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323" r:id="rId6"/>
    <p:sldId id="343" r:id="rId7"/>
    <p:sldId id="330" r:id="rId8"/>
    <p:sldId id="324" r:id="rId9"/>
    <p:sldId id="344" r:id="rId10"/>
    <p:sldId id="328" r:id="rId11"/>
    <p:sldId id="326" r:id="rId12"/>
    <p:sldId id="335" r:id="rId13"/>
    <p:sldId id="339" r:id="rId14"/>
    <p:sldId id="340" r:id="rId15"/>
    <p:sldId id="342" r:id="rId16"/>
    <p:sldId id="337" r:id="rId17"/>
    <p:sldId id="329" r:id="rId18"/>
    <p:sldId id="33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A06"/>
    <a:srgbClr val="4F2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75F046-7052-6E0A-D5F1-B0E04A4F2B05}" v="44" dt="2026-01-01T23:11:12.759"/>
    <p1510:client id="{C1290824-3250-8115-FB54-A7EF841D6618}" v="11" dt="2026-01-01T23:07:54.502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8"/>
    <p:restoredTop sz="94658"/>
  </p:normalViewPr>
  <p:slideViewPr>
    <p:cSldViewPr snapToGrid="0">
      <p:cViewPr varScale="1">
        <p:scale>
          <a:sx n="99" d="100"/>
          <a:sy n="99" d="100"/>
        </p:scale>
        <p:origin x="192" y="63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a Renner" userId="d04f27579cef2bf7" providerId="Windows Live" clId="Web-{C1290824-3250-8115-FB54-A7EF841D6618}"/>
    <pc:docChg chg="modSld">
      <pc:chgData name="Crista Renner" userId="d04f27579cef2bf7" providerId="Windows Live" clId="Web-{C1290824-3250-8115-FB54-A7EF841D6618}" dt="2026-01-01T23:07:53.252" v="9" actId="20577"/>
      <pc:docMkLst>
        <pc:docMk/>
      </pc:docMkLst>
      <pc:sldChg chg="modSp">
        <pc:chgData name="Crista Renner" userId="d04f27579cef2bf7" providerId="Windows Live" clId="Web-{C1290824-3250-8115-FB54-A7EF841D6618}" dt="2026-01-01T23:07:53.252" v="9" actId="20577"/>
        <pc:sldMkLst>
          <pc:docMk/>
          <pc:sldMk cId="1420781873" sldId="256"/>
        </pc:sldMkLst>
        <pc:spChg chg="mod">
          <ac:chgData name="Crista Renner" userId="d04f27579cef2bf7" providerId="Windows Live" clId="Web-{C1290824-3250-8115-FB54-A7EF841D6618}" dt="2026-01-01T23:07:53.252" v="9" actId="20577"/>
          <ac:spMkLst>
            <pc:docMk/>
            <pc:sldMk cId="1420781873" sldId="256"/>
            <ac:spMk id="2" creationId="{00000000-0000-0000-0000-000000000000}"/>
          </ac:spMkLst>
        </pc:spChg>
      </pc:sldChg>
    </pc:docChg>
  </pc:docChgLst>
  <pc:docChgLst>
    <pc:chgData name="Guest User" providerId="Windows Live" clId="Web-{3B75F046-7052-6E0A-D5F1-B0E04A4F2B05}"/>
    <pc:docChg chg="modSld">
      <pc:chgData name="Guest User" userId="" providerId="Windows Live" clId="Web-{3B75F046-7052-6E0A-D5F1-B0E04A4F2B05}" dt="2026-01-01T23:11:12.759" v="20" actId="20577"/>
      <pc:docMkLst>
        <pc:docMk/>
      </pc:docMkLst>
      <pc:sldChg chg="modSp">
        <pc:chgData name="Guest User" userId="" providerId="Windows Live" clId="Web-{3B75F046-7052-6E0A-D5F1-B0E04A4F2B05}" dt="2026-01-01T23:11:12.759" v="20" actId="20577"/>
        <pc:sldMkLst>
          <pc:docMk/>
          <pc:sldMk cId="3274897266" sldId="343"/>
        </pc:sldMkLst>
        <pc:spChg chg="mod">
          <ac:chgData name="Guest User" userId="" providerId="Windows Live" clId="Web-{3B75F046-7052-6E0A-D5F1-B0E04A4F2B05}" dt="2026-01-01T23:11:12.759" v="20" actId="20577"/>
          <ac:spMkLst>
            <pc:docMk/>
            <pc:sldMk cId="3274897266" sldId="343"/>
            <ac:spMk id="7" creationId="{5B906A04-4B66-2D6C-5EE8-D69D2F1190A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75077-A074-4E8C-B45E-964494945228}" type="datetimeFigureOut">
              <a:rPr lang="en-US"/>
              <a:t>1/12/26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4C80B-8910-445E-8D30-7A590951118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48A4-4B96-49F4-8C25-4C9D06114B2C}" type="datetimeFigureOut">
              <a:rPr lang="en-US"/>
              <a:t>1/12/26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1F1E7-4EFD-4BFF-B438-FCD52FD36B1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800077-2D15-208B-E225-7ADFD5B9FD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0" y="685800"/>
            <a:ext cx="7251192" cy="5486400"/>
          </a:xfrm>
          <a:solidFill>
            <a:schemeClr val="accent1">
              <a:lumMod val="50000"/>
              <a:alpha val="80000"/>
            </a:schemeClr>
          </a:solidFill>
        </p:spPr>
        <p:txBody>
          <a:bodyPr lIns="1005840" rIns="457200" anchor="ctr">
            <a:normAutofit/>
          </a:bodyPr>
          <a:lstStyle>
            <a:lvl1pPr algn="l">
              <a:defRPr sz="60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1600200"/>
          </a:xfrm>
          <a:solidFill>
            <a:schemeClr val="accent2">
              <a:lumMod val="40000"/>
              <a:lumOff val="60000"/>
              <a:alpha val="10000"/>
            </a:schemeClr>
          </a:solidFill>
        </p:spPr>
        <p:txBody>
          <a:bodyPr lIns="960120" tIns="274320" anchor="ctr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4" y="2212848"/>
            <a:ext cx="5458968" cy="3950208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20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2000">
                <a:latin typeface="+mn-lt"/>
              </a:defRPr>
            </a:lvl1pPr>
            <a:lvl2pPr marL="822960" indent="-274320">
              <a:lnSpc>
                <a:spcPts val="1600"/>
              </a:lnSpc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109728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800">
                <a:latin typeface="+mn-lt"/>
              </a:defRPr>
            </a:lvl3pPr>
            <a:lvl4pPr marL="137160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4pPr>
            <a:lvl5pPr marL="164592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F9C60D-865F-3F1B-9254-DDF02D9834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49440" y="2212848"/>
            <a:ext cx="4178808" cy="3950208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4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2000">
                <a:latin typeface="+mn-lt"/>
              </a:defRPr>
            </a:lvl1pPr>
            <a:lvl2pPr marL="54864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82296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800">
                <a:latin typeface="+mn-lt"/>
              </a:defRPr>
            </a:lvl3pPr>
            <a:lvl4pPr marL="109728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4pPr>
            <a:lvl5pPr marL="137160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8/5/20XX</a:t>
            </a:r>
            <a:endParaRPr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E072FF-E3DE-5FA8-1AE6-1BCB86B69437}"/>
              </a:ext>
            </a:extLst>
          </p:cNvPr>
          <p:cNvCxnSpPr/>
          <p:nvPr userDrawn="1"/>
        </p:nvCxnSpPr>
        <p:spPr>
          <a:xfrm>
            <a:off x="0" y="1604169"/>
            <a:ext cx="12192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BDD786-0BE3-3AF3-CF1B-DA5C1BE5B283}"/>
              </a:ext>
            </a:extLst>
          </p:cNvPr>
          <p:cNvCxnSpPr/>
          <p:nvPr userDrawn="1"/>
        </p:nvCxnSpPr>
        <p:spPr>
          <a:xfrm>
            <a:off x="-1" y="6163235"/>
            <a:ext cx="12192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8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1600200"/>
          </a:xfrm>
          <a:solidFill>
            <a:schemeClr val="accent2">
              <a:lumMod val="40000"/>
              <a:lumOff val="60000"/>
              <a:alpha val="10000"/>
            </a:schemeClr>
          </a:solidFill>
        </p:spPr>
        <p:txBody>
          <a:bodyPr lIns="960120" tIns="274320" anchor="ctr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F9C60D-865F-3F1B-9254-DDF02D9834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69264" y="1604169"/>
            <a:ext cx="10158984" cy="4562856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2000">
                <a:latin typeface="+mn-lt"/>
              </a:defRPr>
            </a:lvl1pPr>
            <a:lvl2pPr marL="54864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82296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800">
                <a:latin typeface="+mn-lt"/>
              </a:defRPr>
            </a:lvl3pPr>
            <a:lvl4pPr marL="109728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4pPr>
            <a:lvl5pPr marL="137160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8/5/20XX</a:t>
            </a:r>
            <a:endParaRPr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E072FF-E3DE-5FA8-1AE6-1BCB86B69437}"/>
              </a:ext>
            </a:extLst>
          </p:cNvPr>
          <p:cNvCxnSpPr>
            <a:cxnSpLocks/>
          </p:cNvCxnSpPr>
          <p:nvPr userDrawn="1"/>
        </p:nvCxnSpPr>
        <p:spPr>
          <a:xfrm>
            <a:off x="0" y="1604169"/>
            <a:ext cx="12192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BDD786-0BE3-3AF3-CF1B-DA5C1BE5B283}"/>
              </a:ext>
            </a:extLst>
          </p:cNvPr>
          <p:cNvCxnSpPr/>
          <p:nvPr userDrawn="1"/>
        </p:nvCxnSpPr>
        <p:spPr>
          <a:xfrm>
            <a:off x="-1" y="6163235"/>
            <a:ext cx="12192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7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CFA0B9-F601-7806-0E88-7EF077301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527977-A761-1ED9-833E-E20E106F3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4944"/>
            <a:ext cx="7251192" cy="5486400"/>
          </a:xfrm>
          <a:solidFill>
            <a:schemeClr val="accent1">
              <a:lumMod val="50000"/>
              <a:alpha val="80000"/>
            </a:schemeClr>
          </a:solidFill>
        </p:spPr>
        <p:txBody>
          <a:bodyPr lIns="987552" rIns="457200" bIns="1463040" anchor="ctr">
            <a:normAutofit/>
          </a:bodyPr>
          <a:lstStyle>
            <a:lvl1pPr algn="l">
              <a:defRPr sz="60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4590288"/>
            <a:ext cx="6155068" cy="1289304"/>
          </a:xfrm>
        </p:spPr>
        <p:txBody>
          <a:bodyPr lIns="109728" t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62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9947F3-C13D-7955-3394-08DB05EC26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79392"/>
            <a:ext cx="2514600" cy="25786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A9FA83-EEF6-2B1F-09F4-BD25C5FFCA3A}"/>
              </a:ext>
            </a:extLst>
          </p:cNvPr>
          <p:cNvSpPr/>
          <p:nvPr userDrawn="1"/>
        </p:nvSpPr>
        <p:spPr>
          <a:xfrm>
            <a:off x="5529120" y="682386"/>
            <a:ext cx="6662880" cy="5493225"/>
          </a:xfrm>
          <a:prstGeom prst="rect">
            <a:avLst/>
          </a:prstGeom>
          <a:solidFill>
            <a:schemeClr val="accent2">
              <a:lumMod val="40000"/>
              <a:lumOff val="6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24" y="685800"/>
            <a:ext cx="4398264" cy="5504688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8192" y="978408"/>
            <a:ext cx="6083807" cy="4892040"/>
          </a:xfrm>
        </p:spPr>
        <p:txBody>
          <a:bodyPr anchor="ctr"/>
          <a:lstStyle>
            <a:lvl1pPr marL="27432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2800">
                <a:latin typeface="+mn-lt"/>
              </a:defRPr>
            </a:lvl1pPr>
            <a:lvl2pPr marL="594360" indent="-274320">
              <a:lnSpc>
                <a:spcPct val="90000"/>
              </a:lnSpc>
              <a:spcBef>
                <a:spcPts val="140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>
                <a:latin typeface="+mn-lt"/>
              </a:defRPr>
            </a:lvl2pPr>
            <a:lvl3pPr marL="868680" indent="-22860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>
                <a:latin typeface="+mn-lt"/>
              </a:defRPr>
            </a:lvl3pPr>
            <a:lvl4pPr marL="1188720" indent="-22860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>
                <a:latin typeface="+mn-lt"/>
              </a:defRPr>
            </a:lvl4pPr>
            <a:lvl5pPr marL="1417320" indent="-22860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8/5/20XX</a:t>
            </a:r>
            <a:endParaRPr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AE2501-4A37-26E3-1CCC-AE20E462C1C8}"/>
              </a:ext>
            </a:extLst>
          </p:cNvPr>
          <p:cNvCxnSpPr/>
          <p:nvPr userDrawn="1"/>
        </p:nvCxnSpPr>
        <p:spPr>
          <a:xfrm>
            <a:off x="0" y="682388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2725FE-44E6-84A6-42F1-792B31AB206D}"/>
              </a:ext>
            </a:extLst>
          </p:cNvPr>
          <p:cNvCxnSpPr/>
          <p:nvPr userDrawn="1"/>
        </p:nvCxnSpPr>
        <p:spPr>
          <a:xfrm>
            <a:off x="-1" y="6163235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07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800077-2D15-208B-E225-7ADFD5B9FD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264" y="1600200"/>
            <a:ext cx="10250424" cy="3666744"/>
          </a:xfrm>
          <a:solidFill>
            <a:schemeClr val="accent1">
              <a:lumMod val="50000"/>
              <a:alpha val="75000"/>
            </a:schemeClr>
          </a:solidFill>
        </p:spPr>
        <p:txBody>
          <a:bodyPr lIns="91440" rIns="91440" anchor="ctr">
            <a:normAutofit/>
          </a:bodyPr>
          <a:lstStyle>
            <a:lvl1pPr algn="ctr">
              <a:defRPr sz="60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149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CFA0B9-F601-7806-0E88-7EF077301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527977-A761-1ED9-833E-E20E106F3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4944"/>
            <a:ext cx="7251192" cy="5486400"/>
          </a:xfrm>
          <a:solidFill>
            <a:schemeClr val="accent1">
              <a:lumMod val="50000"/>
              <a:alpha val="80000"/>
            </a:schemeClr>
          </a:solidFill>
        </p:spPr>
        <p:txBody>
          <a:bodyPr lIns="950976" rIns="457200" bIns="1188720" anchor="ctr">
            <a:normAutofit/>
          </a:bodyPr>
          <a:lstStyle>
            <a:lvl1pPr algn="l">
              <a:defRPr sz="60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536" y="4946904"/>
            <a:ext cx="5852160" cy="1115568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9947F3-C13D-7955-3394-08DB05EC26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0816" y="1828800"/>
            <a:ext cx="4901184" cy="5029200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A9FA83-EEF6-2B1F-09F4-BD25C5FFCA3A}"/>
              </a:ext>
            </a:extLst>
          </p:cNvPr>
          <p:cNvSpPr/>
          <p:nvPr userDrawn="1"/>
        </p:nvSpPr>
        <p:spPr>
          <a:xfrm>
            <a:off x="0" y="682386"/>
            <a:ext cx="6099048" cy="5493225"/>
          </a:xfrm>
          <a:prstGeom prst="rect">
            <a:avLst/>
          </a:prstGeom>
          <a:solidFill>
            <a:schemeClr val="accent2">
              <a:lumMod val="40000"/>
              <a:lumOff val="6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0568" y="1362456"/>
            <a:ext cx="4690872" cy="233172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4" y="1362456"/>
            <a:ext cx="4690872" cy="4343400"/>
          </a:xfrm>
        </p:spPr>
        <p:txBody>
          <a:bodyPr anchor="t">
            <a:normAutofit/>
          </a:bodyPr>
          <a:lstStyle>
            <a:lvl1pPr marL="0" indent="0"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1800">
                <a:latin typeface="+mn-lt"/>
              </a:defRPr>
            </a:lvl1pPr>
            <a:lvl2pPr marL="59436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2pPr>
            <a:lvl3pPr marL="868680" indent="-22860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400">
                <a:latin typeface="+mn-lt"/>
              </a:defRPr>
            </a:lvl3pPr>
            <a:lvl4pPr marL="1188720" indent="-22860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200">
                <a:latin typeface="+mn-lt"/>
              </a:defRPr>
            </a:lvl4pPr>
            <a:lvl5pPr marL="1417320" indent="-22860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8/5/20XX</a:t>
            </a:r>
            <a:endParaRPr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AE2501-4A37-26E3-1CCC-AE20E462C1C8}"/>
              </a:ext>
            </a:extLst>
          </p:cNvPr>
          <p:cNvCxnSpPr/>
          <p:nvPr userDrawn="1"/>
        </p:nvCxnSpPr>
        <p:spPr>
          <a:xfrm>
            <a:off x="0" y="682388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2725FE-44E6-84A6-42F1-792B31AB206D}"/>
              </a:ext>
            </a:extLst>
          </p:cNvPr>
          <p:cNvCxnSpPr/>
          <p:nvPr userDrawn="1"/>
        </p:nvCxnSpPr>
        <p:spPr>
          <a:xfrm>
            <a:off x="-1" y="6163235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7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1600200"/>
          </a:xfrm>
          <a:solidFill>
            <a:schemeClr val="accent2">
              <a:lumMod val="40000"/>
              <a:lumOff val="60000"/>
              <a:alpha val="10000"/>
            </a:schemeClr>
          </a:solidFill>
        </p:spPr>
        <p:txBody>
          <a:bodyPr lIns="960120" tIns="274320" anchor="ctr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4" y="2139696"/>
            <a:ext cx="4754880" cy="2724912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2000">
                <a:latin typeface="+mn-lt"/>
              </a:defRPr>
            </a:lvl1pPr>
            <a:lvl2pPr marL="54864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82296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800">
                <a:latin typeface="+mn-lt"/>
              </a:defRPr>
            </a:lvl3pPr>
            <a:lvl4pPr marL="109728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4pPr>
            <a:lvl5pPr marL="137160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F9C60D-865F-3F1B-9254-DDF02D9834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368" y="2139696"/>
            <a:ext cx="4754880" cy="2724912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2000">
                <a:latin typeface="+mn-lt"/>
              </a:defRPr>
            </a:lvl1pPr>
            <a:lvl2pPr marL="54864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82296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800">
                <a:latin typeface="+mn-lt"/>
              </a:defRPr>
            </a:lvl3pPr>
            <a:lvl4pPr marL="109728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4pPr>
            <a:lvl5pPr marL="137160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8/5/20XX</a:t>
            </a:r>
            <a:endParaRPr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E072FF-E3DE-5FA8-1AE6-1BCB86B69437}"/>
              </a:ext>
            </a:extLst>
          </p:cNvPr>
          <p:cNvCxnSpPr/>
          <p:nvPr userDrawn="1"/>
        </p:nvCxnSpPr>
        <p:spPr>
          <a:xfrm>
            <a:off x="0" y="1604169"/>
            <a:ext cx="12192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BDD786-0BE3-3AF3-CF1B-DA5C1BE5B283}"/>
              </a:ext>
            </a:extLst>
          </p:cNvPr>
          <p:cNvCxnSpPr/>
          <p:nvPr userDrawn="1"/>
        </p:nvCxnSpPr>
        <p:spPr>
          <a:xfrm>
            <a:off x="-1" y="6163235"/>
            <a:ext cx="12192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39947F3-C13D-7955-3394-08DB05EC26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0816" y="1828800"/>
            <a:ext cx="4901184" cy="5029200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A9FA83-EEF6-2B1F-09F4-BD25C5FFCA3A}"/>
              </a:ext>
            </a:extLst>
          </p:cNvPr>
          <p:cNvSpPr/>
          <p:nvPr userDrawn="1"/>
        </p:nvSpPr>
        <p:spPr>
          <a:xfrm>
            <a:off x="0" y="682386"/>
            <a:ext cx="6099048" cy="5493225"/>
          </a:xfrm>
          <a:prstGeom prst="rect">
            <a:avLst/>
          </a:prstGeom>
          <a:solidFill>
            <a:schemeClr val="accent2">
              <a:lumMod val="40000"/>
              <a:lumOff val="6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0568" y="1362456"/>
            <a:ext cx="4690872" cy="233172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8/5/20XX</a:t>
            </a:r>
            <a:endParaRPr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AE2501-4A37-26E3-1CCC-AE20E462C1C8}"/>
              </a:ext>
            </a:extLst>
          </p:cNvPr>
          <p:cNvCxnSpPr/>
          <p:nvPr userDrawn="1"/>
        </p:nvCxnSpPr>
        <p:spPr>
          <a:xfrm>
            <a:off x="0" y="682388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2725FE-44E6-84A6-42F1-792B31AB206D}"/>
              </a:ext>
            </a:extLst>
          </p:cNvPr>
          <p:cNvCxnSpPr/>
          <p:nvPr userDrawn="1"/>
        </p:nvCxnSpPr>
        <p:spPr>
          <a:xfrm>
            <a:off x="-1" y="6163235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3A3DC3A-0C1B-C03D-9071-2F6785B7F87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77824" y="1216152"/>
            <a:ext cx="4690872" cy="1335024"/>
          </a:xfrm>
        </p:spPr>
        <p:txBody>
          <a:bodyPr anchor="t">
            <a:normAutofit/>
          </a:bodyPr>
          <a:lstStyle>
            <a:lvl1pPr marL="274320" indent="274320">
              <a:lnSpc>
                <a:spcPct val="90000"/>
              </a:lnSpc>
              <a:spcBef>
                <a:spcPts val="120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2000">
                <a:latin typeface="+mn-lt"/>
              </a:defRPr>
            </a:lvl1pPr>
            <a:lvl2pPr marL="548640" indent="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822960" indent="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800">
                <a:latin typeface="+mn-lt"/>
              </a:defRPr>
            </a:lvl3pPr>
            <a:lvl4pPr marL="1097280" indent="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4pPr>
            <a:lvl5pPr marL="1371600" indent="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D30C5B-5D84-199E-EAAC-5888EA111C1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824" y="2816352"/>
            <a:ext cx="4690872" cy="3099816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2000">
                <a:latin typeface="+mn-lt"/>
              </a:defRPr>
            </a:lvl1pPr>
            <a:lvl2pPr marL="548640" indent="-274320">
              <a:spcBef>
                <a:spcPts val="1200"/>
              </a:spcBef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82296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800">
                <a:latin typeface="+mn-lt"/>
              </a:defRPr>
            </a:lvl3pPr>
            <a:lvl4pPr marL="109728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4pPr>
            <a:lvl5pPr marL="137160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185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CFA0B9-F601-7806-0E88-7EF077301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527977-A761-1ED9-833E-E20E106F3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0808" y="694944"/>
            <a:ext cx="7251192" cy="5486400"/>
          </a:xfrm>
          <a:solidFill>
            <a:schemeClr val="accent1">
              <a:lumMod val="50000"/>
              <a:alpha val="80000"/>
            </a:schemeClr>
          </a:solidFill>
        </p:spPr>
        <p:txBody>
          <a:bodyPr lIns="914400" tIns="886968" rIns="457200" bIns="1188720" anchor="t">
            <a:normAutofit/>
          </a:bodyPr>
          <a:lstStyle>
            <a:lvl1pPr algn="l">
              <a:defRPr sz="36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E49BF2-D9CE-7B72-2AE9-C1715E2F5D1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779008" y="3200400"/>
            <a:ext cx="5577840" cy="2706624"/>
          </a:xfrm>
        </p:spPr>
        <p:txBody>
          <a:bodyPr rIns="91440" anchor="t">
            <a:normAutofit/>
          </a:bodyPr>
          <a:lstStyle>
            <a:lvl1pPr marL="0" indent="0">
              <a:lnSpc>
                <a:spcPct val="100000"/>
              </a:lnSpc>
              <a:spcBef>
                <a:spcPts val="22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548640" indent="-274320">
              <a:spcBef>
                <a:spcPts val="12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+mn-lt"/>
              </a:defRPr>
            </a:lvl2pPr>
            <a:lvl3pPr marL="822960" indent="-274320">
              <a:buClr>
                <a:schemeClr val="tx1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</a:defRPr>
            </a:lvl3pPr>
            <a:lvl4pPr marL="1097280" indent="-274320">
              <a:buClr>
                <a:schemeClr val="tx1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4pPr>
            <a:lvl5pPr marL="1371600" indent="-274320">
              <a:buClr>
                <a:schemeClr val="tx1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028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1600200"/>
          </a:xfrm>
          <a:solidFill>
            <a:schemeClr val="accent2">
              <a:lumMod val="40000"/>
              <a:lumOff val="60000"/>
              <a:alpha val="10000"/>
            </a:schemeClr>
          </a:solidFill>
        </p:spPr>
        <p:txBody>
          <a:bodyPr lIns="960120" tIns="274320" anchor="ctr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4" y="2039112"/>
            <a:ext cx="2468880" cy="373989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22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2000">
                <a:latin typeface="+mn-lt"/>
              </a:defRPr>
            </a:lvl1pPr>
            <a:lvl2pPr marL="54864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82296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800">
                <a:latin typeface="+mn-lt"/>
              </a:defRPr>
            </a:lvl3pPr>
            <a:lvl4pPr marL="109728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4pPr>
            <a:lvl5pPr marL="137160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F9C60D-865F-3F1B-9254-DDF02D9834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59936" y="1604169"/>
            <a:ext cx="7059168" cy="4562856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None/>
              <a:defRPr sz="2000">
                <a:latin typeface="+mn-lt"/>
              </a:defRPr>
            </a:lvl1pPr>
            <a:lvl2pPr marL="54864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82296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800">
                <a:latin typeface="+mn-lt"/>
              </a:defRPr>
            </a:lvl3pPr>
            <a:lvl4pPr marL="109728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4pPr>
            <a:lvl5pPr marL="1371600" indent="-274320">
              <a:buClr>
                <a:schemeClr val="accent2">
                  <a:lumMod val="75000"/>
                </a:schemeClr>
              </a:buClr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8/5/20XX</a:t>
            </a:r>
            <a:endParaRPr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E072FF-E3DE-5FA8-1AE6-1BCB86B69437}"/>
              </a:ext>
            </a:extLst>
          </p:cNvPr>
          <p:cNvCxnSpPr>
            <a:cxnSpLocks/>
          </p:cNvCxnSpPr>
          <p:nvPr userDrawn="1"/>
        </p:nvCxnSpPr>
        <p:spPr>
          <a:xfrm>
            <a:off x="0" y="1604169"/>
            <a:ext cx="12192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BDD786-0BE3-3AF3-CF1B-DA5C1BE5B283}"/>
              </a:ext>
            </a:extLst>
          </p:cNvPr>
          <p:cNvCxnSpPr/>
          <p:nvPr userDrawn="1"/>
        </p:nvCxnSpPr>
        <p:spPr>
          <a:xfrm>
            <a:off x="-1" y="6163235"/>
            <a:ext cx="121920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9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4" y="6394450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9625" y="6394450"/>
            <a:ext cx="81343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86900" y="6394450"/>
            <a:ext cx="23241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8/5/20XX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51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spc="0">
          <a:solidFill>
            <a:schemeClr val="bg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274320" algn="l" defTabSz="914400" rtl="0" eaLnBrk="1" latinLnBrk="0" hangingPunct="1">
        <a:spcBef>
          <a:spcPts val="2200"/>
        </a:spcBef>
        <a:buClr>
          <a:schemeClr val="accent2">
            <a:lumMod val="75000"/>
          </a:schemeClr>
        </a:buClr>
        <a:buFont typeface="Courier New" panose="02070309020205020404" pitchFamily="49" charset="0"/>
        <a:buChar char="o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94360" indent="274320" algn="l" defTabSz="914400" rtl="0" eaLnBrk="1" latinLnBrk="0" hangingPunct="1">
        <a:lnSpc>
          <a:spcPct val="90000"/>
        </a:lnSpc>
        <a:spcBef>
          <a:spcPts val="1400"/>
        </a:spcBef>
        <a:buClr>
          <a:schemeClr val="accent2">
            <a:lumMod val="75000"/>
          </a:schemeClr>
        </a:buClr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8680" indent="274320" algn="l" defTabSz="914400" rtl="0" eaLnBrk="1" latinLnBrk="0" hangingPunct="1">
        <a:spcBef>
          <a:spcPts val="1200"/>
        </a:spcBef>
        <a:buClr>
          <a:schemeClr val="accent2">
            <a:lumMod val="75000"/>
          </a:schemeClr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88720" indent="274320" algn="l" defTabSz="914400" rtl="0" eaLnBrk="1" latinLnBrk="0" hangingPunct="1">
        <a:spcBef>
          <a:spcPts val="1000"/>
        </a:spcBef>
        <a:buClr>
          <a:schemeClr val="accent2">
            <a:lumMod val="75000"/>
          </a:schemeClr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417320" indent="274320" algn="l" defTabSz="914400" rtl="0" eaLnBrk="1" latinLnBrk="0" hangingPunct="1">
        <a:spcBef>
          <a:spcPts val="800"/>
        </a:spcBef>
        <a:buClr>
          <a:schemeClr val="accent2">
            <a:lumMod val="75000"/>
          </a:schemeClr>
        </a:buClr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ep.org/news-and-stories/story/indigenous-people-and-nature-tradition-conservation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blue background with a leaf and a flag&#10;&#10;AI-generated content may be incorrect.">
            <a:extLst>
              <a:ext uri="{FF2B5EF4-FFF2-40B4-BE49-F238E27FC236}">
                <a16:creationId xmlns:a16="http://schemas.microsoft.com/office/drawing/2014/main" id="{85A49D45-58C0-F1A8-4AF4-0908C4715E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714" r="-1" b="28904"/>
          <a:stretch/>
        </p:blipFill>
        <p:spPr>
          <a:xfrm>
            <a:off x="20" y="10"/>
            <a:ext cx="12188932" cy="6857990"/>
          </a:xfr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8660" y="2851030"/>
            <a:ext cx="10250424" cy="3666744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n-US"/>
              <a:t>Rotary Peace Conference</a:t>
            </a:r>
            <a:br>
              <a:rPr lang="en-US"/>
            </a:br>
            <a:r>
              <a:rPr lang="en-US" sz="3200"/>
              <a:t>with Marva Wisdom &amp; Crista Renner</a:t>
            </a:r>
            <a:br>
              <a:rPr lang="en-US" sz="3200"/>
            </a:br>
            <a:br>
              <a:rPr lang="en-US" sz="3200"/>
            </a:br>
            <a:r>
              <a:rPr lang="en-US" sz="3200"/>
              <a:t>January 14, 2026</a:t>
            </a:r>
          </a:p>
        </p:txBody>
      </p:sp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1CA11-1E1F-375C-308C-2E903A476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86E90-5F33-2967-20F9-9E8841F5A0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94450"/>
            <a:ext cx="523875" cy="274638"/>
          </a:xfrm>
        </p:spPr>
        <p:txBody>
          <a:bodyPr/>
          <a:lstStyle/>
          <a:p>
            <a:fld id="{5F4C9F40-B079-4B71-A627-7266DFEA7F03}" type="slidenum">
              <a:rPr lang="en-US"/>
              <a:t>10</a:t>
            </a:fld>
            <a:endParaRPr lang="en-US"/>
          </a:p>
        </p:txBody>
      </p:sp>
      <p:pic>
        <p:nvPicPr>
          <p:cNvPr id="2" name="Picture 1" descr="A screen with a red arrow pointing to a red arrow&#10;&#10;AI-generated content may be incorrect.">
            <a:extLst>
              <a:ext uri="{FF2B5EF4-FFF2-40B4-BE49-F238E27FC236}">
                <a16:creationId xmlns:a16="http://schemas.microsoft.com/office/drawing/2014/main" id="{175157E1-62D2-DC29-174C-89DEB5C458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81" t="13389" r="157" b="2301"/>
          <a:stretch/>
        </p:blipFill>
        <p:spPr>
          <a:xfrm>
            <a:off x="1639019" y="589472"/>
            <a:ext cx="8655984" cy="580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3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D6CC3-0B45-5C94-6D37-9C4D1752C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E369C-CC55-DEF7-BB7C-B659560028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94450"/>
            <a:ext cx="523875" cy="274638"/>
          </a:xfrm>
        </p:spPr>
        <p:txBody>
          <a:bodyPr/>
          <a:lstStyle/>
          <a:p>
            <a:fld id="{5F4C9F40-B079-4B71-A627-7266DFEA7F03}" type="slidenum">
              <a:rPr lang="en-US"/>
              <a:t>11</a:t>
            </a:fld>
            <a:endParaRPr lang="en-US"/>
          </a:p>
        </p:txBody>
      </p:sp>
      <p:pic>
        <p:nvPicPr>
          <p:cNvPr id="3" name="Picture 2" descr="A screen with text on it&#10;&#10;AI-generated content may be incorrect.">
            <a:extLst>
              <a:ext uri="{FF2B5EF4-FFF2-40B4-BE49-F238E27FC236}">
                <a16:creationId xmlns:a16="http://schemas.microsoft.com/office/drawing/2014/main" id="{AD853284-3D27-4923-EE67-02FB59B94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E8E92-00B7-F07D-F0AF-A434BBAFE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5C8BB95-DD41-8C51-5E08-EB36EEA9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1600200"/>
          </a:xfrm>
        </p:spPr>
        <p:txBody>
          <a:bodyPr/>
          <a:lstStyle/>
          <a:p>
            <a:r>
              <a:rPr lang="en-US"/>
              <a:t>8 Pillars: Positive Peace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C6938-7097-FB05-880E-8970AB017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2139696"/>
            <a:ext cx="4754880" cy="38751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>
              <a:solidFill>
                <a:srgbClr val="361A06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r>
              <a:rPr lang="en-US" sz="1800">
                <a:solidFill>
                  <a:srgbClr val="361A06"/>
                </a:solidFill>
              </a:rPr>
              <a:t>Well-Functioning Government </a:t>
            </a:r>
            <a:endParaRPr lang="en-US" sz="1800">
              <a:solidFill>
                <a:srgbClr val="FFFFFF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endParaRPr lang="en-US" sz="1800">
              <a:solidFill>
                <a:srgbClr val="361A06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r>
              <a:rPr lang="en-US" sz="1800">
                <a:solidFill>
                  <a:srgbClr val="361A06"/>
                </a:solidFill>
              </a:rPr>
              <a:t>Equitable Distribution of Resources </a:t>
            </a:r>
            <a:endParaRPr lang="en-US" sz="1800">
              <a:solidFill>
                <a:srgbClr val="FFFFFF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endParaRPr lang="en-US" sz="1800">
              <a:solidFill>
                <a:srgbClr val="361A06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r>
              <a:rPr lang="en-US" sz="1800">
                <a:solidFill>
                  <a:srgbClr val="361A06"/>
                </a:solidFill>
              </a:rPr>
              <a:t>Free Flow of Information </a:t>
            </a:r>
            <a:endParaRPr lang="en-US" sz="1800">
              <a:solidFill>
                <a:srgbClr val="FFFFFF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endParaRPr lang="en-US" sz="1800">
              <a:solidFill>
                <a:srgbClr val="361A06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r>
              <a:rPr lang="en-US" sz="1800">
                <a:solidFill>
                  <a:srgbClr val="361A06"/>
                </a:solidFill>
              </a:rPr>
              <a:t>Good Relations with Neighbours </a:t>
            </a:r>
            <a:endParaRPr lang="en-US" sz="1800">
              <a:solidFill>
                <a:srgbClr val="FFFFFF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endParaRPr lang="en-US" sz="1800">
              <a:solidFill>
                <a:srgbClr val="361A06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r>
              <a:rPr lang="en-US" sz="1800">
                <a:solidFill>
                  <a:srgbClr val="361A06"/>
                </a:solidFill>
              </a:rPr>
              <a:t>High Levels of Human Capital </a:t>
            </a:r>
            <a:endParaRPr lang="en-US" sz="1800">
              <a:solidFill>
                <a:srgbClr val="FFFFFF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endParaRPr lang="en-US" sz="1800">
              <a:solidFill>
                <a:srgbClr val="361A06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r>
              <a:rPr lang="en-US" sz="1800">
                <a:solidFill>
                  <a:srgbClr val="361A06"/>
                </a:solidFill>
              </a:rPr>
              <a:t>Acceptance of the Rights of Others </a:t>
            </a:r>
            <a:endParaRPr lang="en-US" sz="1800">
              <a:solidFill>
                <a:srgbClr val="FFFFFF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endParaRPr lang="en-US" sz="1800">
              <a:solidFill>
                <a:srgbClr val="361A06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r>
              <a:rPr lang="en-US" sz="1800">
                <a:solidFill>
                  <a:srgbClr val="361A06"/>
                </a:solidFill>
              </a:rPr>
              <a:t>Low Levels of Corruption </a:t>
            </a:r>
            <a:endParaRPr lang="en-US" sz="1800">
              <a:solidFill>
                <a:srgbClr val="FFFFFF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endParaRPr lang="en-US" sz="1800">
              <a:solidFill>
                <a:srgbClr val="361A06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536564"/>
              </a:buClr>
              <a:buAutoNum type="arabicPeriod"/>
            </a:pPr>
            <a:r>
              <a:rPr lang="en-US" sz="1800">
                <a:solidFill>
                  <a:srgbClr val="361A06"/>
                </a:solidFill>
              </a:rPr>
              <a:t>Sound Business Environment</a:t>
            </a:r>
            <a:endParaRPr lang="en-US"/>
          </a:p>
          <a:p>
            <a:pPr marL="342900" indent="-342900">
              <a:buClr>
                <a:srgbClr val="536564"/>
              </a:buClr>
              <a:buAutoNum type="arabicPeriod"/>
            </a:pPr>
            <a:endParaRPr lang="en-US"/>
          </a:p>
          <a:p>
            <a:pPr marL="342900" indent="-342900">
              <a:buClr>
                <a:srgbClr val="536564"/>
              </a:buClr>
              <a:buAutoNum type="arabicPeriod"/>
            </a:pPr>
            <a:endParaRPr lang="en-US"/>
          </a:p>
          <a:p>
            <a:pPr>
              <a:buClr>
                <a:srgbClr val="536564"/>
              </a:buClr>
            </a:pPr>
            <a:endParaRPr lang="en-US" err="1"/>
          </a:p>
          <a:p>
            <a:pPr>
              <a:buClr>
                <a:srgbClr val="6F8785">
                  <a:lumMod val="75000"/>
                </a:srgbClr>
              </a:buClr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77AAEE2-488A-474E-85DB-61A3E28F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4" y="6394450"/>
            <a:ext cx="523875" cy="274320"/>
          </a:xfrm>
        </p:spPr>
        <p:txBody>
          <a:bodyPr/>
          <a:lstStyle/>
          <a:p>
            <a:fld id="{5F4C9F40-B079-4B71-A627-7266DFEA7F0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 descr="A screen with text on it&#10;&#10;AI-generated content may be incorrect.">
            <a:extLst>
              <a:ext uri="{FF2B5EF4-FFF2-40B4-BE49-F238E27FC236}">
                <a16:creationId xmlns:a16="http://schemas.microsoft.com/office/drawing/2014/main" id="{EE62BD8C-5DAB-3995-96D8-0AE29C780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730" t="38866" r="14308" b="19748"/>
          <a:stretch/>
        </p:blipFill>
        <p:spPr>
          <a:xfrm>
            <a:off x="5635925" y="833887"/>
            <a:ext cx="5664692" cy="518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58F56-35B7-387B-554F-A0A624E59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6B43705-19FF-4F85-6DBB-37ECC7ADB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1600200"/>
          </a:xfrm>
        </p:spPr>
        <p:txBody>
          <a:bodyPr/>
          <a:lstStyle/>
          <a:p>
            <a:r>
              <a:rPr lang="en-US"/>
              <a:t>Actions we can take to heal in a divided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2627-70CF-C55A-E4A4-7E3226500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2139696"/>
            <a:ext cx="4754880" cy="38751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2" charset="2"/>
              <a:buChar char="•"/>
            </a:pPr>
            <a:r>
              <a:rPr lang="en-US"/>
              <a:t>Be the best version of yourself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r>
              <a:rPr lang="en-US"/>
              <a:t>Engage with and encourage others to have difficult conversations. This requires quiet courage. Without these conversations, we contribute to the invisible threads of conflict.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r>
              <a:rPr lang="en-US"/>
              <a:t>Engage in conversations with the heart and mind of a "good host". 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r>
              <a:rPr lang="en-US"/>
              <a:t>As Rotarians, fight aggressively for peace as those who want to wage war.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r>
              <a:rPr lang="en-US"/>
              <a:t>Questions: How did you come to care about...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endParaRPr lang="en-US"/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endParaRPr lang="en-US"/>
          </a:p>
          <a:p>
            <a:pPr>
              <a:buClr>
                <a:srgbClr val="536564"/>
              </a:buClr>
            </a:pPr>
            <a:endParaRPr lang="en-US" err="1"/>
          </a:p>
          <a:p>
            <a:pPr>
              <a:buClr>
                <a:srgbClr val="6F8785">
                  <a:lumMod val="75000"/>
                </a:srgbClr>
              </a:buClr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16210D5-0599-FF22-DA11-5C637CD6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4" y="6394450"/>
            <a:ext cx="523875" cy="274320"/>
          </a:xfrm>
        </p:spPr>
        <p:txBody>
          <a:bodyPr/>
          <a:lstStyle/>
          <a:p>
            <a:fld id="{5F4C9F40-B079-4B71-A627-7266DFEA7F0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76215F-004C-B95E-6AAC-131BEDE7A07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368" y="2312224"/>
            <a:ext cx="4754880" cy="2724912"/>
          </a:xfrm>
        </p:spPr>
        <p:txBody>
          <a:bodyPr/>
          <a:lstStyle/>
          <a:p>
            <a:pPr marL="342900" indent="-342900">
              <a:buFont typeface="Arial" pitchFamily="2" charset="2"/>
              <a:buChar char="•"/>
            </a:pPr>
            <a:r>
              <a:rPr lang="en-US"/>
              <a:t>Peace requires more than hope. 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r>
              <a:rPr lang="en-US"/>
              <a:t>Get youth involved. (interact)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r>
              <a:rPr lang="en-US"/>
              <a:t>As Rotarians, we do things that matter. Now, more than ever, what we do matters.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r>
              <a:rPr lang="en-US"/>
              <a:t>Foster inclusion 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r>
              <a:rPr lang="en-US"/>
              <a:t>Focus on mental health and psycho-social healing</a:t>
            </a:r>
          </a:p>
        </p:txBody>
      </p:sp>
    </p:spTree>
    <p:extLst>
      <p:ext uri="{BB962C8B-B14F-4D97-AF65-F5344CB8AC3E}">
        <p14:creationId xmlns:p14="http://schemas.microsoft.com/office/powerpoint/2010/main" val="75746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child with a megaphone">
            <a:extLst>
              <a:ext uri="{FF2B5EF4-FFF2-40B4-BE49-F238E27FC236}">
                <a16:creationId xmlns:a16="http://schemas.microsoft.com/office/drawing/2014/main" id="{B059223F-F2FD-448F-FFFE-C26B7007CD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5" b="55"/>
          <a:stretch/>
        </p:blipFill>
        <p:spPr>
          <a:xfrm>
            <a:off x="7290816" y="1828800"/>
            <a:ext cx="4901184" cy="5029200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4D3A81C-646A-0ED6-4BCF-F4D30240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03" y="1717050"/>
            <a:ext cx="4690872" cy="626651"/>
          </a:xfrm>
        </p:spPr>
        <p:txBody>
          <a:bodyPr>
            <a:noAutofit/>
          </a:bodyPr>
          <a:lstStyle/>
          <a:p>
            <a:r>
              <a:rPr lang="en-US" sz="4800" dirty="0"/>
              <a:t>Your Questions?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CC5F8ED-CE51-A1A6-33C2-1F447F8D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tanding together and smiling&#10;&#10;AI-generated content may be incorrect.">
            <a:extLst>
              <a:ext uri="{FF2B5EF4-FFF2-40B4-BE49-F238E27FC236}">
                <a16:creationId xmlns:a16="http://schemas.microsoft.com/office/drawing/2014/main" id="{45A991FA-F024-072E-144F-DD8778CED9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r="-1" b="24980"/>
          <a:stretch/>
        </p:blipFill>
        <p:spPr>
          <a:xfrm>
            <a:off x="20" y="10"/>
            <a:ext cx="12188932" cy="6857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D35E51-A129-4783-7714-3BEF4B9D9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1185" y="4073623"/>
            <a:ext cx="4950815" cy="2783458"/>
          </a:xfrm>
        </p:spPr>
        <p:txBody>
          <a:bodyPr anchor="t">
            <a:normAutofit/>
          </a:bodyPr>
          <a:lstStyle/>
          <a:p>
            <a:r>
              <a:rPr lang="en-US" sz="400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B4A5E-D9C2-7188-BAA5-A7D998A949E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08140" y="5472022"/>
            <a:ext cx="3651274" cy="1024473"/>
          </a:xfrm>
        </p:spPr>
        <p:txBody>
          <a:bodyPr anchor="t">
            <a:normAutofit/>
          </a:bodyPr>
          <a:lstStyle/>
          <a:p>
            <a:r>
              <a:rPr lang="en-US"/>
              <a:t>Marva, Crista and 1.4 Million other Rotarians</a:t>
            </a:r>
          </a:p>
        </p:txBody>
      </p:sp>
    </p:spTree>
    <p:extLst>
      <p:ext uri="{BB962C8B-B14F-4D97-AF65-F5344CB8AC3E}">
        <p14:creationId xmlns:p14="http://schemas.microsoft.com/office/powerpoint/2010/main" val="6287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5F98F2-E5FC-D067-48D9-6C878A33A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54" y="728931"/>
            <a:ext cx="4398264" cy="1622803"/>
          </a:xfrm>
        </p:spPr>
        <p:txBody>
          <a:bodyPr tIns="1088136" anchor="t">
            <a:normAutofit fontScale="90000"/>
          </a:bodyPr>
          <a:lstStyle/>
          <a:p>
            <a:r>
              <a:rPr lang="en-US"/>
              <a:t>What we will talk about today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6E86625-67B9-3512-332F-488ABDE3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4" y="6394450"/>
            <a:ext cx="523875" cy="274320"/>
          </a:xfrm>
        </p:spPr>
        <p:txBody>
          <a:bodyPr/>
          <a:lstStyle/>
          <a:p>
            <a:fld id="{5F4C9F40-B079-4B71-A627-7266DFEA7F03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22" name="Content Placeholder 10">
            <a:extLst>
              <a:ext uri="{FF2B5EF4-FFF2-40B4-BE49-F238E27FC236}">
                <a16:creationId xmlns:a16="http://schemas.microsoft.com/office/drawing/2014/main" id="{BCDF0072-243C-7EC0-E56D-F91BB893A9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341292"/>
              </p:ext>
            </p:extLst>
          </p:nvPr>
        </p:nvGraphicFramePr>
        <p:xfrm>
          <a:off x="5806775" y="1718567"/>
          <a:ext cx="6083299" cy="2805704"/>
        </p:xfrm>
        <a:graphic>
          <a:graphicData uri="http://schemas.openxmlformats.org/drawingml/2006/table">
            <a:tbl>
              <a:tblPr firstRow="1"/>
              <a:tblGrid>
                <a:gridCol w="6083299">
                  <a:extLst>
                    <a:ext uri="{9D8B030D-6E8A-4147-A177-3AD203B41FA5}">
                      <a16:colId xmlns:a16="http://schemas.microsoft.com/office/drawing/2014/main" val="2237491423"/>
                    </a:ext>
                  </a:extLst>
                </a:gridCol>
              </a:tblGrid>
              <a:tr h="701426">
                <a:tc>
                  <a:txBody>
                    <a:bodyPr/>
                    <a:lstStyle/>
                    <a:p>
                      <a:pPr>
                        <a:spcBef>
                          <a:spcPts val="2200"/>
                        </a:spcBef>
                      </a:pPr>
                      <a:r>
                        <a:rPr lang="en-US" sz="2800">
                          <a:solidFill>
                            <a:schemeClr val="bg1"/>
                          </a:solidFill>
                          <a:latin typeface="+mn-lt"/>
                        </a:rPr>
                        <a:t>Our Experience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1299677"/>
                  </a:ext>
                </a:extLst>
              </a:tr>
              <a:tr h="70142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800">
                          <a:solidFill>
                            <a:schemeClr val="bg1"/>
                          </a:solidFill>
                          <a:latin typeface="+mn-lt"/>
                        </a:rPr>
                        <a:t>What we learned, </a:t>
                      </a:r>
                      <a:r>
                        <a:rPr lang="en-US" sz="2800" b="0" i="0" u="none" strike="noStrike" noProof="0">
                          <a:solidFill>
                            <a:schemeClr val="bg1"/>
                          </a:solidFill>
                          <a:latin typeface="Constantia"/>
                        </a:rPr>
                        <a:t>Key Messages</a:t>
                      </a:r>
                      <a:endParaRPr lang="en-US" sz="28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6082407"/>
                  </a:ext>
                </a:extLst>
              </a:tr>
              <a:tr h="701426">
                <a:tc>
                  <a:txBody>
                    <a:bodyPr/>
                    <a:lstStyle/>
                    <a:p>
                      <a:pPr lvl="0">
                        <a:spcBef>
                          <a:spcPts val="2200"/>
                        </a:spcBef>
                        <a:buNone/>
                      </a:pPr>
                      <a:r>
                        <a:rPr lang="en-US" sz="2800" b="0" i="0" u="none" strike="noStrike" noProof="0">
                          <a:solidFill>
                            <a:schemeClr val="bg1"/>
                          </a:solidFill>
                          <a:latin typeface="Constantia"/>
                        </a:rPr>
                        <a:t>What we can do as Rotarians</a:t>
                      </a:r>
                      <a:endParaRPr lang="en-US"/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7715607"/>
                  </a:ext>
                </a:extLst>
              </a:tr>
              <a:tr h="701426">
                <a:tc>
                  <a:txBody>
                    <a:bodyPr/>
                    <a:lstStyle/>
                    <a:p>
                      <a:pPr>
                        <a:spcBef>
                          <a:spcPts val="2200"/>
                        </a:spcBef>
                      </a:pPr>
                      <a:r>
                        <a:rPr lang="en-US" sz="2800">
                          <a:solidFill>
                            <a:schemeClr val="bg1"/>
                          </a:solidFill>
                          <a:latin typeface="+mn-lt"/>
                        </a:rPr>
                        <a:t>Your Questions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5252646"/>
                  </a:ext>
                </a:extLst>
              </a:tr>
            </a:tbl>
          </a:graphicData>
        </a:graphic>
      </p:graphicFrame>
      <p:pic>
        <p:nvPicPr>
          <p:cNvPr id="2" name="Picture 1" descr="A blue sign with a yellow gear and blue text&#10;&#10;AI-generated content may be incorrect.">
            <a:extLst>
              <a:ext uri="{FF2B5EF4-FFF2-40B4-BE49-F238E27FC236}">
                <a16:creationId xmlns:a16="http://schemas.microsoft.com/office/drawing/2014/main" id="{36405A1B-B164-6DD0-7CCB-4D002B87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5336"/>
            <a:ext cx="5477775" cy="16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B3E6-CF89-CD43-A796-6EB56CCE0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 as understood and threaded throughout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78605-4084-DC9E-ECEB-E48DC1238F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1550" y="2221026"/>
            <a:ext cx="4516556" cy="2167999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Clr>
                <a:srgbClr val="536564"/>
              </a:buClr>
              <a:buFont typeface="Arial,Sans-Serif"/>
              <a:buChar char="•"/>
            </a:pPr>
            <a:r>
              <a:rPr lang="en-US" sz="1900"/>
              <a:t>Rotary chose Istanbul because it stands as the city that bridges the world:</a:t>
            </a:r>
            <a:endParaRPr lang="en-US" sz="1900">
              <a:solidFill>
                <a:srgbClr val="FFFFFF"/>
              </a:solidFill>
            </a:endParaRPr>
          </a:p>
          <a:p>
            <a:pPr marL="891540" lvl="1">
              <a:buClr>
                <a:srgbClr val="536564"/>
              </a:buClr>
              <a:buFont typeface="Courier New"/>
              <a:buChar char="o"/>
            </a:pPr>
            <a:r>
              <a:rPr lang="en-US" sz="1900"/>
              <a:t> straddling continents, old meeting the new, its peoples, culture and religious diversity</a:t>
            </a:r>
            <a:endParaRPr lang="en-US" sz="1900">
              <a:solidFill>
                <a:srgbClr val="FFFFFF"/>
              </a:solidFill>
            </a:endParaRPr>
          </a:p>
          <a:p>
            <a:pPr marL="342900" indent="-342900">
              <a:buClr>
                <a:srgbClr val="536564"/>
              </a:buClr>
              <a:buFont typeface="Arial,Sans-Serif"/>
              <a:buChar char="•"/>
            </a:pPr>
            <a:r>
              <a:rPr lang="en-US" sz="1900"/>
              <a:t>The conference is a platform for dialogue</a:t>
            </a:r>
            <a:endParaRPr lang="en-US" sz="1900">
              <a:solidFill>
                <a:srgbClr val="FFFFFF"/>
              </a:solidFill>
            </a:endParaRPr>
          </a:p>
          <a:p>
            <a:pPr marL="342900" indent="-342900">
              <a:buClr>
                <a:srgbClr val="536564"/>
              </a:buClr>
              <a:buFont typeface="Arial,Sans-Serif"/>
              <a:buChar char="•"/>
            </a:pPr>
            <a:r>
              <a:rPr lang="en-US" sz="1900"/>
              <a:t>Leaders re-stated that "diversity is our strength"</a:t>
            </a:r>
            <a:endParaRPr lang="en-US" sz="1900">
              <a:solidFill>
                <a:srgbClr val="FFFFFF"/>
              </a:solidFill>
            </a:endParaRPr>
          </a:p>
          <a:p>
            <a:pPr marL="342900" indent="-342900">
              <a:buClr>
                <a:srgbClr val="536564"/>
              </a:buClr>
              <a:buFont typeface="Arial,Sans-Serif"/>
              <a:buChar char="•"/>
            </a:pPr>
            <a:r>
              <a:rPr lang="en-US" sz="1900"/>
              <a:t>Conversations focused on economic, social and environmental justice</a:t>
            </a:r>
            <a:endParaRPr lang="en-US" sz="1900">
              <a:solidFill>
                <a:srgbClr val="FFFFFF"/>
              </a:solidFill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4BEE8-B622-561D-DF4E-46977101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US"/>
              <a:t>3</a:t>
            </a:fld>
            <a:endParaRPr lang="en-US"/>
          </a:p>
        </p:txBody>
      </p:sp>
      <p:pic>
        <p:nvPicPr>
          <p:cNvPr id="6" name="Picture 5" descr="A group of people looking at a screen&#10;&#10;AI-generated content may be incorrect.">
            <a:extLst>
              <a:ext uri="{FF2B5EF4-FFF2-40B4-BE49-F238E27FC236}">
                <a16:creationId xmlns:a16="http://schemas.microsoft.com/office/drawing/2014/main" id="{2F7100CA-4F02-EEEB-1C29-E16F0491D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241" y="2022078"/>
            <a:ext cx="5834063" cy="28138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06A04-4B66-2D6C-5EE8-D69D2F1190AB}"/>
              </a:ext>
            </a:extLst>
          </p:cNvPr>
          <p:cNvSpPr txBox="1"/>
          <p:nvPr/>
        </p:nvSpPr>
        <p:spPr>
          <a:xfrm>
            <a:off x="752961" y="4384722"/>
            <a:ext cx="485617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>
                    <a:lumMod val="95000"/>
                    <a:lumOff val="5000"/>
                  </a:schemeClr>
                </a:solidFill>
              </a:rPr>
              <a:t>Did you know? </a:t>
            </a:r>
          </a:p>
          <a:p>
            <a:r>
              <a:rPr lang="en-US" i="1">
                <a:solidFill>
                  <a:schemeClr val="bg1">
                    <a:lumMod val="95000"/>
                    <a:lumOff val="5000"/>
                  </a:schemeClr>
                </a:solidFill>
              </a:rPr>
              <a:t>"Indigenous people make up 5%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 i="1">
                <a:solidFill>
                  <a:schemeClr val="bg1">
                    <a:lumMod val="95000"/>
                    <a:lumOff val="5000"/>
                  </a:schemeClr>
                </a:solidFill>
              </a:rPr>
              <a:t>of the world's population, yet they protect 80% of the world's biodiversity." </a:t>
            </a:r>
            <a:r>
              <a:rPr lang="en-US" i="1">
                <a:solidFill>
                  <a:schemeClr val="bg1">
                    <a:lumMod val="95000"/>
                    <a:lumOff val="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United Nations</a:t>
            </a:r>
          </a:p>
        </p:txBody>
      </p:sp>
    </p:spTree>
    <p:extLst>
      <p:ext uri="{BB962C8B-B14F-4D97-AF65-F5344CB8AC3E}">
        <p14:creationId xmlns:p14="http://schemas.microsoft.com/office/powerpoint/2010/main" val="32748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elfie of a couple of people in the snow&#10;&#10;AI-generated content may be incorrect.">
            <a:extLst>
              <a:ext uri="{FF2B5EF4-FFF2-40B4-BE49-F238E27FC236}">
                <a16:creationId xmlns:a16="http://schemas.microsoft.com/office/drawing/2014/main" id="{10CC1C0C-C950-A39B-D8CF-2CEECFDBEE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8901" r="1" b="28901"/>
          <a:stretch/>
        </p:blipFill>
        <p:spPr>
          <a:xfrm>
            <a:off x="20" y="10"/>
            <a:ext cx="12188932" cy="6857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D74A3E-A71E-1D48-431A-6A87C1C14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830"/>
            <a:ext cx="5914098" cy="3732363"/>
          </a:xfrm>
        </p:spPr>
        <p:txBody>
          <a:bodyPr anchor="ctr">
            <a:normAutofit/>
          </a:bodyPr>
          <a:lstStyle/>
          <a:p>
            <a:r>
              <a:rPr lang="en-US" dirty="0"/>
              <a:t>Our Experience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FBE2F-D5AF-BA17-9ED3-F9645A94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207" y="1714817"/>
            <a:ext cx="4314767" cy="1289304"/>
          </a:xfrm>
        </p:spPr>
        <p:txBody>
          <a:bodyPr anchor="t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Our overall feelings and take-aways. </a:t>
            </a:r>
            <a:endParaRPr lang="en-US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What stood out and continues to stand out most for each of us? </a:t>
            </a:r>
          </a:p>
        </p:txBody>
      </p:sp>
    </p:spTree>
    <p:extLst>
      <p:ext uri="{BB962C8B-B14F-4D97-AF65-F5344CB8AC3E}">
        <p14:creationId xmlns:p14="http://schemas.microsoft.com/office/powerpoint/2010/main" val="42725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front of a flag&#10;&#10;AI-generated content may be incorrect.">
            <a:extLst>
              <a:ext uri="{FF2B5EF4-FFF2-40B4-BE49-F238E27FC236}">
                <a16:creationId xmlns:a16="http://schemas.microsoft.com/office/drawing/2014/main" id="{AD4BEF3C-B031-2AFD-8EA3-B8CA17FD17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69"/>
          <a:stretch/>
        </p:blipFill>
        <p:spPr>
          <a:xfrm>
            <a:off x="20" y="10"/>
            <a:ext cx="12188932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A041D5-05F9-61DF-9DC3-9FDA8AF13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47435"/>
            <a:ext cx="5454023" cy="2409645"/>
          </a:xfrm>
        </p:spPr>
        <p:txBody>
          <a:bodyPr anchor="ctr">
            <a:normAutofit fontScale="90000"/>
          </a:bodyPr>
          <a:lstStyle/>
          <a:p>
            <a:r>
              <a:rPr lang="en-US"/>
              <a:t>What we learned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8127FE6-A64E-93A7-6B67-26C9E2582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3057" y="5208515"/>
            <a:ext cx="6155068" cy="1289304"/>
          </a:xfrm>
        </p:spPr>
        <p:txBody>
          <a:bodyPr/>
          <a:lstStyle/>
          <a:p>
            <a:r>
              <a:rPr lang="en-US"/>
              <a:t>Key Messages from the Conference</a:t>
            </a:r>
          </a:p>
        </p:txBody>
      </p:sp>
    </p:spTree>
    <p:extLst>
      <p:ext uri="{BB962C8B-B14F-4D97-AF65-F5344CB8AC3E}">
        <p14:creationId xmlns:p14="http://schemas.microsoft.com/office/powerpoint/2010/main" val="885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7B91C-45F8-3FDF-79B3-3D3884507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72CC0CE-0941-CB28-CD20-B2AAE07C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1600200"/>
          </a:xfrm>
        </p:spPr>
        <p:txBody>
          <a:bodyPr/>
          <a:lstStyle/>
          <a:p>
            <a:r>
              <a:rPr lang="en-US"/>
              <a:t>What the UN Acknowledges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11103-8E31-29EF-2227-30DAEB3F3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395" y="2484410"/>
            <a:ext cx="4754880" cy="317061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Clr>
                <a:srgbClr val="536564"/>
              </a:buClr>
              <a:buFont typeface="Arial,Sans-Serif" pitchFamily="2" charset="2"/>
              <a:buChar char="•"/>
            </a:pPr>
            <a:r>
              <a:rPr lang="en-US" sz="1900" dirty="0"/>
              <a:t>The United Nations need a transformation in Global Governance to meet today's challenges (UN Assistant Secretary)</a:t>
            </a:r>
            <a:endParaRPr lang="en-US" sz="19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536564"/>
              </a:buClr>
              <a:buFont typeface="Arial,Sans-Serif" pitchFamily="2" charset="2"/>
              <a:buChar char="•"/>
            </a:pPr>
            <a:r>
              <a:rPr lang="en-US" sz="1900" dirty="0"/>
              <a:t>Greater use of the UN Charter</a:t>
            </a:r>
            <a:endParaRPr lang="en-US" sz="19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536564"/>
              </a:buClr>
              <a:buFont typeface="Arial,Sans-Serif" pitchFamily="2" charset="2"/>
              <a:buChar char="•"/>
            </a:pPr>
            <a:r>
              <a:rPr lang="en-US" sz="1900" dirty="0"/>
              <a:t>$2.4 trillion spent on war and pittance spend on peace and prevention of war</a:t>
            </a:r>
            <a:endParaRPr lang="en-US" sz="19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536564"/>
              </a:buClr>
              <a:buFont typeface="Arial,Sans-Serif" pitchFamily="2" charset="2"/>
              <a:buChar char="•"/>
            </a:pPr>
            <a:r>
              <a:rPr lang="en-US" sz="1900" dirty="0"/>
              <a:t>Peaceable countries have higher GDP</a:t>
            </a:r>
            <a:endParaRPr lang="en-US" sz="19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536564"/>
              </a:buClr>
              <a:buFont typeface="Arial,Sans-Serif" pitchFamily="2" charset="2"/>
              <a:buChar char="•"/>
            </a:pPr>
            <a:r>
              <a:rPr lang="en-US" sz="1900" dirty="0"/>
              <a:t>The more $$$'s on military spending the less available for education, health, infrastructure, food, housing (basic necessities</a:t>
            </a:r>
            <a:endParaRPr lang="en-US" sz="1900" dirty="0">
              <a:solidFill>
                <a:srgbClr val="FFFFFF"/>
              </a:solidFill>
            </a:endParaRPr>
          </a:p>
          <a:p>
            <a:pPr>
              <a:buClr>
                <a:srgbClr val="536564"/>
              </a:buClr>
            </a:pPr>
            <a:endParaRPr lang="en-US" sz="1900" dirty="0">
              <a:solidFill>
                <a:srgbClr val="FFFFFF"/>
              </a:solidFill>
            </a:endParaRPr>
          </a:p>
          <a:p>
            <a:pPr>
              <a:buClr>
                <a:srgbClr val="6F8785">
                  <a:lumMod val="75000"/>
                </a:srgbClr>
              </a:buClr>
            </a:pP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96F4ABF-DCDD-B77B-7834-C421BABD3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4" y="6394450"/>
            <a:ext cx="523875" cy="274320"/>
          </a:xfrm>
        </p:spPr>
        <p:txBody>
          <a:bodyPr/>
          <a:lstStyle/>
          <a:p>
            <a:fld id="{5F4C9F40-B079-4B71-A627-7266DFEA7F0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93750D-88BE-F898-FA84-D160616516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46632" y="2139696"/>
            <a:ext cx="4768248" cy="3166069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endParaRPr lang="en-US"/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endParaRPr lang="en-US"/>
          </a:p>
        </p:txBody>
      </p:sp>
      <p:pic>
        <p:nvPicPr>
          <p:cNvPr id="2" name="Picture 1" descr="A group of people looking at a screen&#10;&#10;AI-generated content may be incorrect.">
            <a:extLst>
              <a:ext uri="{FF2B5EF4-FFF2-40B4-BE49-F238E27FC236}">
                <a16:creationId xmlns:a16="http://schemas.microsoft.com/office/drawing/2014/main" id="{A5DC4FE6-27A0-8754-C480-6BE8A1502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384" y="2493792"/>
            <a:ext cx="5834063" cy="281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31D229B-A8A1-E758-5E20-0C427C9B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952" cy="1600200"/>
          </a:xfrm>
        </p:spPr>
        <p:txBody>
          <a:bodyPr/>
          <a:lstStyle/>
          <a:p>
            <a:r>
              <a:rPr lang="en-US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29E10-BB8E-6DE9-23A7-A17353F1C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3" y="2448435"/>
            <a:ext cx="5500689" cy="3170300"/>
          </a:xfrm>
        </p:spPr>
        <p:txBody>
          <a:bodyPr>
            <a:normAutofit/>
          </a:bodyPr>
          <a:lstStyle/>
          <a:p>
            <a:pPr marL="342900" indent="-342900">
              <a:buFont typeface="Arial" pitchFamily="2" charset="2"/>
              <a:buChar char="•"/>
            </a:pPr>
            <a:r>
              <a:rPr lang="en-US" b="1" dirty="0"/>
              <a:t>Information Warfare </a:t>
            </a:r>
            <a:r>
              <a:rPr lang="en-US" dirty="0"/>
              <a:t>- Epidemic of misinformation, a greater need for education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r>
              <a:rPr lang="en-US" b="1" dirty="0"/>
              <a:t>Trust deficit between state &amp; citizens</a:t>
            </a:r>
            <a:r>
              <a:rPr lang="en-US" dirty="0"/>
              <a:t>: as a result of the misinformation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r>
              <a:rPr lang="en-US" b="1" dirty="0"/>
              <a:t>Invisible threads of conflict</a:t>
            </a:r>
            <a:r>
              <a:rPr lang="en-US" dirty="0"/>
              <a:t>: processes &amp; systems playing in the background</a:t>
            </a:r>
          </a:p>
          <a:p>
            <a:pPr marL="342900" indent="-342900">
              <a:buClr>
                <a:srgbClr val="536564"/>
              </a:buClr>
              <a:buFont typeface="Arial" pitchFamily="2" charset="2"/>
              <a:buChar char="•"/>
            </a:pPr>
            <a:r>
              <a:rPr lang="en-US" dirty="0"/>
              <a:t>The </a:t>
            </a:r>
            <a:r>
              <a:rPr lang="en-US" b="1" dirty="0"/>
              <a:t>perception of polarization is stronger than the polarization</a:t>
            </a:r>
          </a:p>
          <a:p>
            <a:pPr>
              <a:buClr>
                <a:srgbClr val="536564"/>
              </a:buClr>
            </a:pPr>
            <a:endParaRPr lang="en-US" dirty="0"/>
          </a:p>
          <a:p>
            <a:pPr>
              <a:buClr>
                <a:srgbClr val="6F8785">
                  <a:lumMod val="75000"/>
                </a:srgbClr>
              </a:buClr>
            </a:pP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99E0C2A-F41E-33CD-F2C4-9A897C17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4" y="6394450"/>
            <a:ext cx="523875" cy="274320"/>
          </a:xfrm>
        </p:spPr>
        <p:txBody>
          <a:bodyPr/>
          <a:lstStyle/>
          <a:p>
            <a:fld id="{5F4C9F40-B079-4B71-A627-7266DFEA7F0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 descr="A group of people looking at a screen&#10;&#10;AI-generated content may be incorrect.">
            <a:extLst>
              <a:ext uri="{FF2B5EF4-FFF2-40B4-BE49-F238E27FC236}">
                <a16:creationId xmlns:a16="http://schemas.microsoft.com/office/drawing/2014/main" id="{B354F40F-6FBA-F767-4D74-ABEDF1853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13" y="2448435"/>
            <a:ext cx="5834064" cy="281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393F2E-A48D-6D13-8C13-A76661D48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436" y="169135"/>
            <a:ext cx="2174835" cy="678324"/>
          </a:xfrm>
        </p:spPr>
        <p:txBody>
          <a:bodyPr/>
          <a:lstStyle/>
          <a:p>
            <a:r>
              <a:rPr lang="en-US"/>
              <a:t>Polarization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87462D-17E8-2203-D255-F0625F0A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Placeholder 6" descr="A screen with text on it&#10;&#10;AI-generated content may be incorrect.">
            <a:extLst>
              <a:ext uri="{FF2B5EF4-FFF2-40B4-BE49-F238E27FC236}">
                <a16:creationId xmlns:a16="http://schemas.microsoft.com/office/drawing/2014/main" id="{E20B4543-D5C1-9F5C-1B8C-5F0630B033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697" t="-526" r="13360" b="26237"/>
          <a:stretch/>
        </p:blipFill>
        <p:spPr>
          <a:xfrm>
            <a:off x="609599" y="716571"/>
            <a:ext cx="8538700" cy="542485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FE8E0A-6153-B2F0-0DF1-9D6CBBC58B2A}"/>
              </a:ext>
            </a:extLst>
          </p:cNvPr>
          <p:cNvSpPr txBox="1"/>
          <p:nvPr/>
        </p:nvSpPr>
        <p:spPr>
          <a:xfrm rot="614427">
            <a:off x="8616310" y="1862174"/>
            <a:ext cx="2716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REMEMBER: THIS CONFERENCE WAS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ALMOST ONE YEAR AGO.</a:t>
            </a:r>
          </a:p>
        </p:txBody>
      </p:sp>
    </p:spTree>
    <p:extLst>
      <p:ext uri="{BB962C8B-B14F-4D97-AF65-F5344CB8AC3E}">
        <p14:creationId xmlns:p14="http://schemas.microsoft.com/office/powerpoint/2010/main" val="208676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8B0218-25A1-6AF7-E656-FE9367D38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8E5B6B-948A-11AC-62B1-60586D599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8566" y="4749361"/>
            <a:ext cx="5698440" cy="2107719"/>
          </a:xfrm>
        </p:spPr>
        <p:txBody>
          <a:bodyPr anchor="ctr">
            <a:noAutofit/>
          </a:bodyPr>
          <a:lstStyle/>
          <a:p>
            <a:br>
              <a:rPr lang="en-US" sz="4000"/>
            </a:br>
            <a:br>
              <a:rPr lang="en-US" sz="4000"/>
            </a:br>
            <a:br>
              <a:rPr lang="en-US" sz="4000"/>
            </a:br>
            <a:r>
              <a:rPr lang="en-US" sz="4000"/>
              <a:t>What we can do as Rotarians?</a:t>
            </a:r>
            <a:br>
              <a:rPr lang="en-US" sz="4000"/>
            </a:b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409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Science Communication June">
      <a:dk1>
        <a:srgbClr val="000000"/>
      </a:dk1>
      <a:lt1>
        <a:srgbClr val="FFFFFF"/>
      </a:lt1>
      <a:dk2>
        <a:srgbClr val="507096"/>
      </a:dk2>
      <a:lt2>
        <a:srgbClr val="E5E8E8"/>
      </a:lt2>
      <a:accent1>
        <a:srgbClr val="445464"/>
      </a:accent1>
      <a:accent2>
        <a:srgbClr val="6F8785"/>
      </a:accent2>
      <a:accent3>
        <a:srgbClr val="80AF97"/>
      </a:accent3>
      <a:accent4>
        <a:srgbClr val="EFC88C"/>
      </a:accent4>
      <a:accent5>
        <a:srgbClr val="DC7A5E"/>
      </a:accent5>
      <a:accent6>
        <a:srgbClr val="A87263"/>
      </a:accent6>
      <a:hlink>
        <a:srgbClr val="00B0EA"/>
      </a:hlink>
      <a:folHlink>
        <a:srgbClr val="969696"/>
      </a:folHlink>
    </a:clrScheme>
    <a:fontScheme name="Custom 30">
      <a:majorFont>
        <a:latin typeface="Agency FB"/>
        <a:ea typeface=""/>
        <a:cs typeface=""/>
      </a:majorFont>
      <a:minorFont>
        <a:latin typeface="Constant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2922647_win32_CP_V7" id="{29568384-0E55-4239-8ECA-7699D9C1A5B3}" vid="{92AF88C0-620D-496A-8CF1-4217DCE30921}"/>
    </a:ext>
  </a:extLst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9" ma:contentTypeDescription="Create a new document." ma:contentTypeScope="" ma:versionID="6a914531ae0f23be31da2eba1f3b42a9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ae00154c9e66547f022c4923f88826d6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302991-1269-4BB1-8B36-D5CD4F0298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F68E4A-77D7-4725-A898-DF25666C9765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84B8CE22-9EE8-4E18-A326-2187510B3394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485</Words>
  <Application>Microsoft Macintosh PowerPoint</Application>
  <PresentationFormat>Widescreen</PresentationFormat>
  <Paragraphs>80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Agency FB</vt:lpstr>
      <vt:lpstr>Arial</vt:lpstr>
      <vt:lpstr>Arial,Sans-Serif</vt:lpstr>
      <vt:lpstr>Constantia</vt:lpstr>
      <vt:lpstr>Courier New</vt:lpstr>
      <vt:lpstr>Wingdings</vt:lpstr>
      <vt:lpstr>Custom</vt:lpstr>
      <vt:lpstr>Rotary Peace Conference with Marva Wisdom &amp; Crista Renner  January 14, 2026</vt:lpstr>
      <vt:lpstr>What we will talk about today</vt:lpstr>
      <vt:lpstr>Purpose as understood and threaded throughout conference</vt:lpstr>
      <vt:lpstr>Our Experience</vt:lpstr>
      <vt:lpstr>What we learned</vt:lpstr>
      <vt:lpstr>What the UN Acknowledges</vt:lpstr>
      <vt:lpstr>Key Takeaways</vt:lpstr>
      <vt:lpstr>Polarization</vt:lpstr>
      <vt:lpstr>   What we can do as Rotarians? </vt:lpstr>
      <vt:lpstr>PowerPoint Presentation</vt:lpstr>
      <vt:lpstr>PowerPoint Presentation</vt:lpstr>
      <vt:lpstr>8 Pillars: Positive Peace </vt:lpstr>
      <vt:lpstr>Actions we can take to heal in a divided world</vt:lpstr>
      <vt:lpstr>Your 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Crista Renner</cp:lastModifiedBy>
  <cp:revision>2</cp:revision>
  <dcterms:created xsi:type="dcterms:W3CDTF">2025-02-27T14:38:21Z</dcterms:created>
  <dcterms:modified xsi:type="dcterms:W3CDTF">2026-01-13T01:24:44Z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