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BBE4C3-D6DF-4086-A9B9-C57339D00F64}" v="37" dt="2026-03-24T12:22:22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47A60-0689-4548-B774-D0E642545CF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B3783B-D3E6-4357-9C72-D11A41E8C1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By May 1st</a:t>
          </a:r>
        </a:p>
      </dgm:t>
    </dgm:pt>
    <dgm:pt modelId="{C69D4DC8-282C-4EC3-BCF8-E774DD28E349}" type="parTrans" cxnId="{42FA6EA1-90CE-4CA5-B3E8-99DD1B919EC4}">
      <dgm:prSet/>
      <dgm:spPr/>
      <dgm:t>
        <a:bodyPr/>
        <a:lstStyle/>
        <a:p>
          <a:endParaRPr lang="en-US"/>
        </a:p>
      </dgm:t>
    </dgm:pt>
    <dgm:pt modelId="{415FB78C-B117-4FC6-AEE0-3340EB298D52}" type="sibTrans" cxnId="{42FA6EA1-90CE-4CA5-B3E8-99DD1B919EC4}">
      <dgm:prSet/>
      <dgm:spPr/>
      <dgm:t>
        <a:bodyPr/>
        <a:lstStyle/>
        <a:p>
          <a:endParaRPr lang="en-US"/>
        </a:p>
      </dgm:t>
    </dgm:pt>
    <dgm:pt modelId="{10089327-9D6D-4390-A004-B040BA9BFE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And anytime!!!</a:t>
          </a:r>
        </a:p>
      </dgm:t>
    </dgm:pt>
    <dgm:pt modelId="{0B2A5383-2F7A-4ABA-B2D5-F6B481D2AD0F}" type="parTrans" cxnId="{286CEB8A-8DE1-491B-8355-D41B6FDB3E80}">
      <dgm:prSet/>
      <dgm:spPr/>
      <dgm:t>
        <a:bodyPr/>
        <a:lstStyle/>
        <a:p>
          <a:endParaRPr lang="en-US"/>
        </a:p>
      </dgm:t>
    </dgm:pt>
    <dgm:pt modelId="{BA234DEC-8AC9-4F5E-B17C-E3B2BFB5B979}" type="sibTrans" cxnId="{286CEB8A-8DE1-491B-8355-D41B6FDB3E80}">
      <dgm:prSet/>
      <dgm:spPr/>
      <dgm:t>
        <a:bodyPr/>
        <a:lstStyle/>
        <a:p>
          <a:endParaRPr lang="en-US"/>
        </a:p>
      </dgm:t>
    </dgm:pt>
    <dgm:pt modelId="{EC50A4DB-0D37-48BE-BE39-91D788AF5EF1}" type="pres">
      <dgm:prSet presAssocID="{A5C47A60-0689-4548-B774-D0E642545CF4}" presName="root" presStyleCnt="0">
        <dgm:presLayoutVars>
          <dgm:dir/>
          <dgm:resizeHandles val="exact"/>
        </dgm:presLayoutVars>
      </dgm:prSet>
      <dgm:spPr/>
    </dgm:pt>
    <dgm:pt modelId="{82BDE11A-28E4-4066-A9C0-03C5D3CD5F31}" type="pres">
      <dgm:prSet presAssocID="{54B3783B-D3E6-4357-9C72-D11A41E8C1A9}" presName="compNode" presStyleCnt="0"/>
      <dgm:spPr/>
    </dgm:pt>
    <dgm:pt modelId="{AD60374F-8A40-4785-85D1-E32B05FF6918}" type="pres">
      <dgm:prSet presAssocID="{54B3783B-D3E6-4357-9C72-D11A41E8C1A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9C916AEC-D1B3-409D-82E3-232C31BC0DF6}" type="pres">
      <dgm:prSet presAssocID="{54B3783B-D3E6-4357-9C72-D11A41E8C1A9}" presName="spaceRect" presStyleCnt="0"/>
      <dgm:spPr/>
    </dgm:pt>
    <dgm:pt modelId="{C38EA112-FD78-4619-A57D-2703F21CE276}" type="pres">
      <dgm:prSet presAssocID="{54B3783B-D3E6-4357-9C72-D11A41E8C1A9}" presName="textRect" presStyleLbl="revTx" presStyleIdx="0" presStyleCnt="2">
        <dgm:presLayoutVars>
          <dgm:chMax val="1"/>
          <dgm:chPref val="1"/>
        </dgm:presLayoutVars>
      </dgm:prSet>
      <dgm:spPr/>
    </dgm:pt>
    <dgm:pt modelId="{1E329776-BE6B-4BE1-9A53-7228B27BA56A}" type="pres">
      <dgm:prSet presAssocID="{415FB78C-B117-4FC6-AEE0-3340EB298D52}" presName="sibTrans" presStyleCnt="0"/>
      <dgm:spPr/>
    </dgm:pt>
    <dgm:pt modelId="{DECF1C8C-EBBA-45AE-A5FB-65EBFEA1AB3B}" type="pres">
      <dgm:prSet presAssocID="{10089327-9D6D-4390-A004-B040BA9BFE0A}" presName="compNode" presStyleCnt="0"/>
      <dgm:spPr/>
    </dgm:pt>
    <dgm:pt modelId="{EEA9A0A3-DDD5-42BF-89AE-D232E02C1C39}" type="pres">
      <dgm:prSet presAssocID="{10089327-9D6D-4390-A004-B040BA9BFE0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628B2FE2-468C-4C09-AABF-9AAA28A3F7DD}" type="pres">
      <dgm:prSet presAssocID="{10089327-9D6D-4390-A004-B040BA9BFE0A}" presName="spaceRect" presStyleCnt="0"/>
      <dgm:spPr/>
    </dgm:pt>
    <dgm:pt modelId="{FE8BD4A0-5623-481D-9D2F-8FB2642B0AD7}" type="pres">
      <dgm:prSet presAssocID="{10089327-9D6D-4390-A004-B040BA9BFE0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FECAC02-5A7E-4E10-9D9D-13019EE37716}" type="presOf" srcId="{10089327-9D6D-4390-A004-B040BA9BFE0A}" destId="{FE8BD4A0-5623-481D-9D2F-8FB2642B0AD7}" srcOrd="0" destOrd="0" presId="urn:microsoft.com/office/officeart/2018/2/layout/IconLabelList"/>
    <dgm:cxn modelId="{3CA5373B-B25F-4876-AFE8-3660E3FA2630}" type="presOf" srcId="{A5C47A60-0689-4548-B774-D0E642545CF4}" destId="{EC50A4DB-0D37-48BE-BE39-91D788AF5EF1}" srcOrd="0" destOrd="0" presId="urn:microsoft.com/office/officeart/2018/2/layout/IconLabelList"/>
    <dgm:cxn modelId="{286CEB8A-8DE1-491B-8355-D41B6FDB3E80}" srcId="{A5C47A60-0689-4548-B774-D0E642545CF4}" destId="{10089327-9D6D-4390-A004-B040BA9BFE0A}" srcOrd="1" destOrd="0" parTransId="{0B2A5383-2F7A-4ABA-B2D5-F6B481D2AD0F}" sibTransId="{BA234DEC-8AC9-4F5E-B17C-E3B2BFB5B979}"/>
    <dgm:cxn modelId="{42FA6EA1-90CE-4CA5-B3E8-99DD1B919EC4}" srcId="{A5C47A60-0689-4548-B774-D0E642545CF4}" destId="{54B3783B-D3E6-4357-9C72-D11A41E8C1A9}" srcOrd="0" destOrd="0" parTransId="{C69D4DC8-282C-4EC3-BCF8-E774DD28E349}" sibTransId="{415FB78C-B117-4FC6-AEE0-3340EB298D52}"/>
    <dgm:cxn modelId="{CA7284C3-7132-4ED2-A4DB-1A178A0A8431}" type="presOf" srcId="{54B3783B-D3E6-4357-9C72-D11A41E8C1A9}" destId="{C38EA112-FD78-4619-A57D-2703F21CE276}" srcOrd="0" destOrd="0" presId="urn:microsoft.com/office/officeart/2018/2/layout/IconLabelList"/>
    <dgm:cxn modelId="{19D62D85-E493-4864-99AA-B944A64C419F}" type="presParOf" srcId="{EC50A4DB-0D37-48BE-BE39-91D788AF5EF1}" destId="{82BDE11A-28E4-4066-A9C0-03C5D3CD5F31}" srcOrd="0" destOrd="0" presId="urn:microsoft.com/office/officeart/2018/2/layout/IconLabelList"/>
    <dgm:cxn modelId="{BB509CA1-BAB2-4359-ACCA-58111221706A}" type="presParOf" srcId="{82BDE11A-28E4-4066-A9C0-03C5D3CD5F31}" destId="{AD60374F-8A40-4785-85D1-E32B05FF6918}" srcOrd="0" destOrd="0" presId="urn:microsoft.com/office/officeart/2018/2/layout/IconLabelList"/>
    <dgm:cxn modelId="{E9736B96-AFE5-4200-A051-B929C59F9E42}" type="presParOf" srcId="{82BDE11A-28E4-4066-A9C0-03C5D3CD5F31}" destId="{9C916AEC-D1B3-409D-82E3-232C31BC0DF6}" srcOrd="1" destOrd="0" presId="urn:microsoft.com/office/officeart/2018/2/layout/IconLabelList"/>
    <dgm:cxn modelId="{8DAB3E33-92D2-421E-8A64-F7763FFB2641}" type="presParOf" srcId="{82BDE11A-28E4-4066-A9C0-03C5D3CD5F31}" destId="{C38EA112-FD78-4619-A57D-2703F21CE276}" srcOrd="2" destOrd="0" presId="urn:microsoft.com/office/officeart/2018/2/layout/IconLabelList"/>
    <dgm:cxn modelId="{0F4C3930-7606-4BF4-9102-1E089D8FEAA8}" type="presParOf" srcId="{EC50A4DB-0D37-48BE-BE39-91D788AF5EF1}" destId="{1E329776-BE6B-4BE1-9A53-7228B27BA56A}" srcOrd="1" destOrd="0" presId="urn:microsoft.com/office/officeart/2018/2/layout/IconLabelList"/>
    <dgm:cxn modelId="{05DF413E-68DD-4ADA-A58F-C40600ED9719}" type="presParOf" srcId="{EC50A4DB-0D37-48BE-BE39-91D788AF5EF1}" destId="{DECF1C8C-EBBA-45AE-A5FB-65EBFEA1AB3B}" srcOrd="2" destOrd="0" presId="urn:microsoft.com/office/officeart/2018/2/layout/IconLabelList"/>
    <dgm:cxn modelId="{7ED4125D-C89C-4A50-8C7E-4274E7B53016}" type="presParOf" srcId="{DECF1C8C-EBBA-45AE-A5FB-65EBFEA1AB3B}" destId="{EEA9A0A3-DDD5-42BF-89AE-D232E02C1C39}" srcOrd="0" destOrd="0" presId="urn:microsoft.com/office/officeart/2018/2/layout/IconLabelList"/>
    <dgm:cxn modelId="{F4DBF656-58A4-46C5-9413-421960965666}" type="presParOf" srcId="{DECF1C8C-EBBA-45AE-A5FB-65EBFEA1AB3B}" destId="{628B2FE2-468C-4C09-AABF-9AAA28A3F7DD}" srcOrd="1" destOrd="0" presId="urn:microsoft.com/office/officeart/2018/2/layout/IconLabelList"/>
    <dgm:cxn modelId="{C2B48AA7-8171-4B63-BD8F-7FD47E56CBEC}" type="presParOf" srcId="{DECF1C8C-EBBA-45AE-A5FB-65EBFEA1AB3B}" destId="{FE8BD4A0-5623-481D-9D2F-8FB2642B0AD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0374F-8A40-4785-85D1-E32B05FF6918}">
      <dsp:nvSpPr>
        <dsp:cNvPr id="0" name=""/>
        <dsp:cNvSpPr/>
      </dsp:nvSpPr>
      <dsp:spPr>
        <a:xfrm>
          <a:off x="2406862" y="95298"/>
          <a:ext cx="1554187" cy="1554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EA112-FD78-4619-A57D-2703F21CE276}">
      <dsp:nvSpPr>
        <dsp:cNvPr id="0" name=""/>
        <dsp:cNvSpPr/>
      </dsp:nvSpPr>
      <dsp:spPr>
        <a:xfrm>
          <a:off x="1457081" y="2051087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By May 1st</a:t>
          </a:r>
        </a:p>
      </dsp:txBody>
      <dsp:txXfrm>
        <a:off x="1457081" y="2051087"/>
        <a:ext cx="3453750" cy="720000"/>
      </dsp:txXfrm>
    </dsp:sp>
    <dsp:sp modelId="{EEA9A0A3-DDD5-42BF-89AE-D232E02C1C39}">
      <dsp:nvSpPr>
        <dsp:cNvPr id="0" name=""/>
        <dsp:cNvSpPr/>
      </dsp:nvSpPr>
      <dsp:spPr>
        <a:xfrm>
          <a:off x="2406862" y="3634525"/>
          <a:ext cx="1554187" cy="1554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BD4A0-5623-481D-9D2F-8FB2642B0AD7}">
      <dsp:nvSpPr>
        <dsp:cNvPr id="0" name=""/>
        <dsp:cNvSpPr/>
      </dsp:nvSpPr>
      <dsp:spPr>
        <a:xfrm>
          <a:off x="1457081" y="5590314"/>
          <a:ext cx="345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And anytime!!!</a:t>
          </a:r>
        </a:p>
      </dsp:txBody>
      <dsp:txXfrm>
        <a:off x="1457081" y="5590314"/>
        <a:ext cx="345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917A-9BDA-D195-4633-034D4904F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792F6-7076-7269-F2A1-954C0AE13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1100A-3DC2-7894-8AA4-7F72C21C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365D7-60FC-958C-CB9A-E2B62847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6F25A-E8B9-ADFD-76DD-6EAF7F8B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09B5-37FD-A5E2-1C9B-91619E53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A3E91-BDCB-62DF-EEE6-95DAA170C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83F2A-72A5-CF87-8EE9-0E2F9855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900FE-D0EC-FE4D-00F6-79D4D034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EA6C-DEEF-285B-2CC7-26462FFB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3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D92F00-E966-4914-EA17-A59931202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688C1-8A81-778B-C0D3-816BA7BC4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5CE7D-939C-B0A5-A216-BFD0B3C9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8696A-E0D4-2646-FD3D-6436B79D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2698B-690E-4492-2E22-992E8FB9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9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1938-E4F5-5358-CE96-D894F237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20976-E288-3EBB-2E9F-9DC08D88E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36138-4F3C-7496-801C-0EFF2F86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50BD8-8B1E-9DEE-AA6B-9B483DEB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18F9A-7EC0-F0BD-F8AF-BA53DE42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88E2-5ADE-C4B5-6A33-083A1DC3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AC901-62B7-EF12-24D7-B113012B1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2120-C9D1-F69F-70BC-A8DFBD92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C089C-6611-B8B3-869C-A1310125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C9A21-E3B5-22CD-1E88-CAA34DF7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7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3E49-07E2-6057-2FE7-5415B95C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43A13-A9DB-7204-BD60-11ED85D2E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B18D-88CC-7007-CDC7-E6A7E4401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04100-8E4B-B071-7273-D6E56815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168EC-72ED-0DFE-8014-33017B9C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0BAB4-6979-40D8-CF8B-58D1809F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3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93EF-FFCF-DBD6-8D00-57366210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BCCEC-4000-BF72-67EE-8B2CD152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ED33E-8E41-94B4-8433-DBC3CEFDF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91600-18EC-CC33-69C8-B2C58C6E5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E6C66-EB2A-C411-8627-BE5502311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F98F4-2CBA-17E1-4602-52B047C3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7C0A7-30B5-A735-517C-C01614CB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ACADC-3444-90A1-3A45-23DDFA5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8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8E51-60CE-667A-AEE5-C5DF5477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747454-DE91-8173-A885-FF5C162C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1E20C-3F63-457C-78B3-A5EBCD79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CBAA4-30E2-8443-DE19-B3157EF5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8BE16-5006-DBFF-8D6B-864BC7EC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F5264-BE86-A40E-6107-EC4A8F0C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1B883-0A9D-03F4-A100-43EC8307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AD62-24D4-DC8E-FB30-F45011F8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FF21-A797-0D17-692B-E06FF5948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078C1-C20D-E6BC-5A64-DC4E4A571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0AEC5-95D2-38A5-8CD5-E9CC189E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5A862-AFD7-768E-F972-0CAF518E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510E7-F782-C202-4D5B-D06F0346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3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094F-AE67-34F0-FE80-D1411A61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C7BC5-B389-0927-207A-FB9656191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23013-2989-646E-6C00-D024CE48F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B413A-7381-E849-F6E2-4A500CC9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B47BF-E9EB-FDFC-6114-0824F0B0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374A6-EE6B-52C7-FBA7-1FAB0F10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1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A1BA3-E60F-D582-73C3-88401B56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7E785-6715-6B28-0E50-BC76F8CD8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FB45D-C4BE-7815-B8BA-F3A8D8266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CAE09-71A5-44A2-8F30-644E391009B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B0440-7138-E8EB-43B8-E10D1E5F7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946EC-FD95-BE2A-9BF1-6825D0880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98B16E-1D7C-4602-B0FC-9C2A596E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6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ul Harris pins awarded to members | Rotary Club of Ladner ...">
            <a:extLst>
              <a:ext uri="{FF2B5EF4-FFF2-40B4-BE49-F238E27FC236}">
                <a16:creationId xmlns:a16="http://schemas.microsoft.com/office/drawing/2014/main" id="{DADF8B0A-609C-3786-A968-5AFC42DB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0" b="29429"/>
          <a:stretch>
            <a:fillRect/>
          </a:stretch>
        </p:blipFill>
        <p:spPr bwMode="auto">
          <a:xfrm>
            <a:off x="4264152" y="0"/>
            <a:ext cx="792480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EDF82-969A-D8B9-3FC2-BE4E4CEAC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r="-1" b="-1"/>
          <a:stretch>
            <a:fillRect/>
          </a:stretch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040" name="Freeform: Shape 1039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88AF2-CBC4-3084-CB24-EA62F897B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09600"/>
            <a:ext cx="3992700" cy="3877197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NEW Guidelines and Application Process</a:t>
            </a:r>
            <a:br>
              <a:rPr lang="en-US" sz="4400" dirty="0"/>
            </a:b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92738-8513-C072-31B9-04CD32CFD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38783"/>
            <a:ext cx="4007449" cy="134397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8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DF055-00E7-7795-4E70-9087E7CA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Paul Harris Fellow Award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C2C43-96CA-A6D1-4AE4-1F2D3C1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An </a:t>
            </a:r>
            <a:r>
              <a:rPr lang="en-US" sz="2200" dirty="0" err="1"/>
              <a:t>honour</a:t>
            </a:r>
            <a:r>
              <a:rPr lang="en-US" sz="2200" dirty="0"/>
              <a:t> given to recognize an individual’s significant, above and beyond, contributions to Rotary and the community.</a:t>
            </a:r>
          </a:p>
          <a:p>
            <a:endParaRPr lang="en-US" sz="2200" dirty="0"/>
          </a:p>
          <a:p>
            <a:r>
              <a:rPr lang="en-US" sz="2200" dirty="0"/>
              <a:t>Can be given to Rotarians, community members, or posthumously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Recipients exemplify the qualities and ideals of Rotary, “Service Above Self”, be active in community affairs and be known as someone who lives the “Four-Way Test”.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DDA5B-AB70-F8F4-7B8B-691B4E7B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7" y="547539"/>
            <a:ext cx="5116443" cy="51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2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42C54-9213-1443-4542-33D360A8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History of the Award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B4D7F-F5B6-5CB4-50A1-42B7F22FF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Our club has given out over 130 PHF Awards since 2000 </a:t>
            </a:r>
          </a:p>
          <a:p>
            <a:r>
              <a:rPr lang="en-US" dirty="0"/>
              <a:t>As a sustaining club we contribute $100 per member annually to the Rotary Foundation</a:t>
            </a:r>
          </a:p>
          <a:p>
            <a:r>
              <a:rPr lang="en-US" dirty="0"/>
              <a:t>This gives us the capacity to give out many more awards</a:t>
            </a:r>
          </a:p>
        </p:txBody>
      </p:sp>
    </p:spTree>
    <p:extLst>
      <p:ext uri="{BB962C8B-B14F-4D97-AF65-F5344CB8AC3E}">
        <p14:creationId xmlns:p14="http://schemas.microsoft.com/office/powerpoint/2010/main" val="82395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F167C-3903-3554-8E2E-5F3E54EB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New Application </a:t>
            </a:r>
            <a:r>
              <a:rPr lang="en-US" sz="5400"/>
              <a:t>Form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12F0F969-06E5-3020-2E18-78E10FB320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96" r="16196" b="-1"/>
          <a:stretch>
            <a:fillRect/>
          </a:stretch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9BDE8-FE53-CFE4-3655-377DF159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701BD-1FD6-E613-B648-22F4537B8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 dirty="0"/>
              <a:t>Why should the nominee receive a PHF Award?  (Describe their contributions to Rotary and the community.  Include examples of leadership, service and impact that demonstrate commitment to Rotary’s values and ideals)</a:t>
            </a:r>
          </a:p>
          <a:p>
            <a:endParaRPr lang="en-US" sz="2600" dirty="0"/>
          </a:p>
          <a:p>
            <a:r>
              <a:rPr lang="en-US" sz="2600" dirty="0"/>
              <a:t>What are some examples of the positive impact of the nominee’s volunteer service and/or professional accomplishments that support this nomination?</a:t>
            </a:r>
          </a:p>
        </p:txBody>
      </p:sp>
    </p:spTree>
    <p:extLst>
      <p:ext uri="{BB962C8B-B14F-4D97-AF65-F5344CB8AC3E}">
        <p14:creationId xmlns:p14="http://schemas.microsoft.com/office/powerpoint/2010/main" val="200866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EB911-1CD1-7E49-0D96-96614D9A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838A2-19FC-ED29-E745-2EADAFE7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Provide examples of how the nominee demonstrates the Four-Way Test</a:t>
            </a:r>
          </a:p>
          <a:p>
            <a:endParaRPr lang="en-US" dirty="0"/>
          </a:p>
          <a:p>
            <a:r>
              <a:rPr lang="en-US" dirty="0"/>
              <a:t>What are some other things we should know about the nominee? (Additional facts or stories that add interest or value that are relevant to the nomination)</a:t>
            </a:r>
          </a:p>
        </p:txBody>
      </p:sp>
    </p:spTree>
    <p:extLst>
      <p:ext uri="{BB962C8B-B14F-4D97-AF65-F5344CB8AC3E}">
        <p14:creationId xmlns:p14="http://schemas.microsoft.com/office/powerpoint/2010/main" val="348014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1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86F4F7-1111-DE0B-BAF5-E7B099B8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When to Submit nominations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To dmbuchan@gmail.com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0513BC-A0C7-F988-B80E-4FB91C042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881967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46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0D824-3342-3F77-53EF-CE6FBB19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480438" cy="4461163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We can Help.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And we will review applications and make recommendations to the Board	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C231-A703-FA00-11C9-E52F7823B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Awards Committee</a:t>
            </a:r>
            <a:endParaRPr lang="en-US" sz="36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        Donna B.         Donna G.</a:t>
            </a:r>
          </a:p>
          <a:p>
            <a:pPr marL="0" indent="0">
              <a:buNone/>
            </a:pPr>
            <a:r>
              <a:rPr lang="en-US" dirty="0"/>
              <a:t>	         Jon	            Maneesh</a:t>
            </a:r>
          </a:p>
          <a:p>
            <a:pPr marL="0" indent="0">
              <a:buNone/>
            </a:pPr>
            <a:r>
              <a:rPr lang="en-US" dirty="0"/>
              <a:t>	         Patsy	            Tara</a:t>
            </a:r>
          </a:p>
          <a:p>
            <a:pPr marL="0" indent="0">
              <a:buNone/>
            </a:pPr>
            <a:r>
              <a:rPr lang="en-US" dirty="0"/>
              <a:t>	         Jannette</a:t>
            </a:r>
          </a:p>
        </p:txBody>
      </p:sp>
    </p:spTree>
    <p:extLst>
      <p:ext uri="{BB962C8B-B14F-4D97-AF65-F5344CB8AC3E}">
        <p14:creationId xmlns:p14="http://schemas.microsoft.com/office/powerpoint/2010/main" val="212945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7F92D7-D988-2965-83E7-D5850D27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Never an expectation, always an </a:t>
            </a:r>
            <a:r>
              <a:rPr lang="en-US" sz="4000" b="1" dirty="0" err="1"/>
              <a:t>honour</a:t>
            </a:r>
            <a:r>
              <a:rPr lang="en-US" sz="4000" b="1" dirty="0"/>
              <a:t>.</a:t>
            </a:r>
            <a:endParaRPr lang="en-US" sz="3800" dirty="0"/>
          </a:p>
        </p:txBody>
      </p:sp>
      <p:sp>
        <p:nvSpPr>
          <p:cNvPr id="10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E22748-9070-0BB6-092A-1B6783440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200" dirty="0"/>
              <a:t>Who do you think is deserving?</a:t>
            </a:r>
          </a:p>
          <a:p>
            <a:endParaRPr lang="en-US" sz="3200" dirty="0"/>
          </a:p>
          <a:p>
            <a:r>
              <a:rPr lang="en-US" sz="3200" dirty="0"/>
              <a:t>Nomination form on </a:t>
            </a:r>
            <a:r>
              <a:rPr lang="en-US" sz="3200" dirty="0" err="1"/>
              <a:t>ClubRunner</a:t>
            </a:r>
            <a:endParaRPr lang="en-US" sz="3200" dirty="0"/>
          </a:p>
          <a:p>
            <a:r>
              <a:rPr lang="en-US" sz="2600" dirty="0"/>
              <a:t>(Members only/Club Info/Documents/Paul Harris Fellow)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05EFF7-15C5-35D1-90B2-E6C92231A14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 b="12488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1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311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NEW Guidelines and Application Process </vt:lpstr>
      <vt:lpstr>The Paul Harris Fellow Award</vt:lpstr>
      <vt:lpstr>History of the Award</vt:lpstr>
      <vt:lpstr>New Application Form </vt:lpstr>
      <vt:lpstr>Questions</vt:lpstr>
      <vt:lpstr>Questions</vt:lpstr>
      <vt:lpstr>When to Submit nominations  To dmbuchan@gmail.com</vt:lpstr>
      <vt:lpstr>We can Help.  And we will review applications and make recommendations to the Board </vt:lpstr>
      <vt:lpstr>Never an expectation, always an honour.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Donna Buchan</dc:creator>
  <cp:lastModifiedBy>ken boyd</cp:lastModifiedBy>
  <cp:revision>2</cp:revision>
  <dcterms:created xsi:type="dcterms:W3CDTF">2026-03-24T02:14:00Z</dcterms:created>
  <dcterms:modified xsi:type="dcterms:W3CDTF">2026-03-24T13:59:15Z</dcterms:modified>
</cp:coreProperties>
</file>