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93" r:id="rId3"/>
    <p:sldId id="294" r:id="rId4"/>
    <p:sldId id="258" r:id="rId5"/>
    <p:sldId id="259" r:id="rId6"/>
    <p:sldId id="260" r:id="rId7"/>
    <p:sldId id="262" r:id="rId8"/>
    <p:sldId id="279" r:id="rId9"/>
    <p:sldId id="263"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180" autoAdjust="0"/>
  </p:normalViewPr>
  <p:slideViewPr>
    <p:cSldViewPr>
      <p:cViewPr varScale="1">
        <p:scale>
          <a:sx n="88" d="100"/>
          <a:sy n="88" d="100"/>
        </p:scale>
        <p:origin x="231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0BE84-ABFB-48E7-8F3B-9A1BF472717E}" type="datetimeFigureOut">
              <a:rPr lang="en-CA" smtClean="0"/>
              <a:t>2017-05-02</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EB290-5AAF-4752-8127-F6778EFC7F7E}" type="slidenum">
              <a:rPr lang="en-CA" smtClean="0"/>
              <a:t>‹#›</a:t>
            </a:fld>
            <a:endParaRPr lang="en-CA"/>
          </a:p>
        </p:txBody>
      </p:sp>
    </p:spTree>
    <p:extLst>
      <p:ext uri="{BB962C8B-B14F-4D97-AF65-F5344CB8AC3E}">
        <p14:creationId xmlns:p14="http://schemas.microsoft.com/office/powerpoint/2010/main" val="3432382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kern="1200" dirty="0" smtClean="0">
                <a:solidFill>
                  <a:schemeClr val="tx1"/>
                </a:solidFill>
                <a:latin typeface="+mn-lt"/>
                <a:ea typeface="+mn-ea"/>
                <a:cs typeface="+mn-cs"/>
              </a:rPr>
              <a:t>There are many ways to leave a charitable gift to the Permanent Fund</a:t>
            </a:r>
          </a:p>
          <a:p>
            <a:r>
              <a:rPr lang="en-CA" sz="1600" kern="1200" dirty="0" smtClean="0">
                <a:solidFill>
                  <a:schemeClr val="tx1"/>
                </a:solidFill>
                <a:latin typeface="+mn-lt"/>
                <a:ea typeface="+mn-ea"/>
                <a:cs typeface="+mn-cs"/>
              </a:rPr>
              <a:t>Here are some examples I’ll cover</a:t>
            </a:r>
          </a:p>
          <a:p>
            <a:endParaRPr lang="en-CA" sz="1600" kern="1200" dirty="0" smtClean="0">
              <a:solidFill>
                <a:schemeClr val="tx1"/>
              </a:solidFill>
              <a:latin typeface="+mn-lt"/>
              <a:ea typeface="+mn-ea"/>
              <a:cs typeface="+mn-cs"/>
            </a:endParaRPr>
          </a:p>
          <a:p>
            <a:pPr marL="285750" indent="-285750">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of Cash</a:t>
            </a:r>
          </a:p>
          <a:p>
            <a:pPr marL="285750" indent="-285750" rtl="0" fontAlgn="base">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in your Will</a:t>
            </a:r>
          </a:p>
          <a:p>
            <a:pPr marL="285750" indent="-285750" rtl="0" fontAlgn="base">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of Life Insurance</a:t>
            </a:r>
          </a:p>
          <a:p>
            <a:pPr marL="285750" indent="-285750" rtl="0" fontAlgn="base">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of RRSPs or RRIFs</a:t>
            </a:r>
          </a:p>
          <a:p>
            <a:pPr marL="285750" indent="-285750" rtl="0" fontAlgn="base">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of Securities</a:t>
            </a:r>
          </a:p>
          <a:p>
            <a:pPr marL="285750" indent="-285750" rtl="0" fontAlgn="base">
              <a:buClr>
                <a:schemeClr val="accent1"/>
              </a:buClr>
              <a:buFont typeface="Arial" panose="020B0604020202020204" pitchFamily="34" charset="0"/>
              <a:buChar char="•"/>
            </a:pPr>
            <a:r>
              <a:rPr lang="en-CA" sz="1600" u="none" strike="noStrike" kern="1200" dirty="0" smtClean="0">
                <a:solidFill>
                  <a:schemeClr val="tx1"/>
                </a:solidFill>
                <a:effectLst/>
                <a:latin typeface="+mn-lt"/>
                <a:ea typeface="+mn-ea"/>
                <a:cs typeface="+mn-cs"/>
              </a:rPr>
              <a:t>Gifts of Property</a:t>
            </a:r>
          </a:p>
          <a:p>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11</a:t>
            </a:fld>
            <a:endParaRPr lang="en-CA"/>
          </a:p>
        </p:txBody>
      </p:sp>
    </p:spTree>
    <p:extLst>
      <p:ext uri="{BB962C8B-B14F-4D97-AF65-F5344CB8AC3E}">
        <p14:creationId xmlns:p14="http://schemas.microsoft.com/office/powerpoint/2010/main" val="2615508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dirty="0" smtClean="0"/>
              <a:t/>
            </a:r>
            <a:br>
              <a:rPr lang="en-CA" sz="1600" dirty="0" smtClean="0"/>
            </a:br>
            <a:r>
              <a:rPr lang="en-CA" sz="1600" b="1" i="0" u="none" strike="noStrike" kern="1200" dirty="0" smtClean="0">
                <a:solidFill>
                  <a:schemeClr val="tx1"/>
                </a:solidFill>
                <a:effectLst/>
                <a:latin typeface="+mn-lt"/>
                <a:ea typeface="+mn-ea"/>
                <a:cs typeface="+mn-cs"/>
              </a:rPr>
              <a:t>Gifts of securities </a:t>
            </a:r>
            <a:r>
              <a:rPr lang="en-CA" sz="1600" b="0" i="0" u="none" strike="noStrike" kern="1200" dirty="0" smtClean="0">
                <a:solidFill>
                  <a:schemeClr val="tx1"/>
                </a:solidFill>
                <a:effectLst/>
                <a:latin typeface="+mn-lt"/>
                <a:ea typeface="+mn-ea"/>
                <a:cs typeface="+mn-cs"/>
              </a:rPr>
              <a:t>receive favorable tax treatment.  In its 2006 budget, the Canadian federal government eliminated capital gains tax on listed stocks when transferred directly to registered charities.  These can be in the form of publicly traded stocks in Canada and major international exchanges, mutual and segregated funds, bonds or futures;</a:t>
            </a:r>
            <a:r>
              <a:rPr lang="en-CA" sz="1600" b="0" i="0" u="none" strike="noStrike" kern="1200" baseline="0" dirty="0" smtClean="0">
                <a:solidFill>
                  <a:schemeClr val="tx1"/>
                </a:solidFill>
                <a:effectLst/>
                <a:latin typeface="+mn-lt"/>
                <a:ea typeface="+mn-ea"/>
                <a:cs typeface="+mn-cs"/>
              </a:rPr>
              <a:t> allowing you to avoid paying capital gains tax on any accrued gain of the shares or funds donated.</a:t>
            </a:r>
            <a:endParaRPr lang="en-CA" sz="1600" b="0" i="0" u="none" strike="noStrike" kern="1200" dirty="0" smtClean="0">
              <a:solidFill>
                <a:schemeClr val="tx1"/>
              </a:solidFill>
              <a:effectLst/>
              <a:latin typeface="+mn-lt"/>
              <a:ea typeface="+mn-ea"/>
              <a:cs typeface="+mn-cs"/>
            </a:endParaRPr>
          </a:p>
          <a:p>
            <a:endParaRPr lang="en-CA" sz="1600" b="0" i="0" u="none" strike="noStrike" kern="1200" dirty="0" smtClean="0">
              <a:solidFill>
                <a:schemeClr val="tx1"/>
              </a:solidFill>
              <a:effectLst/>
              <a:latin typeface="+mn-lt"/>
              <a:ea typeface="+mn-ea"/>
              <a:cs typeface="+mn-cs"/>
            </a:endParaRPr>
          </a:p>
          <a:p>
            <a:r>
              <a:rPr lang="en-CA" sz="1600" b="0" i="0" u="none" strike="noStrike" kern="1200" dirty="0" smtClean="0">
                <a:solidFill>
                  <a:schemeClr val="tx1"/>
                </a:solidFill>
                <a:effectLst/>
                <a:latin typeface="+mn-lt"/>
                <a:ea typeface="+mn-ea"/>
                <a:cs typeface="+mn-cs"/>
              </a:rPr>
              <a:t>You will receive a charitable receipt for the market value of the securities, just as though you had donated cash.  When combined with the charitable receipt for the value of the securities, this provides a great deal of tax benefit to you, the donor, while giving support to the work of a cause that you value.</a:t>
            </a:r>
          </a:p>
          <a:p>
            <a:endParaRPr lang="en-CA" sz="1600" b="0" i="0" u="none" strike="noStrike" kern="1200" dirty="0" smtClean="0">
              <a:solidFill>
                <a:schemeClr val="tx1"/>
              </a:solidFill>
              <a:effectLst/>
              <a:latin typeface="+mn-lt"/>
              <a:ea typeface="+mn-ea"/>
              <a:cs typeface="+mn-cs"/>
            </a:endParaRPr>
          </a:p>
          <a:p>
            <a:r>
              <a:rPr lang="en-CA" sz="1600" b="0" i="0" u="none" strike="noStrike" kern="1200" dirty="0" smtClean="0">
                <a:solidFill>
                  <a:schemeClr val="tx1"/>
                </a:solidFill>
                <a:effectLst/>
                <a:latin typeface="+mn-lt"/>
                <a:ea typeface="+mn-ea"/>
                <a:cs typeface="+mn-cs"/>
              </a:rPr>
              <a:t>If securities</a:t>
            </a:r>
            <a:r>
              <a:rPr lang="en-CA" sz="1600" b="0" i="0" u="none" strike="noStrike" kern="1200" baseline="0" dirty="0" smtClean="0">
                <a:solidFill>
                  <a:schemeClr val="tx1"/>
                </a:solidFill>
                <a:effectLst/>
                <a:latin typeface="+mn-lt"/>
                <a:ea typeface="+mn-ea"/>
                <a:cs typeface="+mn-cs"/>
              </a:rPr>
              <a:t> are donated while living, the charitable tax receipt can be applied up to 75% of net income, unused contributions can be carried forward 5 years</a:t>
            </a:r>
          </a:p>
          <a:p>
            <a:endParaRPr lang="en-CA" sz="1600" b="0" i="0" u="none" strike="noStrike" kern="1200" baseline="0" dirty="0" smtClean="0">
              <a:solidFill>
                <a:schemeClr val="tx1"/>
              </a:solidFill>
              <a:effectLst/>
              <a:latin typeface="+mn-lt"/>
              <a:ea typeface="+mn-ea"/>
              <a:cs typeface="+mn-cs"/>
            </a:endParaRPr>
          </a:p>
          <a:p>
            <a:r>
              <a:rPr lang="en-CA" sz="1600" b="0" i="0" u="none" strike="noStrike" kern="1200" baseline="0" dirty="0" smtClean="0">
                <a:solidFill>
                  <a:schemeClr val="tx1"/>
                </a:solidFill>
                <a:effectLst/>
                <a:latin typeface="+mn-lt"/>
                <a:ea typeface="+mn-ea"/>
                <a:cs typeface="+mn-cs"/>
              </a:rPr>
              <a:t>If donated through your Will, up to 100% can be used to offset income tax and carried back one year.</a:t>
            </a:r>
          </a:p>
        </p:txBody>
      </p:sp>
      <p:sp>
        <p:nvSpPr>
          <p:cNvPr id="4" name="Slide Number Placeholder 3"/>
          <p:cNvSpPr>
            <a:spLocks noGrp="1"/>
          </p:cNvSpPr>
          <p:nvPr>
            <p:ph type="sldNum" sz="quarter" idx="10"/>
          </p:nvPr>
        </p:nvSpPr>
        <p:spPr/>
        <p:txBody>
          <a:bodyPr/>
          <a:lstStyle/>
          <a:p>
            <a:fld id="{128EB290-5AAF-4752-8127-F6778EFC7F7E}" type="slidenum">
              <a:rPr lang="en-CA" smtClean="0"/>
              <a:t>20</a:t>
            </a:fld>
            <a:endParaRPr lang="en-CA"/>
          </a:p>
        </p:txBody>
      </p:sp>
    </p:spTree>
    <p:extLst>
      <p:ext uri="{BB962C8B-B14F-4D97-AF65-F5344CB8AC3E}">
        <p14:creationId xmlns:p14="http://schemas.microsoft.com/office/powerpoint/2010/main" val="3757377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b="0" i="0" u="none" strike="noStrike" kern="1200" dirty="0" smtClean="0">
                <a:solidFill>
                  <a:schemeClr val="tx1"/>
                </a:solidFill>
                <a:effectLst/>
                <a:latin typeface="+mn-lt"/>
                <a:ea typeface="+mn-ea"/>
                <a:cs typeface="+mn-cs"/>
              </a:rPr>
              <a:t>You can choose to make a </a:t>
            </a:r>
            <a:r>
              <a:rPr lang="en-CA" sz="1600" b="1" i="0" u="none" strike="noStrike" kern="1200" dirty="0" smtClean="0">
                <a:solidFill>
                  <a:schemeClr val="tx1"/>
                </a:solidFill>
                <a:effectLst/>
                <a:latin typeface="+mn-lt"/>
                <a:ea typeface="+mn-ea"/>
                <a:cs typeface="+mn-cs"/>
              </a:rPr>
              <a:t>gift of property </a:t>
            </a:r>
            <a:r>
              <a:rPr lang="en-CA" sz="1600" b="0" i="0" u="none" strike="noStrike" kern="1200" dirty="0" smtClean="0">
                <a:solidFill>
                  <a:schemeClr val="tx1"/>
                </a:solidFill>
                <a:effectLst/>
                <a:latin typeface="+mn-lt"/>
                <a:ea typeface="+mn-ea"/>
                <a:cs typeface="+mn-cs"/>
              </a:rPr>
              <a:t>outright; or you may irrevocably assign ownership and receive the tax benefits now while enjoying the use of the property for your lifetime.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600" b="0"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600" b="0" i="0" u="none" strike="noStrike" kern="1200" dirty="0" smtClean="0">
                <a:solidFill>
                  <a:schemeClr val="tx1"/>
                </a:solidFill>
                <a:effectLst/>
                <a:latin typeface="+mn-lt"/>
                <a:ea typeface="+mn-ea"/>
                <a:cs typeface="+mn-cs"/>
              </a:rPr>
              <a:t>You will have the satisfaction of knowing that the sale of the property now or eventually, will provide funds to support the work of Rotary.  Houses, cottages, commercial buildings and land, jewelry, antiques, art and vehicles are examples of personal property that can be used to make a significant contribution.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600" b="0"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600" b="0" i="0" u="none" strike="noStrike" kern="1200" dirty="0" smtClean="0">
                <a:solidFill>
                  <a:schemeClr val="tx1"/>
                </a:solidFill>
                <a:effectLst/>
                <a:latin typeface="+mn-lt"/>
                <a:ea typeface="+mn-ea"/>
                <a:cs typeface="+mn-cs"/>
              </a:rPr>
              <a:t>Because all property has a cash value, the donor is entitled to a tax receipt for the full market value of the property.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600" b="0"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Instead of cash, donate property, including securities or shares on which you have capital gains.  Philanthropy and tax planning go hand in hand.</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21</a:t>
            </a:fld>
            <a:endParaRPr lang="en-CA"/>
          </a:p>
        </p:txBody>
      </p:sp>
    </p:spTree>
    <p:extLst>
      <p:ext uri="{BB962C8B-B14F-4D97-AF65-F5344CB8AC3E}">
        <p14:creationId xmlns:p14="http://schemas.microsoft.com/office/powerpoint/2010/main" val="2899800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kern="1200" dirty="0" smtClean="0">
                <a:solidFill>
                  <a:schemeClr val="tx1"/>
                </a:solidFill>
                <a:latin typeface="+mn-lt"/>
                <a:ea typeface="+mn-ea"/>
                <a:cs typeface="+mn-cs"/>
              </a:rPr>
              <a:t>As you can see, with proper estate planning, a taxpayer can eliminate income taxes at death by giving to charity and in most cases not disadvantage family heirs</a:t>
            </a:r>
          </a:p>
          <a:p>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22</a:t>
            </a:fld>
            <a:endParaRPr lang="en-CA"/>
          </a:p>
        </p:txBody>
      </p:sp>
    </p:spTree>
    <p:extLst>
      <p:ext uri="{BB962C8B-B14F-4D97-AF65-F5344CB8AC3E}">
        <p14:creationId xmlns:p14="http://schemas.microsoft.com/office/powerpoint/2010/main" val="3079803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dirty="0" smtClean="0"/>
              <a:t>But first, what are the tax advantages of donating to the</a:t>
            </a:r>
            <a:r>
              <a:rPr lang="en-CA" sz="1600" baseline="0" dirty="0" smtClean="0"/>
              <a:t> Kitchener Rotary Club Permanent Fund?</a:t>
            </a:r>
          </a:p>
          <a:p>
            <a:endParaRPr lang="en-CA" sz="1600" kern="1200" dirty="0" smtClean="0">
              <a:solidFill>
                <a:schemeClr val="tx1"/>
              </a:solidFill>
              <a:latin typeface="+mn-lt"/>
              <a:ea typeface="+mn-ea"/>
              <a:cs typeface="+mn-cs"/>
            </a:endParaRPr>
          </a:p>
          <a:p>
            <a:r>
              <a:rPr lang="en-CA" sz="1600" b="1" kern="1200" dirty="0" smtClean="0">
                <a:solidFill>
                  <a:schemeClr val="tx1"/>
                </a:solidFill>
                <a:latin typeface="+mn-lt"/>
                <a:ea typeface="+mn-ea"/>
                <a:cs typeface="+mn-cs"/>
              </a:rPr>
              <a:t>Federal &amp; Provincial Tax Credits</a:t>
            </a:r>
          </a:p>
          <a:p>
            <a:pPr lvl="1"/>
            <a:r>
              <a:rPr lang="en-CA" sz="1600" kern="1200" dirty="0" smtClean="0">
                <a:solidFill>
                  <a:schemeClr val="tx1"/>
                </a:solidFill>
                <a:latin typeface="+mn-lt"/>
                <a:ea typeface="+mn-ea"/>
                <a:cs typeface="+mn-cs"/>
              </a:rPr>
              <a:t>Amounts up to $200 qualify for a tax credit of about 20%</a:t>
            </a:r>
          </a:p>
          <a:p>
            <a:pPr lvl="1"/>
            <a:r>
              <a:rPr lang="en-CA" sz="1600" kern="1200" dirty="0" smtClean="0">
                <a:solidFill>
                  <a:schemeClr val="tx1"/>
                </a:solidFill>
                <a:latin typeface="+mn-lt"/>
                <a:ea typeface="+mn-ea"/>
                <a:cs typeface="+mn-cs"/>
              </a:rPr>
              <a:t>Amounts over $200 qualify for tax credits about 40%</a:t>
            </a:r>
            <a:br>
              <a:rPr lang="en-CA" sz="1600" kern="1200" dirty="0" smtClean="0">
                <a:solidFill>
                  <a:schemeClr val="tx1"/>
                </a:solidFill>
                <a:latin typeface="+mn-lt"/>
                <a:ea typeface="+mn-ea"/>
                <a:cs typeface="+mn-cs"/>
              </a:rPr>
            </a:br>
            <a:r>
              <a:rPr lang="en-CA" sz="1600" kern="1200" dirty="0" smtClean="0">
                <a:solidFill>
                  <a:schemeClr val="tx1"/>
                </a:solidFill>
                <a:latin typeface="+mn-lt"/>
                <a:ea typeface="+mn-ea"/>
                <a:cs typeface="+mn-cs"/>
              </a:rPr>
              <a:t>-Depending on your personal tax bracket, a $10,000 donation may only cost you about $6,000</a:t>
            </a:r>
          </a:p>
          <a:p>
            <a:endParaRPr lang="en-CA" sz="1600" kern="1200" dirty="0" smtClean="0">
              <a:solidFill>
                <a:schemeClr val="tx1"/>
              </a:solidFill>
              <a:latin typeface="+mn-lt"/>
              <a:ea typeface="+mn-ea"/>
              <a:cs typeface="+mn-cs"/>
            </a:endParaRPr>
          </a:p>
          <a:p>
            <a:r>
              <a:rPr lang="en-CA" sz="1600" b="1" kern="1200" dirty="0" smtClean="0">
                <a:solidFill>
                  <a:schemeClr val="tx1"/>
                </a:solidFill>
                <a:latin typeface="+mn-lt"/>
                <a:ea typeface="+mn-ea"/>
                <a:cs typeface="+mn-cs"/>
              </a:rPr>
              <a:t>Claim Limits</a:t>
            </a:r>
          </a:p>
          <a:p>
            <a:pPr lvl="1"/>
            <a:r>
              <a:rPr lang="en-CA" sz="1600" kern="1200" dirty="0" smtClean="0">
                <a:solidFill>
                  <a:schemeClr val="tx1"/>
                </a:solidFill>
                <a:latin typeface="+mn-lt"/>
                <a:ea typeface="+mn-ea"/>
                <a:cs typeface="+mn-cs"/>
              </a:rPr>
              <a:t>Claim donations of up to 75% of your annual net income each year</a:t>
            </a:r>
          </a:p>
          <a:p>
            <a:pPr lvl="2"/>
            <a:r>
              <a:rPr lang="en-CA" sz="1600" kern="1200" dirty="0" smtClean="0">
                <a:solidFill>
                  <a:schemeClr val="tx1"/>
                </a:solidFill>
                <a:latin typeface="+mn-lt"/>
                <a:ea typeface="+mn-ea"/>
                <a:cs typeface="+mn-cs"/>
              </a:rPr>
              <a:t>-Unused contributions can be carried forward up to 5 years</a:t>
            </a:r>
          </a:p>
          <a:p>
            <a:pPr lvl="1"/>
            <a:r>
              <a:rPr lang="en-CA" sz="1600" kern="1200" dirty="0" smtClean="0">
                <a:solidFill>
                  <a:schemeClr val="tx1"/>
                </a:solidFill>
                <a:latin typeface="+mn-lt"/>
                <a:ea typeface="+mn-ea"/>
                <a:cs typeface="+mn-cs"/>
              </a:rPr>
              <a:t>At death, gifts can be claimed against up to 100% of net income</a:t>
            </a:r>
          </a:p>
          <a:p>
            <a:pPr lvl="2"/>
            <a:r>
              <a:rPr lang="en-CA" sz="1600" kern="1200" dirty="0" smtClean="0">
                <a:solidFill>
                  <a:schemeClr val="tx1"/>
                </a:solidFill>
                <a:latin typeface="+mn-lt"/>
                <a:ea typeface="+mn-ea"/>
                <a:cs typeface="+mn-cs"/>
              </a:rPr>
              <a:t>-And carried back one year</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12</a:t>
            </a:fld>
            <a:endParaRPr lang="en-CA"/>
          </a:p>
        </p:txBody>
      </p:sp>
    </p:spTree>
    <p:extLst>
      <p:ext uri="{BB962C8B-B14F-4D97-AF65-F5344CB8AC3E}">
        <p14:creationId xmlns:p14="http://schemas.microsoft.com/office/powerpoint/2010/main" val="274555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sz="1600" b="0" i="0" u="none" strike="noStrike" kern="1200" dirty="0" smtClean="0">
                <a:solidFill>
                  <a:schemeClr val="tx1"/>
                </a:solidFill>
                <a:effectLst/>
                <a:latin typeface="+mn-lt"/>
                <a:ea typeface="+mn-ea"/>
                <a:cs typeface="+mn-cs"/>
              </a:rPr>
              <a:t>Donate once,</a:t>
            </a:r>
            <a:r>
              <a:rPr lang="en-CA" sz="1600" b="0" i="0" u="none" strike="noStrike" kern="1200" baseline="0" dirty="0" smtClean="0">
                <a:solidFill>
                  <a:schemeClr val="tx1"/>
                </a:solidFill>
                <a:effectLst/>
                <a:latin typeface="+mn-lt"/>
                <a:ea typeface="+mn-ea"/>
                <a:cs typeface="+mn-cs"/>
              </a:rPr>
              <a:t> annually </a:t>
            </a:r>
            <a:r>
              <a:rPr lang="en-CA" sz="1600" b="0" i="0" u="none" strike="noStrike" kern="1200" dirty="0" smtClean="0">
                <a:solidFill>
                  <a:schemeClr val="tx1"/>
                </a:solidFill>
                <a:effectLst/>
                <a:latin typeface="+mn-lt"/>
                <a:ea typeface="+mn-ea"/>
                <a:cs typeface="+mn-cs"/>
              </a:rPr>
              <a:t>or schedule monthly donations.</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Make the Kitchener Permanent Fund a target for regular giving. </a:t>
            </a:r>
            <a:endParaRPr lang="en-CA" sz="1600" b="0" dirty="0" smtClean="0">
              <a:effectLst/>
            </a:endParaRPr>
          </a:p>
          <a:p>
            <a:pPr rtl="0"/>
            <a:endParaRPr lang="en-CA" sz="1600" b="1" i="0" u="none" strike="noStrike" kern="1200" dirty="0" smtClean="0">
              <a:solidFill>
                <a:schemeClr val="tx1"/>
              </a:solidFill>
              <a:effectLst/>
              <a:latin typeface="+mn-lt"/>
              <a:ea typeface="+mn-ea"/>
              <a:cs typeface="+mn-cs"/>
            </a:endParaRPr>
          </a:p>
          <a:p>
            <a:pPr rtl="0"/>
            <a:r>
              <a:rPr lang="en-CA" sz="1600" b="1" i="0" u="none" strike="noStrike" kern="1200" dirty="0" smtClean="0">
                <a:solidFill>
                  <a:schemeClr val="tx1"/>
                </a:solidFill>
                <a:effectLst/>
                <a:latin typeface="+mn-lt"/>
                <a:ea typeface="+mn-ea"/>
                <a:cs typeface="+mn-cs"/>
              </a:rPr>
              <a:t>The charitable tax receipt can be applied up to 75% of net income and unused contributions can be carried forward 5 years.</a:t>
            </a:r>
            <a:endParaRPr lang="en-CA" sz="1600" b="0" dirty="0" smtClean="0">
              <a:effectLst/>
            </a:endParaRPr>
          </a:p>
          <a:p>
            <a:r>
              <a:rPr lang="en-CA" sz="1800" dirty="0" smtClean="0"/>
              <a:t/>
            </a:r>
            <a:br>
              <a:rPr lang="en-CA" sz="1800" dirty="0" smtClean="0"/>
            </a:br>
            <a:endParaRPr lang="en-CA" sz="1800" dirty="0"/>
          </a:p>
        </p:txBody>
      </p:sp>
      <p:sp>
        <p:nvSpPr>
          <p:cNvPr id="4" name="Slide Number Placeholder 3"/>
          <p:cNvSpPr>
            <a:spLocks noGrp="1"/>
          </p:cNvSpPr>
          <p:nvPr>
            <p:ph type="sldNum" sz="quarter" idx="10"/>
          </p:nvPr>
        </p:nvSpPr>
        <p:spPr/>
        <p:txBody>
          <a:bodyPr/>
          <a:lstStyle/>
          <a:p>
            <a:fld id="{128EB290-5AAF-4752-8127-F6778EFC7F7E}" type="slidenum">
              <a:rPr lang="en-CA" smtClean="0"/>
              <a:t>13</a:t>
            </a:fld>
            <a:endParaRPr lang="en-CA"/>
          </a:p>
        </p:txBody>
      </p:sp>
    </p:spTree>
    <p:extLst>
      <p:ext uri="{BB962C8B-B14F-4D97-AF65-F5344CB8AC3E}">
        <p14:creationId xmlns:p14="http://schemas.microsoft.com/office/powerpoint/2010/main" val="3747183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sz="1600" b="0" i="0" u="none" strike="noStrike" kern="1200" dirty="0" smtClean="0">
                <a:solidFill>
                  <a:schemeClr val="tx1"/>
                </a:solidFill>
                <a:effectLst/>
                <a:latin typeface="+mn-lt"/>
                <a:ea typeface="+mn-ea"/>
                <a:cs typeface="+mn-cs"/>
              </a:rPr>
              <a:t>Putting the </a:t>
            </a:r>
            <a:r>
              <a:rPr lang="en-CA" sz="1600" b="0" i="1" u="none" strike="noStrike" kern="1200" dirty="0" smtClean="0">
                <a:solidFill>
                  <a:schemeClr val="tx1"/>
                </a:solidFill>
                <a:effectLst/>
                <a:latin typeface="+mn-lt"/>
                <a:ea typeface="+mn-ea"/>
                <a:cs typeface="+mn-cs"/>
              </a:rPr>
              <a:t>Kitchener permanent fund</a:t>
            </a:r>
            <a:r>
              <a:rPr lang="en-CA" sz="1600" b="0" i="0" u="none" strike="noStrike" kern="1200" dirty="0" smtClean="0">
                <a:solidFill>
                  <a:schemeClr val="tx1"/>
                </a:solidFill>
                <a:effectLst/>
                <a:latin typeface="+mn-lt"/>
                <a:ea typeface="+mn-ea"/>
                <a:cs typeface="+mn-cs"/>
              </a:rPr>
              <a:t> in your Will is the simplest way that you can leave a charitable legacy. With a charitable beneficiary, you will be remembered after your death for the values that you held dear during your lifetime. You will feel good now knowing that you will be making a significant and lasting difference to causes that you care about. </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Your charitable gift can be in the form of a fixed amount or it can be a percentage of what is left after tax and other costs have been paid. Your estate will receive a charitable gift receipt in the amount of your gift which will offset taxes owing on your estate.</a:t>
            </a:r>
            <a:r>
              <a:rPr lang="en-CA" sz="1600" b="1" i="0" u="none" strike="noStrike" kern="1200" dirty="0" smtClean="0">
                <a:solidFill>
                  <a:schemeClr val="tx1"/>
                </a:solidFill>
                <a:effectLst/>
                <a:latin typeface="+mn-lt"/>
                <a:ea typeface="+mn-ea"/>
                <a:cs typeface="+mn-cs"/>
              </a:rPr>
              <a:t> The charitable tax receipt can be applied up to 100% of income in the year of death and in addition, carried back one year.</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You may feel concern that your heirs will receive less if a charity is named in your</a:t>
            </a:r>
            <a:r>
              <a:rPr lang="en-CA" sz="1600" b="0" i="0" u="none" strike="noStrike" kern="1200" baseline="0" dirty="0" smtClean="0">
                <a:solidFill>
                  <a:schemeClr val="tx1"/>
                </a:solidFill>
                <a:effectLst/>
                <a:latin typeface="+mn-lt"/>
                <a:ea typeface="+mn-ea"/>
                <a:cs typeface="+mn-cs"/>
              </a:rPr>
              <a:t> </a:t>
            </a:r>
            <a:r>
              <a:rPr lang="en-CA" sz="1600" b="0" i="0" u="none" strike="noStrike" kern="1200" dirty="0" smtClean="0">
                <a:solidFill>
                  <a:schemeClr val="tx1"/>
                </a:solidFill>
                <a:effectLst/>
                <a:latin typeface="+mn-lt"/>
                <a:ea typeface="+mn-ea"/>
                <a:cs typeface="+mn-cs"/>
              </a:rPr>
              <a:t>Will.  Your family and others who depend on you should always come first.  However, because income tax is almost always owing in an estate, through income and/or capital gain, a charitable receipt can offset taxes owing and quite simply re-direct some or all of the money in the estate that would go to tax.  A win-Win.</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It is recommended when drawing up your Will, that you consult a legal advisor who can ensure your final wishes are met.  As well, it is recommended that you consult with family members so they are involved in your legacy decisions.</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14</a:t>
            </a:fld>
            <a:endParaRPr lang="en-CA"/>
          </a:p>
        </p:txBody>
      </p:sp>
    </p:spTree>
    <p:extLst>
      <p:ext uri="{BB962C8B-B14F-4D97-AF65-F5344CB8AC3E}">
        <p14:creationId xmlns:p14="http://schemas.microsoft.com/office/powerpoint/2010/main" val="421328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sz="1600" b="0" i="0" u="none" strike="noStrike" kern="1200" dirty="0" smtClean="0">
                <a:solidFill>
                  <a:schemeClr val="tx1"/>
                </a:solidFill>
                <a:effectLst/>
                <a:latin typeface="+mn-lt"/>
                <a:ea typeface="+mn-ea"/>
                <a:cs typeface="+mn-cs"/>
              </a:rPr>
              <a:t>There</a:t>
            </a:r>
            <a:r>
              <a:rPr lang="en-CA" sz="1600" b="0" i="0" u="none" strike="noStrike" kern="1200" baseline="0" dirty="0" smtClean="0">
                <a:solidFill>
                  <a:schemeClr val="tx1"/>
                </a:solidFill>
                <a:effectLst/>
                <a:latin typeface="+mn-lt"/>
                <a:ea typeface="+mn-ea"/>
                <a:cs typeface="+mn-cs"/>
              </a:rPr>
              <a:t> are a number of ways to gift life insurance to the Permanent Fund.</a:t>
            </a:r>
            <a:endParaRPr lang="en-CA" sz="1600" b="0" i="0" u="none" strike="noStrike" kern="1200" dirty="0" smtClean="0">
              <a:solidFill>
                <a:schemeClr val="tx1"/>
              </a:solidFill>
              <a:effectLst/>
              <a:latin typeface="+mn-lt"/>
              <a:ea typeface="+mn-ea"/>
              <a:cs typeface="+mn-cs"/>
            </a:endParaRPr>
          </a:p>
          <a:p>
            <a:pPr rtl="0"/>
            <a:endParaRPr lang="en-CA" sz="1600" b="1" i="0" u="none" strike="noStrike" kern="1200" dirty="0" smtClean="0">
              <a:solidFill>
                <a:schemeClr val="tx1"/>
              </a:solidFill>
              <a:effectLst/>
              <a:latin typeface="+mn-lt"/>
              <a:ea typeface="+mn-ea"/>
              <a:cs typeface="+mn-cs"/>
            </a:endParaRPr>
          </a:p>
          <a:p>
            <a:pPr rtl="0"/>
            <a:r>
              <a:rPr lang="en-CA" sz="1600" b="1" i="0" u="none" strike="noStrike" kern="1200" dirty="0" smtClean="0">
                <a:solidFill>
                  <a:schemeClr val="tx1"/>
                </a:solidFill>
                <a:effectLst/>
                <a:latin typeface="+mn-lt"/>
                <a:ea typeface="+mn-ea"/>
                <a:cs typeface="+mn-cs"/>
              </a:rPr>
              <a:t>One potential application is through</a:t>
            </a:r>
            <a:r>
              <a:rPr lang="en-CA" sz="1600" b="1" i="0" u="none" strike="noStrike" kern="1200" baseline="0" dirty="0" smtClean="0">
                <a:solidFill>
                  <a:schemeClr val="tx1"/>
                </a:solidFill>
                <a:effectLst/>
                <a:latin typeface="+mn-lt"/>
                <a:ea typeface="+mn-ea"/>
                <a:cs typeface="+mn-cs"/>
              </a:rPr>
              <a:t> </a:t>
            </a:r>
            <a:r>
              <a:rPr lang="en-CA" sz="1600" b="1" i="0" u="none" strike="noStrike" kern="1200" dirty="0" smtClean="0">
                <a:solidFill>
                  <a:schemeClr val="tx1"/>
                </a:solidFill>
                <a:effectLst/>
                <a:latin typeface="+mn-lt"/>
                <a:ea typeface="+mn-ea"/>
                <a:cs typeface="+mn-cs"/>
              </a:rPr>
              <a:t>fully paid up life insurance policies</a:t>
            </a:r>
            <a:r>
              <a:rPr lang="en-CA" sz="1600" b="0" i="0" u="none" strike="noStrike" kern="1200" dirty="0" smtClean="0">
                <a:solidFill>
                  <a:schemeClr val="tx1"/>
                </a:solidFill>
                <a:effectLst/>
                <a:latin typeface="+mn-lt"/>
                <a:ea typeface="+mn-ea"/>
                <a:cs typeface="+mn-cs"/>
              </a:rPr>
              <a:t>.  If you have a fully paid up life insurance policy that has value but is no longer needed, you can realize a charitable receipt in the fair market value of the policy that can be applied for current tax relief.</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Life insurance can be a powerful ally in increasing the amount of the value of an estate. </a:t>
            </a:r>
          </a:p>
          <a:p>
            <a:pPr rtl="0"/>
            <a:endParaRPr lang="en-CA" sz="1600" b="0" i="0" u="none" strike="noStrike" kern="1200" dirty="0" smtClean="0">
              <a:solidFill>
                <a:schemeClr val="tx1"/>
              </a:solidFill>
              <a:effectLst/>
              <a:latin typeface="+mn-lt"/>
              <a:ea typeface="+mn-ea"/>
              <a:cs typeface="+mn-cs"/>
            </a:endParaRPr>
          </a:p>
          <a:p>
            <a:pPr rtl="0"/>
            <a:r>
              <a:rPr lang="en-CA" sz="1600" b="0" i="0" u="none" strike="noStrike" kern="1200" dirty="0" smtClean="0">
                <a:solidFill>
                  <a:schemeClr val="tx1"/>
                </a:solidFill>
                <a:effectLst/>
                <a:latin typeface="+mn-lt"/>
                <a:ea typeface="+mn-ea"/>
                <a:cs typeface="+mn-cs"/>
              </a:rPr>
              <a:t>Through a series of smaller payments during your lifetime, you can make a large charitable gift at the end of life. This is accomplished through the magic of leveraging.</a:t>
            </a:r>
          </a:p>
          <a:p>
            <a:pPr rtl="0"/>
            <a:endParaRPr lang="en-CA" sz="1600" b="0" i="0" u="none" strike="noStrike" kern="1200" dirty="0" smtClean="0">
              <a:solidFill>
                <a:schemeClr val="tx1"/>
              </a:solidFill>
              <a:effectLst/>
              <a:latin typeface="+mn-lt"/>
              <a:ea typeface="+mn-ea"/>
              <a:cs typeface="+mn-cs"/>
            </a:endParaRPr>
          </a:p>
          <a:p>
            <a:pPr rtl="0"/>
            <a:r>
              <a:rPr lang="en-CA" sz="1600" b="1" i="0" u="none" strike="noStrike" kern="1200" dirty="0" smtClean="0">
                <a:solidFill>
                  <a:schemeClr val="tx1"/>
                </a:solidFill>
                <a:effectLst/>
                <a:latin typeface="+mn-lt"/>
                <a:ea typeface="+mn-ea"/>
                <a:cs typeface="+mn-cs"/>
              </a:rPr>
              <a:t>You</a:t>
            </a:r>
            <a:r>
              <a:rPr lang="en-CA" sz="1600" b="1" i="0" u="none" strike="noStrike" kern="1200" baseline="0" dirty="0" smtClean="0">
                <a:solidFill>
                  <a:schemeClr val="tx1"/>
                </a:solidFill>
                <a:effectLst/>
                <a:latin typeface="+mn-lt"/>
                <a:ea typeface="+mn-ea"/>
                <a:cs typeface="+mn-cs"/>
              </a:rPr>
              <a:t> can purchase and donate a new life insurance policy to the permanent fund</a:t>
            </a:r>
          </a:p>
          <a:p>
            <a:pPr rtl="0"/>
            <a:endParaRPr lang="en-CA" sz="1600" b="0" i="0" u="none" strike="noStrike" kern="1200" baseline="0" dirty="0" smtClean="0">
              <a:solidFill>
                <a:schemeClr val="tx1"/>
              </a:solidFill>
              <a:effectLst/>
              <a:latin typeface="+mn-lt"/>
              <a:ea typeface="+mn-ea"/>
              <a:cs typeface="+mn-cs"/>
            </a:endParaRPr>
          </a:p>
          <a:p>
            <a:pPr rtl="0"/>
            <a:r>
              <a:rPr lang="en-CA" sz="1600" b="0" i="0" u="none" strike="noStrike" kern="1200" baseline="0" dirty="0" smtClean="0">
                <a:solidFill>
                  <a:schemeClr val="tx1"/>
                </a:solidFill>
                <a:effectLst/>
                <a:latin typeface="+mn-lt"/>
                <a:ea typeface="+mn-ea"/>
                <a:cs typeface="+mn-cs"/>
              </a:rPr>
              <a:t>There are 2 ways to set this up: 1) If you want to receive the income tax credits NOW or 2)  If you want to receive the income tax credits on your death to cover or offset estate taxes.</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15</a:t>
            </a:fld>
            <a:endParaRPr lang="en-CA"/>
          </a:p>
        </p:txBody>
      </p:sp>
    </p:spTree>
    <p:extLst>
      <p:ext uri="{BB962C8B-B14F-4D97-AF65-F5344CB8AC3E}">
        <p14:creationId xmlns:p14="http://schemas.microsoft.com/office/powerpoint/2010/main" val="1474510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sz="1600" dirty="0" smtClean="0"/>
              <a:t/>
            </a:r>
            <a:br>
              <a:rPr lang="en-CA" sz="1600" dirty="0" smtClean="0"/>
            </a:br>
            <a:r>
              <a:rPr lang="en-CA" sz="1600" b="1" dirty="0" smtClean="0"/>
              <a:t>Example to receive your tax credits now</a:t>
            </a:r>
          </a:p>
          <a:p>
            <a:pPr rtl="0"/>
            <a:endParaRPr lang="en-CA" sz="1600" dirty="0" smtClean="0"/>
          </a:p>
          <a:p>
            <a:pPr rtl="0"/>
            <a:r>
              <a:rPr lang="en-CA" sz="1600" b="0" i="0" u="none" strike="noStrike" kern="1200" dirty="0" smtClean="0">
                <a:solidFill>
                  <a:schemeClr val="tx1"/>
                </a:solidFill>
                <a:effectLst/>
                <a:latin typeface="+mn-lt"/>
                <a:ea typeface="+mn-ea"/>
                <a:cs typeface="+mn-cs"/>
              </a:rPr>
              <a:t>Let's say your wish is to leave a legacy of $100,000 to the Kitchener Rotary Club Permanent fund, but you don't want to give up that kind of money now as it may impact your standard of living or ability to produce income through retirement.</a:t>
            </a:r>
            <a:endParaRPr lang="en-CA" sz="1600" b="0" dirty="0" smtClean="0">
              <a:effectLst/>
            </a:endParaRPr>
          </a:p>
          <a:p>
            <a:pPr rtl="0"/>
            <a:r>
              <a:rPr lang="en-CA" sz="1600" b="0" dirty="0" smtClean="0">
                <a:effectLst/>
              </a:rPr>
              <a:t/>
            </a:r>
            <a:br>
              <a:rPr lang="en-CA" sz="1600" b="0" dirty="0" smtClean="0">
                <a:effectLst/>
              </a:rPr>
            </a:br>
            <a:r>
              <a:rPr lang="en-CA" sz="1600" b="0" i="0" u="none" strike="noStrike" kern="1200" dirty="0" smtClean="0">
                <a:solidFill>
                  <a:schemeClr val="tx1"/>
                </a:solidFill>
                <a:effectLst/>
                <a:latin typeface="+mn-lt"/>
                <a:ea typeface="+mn-ea"/>
                <a:cs typeface="+mn-cs"/>
              </a:rPr>
              <a:t>You can put a life insurance policy in place that will pay $100,000 to the Permanent Fund by naming it the beneficiary </a:t>
            </a:r>
            <a:r>
              <a:rPr lang="en-CA" sz="1200" b="0" i="0" u="none" strike="noStrike" kern="1200" dirty="0" smtClean="0">
                <a:solidFill>
                  <a:schemeClr val="tx1"/>
                </a:solidFill>
                <a:effectLst/>
                <a:latin typeface="+mn-lt"/>
                <a:ea typeface="+mn-ea"/>
                <a:cs typeface="+mn-cs"/>
              </a:rPr>
              <a:t>and irrevocable owner </a:t>
            </a:r>
            <a:r>
              <a:rPr lang="en-CA" sz="1600" b="0" i="0" u="none" strike="noStrike" kern="1200" dirty="0" smtClean="0">
                <a:solidFill>
                  <a:schemeClr val="tx1"/>
                </a:solidFill>
                <a:effectLst/>
                <a:latin typeface="+mn-lt"/>
                <a:ea typeface="+mn-ea"/>
                <a:cs typeface="+mn-cs"/>
              </a:rPr>
              <a:t>of the policy. You can then claim the annual payments of the insurance policy as a charitable donation. The club</a:t>
            </a:r>
            <a:r>
              <a:rPr lang="en-CA" sz="1600" b="0" i="0" u="none" strike="noStrike" kern="1200" baseline="0" dirty="0" smtClean="0">
                <a:solidFill>
                  <a:schemeClr val="tx1"/>
                </a:solidFill>
                <a:effectLst/>
                <a:latin typeface="+mn-lt"/>
                <a:ea typeface="+mn-ea"/>
                <a:cs typeface="+mn-cs"/>
              </a:rPr>
              <a:t> </a:t>
            </a:r>
            <a:r>
              <a:rPr lang="en-CA" sz="1600" b="0" i="0" u="none" strike="noStrike" kern="1200" dirty="0" smtClean="0">
                <a:solidFill>
                  <a:schemeClr val="tx1"/>
                </a:solidFill>
                <a:effectLst/>
                <a:latin typeface="+mn-lt"/>
                <a:ea typeface="+mn-ea"/>
                <a:cs typeface="+mn-cs"/>
              </a:rPr>
              <a:t>receives the money for its charitable purposes on your death. </a:t>
            </a:r>
          </a:p>
          <a:p>
            <a:pPr rtl="0"/>
            <a:endParaRPr lang="en-CA" sz="1600" b="0" i="0" u="none" strike="noStrike" kern="1200" dirty="0" smtClean="0">
              <a:solidFill>
                <a:schemeClr val="tx1"/>
              </a:solidFill>
              <a:effectLst/>
              <a:latin typeface="+mn-lt"/>
              <a:ea typeface="+mn-ea"/>
              <a:cs typeface="+mn-cs"/>
            </a:endParaRPr>
          </a:p>
          <a:p>
            <a:pPr rtl="0"/>
            <a:r>
              <a:rPr lang="en-CA" sz="1600" b="0" i="0" u="none" strike="noStrike" kern="1200" dirty="0" smtClean="0">
                <a:solidFill>
                  <a:schemeClr val="tx1"/>
                </a:solidFill>
                <a:effectLst/>
                <a:latin typeface="+mn-lt"/>
                <a:ea typeface="+mn-ea"/>
                <a:cs typeface="+mn-cs"/>
              </a:rPr>
              <a:t>In this way there is NO charitable receipt to your estate</a:t>
            </a:r>
            <a:r>
              <a:rPr lang="en-CA" sz="1600" b="0" i="0" u="none" strike="noStrike" kern="1200" baseline="0" dirty="0" smtClean="0">
                <a:solidFill>
                  <a:schemeClr val="tx1"/>
                </a:solidFill>
                <a:effectLst/>
                <a:latin typeface="+mn-lt"/>
                <a:ea typeface="+mn-ea"/>
                <a:cs typeface="+mn-cs"/>
              </a:rPr>
              <a:t> when you die as you have been receiving charitable receipts every year as you pay the premiums.</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16</a:t>
            </a:fld>
            <a:endParaRPr lang="en-CA"/>
          </a:p>
        </p:txBody>
      </p:sp>
    </p:spTree>
    <p:extLst>
      <p:ext uri="{BB962C8B-B14F-4D97-AF65-F5344CB8AC3E}">
        <p14:creationId xmlns:p14="http://schemas.microsoft.com/office/powerpoint/2010/main" val="2204692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b="1" i="0" u="none" strike="noStrike" kern="1200" dirty="0" smtClean="0">
                <a:solidFill>
                  <a:schemeClr val="tx1"/>
                </a:solidFill>
                <a:effectLst/>
                <a:latin typeface="+mn-lt"/>
                <a:ea typeface="+mn-ea"/>
                <a:cs typeface="+mn-cs"/>
              </a:rPr>
              <a:t>Example to</a:t>
            </a:r>
            <a:r>
              <a:rPr lang="en-CA" sz="1600" b="1" i="0" u="none" strike="noStrike" kern="1200" baseline="0" dirty="0" smtClean="0">
                <a:solidFill>
                  <a:schemeClr val="tx1"/>
                </a:solidFill>
                <a:effectLst/>
                <a:latin typeface="+mn-lt"/>
                <a:ea typeface="+mn-ea"/>
                <a:cs typeface="+mn-cs"/>
              </a:rPr>
              <a:t> receive your tax credits at death</a:t>
            </a:r>
            <a:endParaRPr lang="en-CA" sz="1600" b="1"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600" b="0"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600" b="0" i="0" u="none" strike="noStrike" kern="1200" dirty="0" smtClean="0">
                <a:solidFill>
                  <a:schemeClr val="tx1"/>
                </a:solidFill>
                <a:effectLst/>
                <a:latin typeface="+mn-lt"/>
                <a:ea typeface="+mn-ea"/>
                <a:cs typeface="+mn-cs"/>
              </a:rPr>
              <a:t>If you name the </a:t>
            </a:r>
            <a:r>
              <a:rPr lang="en-CA" sz="1600" b="0" i="1" u="none" strike="noStrike" kern="1200" dirty="0" smtClean="0">
                <a:solidFill>
                  <a:schemeClr val="tx1"/>
                </a:solidFill>
                <a:effectLst/>
                <a:latin typeface="+mn-lt"/>
                <a:ea typeface="+mn-ea"/>
                <a:cs typeface="+mn-cs"/>
              </a:rPr>
              <a:t>Kitchener Rotary Club Permanent Fund</a:t>
            </a:r>
            <a:r>
              <a:rPr lang="en-CA" sz="1600" b="0" i="0" u="none" strike="noStrike" kern="1200" dirty="0" smtClean="0">
                <a:solidFill>
                  <a:schemeClr val="tx1"/>
                </a:solidFill>
                <a:effectLst/>
                <a:latin typeface="+mn-lt"/>
                <a:ea typeface="+mn-ea"/>
                <a:cs typeface="+mn-cs"/>
              </a:rPr>
              <a:t> as beneficiary and continue to own the policy, your estate will benefit from the charitable receipt on the value received at death. This receipt can be used</a:t>
            </a:r>
            <a:r>
              <a:rPr lang="en-CA" sz="1600" b="0" i="0" u="none" strike="noStrike" kern="1200" baseline="0" dirty="0" smtClean="0">
                <a:solidFill>
                  <a:schemeClr val="tx1"/>
                </a:solidFill>
                <a:effectLst/>
                <a:latin typeface="+mn-lt"/>
                <a:ea typeface="+mn-ea"/>
                <a:cs typeface="+mn-cs"/>
              </a:rPr>
              <a:t> to offset any taxes owing </a:t>
            </a:r>
            <a:r>
              <a:rPr lang="en-CA" sz="1600" b="0" i="0" u="none" strike="noStrike" kern="1200" dirty="0" smtClean="0">
                <a:solidFill>
                  <a:schemeClr val="tx1"/>
                </a:solidFill>
                <a:effectLst/>
                <a:latin typeface="+mn-lt"/>
                <a:ea typeface="+mn-ea"/>
                <a:cs typeface="+mn-cs"/>
              </a:rPr>
              <a:t>through income and/or capital gains owed at death.</a:t>
            </a:r>
            <a:r>
              <a:rPr lang="en-CA" sz="1600" b="0" i="0" u="none" strike="noStrike" kern="1200" baseline="0" dirty="0" smtClean="0">
                <a:solidFill>
                  <a:schemeClr val="tx1"/>
                </a:solidFill>
                <a:effectLst/>
                <a:latin typeface="+mn-lt"/>
                <a:ea typeface="+mn-ea"/>
                <a:cs typeface="+mn-cs"/>
              </a:rPr>
              <a:t> </a:t>
            </a:r>
            <a:r>
              <a:rPr lang="en-CA" sz="1600" b="0" i="0" u="none" strike="noStrike" kern="1200" dirty="0" smtClean="0">
                <a:solidFill>
                  <a:schemeClr val="tx1"/>
                </a:solidFill>
                <a:effectLst/>
                <a:latin typeface="+mn-lt"/>
                <a:ea typeface="+mn-ea"/>
                <a:cs typeface="+mn-cs"/>
              </a:rPr>
              <a:t>In this way you</a:t>
            </a:r>
            <a:r>
              <a:rPr lang="en-CA" sz="1600" b="0" i="0" u="none" strike="noStrike" kern="1200" baseline="0" dirty="0" smtClean="0">
                <a:solidFill>
                  <a:schemeClr val="tx1"/>
                </a:solidFill>
                <a:effectLst/>
                <a:latin typeface="+mn-lt"/>
                <a:ea typeface="+mn-ea"/>
                <a:cs typeface="+mn-cs"/>
              </a:rPr>
              <a:t> do not receive a donation receipt for the payments made to the life insurance policy.</a:t>
            </a:r>
            <a:endParaRPr lang="en-CA" sz="1600" b="0" i="0" u="none" strike="noStrike" kern="1200" dirty="0" smtClean="0">
              <a:solidFill>
                <a:schemeClr val="tx1"/>
              </a:solidFill>
              <a:effectLst/>
              <a:latin typeface="+mn-lt"/>
              <a:ea typeface="+mn-ea"/>
              <a:cs typeface="+mn-cs"/>
            </a:endParaRP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A benefit to naming the </a:t>
            </a:r>
            <a:r>
              <a:rPr lang="en-CA" sz="1600" b="0" i="1" u="none" strike="noStrike" kern="1200" dirty="0" smtClean="0">
                <a:solidFill>
                  <a:schemeClr val="tx1"/>
                </a:solidFill>
                <a:effectLst/>
                <a:latin typeface="+mn-lt"/>
                <a:ea typeface="+mn-ea"/>
                <a:cs typeface="+mn-cs"/>
              </a:rPr>
              <a:t>Kitchener Rotary Club Permanent Fund</a:t>
            </a:r>
            <a:r>
              <a:rPr lang="en-CA" sz="1600" b="0" i="0" u="none" strike="noStrike" kern="1200" dirty="0" smtClean="0">
                <a:solidFill>
                  <a:schemeClr val="tx1"/>
                </a:solidFill>
                <a:effectLst/>
                <a:latin typeface="+mn-lt"/>
                <a:ea typeface="+mn-ea"/>
                <a:cs typeface="+mn-cs"/>
              </a:rPr>
              <a:t> directly on your policy is that there is no need for the gift to pass through probate. It passes outside your estate, thereby saving money in your estate and the gift is not subject to contest by anyone. </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Life insurance can also be utilized as wealth replacement.  For instance, you can replace the full value of a gift to Rotary in your estate by taking out a life insurance policy that will pay your estate that same value on your death. The charitable tax receipt received by your estate for the value of your charitable gift will reduce the income tax payable</a:t>
            </a:r>
            <a:r>
              <a:rPr lang="en-CA" sz="1600" b="0" i="0" u="none" strike="noStrike" kern="1200" baseline="0" dirty="0" smtClean="0">
                <a:solidFill>
                  <a:schemeClr val="tx1"/>
                </a:solidFill>
                <a:effectLst/>
                <a:latin typeface="+mn-lt"/>
                <a:ea typeface="+mn-ea"/>
                <a:cs typeface="+mn-cs"/>
              </a:rPr>
              <a:t> by your estate.</a:t>
            </a:r>
            <a:r>
              <a:rPr lang="en-CA" sz="1600" b="0" i="0" u="none" strike="noStrike" kern="1200" dirty="0" smtClean="0">
                <a:solidFill>
                  <a:schemeClr val="tx1"/>
                </a:solidFill>
                <a:effectLst/>
                <a:latin typeface="+mn-lt"/>
                <a:ea typeface="+mn-ea"/>
                <a:cs typeface="+mn-cs"/>
              </a:rPr>
              <a:t> </a:t>
            </a:r>
          </a:p>
          <a:p>
            <a:pPr rtl="0"/>
            <a:endParaRPr lang="en-CA" sz="1600" b="0" i="0" u="none" strike="noStrike" kern="1200" dirty="0" smtClean="0">
              <a:solidFill>
                <a:schemeClr val="tx1"/>
              </a:solidFill>
              <a:effectLst/>
              <a:latin typeface="+mn-lt"/>
              <a:ea typeface="+mn-ea"/>
              <a:cs typeface="+mn-cs"/>
            </a:endParaRPr>
          </a:p>
          <a:p>
            <a:pPr rtl="0"/>
            <a:r>
              <a:rPr lang="en-CA" sz="1600" b="0" i="0" u="none" strike="noStrike" kern="1200" dirty="0" smtClean="0">
                <a:solidFill>
                  <a:schemeClr val="tx1"/>
                </a:solidFill>
                <a:effectLst/>
                <a:latin typeface="+mn-lt"/>
                <a:ea typeface="+mn-ea"/>
                <a:cs typeface="+mn-cs"/>
              </a:rPr>
              <a:t>In this way you can:</a:t>
            </a:r>
            <a:br>
              <a:rPr lang="en-CA" sz="1600" b="0" i="0" u="none" strike="noStrike" kern="1200" dirty="0" smtClean="0">
                <a:solidFill>
                  <a:schemeClr val="tx1"/>
                </a:solidFill>
                <a:effectLst/>
                <a:latin typeface="+mn-lt"/>
                <a:ea typeface="+mn-ea"/>
                <a:cs typeface="+mn-cs"/>
              </a:rPr>
            </a:br>
            <a:r>
              <a:rPr lang="en-CA" sz="1600" b="0" i="0" u="none" strike="noStrike" kern="1200" dirty="0" smtClean="0">
                <a:solidFill>
                  <a:schemeClr val="tx1"/>
                </a:solidFill>
                <a:effectLst/>
                <a:latin typeface="+mn-lt"/>
                <a:ea typeface="+mn-ea"/>
                <a:cs typeface="+mn-cs"/>
              </a:rPr>
              <a:t>make a significant charitable gift; </a:t>
            </a:r>
            <a:br>
              <a:rPr lang="en-CA" sz="1600" b="0" i="0" u="none" strike="noStrike" kern="1200" dirty="0" smtClean="0">
                <a:solidFill>
                  <a:schemeClr val="tx1"/>
                </a:solidFill>
                <a:effectLst/>
                <a:latin typeface="+mn-lt"/>
                <a:ea typeface="+mn-ea"/>
                <a:cs typeface="+mn-cs"/>
              </a:rPr>
            </a:br>
            <a:r>
              <a:rPr lang="en-CA" sz="1600" b="0" i="0" u="none" strike="noStrike" kern="1200" dirty="0" smtClean="0">
                <a:solidFill>
                  <a:schemeClr val="tx1"/>
                </a:solidFill>
                <a:effectLst/>
                <a:latin typeface="+mn-lt"/>
                <a:ea typeface="+mn-ea"/>
                <a:cs typeface="+mn-cs"/>
              </a:rPr>
              <a:t>reduce income taxes payable on your estate and </a:t>
            </a:r>
            <a:br>
              <a:rPr lang="en-CA" sz="1600" b="0" i="0" u="none" strike="noStrike" kern="1200" dirty="0" smtClean="0">
                <a:solidFill>
                  <a:schemeClr val="tx1"/>
                </a:solidFill>
                <a:effectLst/>
                <a:latin typeface="+mn-lt"/>
                <a:ea typeface="+mn-ea"/>
                <a:cs typeface="+mn-cs"/>
              </a:rPr>
            </a:br>
            <a:r>
              <a:rPr lang="en-CA" sz="1600" b="0" i="0" u="none" strike="noStrike" kern="1200" dirty="0" smtClean="0">
                <a:solidFill>
                  <a:schemeClr val="tx1"/>
                </a:solidFill>
                <a:effectLst/>
                <a:latin typeface="+mn-lt"/>
                <a:ea typeface="+mn-ea"/>
                <a:cs typeface="+mn-cs"/>
              </a:rPr>
              <a:t>replace the amount of your charitable gift to your estate</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17</a:t>
            </a:fld>
            <a:endParaRPr lang="en-CA"/>
          </a:p>
        </p:txBody>
      </p:sp>
    </p:spTree>
    <p:extLst>
      <p:ext uri="{BB962C8B-B14F-4D97-AF65-F5344CB8AC3E}">
        <p14:creationId xmlns:p14="http://schemas.microsoft.com/office/powerpoint/2010/main" val="2609141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600" b="1" kern="1200" dirty="0" smtClean="0">
                <a:solidFill>
                  <a:schemeClr val="tx1"/>
                </a:solidFill>
                <a:latin typeface="+mn-lt"/>
                <a:ea typeface="+mn-ea"/>
                <a:cs typeface="+mn-cs"/>
              </a:rPr>
              <a:t>How much does a life insurance policy actually cost?</a:t>
            </a:r>
          </a:p>
          <a:p>
            <a:pPr lvl="1"/>
            <a:r>
              <a:rPr lang="en-CA" sz="1600" kern="1200" dirty="0" smtClean="0">
                <a:solidFill>
                  <a:schemeClr val="tx1"/>
                </a:solidFill>
                <a:latin typeface="+mn-lt"/>
                <a:ea typeface="+mn-ea"/>
                <a:cs typeface="+mn-cs"/>
              </a:rPr>
              <a:t>Male, Age 50, Non-smoker, good health</a:t>
            </a:r>
          </a:p>
          <a:p>
            <a:pPr lvl="1"/>
            <a:r>
              <a:rPr lang="en-CA" sz="1600" kern="1200" dirty="0" smtClean="0">
                <a:solidFill>
                  <a:schemeClr val="tx1"/>
                </a:solidFill>
                <a:latin typeface="+mn-lt"/>
                <a:ea typeface="+mn-ea"/>
                <a:cs typeface="+mn-cs"/>
              </a:rPr>
              <a:t>$100,000 20-Pay Whole Life Insurance Policy * - With a 20-pay policy,</a:t>
            </a:r>
            <a:r>
              <a:rPr lang="en-CA" sz="1600" kern="1200" baseline="0" dirty="0" smtClean="0">
                <a:solidFill>
                  <a:schemeClr val="tx1"/>
                </a:solidFill>
                <a:latin typeface="+mn-lt"/>
                <a:ea typeface="+mn-ea"/>
                <a:cs typeface="+mn-cs"/>
              </a:rPr>
              <a:t> it is fully paid with no reoccurring payments after 20 years.</a:t>
            </a:r>
            <a:endParaRPr lang="en-CA" sz="1600" kern="1200" dirty="0" smtClean="0">
              <a:solidFill>
                <a:schemeClr val="tx1"/>
              </a:solidFill>
              <a:latin typeface="+mn-lt"/>
              <a:ea typeface="+mn-ea"/>
              <a:cs typeface="+mn-cs"/>
            </a:endParaRPr>
          </a:p>
          <a:p>
            <a:pPr lvl="1"/>
            <a:r>
              <a:rPr lang="en-CA" sz="1600" kern="1200" dirty="0" smtClean="0">
                <a:solidFill>
                  <a:schemeClr val="tx1"/>
                </a:solidFill>
                <a:latin typeface="+mn-lt"/>
                <a:ea typeface="+mn-ea"/>
                <a:cs typeface="+mn-cs"/>
              </a:rPr>
              <a:t>Payments are $1,988 per year for 20 years. </a:t>
            </a:r>
          </a:p>
          <a:p>
            <a:pPr lvl="1"/>
            <a:r>
              <a:rPr lang="en-CA" sz="1600" kern="1200" dirty="0" smtClean="0">
                <a:solidFill>
                  <a:schemeClr val="tx1"/>
                </a:solidFill>
                <a:latin typeface="+mn-lt"/>
                <a:ea typeface="+mn-ea"/>
                <a:cs typeface="+mn-cs"/>
              </a:rPr>
              <a:t>In 20 years payments total $39,740</a:t>
            </a:r>
          </a:p>
          <a:p>
            <a:pPr lvl="1"/>
            <a:r>
              <a:rPr lang="en-CA" sz="1600" kern="1200" dirty="0" smtClean="0">
                <a:solidFill>
                  <a:schemeClr val="tx1"/>
                </a:solidFill>
                <a:latin typeface="+mn-lt"/>
                <a:ea typeface="+mn-ea"/>
                <a:cs typeface="+mn-cs"/>
              </a:rPr>
              <a:t>Minimum death benefit $100,000</a:t>
            </a:r>
          </a:p>
          <a:p>
            <a:pPr lvl="1"/>
            <a:r>
              <a:rPr lang="en-CA" sz="1600" kern="1200" dirty="0" smtClean="0">
                <a:solidFill>
                  <a:schemeClr val="tx1"/>
                </a:solidFill>
                <a:latin typeface="+mn-lt"/>
                <a:ea typeface="+mn-ea"/>
                <a:cs typeface="+mn-cs"/>
              </a:rPr>
              <a:t>If the donor dies at life expectancy (age 87) – Death benefit could be as high as $130,000</a:t>
            </a:r>
          </a:p>
          <a:p>
            <a:pPr lvl="1"/>
            <a:r>
              <a:rPr lang="en-CA" sz="1600" kern="1200" dirty="0" smtClean="0">
                <a:solidFill>
                  <a:schemeClr val="tx1"/>
                </a:solidFill>
                <a:latin typeface="+mn-lt"/>
                <a:ea typeface="+mn-ea"/>
                <a:cs typeface="+mn-cs"/>
              </a:rPr>
              <a:t>If death is at age 95 – Death benefit could be $173,000</a:t>
            </a:r>
          </a:p>
          <a:p>
            <a:pPr lvl="1"/>
            <a:r>
              <a:rPr lang="en-CA" sz="1600" kern="1200" dirty="0" smtClean="0">
                <a:solidFill>
                  <a:schemeClr val="tx1"/>
                </a:solidFill>
                <a:latin typeface="+mn-lt"/>
                <a:ea typeface="+mn-ea"/>
                <a:cs typeface="+mn-cs"/>
              </a:rPr>
              <a:t>Total cost for</a:t>
            </a:r>
            <a:r>
              <a:rPr lang="en-CA" sz="1600" kern="1200" baseline="0" dirty="0" smtClean="0">
                <a:solidFill>
                  <a:schemeClr val="tx1"/>
                </a:solidFill>
                <a:latin typeface="+mn-lt"/>
                <a:ea typeface="+mn-ea"/>
                <a:cs typeface="+mn-cs"/>
              </a:rPr>
              <a:t> this policy </a:t>
            </a:r>
            <a:r>
              <a:rPr lang="en-CA" sz="1600" kern="1200" dirty="0" smtClean="0">
                <a:solidFill>
                  <a:schemeClr val="tx1"/>
                </a:solidFill>
                <a:latin typeface="+mn-lt"/>
                <a:ea typeface="+mn-ea"/>
                <a:cs typeface="+mn-cs"/>
              </a:rPr>
              <a:t>$39,740</a:t>
            </a:r>
          </a:p>
          <a:p>
            <a:pPr lvl="1"/>
            <a:endParaRPr lang="en-CA" sz="1600" kern="1200" baseline="0" dirty="0" smtClean="0">
              <a:solidFill>
                <a:schemeClr val="tx1"/>
              </a:solidFill>
              <a:latin typeface="+mn-lt"/>
              <a:ea typeface="+mn-ea"/>
              <a:cs typeface="+mn-cs"/>
            </a:endParaRPr>
          </a:p>
          <a:p>
            <a:pPr lvl="1"/>
            <a:r>
              <a:rPr lang="en-CA" sz="1600" kern="1200" baseline="0" dirty="0" smtClean="0">
                <a:solidFill>
                  <a:schemeClr val="tx1"/>
                </a:solidFill>
                <a:latin typeface="+mn-lt"/>
                <a:ea typeface="+mn-ea"/>
                <a:cs typeface="+mn-cs"/>
              </a:rPr>
              <a:t>Talk about leveraging!</a:t>
            </a:r>
          </a:p>
          <a:p>
            <a:pPr lvl="1"/>
            <a:endParaRPr lang="en-CA" sz="1600" kern="1200" baseline="0" dirty="0" smtClean="0">
              <a:solidFill>
                <a:schemeClr val="tx1"/>
              </a:solidFill>
              <a:latin typeface="+mn-lt"/>
              <a:ea typeface="+mn-ea"/>
              <a:cs typeface="+mn-cs"/>
            </a:endParaRPr>
          </a:p>
          <a:p>
            <a:pPr rtl="0"/>
            <a:r>
              <a:rPr lang="en-CA" sz="1200" b="0" i="0" u="none" strike="noStrike" kern="1200" dirty="0" smtClean="0">
                <a:solidFill>
                  <a:schemeClr val="tx1"/>
                </a:solidFill>
                <a:effectLst/>
                <a:latin typeface="+mn-lt"/>
                <a:ea typeface="+mn-ea"/>
                <a:cs typeface="+mn-cs"/>
              </a:rPr>
              <a:t>* 4/29/17 Forester Life - Advantage Plus - 20-Pay (Enhanced) Standard Non-Smoker, Age 50, Male</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18</a:t>
            </a:fld>
            <a:endParaRPr lang="en-CA"/>
          </a:p>
        </p:txBody>
      </p:sp>
    </p:spTree>
    <p:extLst>
      <p:ext uri="{BB962C8B-B14F-4D97-AF65-F5344CB8AC3E}">
        <p14:creationId xmlns:p14="http://schemas.microsoft.com/office/powerpoint/2010/main" val="468751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sz="1600" b="0" i="0" u="none" strike="noStrike" kern="1200" dirty="0" smtClean="0">
                <a:solidFill>
                  <a:schemeClr val="tx1"/>
                </a:solidFill>
                <a:effectLst/>
                <a:latin typeface="+mn-lt"/>
                <a:ea typeface="+mn-ea"/>
                <a:cs typeface="+mn-cs"/>
              </a:rPr>
              <a:t>Naming the </a:t>
            </a:r>
            <a:r>
              <a:rPr lang="en-CA" sz="1600" b="0" i="1" u="none" strike="noStrike" kern="1200" dirty="0" smtClean="0">
                <a:solidFill>
                  <a:schemeClr val="tx1"/>
                </a:solidFill>
                <a:effectLst/>
                <a:latin typeface="+mn-lt"/>
                <a:ea typeface="+mn-ea"/>
                <a:cs typeface="+mn-cs"/>
              </a:rPr>
              <a:t>Kitchener Rotary Permanent Fund</a:t>
            </a:r>
            <a:r>
              <a:rPr lang="en-CA" sz="1600" b="0" i="0" u="none" strike="noStrike" kern="1200" dirty="0" smtClean="0">
                <a:solidFill>
                  <a:schemeClr val="tx1"/>
                </a:solidFill>
                <a:effectLst/>
                <a:latin typeface="+mn-lt"/>
                <a:ea typeface="+mn-ea"/>
                <a:cs typeface="+mn-cs"/>
              </a:rPr>
              <a:t> the partial or full beneficiary of </a:t>
            </a:r>
            <a:r>
              <a:rPr lang="en-CA" sz="1600" b="1" i="0" u="none" strike="noStrike" kern="1200" dirty="0" smtClean="0">
                <a:solidFill>
                  <a:schemeClr val="tx1"/>
                </a:solidFill>
                <a:effectLst/>
                <a:latin typeface="+mn-lt"/>
                <a:ea typeface="+mn-ea"/>
                <a:cs typeface="+mn-cs"/>
              </a:rPr>
              <a:t>your RRSP or RRIF </a:t>
            </a:r>
            <a:r>
              <a:rPr lang="en-CA" sz="1600" b="0" i="0" u="none" strike="noStrike" kern="1200" dirty="0" smtClean="0">
                <a:solidFill>
                  <a:schemeClr val="tx1"/>
                </a:solidFill>
                <a:effectLst/>
                <a:latin typeface="+mn-lt"/>
                <a:ea typeface="+mn-ea"/>
                <a:cs typeface="+mn-cs"/>
              </a:rPr>
              <a:t>is one of the most tax effective ways to leave a lasting legacy. This is because RRSPs and RRIFs are among the most highly taxed assets in your estate, hence the charitable tax receipt offsets any taxes owing against your estate. </a:t>
            </a:r>
          </a:p>
          <a:p>
            <a:pPr rtl="0"/>
            <a:endParaRPr lang="en-CA" sz="1600" b="0" dirty="0" smtClean="0">
              <a:effectLst/>
            </a:endParaRPr>
          </a:p>
          <a:p>
            <a:pPr rtl="0"/>
            <a:r>
              <a:rPr lang="en-CA" sz="1600" b="0" i="0" u="none" strike="noStrike" kern="1200" dirty="0" smtClean="0">
                <a:solidFill>
                  <a:schemeClr val="tx1"/>
                </a:solidFill>
                <a:effectLst/>
                <a:latin typeface="+mn-lt"/>
                <a:ea typeface="+mn-ea"/>
                <a:cs typeface="+mn-cs"/>
              </a:rPr>
              <a:t>At death, RRSPs and RRIFs are treated as if they have been cashed all at once and are added to income in the year of death. For example, this could mean that an income of $35,000 in the year of death could become an income of $135,000, if there is $100,000 in RRSP or RRIF income added.  The income would be taxed at the highest tax level, in many cases, directing approximately half the RRSP or RRIF to taxation.  A charitable receipt can be applied up to 100% in the year of death and in addition, can be carried back one year.</a:t>
            </a:r>
            <a:endParaRPr lang="en-CA" sz="1600" dirty="0"/>
          </a:p>
        </p:txBody>
      </p:sp>
      <p:sp>
        <p:nvSpPr>
          <p:cNvPr id="4" name="Slide Number Placeholder 3"/>
          <p:cNvSpPr>
            <a:spLocks noGrp="1"/>
          </p:cNvSpPr>
          <p:nvPr>
            <p:ph type="sldNum" sz="quarter" idx="10"/>
          </p:nvPr>
        </p:nvSpPr>
        <p:spPr/>
        <p:txBody>
          <a:bodyPr/>
          <a:lstStyle/>
          <a:p>
            <a:fld id="{128EB290-5AAF-4752-8127-F6778EFC7F7E}" type="slidenum">
              <a:rPr lang="en-CA" smtClean="0"/>
              <a:t>19</a:t>
            </a:fld>
            <a:endParaRPr lang="en-CA"/>
          </a:p>
        </p:txBody>
      </p:sp>
    </p:spTree>
    <p:extLst>
      <p:ext uri="{BB962C8B-B14F-4D97-AF65-F5344CB8AC3E}">
        <p14:creationId xmlns:p14="http://schemas.microsoft.com/office/powerpoint/2010/main" val="1925333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D9764-54AE-47B6-8E0F-B32E36DEECC3}"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09666"/>
            <a:ext cx="9144000" cy="3621514"/>
          </a:xfrm>
          <a:prstGeom prst="rect">
            <a:avLst/>
          </a:prstGeom>
        </p:spPr>
      </p:pic>
    </p:spTree>
    <p:extLst>
      <p:ext uri="{BB962C8B-B14F-4D97-AF65-F5344CB8AC3E}">
        <p14:creationId xmlns:p14="http://schemas.microsoft.com/office/powerpoint/2010/main" val="155069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1378070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241383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328820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a:prstGeom prst="rect">
            <a:avLst/>
          </a:prstGeo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1D9764-54AE-47B6-8E0F-B32E36DEECC3}"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340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371438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348585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367594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269195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11322D9-600A-4057-86B7-C922BA3C8150}" type="datetimeFigureOut">
              <a:rPr lang="en-US" smtClean="0"/>
              <a:t>5/2/2017</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71D9764-54AE-47B6-8E0F-B32E36DEECC3}" type="slidenum">
              <a:rPr lang="en-US" smtClean="0"/>
              <a:t>‹#›</a:t>
            </a:fld>
            <a:endParaRPr lang="en-US" dirty="0"/>
          </a:p>
        </p:txBody>
      </p:sp>
    </p:spTree>
    <p:extLst>
      <p:ext uri="{BB962C8B-B14F-4D97-AF65-F5344CB8AC3E}">
        <p14:creationId xmlns:p14="http://schemas.microsoft.com/office/powerpoint/2010/main" val="329722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a:prstGeom prst="rect">
            <a:avLst/>
          </a:prstGeo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1322D9-600A-4057-86B7-C922BA3C8150}" type="datetimeFigureOut">
              <a:rPr lang="en-US" smtClean="0"/>
              <a:t>5/2/2017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1D9764-54AE-47B6-8E0F-B32E36DEECC3}" type="slidenum">
              <a:rPr lang="en-US" smtClean="0"/>
              <a:t>‹#›</a:t>
            </a:fld>
            <a:endParaRPr lang="en-US" dirty="0"/>
          </a:p>
        </p:txBody>
      </p:sp>
    </p:spTree>
    <p:extLst>
      <p:ext uri="{BB962C8B-B14F-4D97-AF65-F5344CB8AC3E}">
        <p14:creationId xmlns:p14="http://schemas.microsoft.com/office/powerpoint/2010/main" val="3454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11322D9-600A-4057-86B7-C922BA3C8150}" type="datetimeFigureOut">
              <a:rPr lang="en-US" smtClean="0"/>
              <a:t>5/2/2017</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971D9764-54AE-47B6-8E0F-B32E36DEECC3}"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54553" y="-381000"/>
            <a:ext cx="7162800" cy="2836853"/>
          </a:xfrm>
          <a:prstGeom prst="rect">
            <a:avLst/>
          </a:prstGeom>
        </p:spPr>
      </p:pic>
    </p:spTree>
    <p:extLst>
      <p:ext uri="{BB962C8B-B14F-4D97-AF65-F5344CB8AC3E}">
        <p14:creationId xmlns:p14="http://schemas.microsoft.com/office/powerpoint/2010/main" val="6321829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4724400"/>
            <a:ext cx="5562600" cy="1143000"/>
          </a:xfrm>
        </p:spPr>
        <p:txBody>
          <a:bodyPr>
            <a:normAutofit/>
          </a:bodyPr>
          <a:lstStyle/>
          <a:p>
            <a:r>
              <a:rPr lang="en-US" sz="4000" dirty="0">
                <a:latin typeface="+mj-lt"/>
              </a:rPr>
              <a:t>The Permanent </a:t>
            </a:r>
            <a:r>
              <a:rPr lang="en-US" sz="4000" dirty="0" smtClean="0">
                <a:latin typeface="+mj-lt"/>
              </a:rPr>
              <a:t>Fund</a:t>
            </a:r>
          </a:p>
          <a:p>
            <a:pPr algn="ctr"/>
            <a:r>
              <a:rPr lang="en-US" sz="2200" dirty="0" smtClean="0"/>
              <a:t>May 1, 2017</a:t>
            </a:r>
            <a:endParaRPr lang="en-US" sz="2200" dirty="0"/>
          </a:p>
        </p:txBody>
      </p:sp>
    </p:spTree>
    <p:extLst>
      <p:ext uri="{BB962C8B-B14F-4D97-AF65-F5344CB8AC3E}">
        <p14:creationId xmlns:p14="http://schemas.microsoft.com/office/powerpoint/2010/main" val="1213777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01168" lvl="1" indent="0">
              <a:buNone/>
            </a:pPr>
            <a:endParaRPr lang="en-US" sz="2200" dirty="0" smtClean="0">
              <a:latin typeface="+mj-lt"/>
            </a:endParaRPr>
          </a:p>
          <a:p>
            <a:pPr marL="201168" lvl="1" indent="0">
              <a:buNone/>
            </a:pPr>
            <a:endParaRPr lang="en-US" sz="2200" dirty="0" smtClean="0">
              <a:latin typeface="+mj-lt"/>
            </a:endParaRPr>
          </a:p>
          <a:p>
            <a:pPr marL="201168" lvl="1" indent="0">
              <a:buNone/>
            </a:pPr>
            <a:endParaRPr lang="en-US" sz="2200" dirty="0">
              <a:latin typeface="+mj-lt"/>
            </a:endParaRPr>
          </a:p>
          <a:p>
            <a:pPr marL="201168" lvl="1" indent="0">
              <a:buNone/>
            </a:pPr>
            <a:r>
              <a:rPr lang="en-US" sz="2200" dirty="0" smtClean="0">
                <a:latin typeface="+mj-lt"/>
              </a:rPr>
              <a:t>As a member of our club, you can decide to donate to the Permanent Fund to support our Club’s initiatives. You can continue to donate to RI as well.</a:t>
            </a:r>
          </a:p>
          <a:p>
            <a:pPr lvl="1"/>
            <a:endParaRPr lang="en-US" sz="2200" dirty="0" smtClean="0">
              <a:latin typeface="+mj-lt"/>
            </a:endParaRPr>
          </a:p>
          <a:p>
            <a:pPr lvl="3"/>
            <a:endParaRPr lang="en-US" dirty="0">
              <a:latin typeface="+mj-lt"/>
            </a:endParaRPr>
          </a:p>
        </p:txBody>
      </p:sp>
    </p:spTree>
    <p:extLst>
      <p:ext uri="{BB962C8B-B14F-4D97-AF65-F5344CB8AC3E}">
        <p14:creationId xmlns:p14="http://schemas.microsoft.com/office/powerpoint/2010/main" val="2267220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500" dirty="0">
                <a:latin typeface="+mj-lt"/>
              </a:rPr>
              <a:t>There </a:t>
            </a:r>
            <a:r>
              <a:rPr lang="en-CA" sz="2500" dirty="0" smtClean="0">
                <a:latin typeface="+mj-lt"/>
              </a:rPr>
              <a:t>are many ways </a:t>
            </a:r>
            <a:r>
              <a:rPr lang="en-CA" sz="2500" dirty="0">
                <a:latin typeface="+mj-lt"/>
              </a:rPr>
              <a:t>to leave a charitable gift to the </a:t>
            </a:r>
            <a:r>
              <a:rPr lang="en-CA" sz="2500" dirty="0" smtClean="0">
                <a:latin typeface="+mj-lt"/>
              </a:rPr>
              <a:t>Permanent Fund</a:t>
            </a:r>
          </a:p>
          <a:p>
            <a:r>
              <a:rPr lang="en-CA" sz="2500" dirty="0">
                <a:latin typeface="+mj-lt"/>
              </a:rPr>
              <a:t>Here are some examples </a:t>
            </a:r>
            <a:r>
              <a:rPr lang="en-CA" sz="2500" dirty="0" smtClean="0">
                <a:latin typeface="+mj-lt"/>
              </a:rPr>
              <a:t>I’ll cover</a:t>
            </a:r>
            <a:r>
              <a:rPr lang="en-CA" sz="2500" dirty="0">
                <a:latin typeface="+mj-lt"/>
              </a:rPr>
              <a:t>:</a:t>
            </a:r>
          </a:p>
        </p:txBody>
      </p:sp>
      <p:graphicFrame>
        <p:nvGraphicFramePr>
          <p:cNvPr id="3" name="Table 2"/>
          <p:cNvGraphicFramePr>
            <a:graphicFrameLocks noGrp="1"/>
          </p:cNvGraphicFramePr>
          <p:nvPr>
            <p:extLst/>
          </p:nvPr>
        </p:nvGraphicFramePr>
        <p:xfrm>
          <a:off x="1295400" y="3352800"/>
          <a:ext cx="6858000" cy="1554480"/>
        </p:xfrm>
        <a:graphic>
          <a:graphicData uri="http://schemas.openxmlformats.org/drawingml/2006/table">
            <a:tbl>
              <a:tblPr firstRow="1" bandRow="1">
                <a:tableStyleId>{2D5ABB26-0587-4C30-8999-92F81FD0307C}</a:tableStyleId>
              </a:tblPr>
              <a:tblGrid>
                <a:gridCol w="3429000"/>
                <a:gridCol w="3429000"/>
              </a:tblGrid>
              <a:tr h="370840">
                <a:tc>
                  <a:txBody>
                    <a:bodyPr/>
                    <a:lstStyle/>
                    <a:p>
                      <a:pPr marL="285750" indent="-285750">
                        <a:buClr>
                          <a:schemeClr val="accent1"/>
                        </a:buClr>
                        <a:buFont typeface="Arial" panose="020B0604020202020204" pitchFamily="34" charset="0"/>
                        <a:buChar char="•"/>
                      </a:pPr>
                      <a:r>
                        <a:rPr lang="en-CA" sz="2400" u="none" strike="noStrike" kern="1200" dirty="0" smtClean="0">
                          <a:effectLst/>
                          <a:latin typeface="+mj-lt"/>
                        </a:rPr>
                        <a:t>Gift of Cash</a:t>
                      </a:r>
                    </a:p>
                    <a:p>
                      <a:pPr marL="285750" indent="-285750" rtl="0" fontAlgn="base">
                        <a:buClr>
                          <a:schemeClr val="accent1"/>
                        </a:buClr>
                        <a:buFont typeface="Arial" panose="020B0604020202020204" pitchFamily="34" charset="0"/>
                        <a:buChar char="•"/>
                      </a:pPr>
                      <a:r>
                        <a:rPr lang="en-CA" sz="2400" u="none" strike="noStrike" kern="1200" dirty="0" smtClean="0">
                          <a:effectLst/>
                          <a:latin typeface="+mj-lt"/>
                        </a:rPr>
                        <a:t>Gift in your Will</a:t>
                      </a:r>
                    </a:p>
                    <a:p>
                      <a:pPr marL="285750" indent="-285750" rtl="0" fontAlgn="base">
                        <a:buClr>
                          <a:schemeClr val="accent1"/>
                        </a:buClr>
                        <a:buFont typeface="Arial" panose="020B0604020202020204" pitchFamily="34" charset="0"/>
                        <a:buChar char="•"/>
                      </a:pPr>
                      <a:r>
                        <a:rPr lang="en-CA" sz="2400" u="none" strike="noStrike" kern="1200" dirty="0" smtClean="0">
                          <a:effectLst/>
                          <a:latin typeface="+mj-lt"/>
                        </a:rPr>
                        <a:t>Gift of Life Insurance</a:t>
                      </a:r>
                    </a:p>
                    <a:p>
                      <a:endParaRPr lang="en-CA" sz="2400" dirty="0">
                        <a:latin typeface="+mj-lt"/>
                      </a:endParaRPr>
                    </a:p>
                  </a:txBody>
                  <a:tcPr/>
                </a:tc>
                <a:tc>
                  <a:txBody>
                    <a:bodyPr/>
                    <a:lstStyle/>
                    <a:p>
                      <a:pPr marL="285750" indent="-285750" rtl="0" fontAlgn="base">
                        <a:buClr>
                          <a:schemeClr val="accent1"/>
                        </a:buClr>
                        <a:buFont typeface="Arial" panose="020B0604020202020204" pitchFamily="34" charset="0"/>
                        <a:buChar char="•"/>
                      </a:pPr>
                      <a:r>
                        <a:rPr lang="en-CA" sz="2400" u="none" strike="noStrike" kern="1200" dirty="0" smtClean="0">
                          <a:effectLst/>
                          <a:latin typeface="+mj-lt"/>
                        </a:rPr>
                        <a:t>Gift of RRSPs or RRIFs</a:t>
                      </a:r>
                    </a:p>
                    <a:p>
                      <a:pPr marL="285750" indent="-285750" rtl="0" fontAlgn="base">
                        <a:buClr>
                          <a:schemeClr val="accent1"/>
                        </a:buClr>
                        <a:buFont typeface="Arial" panose="020B0604020202020204" pitchFamily="34" charset="0"/>
                        <a:buChar char="•"/>
                      </a:pPr>
                      <a:r>
                        <a:rPr lang="en-CA" sz="2400" u="none" strike="noStrike" kern="1200" dirty="0" smtClean="0">
                          <a:effectLst/>
                          <a:latin typeface="+mj-lt"/>
                        </a:rPr>
                        <a:t>Gift of Securities</a:t>
                      </a:r>
                    </a:p>
                    <a:p>
                      <a:pPr marL="285750" indent="-285750" rtl="0" fontAlgn="base">
                        <a:buClr>
                          <a:schemeClr val="accent1"/>
                        </a:buClr>
                        <a:buFont typeface="Arial" panose="020B0604020202020204" pitchFamily="34" charset="0"/>
                        <a:buChar char="•"/>
                      </a:pPr>
                      <a:r>
                        <a:rPr lang="en-CA" sz="2400" u="none" strike="noStrike" kern="1200" dirty="0" smtClean="0">
                          <a:effectLst/>
                          <a:latin typeface="+mj-lt"/>
                        </a:rPr>
                        <a:t>Gift of Property</a:t>
                      </a:r>
                    </a:p>
                    <a:p>
                      <a:endParaRPr lang="en-CA" sz="2400" dirty="0">
                        <a:latin typeface="+mj-lt"/>
                      </a:endParaRPr>
                    </a:p>
                  </a:txBody>
                  <a:tcPr/>
                </a:tc>
              </a:tr>
            </a:tbl>
          </a:graphicData>
        </a:graphic>
      </p:graphicFrame>
    </p:spTree>
    <p:extLst>
      <p:ext uri="{BB962C8B-B14F-4D97-AF65-F5344CB8AC3E}">
        <p14:creationId xmlns:p14="http://schemas.microsoft.com/office/powerpoint/2010/main" val="2225285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sz="2500" dirty="0">
                <a:latin typeface="+mj-lt"/>
              </a:rPr>
              <a:t>Federal &amp; Provincial Tax Credits</a:t>
            </a:r>
          </a:p>
          <a:p>
            <a:pPr lvl="1"/>
            <a:r>
              <a:rPr lang="en-CA" sz="2200" dirty="0">
                <a:latin typeface="+mj-lt"/>
              </a:rPr>
              <a:t>Amounts up to $200 </a:t>
            </a:r>
            <a:r>
              <a:rPr lang="en-CA" sz="2200" dirty="0" smtClean="0">
                <a:latin typeface="+mj-lt"/>
              </a:rPr>
              <a:t>qualify for </a:t>
            </a:r>
            <a:r>
              <a:rPr lang="en-CA" sz="2200" dirty="0">
                <a:latin typeface="+mj-lt"/>
              </a:rPr>
              <a:t>a tax credit </a:t>
            </a:r>
            <a:r>
              <a:rPr lang="en-CA" sz="2200" dirty="0" smtClean="0">
                <a:latin typeface="+mj-lt"/>
              </a:rPr>
              <a:t>of about </a:t>
            </a:r>
            <a:r>
              <a:rPr lang="en-CA" sz="2200" dirty="0">
                <a:latin typeface="+mj-lt"/>
              </a:rPr>
              <a:t>20%</a:t>
            </a:r>
          </a:p>
          <a:p>
            <a:pPr lvl="1"/>
            <a:r>
              <a:rPr lang="en-CA" sz="2200" dirty="0">
                <a:latin typeface="+mj-lt"/>
              </a:rPr>
              <a:t>Amounts over $200 qualify for tax credits about 40%</a:t>
            </a:r>
          </a:p>
          <a:p>
            <a:pPr lvl="2"/>
            <a:r>
              <a:rPr lang="en-CA" sz="2000" dirty="0" smtClean="0">
                <a:latin typeface="+mj-lt"/>
              </a:rPr>
              <a:t>Depending on your personal tax bracket, a </a:t>
            </a:r>
            <a:r>
              <a:rPr lang="en-CA" sz="2000" dirty="0">
                <a:latin typeface="+mj-lt"/>
              </a:rPr>
              <a:t>$10,000 donation may only cost </a:t>
            </a:r>
            <a:r>
              <a:rPr lang="en-CA" sz="2000" dirty="0" smtClean="0">
                <a:latin typeface="+mj-lt"/>
              </a:rPr>
              <a:t>you about $6,000 after receiving a $4,000 tax credit.</a:t>
            </a:r>
            <a:endParaRPr lang="en-CA" sz="2000" dirty="0">
              <a:latin typeface="+mj-lt"/>
            </a:endParaRPr>
          </a:p>
          <a:p>
            <a:r>
              <a:rPr lang="en-CA" sz="2500" dirty="0">
                <a:latin typeface="+mj-lt"/>
              </a:rPr>
              <a:t>Claim Limits</a:t>
            </a:r>
          </a:p>
          <a:p>
            <a:pPr lvl="1"/>
            <a:r>
              <a:rPr lang="en-CA" sz="2200" dirty="0">
                <a:latin typeface="+mj-lt"/>
              </a:rPr>
              <a:t>Claim donations </a:t>
            </a:r>
            <a:r>
              <a:rPr lang="en-CA" sz="2200" dirty="0" smtClean="0">
                <a:latin typeface="+mj-lt"/>
              </a:rPr>
              <a:t>of up to </a:t>
            </a:r>
            <a:r>
              <a:rPr lang="en-CA" sz="2200" dirty="0">
                <a:latin typeface="+mj-lt"/>
              </a:rPr>
              <a:t>75% of </a:t>
            </a:r>
            <a:r>
              <a:rPr lang="en-CA" sz="2200" dirty="0" smtClean="0">
                <a:latin typeface="+mj-lt"/>
              </a:rPr>
              <a:t>your annual </a:t>
            </a:r>
            <a:r>
              <a:rPr lang="en-CA" sz="2200" dirty="0">
                <a:latin typeface="+mj-lt"/>
              </a:rPr>
              <a:t>income each </a:t>
            </a:r>
            <a:r>
              <a:rPr lang="en-CA" sz="2200" dirty="0" smtClean="0">
                <a:latin typeface="+mj-lt"/>
              </a:rPr>
              <a:t>year</a:t>
            </a:r>
          </a:p>
          <a:p>
            <a:pPr lvl="2"/>
            <a:r>
              <a:rPr lang="en-CA" sz="2000" dirty="0" smtClean="0">
                <a:latin typeface="+mj-lt"/>
              </a:rPr>
              <a:t>Contributions over 75% can be carried forward up to 5 years</a:t>
            </a:r>
            <a:endParaRPr lang="en-CA" sz="2000" dirty="0">
              <a:latin typeface="+mj-lt"/>
            </a:endParaRPr>
          </a:p>
          <a:p>
            <a:pPr lvl="1"/>
            <a:r>
              <a:rPr lang="en-CA" sz="2200" dirty="0">
                <a:latin typeface="+mj-lt"/>
              </a:rPr>
              <a:t>At death, gifts can be claimed against up to 100% of </a:t>
            </a:r>
            <a:r>
              <a:rPr lang="en-CA" sz="2200" dirty="0" smtClean="0">
                <a:latin typeface="+mj-lt"/>
              </a:rPr>
              <a:t>income</a:t>
            </a:r>
          </a:p>
          <a:p>
            <a:pPr lvl="2"/>
            <a:r>
              <a:rPr lang="en-CA" sz="2000" dirty="0" smtClean="0">
                <a:latin typeface="+mj-lt"/>
              </a:rPr>
              <a:t>And carried back one year</a:t>
            </a:r>
            <a:endParaRPr lang="en-CA" sz="2000" dirty="0">
              <a:latin typeface="+mj-lt"/>
            </a:endParaRPr>
          </a:p>
        </p:txBody>
      </p:sp>
    </p:spTree>
    <p:extLst>
      <p:ext uri="{BB962C8B-B14F-4D97-AF65-F5344CB8AC3E}">
        <p14:creationId xmlns:p14="http://schemas.microsoft.com/office/powerpoint/2010/main" val="3681410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sz="2500" dirty="0">
                <a:latin typeface="+mj-lt"/>
              </a:rPr>
              <a:t>Gift of </a:t>
            </a:r>
            <a:r>
              <a:rPr lang="en-CA" sz="2500" dirty="0" smtClean="0">
                <a:latin typeface="+mj-lt"/>
              </a:rPr>
              <a:t>Cash</a:t>
            </a:r>
            <a:endParaRPr lang="en-CA" sz="2500" dirty="0">
              <a:latin typeface="+mj-lt"/>
            </a:endParaRPr>
          </a:p>
          <a:p>
            <a:pPr lvl="1"/>
            <a:endParaRPr lang="en-CA" sz="2200" dirty="0" smtClean="0">
              <a:latin typeface="+mj-lt"/>
            </a:endParaRPr>
          </a:p>
          <a:p>
            <a:pPr lvl="1"/>
            <a:r>
              <a:rPr lang="en-CA" sz="2200" dirty="0" smtClean="0">
                <a:latin typeface="+mj-lt"/>
              </a:rPr>
              <a:t>Donate once, annually or </a:t>
            </a:r>
            <a:r>
              <a:rPr lang="en-CA" sz="2200" dirty="0">
                <a:latin typeface="+mj-lt"/>
              </a:rPr>
              <a:t>schedule monthly </a:t>
            </a:r>
            <a:r>
              <a:rPr lang="en-CA" sz="2200" dirty="0" smtClean="0">
                <a:latin typeface="+mj-lt"/>
              </a:rPr>
              <a:t>donations</a:t>
            </a:r>
          </a:p>
          <a:p>
            <a:pPr lvl="1"/>
            <a:endParaRPr lang="en-CA" sz="2200" dirty="0">
              <a:latin typeface="+mj-lt"/>
            </a:endParaRPr>
          </a:p>
          <a:p>
            <a:pPr lvl="1"/>
            <a:r>
              <a:rPr lang="en-CA" sz="2200" dirty="0">
                <a:latin typeface="+mj-lt"/>
              </a:rPr>
              <a:t>Make the Kitchener Permanent Fund a target for regular </a:t>
            </a:r>
            <a:r>
              <a:rPr lang="en-CA" sz="2200" dirty="0" smtClean="0">
                <a:latin typeface="+mj-lt"/>
              </a:rPr>
              <a:t>giving </a:t>
            </a:r>
            <a:endParaRPr lang="en-CA" sz="2200" dirty="0">
              <a:latin typeface="+mj-lt"/>
            </a:endParaRPr>
          </a:p>
          <a:p>
            <a:pPr lvl="1"/>
            <a:endParaRPr lang="en-CA" sz="2200" dirty="0" smtClean="0">
              <a:latin typeface="+mj-lt"/>
            </a:endParaRPr>
          </a:p>
          <a:p>
            <a:pPr lvl="1"/>
            <a:r>
              <a:rPr lang="en-CA" sz="2200" dirty="0" smtClean="0">
                <a:latin typeface="+mj-lt"/>
              </a:rPr>
              <a:t>The </a:t>
            </a:r>
            <a:r>
              <a:rPr lang="en-CA" sz="2200" dirty="0">
                <a:latin typeface="+mj-lt"/>
              </a:rPr>
              <a:t>charitable tax receipt can be applied up to 75% of </a:t>
            </a:r>
            <a:r>
              <a:rPr lang="en-CA" sz="2200" dirty="0" smtClean="0">
                <a:latin typeface="+mj-lt"/>
              </a:rPr>
              <a:t>income </a:t>
            </a:r>
          </a:p>
          <a:p>
            <a:pPr lvl="1"/>
            <a:endParaRPr lang="en-CA" sz="2200" dirty="0">
              <a:latin typeface="+mj-lt"/>
            </a:endParaRPr>
          </a:p>
          <a:p>
            <a:pPr lvl="1"/>
            <a:r>
              <a:rPr lang="en-CA" sz="2200" dirty="0">
                <a:latin typeface="+mj-lt"/>
              </a:rPr>
              <a:t>Unused contributions can be carried forward 5 years</a:t>
            </a:r>
          </a:p>
        </p:txBody>
      </p:sp>
    </p:spTree>
    <p:extLst>
      <p:ext uri="{BB962C8B-B14F-4D97-AF65-F5344CB8AC3E}">
        <p14:creationId xmlns:p14="http://schemas.microsoft.com/office/powerpoint/2010/main" val="3823130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500" dirty="0">
                <a:latin typeface="+mj-lt"/>
              </a:rPr>
              <a:t>Gift In Your </a:t>
            </a:r>
            <a:r>
              <a:rPr lang="en-CA" sz="2500" dirty="0" smtClean="0">
                <a:latin typeface="+mj-lt"/>
              </a:rPr>
              <a:t>Will</a:t>
            </a:r>
            <a:endParaRPr lang="en-CA" sz="2500" dirty="0">
              <a:latin typeface="+mj-lt"/>
            </a:endParaRPr>
          </a:p>
          <a:p>
            <a:pPr lvl="1"/>
            <a:endParaRPr lang="en-CA" dirty="0" smtClean="0"/>
          </a:p>
          <a:p>
            <a:pPr lvl="1"/>
            <a:r>
              <a:rPr lang="en-CA" sz="2200" dirty="0">
                <a:latin typeface="+mj-lt"/>
              </a:rPr>
              <a:t>Fixed </a:t>
            </a:r>
            <a:r>
              <a:rPr lang="en-CA" sz="2200" dirty="0" smtClean="0">
                <a:latin typeface="+mj-lt"/>
              </a:rPr>
              <a:t>amount</a:t>
            </a:r>
          </a:p>
          <a:p>
            <a:pPr lvl="1"/>
            <a:endParaRPr lang="en-CA" sz="2200" dirty="0">
              <a:latin typeface="+mj-lt"/>
            </a:endParaRPr>
          </a:p>
          <a:p>
            <a:pPr lvl="1"/>
            <a:r>
              <a:rPr lang="en-CA" sz="2200" dirty="0">
                <a:latin typeface="+mj-lt"/>
              </a:rPr>
              <a:t>Percentage of what is left after tax and other costs have been </a:t>
            </a:r>
            <a:r>
              <a:rPr lang="en-CA" sz="2200" dirty="0" smtClean="0">
                <a:latin typeface="+mj-lt"/>
              </a:rPr>
              <a:t>paid</a:t>
            </a:r>
          </a:p>
          <a:p>
            <a:pPr lvl="1"/>
            <a:endParaRPr lang="en-CA" sz="2200" dirty="0">
              <a:latin typeface="+mj-lt"/>
            </a:endParaRPr>
          </a:p>
          <a:p>
            <a:pPr lvl="1"/>
            <a:r>
              <a:rPr lang="en-CA" sz="2200" dirty="0">
                <a:latin typeface="+mj-lt"/>
              </a:rPr>
              <a:t>The charitable tax receipt can be applied up to 100% of income in the year of death and carried back one year</a:t>
            </a:r>
          </a:p>
        </p:txBody>
      </p:sp>
    </p:spTree>
    <p:extLst>
      <p:ext uri="{BB962C8B-B14F-4D97-AF65-F5344CB8AC3E}">
        <p14:creationId xmlns:p14="http://schemas.microsoft.com/office/powerpoint/2010/main" val="4153586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500" dirty="0" smtClean="0">
                <a:latin typeface="+mj-lt"/>
              </a:rPr>
              <a:t>Gifts </a:t>
            </a:r>
            <a:r>
              <a:rPr lang="en-CA" sz="2500" dirty="0">
                <a:latin typeface="+mj-lt"/>
              </a:rPr>
              <a:t>of Life Insurance</a:t>
            </a:r>
          </a:p>
          <a:p>
            <a:r>
              <a:rPr lang="en-CA" sz="2500" dirty="0">
                <a:latin typeface="+mj-lt"/>
              </a:rPr>
              <a:t>Donate a fully paid up permanent life insurance policy</a:t>
            </a:r>
          </a:p>
          <a:p>
            <a:pPr lvl="1"/>
            <a:r>
              <a:rPr lang="en-CA" sz="2200" dirty="0">
                <a:latin typeface="+mj-lt"/>
              </a:rPr>
              <a:t>Has value, but no longer needed</a:t>
            </a:r>
          </a:p>
          <a:p>
            <a:pPr lvl="1"/>
            <a:r>
              <a:rPr lang="en-CA" sz="2200" dirty="0">
                <a:latin typeface="+mj-lt"/>
              </a:rPr>
              <a:t>Receive a tax  receipt for the fair market value </a:t>
            </a:r>
          </a:p>
          <a:p>
            <a:pPr lvl="2"/>
            <a:r>
              <a:rPr lang="en-CA" sz="2200" dirty="0">
                <a:latin typeface="+mj-lt"/>
              </a:rPr>
              <a:t>Can be applied for current year income tax relief</a:t>
            </a:r>
          </a:p>
          <a:p>
            <a:r>
              <a:rPr lang="en-CA" sz="2500" dirty="0">
                <a:latin typeface="+mj-lt"/>
              </a:rPr>
              <a:t>Purchase and donate a new Life Insurance Policy</a:t>
            </a:r>
          </a:p>
          <a:p>
            <a:pPr lvl="1"/>
            <a:r>
              <a:rPr lang="en-CA" sz="2200" dirty="0">
                <a:latin typeface="+mj-lt"/>
              </a:rPr>
              <a:t>There are two ways to set </a:t>
            </a:r>
            <a:r>
              <a:rPr lang="en-CA" sz="2200" dirty="0" smtClean="0">
                <a:latin typeface="+mj-lt"/>
              </a:rPr>
              <a:t>these up</a:t>
            </a:r>
          </a:p>
          <a:p>
            <a:pPr marL="841248" lvl="2" indent="-457200">
              <a:buFont typeface="+mj-lt"/>
              <a:buAutoNum type="arabicPeriod"/>
            </a:pPr>
            <a:r>
              <a:rPr lang="en-CA" sz="2200" dirty="0">
                <a:latin typeface="+mj-lt"/>
              </a:rPr>
              <a:t>Receive income tax </a:t>
            </a:r>
            <a:r>
              <a:rPr lang="en-CA" sz="2200" dirty="0" smtClean="0">
                <a:latin typeface="+mj-lt"/>
              </a:rPr>
              <a:t>credits now</a:t>
            </a:r>
          </a:p>
          <a:p>
            <a:pPr marL="841248" lvl="2" indent="-457200">
              <a:buFont typeface="+mj-lt"/>
              <a:buAutoNum type="arabicPeriod"/>
            </a:pPr>
            <a:r>
              <a:rPr lang="en-CA" sz="2200" dirty="0" smtClean="0">
                <a:latin typeface="+mj-lt"/>
              </a:rPr>
              <a:t>Receive </a:t>
            </a:r>
            <a:r>
              <a:rPr lang="en-CA" sz="2200" dirty="0">
                <a:latin typeface="+mj-lt"/>
              </a:rPr>
              <a:t>income tax </a:t>
            </a:r>
            <a:r>
              <a:rPr lang="en-CA" sz="2200" dirty="0" smtClean="0">
                <a:latin typeface="+mj-lt"/>
              </a:rPr>
              <a:t>credits at death</a:t>
            </a:r>
            <a:endParaRPr lang="en-CA" dirty="0"/>
          </a:p>
        </p:txBody>
      </p:sp>
    </p:spTree>
    <p:extLst>
      <p:ext uri="{BB962C8B-B14F-4D97-AF65-F5344CB8AC3E}">
        <p14:creationId xmlns:p14="http://schemas.microsoft.com/office/powerpoint/2010/main" val="467205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sz="2500" dirty="0">
                <a:latin typeface="+mj-lt"/>
              </a:rPr>
              <a:t>Gifts of Life </a:t>
            </a:r>
            <a:r>
              <a:rPr lang="en-CA" sz="2500" dirty="0" smtClean="0">
                <a:latin typeface="+mj-lt"/>
              </a:rPr>
              <a:t>Insurance</a:t>
            </a:r>
          </a:p>
          <a:p>
            <a:endParaRPr lang="en-CA" sz="2300" dirty="0" smtClean="0">
              <a:latin typeface="+mj-lt"/>
            </a:endParaRPr>
          </a:p>
          <a:p>
            <a:pPr marL="658368" lvl="1" indent="-457200">
              <a:buFont typeface="+mj-lt"/>
              <a:buAutoNum type="arabicPeriod"/>
            </a:pPr>
            <a:r>
              <a:rPr lang="en-CA" sz="2500" dirty="0" smtClean="0">
                <a:latin typeface="+mj-lt"/>
              </a:rPr>
              <a:t>Receive Your Income Tax Credits Now</a:t>
            </a:r>
          </a:p>
          <a:p>
            <a:pPr lvl="2"/>
            <a:r>
              <a:rPr lang="en-CA" sz="2200" dirty="0">
                <a:latin typeface="+mj-lt"/>
              </a:rPr>
              <a:t>Purchase a life insurance policy and name the Permanent Fund as the owner and beneficiary</a:t>
            </a:r>
          </a:p>
          <a:p>
            <a:pPr lvl="2"/>
            <a:r>
              <a:rPr lang="en-CA" sz="2200" dirty="0">
                <a:latin typeface="+mj-lt"/>
              </a:rPr>
              <a:t>Claim the payments as an annual charitable donation</a:t>
            </a:r>
          </a:p>
          <a:p>
            <a:pPr lvl="2"/>
            <a:r>
              <a:rPr lang="en-CA" sz="2200" dirty="0">
                <a:latin typeface="+mj-lt"/>
              </a:rPr>
              <a:t>Policy pays out at </a:t>
            </a:r>
            <a:r>
              <a:rPr lang="en-CA" sz="2200" dirty="0" smtClean="0">
                <a:latin typeface="+mj-lt"/>
              </a:rPr>
              <a:t>death</a:t>
            </a:r>
          </a:p>
          <a:p>
            <a:pPr lvl="2"/>
            <a:r>
              <a:rPr lang="en-CA" sz="2200" dirty="0" smtClean="0">
                <a:latin typeface="+mj-lt"/>
              </a:rPr>
              <a:t>NO </a:t>
            </a:r>
            <a:r>
              <a:rPr lang="en-CA" sz="2200" dirty="0">
                <a:latin typeface="+mj-lt"/>
              </a:rPr>
              <a:t>tax credits for your estate</a:t>
            </a:r>
          </a:p>
          <a:p>
            <a:endParaRPr lang="en-CA" sz="2500" dirty="0">
              <a:latin typeface="+mj-lt"/>
            </a:endParaRPr>
          </a:p>
        </p:txBody>
      </p:sp>
    </p:spTree>
    <p:extLst>
      <p:ext uri="{BB962C8B-B14F-4D97-AF65-F5344CB8AC3E}">
        <p14:creationId xmlns:p14="http://schemas.microsoft.com/office/powerpoint/2010/main" val="3804792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sz="2500" dirty="0">
                <a:latin typeface="+mj-lt"/>
              </a:rPr>
              <a:t>Gifts of Life </a:t>
            </a:r>
            <a:r>
              <a:rPr lang="en-CA" sz="2500" dirty="0" smtClean="0">
                <a:latin typeface="+mj-lt"/>
              </a:rPr>
              <a:t>Insurance</a:t>
            </a:r>
          </a:p>
          <a:p>
            <a:endParaRPr lang="en-CA" sz="2500" dirty="0">
              <a:latin typeface="+mj-lt"/>
            </a:endParaRPr>
          </a:p>
          <a:p>
            <a:pPr marL="658368" lvl="1" indent="-457200">
              <a:buFont typeface="+mj-lt"/>
              <a:buAutoNum type="arabicPeriod" startAt="2"/>
            </a:pPr>
            <a:r>
              <a:rPr lang="en-CA" sz="2500" dirty="0" smtClean="0">
                <a:latin typeface="+mj-lt"/>
              </a:rPr>
              <a:t>Receive Your Income Tax Credits at Death</a:t>
            </a:r>
            <a:endParaRPr lang="en-CA" sz="2500" dirty="0">
              <a:latin typeface="+mj-lt"/>
            </a:endParaRPr>
          </a:p>
          <a:p>
            <a:pPr lvl="2"/>
            <a:r>
              <a:rPr lang="en-CA" sz="2200" dirty="0">
                <a:latin typeface="+mj-lt"/>
              </a:rPr>
              <a:t>Purchase a life insurance policy and name the Permanent Fund as the beneficiary and you the owner of the policy</a:t>
            </a:r>
          </a:p>
          <a:p>
            <a:pPr lvl="2"/>
            <a:r>
              <a:rPr lang="en-CA" sz="2200" dirty="0">
                <a:latin typeface="+mj-lt"/>
              </a:rPr>
              <a:t>NO annual tax receipt for the insurance payments</a:t>
            </a:r>
          </a:p>
          <a:p>
            <a:pPr lvl="2"/>
            <a:r>
              <a:rPr lang="en-CA" sz="2200" dirty="0">
                <a:latin typeface="+mj-lt"/>
              </a:rPr>
              <a:t>Policy pays out at death, </a:t>
            </a:r>
            <a:r>
              <a:rPr lang="en-CA" sz="2200" dirty="0" smtClean="0">
                <a:latin typeface="+mj-lt"/>
              </a:rPr>
              <a:t>your </a:t>
            </a:r>
            <a:r>
              <a:rPr lang="en-CA" sz="2200" dirty="0">
                <a:latin typeface="+mj-lt"/>
              </a:rPr>
              <a:t>estate receives a charitable receipt for the value paid </a:t>
            </a:r>
            <a:r>
              <a:rPr lang="en-CA" sz="2200" dirty="0" smtClean="0">
                <a:latin typeface="+mj-lt"/>
              </a:rPr>
              <a:t>out</a:t>
            </a:r>
            <a:endParaRPr lang="en-CA" sz="2200" dirty="0">
              <a:latin typeface="+mj-lt"/>
            </a:endParaRPr>
          </a:p>
          <a:p>
            <a:endParaRPr lang="en-CA" sz="2500" dirty="0">
              <a:latin typeface="+mj-lt"/>
            </a:endParaRPr>
          </a:p>
        </p:txBody>
      </p:sp>
    </p:spTree>
    <p:extLst>
      <p:ext uri="{BB962C8B-B14F-4D97-AF65-F5344CB8AC3E}">
        <p14:creationId xmlns:p14="http://schemas.microsoft.com/office/powerpoint/2010/main" val="3797791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sz="2500" dirty="0">
                <a:latin typeface="+mj-lt"/>
              </a:rPr>
              <a:t>Gifts of Life </a:t>
            </a:r>
            <a:r>
              <a:rPr lang="en-CA" sz="2500" dirty="0" smtClean="0">
                <a:latin typeface="+mj-lt"/>
              </a:rPr>
              <a:t>Insurance</a:t>
            </a:r>
          </a:p>
          <a:p>
            <a:r>
              <a:rPr lang="en-CA" sz="2500" dirty="0" smtClean="0">
                <a:latin typeface="+mj-lt"/>
              </a:rPr>
              <a:t>How much does a life insurance policy cost?</a:t>
            </a:r>
            <a:endParaRPr lang="en-CA" sz="2500" dirty="0">
              <a:latin typeface="+mj-lt"/>
            </a:endParaRPr>
          </a:p>
          <a:p>
            <a:pPr lvl="1"/>
            <a:r>
              <a:rPr lang="en-CA" sz="2200" dirty="0">
                <a:latin typeface="+mj-lt"/>
              </a:rPr>
              <a:t>Male, Age 50, Non-smoker, good health</a:t>
            </a:r>
          </a:p>
          <a:p>
            <a:pPr lvl="1"/>
            <a:r>
              <a:rPr lang="en-CA" sz="2200" dirty="0">
                <a:latin typeface="+mj-lt"/>
              </a:rPr>
              <a:t>$100,000 20-Pay Whole Life Insurance Policy</a:t>
            </a:r>
          </a:p>
          <a:p>
            <a:pPr lvl="1"/>
            <a:r>
              <a:rPr lang="en-CA" sz="2200" dirty="0">
                <a:latin typeface="+mj-lt"/>
              </a:rPr>
              <a:t>Payments are $1,988 per year for 20 years. </a:t>
            </a:r>
            <a:endParaRPr lang="en-CA" sz="2200" dirty="0" smtClean="0">
              <a:latin typeface="+mj-lt"/>
            </a:endParaRPr>
          </a:p>
          <a:p>
            <a:pPr lvl="1"/>
            <a:r>
              <a:rPr lang="en-CA" sz="2200" dirty="0" smtClean="0">
                <a:latin typeface="+mj-lt"/>
              </a:rPr>
              <a:t>In </a:t>
            </a:r>
            <a:r>
              <a:rPr lang="en-CA" sz="2200" dirty="0">
                <a:latin typeface="+mj-lt"/>
              </a:rPr>
              <a:t>20 years </a:t>
            </a:r>
            <a:r>
              <a:rPr lang="en-CA" sz="2200" dirty="0" smtClean="0">
                <a:latin typeface="+mj-lt"/>
              </a:rPr>
              <a:t>payments total $39,740</a:t>
            </a:r>
            <a:endParaRPr lang="en-CA" sz="2200" dirty="0">
              <a:latin typeface="+mj-lt"/>
            </a:endParaRPr>
          </a:p>
          <a:p>
            <a:pPr lvl="1"/>
            <a:r>
              <a:rPr lang="en-CA" sz="2200" dirty="0">
                <a:latin typeface="+mj-lt"/>
              </a:rPr>
              <a:t>Minimum death benefit $100,000</a:t>
            </a:r>
          </a:p>
          <a:p>
            <a:pPr lvl="1"/>
            <a:r>
              <a:rPr lang="en-CA" sz="2200" dirty="0">
                <a:latin typeface="+mj-lt"/>
              </a:rPr>
              <a:t>Dies at life expectancy (age 87) – Death benefit could be </a:t>
            </a:r>
            <a:r>
              <a:rPr lang="en-CA" sz="2200" dirty="0" smtClean="0">
                <a:latin typeface="+mj-lt"/>
              </a:rPr>
              <a:t>as high as $130,000</a:t>
            </a:r>
            <a:endParaRPr lang="en-CA" sz="2200" dirty="0">
              <a:latin typeface="+mj-lt"/>
            </a:endParaRPr>
          </a:p>
          <a:p>
            <a:pPr lvl="1"/>
            <a:r>
              <a:rPr lang="en-CA" sz="2200" dirty="0">
                <a:latin typeface="+mj-lt"/>
              </a:rPr>
              <a:t>Dies at age 95 – Death benefit could be $173,000</a:t>
            </a:r>
          </a:p>
          <a:p>
            <a:pPr lvl="1"/>
            <a:r>
              <a:rPr lang="en-CA" sz="2200" dirty="0">
                <a:latin typeface="+mj-lt"/>
              </a:rPr>
              <a:t>Total cost $39,740</a:t>
            </a:r>
          </a:p>
        </p:txBody>
      </p:sp>
    </p:spTree>
    <p:extLst>
      <p:ext uri="{BB962C8B-B14F-4D97-AF65-F5344CB8AC3E}">
        <p14:creationId xmlns:p14="http://schemas.microsoft.com/office/powerpoint/2010/main" val="20242958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nSpc>
                <a:spcPct val="100000"/>
              </a:lnSpc>
            </a:pPr>
            <a:r>
              <a:rPr lang="en-CA" sz="4000" dirty="0">
                <a:latin typeface="+mj-lt"/>
              </a:rPr>
              <a:t>Gifts of RRSPs or RRIFs</a:t>
            </a:r>
          </a:p>
          <a:p>
            <a:pPr lvl="1"/>
            <a:endParaRPr lang="en-CA" dirty="0" smtClean="0"/>
          </a:p>
          <a:p>
            <a:pPr lvl="1"/>
            <a:r>
              <a:rPr lang="en-CA" sz="3500" dirty="0">
                <a:latin typeface="+mj-lt"/>
              </a:rPr>
              <a:t>RRSPs </a:t>
            </a:r>
            <a:r>
              <a:rPr lang="en-CA" sz="3500" dirty="0" smtClean="0">
                <a:latin typeface="+mj-lt"/>
              </a:rPr>
              <a:t>&amp; RRIFs </a:t>
            </a:r>
            <a:r>
              <a:rPr lang="en-CA" sz="3500" dirty="0">
                <a:latin typeface="+mj-lt"/>
              </a:rPr>
              <a:t>are among the most highly taxed assets in your estate</a:t>
            </a:r>
          </a:p>
          <a:p>
            <a:pPr lvl="1"/>
            <a:r>
              <a:rPr lang="en-CA" sz="3500" dirty="0">
                <a:latin typeface="+mj-lt"/>
              </a:rPr>
              <a:t>At death, RRSPs </a:t>
            </a:r>
            <a:r>
              <a:rPr lang="en-CA" sz="3500" dirty="0" smtClean="0">
                <a:latin typeface="+mj-lt"/>
              </a:rPr>
              <a:t>&amp; RRIFs </a:t>
            </a:r>
            <a:r>
              <a:rPr lang="en-CA" sz="3500" dirty="0">
                <a:latin typeface="+mj-lt"/>
              </a:rPr>
              <a:t>are treated as if they have been cashed all at once </a:t>
            </a:r>
            <a:r>
              <a:rPr lang="en-CA" sz="3500" dirty="0" smtClean="0">
                <a:latin typeface="+mj-lt"/>
              </a:rPr>
              <a:t>&amp; are </a:t>
            </a:r>
            <a:r>
              <a:rPr lang="en-CA" sz="3500" dirty="0">
                <a:latin typeface="+mj-lt"/>
              </a:rPr>
              <a:t>added to income. &lt;50% </a:t>
            </a:r>
            <a:r>
              <a:rPr lang="en-CA" sz="3500" dirty="0" smtClean="0">
                <a:latin typeface="+mj-lt"/>
              </a:rPr>
              <a:t>tax could be owed</a:t>
            </a:r>
            <a:endParaRPr lang="en-CA" sz="3500" dirty="0">
              <a:latin typeface="+mj-lt"/>
            </a:endParaRPr>
          </a:p>
          <a:p>
            <a:pPr lvl="1"/>
            <a:r>
              <a:rPr lang="en-CA" sz="3500" dirty="0">
                <a:latin typeface="+mj-lt"/>
              </a:rPr>
              <a:t>Naming the </a:t>
            </a:r>
            <a:r>
              <a:rPr lang="en-CA" sz="3500" dirty="0" smtClean="0">
                <a:latin typeface="+mj-lt"/>
              </a:rPr>
              <a:t>Permanent </a:t>
            </a:r>
            <a:r>
              <a:rPr lang="en-CA" sz="3500" dirty="0">
                <a:latin typeface="+mj-lt"/>
              </a:rPr>
              <a:t>Fund as the beneficiary of your RRSP or RRIF is one of the most tax effective ways to leave a lasting legacy. </a:t>
            </a:r>
          </a:p>
          <a:p>
            <a:pPr lvl="1"/>
            <a:r>
              <a:rPr lang="en-CA" sz="3500" dirty="0">
                <a:latin typeface="+mj-lt"/>
              </a:rPr>
              <a:t>Charitable tax receipt offsets any taxes owing against your estate. </a:t>
            </a:r>
          </a:p>
          <a:p>
            <a:pPr lvl="1"/>
            <a:r>
              <a:rPr lang="en-CA" sz="3500" dirty="0" smtClean="0">
                <a:latin typeface="+mj-lt"/>
              </a:rPr>
              <a:t>Tax credits can be </a:t>
            </a:r>
            <a:r>
              <a:rPr lang="en-CA" sz="3500" dirty="0">
                <a:latin typeface="+mj-lt"/>
              </a:rPr>
              <a:t>applied up to 100% in the year of death </a:t>
            </a:r>
            <a:r>
              <a:rPr lang="en-CA" sz="3500" dirty="0" smtClean="0">
                <a:latin typeface="+mj-lt"/>
              </a:rPr>
              <a:t>and, </a:t>
            </a:r>
            <a:r>
              <a:rPr lang="en-CA" sz="3500" dirty="0">
                <a:latin typeface="+mj-lt"/>
              </a:rPr>
              <a:t>can be carried back one year</a:t>
            </a:r>
            <a:r>
              <a:rPr lang="en-CA" sz="3500" dirty="0" smtClean="0">
                <a:latin typeface="+mj-lt"/>
              </a:rPr>
              <a:t>.</a:t>
            </a:r>
            <a:endParaRPr lang="en-CA" dirty="0"/>
          </a:p>
        </p:txBody>
      </p:sp>
    </p:spTree>
    <p:extLst>
      <p:ext uri="{BB962C8B-B14F-4D97-AF65-F5344CB8AC3E}">
        <p14:creationId xmlns:p14="http://schemas.microsoft.com/office/powerpoint/2010/main" val="2307527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500" dirty="0">
                <a:latin typeface="+mj-lt"/>
              </a:rPr>
              <a:t>The Foundation Board…</a:t>
            </a:r>
          </a:p>
          <a:p>
            <a:endParaRPr lang="en-US" sz="2200" dirty="0">
              <a:latin typeface="+mj-lt"/>
            </a:endParaRPr>
          </a:p>
          <a:p>
            <a:endParaRPr lang="en-US" dirty="0"/>
          </a:p>
        </p:txBody>
      </p:sp>
      <p:graphicFrame>
        <p:nvGraphicFramePr>
          <p:cNvPr id="2" name="Table 1"/>
          <p:cNvGraphicFramePr>
            <a:graphicFrameLocks noGrp="1"/>
          </p:cNvGraphicFramePr>
          <p:nvPr/>
        </p:nvGraphicFramePr>
        <p:xfrm>
          <a:off x="822325" y="2414372"/>
          <a:ext cx="7543800" cy="2886506"/>
        </p:xfrm>
        <a:graphic>
          <a:graphicData uri="http://schemas.openxmlformats.org/drawingml/2006/table">
            <a:tbl>
              <a:tblPr>
                <a:tableStyleId>{5C22544A-7EE6-4342-B048-85BDC9FD1C3A}</a:tableStyleId>
              </a:tblPr>
              <a:tblGrid>
                <a:gridCol w="1209451">
                  <a:extLst>
                    <a:ext uri="{9D8B030D-6E8A-4147-A177-3AD203B41FA5}">
                      <a16:colId xmlns="" xmlns:a16="http://schemas.microsoft.com/office/drawing/2014/main" val="2262954108"/>
                    </a:ext>
                  </a:extLst>
                </a:gridCol>
                <a:gridCol w="1111718">
                  <a:extLst>
                    <a:ext uri="{9D8B030D-6E8A-4147-A177-3AD203B41FA5}">
                      <a16:colId xmlns="" xmlns:a16="http://schemas.microsoft.com/office/drawing/2014/main" val="1825896210"/>
                    </a:ext>
                  </a:extLst>
                </a:gridCol>
                <a:gridCol w="1740877">
                  <a:extLst>
                    <a:ext uri="{9D8B030D-6E8A-4147-A177-3AD203B41FA5}">
                      <a16:colId xmlns="" xmlns:a16="http://schemas.microsoft.com/office/drawing/2014/main" val="3620467723"/>
                    </a:ext>
                  </a:extLst>
                </a:gridCol>
                <a:gridCol w="1740877">
                  <a:extLst>
                    <a:ext uri="{9D8B030D-6E8A-4147-A177-3AD203B41FA5}">
                      <a16:colId xmlns="" xmlns:a16="http://schemas.microsoft.com/office/drawing/2014/main" val="1360868908"/>
                    </a:ext>
                  </a:extLst>
                </a:gridCol>
                <a:gridCol w="1740877">
                  <a:extLst>
                    <a:ext uri="{9D8B030D-6E8A-4147-A177-3AD203B41FA5}">
                      <a16:colId xmlns="" xmlns:a16="http://schemas.microsoft.com/office/drawing/2014/main" val="3008050269"/>
                    </a:ext>
                  </a:extLst>
                </a:gridCol>
              </a:tblGrid>
              <a:tr h="191946">
                <a:tc>
                  <a:txBody>
                    <a:bodyPr/>
                    <a:lstStyle/>
                    <a:p>
                      <a:pPr algn="l" fontAlgn="b"/>
                      <a:endParaRPr lang="en-US" sz="1100" b="0" i="0" u="none" strike="noStrike" dirty="0">
                        <a:solidFill>
                          <a:srgbClr val="000000"/>
                        </a:solidFill>
                        <a:effectLst/>
                        <a:latin typeface="Calibri" panose="020F0502020204030204" pitchFamily="34" charset="0"/>
                      </a:endParaRPr>
                    </a:p>
                  </a:txBody>
                  <a:tcPr marL="9140" marR="9140" marT="914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140" marR="9140" marT="9140" marB="0" anchor="b"/>
                </a:tc>
                <a:tc gridSpan="3">
                  <a:txBody>
                    <a:bodyPr/>
                    <a:lstStyle/>
                    <a:p>
                      <a:pPr algn="ctr" fontAlgn="b"/>
                      <a:r>
                        <a:rPr lang="en-US" sz="1100" u="none" strike="noStrike" dirty="0">
                          <a:effectLst/>
                        </a:rPr>
                        <a:t>Term</a:t>
                      </a:r>
                      <a:endParaRPr lang="en-US" sz="1100" b="0" i="0" u="none" strike="noStrike" dirty="0">
                        <a:solidFill>
                          <a:srgbClr val="000000"/>
                        </a:solidFill>
                        <a:effectLst/>
                        <a:latin typeface="Calibri" panose="020F0502020204030204" pitchFamily="34" charset="0"/>
                      </a:endParaRPr>
                    </a:p>
                  </a:txBody>
                  <a:tcPr marL="9140" marR="9140" marT="9140" marB="0" anchor="b"/>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391291792"/>
                  </a:ext>
                </a:extLst>
              </a:tr>
              <a:tr h="244960">
                <a:tc>
                  <a:txBody>
                    <a:bodyPr/>
                    <a:lstStyle/>
                    <a:p>
                      <a:pPr algn="l" fontAlgn="b"/>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ctr" fontAlgn="ctr"/>
                      <a:r>
                        <a:rPr lang="en-US" sz="1100" b="1" u="none" strike="noStrike" dirty="0">
                          <a:effectLst/>
                        </a:rPr>
                        <a:t>July 2016 - June 2017</a:t>
                      </a:r>
                      <a:endParaRPr lang="en-US" sz="1100" b="1" i="0" u="none" strike="noStrike" dirty="0">
                        <a:solidFill>
                          <a:srgbClr val="000000"/>
                        </a:solidFill>
                        <a:effectLst/>
                        <a:latin typeface="Calibri" panose="020F0502020204030204" pitchFamily="34" charset="0"/>
                      </a:endParaRPr>
                    </a:p>
                  </a:txBody>
                  <a:tcPr marL="9140" marR="9140" marT="9140" marB="0" anchor="ctr"/>
                </a:tc>
                <a:tc>
                  <a:txBody>
                    <a:bodyPr/>
                    <a:lstStyle/>
                    <a:p>
                      <a:pPr algn="ctr" fontAlgn="ctr"/>
                      <a:r>
                        <a:rPr lang="en-US" sz="1100" b="1" u="none" strike="noStrike" dirty="0">
                          <a:effectLst/>
                        </a:rPr>
                        <a:t>July 2017 - June 2018</a:t>
                      </a:r>
                      <a:endParaRPr lang="en-US" sz="1100" b="1" i="0" u="none" strike="noStrike" dirty="0">
                        <a:solidFill>
                          <a:srgbClr val="000000"/>
                        </a:solidFill>
                        <a:effectLst/>
                        <a:latin typeface="Calibri" panose="020F0502020204030204" pitchFamily="34" charset="0"/>
                      </a:endParaRPr>
                    </a:p>
                  </a:txBody>
                  <a:tcPr marL="9140" marR="9140" marT="9140" marB="0" anchor="ctr"/>
                </a:tc>
                <a:tc>
                  <a:txBody>
                    <a:bodyPr/>
                    <a:lstStyle/>
                    <a:p>
                      <a:pPr algn="ctr" fontAlgn="ctr"/>
                      <a:r>
                        <a:rPr lang="en-US" sz="1100" b="1" u="none" strike="noStrike" dirty="0">
                          <a:effectLst/>
                        </a:rPr>
                        <a:t>July 2018 - June 2019</a:t>
                      </a:r>
                      <a:endParaRPr lang="en-US" sz="1100" b="1" i="0" u="none" strike="noStrike" dirty="0">
                        <a:solidFill>
                          <a:srgbClr val="000000"/>
                        </a:solidFill>
                        <a:effectLst/>
                        <a:latin typeface="Calibri" panose="020F0502020204030204" pitchFamily="34" charset="0"/>
                      </a:endParaRPr>
                    </a:p>
                  </a:txBody>
                  <a:tcPr marL="9140" marR="9140" marT="9140" marB="0" anchor="ctr"/>
                </a:tc>
                <a:extLst>
                  <a:ext uri="{0D108BD9-81ED-4DB2-BD59-A6C34878D82A}">
                    <a16:rowId xmlns="" xmlns:a16="http://schemas.microsoft.com/office/drawing/2014/main" val="1105799390"/>
                  </a:ext>
                </a:extLst>
              </a:tr>
              <a:tr h="244960">
                <a:tc rowSpan="4">
                  <a:txBody>
                    <a:bodyPr/>
                    <a:lstStyle/>
                    <a:p>
                      <a:pPr algn="ctr" fontAlgn="ctr"/>
                      <a:r>
                        <a:rPr lang="en-US" sz="1100" b="1" u="none" strike="noStrike" dirty="0">
                          <a:effectLst/>
                        </a:rPr>
                        <a:t>Appointed Rotary Club of Kitchener Directors</a:t>
                      </a:r>
                      <a:endParaRPr lang="en-US" sz="1100" b="1" i="0" u="none" strike="noStrike" dirty="0">
                        <a:solidFill>
                          <a:srgbClr val="000000"/>
                        </a:solidFill>
                        <a:effectLst/>
                        <a:latin typeface="Calibri" panose="020F0502020204030204" pitchFamily="34" charset="0"/>
                      </a:endParaRPr>
                    </a:p>
                  </a:txBody>
                  <a:tcPr marL="9140" marR="9140" marT="9140" marB="0" anchor="ctr"/>
                </a:tc>
                <a:tc>
                  <a:txBody>
                    <a:bodyPr/>
                    <a:lstStyle/>
                    <a:p>
                      <a:pPr algn="l" fontAlgn="b"/>
                      <a:r>
                        <a:rPr lang="en-US" sz="1100" u="none" strike="noStrike">
                          <a:effectLst/>
                        </a:rPr>
                        <a:t>President Elect</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dirty="0">
                          <a:effectLst/>
                        </a:rPr>
                        <a:t>David </a:t>
                      </a:r>
                      <a:r>
                        <a:rPr lang="en-US" sz="1100" u="none" strike="noStrike" dirty="0" err="1">
                          <a:effectLst/>
                        </a:rPr>
                        <a:t>Chatson</a:t>
                      </a:r>
                      <a:endParaRPr lang="en-US" sz="1100" b="0" i="0" u="none" strike="noStrike" dirty="0">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President Elect</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President Elect Elect</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4010931416"/>
                  </a:ext>
                </a:extLst>
              </a:tr>
              <a:tr h="244960">
                <a:tc vMerge="1">
                  <a:txBody>
                    <a:bodyPr/>
                    <a:lstStyle/>
                    <a:p>
                      <a:endParaRPr lang="en-US"/>
                    </a:p>
                  </a:txBody>
                  <a:tcPr/>
                </a:tc>
                <a:tc>
                  <a:txBody>
                    <a:bodyPr/>
                    <a:lstStyle/>
                    <a:p>
                      <a:pPr algn="l" fontAlgn="b"/>
                      <a:r>
                        <a:rPr lang="en-US" sz="1100" u="none" strike="noStrike">
                          <a:effectLst/>
                        </a:rPr>
                        <a:t>President </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John Webster</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David Chatson</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President Elect</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456070804"/>
                  </a:ext>
                </a:extLst>
              </a:tr>
              <a:tr h="244960">
                <a:tc vMerge="1">
                  <a:txBody>
                    <a:bodyPr/>
                    <a:lstStyle/>
                    <a:p>
                      <a:endParaRPr lang="en-US"/>
                    </a:p>
                  </a:txBody>
                  <a:tcPr/>
                </a:tc>
                <a:tc>
                  <a:txBody>
                    <a:bodyPr/>
                    <a:lstStyle/>
                    <a:p>
                      <a:pPr algn="l" fontAlgn="b"/>
                      <a:r>
                        <a:rPr lang="en-US" sz="1100" u="none" strike="noStrike">
                          <a:effectLst/>
                        </a:rPr>
                        <a:t>Past President</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Karen Redman</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John Webster</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David Chatson</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3117397436"/>
                  </a:ext>
                </a:extLst>
              </a:tr>
              <a:tr h="244960">
                <a:tc vMerge="1">
                  <a:txBody>
                    <a:bodyPr/>
                    <a:lstStyle/>
                    <a:p>
                      <a:endParaRPr lang="en-US"/>
                    </a:p>
                  </a:txBody>
                  <a:tcPr/>
                </a:tc>
                <a:tc>
                  <a:txBody>
                    <a:bodyPr/>
                    <a:lstStyle/>
                    <a:p>
                      <a:pPr algn="l" fontAlgn="b"/>
                      <a:r>
                        <a:rPr lang="en-US" sz="1100" u="none" strike="noStrike">
                          <a:effectLst/>
                        </a:rPr>
                        <a:t>Treasurer</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Ray Taylor</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Ray Taylor</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Treasurer</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936747709"/>
                  </a:ext>
                </a:extLst>
              </a:tr>
              <a:tr h="244960">
                <a:tc rowSpan="6">
                  <a:txBody>
                    <a:bodyPr/>
                    <a:lstStyle/>
                    <a:p>
                      <a:pPr algn="ctr" fontAlgn="ctr"/>
                      <a:r>
                        <a:rPr lang="en-US" sz="1100" b="1" u="none" strike="noStrike" dirty="0">
                          <a:effectLst/>
                        </a:rPr>
                        <a:t>Elected Directors</a:t>
                      </a:r>
                      <a:endParaRPr lang="en-US" sz="1100" b="1" i="0" u="none" strike="noStrike" dirty="0">
                        <a:solidFill>
                          <a:srgbClr val="000000"/>
                        </a:solidFill>
                        <a:effectLst/>
                        <a:latin typeface="Calibri" panose="020F0502020204030204" pitchFamily="34" charset="0"/>
                      </a:endParaRPr>
                    </a:p>
                  </a:txBody>
                  <a:tcPr marL="9140" marR="9140" marT="9140" marB="0" anchor="ctr"/>
                </a:tc>
                <a:tc>
                  <a:txBody>
                    <a:bodyPr/>
                    <a:lstStyle/>
                    <a:p>
                      <a:pPr algn="l" fontAlgn="b"/>
                      <a:r>
                        <a:rPr lang="en-US" sz="1100" u="none" strike="noStrike">
                          <a:effectLst/>
                        </a:rPr>
                        <a:t>Director A</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Richard Bruckeder (Year 1)</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Richard Bruckeder (Year 2)</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Richard Bruckeder (Year 3)</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1717978662"/>
                  </a:ext>
                </a:extLst>
              </a:tr>
              <a:tr h="244960">
                <a:tc vMerge="1">
                  <a:txBody>
                    <a:bodyPr/>
                    <a:lstStyle/>
                    <a:p>
                      <a:endParaRPr lang="en-US"/>
                    </a:p>
                  </a:txBody>
                  <a:tcPr/>
                </a:tc>
                <a:tc>
                  <a:txBody>
                    <a:bodyPr/>
                    <a:lstStyle/>
                    <a:p>
                      <a:pPr algn="l" fontAlgn="b"/>
                      <a:r>
                        <a:rPr lang="en-US" sz="1100" u="none" strike="noStrike">
                          <a:effectLst/>
                        </a:rPr>
                        <a:t>Director B</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Cheryl Ewing (Year 1)</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Cheryl Ewing (Year 2)</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Cheryl Ewing (Year 3)</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233492433"/>
                  </a:ext>
                </a:extLst>
              </a:tr>
              <a:tr h="244960">
                <a:tc vMerge="1">
                  <a:txBody>
                    <a:bodyPr/>
                    <a:lstStyle/>
                    <a:p>
                      <a:endParaRPr lang="en-US"/>
                    </a:p>
                  </a:txBody>
                  <a:tcPr/>
                </a:tc>
                <a:tc>
                  <a:txBody>
                    <a:bodyPr/>
                    <a:lstStyle/>
                    <a:p>
                      <a:pPr algn="l" fontAlgn="b"/>
                      <a:r>
                        <a:rPr lang="en-US" sz="1100" u="none" strike="noStrike">
                          <a:effectLst/>
                        </a:rPr>
                        <a:t>Director C</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Dave Martindale (Year 2)</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Karen Redman (Year 1)</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Karen Redman (Year 2)</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164534502"/>
                  </a:ext>
                </a:extLst>
              </a:tr>
              <a:tr h="244960">
                <a:tc vMerge="1">
                  <a:txBody>
                    <a:bodyPr/>
                    <a:lstStyle/>
                    <a:p>
                      <a:endParaRPr lang="en-US"/>
                    </a:p>
                  </a:txBody>
                  <a:tcPr/>
                </a:tc>
                <a:tc>
                  <a:txBody>
                    <a:bodyPr/>
                    <a:lstStyle/>
                    <a:p>
                      <a:pPr algn="l" fontAlgn="b"/>
                      <a:r>
                        <a:rPr lang="en-US" sz="1100" u="none" strike="noStrike">
                          <a:effectLst/>
                        </a:rPr>
                        <a:t>Director D</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Dave Smith (Year 2)</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David Smith (Year 1)</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David Smith (Year 2)</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1564190601"/>
                  </a:ext>
                </a:extLst>
              </a:tr>
              <a:tr h="244960">
                <a:tc vMerge="1">
                  <a:txBody>
                    <a:bodyPr/>
                    <a:lstStyle/>
                    <a:p>
                      <a:endParaRPr lang="en-US"/>
                    </a:p>
                  </a:txBody>
                  <a:tcPr/>
                </a:tc>
                <a:tc>
                  <a:txBody>
                    <a:bodyPr/>
                    <a:lstStyle/>
                    <a:p>
                      <a:pPr algn="l" fontAlgn="b"/>
                      <a:r>
                        <a:rPr lang="en-US" sz="1100" u="none" strike="noStrike">
                          <a:effectLst/>
                        </a:rPr>
                        <a:t>Director E</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Martin Jones (Chair) (Year 2)</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Martin Jones (Year 3)</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Director E - to be elected</a:t>
                      </a:r>
                      <a:endParaRPr lang="en-US" sz="1100" b="0" i="0" u="none" strike="noStrike">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2793015334"/>
                  </a:ext>
                </a:extLst>
              </a:tr>
              <a:tr h="244960">
                <a:tc vMerge="1">
                  <a:txBody>
                    <a:bodyPr/>
                    <a:lstStyle/>
                    <a:p>
                      <a:endParaRPr lang="en-US"/>
                    </a:p>
                  </a:txBody>
                  <a:tcPr/>
                </a:tc>
                <a:tc>
                  <a:txBody>
                    <a:bodyPr/>
                    <a:lstStyle/>
                    <a:p>
                      <a:pPr algn="l" fontAlgn="b"/>
                      <a:r>
                        <a:rPr lang="en-US" sz="1100" u="none" strike="noStrike">
                          <a:effectLst/>
                        </a:rPr>
                        <a:t>Director F</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dirty="0">
                          <a:effectLst/>
                        </a:rPr>
                        <a:t>Brent/Hubert Singh (Year2)</a:t>
                      </a:r>
                      <a:endParaRPr lang="en-US" sz="1100" b="0" i="0" u="none" strike="noStrike" dirty="0">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a:effectLst/>
                        </a:rPr>
                        <a:t>Hubert Singh (Year 3)</a:t>
                      </a:r>
                      <a:endParaRPr lang="en-US" sz="1100" b="0" i="0" u="none" strike="noStrike">
                        <a:solidFill>
                          <a:srgbClr val="000000"/>
                        </a:solidFill>
                        <a:effectLst/>
                        <a:latin typeface="Calibri" panose="020F0502020204030204" pitchFamily="34" charset="0"/>
                      </a:endParaRPr>
                    </a:p>
                  </a:txBody>
                  <a:tcPr marL="9140" marR="9140" marT="9140" marB="0" anchor="b"/>
                </a:tc>
                <a:tc>
                  <a:txBody>
                    <a:bodyPr/>
                    <a:lstStyle/>
                    <a:p>
                      <a:pPr algn="l" fontAlgn="b"/>
                      <a:r>
                        <a:rPr lang="en-US" sz="1100" u="none" strike="noStrike" dirty="0">
                          <a:effectLst/>
                        </a:rPr>
                        <a:t>Director F - to be elected</a:t>
                      </a:r>
                      <a:endParaRPr lang="en-US" sz="1100" b="0" i="0" u="none" strike="noStrike" dirty="0">
                        <a:solidFill>
                          <a:srgbClr val="000000"/>
                        </a:solidFill>
                        <a:effectLst/>
                        <a:latin typeface="Calibri" panose="020F0502020204030204" pitchFamily="34" charset="0"/>
                      </a:endParaRPr>
                    </a:p>
                  </a:txBody>
                  <a:tcPr marL="9140" marR="9140" marT="9140" marB="0" anchor="b"/>
                </a:tc>
                <a:extLst>
                  <a:ext uri="{0D108BD9-81ED-4DB2-BD59-A6C34878D82A}">
                    <a16:rowId xmlns="" xmlns:a16="http://schemas.microsoft.com/office/drawing/2014/main" val="3926263012"/>
                  </a:ext>
                </a:extLst>
              </a:tr>
            </a:tbl>
          </a:graphicData>
        </a:graphic>
      </p:graphicFrame>
    </p:spTree>
    <p:extLst>
      <p:ext uri="{BB962C8B-B14F-4D97-AF65-F5344CB8AC3E}">
        <p14:creationId xmlns:p14="http://schemas.microsoft.com/office/powerpoint/2010/main" val="3490041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sz="2500" dirty="0">
                <a:latin typeface="+mj-lt"/>
              </a:rPr>
              <a:t>Gifts of Securities</a:t>
            </a:r>
          </a:p>
          <a:p>
            <a:pPr lvl="1"/>
            <a:r>
              <a:rPr lang="en-CA" sz="2200" dirty="0">
                <a:latin typeface="+mj-lt"/>
              </a:rPr>
              <a:t>Gifts of securities receive favorable tax treatment</a:t>
            </a:r>
          </a:p>
          <a:p>
            <a:pPr lvl="1"/>
            <a:r>
              <a:rPr lang="en-CA" sz="2200" dirty="0">
                <a:latin typeface="+mj-lt"/>
              </a:rPr>
              <a:t>These can be in the form of publicly traded stocks, mutual and segregated funds, bonds or futures.</a:t>
            </a:r>
          </a:p>
          <a:p>
            <a:pPr lvl="1"/>
            <a:r>
              <a:rPr lang="en-CA" sz="2200" dirty="0">
                <a:latin typeface="+mj-lt"/>
              </a:rPr>
              <a:t>Receive a charitable receipt for the market value of the securities, just as though you had donated cash. </a:t>
            </a:r>
          </a:p>
          <a:p>
            <a:pPr lvl="1"/>
            <a:r>
              <a:rPr lang="en-CA" sz="2200" dirty="0">
                <a:latin typeface="+mj-lt"/>
              </a:rPr>
              <a:t>This essentially eliminates any income tax on your capital gains</a:t>
            </a:r>
          </a:p>
          <a:p>
            <a:pPr lvl="1"/>
            <a:r>
              <a:rPr lang="en-CA" sz="2200" dirty="0">
                <a:latin typeface="+mj-lt"/>
              </a:rPr>
              <a:t>The charitable tax receipt can be applied up to 75% of </a:t>
            </a:r>
            <a:r>
              <a:rPr lang="en-CA" sz="2200" dirty="0" smtClean="0">
                <a:latin typeface="+mj-lt"/>
              </a:rPr>
              <a:t>income </a:t>
            </a:r>
            <a:endParaRPr lang="en-CA" sz="2200" dirty="0">
              <a:latin typeface="+mj-lt"/>
            </a:endParaRPr>
          </a:p>
          <a:p>
            <a:pPr lvl="1"/>
            <a:r>
              <a:rPr lang="en-CA" sz="2200" dirty="0">
                <a:latin typeface="+mj-lt"/>
              </a:rPr>
              <a:t>Unused contributions can be carried forward 5 years</a:t>
            </a:r>
          </a:p>
          <a:p>
            <a:pPr lvl="1"/>
            <a:r>
              <a:rPr lang="en-CA" sz="2200" dirty="0">
                <a:latin typeface="+mj-lt"/>
              </a:rPr>
              <a:t>In year of death, up to 100% of </a:t>
            </a:r>
            <a:r>
              <a:rPr lang="en-CA" sz="2200" dirty="0" smtClean="0">
                <a:latin typeface="+mj-lt"/>
              </a:rPr>
              <a:t>income </a:t>
            </a:r>
            <a:r>
              <a:rPr lang="en-CA" sz="2200" dirty="0">
                <a:latin typeface="+mj-lt"/>
              </a:rPr>
              <a:t>can be used and carried back one </a:t>
            </a:r>
            <a:r>
              <a:rPr lang="en-CA" sz="2200" dirty="0" smtClean="0">
                <a:latin typeface="+mj-lt"/>
              </a:rPr>
              <a:t>year</a:t>
            </a:r>
            <a:endParaRPr lang="en-CA" sz="2200" dirty="0"/>
          </a:p>
        </p:txBody>
      </p:sp>
    </p:spTree>
    <p:extLst>
      <p:ext uri="{BB962C8B-B14F-4D97-AF65-F5344CB8AC3E}">
        <p14:creationId xmlns:p14="http://schemas.microsoft.com/office/powerpoint/2010/main" val="40625604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2500" dirty="0">
                <a:latin typeface="+mj-lt"/>
              </a:rPr>
              <a:t>Gift of Property</a:t>
            </a:r>
          </a:p>
          <a:p>
            <a:endParaRPr lang="en-CA" sz="2300" dirty="0" smtClean="0">
              <a:latin typeface="+mj-lt"/>
            </a:endParaRPr>
          </a:p>
          <a:p>
            <a:pPr lvl="1"/>
            <a:r>
              <a:rPr lang="en-CA" sz="2200" dirty="0">
                <a:latin typeface="+mj-lt"/>
              </a:rPr>
              <a:t>Make a gift of property outright, or</a:t>
            </a:r>
          </a:p>
          <a:p>
            <a:pPr lvl="1"/>
            <a:r>
              <a:rPr lang="en-CA" sz="2200" dirty="0">
                <a:latin typeface="+mj-lt"/>
              </a:rPr>
              <a:t>Irrevocably assign ownership and receive the tax benefits now while enjoying the use of the property for your lifetime</a:t>
            </a:r>
          </a:p>
          <a:p>
            <a:pPr lvl="1"/>
            <a:r>
              <a:rPr lang="en-CA" sz="2200" dirty="0">
                <a:latin typeface="+mj-lt"/>
              </a:rPr>
              <a:t>Examples are houses, cottages, commercial buildings and land, jewelry, antiques, art and vehicles </a:t>
            </a:r>
          </a:p>
          <a:p>
            <a:pPr lvl="1"/>
            <a:r>
              <a:rPr lang="en-CA" sz="2200" dirty="0">
                <a:latin typeface="+mj-lt"/>
              </a:rPr>
              <a:t>All property has a cash value, you are entitled to a tax receipt for the full market value of the property</a:t>
            </a:r>
          </a:p>
        </p:txBody>
      </p:sp>
    </p:spTree>
    <p:extLst>
      <p:ext uri="{BB962C8B-B14F-4D97-AF65-F5344CB8AC3E}">
        <p14:creationId xmlns:p14="http://schemas.microsoft.com/office/powerpoint/2010/main" val="7531190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dirty="0" smtClean="0"/>
          </a:p>
          <a:p>
            <a:endParaRPr lang="en-CA" dirty="0"/>
          </a:p>
          <a:p>
            <a:r>
              <a:rPr lang="en-CA" sz="2200" dirty="0">
                <a:latin typeface="+mj-lt"/>
              </a:rPr>
              <a:t>With proper estate planning, a taxpayer can eliminate income taxes at death by giving to charity and in most cases not disadvantage family heirs</a:t>
            </a:r>
          </a:p>
          <a:p>
            <a:endParaRPr lang="en-CA" dirty="0"/>
          </a:p>
        </p:txBody>
      </p:sp>
    </p:spTree>
    <p:extLst>
      <p:ext uri="{BB962C8B-B14F-4D97-AF65-F5344CB8AC3E}">
        <p14:creationId xmlns:p14="http://schemas.microsoft.com/office/powerpoint/2010/main" val="183744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CA"/>
          </a:p>
        </p:txBody>
      </p:sp>
    </p:spTree>
    <p:extLst>
      <p:ext uri="{BB962C8B-B14F-4D97-AF65-F5344CB8AC3E}">
        <p14:creationId xmlns:p14="http://schemas.microsoft.com/office/powerpoint/2010/main" val="3467858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500" dirty="0">
                <a:latin typeface="+mj-lt"/>
              </a:rPr>
              <a:t>What has the Foundation Board been up to lately?</a:t>
            </a:r>
          </a:p>
          <a:p>
            <a:endParaRPr lang="en-US" sz="2800" dirty="0">
              <a:latin typeface="+mj-lt"/>
            </a:endParaRPr>
          </a:p>
          <a:p>
            <a:pPr lvl="1"/>
            <a:r>
              <a:rPr lang="en-US" sz="2200" dirty="0">
                <a:latin typeface="+mj-lt"/>
              </a:rPr>
              <a:t>Defined principles for the RAWEF expenditures</a:t>
            </a:r>
          </a:p>
          <a:p>
            <a:pPr lvl="1"/>
            <a:endParaRPr lang="en-US" sz="2200" dirty="0">
              <a:latin typeface="+mj-lt"/>
            </a:endParaRPr>
          </a:p>
          <a:p>
            <a:pPr lvl="1"/>
            <a:r>
              <a:rPr lang="en-US" sz="2200" dirty="0">
                <a:latin typeface="+mj-lt"/>
              </a:rPr>
              <a:t>Reviewed our investment strategy in the Harrison Fund</a:t>
            </a:r>
          </a:p>
          <a:p>
            <a:pPr lvl="1"/>
            <a:endParaRPr lang="en-US" sz="2200" dirty="0">
              <a:latin typeface="+mj-lt"/>
            </a:endParaRPr>
          </a:p>
          <a:p>
            <a:pPr lvl="1"/>
            <a:r>
              <a:rPr lang="en-US" sz="2200" dirty="0">
                <a:latin typeface="+mj-lt"/>
              </a:rPr>
              <a:t>Cheryl Ewing to be next Board Chair as of July 2017</a:t>
            </a:r>
          </a:p>
          <a:p>
            <a:pPr lvl="1"/>
            <a:endParaRPr lang="en-US" sz="2200" dirty="0">
              <a:latin typeface="+mj-lt"/>
            </a:endParaRPr>
          </a:p>
          <a:p>
            <a:pPr lvl="1"/>
            <a:r>
              <a:rPr lang="en-US" sz="2200" dirty="0">
                <a:latin typeface="+mj-lt"/>
              </a:rPr>
              <a:t>And now… the Permanent Fund!</a:t>
            </a:r>
          </a:p>
          <a:p>
            <a:endParaRPr lang="en-US" dirty="0"/>
          </a:p>
        </p:txBody>
      </p:sp>
    </p:spTree>
    <p:extLst>
      <p:ext uri="{BB962C8B-B14F-4D97-AF65-F5344CB8AC3E}">
        <p14:creationId xmlns:p14="http://schemas.microsoft.com/office/powerpoint/2010/main" val="310480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a:latin typeface="+mj-lt"/>
              </a:rPr>
              <a:t>So, what is the Permanent Fund?</a:t>
            </a:r>
          </a:p>
          <a:p>
            <a:endParaRPr lang="en-US" sz="2500" dirty="0">
              <a:latin typeface="+mj-lt"/>
            </a:endParaRPr>
          </a:p>
          <a:p>
            <a:pPr lvl="1"/>
            <a:r>
              <a:rPr lang="en-US" sz="2200" dirty="0">
                <a:latin typeface="+mj-lt"/>
              </a:rPr>
              <a:t>Created in 2003, under the leadership of President JB Moore</a:t>
            </a:r>
          </a:p>
          <a:p>
            <a:pPr lvl="1"/>
            <a:endParaRPr lang="en-US" sz="2200" dirty="0">
              <a:latin typeface="+mj-lt"/>
            </a:endParaRPr>
          </a:p>
          <a:p>
            <a:pPr lvl="1"/>
            <a:r>
              <a:rPr lang="en-US" sz="2200" dirty="0">
                <a:latin typeface="+mj-lt"/>
              </a:rPr>
              <a:t>‘Seeded’ with $35,000 from the Club and $10,000 donation from the estate of Art Angus (former Club President)</a:t>
            </a:r>
          </a:p>
          <a:p>
            <a:pPr lvl="1"/>
            <a:endParaRPr lang="en-US" sz="2200" dirty="0">
              <a:latin typeface="+mj-lt"/>
            </a:endParaRPr>
          </a:p>
          <a:p>
            <a:pPr lvl="1"/>
            <a:r>
              <a:rPr lang="en-US" sz="2200" dirty="0">
                <a:latin typeface="+mj-lt"/>
              </a:rPr>
              <a:t>The concept was to create an endowment fund that would generate funds for the Club to use</a:t>
            </a:r>
          </a:p>
        </p:txBody>
      </p:sp>
    </p:spTree>
    <p:extLst>
      <p:ext uri="{BB962C8B-B14F-4D97-AF65-F5344CB8AC3E}">
        <p14:creationId xmlns:p14="http://schemas.microsoft.com/office/powerpoint/2010/main" val="3763060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a:latin typeface="+mj-lt"/>
              </a:rPr>
              <a:t>Where is the Permanent Fund at?</a:t>
            </a:r>
          </a:p>
          <a:p>
            <a:endParaRPr lang="en-US" sz="2500" dirty="0">
              <a:latin typeface="+mj-lt"/>
            </a:endParaRPr>
          </a:p>
          <a:p>
            <a:pPr lvl="1"/>
            <a:r>
              <a:rPr lang="en-US" sz="2200" dirty="0">
                <a:latin typeface="+mj-lt"/>
              </a:rPr>
              <a:t>Has been dormant since its inception</a:t>
            </a:r>
          </a:p>
          <a:p>
            <a:pPr lvl="1"/>
            <a:endParaRPr lang="en-US" sz="2200" dirty="0">
              <a:latin typeface="+mj-lt"/>
            </a:endParaRPr>
          </a:p>
          <a:p>
            <a:pPr lvl="1"/>
            <a:r>
              <a:rPr lang="en-US" sz="2200" dirty="0">
                <a:latin typeface="+mj-lt"/>
              </a:rPr>
              <a:t>Has earned $13,000 in investment income so now has a value of $58,000</a:t>
            </a:r>
          </a:p>
          <a:p>
            <a:pPr lvl="1"/>
            <a:endParaRPr lang="en-US" sz="2200" dirty="0">
              <a:latin typeface="+mj-lt"/>
            </a:endParaRPr>
          </a:p>
          <a:p>
            <a:pPr lvl="1"/>
            <a:r>
              <a:rPr lang="en-US" sz="2200" dirty="0">
                <a:latin typeface="+mj-lt"/>
              </a:rPr>
              <a:t>We haven’t ever spent any of the earnings of the Permanent Fund</a:t>
            </a:r>
          </a:p>
        </p:txBody>
      </p:sp>
    </p:spTree>
    <p:extLst>
      <p:ext uri="{BB962C8B-B14F-4D97-AF65-F5344CB8AC3E}">
        <p14:creationId xmlns:p14="http://schemas.microsoft.com/office/powerpoint/2010/main" val="3694013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a:latin typeface="+mj-lt"/>
              </a:rPr>
              <a:t>Now what?</a:t>
            </a:r>
          </a:p>
          <a:p>
            <a:endParaRPr lang="en-US" sz="2500" dirty="0">
              <a:latin typeface="+mj-lt"/>
            </a:endParaRPr>
          </a:p>
          <a:p>
            <a:pPr lvl="1"/>
            <a:r>
              <a:rPr lang="en-US" sz="2200" dirty="0">
                <a:latin typeface="+mj-lt"/>
              </a:rPr>
              <a:t>The Foundation Board has decided we need a renewed effort to increase the value of the Permanent Fund</a:t>
            </a:r>
          </a:p>
          <a:p>
            <a:pPr lvl="1"/>
            <a:endParaRPr lang="en-US" sz="2200" dirty="0">
              <a:latin typeface="+mj-lt"/>
            </a:endParaRPr>
          </a:p>
          <a:p>
            <a:pPr lvl="1"/>
            <a:r>
              <a:rPr lang="en-US" sz="2200" dirty="0">
                <a:latin typeface="+mj-lt"/>
              </a:rPr>
              <a:t>If we could grow the value of the Permanent Fund to say $500,000</a:t>
            </a:r>
            <a:r>
              <a:rPr lang="en-US" sz="2200" dirty="0" smtClean="0">
                <a:latin typeface="+mj-lt"/>
              </a:rPr>
              <a:t>… the </a:t>
            </a:r>
            <a:r>
              <a:rPr lang="en-US" sz="2200" dirty="0">
                <a:latin typeface="+mj-lt"/>
              </a:rPr>
              <a:t>Fund could generate perhaps $25,000 annually, to fund projects we want to do</a:t>
            </a:r>
          </a:p>
        </p:txBody>
      </p:sp>
    </p:spTree>
    <p:extLst>
      <p:ext uri="{BB962C8B-B14F-4D97-AF65-F5344CB8AC3E}">
        <p14:creationId xmlns:p14="http://schemas.microsoft.com/office/powerpoint/2010/main" val="2259745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smtClean="0">
                <a:latin typeface="+mj-lt"/>
              </a:rPr>
              <a:t>Why?</a:t>
            </a:r>
            <a:endParaRPr lang="en-US" sz="2500" dirty="0">
              <a:latin typeface="+mj-lt"/>
            </a:endParaRPr>
          </a:p>
          <a:p>
            <a:endParaRPr lang="en-US" sz="1400" dirty="0">
              <a:latin typeface="+mj-lt"/>
            </a:endParaRPr>
          </a:p>
          <a:p>
            <a:pPr lvl="1"/>
            <a:r>
              <a:rPr lang="en-US" sz="2200" dirty="0" smtClean="0">
                <a:latin typeface="+mj-lt"/>
              </a:rPr>
              <a:t>Offers alternatives to the Club members as donors and funders</a:t>
            </a:r>
            <a:endParaRPr lang="en-US" sz="2200" dirty="0">
              <a:latin typeface="+mj-lt"/>
            </a:endParaRPr>
          </a:p>
          <a:p>
            <a:pPr lvl="2"/>
            <a:r>
              <a:rPr lang="en-US" sz="1800" dirty="0" smtClean="0">
                <a:latin typeface="+mj-lt"/>
              </a:rPr>
              <a:t>Rotary International Foundation </a:t>
            </a:r>
          </a:p>
          <a:p>
            <a:pPr lvl="2"/>
            <a:r>
              <a:rPr lang="en-US" sz="1800" dirty="0" smtClean="0">
                <a:latin typeface="+mj-lt"/>
              </a:rPr>
              <a:t>Kitchener Club Permanent Fund</a:t>
            </a:r>
          </a:p>
          <a:p>
            <a:pPr lvl="3"/>
            <a:endParaRPr lang="en-US" dirty="0" smtClean="0">
              <a:latin typeface="+mj-lt"/>
            </a:endParaRPr>
          </a:p>
          <a:p>
            <a:pPr lvl="1"/>
            <a:r>
              <a:rPr lang="en-US" sz="2200" dirty="0" smtClean="0">
                <a:latin typeface="+mj-lt"/>
              </a:rPr>
              <a:t>Tax benefits would be the same </a:t>
            </a:r>
            <a:r>
              <a:rPr lang="mr-IN" sz="2200" dirty="0" smtClean="0">
                <a:latin typeface="+mj-lt"/>
              </a:rPr>
              <a:t>–</a:t>
            </a:r>
            <a:r>
              <a:rPr lang="en-US" sz="2200" dirty="0" smtClean="0">
                <a:latin typeface="+mj-lt"/>
              </a:rPr>
              <a:t> all donations will receive tax receipts</a:t>
            </a:r>
          </a:p>
          <a:p>
            <a:pPr marL="201168" lvl="1" indent="0">
              <a:buNone/>
            </a:pPr>
            <a:endParaRPr lang="en-US" sz="2200" dirty="0" smtClean="0">
              <a:latin typeface="+mj-lt"/>
            </a:endParaRPr>
          </a:p>
        </p:txBody>
      </p:sp>
    </p:spTree>
    <p:extLst>
      <p:ext uri="{BB962C8B-B14F-4D97-AF65-F5344CB8AC3E}">
        <p14:creationId xmlns:p14="http://schemas.microsoft.com/office/powerpoint/2010/main" val="1186197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smtClean="0">
                <a:latin typeface="+mj-lt"/>
              </a:rPr>
              <a:t>RI Foundation versus Permanent Fund</a:t>
            </a:r>
            <a:endParaRPr lang="en-US" sz="2500" dirty="0">
              <a:latin typeface="+mj-lt"/>
            </a:endParaRPr>
          </a:p>
          <a:p>
            <a:endParaRPr lang="en-US" sz="1400" dirty="0">
              <a:latin typeface="+mj-lt"/>
            </a:endParaRPr>
          </a:p>
          <a:p>
            <a:pPr lvl="1"/>
            <a:r>
              <a:rPr lang="en-US" sz="2200" dirty="0">
                <a:latin typeface="+mj-lt"/>
              </a:rPr>
              <a:t>A portion of our proceeds to Rotary International Foundation return to the Club through the District  in the form of matching grants</a:t>
            </a:r>
          </a:p>
          <a:p>
            <a:pPr lvl="1"/>
            <a:endParaRPr lang="en-US" sz="2200" dirty="0">
              <a:latin typeface="+mj-lt"/>
            </a:endParaRPr>
          </a:p>
          <a:p>
            <a:pPr lvl="1"/>
            <a:r>
              <a:rPr lang="en-US" sz="2200" dirty="0">
                <a:latin typeface="+mj-lt"/>
              </a:rPr>
              <a:t>The priorities are ultimately determined by RI and are subject to RI procedures and restrictions</a:t>
            </a:r>
          </a:p>
          <a:p>
            <a:pPr lvl="1"/>
            <a:endParaRPr lang="en-US" sz="2200" dirty="0">
              <a:latin typeface="+mj-lt"/>
            </a:endParaRPr>
          </a:p>
          <a:p>
            <a:pPr lvl="1"/>
            <a:r>
              <a:rPr lang="en-US" sz="2200" dirty="0">
                <a:latin typeface="+mj-lt"/>
              </a:rPr>
              <a:t>RI will not fund buildings</a:t>
            </a:r>
          </a:p>
          <a:p>
            <a:pPr marL="201168" lvl="1" indent="0">
              <a:buNone/>
            </a:pPr>
            <a:endParaRPr lang="en-US" sz="2200" dirty="0" smtClean="0">
              <a:latin typeface="+mj-lt"/>
            </a:endParaRPr>
          </a:p>
        </p:txBody>
      </p:sp>
    </p:spTree>
    <p:extLst>
      <p:ext uri="{BB962C8B-B14F-4D97-AF65-F5344CB8AC3E}">
        <p14:creationId xmlns:p14="http://schemas.microsoft.com/office/powerpoint/2010/main" val="2735047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01168" lvl="1" indent="0">
              <a:buNone/>
            </a:pPr>
            <a:r>
              <a:rPr lang="en-US" sz="2200" dirty="0" smtClean="0">
                <a:latin typeface="+mj-lt"/>
              </a:rPr>
              <a:t>The Permanent Fund</a:t>
            </a:r>
          </a:p>
          <a:p>
            <a:pPr lvl="1"/>
            <a:endParaRPr lang="en-US" sz="2200" dirty="0" smtClean="0">
              <a:latin typeface="+mj-lt"/>
            </a:endParaRPr>
          </a:p>
          <a:p>
            <a:pPr lvl="1"/>
            <a:r>
              <a:rPr lang="en-US" sz="2200" dirty="0" smtClean="0">
                <a:latin typeface="+mj-lt"/>
              </a:rPr>
              <a:t>The Permanent Fund disbursements would be guided by priorities of the Club and the Foundation’s Strategic Plan</a:t>
            </a:r>
          </a:p>
          <a:p>
            <a:pPr lvl="1"/>
            <a:endParaRPr lang="en-US" sz="2200" dirty="0" smtClean="0">
              <a:latin typeface="+mj-lt"/>
            </a:endParaRPr>
          </a:p>
          <a:p>
            <a:pPr lvl="1"/>
            <a:r>
              <a:rPr lang="en-US" sz="2200" dirty="0" smtClean="0">
                <a:latin typeface="+mj-lt"/>
              </a:rPr>
              <a:t>Habitat for Humanity Build could be a priority</a:t>
            </a:r>
          </a:p>
          <a:p>
            <a:pPr lvl="1"/>
            <a:endParaRPr lang="en-US" dirty="0" smtClean="0">
              <a:latin typeface="+mj-lt"/>
            </a:endParaRPr>
          </a:p>
          <a:p>
            <a:pPr lvl="1"/>
            <a:r>
              <a:rPr lang="en-US" sz="2200" dirty="0" smtClean="0">
                <a:latin typeface="+mj-lt"/>
              </a:rPr>
              <a:t>Permanent Fund proceeds can be still be used as seed money for District Matching or Global Grants</a:t>
            </a:r>
          </a:p>
          <a:p>
            <a:pPr lvl="1"/>
            <a:endParaRPr lang="en-US" sz="2200" dirty="0" smtClean="0">
              <a:latin typeface="+mj-lt"/>
            </a:endParaRPr>
          </a:p>
          <a:p>
            <a:pPr lvl="3"/>
            <a:endParaRPr lang="en-US" dirty="0">
              <a:latin typeface="+mj-lt"/>
            </a:endParaRPr>
          </a:p>
        </p:txBody>
      </p:sp>
    </p:spTree>
    <p:extLst>
      <p:ext uri="{BB962C8B-B14F-4D97-AF65-F5344CB8AC3E}">
        <p14:creationId xmlns:p14="http://schemas.microsoft.com/office/powerpoint/2010/main" val="858664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4648</TotalTime>
  <Words>2235</Words>
  <Application>Microsoft Office PowerPoint</Application>
  <PresentationFormat>On-screen Show (4:3)</PresentationFormat>
  <Paragraphs>293</Paragraphs>
  <Slides>23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Mangal</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Stantec Consulting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Kitchener Rotary Club Charitable Foundation</dc:title>
  <dc:creator>Jones, Martin</dc:creator>
  <cp:lastModifiedBy>Darren Sweeney</cp:lastModifiedBy>
  <cp:revision>77</cp:revision>
  <dcterms:created xsi:type="dcterms:W3CDTF">2017-04-05T02:16:15Z</dcterms:created>
  <dcterms:modified xsi:type="dcterms:W3CDTF">2017-05-02T11:33:41Z</dcterms:modified>
</cp:coreProperties>
</file>