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276" r:id="rId4"/>
    <p:sldId id="257" r:id="rId5"/>
    <p:sldId id="284" r:id="rId6"/>
    <p:sldId id="283" r:id="rId7"/>
    <p:sldId id="264" r:id="rId8"/>
    <p:sldId id="258" r:id="rId9"/>
    <p:sldId id="278" r:id="rId10"/>
    <p:sldId id="273" r:id="rId11"/>
    <p:sldId id="286" r:id="rId12"/>
    <p:sldId id="280" r:id="rId13"/>
    <p:sldId id="287" r:id="rId14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37"/>
    <a:srgbClr val="FFCC00"/>
    <a:srgbClr val="0000FF"/>
    <a:srgbClr val="481F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606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D924C-7ED3-44AF-8044-A9B7ACAC91E0}" type="datetimeFigureOut">
              <a:rPr lang="en-US" smtClean="0"/>
              <a:pPr/>
              <a:t>9/23/2013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80E25-0296-4B76-B940-7D604396A69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Plus reporting and auditing requirements outlined in section IX in the Grants Terms &amp; Conditions.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Terms and conditions document can be found at above website.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acting as a primary sponsor, each district and each club is limited to 10 open grants at a time.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572000"/>
          </a:xfrm>
        </p:spPr>
        <p:txBody>
          <a:bodyPr>
            <a:normAutofit/>
          </a:bodyPr>
          <a:lstStyle/>
          <a:p>
            <a:r>
              <a:rPr lang="en-US" b="1" dirty="0" smtClean="0"/>
              <a:t>District grants </a:t>
            </a:r>
            <a:r>
              <a:rPr lang="en-US" dirty="0" smtClean="0"/>
              <a:t>align with the mission of TRF.</a:t>
            </a:r>
          </a:p>
          <a:p>
            <a:r>
              <a:rPr lang="en-US" b="1" dirty="0" smtClean="0"/>
              <a:t>Global Grants </a:t>
            </a:r>
            <a:r>
              <a:rPr lang="en-US" dirty="0" smtClean="0"/>
              <a:t>align with one or more areas of focus.</a:t>
            </a:r>
          </a:p>
          <a:p>
            <a:endParaRPr lang="en-US" b="1" dirty="0" smtClean="0"/>
          </a:p>
          <a:p>
            <a:r>
              <a:rPr lang="en-US" b="1" dirty="0" smtClean="0"/>
              <a:t>Additional Information if required.</a:t>
            </a:r>
          </a:p>
          <a:p>
            <a:endParaRPr lang="en-US" b="1" dirty="0" smtClean="0"/>
          </a:p>
          <a:p>
            <a:r>
              <a:rPr lang="en-US" b="1" dirty="0" smtClean="0"/>
              <a:t>RI Strategic Partners</a:t>
            </a:r>
          </a:p>
          <a:p>
            <a:r>
              <a:rPr lang="en-US" dirty="0" smtClean="0"/>
              <a:t>Rotary’s relationship with the following partners opens the door for Rotarians to work with them directly:</a:t>
            </a:r>
          </a:p>
          <a:p>
            <a:endParaRPr lang="en-US" dirty="0" smtClean="0"/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err="1" smtClean="0"/>
              <a:t>ShelterBox</a:t>
            </a:r>
            <a:r>
              <a:rPr lang="en-US" b="1" dirty="0" smtClean="0"/>
              <a:t> </a:t>
            </a:r>
            <a:r>
              <a:rPr lang="en-US" dirty="0" smtClean="0"/>
              <a:t>for disaster relief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Global Food Banking Network </a:t>
            </a:r>
            <a:r>
              <a:rPr lang="en-US" dirty="0" smtClean="0"/>
              <a:t>for hunger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err="1" smtClean="0"/>
              <a:t>Dollywood</a:t>
            </a:r>
            <a:r>
              <a:rPr lang="en-US" b="1" dirty="0" smtClean="0"/>
              <a:t> Foundation's Imagination Library </a:t>
            </a:r>
            <a:r>
              <a:rPr lang="en-US" dirty="0" smtClean="0"/>
              <a:t>for literacy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International Reading Association </a:t>
            </a:r>
            <a:r>
              <a:rPr lang="en-US" dirty="0" smtClean="0"/>
              <a:t>for literacy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Goodwill Industries International </a:t>
            </a:r>
            <a:r>
              <a:rPr lang="en-US" dirty="0" smtClean="0"/>
              <a:t>for vocational training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YSA (Youth Service America) </a:t>
            </a:r>
            <a:r>
              <a:rPr lang="en-US" dirty="0" smtClean="0"/>
              <a:t>for youth involvement</a:t>
            </a:r>
          </a:p>
          <a:p>
            <a:pPr marL="233363" indent="-233363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RI works with their strategic partners to design packaged grants for large-scale, sustainable projects that support the areas of focus.   To work with these partners, apply for a packaged grant.</a:t>
            </a:r>
          </a:p>
          <a:p>
            <a:pPr marL="233363" indent="-233363"/>
            <a:endParaRPr lang="en-US" dirty="0" smtClean="0"/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Aga Khan University </a:t>
            </a:r>
            <a:r>
              <a:rPr lang="en-US" dirty="0" smtClean="0"/>
              <a:t>supports health educators training and nursing scholarships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Mercy Ships </a:t>
            </a:r>
            <a:r>
              <a:rPr lang="en-US" dirty="0" smtClean="0"/>
              <a:t>supports vocational training and medical service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/>
              <a:t>UNESCO-IHE Institute for Water Education </a:t>
            </a:r>
            <a:r>
              <a:rPr lang="en-US" dirty="0" smtClean="0"/>
              <a:t>supports water and sanitation scholarships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Meet the eligibility requirements in the </a:t>
            </a:r>
            <a:r>
              <a:rPr lang="en-CA" b="1" dirty="0" smtClean="0"/>
              <a:t>grants terms and conditions</a:t>
            </a:r>
            <a:r>
              <a:rPr lang="en-CA" dirty="0" smtClean="0"/>
              <a:t>.</a:t>
            </a:r>
          </a:p>
          <a:p>
            <a:endParaRPr lang="en-CA" dirty="0" smtClean="0"/>
          </a:p>
          <a:p>
            <a:r>
              <a:rPr lang="en-CA" dirty="0" smtClean="0"/>
              <a:t>*The last point is not a written requirement, but is a TRF consideration.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Answer:  Just need to do the math!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Host = country where the project will take place.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Additional Information if required.</a:t>
            </a:r>
          </a:p>
          <a:p>
            <a:endParaRPr lang="en-CA" dirty="0" smtClean="0"/>
          </a:p>
          <a:p>
            <a:r>
              <a:rPr lang="en-CA" b="1" dirty="0" smtClean="0"/>
              <a:t>Cooperating Organizations</a:t>
            </a:r>
          </a:p>
          <a:p>
            <a:endParaRPr lang="en-CA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Cooperating organizations are reputable non-Rotary organizations or academic institutions that provide expertise, infrastructure, advocacy, training, education, or other support for the grant. </a:t>
            </a:r>
          </a:p>
          <a:p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Cooperating organizations must agree to comply with all reporting and auditing activities required by The Rotary Foundation and provide receipts and proof of purchase as required. </a:t>
            </a:r>
          </a:p>
          <a:p>
            <a:endParaRPr lang="en-US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more than five global grants may be approved in one Rotary year for projects involving a single cooperating organization. Universities hosting scholars are not considered a cooperating organization.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80E25-0296-4B76-B940-7D604396A696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B1776-6C32-4399-9730-23C671D442F8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61F7B-7142-4853-B4D7-76300C600C8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E4A1A-6D20-4BFE-80CB-99004E23004F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A82E9-65D0-490B-8E8A-252D82D772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E5679-2CDE-43F8-A096-039B43A45E5B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4A5D-13D7-4B22-939D-EEC13AF8C9F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06337-1E09-4E7B-81CD-7877AB58B0E0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8843-E0DA-48B2-8303-E4E35BBBE9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18433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6143625"/>
            <a:ext cx="1666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2E09-F0A4-49ED-835E-00F82D4687E9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C297D-7E29-43CF-B159-13AAA5D2CC6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54F5-E8F6-4022-ACE2-80E6CAB4D60C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937B-0A9D-4F14-AC30-104B24A58F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16385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6143625"/>
            <a:ext cx="16668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547EB-919F-4299-BCE7-8C511DE579C8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A50CB-67B2-49D2-BFEB-C946FE3552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F898-216F-43D0-A1F1-FFD21695F6E6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AD96E-1D5F-4610-AC94-922C1CE05A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9C8-0FC8-4A99-B5A8-30E1C1974F15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F03A7-00B6-41F8-9BA0-F046E59AF9B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58205-6769-4D30-BB92-9F895660BDCC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85AFB-F934-4C80-BEB6-935E4102E78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6C96-5215-4B60-BF91-F181059ED1B0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84B7C-7DA2-4AD8-A069-BD0EFF99832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3202E0-E0A7-4810-B370-AD4FC1ADF595}" type="datetimeFigureOut">
              <a:rPr lang="fr-FR"/>
              <a:pPr>
                <a:defRPr/>
              </a:pPr>
              <a:t>23/09/2013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1396F6-D78B-4A26-B0C6-BAD98A0A2C1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://www.rotary.org/en/global-gran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hyperlink" Target="http://www.google.com/url?sa=i&amp;rct=j&amp;q=&amp;esrc=s&amp;frm=1&amp;source=images&amp;cd=&amp;cad=rja&amp;docid=sewUCgbGJ6iFiM&amp;tbnid=xreWLIQYuW1s7M:&amp;ved=0CAUQjRw&amp;url=http://www.ri6990.org/AmbassadorialScholars.cfm&amp;ei=TQEzUq7QAYeUiQKG6YC4DA&amp;bvm=bv.52164340,d.cGE&amp;psig=AFQjCNGUoh43CZvdsOQUDdLxVRC9X6VthA&amp;ust=137916070237371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s://www.google.com/url?sa=i&amp;rct=j&amp;q=&amp;esrc=s&amp;frm=1&amp;source=images&amp;cd=&amp;cad=rja&amp;docid=P_2Yixok5fhZqM&amp;tbnid=I7OTP8KHSLU7vM:&amp;ved=0CAUQjRw&amp;url=https://lowoil.org/Where-the-Money-Goes.php&amp;ei=xgAzUujPIeKaiAKL6YDwDA&amp;bvm=bv.52164340,d.cGE&amp;psig=AFQjCNE42U908PJRTDDWUbpkUrMqvIdKqA&amp;ust=1379160615193762" TargetMode="External"/><Relationship Id="rId10" Type="http://schemas.openxmlformats.org/officeDocument/2006/relationships/image" Target="../media/image16.jpeg"/><Relationship Id="rId4" Type="http://schemas.openxmlformats.org/officeDocument/2006/relationships/hyperlink" Target="http://www.google.ca/url?sa=i&amp;rct=j&amp;q=&amp;esrc=s&amp;frm=1&amp;source=images&amp;cd=&amp;cad=rja&amp;docid=APoyMG8xeFMkqM&amp;tbnid=JbuJMhOrjsIw4M:&amp;ved=0CAUQjRw&amp;url=http://rotary-club-oristano.blogspot.com/2012_10_01_archive.html&amp;ei=YQAzUqW4CsKA2gXW0oC4DQ&amp;bvm=bv.52164340,d.b2I&amp;psig=AFQjCNF8TFo9NavMP6wGH2YIiX8jNmTilA&amp;ust=1379160539586300" TargetMode="External"/><Relationship Id="rId9" Type="http://schemas.openxmlformats.org/officeDocument/2006/relationships/hyperlink" Target="http://www.google.com/url?sa=i&amp;rct=j&amp;q=&amp;esrc=s&amp;frm=1&amp;source=images&amp;cd=&amp;cad=rja&amp;docid=Q8g0OnmlQEVPEM&amp;tbnid=d1PIIU3hMKrDOM:&amp;ved=0CAUQjRw&amp;url=http://www.rotariandoctors.org/news-articles-announcements/this-is-a-new-article/&amp;ei=5AEzUrzsFqSAiwLuwIC4Ag&amp;psig=AFQjCNGza88NFneayR8GPDvr2mTpVTK7TQ&amp;ust=13791608716745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a/url?sa=i&amp;rct=j&amp;q=&amp;esrc=s&amp;frm=1&amp;source=images&amp;cd=&amp;cad=rja&amp;docid=hji0Jn43eP011M&amp;tbnid=7QTnAbLcWeLgOM:&amp;ved=0CAUQjRw&amp;url=http://www.maps-continents.com/globe-africa-asia.htm&amp;ei=GPsyUpfWC6mF2gWXlICgBQ&amp;psig=AFQjCNEXouZJYQzaxC3wn6TdHFP2fh9snw&amp;ust=1379159041685601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www.google.ca/url?sa=i&amp;rct=j&amp;q=&amp;esrc=s&amp;frm=1&amp;source=images&amp;cd=&amp;cad=rja&amp;docid=Gnc-4AV9elZavM&amp;tbnid=y_1Xg32RumtahM:&amp;ved=0CAUQjRw&amp;url=http://www.zazzle.ca/canada_canadian_maple_leaf_flag_postcard-239718629458200260&amp;ei=MfoyUqWCLOm42gWKx4DADw&amp;psig=AFQjCNHs1_REV2H8FNDbTW5A_Lig9Limog&amp;ust=137915893717657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66800" y="2590800"/>
            <a:ext cx="6934200" cy="814388"/>
          </a:xfrm>
        </p:spPr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Global Grants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248400" cy="685800"/>
          </a:xfrm>
        </p:spPr>
        <p:txBody>
          <a:bodyPr/>
          <a:lstStyle/>
          <a:p>
            <a:r>
              <a:rPr lang="fr-CA" sz="2400" dirty="0" smtClean="0">
                <a:solidFill>
                  <a:schemeClr val="bg1"/>
                </a:solidFill>
              </a:rPr>
              <a:t>  </a:t>
            </a:r>
            <a:r>
              <a:rPr lang="fr-CA" sz="3600" dirty="0" smtClean="0">
                <a:solidFill>
                  <a:schemeClr val="bg1"/>
                </a:solidFill>
              </a:rPr>
              <a:t>7080 </a:t>
            </a:r>
            <a:r>
              <a:rPr lang="fr-CA" sz="3600" dirty="0" err="1" smtClean="0">
                <a:solidFill>
                  <a:schemeClr val="bg1"/>
                </a:solidFill>
              </a:rPr>
              <a:t>Presidents</a:t>
            </a:r>
            <a:r>
              <a:rPr lang="fr-CA" sz="3600" dirty="0" smtClean="0">
                <a:solidFill>
                  <a:schemeClr val="bg1"/>
                </a:solidFill>
              </a:rPr>
              <a:t>’ Meeting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 bwMode="auto">
          <a:xfrm>
            <a:off x="3200400" y="4114800"/>
            <a:ext cx="2743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r-C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fr-CA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September</a:t>
            </a:r>
            <a:r>
              <a:rPr kumimoji="0" lang="fr-C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23rd, 2013</a:t>
            </a:r>
          </a:p>
        </p:txBody>
      </p:sp>
      <p:sp>
        <p:nvSpPr>
          <p:cNvPr id="7173" name="AutoShape 5" descr="data:image/jpeg;base64,/9j/4AAQSkZJRgABAQAAAQABAAD/2wCEAAkGBxQSEhQUEhQUFBUXGRgaFRYYFRgVFxoaFRkXFhoYGRgbHSgiGhonHBQXIzEhJSksLjAuGB8zODMsNygtLisBCgoKDg0OGxAQGywmICYsLTIvNDQwLCwsNC00LCwsLyw0LCwsLCwsNCwsLCwsLCwvLCwvLCwsNCwsLCwsLCwsLP/AABEIAIkBbgMBEQACEQEDEQH/xAAcAAEAAgMBAQEAAAAAAAAAAAAABQYEBwgDAgH/xABNEAABAwEEBgYFCAgEAwkAAAABAAIDEQQFEiEGBzFBUWETInGBkcEyQqGx0RRScoKSs+HwCCMzNDV0osJTYnPxFUOyJCWDk5SjpNPj/8QAGwEBAAMBAQEBAAAAAAAAAAAAAAMEBQYCAQf/xAA7EQACAQMBBQUHBAAHAAIDAAAAAQIDBBEhBRIxQVETYXGBoSIykbHB0fAGFDPhIzRCUmKS8UNyJILC/9oADAMBAAIRAxEAPwDeKAIAgCAIAgCAIAgCAIAgCAIAgCAIAgCAIAgCAIAgCAIAgCAIAgCAIAgCAjr7tromtw0qTvFcgP8AZZG172pa04unjLf0LdpRjVk97gjwuS8y8ljzV21pyFeIyVbY+1J126VZ+1xT693l8vAku7ZQW/DgfekU+GMNHrGncMz5KTb1d07dQX+p48uL+iPNjT3qm8+RG6PT4ZcO5wp3jMH3+KyNhXDp3PZ8pL1Wq+pcvqe9T3uhOXlbBEwu2nY0c/gum2heK1oufPgvEzbei6s8cuZF3ResjpAx5BBrnQA5And2LE2VtW4q11SqvKeeWHwzyLl1a0403KOmCfXUGYEAQBAEAQBAEAQBAEAQBAEAQBAEAQBAEAQBAEAQBAEAQBAEAQBAEAQBAEAQBAEBF6QTObGMJIq6hpt2E7d2xYu3K1WlQTpvGXh/BlyyhGU3vLkRd03qYyGvJLD4t5jlyWLsza06ElCq8wfp3+HVfDvu3Nqqi3o8fmZWkkrSGgOBIOwGuRH+yu/qCrSnGEYyTknw7sENhCSbbWhDQSljg4bQarnaFaVGpGpHimaE4KcXF8z3t9vdLTFhFK0oDvpxPJWb3aFW7cXUSWM4x346t9CKjQjSzu8zws8xY4OFKjMKtQryo1FUhxRLOCnFxfM9rfb3S0xUFK0pWmfaeSs3t/Vu3F1MadPxkdGhGlnd5n3c72tmaXEACuZ5gjzXvZU4Qu4yqNJLPHwx9TzdRlKk1FZJa+L1w9SMjEdrttAeHNb21trdkuyov2nxfRfdlG1td72p8DDuC0PMmHES0gkgmvf4lZ+w7itK43HJuOG3nX81LF7Tgqe9jUsi68yAgCAIAgCAIAgCAIAgCAIAgCAIAgCAIAgCAIAgCAIAgCAIAgCAIAgCAID5kfQE8ATltyXmctyLk+R9isvBX2aQOxEloLeG8d+9cpD9Q1e0zKK3enP4/wBGq9nx3cJ6mZb7XFLA44qcAduIZgUWje3lrc2Mpb2OnXe4pY/NCvRo1aVZLH2wVpcca5J2O5JH5u6g57fD4rYtdh3FVZn7C7+Pw++CnVvacNFq/wA5krBccTdtXdpp7AtyjsK1h7ycvF/RYKU76q+Gh6mKzs2iIduGvtU7pbPo8VBeO79TxvXEuG96itnP+CfsJnZ09P8ADf8A1H/5C/3ep8yXTC7Y0Dm00/BeamyLOqsqOPB4+Wh9jd1o8/iR9quAjON1eTsj47Pcsm5/T01rRlnufH48PRFqnfp6TWCHliLDRwIPArn6tGdGW5NYZfjNSWYvJL6OOYC8lwDqZA5dUZk1/Oxb/wCn5UYynKUkpfTi/wC/Ao36m0klp9T1tt/UyiFf8x2dwU93t9Re7brPe+HkufoR0rDOtR+RIXVbelZUihBoeFduXitTZt7+7o77WGnh9M9xWuaPZTwuBmLQK4QBAEAQBAEAQBAEAQBAEAQBAEAQBAEAQBAEAQBAEAQBAEAQBAEAQBAVK97D0T8vRdm3zHcuE2pYu1rae6+H28vkbltX7WGvFcTGs8DpHBrRUn81PJUre3nXqKnTWX+asmnUjCO9Is1hu1kIxGhdvcdg7OAXZ2WzaFnHflrLm3y8Ohj1rmdZ7q4dDDtt/AZRCv8AmOzuCoXm30nu26z3vh5Ln6eZPSsM61H5ETJPLKaEufyFaeAyWDO4uruWG5S7lw+C0L0adKkspJfnU+LRZXx0xtLa7Nm5R17Srb47SOM8OB7hVjPO68nnFGXENaKk5AKKnTlVkoQWW+B9lJRWWe74JYs6PZzGzxGStSt7q0e81KPeuHxWhGp0qumUzNsl+vbk/rjjsd8CtG129Wp6VVvL4P7P81K9WxhL3dH6EwDFaGbnDwc0+S6BO12jS6r1T+a/ORQ/xbeXT5Mr953a6I8WnYfI81ym0dmTtHnjF8H9H+a+hqW9zGqujMSKMuIa0VJ2BUKdOVSahBZbJ5SUVl8C4WCyiJgaO88Sdq/QLK1VtRVNefjzMGtVdSbkZCtEQQFItOte7GEgTueQadWGUjLgS0AjmDRWVaVXy+RG6sepgTa5rvGxlpf2RsH/AFPC9qyqPoee3gecWuqwE0MVrbzMcVPZKT7F9djU6r88h28Cy3Bp5YLY4MhtDekOQjeDG8ng0PAxH6NVBO3qQ1aJFOL4FlUJ6CAIAgCAIAgCAIAgCAIAgCAIAgCAIAgCAIAgCAIAgI6/i4RHDx63HD+aLJ206qtX2fn1x+ce4t2ai6vteXiVyG2SM9F7h31HgclyNK8uKTzCbXnlfB6GtOjTn7yR9TzvmeK5nIADIL3XuK97VW9q+CS4fnN/Y8wpwoxeOBZLHZm2eMkkcXu/O7gF19pa0tn0G5Pvk/z0X1Zk1asq88LyRAXjeDpjQVDa9VvHmeJXLX+0at5PdWkeS+/V93L1NOhbxorPPqZ133HXrS/ZHmfILTsdhZW/c/8AX7v6L4lavfY0p/EnIomtFGgAcAKLpKVKFKO7BJLuM6U5SeZPJA6Tu6zByPtI+C5j9RS9umu5/Q0tnr2ZMjrudSWP6Q9pp5rIsJbt1Tf/ACXroXK6zSl4MuS/QjnyMt1zMfm3qO5bD2j4LHvNjUK/tQ9mXdw819i5RvJw0lqiBc2SB/zXDwI8wuWcbiwr9JL4NfVfmjNNOnXh1RY7Da2zsIIFdjm/ncuvs7ulf0WpLXhJfnLoZNalKhPK8mV+8LIYJMiabWO7PMLlL60nY11uvTjF/nNGpQqxrQ18xaL1lftdQcG9X8Ur7Vuq3GWF3af36iFrShyz46mZo7I8vOZLadaprQ7u/atHYNWvKtJZbjjXL58ivfRgoLryLEusMo46XRGYW+6dWl4WiJk0cTAyRrXsLpWCrXCoNASRUEbc1WndU4vDJlQkzItOqi82NJELH09VkrMX9RC+K8pPmfewkUy02d8b3Mka5j2mjmuBa5pG4g5gqymmsohacWb41M6XvtcL7PaHF80ABa8mrnxnIYjvc0ihO8ObtNSsq8oqD3o8GXKM95amyVTJggCAIAgMe8LWIYpJXAlsbHPcBtowFxpzyX2Ky8Bmmby14zf8iyxsAz/WPc8kdjcOE9571pRsFzZX7fXCRu1pqFmFg/UAQBAEAQBAEAQBAEAQBAEAQBAEB8uI2Gi8tx4M+pPiisX5ZGRvGD1hUt3Ds5bfBcXtm0o29Vdnz1x08PHXQ2bOrOpF73IzNHLHtkPY3zPl4rQ2BZ6O4l4L6v6eT6le/rf/ABrzMe/7djdgHot283fh8VU23fOrU7GL9mPHvf8AXzJbKhuR33xfy/s/bgfECS80f6tdlOR4r7sOdrCblUeJ8s8Md3f+LmL1VWsR4cyyLsDICArWkh/Wj6I97lx36gebmK/4r5s17Bf4b8fsR1mdR7Dwc33hZFs92tB/8l80W6izBruZdl+kHOhARl9SxYC1563qgZuB8u9Y+16tp2ThWevLHHP089C5aRq729Dhz6FdsdpMbw4bto4jeFyVpcztqqqR5ce9c0atWmqkXFlntsIni6u8YmHn+cl2d3Qhf2vsc1mPj+aMx6U3Qq6+DKvZ4w57WuOEE0J4LirekqlaNObwm8Pu/PQ2ZycYuS1LhZrO2Noa0UHtJ4nmu/t7elbQVOmsL595g1Kkqkt6R7KwRnHS6IzDqjQP+G2H+Wg+7asKv/JLxZpLgTqiPppP9IGwsbLZJmgB8jZWv4uEZjLT3dI4V5jgtKwk8SRWuFwZCaj5CL0FPWhlB7Ksd72hS3v8XmebfidDErILZrDSfXJBC8x2SP5SQaGQuwRfVNCX9uQO4lXadlKSzJ4IZVooqb9dVvrlFZAOBZKT49KPcrCsafV/nkRfuH0Ju5NdoLg212fC07ZIXF1OZjdnTscTyKinYaeyz3G4T4m2bvt0c8bJYXtkjeKtc01BH5ypuoqEouLwywnk1rrL1j/JpJ7CLPjxRYTIZcNDMw7GYDWgcN4qrtvbb6U88yGpVUdDRTm1BC1Cmnh5Nvt15OA/cW/+pP8A9Kz/ANgv93p/Za/cLobH0F0m/wCI2UWjo+iOJzSzHjHV3h1BXIjcqVal2c93JNCW8slX0y1rtsNpkszLM6V8eEOc6QRtq5jX5Ua4nJw4KejZupFSbwRzqqLwVS067bUf2dms7PpF8nuLVYVhDm2Ru46I87LrstgP6yCzPHBokjP2i93uR2MOTY/cdxs/QfTmC82OwAxzMAMkTiCQDlia4em2uVciMqgVFaVahKk9eBPCopcC0qA9mor110mKeaJtiDhHI9gcbRhJwOLa06I0rTZUrQjY5inven9kEq6Tw0WC0a1bHHZYZpK9NKwO+TxkSPbXLrOyDR9KhI2BQq0m5NLguZ7dWKWWY2g2s43jbDZ/kwibgc5rulxnqluRGADMFeq9r2cN7J8hVU3g/dO9ZzrutXycWXpeo1+MzdHXFiGQ6N2XVIrXcUoWvax3s48hOqoPUnNX2mIvOGSTouhdG/C5mPpMiA4OBwjI1I2eqVFXo9lLGcnqE1JZLSoD2a+0+1mC7bQ2zts/TuwB7iZejDcRcA30HVNG13bQrdC17WO9nBFOqoEpq70zN6RyvMHQ9G8N/adIHVGLbhbQjLKm8LxcUOyaWcnqE95ZLaq57PC2hxjeGekQablXu1UdCap+9h4JKTippy4ZKY5tDQih3g7V+dSi4tqS17+J0KeVlBrSSANpyC+xi5NRXF6I+Npast1ocIITT1W0HbsHtXeV5Kys3u/6VhePBephwTrVtebKrFA59cILqZmma4elQq1suEW8as2pTjDGXg8lCezLsd4yR+iaj5pzH4dyv2u0ri20g8ro9V/XkQVbenU4rUnLHfbH5O6h57PH4rpbXblCrpU9l9/D4/fBm1bKcNY6r1Ii/JQ6U0IIAAqMx+c1gbZqxqXTcXlJJF+zi40lkj6rLzjVFotloveJorixV2BuZ/DvXdV9r2tKOd7e7lq/68zDhaVZPGMeJC2y+ZH5N6g5bfH4LnbvbdxW0h7K7uPx+2DRpWdOGr1f5yI1Y5bPVtncWl+E4RtO7gpVb1XTdVRe6ufI8OpFS3c6k5o1aKtcw7sx2Hb7feul/T1xvQlRfLVeD4+vzM6/p4amuZG33BgmNNjusO/b7QVk7Yodjdyxwlr9/XUtWk9+ku7QwCsp66stFj0ba4MdUHCSC2vtpy2Lr9gRqqjLfXs59n6+XAyb9xc1jjzOUl+gnOm9dFNZ93wWOywyySNfFDEx/wCqe4YmMa00IBqKhZVW1qSm2lzZeVWOOJIWvXBdzWksdNKdzWxOaT3vwj2ryrKq+J9dWK5mm9OdLJLytHSvbgY0YYowa4W1qSTvcTtPIDctGhRVKOEVKlTfZsHUPo28GS3SNIaW9HBX1gXAyPHKrGtB+lwVS+qrSC8yehDCyT+u6/nWexNhYaPtLiw50PRNFZKdtWNPJ5UNnT3p5fI91pYiaR0ZuKS3WhlnhoHOqS4+i1rc3OPIe0kDetOpUVOO8ypCG88G4IdSNlwjHabSX0zLeia2vJpY4gfWWe7+fJL1LSoRNbaf6FSXZK0F/SxSVMclMJ6tKscM6OFR27eIFyhXVVd5Xq09wtmoa/nNnlsbjVj2mSMH1XsoHAfSaa/U5lQX1NYUyW3lyJ/WVq4FpkntwtBYWxFxj6LFUwsOx2MUqGjcVDb3O4lDHM9VKW885NEOdQErVKiWXg3G3UbUfv3/AMb/APVZ37//AI+v9Fj9t3mxdCNGRd1lFnEhl6znF5bgqXHc2poKAbyqdar2kt7BYhHdWCoaY6qDbrbLaRahEJMFWmHGQWMbHkekblRgPeVYo3nZwUcepHOkpPLMKHUdF69skP0Ymt97ivTv5conlW6K3p/qv+QWc2mKYyxtLRI17Q1zcZDQ4EZEYnNFKDbvU9C67SW60eKlHCyiv6tLeYLzsjgaYpBG7mJepQ8qlp7QFLcx3qTPFGWJHT6xC8claR/vlq/mJ/vXrfp+5HwXyKFX32Z+i2h1rvAn5PH1AaOlecEQPDFQlx5NBIyrReKteFP3mIUpSNxaAasv+HT/ACh9o6V+BzQ1seBoxYampcS70eA2rOr3XaR3UsFqnSUNSv8A6QV2futpA+fC8/8AuMHsl8VNYS4x8zxcR0yROoW8+jtssB2TRVH04TUD7L5D3KS+jmCl0Z5t3xRvpZRaOWNPLz+U3hapdoMha36MVImkciGA963KEd2mkUKrzI3lqeuzoLrhJFHTF0zueM0Yf/LaxZl3Peqvu0LdNYii6qsSBAYN5RQkEyYagZZ0cs2/pWc4t18ZXfh/Hj5Fm3lWT9jOPQrt0sxTRjnX7IJ8lyWy4b93TT65+Cb+hq3Mt2lJ/nQl9JpKMa3i6vgPxC3/ANQ1MUYw6v5L/wAKGz45m33H7o1HRjncXU7gPiSvv6epYoSn1fov7yNoSzNR6I9rxulslSOq/juPaPNWL/ZFK5zOPsz68n4r68fEjoXcqej1RXLVZnRmjxQ7uB7CuQubarbz3Kix8n4GtTqRqLMWfllgMjg0bT+SV8tqEq9WNKPF/mT7UmoRcmS96WOGKKnr+qd54k8lv7Ss7O1ttxL2+T5vr5enTUoW1atVqZ5ehiXKyNzyJM6+jXZX4rP2PC2nWca64+7nhn79PuWLt1FDMPMXxd/ROBb6DtnI8E2rs79pNSh7j4dz6fYWtx2scPiiPY0k0AJJ2AZlZcYym1GKy2WW0llk7d1x+tL9n4nyXT2GwksTuP8Ar9+vhw8TNr33Kn8SWtUIdG5oG1pA8Mlu3FFToSpLg016FGnNxmpd5W7hkpM3mCD4V94C47YlRxu496a9M/Q172OaT7jO0nZ+zd2j3Eea0/1HT0pz8V8n9Cts+XvLwPi4rPE5tX0LgaAE8gdneo9i29rOG/USck+b8OR6vKlWLxHhj81LAuqMs46XRGYW2xatrxmijmiha9kjGvYRLGCWvAcKhzhQ0Kru6pptNk3YSIjSDRm1WEsFqhMWPFg6zHg4aVzY40piG3ipKdWFT3WeJU3HiTGq27LLabeyG2NLg5rjG3FRrnt62F9MyMIcaVHo0NaqO5lONPMT3RSctTpWKMNAa0BrQAAAKAAZAADYFil00l+kFITaLI3cI5CPrOaD/wBAWnYe7LyK1xyPP9H+AG1Wl+9sTWjse+p+7CX79lLvPluuLN5rMLRrjXvZw67mO3snYR9Zr2Ef1exXLJ4qY7iGv7hqrVbJhvaxkfPePtRSN81euf4pfnMgoe+dEaVfuVr/ANCb7tyyKfvrxLkuByXJ6J7D7lvriZ8feR2NHsHYFzpon0gKNplrOs1geYWtdaJx6TGENaw7aPea0PIAkb6K1RtZ1FngiOdVRKLadd1pP7OzQM+k58nuwqyrCPNshdx0RXtJNZdst0D7PMIGxvw4sEbmnqOa8ULnu3tCmp2sKct5ZyeZV3JYIbQ3+IWL+Zg+9Ypa38cvB/Ijp+8jq1YJoHJWkf75av5if71636fuR8F8ihV99nRurEf91WP/AE/7nLGuP5ZeJch7qLQoT2U/W1dvT3XaKelEBMOXRHE7+jGO9WLWW7VXwPFRZi0aB0QvP5LbbNPWgZK3EeDHdR/9DnLWqx34OJSpyxI6Y0svT5LY7RPvjjeW/TpRg73Fo71i0ob81EvyeFk5UsdldI9kTPSe5rGfSeQ1vtIW63hZZnpb0jrqw2VsUbImCjY2tY0cAwBo9gXPt5eWaK0PdfARWkMj2sGEkCvWI4U3ncFibdqVYUF2baWdcdPEu2MYOb3vIrK4zvNgkLh/bt7He4rV2L/nI+D+RVvP4X5fMzdKP+X9b+1aP6j40v8A9v8A+Svs7/V5fUzbg/Yt7Xe8rS2J/k4+L+bK97/M/IkVrFQ8bVGxzSJKYd9cqc67lBc06VSm1WS3e/555eJ7pynGWYcSDuNrRO/CatwnCT2tXNbGjSV9NU3mOHj4o0rxydBb3HOvqY1/V6Z1eAp2U+NVT21vfvJb3RY8MffJNZ47FY7yPWTryLRZb+/YDFtq3x3+a7Lbf+SW/wAcx+P/AJkyLL+Z44an1cUcWAFlC6gxn1geHIL3sanbKipUtZY9rrnp3Lp9TzeSq7+JcOXQlFslMICn3V+2Z9L4rgNmf5ynjr9Gb1z/ABS8CY0m9Bn0vIrf/UX8EP8A7fRlDZ/vvwK4uRwaxl2G0ytqIy48gMQ8M6LQsrm7g3Gg2+7ivhrggrU6UtZ4+RzUv2A446o0D/hth/loPu2rCr/yS8WaS4EbrT0e+W2CQNFZYv1sXElgOJo44mFwpxpwXu2qblRdGeakd6ODm+wWx8MkcsRo+NzXsPNpDh2jJbEoqSwyjF7rydYXDerLXZ4rRH6MrA4DeCdrTzBqDzBWDODhJxfI0E8rJqP9ISAiWxv3Fkre9roz/f7FoWD0kvAr3C0Rh6grYG2yeM7ZIajtjeMu2jye4r1fRzBPvPlu+KN7rLLRrTX3bA2wxR5YpJm5b8LGPJPiWD6yu2Mc1G+iIa79k1lqns5fe1lpsaZHHkGxSedB3q7dPFJ/nMgoe8dCaUj/ALFav9Cb7tyyKfvrxLkuDOS5PRPYfct9cTPj7yOxoj1R2Bc6aJ4Xlaeihlk24GPd9lpPkvsVl4PjORJpnOLnvJc5xLnOO0uOZJ5kkldAljRGe/akdAaOap7AyCM2iMzyloL3GSRrakVIa1jgMI51Kyal5Ube7oi5GlHHAwtZuh1hs12WiWCzRxyN6LC8VLhimiaaEk7QSO9e7atOVVJvr8j5UhFRehqPQ3+IWL+Zg+9YtCt/HLwfyKtP3kdWrBNA5K0j/fLV/MT/AHr1v0/cj4L5FCr77OjdWP8AC7H/AKf9zljXH8svEuw91FoUJ6PO0Qh7XMcKtcC1w4hwoR4FfU8ag5FvGxGGWWF2Zje+N3MscWE+xb8ZbyUjOlpI2trA0n6a4rCMQL7RgEnP5N+0I/8AFazxVChS3a8u76/0Wak/Y8Sp6o7s6e9IK5tiDpnfUFG/1vYVYu5btJ9+hFQjmR0osYuhAEBgW6ywhpLwxta0OQz8ysy8tbJQcqsYrv0Wpao1azaUW2V66H4Zozzp9oEea5PZU9y7pt9cfFNfU1LmOaUkS+k0dWNdwdTxH4Bb/wCoaeaMJ9H81/SKGz5e213H1o3JWMjg72EA/Fe/0/U3rdw6S+ev3Pl/HFRPqjMt94MiGZq7c0bfwCvXu0aNqvaeXyS4/wBeJBRt51Xpw6lat1vfKesaDc0bPxK4682hWun7bwuSXD+/H4YNejQhSWnHqeVktBjeHDaPaN4UNrcSt6qqx5evce6lNVIuLLE9kVqaDXMcMnDkRwXXShabUgmnqv8Asu5/mOhlKVW1ljl6HzBdMURxudWmwuIAHPtXihsi1tX2s5Zx1xhH2d3VqrciuPQi75vDpSA30G7OZ4rE2ttFXU1GHur1fX7F20t+yWZcWYEMpacTSQRvCy6VWdKW/TeGWZRUliS0LDd19h1GyUa7j6p+C6uw23CriFf2ZdeT+3yMuvZOOsNV6klaZcLHO4AnwC2biqqVKU+ib9CnTjvTUe8rNwx1mbyBJ8Ke8hcZsSm5Xce5N+mPmzYvZYpPvM7Sd/7NvafcPitP9R1NKcPF/JfUrbPj7z8DzuOzxOaceEvqaAnOlBu371Fsa3tKsH2uHPPB8cacj3eVKsX7OcYJ6OINFGgAcAKLqKdOFNbsEku7QzJScnlvJx6ulMo6o0D/AIbYf5aD7tqwq/8AJLxZpLgTqiPpzFrK0f8AkNvljaKRP/WxcA2QmrR9Fwc2nADitu3qdpTT5lGtHdkX3UJpBUS2J59GssPYSBI0dji1313cFUvqfCaJqE8rBbtaujLrdYiIhWaJ3SRj51AQ5naWk05hqr2tVU568GSVI70cHO13W6WzTMlicY5Y3VaaZgioIIPeCDxIK2JRUlh8Ckm4s2RBrttIbR9mgc75wc9o7cOfvVJ2Ec6Nk/7juKLpTpNaLwl6W0OBIFGMaMLGDaQ0VJzO0kknLOgAFqlSjTWIkM6jnxNn6itGHMD7dK0txt6OAHIlhIc+SnAlrQDyduIrSvaqfsLzLNCDSyzbFts4kjfGdj2uafrAjzVBPDyTnIdos7o3OjkFHsJY8cHNJa4eIK6BNPVGdJYZsC7dcNuiiZGWWeTA0ND3NfiIAoC6jwCeYAVSVlTbzqTK4fQ2roJfr70u90k7WNc4yRPDAQ2myoDiSOq4b1Qr01SqYRYhLejlnN142B8EskMoo+NxY8c25VHI7Qd4IK2YyUkpIoyTjI2Vc+uiaGCOKSzMmexob0nTGPEGigLm4HZ0GZBzO4KnOxi5ZTwWFcLGqIbS3WdabfC+zujhjifhxBoc5/Uc1465NNrR6qkpWsact7Op4nXclgr+hv8AELF/MwfesU1b+OXg/kR0/eR1asE0DkrSP98tX8xP969b9P3I+C+RQq++zo3Vj/C7H/p/3OWNcfyy8S7D3UWhQnoIDnLXLdnQ3nI4DqzNZKMsq0wOHbijJ+stiznvUkuhTrrEslOmtj3RxxucSyLH0bcur0hDn07SAVYUUm31IXJtYNvfo+3b1bVaTvLIm8sI6R/jjj8Fn38tVHzLVutMm4FnlgIDxtkhaxzm5kAkdyguqk6dGc4LVJskpRUpqL4NlNmmc84nEk8T+cl+e1a060t+o8s34wjBYisHy11CCNozHcvEZOLUo8UfWsrDLdaGieE09ZtR27R7V3leCvbN7v8AqWV48V6mHTbo1teTKxZbY+LFgNK5HLh57VxlteVrbe7N4zx/OpsVKMKmN7keDnEmpJJO0nMqtKTk96TyyRJJYR6QQOeaMaXHl5ncpKFvVry3acW3+c+C8zzOpGCzJ4Jmx3BvlP1R5n4Lo7T9Ppe1cPyX3+2PEz6t/wAqa8zAvmzNjlowUFAdvaPJZW1raFtc7tJYWE/mvoWbSpKpTzLqYLnE7ST25rNlKU+Lb8dSyklwLPaLkjcOrVpG8Z+IO1dnX2HbVI4h7L6r6rn6PvMeF7Ui9dSFtl1yR50xN4jPxG5c7d7KuLfVrMeq+q4r5d5oUrqnU0zhmCswsmQLa/AY8XVO7hTcDwVtXtdUXQ3vZf5hMi7GG/v41JjRqz0DnnfkOwbfb7l0H6et92Eqz56LwXH1+RQv6mWoIj78nxyng3qju2+0nwWTtmv2t1LHCOn39dPItWcNyku/Uj1lFos2j9pe9jsRqGkAHfzB47vFdnsO5rVqUu0eUnhPn+LQx72nCElu8ypP1OXcSSPlAruEooOQq0nxXTfvavcZvYwLzd1iZBFHDGKMjY1jATUhrAGjM7cgqspOTbZKZK+Ar2luhtmvER/KA+seLA5jsJo6lQcjUdUeClpVpU87p5lBS4kdo7q1sdinZaIemMjMWHFJUdZpacgBXJx2r3UuZzjus8xpxi8ouSrkhU9J9Xlhtzi+SMxynbLEcDjzcKFrjzIJU9O5qU9E9DxKnGXEqrtSFnrlap6c2xk+NB7lP+/l0RH2ESYuTVJYIHBzxJaXDMCZwLPsNADhydVRzvKkuGnge40oovrRQUGQGxVSQ/UBTNLdWtjt8hldjhmNMT4yBjoKDG1wIJpvFDkM8lZpXU6awtURypxlxK3HqPgr1rVORyaxp8SD7lL+/l0R47CJftFNG4rvg6CAvLcRcXPIc4udQEmgA2AbANiq1arqS3mSxiorCI/S7QKyXiQ+VrmSgUEsZDX0GwOqCHDtFRuIXulcTp8OB8lBS4lTj1IWavWtVoI4ARg+Jafcp/38+iI+wiWO6NWF22fPoBM7jMel/oPU/pUM7qrLnjwJI04oxYtVNiZaorTEZo+je2QRB4MeJhxD0mlwFQMsXgvX7uo4uLPnZRzkviqkhQrfqlsEsskrunDpHOe4NkFKvJcaVacqkq1G8qJYI3Si3llxua7I7LBHBECGRtDW1NTQcTvKrzk5Scme0sGYvJ9CAgdLtGbJboh8raAI6ubJiwOYKdY4vm0AqDlkDuClpVZ037J5lFSWpzDevRdNL0FehD3CIuNSWAkNJNBmRQ962453VvcShLGdDpHVbdfye7LM0ijnt6V2VDWUl4B5hpaO5Y1zPeqtl6msRSLWoD2EAQGMbBF/hs+yFUdhat5dOPwRL29X/c/iQF+mPGBHSoFHUFG8u/auV207btVGjjK0eFp3ea1z/RqWaqbrc+fDqZmjlsyMZ7W+Y8+8rQ2BeaO3l4r6r6+b6EF/R/8AkXmYt/WHA7GPRdt5O/Hb4qntuxdKr20V7MuPc/74+JNZV9+O4+K+R83LY45CcZNRsbsqONV42PZW9zJ9q9Vy4ZXU+3dapTS3V5llijDRRoAHACi7GnThTjuwSS7jIlJyeWz7Xs8lc0mb+saf8vuJ+K5H9QxxXhLrH5P+zW2e/Ya7yLs7auaOLh7wsWhHeqwXevmXZvEW+4u6/SDnAgIq97FFhL3dQ7iN53Cm9Ym1LK07OVWfsvqub8Of5qXbWtV3lFaor9ksxkcGt37TwG8rlLW2nc1VThz9F1NSrUVOLkyz2yYQRdXcKMHP85rtbutCwtfY5LEfH81ZjUoOvV18WVezOAe0vqRWrt5O9cTbygq0ZVctZy+f53m1UTcGo8S2R2aF4DgyNwO/CPgu6hbWdaKqRhFp88IxHUrQe6215mRHGGijQAOAFArUKcYLdgkl3aEMpOTy2fS9nwIAgCAIAgCAIAgCAIAgCAIAgCAIAgCAIAgCA0brruK1SW5s0UE0sfQsaHxsdIGlrpCQcIOHaD3rTs6kFT3W1xK9aMm9DWlqdKBglMoHzH4gK/RdvV2O7xWCu97gy36v9X09tmY+aN8dlaQXueC3pAM8DAczXYXDICudaBV69zGCxF6klOk28s6NaKZDILHLh+oAgCAj78lc2IlnIE7wDvHs8Vl7Yq1adq3S830X5p3FqzjGVVKRVmMJNGgk8AKlcPCEpvdgsvu1NptJZZ6PY+JwqC1woQp5QrWlVbycZLDX5+dDwpQqxeNUWex2llojIIHB7eH53Fdna3NHaFBqS7pL89H9UY9WnO3nleTIG32F8Dqgmleq4e48D71y97Y1rGopxbxyl9H3+j9DTo14V44fHmiUu6+w6jZOqfneqe3h7ltWG3IVEoV9H15P7fL5FKvZOOtPVev9kuDXYt9NNZRQIHSgZxn6X9q5j9RrWm//ALfQ09nPSS8PqRd3issf0m+w1WJYx3rmmv8Akvnku13inLwZc1+hnPmDbr0ZHlXE75o8+CzbzalC20bzLovr0/NCzRtZ1NeC6lellktDxvO5o2AfneuTq1bjaNdLi+S5JfnF/wBI1Ywp28CwWCxtgYSSK7XO8hyXWWVnSsKLcnr/AKn+cjKrVpV54Xkiv3nbTM+orQZNH53lcptC9leVsrgtIr85v+jUt6Kowxz5njaLK9nptI57vHYq1e0rUP5YtfL48CSFWE/deST0akdic0ZspU8ju7z5cls/p6pV7SUF7mMvufL4/nAp38Y7qb4liXWmUEAQBAEAQBAEAQBAEAQBAEAQBAEAQBAEAQBAEAQBAEAQBAEAQH4RXIr40msMJ4PxrANgA7Ml8jGMdEsH1tviVi/Lb0j6CmFtQDxO/uyXF7ZvVcVtyPux08Xz8v8A02bOj2cMvizCs1odG4OaaH2HkeSzre4qUKiqU3h/mjLFSnGpHdkWaw3iyYYTQO3tO/s4hdlZ7RoXsdyXHnF8/DqY9a3nRe8uHUwrbcO+I0/ynyPxWfebAT9q3eO58PJ/f4lijf8AKp8SOBmg+ez2t+Cx076x/wB0V8Y/WJb/AMGv0fz+58W23vlDcVOrXYKbePgo7vaFW7UVUxp0PVK3hSzu8zwhlLHBw2g1Cr0asqNRVI8USTipRcXzMqS3zS5VceTRT3Zq7PaF7dPdUm+6K+2vxZDGhRpa4Xn/AGZFjuN7s39QeLvDcrVrsGtU1q+yvi/svzQiq30I+7q/QmWtis7NzRx2ucfNdFGNrs6l0Xq/qzPbq3EuvyRAXneTpTTYwbB5nmuV2htOpdvC0hyX1f25epqW9tGks8WYlnmLHBwpUGuao0K0qNSNSPFMmnBTi4vmXKzTiRgcNhH+4X6Db1416SqR4P8AMeRgVIOnJxfI+2sA2ABSqKjwR5bb4n0vR8CAIAgCAIAgCAIAgCAIAgCAIAgCAIAgCAIAgCAIAgCAIAgCAIAgPl7aggGlRt4c15mm4tJ4PqeHkrDLklxUoAB61cu4bVxkdhXTqbmiS58vhx/OJsu9pbufQkbRdMTIXYqkgVxb68By5LVrbJtaFpJzzlLOeefzl9dSpC7qzqrHwK4FySbWprEpZL7kZk7rjnkfH4rZtduXFH2Z+0u/j8efn8SnVsqc9Y6fIlYb7idtJb2jzC3KO3LSp7zcfFfVZRSnZVY8NT0LrO//AAj24aqdy2fWeX2b/wCp4xcQ/wBy+IwWcboR9lfOz2fDVqmv+o3rh/7vU/H3pCzIOHY0V92S+T2rZUlhTXlr8tArWtPiviR1q0gJyjbTm7M+AWRcfqGT0oxx3v7L7luns9LWb+BETTOeauJJ5/nJYFatUrS36jbZfhCMFiKwSlwWWOTHjFSNx2UO8c/wW3sS1t66n2iy18MPn49/LkUr2rUhjdeELbcThnH1hwOTvgUu9g1YPND2l04P7P0FK+i9J6P0JW57I6KOjjmTWnCtMvYtzZVpUtqG5UerecdO785lK6qxqTzEzlpFYIAgCAIAgCAIAgCAIAgCAIAgCAIAgCAIAgCAIAgCAIAgCAIAgCAIAgCAjNIa9FkCesK8gKmp7wFjbd3/ANpiK5rPhxz8Ui5Y47XXoQV3WF0rqDJo9J3D8VzNhYTu54Xu83+czSr140o5fEz7+sUcbWljaEmm3cBw47FqbbsrehTjKnHDbx5Y/wDNStZVqlSTUnoQ8bC4gDaSAO9c/TpyqTUI8W8Ivykoptnra7G+OmMUrWmYNadnap7qyrWzSqxxnhwZHTrQqe6zyijLiA0VJyAUFOlKpNQgst8CSUlFZZ62qyPjoHildmYPuU9zZ1rZpVVjPmeKdWFTLiz1uqFr5WteKg1302AnyU2zKNOtcxp1FlPPyz9DxczlCm5RJC+bpp14xl6zR7x5rV2tsjd/xbeOnNL5r6/HqVbW7z7E34M8NHAelqAaYSCd24j3KtsBT/ctpaYab5ciS/x2eHxyWZdkY4QBAEAQBAEAQBAEAQBAEAQBAEAQBAEAQBAEAQBAEAQBAEAQBAEAQBAEAQBAEB8sYAKAADgMl5jGMViKwfW29WR1/WV0jG4BUg7OVD+CyNtWlS4pR7NZafphluyqxpye8+KMS4rtIdjeCKZNByNd5VHYuzZwn21VYxwT497+3/hPeXKcdyD8TI0khrGHD1Tn2HL30Vrb9Fzt1Nf6X6PT54IrCeJuPUi7hhxTA7m1J9w9p9ixdiUXUu1LlHL+i+foXbye7Sa6k5e9i6VlB6Qzb5jv+C6Xalj+6o4j7y1X28zNta/ZT14PiRVy2F4la5zS0Cu3LaCNm3esLY9hXjcxqzi0lnjpyxw48y7d16bpuKeWyxrrzJPxrQNmS+JJcD623xP1fT4EAQBAEAQBAEAQBAEAQBAEAQBAEAQBAEAQBAEAQBAEAQBAEAQBAEAQBAEAQBAEAQBAY9v/AGb/AKJ9yrXn+Xn4P5EtH+SPiRujex/d5rI2B7s/L6lu/wCMfP6E0ugM8IAgCAIAgCAID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7175" name="Picture 7" descr="http://sanantonio.clubwizard.com/IMUpload/RotaryMBS_RG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615" y="76200"/>
            <a:ext cx="1904999" cy="715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Application Components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525963"/>
          </a:xfrm>
        </p:spPr>
        <p:txBody>
          <a:bodyPr/>
          <a:lstStyle/>
          <a:p>
            <a:pPr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Community Assessment</a:t>
            </a:r>
          </a:p>
          <a:p>
            <a:pPr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Plan </a:t>
            </a:r>
          </a:p>
          <a:p>
            <a:pPr lvl="1"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Committees (3 each from Host &amp; International)</a:t>
            </a:r>
          </a:p>
          <a:p>
            <a:pPr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Sustainable Solutions</a:t>
            </a:r>
          </a:p>
          <a:p>
            <a:pPr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Measurable Outcomes</a:t>
            </a:r>
          </a:p>
          <a:p>
            <a:pPr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Financial Management Plan (Budget/Bank account)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Support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71688" y="1600200"/>
            <a:ext cx="6843712" cy="4525963"/>
          </a:xfrm>
        </p:spPr>
        <p:txBody>
          <a:bodyPr/>
          <a:lstStyle/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http://www.rotary.org/en/global-grants</a:t>
            </a:r>
            <a:endParaRPr lang="en-CA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Terms and Conditions document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– </a:t>
            </a:r>
            <a:r>
              <a:rPr lang="en-CA" sz="2400" dirty="0" smtClean="0"/>
              <a:t>Bob Palmateer </a:t>
            </a:r>
            <a:endParaRPr lang="en-CA" sz="2400" i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 workshop – </a:t>
            </a:r>
            <a:r>
              <a:rPr lang="en-CA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October </a:t>
            </a:r>
            <a:r>
              <a:rPr lang="en-CA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date TBA</a:t>
            </a:r>
            <a:endParaRPr lang="en-CA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 descr="D:\Users\EquinoxG\Documents\aClient Folders\Rotary\District\GG Terms &amp; Condition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959358">
            <a:off x="715212" y="3671505"/>
            <a:ext cx="2091651" cy="265516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4" name="Picture 4" descr="Question butto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743200"/>
            <a:ext cx="3429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1"/>
                </a:solidFill>
              </a:rPr>
              <a:t>3 Types of Grants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25963"/>
          </a:xfrm>
        </p:spPr>
        <p:txBody>
          <a:bodyPr/>
          <a:lstStyle/>
          <a:p>
            <a:pPr>
              <a:buNone/>
              <a:defRPr/>
            </a:pPr>
            <a:endParaRPr lang="en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  <a:defRPr/>
            </a:pPr>
            <a:endParaRPr lang="en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525905" y="2012759"/>
            <a:ext cx="1857374" cy="460800"/>
          </a:xfrm>
          <a:custGeom>
            <a:avLst/>
            <a:gdLst>
              <a:gd name="connsiteX0" fmla="*/ 0 w 1857374"/>
              <a:gd name="connsiteY0" fmla="*/ 0 h 460800"/>
              <a:gd name="connsiteX1" fmla="*/ 1857374 w 1857374"/>
              <a:gd name="connsiteY1" fmla="*/ 0 h 460800"/>
              <a:gd name="connsiteX2" fmla="*/ 1857374 w 1857374"/>
              <a:gd name="connsiteY2" fmla="*/ 460800 h 460800"/>
              <a:gd name="connsiteX3" fmla="*/ 0 w 1857374"/>
              <a:gd name="connsiteY3" fmla="*/ 460800 h 460800"/>
              <a:gd name="connsiteX4" fmla="*/ 0 w 1857374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460800">
                <a:moveTo>
                  <a:pt x="0" y="0"/>
                </a:moveTo>
                <a:lnTo>
                  <a:pt x="1857374" y="0"/>
                </a:lnTo>
                <a:lnTo>
                  <a:pt x="1857374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65024" rIns="113792" bIns="6502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600" b="1" kern="1200" dirty="0" smtClean="0"/>
              <a:t>District Grants</a:t>
            </a:r>
            <a:endParaRPr lang="en-CA" sz="1600" b="1" kern="1200" dirty="0"/>
          </a:p>
        </p:txBody>
      </p:sp>
      <p:sp>
        <p:nvSpPr>
          <p:cNvPr id="7" name="Freeform 6"/>
          <p:cNvSpPr/>
          <p:nvPr/>
        </p:nvSpPr>
        <p:spPr>
          <a:xfrm>
            <a:off x="1525905" y="2473558"/>
            <a:ext cx="1857374" cy="2860441"/>
          </a:xfrm>
          <a:custGeom>
            <a:avLst/>
            <a:gdLst>
              <a:gd name="connsiteX0" fmla="*/ 0 w 1857374"/>
              <a:gd name="connsiteY0" fmla="*/ 0 h 2371680"/>
              <a:gd name="connsiteX1" fmla="*/ 1857374 w 1857374"/>
              <a:gd name="connsiteY1" fmla="*/ 0 h 2371680"/>
              <a:gd name="connsiteX2" fmla="*/ 1857374 w 1857374"/>
              <a:gd name="connsiteY2" fmla="*/ 2371680 h 2371680"/>
              <a:gd name="connsiteX3" fmla="*/ 0 w 1857374"/>
              <a:gd name="connsiteY3" fmla="*/ 2371680 h 2371680"/>
              <a:gd name="connsiteX4" fmla="*/ 0 w 1857374"/>
              <a:gd name="connsiteY4" fmla="*/ 0 h 237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2371680">
                <a:moveTo>
                  <a:pt x="0" y="0"/>
                </a:moveTo>
                <a:lnTo>
                  <a:pt x="1857374" y="0"/>
                </a:lnTo>
                <a:lnTo>
                  <a:pt x="1857374" y="2371680"/>
                </a:lnTo>
                <a:lnTo>
                  <a:pt x="0" y="2371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Short-term projects/activities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Local or International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Funded by Clubs and District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Administered by District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CA" sz="1600" kern="1200" dirty="0"/>
          </a:p>
        </p:txBody>
      </p:sp>
      <p:sp>
        <p:nvSpPr>
          <p:cNvPr id="8" name="Freeform 7"/>
          <p:cNvSpPr/>
          <p:nvPr/>
        </p:nvSpPr>
        <p:spPr>
          <a:xfrm>
            <a:off x="3643312" y="2012759"/>
            <a:ext cx="1857374" cy="460800"/>
          </a:xfrm>
          <a:custGeom>
            <a:avLst/>
            <a:gdLst>
              <a:gd name="connsiteX0" fmla="*/ 0 w 1857374"/>
              <a:gd name="connsiteY0" fmla="*/ 0 h 460800"/>
              <a:gd name="connsiteX1" fmla="*/ 1857374 w 1857374"/>
              <a:gd name="connsiteY1" fmla="*/ 0 h 460800"/>
              <a:gd name="connsiteX2" fmla="*/ 1857374 w 1857374"/>
              <a:gd name="connsiteY2" fmla="*/ 460800 h 460800"/>
              <a:gd name="connsiteX3" fmla="*/ 0 w 1857374"/>
              <a:gd name="connsiteY3" fmla="*/ 460800 h 460800"/>
              <a:gd name="connsiteX4" fmla="*/ 0 w 1857374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460800">
                <a:moveTo>
                  <a:pt x="0" y="0"/>
                </a:moveTo>
                <a:lnTo>
                  <a:pt x="1857374" y="0"/>
                </a:lnTo>
                <a:lnTo>
                  <a:pt x="1857374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65024" rIns="113792" bIns="6502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600" b="1" kern="1200" dirty="0" smtClean="0">
                <a:solidFill>
                  <a:srgbClr val="FFFF00"/>
                </a:solidFill>
              </a:rPr>
              <a:t>Global Grants</a:t>
            </a:r>
            <a:endParaRPr lang="en-CA" sz="1600" b="1" kern="1200" dirty="0">
              <a:solidFill>
                <a:srgbClr val="FFFF00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643312" y="2473558"/>
            <a:ext cx="1857374" cy="2860441"/>
          </a:xfrm>
          <a:custGeom>
            <a:avLst/>
            <a:gdLst>
              <a:gd name="connsiteX0" fmla="*/ 0 w 1857374"/>
              <a:gd name="connsiteY0" fmla="*/ 0 h 2371680"/>
              <a:gd name="connsiteX1" fmla="*/ 1857374 w 1857374"/>
              <a:gd name="connsiteY1" fmla="*/ 0 h 2371680"/>
              <a:gd name="connsiteX2" fmla="*/ 1857374 w 1857374"/>
              <a:gd name="connsiteY2" fmla="*/ 2371680 h 2371680"/>
              <a:gd name="connsiteX3" fmla="*/ 0 w 1857374"/>
              <a:gd name="connsiteY3" fmla="*/ 2371680 h 2371680"/>
              <a:gd name="connsiteX4" fmla="*/ 0 w 1857374"/>
              <a:gd name="connsiteY4" fmla="*/ 0 h 237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2371680">
                <a:moveTo>
                  <a:pt x="0" y="0"/>
                </a:moveTo>
                <a:lnTo>
                  <a:pt x="1857374" y="0"/>
                </a:lnTo>
                <a:lnTo>
                  <a:pt x="1857374" y="2371680"/>
                </a:lnTo>
                <a:lnTo>
                  <a:pt x="0" y="2371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Large scale projects/activities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International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b="1" kern="1200" dirty="0" smtClean="0"/>
              <a:t>$30,000 </a:t>
            </a:r>
            <a:r>
              <a:rPr lang="en-CA" sz="1600" kern="1200" dirty="0" smtClean="0"/>
              <a:t>minimum budget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Funded by Clubs, District and TRF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Administered by TRF</a:t>
            </a:r>
            <a:endParaRPr lang="en-CA" sz="1600" kern="1200" dirty="0"/>
          </a:p>
        </p:txBody>
      </p:sp>
      <p:sp>
        <p:nvSpPr>
          <p:cNvPr id="10" name="Freeform 9"/>
          <p:cNvSpPr/>
          <p:nvPr/>
        </p:nvSpPr>
        <p:spPr>
          <a:xfrm>
            <a:off x="5760719" y="2012759"/>
            <a:ext cx="1857374" cy="460800"/>
          </a:xfrm>
          <a:custGeom>
            <a:avLst/>
            <a:gdLst>
              <a:gd name="connsiteX0" fmla="*/ 0 w 1857374"/>
              <a:gd name="connsiteY0" fmla="*/ 0 h 460800"/>
              <a:gd name="connsiteX1" fmla="*/ 1857374 w 1857374"/>
              <a:gd name="connsiteY1" fmla="*/ 0 h 460800"/>
              <a:gd name="connsiteX2" fmla="*/ 1857374 w 1857374"/>
              <a:gd name="connsiteY2" fmla="*/ 460800 h 460800"/>
              <a:gd name="connsiteX3" fmla="*/ 0 w 1857374"/>
              <a:gd name="connsiteY3" fmla="*/ 460800 h 460800"/>
              <a:gd name="connsiteX4" fmla="*/ 0 w 1857374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460800">
                <a:moveTo>
                  <a:pt x="0" y="0"/>
                </a:moveTo>
                <a:lnTo>
                  <a:pt x="1857374" y="0"/>
                </a:lnTo>
                <a:lnTo>
                  <a:pt x="1857374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3792" tIns="65024" rIns="113792" bIns="6502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600" b="1" kern="1200" dirty="0" smtClean="0"/>
              <a:t>Packaged Grants</a:t>
            </a:r>
            <a:endParaRPr lang="en-CA" sz="1600" b="1" kern="1200" dirty="0"/>
          </a:p>
        </p:txBody>
      </p:sp>
      <p:sp>
        <p:nvSpPr>
          <p:cNvPr id="11" name="Freeform 10"/>
          <p:cNvSpPr/>
          <p:nvPr/>
        </p:nvSpPr>
        <p:spPr>
          <a:xfrm>
            <a:off x="5760719" y="2473558"/>
            <a:ext cx="1857374" cy="2860441"/>
          </a:xfrm>
          <a:custGeom>
            <a:avLst/>
            <a:gdLst>
              <a:gd name="connsiteX0" fmla="*/ 0 w 1857374"/>
              <a:gd name="connsiteY0" fmla="*/ 0 h 2371680"/>
              <a:gd name="connsiteX1" fmla="*/ 1857374 w 1857374"/>
              <a:gd name="connsiteY1" fmla="*/ 0 h 2371680"/>
              <a:gd name="connsiteX2" fmla="*/ 1857374 w 1857374"/>
              <a:gd name="connsiteY2" fmla="*/ 2371680 h 2371680"/>
              <a:gd name="connsiteX3" fmla="*/ 0 w 1857374"/>
              <a:gd name="connsiteY3" fmla="*/ 2371680 h 2371680"/>
              <a:gd name="connsiteX4" fmla="*/ 0 w 1857374"/>
              <a:gd name="connsiteY4" fmla="*/ 0 h 237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2371680">
                <a:moveTo>
                  <a:pt x="0" y="0"/>
                </a:moveTo>
                <a:lnTo>
                  <a:pt x="1857374" y="0"/>
                </a:lnTo>
                <a:lnTo>
                  <a:pt x="1857374" y="2371680"/>
                </a:lnTo>
                <a:lnTo>
                  <a:pt x="0" y="237168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Work with RI strategic partners on predesigned activities (i.e. Aga Khan University)</a:t>
            </a:r>
            <a:endParaRPr lang="en-CA" sz="1600" kern="1200" dirty="0"/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CA" sz="1600" kern="1200" dirty="0" smtClean="0"/>
              <a:t>Fully funded by World Fund &amp; strategic partner</a:t>
            </a:r>
            <a:endParaRPr lang="en-CA" sz="1600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>
              <a:defRPr/>
            </a:pP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Global Grants…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33600" y="1828800"/>
            <a:ext cx="6843712" cy="4525963"/>
          </a:xfrm>
        </p:spPr>
        <p:txBody>
          <a:bodyPr/>
          <a:lstStyle/>
          <a:p>
            <a:pPr>
              <a:buNone/>
              <a:defRPr/>
            </a:pPr>
            <a:r>
              <a:rPr lang="en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...fund large scale projects and activities (</a:t>
            </a:r>
            <a:r>
              <a:rPr lang="en-CA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minimum budget of $30,000 US</a:t>
            </a:r>
            <a:r>
              <a:rPr lang="en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that: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Align with one or more areas of focus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sustainable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measurable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 host community-driven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Actively involve Rotarians/community members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Meet eligibility requirements</a:t>
            </a:r>
          </a:p>
          <a:p>
            <a:pPr lvl="1"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impact on many people*</a:t>
            </a:r>
          </a:p>
          <a:p>
            <a:pPr>
              <a:buNone/>
              <a:defRPr/>
            </a:pPr>
            <a:endParaRPr lang="en-CA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"/>
            <a:ext cx="18288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Areas of focus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219200" y="2000250"/>
            <a:ext cx="7467600" cy="44291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Peace and conflict prevention/resolution 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Disease prevention and treatment 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Water and sanitation 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Maternal and child health 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Basic education and literacy 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</a:rPr>
              <a:t>Economic and community development </a:t>
            </a:r>
          </a:p>
          <a:p>
            <a:pPr>
              <a:buNone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9812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25908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32004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38100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" y="4419600"/>
            <a:ext cx="5524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5800" y="5029200"/>
            <a:ext cx="5524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304801" y="274638"/>
            <a:ext cx="8382000" cy="1143000"/>
          </a:xfrm>
        </p:spPr>
        <p:txBody>
          <a:bodyPr/>
          <a:lstStyle/>
          <a:p>
            <a:pPr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apply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7628" y="0"/>
            <a:ext cx="297637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304800" y="1600200"/>
            <a:ext cx="8610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4 clubs invest $2,500 each  =    $ 10,000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District (DDF) matches 100% = </a:t>
            </a:r>
            <a:r>
              <a:rPr lang="en-CA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$ 10,000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Subtotal</a:t>
            </a: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                                  </a:t>
            </a:r>
            <a:r>
              <a:rPr lang="en-C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$ 20,000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CA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TRF matches 50% of cash =       $  5,000   (of Clubs’ $10,000)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TRF matches 100% of DDF =     </a:t>
            </a:r>
            <a:r>
              <a:rPr lang="en-CA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$10,000</a:t>
            </a: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(of District’s $10,000)</a:t>
            </a:r>
            <a:endParaRPr lang="en-CA" sz="24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TOTAL</a:t>
            </a: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                                          </a:t>
            </a:r>
            <a:r>
              <a:rPr lang="en-CA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$35,000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CA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2400" b="1" i="1" dirty="0" smtClean="0">
                <a:solidFill>
                  <a:srgbClr val="C00000"/>
                </a:solidFill>
                <a:latin typeface="+mn-lt"/>
              </a:rPr>
              <a:t>Note</a:t>
            </a:r>
            <a:r>
              <a:rPr lang="en-CA" sz="2400" i="1" dirty="0" smtClean="0">
                <a:solidFill>
                  <a:srgbClr val="C00000"/>
                </a:solidFill>
                <a:latin typeface="+mn-lt"/>
              </a:rPr>
              <a:t>: Foundation’s World Fund provides a minimum of $15,000 and maximum of $200,000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62400" y="4191000"/>
            <a:ext cx="15240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>
              <a:defRPr/>
            </a:pP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Global grants can be used to fund: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3124200" y="1600200"/>
            <a:ext cx="5562600" cy="4525963"/>
          </a:xfrm>
        </p:spPr>
        <p:txBody>
          <a:bodyPr/>
          <a:lstStyle/>
          <a:p>
            <a:pPr>
              <a:defRPr/>
            </a:pPr>
            <a:r>
              <a:rPr lang="en-CA" dirty="0" smtClean="0">
                <a:solidFill>
                  <a:srgbClr val="0000FF"/>
                </a:solidFill>
              </a:rPr>
              <a:t>Humanitarian Projects </a:t>
            </a:r>
          </a:p>
          <a:p>
            <a:pPr lvl="1">
              <a:defRPr/>
            </a:pPr>
            <a:r>
              <a:rPr lang="en-CA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 support one or more areas of focus</a:t>
            </a:r>
          </a:p>
          <a:p>
            <a:pPr>
              <a:defRPr/>
            </a:pPr>
            <a:r>
              <a:rPr lang="en-CA" dirty="0" smtClean="0">
                <a:solidFill>
                  <a:srgbClr val="0000FF"/>
                </a:solidFill>
              </a:rPr>
              <a:t>Vocational Training Teams </a:t>
            </a:r>
          </a:p>
          <a:p>
            <a:pPr lvl="1">
              <a:defRPr/>
            </a:pPr>
            <a:r>
              <a:rPr lang="en-CA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teams travelling abroad to learn more about their profession or teach local professionals</a:t>
            </a:r>
          </a:p>
          <a:p>
            <a:pPr>
              <a:defRPr/>
            </a:pPr>
            <a:r>
              <a:rPr lang="en-CA" dirty="0" smtClean="0">
                <a:solidFill>
                  <a:srgbClr val="0000FF"/>
                </a:solidFill>
              </a:rPr>
              <a:t>Scholarships</a:t>
            </a:r>
            <a:r>
              <a:rPr lang="en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defRPr/>
            </a:pPr>
            <a:r>
              <a:rPr lang="en-CA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graduate-level academic studies in areas of focus</a:t>
            </a:r>
          </a:p>
          <a:p>
            <a:pPr>
              <a:defRPr/>
            </a:pPr>
            <a:endParaRPr lang="en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02" name="AutoShape 6" descr="data:image/jpeg;base64,/9j/4AAQSkZJRgABAQAAAQABAAD/2wCEAAkGBxQTEhUUEhQWFRUXFxcWFxcYFBQUFBkWGBQXFxgYFxUYHCggGBolHBQUITEhJSkrLi4uFx8zODMsNygtLisBCgoKDg0OGxAQGiwkHyUsLCwsLCwsLCwsLCwsLCwsLCwsLCwsLCwsLCwsLCwsLCwsLCwsLCwsLCwsLCwsLCwsLP/AABEIAQAAwAMBIgACEQEDEQH/xAAcAAACAwEBAQEAAAAAAAAAAAAEBQMGBwIBAAj/xAA+EAABAgQEAwUGBQMEAQUAAAABAAIDBBEhBRIxQVFhcQYigZGhEzKxwdHwFEJScuEzYoIHIyTxFVNUkrLi/8QAGQEAAwEBAQAAAAAAAAAAAAAAAgMEAQAF/8QAKhEAAgICAgICAAQHAAAAAAAAAAECEQMhEjEEQSJREzJxkUJhgaGx4fD/2gAMAwEAAhEDEQA/AOGSh4hvqVK2TbvU+NAiWQuSk9jxKicgkgeCQBYAKSDruiIUMBe1BS3INIhiOa0Ek2F1S5+c9o8vd0aOATftTiAAENty7XpsFVvaX48FRhj/ABMGRO+PsoIjyfugHioYk0G1HvO8h5qMBz/eNBwFh/Kq6F1ZzDhZ3Aa8U0id2gFxuN1xIylLjRTx2OFaUPglc1Y5Ym0DxYeYVH39CvZSY/I6x2J3/leOi0vYHfgoZgB44H4pqkn0KlBxewmMNtCh5N1KjhfwX0tMZqMfY/ldx5FcRateCeNHdDuEVg0Gl1L8deChhG+Xy5jgvGxaVB2+Chju34XB3WHBzHL57FHLxA8c9/qpM1Pv1QsNAcSo0+wu5WboQdQpYrAa/HmljjR3Wx5FCEyzworTQHRFRoYaRWlOKSYZHr3TfgUx9tamv3sppKtEWdysmiFljrTdQOI1FlyRRQumQ2xQbJ/0NjkuxrjeLEDeTRU+ZsPVOpfszLt1aXHi4kqtRu1M5F/owmw28XXPmfogI8xM6xZwt5Nr8qK1JLpF/I0EYXB/9Jn/AMQhpjs9Lv1hgft7vwVDZi0RtMs+eQfT5lHyXbqKx1IzWRG8WmjuvArd+zbFfaj/AEtiOcYstFz2/pv7rv8AF4sfEeKx3FxFgvMJ7TDe2zmuBBH8L9U4Vi0KYbWE6tNQbOHUJP227FwMRh0iANit/pxQO83keLeS5UFZ+ZJJr3G3mrbh+HPIuPmnUh2XMCI6HEb32mht5EcjqrLLyLWjRTTm7ouxYYpWyrQ5Cg0JXMaTJAoNuBVubBuvXQAllCVGezEhUXH35JTMyxaeXBanMYeCFW8UwgbLYycWBPGpKjP40TKb3bsdwjfxGdlK1KkxDDqGmx067t+Y8UhcHQnfLluFVGakefPG49jlsYEAnUWK6JQcrEFdahwqFIx1PD4IxZ62JkdwHyTiC8PFdD5pPGP39+CghzToRtccPouOHcQU6IKahVqmMvMNittw+6oSOwtNPL6IQ0BS0WnKifS8S1ReqQxRQ1Gh1THDYuw++SVkjasXljaGLGuF3W5Lp8AOAciITGuZR4vsQp2wBeooRoK+qn90QtD/ABKdiZS5zqf2tt6qqtxesQZhQda/FOu1UKJCOWlRq07EcVVLi7gKLblK+RVlkk6iW44iwtsa2VcxSdLe80AXFqWUMCYaa0QWKxSRSu5RYlTGxyOWpIsGA9pTnqwlsRtyK3//AE1aph/a32jA92gFIoHvAGlIreQOo5gr8zPjua8OYaEEUPitVwObcKOFASLja9jbcX05qq0mZTW10XvH2+1q+wjQBSJTSJBNw9vStfEpK6OKpHDxl0BzGvcHFjSRY+5UgwnE6tIrTkeSkwuaD2ClbVbQ602r4US/Jx0uSK/Dy8nwHjItVKErZEojGuqpEz0aCohsls0QUTEegoyFyNUSv4nKhwIpb70VVxHD81j7w1t5Ecld47EpxCTrca7fQ8iuhkaYOTGpIoMNpY7Keo67/fJHF1aHiisSlq8nD7qOIQAfah6ffmr4Ts8rJj4snF7eCgitqKqUaL5yYKAIEYw3WsnsvPNiDK+gOx/KfoUlmW76riDFynKRY81jRyY8iMpY/fNDtJa6oK8gzIpR1SNjwPPgupiFUZmm49RwQh9lllpsOh+CIiSgs8POmnyVVw+coaUpx6qzSkznBH5tuv381POFMmnFx2jRu0UiJiA5v5hdp3rRZu0MPdLbrVHOufsaqiY/hnsoziNH95vjqB4o8yr5GThyYjiQmCtG01qkGIuqa6X+SssdtG0rruqzjZofH5JeJ2yiKSQihw80RreJWn4a00b920WdYLDzTLB1WtYPGY17A9pcAHGgNBW2o3/lNkryJfQ5NRwyf3oX4/LVhtJN+8y3nfyQ/Z6IS8j9TQaDiNVoJxrDXtAfA50LPmDzSvFJGVZDe+FCoBcU7pAOgBOn8JsnGcKsnw3CfJC2I66PlDUJA2dMQB2hP346JlJzVF5rdOj3I7imMXsqoIktVRnFWjVCTGPivdW8bN5UEjD+K4jYfQKGXxcu+iO/HVFwtcKM52VTFsMDtR4jUKkT0Asc4G51HOi1GacHBUbtNLZXApmCTUqZP5ME42KJd9QD4LxppUcD6HRDyrqEt46dQiIw0PEUPy+auPMPIrahL4jKjmEzF69Ag4zafArjD2Wi2rvoR9UxgEajxCU5d1NLxr21HqOixoJOgx7gDR2n6hr48QmUjFoAcwp8vv5pbHILcw8RrTpyQkOKW6GxvTogatHNWfod2tLg80t7WywfAz7w+94HVFHXmVO1oewtO4INdL2RyjyTQsyqPEaRWqr2O+8W8B8laMQw7KXNOxoqbiJq9/KymxLYxJpbOuysIumLbArRZOrXNP7/AIBUbsM0fiHV0yfNXSZj1cMoFG11IaLhE5pZd/RQsblh19nkua1J2BVqxpv/ABolP0NValIMPNeKKEEGgcdfBWLFp6GWuhUd3hS4AApodbro0oiscJLTRUZJ3cH3uiIkQgIfDofeLRsSPVHzkrRqhl2evHqhU9mY3uj5CQYLm6BY03togP8AzkNh7+Z3Jth57o4qTdIGcoxVstxht2AHRehx+wq7AxyA+uWA+2+ZEQJ9zj3YUUD+4tI+KOUJJGRyQfQ6oHJB2mlKwzyunUnDe/VuXqucYgdwhJUqYco2qMliWcjQczCPEIXEW5XO6/fyUkk6tuS9RO1Z4slTo7Y61eSjmDUVG+oXTChWO8kRh2zT702XBbfx1XUvqQV65tulvDZccHSztQeF+h3ULpahoDZS4ec7cv5m6dOBRDcLiEjL4a+WiB6CW0bhrTlZE1oTz46eaHYLa8+K72F6pgop3amHSI536gD4jVZZGNXO55itb7awj7MOB0zVtxH8LIW79ElKpMKKHnYKHmju/Z81acQwdjiK90XvxKr/APpsP9+L+xvq4rU4MmHNvdS5ZtZdHp+PBSxbKw2Vblq01LdwNRuUdBigNe0i/HfnT0Tb8J7MigGU2p9+KjiyYFR1p4rOWxvBCaQl/wDeJomuKwKt0UsOB3yQNm160RkaHa6D7HxWkyqsgkAigNeKCdJgH+g23DTyKtQlgCiBKNKxSaMcUVWCNcsGleP0TOSlHupmoBwoncLDxXRHQpUNROTZiikBtghoSXFodQU8nHJHPmyRJ7DoyXtHCpFPNBSTrhPO18uQ4O4pDCt4H5r1MLuCPG8hVkYREsT97/yhXi9Oo89ETG948/mENHOnMfApgk9D9DuLFEEWrzp5/wDSEPvEcyi4nusYNbk862HpXzXHH0kcsQDnRar2WwkPDw4UiwyKg71uHdFQuzuH+2m5cbF4zdG3PwWr4o38PMwpgD/bf/sRdhc0afWnkhf0GtbJpWIaCvhsimOqaG3qlEGL18Tt1TFkUAWNkQoT9sHf8WKSdPksbFh4LYO17v8AhRqjQVWTzUItoPu4BHxQ+wkPv9NXUmXj9UP4O/la1KOosR7HzXs5uGdKkt8x9QFsbIllF5K+dnp+G/hQTPRAW69EBLTRLi1+1vA6FLsSeXuDAbfmKZTMKjQ46kW/xuUuNvZRKhhBcHOdQdPJczESyFlo4ALga3r0UOJTeUZtlrGwqgiHKkguceiXwsRdDcWnvAb7qGFicaKaMZRo3cb+Q0TCXkKC/eJ1K1RBlSGUpPtcLGvxU75pVmO32Tqt0OoRsKZDgglaOVMKjRqpRPIx8ZBxLlJCbKn2zlawK7i6obd/A/FaZj7ascOIKzFmhHEL0PFlcWjzPMj8kwmKe8oH7E7KZ3vKKI23j9VSRkLLuXboner4LqWhVcKanQJnL4NR7fanK0m5HHYHhVc2ckWj/TiWPtAXWBzNaeJAvThstRxyT9tKRWV/ISLaOaKiniPgqrChNhPgBgqAQMvuihbQ/wD2V2lIjT3RoAAddxp5D0QXsZVFHwSZ9o3gd7bJk6jSG1JuVUezsxliUrqLBWhgq4cTco5CIg3aq8rFH9qzzGJc+zhvG7Wjy0PxWk41DzQnt4tI9FTJCD7aWa3cAt6EFLk62ZN8aZTGVDwW2IuDzFwtgwvEBEhNe3RwB6HceayeJALc4NiLKx/6e4zleZd5s45mfu/M3x1QZoco2vRZ42TjKvst8pFqSd6n0TpsUvYAfygjzQceSHvBC4b7RsfKTVj2GltHC/wU+Pej0ZJdjTJkhkA8PpdKznfQkV25BOGy5dmDiB8B92QkaSLCxhiAZyQDWwNK8U2UQcc4K7ZPIwqDvG/Dkp3TQAolkzKtZFhQWxsz4hIpUEigUc5LwoJeI0xQgVoSARrdDxYbnCuzyei1QsB5Bsls1HEQtEAvNQalwIpppx3T3CZWljfS6XONKzk7JjVRuKLm2US+K+gKVQViHtDGo13QqgmHorP2gmM7sg6n6JBMNoq/HjxX6kHlPk/0IIbau++C4LbKeCNfFQvaTRo3VKJGOexmHe1jZiLNHqtFfhQLaFtQRprboUs7FYYWwhzuVcfw9KVJPI/dQh7YSVIpc5GdALYcWr4eZmR5Js2t2PPGg1WiyUyK2NRalNhS1991W+0MsDBfmFe63X9yjk+zcMsIZEjQ23rDEVwh03oNhyCB9hFMwZhEZh4q6y8Pvc1ScEJMRvLT+FdYLaXrqmyZOkcT8YgHf72VHkmlkxEgh2Vr+8089wrjGOZ1trqoYlKxIhcRYsNjulN/ZslaoDx2ScSXbitabjiq3GaQQ4WIuDuDsVdJaYEVlCKPbZw3B0uq5iUpkI3BrTqNQig/TCp0aB2S7TNmIeWIQIjR3uY/UPmE6dGylruBofl8Vi8pFdDeHMcWkGoPArSsFxcTDNg8AZxz2cORulTx8Zcl0X+Pm5fGRaJrvNIab3VZxGUAhui2qxpPMmwb6/BWxkEilaageBQmIYE2MwgPAqQSSQNCaCn+XonGxiZZAG9w6tag0NeNR1Vu7NdnYr2Oe9oDK5mufWv9xpvUAJvJ9kZeG6sSKHEUNAKt5g+ib4xijg0NbS9gBpyWOi5qeTS6+2LYkICgFNgBw4k+SKhUbohIELKL+9WpXZfdRZJWwZUtLokmo6rmMTtBQa/BHYjOUsLlVqerlI3dbzWJCZSpCqAwmrj+Ykjpt980DOcOqexIdBQdAkE57/RU45W7JZx0kjhnu+B+SY9nsOMSI07Ot0GpQJGnT4q49kY8FurmtNACCaH1T26RLVui94TBAbQCg8Ua8U0+X39UE2fgsYHGO0f2jvbcRoUojYtFmKtgNyNpQxD8uPggTrsa4kmMToefw8PVwvS4Ar9SrBKQsgG+x+aAwLC2QwaXcSMzjQudTonrmLOwTJOzbCYg4AKzTMbZL+zcrlaXHWyZmCC7MfBGxKI5eGQS476DgEuxaXJeDWxG3EI+NG71F5MVLa8EqfWjdLbK7M4WXOzMdleN6WPJyAxKG4wiyI0teDmFAXM6g7Kwx23ADgmeEYBHjDOAA25BdYO5DjVLhKVgrIm6MicL8/j1TTApz2UWG4+6DQ8gbHw08kz7X4CYbvaMFGk3H6Xbqvwjx6qn8yGK4uzaYj3Ohihs6nmDVQmORsKeSA7ETRiSha7WE/Ka8CAR6Jy2GHDqkSk1o9TFnl2hbFe9wpUAG1lPDg8yaCyYMlG0qCuIjANNUuU37HPLKerAg3dLJ6eDOp0CYYhFDWknRVKYeXGrvsJK27Fv+QRnzXqhYrAX/tFfE2HpXzUfiow468f+kaF0dzLw1tSq2G1q473THEYpNkJFZ3etk/GqQcIXc36/yRQWFzTTYV8FapfBJd1O+dNCd6JL2dk/amM2/eY4CnHZXnB+/BhO/tbyINLg+qpS5I8jI+EkFYNhcoACIT3vHE5m14iuibiAdN9TT5L2QFqkgHf60TBjOF6JVO6Y9STVo5kGhopzRcU8FDGh2qNQovaVFvHiCuejCtSUuGgN4br2ajUCjMegKVR45dvojZOFB1e9rwCOw9uYgOANLkcuaFkoW3qn+H4UCcxHLmVtHdnUHsvCMX2rQRsWV7vX+FamCjaVUUFgaKCy8eULrpBQilsVdoMHZGY470uDo62/PmsUxLBXQnB4ByE+V9Ct0mYlRRVnFITSCCBQ6igIQ9dDOyn9lY59jNMBvWG7nQ1bUeis2GlzIZzVIblp+0f9pDISrYcxEDfddBJpza4Gis2Gd+E7xFORofkV0kmFGTXQXKTLHGzsvXTNwVTx7tf7MvZDh95pu5xAb1AFz6KwGEWiGfyl4zU6612VE7ZyzhFiOcLuJHkaDzFFjxRKvHyOc6fu/wCxzL4rEivPtXZtxsB0CYOCrMtFpEpyCew41kjJGmUP8zOouiEmItFLFiIGJQn70WRjZm26REG5io5k36D1KnYRdcBlT0ueqoRZKD/DUI9v/v8Af9B92HlqOe69g0VGtySrNhMOmdmuV7rixo7vXHik/Y9vdiW3aNaaAp4RSNX9bCDse4Qb+Dz5J+N6PA8+KjmcV6pfsg0RchDi2rdDTXn5KzQIYpUfdVW4ratoOHXyReETZDRXoeSKUb2TY8lOmGmMC8t0PxUEyMpzAWNiOKmm4YfQixG64Lq2cKU9eiS0UIpU3FrpoopSAXPpfKfkp5eHnNrCoFBurDh2HhvvG+w4fVdpbYtJvSO8Lw8a7bBPYVvqhYbeFETnQ87G8KO3PUT5hRxCh3vr0Q8gqPYsRIp516Js51tEDFZQ1NwijsGWiuTLAyOw/wBrq9KtBTzs5b2rP0kU6X/hLpxodG6M+Lv4TOUfSYNBZ0NtfKyKjkznE4rREZDdUVbUU3IrQUVc7bQg5jH0oCGHzb/Cd9pmFsaE8XLWAjq01Q3bZzIkOG1mphh1OYcajyK19MPBPjkjJ/ZlT49H14p5KzIIVdnYJa6hG68hlwu0lBKCki2bl+JKkWaNHAFyo2MzGhcA47HWiAgW/wBx9baDmoLl2bcoVCjsmR40q7YdUhxG6nzUQ0KetR7KjiNQvoERjngFxDa3qL/Ratj8fmxirn2Xrsy3LBFdXHN56WTmIK5f7XfEEH4pDAiigppsi4cegPMfBOjo8PLJ5JuT9j6HSg6L6CKOcD+a4+BQEvN6iqLzNdpqPimqRO4sM/E5dbj1H1UsKaa8WNfiEAI2YXF99/sIKMwA5gadDRDKKYccjQ5wfCBDBJu4mtQjYktTS6IEY0sKclIyJxU0qlorinEAMMrxrjom+TkhjAvaiW8bXQxZE+wFz6i68a0UoAj/AMF58Fw6EAaFaoy9mco+gRw4eiCm2Gnd14JjEpWiBmolCacNEaYEhE4ULnV1IFacBp5kptKS7atcP0ZTwqDUfEoWFDObLl4Hx1NeKZSsQMh03zgHxRx7BfQr7QtcYl+FufH4JZj7S72LqZTko4cKE3Ce9qJciKCdCKjlXVI48Gu+osa+C0z0Vqdw1sTW5+9UmiQhDsGivNW1rd/+7c0ujSOdziTRKm+KsswZJv4pldjRHPIzAW0A0XbIKfS+GChqLhStwoapLyX0UrGk7ZXDLHZDvgcQrQYADg0jXdL5+V1XRyUzZ401QJIzj4XMJozHm6E+qWYU0POUm4spJjA31JDenNUxybpkOTxPjzh+xZYOIBwBbQ+KOl8Q5+CocFwBIqWka7Ij27tnb6plkbiXWJME3GuqiMb2huaKrNnYn7udfkj4c8WtBpU8iAtTQEov0bMYIKkZDpqvmvC8c8g3HQ11QcR9klKr1sMBDOjfNeg1IvT5raObCDQ6FQTMEV1ovYrqaDXyrzQ+bXc/d10kcmcOl66+CijSw0Outd1LEmWsFTQeKWTOON/KC4jwC6MDpSOZmC4irXDnsfNCw4OUm9bX5kXCXzeIRDoA0cBqhpabcHguuNKdUXDdg8ix9q5ljWQojjQGo9BZVnFcSh+yhuaC41cRQ0pxqnmNyjny7GAVLXEcfy2UMj2RMSXdmGWIBmbat66LaMsokxiRocrAK71JNV7hMw4kg3Kust/pw93vO9AFLivYn8NCMRhqRtuUrLBuDKMGSMZoq7XXoRQ8FFUwzc1YfT+ETibDRr2UNNem6+jUcw2UHR6lEOIS9W1GouFGGB8PMPEKbCpoOaWnVtvDZAuimFFp+V3oVtGoTRMOf7WsIHNqadd1ZZOZjtbR0FxPJS4DONgTTXxRma6rSOui02FPQP8A20Qf4KzFFTiefnyywzfHp7MZnpGI95e6ERXaiHOHO3hnyP0W4malt4Lx/guDEkjq0j/Ep6hSoglNt2zD/wAGB+U+oXwlxwW3GSkX/mA6/wAqF/ZKUie69vot4sGyZ7K3FRx4VXX4h1QCKDSpQkeeJGUCnP6KSHBIaKOzHmEKoayWPJVIymwuVKWC1r011S+LiJBLG988tvFcugRYl4jsrdMrbeZRcQHIk/8AI5SRZx2A1UEZ8V+4hjpUo+BKtaKAU+Kk9hVEog8mxI+WbzeeJXokCdAnzZVouSpmxQPcbU+i44RQOzZdc/RM4OAwYd3loRUQuPvvDBwGqDfNS7NavPEldR1k8s9rakNzithxvQIj8TGPuwwwcSa9LJfAmj3nsGX8wHoR6IT/AMlEe4Ausdlxo5dAin+pMBo4NAQkeTlj/UiPf1cUpmq1uTdQ0XHCrHcLDH5permHVp1HMJLOSDoYr+V3A78FcMq4dLtOoqpp4E+i3F5koxqWzPojDDeHgfu6Lufli8V15p9P4C7P3T3Tx25Hil8eUdD7nL7CkeOUdF8MsZq0BwpN8ZvdFSBe+lFqWBdo3mCzOKuygE8aWVF7MwHNiOa4EAit/krVDhgCg0VfjxrZF5s06j7RYm9oBu34KRuNwzqweQVcXhCpPPLN+NlnasHkF4ZOTfsB6KtVXocu0cRTEZrLAmvChqTyUogRYo79WN/S33j+4omSkwDXUnc6/wAJpDhgLlFIFybBJSSDBRrQ1FMYunRF44cf4WnI+t1XpJ/7S6bxhjLN7x9Eomp+JENzQcljCHkxPw2anMfRL4+NPdZgyhLGw1O1i6zqOXuc7UldMhqQNXbQsNDMOPdI4fAqGJDyur4qSTfQ9RRfR9lphDFvtSy4opMq5Kw05JXy9Xy045IqKKJ8q0ty0FNfHipQ1dUWUmam10QwpYNNd6UU68XoXJUdKTk7Z5RdL1fLQThfL1cvK44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1462088"/>
            <a:ext cx="2286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104" name="AutoShape 8" descr="data:image/jpeg;base64,/9j/4AAQSkZJRgABAQAAAQABAAD/2wCEAAkGBxQTEhUUEhQWFRUXFxcWFxcYFBQUFBkWGBQXFxgYFxUYHCggGBolHBQUITEhJSkrLi4uFx8zODMsNygtLisBCgoKDg0OGxAQGiwkHyUsLCwsLCwsLCwsLCwsLCwsLCwsLCwsLCwsLCwsLCwsLCwsLCwsLCwsLCwsLCwsLCwsLP/AABEIAQAAwAMBIgACEQEDEQH/xAAcAAACAwEBAQEAAAAAAAAAAAAEBQMGBwIBAAj/xAA+EAABAgQEAwUGBQMEAQUAAAABAAIDBBEhBRIxQVFhcQYigZGhEzKxwdHwFEJScuEzYoIHIyTxFVNUkrLi/8QAGQEAAwEBAQAAAAAAAAAAAAAAAgMEAQAF/8QAKhEAAgICAgICAAQHAAAAAAAAAAECEQMhEjEEQSJREzJxkUJhgaGx4fD/2gAMAwEAAhEDEQA/AOGSh4hvqVK2TbvU+NAiWQuSk9jxKicgkgeCQBYAKSDruiIUMBe1BS3INIhiOa0Ek2F1S5+c9o8vd0aOATftTiAAENty7XpsFVvaX48FRhj/ABMGRO+PsoIjyfugHioYk0G1HvO8h5qMBz/eNBwFh/Kq6F1ZzDhZ3Aa8U0id2gFxuN1xIylLjRTx2OFaUPglc1Y5Ym0DxYeYVH39CvZSY/I6x2J3/leOi0vYHfgoZgB44H4pqkn0KlBxewmMNtCh5N1KjhfwX0tMZqMfY/ldx5FcRateCeNHdDuEVg0Gl1L8deChhG+Xy5jgvGxaVB2+Chju34XB3WHBzHL57FHLxA8c9/qpM1Pv1QsNAcSo0+wu5WboQdQpYrAa/HmljjR3Wx5FCEyzworTQHRFRoYaRWlOKSYZHr3TfgUx9tamv3sppKtEWdysmiFljrTdQOI1FlyRRQumQ2xQbJ/0NjkuxrjeLEDeTRU+ZsPVOpfszLt1aXHi4kqtRu1M5F/owmw28XXPmfogI8xM6xZwt5Nr8qK1JLpF/I0EYXB/9Jn/AMQhpjs9Lv1hgft7vwVDZi0RtMs+eQfT5lHyXbqKx1IzWRG8WmjuvArd+zbFfaj/AEtiOcYstFz2/pv7rv8AF4sfEeKx3FxFgvMJ7TDe2zmuBBH8L9U4Vi0KYbWE6tNQbOHUJP227FwMRh0iANit/pxQO83keLeS5UFZ+ZJJr3G3mrbh+HPIuPmnUh2XMCI6HEb32mht5EcjqrLLyLWjRTTm7ouxYYpWyrQ5Cg0JXMaTJAoNuBVubBuvXQAllCVGezEhUXH35JTMyxaeXBanMYeCFW8UwgbLYycWBPGpKjP40TKb3bsdwjfxGdlK1KkxDDqGmx067t+Y8UhcHQnfLluFVGakefPG49jlsYEAnUWK6JQcrEFdahwqFIx1PD4IxZ62JkdwHyTiC8PFdD5pPGP39+CghzToRtccPouOHcQU6IKahVqmMvMNittw+6oSOwtNPL6IQ0BS0WnKifS8S1ReqQxRQ1Gh1THDYuw++SVkjasXljaGLGuF3W5Lp8AOAciITGuZR4vsQp2wBeooRoK+qn90QtD/ABKdiZS5zqf2tt6qqtxesQZhQda/FOu1UKJCOWlRq07EcVVLi7gKLblK+RVlkk6iW44iwtsa2VcxSdLe80AXFqWUMCYaa0QWKxSRSu5RYlTGxyOWpIsGA9pTnqwlsRtyK3//AE1aph/a32jA92gFIoHvAGlIreQOo5gr8zPjua8OYaEEUPitVwObcKOFASLja9jbcX05qq0mZTW10XvH2+1q+wjQBSJTSJBNw9vStfEpK6OKpHDxl0BzGvcHFjSRY+5UgwnE6tIrTkeSkwuaD2ClbVbQ602r4US/Jx0uSK/Dy8nwHjItVKErZEojGuqpEz0aCohsls0QUTEegoyFyNUSv4nKhwIpb70VVxHD81j7w1t5Ecld47EpxCTrca7fQ8iuhkaYOTGpIoMNpY7Keo67/fJHF1aHiisSlq8nD7qOIQAfah6ffmr4Ts8rJj4snF7eCgitqKqUaL5yYKAIEYw3WsnsvPNiDK+gOx/KfoUlmW76riDFynKRY81jRyY8iMpY/fNDtJa6oK8gzIpR1SNjwPPgupiFUZmm49RwQh9lllpsOh+CIiSgs8POmnyVVw+coaUpx6qzSkznBH5tuv381POFMmnFx2jRu0UiJiA5v5hdp3rRZu0MPdLbrVHOufsaqiY/hnsoziNH95vjqB4o8yr5GThyYjiQmCtG01qkGIuqa6X+SssdtG0rruqzjZofH5JeJ2yiKSQihw80RreJWn4a00b920WdYLDzTLB1WtYPGY17A9pcAHGgNBW2o3/lNkryJfQ5NRwyf3oX4/LVhtJN+8y3nfyQ/Z6IS8j9TQaDiNVoJxrDXtAfA50LPmDzSvFJGVZDe+FCoBcU7pAOgBOn8JsnGcKsnw3CfJC2I66PlDUJA2dMQB2hP346JlJzVF5rdOj3I7imMXsqoIktVRnFWjVCTGPivdW8bN5UEjD+K4jYfQKGXxcu+iO/HVFwtcKM52VTFsMDtR4jUKkT0Asc4G51HOi1GacHBUbtNLZXApmCTUqZP5ME42KJd9QD4LxppUcD6HRDyrqEt46dQiIw0PEUPy+auPMPIrahL4jKjmEzF69Ag4zafArjD2Wi2rvoR9UxgEajxCU5d1NLxr21HqOixoJOgx7gDR2n6hr48QmUjFoAcwp8vv5pbHILcw8RrTpyQkOKW6GxvTogatHNWfod2tLg80t7WywfAz7w+94HVFHXmVO1oewtO4INdL2RyjyTQsyqPEaRWqr2O+8W8B8laMQw7KXNOxoqbiJq9/KymxLYxJpbOuysIumLbArRZOrXNP7/AIBUbsM0fiHV0yfNXSZj1cMoFG11IaLhE5pZd/RQsblh19nkua1J2BVqxpv/ABolP0NValIMPNeKKEEGgcdfBWLFp6GWuhUd3hS4AApodbro0oiscJLTRUZJ3cH3uiIkQgIfDofeLRsSPVHzkrRqhl2evHqhU9mY3uj5CQYLm6BY03togP8AzkNh7+Z3Jth57o4qTdIGcoxVstxht2AHRehx+wq7AxyA+uWA+2+ZEQJ9zj3YUUD+4tI+KOUJJGRyQfQ6oHJB2mlKwzyunUnDe/VuXqucYgdwhJUqYco2qMliWcjQczCPEIXEW5XO6/fyUkk6tuS9RO1Z4slTo7Y61eSjmDUVG+oXTChWO8kRh2zT702XBbfx1XUvqQV65tulvDZccHSztQeF+h3ULpahoDZS4ec7cv5m6dOBRDcLiEjL4a+WiB6CW0bhrTlZE1oTz46eaHYLa8+K72F6pgop3amHSI536gD4jVZZGNXO55itb7awj7MOB0zVtxH8LIW79ElKpMKKHnYKHmju/Z81acQwdjiK90XvxKr/APpsP9+L+xvq4rU4MmHNvdS5ZtZdHp+PBSxbKw2Vblq01LdwNRuUdBigNe0i/HfnT0Tb8J7MigGU2p9+KjiyYFR1p4rOWxvBCaQl/wDeJomuKwKt0UsOB3yQNm160RkaHa6D7HxWkyqsgkAigNeKCdJgH+g23DTyKtQlgCiBKNKxSaMcUVWCNcsGleP0TOSlHupmoBwoncLDxXRHQpUNROTZiikBtghoSXFodQU8nHJHPmyRJ7DoyXtHCpFPNBSTrhPO18uQ4O4pDCt4H5r1MLuCPG8hVkYREsT97/yhXi9Oo89ETG948/mENHOnMfApgk9D9DuLFEEWrzp5/wDSEPvEcyi4nusYNbk862HpXzXHH0kcsQDnRar2WwkPDw4UiwyKg71uHdFQuzuH+2m5cbF4zdG3PwWr4o38PMwpgD/bf/sRdhc0afWnkhf0GtbJpWIaCvhsimOqaG3qlEGL18Tt1TFkUAWNkQoT9sHf8WKSdPksbFh4LYO17v8AhRqjQVWTzUItoPu4BHxQ+wkPv9NXUmXj9UP4O/la1KOosR7HzXs5uGdKkt8x9QFsbIllF5K+dnp+G/hQTPRAW69EBLTRLi1+1vA6FLsSeXuDAbfmKZTMKjQ46kW/xuUuNvZRKhhBcHOdQdPJczESyFlo4ALga3r0UOJTeUZtlrGwqgiHKkguceiXwsRdDcWnvAb7qGFicaKaMZRo3cb+Q0TCXkKC/eJ1K1RBlSGUpPtcLGvxU75pVmO32Tqt0OoRsKZDgglaOVMKjRqpRPIx8ZBxLlJCbKn2zlawK7i6obd/A/FaZj7ascOIKzFmhHEL0PFlcWjzPMj8kwmKe8oH7E7KZ3vKKI23j9VSRkLLuXboner4LqWhVcKanQJnL4NR7fanK0m5HHYHhVc2ckWj/TiWPtAXWBzNaeJAvThstRxyT9tKRWV/ISLaOaKiniPgqrChNhPgBgqAQMvuihbQ/wD2V2lIjT3RoAAddxp5D0QXsZVFHwSZ9o3gd7bJk6jSG1JuVUezsxliUrqLBWhgq4cTco5CIg3aq8rFH9qzzGJc+zhvG7Wjy0PxWk41DzQnt4tI9FTJCD7aWa3cAt6EFLk62ZN8aZTGVDwW2IuDzFwtgwvEBEhNe3RwB6HceayeJALc4NiLKx/6e4zleZd5s45mfu/M3x1QZoco2vRZ42TjKvst8pFqSd6n0TpsUvYAfygjzQceSHvBC4b7RsfKTVj2GltHC/wU+Pej0ZJdjTJkhkA8PpdKznfQkV25BOGy5dmDiB8B92QkaSLCxhiAZyQDWwNK8U2UQcc4K7ZPIwqDvG/Dkp3TQAolkzKtZFhQWxsz4hIpUEigUc5LwoJeI0xQgVoSARrdDxYbnCuzyei1QsB5Bsls1HEQtEAvNQalwIpppx3T3CZWljfS6XONKzk7JjVRuKLm2US+K+gKVQViHtDGo13QqgmHorP2gmM7sg6n6JBMNoq/HjxX6kHlPk/0IIbau++C4LbKeCNfFQvaTRo3VKJGOexmHe1jZiLNHqtFfhQLaFtQRprboUs7FYYWwhzuVcfw9KVJPI/dQh7YSVIpc5GdALYcWr4eZmR5Js2t2PPGg1WiyUyK2NRalNhS1991W+0MsDBfmFe63X9yjk+zcMsIZEjQ23rDEVwh03oNhyCB9hFMwZhEZh4q6y8Pvc1ScEJMRvLT+FdYLaXrqmyZOkcT8YgHf72VHkmlkxEgh2Vr+8089wrjGOZ1trqoYlKxIhcRYsNjulN/ZslaoDx2ScSXbitabjiq3GaQQ4WIuDuDsVdJaYEVlCKPbZw3B0uq5iUpkI3BrTqNQig/TCp0aB2S7TNmIeWIQIjR3uY/UPmE6dGylruBofl8Vi8pFdDeHMcWkGoPArSsFxcTDNg8AZxz2cORulTx8Zcl0X+Pm5fGRaJrvNIab3VZxGUAhui2qxpPMmwb6/BWxkEilaageBQmIYE2MwgPAqQSSQNCaCn+XonGxiZZAG9w6tag0NeNR1Vu7NdnYr2Oe9oDK5mufWv9xpvUAJvJ9kZeG6sSKHEUNAKt5g+ib4xijg0NbS9gBpyWOi5qeTS6+2LYkICgFNgBw4k+SKhUbohIELKL+9WpXZfdRZJWwZUtLokmo6rmMTtBQa/BHYjOUsLlVqerlI3dbzWJCZSpCqAwmrj+Ykjpt980DOcOqexIdBQdAkE57/RU45W7JZx0kjhnu+B+SY9nsOMSI07Ot0GpQJGnT4q49kY8FurmtNACCaH1T26RLVui94TBAbQCg8Ua8U0+X39UE2fgsYHGO0f2jvbcRoUojYtFmKtgNyNpQxD8uPggTrsa4kmMToefw8PVwvS4Ar9SrBKQsgG+x+aAwLC2QwaXcSMzjQudTonrmLOwTJOzbCYg4AKzTMbZL+zcrlaXHWyZmCC7MfBGxKI5eGQS476DgEuxaXJeDWxG3EI+NG71F5MVLa8EqfWjdLbK7M4WXOzMdleN6WPJyAxKG4wiyI0teDmFAXM6g7Kwx23ADgmeEYBHjDOAA25BdYO5DjVLhKVgrIm6MicL8/j1TTApz2UWG4+6DQ8gbHw08kz7X4CYbvaMFGk3H6Xbqvwjx6qn8yGK4uzaYj3Ohihs6nmDVQmORsKeSA7ETRiSha7WE/Ka8CAR6Jy2GHDqkSk1o9TFnl2hbFe9wpUAG1lPDg8yaCyYMlG0qCuIjANNUuU37HPLKerAg3dLJ6eDOp0CYYhFDWknRVKYeXGrvsJK27Fv+QRnzXqhYrAX/tFfE2HpXzUfiow468f+kaF0dzLw1tSq2G1q473THEYpNkJFZ3etk/GqQcIXc36/yRQWFzTTYV8FapfBJd1O+dNCd6JL2dk/amM2/eY4CnHZXnB+/BhO/tbyINLg+qpS5I8jI+EkFYNhcoACIT3vHE5m14iuibiAdN9TT5L2QFqkgHf60TBjOF6JVO6Y9STVo5kGhopzRcU8FDGh2qNQovaVFvHiCuejCtSUuGgN4br2ajUCjMegKVR45dvojZOFB1e9rwCOw9uYgOANLkcuaFkoW3qn+H4UCcxHLmVtHdnUHsvCMX2rQRsWV7vX+FamCjaVUUFgaKCy8eULrpBQilsVdoMHZGY470uDo62/PmsUxLBXQnB4ByE+V9Ct0mYlRRVnFITSCCBQ6igIQ9dDOyn9lY59jNMBvWG7nQ1bUeis2GlzIZzVIblp+0f9pDISrYcxEDfddBJpza4Gis2Gd+E7xFORofkV0kmFGTXQXKTLHGzsvXTNwVTx7tf7MvZDh95pu5xAb1AFz6KwGEWiGfyl4zU6612VE7ZyzhFiOcLuJHkaDzFFjxRKvHyOc6fu/wCxzL4rEivPtXZtxsB0CYOCrMtFpEpyCew41kjJGmUP8zOouiEmItFLFiIGJQn70WRjZm26REG5io5k36D1KnYRdcBlT0ueqoRZKD/DUI9v/v8Af9B92HlqOe69g0VGtySrNhMOmdmuV7rixo7vXHik/Y9vdiW3aNaaAp4RSNX9bCDse4Qb+Dz5J+N6PA8+KjmcV6pfsg0RchDi2rdDTXn5KzQIYpUfdVW4ratoOHXyReETZDRXoeSKUb2TY8lOmGmMC8t0PxUEyMpzAWNiOKmm4YfQixG64Lq2cKU9eiS0UIpU3FrpoopSAXPpfKfkp5eHnNrCoFBurDh2HhvvG+w4fVdpbYtJvSO8Lw8a7bBPYVvqhYbeFETnQ87G8KO3PUT5hRxCh3vr0Q8gqPYsRIp516Js51tEDFZQ1NwijsGWiuTLAyOw/wBrq9KtBTzs5b2rP0kU6X/hLpxodG6M+Lv4TOUfSYNBZ0NtfKyKjkznE4rREZDdUVbUU3IrQUVc7bQg5jH0oCGHzb/Cd9pmFsaE8XLWAjq01Q3bZzIkOG1mphh1OYcajyK19MPBPjkjJ/ZlT49H14p5KzIIVdnYJa6hG68hlwu0lBKCki2bl+JKkWaNHAFyo2MzGhcA47HWiAgW/wBx9baDmoLl2bcoVCjsmR40q7YdUhxG6nzUQ0KetR7KjiNQvoERjngFxDa3qL/Ratj8fmxirn2Xrsy3LBFdXHN56WTmIK5f7XfEEH4pDAiigppsi4cegPMfBOjo8PLJ5JuT9j6HSg6L6CKOcD+a4+BQEvN6iqLzNdpqPimqRO4sM/E5dbj1H1UsKaa8WNfiEAI2YXF99/sIKMwA5gadDRDKKYccjQ5wfCBDBJu4mtQjYktTS6IEY0sKclIyJxU0qlorinEAMMrxrjom+TkhjAvaiW8bXQxZE+wFz6i68a0UoAj/AMF58Fw6EAaFaoy9mco+gRw4eiCm2Gnd14JjEpWiBmolCacNEaYEhE4ULnV1IFacBp5kptKS7atcP0ZTwqDUfEoWFDObLl4Hx1NeKZSsQMh03zgHxRx7BfQr7QtcYl+FufH4JZj7S72LqZTko4cKE3Ce9qJciKCdCKjlXVI48Gu+osa+C0z0Vqdw1sTW5+9UmiQhDsGivNW1rd/+7c0ujSOdziTRKm+KsswZJv4pldjRHPIzAW0A0XbIKfS+GChqLhStwoapLyX0UrGk7ZXDLHZDvgcQrQYADg0jXdL5+V1XRyUzZ401QJIzj4XMJozHm6E+qWYU0POUm4spJjA31JDenNUxybpkOTxPjzh+xZYOIBwBbQ+KOl8Q5+CocFwBIqWka7Ij27tnb6plkbiXWJME3GuqiMb2huaKrNnYn7udfkj4c8WtBpU8iAtTQEov0bMYIKkZDpqvmvC8c8g3HQ11QcR9klKr1sMBDOjfNeg1IvT5raObCDQ6FQTMEV1ovYrqaDXyrzQ+bXc/d10kcmcOl66+CijSw0Outd1LEmWsFTQeKWTOON/KC4jwC6MDpSOZmC4irXDnsfNCw4OUm9bX5kXCXzeIRDoA0cBqhpabcHguuNKdUXDdg8ix9q5ljWQojjQGo9BZVnFcSh+yhuaC41cRQ0pxqnmNyjny7GAVLXEcfy2UMj2RMSXdmGWIBmbat66LaMsokxiRocrAK71JNV7hMw4kg3Kust/pw93vO9AFLivYn8NCMRhqRtuUrLBuDKMGSMZoq7XXoRQ8FFUwzc1YfT+ETibDRr2UNNem6+jUcw2UHR6lEOIS9W1GouFGGB8PMPEKbCpoOaWnVtvDZAuimFFp+V3oVtGoTRMOf7WsIHNqadd1ZZOZjtbR0FxPJS4DONgTTXxRma6rSOui02FPQP8A20Qf4KzFFTiefnyywzfHp7MZnpGI95e6ERXaiHOHO3hnyP0W4malt4Lx/guDEkjq0j/Ep6hSoglNt2zD/wAGB+U+oXwlxwW3GSkX/mA6/wAqF/ZKUie69vot4sGyZ7K3FRx4VXX4h1QCKDSpQkeeJGUCnP6KSHBIaKOzHmEKoayWPJVIymwuVKWC1r011S+LiJBLG988tvFcugRYl4jsrdMrbeZRcQHIk/8AI5SRZx2A1UEZ8V+4hjpUo+BKtaKAU+Kk9hVEog8mxI+WbzeeJXokCdAnzZVouSpmxQPcbU+i44RQOzZdc/RM4OAwYd3loRUQuPvvDBwGqDfNS7NavPEldR1k8s9rakNzithxvQIj8TGPuwwwcSa9LJfAmj3nsGX8wHoR6IT/AMlEe4Ausdlxo5dAin+pMBo4NAQkeTlj/UiPf1cUpmq1uTdQ0XHCrHcLDH5permHVp1HMJLOSDoYr+V3A78FcMq4dLtOoqpp4E+i3F5koxqWzPojDDeHgfu6Lufli8V15p9P4C7P3T3Tx25Hil8eUdD7nL7CkeOUdF8MsZq0BwpN8ZvdFSBe+lFqWBdo3mCzOKuygE8aWVF7MwHNiOa4EAit/krVDhgCg0VfjxrZF5s06j7RYm9oBu34KRuNwzqweQVcXhCpPPLN+NlnasHkF4ZOTfsB6KtVXocu0cRTEZrLAmvChqTyUogRYo79WN/S33j+4omSkwDXUnc6/wAJpDhgLlFIFybBJSSDBRrQ1FMYunRF44cf4WnI+t1XpJ/7S6bxhjLN7x9Eomp+JENzQcljCHkxPw2anMfRL4+NPdZgyhLGw1O1i6zqOXuc7UldMhqQNXbQsNDMOPdI4fAqGJDyur4qSTfQ9RRfR9lphDFvtSy4opMq5Kw05JXy9Xy045IqKKJ8q0ty0FNfHipQ1dUWUmam10QwpYNNd6UU68XoXJUdKTk7Z5RdL1fLQThfL1cvK44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1462088"/>
            <a:ext cx="2286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4106" name="AutoShape 10" descr="data:image/jpeg;base64,/9j/4AAQSkZJRgABAQAAAQABAAD/2wCEAAkGBxQTEhUUEhQWFRUXFxcWFxcYFBQUFBkWGBQXFxgYFxUYHCggGBolHBQUITEhJSkrLi4uFx8zODMsNygtLisBCgoKDg0OGxAQGiwkHyUsLCwsLCwsLCwsLCwsLCwsLCwsLCwsLCwsLCwsLCwsLCwsLCwsLCwsLCwsLCwsLCwsLP/AABEIAQAAwAMBIgACEQEDEQH/xAAcAAACAwEBAQEAAAAAAAAAAAAEBQMGBwIBAAj/xAA+EAABAgQEAwUGBQMEAQUAAAABAAIDBBEhBRIxQVFhcQYigZGhEzKxwdHwFEJScuEzYoIHIyTxFVNUkrLi/8QAGQEAAwEBAQAAAAAAAAAAAAAAAgMEAQAF/8QAKhEAAgICAgICAAQHAAAAAAAAAAECEQMhEjEEQSJREzJxkUJhgaGx4fD/2gAMAwEAAhEDEQA/AOGSh4hvqVK2TbvU+NAiWQuSk9jxKicgkgeCQBYAKSDruiIUMBe1BS3INIhiOa0Ek2F1S5+c9o8vd0aOATftTiAAENty7XpsFVvaX48FRhj/ABMGRO+PsoIjyfugHioYk0G1HvO8h5qMBz/eNBwFh/Kq6F1ZzDhZ3Aa8U0id2gFxuN1xIylLjRTx2OFaUPglc1Y5Ym0DxYeYVH39CvZSY/I6x2J3/leOi0vYHfgoZgB44H4pqkn0KlBxewmMNtCh5N1KjhfwX0tMZqMfY/ldx5FcRateCeNHdDuEVg0Gl1L8deChhG+Xy5jgvGxaVB2+Chju34XB3WHBzHL57FHLxA8c9/qpM1Pv1QsNAcSo0+wu5WboQdQpYrAa/HmljjR3Wx5FCEyzworTQHRFRoYaRWlOKSYZHr3TfgUx9tamv3sppKtEWdysmiFljrTdQOI1FlyRRQumQ2xQbJ/0NjkuxrjeLEDeTRU+ZsPVOpfszLt1aXHi4kqtRu1M5F/owmw28XXPmfogI8xM6xZwt5Nr8qK1JLpF/I0EYXB/9Jn/AMQhpjs9Lv1hgft7vwVDZi0RtMs+eQfT5lHyXbqKx1IzWRG8WmjuvArd+zbFfaj/AEtiOcYstFz2/pv7rv8AF4sfEeKx3FxFgvMJ7TDe2zmuBBH8L9U4Vi0KYbWE6tNQbOHUJP227FwMRh0iANit/pxQO83keLeS5UFZ+ZJJr3G3mrbh+HPIuPmnUh2XMCI6HEb32mht5EcjqrLLyLWjRTTm7ouxYYpWyrQ5Cg0JXMaTJAoNuBVubBuvXQAllCVGezEhUXH35JTMyxaeXBanMYeCFW8UwgbLYycWBPGpKjP40TKb3bsdwjfxGdlK1KkxDDqGmx067t+Y8UhcHQnfLluFVGakefPG49jlsYEAnUWK6JQcrEFdahwqFIx1PD4IxZ62JkdwHyTiC8PFdD5pPGP39+CghzToRtccPouOHcQU6IKahVqmMvMNittw+6oSOwtNPL6IQ0BS0WnKifS8S1ReqQxRQ1Gh1THDYuw++SVkjasXljaGLGuF3W5Lp8AOAciITGuZR4vsQp2wBeooRoK+qn90QtD/ABKdiZS5zqf2tt6qqtxesQZhQda/FOu1UKJCOWlRq07EcVVLi7gKLblK+RVlkk6iW44iwtsa2VcxSdLe80AXFqWUMCYaa0QWKxSRSu5RYlTGxyOWpIsGA9pTnqwlsRtyK3//AE1aph/a32jA92gFIoHvAGlIreQOo5gr8zPjua8OYaEEUPitVwObcKOFASLja9jbcX05qq0mZTW10XvH2+1q+wjQBSJTSJBNw9vStfEpK6OKpHDxl0BzGvcHFjSRY+5UgwnE6tIrTkeSkwuaD2ClbVbQ602r4US/Jx0uSK/Dy8nwHjItVKErZEojGuqpEz0aCohsls0QUTEegoyFyNUSv4nKhwIpb70VVxHD81j7w1t5Ecld47EpxCTrca7fQ8iuhkaYOTGpIoMNpY7Keo67/fJHF1aHiisSlq8nD7qOIQAfah6ffmr4Ts8rJj4snF7eCgitqKqUaL5yYKAIEYw3WsnsvPNiDK+gOx/KfoUlmW76riDFynKRY81jRyY8iMpY/fNDtJa6oK8gzIpR1SNjwPPgupiFUZmm49RwQh9lllpsOh+CIiSgs8POmnyVVw+coaUpx6qzSkznBH5tuv381POFMmnFx2jRu0UiJiA5v5hdp3rRZu0MPdLbrVHOufsaqiY/hnsoziNH95vjqB4o8yr5GThyYjiQmCtG01qkGIuqa6X+SssdtG0rruqzjZofH5JeJ2yiKSQihw80RreJWn4a00b920WdYLDzTLB1WtYPGY17A9pcAHGgNBW2o3/lNkryJfQ5NRwyf3oX4/LVhtJN+8y3nfyQ/Z6IS8j9TQaDiNVoJxrDXtAfA50LPmDzSvFJGVZDe+FCoBcU7pAOgBOn8JsnGcKsnw3CfJC2I66PlDUJA2dMQB2hP346JlJzVF5rdOj3I7imMXsqoIktVRnFWjVCTGPivdW8bN5UEjD+K4jYfQKGXxcu+iO/HVFwtcKM52VTFsMDtR4jUKkT0Asc4G51HOi1GacHBUbtNLZXApmCTUqZP5ME42KJd9QD4LxppUcD6HRDyrqEt46dQiIw0PEUPy+auPMPIrahL4jKjmEzF69Ag4zafArjD2Wi2rvoR9UxgEajxCU5d1NLxr21HqOixoJOgx7gDR2n6hr48QmUjFoAcwp8vv5pbHILcw8RrTpyQkOKW6GxvTogatHNWfod2tLg80t7WywfAz7w+94HVFHXmVO1oewtO4INdL2RyjyTQsyqPEaRWqr2O+8W8B8laMQw7KXNOxoqbiJq9/KymxLYxJpbOuysIumLbArRZOrXNP7/AIBUbsM0fiHV0yfNXSZj1cMoFG11IaLhE5pZd/RQsblh19nkua1J2BVqxpv/ABolP0NValIMPNeKKEEGgcdfBWLFp6GWuhUd3hS4AApodbro0oiscJLTRUZJ3cH3uiIkQgIfDofeLRsSPVHzkrRqhl2evHqhU9mY3uj5CQYLm6BY03togP8AzkNh7+Z3Jth57o4qTdIGcoxVstxht2AHRehx+wq7AxyA+uWA+2+ZEQJ9zj3YUUD+4tI+KOUJJGRyQfQ6oHJB2mlKwzyunUnDe/VuXqucYgdwhJUqYco2qMliWcjQczCPEIXEW5XO6/fyUkk6tuS9RO1Z4slTo7Y61eSjmDUVG+oXTChWO8kRh2zT702XBbfx1XUvqQV65tulvDZccHSztQeF+h3ULpahoDZS4ec7cv5m6dOBRDcLiEjL4a+WiB6CW0bhrTlZE1oTz46eaHYLa8+K72F6pgop3amHSI536gD4jVZZGNXO55itb7awj7MOB0zVtxH8LIW79ElKpMKKHnYKHmju/Z81acQwdjiK90XvxKr/APpsP9+L+xvq4rU4MmHNvdS5ZtZdHp+PBSxbKw2Vblq01LdwNRuUdBigNe0i/HfnT0Tb8J7MigGU2p9+KjiyYFR1p4rOWxvBCaQl/wDeJomuKwKt0UsOB3yQNm160RkaHa6D7HxWkyqsgkAigNeKCdJgH+g23DTyKtQlgCiBKNKxSaMcUVWCNcsGleP0TOSlHupmoBwoncLDxXRHQpUNROTZiikBtghoSXFodQU8nHJHPmyRJ7DoyXtHCpFPNBSTrhPO18uQ4O4pDCt4H5r1MLuCPG8hVkYREsT97/yhXi9Oo89ETG948/mENHOnMfApgk9D9DuLFEEWrzp5/wDSEPvEcyi4nusYNbk862HpXzXHH0kcsQDnRar2WwkPDw4UiwyKg71uHdFQuzuH+2m5cbF4zdG3PwWr4o38PMwpgD/bf/sRdhc0afWnkhf0GtbJpWIaCvhsimOqaG3qlEGL18Tt1TFkUAWNkQoT9sHf8WKSdPksbFh4LYO17v8AhRqjQVWTzUItoPu4BHxQ+wkPv9NXUmXj9UP4O/la1KOosR7HzXs5uGdKkt8x9QFsbIllF5K+dnp+G/hQTPRAW69EBLTRLi1+1vA6FLsSeXuDAbfmKZTMKjQ46kW/xuUuNvZRKhhBcHOdQdPJczESyFlo4ALga3r0UOJTeUZtlrGwqgiHKkguceiXwsRdDcWnvAb7qGFicaKaMZRo3cb+Q0TCXkKC/eJ1K1RBlSGUpPtcLGvxU75pVmO32Tqt0OoRsKZDgglaOVMKjRqpRPIx8ZBxLlJCbKn2zlawK7i6obd/A/FaZj7ascOIKzFmhHEL0PFlcWjzPMj8kwmKe8oH7E7KZ3vKKI23j9VSRkLLuXboner4LqWhVcKanQJnL4NR7fanK0m5HHYHhVc2ckWj/TiWPtAXWBzNaeJAvThstRxyT9tKRWV/ISLaOaKiniPgqrChNhPgBgqAQMvuihbQ/wD2V2lIjT3RoAAddxp5D0QXsZVFHwSZ9o3gd7bJk6jSG1JuVUezsxliUrqLBWhgq4cTco5CIg3aq8rFH9qzzGJc+zhvG7Wjy0PxWk41DzQnt4tI9FTJCD7aWa3cAt6EFLk62ZN8aZTGVDwW2IuDzFwtgwvEBEhNe3RwB6HceayeJALc4NiLKx/6e4zleZd5s45mfu/M3x1QZoco2vRZ42TjKvst8pFqSd6n0TpsUvYAfygjzQceSHvBC4b7RsfKTVj2GltHC/wU+Pej0ZJdjTJkhkA8PpdKznfQkV25BOGy5dmDiB8B92QkaSLCxhiAZyQDWwNK8U2UQcc4K7ZPIwqDvG/Dkp3TQAolkzKtZFhQWxsz4hIpUEigUc5LwoJeI0xQgVoSARrdDxYbnCuzyei1QsB5Bsls1HEQtEAvNQalwIpppx3T3CZWljfS6XONKzk7JjVRuKLm2US+K+gKVQViHtDGo13QqgmHorP2gmM7sg6n6JBMNoq/HjxX6kHlPk/0IIbau++C4LbKeCNfFQvaTRo3VKJGOexmHe1jZiLNHqtFfhQLaFtQRprboUs7FYYWwhzuVcfw9KVJPI/dQh7YSVIpc5GdALYcWr4eZmR5Js2t2PPGg1WiyUyK2NRalNhS1991W+0MsDBfmFe63X9yjk+zcMsIZEjQ23rDEVwh03oNhyCB9hFMwZhEZh4q6y8Pvc1ScEJMRvLT+FdYLaXrqmyZOkcT8YgHf72VHkmlkxEgh2Vr+8089wrjGOZ1trqoYlKxIhcRYsNjulN/ZslaoDx2ScSXbitabjiq3GaQQ4WIuDuDsVdJaYEVlCKPbZw3B0uq5iUpkI3BrTqNQig/TCp0aB2S7TNmIeWIQIjR3uY/UPmE6dGylruBofl8Vi8pFdDeHMcWkGoPArSsFxcTDNg8AZxz2cORulTx8Zcl0X+Pm5fGRaJrvNIab3VZxGUAhui2qxpPMmwb6/BWxkEilaageBQmIYE2MwgPAqQSSQNCaCn+XonGxiZZAG9w6tag0NeNR1Vu7NdnYr2Oe9oDK5mufWv9xpvUAJvJ9kZeG6sSKHEUNAKt5g+ib4xijg0NbS9gBpyWOi5qeTS6+2LYkICgFNgBw4k+SKhUbohIELKL+9WpXZfdRZJWwZUtLokmo6rmMTtBQa/BHYjOUsLlVqerlI3dbzWJCZSpCqAwmrj+Ykjpt980DOcOqexIdBQdAkE57/RU45W7JZx0kjhnu+B+SY9nsOMSI07Ot0GpQJGnT4q49kY8FurmtNACCaH1T26RLVui94TBAbQCg8Ua8U0+X39UE2fgsYHGO0f2jvbcRoUojYtFmKtgNyNpQxD8uPggTrsa4kmMToefw8PVwvS4Ar9SrBKQsgG+x+aAwLC2QwaXcSMzjQudTonrmLOwTJOzbCYg4AKzTMbZL+zcrlaXHWyZmCC7MfBGxKI5eGQS476DgEuxaXJeDWxG3EI+NG71F5MVLa8EqfWjdLbK7M4WXOzMdleN6WPJyAxKG4wiyI0teDmFAXM6g7Kwx23ADgmeEYBHjDOAA25BdYO5DjVLhKVgrIm6MicL8/j1TTApz2UWG4+6DQ8gbHw08kz7X4CYbvaMFGk3H6Xbqvwjx6qn8yGK4uzaYj3Ohihs6nmDVQmORsKeSA7ETRiSha7WE/Ka8CAR6Jy2GHDqkSk1o9TFnl2hbFe9wpUAG1lPDg8yaCyYMlG0qCuIjANNUuU37HPLKerAg3dLJ6eDOp0CYYhFDWknRVKYeXGrvsJK27Fv+QRnzXqhYrAX/tFfE2HpXzUfiow468f+kaF0dzLw1tSq2G1q473THEYpNkJFZ3etk/GqQcIXc36/yRQWFzTTYV8FapfBJd1O+dNCd6JL2dk/amM2/eY4CnHZXnB+/BhO/tbyINLg+qpS5I8jI+EkFYNhcoACIT3vHE5m14iuibiAdN9TT5L2QFqkgHf60TBjOF6JVO6Y9STVo5kGhopzRcU8FDGh2qNQovaVFvHiCuejCtSUuGgN4br2ajUCjMegKVR45dvojZOFB1e9rwCOw9uYgOANLkcuaFkoW3qn+H4UCcxHLmVtHdnUHsvCMX2rQRsWV7vX+FamCjaVUUFgaKCy8eULrpBQilsVdoMHZGY470uDo62/PmsUxLBXQnB4ByE+V9Ct0mYlRRVnFITSCCBQ6igIQ9dDOyn9lY59jNMBvWG7nQ1bUeis2GlzIZzVIblp+0f9pDISrYcxEDfddBJpza4Gis2Gd+E7xFORofkV0kmFGTXQXKTLHGzsvXTNwVTx7tf7MvZDh95pu5xAb1AFz6KwGEWiGfyl4zU6612VE7ZyzhFiOcLuJHkaDzFFjxRKvHyOc6fu/wCxzL4rEivPtXZtxsB0CYOCrMtFpEpyCew41kjJGmUP8zOouiEmItFLFiIGJQn70WRjZm26REG5io5k36D1KnYRdcBlT0ueqoRZKD/DUI9v/v8Af9B92HlqOe69g0VGtySrNhMOmdmuV7rixo7vXHik/Y9vdiW3aNaaAp4RSNX9bCDse4Qb+Dz5J+N6PA8+KjmcV6pfsg0RchDi2rdDTXn5KzQIYpUfdVW4ratoOHXyReETZDRXoeSKUb2TY8lOmGmMC8t0PxUEyMpzAWNiOKmm4YfQixG64Lq2cKU9eiS0UIpU3FrpoopSAXPpfKfkp5eHnNrCoFBurDh2HhvvG+w4fVdpbYtJvSO8Lw8a7bBPYVvqhYbeFETnQ87G8KO3PUT5hRxCh3vr0Q8gqPYsRIp516Js51tEDFZQ1NwijsGWiuTLAyOw/wBrq9KtBTzs5b2rP0kU6X/hLpxodG6M+Lv4TOUfSYNBZ0NtfKyKjkznE4rREZDdUVbUU3IrQUVc7bQg5jH0oCGHzb/Cd9pmFsaE8XLWAjq01Q3bZzIkOG1mphh1OYcajyK19MPBPjkjJ/ZlT49H14p5KzIIVdnYJa6hG68hlwu0lBKCki2bl+JKkWaNHAFyo2MzGhcA47HWiAgW/wBx9baDmoLl2bcoVCjsmR40q7YdUhxG6nzUQ0KetR7KjiNQvoERjngFxDa3qL/Ratj8fmxirn2Xrsy3LBFdXHN56WTmIK5f7XfEEH4pDAiigppsi4cegPMfBOjo8PLJ5JuT9j6HSg6L6CKOcD+a4+BQEvN6iqLzNdpqPimqRO4sM/E5dbj1H1UsKaa8WNfiEAI2YXF99/sIKMwA5gadDRDKKYccjQ5wfCBDBJu4mtQjYktTS6IEY0sKclIyJxU0qlorinEAMMrxrjom+TkhjAvaiW8bXQxZE+wFz6i68a0UoAj/AMF58Fw6EAaFaoy9mco+gRw4eiCm2Gnd14JjEpWiBmolCacNEaYEhE4ULnV1IFacBp5kptKS7atcP0ZTwqDUfEoWFDObLl4Hx1NeKZSsQMh03zgHxRx7BfQr7QtcYl+FufH4JZj7S72LqZTko4cKE3Ce9qJciKCdCKjlXVI48Gu+osa+C0z0Vqdw1sTW5+9UmiQhDsGivNW1rd/+7c0ujSOdziTRKm+KsswZJv4pldjRHPIzAW0A0XbIKfS+GChqLhStwoapLyX0UrGk7ZXDLHZDvgcQrQYADg0jXdL5+V1XRyUzZ401QJIzj4XMJozHm6E+qWYU0POUm4spJjA31JDenNUxybpkOTxPjzh+xZYOIBwBbQ+KOl8Q5+CocFwBIqWka7Ij27tnb6plkbiXWJME3GuqiMb2huaKrNnYn7udfkj4c8WtBpU8iAtTQEov0bMYIKkZDpqvmvC8c8g3HQ11QcR9klKr1sMBDOjfNeg1IvT5raObCDQ6FQTMEV1ovYrqaDXyrzQ+bXc/d10kcmcOl66+CijSw0Outd1LEmWsFTQeKWTOON/KC4jwC6MDpSOZmC4irXDnsfNCw4OUm9bX5kXCXzeIRDoA0cBqhpabcHguuNKdUXDdg8ix9q5ljWQojjQGo9BZVnFcSh+yhuaC41cRQ0pxqnmNyjny7GAVLXEcfy2UMj2RMSXdmGWIBmbat66LaMsokxiRocrAK71JNV7hMw4kg3Kust/pw93vO9AFLivYn8NCMRhqRtuUrLBuDKMGSMZoq7XXoRQ8FFUwzc1YfT+ETibDRr2UNNem6+jUcw2UHR6lEOIS9W1GouFGGB8PMPEKbCpoOaWnVtvDZAuimFFp+V3oVtGoTRMOf7WsIHNqadd1ZZOZjtbR0FxPJS4DONgTTXxRma6rSOui02FPQP8A20Qf4KzFFTiefnyywzfHp7MZnpGI95e6ERXaiHOHO3hnyP0W4malt4Lx/guDEkjq0j/Ep6hSoglNt2zD/wAGB+U+oXwlxwW3GSkX/mA6/wAqF/ZKUie69vot4sGyZ7K3FRx4VXX4h1QCKDSpQkeeJGUCnP6KSHBIaKOzHmEKoayWPJVIymwuVKWC1r011S+LiJBLG988tvFcugRYl4jsrdMrbeZRcQHIk/8AI5SRZx2A1UEZ8V+4hjpUo+BKtaKAU+Kk9hVEog8mxI+WbzeeJXokCdAnzZVouSpmxQPcbU+i44RQOzZdc/RM4OAwYd3loRUQuPvvDBwGqDfNS7NavPEldR1k8s9rakNzithxvQIj8TGPuwwwcSa9LJfAmj3nsGX8wHoR6IT/AMlEe4Ausdlxo5dAin+pMBo4NAQkeTlj/UiPf1cUpmq1uTdQ0XHCrHcLDH5permHVp1HMJLOSDoYr+V3A78FcMq4dLtOoqpp4E+i3F5koxqWzPojDDeHgfu6Lufli8V15p9P4C7P3T3Tx25Hil8eUdD7nL7CkeOUdF8MsZq0BwpN8ZvdFSBe+lFqWBdo3mCzOKuygE8aWVF7MwHNiOa4EAit/krVDhgCg0VfjxrZF5s06j7RYm9oBu34KRuNwzqweQVcXhCpPPLN+NlnasHkF4ZOTfsB6KtVXocu0cRTEZrLAmvChqTyUogRYo79WN/S33j+4omSkwDXUnc6/wAJpDhgLlFIFybBJSSDBRrQ1FMYunRF44cf4WnI+t1XpJ/7S6bxhjLN7x9Eomp+JENzQcljCHkxPw2anMfRL4+NPdZgyhLGw1O1i6zqOXuc7UldMhqQNXbQsNDMOPdI4fAqGJDyur4qSTfQ9RRfR9lphDFvtSy4opMq5Kw05JXy9Xy045IqKKJ8q0ty0FNfHipQ1dUWUmam10QwpYNNd6UU68XoXJUdKTk7Z5RdL1fLQThfL1cvK44/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-1462088"/>
            <a:ext cx="22860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4108" name="Picture 12" descr="https://encrypted-tbn3.gstatic.com/images?q=tbn:ANd9GcQTO-baLQNNDHKqTgJRLXhMhnIG6xVukoasb0QTNL2D2Z1ljcLavQ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0" y="1752600"/>
            <a:ext cx="914400" cy="1209575"/>
          </a:xfrm>
          <a:prstGeom prst="rect">
            <a:avLst/>
          </a:prstGeom>
          <a:noFill/>
        </p:spPr>
      </p:pic>
      <p:pic>
        <p:nvPicPr>
          <p:cNvPr id="4110" name="Picture 14" descr="http://district6990.clubwizard.com/IMUpload/Scholar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4724401"/>
            <a:ext cx="914400" cy="1355310"/>
          </a:xfrm>
          <a:prstGeom prst="rect">
            <a:avLst/>
          </a:prstGeom>
          <a:noFill/>
        </p:spPr>
      </p:pic>
      <p:pic>
        <p:nvPicPr>
          <p:cNvPr id="4114" name="Picture 18" descr="http://www.rotariandoctors.org/wp-content/uploads/calmed-3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95400" y="3200400"/>
            <a:ext cx="1913016" cy="1076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bg1"/>
                </a:solidFill>
              </a:rPr>
              <a:t>Sponsor </a:t>
            </a:r>
            <a:r>
              <a:rPr lang="fr-CA" dirty="0" err="1" smtClean="0">
                <a:solidFill>
                  <a:schemeClr val="bg1"/>
                </a:solidFill>
              </a:rPr>
              <a:t>Requirements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447800" y="2514600"/>
            <a:ext cx="2278442" cy="2362200"/>
          </a:xfrm>
          <a:custGeom>
            <a:avLst/>
            <a:gdLst>
              <a:gd name="connsiteX0" fmla="*/ 0 w 1358800"/>
              <a:gd name="connsiteY0" fmla="*/ 679400 h 1358800"/>
              <a:gd name="connsiteX1" fmla="*/ 198992 w 1358800"/>
              <a:gd name="connsiteY1" fmla="*/ 198992 h 1358800"/>
              <a:gd name="connsiteX2" fmla="*/ 679401 w 1358800"/>
              <a:gd name="connsiteY2" fmla="*/ 1 h 1358800"/>
              <a:gd name="connsiteX3" fmla="*/ 1159809 w 1358800"/>
              <a:gd name="connsiteY3" fmla="*/ 198993 h 1358800"/>
              <a:gd name="connsiteX4" fmla="*/ 1358800 w 1358800"/>
              <a:gd name="connsiteY4" fmla="*/ 679402 h 1358800"/>
              <a:gd name="connsiteX5" fmla="*/ 1159808 w 1358800"/>
              <a:gd name="connsiteY5" fmla="*/ 1159810 h 1358800"/>
              <a:gd name="connsiteX6" fmla="*/ 679399 w 1358800"/>
              <a:gd name="connsiteY6" fmla="*/ 1358802 h 1358800"/>
              <a:gd name="connsiteX7" fmla="*/ 198991 w 1358800"/>
              <a:gd name="connsiteY7" fmla="*/ 1159810 h 1358800"/>
              <a:gd name="connsiteX8" fmla="*/ 0 w 1358800"/>
              <a:gd name="connsiteY8" fmla="*/ 679401 h 1358800"/>
              <a:gd name="connsiteX9" fmla="*/ 0 w 1358800"/>
              <a:gd name="connsiteY9" fmla="*/ 679400 h 13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800" h="1358800">
                <a:moveTo>
                  <a:pt x="0" y="679400"/>
                </a:moveTo>
                <a:cubicBezTo>
                  <a:pt x="0" y="499212"/>
                  <a:pt x="71580" y="326404"/>
                  <a:pt x="198992" y="198992"/>
                </a:cubicBezTo>
                <a:cubicBezTo>
                  <a:pt x="326404" y="71580"/>
                  <a:pt x="499213" y="1"/>
                  <a:pt x="679401" y="1"/>
                </a:cubicBezTo>
                <a:cubicBezTo>
                  <a:pt x="859589" y="1"/>
                  <a:pt x="1032397" y="71581"/>
                  <a:pt x="1159809" y="198993"/>
                </a:cubicBezTo>
                <a:cubicBezTo>
                  <a:pt x="1287221" y="326405"/>
                  <a:pt x="1358800" y="499214"/>
                  <a:pt x="1358800" y="679402"/>
                </a:cubicBezTo>
                <a:cubicBezTo>
                  <a:pt x="1358800" y="859590"/>
                  <a:pt x="1287221" y="1032398"/>
                  <a:pt x="1159808" y="1159810"/>
                </a:cubicBezTo>
                <a:cubicBezTo>
                  <a:pt x="1032396" y="1287222"/>
                  <a:pt x="859588" y="1358802"/>
                  <a:pt x="679399" y="1358802"/>
                </a:cubicBezTo>
                <a:cubicBezTo>
                  <a:pt x="499211" y="1358802"/>
                  <a:pt x="326403" y="1287222"/>
                  <a:pt x="198991" y="1159810"/>
                </a:cubicBezTo>
                <a:cubicBezTo>
                  <a:pt x="71579" y="1032398"/>
                  <a:pt x="0" y="859589"/>
                  <a:pt x="0" y="679401"/>
                </a:cubicBezTo>
                <a:lnTo>
                  <a:pt x="0" y="6794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12" tIns="219312" rIns="219312" bIns="21931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2400" b="1" kern="1200" dirty="0" smtClean="0"/>
              <a:t>Primary Host  Sponsor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2400" kern="1200" dirty="0" smtClean="0"/>
              <a:t>Club/District</a:t>
            </a:r>
            <a:endParaRPr lang="en-CA" sz="2400" kern="1200" dirty="0"/>
          </a:p>
        </p:txBody>
      </p:sp>
      <p:sp>
        <p:nvSpPr>
          <p:cNvPr id="22" name="Freeform 21"/>
          <p:cNvSpPr/>
          <p:nvPr/>
        </p:nvSpPr>
        <p:spPr>
          <a:xfrm>
            <a:off x="3911252" y="3010662"/>
            <a:ext cx="1321496" cy="1370076"/>
          </a:xfrm>
          <a:custGeom>
            <a:avLst/>
            <a:gdLst>
              <a:gd name="connsiteX0" fmla="*/ 104463 w 788104"/>
              <a:gd name="connsiteY0" fmla="*/ 301371 h 788104"/>
              <a:gd name="connsiteX1" fmla="*/ 301371 w 788104"/>
              <a:gd name="connsiteY1" fmla="*/ 301371 h 788104"/>
              <a:gd name="connsiteX2" fmla="*/ 301371 w 788104"/>
              <a:gd name="connsiteY2" fmla="*/ 104463 h 788104"/>
              <a:gd name="connsiteX3" fmla="*/ 486733 w 788104"/>
              <a:gd name="connsiteY3" fmla="*/ 104463 h 788104"/>
              <a:gd name="connsiteX4" fmla="*/ 486733 w 788104"/>
              <a:gd name="connsiteY4" fmla="*/ 301371 h 788104"/>
              <a:gd name="connsiteX5" fmla="*/ 683641 w 788104"/>
              <a:gd name="connsiteY5" fmla="*/ 301371 h 788104"/>
              <a:gd name="connsiteX6" fmla="*/ 683641 w 788104"/>
              <a:gd name="connsiteY6" fmla="*/ 486733 h 788104"/>
              <a:gd name="connsiteX7" fmla="*/ 486733 w 788104"/>
              <a:gd name="connsiteY7" fmla="*/ 486733 h 788104"/>
              <a:gd name="connsiteX8" fmla="*/ 486733 w 788104"/>
              <a:gd name="connsiteY8" fmla="*/ 683641 h 788104"/>
              <a:gd name="connsiteX9" fmla="*/ 301371 w 788104"/>
              <a:gd name="connsiteY9" fmla="*/ 683641 h 788104"/>
              <a:gd name="connsiteX10" fmla="*/ 301371 w 788104"/>
              <a:gd name="connsiteY10" fmla="*/ 486733 h 788104"/>
              <a:gd name="connsiteX11" fmla="*/ 104463 w 788104"/>
              <a:gd name="connsiteY11" fmla="*/ 486733 h 788104"/>
              <a:gd name="connsiteX12" fmla="*/ 104463 w 788104"/>
              <a:gd name="connsiteY12" fmla="*/ 301371 h 78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8104" h="788104">
                <a:moveTo>
                  <a:pt x="104463" y="301371"/>
                </a:moveTo>
                <a:lnTo>
                  <a:pt x="301371" y="301371"/>
                </a:lnTo>
                <a:lnTo>
                  <a:pt x="301371" y="104463"/>
                </a:lnTo>
                <a:lnTo>
                  <a:pt x="486733" y="104463"/>
                </a:lnTo>
                <a:lnTo>
                  <a:pt x="486733" y="301371"/>
                </a:lnTo>
                <a:lnTo>
                  <a:pt x="683641" y="301371"/>
                </a:lnTo>
                <a:lnTo>
                  <a:pt x="683641" y="486733"/>
                </a:lnTo>
                <a:lnTo>
                  <a:pt x="486733" y="486733"/>
                </a:lnTo>
                <a:lnTo>
                  <a:pt x="486733" y="683641"/>
                </a:lnTo>
                <a:lnTo>
                  <a:pt x="301371" y="683641"/>
                </a:lnTo>
                <a:lnTo>
                  <a:pt x="301371" y="486733"/>
                </a:lnTo>
                <a:lnTo>
                  <a:pt x="104463" y="486733"/>
                </a:lnTo>
                <a:lnTo>
                  <a:pt x="104463" y="301371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4463" tIns="301371" rIns="104463" bIns="3013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CA" sz="1300" kern="1200"/>
          </a:p>
        </p:txBody>
      </p:sp>
      <p:sp>
        <p:nvSpPr>
          <p:cNvPr id="23" name="Freeform 22"/>
          <p:cNvSpPr/>
          <p:nvPr/>
        </p:nvSpPr>
        <p:spPr>
          <a:xfrm>
            <a:off x="5417758" y="2514600"/>
            <a:ext cx="2278442" cy="2362200"/>
          </a:xfrm>
          <a:custGeom>
            <a:avLst/>
            <a:gdLst>
              <a:gd name="connsiteX0" fmla="*/ 0 w 1358800"/>
              <a:gd name="connsiteY0" fmla="*/ 679400 h 1358800"/>
              <a:gd name="connsiteX1" fmla="*/ 198992 w 1358800"/>
              <a:gd name="connsiteY1" fmla="*/ 198992 h 1358800"/>
              <a:gd name="connsiteX2" fmla="*/ 679401 w 1358800"/>
              <a:gd name="connsiteY2" fmla="*/ 1 h 1358800"/>
              <a:gd name="connsiteX3" fmla="*/ 1159809 w 1358800"/>
              <a:gd name="connsiteY3" fmla="*/ 198993 h 1358800"/>
              <a:gd name="connsiteX4" fmla="*/ 1358800 w 1358800"/>
              <a:gd name="connsiteY4" fmla="*/ 679402 h 1358800"/>
              <a:gd name="connsiteX5" fmla="*/ 1159808 w 1358800"/>
              <a:gd name="connsiteY5" fmla="*/ 1159810 h 1358800"/>
              <a:gd name="connsiteX6" fmla="*/ 679399 w 1358800"/>
              <a:gd name="connsiteY6" fmla="*/ 1358802 h 1358800"/>
              <a:gd name="connsiteX7" fmla="*/ 198991 w 1358800"/>
              <a:gd name="connsiteY7" fmla="*/ 1159810 h 1358800"/>
              <a:gd name="connsiteX8" fmla="*/ 0 w 1358800"/>
              <a:gd name="connsiteY8" fmla="*/ 679401 h 1358800"/>
              <a:gd name="connsiteX9" fmla="*/ 0 w 1358800"/>
              <a:gd name="connsiteY9" fmla="*/ 679400 h 13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58800" h="1358800">
                <a:moveTo>
                  <a:pt x="0" y="679400"/>
                </a:moveTo>
                <a:cubicBezTo>
                  <a:pt x="0" y="499212"/>
                  <a:pt x="71580" y="326404"/>
                  <a:pt x="198992" y="198992"/>
                </a:cubicBezTo>
                <a:cubicBezTo>
                  <a:pt x="326404" y="71580"/>
                  <a:pt x="499213" y="1"/>
                  <a:pt x="679401" y="1"/>
                </a:cubicBezTo>
                <a:cubicBezTo>
                  <a:pt x="859589" y="1"/>
                  <a:pt x="1032397" y="71581"/>
                  <a:pt x="1159809" y="198993"/>
                </a:cubicBezTo>
                <a:cubicBezTo>
                  <a:pt x="1287221" y="326405"/>
                  <a:pt x="1358800" y="499214"/>
                  <a:pt x="1358800" y="679402"/>
                </a:cubicBezTo>
                <a:cubicBezTo>
                  <a:pt x="1358800" y="859590"/>
                  <a:pt x="1287221" y="1032398"/>
                  <a:pt x="1159808" y="1159810"/>
                </a:cubicBezTo>
                <a:cubicBezTo>
                  <a:pt x="1032396" y="1287222"/>
                  <a:pt x="859588" y="1358802"/>
                  <a:pt x="679399" y="1358802"/>
                </a:cubicBezTo>
                <a:cubicBezTo>
                  <a:pt x="499211" y="1358802"/>
                  <a:pt x="326403" y="1287222"/>
                  <a:pt x="198991" y="1159810"/>
                </a:cubicBezTo>
                <a:cubicBezTo>
                  <a:pt x="71579" y="1032398"/>
                  <a:pt x="0" y="859589"/>
                  <a:pt x="0" y="679401"/>
                </a:cubicBezTo>
                <a:lnTo>
                  <a:pt x="0" y="679400"/>
                </a:lnTo>
                <a:close/>
              </a:path>
            </a:pathLst>
          </a:custGeom>
          <a:solidFill>
            <a:srgbClr val="FFD93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12" tIns="219312" rIns="219312" bIns="219312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2400" b="1" kern="1200" dirty="0" smtClean="0">
                <a:solidFill>
                  <a:schemeClr val="tx2">
                    <a:lumMod val="75000"/>
                  </a:schemeClr>
                </a:solidFill>
              </a:rPr>
              <a:t>Primary International Sponsor </a:t>
            </a:r>
            <a:r>
              <a:rPr lang="en-CA" sz="2400" kern="1200" dirty="0" smtClean="0">
                <a:solidFill>
                  <a:schemeClr val="tx2">
                    <a:lumMod val="75000"/>
                  </a:schemeClr>
                </a:solidFill>
              </a:rPr>
              <a:t>Club/District</a:t>
            </a:r>
            <a:endParaRPr lang="en-CA" sz="2400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http://rlv.zcache.ca/canada_canadian_maple_leaf_flag_postcard-re8da584ec9174d309f89d916b1bf47be_vgbaq_8byvr_51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5181600"/>
            <a:ext cx="1143000" cy="1143000"/>
          </a:xfrm>
          <a:prstGeom prst="rect">
            <a:avLst/>
          </a:prstGeom>
          <a:noFill/>
        </p:spPr>
      </p:pic>
      <p:pic>
        <p:nvPicPr>
          <p:cNvPr id="3" name="Picture 6" descr="http://www.maps-continents.com/maps/globe-africa-countries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5105400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143125" y="274638"/>
            <a:ext cx="6543675" cy="1143000"/>
          </a:xfrm>
        </p:spPr>
        <p:txBody>
          <a:bodyPr/>
          <a:lstStyle/>
          <a:p>
            <a:pPr algn="l">
              <a:defRPr/>
            </a:pP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Additional</a:t>
            </a:r>
            <a:r>
              <a:rPr lang="fr-C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Requirements</a:t>
            </a: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1981200" y="1600200"/>
            <a:ext cx="6934200" cy="4525963"/>
          </a:xfrm>
        </p:spPr>
        <p:txBody>
          <a:bodyPr/>
          <a:lstStyle/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Qualification (MOU) – District(s) and Club(s), Host &amp; International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Must be in good standing with TRF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Host Club must open and maintain an exclusive bank account until completion of project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100% administered by Rotarians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secondary grants permitted to other organizations</a:t>
            </a:r>
          </a:p>
          <a:p>
            <a:pPr>
              <a:defRPr/>
            </a:pPr>
            <a:r>
              <a:rPr lang="en-C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Active participation of Rotarians</a:t>
            </a:r>
          </a:p>
          <a:p>
            <a:pPr>
              <a:buNone/>
              <a:defRPr/>
            </a:pPr>
            <a:endParaRPr lang="en-CA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CA" dirty="0" smtClean="0">
                <a:solidFill>
                  <a:schemeClr val="bg1"/>
                </a:solidFill>
              </a:rPr>
              <a:t>On-line </a:t>
            </a:r>
            <a:br>
              <a:rPr lang="fr-CA" dirty="0" smtClean="0">
                <a:solidFill>
                  <a:schemeClr val="bg1"/>
                </a:solidFill>
              </a:rPr>
            </a:br>
            <a:r>
              <a:rPr lang="fr-CA" dirty="0" smtClean="0">
                <a:solidFill>
                  <a:schemeClr val="bg1"/>
                </a:solidFill>
              </a:rPr>
              <a:t>Application</a:t>
            </a:r>
          </a:p>
        </p:txBody>
      </p:sp>
      <p:pic>
        <p:nvPicPr>
          <p:cNvPr id="5" name="Picture 1" descr="D:\Users\EquinoxG\Documents\aClient Folders\Rotary\District\Sc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4702" y="0"/>
            <a:ext cx="517929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_WorldwideBiz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2C722A-A9A1-4E12-801A-F583DE6C05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TW_WorldwideBiz</Template>
  <TotalTime>2376</TotalTime>
  <Words>720</Words>
  <Application>Microsoft Office PowerPoint</Application>
  <PresentationFormat>On-screen Show (4:3)</PresentationFormat>
  <Paragraphs>125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TW_WorldwideBiz</vt:lpstr>
      <vt:lpstr>Global Grants</vt:lpstr>
      <vt:lpstr>3 Types of Grants</vt:lpstr>
      <vt:lpstr>Global Grants…</vt:lpstr>
      <vt:lpstr>Areas of focus</vt:lpstr>
      <vt:lpstr>Why apply?</vt:lpstr>
      <vt:lpstr>Global grants can be used to fund:</vt:lpstr>
      <vt:lpstr>Sponsor Requirements</vt:lpstr>
      <vt:lpstr>Additional Requirements</vt:lpstr>
      <vt:lpstr>On-line  Application</vt:lpstr>
      <vt:lpstr>Application Components</vt:lpstr>
      <vt:lpstr>Support</vt:lpstr>
      <vt:lpstr>Questions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Grant</dc:title>
  <dc:creator>Equinoxg</dc:creator>
  <cp:lastModifiedBy>Equinoxg</cp:lastModifiedBy>
  <cp:revision>214</cp:revision>
  <dcterms:created xsi:type="dcterms:W3CDTF">2013-07-23T14:49:39Z</dcterms:created>
  <dcterms:modified xsi:type="dcterms:W3CDTF">2013-09-24T02:44:33Z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TC103807079990</vt:lpwstr>
  </property>
</Properties>
</file>