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6"/>
  </p:notesMasterIdLst>
  <p:handoutMasterIdLst>
    <p:handoutMasterId r:id="rId37"/>
  </p:handoutMasterIdLst>
  <p:sldIdLst>
    <p:sldId id="438" r:id="rId5"/>
    <p:sldId id="512" r:id="rId6"/>
    <p:sldId id="545" r:id="rId7"/>
    <p:sldId id="514" r:id="rId8"/>
    <p:sldId id="519" r:id="rId9"/>
    <p:sldId id="529" r:id="rId10"/>
    <p:sldId id="533" r:id="rId11"/>
    <p:sldId id="521" r:id="rId12"/>
    <p:sldId id="522" r:id="rId13"/>
    <p:sldId id="516" r:id="rId14"/>
    <p:sldId id="528" r:id="rId15"/>
    <p:sldId id="527" r:id="rId16"/>
    <p:sldId id="534" r:id="rId17"/>
    <p:sldId id="526" r:id="rId18"/>
    <p:sldId id="523" r:id="rId19"/>
    <p:sldId id="524" r:id="rId20"/>
    <p:sldId id="525" r:id="rId21"/>
    <p:sldId id="442" r:id="rId22"/>
    <p:sldId id="535" r:id="rId23"/>
    <p:sldId id="471" r:id="rId24"/>
    <p:sldId id="537" r:id="rId25"/>
    <p:sldId id="472" r:id="rId26"/>
    <p:sldId id="539" r:id="rId27"/>
    <p:sldId id="473" r:id="rId28"/>
    <p:sldId id="544" r:id="rId29"/>
    <p:sldId id="515" r:id="rId30"/>
    <p:sldId id="532" r:id="rId31"/>
    <p:sldId id="546" r:id="rId32"/>
    <p:sldId id="547" r:id="rId33"/>
    <p:sldId id="531" r:id="rId34"/>
    <p:sldId id="451" r:id="rId35"/>
  </p:sldIdLst>
  <p:sldSz cx="9144000" cy="5143500" type="screen16x9"/>
  <p:notesSz cx="6950075" cy="9236075"/>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2CA"/>
    <a:srgbClr val="00928F"/>
    <a:srgbClr val="0A7988"/>
    <a:srgbClr val="C1C6D1"/>
    <a:srgbClr val="00A4A0"/>
    <a:srgbClr val="008582"/>
    <a:srgbClr val="E69EA3"/>
    <a:srgbClr val="BACDDC"/>
    <a:srgbClr val="B5CAE1"/>
    <a:srgbClr val="CE4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4" autoAdjust="0"/>
    <p:restoredTop sz="95097" autoAdjust="0"/>
  </p:normalViewPr>
  <p:slideViewPr>
    <p:cSldViewPr snapToGrid="0" snapToObjects="1" showGuides="1">
      <p:cViewPr varScale="1">
        <p:scale>
          <a:sx n="170" d="100"/>
          <a:sy n="170" d="100"/>
        </p:scale>
        <p:origin x="576" y="176"/>
      </p:cViewPr>
      <p:guideLst>
        <p:guide orient="horz" pos="1620"/>
        <p:guide pos="2880"/>
      </p:guideLst>
    </p:cSldViewPr>
  </p:slideViewPr>
  <p:outlineViewPr>
    <p:cViewPr>
      <p:scale>
        <a:sx n="33" d="100"/>
        <a:sy n="33" d="100"/>
      </p:scale>
      <p:origin x="0" y="-184642"/>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2" d="100"/>
          <a:sy n="82" d="100"/>
        </p:scale>
        <p:origin x="389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755B5-0A15-4B0B-8ACB-E643C2C731D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93B73E4-38C6-409C-98C4-0EB859009CFF}">
      <dgm:prSet custT="1"/>
      <dgm:spPr/>
      <dgm:t>
        <a:bodyPr/>
        <a:lstStyle/>
        <a:p>
          <a:r>
            <a:rPr lang="en-CA" sz="4400" b="1" dirty="0">
              <a:latin typeface="Arial" panose="020B0604020202020204" pitchFamily="34" charset="0"/>
              <a:cs typeface="Arial" panose="020B0604020202020204" pitchFamily="34" charset="0"/>
            </a:rPr>
            <a:t>GOALS</a:t>
          </a:r>
          <a:endParaRPr lang="en-US" sz="4400" dirty="0">
            <a:latin typeface="Arial" panose="020B0604020202020204" pitchFamily="34" charset="0"/>
            <a:cs typeface="Arial" panose="020B0604020202020204" pitchFamily="34" charset="0"/>
          </a:endParaRPr>
        </a:p>
      </dgm:t>
    </dgm:pt>
    <dgm:pt modelId="{83D3EA4B-75DA-4D35-86C6-E495EEF25B9E}" type="parTrans" cxnId="{5FFBA90E-22B4-46DF-B72B-3798C0F650B9}">
      <dgm:prSet/>
      <dgm:spPr/>
      <dgm:t>
        <a:bodyPr/>
        <a:lstStyle/>
        <a:p>
          <a:endParaRPr lang="en-US"/>
        </a:p>
      </dgm:t>
    </dgm:pt>
    <dgm:pt modelId="{C2B306FF-6BAD-4F25-8E20-16DD32D4185B}" type="sibTrans" cxnId="{5FFBA90E-22B4-46DF-B72B-3798C0F650B9}">
      <dgm:prSet/>
      <dgm:spPr/>
      <dgm:t>
        <a:bodyPr/>
        <a:lstStyle/>
        <a:p>
          <a:endParaRPr lang="en-US"/>
        </a:p>
      </dgm:t>
    </dgm:pt>
    <dgm:pt modelId="{93D9F783-C4BA-479D-899F-ADF53B6B914F}">
      <dgm:prSet/>
      <dgm:spPr/>
      <dgm:t>
        <a:bodyPr/>
        <a:lstStyle/>
        <a:p>
          <a:r>
            <a:rPr lang="en-CA" sz="2100" dirty="0"/>
            <a:t>Mission, Vision, Values</a:t>
          </a:r>
          <a:endParaRPr lang="en-US" sz="2100" dirty="0"/>
        </a:p>
      </dgm:t>
    </dgm:pt>
    <dgm:pt modelId="{6FC8D1E2-F5DF-41CF-9D08-E8E4966805FB}" type="parTrans" cxnId="{9E6F5801-DF4F-4E37-8130-7E2161EF93DD}">
      <dgm:prSet/>
      <dgm:spPr/>
      <dgm:t>
        <a:bodyPr/>
        <a:lstStyle/>
        <a:p>
          <a:endParaRPr lang="en-US"/>
        </a:p>
      </dgm:t>
    </dgm:pt>
    <dgm:pt modelId="{EFF8B79F-C8A7-4FE0-BCB0-83240562F877}" type="sibTrans" cxnId="{9E6F5801-DF4F-4E37-8130-7E2161EF93DD}">
      <dgm:prSet/>
      <dgm:spPr/>
      <dgm:t>
        <a:bodyPr/>
        <a:lstStyle/>
        <a:p>
          <a:endParaRPr lang="en-US"/>
        </a:p>
      </dgm:t>
    </dgm:pt>
    <dgm:pt modelId="{618EB485-0137-4543-A019-09D54B43533B}">
      <dgm:prSet/>
      <dgm:spPr/>
      <dgm:t>
        <a:bodyPr/>
        <a:lstStyle/>
        <a:p>
          <a:r>
            <a:rPr lang="en-CA" sz="2100" dirty="0"/>
            <a:t>A Final Action Plan with Goals &amp; Objectives</a:t>
          </a:r>
          <a:endParaRPr lang="en-US" sz="2100" dirty="0"/>
        </a:p>
      </dgm:t>
    </dgm:pt>
    <dgm:pt modelId="{063090AE-9DB7-46C3-AB59-096A1E972D4F}" type="parTrans" cxnId="{00011A6A-CF28-4288-BE35-748C91EC810A}">
      <dgm:prSet/>
      <dgm:spPr/>
      <dgm:t>
        <a:bodyPr/>
        <a:lstStyle/>
        <a:p>
          <a:endParaRPr lang="en-US"/>
        </a:p>
      </dgm:t>
    </dgm:pt>
    <dgm:pt modelId="{8B9B1695-4ECD-4D90-AB9F-B46F7C57AA25}" type="sibTrans" cxnId="{00011A6A-CF28-4288-BE35-748C91EC810A}">
      <dgm:prSet/>
      <dgm:spPr/>
      <dgm:t>
        <a:bodyPr/>
        <a:lstStyle/>
        <a:p>
          <a:endParaRPr lang="en-US"/>
        </a:p>
      </dgm:t>
    </dgm:pt>
    <dgm:pt modelId="{05D352A2-59E1-4FFE-82DD-D9BFDC8321E0}">
      <dgm:prSet/>
      <dgm:spPr/>
      <dgm:t>
        <a:bodyPr/>
        <a:lstStyle/>
        <a:p>
          <a:r>
            <a:rPr lang="en-CA" sz="2100"/>
            <a:t>Process for Tracking</a:t>
          </a:r>
          <a:endParaRPr lang="en-US" sz="2100"/>
        </a:p>
      </dgm:t>
    </dgm:pt>
    <dgm:pt modelId="{B6A048B6-2D37-4BE6-83C2-AF5630663EE8}" type="parTrans" cxnId="{E34B495B-C629-4E21-9CB7-818992501158}">
      <dgm:prSet/>
      <dgm:spPr/>
      <dgm:t>
        <a:bodyPr/>
        <a:lstStyle/>
        <a:p>
          <a:endParaRPr lang="en-US"/>
        </a:p>
      </dgm:t>
    </dgm:pt>
    <dgm:pt modelId="{A344D8B1-40BB-41C7-B67F-A3149B097B68}" type="sibTrans" cxnId="{E34B495B-C629-4E21-9CB7-818992501158}">
      <dgm:prSet/>
      <dgm:spPr/>
      <dgm:t>
        <a:bodyPr/>
        <a:lstStyle/>
        <a:p>
          <a:endParaRPr lang="en-US"/>
        </a:p>
      </dgm:t>
    </dgm:pt>
    <dgm:pt modelId="{CDE8D37F-F747-4D44-8385-7F5953FE2681}">
      <dgm:prSet custT="1"/>
      <dgm:spPr/>
      <dgm:t>
        <a:bodyPr/>
        <a:lstStyle/>
        <a:p>
          <a:r>
            <a:rPr lang="en-CA" sz="4400" b="1" dirty="0">
              <a:latin typeface="Arial" panose="020B0604020202020204" pitchFamily="34" charset="0"/>
              <a:cs typeface="Arial" panose="020B0604020202020204" pitchFamily="34" charset="0"/>
            </a:rPr>
            <a:t>NEXT STEPS</a:t>
          </a:r>
          <a:endParaRPr lang="en-US" sz="4400" dirty="0">
            <a:latin typeface="Arial" panose="020B0604020202020204" pitchFamily="34" charset="0"/>
            <a:cs typeface="Arial" panose="020B0604020202020204" pitchFamily="34" charset="0"/>
          </a:endParaRPr>
        </a:p>
      </dgm:t>
    </dgm:pt>
    <dgm:pt modelId="{921627EB-3D2B-443B-8F54-DB57096B530F}" type="parTrans" cxnId="{9B5C431D-FF44-4DA0-977F-977BE00B41D7}">
      <dgm:prSet/>
      <dgm:spPr/>
      <dgm:t>
        <a:bodyPr/>
        <a:lstStyle/>
        <a:p>
          <a:endParaRPr lang="en-US"/>
        </a:p>
      </dgm:t>
    </dgm:pt>
    <dgm:pt modelId="{9FF730C7-F207-49BE-A238-4D402ED24825}" type="sibTrans" cxnId="{9B5C431D-FF44-4DA0-977F-977BE00B41D7}">
      <dgm:prSet/>
      <dgm:spPr/>
      <dgm:t>
        <a:bodyPr/>
        <a:lstStyle/>
        <a:p>
          <a:endParaRPr lang="en-US"/>
        </a:p>
      </dgm:t>
    </dgm:pt>
    <dgm:pt modelId="{9E049602-3F34-43BE-8770-98D59A94FC4F}">
      <dgm:prSet/>
      <dgm:spPr/>
      <dgm:t>
        <a:bodyPr/>
        <a:lstStyle/>
        <a:p>
          <a:r>
            <a:rPr lang="en-CA" sz="2100" dirty="0"/>
            <a:t>Commitment from entire Mississauga Meadowvale Rotary Club membership</a:t>
          </a:r>
          <a:endParaRPr lang="en-US" sz="2100" dirty="0"/>
        </a:p>
      </dgm:t>
    </dgm:pt>
    <dgm:pt modelId="{C1BEF938-18D1-42EC-94F2-3F17F3526E2C}" type="parTrans" cxnId="{6EC3B401-0299-45BB-8A46-7B37DFA01ED4}">
      <dgm:prSet/>
      <dgm:spPr/>
      <dgm:t>
        <a:bodyPr/>
        <a:lstStyle/>
        <a:p>
          <a:endParaRPr lang="en-US"/>
        </a:p>
      </dgm:t>
    </dgm:pt>
    <dgm:pt modelId="{5DBC072D-96B3-4399-BB3F-B16AF7FAE87A}" type="sibTrans" cxnId="{6EC3B401-0299-45BB-8A46-7B37DFA01ED4}">
      <dgm:prSet/>
      <dgm:spPr/>
      <dgm:t>
        <a:bodyPr/>
        <a:lstStyle/>
        <a:p>
          <a:endParaRPr lang="en-US"/>
        </a:p>
      </dgm:t>
    </dgm:pt>
    <dgm:pt modelId="{E76FE00B-4EB5-4282-A8CF-64002554976F}">
      <dgm:prSet/>
      <dgm:spPr/>
      <dgm:t>
        <a:bodyPr/>
        <a:lstStyle/>
        <a:p>
          <a:r>
            <a:rPr lang="en-CA" sz="2100"/>
            <a:t>Presentation to Club Assembly</a:t>
          </a:r>
          <a:endParaRPr lang="en-US" sz="2100"/>
        </a:p>
      </dgm:t>
    </dgm:pt>
    <dgm:pt modelId="{704EE19D-5FA8-4BFD-A115-143BDC9D6893}" type="parTrans" cxnId="{6AB22A20-6CAC-4112-A55A-8E312BA0D605}">
      <dgm:prSet/>
      <dgm:spPr/>
      <dgm:t>
        <a:bodyPr/>
        <a:lstStyle/>
        <a:p>
          <a:endParaRPr lang="en-US"/>
        </a:p>
      </dgm:t>
    </dgm:pt>
    <dgm:pt modelId="{3BA07D43-6C06-459D-8627-7D6AA4340757}" type="sibTrans" cxnId="{6AB22A20-6CAC-4112-A55A-8E312BA0D605}">
      <dgm:prSet/>
      <dgm:spPr/>
      <dgm:t>
        <a:bodyPr/>
        <a:lstStyle/>
        <a:p>
          <a:endParaRPr lang="en-US"/>
        </a:p>
      </dgm:t>
    </dgm:pt>
    <dgm:pt modelId="{18A6F659-7967-4DEF-A788-7ADB9F5A9BE7}">
      <dgm:prSet/>
      <dgm:spPr/>
      <dgm:t>
        <a:bodyPr/>
        <a:lstStyle/>
        <a:p>
          <a:r>
            <a:rPr lang="en-CA" sz="2100"/>
            <a:t>Board approval </a:t>
          </a:r>
          <a:endParaRPr lang="en-US" sz="2100"/>
        </a:p>
      </dgm:t>
    </dgm:pt>
    <dgm:pt modelId="{F01BEC64-44FF-4022-81C9-2DD1CD52E7A7}" type="parTrans" cxnId="{8EC396CD-E865-465D-A366-FE1849A71E43}">
      <dgm:prSet/>
      <dgm:spPr/>
      <dgm:t>
        <a:bodyPr/>
        <a:lstStyle/>
        <a:p>
          <a:endParaRPr lang="en-US"/>
        </a:p>
      </dgm:t>
    </dgm:pt>
    <dgm:pt modelId="{0E0936DE-B069-4BEE-A03F-01430E9451DC}" type="sibTrans" cxnId="{8EC396CD-E865-465D-A366-FE1849A71E43}">
      <dgm:prSet/>
      <dgm:spPr/>
      <dgm:t>
        <a:bodyPr/>
        <a:lstStyle/>
        <a:p>
          <a:endParaRPr lang="en-US"/>
        </a:p>
      </dgm:t>
    </dgm:pt>
    <dgm:pt modelId="{1C76E825-7416-564B-BE07-7AA3221B63AE}" type="pres">
      <dgm:prSet presAssocID="{43A755B5-0A15-4B0B-8ACB-E643C2C731DA}" presName="diagram" presStyleCnt="0">
        <dgm:presLayoutVars>
          <dgm:dir/>
          <dgm:resizeHandles val="exact"/>
        </dgm:presLayoutVars>
      </dgm:prSet>
      <dgm:spPr/>
    </dgm:pt>
    <dgm:pt modelId="{632FA430-19C8-8444-83AB-E82A9D4599FC}" type="pres">
      <dgm:prSet presAssocID="{893B73E4-38C6-409C-98C4-0EB859009CFF}" presName="node" presStyleLbl="node1" presStyleIdx="0" presStyleCnt="2" custScaleY="120906">
        <dgm:presLayoutVars>
          <dgm:bulletEnabled val="1"/>
        </dgm:presLayoutVars>
      </dgm:prSet>
      <dgm:spPr/>
    </dgm:pt>
    <dgm:pt modelId="{5880F65E-BCAA-1246-8770-674739D64D88}" type="pres">
      <dgm:prSet presAssocID="{C2B306FF-6BAD-4F25-8E20-16DD32D4185B}" presName="sibTrans" presStyleCnt="0"/>
      <dgm:spPr/>
    </dgm:pt>
    <dgm:pt modelId="{3856A9A9-9AF4-C147-BA2D-434D797CD3EB}" type="pres">
      <dgm:prSet presAssocID="{CDE8D37F-F747-4D44-8385-7F5953FE2681}" presName="node" presStyleLbl="node1" presStyleIdx="1" presStyleCnt="2" custScaleY="121546">
        <dgm:presLayoutVars>
          <dgm:bulletEnabled val="1"/>
        </dgm:presLayoutVars>
      </dgm:prSet>
      <dgm:spPr/>
    </dgm:pt>
  </dgm:ptLst>
  <dgm:cxnLst>
    <dgm:cxn modelId="{9E6F5801-DF4F-4E37-8130-7E2161EF93DD}" srcId="{893B73E4-38C6-409C-98C4-0EB859009CFF}" destId="{93D9F783-C4BA-479D-899F-ADF53B6B914F}" srcOrd="0" destOrd="0" parTransId="{6FC8D1E2-F5DF-41CF-9D08-E8E4966805FB}" sibTransId="{EFF8B79F-C8A7-4FE0-BCB0-83240562F877}"/>
    <dgm:cxn modelId="{6EC3B401-0299-45BB-8A46-7B37DFA01ED4}" srcId="{CDE8D37F-F747-4D44-8385-7F5953FE2681}" destId="{9E049602-3F34-43BE-8770-98D59A94FC4F}" srcOrd="0" destOrd="0" parTransId="{C1BEF938-18D1-42EC-94F2-3F17F3526E2C}" sibTransId="{5DBC072D-96B3-4399-BB3F-B16AF7FAE87A}"/>
    <dgm:cxn modelId="{5FFBA90E-22B4-46DF-B72B-3798C0F650B9}" srcId="{43A755B5-0A15-4B0B-8ACB-E643C2C731DA}" destId="{893B73E4-38C6-409C-98C4-0EB859009CFF}" srcOrd="0" destOrd="0" parTransId="{83D3EA4B-75DA-4D35-86C6-E495EEF25B9E}" sibTransId="{C2B306FF-6BAD-4F25-8E20-16DD32D4185B}"/>
    <dgm:cxn modelId="{9B5C431D-FF44-4DA0-977F-977BE00B41D7}" srcId="{43A755B5-0A15-4B0B-8ACB-E643C2C731DA}" destId="{CDE8D37F-F747-4D44-8385-7F5953FE2681}" srcOrd="1" destOrd="0" parTransId="{921627EB-3D2B-443B-8F54-DB57096B530F}" sibTransId="{9FF730C7-F207-49BE-A238-4D402ED24825}"/>
    <dgm:cxn modelId="{6AB22A20-6CAC-4112-A55A-8E312BA0D605}" srcId="{CDE8D37F-F747-4D44-8385-7F5953FE2681}" destId="{E76FE00B-4EB5-4282-A8CF-64002554976F}" srcOrd="1" destOrd="0" parTransId="{704EE19D-5FA8-4BFD-A115-143BDC9D6893}" sibTransId="{3BA07D43-6C06-459D-8627-7D6AA4340757}"/>
    <dgm:cxn modelId="{82FE2C28-7FB9-8B4B-A485-188456B70368}" type="presOf" srcId="{893B73E4-38C6-409C-98C4-0EB859009CFF}" destId="{632FA430-19C8-8444-83AB-E82A9D4599FC}" srcOrd="0" destOrd="0" presId="urn:microsoft.com/office/officeart/2005/8/layout/default"/>
    <dgm:cxn modelId="{E3B2CA28-38C0-BB44-A294-24800A28EFFA}" type="presOf" srcId="{43A755B5-0A15-4B0B-8ACB-E643C2C731DA}" destId="{1C76E825-7416-564B-BE07-7AA3221B63AE}" srcOrd="0" destOrd="0" presId="urn:microsoft.com/office/officeart/2005/8/layout/default"/>
    <dgm:cxn modelId="{5FCC1733-DB8A-B949-84D2-328F88383A6A}" type="presOf" srcId="{05D352A2-59E1-4FFE-82DD-D9BFDC8321E0}" destId="{632FA430-19C8-8444-83AB-E82A9D4599FC}" srcOrd="0" destOrd="3" presId="urn:microsoft.com/office/officeart/2005/8/layout/default"/>
    <dgm:cxn modelId="{E34B495B-C629-4E21-9CB7-818992501158}" srcId="{893B73E4-38C6-409C-98C4-0EB859009CFF}" destId="{05D352A2-59E1-4FFE-82DD-D9BFDC8321E0}" srcOrd="2" destOrd="0" parTransId="{B6A048B6-2D37-4BE6-83C2-AF5630663EE8}" sibTransId="{A344D8B1-40BB-41C7-B67F-A3149B097B68}"/>
    <dgm:cxn modelId="{00011A6A-CF28-4288-BE35-748C91EC810A}" srcId="{893B73E4-38C6-409C-98C4-0EB859009CFF}" destId="{618EB485-0137-4543-A019-09D54B43533B}" srcOrd="1" destOrd="0" parTransId="{063090AE-9DB7-46C3-AB59-096A1E972D4F}" sibTransId="{8B9B1695-4ECD-4D90-AB9F-B46F7C57AA25}"/>
    <dgm:cxn modelId="{0E731B6D-912F-E74B-BD1D-9B0F458C1904}" type="presOf" srcId="{E76FE00B-4EB5-4282-A8CF-64002554976F}" destId="{3856A9A9-9AF4-C147-BA2D-434D797CD3EB}" srcOrd="0" destOrd="2" presId="urn:microsoft.com/office/officeart/2005/8/layout/default"/>
    <dgm:cxn modelId="{70B3337E-3E69-4A4A-BBF2-0962902126FC}" type="presOf" srcId="{18A6F659-7967-4DEF-A788-7ADB9F5A9BE7}" destId="{3856A9A9-9AF4-C147-BA2D-434D797CD3EB}" srcOrd="0" destOrd="3" presId="urn:microsoft.com/office/officeart/2005/8/layout/default"/>
    <dgm:cxn modelId="{668A59B1-C1B0-BA4C-A06E-126A387F0C4F}" type="presOf" srcId="{9E049602-3F34-43BE-8770-98D59A94FC4F}" destId="{3856A9A9-9AF4-C147-BA2D-434D797CD3EB}" srcOrd="0" destOrd="1" presId="urn:microsoft.com/office/officeart/2005/8/layout/default"/>
    <dgm:cxn modelId="{8EC396CD-E865-465D-A366-FE1849A71E43}" srcId="{CDE8D37F-F747-4D44-8385-7F5953FE2681}" destId="{18A6F659-7967-4DEF-A788-7ADB9F5A9BE7}" srcOrd="2" destOrd="0" parTransId="{F01BEC64-44FF-4022-81C9-2DD1CD52E7A7}" sibTransId="{0E0936DE-B069-4BEE-A03F-01430E9451DC}"/>
    <dgm:cxn modelId="{32C76DD8-5470-344A-8FB9-7E7F65678C29}" type="presOf" srcId="{618EB485-0137-4543-A019-09D54B43533B}" destId="{632FA430-19C8-8444-83AB-E82A9D4599FC}" srcOrd="0" destOrd="2" presId="urn:microsoft.com/office/officeart/2005/8/layout/default"/>
    <dgm:cxn modelId="{5F983FDD-7439-6449-A375-6F23A9A8CB62}" type="presOf" srcId="{93D9F783-C4BA-479D-899F-ADF53B6B914F}" destId="{632FA430-19C8-8444-83AB-E82A9D4599FC}" srcOrd="0" destOrd="1" presId="urn:microsoft.com/office/officeart/2005/8/layout/default"/>
    <dgm:cxn modelId="{216656E4-30A3-7C4B-85D1-DBD14104A754}" type="presOf" srcId="{CDE8D37F-F747-4D44-8385-7F5953FE2681}" destId="{3856A9A9-9AF4-C147-BA2D-434D797CD3EB}" srcOrd="0" destOrd="0" presId="urn:microsoft.com/office/officeart/2005/8/layout/default"/>
    <dgm:cxn modelId="{FF53C41A-79C2-464D-B655-B11A86826780}" type="presParOf" srcId="{1C76E825-7416-564B-BE07-7AA3221B63AE}" destId="{632FA430-19C8-8444-83AB-E82A9D4599FC}" srcOrd="0" destOrd="0" presId="urn:microsoft.com/office/officeart/2005/8/layout/default"/>
    <dgm:cxn modelId="{662FE503-A3A3-B64A-A180-7A3BA079F8F2}" type="presParOf" srcId="{1C76E825-7416-564B-BE07-7AA3221B63AE}" destId="{5880F65E-BCAA-1246-8770-674739D64D88}" srcOrd="1" destOrd="0" presId="urn:microsoft.com/office/officeart/2005/8/layout/default"/>
    <dgm:cxn modelId="{9CB94614-38A0-714E-93CF-0B6A2516E803}" type="presParOf" srcId="{1C76E825-7416-564B-BE07-7AA3221B63AE}" destId="{3856A9A9-9AF4-C147-BA2D-434D797CD3E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2C875-2DC6-47A1-AB68-17909D110521}" type="doc">
      <dgm:prSet loTypeId="urn:microsoft.com/office/officeart/2017/3/layout/HorizontalPathTimeline" loCatId="process" qsTypeId="urn:microsoft.com/office/officeart/2005/8/quickstyle/simple4" qsCatId="simple" csTypeId="urn:microsoft.com/office/officeart/2005/8/colors/colorful1" csCatId="colorful" phldr="1"/>
      <dgm:spPr/>
      <dgm:t>
        <a:bodyPr/>
        <a:lstStyle/>
        <a:p>
          <a:endParaRPr lang="en-US"/>
        </a:p>
      </dgm:t>
    </dgm:pt>
    <dgm:pt modelId="{5FDAC41D-34F4-4E91-8A5A-BAF3A3768ECB}">
      <dgm:prSet/>
      <dgm:spPr/>
      <dgm:t>
        <a:bodyPr/>
        <a:lstStyle/>
        <a:p>
          <a:pPr>
            <a:defRPr b="1"/>
          </a:pPr>
          <a:r>
            <a:rPr lang="en-US"/>
            <a:t>5 Sep. 2025</a:t>
          </a:r>
        </a:p>
      </dgm:t>
    </dgm:pt>
    <dgm:pt modelId="{EE323FF6-49B9-41EF-8098-52F011EB178D}" type="parTrans" cxnId="{F75A7F54-85FE-4E96-9DC1-9F396843815F}">
      <dgm:prSet/>
      <dgm:spPr/>
      <dgm:t>
        <a:bodyPr/>
        <a:lstStyle/>
        <a:p>
          <a:endParaRPr lang="en-US"/>
        </a:p>
      </dgm:t>
    </dgm:pt>
    <dgm:pt modelId="{2AD05D0C-382F-4725-858C-72F35ACA9FC3}" type="sibTrans" cxnId="{F75A7F54-85FE-4E96-9DC1-9F396843815F}">
      <dgm:prSet/>
      <dgm:spPr/>
      <dgm:t>
        <a:bodyPr/>
        <a:lstStyle/>
        <a:p>
          <a:endParaRPr lang="en-US"/>
        </a:p>
      </dgm:t>
    </dgm:pt>
    <dgm:pt modelId="{E91075EF-54F7-4E5A-ADA9-E2CE96874CFD}">
      <dgm:prSet/>
      <dgm:spPr/>
      <dgm:t>
        <a:bodyPr/>
        <a:lstStyle/>
        <a:p>
          <a:r>
            <a:rPr lang="en-US"/>
            <a:t>First Draft Action Plan</a:t>
          </a:r>
        </a:p>
      </dgm:t>
    </dgm:pt>
    <dgm:pt modelId="{F5852DAA-C474-4499-B421-C7E96F9E7235}" type="parTrans" cxnId="{8874ED15-1FB8-404A-A1AA-0758379599B0}">
      <dgm:prSet/>
      <dgm:spPr/>
      <dgm:t>
        <a:bodyPr/>
        <a:lstStyle/>
        <a:p>
          <a:endParaRPr lang="en-US"/>
        </a:p>
      </dgm:t>
    </dgm:pt>
    <dgm:pt modelId="{FEF77978-77C2-4E95-8FB6-B09DDB086D98}" type="sibTrans" cxnId="{8874ED15-1FB8-404A-A1AA-0758379599B0}">
      <dgm:prSet/>
      <dgm:spPr/>
      <dgm:t>
        <a:bodyPr/>
        <a:lstStyle/>
        <a:p>
          <a:endParaRPr lang="en-US"/>
        </a:p>
      </dgm:t>
    </dgm:pt>
    <dgm:pt modelId="{4AC0BC9F-279B-4524-8648-B47D4857259A}">
      <dgm:prSet/>
      <dgm:spPr/>
      <dgm:t>
        <a:bodyPr/>
        <a:lstStyle/>
        <a:p>
          <a:pPr>
            <a:defRPr b="1"/>
          </a:pPr>
          <a:r>
            <a:rPr lang="en-US"/>
            <a:t>10 Sep. 2025</a:t>
          </a:r>
        </a:p>
      </dgm:t>
    </dgm:pt>
    <dgm:pt modelId="{044849F8-0B4D-44C9-A854-195D1E220C36}" type="parTrans" cxnId="{775E9AB7-4E03-4654-AE09-535B795994EA}">
      <dgm:prSet/>
      <dgm:spPr/>
      <dgm:t>
        <a:bodyPr/>
        <a:lstStyle/>
        <a:p>
          <a:endParaRPr lang="en-US"/>
        </a:p>
      </dgm:t>
    </dgm:pt>
    <dgm:pt modelId="{F3414B53-5D8B-4D43-89FD-8F899F0714EA}" type="sibTrans" cxnId="{775E9AB7-4E03-4654-AE09-535B795994EA}">
      <dgm:prSet/>
      <dgm:spPr/>
      <dgm:t>
        <a:bodyPr/>
        <a:lstStyle/>
        <a:p>
          <a:endParaRPr lang="en-US"/>
        </a:p>
      </dgm:t>
    </dgm:pt>
    <dgm:pt modelId="{0B0EAF33-2FDB-4051-999D-F953F7D70633}">
      <dgm:prSet/>
      <dgm:spPr/>
      <dgm:t>
        <a:bodyPr/>
        <a:lstStyle/>
        <a:p>
          <a:r>
            <a:rPr lang="en-US"/>
            <a:t>Second Draft Action Plan</a:t>
          </a:r>
        </a:p>
      </dgm:t>
    </dgm:pt>
    <dgm:pt modelId="{58D8F163-0C1C-49E6-ABA1-DD85B0E1B33A}" type="parTrans" cxnId="{73EE335E-D881-433D-9F5B-7190BE5C2202}">
      <dgm:prSet/>
      <dgm:spPr/>
      <dgm:t>
        <a:bodyPr/>
        <a:lstStyle/>
        <a:p>
          <a:endParaRPr lang="en-US"/>
        </a:p>
      </dgm:t>
    </dgm:pt>
    <dgm:pt modelId="{FDCF5FE3-76AE-4E94-AADE-A62DA9D499E4}" type="sibTrans" cxnId="{73EE335E-D881-433D-9F5B-7190BE5C2202}">
      <dgm:prSet/>
      <dgm:spPr/>
      <dgm:t>
        <a:bodyPr/>
        <a:lstStyle/>
        <a:p>
          <a:endParaRPr lang="en-US"/>
        </a:p>
      </dgm:t>
    </dgm:pt>
    <dgm:pt modelId="{E49BF13C-E657-476E-94D8-0EC88389654C}">
      <dgm:prSet/>
      <dgm:spPr/>
      <dgm:t>
        <a:bodyPr/>
        <a:lstStyle/>
        <a:p>
          <a:pPr>
            <a:defRPr b="1"/>
          </a:pPr>
          <a:r>
            <a:rPr lang="en-US"/>
            <a:t>17 Oct. 2025</a:t>
          </a:r>
        </a:p>
      </dgm:t>
    </dgm:pt>
    <dgm:pt modelId="{F6FE377C-F266-40BF-919C-9A8055295D08}" type="parTrans" cxnId="{0D9024EB-32C9-4116-9393-35BA982D5CCA}">
      <dgm:prSet/>
      <dgm:spPr/>
      <dgm:t>
        <a:bodyPr/>
        <a:lstStyle/>
        <a:p>
          <a:endParaRPr lang="en-US"/>
        </a:p>
      </dgm:t>
    </dgm:pt>
    <dgm:pt modelId="{0DE1D4B6-82E2-4D71-B87A-D72AF11159ED}" type="sibTrans" cxnId="{0D9024EB-32C9-4116-9393-35BA982D5CCA}">
      <dgm:prSet/>
      <dgm:spPr/>
      <dgm:t>
        <a:bodyPr/>
        <a:lstStyle/>
        <a:p>
          <a:endParaRPr lang="en-US"/>
        </a:p>
      </dgm:t>
    </dgm:pt>
    <dgm:pt modelId="{00C503FA-37C5-42D7-A5B7-E18E40AB60F1}">
      <dgm:prSet/>
      <dgm:spPr/>
      <dgm:t>
        <a:bodyPr/>
        <a:lstStyle/>
        <a:p>
          <a:r>
            <a:rPr lang="en-US" dirty="0"/>
            <a:t>Third Draft Action Plan/Club assembly</a:t>
          </a:r>
        </a:p>
      </dgm:t>
    </dgm:pt>
    <dgm:pt modelId="{03E740BC-C357-4934-81B4-C2A3FEA5BCE0}" type="parTrans" cxnId="{2B6DE900-F7C9-42B7-9CCA-23544555BDE9}">
      <dgm:prSet/>
      <dgm:spPr/>
      <dgm:t>
        <a:bodyPr/>
        <a:lstStyle/>
        <a:p>
          <a:endParaRPr lang="en-US"/>
        </a:p>
      </dgm:t>
    </dgm:pt>
    <dgm:pt modelId="{BB485A49-7EA4-4892-A82F-E453E0A64DCF}" type="sibTrans" cxnId="{2B6DE900-F7C9-42B7-9CCA-23544555BDE9}">
      <dgm:prSet/>
      <dgm:spPr/>
      <dgm:t>
        <a:bodyPr/>
        <a:lstStyle/>
        <a:p>
          <a:endParaRPr lang="en-US"/>
        </a:p>
      </dgm:t>
    </dgm:pt>
    <dgm:pt modelId="{83D7CB36-D337-4569-81A6-86422F8A91EC}">
      <dgm:prSet/>
      <dgm:spPr/>
      <dgm:t>
        <a:bodyPr/>
        <a:lstStyle/>
        <a:p>
          <a:pPr>
            <a:defRPr b="1"/>
          </a:pPr>
          <a:r>
            <a:rPr lang="en-US"/>
            <a:t>20 Oct. 2025</a:t>
          </a:r>
        </a:p>
      </dgm:t>
    </dgm:pt>
    <dgm:pt modelId="{B1C8B01D-61BD-4205-89BC-67734D46015D}" type="parTrans" cxnId="{232C0381-9E97-4D81-AE92-5E329929CC7D}">
      <dgm:prSet/>
      <dgm:spPr/>
      <dgm:t>
        <a:bodyPr/>
        <a:lstStyle/>
        <a:p>
          <a:endParaRPr lang="en-US"/>
        </a:p>
      </dgm:t>
    </dgm:pt>
    <dgm:pt modelId="{E2C2AACC-2C29-4223-9EA8-48A4A3313E57}" type="sibTrans" cxnId="{232C0381-9E97-4D81-AE92-5E329929CC7D}">
      <dgm:prSet/>
      <dgm:spPr/>
      <dgm:t>
        <a:bodyPr/>
        <a:lstStyle/>
        <a:p>
          <a:endParaRPr lang="en-US"/>
        </a:p>
      </dgm:t>
    </dgm:pt>
    <dgm:pt modelId="{55858A15-BB15-46F5-913A-C6CC8E323076}">
      <dgm:prSet/>
      <dgm:spPr/>
      <dgm:t>
        <a:bodyPr/>
        <a:lstStyle/>
        <a:p>
          <a:r>
            <a:rPr lang="en-US"/>
            <a:t>Final Board Approval</a:t>
          </a:r>
        </a:p>
      </dgm:t>
    </dgm:pt>
    <dgm:pt modelId="{84748986-293B-4ADD-A108-DF5E7E5C66C0}" type="parTrans" cxnId="{33F0CB28-CB9B-465B-BD95-2C5F4159551A}">
      <dgm:prSet/>
      <dgm:spPr/>
      <dgm:t>
        <a:bodyPr/>
        <a:lstStyle/>
        <a:p>
          <a:endParaRPr lang="en-US"/>
        </a:p>
      </dgm:t>
    </dgm:pt>
    <dgm:pt modelId="{1D5C0916-A5C4-4729-B39A-6F58943C68EF}" type="sibTrans" cxnId="{33F0CB28-CB9B-465B-BD95-2C5F4159551A}">
      <dgm:prSet/>
      <dgm:spPr/>
      <dgm:t>
        <a:bodyPr/>
        <a:lstStyle/>
        <a:p>
          <a:endParaRPr lang="en-US"/>
        </a:p>
      </dgm:t>
    </dgm:pt>
    <dgm:pt modelId="{E98C4B78-94AB-DB4F-9012-FB597D50DAC1}" type="pres">
      <dgm:prSet presAssocID="{0D92C875-2DC6-47A1-AB68-17909D110521}" presName="root" presStyleCnt="0">
        <dgm:presLayoutVars>
          <dgm:chMax/>
          <dgm:chPref/>
          <dgm:animLvl val="lvl"/>
        </dgm:presLayoutVars>
      </dgm:prSet>
      <dgm:spPr/>
    </dgm:pt>
    <dgm:pt modelId="{3CC9744C-A373-CE47-A303-5AE89D7DF2D1}" type="pres">
      <dgm:prSet presAssocID="{0D92C875-2DC6-47A1-AB68-17909D110521}" presName="divider" presStyleLbl="node1" presStyleIdx="0" presStyleCnt="1"/>
      <dgm:spPr/>
    </dgm:pt>
    <dgm:pt modelId="{0411D8F3-03F9-0443-8A74-89A2FE5D198C}" type="pres">
      <dgm:prSet presAssocID="{0D92C875-2DC6-47A1-AB68-17909D110521}" presName="nodes" presStyleCnt="0">
        <dgm:presLayoutVars>
          <dgm:chMax/>
          <dgm:chPref/>
          <dgm:animLvl val="lvl"/>
        </dgm:presLayoutVars>
      </dgm:prSet>
      <dgm:spPr/>
    </dgm:pt>
    <dgm:pt modelId="{27079330-D563-DF49-993D-D97077485A05}" type="pres">
      <dgm:prSet presAssocID="{5FDAC41D-34F4-4E91-8A5A-BAF3A3768ECB}" presName="composite" presStyleCnt="0"/>
      <dgm:spPr/>
    </dgm:pt>
    <dgm:pt modelId="{5AC7D6DB-45ED-1C47-AF40-C43C5B6B3E8E}" type="pres">
      <dgm:prSet presAssocID="{5FDAC41D-34F4-4E91-8A5A-BAF3A3768ECB}" presName="L1TextContainer" presStyleLbl="revTx" presStyleIdx="0" presStyleCnt="4">
        <dgm:presLayoutVars>
          <dgm:chMax val="1"/>
          <dgm:chPref val="1"/>
          <dgm:bulletEnabled val="1"/>
        </dgm:presLayoutVars>
      </dgm:prSet>
      <dgm:spPr/>
    </dgm:pt>
    <dgm:pt modelId="{475A23CF-8E00-0D4C-B138-CB304CDE5E67}" type="pres">
      <dgm:prSet presAssocID="{5FDAC41D-34F4-4E91-8A5A-BAF3A3768ECB}" presName="L2TextContainerWrapper" presStyleCnt="0">
        <dgm:presLayoutVars>
          <dgm:chMax val="0"/>
          <dgm:chPref val="0"/>
          <dgm:bulletEnabled val="1"/>
        </dgm:presLayoutVars>
      </dgm:prSet>
      <dgm:spPr/>
    </dgm:pt>
    <dgm:pt modelId="{AEF6CA00-B409-0345-A606-0FF707C059F2}" type="pres">
      <dgm:prSet presAssocID="{5FDAC41D-34F4-4E91-8A5A-BAF3A3768ECB}" presName="L2TextContainer" presStyleLbl="bgAccFollowNode1" presStyleIdx="0" presStyleCnt="4"/>
      <dgm:spPr/>
    </dgm:pt>
    <dgm:pt modelId="{FFD0F783-55AE-794E-B044-5941444150AF}" type="pres">
      <dgm:prSet presAssocID="{5FDAC41D-34F4-4E91-8A5A-BAF3A3768ECB}" presName="FlexibleEmptyPlaceHolder" presStyleCnt="0"/>
      <dgm:spPr/>
    </dgm:pt>
    <dgm:pt modelId="{1AC580CE-1C12-AC46-9D30-98417235B33A}" type="pres">
      <dgm:prSet presAssocID="{5FDAC41D-34F4-4E91-8A5A-BAF3A3768ECB}" presName="ConnectLine" presStyleLbl="alignNode1" presStyleIdx="0"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14CB9CB4-7EA8-6844-8102-A1C004EF02DF}" type="pres">
      <dgm:prSet presAssocID="{5FDAC41D-34F4-4E91-8A5A-BAF3A3768ECB}" presName="ConnectorPoint" presStyleLbl="fgAcc1" presStyleIdx="0" presStyleCnt="4"/>
      <dgm:spPr>
        <a:solidFill>
          <a:schemeClr val="lt1">
            <a:alpha val="90000"/>
            <a:hueOff val="0"/>
            <a:satOff val="0"/>
            <a:lumOff val="0"/>
            <a:alphaOff val="0"/>
          </a:schemeClr>
        </a:solidFill>
        <a:ln w="6350" cap="flat" cmpd="sng" algn="ctr">
          <a:noFill/>
          <a:prstDash val="solid"/>
          <a:miter lim="800000"/>
        </a:ln>
        <a:effectLst/>
      </dgm:spPr>
    </dgm:pt>
    <dgm:pt modelId="{962E2E99-723D-D947-A007-5362F80FEA9E}" type="pres">
      <dgm:prSet presAssocID="{5FDAC41D-34F4-4E91-8A5A-BAF3A3768ECB}" presName="EmptyPlaceHolder" presStyleCnt="0"/>
      <dgm:spPr/>
    </dgm:pt>
    <dgm:pt modelId="{92068A8D-A0E8-414D-8282-33D776EB308D}" type="pres">
      <dgm:prSet presAssocID="{2AD05D0C-382F-4725-858C-72F35ACA9FC3}" presName="spaceBetweenRectangles" presStyleCnt="0"/>
      <dgm:spPr/>
    </dgm:pt>
    <dgm:pt modelId="{1D527759-31BE-664C-845D-810B9917DFE2}" type="pres">
      <dgm:prSet presAssocID="{4AC0BC9F-279B-4524-8648-B47D4857259A}" presName="composite" presStyleCnt="0"/>
      <dgm:spPr/>
    </dgm:pt>
    <dgm:pt modelId="{39AEECA8-861E-5F44-B87B-228BF23C1F5D}" type="pres">
      <dgm:prSet presAssocID="{4AC0BC9F-279B-4524-8648-B47D4857259A}" presName="L1TextContainer" presStyleLbl="revTx" presStyleIdx="1" presStyleCnt="4">
        <dgm:presLayoutVars>
          <dgm:chMax val="1"/>
          <dgm:chPref val="1"/>
          <dgm:bulletEnabled val="1"/>
        </dgm:presLayoutVars>
      </dgm:prSet>
      <dgm:spPr/>
    </dgm:pt>
    <dgm:pt modelId="{A60ECCA4-CCF4-0F41-A1EF-C6307E8E6169}" type="pres">
      <dgm:prSet presAssocID="{4AC0BC9F-279B-4524-8648-B47D4857259A}" presName="L2TextContainerWrapper" presStyleCnt="0">
        <dgm:presLayoutVars>
          <dgm:chMax val="0"/>
          <dgm:chPref val="0"/>
          <dgm:bulletEnabled val="1"/>
        </dgm:presLayoutVars>
      </dgm:prSet>
      <dgm:spPr/>
    </dgm:pt>
    <dgm:pt modelId="{29D25D82-7CB3-7D43-983C-6BEBF36EB2AD}" type="pres">
      <dgm:prSet presAssocID="{4AC0BC9F-279B-4524-8648-B47D4857259A}" presName="L2TextContainer" presStyleLbl="bgAccFollowNode1" presStyleIdx="1" presStyleCnt="4"/>
      <dgm:spPr/>
    </dgm:pt>
    <dgm:pt modelId="{7497C8D7-095E-3748-8DCD-55D3696042BF}" type="pres">
      <dgm:prSet presAssocID="{4AC0BC9F-279B-4524-8648-B47D4857259A}" presName="FlexibleEmptyPlaceHolder" presStyleCnt="0"/>
      <dgm:spPr/>
    </dgm:pt>
    <dgm:pt modelId="{4B17CB47-B409-FF4B-A062-E698D47E7B0A}" type="pres">
      <dgm:prSet presAssocID="{4AC0BC9F-279B-4524-8648-B47D4857259A}" presName="ConnectLine" presStyleLbl="alignNode1" presStyleIdx="1" presStyleCnt="4"/>
      <dgm:spPr>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hueOff val="0"/>
              <a:satOff val="0"/>
              <a:lumOff val="0"/>
              <a:alphaOff val="0"/>
            </a:schemeClr>
          </a:solidFill>
          <a:prstDash val="dash"/>
          <a:miter lim="800000"/>
        </a:ln>
        <a:effectLst/>
      </dgm:spPr>
    </dgm:pt>
    <dgm:pt modelId="{8F136124-4EBB-F043-AF7A-0CB8F0916E25}" type="pres">
      <dgm:prSet presAssocID="{4AC0BC9F-279B-4524-8648-B47D4857259A}" presName="ConnectorPoint" presStyleLbl="fgAcc1" presStyleIdx="1" presStyleCnt="4"/>
      <dgm:spPr>
        <a:solidFill>
          <a:schemeClr val="lt1">
            <a:alpha val="90000"/>
            <a:hueOff val="0"/>
            <a:satOff val="0"/>
            <a:lumOff val="0"/>
            <a:alphaOff val="0"/>
          </a:schemeClr>
        </a:solidFill>
        <a:ln w="6350" cap="flat" cmpd="sng" algn="ctr">
          <a:noFill/>
          <a:prstDash val="solid"/>
          <a:miter lim="800000"/>
        </a:ln>
        <a:effectLst/>
      </dgm:spPr>
    </dgm:pt>
    <dgm:pt modelId="{EEAD696C-E299-FA42-B9A8-8074F6FCCFA1}" type="pres">
      <dgm:prSet presAssocID="{4AC0BC9F-279B-4524-8648-B47D4857259A}" presName="EmptyPlaceHolder" presStyleCnt="0"/>
      <dgm:spPr/>
    </dgm:pt>
    <dgm:pt modelId="{B4F68000-1163-5446-93B8-7DDEA1700418}" type="pres">
      <dgm:prSet presAssocID="{F3414B53-5D8B-4D43-89FD-8F899F0714EA}" presName="spaceBetweenRectangles" presStyleCnt="0"/>
      <dgm:spPr/>
    </dgm:pt>
    <dgm:pt modelId="{DC5DFD77-297D-C142-9050-6F6132F88F68}" type="pres">
      <dgm:prSet presAssocID="{E49BF13C-E657-476E-94D8-0EC88389654C}" presName="composite" presStyleCnt="0"/>
      <dgm:spPr/>
    </dgm:pt>
    <dgm:pt modelId="{B99FFB7C-938A-784C-AA2A-8C8EEC3F3586}" type="pres">
      <dgm:prSet presAssocID="{E49BF13C-E657-476E-94D8-0EC88389654C}" presName="L1TextContainer" presStyleLbl="revTx" presStyleIdx="2" presStyleCnt="4">
        <dgm:presLayoutVars>
          <dgm:chMax val="1"/>
          <dgm:chPref val="1"/>
          <dgm:bulletEnabled val="1"/>
        </dgm:presLayoutVars>
      </dgm:prSet>
      <dgm:spPr/>
    </dgm:pt>
    <dgm:pt modelId="{0F08A8DF-87AF-764A-8DE3-C200448A261D}" type="pres">
      <dgm:prSet presAssocID="{E49BF13C-E657-476E-94D8-0EC88389654C}" presName="L2TextContainerWrapper" presStyleCnt="0">
        <dgm:presLayoutVars>
          <dgm:chMax val="0"/>
          <dgm:chPref val="0"/>
          <dgm:bulletEnabled val="1"/>
        </dgm:presLayoutVars>
      </dgm:prSet>
      <dgm:spPr/>
    </dgm:pt>
    <dgm:pt modelId="{798034D2-FFFF-C14E-B29D-B9165CFAF99A}" type="pres">
      <dgm:prSet presAssocID="{E49BF13C-E657-476E-94D8-0EC88389654C}" presName="L2TextContainer" presStyleLbl="bgAccFollowNode1" presStyleIdx="2" presStyleCnt="4"/>
      <dgm:spPr/>
    </dgm:pt>
    <dgm:pt modelId="{99E8B79E-1D0E-0147-949C-C0ED5C7B9AEF}" type="pres">
      <dgm:prSet presAssocID="{E49BF13C-E657-476E-94D8-0EC88389654C}" presName="FlexibleEmptyPlaceHolder" presStyleCnt="0"/>
      <dgm:spPr/>
    </dgm:pt>
    <dgm:pt modelId="{D7D2A629-E811-414D-B8F2-EE8B7BD35000}" type="pres">
      <dgm:prSet presAssocID="{E49BF13C-E657-476E-94D8-0EC88389654C}" presName="ConnectLine" presStyleLbl="alignNode1" presStyleIdx="2" presStyleCnt="4"/>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hueOff val="0"/>
              <a:satOff val="0"/>
              <a:lumOff val="0"/>
              <a:alphaOff val="0"/>
            </a:schemeClr>
          </a:solidFill>
          <a:prstDash val="dash"/>
          <a:miter lim="800000"/>
        </a:ln>
        <a:effectLst/>
      </dgm:spPr>
    </dgm:pt>
    <dgm:pt modelId="{4D6C81DF-32DA-B24D-83A9-3E9EA02465AE}" type="pres">
      <dgm:prSet presAssocID="{E49BF13C-E657-476E-94D8-0EC88389654C}" presName="ConnectorPoint" presStyleLbl="fgAcc1" presStyleIdx="2" presStyleCnt="4"/>
      <dgm:spPr>
        <a:solidFill>
          <a:schemeClr val="lt1">
            <a:alpha val="90000"/>
            <a:hueOff val="0"/>
            <a:satOff val="0"/>
            <a:lumOff val="0"/>
            <a:alphaOff val="0"/>
          </a:schemeClr>
        </a:solidFill>
        <a:ln w="6350" cap="flat" cmpd="sng" algn="ctr">
          <a:noFill/>
          <a:prstDash val="solid"/>
          <a:miter lim="800000"/>
        </a:ln>
        <a:effectLst/>
      </dgm:spPr>
    </dgm:pt>
    <dgm:pt modelId="{1BAB6183-8694-5E49-A3D4-E792CE24823E}" type="pres">
      <dgm:prSet presAssocID="{E49BF13C-E657-476E-94D8-0EC88389654C}" presName="EmptyPlaceHolder" presStyleCnt="0"/>
      <dgm:spPr/>
    </dgm:pt>
    <dgm:pt modelId="{34868A06-1AEE-BA4B-9B04-86BAEAC1C7D3}" type="pres">
      <dgm:prSet presAssocID="{0DE1D4B6-82E2-4D71-B87A-D72AF11159ED}" presName="spaceBetweenRectangles" presStyleCnt="0"/>
      <dgm:spPr/>
    </dgm:pt>
    <dgm:pt modelId="{10EFE62F-49B8-CA43-9723-33C2A967A984}" type="pres">
      <dgm:prSet presAssocID="{83D7CB36-D337-4569-81A6-86422F8A91EC}" presName="composite" presStyleCnt="0"/>
      <dgm:spPr/>
    </dgm:pt>
    <dgm:pt modelId="{2CCC88F4-2660-B446-B417-73F046C41648}" type="pres">
      <dgm:prSet presAssocID="{83D7CB36-D337-4569-81A6-86422F8A91EC}" presName="L1TextContainer" presStyleLbl="revTx" presStyleIdx="3" presStyleCnt="4">
        <dgm:presLayoutVars>
          <dgm:chMax val="1"/>
          <dgm:chPref val="1"/>
          <dgm:bulletEnabled val="1"/>
        </dgm:presLayoutVars>
      </dgm:prSet>
      <dgm:spPr/>
    </dgm:pt>
    <dgm:pt modelId="{ECE098DB-86A2-7F46-B382-D5DD8EAA7ACC}" type="pres">
      <dgm:prSet presAssocID="{83D7CB36-D337-4569-81A6-86422F8A91EC}" presName="L2TextContainerWrapper" presStyleCnt="0">
        <dgm:presLayoutVars>
          <dgm:chMax val="0"/>
          <dgm:chPref val="0"/>
          <dgm:bulletEnabled val="1"/>
        </dgm:presLayoutVars>
      </dgm:prSet>
      <dgm:spPr/>
    </dgm:pt>
    <dgm:pt modelId="{70E8708B-B3B6-CD4F-9E1D-E7D572CACED7}" type="pres">
      <dgm:prSet presAssocID="{83D7CB36-D337-4569-81A6-86422F8A91EC}" presName="L2TextContainer" presStyleLbl="bgAccFollowNode1" presStyleIdx="3" presStyleCnt="4"/>
      <dgm:spPr/>
    </dgm:pt>
    <dgm:pt modelId="{638E4538-70D9-B34E-988D-D8D3E7D9AC57}" type="pres">
      <dgm:prSet presAssocID="{83D7CB36-D337-4569-81A6-86422F8A91EC}" presName="FlexibleEmptyPlaceHolder" presStyleCnt="0"/>
      <dgm:spPr/>
    </dgm:pt>
    <dgm:pt modelId="{CBEC42C7-4C69-1142-9BCE-1C58D1013A3D}" type="pres">
      <dgm:prSet presAssocID="{83D7CB36-D337-4569-81A6-86422F8A91EC}" presName="ConnectLine" presStyleLbl="alignNode1" presStyleIdx="3" presStyleCnt="4"/>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0"/>
              <a:satOff val="0"/>
              <a:lumOff val="0"/>
              <a:alphaOff val="0"/>
            </a:schemeClr>
          </a:solidFill>
          <a:prstDash val="dash"/>
          <a:miter lim="800000"/>
        </a:ln>
        <a:effectLst/>
      </dgm:spPr>
    </dgm:pt>
    <dgm:pt modelId="{936F7FB5-0A5E-DA45-AD67-6B5B2EC91990}" type="pres">
      <dgm:prSet presAssocID="{83D7CB36-D337-4569-81A6-86422F8A91EC}" presName="ConnectorPoint" presStyleLbl="fgAcc1" presStyleIdx="3" presStyleCnt="4"/>
      <dgm:spPr>
        <a:solidFill>
          <a:schemeClr val="lt1">
            <a:alpha val="90000"/>
            <a:hueOff val="0"/>
            <a:satOff val="0"/>
            <a:lumOff val="0"/>
            <a:alphaOff val="0"/>
          </a:schemeClr>
        </a:solidFill>
        <a:ln w="6350" cap="flat" cmpd="sng" algn="ctr">
          <a:noFill/>
          <a:prstDash val="solid"/>
          <a:miter lim="800000"/>
        </a:ln>
        <a:effectLst/>
      </dgm:spPr>
    </dgm:pt>
    <dgm:pt modelId="{64FF585B-078C-D94A-8B4E-59BBA53ADB0F}" type="pres">
      <dgm:prSet presAssocID="{83D7CB36-D337-4569-81A6-86422F8A91EC}" presName="EmptyPlaceHolder" presStyleCnt="0"/>
      <dgm:spPr/>
    </dgm:pt>
  </dgm:ptLst>
  <dgm:cxnLst>
    <dgm:cxn modelId="{2B6DE900-F7C9-42B7-9CCA-23544555BDE9}" srcId="{E49BF13C-E657-476E-94D8-0EC88389654C}" destId="{00C503FA-37C5-42D7-A5B7-E18E40AB60F1}" srcOrd="0" destOrd="0" parTransId="{03E740BC-C357-4934-81B4-C2A3FEA5BCE0}" sibTransId="{BB485A49-7EA4-4892-A82F-E453E0A64DCF}"/>
    <dgm:cxn modelId="{C497D30A-25C6-1748-8BEB-F7D78ABBD17C}" type="presOf" srcId="{E49BF13C-E657-476E-94D8-0EC88389654C}" destId="{B99FFB7C-938A-784C-AA2A-8C8EEC3F3586}" srcOrd="0" destOrd="0" presId="urn:microsoft.com/office/officeart/2017/3/layout/HorizontalPathTimeline"/>
    <dgm:cxn modelId="{8874ED15-1FB8-404A-A1AA-0758379599B0}" srcId="{5FDAC41D-34F4-4E91-8A5A-BAF3A3768ECB}" destId="{E91075EF-54F7-4E5A-ADA9-E2CE96874CFD}" srcOrd="0" destOrd="0" parTransId="{F5852DAA-C474-4499-B421-C7E96F9E7235}" sibTransId="{FEF77978-77C2-4E95-8FB6-B09DDB086D98}"/>
    <dgm:cxn modelId="{33F0CB28-CB9B-465B-BD95-2C5F4159551A}" srcId="{83D7CB36-D337-4569-81A6-86422F8A91EC}" destId="{55858A15-BB15-46F5-913A-C6CC8E323076}" srcOrd="0" destOrd="0" parTransId="{84748986-293B-4ADD-A108-DF5E7E5C66C0}" sibTransId="{1D5C0916-A5C4-4729-B39A-6F58943C68EF}"/>
    <dgm:cxn modelId="{01D9D443-E2F9-D142-B024-12F1EEA2C51D}" type="presOf" srcId="{E91075EF-54F7-4E5A-ADA9-E2CE96874CFD}" destId="{AEF6CA00-B409-0345-A606-0FF707C059F2}" srcOrd="0" destOrd="0" presId="urn:microsoft.com/office/officeart/2017/3/layout/HorizontalPathTimeline"/>
    <dgm:cxn modelId="{F75A7F54-85FE-4E96-9DC1-9F396843815F}" srcId="{0D92C875-2DC6-47A1-AB68-17909D110521}" destId="{5FDAC41D-34F4-4E91-8A5A-BAF3A3768ECB}" srcOrd="0" destOrd="0" parTransId="{EE323FF6-49B9-41EF-8098-52F011EB178D}" sibTransId="{2AD05D0C-382F-4725-858C-72F35ACA9FC3}"/>
    <dgm:cxn modelId="{73EE335E-D881-433D-9F5B-7190BE5C2202}" srcId="{4AC0BC9F-279B-4524-8648-B47D4857259A}" destId="{0B0EAF33-2FDB-4051-999D-F953F7D70633}" srcOrd="0" destOrd="0" parTransId="{58D8F163-0C1C-49E6-ABA1-DD85B0E1B33A}" sibTransId="{FDCF5FE3-76AE-4E94-AADE-A62DA9D499E4}"/>
    <dgm:cxn modelId="{9E1DCB76-6FE6-7B48-9667-853DB06C427A}" type="presOf" srcId="{0B0EAF33-2FDB-4051-999D-F953F7D70633}" destId="{29D25D82-7CB3-7D43-983C-6BEBF36EB2AD}" srcOrd="0" destOrd="0" presId="urn:microsoft.com/office/officeart/2017/3/layout/HorizontalPathTimeline"/>
    <dgm:cxn modelId="{B97A147E-0307-0943-A998-D6BD4D626232}" type="presOf" srcId="{55858A15-BB15-46F5-913A-C6CC8E323076}" destId="{70E8708B-B3B6-CD4F-9E1D-E7D572CACED7}" srcOrd="0" destOrd="0" presId="urn:microsoft.com/office/officeart/2017/3/layout/HorizontalPathTimeline"/>
    <dgm:cxn modelId="{232C0381-9E97-4D81-AE92-5E329929CC7D}" srcId="{0D92C875-2DC6-47A1-AB68-17909D110521}" destId="{83D7CB36-D337-4569-81A6-86422F8A91EC}" srcOrd="3" destOrd="0" parTransId="{B1C8B01D-61BD-4205-89BC-67734D46015D}" sibTransId="{E2C2AACC-2C29-4223-9EA8-48A4A3313E57}"/>
    <dgm:cxn modelId="{A062688A-B4AC-A747-B591-F57BCC7E747E}" type="presOf" srcId="{0D92C875-2DC6-47A1-AB68-17909D110521}" destId="{E98C4B78-94AB-DB4F-9012-FB597D50DAC1}" srcOrd="0" destOrd="0" presId="urn:microsoft.com/office/officeart/2017/3/layout/HorizontalPathTimeline"/>
    <dgm:cxn modelId="{957217A0-4E84-604E-9A60-2C80894E0E78}" type="presOf" srcId="{4AC0BC9F-279B-4524-8648-B47D4857259A}" destId="{39AEECA8-861E-5F44-B87B-228BF23C1F5D}" srcOrd="0" destOrd="0" presId="urn:microsoft.com/office/officeart/2017/3/layout/HorizontalPathTimeline"/>
    <dgm:cxn modelId="{775E9AB7-4E03-4654-AE09-535B795994EA}" srcId="{0D92C875-2DC6-47A1-AB68-17909D110521}" destId="{4AC0BC9F-279B-4524-8648-B47D4857259A}" srcOrd="1" destOrd="0" parTransId="{044849F8-0B4D-44C9-A854-195D1E220C36}" sibTransId="{F3414B53-5D8B-4D43-89FD-8F899F0714EA}"/>
    <dgm:cxn modelId="{94CD3DC8-42B7-5940-B0B8-DD9028AC673A}" type="presOf" srcId="{5FDAC41D-34F4-4E91-8A5A-BAF3A3768ECB}" destId="{5AC7D6DB-45ED-1C47-AF40-C43C5B6B3E8E}" srcOrd="0" destOrd="0" presId="urn:microsoft.com/office/officeart/2017/3/layout/HorizontalPathTimeline"/>
    <dgm:cxn modelId="{F450AAE8-1861-BE48-A047-21E55F9E1760}" type="presOf" srcId="{83D7CB36-D337-4569-81A6-86422F8A91EC}" destId="{2CCC88F4-2660-B446-B417-73F046C41648}" srcOrd="0" destOrd="0" presId="urn:microsoft.com/office/officeart/2017/3/layout/HorizontalPathTimeline"/>
    <dgm:cxn modelId="{0D9024EB-32C9-4116-9393-35BA982D5CCA}" srcId="{0D92C875-2DC6-47A1-AB68-17909D110521}" destId="{E49BF13C-E657-476E-94D8-0EC88389654C}" srcOrd="2" destOrd="0" parTransId="{F6FE377C-F266-40BF-919C-9A8055295D08}" sibTransId="{0DE1D4B6-82E2-4D71-B87A-D72AF11159ED}"/>
    <dgm:cxn modelId="{28953EFA-3E12-B243-A767-AC9C59E8E919}" type="presOf" srcId="{00C503FA-37C5-42D7-A5B7-E18E40AB60F1}" destId="{798034D2-FFFF-C14E-B29D-B9165CFAF99A}" srcOrd="0" destOrd="0" presId="urn:microsoft.com/office/officeart/2017/3/layout/HorizontalPathTimeline"/>
    <dgm:cxn modelId="{00730EF1-5419-C644-9176-550B5CAEC615}" type="presParOf" srcId="{E98C4B78-94AB-DB4F-9012-FB597D50DAC1}" destId="{3CC9744C-A373-CE47-A303-5AE89D7DF2D1}" srcOrd="0" destOrd="0" presId="urn:microsoft.com/office/officeart/2017/3/layout/HorizontalPathTimeline"/>
    <dgm:cxn modelId="{3DFCEA3B-1B7F-9041-B61B-1D1C36714F5F}" type="presParOf" srcId="{E98C4B78-94AB-DB4F-9012-FB597D50DAC1}" destId="{0411D8F3-03F9-0443-8A74-89A2FE5D198C}" srcOrd="1" destOrd="0" presId="urn:microsoft.com/office/officeart/2017/3/layout/HorizontalPathTimeline"/>
    <dgm:cxn modelId="{9015443C-7004-0847-9F35-563FDEA60C7B}" type="presParOf" srcId="{0411D8F3-03F9-0443-8A74-89A2FE5D198C}" destId="{27079330-D563-DF49-993D-D97077485A05}" srcOrd="0" destOrd="0" presId="urn:microsoft.com/office/officeart/2017/3/layout/HorizontalPathTimeline"/>
    <dgm:cxn modelId="{4E2C169D-BFCF-7447-A894-EDDA04FD2D09}" type="presParOf" srcId="{27079330-D563-DF49-993D-D97077485A05}" destId="{5AC7D6DB-45ED-1C47-AF40-C43C5B6B3E8E}" srcOrd="0" destOrd="0" presId="urn:microsoft.com/office/officeart/2017/3/layout/HorizontalPathTimeline"/>
    <dgm:cxn modelId="{D5590006-F739-FE49-AE4A-A6094862BAA0}" type="presParOf" srcId="{27079330-D563-DF49-993D-D97077485A05}" destId="{475A23CF-8E00-0D4C-B138-CB304CDE5E67}" srcOrd="1" destOrd="0" presId="urn:microsoft.com/office/officeart/2017/3/layout/HorizontalPathTimeline"/>
    <dgm:cxn modelId="{297BC3D2-93EE-A24F-A0E1-8AA79CE0BCAF}" type="presParOf" srcId="{475A23CF-8E00-0D4C-B138-CB304CDE5E67}" destId="{AEF6CA00-B409-0345-A606-0FF707C059F2}" srcOrd="0" destOrd="0" presId="urn:microsoft.com/office/officeart/2017/3/layout/HorizontalPathTimeline"/>
    <dgm:cxn modelId="{1162D020-4F93-474F-9108-E8D0223B164B}" type="presParOf" srcId="{475A23CF-8E00-0D4C-B138-CB304CDE5E67}" destId="{FFD0F783-55AE-794E-B044-5941444150AF}" srcOrd="1" destOrd="0" presId="urn:microsoft.com/office/officeart/2017/3/layout/HorizontalPathTimeline"/>
    <dgm:cxn modelId="{E6389E0D-A39B-FA4D-A597-8F7847CFE2E8}" type="presParOf" srcId="{27079330-D563-DF49-993D-D97077485A05}" destId="{1AC580CE-1C12-AC46-9D30-98417235B33A}" srcOrd="2" destOrd="0" presId="urn:microsoft.com/office/officeart/2017/3/layout/HorizontalPathTimeline"/>
    <dgm:cxn modelId="{964E4C6B-7366-E942-931B-ED98329A259A}" type="presParOf" srcId="{27079330-D563-DF49-993D-D97077485A05}" destId="{14CB9CB4-7EA8-6844-8102-A1C004EF02DF}" srcOrd="3" destOrd="0" presId="urn:microsoft.com/office/officeart/2017/3/layout/HorizontalPathTimeline"/>
    <dgm:cxn modelId="{C446D7B1-C531-2D4D-97D0-6C08FDD01629}" type="presParOf" srcId="{27079330-D563-DF49-993D-D97077485A05}" destId="{962E2E99-723D-D947-A007-5362F80FEA9E}" srcOrd="4" destOrd="0" presId="urn:microsoft.com/office/officeart/2017/3/layout/HorizontalPathTimeline"/>
    <dgm:cxn modelId="{8D3F37F5-E1B5-064B-AD49-7C7123C96C7E}" type="presParOf" srcId="{0411D8F3-03F9-0443-8A74-89A2FE5D198C}" destId="{92068A8D-A0E8-414D-8282-33D776EB308D}" srcOrd="1" destOrd="0" presId="urn:microsoft.com/office/officeart/2017/3/layout/HorizontalPathTimeline"/>
    <dgm:cxn modelId="{55038833-7848-4648-BAC7-B72410021F04}" type="presParOf" srcId="{0411D8F3-03F9-0443-8A74-89A2FE5D198C}" destId="{1D527759-31BE-664C-845D-810B9917DFE2}" srcOrd="2" destOrd="0" presId="urn:microsoft.com/office/officeart/2017/3/layout/HorizontalPathTimeline"/>
    <dgm:cxn modelId="{CCFD5547-EE12-2045-ABE2-C6C9F6E3BFF1}" type="presParOf" srcId="{1D527759-31BE-664C-845D-810B9917DFE2}" destId="{39AEECA8-861E-5F44-B87B-228BF23C1F5D}" srcOrd="0" destOrd="0" presId="urn:microsoft.com/office/officeart/2017/3/layout/HorizontalPathTimeline"/>
    <dgm:cxn modelId="{6A2C5028-057D-444B-94AF-352052AEF7A8}" type="presParOf" srcId="{1D527759-31BE-664C-845D-810B9917DFE2}" destId="{A60ECCA4-CCF4-0F41-A1EF-C6307E8E6169}" srcOrd="1" destOrd="0" presId="urn:microsoft.com/office/officeart/2017/3/layout/HorizontalPathTimeline"/>
    <dgm:cxn modelId="{1B19A8BF-D6EB-2649-87C5-226AFCE6B8BC}" type="presParOf" srcId="{A60ECCA4-CCF4-0F41-A1EF-C6307E8E6169}" destId="{29D25D82-7CB3-7D43-983C-6BEBF36EB2AD}" srcOrd="0" destOrd="0" presId="urn:microsoft.com/office/officeart/2017/3/layout/HorizontalPathTimeline"/>
    <dgm:cxn modelId="{A3002F37-D2E6-3D44-AF37-2496CA5478A1}" type="presParOf" srcId="{A60ECCA4-CCF4-0F41-A1EF-C6307E8E6169}" destId="{7497C8D7-095E-3748-8DCD-55D3696042BF}" srcOrd="1" destOrd="0" presId="urn:microsoft.com/office/officeart/2017/3/layout/HorizontalPathTimeline"/>
    <dgm:cxn modelId="{1DED223C-BC8F-A34E-A1CA-4317334EE459}" type="presParOf" srcId="{1D527759-31BE-664C-845D-810B9917DFE2}" destId="{4B17CB47-B409-FF4B-A062-E698D47E7B0A}" srcOrd="2" destOrd="0" presId="urn:microsoft.com/office/officeart/2017/3/layout/HorizontalPathTimeline"/>
    <dgm:cxn modelId="{143C6265-120D-FD4C-8CA5-63B474AFB050}" type="presParOf" srcId="{1D527759-31BE-664C-845D-810B9917DFE2}" destId="{8F136124-4EBB-F043-AF7A-0CB8F0916E25}" srcOrd="3" destOrd="0" presId="urn:microsoft.com/office/officeart/2017/3/layout/HorizontalPathTimeline"/>
    <dgm:cxn modelId="{583572CC-8C75-2C4F-8161-263AB3ABA467}" type="presParOf" srcId="{1D527759-31BE-664C-845D-810B9917DFE2}" destId="{EEAD696C-E299-FA42-B9A8-8074F6FCCFA1}" srcOrd="4" destOrd="0" presId="urn:microsoft.com/office/officeart/2017/3/layout/HorizontalPathTimeline"/>
    <dgm:cxn modelId="{EBC5670A-C2F2-F24F-A8A3-6FAA0350473F}" type="presParOf" srcId="{0411D8F3-03F9-0443-8A74-89A2FE5D198C}" destId="{B4F68000-1163-5446-93B8-7DDEA1700418}" srcOrd="3" destOrd="0" presId="urn:microsoft.com/office/officeart/2017/3/layout/HorizontalPathTimeline"/>
    <dgm:cxn modelId="{0DDA3985-6706-9041-B085-CC1A3D27C789}" type="presParOf" srcId="{0411D8F3-03F9-0443-8A74-89A2FE5D198C}" destId="{DC5DFD77-297D-C142-9050-6F6132F88F68}" srcOrd="4" destOrd="0" presId="urn:microsoft.com/office/officeart/2017/3/layout/HorizontalPathTimeline"/>
    <dgm:cxn modelId="{5EF4D1F6-4BC8-E34F-80EA-651F2C34875F}" type="presParOf" srcId="{DC5DFD77-297D-C142-9050-6F6132F88F68}" destId="{B99FFB7C-938A-784C-AA2A-8C8EEC3F3586}" srcOrd="0" destOrd="0" presId="urn:microsoft.com/office/officeart/2017/3/layout/HorizontalPathTimeline"/>
    <dgm:cxn modelId="{770C8D09-CA14-5947-9416-7E1D57CD2C38}" type="presParOf" srcId="{DC5DFD77-297D-C142-9050-6F6132F88F68}" destId="{0F08A8DF-87AF-764A-8DE3-C200448A261D}" srcOrd="1" destOrd="0" presId="urn:microsoft.com/office/officeart/2017/3/layout/HorizontalPathTimeline"/>
    <dgm:cxn modelId="{CDCD6B99-B727-2341-99BA-6ECC3523C2A0}" type="presParOf" srcId="{0F08A8DF-87AF-764A-8DE3-C200448A261D}" destId="{798034D2-FFFF-C14E-B29D-B9165CFAF99A}" srcOrd="0" destOrd="0" presId="urn:microsoft.com/office/officeart/2017/3/layout/HorizontalPathTimeline"/>
    <dgm:cxn modelId="{619DD503-05B9-D64E-B37A-7DE8552C25C5}" type="presParOf" srcId="{0F08A8DF-87AF-764A-8DE3-C200448A261D}" destId="{99E8B79E-1D0E-0147-949C-C0ED5C7B9AEF}" srcOrd="1" destOrd="0" presId="urn:microsoft.com/office/officeart/2017/3/layout/HorizontalPathTimeline"/>
    <dgm:cxn modelId="{FA906AD7-206D-AF4D-99A1-EDE8D653BAF5}" type="presParOf" srcId="{DC5DFD77-297D-C142-9050-6F6132F88F68}" destId="{D7D2A629-E811-414D-B8F2-EE8B7BD35000}" srcOrd="2" destOrd="0" presId="urn:microsoft.com/office/officeart/2017/3/layout/HorizontalPathTimeline"/>
    <dgm:cxn modelId="{800E21EE-13C8-484A-87B3-B1F3C89816D9}" type="presParOf" srcId="{DC5DFD77-297D-C142-9050-6F6132F88F68}" destId="{4D6C81DF-32DA-B24D-83A9-3E9EA02465AE}" srcOrd="3" destOrd="0" presId="urn:microsoft.com/office/officeart/2017/3/layout/HorizontalPathTimeline"/>
    <dgm:cxn modelId="{1F0BD45A-640A-5A46-BEE0-8BCBB81447C1}" type="presParOf" srcId="{DC5DFD77-297D-C142-9050-6F6132F88F68}" destId="{1BAB6183-8694-5E49-A3D4-E792CE24823E}" srcOrd="4" destOrd="0" presId="urn:microsoft.com/office/officeart/2017/3/layout/HorizontalPathTimeline"/>
    <dgm:cxn modelId="{A4741C5C-F5A4-DF41-8C8C-1F393BF3A65F}" type="presParOf" srcId="{0411D8F3-03F9-0443-8A74-89A2FE5D198C}" destId="{34868A06-1AEE-BA4B-9B04-86BAEAC1C7D3}" srcOrd="5" destOrd="0" presId="urn:microsoft.com/office/officeart/2017/3/layout/HorizontalPathTimeline"/>
    <dgm:cxn modelId="{B7FFAADC-EBF4-B949-88F4-ED2629B6F95B}" type="presParOf" srcId="{0411D8F3-03F9-0443-8A74-89A2FE5D198C}" destId="{10EFE62F-49B8-CA43-9723-33C2A967A984}" srcOrd="6" destOrd="0" presId="urn:microsoft.com/office/officeart/2017/3/layout/HorizontalPathTimeline"/>
    <dgm:cxn modelId="{FB7FA61E-6775-BF48-8F22-B17E86E085A0}" type="presParOf" srcId="{10EFE62F-49B8-CA43-9723-33C2A967A984}" destId="{2CCC88F4-2660-B446-B417-73F046C41648}" srcOrd="0" destOrd="0" presId="urn:microsoft.com/office/officeart/2017/3/layout/HorizontalPathTimeline"/>
    <dgm:cxn modelId="{CCF2F1DB-F4FB-214B-9A0D-922482DBD969}" type="presParOf" srcId="{10EFE62F-49B8-CA43-9723-33C2A967A984}" destId="{ECE098DB-86A2-7F46-B382-D5DD8EAA7ACC}" srcOrd="1" destOrd="0" presId="urn:microsoft.com/office/officeart/2017/3/layout/HorizontalPathTimeline"/>
    <dgm:cxn modelId="{98D72F67-2AB6-BD45-9339-F00EA6ED8905}" type="presParOf" srcId="{ECE098DB-86A2-7F46-B382-D5DD8EAA7ACC}" destId="{70E8708B-B3B6-CD4F-9E1D-E7D572CACED7}" srcOrd="0" destOrd="0" presId="urn:microsoft.com/office/officeart/2017/3/layout/HorizontalPathTimeline"/>
    <dgm:cxn modelId="{905EEC66-A778-1B48-A627-B3F8F9C8B3C6}" type="presParOf" srcId="{ECE098DB-86A2-7F46-B382-D5DD8EAA7ACC}" destId="{638E4538-70D9-B34E-988D-D8D3E7D9AC57}" srcOrd="1" destOrd="0" presId="urn:microsoft.com/office/officeart/2017/3/layout/HorizontalPathTimeline"/>
    <dgm:cxn modelId="{D89AB91E-E363-D94D-81A5-738D426EEEB8}" type="presParOf" srcId="{10EFE62F-49B8-CA43-9723-33C2A967A984}" destId="{CBEC42C7-4C69-1142-9BCE-1C58D1013A3D}" srcOrd="2" destOrd="0" presId="urn:microsoft.com/office/officeart/2017/3/layout/HorizontalPathTimeline"/>
    <dgm:cxn modelId="{6A7731E0-A37E-D940-98B3-C87ECDEEFD49}" type="presParOf" srcId="{10EFE62F-49B8-CA43-9723-33C2A967A984}" destId="{936F7FB5-0A5E-DA45-AD67-6B5B2EC91990}" srcOrd="3" destOrd="0" presId="urn:microsoft.com/office/officeart/2017/3/layout/HorizontalPathTimeline"/>
    <dgm:cxn modelId="{178072DA-1AA0-0945-8691-69D0E85BAAB7}" type="presParOf" srcId="{10EFE62F-49B8-CA43-9723-33C2A967A984}" destId="{64FF585B-078C-D94A-8B4E-59BBA53ADB0F}"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EA782-7CB5-48F2-A8D8-40F4BB6FC66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1528FE7-0F03-4167-B2E6-674A3377FE46}">
      <dgm:prSet/>
      <dgm:spPr/>
      <dgm:t>
        <a:bodyPr/>
        <a:lstStyle/>
        <a:p>
          <a:pPr>
            <a:lnSpc>
              <a:spcPct val="100000"/>
            </a:lnSpc>
          </a:pPr>
          <a:r>
            <a:rPr lang="en-CA"/>
            <a:t>Club founded 1979</a:t>
          </a:r>
          <a:endParaRPr lang="en-US"/>
        </a:p>
      </dgm:t>
    </dgm:pt>
    <dgm:pt modelId="{209115DE-E7FE-47A5-A2AA-3965B08502F8}" type="parTrans" cxnId="{8ED011EE-3848-4752-8BC8-FEFCC4D0C516}">
      <dgm:prSet/>
      <dgm:spPr/>
      <dgm:t>
        <a:bodyPr/>
        <a:lstStyle/>
        <a:p>
          <a:endParaRPr lang="en-US"/>
        </a:p>
      </dgm:t>
    </dgm:pt>
    <dgm:pt modelId="{A3B4D31C-792C-4475-B54B-4A8E74954AD3}" type="sibTrans" cxnId="{8ED011EE-3848-4752-8BC8-FEFCC4D0C516}">
      <dgm:prSet/>
      <dgm:spPr/>
      <dgm:t>
        <a:bodyPr/>
        <a:lstStyle/>
        <a:p>
          <a:pPr>
            <a:lnSpc>
              <a:spcPct val="100000"/>
            </a:lnSpc>
          </a:pPr>
          <a:endParaRPr lang="en-US"/>
        </a:p>
      </dgm:t>
    </dgm:pt>
    <dgm:pt modelId="{CF4EA50F-0EB4-4716-A9A5-C05E03D95EF8}">
      <dgm:prSet/>
      <dgm:spPr/>
      <dgm:t>
        <a:bodyPr/>
        <a:lstStyle/>
        <a:p>
          <a:pPr>
            <a:lnSpc>
              <a:spcPct val="100000"/>
            </a:lnSpc>
          </a:pPr>
          <a:r>
            <a:rPr lang="en-CA"/>
            <a:t>Punching above our weight</a:t>
          </a:r>
          <a:endParaRPr lang="en-US"/>
        </a:p>
      </dgm:t>
    </dgm:pt>
    <dgm:pt modelId="{6606F581-3C21-4B6A-A197-163F9C3F4D1E}" type="parTrans" cxnId="{B6492519-0FCD-4771-BA72-EACE234A4491}">
      <dgm:prSet/>
      <dgm:spPr/>
      <dgm:t>
        <a:bodyPr/>
        <a:lstStyle/>
        <a:p>
          <a:endParaRPr lang="en-US"/>
        </a:p>
      </dgm:t>
    </dgm:pt>
    <dgm:pt modelId="{DC4E4BA3-1016-40B2-A924-0CAD88244706}" type="sibTrans" cxnId="{B6492519-0FCD-4771-BA72-EACE234A4491}">
      <dgm:prSet/>
      <dgm:spPr/>
      <dgm:t>
        <a:bodyPr/>
        <a:lstStyle/>
        <a:p>
          <a:pPr>
            <a:lnSpc>
              <a:spcPct val="100000"/>
            </a:lnSpc>
          </a:pPr>
          <a:endParaRPr lang="en-US"/>
        </a:p>
      </dgm:t>
    </dgm:pt>
    <dgm:pt modelId="{3C3A7847-B18E-4889-8410-0C17689C88C7}">
      <dgm:prSet/>
      <dgm:spPr/>
      <dgm:t>
        <a:bodyPr/>
        <a:lstStyle/>
        <a:p>
          <a:pPr>
            <a:lnSpc>
              <a:spcPct val="100000"/>
            </a:lnSpc>
          </a:pPr>
          <a:r>
            <a:rPr lang="en-CA"/>
            <a:t>Attract diverse members</a:t>
          </a:r>
          <a:endParaRPr lang="en-US"/>
        </a:p>
      </dgm:t>
    </dgm:pt>
    <dgm:pt modelId="{E4989ADB-0102-462A-AF2B-177E44E01198}" type="parTrans" cxnId="{7DC472A8-D0A8-4E3B-A85B-A58F196BA9D8}">
      <dgm:prSet/>
      <dgm:spPr/>
      <dgm:t>
        <a:bodyPr/>
        <a:lstStyle/>
        <a:p>
          <a:endParaRPr lang="en-US"/>
        </a:p>
      </dgm:t>
    </dgm:pt>
    <dgm:pt modelId="{D6E5BF6E-BE2D-4273-9C66-8C68C5FA5169}" type="sibTrans" cxnId="{7DC472A8-D0A8-4E3B-A85B-A58F196BA9D8}">
      <dgm:prSet/>
      <dgm:spPr/>
      <dgm:t>
        <a:bodyPr/>
        <a:lstStyle/>
        <a:p>
          <a:pPr>
            <a:lnSpc>
              <a:spcPct val="100000"/>
            </a:lnSpc>
          </a:pPr>
          <a:endParaRPr lang="en-US"/>
        </a:p>
      </dgm:t>
    </dgm:pt>
    <dgm:pt modelId="{DC8A1438-A6C6-4963-AEFB-BF04B026096E}">
      <dgm:prSet/>
      <dgm:spPr/>
      <dgm:t>
        <a:bodyPr/>
        <a:lstStyle/>
        <a:p>
          <a:pPr>
            <a:lnSpc>
              <a:spcPct val="100000"/>
            </a:lnSpc>
          </a:pPr>
          <a:r>
            <a:rPr lang="en-CA"/>
            <a:t>“Friendliest club in town”</a:t>
          </a:r>
          <a:endParaRPr lang="en-US"/>
        </a:p>
      </dgm:t>
    </dgm:pt>
    <dgm:pt modelId="{ACB918C8-448B-4A46-8B71-43DECC8B8958}" type="parTrans" cxnId="{B8CFAEC7-5CB8-461E-BFFD-9F7F3C552260}">
      <dgm:prSet/>
      <dgm:spPr/>
      <dgm:t>
        <a:bodyPr/>
        <a:lstStyle/>
        <a:p>
          <a:endParaRPr lang="en-US"/>
        </a:p>
      </dgm:t>
    </dgm:pt>
    <dgm:pt modelId="{BCD390CC-75DC-448D-854F-810FD5456C86}" type="sibTrans" cxnId="{B8CFAEC7-5CB8-461E-BFFD-9F7F3C552260}">
      <dgm:prSet/>
      <dgm:spPr/>
      <dgm:t>
        <a:bodyPr/>
        <a:lstStyle/>
        <a:p>
          <a:pPr>
            <a:lnSpc>
              <a:spcPct val="100000"/>
            </a:lnSpc>
          </a:pPr>
          <a:endParaRPr lang="en-US"/>
        </a:p>
      </dgm:t>
    </dgm:pt>
    <dgm:pt modelId="{43B68038-50C7-4CF7-B907-DC45EDF58E22}">
      <dgm:prSet/>
      <dgm:spPr/>
      <dgm:t>
        <a:bodyPr/>
        <a:lstStyle/>
        <a:p>
          <a:pPr>
            <a:lnSpc>
              <a:spcPct val="100000"/>
            </a:lnSpc>
          </a:pPr>
          <a:r>
            <a:rPr lang="en-CA"/>
            <a:t>Committed and skilled members</a:t>
          </a:r>
          <a:endParaRPr lang="en-US"/>
        </a:p>
      </dgm:t>
    </dgm:pt>
    <dgm:pt modelId="{417E233C-1E27-4218-9A81-6FBE3D3B69EA}" type="parTrans" cxnId="{C0761353-655A-4FCA-92BF-5BBF84E436A6}">
      <dgm:prSet/>
      <dgm:spPr/>
      <dgm:t>
        <a:bodyPr/>
        <a:lstStyle/>
        <a:p>
          <a:endParaRPr lang="en-US"/>
        </a:p>
      </dgm:t>
    </dgm:pt>
    <dgm:pt modelId="{6A6FCEB4-7E25-4592-8A27-C46CE4EA890B}" type="sibTrans" cxnId="{C0761353-655A-4FCA-92BF-5BBF84E436A6}">
      <dgm:prSet/>
      <dgm:spPr/>
      <dgm:t>
        <a:bodyPr/>
        <a:lstStyle/>
        <a:p>
          <a:pPr>
            <a:lnSpc>
              <a:spcPct val="100000"/>
            </a:lnSpc>
          </a:pPr>
          <a:endParaRPr lang="en-US"/>
        </a:p>
      </dgm:t>
    </dgm:pt>
    <dgm:pt modelId="{73B1E032-3640-483C-B08E-2BC099D348F4}">
      <dgm:prSet/>
      <dgm:spPr/>
      <dgm:t>
        <a:bodyPr/>
        <a:lstStyle/>
        <a:p>
          <a:pPr>
            <a:lnSpc>
              <a:spcPct val="100000"/>
            </a:lnSpc>
          </a:pPr>
          <a:r>
            <a:rPr lang="en-CA"/>
            <a:t>Club’s community reputation of Rotary club financial resources</a:t>
          </a:r>
          <a:endParaRPr lang="en-US"/>
        </a:p>
      </dgm:t>
    </dgm:pt>
    <dgm:pt modelId="{FDDB8395-8967-41A9-8763-08F34829628F}" type="parTrans" cxnId="{BCDA63FB-0487-469C-BE46-42C00F29E8B0}">
      <dgm:prSet/>
      <dgm:spPr/>
      <dgm:t>
        <a:bodyPr/>
        <a:lstStyle/>
        <a:p>
          <a:endParaRPr lang="en-US"/>
        </a:p>
      </dgm:t>
    </dgm:pt>
    <dgm:pt modelId="{340E8551-5CF8-4C87-8E49-684938C311BA}" type="sibTrans" cxnId="{BCDA63FB-0487-469C-BE46-42C00F29E8B0}">
      <dgm:prSet/>
      <dgm:spPr/>
      <dgm:t>
        <a:bodyPr/>
        <a:lstStyle/>
        <a:p>
          <a:pPr>
            <a:lnSpc>
              <a:spcPct val="100000"/>
            </a:lnSpc>
          </a:pPr>
          <a:endParaRPr lang="en-US"/>
        </a:p>
      </dgm:t>
    </dgm:pt>
    <dgm:pt modelId="{D80E08A3-0BE5-42ED-AFF3-B8DEB1EFC560}">
      <dgm:prSet/>
      <dgm:spPr/>
      <dgm:t>
        <a:bodyPr/>
        <a:lstStyle/>
        <a:p>
          <a:pPr>
            <a:lnSpc>
              <a:spcPct val="100000"/>
            </a:lnSpc>
          </a:pPr>
          <a:r>
            <a:rPr lang="en-CA"/>
            <a:t>Constantly innovating and, growing</a:t>
          </a:r>
          <a:endParaRPr lang="en-US"/>
        </a:p>
      </dgm:t>
    </dgm:pt>
    <dgm:pt modelId="{9771D8EB-D176-4FFD-B0DC-E617CC167C8A}" type="parTrans" cxnId="{8B4E929C-CC41-494C-BB72-32593039E3F7}">
      <dgm:prSet/>
      <dgm:spPr/>
      <dgm:t>
        <a:bodyPr/>
        <a:lstStyle/>
        <a:p>
          <a:endParaRPr lang="en-US"/>
        </a:p>
      </dgm:t>
    </dgm:pt>
    <dgm:pt modelId="{98955F74-06B8-4ED3-86E4-3DCEF7A2E182}" type="sibTrans" cxnId="{8B4E929C-CC41-494C-BB72-32593039E3F7}">
      <dgm:prSet/>
      <dgm:spPr/>
      <dgm:t>
        <a:bodyPr/>
        <a:lstStyle/>
        <a:p>
          <a:pPr>
            <a:lnSpc>
              <a:spcPct val="100000"/>
            </a:lnSpc>
          </a:pPr>
          <a:endParaRPr lang="en-US"/>
        </a:p>
      </dgm:t>
    </dgm:pt>
    <dgm:pt modelId="{D3EAB32C-FD98-4A6B-937A-E8B60DAEC095}">
      <dgm:prSet/>
      <dgm:spPr/>
      <dgm:t>
        <a:bodyPr/>
        <a:lstStyle/>
        <a:p>
          <a:pPr>
            <a:lnSpc>
              <a:spcPct val="100000"/>
            </a:lnSpc>
          </a:pPr>
          <a:r>
            <a:rPr lang="en-CA"/>
            <a:t>Passionate, action-orientated</a:t>
          </a:r>
          <a:endParaRPr lang="en-US"/>
        </a:p>
      </dgm:t>
    </dgm:pt>
    <dgm:pt modelId="{33FF7862-ED18-4AF0-BDFC-53329F6D01C3}" type="parTrans" cxnId="{46B227C5-B06E-48D5-9432-95ABBEEA49AC}">
      <dgm:prSet/>
      <dgm:spPr/>
      <dgm:t>
        <a:bodyPr/>
        <a:lstStyle/>
        <a:p>
          <a:endParaRPr lang="en-US"/>
        </a:p>
      </dgm:t>
    </dgm:pt>
    <dgm:pt modelId="{64ACCC9D-DE7F-4BEB-B32A-94BB722C1255}" type="sibTrans" cxnId="{46B227C5-B06E-48D5-9432-95ABBEEA49AC}">
      <dgm:prSet/>
      <dgm:spPr/>
      <dgm:t>
        <a:bodyPr/>
        <a:lstStyle/>
        <a:p>
          <a:endParaRPr lang="en-US"/>
        </a:p>
      </dgm:t>
    </dgm:pt>
    <dgm:pt modelId="{D05BAD26-E47D-482C-9CDA-FE3ED638E7C6}" type="pres">
      <dgm:prSet presAssocID="{420EA782-7CB5-48F2-A8D8-40F4BB6FC665}" presName="root" presStyleCnt="0">
        <dgm:presLayoutVars>
          <dgm:dir/>
          <dgm:resizeHandles val="exact"/>
        </dgm:presLayoutVars>
      </dgm:prSet>
      <dgm:spPr/>
    </dgm:pt>
    <dgm:pt modelId="{45796710-92EC-4F1B-B1EA-E14D3BA7E377}" type="pres">
      <dgm:prSet presAssocID="{420EA782-7CB5-48F2-A8D8-40F4BB6FC665}" presName="container" presStyleCnt="0">
        <dgm:presLayoutVars>
          <dgm:dir/>
          <dgm:resizeHandles val="exact"/>
        </dgm:presLayoutVars>
      </dgm:prSet>
      <dgm:spPr/>
    </dgm:pt>
    <dgm:pt modelId="{5A8A9AEA-1537-466F-BC0C-D0FA33138E68}" type="pres">
      <dgm:prSet presAssocID="{21528FE7-0F03-4167-B2E6-674A3377FE46}" presName="compNode" presStyleCnt="0"/>
      <dgm:spPr/>
    </dgm:pt>
    <dgm:pt modelId="{A950C1F4-BC85-4EC8-ADCD-31B95A03B551}" type="pres">
      <dgm:prSet presAssocID="{21528FE7-0F03-4167-B2E6-674A3377FE46}" presName="iconBgRect" presStyleLbl="bgShp" presStyleIdx="0" presStyleCnt="8"/>
      <dgm:spPr/>
    </dgm:pt>
    <dgm:pt modelId="{48816E7E-39B5-4DBC-B551-CF04893F407D}" type="pres">
      <dgm:prSet presAssocID="{21528FE7-0F03-4167-B2E6-674A3377FE4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occer"/>
        </a:ext>
      </dgm:extLst>
    </dgm:pt>
    <dgm:pt modelId="{5A4C94B5-7B84-4619-B7EE-76BE08C9DA31}" type="pres">
      <dgm:prSet presAssocID="{21528FE7-0F03-4167-B2E6-674A3377FE46}" presName="spaceRect" presStyleCnt="0"/>
      <dgm:spPr/>
    </dgm:pt>
    <dgm:pt modelId="{EB20695D-1F9D-4520-957A-65002794126C}" type="pres">
      <dgm:prSet presAssocID="{21528FE7-0F03-4167-B2E6-674A3377FE46}" presName="textRect" presStyleLbl="revTx" presStyleIdx="0" presStyleCnt="8">
        <dgm:presLayoutVars>
          <dgm:chMax val="1"/>
          <dgm:chPref val="1"/>
        </dgm:presLayoutVars>
      </dgm:prSet>
      <dgm:spPr/>
    </dgm:pt>
    <dgm:pt modelId="{D768AEDE-2A2E-4194-95F5-E48A20D77BAA}" type="pres">
      <dgm:prSet presAssocID="{A3B4D31C-792C-4475-B54B-4A8E74954AD3}" presName="sibTrans" presStyleLbl="sibTrans2D1" presStyleIdx="0" presStyleCnt="0"/>
      <dgm:spPr/>
    </dgm:pt>
    <dgm:pt modelId="{447A3728-7596-4B76-9F76-4F274A6824D6}" type="pres">
      <dgm:prSet presAssocID="{CF4EA50F-0EB4-4716-A9A5-C05E03D95EF8}" presName="compNode" presStyleCnt="0"/>
      <dgm:spPr/>
    </dgm:pt>
    <dgm:pt modelId="{BF3FBCE4-F58B-4C06-9377-20EDF1E734BA}" type="pres">
      <dgm:prSet presAssocID="{CF4EA50F-0EB4-4716-A9A5-C05E03D95EF8}" presName="iconBgRect" presStyleLbl="bgShp" presStyleIdx="1" presStyleCnt="8"/>
      <dgm:spPr/>
    </dgm:pt>
    <dgm:pt modelId="{89E2264A-55F9-4DB8-86F2-72019ABF842D}" type="pres">
      <dgm:prSet presAssocID="{CF4EA50F-0EB4-4716-A9A5-C05E03D95EF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umbbell"/>
        </a:ext>
      </dgm:extLst>
    </dgm:pt>
    <dgm:pt modelId="{6C379A3E-DB28-4CB0-895D-01AA80A1E5AB}" type="pres">
      <dgm:prSet presAssocID="{CF4EA50F-0EB4-4716-A9A5-C05E03D95EF8}" presName="spaceRect" presStyleCnt="0"/>
      <dgm:spPr/>
    </dgm:pt>
    <dgm:pt modelId="{6ABA2A9C-9A42-4E89-9170-4ED53D83D0AE}" type="pres">
      <dgm:prSet presAssocID="{CF4EA50F-0EB4-4716-A9A5-C05E03D95EF8}" presName="textRect" presStyleLbl="revTx" presStyleIdx="1" presStyleCnt="8">
        <dgm:presLayoutVars>
          <dgm:chMax val="1"/>
          <dgm:chPref val="1"/>
        </dgm:presLayoutVars>
      </dgm:prSet>
      <dgm:spPr/>
    </dgm:pt>
    <dgm:pt modelId="{6FB2AAC1-95DE-4B82-83AC-9D7414681ABF}" type="pres">
      <dgm:prSet presAssocID="{DC4E4BA3-1016-40B2-A924-0CAD88244706}" presName="sibTrans" presStyleLbl="sibTrans2D1" presStyleIdx="0" presStyleCnt="0"/>
      <dgm:spPr/>
    </dgm:pt>
    <dgm:pt modelId="{4FD3F05D-6452-4B23-A74A-BB0F1541534F}" type="pres">
      <dgm:prSet presAssocID="{3C3A7847-B18E-4889-8410-0C17689C88C7}" presName="compNode" presStyleCnt="0"/>
      <dgm:spPr/>
    </dgm:pt>
    <dgm:pt modelId="{04DAAEFA-B596-4F04-A582-AFF829C7B6F1}" type="pres">
      <dgm:prSet presAssocID="{3C3A7847-B18E-4889-8410-0C17689C88C7}" presName="iconBgRect" presStyleLbl="bgShp" presStyleIdx="2" presStyleCnt="8"/>
      <dgm:spPr/>
    </dgm:pt>
    <dgm:pt modelId="{68AE039D-9EB6-4B2D-ADF8-1328D1D5588A}" type="pres">
      <dgm:prSet presAssocID="{3C3A7847-B18E-4889-8410-0C17689C88C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B6327943-3309-433F-8EB6-6D313E8FDADA}" type="pres">
      <dgm:prSet presAssocID="{3C3A7847-B18E-4889-8410-0C17689C88C7}" presName="spaceRect" presStyleCnt="0"/>
      <dgm:spPr/>
    </dgm:pt>
    <dgm:pt modelId="{D35E06D3-04AF-4D14-846F-11F736C18194}" type="pres">
      <dgm:prSet presAssocID="{3C3A7847-B18E-4889-8410-0C17689C88C7}" presName="textRect" presStyleLbl="revTx" presStyleIdx="2" presStyleCnt="8">
        <dgm:presLayoutVars>
          <dgm:chMax val="1"/>
          <dgm:chPref val="1"/>
        </dgm:presLayoutVars>
      </dgm:prSet>
      <dgm:spPr/>
    </dgm:pt>
    <dgm:pt modelId="{B7D68DA2-6814-4162-9A9F-5555F7C1BA55}" type="pres">
      <dgm:prSet presAssocID="{D6E5BF6E-BE2D-4273-9C66-8C68C5FA5169}" presName="sibTrans" presStyleLbl="sibTrans2D1" presStyleIdx="0" presStyleCnt="0"/>
      <dgm:spPr/>
    </dgm:pt>
    <dgm:pt modelId="{A6A92624-1D44-42DD-9798-3D991CFB0F1C}" type="pres">
      <dgm:prSet presAssocID="{DC8A1438-A6C6-4963-AEFB-BF04B026096E}" presName="compNode" presStyleCnt="0"/>
      <dgm:spPr/>
    </dgm:pt>
    <dgm:pt modelId="{F409C958-EDCA-469B-8DE1-7FA92874AC07}" type="pres">
      <dgm:prSet presAssocID="{DC8A1438-A6C6-4963-AEFB-BF04B026096E}" presName="iconBgRect" presStyleLbl="bgShp" presStyleIdx="3" presStyleCnt="8"/>
      <dgm:spPr/>
    </dgm:pt>
    <dgm:pt modelId="{AFABDCB8-5704-470B-A610-525D61743270}" type="pres">
      <dgm:prSet presAssocID="{DC8A1438-A6C6-4963-AEFB-BF04B026096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rk scene"/>
        </a:ext>
      </dgm:extLst>
    </dgm:pt>
    <dgm:pt modelId="{323B284E-C80F-4A84-84D3-75AAC051767A}" type="pres">
      <dgm:prSet presAssocID="{DC8A1438-A6C6-4963-AEFB-BF04B026096E}" presName="spaceRect" presStyleCnt="0"/>
      <dgm:spPr/>
    </dgm:pt>
    <dgm:pt modelId="{FF67DF40-44C7-486E-82F7-D3D2B413EF04}" type="pres">
      <dgm:prSet presAssocID="{DC8A1438-A6C6-4963-AEFB-BF04B026096E}" presName="textRect" presStyleLbl="revTx" presStyleIdx="3" presStyleCnt="8">
        <dgm:presLayoutVars>
          <dgm:chMax val="1"/>
          <dgm:chPref val="1"/>
        </dgm:presLayoutVars>
      </dgm:prSet>
      <dgm:spPr/>
    </dgm:pt>
    <dgm:pt modelId="{A0FD3064-8528-46C9-AF30-51D9221577C3}" type="pres">
      <dgm:prSet presAssocID="{BCD390CC-75DC-448D-854F-810FD5456C86}" presName="sibTrans" presStyleLbl="sibTrans2D1" presStyleIdx="0" presStyleCnt="0"/>
      <dgm:spPr/>
    </dgm:pt>
    <dgm:pt modelId="{25EF4893-A105-4B1D-962D-883426EFA267}" type="pres">
      <dgm:prSet presAssocID="{43B68038-50C7-4CF7-B907-DC45EDF58E22}" presName="compNode" presStyleCnt="0"/>
      <dgm:spPr/>
    </dgm:pt>
    <dgm:pt modelId="{71E365E8-B3BF-4E36-B85D-9CA76D3CD727}" type="pres">
      <dgm:prSet presAssocID="{43B68038-50C7-4CF7-B907-DC45EDF58E22}" presName="iconBgRect" presStyleLbl="bgShp" presStyleIdx="4" presStyleCnt="8"/>
      <dgm:spPr/>
    </dgm:pt>
    <dgm:pt modelId="{8C33CB54-7C79-4969-8D59-EB098395A1AF}" type="pres">
      <dgm:prSet presAssocID="{43B68038-50C7-4CF7-B907-DC45EDF58E2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EC4A181C-413F-41FB-9624-45FA37523C6D}" type="pres">
      <dgm:prSet presAssocID="{43B68038-50C7-4CF7-B907-DC45EDF58E22}" presName="spaceRect" presStyleCnt="0"/>
      <dgm:spPr/>
    </dgm:pt>
    <dgm:pt modelId="{4A58486B-8659-4D25-81B2-1859EB06F92B}" type="pres">
      <dgm:prSet presAssocID="{43B68038-50C7-4CF7-B907-DC45EDF58E22}" presName="textRect" presStyleLbl="revTx" presStyleIdx="4" presStyleCnt="8">
        <dgm:presLayoutVars>
          <dgm:chMax val="1"/>
          <dgm:chPref val="1"/>
        </dgm:presLayoutVars>
      </dgm:prSet>
      <dgm:spPr/>
    </dgm:pt>
    <dgm:pt modelId="{93480510-C7C7-4D57-8FF2-9420E19200C4}" type="pres">
      <dgm:prSet presAssocID="{6A6FCEB4-7E25-4592-8A27-C46CE4EA890B}" presName="sibTrans" presStyleLbl="sibTrans2D1" presStyleIdx="0" presStyleCnt="0"/>
      <dgm:spPr/>
    </dgm:pt>
    <dgm:pt modelId="{05C06CEE-5782-49F8-BC38-577241F431BB}" type="pres">
      <dgm:prSet presAssocID="{73B1E032-3640-483C-B08E-2BC099D348F4}" presName="compNode" presStyleCnt="0"/>
      <dgm:spPr/>
    </dgm:pt>
    <dgm:pt modelId="{F834BF4C-5791-424A-8B17-1B527F56FBFE}" type="pres">
      <dgm:prSet presAssocID="{73B1E032-3640-483C-B08E-2BC099D348F4}" presName="iconBgRect" presStyleLbl="bgShp" presStyleIdx="5" presStyleCnt="8"/>
      <dgm:spPr/>
    </dgm:pt>
    <dgm:pt modelId="{B12C39DC-4781-4CCD-B044-947C54D30391}" type="pres">
      <dgm:prSet presAssocID="{73B1E032-3640-483C-B08E-2BC099D348F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173AAAD9-D7DE-44B3-9E2D-EDCABDA46036}" type="pres">
      <dgm:prSet presAssocID="{73B1E032-3640-483C-B08E-2BC099D348F4}" presName="spaceRect" presStyleCnt="0"/>
      <dgm:spPr/>
    </dgm:pt>
    <dgm:pt modelId="{47B9896B-5AB0-4676-8881-C2920AF7CFEE}" type="pres">
      <dgm:prSet presAssocID="{73B1E032-3640-483C-B08E-2BC099D348F4}" presName="textRect" presStyleLbl="revTx" presStyleIdx="5" presStyleCnt="8">
        <dgm:presLayoutVars>
          <dgm:chMax val="1"/>
          <dgm:chPref val="1"/>
        </dgm:presLayoutVars>
      </dgm:prSet>
      <dgm:spPr/>
    </dgm:pt>
    <dgm:pt modelId="{7491254B-6208-4F6E-9079-9732011839C9}" type="pres">
      <dgm:prSet presAssocID="{340E8551-5CF8-4C87-8E49-684938C311BA}" presName="sibTrans" presStyleLbl="sibTrans2D1" presStyleIdx="0" presStyleCnt="0"/>
      <dgm:spPr/>
    </dgm:pt>
    <dgm:pt modelId="{500E4A3F-2319-467C-A544-1E55E15A3E3B}" type="pres">
      <dgm:prSet presAssocID="{D80E08A3-0BE5-42ED-AFF3-B8DEB1EFC560}" presName="compNode" presStyleCnt="0"/>
      <dgm:spPr/>
    </dgm:pt>
    <dgm:pt modelId="{8372F9AC-5793-4548-A255-B3E8D79C4D49}" type="pres">
      <dgm:prSet presAssocID="{D80E08A3-0BE5-42ED-AFF3-B8DEB1EFC560}" presName="iconBgRect" presStyleLbl="bgShp" presStyleIdx="6" presStyleCnt="8"/>
      <dgm:spPr/>
    </dgm:pt>
    <dgm:pt modelId="{6F5EAA8D-8BA5-4509-9CCD-375BBE37CFFB}" type="pres">
      <dgm:prSet presAssocID="{D80E08A3-0BE5-42ED-AFF3-B8DEB1EFC56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Light Bulb and Gear"/>
        </a:ext>
      </dgm:extLst>
    </dgm:pt>
    <dgm:pt modelId="{05610454-7898-4A8E-901E-8717E2404606}" type="pres">
      <dgm:prSet presAssocID="{D80E08A3-0BE5-42ED-AFF3-B8DEB1EFC560}" presName="spaceRect" presStyleCnt="0"/>
      <dgm:spPr/>
    </dgm:pt>
    <dgm:pt modelId="{DCBC9D0A-01D3-455C-B6C8-B63805684900}" type="pres">
      <dgm:prSet presAssocID="{D80E08A3-0BE5-42ED-AFF3-B8DEB1EFC560}" presName="textRect" presStyleLbl="revTx" presStyleIdx="6" presStyleCnt="8">
        <dgm:presLayoutVars>
          <dgm:chMax val="1"/>
          <dgm:chPref val="1"/>
        </dgm:presLayoutVars>
      </dgm:prSet>
      <dgm:spPr/>
    </dgm:pt>
    <dgm:pt modelId="{8B4D31A8-A8A5-4BC1-A50C-7BE910305861}" type="pres">
      <dgm:prSet presAssocID="{98955F74-06B8-4ED3-86E4-3DCEF7A2E182}" presName="sibTrans" presStyleLbl="sibTrans2D1" presStyleIdx="0" presStyleCnt="0"/>
      <dgm:spPr/>
    </dgm:pt>
    <dgm:pt modelId="{99CC2125-9DA2-47D3-92A5-CEDD97947FBF}" type="pres">
      <dgm:prSet presAssocID="{D3EAB32C-FD98-4A6B-937A-E8B60DAEC095}" presName="compNode" presStyleCnt="0"/>
      <dgm:spPr/>
    </dgm:pt>
    <dgm:pt modelId="{42D1D283-C8F9-4638-B85F-E2C7DC0D5E34}" type="pres">
      <dgm:prSet presAssocID="{D3EAB32C-FD98-4A6B-937A-E8B60DAEC095}" presName="iconBgRect" presStyleLbl="bgShp" presStyleIdx="7" presStyleCnt="8"/>
      <dgm:spPr/>
    </dgm:pt>
    <dgm:pt modelId="{9B6F9098-71B2-4952-94EA-4FBBDF822D16}" type="pres">
      <dgm:prSet presAssocID="{D3EAB32C-FD98-4A6B-937A-E8B60DAEC095}"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Playbook"/>
        </a:ext>
      </dgm:extLst>
    </dgm:pt>
    <dgm:pt modelId="{378E6DDC-A782-4FC6-9DAB-D9947FF4EC9D}" type="pres">
      <dgm:prSet presAssocID="{D3EAB32C-FD98-4A6B-937A-E8B60DAEC095}" presName="spaceRect" presStyleCnt="0"/>
      <dgm:spPr/>
    </dgm:pt>
    <dgm:pt modelId="{F3CE2D64-81C5-4211-9068-7F79119CFD3C}" type="pres">
      <dgm:prSet presAssocID="{D3EAB32C-FD98-4A6B-937A-E8B60DAEC095}" presName="textRect" presStyleLbl="revTx" presStyleIdx="7" presStyleCnt="8">
        <dgm:presLayoutVars>
          <dgm:chMax val="1"/>
          <dgm:chPref val="1"/>
        </dgm:presLayoutVars>
      </dgm:prSet>
      <dgm:spPr/>
    </dgm:pt>
  </dgm:ptLst>
  <dgm:cxnLst>
    <dgm:cxn modelId="{EFAE350C-B6F0-4371-A2F0-1E131309D498}" type="presOf" srcId="{340E8551-5CF8-4C87-8E49-684938C311BA}" destId="{7491254B-6208-4F6E-9079-9732011839C9}" srcOrd="0" destOrd="0" presId="urn:microsoft.com/office/officeart/2018/2/layout/IconCircleList"/>
    <dgm:cxn modelId="{9457D312-9CCD-42EF-86BC-0D094D35C46B}" type="presOf" srcId="{73B1E032-3640-483C-B08E-2BC099D348F4}" destId="{47B9896B-5AB0-4676-8881-C2920AF7CFEE}" srcOrd="0" destOrd="0" presId="urn:microsoft.com/office/officeart/2018/2/layout/IconCircleList"/>
    <dgm:cxn modelId="{B6492519-0FCD-4771-BA72-EACE234A4491}" srcId="{420EA782-7CB5-48F2-A8D8-40F4BB6FC665}" destId="{CF4EA50F-0EB4-4716-A9A5-C05E03D95EF8}" srcOrd="1" destOrd="0" parTransId="{6606F581-3C21-4B6A-A197-163F9C3F4D1E}" sibTransId="{DC4E4BA3-1016-40B2-A924-0CAD88244706}"/>
    <dgm:cxn modelId="{CC651F2F-9B2F-42DB-866E-9ED43EBE6362}" type="presOf" srcId="{43B68038-50C7-4CF7-B907-DC45EDF58E22}" destId="{4A58486B-8659-4D25-81B2-1859EB06F92B}" srcOrd="0" destOrd="0" presId="urn:microsoft.com/office/officeart/2018/2/layout/IconCircleList"/>
    <dgm:cxn modelId="{C0761353-655A-4FCA-92BF-5BBF84E436A6}" srcId="{420EA782-7CB5-48F2-A8D8-40F4BB6FC665}" destId="{43B68038-50C7-4CF7-B907-DC45EDF58E22}" srcOrd="4" destOrd="0" parTransId="{417E233C-1E27-4218-9A81-6FBE3D3B69EA}" sibTransId="{6A6FCEB4-7E25-4592-8A27-C46CE4EA890B}"/>
    <dgm:cxn modelId="{4D3DE955-C171-48A7-A4E8-36A17B9755F7}" type="presOf" srcId="{DC8A1438-A6C6-4963-AEFB-BF04B026096E}" destId="{FF67DF40-44C7-486E-82F7-D3D2B413EF04}" srcOrd="0" destOrd="0" presId="urn:microsoft.com/office/officeart/2018/2/layout/IconCircleList"/>
    <dgm:cxn modelId="{B5F6EC66-0B26-4049-BF1B-D3896F2E3A94}" type="presOf" srcId="{21528FE7-0F03-4167-B2E6-674A3377FE46}" destId="{EB20695D-1F9D-4520-957A-65002794126C}" srcOrd="0" destOrd="0" presId="urn:microsoft.com/office/officeart/2018/2/layout/IconCircleList"/>
    <dgm:cxn modelId="{88381483-16E4-4CB0-87AE-1DB35152849D}" type="presOf" srcId="{BCD390CC-75DC-448D-854F-810FD5456C86}" destId="{A0FD3064-8528-46C9-AF30-51D9221577C3}" srcOrd="0" destOrd="0" presId="urn:microsoft.com/office/officeart/2018/2/layout/IconCircleList"/>
    <dgm:cxn modelId="{69439184-1B02-4C8A-8EF9-F90541B49C15}" type="presOf" srcId="{98955F74-06B8-4ED3-86E4-3DCEF7A2E182}" destId="{8B4D31A8-A8A5-4BC1-A50C-7BE910305861}" srcOrd="0" destOrd="0" presId="urn:microsoft.com/office/officeart/2018/2/layout/IconCircleList"/>
    <dgm:cxn modelId="{1F918A8F-372C-4C03-B13E-4DABBBD509F5}" type="presOf" srcId="{3C3A7847-B18E-4889-8410-0C17689C88C7}" destId="{D35E06D3-04AF-4D14-846F-11F736C18194}" srcOrd="0" destOrd="0" presId="urn:microsoft.com/office/officeart/2018/2/layout/IconCircleList"/>
    <dgm:cxn modelId="{8B4E929C-CC41-494C-BB72-32593039E3F7}" srcId="{420EA782-7CB5-48F2-A8D8-40F4BB6FC665}" destId="{D80E08A3-0BE5-42ED-AFF3-B8DEB1EFC560}" srcOrd="6" destOrd="0" parTransId="{9771D8EB-D176-4FFD-B0DC-E617CC167C8A}" sibTransId="{98955F74-06B8-4ED3-86E4-3DCEF7A2E182}"/>
    <dgm:cxn modelId="{7DC472A8-D0A8-4E3B-A85B-A58F196BA9D8}" srcId="{420EA782-7CB5-48F2-A8D8-40F4BB6FC665}" destId="{3C3A7847-B18E-4889-8410-0C17689C88C7}" srcOrd="2" destOrd="0" parTransId="{E4989ADB-0102-462A-AF2B-177E44E01198}" sibTransId="{D6E5BF6E-BE2D-4273-9C66-8C68C5FA5169}"/>
    <dgm:cxn modelId="{5A8EE4A9-ED21-4089-8A4F-C0193C5CDD9B}" type="presOf" srcId="{6A6FCEB4-7E25-4592-8A27-C46CE4EA890B}" destId="{93480510-C7C7-4D57-8FF2-9420E19200C4}" srcOrd="0" destOrd="0" presId="urn:microsoft.com/office/officeart/2018/2/layout/IconCircleList"/>
    <dgm:cxn modelId="{980912AF-690A-4A0F-B047-768B4FEC5D13}" type="presOf" srcId="{420EA782-7CB5-48F2-A8D8-40F4BB6FC665}" destId="{D05BAD26-E47D-482C-9CDA-FE3ED638E7C6}" srcOrd="0" destOrd="0" presId="urn:microsoft.com/office/officeart/2018/2/layout/IconCircleList"/>
    <dgm:cxn modelId="{907DDEC0-9D7D-4A23-AC49-AF0E2F145382}" type="presOf" srcId="{D3EAB32C-FD98-4A6B-937A-E8B60DAEC095}" destId="{F3CE2D64-81C5-4211-9068-7F79119CFD3C}" srcOrd="0" destOrd="0" presId="urn:microsoft.com/office/officeart/2018/2/layout/IconCircleList"/>
    <dgm:cxn modelId="{46B227C5-B06E-48D5-9432-95ABBEEA49AC}" srcId="{420EA782-7CB5-48F2-A8D8-40F4BB6FC665}" destId="{D3EAB32C-FD98-4A6B-937A-E8B60DAEC095}" srcOrd="7" destOrd="0" parTransId="{33FF7862-ED18-4AF0-BDFC-53329F6D01C3}" sibTransId="{64ACCC9D-DE7F-4BEB-B32A-94BB722C1255}"/>
    <dgm:cxn modelId="{B8CFAEC7-5CB8-461E-BFFD-9F7F3C552260}" srcId="{420EA782-7CB5-48F2-A8D8-40F4BB6FC665}" destId="{DC8A1438-A6C6-4963-AEFB-BF04B026096E}" srcOrd="3" destOrd="0" parTransId="{ACB918C8-448B-4A46-8B71-43DECC8B8958}" sibTransId="{BCD390CC-75DC-448D-854F-810FD5456C86}"/>
    <dgm:cxn modelId="{DDE5A8CC-21E4-49F0-86AF-F39F852E5718}" type="presOf" srcId="{D80E08A3-0BE5-42ED-AFF3-B8DEB1EFC560}" destId="{DCBC9D0A-01D3-455C-B6C8-B63805684900}" srcOrd="0" destOrd="0" presId="urn:microsoft.com/office/officeart/2018/2/layout/IconCircleList"/>
    <dgm:cxn modelId="{1E1976EA-5402-4B30-8DA5-2D62012AB18B}" type="presOf" srcId="{D6E5BF6E-BE2D-4273-9C66-8C68C5FA5169}" destId="{B7D68DA2-6814-4162-9A9F-5555F7C1BA55}" srcOrd="0" destOrd="0" presId="urn:microsoft.com/office/officeart/2018/2/layout/IconCircleList"/>
    <dgm:cxn modelId="{8ED011EE-3848-4752-8BC8-FEFCC4D0C516}" srcId="{420EA782-7CB5-48F2-A8D8-40F4BB6FC665}" destId="{21528FE7-0F03-4167-B2E6-674A3377FE46}" srcOrd="0" destOrd="0" parTransId="{209115DE-E7FE-47A5-A2AA-3965B08502F8}" sibTransId="{A3B4D31C-792C-4475-B54B-4A8E74954AD3}"/>
    <dgm:cxn modelId="{CA7716F6-28CE-4990-B8FE-71D00CAC4313}" type="presOf" srcId="{DC4E4BA3-1016-40B2-A924-0CAD88244706}" destId="{6FB2AAC1-95DE-4B82-83AC-9D7414681ABF}" srcOrd="0" destOrd="0" presId="urn:microsoft.com/office/officeart/2018/2/layout/IconCircleList"/>
    <dgm:cxn modelId="{FC6913F9-F327-4DBE-A4F0-F549642C2BE7}" type="presOf" srcId="{CF4EA50F-0EB4-4716-A9A5-C05E03D95EF8}" destId="{6ABA2A9C-9A42-4E89-9170-4ED53D83D0AE}" srcOrd="0" destOrd="0" presId="urn:microsoft.com/office/officeart/2018/2/layout/IconCircleList"/>
    <dgm:cxn modelId="{BCDA63FB-0487-469C-BE46-42C00F29E8B0}" srcId="{420EA782-7CB5-48F2-A8D8-40F4BB6FC665}" destId="{73B1E032-3640-483C-B08E-2BC099D348F4}" srcOrd="5" destOrd="0" parTransId="{FDDB8395-8967-41A9-8763-08F34829628F}" sibTransId="{340E8551-5CF8-4C87-8E49-684938C311BA}"/>
    <dgm:cxn modelId="{256DB8FC-89CA-4209-A655-5C99E8E9D3A8}" type="presOf" srcId="{A3B4D31C-792C-4475-B54B-4A8E74954AD3}" destId="{D768AEDE-2A2E-4194-95F5-E48A20D77BAA}" srcOrd="0" destOrd="0" presId="urn:microsoft.com/office/officeart/2018/2/layout/IconCircleList"/>
    <dgm:cxn modelId="{591E63C4-674B-4399-81C2-BBCBE432F4E2}" type="presParOf" srcId="{D05BAD26-E47D-482C-9CDA-FE3ED638E7C6}" destId="{45796710-92EC-4F1B-B1EA-E14D3BA7E377}" srcOrd="0" destOrd="0" presId="urn:microsoft.com/office/officeart/2018/2/layout/IconCircleList"/>
    <dgm:cxn modelId="{7D294D1D-2414-4B1A-998C-0906CAEA5DB0}" type="presParOf" srcId="{45796710-92EC-4F1B-B1EA-E14D3BA7E377}" destId="{5A8A9AEA-1537-466F-BC0C-D0FA33138E68}" srcOrd="0" destOrd="0" presId="urn:microsoft.com/office/officeart/2018/2/layout/IconCircleList"/>
    <dgm:cxn modelId="{3DF722B1-79C4-4798-A74F-92001B73F405}" type="presParOf" srcId="{5A8A9AEA-1537-466F-BC0C-D0FA33138E68}" destId="{A950C1F4-BC85-4EC8-ADCD-31B95A03B551}" srcOrd="0" destOrd="0" presId="urn:microsoft.com/office/officeart/2018/2/layout/IconCircleList"/>
    <dgm:cxn modelId="{CB1A4BF9-E4C0-47A0-8B67-F9D6CB0E18FA}" type="presParOf" srcId="{5A8A9AEA-1537-466F-BC0C-D0FA33138E68}" destId="{48816E7E-39B5-4DBC-B551-CF04893F407D}" srcOrd="1" destOrd="0" presId="urn:microsoft.com/office/officeart/2018/2/layout/IconCircleList"/>
    <dgm:cxn modelId="{D38ADDB5-8E8D-40B4-BC6F-A00E31D0E8A5}" type="presParOf" srcId="{5A8A9AEA-1537-466F-BC0C-D0FA33138E68}" destId="{5A4C94B5-7B84-4619-B7EE-76BE08C9DA31}" srcOrd="2" destOrd="0" presId="urn:microsoft.com/office/officeart/2018/2/layout/IconCircleList"/>
    <dgm:cxn modelId="{5F329F39-ACB8-4EB4-8AF3-89353198457B}" type="presParOf" srcId="{5A8A9AEA-1537-466F-BC0C-D0FA33138E68}" destId="{EB20695D-1F9D-4520-957A-65002794126C}" srcOrd="3" destOrd="0" presId="urn:microsoft.com/office/officeart/2018/2/layout/IconCircleList"/>
    <dgm:cxn modelId="{B7A13E31-719F-4A84-994E-AC62DB1C3B84}" type="presParOf" srcId="{45796710-92EC-4F1B-B1EA-E14D3BA7E377}" destId="{D768AEDE-2A2E-4194-95F5-E48A20D77BAA}" srcOrd="1" destOrd="0" presId="urn:microsoft.com/office/officeart/2018/2/layout/IconCircleList"/>
    <dgm:cxn modelId="{9823EF74-0FAB-4AA9-9586-4E4A9AA326E7}" type="presParOf" srcId="{45796710-92EC-4F1B-B1EA-E14D3BA7E377}" destId="{447A3728-7596-4B76-9F76-4F274A6824D6}" srcOrd="2" destOrd="0" presId="urn:microsoft.com/office/officeart/2018/2/layout/IconCircleList"/>
    <dgm:cxn modelId="{DF93F322-9483-479A-9592-EFAF5C277B7F}" type="presParOf" srcId="{447A3728-7596-4B76-9F76-4F274A6824D6}" destId="{BF3FBCE4-F58B-4C06-9377-20EDF1E734BA}" srcOrd="0" destOrd="0" presId="urn:microsoft.com/office/officeart/2018/2/layout/IconCircleList"/>
    <dgm:cxn modelId="{E7B4D5E4-7F82-4BC1-9671-185184B570A1}" type="presParOf" srcId="{447A3728-7596-4B76-9F76-4F274A6824D6}" destId="{89E2264A-55F9-4DB8-86F2-72019ABF842D}" srcOrd="1" destOrd="0" presId="urn:microsoft.com/office/officeart/2018/2/layout/IconCircleList"/>
    <dgm:cxn modelId="{1055D751-0B7E-47C7-90AD-70B848D26F12}" type="presParOf" srcId="{447A3728-7596-4B76-9F76-4F274A6824D6}" destId="{6C379A3E-DB28-4CB0-895D-01AA80A1E5AB}" srcOrd="2" destOrd="0" presId="urn:microsoft.com/office/officeart/2018/2/layout/IconCircleList"/>
    <dgm:cxn modelId="{BAEA9E75-D5DF-4143-A801-B6050E10F2AE}" type="presParOf" srcId="{447A3728-7596-4B76-9F76-4F274A6824D6}" destId="{6ABA2A9C-9A42-4E89-9170-4ED53D83D0AE}" srcOrd="3" destOrd="0" presId="urn:microsoft.com/office/officeart/2018/2/layout/IconCircleList"/>
    <dgm:cxn modelId="{54909D58-4980-4D73-985F-4458750EBDAF}" type="presParOf" srcId="{45796710-92EC-4F1B-B1EA-E14D3BA7E377}" destId="{6FB2AAC1-95DE-4B82-83AC-9D7414681ABF}" srcOrd="3" destOrd="0" presId="urn:microsoft.com/office/officeart/2018/2/layout/IconCircleList"/>
    <dgm:cxn modelId="{CB92871D-62C2-4862-9DBF-6AA6522E494E}" type="presParOf" srcId="{45796710-92EC-4F1B-B1EA-E14D3BA7E377}" destId="{4FD3F05D-6452-4B23-A74A-BB0F1541534F}" srcOrd="4" destOrd="0" presId="urn:microsoft.com/office/officeart/2018/2/layout/IconCircleList"/>
    <dgm:cxn modelId="{3A6316AA-4D01-4A9C-B193-192DA11FCBF8}" type="presParOf" srcId="{4FD3F05D-6452-4B23-A74A-BB0F1541534F}" destId="{04DAAEFA-B596-4F04-A582-AFF829C7B6F1}" srcOrd="0" destOrd="0" presId="urn:microsoft.com/office/officeart/2018/2/layout/IconCircleList"/>
    <dgm:cxn modelId="{96C7BD8B-6297-48D3-B23E-7826CC56054D}" type="presParOf" srcId="{4FD3F05D-6452-4B23-A74A-BB0F1541534F}" destId="{68AE039D-9EB6-4B2D-ADF8-1328D1D5588A}" srcOrd="1" destOrd="0" presId="urn:microsoft.com/office/officeart/2018/2/layout/IconCircleList"/>
    <dgm:cxn modelId="{063748A1-29DF-47B3-AF78-4C362B54AC0C}" type="presParOf" srcId="{4FD3F05D-6452-4B23-A74A-BB0F1541534F}" destId="{B6327943-3309-433F-8EB6-6D313E8FDADA}" srcOrd="2" destOrd="0" presId="urn:microsoft.com/office/officeart/2018/2/layout/IconCircleList"/>
    <dgm:cxn modelId="{DA4CE76B-ECB4-46D3-9235-4F7952688ACE}" type="presParOf" srcId="{4FD3F05D-6452-4B23-A74A-BB0F1541534F}" destId="{D35E06D3-04AF-4D14-846F-11F736C18194}" srcOrd="3" destOrd="0" presId="urn:microsoft.com/office/officeart/2018/2/layout/IconCircleList"/>
    <dgm:cxn modelId="{ED0C91ED-4C3E-4E56-B573-DEAFEB444B7F}" type="presParOf" srcId="{45796710-92EC-4F1B-B1EA-E14D3BA7E377}" destId="{B7D68DA2-6814-4162-9A9F-5555F7C1BA55}" srcOrd="5" destOrd="0" presId="urn:microsoft.com/office/officeart/2018/2/layout/IconCircleList"/>
    <dgm:cxn modelId="{027ECF9B-5C85-4808-8383-D406E2FDC856}" type="presParOf" srcId="{45796710-92EC-4F1B-B1EA-E14D3BA7E377}" destId="{A6A92624-1D44-42DD-9798-3D991CFB0F1C}" srcOrd="6" destOrd="0" presId="urn:microsoft.com/office/officeart/2018/2/layout/IconCircleList"/>
    <dgm:cxn modelId="{DE8B93FE-C868-4705-8554-E0CAD9483775}" type="presParOf" srcId="{A6A92624-1D44-42DD-9798-3D991CFB0F1C}" destId="{F409C958-EDCA-469B-8DE1-7FA92874AC07}" srcOrd="0" destOrd="0" presId="urn:microsoft.com/office/officeart/2018/2/layout/IconCircleList"/>
    <dgm:cxn modelId="{3EB025E7-EFEE-4B0C-AFB8-E3315E063EF9}" type="presParOf" srcId="{A6A92624-1D44-42DD-9798-3D991CFB0F1C}" destId="{AFABDCB8-5704-470B-A610-525D61743270}" srcOrd="1" destOrd="0" presId="urn:microsoft.com/office/officeart/2018/2/layout/IconCircleList"/>
    <dgm:cxn modelId="{82AB7B41-3061-42D1-9081-21CFF08689C6}" type="presParOf" srcId="{A6A92624-1D44-42DD-9798-3D991CFB0F1C}" destId="{323B284E-C80F-4A84-84D3-75AAC051767A}" srcOrd="2" destOrd="0" presId="urn:microsoft.com/office/officeart/2018/2/layout/IconCircleList"/>
    <dgm:cxn modelId="{8CC953D7-0CCB-4FE7-BFEF-E4BD15B7DC18}" type="presParOf" srcId="{A6A92624-1D44-42DD-9798-3D991CFB0F1C}" destId="{FF67DF40-44C7-486E-82F7-D3D2B413EF04}" srcOrd="3" destOrd="0" presId="urn:microsoft.com/office/officeart/2018/2/layout/IconCircleList"/>
    <dgm:cxn modelId="{235C5FAD-F4B3-44E4-89DA-88B42476AE01}" type="presParOf" srcId="{45796710-92EC-4F1B-B1EA-E14D3BA7E377}" destId="{A0FD3064-8528-46C9-AF30-51D9221577C3}" srcOrd="7" destOrd="0" presId="urn:microsoft.com/office/officeart/2018/2/layout/IconCircleList"/>
    <dgm:cxn modelId="{6799BA7D-D46A-472E-A64E-91AFDED7CC38}" type="presParOf" srcId="{45796710-92EC-4F1B-B1EA-E14D3BA7E377}" destId="{25EF4893-A105-4B1D-962D-883426EFA267}" srcOrd="8" destOrd="0" presId="urn:microsoft.com/office/officeart/2018/2/layout/IconCircleList"/>
    <dgm:cxn modelId="{CFCD8FC0-E9A2-4B44-A9DF-6EB1BE2A51B0}" type="presParOf" srcId="{25EF4893-A105-4B1D-962D-883426EFA267}" destId="{71E365E8-B3BF-4E36-B85D-9CA76D3CD727}" srcOrd="0" destOrd="0" presId="urn:microsoft.com/office/officeart/2018/2/layout/IconCircleList"/>
    <dgm:cxn modelId="{70C155AA-9795-480C-9983-8965C3542A71}" type="presParOf" srcId="{25EF4893-A105-4B1D-962D-883426EFA267}" destId="{8C33CB54-7C79-4969-8D59-EB098395A1AF}" srcOrd="1" destOrd="0" presId="urn:microsoft.com/office/officeart/2018/2/layout/IconCircleList"/>
    <dgm:cxn modelId="{110F37AF-CC60-4673-B4B2-49A4FC868EFF}" type="presParOf" srcId="{25EF4893-A105-4B1D-962D-883426EFA267}" destId="{EC4A181C-413F-41FB-9624-45FA37523C6D}" srcOrd="2" destOrd="0" presId="urn:microsoft.com/office/officeart/2018/2/layout/IconCircleList"/>
    <dgm:cxn modelId="{6B0B85D2-F63D-4D6B-882E-210EA00A50B4}" type="presParOf" srcId="{25EF4893-A105-4B1D-962D-883426EFA267}" destId="{4A58486B-8659-4D25-81B2-1859EB06F92B}" srcOrd="3" destOrd="0" presId="urn:microsoft.com/office/officeart/2018/2/layout/IconCircleList"/>
    <dgm:cxn modelId="{295087C4-855F-48DA-ACF7-823615074000}" type="presParOf" srcId="{45796710-92EC-4F1B-B1EA-E14D3BA7E377}" destId="{93480510-C7C7-4D57-8FF2-9420E19200C4}" srcOrd="9" destOrd="0" presId="urn:microsoft.com/office/officeart/2018/2/layout/IconCircleList"/>
    <dgm:cxn modelId="{C3AB9596-C294-4A2A-82B5-7B53E4A76A2A}" type="presParOf" srcId="{45796710-92EC-4F1B-B1EA-E14D3BA7E377}" destId="{05C06CEE-5782-49F8-BC38-577241F431BB}" srcOrd="10" destOrd="0" presId="urn:microsoft.com/office/officeart/2018/2/layout/IconCircleList"/>
    <dgm:cxn modelId="{9B68A8FB-F8F1-4CD0-AACB-BB2D98FBF275}" type="presParOf" srcId="{05C06CEE-5782-49F8-BC38-577241F431BB}" destId="{F834BF4C-5791-424A-8B17-1B527F56FBFE}" srcOrd="0" destOrd="0" presId="urn:microsoft.com/office/officeart/2018/2/layout/IconCircleList"/>
    <dgm:cxn modelId="{C3BE8C02-BD0C-48AB-8583-3DF18CCB3C96}" type="presParOf" srcId="{05C06CEE-5782-49F8-BC38-577241F431BB}" destId="{B12C39DC-4781-4CCD-B044-947C54D30391}" srcOrd="1" destOrd="0" presId="urn:microsoft.com/office/officeart/2018/2/layout/IconCircleList"/>
    <dgm:cxn modelId="{8F31D62A-B420-48CD-9813-818A6189E328}" type="presParOf" srcId="{05C06CEE-5782-49F8-BC38-577241F431BB}" destId="{173AAAD9-D7DE-44B3-9E2D-EDCABDA46036}" srcOrd="2" destOrd="0" presId="urn:microsoft.com/office/officeart/2018/2/layout/IconCircleList"/>
    <dgm:cxn modelId="{E0DC44B0-2E84-4BAB-B374-F90922374B68}" type="presParOf" srcId="{05C06CEE-5782-49F8-BC38-577241F431BB}" destId="{47B9896B-5AB0-4676-8881-C2920AF7CFEE}" srcOrd="3" destOrd="0" presId="urn:microsoft.com/office/officeart/2018/2/layout/IconCircleList"/>
    <dgm:cxn modelId="{230C0FB6-4800-4AD2-B22B-DDC5DDAA8C3D}" type="presParOf" srcId="{45796710-92EC-4F1B-B1EA-E14D3BA7E377}" destId="{7491254B-6208-4F6E-9079-9732011839C9}" srcOrd="11" destOrd="0" presId="urn:microsoft.com/office/officeart/2018/2/layout/IconCircleList"/>
    <dgm:cxn modelId="{3C7C67FB-C705-4C5C-8D9A-8A0C323397E9}" type="presParOf" srcId="{45796710-92EC-4F1B-B1EA-E14D3BA7E377}" destId="{500E4A3F-2319-467C-A544-1E55E15A3E3B}" srcOrd="12" destOrd="0" presId="urn:microsoft.com/office/officeart/2018/2/layout/IconCircleList"/>
    <dgm:cxn modelId="{72466BA3-5FCA-4B38-A5B4-848D234B61BC}" type="presParOf" srcId="{500E4A3F-2319-467C-A544-1E55E15A3E3B}" destId="{8372F9AC-5793-4548-A255-B3E8D79C4D49}" srcOrd="0" destOrd="0" presId="urn:microsoft.com/office/officeart/2018/2/layout/IconCircleList"/>
    <dgm:cxn modelId="{FB039D8C-9FC5-4C6D-A3C7-9B6278A78637}" type="presParOf" srcId="{500E4A3F-2319-467C-A544-1E55E15A3E3B}" destId="{6F5EAA8D-8BA5-4509-9CCD-375BBE37CFFB}" srcOrd="1" destOrd="0" presId="urn:microsoft.com/office/officeart/2018/2/layout/IconCircleList"/>
    <dgm:cxn modelId="{1A985861-49E2-48BE-923B-460B4CC7BD83}" type="presParOf" srcId="{500E4A3F-2319-467C-A544-1E55E15A3E3B}" destId="{05610454-7898-4A8E-901E-8717E2404606}" srcOrd="2" destOrd="0" presId="urn:microsoft.com/office/officeart/2018/2/layout/IconCircleList"/>
    <dgm:cxn modelId="{43C6BEB2-5866-448A-93C0-A3F3E73CBD15}" type="presParOf" srcId="{500E4A3F-2319-467C-A544-1E55E15A3E3B}" destId="{DCBC9D0A-01D3-455C-B6C8-B63805684900}" srcOrd="3" destOrd="0" presId="urn:microsoft.com/office/officeart/2018/2/layout/IconCircleList"/>
    <dgm:cxn modelId="{691744C9-EADC-4BC3-B200-340357B07D27}" type="presParOf" srcId="{45796710-92EC-4F1B-B1EA-E14D3BA7E377}" destId="{8B4D31A8-A8A5-4BC1-A50C-7BE910305861}" srcOrd="13" destOrd="0" presId="urn:microsoft.com/office/officeart/2018/2/layout/IconCircleList"/>
    <dgm:cxn modelId="{548B8EC6-B15B-4594-BB0F-AF6C73C7835E}" type="presParOf" srcId="{45796710-92EC-4F1B-B1EA-E14D3BA7E377}" destId="{99CC2125-9DA2-47D3-92A5-CEDD97947FBF}" srcOrd="14" destOrd="0" presId="urn:microsoft.com/office/officeart/2018/2/layout/IconCircleList"/>
    <dgm:cxn modelId="{853A6413-C2B3-4A67-BA16-64FDFD50F30C}" type="presParOf" srcId="{99CC2125-9DA2-47D3-92A5-CEDD97947FBF}" destId="{42D1D283-C8F9-4638-B85F-E2C7DC0D5E34}" srcOrd="0" destOrd="0" presId="urn:microsoft.com/office/officeart/2018/2/layout/IconCircleList"/>
    <dgm:cxn modelId="{D35A51D1-4E72-423C-BED5-0BAB1333A0EB}" type="presParOf" srcId="{99CC2125-9DA2-47D3-92A5-CEDD97947FBF}" destId="{9B6F9098-71B2-4952-94EA-4FBBDF822D16}" srcOrd="1" destOrd="0" presId="urn:microsoft.com/office/officeart/2018/2/layout/IconCircleList"/>
    <dgm:cxn modelId="{034DD8BD-DC9A-4105-BC3C-C7C2DFD767B0}" type="presParOf" srcId="{99CC2125-9DA2-47D3-92A5-CEDD97947FBF}" destId="{378E6DDC-A782-4FC6-9DAB-D9947FF4EC9D}" srcOrd="2" destOrd="0" presId="urn:microsoft.com/office/officeart/2018/2/layout/IconCircleList"/>
    <dgm:cxn modelId="{72988B2F-BA24-437B-B7F1-86CDC1FD61BE}" type="presParOf" srcId="{99CC2125-9DA2-47D3-92A5-CEDD97947FBF}" destId="{F3CE2D64-81C5-4211-9068-7F79119CFD3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368979-7570-4EFC-ABD4-54AFE2CC22E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DDB73D5-16D7-4C2F-9B3D-EE43912B0041}">
      <dgm:prSet/>
      <dgm:spPr>
        <a:solidFill>
          <a:srgbClr val="00928F"/>
        </a:solidFill>
      </dgm:spPr>
      <dgm:t>
        <a:bodyPr/>
        <a:lstStyle/>
        <a:p>
          <a:r>
            <a:rPr lang="en-CA" b="1" dirty="0"/>
            <a:t>Rotary Club Health Check Survey</a:t>
          </a:r>
          <a:endParaRPr lang="en-US" dirty="0"/>
        </a:p>
      </dgm:t>
    </dgm:pt>
    <dgm:pt modelId="{9DCD162A-6C6B-48DD-B6A1-78E0E0C58A25}" type="parTrans" cxnId="{89B1244A-574A-4D40-8FD1-F1CCEEC27EB2}">
      <dgm:prSet/>
      <dgm:spPr/>
      <dgm:t>
        <a:bodyPr/>
        <a:lstStyle/>
        <a:p>
          <a:endParaRPr lang="en-US"/>
        </a:p>
      </dgm:t>
    </dgm:pt>
    <dgm:pt modelId="{962CA198-8A92-411C-958D-17B9BB9C42A8}" type="sibTrans" cxnId="{89B1244A-574A-4D40-8FD1-F1CCEEC27EB2}">
      <dgm:prSet/>
      <dgm:spPr/>
      <dgm:t>
        <a:bodyPr/>
        <a:lstStyle/>
        <a:p>
          <a:endParaRPr lang="en-US"/>
        </a:p>
      </dgm:t>
    </dgm:pt>
    <dgm:pt modelId="{3BE65DA7-B448-4222-9705-DBC361BD93CE}">
      <dgm:prSet/>
      <dgm:spPr/>
      <dgm:t>
        <a:bodyPr/>
        <a:lstStyle/>
        <a:p>
          <a:r>
            <a:rPr lang="en-CA" b="1"/>
            <a:t>Member Experience Survey </a:t>
          </a:r>
          <a:r>
            <a:rPr lang="en-CA"/>
            <a:t>(from District 7080 - Survey Monkey) – Rod McLachlan/Jacob Lumgair</a:t>
          </a:r>
          <a:endParaRPr lang="en-US"/>
        </a:p>
      </dgm:t>
    </dgm:pt>
    <dgm:pt modelId="{CE2ED0BD-1406-4930-9861-4F865237D7BA}" type="parTrans" cxnId="{EBE7E906-8511-43CB-9E2E-377A2AFCBE7F}">
      <dgm:prSet/>
      <dgm:spPr/>
      <dgm:t>
        <a:bodyPr/>
        <a:lstStyle/>
        <a:p>
          <a:endParaRPr lang="en-US"/>
        </a:p>
      </dgm:t>
    </dgm:pt>
    <dgm:pt modelId="{06C75FCE-7D61-4518-A57E-8414DB462F6D}" type="sibTrans" cxnId="{EBE7E906-8511-43CB-9E2E-377A2AFCBE7F}">
      <dgm:prSet/>
      <dgm:spPr/>
      <dgm:t>
        <a:bodyPr/>
        <a:lstStyle/>
        <a:p>
          <a:endParaRPr lang="en-US"/>
        </a:p>
      </dgm:t>
    </dgm:pt>
    <dgm:pt modelId="{70C19621-3C6E-5143-8E50-2B01B7BACE1F}" type="pres">
      <dgm:prSet presAssocID="{FC368979-7570-4EFC-ABD4-54AFE2CC22EB}" presName="linear" presStyleCnt="0">
        <dgm:presLayoutVars>
          <dgm:animLvl val="lvl"/>
          <dgm:resizeHandles val="exact"/>
        </dgm:presLayoutVars>
      </dgm:prSet>
      <dgm:spPr/>
    </dgm:pt>
    <dgm:pt modelId="{E1172666-00A5-8B42-8141-765D88B999BD}" type="pres">
      <dgm:prSet presAssocID="{1DDB73D5-16D7-4C2F-9B3D-EE43912B0041}" presName="parentText" presStyleLbl="node1" presStyleIdx="0" presStyleCnt="2">
        <dgm:presLayoutVars>
          <dgm:chMax val="0"/>
          <dgm:bulletEnabled val="1"/>
        </dgm:presLayoutVars>
      </dgm:prSet>
      <dgm:spPr/>
    </dgm:pt>
    <dgm:pt modelId="{1891B272-889C-3049-96FE-3D94E6E16CA3}" type="pres">
      <dgm:prSet presAssocID="{962CA198-8A92-411C-958D-17B9BB9C42A8}" presName="spacer" presStyleCnt="0"/>
      <dgm:spPr/>
    </dgm:pt>
    <dgm:pt modelId="{9B3EA6AC-82AB-6343-A4EC-63960D28232A}" type="pres">
      <dgm:prSet presAssocID="{3BE65DA7-B448-4222-9705-DBC361BD93CE}" presName="parentText" presStyleLbl="node1" presStyleIdx="1" presStyleCnt="2">
        <dgm:presLayoutVars>
          <dgm:chMax val="0"/>
          <dgm:bulletEnabled val="1"/>
        </dgm:presLayoutVars>
      </dgm:prSet>
      <dgm:spPr/>
    </dgm:pt>
  </dgm:ptLst>
  <dgm:cxnLst>
    <dgm:cxn modelId="{EBE7E906-8511-43CB-9E2E-377A2AFCBE7F}" srcId="{FC368979-7570-4EFC-ABD4-54AFE2CC22EB}" destId="{3BE65DA7-B448-4222-9705-DBC361BD93CE}" srcOrd="1" destOrd="0" parTransId="{CE2ED0BD-1406-4930-9861-4F865237D7BA}" sibTransId="{06C75FCE-7D61-4518-A57E-8414DB462F6D}"/>
    <dgm:cxn modelId="{4399A719-25B8-7D4D-8888-1555D8F8DE5B}" type="presOf" srcId="{3BE65DA7-B448-4222-9705-DBC361BD93CE}" destId="{9B3EA6AC-82AB-6343-A4EC-63960D28232A}" srcOrd="0" destOrd="0" presId="urn:microsoft.com/office/officeart/2005/8/layout/vList2"/>
    <dgm:cxn modelId="{89B1244A-574A-4D40-8FD1-F1CCEEC27EB2}" srcId="{FC368979-7570-4EFC-ABD4-54AFE2CC22EB}" destId="{1DDB73D5-16D7-4C2F-9B3D-EE43912B0041}" srcOrd="0" destOrd="0" parTransId="{9DCD162A-6C6B-48DD-B6A1-78E0E0C58A25}" sibTransId="{962CA198-8A92-411C-958D-17B9BB9C42A8}"/>
    <dgm:cxn modelId="{38C35E7E-DF34-CC4E-B279-A2E80F5CB339}" type="presOf" srcId="{FC368979-7570-4EFC-ABD4-54AFE2CC22EB}" destId="{70C19621-3C6E-5143-8E50-2B01B7BACE1F}" srcOrd="0" destOrd="0" presId="urn:microsoft.com/office/officeart/2005/8/layout/vList2"/>
    <dgm:cxn modelId="{801789D9-D853-E446-BE38-027A4E30C8C2}" type="presOf" srcId="{1DDB73D5-16D7-4C2F-9B3D-EE43912B0041}" destId="{E1172666-00A5-8B42-8141-765D88B999BD}" srcOrd="0" destOrd="0" presId="urn:microsoft.com/office/officeart/2005/8/layout/vList2"/>
    <dgm:cxn modelId="{79909F99-D2EF-C74F-9353-06F30AD7FD36}" type="presParOf" srcId="{70C19621-3C6E-5143-8E50-2B01B7BACE1F}" destId="{E1172666-00A5-8B42-8141-765D88B999BD}" srcOrd="0" destOrd="0" presId="urn:microsoft.com/office/officeart/2005/8/layout/vList2"/>
    <dgm:cxn modelId="{61BFEDF2-F928-AE43-AF3F-0BFECFA38AFD}" type="presParOf" srcId="{70C19621-3C6E-5143-8E50-2B01B7BACE1F}" destId="{1891B272-889C-3049-96FE-3D94E6E16CA3}" srcOrd="1" destOrd="0" presId="urn:microsoft.com/office/officeart/2005/8/layout/vList2"/>
    <dgm:cxn modelId="{9D67CE5A-6C10-3245-815E-839C2D2A1C7A}" type="presParOf" srcId="{70C19621-3C6E-5143-8E50-2B01B7BACE1F}" destId="{9B3EA6AC-82AB-6343-A4EC-63960D2823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B29C8-808A-407C-B6FC-A6B48A18A8AD}"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C3128126-B37A-49C9-B008-82D9DA2779F9}">
      <dgm:prSet custT="1"/>
      <dgm:spPr/>
      <dgm:t>
        <a:bodyPr/>
        <a:lstStyle/>
        <a:p>
          <a:r>
            <a:rPr lang="en-CA" sz="1600" dirty="0">
              <a:latin typeface="Arial" panose="020B0604020202020204" pitchFamily="34" charset="0"/>
              <a:cs typeface="Arial" panose="020B0604020202020204" pitchFamily="34" charset="0"/>
            </a:rPr>
            <a:t>Share the results with the entire Club</a:t>
          </a:r>
          <a:endParaRPr lang="en-US" sz="1600" dirty="0">
            <a:latin typeface="Arial" panose="020B0604020202020204" pitchFamily="34" charset="0"/>
            <a:cs typeface="Arial" panose="020B0604020202020204" pitchFamily="34" charset="0"/>
          </a:endParaRPr>
        </a:p>
      </dgm:t>
    </dgm:pt>
    <dgm:pt modelId="{3CC46C6C-F7E1-49A2-9CCE-AC8AA5117460}" type="parTrans" cxnId="{E5EF0A64-38FD-49D7-A4E4-1A69F7442FC8}">
      <dgm:prSet/>
      <dgm:spPr/>
      <dgm:t>
        <a:bodyPr/>
        <a:lstStyle/>
        <a:p>
          <a:endParaRPr lang="en-US"/>
        </a:p>
      </dgm:t>
    </dgm:pt>
    <dgm:pt modelId="{2609C51F-8DF7-4566-9D6B-76CB85DFD403}" type="sibTrans" cxnId="{E5EF0A64-38FD-49D7-A4E4-1A69F7442FC8}">
      <dgm:prSet/>
      <dgm:spPr/>
      <dgm:t>
        <a:bodyPr/>
        <a:lstStyle/>
        <a:p>
          <a:endParaRPr lang="en-US"/>
        </a:p>
      </dgm:t>
    </dgm:pt>
    <dgm:pt modelId="{920679B5-0B34-4736-ABC3-1BB394214F12}">
      <dgm:prSet custT="1"/>
      <dgm:spPr/>
      <dgm:t>
        <a:bodyPr/>
        <a:lstStyle/>
        <a:p>
          <a:r>
            <a:rPr lang="en-CA" sz="1600" dirty="0">
              <a:latin typeface="Arial" panose="020B0604020202020204" pitchFamily="34" charset="0"/>
              <a:cs typeface="Arial" panose="020B0604020202020204" pitchFamily="34" charset="0"/>
            </a:rPr>
            <a:t>Ensure Committees are formed to carry out the Action Plan</a:t>
          </a:r>
          <a:endParaRPr lang="en-US" sz="1600" dirty="0">
            <a:latin typeface="Arial" panose="020B0604020202020204" pitchFamily="34" charset="0"/>
            <a:cs typeface="Arial" panose="020B0604020202020204" pitchFamily="34" charset="0"/>
          </a:endParaRPr>
        </a:p>
      </dgm:t>
    </dgm:pt>
    <dgm:pt modelId="{10F4D958-23F9-4BCC-AB14-FB7BD354C4F0}" type="parTrans" cxnId="{4329D712-9686-422C-B31C-98991D851FFE}">
      <dgm:prSet/>
      <dgm:spPr/>
      <dgm:t>
        <a:bodyPr/>
        <a:lstStyle/>
        <a:p>
          <a:endParaRPr lang="en-US"/>
        </a:p>
      </dgm:t>
    </dgm:pt>
    <dgm:pt modelId="{8005E9F7-887C-45AE-BF4D-8434CA30A7FF}" type="sibTrans" cxnId="{4329D712-9686-422C-B31C-98991D851FFE}">
      <dgm:prSet/>
      <dgm:spPr/>
      <dgm:t>
        <a:bodyPr/>
        <a:lstStyle/>
        <a:p>
          <a:endParaRPr lang="en-US"/>
        </a:p>
      </dgm:t>
    </dgm:pt>
    <dgm:pt modelId="{775853AA-EC8F-4FE8-8F87-95661DC49824}">
      <dgm:prSet custT="1"/>
      <dgm:spPr/>
      <dgm:t>
        <a:bodyPr/>
        <a:lstStyle/>
        <a:p>
          <a:r>
            <a:rPr lang="en-CA" sz="1600" dirty="0">
              <a:latin typeface="Arial" panose="020B0604020202020204" pitchFamily="34" charset="0"/>
              <a:cs typeface="Arial" panose="020B0604020202020204" pitchFamily="34" charset="0"/>
            </a:rPr>
            <a:t>Develop a 3-year Succession Plan (President, Committee Chairs)</a:t>
          </a:r>
          <a:endParaRPr lang="en-US" sz="1600" dirty="0">
            <a:latin typeface="Arial" panose="020B0604020202020204" pitchFamily="34" charset="0"/>
            <a:cs typeface="Arial" panose="020B0604020202020204" pitchFamily="34" charset="0"/>
          </a:endParaRPr>
        </a:p>
      </dgm:t>
    </dgm:pt>
    <dgm:pt modelId="{D31480CF-1FD3-4B66-A1EE-9D534853DBA0}" type="parTrans" cxnId="{62B150E5-95F9-4DD7-95E2-37B786C1587D}">
      <dgm:prSet/>
      <dgm:spPr/>
      <dgm:t>
        <a:bodyPr/>
        <a:lstStyle/>
        <a:p>
          <a:endParaRPr lang="en-US"/>
        </a:p>
      </dgm:t>
    </dgm:pt>
    <dgm:pt modelId="{D8898DE8-BDF5-4775-8BA5-C0909753198B}" type="sibTrans" cxnId="{62B150E5-95F9-4DD7-95E2-37B786C1587D}">
      <dgm:prSet/>
      <dgm:spPr/>
      <dgm:t>
        <a:bodyPr/>
        <a:lstStyle/>
        <a:p>
          <a:endParaRPr lang="en-US"/>
        </a:p>
      </dgm:t>
    </dgm:pt>
    <dgm:pt modelId="{7AB9C079-27BD-4E2C-8D9C-4064A3FEC88A}">
      <dgm:prSet custT="1"/>
      <dgm:spPr/>
      <dgm:t>
        <a:bodyPr/>
        <a:lstStyle/>
        <a:p>
          <a:r>
            <a:rPr lang="en-CA" sz="1400" b="1" dirty="0">
              <a:latin typeface="Arial" panose="020B0604020202020204" pitchFamily="34" charset="0"/>
              <a:cs typeface="Arial" panose="020B0604020202020204" pitchFamily="34" charset="0"/>
            </a:rPr>
            <a:t>RECOMMENDED MONITORING</a:t>
          </a:r>
          <a:endParaRPr lang="en-US" sz="1400" dirty="0">
            <a:latin typeface="Arial" panose="020B0604020202020204" pitchFamily="34" charset="0"/>
            <a:cs typeface="Arial" panose="020B0604020202020204" pitchFamily="34" charset="0"/>
          </a:endParaRPr>
        </a:p>
      </dgm:t>
    </dgm:pt>
    <dgm:pt modelId="{B9AE756D-988C-4AC6-B10C-9B8EF6E8FAB0}" type="parTrans" cxnId="{B749DC0D-288F-4A3B-A116-07F788DE34F9}">
      <dgm:prSet/>
      <dgm:spPr/>
      <dgm:t>
        <a:bodyPr/>
        <a:lstStyle/>
        <a:p>
          <a:endParaRPr lang="en-US"/>
        </a:p>
      </dgm:t>
    </dgm:pt>
    <dgm:pt modelId="{E9376283-1EF3-436D-9290-729D80A493EB}" type="sibTrans" cxnId="{B749DC0D-288F-4A3B-A116-07F788DE34F9}">
      <dgm:prSet/>
      <dgm:spPr/>
      <dgm:t>
        <a:bodyPr/>
        <a:lstStyle/>
        <a:p>
          <a:endParaRPr lang="en-US"/>
        </a:p>
      </dgm:t>
    </dgm:pt>
    <dgm:pt modelId="{D60C532C-6D2E-4E8F-8779-BEC70DC2B4B7}">
      <dgm:prSet custT="1"/>
      <dgm:spPr/>
      <dgm:t>
        <a:bodyPr/>
        <a:lstStyle/>
        <a:p>
          <a:r>
            <a:rPr lang="en-CA" sz="1600" dirty="0">
              <a:latin typeface="Arial" panose="020B0604020202020204" pitchFamily="34" charset="0"/>
              <a:cs typeface="Arial" panose="020B0604020202020204" pitchFamily="34" charset="0"/>
            </a:rPr>
            <a:t>Monthly Board monitoring/Muhammad</a:t>
          </a:r>
          <a:endParaRPr lang="en-US" sz="1600" dirty="0">
            <a:latin typeface="Arial" panose="020B0604020202020204" pitchFamily="34" charset="0"/>
            <a:cs typeface="Arial" panose="020B0604020202020204" pitchFamily="34" charset="0"/>
          </a:endParaRPr>
        </a:p>
      </dgm:t>
    </dgm:pt>
    <dgm:pt modelId="{900397E8-BAE9-4BBD-9450-F00884344787}" type="parTrans" cxnId="{85C27C65-5435-4349-B0D6-A45CA63D63C8}">
      <dgm:prSet/>
      <dgm:spPr/>
      <dgm:t>
        <a:bodyPr/>
        <a:lstStyle/>
        <a:p>
          <a:endParaRPr lang="en-US"/>
        </a:p>
      </dgm:t>
    </dgm:pt>
    <dgm:pt modelId="{CBC5C8E1-BC70-468E-9F94-AFE1191D3474}" type="sibTrans" cxnId="{85C27C65-5435-4349-B0D6-A45CA63D63C8}">
      <dgm:prSet/>
      <dgm:spPr/>
      <dgm:t>
        <a:bodyPr/>
        <a:lstStyle/>
        <a:p>
          <a:endParaRPr lang="en-US"/>
        </a:p>
      </dgm:t>
    </dgm:pt>
    <dgm:pt modelId="{E0F75A9A-3F9D-4B7B-8858-74404AD74319}">
      <dgm:prSet custT="1"/>
      <dgm:spPr/>
      <dgm:t>
        <a:bodyPr/>
        <a:lstStyle/>
        <a:p>
          <a:r>
            <a:rPr lang="en-CA" sz="1600" dirty="0">
              <a:latin typeface="Arial" panose="020B0604020202020204" pitchFamily="34" charset="0"/>
              <a:cs typeface="Arial" panose="020B0604020202020204" pitchFamily="34" charset="0"/>
            </a:rPr>
            <a:t>Quarterly and Annual Review – Club Assembly </a:t>
          </a:r>
          <a:endParaRPr lang="en-US" sz="1600" dirty="0">
            <a:latin typeface="Arial" panose="020B0604020202020204" pitchFamily="34" charset="0"/>
            <a:cs typeface="Arial" panose="020B0604020202020204" pitchFamily="34" charset="0"/>
          </a:endParaRPr>
        </a:p>
      </dgm:t>
    </dgm:pt>
    <dgm:pt modelId="{AE7A0749-9E52-4B22-A9CD-F88D9166FED8}" type="parTrans" cxnId="{2A27E7A6-4B23-493E-B0C5-4242E49ECCC7}">
      <dgm:prSet/>
      <dgm:spPr/>
      <dgm:t>
        <a:bodyPr/>
        <a:lstStyle/>
        <a:p>
          <a:endParaRPr lang="en-US"/>
        </a:p>
      </dgm:t>
    </dgm:pt>
    <dgm:pt modelId="{46BB5D5C-C971-46F3-B621-BBC565C46F68}" type="sibTrans" cxnId="{2A27E7A6-4B23-493E-B0C5-4242E49ECCC7}">
      <dgm:prSet/>
      <dgm:spPr/>
      <dgm:t>
        <a:bodyPr/>
        <a:lstStyle/>
        <a:p>
          <a:endParaRPr lang="en-US"/>
        </a:p>
      </dgm:t>
    </dgm:pt>
    <dgm:pt modelId="{B56452B9-9535-A546-AAAB-129E5C36885B}" type="pres">
      <dgm:prSet presAssocID="{D55B29C8-808A-407C-B6FC-A6B48A18A8AD}" presName="Name0" presStyleCnt="0">
        <dgm:presLayoutVars>
          <dgm:dir/>
          <dgm:resizeHandles val="exact"/>
        </dgm:presLayoutVars>
      </dgm:prSet>
      <dgm:spPr/>
    </dgm:pt>
    <dgm:pt modelId="{7C489E5D-FA6A-704B-B9AB-E3A6AA1DE456}" type="pres">
      <dgm:prSet presAssocID="{C3128126-B37A-49C9-B008-82D9DA2779F9}" presName="node" presStyleLbl="node1" presStyleIdx="0" presStyleCnt="7">
        <dgm:presLayoutVars>
          <dgm:bulletEnabled val="1"/>
        </dgm:presLayoutVars>
      </dgm:prSet>
      <dgm:spPr/>
    </dgm:pt>
    <dgm:pt modelId="{D98BD358-7E17-F54F-BEB9-265FC124DD9E}" type="pres">
      <dgm:prSet presAssocID="{2609C51F-8DF7-4566-9D6B-76CB85DFD403}" presName="sibTransSpacerBeforeConnector" presStyleCnt="0"/>
      <dgm:spPr/>
    </dgm:pt>
    <dgm:pt modelId="{7B1465E1-E4BE-9F48-A033-F5C97467A8B9}" type="pres">
      <dgm:prSet presAssocID="{2609C51F-8DF7-4566-9D6B-76CB85DFD403}" presName="sibTrans" presStyleLbl="node1" presStyleIdx="1" presStyleCnt="7"/>
      <dgm:spPr/>
    </dgm:pt>
    <dgm:pt modelId="{9A7309FF-098B-0644-9471-1A7186976A3A}" type="pres">
      <dgm:prSet presAssocID="{2609C51F-8DF7-4566-9D6B-76CB85DFD403}" presName="sibTransSpacerAfterConnector" presStyleCnt="0"/>
      <dgm:spPr/>
    </dgm:pt>
    <dgm:pt modelId="{6DFF7C0D-5B4A-1048-A2A5-BFEC800F164F}" type="pres">
      <dgm:prSet presAssocID="{920679B5-0B34-4736-ABC3-1BB394214F12}" presName="node" presStyleLbl="node1" presStyleIdx="2" presStyleCnt="7">
        <dgm:presLayoutVars>
          <dgm:bulletEnabled val="1"/>
        </dgm:presLayoutVars>
      </dgm:prSet>
      <dgm:spPr/>
    </dgm:pt>
    <dgm:pt modelId="{78CFFFC6-A1B7-EA4C-A959-94E5767A55CD}" type="pres">
      <dgm:prSet presAssocID="{8005E9F7-887C-45AE-BF4D-8434CA30A7FF}" presName="sibTransSpacerBeforeConnector" presStyleCnt="0"/>
      <dgm:spPr/>
    </dgm:pt>
    <dgm:pt modelId="{F9744BEB-D5B4-EB40-958C-36F3F33FD113}" type="pres">
      <dgm:prSet presAssocID="{8005E9F7-887C-45AE-BF4D-8434CA30A7FF}" presName="sibTrans" presStyleLbl="node1" presStyleIdx="3" presStyleCnt="7"/>
      <dgm:spPr/>
    </dgm:pt>
    <dgm:pt modelId="{87A2FACA-1629-2248-A134-3513761D76BB}" type="pres">
      <dgm:prSet presAssocID="{8005E9F7-887C-45AE-BF4D-8434CA30A7FF}" presName="sibTransSpacerAfterConnector" presStyleCnt="0"/>
      <dgm:spPr/>
    </dgm:pt>
    <dgm:pt modelId="{FF236FC9-5151-3643-A873-5624D13A7731}" type="pres">
      <dgm:prSet presAssocID="{775853AA-EC8F-4FE8-8F87-95661DC49824}" presName="node" presStyleLbl="node1" presStyleIdx="4" presStyleCnt="7">
        <dgm:presLayoutVars>
          <dgm:bulletEnabled val="1"/>
        </dgm:presLayoutVars>
      </dgm:prSet>
      <dgm:spPr/>
    </dgm:pt>
    <dgm:pt modelId="{06310949-B56A-1E47-86A7-9EDB35A346E6}" type="pres">
      <dgm:prSet presAssocID="{D8898DE8-BDF5-4775-8BA5-C0909753198B}" presName="sibTransSpacerBeforeConnector" presStyleCnt="0"/>
      <dgm:spPr/>
    </dgm:pt>
    <dgm:pt modelId="{14982C23-AC73-BE46-994E-9D94B5844437}" type="pres">
      <dgm:prSet presAssocID="{D8898DE8-BDF5-4775-8BA5-C0909753198B}" presName="sibTrans" presStyleLbl="node1" presStyleIdx="5" presStyleCnt="7"/>
      <dgm:spPr/>
    </dgm:pt>
    <dgm:pt modelId="{7E5EC3E5-4BD5-A54B-B5D2-F7040E26AC1D}" type="pres">
      <dgm:prSet presAssocID="{D8898DE8-BDF5-4775-8BA5-C0909753198B}" presName="sibTransSpacerAfterConnector" presStyleCnt="0"/>
      <dgm:spPr/>
    </dgm:pt>
    <dgm:pt modelId="{15352446-E989-4840-B992-AE159DC5E54A}" type="pres">
      <dgm:prSet presAssocID="{7AB9C079-27BD-4E2C-8D9C-4064A3FEC88A}" presName="node" presStyleLbl="node1" presStyleIdx="6" presStyleCnt="7">
        <dgm:presLayoutVars>
          <dgm:bulletEnabled val="1"/>
        </dgm:presLayoutVars>
      </dgm:prSet>
      <dgm:spPr/>
    </dgm:pt>
  </dgm:ptLst>
  <dgm:cxnLst>
    <dgm:cxn modelId="{B749DC0D-288F-4A3B-A116-07F788DE34F9}" srcId="{D55B29C8-808A-407C-B6FC-A6B48A18A8AD}" destId="{7AB9C079-27BD-4E2C-8D9C-4064A3FEC88A}" srcOrd="3" destOrd="0" parTransId="{B9AE756D-988C-4AC6-B10C-9B8EF6E8FAB0}" sibTransId="{E9376283-1EF3-436D-9290-729D80A493EB}"/>
    <dgm:cxn modelId="{4329D712-9686-422C-B31C-98991D851FFE}" srcId="{D55B29C8-808A-407C-B6FC-A6B48A18A8AD}" destId="{920679B5-0B34-4736-ABC3-1BB394214F12}" srcOrd="1" destOrd="0" parTransId="{10F4D958-23F9-4BCC-AB14-FB7BD354C4F0}" sibTransId="{8005E9F7-887C-45AE-BF4D-8434CA30A7FF}"/>
    <dgm:cxn modelId="{40302733-D7BC-3444-8B87-D3FEEF63FA43}" type="presOf" srcId="{7AB9C079-27BD-4E2C-8D9C-4064A3FEC88A}" destId="{15352446-E989-4840-B992-AE159DC5E54A}" srcOrd="0" destOrd="0" presId="urn:microsoft.com/office/officeart/2016/7/layout/BasicProcessNew"/>
    <dgm:cxn modelId="{0C26C65B-DB89-9640-A19B-AE078B9BA79E}" type="presOf" srcId="{D55B29C8-808A-407C-B6FC-A6B48A18A8AD}" destId="{B56452B9-9535-A546-AAAB-129E5C36885B}" srcOrd="0" destOrd="0" presId="urn:microsoft.com/office/officeart/2016/7/layout/BasicProcessNew"/>
    <dgm:cxn modelId="{E5EF0A64-38FD-49D7-A4E4-1A69F7442FC8}" srcId="{D55B29C8-808A-407C-B6FC-A6B48A18A8AD}" destId="{C3128126-B37A-49C9-B008-82D9DA2779F9}" srcOrd="0" destOrd="0" parTransId="{3CC46C6C-F7E1-49A2-9CCE-AC8AA5117460}" sibTransId="{2609C51F-8DF7-4566-9D6B-76CB85DFD403}"/>
    <dgm:cxn modelId="{85C27C65-5435-4349-B0D6-A45CA63D63C8}" srcId="{7AB9C079-27BD-4E2C-8D9C-4064A3FEC88A}" destId="{D60C532C-6D2E-4E8F-8779-BEC70DC2B4B7}" srcOrd="0" destOrd="0" parTransId="{900397E8-BAE9-4BBD-9450-F00884344787}" sibTransId="{CBC5C8E1-BC70-468E-9F94-AFE1191D3474}"/>
    <dgm:cxn modelId="{24BA3C74-4FDD-BB4A-8499-8BBBEF10DF9D}" type="presOf" srcId="{E0F75A9A-3F9D-4B7B-8858-74404AD74319}" destId="{15352446-E989-4840-B992-AE159DC5E54A}" srcOrd="0" destOrd="2" presId="urn:microsoft.com/office/officeart/2016/7/layout/BasicProcessNew"/>
    <dgm:cxn modelId="{2A27E7A6-4B23-493E-B0C5-4242E49ECCC7}" srcId="{7AB9C079-27BD-4E2C-8D9C-4064A3FEC88A}" destId="{E0F75A9A-3F9D-4B7B-8858-74404AD74319}" srcOrd="1" destOrd="0" parTransId="{AE7A0749-9E52-4B22-A9CD-F88D9166FED8}" sibTransId="{46BB5D5C-C971-46F3-B621-BBC565C46F68}"/>
    <dgm:cxn modelId="{89A81CA8-65B8-7445-B154-7F7EEE876C0D}" type="presOf" srcId="{C3128126-B37A-49C9-B008-82D9DA2779F9}" destId="{7C489E5D-FA6A-704B-B9AB-E3A6AA1DE456}" srcOrd="0" destOrd="0" presId="urn:microsoft.com/office/officeart/2016/7/layout/BasicProcessNew"/>
    <dgm:cxn modelId="{FFA6DFB4-1B17-8145-8C06-B9F7544AAEA3}" type="presOf" srcId="{D8898DE8-BDF5-4775-8BA5-C0909753198B}" destId="{14982C23-AC73-BE46-994E-9D94B5844437}" srcOrd="0" destOrd="0" presId="urn:microsoft.com/office/officeart/2016/7/layout/BasicProcessNew"/>
    <dgm:cxn modelId="{A27BB7C0-2B4A-2D45-A153-E3CC3B0DE158}" type="presOf" srcId="{775853AA-EC8F-4FE8-8F87-95661DC49824}" destId="{FF236FC9-5151-3643-A873-5624D13A7731}" srcOrd="0" destOrd="0" presId="urn:microsoft.com/office/officeart/2016/7/layout/BasicProcessNew"/>
    <dgm:cxn modelId="{37585ED4-45E4-2241-9680-E40AEB777E5D}" type="presOf" srcId="{2609C51F-8DF7-4566-9D6B-76CB85DFD403}" destId="{7B1465E1-E4BE-9F48-A033-F5C97467A8B9}" srcOrd="0" destOrd="0" presId="urn:microsoft.com/office/officeart/2016/7/layout/BasicProcessNew"/>
    <dgm:cxn modelId="{F50931DB-BAD9-C445-8659-79C6F3ADD2F8}" type="presOf" srcId="{920679B5-0B34-4736-ABC3-1BB394214F12}" destId="{6DFF7C0D-5B4A-1048-A2A5-BFEC800F164F}" srcOrd="0" destOrd="0" presId="urn:microsoft.com/office/officeart/2016/7/layout/BasicProcessNew"/>
    <dgm:cxn modelId="{62B150E5-95F9-4DD7-95E2-37B786C1587D}" srcId="{D55B29C8-808A-407C-B6FC-A6B48A18A8AD}" destId="{775853AA-EC8F-4FE8-8F87-95661DC49824}" srcOrd="2" destOrd="0" parTransId="{D31480CF-1FD3-4B66-A1EE-9D534853DBA0}" sibTransId="{D8898DE8-BDF5-4775-8BA5-C0909753198B}"/>
    <dgm:cxn modelId="{50B843EA-8071-C248-A14C-B25F0239681F}" type="presOf" srcId="{D60C532C-6D2E-4E8F-8779-BEC70DC2B4B7}" destId="{15352446-E989-4840-B992-AE159DC5E54A}" srcOrd="0" destOrd="1" presId="urn:microsoft.com/office/officeart/2016/7/layout/BasicProcessNew"/>
    <dgm:cxn modelId="{F70116FC-8F73-AE49-AB5F-01A6ABF7199D}" type="presOf" srcId="{8005E9F7-887C-45AE-BF4D-8434CA30A7FF}" destId="{F9744BEB-D5B4-EB40-958C-36F3F33FD113}" srcOrd="0" destOrd="0" presId="urn:microsoft.com/office/officeart/2016/7/layout/BasicProcessNew"/>
    <dgm:cxn modelId="{8BBC7AFC-C5FD-724C-9DD5-C3F0F833D17E}" type="presParOf" srcId="{B56452B9-9535-A546-AAAB-129E5C36885B}" destId="{7C489E5D-FA6A-704B-B9AB-E3A6AA1DE456}" srcOrd="0" destOrd="0" presId="urn:microsoft.com/office/officeart/2016/7/layout/BasicProcessNew"/>
    <dgm:cxn modelId="{05A40C30-41BB-2842-B900-20A5FF607F8D}" type="presParOf" srcId="{B56452B9-9535-A546-AAAB-129E5C36885B}" destId="{D98BD358-7E17-F54F-BEB9-265FC124DD9E}" srcOrd="1" destOrd="0" presId="urn:microsoft.com/office/officeart/2016/7/layout/BasicProcessNew"/>
    <dgm:cxn modelId="{B0F0000E-647A-3941-AB4E-8E0D3D80ADDE}" type="presParOf" srcId="{B56452B9-9535-A546-AAAB-129E5C36885B}" destId="{7B1465E1-E4BE-9F48-A033-F5C97467A8B9}" srcOrd="2" destOrd="0" presId="urn:microsoft.com/office/officeart/2016/7/layout/BasicProcessNew"/>
    <dgm:cxn modelId="{F6901FDB-7C2F-A448-A984-BB17D4D5BFA0}" type="presParOf" srcId="{B56452B9-9535-A546-AAAB-129E5C36885B}" destId="{9A7309FF-098B-0644-9471-1A7186976A3A}" srcOrd="3" destOrd="0" presId="urn:microsoft.com/office/officeart/2016/7/layout/BasicProcessNew"/>
    <dgm:cxn modelId="{E83F6305-AB04-834E-AD65-A98666384AEA}" type="presParOf" srcId="{B56452B9-9535-A546-AAAB-129E5C36885B}" destId="{6DFF7C0D-5B4A-1048-A2A5-BFEC800F164F}" srcOrd="4" destOrd="0" presId="urn:microsoft.com/office/officeart/2016/7/layout/BasicProcessNew"/>
    <dgm:cxn modelId="{3A33B584-1723-4346-B805-B1B505D2C5F3}" type="presParOf" srcId="{B56452B9-9535-A546-AAAB-129E5C36885B}" destId="{78CFFFC6-A1B7-EA4C-A959-94E5767A55CD}" srcOrd="5" destOrd="0" presId="urn:microsoft.com/office/officeart/2016/7/layout/BasicProcessNew"/>
    <dgm:cxn modelId="{3793629C-A8F9-3B44-BBAA-AE0ABAB5E19F}" type="presParOf" srcId="{B56452B9-9535-A546-AAAB-129E5C36885B}" destId="{F9744BEB-D5B4-EB40-958C-36F3F33FD113}" srcOrd="6" destOrd="0" presId="urn:microsoft.com/office/officeart/2016/7/layout/BasicProcessNew"/>
    <dgm:cxn modelId="{E7F519AB-1D21-DC49-8FAC-49F610EA228B}" type="presParOf" srcId="{B56452B9-9535-A546-AAAB-129E5C36885B}" destId="{87A2FACA-1629-2248-A134-3513761D76BB}" srcOrd="7" destOrd="0" presId="urn:microsoft.com/office/officeart/2016/7/layout/BasicProcessNew"/>
    <dgm:cxn modelId="{3196EF1C-A313-3C45-84A6-71B6890B5A36}" type="presParOf" srcId="{B56452B9-9535-A546-AAAB-129E5C36885B}" destId="{FF236FC9-5151-3643-A873-5624D13A7731}" srcOrd="8" destOrd="0" presId="urn:microsoft.com/office/officeart/2016/7/layout/BasicProcessNew"/>
    <dgm:cxn modelId="{6C4E4554-4AC4-874A-A713-0D40954A40BB}" type="presParOf" srcId="{B56452B9-9535-A546-AAAB-129E5C36885B}" destId="{06310949-B56A-1E47-86A7-9EDB35A346E6}" srcOrd="9" destOrd="0" presId="urn:microsoft.com/office/officeart/2016/7/layout/BasicProcessNew"/>
    <dgm:cxn modelId="{0D4E79EA-4C46-2542-9684-B9D0823401C2}" type="presParOf" srcId="{B56452B9-9535-A546-AAAB-129E5C36885B}" destId="{14982C23-AC73-BE46-994E-9D94B5844437}" srcOrd="10" destOrd="0" presId="urn:microsoft.com/office/officeart/2016/7/layout/BasicProcessNew"/>
    <dgm:cxn modelId="{AB40D424-4E4F-1246-8741-976CDB3F98AA}" type="presParOf" srcId="{B56452B9-9535-A546-AAAB-129E5C36885B}" destId="{7E5EC3E5-4BD5-A54B-B5D2-F7040E26AC1D}" srcOrd="11" destOrd="0" presId="urn:microsoft.com/office/officeart/2016/7/layout/BasicProcessNew"/>
    <dgm:cxn modelId="{FCA47DD4-8800-D247-8067-FE24E25184D4}" type="presParOf" srcId="{B56452B9-9535-A546-AAAB-129E5C36885B}" destId="{15352446-E989-4840-B992-AE159DC5E54A}"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FA430-19C8-8444-83AB-E82A9D4599FC}">
      <dsp:nvSpPr>
        <dsp:cNvPr id="0" name=""/>
        <dsp:cNvSpPr/>
      </dsp:nvSpPr>
      <dsp:spPr>
        <a:xfrm>
          <a:off x="1000" y="157033"/>
          <a:ext cx="3901842" cy="28305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CA" sz="4400" b="1" kern="1200" dirty="0">
              <a:latin typeface="Arial" panose="020B0604020202020204" pitchFamily="34" charset="0"/>
              <a:cs typeface="Arial" panose="020B0604020202020204" pitchFamily="34" charset="0"/>
            </a:rPr>
            <a:t>GOALS</a:t>
          </a:r>
          <a:endParaRPr lang="en-US" sz="440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CA" sz="2100" kern="1200" dirty="0"/>
            <a:t>Mission, Vision, Values</a:t>
          </a:r>
          <a:endParaRPr lang="en-US" sz="2100" kern="1200" dirty="0"/>
        </a:p>
        <a:p>
          <a:pPr marL="228600" lvl="1" indent="-228600" algn="l" defTabSz="933450">
            <a:lnSpc>
              <a:spcPct val="90000"/>
            </a:lnSpc>
            <a:spcBef>
              <a:spcPct val="0"/>
            </a:spcBef>
            <a:spcAft>
              <a:spcPct val="15000"/>
            </a:spcAft>
            <a:buChar char="•"/>
          </a:pPr>
          <a:r>
            <a:rPr lang="en-CA" sz="2100" kern="1200" dirty="0"/>
            <a:t>A Final Action Plan with Goals &amp; Objectives</a:t>
          </a:r>
          <a:endParaRPr lang="en-US" sz="2100" kern="1200" dirty="0"/>
        </a:p>
        <a:p>
          <a:pPr marL="228600" lvl="1" indent="-228600" algn="l" defTabSz="933450">
            <a:lnSpc>
              <a:spcPct val="90000"/>
            </a:lnSpc>
            <a:spcBef>
              <a:spcPct val="0"/>
            </a:spcBef>
            <a:spcAft>
              <a:spcPct val="15000"/>
            </a:spcAft>
            <a:buChar char="•"/>
          </a:pPr>
          <a:r>
            <a:rPr lang="en-CA" sz="2100" kern="1200"/>
            <a:t>Process for Tracking</a:t>
          </a:r>
          <a:endParaRPr lang="en-US" sz="2100" kern="1200"/>
        </a:p>
      </dsp:txBody>
      <dsp:txXfrm>
        <a:off x="1000" y="157033"/>
        <a:ext cx="3901842" cy="2830537"/>
      </dsp:txXfrm>
    </dsp:sp>
    <dsp:sp modelId="{3856A9A9-9AF4-C147-BA2D-434D797CD3EB}">
      <dsp:nvSpPr>
        <dsp:cNvPr id="0" name=""/>
        <dsp:cNvSpPr/>
      </dsp:nvSpPr>
      <dsp:spPr>
        <a:xfrm>
          <a:off x="4293027" y="149541"/>
          <a:ext cx="3901842" cy="28455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CA" sz="4400" b="1" kern="1200" dirty="0">
              <a:latin typeface="Arial" panose="020B0604020202020204" pitchFamily="34" charset="0"/>
              <a:cs typeface="Arial" panose="020B0604020202020204" pitchFamily="34" charset="0"/>
            </a:rPr>
            <a:t>NEXT STEPS</a:t>
          </a:r>
          <a:endParaRPr lang="en-US" sz="440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CA" sz="2100" kern="1200" dirty="0"/>
            <a:t>Commitment from entire Mississauga Meadowvale Rotary Club membership</a:t>
          </a:r>
          <a:endParaRPr lang="en-US" sz="2100" kern="1200" dirty="0"/>
        </a:p>
        <a:p>
          <a:pPr marL="228600" lvl="1" indent="-228600" algn="l" defTabSz="933450">
            <a:lnSpc>
              <a:spcPct val="90000"/>
            </a:lnSpc>
            <a:spcBef>
              <a:spcPct val="0"/>
            </a:spcBef>
            <a:spcAft>
              <a:spcPct val="15000"/>
            </a:spcAft>
            <a:buChar char="•"/>
          </a:pPr>
          <a:r>
            <a:rPr lang="en-CA" sz="2100" kern="1200"/>
            <a:t>Presentation to Club Assembly</a:t>
          </a:r>
          <a:endParaRPr lang="en-US" sz="2100" kern="1200"/>
        </a:p>
        <a:p>
          <a:pPr marL="228600" lvl="1" indent="-228600" algn="l" defTabSz="933450">
            <a:lnSpc>
              <a:spcPct val="90000"/>
            </a:lnSpc>
            <a:spcBef>
              <a:spcPct val="0"/>
            </a:spcBef>
            <a:spcAft>
              <a:spcPct val="15000"/>
            </a:spcAft>
            <a:buChar char="•"/>
          </a:pPr>
          <a:r>
            <a:rPr lang="en-CA" sz="2100" kern="1200"/>
            <a:t>Board approval </a:t>
          </a:r>
          <a:endParaRPr lang="en-US" sz="2100" kern="1200"/>
        </a:p>
      </dsp:txBody>
      <dsp:txXfrm>
        <a:off x="4293027" y="149541"/>
        <a:ext cx="3901842" cy="284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7D6DB-45ED-1C47-AF40-C43C5B6B3E8E}">
      <dsp:nvSpPr>
        <dsp:cNvPr id="0" name=""/>
        <dsp:cNvSpPr/>
      </dsp:nvSpPr>
      <dsp:spPr>
        <a:xfrm>
          <a:off x="188059" y="1403126"/>
          <a:ext cx="1499900" cy="295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5 Sep. 2025</a:t>
          </a:r>
        </a:p>
      </dsp:txBody>
      <dsp:txXfrm>
        <a:off x="188059" y="1403126"/>
        <a:ext cx="1499900" cy="295257"/>
      </dsp:txXfrm>
    </dsp:sp>
    <dsp:sp modelId="{3CC9744C-A373-CE47-A303-5AE89D7DF2D1}">
      <dsp:nvSpPr>
        <dsp:cNvPr id="0" name=""/>
        <dsp:cNvSpPr/>
      </dsp:nvSpPr>
      <dsp:spPr>
        <a:xfrm>
          <a:off x="0" y="1254191"/>
          <a:ext cx="4688332" cy="10451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EF6CA00-B409-0345-A606-0FF707C059F2}">
      <dsp:nvSpPr>
        <dsp:cNvPr id="0" name=""/>
        <dsp:cNvSpPr/>
      </dsp:nvSpPr>
      <dsp:spPr>
        <a:xfrm>
          <a:off x="113064" y="194905"/>
          <a:ext cx="1649890" cy="61509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First Draft Action Plan</a:t>
          </a:r>
        </a:p>
      </dsp:txBody>
      <dsp:txXfrm>
        <a:off x="113064" y="194905"/>
        <a:ext cx="1649890" cy="615092"/>
      </dsp:txXfrm>
    </dsp:sp>
    <dsp:sp modelId="{1AC580CE-1C12-AC46-9D30-98417235B33A}">
      <dsp:nvSpPr>
        <dsp:cNvPr id="0" name=""/>
        <dsp:cNvSpPr/>
      </dsp:nvSpPr>
      <dsp:spPr>
        <a:xfrm>
          <a:off x="938009" y="809998"/>
          <a:ext cx="0" cy="444192"/>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39AEECA8-861E-5F44-B87B-228BF23C1F5D}">
      <dsp:nvSpPr>
        <dsp:cNvPr id="0" name=""/>
        <dsp:cNvSpPr/>
      </dsp:nvSpPr>
      <dsp:spPr>
        <a:xfrm>
          <a:off x="1125497" y="914514"/>
          <a:ext cx="1499900" cy="295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10 Sep. 2025</a:t>
          </a:r>
        </a:p>
      </dsp:txBody>
      <dsp:txXfrm>
        <a:off x="1125497" y="914514"/>
        <a:ext cx="1499900" cy="295257"/>
      </dsp:txXfrm>
    </dsp:sp>
    <dsp:sp modelId="{29D25D82-7CB3-7D43-983C-6BEBF36EB2AD}">
      <dsp:nvSpPr>
        <dsp:cNvPr id="0" name=""/>
        <dsp:cNvSpPr/>
      </dsp:nvSpPr>
      <dsp:spPr>
        <a:xfrm>
          <a:off x="1050502" y="1802899"/>
          <a:ext cx="1649890" cy="61509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Second Draft Action Plan</a:t>
          </a:r>
        </a:p>
      </dsp:txBody>
      <dsp:txXfrm>
        <a:off x="1050502" y="1802899"/>
        <a:ext cx="1649890" cy="615092"/>
      </dsp:txXfrm>
    </dsp:sp>
    <dsp:sp modelId="{4B17CB47-B409-FF4B-A062-E698D47E7B0A}">
      <dsp:nvSpPr>
        <dsp:cNvPr id="0" name=""/>
        <dsp:cNvSpPr/>
      </dsp:nvSpPr>
      <dsp:spPr>
        <a:xfrm>
          <a:off x="1875447" y="1358706"/>
          <a:ext cx="0" cy="444192"/>
        </a:xfrm>
        <a:prstGeom prst="line">
          <a:avLst/>
        </a:prstGeom>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14CB9CB4-7EA8-6844-8102-A1C004EF02DF}">
      <dsp:nvSpPr>
        <dsp:cNvPr id="0" name=""/>
        <dsp:cNvSpPr/>
      </dsp:nvSpPr>
      <dsp:spPr>
        <a:xfrm>
          <a:off x="905348" y="1273787"/>
          <a:ext cx="65322" cy="65322"/>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8F136124-4EBB-F043-AF7A-0CB8F0916E25}">
      <dsp:nvSpPr>
        <dsp:cNvPr id="0" name=""/>
        <dsp:cNvSpPr/>
      </dsp:nvSpPr>
      <dsp:spPr>
        <a:xfrm>
          <a:off x="1842786" y="1273787"/>
          <a:ext cx="65322" cy="65322"/>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99FFB7C-938A-784C-AA2A-8C8EEC3F3586}">
      <dsp:nvSpPr>
        <dsp:cNvPr id="0" name=""/>
        <dsp:cNvSpPr/>
      </dsp:nvSpPr>
      <dsp:spPr>
        <a:xfrm>
          <a:off x="2062935" y="1403126"/>
          <a:ext cx="1499900" cy="295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17 Oct. 2025</a:t>
          </a:r>
        </a:p>
      </dsp:txBody>
      <dsp:txXfrm>
        <a:off x="2062935" y="1403126"/>
        <a:ext cx="1499900" cy="295257"/>
      </dsp:txXfrm>
    </dsp:sp>
    <dsp:sp modelId="{798034D2-FFFF-C14E-B29D-B9165CFAF99A}">
      <dsp:nvSpPr>
        <dsp:cNvPr id="0" name=""/>
        <dsp:cNvSpPr/>
      </dsp:nvSpPr>
      <dsp:spPr>
        <a:xfrm>
          <a:off x="1987940" y="194905"/>
          <a:ext cx="1649890" cy="61509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Third Draft Action Plan/Club assembly</a:t>
          </a:r>
        </a:p>
      </dsp:txBody>
      <dsp:txXfrm>
        <a:off x="1987940" y="194905"/>
        <a:ext cx="1649890" cy="615092"/>
      </dsp:txXfrm>
    </dsp:sp>
    <dsp:sp modelId="{D7D2A629-E811-414D-B8F2-EE8B7BD35000}">
      <dsp:nvSpPr>
        <dsp:cNvPr id="0" name=""/>
        <dsp:cNvSpPr/>
      </dsp:nvSpPr>
      <dsp:spPr>
        <a:xfrm>
          <a:off x="2812885" y="809998"/>
          <a:ext cx="0" cy="444192"/>
        </a:xfrm>
        <a:prstGeom prst="line">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2CCC88F4-2660-B446-B417-73F046C41648}">
      <dsp:nvSpPr>
        <dsp:cNvPr id="0" name=""/>
        <dsp:cNvSpPr/>
      </dsp:nvSpPr>
      <dsp:spPr>
        <a:xfrm>
          <a:off x="3000372" y="914514"/>
          <a:ext cx="1499900" cy="295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20 Oct. 2025</a:t>
          </a:r>
        </a:p>
      </dsp:txBody>
      <dsp:txXfrm>
        <a:off x="3000372" y="914514"/>
        <a:ext cx="1499900" cy="295257"/>
      </dsp:txXfrm>
    </dsp:sp>
    <dsp:sp modelId="{70E8708B-B3B6-CD4F-9E1D-E7D572CACED7}">
      <dsp:nvSpPr>
        <dsp:cNvPr id="0" name=""/>
        <dsp:cNvSpPr/>
      </dsp:nvSpPr>
      <dsp:spPr>
        <a:xfrm>
          <a:off x="2925377" y="1802899"/>
          <a:ext cx="1649890" cy="43284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Final Board Approval</a:t>
          </a:r>
        </a:p>
      </dsp:txBody>
      <dsp:txXfrm>
        <a:off x="2925377" y="1802899"/>
        <a:ext cx="1649890" cy="432842"/>
      </dsp:txXfrm>
    </dsp:sp>
    <dsp:sp modelId="{CBEC42C7-4C69-1142-9BCE-1C58D1013A3D}">
      <dsp:nvSpPr>
        <dsp:cNvPr id="0" name=""/>
        <dsp:cNvSpPr/>
      </dsp:nvSpPr>
      <dsp:spPr>
        <a:xfrm>
          <a:off x="3750323" y="1358706"/>
          <a:ext cx="0" cy="444192"/>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4D6C81DF-32DA-B24D-83A9-3E9EA02465AE}">
      <dsp:nvSpPr>
        <dsp:cNvPr id="0" name=""/>
        <dsp:cNvSpPr/>
      </dsp:nvSpPr>
      <dsp:spPr>
        <a:xfrm>
          <a:off x="2780224" y="1273787"/>
          <a:ext cx="65322" cy="65322"/>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936F7FB5-0A5E-DA45-AD67-6B5B2EC91990}">
      <dsp:nvSpPr>
        <dsp:cNvPr id="0" name=""/>
        <dsp:cNvSpPr/>
      </dsp:nvSpPr>
      <dsp:spPr>
        <a:xfrm>
          <a:off x="3717661" y="1273787"/>
          <a:ext cx="65322" cy="65322"/>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0C1F4-BC85-4EC8-ADCD-31B95A03B551}">
      <dsp:nvSpPr>
        <dsp:cNvPr id="0" name=""/>
        <dsp:cNvSpPr/>
      </dsp:nvSpPr>
      <dsp:spPr>
        <a:xfrm>
          <a:off x="285709" y="225"/>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16E7E-39B5-4DBC-B551-CF04893F407D}">
      <dsp:nvSpPr>
        <dsp:cNvPr id="0" name=""/>
        <dsp:cNvSpPr/>
      </dsp:nvSpPr>
      <dsp:spPr>
        <a:xfrm>
          <a:off x="377368" y="91884"/>
          <a:ext cx="253153" cy="253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0695D-1F9D-4520-957A-65002794126C}">
      <dsp:nvSpPr>
        <dsp:cNvPr id="0" name=""/>
        <dsp:cNvSpPr/>
      </dsp:nvSpPr>
      <dsp:spPr>
        <a:xfrm>
          <a:off x="815710" y="225"/>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Club founded 1979</a:t>
          </a:r>
          <a:endParaRPr lang="en-US" sz="1100" kern="1200"/>
        </a:p>
      </dsp:txBody>
      <dsp:txXfrm>
        <a:off x="815710" y="225"/>
        <a:ext cx="1028826" cy="436471"/>
      </dsp:txXfrm>
    </dsp:sp>
    <dsp:sp modelId="{BF3FBCE4-F58B-4C06-9377-20EDF1E734BA}">
      <dsp:nvSpPr>
        <dsp:cNvPr id="0" name=""/>
        <dsp:cNvSpPr/>
      </dsp:nvSpPr>
      <dsp:spPr>
        <a:xfrm>
          <a:off x="2023802" y="225"/>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2264A-55F9-4DB8-86F2-72019ABF842D}">
      <dsp:nvSpPr>
        <dsp:cNvPr id="0" name=""/>
        <dsp:cNvSpPr/>
      </dsp:nvSpPr>
      <dsp:spPr>
        <a:xfrm>
          <a:off x="2115461" y="91884"/>
          <a:ext cx="253153" cy="253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A2A9C-9A42-4E89-9170-4ED53D83D0AE}">
      <dsp:nvSpPr>
        <dsp:cNvPr id="0" name=""/>
        <dsp:cNvSpPr/>
      </dsp:nvSpPr>
      <dsp:spPr>
        <a:xfrm>
          <a:off x="2553804" y="225"/>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Punching above our weight</a:t>
          </a:r>
          <a:endParaRPr lang="en-US" sz="1100" kern="1200"/>
        </a:p>
      </dsp:txBody>
      <dsp:txXfrm>
        <a:off x="2553804" y="225"/>
        <a:ext cx="1028826" cy="436471"/>
      </dsp:txXfrm>
    </dsp:sp>
    <dsp:sp modelId="{04DAAEFA-B596-4F04-A582-AFF829C7B6F1}">
      <dsp:nvSpPr>
        <dsp:cNvPr id="0" name=""/>
        <dsp:cNvSpPr/>
      </dsp:nvSpPr>
      <dsp:spPr>
        <a:xfrm>
          <a:off x="285709" y="775731"/>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E039D-9EB6-4B2D-ADF8-1328D1D5588A}">
      <dsp:nvSpPr>
        <dsp:cNvPr id="0" name=""/>
        <dsp:cNvSpPr/>
      </dsp:nvSpPr>
      <dsp:spPr>
        <a:xfrm>
          <a:off x="377368" y="867390"/>
          <a:ext cx="253153" cy="2531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E06D3-04AF-4D14-846F-11F736C18194}">
      <dsp:nvSpPr>
        <dsp:cNvPr id="0" name=""/>
        <dsp:cNvSpPr/>
      </dsp:nvSpPr>
      <dsp:spPr>
        <a:xfrm>
          <a:off x="815710" y="775731"/>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Attract diverse members</a:t>
          </a:r>
          <a:endParaRPr lang="en-US" sz="1100" kern="1200"/>
        </a:p>
      </dsp:txBody>
      <dsp:txXfrm>
        <a:off x="815710" y="775731"/>
        <a:ext cx="1028826" cy="436471"/>
      </dsp:txXfrm>
    </dsp:sp>
    <dsp:sp modelId="{F409C958-EDCA-469B-8DE1-7FA92874AC07}">
      <dsp:nvSpPr>
        <dsp:cNvPr id="0" name=""/>
        <dsp:cNvSpPr/>
      </dsp:nvSpPr>
      <dsp:spPr>
        <a:xfrm>
          <a:off x="2023802" y="775731"/>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BDCB8-5704-470B-A610-525D61743270}">
      <dsp:nvSpPr>
        <dsp:cNvPr id="0" name=""/>
        <dsp:cNvSpPr/>
      </dsp:nvSpPr>
      <dsp:spPr>
        <a:xfrm>
          <a:off x="2115461" y="867390"/>
          <a:ext cx="253153" cy="2531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7DF40-44C7-486E-82F7-D3D2B413EF04}">
      <dsp:nvSpPr>
        <dsp:cNvPr id="0" name=""/>
        <dsp:cNvSpPr/>
      </dsp:nvSpPr>
      <dsp:spPr>
        <a:xfrm>
          <a:off x="2553804" y="775731"/>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“Friendliest club in town”</a:t>
          </a:r>
          <a:endParaRPr lang="en-US" sz="1100" kern="1200"/>
        </a:p>
      </dsp:txBody>
      <dsp:txXfrm>
        <a:off x="2553804" y="775731"/>
        <a:ext cx="1028826" cy="436471"/>
      </dsp:txXfrm>
    </dsp:sp>
    <dsp:sp modelId="{71E365E8-B3BF-4E36-B85D-9CA76D3CD727}">
      <dsp:nvSpPr>
        <dsp:cNvPr id="0" name=""/>
        <dsp:cNvSpPr/>
      </dsp:nvSpPr>
      <dsp:spPr>
        <a:xfrm>
          <a:off x="285709" y="1551237"/>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3CB54-7C79-4969-8D59-EB098395A1AF}">
      <dsp:nvSpPr>
        <dsp:cNvPr id="0" name=""/>
        <dsp:cNvSpPr/>
      </dsp:nvSpPr>
      <dsp:spPr>
        <a:xfrm>
          <a:off x="377368" y="1642896"/>
          <a:ext cx="253153" cy="2531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8486B-8659-4D25-81B2-1859EB06F92B}">
      <dsp:nvSpPr>
        <dsp:cNvPr id="0" name=""/>
        <dsp:cNvSpPr/>
      </dsp:nvSpPr>
      <dsp:spPr>
        <a:xfrm>
          <a:off x="815710" y="1551237"/>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Committed and skilled members</a:t>
          </a:r>
          <a:endParaRPr lang="en-US" sz="1100" kern="1200"/>
        </a:p>
      </dsp:txBody>
      <dsp:txXfrm>
        <a:off x="815710" y="1551237"/>
        <a:ext cx="1028826" cy="436471"/>
      </dsp:txXfrm>
    </dsp:sp>
    <dsp:sp modelId="{F834BF4C-5791-424A-8B17-1B527F56FBFE}">
      <dsp:nvSpPr>
        <dsp:cNvPr id="0" name=""/>
        <dsp:cNvSpPr/>
      </dsp:nvSpPr>
      <dsp:spPr>
        <a:xfrm>
          <a:off x="2023802" y="1551237"/>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C39DC-4781-4CCD-B044-947C54D30391}">
      <dsp:nvSpPr>
        <dsp:cNvPr id="0" name=""/>
        <dsp:cNvSpPr/>
      </dsp:nvSpPr>
      <dsp:spPr>
        <a:xfrm>
          <a:off x="2115461" y="1642896"/>
          <a:ext cx="253153" cy="2531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9896B-5AB0-4676-8881-C2920AF7CFEE}">
      <dsp:nvSpPr>
        <dsp:cNvPr id="0" name=""/>
        <dsp:cNvSpPr/>
      </dsp:nvSpPr>
      <dsp:spPr>
        <a:xfrm>
          <a:off x="2553804" y="1551237"/>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Club’s community reputation of Rotary club financial resources</a:t>
          </a:r>
          <a:endParaRPr lang="en-US" sz="1100" kern="1200"/>
        </a:p>
      </dsp:txBody>
      <dsp:txXfrm>
        <a:off x="2553804" y="1551237"/>
        <a:ext cx="1028826" cy="436471"/>
      </dsp:txXfrm>
    </dsp:sp>
    <dsp:sp modelId="{8372F9AC-5793-4548-A255-B3E8D79C4D49}">
      <dsp:nvSpPr>
        <dsp:cNvPr id="0" name=""/>
        <dsp:cNvSpPr/>
      </dsp:nvSpPr>
      <dsp:spPr>
        <a:xfrm>
          <a:off x="285709" y="2326743"/>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EAA8D-8BA5-4509-9CCD-375BBE37CFFB}">
      <dsp:nvSpPr>
        <dsp:cNvPr id="0" name=""/>
        <dsp:cNvSpPr/>
      </dsp:nvSpPr>
      <dsp:spPr>
        <a:xfrm>
          <a:off x="377368" y="2418402"/>
          <a:ext cx="253153" cy="2531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C9D0A-01D3-455C-B6C8-B63805684900}">
      <dsp:nvSpPr>
        <dsp:cNvPr id="0" name=""/>
        <dsp:cNvSpPr/>
      </dsp:nvSpPr>
      <dsp:spPr>
        <a:xfrm>
          <a:off x="815710" y="2326743"/>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Constantly innovating and, growing</a:t>
          </a:r>
          <a:endParaRPr lang="en-US" sz="1100" kern="1200"/>
        </a:p>
      </dsp:txBody>
      <dsp:txXfrm>
        <a:off x="815710" y="2326743"/>
        <a:ext cx="1028826" cy="436471"/>
      </dsp:txXfrm>
    </dsp:sp>
    <dsp:sp modelId="{42D1D283-C8F9-4638-B85F-E2C7DC0D5E34}">
      <dsp:nvSpPr>
        <dsp:cNvPr id="0" name=""/>
        <dsp:cNvSpPr/>
      </dsp:nvSpPr>
      <dsp:spPr>
        <a:xfrm>
          <a:off x="2023802" y="2326743"/>
          <a:ext cx="436471" cy="4364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F9098-71B2-4952-94EA-4FBBDF822D16}">
      <dsp:nvSpPr>
        <dsp:cNvPr id="0" name=""/>
        <dsp:cNvSpPr/>
      </dsp:nvSpPr>
      <dsp:spPr>
        <a:xfrm>
          <a:off x="2115461" y="2418402"/>
          <a:ext cx="253153" cy="25315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E2D64-81C5-4211-9068-7F79119CFD3C}">
      <dsp:nvSpPr>
        <dsp:cNvPr id="0" name=""/>
        <dsp:cNvSpPr/>
      </dsp:nvSpPr>
      <dsp:spPr>
        <a:xfrm>
          <a:off x="2553804" y="2326743"/>
          <a:ext cx="1028826" cy="43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Passionate, action-orientated</a:t>
          </a:r>
          <a:endParaRPr lang="en-US" sz="1100" kern="1200"/>
        </a:p>
      </dsp:txBody>
      <dsp:txXfrm>
        <a:off x="2553804" y="2326743"/>
        <a:ext cx="1028826" cy="436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72666-00A5-8B42-8141-765D88B999BD}">
      <dsp:nvSpPr>
        <dsp:cNvPr id="0" name=""/>
        <dsp:cNvSpPr/>
      </dsp:nvSpPr>
      <dsp:spPr>
        <a:xfrm>
          <a:off x="0" y="71657"/>
          <a:ext cx="4683949" cy="1984027"/>
        </a:xfrm>
        <a:prstGeom prst="roundRect">
          <a:avLst/>
        </a:prstGeom>
        <a:solidFill>
          <a:srgbClr val="0092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Rotary Club Health Check Survey</a:t>
          </a:r>
          <a:endParaRPr lang="en-US" sz="2800" kern="1200" dirty="0"/>
        </a:p>
      </dsp:txBody>
      <dsp:txXfrm>
        <a:off x="96852" y="168509"/>
        <a:ext cx="4490245" cy="1790323"/>
      </dsp:txXfrm>
    </dsp:sp>
    <dsp:sp modelId="{9B3EA6AC-82AB-6343-A4EC-63960D28232A}">
      <dsp:nvSpPr>
        <dsp:cNvPr id="0" name=""/>
        <dsp:cNvSpPr/>
      </dsp:nvSpPr>
      <dsp:spPr>
        <a:xfrm>
          <a:off x="0" y="2136325"/>
          <a:ext cx="4683949" cy="1984027"/>
        </a:xfrm>
        <a:prstGeom prst="roundRect">
          <a:avLst/>
        </a:prstGeom>
        <a:solidFill>
          <a:schemeClr val="accent2">
            <a:hueOff val="1273140"/>
            <a:satOff val="-16692"/>
            <a:lumOff val="-133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a:t>Member Experience Survey </a:t>
          </a:r>
          <a:r>
            <a:rPr lang="en-CA" sz="2800" kern="1200"/>
            <a:t>(from District 7080 - Survey Monkey) – Rod McLachlan/Jacob Lumgair</a:t>
          </a:r>
          <a:endParaRPr lang="en-US" sz="2800" kern="1200"/>
        </a:p>
      </dsp:txBody>
      <dsp:txXfrm>
        <a:off x="96852" y="2233177"/>
        <a:ext cx="4490245" cy="1790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89E5D-FA6A-704B-B9AB-E3A6AA1DE456}">
      <dsp:nvSpPr>
        <dsp:cNvPr id="0" name=""/>
        <dsp:cNvSpPr/>
      </dsp:nvSpPr>
      <dsp:spPr>
        <a:xfrm>
          <a:off x="5380" y="47416"/>
          <a:ext cx="1772702" cy="26714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CA" sz="1600" kern="1200" dirty="0">
              <a:latin typeface="Arial" panose="020B0604020202020204" pitchFamily="34" charset="0"/>
              <a:cs typeface="Arial" panose="020B0604020202020204" pitchFamily="34" charset="0"/>
            </a:rPr>
            <a:t>Share the results with the entire Club</a:t>
          </a:r>
          <a:endParaRPr lang="en-US" sz="1600" kern="1200" dirty="0">
            <a:latin typeface="Arial" panose="020B0604020202020204" pitchFamily="34" charset="0"/>
            <a:cs typeface="Arial" panose="020B0604020202020204" pitchFamily="34" charset="0"/>
          </a:endParaRPr>
        </a:p>
      </dsp:txBody>
      <dsp:txXfrm>
        <a:off x="5380" y="47416"/>
        <a:ext cx="1772702" cy="2671463"/>
      </dsp:txXfrm>
    </dsp:sp>
    <dsp:sp modelId="{7B1465E1-E4BE-9F48-A033-F5C97467A8B9}">
      <dsp:nvSpPr>
        <dsp:cNvPr id="0" name=""/>
        <dsp:cNvSpPr/>
      </dsp:nvSpPr>
      <dsp:spPr>
        <a:xfrm>
          <a:off x="1813486" y="1261648"/>
          <a:ext cx="265905"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F7C0D-5B4A-1048-A2A5-BFEC800F164F}">
      <dsp:nvSpPr>
        <dsp:cNvPr id="0" name=""/>
        <dsp:cNvSpPr/>
      </dsp:nvSpPr>
      <dsp:spPr>
        <a:xfrm>
          <a:off x="2114794" y="47416"/>
          <a:ext cx="1772702" cy="26714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CA" sz="1600" kern="1200" dirty="0">
              <a:latin typeface="Arial" panose="020B0604020202020204" pitchFamily="34" charset="0"/>
              <a:cs typeface="Arial" panose="020B0604020202020204" pitchFamily="34" charset="0"/>
            </a:rPr>
            <a:t>Ensure Committees are formed to carry out the Action Plan</a:t>
          </a:r>
          <a:endParaRPr lang="en-US" sz="1600" kern="1200" dirty="0">
            <a:latin typeface="Arial" panose="020B0604020202020204" pitchFamily="34" charset="0"/>
            <a:cs typeface="Arial" panose="020B0604020202020204" pitchFamily="34" charset="0"/>
          </a:endParaRPr>
        </a:p>
      </dsp:txBody>
      <dsp:txXfrm>
        <a:off x="2114794" y="47416"/>
        <a:ext cx="1772702" cy="2671463"/>
      </dsp:txXfrm>
    </dsp:sp>
    <dsp:sp modelId="{F9744BEB-D5B4-EB40-958C-36F3F33FD113}">
      <dsp:nvSpPr>
        <dsp:cNvPr id="0" name=""/>
        <dsp:cNvSpPr/>
      </dsp:nvSpPr>
      <dsp:spPr>
        <a:xfrm>
          <a:off x="3922900" y="1261648"/>
          <a:ext cx="265905"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36FC9-5151-3643-A873-5624D13A7731}">
      <dsp:nvSpPr>
        <dsp:cNvPr id="0" name=""/>
        <dsp:cNvSpPr/>
      </dsp:nvSpPr>
      <dsp:spPr>
        <a:xfrm>
          <a:off x="4224208" y="47416"/>
          <a:ext cx="1772702" cy="26714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CA" sz="1600" kern="1200" dirty="0">
              <a:latin typeface="Arial" panose="020B0604020202020204" pitchFamily="34" charset="0"/>
              <a:cs typeface="Arial" panose="020B0604020202020204" pitchFamily="34" charset="0"/>
            </a:rPr>
            <a:t>Develop a 3-year Succession Plan (President, Committee Chairs)</a:t>
          </a:r>
          <a:endParaRPr lang="en-US" sz="1600" kern="1200" dirty="0">
            <a:latin typeface="Arial" panose="020B0604020202020204" pitchFamily="34" charset="0"/>
            <a:cs typeface="Arial" panose="020B0604020202020204" pitchFamily="34" charset="0"/>
          </a:endParaRPr>
        </a:p>
      </dsp:txBody>
      <dsp:txXfrm>
        <a:off x="4224208" y="47416"/>
        <a:ext cx="1772702" cy="2671463"/>
      </dsp:txXfrm>
    </dsp:sp>
    <dsp:sp modelId="{14982C23-AC73-BE46-994E-9D94B5844437}">
      <dsp:nvSpPr>
        <dsp:cNvPr id="0" name=""/>
        <dsp:cNvSpPr/>
      </dsp:nvSpPr>
      <dsp:spPr>
        <a:xfrm>
          <a:off x="6032314" y="1261648"/>
          <a:ext cx="265905"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52446-E989-4840-B992-AE159DC5E54A}">
      <dsp:nvSpPr>
        <dsp:cNvPr id="0" name=""/>
        <dsp:cNvSpPr/>
      </dsp:nvSpPr>
      <dsp:spPr>
        <a:xfrm>
          <a:off x="6333622" y="47416"/>
          <a:ext cx="1772702" cy="26714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622300">
            <a:lnSpc>
              <a:spcPct val="90000"/>
            </a:lnSpc>
            <a:spcBef>
              <a:spcPct val="0"/>
            </a:spcBef>
            <a:spcAft>
              <a:spcPct val="35000"/>
            </a:spcAft>
            <a:buNone/>
          </a:pPr>
          <a:r>
            <a:rPr lang="en-CA" sz="1400" b="1" kern="1200" dirty="0">
              <a:latin typeface="Arial" panose="020B0604020202020204" pitchFamily="34" charset="0"/>
              <a:cs typeface="Arial" panose="020B0604020202020204" pitchFamily="34" charset="0"/>
            </a:rPr>
            <a:t>RECOMMENDED MONITORING</a:t>
          </a:r>
          <a:endParaRPr lang="en-US" sz="14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CA" sz="1600" kern="1200" dirty="0">
              <a:latin typeface="Arial" panose="020B0604020202020204" pitchFamily="34" charset="0"/>
              <a:cs typeface="Arial" panose="020B0604020202020204" pitchFamily="34" charset="0"/>
            </a:rPr>
            <a:t>Monthly Board monitoring/Muhammad</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CA" sz="1600" kern="1200" dirty="0">
              <a:latin typeface="Arial" panose="020B0604020202020204" pitchFamily="34" charset="0"/>
              <a:cs typeface="Arial" panose="020B0604020202020204" pitchFamily="34" charset="0"/>
            </a:rPr>
            <a:t>Quarterly and Annual Review – Club Assembly </a:t>
          </a:r>
          <a:endParaRPr lang="en-US" sz="1600" kern="1200" dirty="0">
            <a:latin typeface="Arial" panose="020B0604020202020204" pitchFamily="34" charset="0"/>
            <a:cs typeface="Arial" panose="020B0604020202020204" pitchFamily="34" charset="0"/>
          </a:endParaRPr>
        </a:p>
      </dsp:txBody>
      <dsp:txXfrm>
        <a:off x="6333622" y="47416"/>
        <a:ext cx="1772702" cy="26714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26102C-41FE-F949-85E9-4064AE92EDF5}"/>
              </a:ext>
            </a:extLst>
          </p:cNvPr>
          <p:cNvSpPr>
            <a:spLocks noGrp="1"/>
          </p:cNvSpPr>
          <p:nvPr>
            <p:ph type="hdr" sz="quarter"/>
          </p:nvPr>
        </p:nvSpPr>
        <p:spPr>
          <a:xfrm>
            <a:off x="0" y="0"/>
            <a:ext cx="3011699" cy="463408"/>
          </a:xfrm>
          <a:prstGeom prst="rect">
            <a:avLst/>
          </a:prstGeom>
        </p:spPr>
        <p:txBody>
          <a:bodyPr vert="horz" lIns="92481" tIns="46240" rIns="92481" bIns="46240" rtlCol="0"/>
          <a:lstStyle>
            <a:lvl1pPr algn="l">
              <a:defRPr sz="1200"/>
            </a:lvl1pPr>
          </a:lstStyle>
          <a:p>
            <a:endParaRPr lang="en-US"/>
          </a:p>
        </p:txBody>
      </p:sp>
      <p:sp>
        <p:nvSpPr>
          <p:cNvPr id="3" name="Date Placeholder 2">
            <a:extLst>
              <a:ext uri="{FF2B5EF4-FFF2-40B4-BE49-F238E27FC236}">
                <a16:creationId xmlns:a16="http://schemas.microsoft.com/office/drawing/2014/main" id="{13F8F602-DF68-6045-8E10-F9F6E3393F36}"/>
              </a:ext>
            </a:extLst>
          </p:cNvPr>
          <p:cNvSpPr>
            <a:spLocks noGrp="1"/>
          </p:cNvSpPr>
          <p:nvPr>
            <p:ph type="dt" sz="quarter" idx="1"/>
          </p:nvPr>
        </p:nvSpPr>
        <p:spPr>
          <a:xfrm>
            <a:off x="3936768" y="0"/>
            <a:ext cx="3011699" cy="463408"/>
          </a:xfrm>
          <a:prstGeom prst="rect">
            <a:avLst/>
          </a:prstGeom>
        </p:spPr>
        <p:txBody>
          <a:bodyPr vert="horz" lIns="92481" tIns="46240" rIns="92481" bIns="46240" rtlCol="0"/>
          <a:lstStyle>
            <a:lvl1pPr algn="r">
              <a:defRPr sz="1200"/>
            </a:lvl1pPr>
          </a:lstStyle>
          <a:p>
            <a:fld id="{B47BBDB7-38A4-1C43-BBC6-E1277EB124B6}" type="datetimeFigureOut">
              <a:rPr lang="en-US" smtClean="0"/>
              <a:t>1/22/26</a:t>
            </a:fld>
            <a:endParaRPr lang="en-US"/>
          </a:p>
        </p:txBody>
      </p:sp>
      <p:sp>
        <p:nvSpPr>
          <p:cNvPr id="4" name="Footer Placeholder 3">
            <a:extLst>
              <a:ext uri="{FF2B5EF4-FFF2-40B4-BE49-F238E27FC236}">
                <a16:creationId xmlns:a16="http://schemas.microsoft.com/office/drawing/2014/main" id="{4AB20290-F8C0-6344-A95F-E1216AF60037}"/>
              </a:ext>
            </a:extLst>
          </p:cNvPr>
          <p:cNvSpPr>
            <a:spLocks noGrp="1"/>
          </p:cNvSpPr>
          <p:nvPr>
            <p:ph type="ftr" sz="quarter" idx="2"/>
          </p:nvPr>
        </p:nvSpPr>
        <p:spPr>
          <a:xfrm>
            <a:off x="0" y="8772670"/>
            <a:ext cx="3011699" cy="463407"/>
          </a:xfrm>
          <a:prstGeom prst="rect">
            <a:avLst/>
          </a:prstGeom>
        </p:spPr>
        <p:txBody>
          <a:bodyPr vert="horz" lIns="92481" tIns="46240" rIns="92481" bIns="4624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87FEA4-3450-1943-93B3-8B182D81DB06}"/>
              </a:ext>
            </a:extLst>
          </p:cNvPr>
          <p:cNvSpPr>
            <a:spLocks noGrp="1"/>
          </p:cNvSpPr>
          <p:nvPr>
            <p:ph type="sldNum" sz="quarter" idx="3"/>
          </p:nvPr>
        </p:nvSpPr>
        <p:spPr>
          <a:xfrm>
            <a:off x="3936768" y="8772670"/>
            <a:ext cx="3011699" cy="463407"/>
          </a:xfrm>
          <a:prstGeom prst="rect">
            <a:avLst/>
          </a:prstGeom>
        </p:spPr>
        <p:txBody>
          <a:bodyPr vert="horz" lIns="92481" tIns="46240" rIns="92481" bIns="46240" rtlCol="0" anchor="b"/>
          <a:lstStyle>
            <a:lvl1pPr algn="r">
              <a:defRPr sz="1200"/>
            </a:lvl1pPr>
          </a:lstStyle>
          <a:p>
            <a:fld id="{CD98E168-414E-3545-B8F4-A09835A10E3A}" type="slidenum">
              <a:rPr lang="en-US" smtClean="0"/>
              <a:t>‹#›</a:t>
            </a:fld>
            <a:endParaRPr lang="en-US"/>
          </a:p>
        </p:txBody>
      </p:sp>
    </p:spTree>
    <p:extLst>
      <p:ext uri="{BB962C8B-B14F-4D97-AF65-F5344CB8AC3E}">
        <p14:creationId xmlns:p14="http://schemas.microsoft.com/office/powerpoint/2010/main" val="3967944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1" tIns="46240" rIns="92481" bIns="46240"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1" tIns="46240" rIns="92481" bIns="46240" rtlCol="0"/>
          <a:lstStyle>
            <a:lvl1pPr algn="r">
              <a:defRPr sz="1200"/>
            </a:lvl1pPr>
          </a:lstStyle>
          <a:p>
            <a:fld id="{23A3FBF5-5FB2-4161-A90B-716D406F6D37}" type="datetimeFigureOut">
              <a:rPr lang="en-US" smtClean="0"/>
              <a:t>1/22/26</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1" tIns="46240" rIns="92481" bIns="4624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1" tIns="46240" rIns="92481" bIns="462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1" tIns="46240" rIns="92481" bIns="46240"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1" tIns="46240" rIns="92481" bIns="46240" rtlCol="0" anchor="b"/>
          <a:lstStyle>
            <a:lvl1pPr algn="r">
              <a:defRPr sz="1200"/>
            </a:lvl1pPr>
          </a:lstStyle>
          <a:p>
            <a:fld id="{ECF2206C-F2E9-4408-A090-1C57F73B417C}" type="slidenum">
              <a:rPr lang="en-US" smtClean="0"/>
              <a:t>‹#›</a:t>
            </a:fld>
            <a:endParaRPr lang="en-US"/>
          </a:p>
        </p:txBody>
      </p:sp>
    </p:spTree>
    <p:extLst>
      <p:ext uri="{BB962C8B-B14F-4D97-AF65-F5344CB8AC3E}">
        <p14:creationId xmlns:p14="http://schemas.microsoft.com/office/powerpoint/2010/main" val="143881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2206C-F2E9-4408-A090-1C57F73B417C}" type="slidenum">
              <a:rPr lang="en-US" smtClean="0"/>
              <a:t>1</a:t>
            </a:fld>
            <a:endParaRPr lang="en-US"/>
          </a:p>
        </p:txBody>
      </p:sp>
    </p:spTree>
    <p:extLst>
      <p:ext uri="{BB962C8B-B14F-4D97-AF65-F5344CB8AC3E}">
        <p14:creationId xmlns:p14="http://schemas.microsoft.com/office/powerpoint/2010/main" val="74722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167C-0A67-51BC-C5F2-0B07A164C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FF192-CFA2-5BD3-D1CF-D24D06675CC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34A5B1-4967-E2A5-78FC-83882411A5F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A5A0523-095F-E5C1-8033-6269A9107821}"/>
              </a:ext>
            </a:extLst>
          </p:cNvPr>
          <p:cNvSpPr>
            <a:spLocks noGrp="1"/>
          </p:cNvSpPr>
          <p:nvPr>
            <p:ph type="sldNum" sz="quarter" idx="5"/>
          </p:nvPr>
        </p:nvSpPr>
        <p:spPr/>
        <p:txBody>
          <a:bodyPr/>
          <a:lstStyle/>
          <a:p>
            <a:fld id="{ECF2206C-F2E9-4408-A090-1C57F73B417C}" type="slidenum">
              <a:rPr lang="en-US" smtClean="0"/>
              <a:t>14</a:t>
            </a:fld>
            <a:endParaRPr lang="en-US"/>
          </a:p>
        </p:txBody>
      </p:sp>
    </p:spTree>
    <p:extLst>
      <p:ext uri="{BB962C8B-B14F-4D97-AF65-F5344CB8AC3E}">
        <p14:creationId xmlns:p14="http://schemas.microsoft.com/office/powerpoint/2010/main" val="160471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2206C-F2E9-4408-A090-1C57F73B417C}" type="slidenum">
              <a:rPr lang="en-US" smtClean="0"/>
              <a:t>15</a:t>
            </a:fld>
            <a:endParaRPr lang="en-US"/>
          </a:p>
        </p:txBody>
      </p:sp>
    </p:spTree>
    <p:extLst>
      <p:ext uri="{BB962C8B-B14F-4D97-AF65-F5344CB8AC3E}">
        <p14:creationId xmlns:p14="http://schemas.microsoft.com/office/powerpoint/2010/main" val="130315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2206C-F2E9-4408-A090-1C57F73B417C}" type="slidenum">
              <a:rPr lang="en-US" smtClean="0"/>
              <a:t>16</a:t>
            </a:fld>
            <a:endParaRPr lang="en-US"/>
          </a:p>
        </p:txBody>
      </p:sp>
    </p:spTree>
    <p:extLst>
      <p:ext uri="{BB962C8B-B14F-4D97-AF65-F5344CB8AC3E}">
        <p14:creationId xmlns:p14="http://schemas.microsoft.com/office/powerpoint/2010/main" val="100377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05242398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7258981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76792235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7484912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E8847-CE81-614F-968D-4B9C9381F43B}"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63632596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BE8847-CE81-614F-968D-4B9C9381F43B}" type="datetimeFigureOut">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46300930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E8847-CE81-614F-968D-4B9C9381F43B}" type="datetimeFigureOut">
              <a:rPr lang="en-US" smtClean="0"/>
              <a:t>1/22/26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37141089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BE8847-CE81-614F-968D-4B9C9381F43B}" type="datetimeFigureOut">
              <a:rPr lang="en-US" smtClean="0"/>
              <a:t>1/22/26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5216669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E8847-CE81-614F-968D-4B9C9381F43B}" type="datetimeFigureOut">
              <a:rPr lang="en-US" smtClean="0"/>
              <a:t>1/22/26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31348101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73630603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8652084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BE8847-CE81-614F-968D-4B9C9381F43B}" type="datetimeFigureOut">
              <a:rPr lang="en-US" smtClean="0"/>
              <a:t>1/22/26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E80FB4-6C53-F54C-B11E-8D600D8C2E01}" type="slidenum">
              <a:rPr lang="en-US" smtClean="0"/>
              <a:t>‹#›</a:t>
            </a:fld>
            <a:endParaRPr lang="en-US"/>
          </a:p>
        </p:txBody>
      </p:sp>
    </p:spTree>
    <p:extLst>
      <p:ext uri="{BB962C8B-B14F-4D97-AF65-F5344CB8AC3E}">
        <p14:creationId xmlns:p14="http://schemas.microsoft.com/office/powerpoint/2010/main" val="218553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563AB99-3F9B-D3D1-157A-7F2725E892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82" b="-11382"/>
          <a:stretch/>
        </p:blipFill>
        <p:spPr>
          <a:xfrm>
            <a:off x="0" y="265098"/>
            <a:ext cx="9172930" cy="5143502"/>
          </a:xfrm>
          <a:prstGeom prst="rect">
            <a:avLst/>
          </a:prstGeom>
        </p:spPr>
      </p:pic>
      <p:sp>
        <p:nvSpPr>
          <p:cNvPr id="3" name="TextBox 2">
            <a:extLst>
              <a:ext uri="{FF2B5EF4-FFF2-40B4-BE49-F238E27FC236}">
                <a16:creationId xmlns:a16="http://schemas.microsoft.com/office/drawing/2014/main" id="{B341073E-137D-3CC0-CCB1-4C33D39E1F7F}"/>
              </a:ext>
            </a:extLst>
          </p:cNvPr>
          <p:cNvSpPr txBox="1"/>
          <p:nvPr/>
        </p:nvSpPr>
        <p:spPr>
          <a:xfrm>
            <a:off x="311028" y="3570704"/>
            <a:ext cx="8521944" cy="1323439"/>
          </a:xfrm>
          <a:prstGeom prst="rect">
            <a:avLst/>
          </a:prstGeom>
          <a:noFill/>
        </p:spPr>
        <p:txBody>
          <a:bodyPr wrap="square" rtlCol="0">
            <a:spAutoFit/>
          </a:bodyPr>
          <a:lstStyle/>
          <a:p>
            <a:pPr algn="ctr"/>
            <a:r>
              <a:rPr lang="en-C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ACTION PLAN – Mississauga Meadowvale</a:t>
            </a:r>
            <a:endParaRPr lang="en-CA" sz="3200" i="1" dirty="0">
              <a:latin typeface="Arial" panose="020B0604020202020204" pitchFamily="34" charset="0"/>
              <a:cs typeface="Arial" panose="020B0604020202020204" pitchFamily="34" charset="0"/>
            </a:endParaRPr>
          </a:p>
          <a:p>
            <a:pPr algn="ctr"/>
            <a:r>
              <a:rPr lang="en-CA" sz="2400" dirty="0">
                <a:latin typeface="Arial" panose="020B0604020202020204" pitchFamily="34" charset="0"/>
                <a:cs typeface="Arial" panose="020B0604020202020204" pitchFamily="34" charset="0"/>
              </a:rPr>
              <a:t>Approved by the Board on </a:t>
            </a:r>
          </a:p>
          <a:p>
            <a:pPr algn="ctr"/>
            <a:r>
              <a:rPr lang="en-CA" sz="2400" dirty="0">
                <a:latin typeface="Arial" panose="020B0604020202020204" pitchFamily="34" charset="0"/>
                <a:cs typeface="Arial" panose="020B0604020202020204" pitchFamily="34" charset="0"/>
              </a:rPr>
              <a:t>Monday October 20, 2025 </a:t>
            </a:r>
          </a:p>
        </p:txBody>
      </p:sp>
    </p:spTree>
    <p:custDataLst>
      <p:tags r:id="rId1"/>
    </p:custDataLst>
    <p:extLst>
      <p:ext uri="{BB962C8B-B14F-4D97-AF65-F5344CB8AC3E}">
        <p14:creationId xmlns:p14="http://schemas.microsoft.com/office/powerpoint/2010/main" val="102680327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C97653-6192-5814-3B98-CEACF3966AA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nds holding each other's wrists and interlinked to form a circle">
            <a:extLst>
              <a:ext uri="{FF2B5EF4-FFF2-40B4-BE49-F238E27FC236}">
                <a16:creationId xmlns:a16="http://schemas.microsoft.com/office/drawing/2014/main" id="{F9C75956-0C18-5A51-92E7-D15854871C43}"/>
              </a:ext>
            </a:extLst>
          </p:cNvPr>
          <p:cNvPicPr>
            <a:picLocks noChangeAspect="1"/>
          </p:cNvPicPr>
          <p:nvPr/>
        </p:nvPicPr>
        <p:blipFill>
          <a:blip r:embed="rId2"/>
          <a:srcRect l="4759" r="1125"/>
          <a:stretch>
            <a:fillRect/>
          </a:stretch>
        </p:blipFill>
        <p:spPr>
          <a:xfrm>
            <a:off x="20" y="0"/>
            <a:ext cx="5443398" cy="514350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E74948-3A94-FBF3-594A-6E0CFDC09735}"/>
              </a:ext>
            </a:extLst>
          </p:cNvPr>
          <p:cNvSpPr>
            <a:spLocks noGrp="1"/>
          </p:cNvSpPr>
          <p:nvPr>
            <p:ph type="title"/>
          </p:nvPr>
        </p:nvSpPr>
        <p:spPr>
          <a:xfrm>
            <a:off x="2765685" y="273843"/>
            <a:ext cx="6273383" cy="947855"/>
          </a:xfrm>
          <a:solidFill>
            <a:srgbClr val="0092CA"/>
          </a:solidFill>
        </p:spPr>
        <p:txBody>
          <a:bodyPr vert="horz" lIns="91440" tIns="45720" rIns="91440" bIns="45720" rtlCol="0" anchor="ctr">
            <a:normAutofit/>
          </a:bodyPr>
          <a:lstStyle/>
          <a:p>
            <a:pPr defTabSz="914400"/>
            <a:r>
              <a:rPr lang="en-US" sz="4400" b="1" dirty="0">
                <a:solidFill>
                  <a:schemeClr val="bg1"/>
                </a:solidFill>
                <a:latin typeface="Arial" panose="020B0604020202020204" pitchFamily="34" charset="0"/>
                <a:cs typeface="Arial" panose="020B0604020202020204" pitchFamily="34" charset="0"/>
              </a:rPr>
              <a:t>Characteristics/Values</a:t>
            </a:r>
          </a:p>
        </p:txBody>
      </p:sp>
      <p:sp>
        <p:nvSpPr>
          <p:cNvPr id="5" name="TextBox 4">
            <a:extLst>
              <a:ext uri="{FF2B5EF4-FFF2-40B4-BE49-F238E27FC236}">
                <a16:creationId xmlns:a16="http://schemas.microsoft.com/office/drawing/2014/main" id="{06A1F24B-884B-BA24-80A1-5290A55F4F6F}"/>
              </a:ext>
            </a:extLst>
          </p:cNvPr>
          <p:cNvSpPr txBox="1"/>
          <p:nvPr/>
        </p:nvSpPr>
        <p:spPr>
          <a:xfrm>
            <a:off x="5443418" y="1379095"/>
            <a:ext cx="3698295" cy="3253627"/>
          </a:xfrm>
          <a:prstGeom prst="rect">
            <a:avLst/>
          </a:prstGeom>
        </p:spPr>
        <p:txBody>
          <a:bodyPr vert="horz" lIns="91440" tIns="45720" rIns="91440" bIns="45720" rtlCol="0">
            <a:normAutofit/>
          </a:bodyPr>
          <a:lstStyle/>
          <a:p>
            <a:pPr defTabSz="914400">
              <a:lnSpc>
                <a:spcPct val="90000"/>
              </a:lnSpc>
              <a:spcBef>
                <a:spcPts val="1370"/>
              </a:spcBef>
              <a:spcAft>
                <a:spcPts val="1370"/>
              </a:spcAft>
            </a:pPr>
            <a:r>
              <a:rPr lang="en-US" sz="2000" dirty="0">
                <a:effectLst/>
                <a:latin typeface="Arial" panose="020B0604020202020204" pitchFamily="34" charset="0"/>
                <a:cs typeface="Arial" panose="020B0604020202020204" pitchFamily="34" charset="0"/>
              </a:rPr>
              <a:t>Our club will be known by the following characteristics:</a:t>
            </a:r>
          </a:p>
          <a:p>
            <a:pPr indent="-228600" defTabSz="914400">
              <a:lnSpc>
                <a:spcPct val="9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indent="-228600" defTabSz="91440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We serve with purpose</a:t>
            </a:r>
          </a:p>
          <a:p>
            <a:pPr indent="-228600" defTabSz="91440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We build lasting friendships</a:t>
            </a:r>
          </a:p>
          <a:p>
            <a:pPr indent="-228600" defTabSz="91440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We are diverse and inclusive</a:t>
            </a:r>
          </a:p>
          <a:p>
            <a:pPr indent="-228600" defTabSz="91440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We act with integrity</a:t>
            </a:r>
          </a:p>
          <a:p>
            <a:pPr indent="-228600" defTabSz="91440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We lead to create change</a:t>
            </a:r>
          </a:p>
        </p:txBody>
      </p:sp>
    </p:spTree>
    <p:extLst>
      <p:ext uri="{BB962C8B-B14F-4D97-AF65-F5344CB8AC3E}">
        <p14:creationId xmlns:p14="http://schemas.microsoft.com/office/powerpoint/2010/main" val="16558699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F2246-20B3-FFE7-E209-BCFD60FFBD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F6F8FC-F060-690D-C9C9-4782DB2B96C5}"/>
              </a:ext>
            </a:extLst>
          </p:cNvPr>
          <p:cNvSpPr>
            <a:spLocks noGrp="1"/>
          </p:cNvSpPr>
          <p:nvPr>
            <p:ph type="title"/>
          </p:nvPr>
        </p:nvSpPr>
        <p:spPr>
          <a:xfrm>
            <a:off x="629841" y="273844"/>
            <a:ext cx="7886700" cy="700517"/>
          </a:xfrm>
          <a:solidFill>
            <a:srgbClr val="0092CA"/>
          </a:solidFill>
        </p:spPr>
        <p:txBody>
          <a:bodyPr>
            <a:normAutofit/>
          </a:bodyPr>
          <a:lstStyle/>
          <a:p>
            <a:r>
              <a:rPr lang="en-CA" sz="4000" b="1" dirty="0">
                <a:solidFill>
                  <a:schemeClr val="bg1"/>
                </a:solidFill>
                <a:latin typeface="Arial" panose="020B0604020202020204" pitchFamily="34" charset="0"/>
                <a:cs typeface="Arial" panose="020B0604020202020204" pitchFamily="34" charset="0"/>
              </a:rPr>
              <a:t>SWOT Analysis</a:t>
            </a:r>
          </a:p>
        </p:txBody>
      </p:sp>
      <p:sp>
        <p:nvSpPr>
          <p:cNvPr id="5" name="Text Placeholder 4">
            <a:extLst>
              <a:ext uri="{FF2B5EF4-FFF2-40B4-BE49-F238E27FC236}">
                <a16:creationId xmlns:a16="http://schemas.microsoft.com/office/drawing/2014/main" id="{68C6E0F6-539E-23D3-C063-72521E2F0A7C}"/>
              </a:ext>
            </a:extLst>
          </p:cNvPr>
          <p:cNvSpPr>
            <a:spLocks noGrp="1"/>
          </p:cNvSpPr>
          <p:nvPr>
            <p:ph type="body" idx="1"/>
          </p:nvPr>
        </p:nvSpPr>
        <p:spPr>
          <a:xfrm>
            <a:off x="629842" y="974362"/>
            <a:ext cx="3868340" cy="617934"/>
          </a:xfrm>
          <a:solidFill>
            <a:srgbClr val="00B050"/>
          </a:solidFill>
        </p:spPr>
        <p:txBody>
          <a:bodyPr>
            <a:normAutofit/>
          </a:bodyPr>
          <a:lstStyle/>
          <a:p>
            <a:r>
              <a:rPr lang="en-CA" sz="2800" dirty="0">
                <a:solidFill>
                  <a:schemeClr val="bg1"/>
                </a:solidFill>
                <a:latin typeface="Arial" panose="020B0604020202020204" pitchFamily="34" charset="0"/>
                <a:cs typeface="Arial" panose="020B0604020202020204" pitchFamily="34" charset="0"/>
              </a:rPr>
              <a:t>Strengths</a:t>
            </a:r>
          </a:p>
        </p:txBody>
      </p:sp>
      <p:graphicFrame>
        <p:nvGraphicFramePr>
          <p:cNvPr id="10" name="Content Placeholder 5">
            <a:extLst>
              <a:ext uri="{FF2B5EF4-FFF2-40B4-BE49-F238E27FC236}">
                <a16:creationId xmlns:a16="http://schemas.microsoft.com/office/drawing/2014/main" id="{CAAF760A-F64F-2025-59CD-6F3AD8F27813}"/>
              </a:ext>
            </a:extLst>
          </p:cNvPr>
          <p:cNvGraphicFramePr>
            <a:graphicFrameLocks noGrp="1"/>
          </p:cNvGraphicFramePr>
          <p:nvPr>
            <p:ph sz="half" idx="2"/>
            <p:extLst>
              <p:ext uri="{D42A27DB-BD31-4B8C-83A1-F6EECF244321}">
                <p14:modId xmlns:p14="http://schemas.microsoft.com/office/powerpoint/2010/main" val="3400066618"/>
              </p:ext>
            </p:extLst>
          </p:nvPr>
        </p:nvGraphicFramePr>
        <p:xfrm>
          <a:off x="629842" y="1856321"/>
          <a:ext cx="3868340" cy="2763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D98AB5EB-C629-EF7F-0709-80400D1EE941}"/>
              </a:ext>
            </a:extLst>
          </p:cNvPr>
          <p:cNvSpPr>
            <a:spLocks noGrp="1"/>
          </p:cNvSpPr>
          <p:nvPr>
            <p:ph type="body" sz="quarter" idx="3"/>
          </p:nvPr>
        </p:nvSpPr>
        <p:spPr>
          <a:xfrm>
            <a:off x="4514852" y="974361"/>
            <a:ext cx="4001690" cy="617935"/>
          </a:xfrm>
          <a:solidFill>
            <a:srgbClr val="FFC000"/>
          </a:solidFill>
        </p:spPr>
        <p:txBody>
          <a:bodyPr>
            <a:normAutofit/>
          </a:bodyPr>
          <a:lstStyle/>
          <a:p>
            <a:r>
              <a:rPr lang="en-CA" sz="2800" dirty="0">
                <a:solidFill>
                  <a:schemeClr val="bg1"/>
                </a:solidFill>
                <a:latin typeface="Arial" panose="020B0604020202020204" pitchFamily="34" charset="0"/>
                <a:cs typeface="Arial" panose="020B0604020202020204" pitchFamily="34" charset="0"/>
              </a:rPr>
              <a:t>Weaknesses</a:t>
            </a:r>
          </a:p>
        </p:txBody>
      </p:sp>
      <p:sp>
        <p:nvSpPr>
          <p:cNvPr id="8" name="Content Placeholder 7">
            <a:extLst>
              <a:ext uri="{FF2B5EF4-FFF2-40B4-BE49-F238E27FC236}">
                <a16:creationId xmlns:a16="http://schemas.microsoft.com/office/drawing/2014/main" id="{9CA2AC4B-0C4D-3599-9688-1901F8A649E4}"/>
              </a:ext>
            </a:extLst>
          </p:cNvPr>
          <p:cNvSpPr>
            <a:spLocks noGrp="1"/>
          </p:cNvSpPr>
          <p:nvPr>
            <p:ph sz="quarter" idx="4"/>
          </p:nvPr>
        </p:nvSpPr>
        <p:spPr>
          <a:xfrm>
            <a:off x="4514852" y="1706421"/>
            <a:ext cx="4001690" cy="2763441"/>
          </a:xfrm>
        </p:spPr>
        <p:txBody>
          <a:bodyPr>
            <a:normAutofit fontScale="70000" lnSpcReduction="20000"/>
          </a:bodyPr>
          <a:lstStyle/>
          <a:p>
            <a:pPr>
              <a:lnSpc>
                <a:spcPct val="110000"/>
              </a:lnSpc>
            </a:pPr>
            <a:r>
              <a:rPr lang="en-CA" sz="2400" kern="0" dirty="0">
                <a:solidFill>
                  <a:srgbClr val="000000"/>
                </a:solidFill>
                <a:latin typeface="Arial" panose="020B0604020202020204" pitchFamily="34" charset="0"/>
                <a:ea typeface="Calibri" panose="020F0502020204030204" pitchFamily="34" charset="0"/>
                <a:cs typeface="Arial" panose="020B0604020202020204" pitchFamily="34" charset="0"/>
              </a:rPr>
              <a:t>Responsiveness from members </a:t>
            </a:r>
          </a:p>
          <a:p>
            <a:pPr lvl="0">
              <a:lnSpc>
                <a:spcPct val="110000"/>
              </a:lnSpc>
            </a:pPr>
            <a:r>
              <a:rPr lang="en-CA" sz="24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Risk of burnout (fundraising &amp; committees)</a:t>
            </a:r>
          </a:p>
          <a:p>
            <a:pPr lvl="0">
              <a:lnSpc>
                <a:spcPct val="110000"/>
              </a:lnSpc>
            </a:pPr>
            <a:r>
              <a:rPr lang="en-CA" sz="2400" kern="1200" dirty="0">
                <a:effectLst/>
                <a:latin typeface="Arial" panose="020B0604020202020204" pitchFamily="34" charset="0"/>
                <a:ea typeface="Calibri" panose="020F0502020204030204" pitchFamily="34" charset="0"/>
                <a:cs typeface="Arial" panose="020B0604020202020204" pitchFamily="34" charset="0"/>
              </a:rPr>
              <a:t>Public image (including social media, ClubRunner)</a:t>
            </a:r>
          </a:p>
          <a:p>
            <a:pPr lvl="0">
              <a:lnSpc>
                <a:spcPct val="110000"/>
              </a:lnSpc>
            </a:pPr>
            <a:r>
              <a:rPr lang="en-CA"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Size</a:t>
            </a:r>
          </a:p>
          <a:p>
            <a:pPr lvl="0">
              <a:lnSpc>
                <a:spcPct val="110000"/>
              </a:lnSpc>
            </a:pPr>
            <a:r>
              <a:rPr lang="en-CA" sz="24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Formal committees &amp; meeting</a:t>
            </a:r>
          </a:p>
          <a:p>
            <a:pPr lvl="0">
              <a:lnSpc>
                <a:spcPct val="110000"/>
              </a:lnSpc>
            </a:pPr>
            <a:r>
              <a:rPr lang="en-CA" sz="2400" kern="0" dirty="0">
                <a:solidFill>
                  <a:srgbClr val="000000"/>
                </a:solidFill>
                <a:latin typeface="Arial" panose="020B0604020202020204" pitchFamily="34" charset="0"/>
                <a:ea typeface="Calibri" panose="020F0502020204030204" pitchFamily="34" charset="0"/>
                <a:cs typeface="Arial" panose="020B0604020202020204" pitchFamily="34" charset="0"/>
              </a:rPr>
              <a:t>Cluster  meetings (all Mississauga clubs)</a:t>
            </a:r>
            <a:endParaRPr lang="en-CA" sz="2400" kern="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020508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C22F2-5667-2D5C-AFE8-C7E08FC19093}"/>
              </a:ext>
            </a:extLst>
          </p:cNvPr>
          <p:cNvSpPr>
            <a:spLocks noGrp="1"/>
          </p:cNvSpPr>
          <p:nvPr>
            <p:ph type="title"/>
          </p:nvPr>
        </p:nvSpPr>
        <p:spPr>
          <a:xfrm>
            <a:off x="338959" y="78580"/>
            <a:ext cx="8579604" cy="581107"/>
          </a:xfrm>
          <a:solidFill>
            <a:srgbClr val="0092CA"/>
          </a:solidFill>
        </p:spPr>
        <p:txBody>
          <a:bodyPr>
            <a:noAutofit/>
          </a:bodyPr>
          <a:lstStyle/>
          <a:p>
            <a:r>
              <a:rPr lang="en-CA" sz="4000" b="1" dirty="0">
                <a:solidFill>
                  <a:schemeClr val="bg1"/>
                </a:solidFill>
                <a:latin typeface="Arial" panose="020B0604020202020204" pitchFamily="34" charset="0"/>
                <a:cs typeface="Arial" panose="020B0604020202020204" pitchFamily="34" charset="0"/>
              </a:rPr>
              <a:t>SWOT Analysis</a:t>
            </a:r>
          </a:p>
        </p:txBody>
      </p:sp>
      <p:sp>
        <p:nvSpPr>
          <p:cNvPr id="5" name="Text Placeholder 4">
            <a:extLst>
              <a:ext uri="{FF2B5EF4-FFF2-40B4-BE49-F238E27FC236}">
                <a16:creationId xmlns:a16="http://schemas.microsoft.com/office/drawing/2014/main" id="{0AB768CC-CD97-C0E6-2BE6-43B549DB5A57}"/>
              </a:ext>
            </a:extLst>
          </p:cNvPr>
          <p:cNvSpPr>
            <a:spLocks noGrp="1"/>
          </p:cNvSpPr>
          <p:nvPr>
            <p:ph type="body" idx="1"/>
          </p:nvPr>
        </p:nvSpPr>
        <p:spPr>
          <a:xfrm>
            <a:off x="338958" y="667057"/>
            <a:ext cx="4233041" cy="444835"/>
          </a:xfrm>
          <a:solidFill>
            <a:srgbClr val="0070C0"/>
          </a:solidFill>
        </p:spPr>
        <p:txBody>
          <a:bodyPr>
            <a:noAutofit/>
          </a:bodyPr>
          <a:lstStyle/>
          <a:p>
            <a:r>
              <a:rPr lang="en-CA" sz="2800" dirty="0">
                <a:solidFill>
                  <a:schemeClr val="bg1"/>
                </a:solidFill>
                <a:latin typeface="Arial" panose="020B0604020202020204" pitchFamily="34" charset="0"/>
                <a:cs typeface="Arial" panose="020B0604020202020204" pitchFamily="34" charset="0"/>
              </a:rPr>
              <a:t>Opportunities		</a:t>
            </a:r>
          </a:p>
        </p:txBody>
      </p:sp>
      <p:sp>
        <p:nvSpPr>
          <p:cNvPr id="7" name="Text Placeholder 6">
            <a:extLst>
              <a:ext uri="{FF2B5EF4-FFF2-40B4-BE49-F238E27FC236}">
                <a16:creationId xmlns:a16="http://schemas.microsoft.com/office/drawing/2014/main" id="{D447FAB0-1B7C-C9FE-1649-F9755FE150BE}"/>
              </a:ext>
            </a:extLst>
          </p:cNvPr>
          <p:cNvSpPr>
            <a:spLocks noGrp="1"/>
          </p:cNvSpPr>
          <p:nvPr>
            <p:ph type="body" sz="quarter" idx="3"/>
          </p:nvPr>
        </p:nvSpPr>
        <p:spPr>
          <a:xfrm>
            <a:off x="4571999" y="674553"/>
            <a:ext cx="4346564" cy="422672"/>
          </a:xfrm>
          <a:solidFill>
            <a:srgbClr val="FF0000"/>
          </a:solidFill>
        </p:spPr>
        <p:txBody>
          <a:bodyPr>
            <a:noAutofit/>
          </a:bodyPr>
          <a:lstStyle/>
          <a:p>
            <a:r>
              <a:rPr lang="en-CA" sz="2800" dirty="0">
                <a:solidFill>
                  <a:schemeClr val="bg1"/>
                </a:solidFill>
                <a:latin typeface="Arial" panose="020B0604020202020204" pitchFamily="34" charset="0"/>
                <a:cs typeface="Arial" panose="020B0604020202020204" pitchFamily="34" charset="0"/>
              </a:rPr>
              <a:t>Threats (Challenges)</a:t>
            </a:r>
          </a:p>
        </p:txBody>
      </p:sp>
      <p:sp>
        <p:nvSpPr>
          <p:cNvPr id="8" name="Content Placeholder 7">
            <a:extLst>
              <a:ext uri="{FF2B5EF4-FFF2-40B4-BE49-F238E27FC236}">
                <a16:creationId xmlns:a16="http://schemas.microsoft.com/office/drawing/2014/main" id="{36CC54BB-F6E1-0AAC-F76F-87DD8ECE4C0B}"/>
              </a:ext>
            </a:extLst>
          </p:cNvPr>
          <p:cNvSpPr>
            <a:spLocks noGrp="1"/>
          </p:cNvSpPr>
          <p:nvPr>
            <p:ph sz="quarter" idx="4"/>
          </p:nvPr>
        </p:nvSpPr>
        <p:spPr>
          <a:xfrm>
            <a:off x="4753854" y="1111892"/>
            <a:ext cx="4021388" cy="3260527"/>
          </a:xfrm>
        </p:spPr>
        <p:txBody>
          <a:bodyPr>
            <a:noAutofit/>
          </a:bodyPr>
          <a:lstStyle/>
          <a:p>
            <a:pPr marL="342900" lvl="0" indent="-342900">
              <a:lnSpc>
                <a:spcPct val="110000"/>
              </a:lnSpc>
              <a:buFont typeface="Symbol" panose="05050102010706020507" pitchFamily="18" charset="2"/>
              <a:buChar char=""/>
            </a:pPr>
            <a:r>
              <a:rPr lang="en-CA"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Member </a:t>
            </a:r>
            <a:r>
              <a:rPr lang="en-CA" sz="14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Engagement, </a:t>
            </a:r>
            <a:r>
              <a:rPr lang="en-CA"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Attraction and Retention</a:t>
            </a:r>
            <a:endParaRPr lang="en-CA" sz="1400" kern="1200" dirty="0">
              <a:effectLst/>
              <a:latin typeface="Arial" panose="020B0604020202020204" pitchFamily="34" charset="0"/>
              <a:ea typeface="Tw Cen MT" panose="020B0602020104020603"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CA"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Maximizing our impact through a small handful of high-impact projects</a:t>
            </a:r>
            <a:endParaRPr lang="en-CA" sz="1400" kern="1200" dirty="0">
              <a:effectLst/>
              <a:latin typeface="Arial" panose="020B0604020202020204" pitchFamily="34" charset="0"/>
              <a:ea typeface="Tw Cen MT" panose="020B0602020104020603"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CA"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“signature project” for our club that will set us apart from other Rotary clubs (e.g. Comedy Night)</a:t>
            </a:r>
            <a:endParaRPr lang="en-CA" sz="1400" kern="1200" dirty="0">
              <a:effectLst/>
              <a:latin typeface="Arial" panose="020B0604020202020204" pitchFamily="34" charset="0"/>
              <a:ea typeface="Tw Cen MT" panose="020B0602020104020603"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CA"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Smaller membership limits our ability to respond to community needs and new projects</a:t>
            </a:r>
          </a:p>
          <a:p>
            <a:pPr marL="342900" lvl="0" indent="-342900">
              <a:lnSpc>
                <a:spcPct val="110000"/>
              </a:lnSpc>
              <a:buFont typeface="Symbol" panose="05050102010706020507" pitchFamily="18" charset="2"/>
              <a:buChar char=""/>
            </a:pPr>
            <a:r>
              <a:rPr lang="en-CA" sz="1400" kern="0" dirty="0">
                <a:solidFill>
                  <a:srgbClr val="000000"/>
                </a:solidFill>
                <a:effectLst/>
                <a:latin typeface="Arial" panose="020B0604020202020204" pitchFamily="34" charset="0"/>
                <a:ea typeface="Tw Cen MT" panose="020B0602020104020603" pitchFamily="34" charset="0"/>
                <a:cs typeface="Arial" panose="020B0604020202020204" pitchFamily="34" charset="0"/>
              </a:rPr>
              <a:t>Potential increase in dues (as club grows – venue may add costs)</a:t>
            </a:r>
            <a:endParaRPr lang="en-CA" sz="1400" kern="1200" dirty="0">
              <a:effectLst/>
              <a:latin typeface="Arial" panose="020B0604020202020204" pitchFamily="34" charset="0"/>
              <a:ea typeface="Tw Cen MT" panose="020B0602020104020603" pitchFamily="34" charset="0"/>
              <a:cs typeface="Arial" panose="020B0604020202020204" pitchFamily="34" charset="0"/>
            </a:endParaRPr>
          </a:p>
        </p:txBody>
      </p:sp>
      <p:sp>
        <p:nvSpPr>
          <p:cNvPr id="2" name="TextBox 1">
            <a:extLst>
              <a:ext uri="{FF2B5EF4-FFF2-40B4-BE49-F238E27FC236}">
                <a16:creationId xmlns:a16="http://schemas.microsoft.com/office/drawing/2014/main" id="{559A6F9B-2708-411F-4675-C3EDE85B71AD}"/>
              </a:ext>
            </a:extLst>
          </p:cNvPr>
          <p:cNvSpPr txBox="1"/>
          <p:nvPr/>
        </p:nvSpPr>
        <p:spPr>
          <a:xfrm>
            <a:off x="127421" y="1289152"/>
            <a:ext cx="4444579" cy="3754874"/>
          </a:xfrm>
          <a:prstGeom prst="rect">
            <a:avLst/>
          </a:prstGeom>
          <a:noFill/>
        </p:spPr>
        <p:txBody>
          <a:bodyPr wrap="square" rtlCol="0">
            <a:spAutoFit/>
          </a:bodyPr>
          <a:lstStyle/>
          <a:p>
            <a:pPr marL="342900" indent="-342900">
              <a:lnSpc>
                <a:spcPct val="100000"/>
              </a:lnSpc>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Membership opportunities in a growing community</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Interact &amp; Rotaract (and link)</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EarlyAct Club</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Re-launch cluster project</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Corporate sponsorships &amp; memberships</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Community visibility, reachability &amp; branding</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Partnerships with community agencies, municipal government, Salvation Army, United Way  and Chamber of Commerce.</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Grants Committee (Rotary &amp; external grants)</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Continue to connect with former Rotarians and Rotary alumni  (Alumni - 57 former members to return) – consider Friends of Rotary &amp; Community Corps</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Fellowship &amp; Social Opportunities</a:t>
            </a:r>
          </a:p>
          <a:p>
            <a:pPr marL="342900" indent="-342900">
              <a:buFont typeface="Symbol" panose="05050102010706020507" pitchFamily="18" charset="2"/>
              <a:buChar char=""/>
            </a:pPr>
            <a:r>
              <a:rPr lang="en-CA" sz="1400" kern="0" dirty="0">
                <a:solidFill>
                  <a:srgbClr val="000000"/>
                </a:solidFill>
                <a:latin typeface="Arial" panose="020B0604020202020204" pitchFamily="34" charset="0"/>
                <a:cs typeface="Arial" panose="020B0604020202020204" pitchFamily="34" charset="0"/>
              </a:rPr>
              <a:t>Co-Chairs for Committees (for continuity)</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42432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Supporting our Seniors | Rotary Club of New Westminster">
            <a:extLst>
              <a:ext uri="{FF2B5EF4-FFF2-40B4-BE49-F238E27FC236}">
                <a16:creationId xmlns:a16="http://schemas.microsoft.com/office/drawing/2014/main" id="{3B81E477-0ADD-A195-3AD9-AE5D6CD11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33" r="5438" b="3"/>
          <a:stretch>
            <a:fillRect/>
          </a:stretch>
        </p:blipFill>
        <p:spPr bwMode="auto">
          <a:xfrm>
            <a:off x="20" y="10"/>
            <a:ext cx="5441556" cy="5143490"/>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776528-A6DD-D255-9663-A5080D00B20A}"/>
              </a:ext>
            </a:extLst>
          </p:cNvPr>
          <p:cNvSpPr>
            <a:spLocks noGrp="1"/>
          </p:cNvSpPr>
          <p:nvPr>
            <p:ph type="title"/>
          </p:nvPr>
        </p:nvSpPr>
        <p:spPr>
          <a:xfrm>
            <a:off x="4407108" y="273843"/>
            <a:ext cx="4601981" cy="857914"/>
          </a:xfrm>
          <a:solidFill>
            <a:srgbClr val="0092CA"/>
          </a:solidFill>
        </p:spPr>
        <p:txBody>
          <a:bodyPr vert="horz" lIns="91440" tIns="45720" rIns="91440" bIns="45720" rtlCol="0" anchor="ctr">
            <a:normAutofit/>
          </a:bodyPr>
          <a:lstStyle/>
          <a:p>
            <a:pPr defTabSz="914400"/>
            <a:r>
              <a:rPr lang="en-US" sz="4400" b="1" dirty="0">
                <a:solidFill>
                  <a:schemeClr val="bg1"/>
                </a:solidFill>
                <a:latin typeface="Arial" panose="020B0604020202020204" pitchFamily="34" charset="0"/>
                <a:cs typeface="Arial" panose="020B0604020202020204" pitchFamily="34" charset="0"/>
              </a:rPr>
              <a:t>Elevator Speech</a:t>
            </a:r>
          </a:p>
        </p:txBody>
      </p:sp>
      <p:sp>
        <p:nvSpPr>
          <p:cNvPr id="10" name="Rectangle 2">
            <a:extLst>
              <a:ext uri="{FF2B5EF4-FFF2-40B4-BE49-F238E27FC236}">
                <a16:creationId xmlns:a16="http://schemas.microsoft.com/office/drawing/2014/main" id="{EE4C3686-2AD5-3224-2D78-5A4DE70BCC24}"/>
              </a:ext>
            </a:extLst>
          </p:cNvPr>
          <p:cNvSpPr>
            <a:spLocks noChangeArrowheads="1"/>
          </p:cNvSpPr>
          <p:nvPr/>
        </p:nvSpPr>
        <p:spPr bwMode="auto">
          <a:xfrm>
            <a:off x="5648706" y="1341620"/>
            <a:ext cx="3262945" cy="329110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47500" lnSpcReduction="20000"/>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9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Rotary Mississauga Meadowvale members are people of action.  We make a difference in our community and the world.  We are leaders committed to helping people, and our motto is "service above self". </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3200" b="0" i="0" u="none" strike="noStrike" cap="none" normalizeH="0" baseline="0" dirty="0">
              <a:ln>
                <a:noFill/>
              </a:ln>
              <a:effectLst/>
              <a:latin typeface="Arial" panose="020B0604020202020204" pitchFamily="34" charset="0"/>
              <a:cs typeface="Arial" panose="020B0604020202020204" pitchFamily="34" charset="0"/>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We meet on the 1</a:t>
            </a:r>
            <a:r>
              <a:rPr kumimoji="0" lang="en-US" altLang="en-US" sz="3200" b="0" i="0" u="none" strike="noStrike" cap="none" normalizeH="0" baseline="30000" dirty="0">
                <a:ln>
                  <a:noFill/>
                </a:ln>
                <a:effectLst/>
                <a:latin typeface="Arial" panose="020B0604020202020204" pitchFamily="34" charset="0"/>
                <a:cs typeface="Arial" panose="020B0604020202020204" pitchFamily="34" charset="0"/>
              </a:rPr>
              <a:t>st</a:t>
            </a: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 and 3</a:t>
            </a:r>
            <a:r>
              <a:rPr kumimoji="0" lang="en-US" altLang="en-US" sz="3200" b="0" i="0" u="none" strike="noStrike" cap="none" normalizeH="0" baseline="30000" dirty="0">
                <a:ln>
                  <a:noFill/>
                </a:ln>
                <a:effectLst/>
                <a:latin typeface="Arial" panose="020B0604020202020204" pitchFamily="34" charset="0"/>
                <a:cs typeface="Arial" panose="020B0604020202020204" pitchFamily="34" charset="0"/>
              </a:rPr>
              <a:t>rd</a:t>
            </a: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 Friday of each month at 12:00 noon to socialize, plan service projects, discuss local and international issues and hear interesting guest speakers.   </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3200" b="0" i="0" u="none" strike="noStrike" cap="none" normalizeH="0" baseline="0" dirty="0">
              <a:ln>
                <a:noFill/>
              </a:ln>
              <a:effectLst/>
              <a:latin typeface="Arial" panose="020B0604020202020204" pitchFamily="34" charset="0"/>
              <a:cs typeface="Arial" panose="020B0604020202020204" pitchFamily="34" charset="0"/>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lang="en-US" altLang="en-US" sz="3200" dirty="0">
                <a:latin typeface="Arial" panose="020B0604020202020204" pitchFamily="34" charset="0"/>
                <a:cs typeface="Arial" panose="020B0604020202020204" pitchFamily="34" charset="0"/>
              </a:rPr>
              <a:t>Briefly put, we are good people, doing great things in our community and across the globe.</a:t>
            </a:r>
            <a:endParaRPr kumimoji="0" lang="en-US" altLang="en-US" sz="3200" b="0"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22994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6320CA-8835-002B-5582-F4E5B480A20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34"/>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F7B927E7-BDA8-FF78-058D-C8EBC38FC0F0}"/>
              </a:ext>
            </a:extLst>
          </p:cNvPr>
          <p:cNvSpPr txBox="1"/>
          <p:nvPr/>
        </p:nvSpPr>
        <p:spPr>
          <a:xfrm>
            <a:off x="359545" y="803100"/>
            <a:ext cx="2954766" cy="4187344"/>
          </a:xfrm>
          <a:prstGeom prst="rect">
            <a:avLst/>
          </a:prstGeom>
          <a:solidFill>
            <a:srgbClr val="0092CA"/>
          </a:solidFill>
        </p:spPr>
        <p:txBody>
          <a:bodyPr vert="horz" lIns="91440" tIns="45720" rIns="91440" bIns="45720" rtlCol="0" anchor="ctr">
            <a:normAutofit/>
          </a:bodyPr>
          <a:lstStyle/>
          <a:p>
            <a:pPr algn="ctr" defTabSz="914400">
              <a:lnSpc>
                <a:spcPct val="90000"/>
              </a:lnSpc>
              <a:spcBef>
                <a:spcPct val="0"/>
              </a:spcBef>
              <a:spcAft>
                <a:spcPts val="600"/>
              </a:spcAft>
            </a:pPr>
            <a:r>
              <a:rPr lang="en-US" sz="3600" b="1" kern="1200" dirty="0">
                <a:solidFill>
                  <a:schemeClr val="bg1"/>
                </a:solidFill>
                <a:latin typeface="Arial" panose="020B0604020202020204" pitchFamily="34" charset="0"/>
                <a:ea typeface="+mj-ea"/>
                <a:cs typeface="Arial" panose="020B0604020202020204" pitchFamily="34" charset="0"/>
              </a:rPr>
              <a:t>Assess Membership Satisfaction</a:t>
            </a:r>
          </a:p>
        </p:txBody>
      </p:sp>
      <p:cxnSp>
        <p:nvCxnSpPr>
          <p:cNvPr id="14" name="Straight Connector 1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849085"/>
            <a:ext cx="0" cy="428818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TextBox 5">
            <a:extLst>
              <a:ext uri="{FF2B5EF4-FFF2-40B4-BE49-F238E27FC236}">
                <a16:creationId xmlns:a16="http://schemas.microsoft.com/office/drawing/2014/main" id="{3DAE4E0F-0F2E-2377-CE90-30C0352F511A}"/>
              </a:ext>
            </a:extLst>
          </p:cNvPr>
          <p:cNvGraphicFramePr/>
          <p:nvPr>
            <p:extLst>
              <p:ext uri="{D42A27DB-BD31-4B8C-83A1-F6EECF244321}">
                <p14:modId xmlns:p14="http://schemas.microsoft.com/office/powerpoint/2010/main" val="4154999837"/>
              </p:ext>
            </p:extLst>
          </p:nvPr>
        </p:nvGraphicFramePr>
        <p:xfrm>
          <a:off x="3831401" y="803100"/>
          <a:ext cx="4683949" cy="419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674867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8EE46E8-EE8A-E2BC-0E55-7A8375B0F2E3}"/>
              </a:ext>
            </a:extLst>
          </p:cNvPr>
          <p:cNvGraphicFramePr>
            <a:graphicFrameLocks noGrp="1"/>
          </p:cNvGraphicFramePr>
          <p:nvPr>
            <p:extLst>
              <p:ext uri="{D42A27DB-BD31-4B8C-83A1-F6EECF244321}">
                <p14:modId xmlns:p14="http://schemas.microsoft.com/office/powerpoint/2010/main" val="1442183142"/>
              </p:ext>
            </p:extLst>
          </p:nvPr>
        </p:nvGraphicFramePr>
        <p:xfrm>
          <a:off x="-3586" y="1077168"/>
          <a:ext cx="9147586" cy="3913570"/>
        </p:xfrm>
        <a:graphic>
          <a:graphicData uri="http://schemas.openxmlformats.org/drawingml/2006/table">
            <a:tbl>
              <a:tblPr firstRow="1" firstCol="1" bandRow="1">
                <a:tableStyleId>{5C22544A-7EE6-4342-B048-85BDC9FD1C3A}</a:tableStyleId>
              </a:tblPr>
              <a:tblGrid>
                <a:gridCol w="991064">
                  <a:extLst>
                    <a:ext uri="{9D8B030D-6E8A-4147-A177-3AD203B41FA5}">
                      <a16:colId xmlns:a16="http://schemas.microsoft.com/office/drawing/2014/main" val="1486734597"/>
                    </a:ext>
                  </a:extLst>
                </a:gridCol>
                <a:gridCol w="8156522">
                  <a:extLst>
                    <a:ext uri="{9D8B030D-6E8A-4147-A177-3AD203B41FA5}">
                      <a16:colId xmlns:a16="http://schemas.microsoft.com/office/drawing/2014/main" val="2847201289"/>
                    </a:ext>
                  </a:extLst>
                </a:gridCol>
              </a:tblGrid>
              <a:tr h="138155">
                <a:tc>
                  <a:txBody>
                    <a:bodyPr/>
                    <a:lstStyle/>
                    <a:p>
                      <a:pPr algn="ctr">
                        <a:lnSpc>
                          <a:spcPct val="110000"/>
                        </a:lnSpc>
                        <a:spcAft>
                          <a:spcPts val="900"/>
                        </a:spcAft>
                      </a:pPr>
                      <a:r>
                        <a:rPr lang="en-CA" sz="1800" kern="0" dirty="0">
                          <a:effectLst/>
                        </a:rPr>
                        <a:t>Rating</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0" dirty="0">
                          <a:effectLst/>
                        </a:rPr>
                        <a:t>Dimension of Experience</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3677444195"/>
                  </a:ext>
                </a:extLst>
              </a:tr>
              <a:tr h="294926">
                <a:tc>
                  <a:txBody>
                    <a:bodyPr/>
                    <a:lstStyle/>
                    <a:p>
                      <a:pPr algn="ctr">
                        <a:lnSpc>
                          <a:spcPct val="110000"/>
                        </a:lnSpc>
                        <a:spcAft>
                          <a:spcPts val="900"/>
                        </a:spcAft>
                      </a:pPr>
                      <a:r>
                        <a:rPr lang="en-CA" sz="4800" kern="0" baseline="-25000" dirty="0">
                          <a:effectLst/>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0" dirty="0">
                          <a:effectLst/>
                        </a:rPr>
                        <a:t>I look forward to attending club meetings.</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1996604222"/>
                  </a:ext>
                </a:extLst>
              </a:tr>
              <a:tr h="320890">
                <a:tc>
                  <a:txBody>
                    <a:bodyPr/>
                    <a:lstStyle/>
                    <a:p>
                      <a:pPr marL="0" marR="0" lvl="0" indent="0" algn="ctr" defTabSz="685800" rtl="0" eaLnBrk="1" fontAlgn="auto" latinLnBrk="0" hangingPunct="1">
                        <a:lnSpc>
                          <a:spcPct val="110000"/>
                        </a:lnSpc>
                        <a:spcBef>
                          <a:spcPts val="0"/>
                        </a:spcBef>
                        <a:spcAft>
                          <a:spcPts val="900"/>
                        </a:spcAft>
                        <a:buClrTx/>
                        <a:buSzTx/>
                        <a:buFontTx/>
                        <a:buNone/>
                        <a:tabLst/>
                        <a:defRPr/>
                      </a:pPr>
                      <a:r>
                        <a:rPr lang="en-CA" sz="4800" kern="0" baseline="-25000" dirty="0">
                          <a:effectLst/>
                          <a:sym typeface="Wingdings 2" panose="05020102010507070707" pitchFamily="18" charset="2"/>
                        </a:rPr>
                        <a:t></a:t>
                      </a:r>
                      <a:endParaRPr lang="en-CA" sz="4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0" dirty="0">
                          <a:effectLst/>
                        </a:rPr>
                        <a:t>Our club meeting programs are relevant, interesting, and varied.</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2981267466"/>
                  </a:ext>
                </a:extLst>
              </a:tr>
              <a:tr h="320890">
                <a:tc>
                  <a:txBody>
                    <a:bodyPr/>
                    <a:lstStyle/>
                    <a:p>
                      <a:pPr marL="0" marR="0" lvl="0" indent="0" algn="ctr" defTabSz="685800" rtl="0" eaLnBrk="1" fontAlgn="auto" latinLnBrk="0" hangingPunct="1">
                        <a:lnSpc>
                          <a:spcPct val="110000"/>
                        </a:lnSpc>
                        <a:spcBef>
                          <a:spcPts val="0"/>
                        </a:spcBef>
                        <a:spcAft>
                          <a:spcPts val="900"/>
                        </a:spcAft>
                        <a:buClrTx/>
                        <a:buSzTx/>
                        <a:buFontTx/>
                        <a:buNone/>
                        <a:tabLst/>
                        <a:defRPr/>
                      </a:pPr>
                      <a:r>
                        <a:rPr lang="en-CA" sz="4800" b="1" kern="0" baseline="-25000" dirty="0">
                          <a:solidFill>
                            <a:schemeClr val="lt1"/>
                          </a:solidFill>
                          <a:effectLst/>
                          <a:latin typeface="+mn-lt"/>
                          <a:ea typeface="+mn-ea"/>
                          <a:cs typeface="+mn-cs"/>
                          <a:sym typeface="Wingdings 2" panose="05020102010507070707" pitchFamily="18" charset="2"/>
                        </a:rPr>
                        <a:t></a:t>
                      </a:r>
                      <a:endParaRPr lang="en-CA" sz="4800" b="1" kern="0" baseline="-25000" dirty="0">
                        <a:solidFill>
                          <a:schemeClr val="lt1"/>
                        </a:solidFill>
                        <a:effectLst/>
                        <a:latin typeface="+mn-lt"/>
                        <a:ea typeface="+mn-ea"/>
                        <a:cs typeface="+mn-cs"/>
                      </a:endParaRPr>
                    </a:p>
                    <a:p>
                      <a:pPr marL="0" marR="0" lvl="0" indent="0" algn="ctr" defTabSz="685800" rtl="0" eaLnBrk="1" fontAlgn="auto" latinLnBrk="0" hangingPunct="1">
                        <a:lnSpc>
                          <a:spcPct val="110000"/>
                        </a:lnSpc>
                        <a:spcBef>
                          <a:spcPts val="0"/>
                        </a:spcBef>
                        <a:spcAft>
                          <a:spcPts val="900"/>
                        </a:spcAft>
                        <a:buClrTx/>
                        <a:buSzTx/>
                        <a:buFontTx/>
                        <a:buNone/>
                        <a:tabLst/>
                        <a:defRPr/>
                      </a:pPr>
                      <a:endParaRPr lang="en-CA" sz="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1200" dirty="0">
                          <a:effectLst/>
                        </a:rPr>
                        <a:t>We have a greeter or greeters who welcome members and visitors to meetings.</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2878259707"/>
                  </a:ext>
                </a:extLst>
              </a:tr>
              <a:tr h="320890">
                <a:tc>
                  <a:txBody>
                    <a:bodyPr/>
                    <a:lstStyle/>
                    <a:p>
                      <a:pPr algn="ctr">
                        <a:lnSpc>
                          <a:spcPct val="110000"/>
                        </a:lnSpc>
                        <a:spcAft>
                          <a:spcPts val="900"/>
                        </a:spcAft>
                      </a:pPr>
                      <a:r>
                        <a:rPr lang="en-CA" sz="4400" b="1" kern="0" baseline="-25000" dirty="0">
                          <a:ln w="9525" cap="rnd" cmpd="sng" algn="ctr">
                            <a:solidFill>
                              <a:srgbClr val="94B6D2"/>
                            </a:solidFill>
                            <a:prstDash val="solid"/>
                            <a:bevel/>
                          </a:ln>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CA" sz="44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0" dirty="0">
                          <a:effectLst/>
                        </a:rPr>
                        <a:t>Our meetings are organized and run professionally.</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679968772"/>
                  </a:ext>
                </a:extLst>
              </a:tr>
              <a:tr h="298001">
                <a:tc>
                  <a:txBody>
                    <a:bodyPr/>
                    <a:lstStyle/>
                    <a:p>
                      <a:pPr algn="ctr">
                        <a:lnSpc>
                          <a:spcPct val="110000"/>
                        </a:lnSpc>
                        <a:spcAft>
                          <a:spcPts val="900"/>
                        </a:spcAft>
                      </a:pPr>
                      <a:r>
                        <a:rPr lang="en-CA" sz="4000" kern="0" baseline="-25000" dirty="0">
                          <a:effectLst/>
                          <a:sym typeface="Wingdings 2" panose="05020102010507070707" pitchFamily="18" charset="2"/>
                        </a:rPr>
                        <a:t></a:t>
                      </a:r>
                      <a:endParaRPr lang="en-CA"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1200" dirty="0">
                          <a:effectLst/>
                          <a:latin typeface="Tw Cen MT" panose="020B0602020104020603" pitchFamily="34" charset="0"/>
                          <a:ea typeface="Tw Cen MT" panose="020B0602020104020603" pitchFamily="34" charset="0"/>
                          <a:cs typeface="Tw Cen MT" panose="020B0602020104020603" pitchFamily="34" charset="0"/>
                        </a:rPr>
                        <a:t>Members make an effort to meet and talk with different people at each meeting.</a:t>
                      </a:r>
                      <a:endParaRPr lang="en-CA"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28872"/>
                  </a:ext>
                </a:extLst>
              </a:tr>
            </a:tbl>
          </a:graphicData>
        </a:graphic>
      </p:graphicFrame>
      <p:sp>
        <p:nvSpPr>
          <p:cNvPr id="6" name="TextBox 5">
            <a:extLst>
              <a:ext uri="{FF2B5EF4-FFF2-40B4-BE49-F238E27FC236}">
                <a16:creationId xmlns:a16="http://schemas.microsoft.com/office/drawing/2014/main" id="{8613198D-5A76-AA5B-5B37-5C9BB91EC2D6}"/>
              </a:ext>
            </a:extLst>
          </p:cNvPr>
          <p:cNvSpPr txBox="1"/>
          <p:nvPr/>
        </p:nvSpPr>
        <p:spPr>
          <a:xfrm>
            <a:off x="209005" y="36574"/>
            <a:ext cx="5506123" cy="800219"/>
          </a:xfrm>
          <a:prstGeom prst="rect">
            <a:avLst/>
          </a:prstGeom>
          <a:noFill/>
        </p:spPr>
        <p:txBody>
          <a:bodyPr wrap="none" rtlCol="0">
            <a:spAutoFit/>
          </a:bodyPr>
          <a:lstStyle/>
          <a:p>
            <a:r>
              <a:rPr lang="en-CA" sz="2800" b="1" dirty="0">
                <a:solidFill>
                  <a:srgbClr val="00B050"/>
                </a:solidFill>
              </a:rPr>
              <a:t>Rotary Club Health Check Survey - 1</a:t>
            </a:r>
          </a:p>
          <a:p>
            <a:endParaRPr lang="en-CA" dirty="0"/>
          </a:p>
        </p:txBody>
      </p:sp>
      <p:sp>
        <p:nvSpPr>
          <p:cNvPr id="8" name="TextBox 7">
            <a:extLst>
              <a:ext uri="{FF2B5EF4-FFF2-40B4-BE49-F238E27FC236}">
                <a16:creationId xmlns:a16="http://schemas.microsoft.com/office/drawing/2014/main" id="{E05729BE-E645-55A2-C4FA-5156271EB724}"/>
              </a:ext>
            </a:extLst>
          </p:cNvPr>
          <p:cNvSpPr txBox="1"/>
          <p:nvPr/>
        </p:nvSpPr>
        <p:spPr>
          <a:xfrm>
            <a:off x="4919575" y="556863"/>
            <a:ext cx="3806414" cy="317459"/>
          </a:xfrm>
          <a:prstGeom prst="rect">
            <a:avLst/>
          </a:prstGeom>
          <a:noFill/>
        </p:spPr>
        <p:txBody>
          <a:bodyPr wrap="square">
            <a:spAutoFit/>
          </a:bodyPr>
          <a:lstStyle/>
          <a:p>
            <a:pPr algn="ctr">
              <a:lnSpc>
                <a:spcPct val="110000"/>
              </a:lnSpc>
              <a:spcAft>
                <a:spcPts val="900"/>
              </a:spcAft>
            </a:pP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RATING SCALE:	</a:t>
            </a:r>
            <a:r>
              <a:rPr lang="en-CA" sz="2000" b="1" kern="0" baseline="-25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Positive       </a:t>
            </a:r>
            <a:r>
              <a:rPr lang="en-CA" sz="2000" b="1" kern="0" baseline="-25000" dirty="0">
                <a:ln w="9525" cap="rnd" cmpd="sng" algn="ctr">
                  <a:solidFill>
                    <a:srgbClr val="94B6D2"/>
                  </a:solidFill>
                  <a:prstDash val="solid"/>
                  <a:bevel/>
                </a:ln>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CA" sz="1400" b="1" kern="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Neutral 	</a:t>
            </a:r>
            <a:r>
              <a:rPr lang="en-CA" sz="20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n-CA" sz="20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Negative</a:t>
            </a:r>
            <a:endParaRPr lang="en-CA" sz="1050" kern="1200" dirty="0">
              <a:effectLst/>
              <a:latin typeface="Tw Cen MT" panose="020B0602020104020603"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97442844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D31A0-7594-1884-4A82-900C559D196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208E450-9309-93F2-9ECE-AC4F3C4E4639}"/>
              </a:ext>
            </a:extLst>
          </p:cNvPr>
          <p:cNvGraphicFramePr>
            <a:graphicFrameLocks noGrp="1"/>
          </p:cNvGraphicFramePr>
          <p:nvPr>
            <p:extLst>
              <p:ext uri="{D42A27DB-BD31-4B8C-83A1-F6EECF244321}">
                <p14:modId xmlns:p14="http://schemas.microsoft.com/office/powerpoint/2010/main" val="2241661288"/>
              </p:ext>
            </p:extLst>
          </p:nvPr>
        </p:nvGraphicFramePr>
        <p:xfrm>
          <a:off x="0" y="1045028"/>
          <a:ext cx="9147586" cy="3959480"/>
        </p:xfrm>
        <a:graphic>
          <a:graphicData uri="http://schemas.openxmlformats.org/drawingml/2006/table">
            <a:tbl>
              <a:tblPr firstRow="1" firstCol="1" bandRow="1">
                <a:tableStyleId>{5C22544A-7EE6-4342-B048-85BDC9FD1C3A}</a:tableStyleId>
              </a:tblPr>
              <a:tblGrid>
                <a:gridCol w="991064">
                  <a:extLst>
                    <a:ext uri="{9D8B030D-6E8A-4147-A177-3AD203B41FA5}">
                      <a16:colId xmlns:a16="http://schemas.microsoft.com/office/drawing/2014/main" val="1486734597"/>
                    </a:ext>
                  </a:extLst>
                </a:gridCol>
                <a:gridCol w="8156522">
                  <a:extLst>
                    <a:ext uri="{9D8B030D-6E8A-4147-A177-3AD203B41FA5}">
                      <a16:colId xmlns:a16="http://schemas.microsoft.com/office/drawing/2014/main" val="2847201289"/>
                    </a:ext>
                  </a:extLst>
                </a:gridCol>
              </a:tblGrid>
              <a:tr h="138155">
                <a:tc>
                  <a:txBody>
                    <a:bodyPr/>
                    <a:lstStyle/>
                    <a:p>
                      <a:pPr algn="ctr">
                        <a:lnSpc>
                          <a:spcPct val="110000"/>
                        </a:lnSpc>
                        <a:spcAft>
                          <a:spcPts val="900"/>
                        </a:spcAft>
                      </a:pPr>
                      <a:r>
                        <a:rPr lang="en-CA" sz="1800" kern="0" dirty="0">
                          <a:effectLst/>
                        </a:rPr>
                        <a:t>Rating</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0">
                          <a:effectLst/>
                        </a:rPr>
                        <a:t>Dimension of Experience</a:t>
                      </a:r>
                      <a:endParaRPr lang="en-CA"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3677444195"/>
                  </a:ext>
                </a:extLst>
              </a:tr>
              <a:tr h="320890">
                <a:tc>
                  <a:txBody>
                    <a:bodyPr/>
                    <a:lstStyle/>
                    <a:p>
                      <a:pPr algn="ctr">
                        <a:lnSpc>
                          <a:spcPct val="110000"/>
                        </a:lnSpc>
                        <a:spcAft>
                          <a:spcPts val="900"/>
                        </a:spcAft>
                      </a:pPr>
                      <a:r>
                        <a:rPr lang="en-CA" sz="4800" kern="0" baseline="-25000">
                          <a:effectLst/>
                          <a:sym typeface="Wingdings 2" panose="05020102010507070707" pitchFamily="18" charset="2"/>
                        </a:rPr>
                        <a:t></a:t>
                      </a:r>
                      <a:endParaRPr lang="en-CA"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0" dirty="0">
                          <a:effectLst/>
                        </a:rPr>
                        <a:t>I’ve made several new friends in the club.</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3570320285"/>
                  </a:ext>
                </a:extLst>
              </a:tr>
              <a:tr h="320890">
                <a:tc>
                  <a:txBody>
                    <a:bodyPr/>
                    <a:lstStyle/>
                    <a:p>
                      <a:pPr algn="ctr">
                        <a:lnSpc>
                          <a:spcPct val="110000"/>
                        </a:lnSpc>
                        <a:spcAft>
                          <a:spcPts val="900"/>
                        </a:spcAft>
                      </a:pPr>
                      <a:r>
                        <a:rPr lang="en-CA" sz="4800" kern="0" baseline="-25000" dirty="0">
                          <a:ln w="9525" cap="rnd" cmpd="sng" algn="ctr">
                            <a:solidFill>
                              <a:srgbClr val="94B6D2"/>
                            </a:solidFill>
                            <a:prstDash val="solid"/>
                            <a:bevel/>
                          </a:ln>
                          <a:effectLst/>
                          <a:sym typeface="Wingdings" panose="05000000000000000000" pitchFamily="2"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1200" dirty="0">
                          <a:effectLst/>
                        </a:rPr>
                        <a:t>Our club tries new things (activities, meeting practices and formats, service, socials, etc.) to enrich members’ experience.</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524886227"/>
                  </a:ext>
                </a:extLst>
              </a:tr>
              <a:tr h="320890">
                <a:tc>
                  <a:txBody>
                    <a:bodyPr/>
                    <a:lstStyle/>
                    <a:p>
                      <a:pPr algn="ctr">
                        <a:lnSpc>
                          <a:spcPct val="110000"/>
                        </a:lnSpc>
                        <a:spcAft>
                          <a:spcPts val="900"/>
                        </a:spcAft>
                      </a:pPr>
                      <a:r>
                        <a:rPr lang="en-CA" sz="4800" kern="0" baseline="-25000" dirty="0">
                          <a:effectLst/>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1200" dirty="0">
                          <a:effectLst/>
                        </a:rPr>
                        <a:t>We are inclusive in who we invite to our club, how we welcome guests, the topics we discuss, and the service we focus on.</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3825180030"/>
                  </a:ext>
                </a:extLst>
              </a:tr>
              <a:tr h="298001">
                <a:tc>
                  <a:txBody>
                    <a:bodyPr/>
                    <a:lstStyle/>
                    <a:p>
                      <a:pPr algn="ctr">
                        <a:lnSpc>
                          <a:spcPct val="110000"/>
                        </a:lnSpc>
                        <a:spcAft>
                          <a:spcPts val="900"/>
                        </a:spcAft>
                      </a:pPr>
                      <a:r>
                        <a:rPr lang="en-CA" sz="44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1200" dirty="0">
                          <a:effectLst/>
                        </a:rPr>
                        <a:t>Members other than club leaders participate in Rotary events at the district or international level.</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2273152636"/>
                  </a:ext>
                </a:extLst>
              </a:tr>
              <a:tr h="298001">
                <a:tc>
                  <a:txBody>
                    <a:bodyPr/>
                    <a:lstStyle/>
                    <a:p>
                      <a:pPr algn="ctr">
                        <a:lnSpc>
                          <a:spcPct val="110000"/>
                        </a:lnSpc>
                        <a:spcAft>
                          <a:spcPts val="900"/>
                        </a:spcAft>
                      </a:pPr>
                      <a:r>
                        <a:rPr lang="en-CA" sz="44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1200" dirty="0">
                          <a:effectLst/>
                        </a:rPr>
                        <a:t>Most members are aware of Rotary’s Avenues of Service and areas of focus, take part in projects, and feel proud to be a part of the club.</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4027183541"/>
                  </a:ext>
                </a:extLst>
              </a:tr>
            </a:tbl>
          </a:graphicData>
        </a:graphic>
      </p:graphicFrame>
      <p:sp>
        <p:nvSpPr>
          <p:cNvPr id="2" name="TextBox 1">
            <a:extLst>
              <a:ext uri="{FF2B5EF4-FFF2-40B4-BE49-F238E27FC236}">
                <a16:creationId xmlns:a16="http://schemas.microsoft.com/office/drawing/2014/main" id="{C29BABE2-77DE-6523-C1DD-6FB9288649AD}"/>
              </a:ext>
            </a:extLst>
          </p:cNvPr>
          <p:cNvSpPr txBox="1"/>
          <p:nvPr/>
        </p:nvSpPr>
        <p:spPr>
          <a:xfrm>
            <a:off x="209005" y="156754"/>
            <a:ext cx="5506123" cy="800219"/>
          </a:xfrm>
          <a:prstGeom prst="rect">
            <a:avLst/>
          </a:prstGeom>
          <a:noFill/>
        </p:spPr>
        <p:txBody>
          <a:bodyPr wrap="none" rtlCol="0">
            <a:spAutoFit/>
          </a:bodyPr>
          <a:lstStyle/>
          <a:p>
            <a:r>
              <a:rPr lang="en-CA" sz="2800" b="1" dirty="0">
                <a:solidFill>
                  <a:srgbClr val="00B050"/>
                </a:solidFill>
              </a:rPr>
              <a:t>Rotary Club Health Check Survey - 2</a:t>
            </a:r>
          </a:p>
          <a:p>
            <a:endParaRPr lang="en-CA" dirty="0"/>
          </a:p>
        </p:txBody>
      </p:sp>
      <p:sp>
        <p:nvSpPr>
          <p:cNvPr id="3" name="TextBox 2">
            <a:extLst>
              <a:ext uri="{FF2B5EF4-FFF2-40B4-BE49-F238E27FC236}">
                <a16:creationId xmlns:a16="http://schemas.microsoft.com/office/drawing/2014/main" id="{6E6CAC18-0FD0-8411-C0E5-020B4A558627}"/>
              </a:ext>
            </a:extLst>
          </p:cNvPr>
          <p:cNvSpPr txBox="1"/>
          <p:nvPr/>
        </p:nvSpPr>
        <p:spPr>
          <a:xfrm>
            <a:off x="5128581" y="556863"/>
            <a:ext cx="3806414" cy="317459"/>
          </a:xfrm>
          <a:prstGeom prst="rect">
            <a:avLst/>
          </a:prstGeom>
          <a:noFill/>
        </p:spPr>
        <p:txBody>
          <a:bodyPr wrap="square">
            <a:spAutoFit/>
          </a:bodyPr>
          <a:lstStyle/>
          <a:p>
            <a:pPr algn="ctr">
              <a:lnSpc>
                <a:spcPct val="110000"/>
              </a:lnSpc>
              <a:spcAft>
                <a:spcPts val="900"/>
              </a:spcAft>
            </a:pP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RATING SCALE:	</a:t>
            </a:r>
            <a:r>
              <a:rPr lang="en-CA" sz="2000" b="1" kern="0" baseline="-25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Positive       </a:t>
            </a:r>
            <a:r>
              <a:rPr lang="en-CA" sz="2000" b="1" kern="0" baseline="-25000" dirty="0">
                <a:ln w="9525" cap="rnd" cmpd="sng" algn="ctr">
                  <a:solidFill>
                    <a:srgbClr val="94B6D2"/>
                  </a:solidFill>
                  <a:prstDash val="solid"/>
                  <a:bevel/>
                </a:ln>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CA" sz="1400" b="1" kern="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Neutral 	</a:t>
            </a:r>
            <a:r>
              <a:rPr lang="en-CA" sz="20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n-CA" sz="20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Negative</a:t>
            </a:r>
            <a:endParaRPr lang="en-CA" sz="1050" kern="1200" dirty="0">
              <a:effectLst/>
              <a:latin typeface="Tw Cen MT" panose="020B0602020104020603"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45317098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D37D-1D04-732D-E7BB-241B8271D6D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35C0563-01E9-D1EE-D8CB-3A0B29F8CC84}"/>
              </a:ext>
            </a:extLst>
          </p:cNvPr>
          <p:cNvGraphicFramePr>
            <a:graphicFrameLocks noGrp="1"/>
          </p:cNvGraphicFramePr>
          <p:nvPr>
            <p:extLst>
              <p:ext uri="{D42A27DB-BD31-4B8C-83A1-F6EECF244321}">
                <p14:modId xmlns:p14="http://schemas.microsoft.com/office/powerpoint/2010/main" val="2986256866"/>
              </p:ext>
            </p:extLst>
          </p:nvPr>
        </p:nvGraphicFramePr>
        <p:xfrm>
          <a:off x="0" y="914400"/>
          <a:ext cx="9147586" cy="3959480"/>
        </p:xfrm>
        <a:graphic>
          <a:graphicData uri="http://schemas.openxmlformats.org/drawingml/2006/table">
            <a:tbl>
              <a:tblPr firstRow="1" firstCol="1" bandRow="1">
                <a:tableStyleId>{5C22544A-7EE6-4342-B048-85BDC9FD1C3A}</a:tableStyleId>
              </a:tblPr>
              <a:tblGrid>
                <a:gridCol w="991064">
                  <a:extLst>
                    <a:ext uri="{9D8B030D-6E8A-4147-A177-3AD203B41FA5}">
                      <a16:colId xmlns:a16="http://schemas.microsoft.com/office/drawing/2014/main" val="1486734597"/>
                    </a:ext>
                  </a:extLst>
                </a:gridCol>
                <a:gridCol w="8156522">
                  <a:extLst>
                    <a:ext uri="{9D8B030D-6E8A-4147-A177-3AD203B41FA5}">
                      <a16:colId xmlns:a16="http://schemas.microsoft.com/office/drawing/2014/main" val="2847201289"/>
                    </a:ext>
                  </a:extLst>
                </a:gridCol>
              </a:tblGrid>
              <a:tr h="138155">
                <a:tc>
                  <a:txBody>
                    <a:bodyPr/>
                    <a:lstStyle/>
                    <a:p>
                      <a:pPr algn="ctr">
                        <a:lnSpc>
                          <a:spcPct val="110000"/>
                        </a:lnSpc>
                        <a:spcAft>
                          <a:spcPts val="900"/>
                        </a:spcAft>
                      </a:pPr>
                      <a:r>
                        <a:rPr lang="en-CA" sz="1800" kern="0" dirty="0">
                          <a:effectLst/>
                        </a:rPr>
                        <a:t>Rating</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0" dirty="0">
                          <a:effectLst/>
                        </a:rPr>
                        <a:t>Dimension of Experience</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3677444195"/>
                  </a:ext>
                </a:extLst>
              </a:tr>
              <a:tr h="298001">
                <a:tc>
                  <a:txBody>
                    <a:bodyPr/>
                    <a:lstStyle/>
                    <a:p>
                      <a:pPr algn="ctr">
                        <a:lnSpc>
                          <a:spcPct val="110000"/>
                        </a:lnSpc>
                        <a:spcAft>
                          <a:spcPts val="900"/>
                        </a:spcAft>
                      </a:pPr>
                      <a:r>
                        <a:rPr lang="en-CA" sz="4400" kern="0" baseline="-25000" dirty="0">
                          <a:effectLst/>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0" dirty="0">
                          <a:effectLst/>
                        </a:rPr>
                        <a:t>We raise funds in a way that allows members to contribute what they wish.</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27428872"/>
                  </a:ext>
                </a:extLst>
              </a:tr>
              <a:tr h="320890">
                <a:tc>
                  <a:txBody>
                    <a:bodyPr/>
                    <a:lstStyle/>
                    <a:p>
                      <a:pPr algn="ctr">
                        <a:lnSpc>
                          <a:spcPct val="110000"/>
                        </a:lnSpc>
                        <a:spcAft>
                          <a:spcPts val="900"/>
                        </a:spcAft>
                      </a:pPr>
                      <a:r>
                        <a:rPr lang="en-CA" sz="48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1200" dirty="0">
                          <a:effectLst/>
                        </a:rPr>
                        <a:t>We recognize members’ service, engagement, and donations by nominating them for and presenting them with awards.</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3215928774"/>
                  </a:ext>
                </a:extLst>
              </a:tr>
              <a:tr h="298001">
                <a:tc>
                  <a:txBody>
                    <a:bodyPr/>
                    <a:lstStyle/>
                    <a:p>
                      <a:pPr algn="ctr">
                        <a:lnSpc>
                          <a:spcPct val="110000"/>
                        </a:lnSpc>
                        <a:spcAft>
                          <a:spcPts val="900"/>
                        </a:spcAft>
                      </a:pPr>
                      <a:r>
                        <a:rPr lang="en-CA" sz="4400" kern="0" baseline="-25000" dirty="0">
                          <a:ln w="9525" cap="rnd" cmpd="sng" algn="ctr">
                            <a:solidFill>
                              <a:srgbClr val="94B6D2"/>
                            </a:solidFill>
                            <a:prstDash val="solid"/>
                            <a:bevel/>
                          </a:ln>
                          <a:effectLst/>
                          <a:sym typeface="Wingdings" panose="05000000000000000000" pitchFamily="2"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tc>
                  <a:txBody>
                    <a:bodyPr/>
                    <a:lstStyle/>
                    <a:p>
                      <a:pPr>
                        <a:lnSpc>
                          <a:spcPct val="110000"/>
                        </a:lnSpc>
                        <a:spcAft>
                          <a:spcPts val="900"/>
                        </a:spcAft>
                      </a:pPr>
                      <a:r>
                        <a:rPr lang="en-CA" sz="1800" kern="0" dirty="0">
                          <a:effectLst/>
                        </a:rPr>
                        <a:t>I have made international connections through Rotary.</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1242335066"/>
                  </a:ext>
                </a:extLst>
              </a:tr>
              <a:tr h="320890">
                <a:tc>
                  <a:txBody>
                    <a:bodyPr/>
                    <a:lstStyle/>
                    <a:p>
                      <a:pPr algn="ctr">
                        <a:lnSpc>
                          <a:spcPct val="110000"/>
                        </a:lnSpc>
                        <a:spcAft>
                          <a:spcPts val="900"/>
                        </a:spcAft>
                      </a:pPr>
                      <a:r>
                        <a:rPr lang="en-CA" sz="4800" kern="0" baseline="-25000" dirty="0">
                          <a:effectLst/>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1200" dirty="0">
                          <a:effectLst/>
                        </a:rPr>
                        <a:t>Guests are asked to introduce themselves and are invited back.</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656496497"/>
                  </a:ext>
                </a:extLst>
              </a:tr>
              <a:tr h="320890">
                <a:tc>
                  <a:txBody>
                    <a:bodyPr/>
                    <a:lstStyle/>
                    <a:p>
                      <a:pPr algn="ctr">
                        <a:lnSpc>
                          <a:spcPct val="110000"/>
                        </a:lnSpc>
                        <a:spcAft>
                          <a:spcPts val="900"/>
                        </a:spcAft>
                      </a:pPr>
                      <a:r>
                        <a:rPr lang="en-CA" sz="4800" kern="0" baseline="-25000" dirty="0">
                          <a:effectLst/>
                          <a:sym typeface="Wingdings 2" panose="05020102010507070707" pitchFamily="18" charset="2"/>
                        </a:rPr>
                        <a:t></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tc>
                <a:tc>
                  <a:txBody>
                    <a:bodyPr/>
                    <a:lstStyle/>
                    <a:p>
                      <a:pPr>
                        <a:lnSpc>
                          <a:spcPct val="110000"/>
                        </a:lnSpc>
                        <a:spcAft>
                          <a:spcPts val="900"/>
                        </a:spcAft>
                      </a:pPr>
                      <a:r>
                        <a:rPr lang="en-CA" sz="1800" kern="1200" dirty="0">
                          <a:effectLst/>
                        </a:rPr>
                        <a:t>We provide members with flexible meeting opportunities (attending virtually or in person or watching recordings if they miss a meeting).</a:t>
                      </a:r>
                      <a:endParaRPr lang="en-CA"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33324" marR="33324" marT="0" marB="0" anchor="ctr"/>
                </a:tc>
                <a:extLst>
                  <a:ext uri="{0D108BD9-81ED-4DB2-BD59-A6C34878D82A}">
                    <a16:rowId xmlns:a16="http://schemas.microsoft.com/office/drawing/2014/main" val="3588744763"/>
                  </a:ext>
                </a:extLst>
              </a:tr>
            </a:tbl>
          </a:graphicData>
        </a:graphic>
      </p:graphicFrame>
      <p:sp>
        <p:nvSpPr>
          <p:cNvPr id="2" name="TextBox 1">
            <a:extLst>
              <a:ext uri="{FF2B5EF4-FFF2-40B4-BE49-F238E27FC236}">
                <a16:creationId xmlns:a16="http://schemas.microsoft.com/office/drawing/2014/main" id="{945F55B5-750A-729F-0E5B-9652E814A531}"/>
              </a:ext>
            </a:extLst>
          </p:cNvPr>
          <p:cNvSpPr txBox="1"/>
          <p:nvPr/>
        </p:nvSpPr>
        <p:spPr>
          <a:xfrm>
            <a:off x="69668" y="122889"/>
            <a:ext cx="5506123" cy="800219"/>
          </a:xfrm>
          <a:prstGeom prst="rect">
            <a:avLst/>
          </a:prstGeom>
          <a:noFill/>
        </p:spPr>
        <p:txBody>
          <a:bodyPr wrap="none" rtlCol="0">
            <a:spAutoFit/>
          </a:bodyPr>
          <a:lstStyle/>
          <a:p>
            <a:r>
              <a:rPr lang="en-CA" sz="2800" b="1" dirty="0">
                <a:solidFill>
                  <a:srgbClr val="00B050"/>
                </a:solidFill>
              </a:rPr>
              <a:t>Rotary Club Health Check Survey - 3</a:t>
            </a:r>
          </a:p>
          <a:p>
            <a:endParaRPr lang="en-CA" dirty="0"/>
          </a:p>
        </p:txBody>
      </p:sp>
      <p:sp>
        <p:nvSpPr>
          <p:cNvPr id="3" name="TextBox 2">
            <a:extLst>
              <a:ext uri="{FF2B5EF4-FFF2-40B4-BE49-F238E27FC236}">
                <a16:creationId xmlns:a16="http://schemas.microsoft.com/office/drawing/2014/main" id="{A44F9299-900A-6F68-0B04-F94C22324842}"/>
              </a:ext>
            </a:extLst>
          </p:cNvPr>
          <p:cNvSpPr txBox="1"/>
          <p:nvPr/>
        </p:nvSpPr>
        <p:spPr>
          <a:xfrm>
            <a:off x="5285335" y="556863"/>
            <a:ext cx="3806414" cy="317459"/>
          </a:xfrm>
          <a:prstGeom prst="rect">
            <a:avLst/>
          </a:prstGeom>
          <a:noFill/>
        </p:spPr>
        <p:txBody>
          <a:bodyPr wrap="square">
            <a:spAutoFit/>
          </a:bodyPr>
          <a:lstStyle/>
          <a:p>
            <a:pPr algn="ctr">
              <a:lnSpc>
                <a:spcPct val="110000"/>
              </a:lnSpc>
              <a:spcAft>
                <a:spcPts val="900"/>
              </a:spcAft>
            </a:pP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RATING SCALE:	</a:t>
            </a:r>
            <a:r>
              <a:rPr lang="en-CA" sz="2000" b="1" kern="0" baseline="-25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Positive       </a:t>
            </a:r>
            <a:r>
              <a:rPr lang="en-CA" sz="2000" b="1" kern="0" baseline="-25000" dirty="0">
                <a:ln w="9525" cap="rnd" cmpd="sng" algn="ctr">
                  <a:solidFill>
                    <a:srgbClr val="94B6D2"/>
                  </a:solidFill>
                  <a:prstDash val="solid"/>
                  <a:bevel/>
                </a:ln>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CA" sz="1400" b="1" kern="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Neutral 	</a:t>
            </a:r>
            <a:r>
              <a:rPr lang="en-CA" sz="20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n-CA" sz="2000" b="1" kern="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Negative</a:t>
            </a:r>
            <a:endParaRPr lang="en-CA" sz="1050" kern="1200" dirty="0">
              <a:effectLst/>
              <a:latin typeface="Tw Cen MT" panose="020B0602020104020603"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87820391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 circle&#10;&#10;Description automatically generated">
            <a:extLst>
              <a:ext uri="{FF2B5EF4-FFF2-40B4-BE49-F238E27FC236}">
                <a16:creationId xmlns:a16="http://schemas.microsoft.com/office/drawing/2014/main" id="{1A1D2631-F6C4-16E9-D888-ADDBB104F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a:off x="4762" y="0"/>
            <a:ext cx="9134475" cy="5143500"/>
          </a:xfrm>
          <a:prstGeom prst="rect">
            <a:avLst/>
          </a:prstGeom>
        </p:spPr>
      </p:pic>
      <p:sp>
        <p:nvSpPr>
          <p:cNvPr id="4" name="Subtitle 2">
            <a:extLst>
              <a:ext uri="{FF2B5EF4-FFF2-40B4-BE49-F238E27FC236}">
                <a16:creationId xmlns:a16="http://schemas.microsoft.com/office/drawing/2014/main" id="{4A966E96-C7EB-D4DE-EBF0-FCF5D9E7546A}"/>
              </a:ext>
            </a:extLst>
          </p:cNvPr>
          <p:cNvSpPr txBox="1">
            <a:spLocks/>
          </p:cNvSpPr>
          <p:nvPr/>
        </p:nvSpPr>
        <p:spPr>
          <a:xfrm>
            <a:off x="472191" y="1775610"/>
            <a:ext cx="6400800" cy="637806"/>
          </a:xfrm>
          <a:prstGeom prst="rect">
            <a:avLst/>
          </a:prstGeom>
          <a:solidFill>
            <a:srgbClr val="0092CA"/>
          </a:solidFill>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3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INCREASE OUR IMPACT</a:t>
            </a:r>
          </a:p>
        </p:txBody>
      </p:sp>
      <p:sp>
        <p:nvSpPr>
          <p:cNvPr id="6" name="Rectangle 5">
            <a:extLst>
              <a:ext uri="{FF2B5EF4-FFF2-40B4-BE49-F238E27FC236}">
                <a16:creationId xmlns:a16="http://schemas.microsoft.com/office/drawing/2014/main" id="{3AEBABFA-A23A-B1C6-964F-266EA6F08DA4}"/>
              </a:ext>
            </a:extLst>
          </p:cNvPr>
          <p:cNvSpPr/>
          <p:nvPr/>
        </p:nvSpPr>
        <p:spPr>
          <a:xfrm>
            <a:off x="1426497" y="336982"/>
            <a:ext cx="4461419" cy="369332"/>
          </a:xfrm>
          <a:prstGeom prst="rect">
            <a:avLst/>
          </a:prstGeom>
          <a:effectLst/>
        </p:spPr>
        <p:txBody>
          <a:bodyPr wrap="square">
            <a:spAutoFit/>
          </a:bodyPr>
          <a:lstStyle/>
          <a:p>
            <a:pPr algn="ctr" rtl="0"/>
            <a:r>
              <a:rPr lang="pt-br"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ACTION PLAN PRIORITY 1:</a:t>
            </a:r>
            <a:endParaRPr lang="pt-b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68078802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36754F1-83BC-F2DB-509F-E6FEA6EFACA0}"/>
              </a:ext>
            </a:extLst>
          </p:cNvPr>
          <p:cNvGraphicFramePr>
            <a:graphicFrameLocks noGrp="1"/>
          </p:cNvGraphicFramePr>
          <p:nvPr>
            <p:extLst>
              <p:ext uri="{D42A27DB-BD31-4B8C-83A1-F6EECF244321}">
                <p14:modId xmlns:p14="http://schemas.microsoft.com/office/powerpoint/2010/main" val="1438426675"/>
              </p:ext>
            </p:extLst>
          </p:nvPr>
        </p:nvGraphicFramePr>
        <p:xfrm>
          <a:off x="261257" y="127686"/>
          <a:ext cx="8600802" cy="4952525"/>
        </p:xfrm>
        <a:graphic>
          <a:graphicData uri="http://schemas.openxmlformats.org/drawingml/2006/table">
            <a:tbl>
              <a:tblPr firstRow="1" firstCol="1" bandRow="1">
                <a:tableStyleId>{5C22544A-7EE6-4342-B048-85BDC9FD1C3A}</a:tableStyleId>
              </a:tblPr>
              <a:tblGrid>
                <a:gridCol w="2009753">
                  <a:extLst>
                    <a:ext uri="{9D8B030D-6E8A-4147-A177-3AD203B41FA5}">
                      <a16:colId xmlns:a16="http://schemas.microsoft.com/office/drawing/2014/main" val="3096658108"/>
                    </a:ext>
                  </a:extLst>
                </a:gridCol>
                <a:gridCol w="2290215">
                  <a:extLst>
                    <a:ext uri="{9D8B030D-6E8A-4147-A177-3AD203B41FA5}">
                      <a16:colId xmlns:a16="http://schemas.microsoft.com/office/drawing/2014/main" val="3824230264"/>
                    </a:ext>
                  </a:extLst>
                </a:gridCol>
                <a:gridCol w="2150417">
                  <a:extLst>
                    <a:ext uri="{9D8B030D-6E8A-4147-A177-3AD203B41FA5}">
                      <a16:colId xmlns:a16="http://schemas.microsoft.com/office/drawing/2014/main" val="3845901251"/>
                    </a:ext>
                  </a:extLst>
                </a:gridCol>
                <a:gridCol w="2150417">
                  <a:extLst>
                    <a:ext uri="{9D8B030D-6E8A-4147-A177-3AD203B41FA5}">
                      <a16:colId xmlns:a16="http://schemas.microsoft.com/office/drawing/2014/main" val="748980564"/>
                    </a:ext>
                  </a:extLst>
                </a:gridCol>
              </a:tblGrid>
              <a:tr h="277585">
                <a:tc gridSpan="4">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Action 1 – Increase our Impact</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94274373"/>
                  </a:ext>
                </a:extLst>
              </a:tr>
              <a:tr h="231813">
                <a:tc>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Goal</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Action to Take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marL="0" algn="l" defTabSz="685800" rtl="0" eaLnBrk="1" latinLnBrk="0" hangingPunct="1">
                        <a:lnSpc>
                          <a:spcPct val="110000"/>
                        </a:lnSpc>
                        <a:spcAft>
                          <a:spcPts val="900"/>
                        </a:spcAft>
                        <a:buNone/>
                      </a:pPr>
                      <a:r>
                        <a:rPr lang="en-CA" sz="1200" kern="1200" dirty="0">
                          <a:solidFill>
                            <a:schemeClr val="dk1"/>
                          </a:solidFill>
                          <a:effectLst/>
                          <a:latin typeface="Arial" panose="020B0604020202020204" pitchFamily="34" charset="0"/>
                          <a:ea typeface="+mn-ea"/>
                          <a:cs typeface="Arial" panose="020B0604020202020204" pitchFamily="34" charset="0"/>
                        </a:rPr>
                        <a:t>Resources Needed &amp; Timeline</a:t>
                      </a:r>
                    </a:p>
                  </a:txBody>
                  <a:tcPr marL="50650" marR="50650" marT="0" marB="0"/>
                </a:tc>
                <a:tc>
                  <a:txBody>
                    <a:bodyPr/>
                    <a:lstStyle/>
                    <a:p>
                      <a:pPr marL="0" algn="l" defTabSz="685800" rtl="0" eaLnBrk="1" latinLnBrk="0" hangingPunct="1">
                        <a:lnSpc>
                          <a:spcPct val="110000"/>
                        </a:lnSpc>
                        <a:spcAft>
                          <a:spcPts val="900"/>
                        </a:spcAft>
                        <a:buNone/>
                      </a:pPr>
                      <a:r>
                        <a:rPr lang="en-CA" sz="1200" kern="1200" dirty="0">
                          <a:solidFill>
                            <a:schemeClr val="dk1"/>
                          </a:solidFill>
                          <a:effectLst/>
                          <a:latin typeface="Arial" panose="020B0604020202020204" pitchFamily="34" charset="0"/>
                          <a:ea typeface="+mn-ea"/>
                          <a:cs typeface="Arial" panose="020B0604020202020204" pitchFamily="34" charset="0"/>
                        </a:rPr>
                        <a:t>Who Leads the Effort</a:t>
                      </a:r>
                    </a:p>
                  </a:txBody>
                  <a:tcPr marL="50650" marR="50650" marT="0" marB="0"/>
                </a:tc>
                <a:extLst>
                  <a:ext uri="{0D108BD9-81ED-4DB2-BD59-A6C34878D82A}">
                    <a16:rowId xmlns:a16="http://schemas.microsoft.com/office/drawing/2014/main" val="175446658"/>
                  </a:ext>
                </a:extLst>
              </a:tr>
              <a:tr h="1192939">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Develop &amp; sustain meaningful partnerships (ongoing)</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marL="342900" lvl="0" indent="-342900">
                        <a:lnSpc>
                          <a:spcPct val="110000"/>
                        </a:lnSpc>
                        <a:spcAft>
                          <a:spcPts val="900"/>
                        </a:spcAft>
                        <a:buFont typeface="+mj-lt"/>
                        <a:buAutoNum type="arabicPeriod"/>
                        <a:tabLst>
                          <a:tab pos="228600" algn="l"/>
                          <a:tab pos="457200" algn="l"/>
                        </a:tabLst>
                      </a:pPr>
                      <a:r>
                        <a:rPr lang="en-CA" sz="1200" kern="0" dirty="0">
                          <a:effectLst/>
                          <a:latin typeface="Arial" panose="020B0604020202020204" pitchFamily="34" charset="0"/>
                          <a:cs typeface="Arial" panose="020B0604020202020204" pitchFamily="34" charset="0"/>
                        </a:rPr>
                        <a:t>Develop directory of  top employers</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tabLst>
                          <a:tab pos="228600" algn="l"/>
                          <a:tab pos="457200" algn="l"/>
                        </a:tabLst>
                      </a:pPr>
                      <a:r>
                        <a:rPr lang="en-CA" sz="1200" kern="0" dirty="0">
                          <a:effectLst/>
                          <a:latin typeface="Arial" panose="020B0604020202020204" pitchFamily="34" charset="0"/>
                          <a:cs typeface="Arial" panose="020B0604020202020204" pitchFamily="34" charset="0"/>
                        </a:rPr>
                        <a:t>Develop social service agency directory &amp; other NGOs (City and local community)</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tabLst>
                          <a:tab pos="228600" algn="l"/>
                          <a:tab pos="457200" algn="l"/>
                        </a:tabLst>
                      </a:pPr>
                      <a:r>
                        <a:rPr lang="en-CA" sz="1200" kern="1200" dirty="0">
                          <a:effectLst/>
                          <a:latin typeface="Arial" panose="020B0604020202020204" pitchFamily="34" charset="0"/>
                          <a:cs typeface="Arial" panose="020B0604020202020204" pitchFamily="34" charset="0"/>
                        </a:rPr>
                        <a:t>Develop inventory of international partners &amp; NGOs</a:t>
                      </a:r>
                    </a:p>
                  </a:txBody>
                  <a:tcPr marL="50650" marR="50650" marT="0" marB="0"/>
                </a:tc>
                <a:tc>
                  <a:txBody>
                    <a:bodyPr/>
                    <a:lstStyle/>
                    <a:p>
                      <a:pPr marL="342900" indent="-342900" algn="l" defTabSz="685800" rtl="0" eaLnBrk="1" latinLnBrk="0" hangingPunct="1">
                        <a:lnSpc>
                          <a:spcPct val="110000"/>
                        </a:lnSpc>
                        <a:spcAft>
                          <a:spcPts val="900"/>
                        </a:spcAft>
                        <a:buAutoNum type="arabicPeriod"/>
                      </a:pPr>
                      <a:r>
                        <a:rPr lang="en-CA" sz="1200" kern="1200" dirty="0">
                          <a:solidFill>
                            <a:schemeClr val="dk1"/>
                          </a:solidFill>
                          <a:effectLst/>
                          <a:latin typeface="Arial" panose="020B0604020202020204" pitchFamily="34" charset="0"/>
                          <a:ea typeface="+mn-ea"/>
                          <a:cs typeface="Arial" panose="020B0604020202020204" pitchFamily="34" charset="0"/>
                        </a:rPr>
                        <a:t>2025-26</a:t>
                      </a:r>
                    </a:p>
                    <a:p>
                      <a:pPr marL="342900" indent="-342900" algn="l" defTabSz="685800" rtl="0" eaLnBrk="1" latinLnBrk="0" hangingPunct="1">
                        <a:lnSpc>
                          <a:spcPct val="110000"/>
                        </a:lnSpc>
                        <a:spcAft>
                          <a:spcPts val="900"/>
                        </a:spcAft>
                        <a:buAutoNum type="arabicPeriod"/>
                      </a:pPr>
                      <a:endParaRPr lang="en-CA" sz="1200" kern="1200" dirty="0">
                        <a:solidFill>
                          <a:schemeClr val="dk1"/>
                        </a:solidFill>
                        <a:effectLst/>
                        <a:latin typeface="Arial" panose="020B0604020202020204" pitchFamily="34" charset="0"/>
                        <a:ea typeface="+mn-ea"/>
                        <a:cs typeface="Arial" panose="020B0604020202020204" pitchFamily="34" charset="0"/>
                      </a:endParaRPr>
                    </a:p>
                    <a:p>
                      <a:pPr marL="342900" indent="-342900" algn="l" defTabSz="685800" rtl="0" eaLnBrk="1" latinLnBrk="0" hangingPunct="1">
                        <a:lnSpc>
                          <a:spcPct val="110000"/>
                        </a:lnSpc>
                        <a:spcAft>
                          <a:spcPts val="900"/>
                        </a:spcAft>
                        <a:buAutoNum type="arabicPeriod"/>
                      </a:pPr>
                      <a:r>
                        <a:rPr lang="en-CA" sz="1200" kern="1200" dirty="0">
                          <a:solidFill>
                            <a:schemeClr val="dk1"/>
                          </a:solidFill>
                          <a:effectLst/>
                          <a:latin typeface="Arial" panose="020B0604020202020204" pitchFamily="34" charset="0"/>
                          <a:ea typeface="+mn-ea"/>
                          <a:cs typeface="Arial" panose="020B0604020202020204" pitchFamily="34" charset="0"/>
                        </a:rPr>
                        <a:t>2026-27</a:t>
                      </a:r>
                    </a:p>
                    <a:p>
                      <a:pPr marL="342900" indent="-342900" algn="l" defTabSz="685800" rtl="0" eaLnBrk="1" latinLnBrk="0" hangingPunct="1">
                        <a:lnSpc>
                          <a:spcPct val="110000"/>
                        </a:lnSpc>
                        <a:spcAft>
                          <a:spcPts val="900"/>
                        </a:spcAft>
                        <a:buAutoNum type="arabicPeriod"/>
                      </a:pPr>
                      <a:endParaRPr lang="en-CA" sz="1200" kern="1200" dirty="0">
                        <a:solidFill>
                          <a:schemeClr val="dk1"/>
                        </a:solidFill>
                        <a:effectLst/>
                        <a:latin typeface="Arial" panose="020B0604020202020204" pitchFamily="34" charset="0"/>
                        <a:ea typeface="+mn-ea"/>
                        <a:cs typeface="Arial" panose="020B0604020202020204" pitchFamily="34" charset="0"/>
                      </a:endParaRPr>
                    </a:p>
                    <a:p>
                      <a:pPr marL="342900" indent="-342900" algn="l" defTabSz="685800" rtl="0" eaLnBrk="1" latinLnBrk="0" hangingPunct="1">
                        <a:lnSpc>
                          <a:spcPct val="110000"/>
                        </a:lnSpc>
                        <a:spcAft>
                          <a:spcPts val="900"/>
                        </a:spcAft>
                        <a:buAutoNum type="arabicPeriod"/>
                      </a:pPr>
                      <a:r>
                        <a:rPr lang="en-CA" sz="1200" kern="1200" dirty="0">
                          <a:solidFill>
                            <a:schemeClr val="dk1"/>
                          </a:solidFill>
                          <a:effectLst/>
                          <a:latin typeface="Arial" panose="020B0604020202020204" pitchFamily="34" charset="0"/>
                          <a:ea typeface="+mn-ea"/>
                          <a:cs typeface="Arial" panose="020B0604020202020204" pitchFamily="34" charset="0"/>
                        </a:rPr>
                        <a:t>2025-26</a:t>
                      </a:r>
                    </a:p>
                  </a:txBody>
                  <a:tcPr marL="50650" marR="50650" marT="0" marB="0"/>
                </a:tc>
                <a:tc>
                  <a:txBody>
                    <a:bodyPr/>
                    <a:lstStyle/>
                    <a:p>
                      <a:pPr marL="0" indent="0" algn="l" defTabSz="685800" rtl="0" eaLnBrk="1" latinLnBrk="0" hangingPunct="1">
                        <a:lnSpc>
                          <a:spcPct val="110000"/>
                        </a:lnSpc>
                        <a:spcAft>
                          <a:spcPts val="900"/>
                        </a:spcAft>
                        <a:buFont typeface="+mj-lt"/>
                        <a:buNone/>
                      </a:pPr>
                      <a:r>
                        <a:rPr lang="en-CA" sz="1200" kern="1200" dirty="0">
                          <a:solidFill>
                            <a:schemeClr val="dk1"/>
                          </a:solidFill>
                          <a:effectLst/>
                          <a:latin typeface="Arial" panose="020B0604020202020204" pitchFamily="34" charset="0"/>
                          <a:ea typeface="+mn-ea"/>
                          <a:cs typeface="Arial" panose="020B0604020202020204" pitchFamily="34" charset="0"/>
                        </a:rPr>
                        <a:t>Service Project Committee (Marcelle/Magan/Brad)</a:t>
                      </a:r>
                    </a:p>
                    <a:p>
                      <a:pPr marL="0" marR="0" lvl="0" indent="0" algn="l" defTabSz="685800" rtl="0" eaLnBrk="1" fontAlgn="auto" latinLnBrk="0" hangingPunct="1">
                        <a:lnSpc>
                          <a:spcPct val="110000"/>
                        </a:lnSpc>
                        <a:spcBef>
                          <a:spcPts val="0"/>
                        </a:spcBef>
                        <a:spcAft>
                          <a:spcPts val="900"/>
                        </a:spcAft>
                        <a:buClrTx/>
                        <a:buSzTx/>
                        <a:buFont typeface="+mj-lt"/>
                        <a:buNone/>
                        <a:tabLst/>
                        <a:defRPr/>
                      </a:pPr>
                      <a:r>
                        <a:rPr lang="en-CA" sz="1200" kern="1200" dirty="0">
                          <a:solidFill>
                            <a:schemeClr val="dk1"/>
                          </a:solidFill>
                          <a:effectLst/>
                          <a:latin typeface="Arial" panose="020B0604020202020204" pitchFamily="34" charset="0"/>
                          <a:ea typeface="+mn-ea"/>
                          <a:cs typeface="Arial" panose="020B0604020202020204" pitchFamily="34" charset="0"/>
                        </a:rPr>
                        <a:t>Service Project Committee (Marcelle/Meera/</a:t>
                      </a:r>
                      <a:r>
                        <a:rPr lang="en-CA" sz="1200" kern="1200" dirty="0" err="1">
                          <a:solidFill>
                            <a:schemeClr val="dk1"/>
                          </a:solidFill>
                          <a:effectLst/>
                          <a:latin typeface="Arial" panose="020B0604020202020204" pitchFamily="34" charset="0"/>
                          <a:ea typeface="+mn-ea"/>
                          <a:cs typeface="Arial" panose="020B0604020202020204" pitchFamily="34" charset="0"/>
                        </a:rPr>
                        <a:t>Vinaye</a:t>
                      </a:r>
                      <a:r>
                        <a:rPr lang="en-CA" sz="1200" kern="1200" dirty="0">
                          <a:solidFill>
                            <a:schemeClr val="dk1"/>
                          </a:solidFill>
                          <a:effectLst/>
                          <a:latin typeface="Arial" panose="020B0604020202020204" pitchFamily="34" charset="0"/>
                          <a:ea typeface="+mn-ea"/>
                          <a:cs typeface="Arial" panose="020B0604020202020204" pitchFamily="34" charset="0"/>
                        </a:rPr>
                        <a:t>/Brad)</a:t>
                      </a:r>
                    </a:p>
                    <a:p>
                      <a:pPr marL="0" indent="0" algn="l" defTabSz="685800" rtl="0" eaLnBrk="1" latinLnBrk="0" hangingPunct="1">
                        <a:lnSpc>
                          <a:spcPct val="110000"/>
                        </a:lnSpc>
                        <a:spcAft>
                          <a:spcPts val="900"/>
                        </a:spcAft>
                        <a:buFont typeface="+mj-lt"/>
                        <a:buNone/>
                      </a:pPr>
                      <a:endParaRPr lang="en-CA" sz="12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10000"/>
                        </a:lnSpc>
                        <a:spcBef>
                          <a:spcPts val="0"/>
                        </a:spcBef>
                        <a:spcAft>
                          <a:spcPts val="900"/>
                        </a:spcAft>
                        <a:buClrTx/>
                        <a:buSzTx/>
                        <a:buFont typeface="+mj-lt"/>
                        <a:buNone/>
                        <a:tabLst/>
                        <a:defRPr/>
                      </a:pPr>
                      <a:r>
                        <a:rPr lang="en-CA" sz="1200" kern="1200" dirty="0">
                          <a:solidFill>
                            <a:schemeClr val="dk1"/>
                          </a:solidFill>
                          <a:effectLst/>
                          <a:latin typeface="Arial" panose="020B0604020202020204" pitchFamily="34" charset="0"/>
                          <a:ea typeface="+mn-ea"/>
                          <a:cs typeface="Arial" panose="020B0604020202020204" pitchFamily="34" charset="0"/>
                        </a:rPr>
                        <a:t>Service Project Committee (Magan)</a:t>
                      </a:r>
                    </a:p>
                  </a:txBody>
                  <a:tcPr marL="50650" marR="50650" marT="0" marB="0"/>
                </a:tc>
                <a:extLst>
                  <a:ext uri="{0D108BD9-81ED-4DB2-BD59-A6C34878D82A}">
                    <a16:rowId xmlns:a16="http://schemas.microsoft.com/office/drawing/2014/main" val="3708021085"/>
                  </a:ext>
                </a:extLst>
              </a:tr>
              <a:tr h="855927">
                <a:tc>
                  <a:txBody>
                    <a:bodyPr/>
                    <a:lstStyle/>
                    <a:p>
                      <a:pPr>
                        <a:lnSpc>
                          <a:spcPct val="110000"/>
                        </a:lnSpc>
                        <a:spcAft>
                          <a:spcPts val="900"/>
                        </a:spcAft>
                        <a:buNone/>
                      </a:pPr>
                      <a:r>
                        <a:rPr lang="en-CA" sz="1200" kern="0">
                          <a:effectLst/>
                          <a:latin typeface="Arial" panose="020B0604020202020204" pitchFamily="34" charset="0"/>
                          <a:cs typeface="Arial" panose="020B0604020202020204" pitchFamily="34" charset="0"/>
                        </a:rPr>
                        <a:t>Complete 1 community clean-up every spring with City councillor partners </a:t>
                      </a:r>
                      <a:endParaRPr lang="en-CA" sz="1200" kern="120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marL="342900" lvl="0" indent="-342900">
                        <a:lnSpc>
                          <a:spcPct val="110000"/>
                        </a:lnSpc>
                        <a:spcAft>
                          <a:spcPts val="900"/>
                        </a:spcAft>
                        <a:buFont typeface="+mj-lt"/>
                        <a:buAutoNum type="arabicPeriod"/>
                        <a:tabLst>
                          <a:tab pos="228600" algn="l"/>
                          <a:tab pos="457200" algn="l"/>
                        </a:tabLst>
                      </a:pPr>
                      <a:r>
                        <a:rPr lang="en-CA" sz="1200" kern="0" dirty="0">
                          <a:effectLst/>
                          <a:latin typeface="Arial" panose="020B0604020202020204" pitchFamily="34" charset="0"/>
                          <a:cs typeface="Arial" panose="020B0604020202020204" pitchFamily="34" charset="0"/>
                        </a:rPr>
                        <a:t>Develop plan </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tabLst>
                          <a:tab pos="228600" algn="l"/>
                          <a:tab pos="457200" algn="l"/>
                        </a:tabLst>
                      </a:pPr>
                      <a:r>
                        <a:rPr lang="en-CA" sz="1200" kern="0" dirty="0">
                          <a:effectLst/>
                          <a:latin typeface="Arial" panose="020B0604020202020204" pitchFamily="34" charset="0"/>
                          <a:cs typeface="Arial" panose="020B0604020202020204" pitchFamily="34" charset="0"/>
                        </a:rPr>
                        <a:t>Recruit &amp; Execute</a:t>
                      </a:r>
                      <a:endParaRPr lang="en-CA" sz="1200" kern="1200" dirty="0">
                        <a:effectLst/>
                        <a:latin typeface="Arial" panose="020B0604020202020204" pitchFamily="34" charset="0"/>
                        <a:cs typeface="Arial" panose="020B0604020202020204" pitchFamily="34" charset="0"/>
                      </a:endParaRPr>
                    </a:p>
                  </a:txBody>
                  <a:tcPr marL="50650" marR="50650"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Spring 2026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marL="0" marR="0" lvl="0" indent="0" algn="l" defTabSz="685800" rtl="0" eaLnBrk="1" fontAlgn="auto" latinLnBrk="0" hangingPunct="1">
                        <a:lnSpc>
                          <a:spcPct val="110000"/>
                        </a:lnSpc>
                        <a:spcBef>
                          <a:spcPts val="0"/>
                        </a:spcBef>
                        <a:spcAft>
                          <a:spcPts val="900"/>
                        </a:spcAft>
                        <a:buClrTx/>
                        <a:buSzTx/>
                        <a:buFontTx/>
                        <a:buNone/>
                        <a:tabLst/>
                        <a:defRPr/>
                      </a:pPr>
                      <a:r>
                        <a:rPr lang="en-CA" sz="1200" kern="0" dirty="0">
                          <a:effectLst/>
                          <a:latin typeface="Arial" panose="020B0604020202020204" pitchFamily="34" charset="0"/>
                          <a:cs typeface="Arial" panose="020B0604020202020204" pitchFamily="34" charset="0"/>
                        </a:rPr>
                        <a:t> </a:t>
                      </a:r>
                      <a:r>
                        <a:rPr lang="en-CA" sz="1200" kern="1200" dirty="0">
                          <a:solidFill>
                            <a:schemeClr val="dk1"/>
                          </a:solidFill>
                          <a:effectLst/>
                          <a:latin typeface="Arial" panose="020B0604020202020204" pitchFamily="34" charset="0"/>
                          <a:ea typeface="+mn-ea"/>
                          <a:cs typeface="Arial" panose="020B0604020202020204" pitchFamily="34" charset="0"/>
                        </a:rPr>
                        <a:t>Service Project Committee (Discuss with Councillor Martin (Brad/Marilyn)</a:t>
                      </a:r>
                    </a:p>
                  </a:txBody>
                  <a:tcPr marL="50650" marR="50650" marT="0" marB="0"/>
                </a:tc>
                <a:extLst>
                  <a:ext uri="{0D108BD9-81ED-4DB2-BD59-A6C34878D82A}">
                    <a16:rowId xmlns:a16="http://schemas.microsoft.com/office/drawing/2014/main" val="172424032"/>
                  </a:ext>
                </a:extLst>
              </a:tr>
              <a:tr h="619756">
                <a:tc>
                  <a:txBody>
                    <a:bodyPr/>
                    <a:lstStyle/>
                    <a:p>
                      <a:pPr>
                        <a:lnSpc>
                          <a:spcPct val="110000"/>
                        </a:lnSpc>
                        <a:spcAft>
                          <a:spcPts val="900"/>
                        </a:spcAft>
                        <a:buNone/>
                      </a:pPr>
                      <a:r>
                        <a:rPr lang="en-CA" sz="1200" kern="0">
                          <a:effectLst/>
                          <a:latin typeface="Arial" panose="020B0604020202020204" pitchFamily="34" charset="0"/>
                          <a:cs typeface="Arial" panose="020B0604020202020204" pitchFamily="34" charset="0"/>
                        </a:rPr>
                        <a:t>Completed 1 tree planting project </a:t>
                      </a:r>
                      <a:endParaRPr lang="en-CA" sz="1200" kern="120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marL="342900" lvl="0" indent="-342900">
                        <a:lnSpc>
                          <a:spcPct val="110000"/>
                        </a:lnSpc>
                        <a:spcAft>
                          <a:spcPts val="900"/>
                        </a:spcAft>
                        <a:buFont typeface="+mj-lt"/>
                        <a:buAutoNum type="arabicPeriod"/>
                        <a:tabLst>
                          <a:tab pos="228600" algn="l"/>
                          <a:tab pos="457200" algn="l"/>
                        </a:tabLst>
                      </a:pPr>
                      <a:r>
                        <a:rPr lang="en-CA" sz="1200" kern="0" dirty="0">
                          <a:effectLst/>
                          <a:latin typeface="Arial" panose="020B0604020202020204" pitchFamily="34" charset="0"/>
                          <a:cs typeface="Arial" panose="020B0604020202020204" pitchFamily="34" charset="0"/>
                        </a:rPr>
                        <a:t>Develop plan </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tabLst>
                          <a:tab pos="228600" algn="l"/>
                          <a:tab pos="457200" algn="l"/>
                        </a:tabLst>
                      </a:pPr>
                      <a:r>
                        <a:rPr lang="en-CA" sz="1200" kern="0" dirty="0">
                          <a:effectLst/>
                          <a:latin typeface="Arial" panose="020B0604020202020204" pitchFamily="34" charset="0"/>
                          <a:cs typeface="Arial" panose="020B0604020202020204" pitchFamily="34" charset="0"/>
                        </a:rPr>
                        <a:t>Recruit &amp; Execute</a:t>
                      </a:r>
                      <a:endParaRPr lang="en-CA" sz="1200" kern="1200" dirty="0">
                        <a:effectLst/>
                        <a:latin typeface="Arial" panose="020B0604020202020204" pitchFamily="34" charset="0"/>
                        <a:cs typeface="Arial" panose="020B0604020202020204" pitchFamily="34" charset="0"/>
                      </a:endParaRPr>
                    </a:p>
                  </a:txBody>
                  <a:tcPr marL="50650" marR="50650"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Fall/Spring- 2025/26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marL="0" marR="0" lvl="0" indent="0" algn="l" defTabSz="685800" rtl="0" eaLnBrk="1" fontAlgn="auto" latinLnBrk="0" hangingPunct="1">
                        <a:lnSpc>
                          <a:spcPct val="110000"/>
                        </a:lnSpc>
                        <a:spcBef>
                          <a:spcPts val="0"/>
                        </a:spcBef>
                        <a:spcAft>
                          <a:spcPts val="900"/>
                        </a:spcAft>
                        <a:buClrTx/>
                        <a:buSzTx/>
                        <a:buFontTx/>
                        <a:buNone/>
                        <a:tabLst/>
                        <a:defRPr/>
                      </a:pPr>
                      <a:r>
                        <a:rPr lang="en-CA" sz="1200" kern="0" dirty="0">
                          <a:effectLst/>
                          <a:latin typeface="Arial" panose="020B0604020202020204" pitchFamily="34" charset="0"/>
                          <a:cs typeface="Arial" panose="020B0604020202020204" pitchFamily="34" charset="0"/>
                        </a:rPr>
                        <a:t> </a:t>
                      </a:r>
                      <a:r>
                        <a:rPr lang="en-CA" sz="1200" kern="1200" dirty="0">
                          <a:solidFill>
                            <a:schemeClr val="dk1"/>
                          </a:solidFill>
                          <a:effectLst/>
                          <a:latin typeface="Arial" panose="020B0604020202020204" pitchFamily="34" charset="0"/>
                          <a:ea typeface="+mn-ea"/>
                          <a:cs typeface="Arial" panose="020B0604020202020204" pitchFamily="34" charset="0"/>
                        </a:rPr>
                        <a:t>Service Project Committee (Discuss with Councillor Martin (Brad/Marilyn)</a:t>
                      </a:r>
                    </a:p>
                  </a:txBody>
                  <a:tcPr marL="50650" marR="50650" marT="0" marB="0"/>
                </a:tc>
                <a:extLst>
                  <a:ext uri="{0D108BD9-81ED-4DB2-BD59-A6C34878D82A}">
                    <a16:rowId xmlns:a16="http://schemas.microsoft.com/office/drawing/2014/main" val="1059585795"/>
                  </a:ext>
                </a:extLst>
              </a:tr>
              <a:tr h="565399">
                <a:tc>
                  <a:txBody>
                    <a:bodyPr/>
                    <a:lstStyle/>
                    <a:p>
                      <a:pPr>
                        <a:lnSpc>
                          <a:spcPct val="110000"/>
                        </a:lnSpc>
                        <a:spcAft>
                          <a:spcPts val="900"/>
                        </a:spcAft>
                        <a:buNone/>
                      </a:pPr>
                      <a:r>
                        <a:rPr lang="en-CA" sz="1200" kern="0">
                          <a:effectLst/>
                          <a:latin typeface="Arial" panose="020B0604020202020204" pitchFamily="34" charset="0"/>
                          <a:cs typeface="Arial" panose="020B0604020202020204" pitchFamily="34" charset="0"/>
                        </a:rPr>
                        <a:t>Reach a membership of 30 Rotarians by 2030</a:t>
                      </a:r>
                      <a:endParaRPr lang="en-CA" sz="1200" kern="120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marL="342900" lvl="0" indent="-342900">
                        <a:lnSpc>
                          <a:spcPct val="110000"/>
                        </a:lnSpc>
                        <a:buFont typeface="+mj-lt"/>
                        <a:buAutoNum type="arabicPeriod"/>
                        <a:tabLst>
                          <a:tab pos="457200" algn="l"/>
                        </a:tabLst>
                      </a:pPr>
                      <a:r>
                        <a:rPr lang="en-CA" sz="1200" kern="0" dirty="0">
                          <a:effectLst/>
                          <a:latin typeface="Arial" panose="020B0604020202020204" pitchFamily="34" charset="0"/>
                          <a:cs typeface="Arial" panose="020B0604020202020204" pitchFamily="34" charset="0"/>
                        </a:rPr>
                        <a:t>Profile of local  employers</a:t>
                      </a:r>
                    </a:p>
                    <a:p>
                      <a:pPr marL="342900" lvl="0" indent="-342900">
                        <a:lnSpc>
                          <a:spcPct val="110000"/>
                        </a:lnSpc>
                        <a:buFont typeface="+mj-lt"/>
                        <a:buAutoNum type="arabicPeriod"/>
                        <a:tabLst>
                          <a:tab pos="457200" algn="l"/>
                        </a:tabLst>
                      </a:pPr>
                      <a:r>
                        <a:rPr lang="en-CA" sz="1200" kern="0" dirty="0">
                          <a:effectLst/>
                          <a:latin typeface="Arial" panose="020B0604020202020204" pitchFamily="34" charset="0"/>
                          <a:ea typeface="Tw Cen MT" panose="020B0602020104020603" pitchFamily="34" charset="0"/>
                          <a:cs typeface="Arial" panose="020B0604020202020204" pitchFamily="34" charset="0"/>
                        </a:rPr>
                        <a:t>Membership events </a:t>
                      </a:r>
                    </a:p>
                    <a:p>
                      <a:pPr marL="342900" lvl="0" indent="-342900">
                        <a:lnSpc>
                          <a:spcPct val="110000"/>
                        </a:lnSpc>
                        <a:buFont typeface="+mj-lt"/>
                        <a:buAutoNum type="arabicPeriod"/>
                        <a:tabLst>
                          <a:tab pos="457200" algn="l"/>
                        </a:tabLst>
                      </a:pPr>
                      <a:r>
                        <a:rPr lang="en-CA" sz="1200" kern="0" dirty="0">
                          <a:effectLst/>
                          <a:latin typeface="Arial" panose="020B0604020202020204" pitchFamily="34" charset="0"/>
                          <a:ea typeface="Tw Cen MT" panose="020B0602020104020603" pitchFamily="34" charset="0"/>
                          <a:cs typeface="Arial" panose="020B0604020202020204" pitchFamily="34" charset="0"/>
                        </a:rPr>
                        <a:t>Open House/ Business Networking</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2025/26 - 18; 2026/27 - 21; </a:t>
                      </a:r>
                      <a:r>
                        <a:rPr lang="en-CA" sz="1200" kern="0" dirty="0">
                          <a:effectLst/>
                          <a:latin typeface="Arial" panose="020B0604020202020204" pitchFamily="34" charset="0"/>
                          <a:ea typeface="Tw Cen MT" panose="020B0602020104020603" pitchFamily="34" charset="0"/>
                          <a:cs typeface="Arial" panose="020B0604020202020204" pitchFamily="34" charset="0"/>
                        </a:rPr>
                        <a:t>2027/28 -  24; 2028/29 -  27; 2029/30 - 30.</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Membership Committee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50650" marR="50650" marT="0" marB="0"/>
                </a:tc>
                <a:extLst>
                  <a:ext uri="{0D108BD9-81ED-4DB2-BD59-A6C34878D82A}">
                    <a16:rowId xmlns:a16="http://schemas.microsoft.com/office/drawing/2014/main" val="4213132938"/>
                  </a:ext>
                </a:extLst>
              </a:tr>
            </a:tbl>
          </a:graphicData>
        </a:graphic>
      </p:graphicFrame>
    </p:spTree>
    <p:extLst>
      <p:ext uri="{BB962C8B-B14F-4D97-AF65-F5344CB8AC3E}">
        <p14:creationId xmlns:p14="http://schemas.microsoft.com/office/powerpoint/2010/main" val="236519334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0156-EB94-B791-15CA-2B5D888035DA}"/>
              </a:ext>
            </a:extLst>
          </p:cNvPr>
          <p:cNvSpPr>
            <a:spLocks noGrp="1"/>
          </p:cNvSpPr>
          <p:nvPr>
            <p:ph type="title"/>
          </p:nvPr>
        </p:nvSpPr>
        <p:spPr>
          <a:xfrm>
            <a:off x="670545" y="1348900"/>
            <a:ext cx="7886700" cy="994172"/>
          </a:xfrm>
        </p:spPr>
        <p:txBody>
          <a:bodyPr>
            <a:normAutofit fontScale="90000"/>
          </a:bodyPr>
          <a:lstStyle/>
          <a:p>
            <a:pPr algn="ctr"/>
            <a:r>
              <a:rPr lang="en-CA" dirty="0"/>
              <a:t>Thank you / Acknowledgement</a:t>
            </a:r>
            <a:br>
              <a:rPr lang="en-CA" dirty="0"/>
            </a:br>
            <a:br>
              <a:rPr lang="en-CA" dirty="0"/>
            </a:br>
            <a:r>
              <a:rPr lang="en-CA" i="1" dirty="0"/>
              <a:t>Research &amp; Intel provided by </a:t>
            </a:r>
            <a:br>
              <a:rPr lang="en-CA" i="1" dirty="0"/>
            </a:br>
            <a:endParaRPr lang="en-CA" i="1" dirty="0"/>
          </a:p>
        </p:txBody>
      </p:sp>
      <p:pic>
        <p:nvPicPr>
          <p:cNvPr id="5" name="Content Placeholder 4">
            <a:extLst>
              <a:ext uri="{FF2B5EF4-FFF2-40B4-BE49-F238E27FC236}">
                <a16:creationId xmlns:a16="http://schemas.microsoft.com/office/drawing/2014/main" id="{9A3750EE-3E0F-927E-57F0-06163FC4E31A}"/>
              </a:ext>
            </a:extLst>
          </p:cNvPr>
          <p:cNvPicPr>
            <a:picLocks noGrp="1" noChangeAspect="1"/>
          </p:cNvPicPr>
          <p:nvPr>
            <p:ph idx="1"/>
          </p:nvPr>
        </p:nvPicPr>
        <p:blipFill>
          <a:blip r:embed="rId2"/>
          <a:stretch>
            <a:fillRect/>
          </a:stretch>
        </p:blipFill>
        <p:spPr>
          <a:xfrm>
            <a:off x="2085092" y="3209026"/>
            <a:ext cx="5057607" cy="1442815"/>
          </a:xfrm>
          <a:prstGeom prst="rect">
            <a:avLst/>
          </a:prstGeom>
        </p:spPr>
      </p:pic>
    </p:spTree>
    <p:extLst>
      <p:ext uri="{BB962C8B-B14F-4D97-AF65-F5344CB8AC3E}">
        <p14:creationId xmlns:p14="http://schemas.microsoft.com/office/powerpoint/2010/main" val="188774219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low confidence">
            <a:extLst>
              <a:ext uri="{FF2B5EF4-FFF2-40B4-BE49-F238E27FC236}">
                <a16:creationId xmlns:a16="http://schemas.microsoft.com/office/drawing/2014/main" id="{60710184-BBF4-664B-085B-52B389C7A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230"/>
            <a:ext cx="9144000" cy="5148863"/>
          </a:xfrm>
          <a:prstGeom prst="rect">
            <a:avLst/>
          </a:prstGeom>
        </p:spPr>
      </p:pic>
      <p:sp>
        <p:nvSpPr>
          <p:cNvPr id="5" name="Subtitle 2">
            <a:extLst>
              <a:ext uri="{FF2B5EF4-FFF2-40B4-BE49-F238E27FC236}">
                <a16:creationId xmlns:a16="http://schemas.microsoft.com/office/drawing/2014/main" id="{30FCE73F-3E60-0381-53E8-F73BFF9ADC8B}"/>
              </a:ext>
            </a:extLst>
          </p:cNvPr>
          <p:cNvSpPr txBox="1">
            <a:spLocks/>
          </p:cNvSpPr>
          <p:nvPr/>
        </p:nvSpPr>
        <p:spPr>
          <a:xfrm>
            <a:off x="457201" y="1780323"/>
            <a:ext cx="6400800" cy="603113"/>
          </a:xfrm>
          <a:prstGeom prst="rect">
            <a:avLst/>
          </a:prstGeom>
          <a:solidFill>
            <a:srgbClr val="0092CA"/>
          </a:solidFill>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3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EXPAND OUR REACH</a:t>
            </a:r>
          </a:p>
        </p:txBody>
      </p:sp>
      <p:sp>
        <p:nvSpPr>
          <p:cNvPr id="6" name="Rectangle 5">
            <a:extLst>
              <a:ext uri="{FF2B5EF4-FFF2-40B4-BE49-F238E27FC236}">
                <a16:creationId xmlns:a16="http://schemas.microsoft.com/office/drawing/2014/main" id="{203460CB-51D9-7E11-62DC-080EF34412A7}"/>
              </a:ext>
            </a:extLst>
          </p:cNvPr>
          <p:cNvSpPr/>
          <p:nvPr/>
        </p:nvSpPr>
        <p:spPr>
          <a:xfrm>
            <a:off x="1445743" y="336164"/>
            <a:ext cx="4461419" cy="369332"/>
          </a:xfrm>
          <a:prstGeom prst="rect">
            <a:avLst/>
          </a:prstGeom>
          <a:effectLst/>
        </p:spPr>
        <p:txBody>
          <a:bodyPr wrap="square">
            <a:spAutoFit/>
          </a:bodyPr>
          <a:lstStyle/>
          <a:p>
            <a:pPr algn="ctr" rtl="0"/>
            <a:r>
              <a:rPr lang="pt-br"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ACTION PLAN PRIORITY 2:</a:t>
            </a:r>
            <a:endParaRPr lang="pt-b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03300786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F670DE-6768-6125-3787-F38276E047C4}"/>
              </a:ext>
            </a:extLst>
          </p:cNvPr>
          <p:cNvGraphicFramePr>
            <a:graphicFrameLocks noGrp="1"/>
          </p:cNvGraphicFramePr>
          <p:nvPr>
            <p:extLst>
              <p:ext uri="{D42A27DB-BD31-4B8C-83A1-F6EECF244321}">
                <p14:modId xmlns:p14="http://schemas.microsoft.com/office/powerpoint/2010/main" val="1843899234"/>
              </p:ext>
            </p:extLst>
          </p:nvPr>
        </p:nvGraphicFramePr>
        <p:xfrm>
          <a:off x="277585" y="183514"/>
          <a:ext cx="8499155" cy="3896694"/>
        </p:xfrm>
        <a:graphic>
          <a:graphicData uri="http://schemas.openxmlformats.org/drawingml/2006/table">
            <a:tbl>
              <a:tblPr firstRow="1" firstCol="1" bandRow="1">
                <a:tableStyleId>{5C22544A-7EE6-4342-B048-85BDC9FD1C3A}</a:tableStyleId>
              </a:tblPr>
              <a:tblGrid>
                <a:gridCol w="2051887">
                  <a:extLst>
                    <a:ext uri="{9D8B030D-6E8A-4147-A177-3AD203B41FA5}">
                      <a16:colId xmlns:a16="http://schemas.microsoft.com/office/drawing/2014/main" val="2557020142"/>
                    </a:ext>
                  </a:extLst>
                </a:gridCol>
                <a:gridCol w="2052717">
                  <a:extLst>
                    <a:ext uri="{9D8B030D-6E8A-4147-A177-3AD203B41FA5}">
                      <a16:colId xmlns:a16="http://schemas.microsoft.com/office/drawing/2014/main" val="612760822"/>
                    </a:ext>
                  </a:extLst>
                </a:gridCol>
                <a:gridCol w="2052717">
                  <a:extLst>
                    <a:ext uri="{9D8B030D-6E8A-4147-A177-3AD203B41FA5}">
                      <a16:colId xmlns:a16="http://schemas.microsoft.com/office/drawing/2014/main" val="2706523891"/>
                    </a:ext>
                  </a:extLst>
                </a:gridCol>
                <a:gridCol w="2341834">
                  <a:extLst>
                    <a:ext uri="{9D8B030D-6E8A-4147-A177-3AD203B41FA5}">
                      <a16:colId xmlns:a16="http://schemas.microsoft.com/office/drawing/2014/main" val="2176966859"/>
                    </a:ext>
                  </a:extLst>
                </a:gridCol>
              </a:tblGrid>
              <a:tr h="259711">
                <a:tc gridSpan="4">
                  <a:txBody>
                    <a:bodyPr/>
                    <a:lstStyle/>
                    <a:p>
                      <a:pPr>
                        <a:lnSpc>
                          <a:spcPct val="110000"/>
                        </a:lnSpc>
                        <a:spcAft>
                          <a:spcPts val="900"/>
                        </a:spcAft>
                        <a:buNone/>
                      </a:pPr>
                      <a:r>
                        <a:rPr lang="en-CA" sz="1600" kern="1200" dirty="0">
                          <a:effectLst/>
                          <a:latin typeface="Arial" panose="020B0604020202020204" pitchFamily="34" charset="0"/>
                          <a:cs typeface="Arial" panose="020B0604020202020204" pitchFamily="34" charset="0"/>
                        </a:rPr>
                        <a:t>Action 2 – Expand our reach</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22279807"/>
                  </a:ext>
                </a:extLst>
              </a:tr>
              <a:tr h="541287">
                <a:tc>
                  <a:txBody>
                    <a:bodyPr/>
                    <a:lstStyle/>
                    <a:p>
                      <a:pPr>
                        <a:lnSpc>
                          <a:spcPct val="110000"/>
                        </a:lnSpc>
                        <a:spcAft>
                          <a:spcPts val="900"/>
                        </a:spcAft>
                        <a:buNone/>
                      </a:pPr>
                      <a:r>
                        <a:rPr lang="en-CA" sz="1600" kern="1200" dirty="0">
                          <a:effectLst/>
                          <a:latin typeface="Arial" panose="020B0604020202020204" pitchFamily="34" charset="0"/>
                          <a:cs typeface="Arial" panose="020B0604020202020204" pitchFamily="34" charset="0"/>
                        </a:rPr>
                        <a:t>Goal</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600" kern="1200" dirty="0">
                          <a:effectLst/>
                          <a:latin typeface="Arial" panose="020B0604020202020204" pitchFamily="34" charset="0"/>
                          <a:cs typeface="Arial" panose="020B0604020202020204" pitchFamily="34" charset="0"/>
                        </a:rPr>
                        <a:t>Action to Take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600" kern="1200" dirty="0">
                          <a:effectLst/>
                          <a:latin typeface="Arial" panose="020B0604020202020204" pitchFamily="34" charset="0"/>
                          <a:cs typeface="Arial" panose="020B0604020202020204" pitchFamily="34" charset="0"/>
                        </a:rPr>
                        <a:t>Resources Needed &amp; Timeline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600" kern="1200" dirty="0">
                          <a:effectLst/>
                          <a:latin typeface="Arial" panose="020B0604020202020204" pitchFamily="34" charset="0"/>
                          <a:cs typeface="Arial" panose="020B0604020202020204" pitchFamily="34" charset="0"/>
                        </a:rPr>
                        <a:t>Who Leads the Effort</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extLst>
                  <a:ext uri="{0D108BD9-81ED-4DB2-BD59-A6C34878D82A}">
                    <a16:rowId xmlns:a16="http://schemas.microsoft.com/office/drawing/2014/main" val="1085729746"/>
                  </a:ext>
                </a:extLst>
              </a:tr>
              <a:tr h="596950">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Ensure visible social media presence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Committee Plan</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Co-Chairs</a:t>
                      </a:r>
                      <a:endParaRPr lang="en-CA" sz="1200" kern="1200" dirty="0">
                        <a:effectLst/>
                        <a:latin typeface="Arial" panose="020B0604020202020204"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2025-26</a:t>
                      </a:r>
                    </a:p>
                    <a:p>
                      <a:pPr>
                        <a:lnSpc>
                          <a:spcPct val="110000"/>
                        </a:lnSpc>
                        <a:spcAft>
                          <a:spcPts val="900"/>
                        </a:spcAft>
                        <a:buNone/>
                      </a:pPr>
                      <a:r>
                        <a:rPr lang="en-CA" sz="1200" kern="0" dirty="0">
                          <a:effectLst/>
                          <a:latin typeface="Arial" panose="020B0604020202020204" pitchFamily="34" charset="0"/>
                          <a:ea typeface="Tw Cen MT" panose="020B0602020104020603" pitchFamily="34" charset="0"/>
                          <a:cs typeface="Arial" panose="020B0604020202020204" pitchFamily="34" charset="0"/>
                        </a:rPr>
                        <a:t>2025-26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Public Relations Committee/Magan/</a:t>
                      </a:r>
                      <a:r>
                        <a:rPr lang="en-CA" sz="1200" kern="0" dirty="0" err="1">
                          <a:effectLst/>
                          <a:latin typeface="Arial" panose="020B0604020202020204" pitchFamily="34" charset="0"/>
                          <a:cs typeface="Arial" panose="020B0604020202020204" pitchFamily="34" charset="0"/>
                        </a:rPr>
                        <a:t>Vinaye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extLst>
                  <a:ext uri="{0D108BD9-81ED-4DB2-BD59-A6C34878D82A}">
                    <a16:rowId xmlns:a16="http://schemas.microsoft.com/office/drawing/2014/main" val="2403158626"/>
                  </a:ext>
                </a:extLst>
              </a:tr>
              <a:tr h="624005">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Host business network meetings</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Plan for 6 in first year</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Evaluate &amp; modify as needed</a:t>
                      </a:r>
                      <a:endParaRPr lang="en-CA" sz="1200" kern="1200" dirty="0">
                        <a:effectLst/>
                        <a:latin typeface="Arial" panose="020B0604020202020204"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2025-26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marL="0" marR="0" lvl="0" indent="0" algn="l" defTabSz="685800" rtl="0" eaLnBrk="1" fontAlgn="auto" latinLnBrk="0" hangingPunct="1">
                        <a:lnSpc>
                          <a:spcPct val="110000"/>
                        </a:lnSpc>
                        <a:spcBef>
                          <a:spcPts val="0"/>
                        </a:spcBef>
                        <a:spcAft>
                          <a:spcPts val="900"/>
                        </a:spcAft>
                        <a:buClrTx/>
                        <a:buSzTx/>
                        <a:buFontTx/>
                        <a:buNone/>
                        <a:tabLst/>
                        <a:defRPr/>
                      </a:pPr>
                      <a:r>
                        <a:rPr lang="en-CA" sz="1200" kern="0" dirty="0">
                          <a:effectLst/>
                          <a:latin typeface="Arial" panose="020B0604020202020204" pitchFamily="34" charset="0"/>
                          <a:cs typeface="Arial" panose="020B0604020202020204" pitchFamily="34" charset="0"/>
                        </a:rPr>
                        <a:t>Public Relations Committee (Magan/Marcelle/Francis/Narciso/</a:t>
                      </a:r>
                      <a:r>
                        <a:rPr lang="en-CA" sz="1200" kern="0" dirty="0" err="1">
                          <a:effectLst/>
                          <a:latin typeface="Arial" panose="020B0604020202020204" pitchFamily="34" charset="0"/>
                          <a:cs typeface="Arial" panose="020B0604020202020204" pitchFamily="34" charset="0"/>
                        </a:rPr>
                        <a:t>Vinaye</a:t>
                      </a:r>
                      <a:r>
                        <a:rPr lang="en-CA" sz="1200" kern="0" dirty="0">
                          <a:effectLst/>
                          <a:latin typeface="Arial" panose="020B0604020202020204" pitchFamily="34" charset="0"/>
                          <a:cs typeface="Arial" panose="020B0604020202020204" pitchFamily="34" charset="0"/>
                        </a:rPr>
                        <a:t>). First Event February 2026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extLst>
                  <a:ext uri="{0D108BD9-81ED-4DB2-BD59-A6C34878D82A}">
                    <a16:rowId xmlns:a16="http://schemas.microsoft.com/office/drawing/2014/main" val="2645675526"/>
                  </a:ext>
                </a:extLst>
              </a:tr>
              <a:tr h="1092547">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Invite guest speakers that include special skills and careers (e.g. cybercrime)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Invitation to all members re: speakers  (Calendar of Events)</a:t>
                      </a:r>
                    </a:p>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Develop a 6-month plan</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Survey of members</a:t>
                      </a:r>
                      <a:endParaRPr lang="en-CA" sz="1200" kern="1200" dirty="0">
                        <a:effectLst/>
                        <a:latin typeface="Arial" panose="020B0604020202020204"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2025-26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Club Service Committee/ Public Relations Committee/All members/Francis to email members</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extLst>
                  <a:ext uri="{0D108BD9-81ED-4DB2-BD59-A6C34878D82A}">
                    <a16:rowId xmlns:a16="http://schemas.microsoft.com/office/drawing/2014/main" val="1822798867"/>
                  </a:ext>
                </a:extLst>
              </a:tr>
              <a:tr h="617148">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Collaborate with other service clubs in our community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Connect with AG</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pPr>
                      <a:r>
                        <a:rPr lang="en-CA" sz="1200" kern="0" dirty="0">
                          <a:effectLst/>
                          <a:latin typeface="Arial" panose="020B0604020202020204" pitchFamily="34" charset="0"/>
                          <a:cs typeface="Arial" panose="020B0604020202020204" pitchFamily="34" charset="0"/>
                        </a:rPr>
                        <a:t>Rajeev/Nelly</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marL="0" marR="0" lvl="0" indent="0" algn="l" defTabSz="685800" rtl="0" eaLnBrk="1" fontAlgn="auto" latinLnBrk="0" hangingPunct="1">
                        <a:lnSpc>
                          <a:spcPct val="110000"/>
                        </a:lnSpc>
                        <a:spcBef>
                          <a:spcPts val="0"/>
                        </a:spcBef>
                        <a:spcAft>
                          <a:spcPts val="900"/>
                        </a:spcAft>
                        <a:buClrTx/>
                        <a:buSzTx/>
                        <a:buFontTx/>
                        <a:buNone/>
                        <a:tabLst/>
                        <a:defRPr/>
                      </a:pPr>
                      <a:r>
                        <a:rPr lang="en-CA" sz="1200" kern="0" dirty="0">
                          <a:effectLst/>
                          <a:latin typeface="Arial" panose="020B0604020202020204" pitchFamily="34" charset="0"/>
                          <a:cs typeface="Arial" panose="020B0604020202020204" pitchFamily="34" charset="0"/>
                        </a:rPr>
                        <a:t> 2025-26 </a:t>
                      </a:r>
                      <a:endParaRPr lang="en-CA" sz="1200" kern="1200" dirty="0">
                        <a:effectLst/>
                        <a:latin typeface="Arial" panose="020B0604020202020204" pitchFamily="34" charset="0"/>
                        <a:cs typeface="Arial" panose="020B0604020202020204" pitchFamily="34" charset="0"/>
                      </a:endParaRPr>
                    </a:p>
                    <a:p>
                      <a:pPr>
                        <a:lnSpc>
                          <a:spcPct val="110000"/>
                        </a:lnSpc>
                        <a:spcAft>
                          <a:spcPts val="900"/>
                        </a:spcAft>
                        <a:buNone/>
                      </a:pP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President with the Assistant Governor (and other Cluster Presidents)/Francis</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7331" marR="47331" marT="0" marB="0"/>
                </a:tc>
                <a:extLst>
                  <a:ext uri="{0D108BD9-81ED-4DB2-BD59-A6C34878D82A}">
                    <a16:rowId xmlns:a16="http://schemas.microsoft.com/office/drawing/2014/main" val="1344327615"/>
                  </a:ext>
                </a:extLst>
              </a:tr>
            </a:tbl>
          </a:graphicData>
        </a:graphic>
      </p:graphicFrame>
    </p:spTree>
    <p:extLst>
      <p:ext uri="{BB962C8B-B14F-4D97-AF65-F5344CB8AC3E}">
        <p14:creationId xmlns:p14="http://schemas.microsoft.com/office/powerpoint/2010/main" val="34840995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A5651AC3-D15E-79B2-7ED6-BFFE5B0572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5" name="Subtitle 2">
            <a:extLst>
              <a:ext uri="{FF2B5EF4-FFF2-40B4-BE49-F238E27FC236}">
                <a16:creationId xmlns:a16="http://schemas.microsoft.com/office/drawing/2014/main" id="{B56C864B-09BF-7BEF-D490-60EBD3A227FF}"/>
              </a:ext>
            </a:extLst>
          </p:cNvPr>
          <p:cNvSpPr txBox="1">
            <a:spLocks/>
          </p:cNvSpPr>
          <p:nvPr/>
        </p:nvSpPr>
        <p:spPr>
          <a:xfrm>
            <a:off x="524656" y="1780323"/>
            <a:ext cx="6310860" cy="766198"/>
          </a:xfrm>
          <a:prstGeom prst="rect">
            <a:avLst/>
          </a:prstGeom>
          <a:solidFill>
            <a:srgbClr val="0092CA"/>
          </a:solidFill>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2800" b="1" u="none" baseline="0" dirty="0">
                <a:solidFill>
                  <a:schemeClr val="bg1"/>
                </a:solidFill>
                <a:latin typeface="Arial" panose="020B0604020202020204" pitchFamily="34" charset="0"/>
                <a:ea typeface="Open Sans" panose="020B0606030504020204" pitchFamily="34" charset="0"/>
                <a:cs typeface="Arial" panose="020B0604020202020204" pitchFamily="34" charset="0"/>
                <a:sym typeface="Arial" panose="020B0604020202020204" pitchFamily="34" charset="0"/>
              </a:rPr>
              <a:t>ENHANCE PARTICIPANT ENGAGEMENT</a:t>
            </a:r>
          </a:p>
        </p:txBody>
      </p:sp>
      <p:sp>
        <p:nvSpPr>
          <p:cNvPr id="6" name="Rectangle 5">
            <a:extLst>
              <a:ext uri="{FF2B5EF4-FFF2-40B4-BE49-F238E27FC236}">
                <a16:creationId xmlns:a16="http://schemas.microsoft.com/office/drawing/2014/main" id="{EE3551FD-BBE2-6F2B-7C0A-35E44495F426}"/>
              </a:ext>
            </a:extLst>
          </p:cNvPr>
          <p:cNvSpPr/>
          <p:nvPr/>
        </p:nvSpPr>
        <p:spPr>
          <a:xfrm>
            <a:off x="1434827" y="336164"/>
            <a:ext cx="4461419" cy="369332"/>
          </a:xfrm>
          <a:prstGeom prst="rect">
            <a:avLst/>
          </a:prstGeom>
          <a:effectLst/>
        </p:spPr>
        <p:txBody>
          <a:bodyPr wrap="square">
            <a:spAutoFit/>
          </a:bodyPr>
          <a:lstStyle/>
          <a:p>
            <a:pPr algn="ctr" rtl="0"/>
            <a:r>
              <a:rPr lang="pt-br"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ACTION PLAN PRIORITY 3:</a:t>
            </a:r>
            <a:endParaRPr lang="pt-b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29002709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C3F2ECA-D287-CB78-5246-54EA7B9B5907}"/>
              </a:ext>
            </a:extLst>
          </p:cNvPr>
          <p:cNvGraphicFramePr>
            <a:graphicFrameLocks noGrp="1"/>
          </p:cNvGraphicFramePr>
          <p:nvPr>
            <p:extLst>
              <p:ext uri="{D42A27DB-BD31-4B8C-83A1-F6EECF244321}">
                <p14:modId xmlns:p14="http://schemas.microsoft.com/office/powerpoint/2010/main" val="1327636119"/>
              </p:ext>
            </p:extLst>
          </p:nvPr>
        </p:nvGraphicFramePr>
        <p:xfrm>
          <a:off x="212941" y="243930"/>
          <a:ext cx="8482691" cy="4845729"/>
        </p:xfrm>
        <a:graphic>
          <a:graphicData uri="http://schemas.openxmlformats.org/drawingml/2006/table">
            <a:tbl>
              <a:tblPr firstRow="1" firstCol="1" bandRow="1">
                <a:tableStyleId>{5C22544A-7EE6-4342-B048-85BDC9FD1C3A}</a:tableStyleId>
              </a:tblPr>
              <a:tblGrid>
                <a:gridCol w="2120033">
                  <a:extLst>
                    <a:ext uri="{9D8B030D-6E8A-4147-A177-3AD203B41FA5}">
                      <a16:colId xmlns:a16="http://schemas.microsoft.com/office/drawing/2014/main" val="2580802513"/>
                    </a:ext>
                  </a:extLst>
                </a:gridCol>
                <a:gridCol w="2120886">
                  <a:extLst>
                    <a:ext uri="{9D8B030D-6E8A-4147-A177-3AD203B41FA5}">
                      <a16:colId xmlns:a16="http://schemas.microsoft.com/office/drawing/2014/main" val="1202869794"/>
                    </a:ext>
                  </a:extLst>
                </a:gridCol>
                <a:gridCol w="2120886">
                  <a:extLst>
                    <a:ext uri="{9D8B030D-6E8A-4147-A177-3AD203B41FA5}">
                      <a16:colId xmlns:a16="http://schemas.microsoft.com/office/drawing/2014/main" val="1652063743"/>
                    </a:ext>
                  </a:extLst>
                </a:gridCol>
                <a:gridCol w="2120886">
                  <a:extLst>
                    <a:ext uri="{9D8B030D-6E8A-4147-A177-3AD203B41FA5}">
                      <a16:colId xmlns:a16="http://schemas.microsoft.com/office/drawing/2014/main" val="2339243414"/>
                    </a:ext>
                  </a:extLst>
                </a:gridCol>
              </a:tblGrid>
              <a:tr h="256317">
                <a:tc gridSpan="4">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Action 3 – Enhance participant engagement</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391085205"/>
                  </a:ext>
                </a:extLst>
              </a:tr>
              <a:tr h="324891">
                <a:tc>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Goal</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Action to Take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Resources Needed &amp; Timeline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1200" dirty="0">
                          <a:effectLst/>
                          <a:latin typeface="Arial" panose="020B0604020202020204" pitchFamily="34" charset="0"/>
                          <a:cs typeface="Arial" panose="020B0604020202020204" pitchFamily="34" charset="0"/>
                        </a:rPr>
                        <a:t>Who Leads the Effort</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extLst>
                  <a:ext uri="{0D108BD9-81ED-4DB2-BD59-A6C34878D82A}">
                    <a16:rowId xmlns:a16="http://schemas.microsoft.com/office/drawing/2014/main" val="4235100629"/>
                  </a:ext>
                </a:extLst>
              </a:tr>
              <a:tr h="534453">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Ensure each committee has multiple committee members</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Host Club Assembly with Matrix of roles/opportunities</a:t>
                      </a:r>
                      <a:endParaRPr lang="en-CA" sz="1200" kern="1200" dirty="0">
                        <a:effectLst/>
                        <a:latin typeface="Arial" panose="020B0604020202020204"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1200" dirty="0">
                          <a:effectLst/>
                          <a:latin typeface="Arial" panose="020B0604020202020204" pitchFamily="34" charset="0"/>
                          <a:ea typeface="Tw Cen MT" panose="020B0602020104020603" pitchFamily="34" charset="0"/>
                          <a:cs typeface="Arial" panose="020B0604020202020204" pitchFamily="34" charset="0"/>
                        </a:rPr>
                        <a:t>1</a:t>
                      </a:r>
                      <a:r>
                        <a:rPr lang="en-CA" sz="1200" kern="1200" baseline="30000" dirty="0">
                          <a:effectLst/>
                          <a:latin typeface="Arial" panose="020B0604020202020204" pitchFamily="34" charset="0"/>
                          <a:ea typeface="Tw Cen MT" panose="020B0602020104020603" pitchFamily="34" charset="0"/>
                          <a:cs typeface="Arial" panose="020B0604020202020204" pitchFamily="34" charset="0"/>
                        </a:rPr>
                        <a:t>st</a:t>
                      </a:r>
                      <a:r>
                        <a:rPr lang="en-CA" sz="1200" kern="1200" dirty="0">
                          <a:effectLst/>
                          <a:latin typeface="Arial" panose="020B0604020202020204" pitchFamily="34" charset="0"/>
                          <a:ea typeface="Tw Cen MT" panose="020B0602020104020603" pitchFamily="34" charset="0"/>
                          <a:cs typeface="Arial" panose="020B0604020202020204" pitchFamily="34" charset="0"/>
                        </a:rPr>
                        <a:t> Club Assembly </a:t>
                      </a:r>
                    </a:p>
                  </a:txBody>
                  <a:tcPr marL="41972" marR="41972"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President and Directors</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extLst>
                  <a:ext uri="{0D108BD9-81ED-4DB2-BD59-A6C34878D82A}">
                    <a16:rowId xmlns:a16="http://schemas.microsoft.com/office/drawing/2014/main" val="3589735767"/>
                  </a:ext>
                </a:extLst>
              </a:tr>
              <a:tr h="738945">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Involve all new members on a committee of their passion (6 -month mentorship)</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marL="342900" lvl="0" indent="-342900">
                        <a:lnSpc>
                          <a:spcPct val="110000"/>
                        </a:lnSpc>
                        <a:buFont typeface="+mj-lt"/>
                        <a:buAutoNum type="arabicPeriod"/>
                      </a:pPr>
                      <a:r>
                        <a:rPr lang="en-CA" sz="1200" kern="1200" dirty="0">
                          <a:effectLst/>
                          <a:latin typeface="Arial" panose="020B0604020202020204" pitchFamily="34" charset="0"/>
                          <a:cs typeface="Arial" panose="020B0604020202020204" pitchFamily="34" charset="0"/>
                        </a:rPr>
                        <a:t>Application form review</a:t>
                      </a:r>
                    </a:p>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Mentorship Program &amp; Checklist</a:t>
                      </a:r>
                      <a:endParaRPr lang="en-CA" sz="1200" kern="1200" dirty="0">
                        <a:effectLst/>
                        <a:latin typeface="Arial" panose="020B0604020202020204" pitchFamily="34" charset="0"/>
                        <a:cs typeface="Arial" panose="020B0604020202020204" pitchFamily="34" charset="0"/>
                      </a:endParaRPr>
                    </a:p>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2025-26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Membership Committee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extLst>
                  <a:ext uri="{0D108BD9-81ED-4DB2-BD59-A6C34878D82A}">
                    <a16:rowId xmlns:a16="http://schemas.microsoft.com/office/drawing/2014/main" val="2592775063"/>
                  </a:ext>
                </a:extLst>
              </a:tr>
              <a:tr h="927334">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Actively engage Rotaract &amp; Interact in our projects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Develop a plan – opportunities to engage with youth</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pPr>
                      <a:r>
                        <a:rPr lang="en-CA" sz="1200" kern="0" dirty="0">
                          <a:effectLst/>
                          <a:latin typeface="Arial" panose="020B0604020202020204" pitchFamily="34" charset="0"/>
                          <a:cs typeface="Arial" panose="020B0604020202020204" pitchFamily="34" charset="0"/>
                        </a:rPr>
                        <a:t>Opportunities for participation</a:t>
                      </a:r>
                      <a:endParaRPr lang="en-CA" sz="1200" kern="1200" dirty="0">
                        <a:effectLst/>
                        <a:latin typeface="Arial" panose="020B0604020202020204"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2025-26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Youth Service/Meera</a:t>
                      </a:r>
                    </a:p>
                    <a:p>
                      <a:pPr>
                        <a:lnSpc>
                          <a:spcPct val="110000"/>
                        </a:lnSpc>
                        <a:spcAft>
                          <a:spcPts val="900"/>
                        </a:spcAft>
                        <a:buNone/>
                      </a:pPr>
                      <a:r>
                        <a:rPr lang="en-CA" sz="1200" kern="0" dirty="0">
                          <a:effectLst/>
                          <a:latin typeface="Arial" panose="020B0604020202020204" pitchFamily="34" charset="0"/>
                          <a:cs typeface="Arial" panose="020B0604020202020204" pitchFamily="34" charset="0"/>
                        </a:rPr>
                        <a:t>Service Committee/Marcelle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extLst>
                  <a:ext uri="{0D108BD9-81ED-4DB2-BD59-A6C34878D82A}">
                    <a16:rowId xmlns:a16="http://schemas.microsoft.com/office/drawing/2014/main" val="4278557655"/>
                  </a:ext>
                </a:extLst>
              </a:tr>
              <a:tr h="736662">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Transition program for Interact/Rotaract to join Rotary</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Identify all youth that were sponsored</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pPr>
                      <a:r>
                        <a:rPr lang="en-CA" sz="1200" kern="0" dirty="0">
                          <a:effectLst/>
                          <a:latin typeface="Arial" panose="020B0604020202020204" pitchFamily="34" charset="0"/>
                          <a:cs typeface="Arial" panose="020B0604020202020204" pitchFamily="34" charset="0"/>
                        </a:rPr>
                        <a:t>Database of Alumni</a:t>
                      </a:r>
                      <a:endParaRPr lang="en-CA" sz="1200" kern="1200" dirty="0">
                        <a:effectLst/>
                        <a:latin typeface="Arial" panose="020B0604020202020204"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2025-26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10000"/>
                        </a:lnSpc>
                        <a:spcAft>
                          <a:spcPts val="900"/>
                        </a:spcAft>
                        <a:buNone/>
                      </a:pPr>
                      <a:r>
                        <a:rPr lang="en-CA" sz="1200" kern="0" dirty="0">
                          <a:effectLst/>
                          <a:latin typeface="Arial" panose="020B0604020202020204" pitchFamily="34" charset="0"/>
                          <a:cs typeface="Arial" panose="020B0604020202020204" pitchFamily="34" charset="0"/>
                        </a:rPr>
                        <a:t>Youth Service/Marcelle/Meera/</a:t>
                      </a:r>
                      <a:r>
                        <a:rPr lang="en-CA" sz="1200" kern="0" dirty="0" err="1">
                          <a:effectLst/>
                          <a:latin typeface="Arial" panose="020B0604020202020204" pitchFamily="34" charset="0"/>
                          <a:cs typeface="Arial" panose="020B0604020202020204" pitchFamily="34" charset="0"/>
                        </a:rPr>
                        <a:t>Vinaye</a:t>
                      </a:r>
                      <a:endParaRPr lang="en-CA" sz="1200" kern="0" dirty="0">
                        <a:effectLst/>
                        <a:latin typeface="Arial" panose="020B0604020202020204" pitchFamily="34" charset="0"/>
                        <a:cs typeface="Arial" panose="020B0604020202020204" pitchFamily="34" charset="0"/>
                      </a:endParaRPr>
                    </a:p>
                    <a:p>
                      <a:pPr>
                        <a:lnSpc>
                          <a:spcPct val="110000"/>
                        </a:lnSpc>
                        <a:spcAft>
                          <a:spcPts val="900"/>
                        </a:spcAft>
                        <a:buNone/>
                      </a:pPr>
                      <a:r>
                        <a:rPr lang="en-CA" sz="1200" kern="0" dirty="0">
                          <a:effectLst/>
                          <a:latin typeface="Arial" panose="020B0604020202020204" pitchFamily="34" charset="0"/>
                          <a:ea typeface="Tw Cen MT" panose="020B0602020104020603" pitchFamily="34" charset="0"/>
                          <a:cs typeface="Arial" panose="020B0604020202020204" pitchFamily="34" charset="0"/>
                        </a:rPr>
                        <a:t>Membership Committee</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extLst>
                  <a:ext uri="{0D108BD9-81ED-4DB2-BD59-A6C34878D82A}">
                    <a16:rowId xmlns:a16="http://schemas.microsoft.com/office/drawing/2014/main" val="3770116305"/>
                  </a:ext>
                </a:extLst>
              </a:tr>
              <a:tr h="932193">
                <a:tc>
                  <a:txBody>
                    <a:bodyPr/>
                    <a:lstStyle/>
                    <a:p>
                      <a:pPr marL="0" marR="0" lvl="0" indent="0" algn="l" defTabSz="685800" rtl="0" eaLnBrk="1" fontAlgn="auto" latinLnBrk="0" hangingPunct="1">
                        <a:lnSpc>
                          <a:spcPct val="110000"/>
                        </a:lnSpc>
                        <a:spcBef>
                          <a:spcPts val="0"/>
                        </a:spcBef>
                        <a:spcAft>
                          <a:spcPts val="900"/>
                        </a:spcAft>
                        <a:buClrTx/>
                        <a:buSzTx/>
                        <a:buFontTx/>
                        <a:buNone/>
                        <a:tabLst/>
                        <a:defRPr/>
                      </a:pPr>
                      <a:r>
                        <a:rPr lang="en-CA" sz="1200" kern="0" dirty="0">
                          <a:effectLst/>
                          <a:latin typeface="Arial" panose="020B0604020202020204" pitchFamily="34" charset="0"/>
                          <a:cs typeface="Arial" panose="020B0604020202020204" pitchFamily="34" charset="0"/>
                        </a:rPr>
                        <a:t>Formal recognition for every donation club provides (Guidelines for recognition requirements)</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marL="342900" lvl="0" indent="-342900">
                        <a:lnSpc>
                          <a:spcPct val="110000"/>
                        </a:lnSpc>
                        <a:buFont typeface="+mj-lt"/>
                        <a:buAutoNum type="arabicPeriod"/>
                      </a:pPr>
                      <a:r>
                        <a:rPr lang="en-CA" sz="1200" kern="0" dirty="0">
                          <a:effectLst/>
                          <a:latin typeface="Arial" panose="020B0604020202020204" pitchFamily="34" charset="0"/>
                          <a:cs typeface="Arial" panose="020B0604020202020204" pitchFamily="34" charset="0"/>
                        </a:rPr>
                        <a:t>Develop guidelines</a:t>
                      </a:r>
                      <a:endParaRPr lang="en-CA" sz="1200" kern="1200" dirty="0">
                        <a:effectLst/>
                        <a:latin typeface="Arial" panose="020B0604020202020204" pitchFamily="34" charset="0"/>
                        <a:cs typeface="Arial" panose="020B0604020202020204" pitchFamily="34" charset="0"/>
                      </a:endParaRPr>
                    </a:p>
                    <a:p>
                      <a:pPr marL="342900" lvl="0" indent="-342900">
                        <a:lnSpc>
                          <a:spcPct val="110000"/>
                        </a:lnSpc>
                        <a:buFont typeface="+mj-lt"/>
                        <a:buAutoNum type="arabicPeriod"/>
                      </a:pPr>
                      <a:r>
                        <a:rPr lang="en-CA" sz="1200" kern="1200" dirty="0">
                          <a:effectLst/>
                          <a:latin typeface="Arial" panose="020B0604020202020204" pitchFamily="34" charset="0"/>
                          <a:cs typeface="Arial" panose="020B0604020202020204" pitchFamily="34" charset="0"/>
                        </a:rPr>
                        <a:t>Include guidelines with all donations</a:t>
                      </a:r>
                    </a:p>
                    <a:p>
                      <a:pPr>
                        <a:lnSpc>
                          <a:spcPct val="110000"/>
                        </a:lnSpc>
                        <a:spcAft>
                          <a:spcPts val="900"/>
                        </a:spcAft>
                        <a:buNone/>
                      </a:pPr>
                      <a:r>
                        <a:rPr lang="en-CA" sz="1200" kern="0" dirty="0">
                          <a:effectLst/>
                          <a:latin typeface="Arial" panose="020B0604020202020204" pitchFamily="34" charset="0"/>
                          <a:cs typeface="Arial" panose="020B0604020202020204" pitchFamily="34" charset="0"/>
                        </a:rPr>
                        <a:t> </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marL="0" marR="0" lvl="0" indent="0" algn="l" defTabSz="685800" rtl="0" eaLnBrk="1" fontAlgn="auto" latinLnBrk="0" hangingPunct="1">
                        <a:lnSpc>
                          <a:spcPct val="110000"/>
                        </a:lnSpc>
                        <a:spcBef>
                          <a:spcPts val="0"/>
                        </a:spcBef>
                        <a:spcAft>
                          <a:spcPts val="900"/>
                        </a:spcAft>
                        <a:buClrTx/>
                        <a:buSzTx/>
                        <a:buFontTx/>
                        <a:buNone/>
                        <a:tabLst/>
                        <a:defRPr/>
                      </a:pPr>
                      <a:r>
                        <a:rPr lang="en-CA" sz="1200" kern="0" dirty="0">
                          <a:effectLst/>
                          <a:latin typeface="Arial" panose="020B0604020202020204" pitchFamily="34" charset="0"/>
                          <a:cs typeface="Arial" panose="020B0604020202020204" pitchFamily="34" charset="0"/>
                        </a:rPr>
                        <a:t>2025-26</a:t>
                      </a: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p>
                      <a:pPr>
                        <a:lnSpc>
                          <a:spcPct val="110000"/>
                        </a:lnSpc>
                        <a:spcAft>
                          <a:spcPts val="900"/>
                        </a:spcAft>
                        <a:buNone/>
                      </a:pP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tc>
                  <a:txBody>
                    <a:bodyPr/>
                    <a:lstStyle/>
                    <a:p>
                      <a:pPr>
                        <a:lnSpc>
                          <a:spcPct val="100000"/>
                        </a:lnSpc>
                        <a:spcAft>
                          <a:spcPts val="900"/>
                        </a:spcAft>
                        <a:buNone/>
                      </a:pPr>
                      <a:r>
                        <a:rPr lang="en-CA" sz="1200" kern="1200" dirty="0">
                          <a:effectLst/>
                          <a:latin typeface="Arial" panose="020B0604020202020204" pitchFamily="34" charset="0"/>
                          <a:ea typeface="Tw Cen MT" panose="020B0602020104020603" pitchFamily="34" charset="0"/>
                          <a:cs typeface="Arial" panose="020B0604020202020204" pitchFamily="34" charset="0"/>
                        </a:rPr>
                        <a:t>President/Board</a:t>
                      </a:r>
                    </a:p>
                    <a:p>
                      <a:pPr>
                        <a:lnSpc>
                          <a:spcPct val="100000"/>
                        </a:lnSpc>
                        <a:spcAft>
                          <a:spcPts val="900"/>
                        </a:spcAft>
                        <a:buNone/>
                      </a:pPr>
                      <a:r>
                        <a:rPr lang="en-CA" sz="1200" kern="1200" dirty="0">
                          <a:effectLst/>
                          <a:latin typeface="Arial" panose="020B0604020202020204" pitchFamily="34" charset="0"/>
                          <a:ea typeface="Tw Cen MT" panose="020B0602020104020603" pitchFamily="34" charset="0"/>
                          <a:cs typeface="Arial" panose="020B0604020202020204" pitchFamily="34" charset="0"/>
                        </a:rPr>
                        <a:t>Public Relations</a:t>
                      </a:r>
                    </a:p>
                    <a:p>
                      <a:pPr>
                        <a:lnSpc>
                          <a:spcPct val="110000"/>
                        </a:lnSpc>
                        <a:spcAft>
                          <a:spcPts val="900"/>
                        </a:spcAft>
                        <a:buNone/>
                      </a:pPr>
                      <a:endParaRPr lang="en-CA" sz="1200" kern="1200" dirty="0">
                        <a:effectLst/>
                        <a:latin typeface="Arial" panose="020B0604020202020204" pitchFamily="34" charset="0"/>
                        <a:ea typeface="Tw Cen MT" panose="020B0602020104020603" pitchFamily="34" charset="0"/>
                        <a:cs typeface="Arial" panose="020B0604020202020204" pitchFamily="34" charset="0"/>
                      </a:endParaRPr>
                    </a:p>
                  </a:txBody>
                  <a:tcPr marL="41972" marR="41972" marT="0" marB="0"/>
                </a:tc>
                <a:extLst>
                  <a:ext uri="{0D108BD9-81ED-4DB2-BD59-A6C34878D82A}">
                    <a16:rowId xmlns:a16="http://schemas.microsoft.com/office/drawing/2014/main" val="1593896312"/>
                  </a:ext>
                </a:extLst>
              </a:tr>
            </a:tbl>
          </a:graphicData>
        </a:graphic>
      </p:graphicFrame>
    </p:spTree>
    <p:extLst>
      <p:ext uri="{BB962C8B-B14F-4D97-AF65-F5344CB8AC3E}">
        <p14:creationId xmlns:p14="http://schemas.microsoft.com/office/powerpoint/2010/main" val="178332449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10;&#10;Description automatically generated">
            <a:extLst>
              <a:ext uri="{FF2B5EF4-FFF2-40B4-BE49-F238E27FC236}">
                <a16:creationId xmlns:a16="http://schemas.microsoft.com/office/drawing/2014/main" id="{7CB3A12E-CB3F-47FB-A0E6-E4B30D97B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5" name="Subtitle 2">
            <a:extLst>
              <a:ext uri="{FF2B5EF4-FFF2-40B4-BE49-F238E27FC236}">
                <a16:creationId xmlns:a16="http://schemas.microsoft.com/office/drawing/2014/main" id="{7C16BA13-7566-5354-42B5-1D160D634DB1}"/>
              </a:ext>
            </a:extLst>
          </p:cNvPr>
          <p:cNvSpPr txBox="1">
            <a:spLocks/>
          </p:cNvSpPr>
          <p:nvPr/>
        </p:nvSpPr>
        <p:spPr>
          <a:xfrm>
            <a:off x="472192" y="1805552"/>
            <a:ext cx="6393304" cy="622855"/>
          </a:xfrm>
          <a:prstGeom prst="rect">
            <a:avLst/>
          </a:prstGeom>
          <a:solidFill>
            <a:srgbClr val="0092CA"/>
          </a:solidFill>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3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a:t>
            </a:r>
            <a:r>
              <a:rPr lang="pt-br" sz="2800" b="1" u="none" baseline="0" dirty="0">
                <a:solidFill>
                  <a:schemeClr val="bg1"/>
                </a:solidFill>
                <a:latin typeface="Arial" panose="020B0604020202020204" pitchFamily="34" charset="0"/>
                <a:ea typeface="Open Sans" panose="020B0606030504020204" pitchFamily="34" charset="0"/>
                <a:cs typeface="Arial" panose="020B0604020202020204" pitchFamily="34" charset="0"/>
                <a:sym typeface="Arial" panose="020B0604020202020204" pitchFamily="34" charset="0"/>
              </a:rPr>
              <a:t>INCREASE OUR ABILITY TO</a:t>
            </a:r>
            <a:r>
              <a:rPr lang="pt-BR" sz="2800" b="1" u="none" baseline="0" dirty="0">
                <a:solidFill>
                  <a:schemeClr val="bg1"/>
                </a:solidFill>
                <a:latin typeface="Arial" panose="020B0604020202020204" pitchFamily="34" charset="0"/>
                <a:ea typeface="Open Sans" panose="020B0606030504020204" pitchFamily="34" charset="0"/>
                <a:cs typeface="Arial" panose="020B0604020202020204" pitchFamily="34" charset="0"/>
                <a:sym typeface="Arial" panose="020B0604020202020204" pitchFamily="34" charset="0"/>
              </a:rPr>
              <a:t> </a:t>
            </a:r>
            <a:r>
              <a:rPr lang="pt-br" sz="2800" b="1" u="none" baseline="0" dirty="0">
                <a:solidFill>
                  <a:schemeClr val="bg1"/>
                </a:solidFill>
                <a:latin typeface="Arial" panose="020B0604020202020204" pitchFamily="34" charset="0"/>
                <a:ea typeface="Open Sans" panose="020B0606030504020204" pitchFamily="34" charset="0"/>
                <a:cs typeface="Arial" panose="020B0604020202020204" pitchFamily="34" charset="0"/>
                <a:sym typeface="Arial" panose="020B0604020202020204" pitchFamily="34" charset="0"/>
              </a:rPr>
              <a:t>ADAPT</a:t>
            </a:r>
          </a:p>
        </p:txBody>
      </p:sp>
      <p:sp>
        <p:nvSpPr>
          <p:cNvPr id="6" name="Rectangle 5">
            <a:extLst>
              <a:ext uri="{FF2B5EF4-FFF2-40B4-BE49-F238E27FC236}">
                <a16:creationId xmlns:a16="http://schemas.microsoft.com/office/drawing/2014/main" id="{12F5FB18-3842-717E-6B80-C2D1F77A7E90}"/>
              </a:ext>
            </a:extLst>
          </p:cNvPr>
          <p:cNvSpPr/>
          <p:nvPr/>
        </p:nvSpPr>
        <p:spPr>
          <a:xfrm>
            <a:off x="1447209" y="348778"/>
            <a:ext cx="4461419" cy="369332"/>
          </a:xfrm>
          <a:prstGeom prst="rect">
            <a:avLst/>
          </a:prstGeom>
          <a:effectLst/>
        </p:spPr>
        <p:txBody>
          <a:bodyPr wrap="square">
            <a:spAutoFit/>
          </a:bodyPr>
          <a:lstStyle/>
          <a:p>
            <a:pPr algn="ctr" rtl="0"/>
            <a:r>
              <a:rPr lang="pt-br" b="1"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ACTION PLAN PRIORITY 4</a:t>
            </a:r>
            <a:r>
              <a:rPr lang="pt-br"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t>
            </a:r>
            <a:endParaRPr lang="pt-b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12892924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CE2CFD1-4B61-5E55-67F0-8AF94A1B0F47}"/>
              </a:ext>
            </a:extLst>
          </p:cNvPr>
          <p:cNvGraphicFramePr>
            <a:graphicFrameLocks noGrp="1"/>
          </p:cNvGraphicFramePr>
          <p:nvPr>
            <p:extLst>
              <p:ext uri="{D42A27DB-BD31-4B8C-83A1-F6EECF244321}">
                <p14:modId xmlns:p14="http://schemas.microsoft.com/office/powerpoint/2010/main" val="2767281242"/>
              </p:ext>
            </p:extLst>
          </p:nvPr>
        </p:nvGraphicFramePr>
        <p:xfrm>
          <a:off x="344774" y="254001"/>
          <a:ext cx="8559383" cy="4461865"/>
        </p:xfrm>
        <a:graphic>
          <a:graphicData uri="http://schemas.openxmlformats.org/drawingml/2006/table">
            <a:tbl>
              <a:tblPr firstRow="1" firstCol="1" bandRow="1">
                <a:tableStyleId>{5C22544A-7EE6-4342-B048-85BDC9FD1C3A}</a:tableStyleId>
              </a:tblPr>
              <a:tblGrid>
                <a:gridCol w="2139197">
                  <a:extLst>
                    <a:ext uri="{9D8B030D-6E8A-4147-A177-3AD203B41FA5}">
                      <a16:colId xmlns:a16="http://schemas.microsoft.com/office/drawing/2014/main" val="614690878"/>
                    </a:ext>
                  </a:extLst>
                </a:gridCol>
                <a:gridCol w="2140062">
                  <a:extLst>
                    <a:ext uri="{9D8B030D-6E8A-4147-A177-3AD203B41FA5}">
                      <a16:colId xmlns:a16="http://schemas.microsoft.com/office/drawing/2014/main" val="3747035491"/>
                    </a:ext>
                  </a:extLst>
                </a:gridCol>
                <a:gridCol w="2140062">
                  <a:extLst>
                    <a:ext uri="{9D8B030D-6E8A-4147-A177-3AD203B41FA5}">
                      <a16:colId xmlns:a16="http://schemas.microsoft.com/office/drawing/2014/main" val="1548584784"/>
                    </a:ext>
                  </a:extLst>
                </a:gridCol>
                <a:gridCol w="2140062">
                  <a:extLst>
                    <a:ext uri="{9D8B030D-6E8A-4147-A177-3AD203B41FA5}">
                      <a16:colId xmlns:a16="http://schemas.microsoft.com/office/drawing/2014/main" val="1562662996"/>
                    </a:ext>
                  </a:extLst>
                </a:gridCol>
              </a:tblGrid>
              <a:tr h="181777">
                <a:tc gridSpan="4">
                  <a:txBody>
                    <a:bodyPr/>
                    <a:lstStyle/>
                    <a:p>
                      <a:pPr>
                        <a:lnSpc>
                          <a:spcPct val="110000"/>
                        </a:lnSpc>
                        <a:spcAft>
                          <a:spcPts val="900"/>
                        </a:spcAft>
                        <a:buNone/>
                      </a:pPr>
                      <a:r>
                        <a:rPr lang="en-CA" sz="1600" kern="1200" dirty="0">
                          <a:effectLst/>
                          <a:latin typeface="Arial" panose="020B0604020202020204" pitchFamily="34" charset="0"/>
                          <a:cs typeface="Arial" panose="020B0604020202020204" pitchFamily="34" charset="0"/>
                        </a:rPr>
                        <a:t>Action 4 – Increase our Ability to Adapt</a:t>
                      </a:r>
                      <a:endParaRPr lang="en-CA" sz="16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783214177"/>
                  </a:ext>
                </a:extLst>
              </a:tr>
              <a:tr h="293082">
                <a:tc>
                  <a:txBody>
                    <a:bodyPr/>
                    <a:lstStyle/>
                    <a:p>
                      <a:pPr>
                        <a:lnSpc>
                          <a:spcPct val="110000"/>
                        </a:lnSpc>
                        <a:spcAft>
                          <a:spcPts val="900"/>
                        </a:spcAft>
                        <a:buNone/>
                      </a:pPr>
                      <a:r>
                        <a:rPr lang="en-CA" sz="1100" kern="1200" dirty="0">
                          <a:effectLst/>
                          <a:latin typeface="Arial" panose="020B0604020202020204" pitchFamily="34" charset="0"/>
                          <a:cs typeface="Arial" panose="020B0604020202020204" pitchFamily="34" charset="0"/>
                        </a:rPr>
                        <a:t>Goal</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1200" dirty="0">
                          <a:effectLst/>
                          <a:latin typeface="Arial" panose="020B0604020202020204" pitchFamily="34" charset="0"/>
                          <a:cs typeface="Arial" panose="020B0604020202020204" pitchFamily="34" charset="0"/>
                        </a:rPr>
                        <a:t>Action to Take</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1200" dirty="0">
                          <a:effectLst/>
                          <a:latin typeface="Arial" panose="020B0604020202020204" pitchFamily="34" charset="0"/>
                          <a:cs typeface="Arial" panose="020B0604020202020204" pitchFamily="34" charset="0"/>
                        </a:rPr>
                        <a:t>Resources Needed &amp; Timeline</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1200" dirty="0">
                          <a:effectLst/>
                          <a:latin typeface="Arial" panose="020B0604020202020204" pitchFamily="34" charset="0"/>
                          <a:cs typeface="Arial" panose="020B0604020202020204" pitchFamily="34" charset="0"/>
                        </a:rPr>
                        <a:t>Who Leads the Effort</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extLst>
                  <a:ext uri="{0D108BD9-81ED-4DB2-BD59-A6C34878D82A}">
                    <a16:rowId xmlns:a16="http://schemas.microsoft.com/office/drawing/2014/main" val="3813696927"/>
                  </a:ext>
                </a:extLst>
              </a:tr>
              <a:tr h="715978">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Recite the 4-Way Test at every meeting</a:t>
                      </a:r>
                      <a:endParaRPr lang="en-CA" sz="1100" kern="1200" dirty="0">
                        <a:effectLst/>
                        <a:latin typeface="Arial" panose="020B0604020202020204" pitchFamily="34" charset="0"/>
                        <a:cs typeface="Arial" panose="020B0604020202020204" pitchFamily="34" charset="0"/>
                      </a:endParaRPr>
                    </a:p>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a:t>
                      </a:r>
                      <a:endParaRPr lang="en-CA" sz="1100" kern="1200" dirty="0">
                        <a:effectLst/>
                        <a:latin typeface="Arial" panose="020B0604020202020204" pitchFamily="34" charset="0"/>
                        <a:cs typeface="Arial" panose="020B0604020202020204" pitchFamily="34" charset="0"/>
                      </a:endParaRPr>
                    </a:p>
                  </a:txBody>
                  <a:tcPr marL="43387" marR="43387" marT="0" marB="0"/>
                </a:tc>
                <a:tc>
                  <a:txBody>
                    <a:bodyPr/>
                    <a:lstStyle/>
                    <a:p>
                      <a:pPr marL="342900" lvl="0" indent="-342900">
                        <a:lnSpc>
                          <a:spcPct val="110000"/>
                        </a:lnSpc>
                        <a:buFont typeface="+mj-lt"/>
                        <a:buAutoNum type="arabicPeriod"/>
                      </a:pPr>
                      <a:r>
                        <a:rPr lang="en-CA" sz="1100" kern="0" dirty="0">
                          <a:effectLst/>
                          <a:latin typeface="Arial" panose="020B0604020202020204" pitchFamily="34" charset="0"/>
                          <a:cs typeface="Arial" panose="020B0604020202020204" pitchFamily="34" charset="0"/>
                        </a:rPr>
                        <a:t>Recruit a FUN Sergeant-At-Arms</a:t>
                      </a:r>
                      <a:endParaRPr lang="en-CA" sz="1100" kern="1200" dirty="0">
                        <a:effectLst/>
                        <a:latin typeface="Arial" panose="020B0604020202020204" pitchFamily="34" charset="0"/>
                        <a:cs typeface="Arial" panose="020B0604020202020204" pitchFamily="34" charset="0"/>
                      </a:endParaRPr>
                    </a:p>
                    <a:p>
                      <a:pPr marL="342900" lvl="0" indent="-342900">
                        <a:lnSpc>
                          <a:spcPct val="110000"/>
                        </a:lnSpc>
                        <a:buFont typeface="+mj-lt"/>
                        <a:buAutoNum type="arabicPeriod"/>
                      </a:pPr>
                      <a:r>
                        <a:rPr lang="en-CA" sz="1100" kern="0" dirty="0">
                          <a:effectLst/>
                          <a:latin typeface="Arial" panose="020B0604020202020204" pitchFamily="34" charset="0"/>
                          <a:cs typeface="Arial" panose="020B0604020202020204" pitchFamily="34" charset="0"/>
                        </a:rPr>
                        <a:t>Display 4WT Roller Banner at each meeting</a:t>
                      </a:r>
                      <a:endParaRPr lang="en-CA" sz="1100" kern="1200" dirty="0">
                        <a:effectLst/>
                        <a:latin typeface="Arial" panose="020B0604020202020204"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2025-26</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President/FUN Sergeant-At-Arms</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extLst>
                  <a:ext uri="{0D108BD9-81ED-4DB2-BD59-A6C34878D82A}">
                    <a16:rowId xmlns:a16="http://schemas.microsoft.com/office/drawing/2014/main" val="1031240876"/>
                  </a:ext>
                </a:extLst>
              </a:tr>
              <a:tr h="659567">
                <a:tc>
                  <a:txBody>
                    <a:bodyPr/>
                    <a:lstStyle/>
                    <a:p>
                      <a:pPr>
                        <a:lnSpc>
                          <a:spcPct val="110000"/>
                        </a:lnSpc>
                        <a:spcAft>
                          <a:spcPts val="900"/>
                        </a:spcAft>
                        <a:buNone/>
                      </a:pPr>
                      <a:r>
                        <a:rPr lang="en-CA" sz="1100" kern="0">
                          <a:effectLst/>
                          <a:latin typeface="Arial" panose="020B0604020202020204" pitchFamily="34" charset="0"/>
                          <a:cs typeface="Arial" panose="020B0604020202020204" pitchFamily="34" charset="0"/>
                        </a:rPr>
                        <a:t>Appoint a dedicated chair for Youth Services</a:t>
                      </a:r>
                      <a:endParaRPr lang="en-CA" sz="1100" kern="120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marL="342900" lvl="0" indent="-342900">
                        <a:lnSpc>
                          <a:spcPct val="110000"/>
                        </a:lnSpc>
                        <a:buFont typeface="+mj-lt"/>
                        <a:buAutoNum type="arabicPeriod"/>
                      </a:pPr>
                      <a:r>
                        <a:rPr lang="en-CA" sz="1100" kern="1200" dirty="0">
                          <a:effectLst/>
                          <a:latin typeface="Arial" panose="020B0604020202020204" pitchFamily="34" charset="0"/>
                          <a:cs typeface="Arial" panose="020B0604020202020204" pitchFamily="34" charset="0"/>
                        </a:rPr>
                        <a:t>To designate</a:t>
                      </a:r>
                    </a:p>
                    <a:p>
                      <a:pPr marL="342900" lvl="0" indent="-342900">
                        <a:lnSpc>
                          <a:spcPct val="110000"/>
                        </a:lnSpc>
                        <a:buFont typeface="+mj-lt"/>
                        <a:buAutoNum type="arabicPeriod"/>
                      </a:pPr>
                      <a:endParaRPr lang="en-CA" sz="1100" kern="1200" dirty="0">
                        <a:effectLst/>
                        <a:latin typeface="Arial" panose="020B0604020202020204" pitchFamily="34" charset="0"/>
                        <a:cs typeface="Arial" panose="020B0604020202020204" pitchFamily="34" charset="0"/>
                      </a:endParaRPr>
                    </a:p>
                    <a:p>
                      <a:pPr marL="342900" lvl="0" indent="-342900">
                        <a:lnSpc>
                          <a:spcPct val="110000"/>
                        </a:lnSpc>
                        <a:spcAft>
                          <a:spcPts val="900"/>
                        </a:spcAft>
                        <a:buFont typeface="+mj-lt"/>
                        <a:buAutoNum type="arabicPeriod"/>
                      </a:pPr>
                      <a:endParaRPr lang="en-CA" sz="1100" kern="1200" dirty="0">
                        <a:effectLst/>
                        <a:latin typeface="Arial" panose="020B0604020202020204" pitchFamily="34" charset="0"/>
                        <a:cs typeface="Arial" panose="020B0604020202020204" pitchFamily="34" charset="0"/>
                      </a:endParaRPr>
                    </a:p>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2025-26</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President/Board/Nita to consider</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extLst>
                  <a:ext uri="{0D108BD9-81ED-4DB2-BD59-A6C34878D82A}">
                    <a16:rowId xmlns:a16="http://schemas.microsoft.com/office/drawing/2014/main" val="3204873969"/>
                  </a:ext>
                </a:extLst>
              </a:tr>
              <a:tr h="573589">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Appoint an Environment Committee &amp; Chair (consider subcommittee of Service)</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marL="342900" lvl="0" indent="-342900">
                        <a:lnSpc>
                          <a:spcPct val="110000"/>
                        </a:lnSpc>
                        <a:buFont typeface="+mj-lt"/>
                        <a:buAutoNum type="arabicPeriod"/>
                      </a:pPr>
                      <a:r>
                        <a:rPr lang="en-CA" sz="1100" kern="0" dirty="0">
                          <a:effectLst/>
                          <a:latin typeface="Arial" panose="020B0604020202020204" pitchFamily="34" charset="0"/>
                          <a:cs typeface="Arial" panose="020B0604020202020204" pitchFamily="34" charset="0"/>
                        </a:rPr>
                        <a:t>Review “Club Leadership Plan”</a:t>
                      </a:r>
                      <a:endParaRPr lang="en-CA" sz="1100" kern="1200" dirty="0">
                        <a:effectLst/>
                        <a:latin typeface="Arial" panose="020B0604020202020204"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2026-27</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marL="0" marR="0" lvl="0" indent="0" algn="l" defTabSz="685800" rtl="0" eaLnBrk="1" fontAlgn="auto" latinLnBrk="0" hangingPunct="1">
                        <a:lnSpc>
                          <a:spcPct val="110000"/>
                        </a:lnSpc>
                        <a:spcBef>
                          <a:spcPts val="0"/>
                        </a:spcBef>
                        <a:spcAft>
                          <a:spcPts val="900"/>
                        </a:spcAft>
                        <a:buClrTx/>
                        <a:buSzTx/>
                        <a:buFontTx/>
                        <a:buNone/>
                        <a:tabLst/>
                        <a:defRPr/>
                      </a:pPr>
                      <a:r>
                        <a:rPr lang="en-CA" sz="1100" kern="0" dirty="0">
                          <a:effectLst/>
                          <a:latin typeface="Arial" panose="020B0604020202020204" pitchFamily="34" charset="0"/>
                          <a:cs typeface="Arial" panose="020B0604020202020204" pitchFamily="34" charset="0"/>
                        </a:rPr>
                        <a:t>President/Board</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p>
                      <a:pPr>
                        <a:lnSpc>
                          <a:spcPct val="110000"/>
                        </a:lnSpc>
                        <a:spcAft>
                          <a:spcPts val="900"/>
                        </a:spcAft>
                        <a:buNone/>
                      </a:pP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extLst>
                  <a:ext uri="{0D108BD9-81ED-4DB2-BD59-A6C34878D82A}">
                    <a16:rowId xmlns:a16="http://schemas.microsoft.com/office/drawing/2014/main" val="1616981431"/>
                  </a:ext>
                </a:extLst>
              </a:tr>
              <a:tr h="650507">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Ensure all Presidents are graduates of the Rotary Leadership Institute (RLI)</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marL="342900" lvl="0" indent="-342900">
                        <a:lnSpc>
                          <a:spcPct val="110000"/>
                        </a:lnSpc>
                        <a:buFont typeface="+mj-lt"/>
                        <a:buAutoNum type="arabicPeriod"/>
                      </a:pPr>
                      <a:r>
                        <a:rPr lang="en-CA" sz="1100" kern="0" dirty="0">
                          <a:effectLst/>
                          <a:latin typeface="Arial" panose="020B0604020202020204" pitchFamily="34" charset="0"/>
                          <a:cs typeface="Arial" panose="020B0604020202020204" pitchFamily="34" charset="0"/>
                        </a:rPr>
                        <a:t>Share with Club</a:t>
                      </a:r>
                      <a:endParaRPr lang="en-CA" sz="1100" kern="1200" dirty="0">
                        <a:effectLst/>
                        <a:latin typeface="Arial" panose="020B0604020202020204" pitchFamily="34" charset="0"/>
                        <a:cs typeface="Arial" panose="020B0604020202020204" pitchFamily="34" charset="0"/>
                      </a:endParaRPr>
                    </a:p>
                    <a:p>
                      <a:pPr marL="342900" lvl="0" indent="-342900">
                        <a:lnSpc>
                          <a:spcPct val="110000"/>
                        </a:lnSpc>
                        <a:buFont typeface="+mj-lt"/>
                        <a:buAutoNum type="arabicPeriod"/>
                      </a:pPr>
                      <a:r>
                        <a:rPr lang="en-CA" sz="1100" kern="0" dirty="0">
                          <a:effectLst/>
                          <a:latin typeface="Arial" panose="020B0604020202020204" pitchFamily="34" charset="0"/>
                          <a:cs typeface="Arial" panose="020B0604020202020204" pitchFamily="34" charset="0"/>
                        </a:rPr>
                        <a:t>Develop Succession Plan </a:t>
                      </a:r>
                      <a:endParaRPr lang="en-CA" sz="1100" kern="1200" dirty="0">
                        <a:effectLst/>
                        <a:latin typeface="Arial" panose="020B0604020202020204"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Ongoing</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Board </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extLst>
                  <a:ext uri="{0D108BD9-81ED-4DB2-BD59-A6C34878D82A}">
                    <a16:rowId xmlns:a16="http://schemas.microsoft.com/office/drawing/2014/main" val="2090167389"/>
                  </a:ext>
                </a:extLst>
              </a:tr>
              <a:tr h="672591">
                <a:tc>
                  <a:txBody>
                    <a:bodyPr/>
                    <a:lstStyle/>
                    <a:p>
                      <a:pPr>
                        <a:lnSpc>
                          <a:spcPct val="110000"/>
                        </a:lnSpc>
                        <a:spcAft>
                          <a:spcPts val="900"/>
                        </a:spcAft>
                        <a:buNone/>
                      </a:pPr>
                      <a:r>
                        <a:rPr lang="en-CA" sz="1100" kern="0">
                          <a:effectLst/>
                          <a:latin typeface="Arial" panose="020B0604020202020204" pitchFamily="34" charset="0"/>
                          <a:cs typeface="Arial" panose="020B0604020202020204" pitchFamily="34" charset="0"/>
                        </a:rPr>
                        <a:t>Maintain Strategic Plan/Action Plan (ongoing)</a:t>
                      </a:r>
                      <a:endParaRPr lang="en-CA" sz="1100" kern="120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marL="342900" lvl="0" indent="-342900">
                        <a:lnSpc>
                          <a:spcPct val="110000"/>
                        </a:lnSpc>
                        <a:buFont typeface="+mj-lt"/>
                        <a:buAutoNum type="arabicPeriod"/>
                      </a:pPr>
                      <a:r>
                        <a:rPr lang="en-CA" sz="1100" kern="1200" dirty="0">
                          <a:effectLst/>
                          <a:latin typeface="Arial" panose="020B0604020202020204" pitchFamily="34" charset="0"/>
                          <a:cs typeface="Arial" panose="020B0604020202020204" pitchFamily="34" charset="0"/>
                        </a:rPr>
                        <a:t>Share with members</a:t>
                      </a:r>
                    </a:p>
                    <a:p>
                      <a:pPr marL="342900" lvl="0" indent="-342900">
                        <a:lnSpc>
                          <a:spcPct val="110000"/>
                        </a:lnSpc>
                        <a:buFont typeface="+mj-lt"/>
                        <a:buAutoNum type="arabicPeriod"/>
                      </a:pPr>
                      <a:r>
                        <a:rPr lang="en-CA" sz="1100" kern="0" dirty="0">
                          <a:effectLst/>
                          <a:latin typeface="Arial" panose="020B0604020202020204" pitchFamily="34" charset="0"/>
                          <a:cs typeface="Arial" panose="020B0604020202020204" pitchFamily="34" charset="0"/>
                        </a:rPr>
                        <a:t>Finalize Strategic Plan</a:t>
                      </a:r>
                      <a:endParaRPr lang="en-CA" sz="1100" kern="1200" dirty="0">
                        <a:effectLst/>
                        <a:latin typeface="Arial" panose="020B0604020202020204" pitchFamily="34" charset="0"/>
                        <a:cs typeface="Arial" panose="020B0604020202020204" pitchFamily="34" charset="0"/>
                      </a:endParaRPr>
                    </a:p>
                    <a:p>
                      <a:pPr marL="342900" lvl="0" indent="-342900">
                        <a:lnSpc>
                          <a:spcPct val="110000"/>
                        </a:lnSpc>
                        <a:buFont typeface="+mj-lt"/>
                        <a:buAutoNum type="arabicPeriod"/>
                      </a:pPr>
                      <a:r>
                        <a:rPr lang="en-CA" sz="1100" kern="1200" dirty="0">
                          <a:effectLst/>
                          <a:latin typeface="Arial" panose="020B0604020202020204" pitchFamily="34" charset="0"/>
                          <a:cs typeface="Arial" panose="020B0604020202020204" pitchFamily="34" charset="0"/>
                        </a:rPr>
                        <a:t>Monitor at Club Assembly</a:t>
                      </a:r>
                      <a:r>
                        <a:rPr lang="en-CA" sz="1100" kern="0" dirty="0">
                          <a:effectLst/>
                          <a:latin typeface="Arial" panose="020B0604020202020204" pitchFamily="34" charset="0"/>
                          <a:cs typeface="Arial" panose="020B0604020202020204" pitchFamily="34" charset="0"/>
                        </a:rPr>
                        <a:t> </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cs typeface="Arial" panose="020B0604020202020204" pitchFamily="34" charset="0"/>
                        </a:rPr>
                        <a:t> </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tc>
                  <a:txBody>
                    <a:bodyPr/>
                    <a:lstStyle/>
                    <a:p>
                      <a:pPr>
                        <a:lnSpc>
                          <a:spcPct val="110000"/>
                        </a:lnSpc>
                        <a:spcAft>
                          <a:spcPts val="900"/>
                        </a:spcAft>
                        <a:buNone/>
                      </a:pPr>
                      <a:r>
                        <a:rPr lang="en-CA" sz="1100" kern="0" dirty="0">
                          <a:effectLst/>
                          <a:latin typeface="Arial" panose="020B0604020202020204" pitchFamily="34" charset="0"/>
                          <a:ea typeface="Tw Cen MT" panose="020B0602020104020603" pitchFamily="34" charset="0"/>
                          <a:cs typeface="Arial" panose="020B0604020202020204" pitchFamily="34" charset="0"/>
                        </a:rPr>
                        <a:t>Monitoring by Muhammad/Club Service  Committee/Monthly update at Board level </a:t>
                      </a:r>
                    </a:p>
                    <a:p>
                      <a:pPr>
                        <a:lnSpc>
                          <a:spcPct val="110000"/>
                        </a:lnSpc>
                        <a:spcAft>
                          <a:spcPts val="900"/>
                        </a:spcAft>
                        <a:buNone/>
                      </a:pPr>
                      <a:r>
                        <a:rPr lang="en-CA" sz="1100" kern="0" dirty="0">
                          <a:effectLst/>
                          <a:latin typeface="Arial" panose="020B0604020202020204" pitchFamily="34" charset="0"/>
                          <a:ea typeface="Tw Cen MT" panose="020B0602020104020603" pitchFamily="34" charset="0"/>
                          <a:cs typeface="Arial" panose="020B0604020202020204" pitchFamily="34" charset="0"/>
                        </a:rPr>
                        <a:t>Quarterly Club Update</a:t>
                      </a:r>
                    </a:p>
                    <a:p>
                      <a:pPr>
                        <a:lnSpc>
                          <a:spcPct val="110000"/>
                        </a:lnSpc>
                        <a:spcAft>
                          <a:spcPts val="900"/>
                        </a:spcAft>
                        <a:buNone/>
                      </a:pPr>
                      <a:r>
                        <a:rPr lang="en-CA" sz="1100" kern="0" dirty="0">
                          <a:effectLst/>
                          <a:latin typeface="Arial" panose="020B0604020202020204" pitchFamily="34" charset="0"/>
                          <a:ea typeface="Tw Cen MT" panose="020B0602020104020603" pitchFamily="34" charset="0"/>
                          <a:cs typeface="Arial" panose="020B0604020202020204" pitchFamily="34" charset="0"/>
                        </a:rPr>
                        <a:t>Yearly Update/Club Assembly </a:t>
                      </a:r>
                      <a:endParaRPr lang="en-CA" sz="1100" kern="1200" dirty="0">
                        <a:effectLst/>
                        <a:latin typeface="Arial" panose="020B0604020202020204" pitchFamily="34" charset="0"/>
                        <a:ea typeface="Tw Cen MT" panose="020B0602020104020603" pitchFamily="34" charset="0"/>
                        <a:cs typeface="Arial" panose="020B0604020202020204" pitchFamily="34" charset="0"/>
                      </a:endParaRPr>
                    </a:p>
                  </a:txBody>
                  <a:tcPr marL="43387" marR="43387" marT="0" marB="0"/>
                </a:tc>
                <a:extLst>
                  <a:ext uri="{0D108BD9-81ED-4DB2-BD59-A6C34878D82A}">
                    <a16:rowId xmlns:a16="http://schemas.microsoft.com/office/drawing/2014/main" val="368601423"/>
                  </a:ext>
                </a:extLst>
              </a:tr>
            </a:tbl>
          </a:graphicData>
        </a:graphic>
      </p:graphicFrame>
    </p:spTree>
    <p:extLst>
      <p:ext uri="{BB962C8B-B14F-4D97-AF65-F5344CB8AC3E}">
        <p14:creationId xmlns:p14="http://schemas.microsoft.com/office/powerpoint/2010/main" val="350811657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360924-24EA-7B1F-8E38-7E99808DAAB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0656E-3A24-C025-9520-3898526053E2}"/>
              </a:ext>
            </a:extLst>
          </p:cNvPr>
          <p:cNvSpPr>
            <a:spLocks noGrp="1"/>
          </p:cNvSpPr>
          <p:nvPr>
            <p:ph type="title"/>
          </p:nvPr>
        </p:nvSpPr>
        <p:spPr>
          <a:xfrm>
            <a:off x="314793" y="290197"/>
            <a:ext cx="8590909" cy="891713"/>
          </a:xfrm>
          <a:solidFill>
            <a:srgbClr val="0092CA"/>
          </a:solidFill>
        </p:spPr>
        <p:txBody>
          <a:bodyPr vert="horz" lIns="91440" tIns="45720" rIns="91440" bIns="45720" rtlCol="0" anchor="b">
            <a:normAutofit/>
          </a:bodyPr>
          <a:lstStyle/>
          <a:p>
            <a:pPr defTabSz="914400"/>
            <a:r>
              <a:rPr lang="en-US" sz="4400" b="1" kern="1200" dirty="0">
                <a:solidFill>
                  <a:schemeClr val="bg1"/>
                </a:solidFill>
                <a:latin typeface="Arial" panose="020B0604020202020204" pitchFamily="34" charset="0"/>
                <a:cs typeface="Arial" panose="020B0604020202020204" pitchFamily="34" charset="0"/>
              </a:rPr>
              <a:t>Next Steps</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33FD37DF-CA21-6CD5-C175-7BCC96B9A787}"/>
              </a:ext>
            </a:extLst>
          </p:cNvPr>
          <p:cNvGraphicFramePr/>
          <p:nvPr>
            <p:extLst>
              <p:ext uri="{D42A27DB-BD31-4B8C-83A1-F6EECF244321}">
                <p14:modId xmlns:p14="http://schemas.microsoft.com/office/powerpoint/2010/main" val="1112889109"/>
              </p:ext>
            </p:extLst>
          </p:nvPr>
        </p:nvGraphicFramePr>
        <p:xfrm>
          <a:off x="372727" y="1761344"/>
          <a:ext cx="8111706" cy="276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34856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E73E-AA74-2A4B-947D-5D06DF532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094EC-3711-7B95-EC17-B3A2F29D2167}"/>
              </a:ext>
            </a:extLst>
          </p:cNvPr>
          <p:cNvSpPr>
            <a:spLocks noGrp="1"/>
          </p:cNvSpPr>
          <p:nvPr>
            <p:ph type="title"/>
          </p:nvPr>
        </p:nvSpPr>
        <p:spPr>
          <a:xfrm>
            <a:off x="472190" y="0"/>
            <a:ext cx="8327036" cy="994172"/>
          </a:xfrm>
          <a:solidFill>
            <a:srgbClr val="0092CA"/>
          </a:solidFill>
        </p:spPr>
        <p:txBody>
          <a:bodyPr>
            <a:normAutofit/>
          </a:bodyPr>
          <a:lstStyle/>
          <a:p>
            <a:r>
              <a:rPr lang="en-CA" sz="4400" b="1" dirty="0">
                <a:solidFill>
                  <a:schemeClr val="bg1"/>
                </a:solidFill>
                <a:latin typeface="Arial" panose="020B0604020202020204" pitchFamily="34" charset="0"/>
                <a:ea typeface="+mn-ea"/>
                <a:cs typeface="Arial" panose="020B0604020202020204" pitchFamily="34" charset="0"/>
              </a:rPr>
              <a:t>Monitoring - example</a:t>
            </a:r>
          </a:p>
        </p:txBody>
      </p:sp>
      <p:pic>
        <p:nvPicPr>
          <p:cNvPr id="6" name="Picture 5">
            <a:extLst>
              <a:ext uri="{FF2B5EF4-FFF2-40B4-BE49-F238E27FC236}">
                <a16:creationId xmlns:a16="http://schemas.microsoft.com/office/drawing/2014/main" id="{24225445-94E2-5FF6-92B0-65A8EB0D75DD}"/>
              </a:ext>
            </a:extLst>
          </p:cNvPr>
          <p:cNvPicPr>
            <a:picLocks noChangeAspect="1"/>
          </p:cNvPicPr>
          <p:nvPr/>
        </p:nvPicPr>
        <p:blipFill>
          <a:blip r:embed="rId2"/>
          <a:stretch>
            <a:fillRect/>
          </a:stretch>
        </p:blipFill>
        <p:spPr>
          <a:xfrm>
            <a:off x="472190" y="1069856"/>
            <a:ext cx="8327035" cy="2947968"/>
          </a:xfrm>
          <a:prstGeom prst="rect">
            <a:avLst/>
          </a:prstGeom>
        </p:spPr>
      </p:pic>
    </p:spTree>
    <p:extLst>
      <p:ext uri="{BB962C8B-B14F-4D97-AF65-F5344CB8AC3E}">
        <p14:creationId xmlns:p14="http://schemas.microsoft.com/office/powerpoint/2010/main" val="307740056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755E5-53B1-0E45-0877-12E135DB1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43006-9110-1FDF-49FD-2ACD7D31168E}"/>
              </a:ext>
            </a:extLst>
          </p:cNvPr>
          <p:cNvSpPr>
            <a:spLocks noGrp="1"/>
          </p:cNvSpPr>
          <p:nvPr>
            <p:ph type="title"/>
          </p:nvPr>
        </p:nvSpPr>
        <p:spPr>
          <a:xfrm>
            <a:off x="472190" y="0"/>
            <a:ext cx="8327036" cy="994172"/>
          </a:xfrm>
          <a:solidFill>
            <a:srgbClr val="0092CA"/>
          </a:solidFill>
        </p:spPr>
        <p:txBody>
          <a:bodyPr>
            <a:normAutofit/>
          </a:bodyPr>
          <a:lstStyle/>
          <a:p>
            <a:r>
              <a:rPr lang="en-CA" sz="4400" b="1" dirty="0">
                <a:solidFill>
                  <a:schemeClr val="bg1"/>
                </a:solidFill>
                <a:latin typeface="Arial" panose="020B0604020202020204" pitchFamily="34" charset="0"/>
                <a:ea typeface="+mn-ea"/>
                <a:cs typeface="Arial" panose="020B0604020202020204" pitchFamily="34" charset="0"/>
              </a:rPr>
              <a:t>Monitoring - example</a:t>
            </a:r>
          </a:p>
        </p:txBody>
      </p:sp>
      <p:graphicFrame>
        <p:nvGraphicFramePr>
          <p:cNvPr id="3" name="Table 2">
            <a:extLst>
              <a:ext uri="{FF2B5EF4-FFF2-40B4-BE49-F238E27FC236}">
                <a16:creationId xmlns:a16="http://schemas.microsoft.com/office/drawing/2014/main" id="{988A54C1-0592-85CC-EF88-6D535BC81135}"/>
              </a:ext>
            </a:extLst>
          </p:cNvPr>
          <p:cNvGraphicFramePr>
            <a:graphicFrameLocks noGrp="1"/>
          </p:cNvGraphicFramePr>
          <p:nvPr>
            <p:extLst>
              <p:ext uri="{D42A27DB-BD31-4B8C-83A1-F6EECF244321}">
                <p14:modId xmlns:p14="http://schemas.microsoft.com/office/powerpoint/2010/main" val="2433093104"/>
              </p:ext>
            </p:extLst>
          </p:nvPr>
        </p:nvGraphicFramePr>
        <p:xfrm>
          <a:off x="472189" y="989458"/>
          <a:ext cx="8327036" cy="3543300"/>
        </p:xfrm>
        <a:graphic>
          <a:graphicData uri="http://schemas.openxmlformats.org/drawingml/2006/table">
            <a:tbl>
              <a:tblPr firstRow="1" bandRow="1">
                <a:tableStyleId>{5C22544A-7EE6-4342-B048-85BDC9FD1C3A}</a:tableStyleId>
              </a:tblPr>
              <a:tblGrid>
                <a:gridCol w="2705726">
                  <a:extLst>
                    <a:ext uri="{9D8B030D-6E8A-4147-A177-3AD203B41FA5}">
                      <a16:colId xmlns:a16="http://schemas.microsoft.com/office/drawing/2014/main" val="609144816"/>
                    </a:ext>
                  </a:extLst>
                </a:gridCol>
                <a:gridCol w="2420911">
                  <a:extLst>
                    <a:ext uri="{9D8B030D-6E8A-4147-A177-3AD203B41FA5}">
                      <a16:colId xmlns:a16="http://schemas.microsoft.com/office/drawing/2014/main" val="982471282"/>
                    </a:ext>
                  </a:extLst>
                </a:gridCol>
                <a:gridCol w="1911246">
                  <a:extLst>
                    <a:ext uri="{9D8B030D-6E8A-4147-A177-3AD203B41FA5}">
                      <a16:colId xmlns:a16="http://schemas.microsoft.com/office/drawing/2014/main" val="3560540961"/>
                    </a:ext>
                  </a:extLst>
                </a:gridCol>
                <a:gridCol w="1289153">
                  <a:extLst>
                    <a:ext uri="{9D8B030D-6E8A-4147-A177-3AD203B41FA5}">
                      <a16:colId xmlns:a16="http://schemas.microsoft.com/office/drawing/2014/main" val="839961656"/>
                    </a:ext>
                  </a:extLst>
                </a:gridCol>
              </a:tblGrid>
              <a:tr h="370840">
                <a:tc>
                  <a:txBody>
                    <a:bodyPr/>
                    <a:lstStyle/>
                    <a:p>
                      <a:r>
                        <a:rPr lang="en-US" dirty="0"/>
                        <a:t>Goal </a:t>
                      </a:r>
                    </a:p>
                  </a:txBody>
                  <a:tcPr/>
                </a:tc>
                <a:tc>
                  <a:txBody>
                    <a:bodyPr/>
                    <a:lstStyle/>
                    <a:p>
                      <a:r>
                        <a:rPr lang="en-US" dirty="0"/>
                        <a:t>Objective</a:t>
                      </a:r>
                    </a:p>
                  </a:txBody>
                  <a:tcPr/>
                </a:tc>
                <a:tc>
                  <a:txBody>
                    <a:bodyPr/>
                    <a:lstStyle/>
                    <a:p>
                      <a:r>
                        <a:rPr lang="en-US" dirty="0"/>
                        <a:t>Indicator</a:t>
                      </a:r>
                    </a:p>
                  </a:txBody>
                  <a:tcPr/>
                </a:tc>
                <a:tc>
                  <a:txBody>
                    <a:bodyPr/>
                    <a:lstStyle/>
                    <a:p>
                      <a:r>
                        <a:rPr lang="en-US" dirty="0"/>
                        <a:t>RAG Status (</a:t>
                      </a:r>
                      <a:r>
                        <a:rPr lang="en-US" dirty="0">
                          <a:solidFill>
                            <a:srgbClr val="FF0000"/>
                          </a:solidFill>
                        </a:rPr>
                        <a:t>Red</a:t>
                      </a:r>
                      <a:r>
                        <a:rPr lang="en-US" dirty="0"/>
                        <a:t>, </a:t>
                      </a:r>
                      <a:r>
                        <a:rPr lang="en-US" dirty="0">
                          <a:solidFill>
                            <a:srgbClr val="FFC000"/>
                          </a:solidFill>
                        </a:rPr>
                        <a:t>Amber</a:t>
                      </a:r>
                      <a:r>
                        <a:rPr lang="en-US" dirty="0"/>
                        <a:t>, </a:t>
                      </a:r>
                      <a:r>
                        <a:rPr lang="en-US" dirty="0">
                          <a:solidFill>
                            <a:srgbClr val="00B050"/>
                          </a:solidFill>
                        </a:rPr>
                        <a:t>Green</a:t>
                      </a:r>
                      <a:r>
                        <a:rPr lang="en-US" dirty="0"/>
                        <a:t>)</a:t>
                      </a:r>
                    </a:p>
                  </a:txBody>
                  <a:tcPr/>
                </a:tc>
                <a:extLst>
                  <a:ext uri="{0D108BD9-81ED-4DB2-BD59-A6C34878D82A}">
                    <a16:rowId xmlns:a16="http://schemas.microsoft.com/office/drawing/2014/main" val="1410905342"/>
                  </a:ext>
                </a:extLst>
              </a:tr>
              <a:tr h="370840">
                <a:tc>
                  <a:txBody>
                    <a:bodyPr/>
                    <a:lstStyle/>
                    <a:p>
                      <a:r>
                        <a:rPr lang="en-US" dirty="0"/>
                        <a:t>Goal # 1: to increase our membership to 18 net members by June 2026  </a:t>
                      </a:r>
                    </a:p>
                  </a:txBody>
                  <a:tcPr/>
                </a:tc>
                <a:tc>
                  <a:txBody>
                    <a:bodyPr/>
                    <a:lstStyle/>
                    <a:p>
                      <a:r>
                        <a:rPr lang="en-US" dirty="0"/>
                        <a:t>Net increase in our membership by 4 members for 2025/26</a:t>
                      </a:r>
                    </a:p>
                  </a:txBody>
                  <a:tcPr/>
                </a:tc>
                <a:tc>
                  <a:txBody>
                    <a:bodyPr/>
                    <a:lstStyle/>
                    <a:p>
                      <a:r>
                        <a:rPr lang="en-US" dirty="0"/>
                        <a:t>1 new member every quarter </a:t>
                      </a:r>
                    </a:p>
                  </a:txBody>
                  <a:tcPr/>
                </a:tc>
                <a:tc>
                  <a:txBody>
                    <a:bodyPr/>
                    <a:lstStyle/>
                    <a:p>
                      <a:endParaRPr lang="en-US" dirty="0"/>
                    </a:p>
                  </a:txBody>
                  <a:tcPr/>
                </a:tc>
                <a:extLst>
                  <a:ext uri="{0D108BD9-81ED-4DB2-BD59-A6C34878D82A}">
                    <a16:rowId xmlns:a16="http://schemas.microsoft.com/office/drawing/2014/main" val="4210626202"/>
                  </a:ext>
                </a:extLst>
              </a:tr>
              <a:tr h="370840">
                <a:tc>
                  <a:txBody>
                    <a:bodyPr/>
                    <a:lstStyle/>
                    <a:p>
                      <a:endParaRPr lang="en-US" dirty="0"/>
                    </a:p>
                  </a:txBody>
                  <a:tcPr/>
                </a:tc>
                <a:tc>
                  <a:txBody>
                    <a:bodyPr/>
                    <a:lstStyle/>
                    <a:p>
                      <a:r>
                        <a:rPr lang="en-US" dirty="0"/>
                        <a:t>One business networking event every quarter </a:t>
                      </a:r>
                    </a:p>
                  </a:txBody>
                  <a:tcPr/>
                </a:tc>
                <a:tc>
                  <a:txBody>
                    <a:bodyPr/>
                    <a:lstStyle/>
                    <a:p>
                      <a:r>
                        <a:rPr lang="en-US" dirty="0"/>
                        <a:t>1 new member recruited every business networking event</a:t>
                      </a:r>
                    </a:p>
                  </a:txBody>
                  <a:tcPr/>
                </a:tc>
                <a:tc>
                  <a:txBody>
                    <a:bodyPr/>
                    <a:lstStyle/>
                    <a:p>
                      <a:endParaRPr lang="en-US" dirty="0"/>
                    </a:p>
                  </a:txBody>
                  <a:tcPr/>
                </a:tc>
                <a:extLst>
                  <a:ext uri="{0D108BD9-81ED-4DB2-BD59-A6C34878D82A}">
                    <a16:rowId xmlns:a16="http://schemas.microsoft.com/office/drawing/2014/main" val="1304330437"/>
                  </a:ext>
                </a:extLst>
              </a:tr>
              <a:tr h="370840">
                <a:tc>
                  <a:txBody>
                    <a:bodyPr/>
                    <a:lstStyle/>
                    <a:p>
                      <a:endParaRPr lang="en-US" dirty="0"/>
                    </a:p>
                  </a:txBody>
                  <a:tcPr/>
                </a:tc>
                <a:tc>
                  <a:txBody>
                    <a:bodyPr/>
                    <a:lstStyle/>
                    <a:p>
                      <a:r>
                        <a:rPr lang="en-US" dirty="0"/>
                        <a:t>Two open houses every year </a:t>
                      </a:r>
                    </a:p>
                  </a:txBody>
                  <a:tcPr/>
                </a:tc>
                <a:tc>
                  <a:txBody>
                    <a:bodyPr/>
                    <a:lstStyle/>
                    <a:p>
                      <a:r>
                        <a:rPr lang="en-US" dirty="0"/>
                        <a:t>1 new member recruited every open house event </a:t>
                      </a:r>
                    </a:p>
                  </a:txBody>
                  <a:tcPr/>
                </a:tc>
                <a:tc>
                  <a:txBody>
                    <a:bodyPr/>
                    <a:lstStyle/>
                    <a:p>
                      <a:endParaRPr lang="en-US" dirty="0"/>
                    </a:p>
                  </a:txBody>
                  <a:tcPr/>
                </a:tc>
                <a:extLst>
                  <a:ext uri="{0D108BD9-81ED-4DB2-BD59-A6C34878D82A}">
                    <a16:rowId xmlns:a16="http://schemas.microsoft.com/office/drawing/2014/main" val="4086218718"/>
                  </a:ext>
                </a:extLst>
              </a:tr>
              <a:tr h="370840">
                <a:tc>
                  <a:txBody>
                    <a:bodyPr/>
                    <a:lstStyle/>
                    <a:p>
                      <a:endParaRPr lang="en-US" dirty="0"/>
                    </a:p>
                  </a:txBody>
                  <a:tcPr/>
                </a:tc>
                <a:tc>
                  <a:txBody>
                    <a:bodyPr/>
                    <a:lstStyle/>
                    <a:p>
                      <a:r>
                        <a:rPr lang="en-US" dirty="0"/>
                        <a:t>One visitors’ day (club meeting with external guest speaker) every quarter</a:t>
                      </a:r>
                    </a:p>
                  </a:txBody>
                  <a:tcPr/>
                </a:tc>
                <a:tc>
                  <a:txBody>
                    <a:bodyPr/>
                    <a:lstStyle/>
                    <a:p>
                      <a:r>
                        <a:rPr lang="en-US" dirty="0"/>
                        <a:t>I new member every visitors’ day </a:t>
                      </a:r>
                    </a:p>
                  </a:txBody>
                  <a:tcPr/>
                </a:tc>
                <a:tc>
                  <a:txBody>
                    <a:bodyPr/>
                    <a:lstStyle/>
                    <a:p>
                      <a:endParaRPr lang="en-US" dirty="0"/>
                    </a:p>
                  </a:txBody>
                  <a:tcPr/>
                </a:tc>
                <a:extLst>
                  <a:ext uri="{0D108BD9-81ED-4DB2-BD59-A6C34878D82A}">
                    <a16:rowId xmlns:a16="http://schemas.microsoft.com/office/drawing/2014/main" val="2455360136"/>
                  </a:ext>
                </a:extLst>
              </a:tr>
            </a:tbl>
          </a:graphicData>
        </a:graphic>
      </p:graphicFrame>
    </p:spTree>
    <p:extLst>
      <p:ext uri="{BB962C8B-B14F-4D97-AF65-F5344CB8AC3E}">
        <p14:creationId xmlns:p14="http://schemas.microsoft.com/office/powerpoint/2010/main" val="394918689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B285-F611-09BC-B4A4-BEE09B8B0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EFFCC-D937-B4D5-9EEB-AC273DBEDE2D}"/>
              </a:ext>
            </a:extLst>
          </p:cNvPr>
          <p:cNvSpPr>
            <a:spLocks noGrp="1"/>
          </p:cNvSpPr>
          <p:nvPr>
            <p:ph type="title"/>
          </p:nvPr>
        </p:nvSpPr>
        <p:spPr>
          <a:xfrm>
            <a:off x="472190" y="0"/>
            <a:ext cx="8327036" cy="636494"/>
          </a:xfrm>
          <a:solidFill>
            <a:srgbClr val="0092CA"/>
          </a:solidFill>
        </p:spPr>
        <p:txBody>
          <a:bodyPr>
            <a:normAutofit fontScale="90000"/>
          </a:bodyPr>
          <a:lstStyle/>
          <a:p>
            <a:r>
              <a:rPr lang="en-CA" sz="4400" b="1" dirty="0">
                <a:solidFill>
                  <a:schemeClr val="bg1"/>
                </a:solidFill>
                <a:latin typeface="Arial" panose="020B0604020202020204" pitchFamily="34" charset="0"/>
                <a:ea typeface="+mn-ea"/>
                <a:cs typeface="Arial" panose="020B0604020202020204" pitchFamily="34" charset="0"/>
              </a:rPr>
              <a:t>KPIs and Monitoring Tool (draft)</a:t>
            </a:r>
          </a:p>
        </p:txBody>
      </p:sp>
      <p:pic>
        <p:nvPicPr>
          <p:cNvPr id="4" name="Picture 3">
            <a:extLst>
              <a:ext uri="{FF2B5EF4-FFF2-40B4-BE49-F238E27FC236}">
                <a16:creationId xmlns:a16="http://schemas.microsoft.com/office/drawing/2014/main" id="{DBAC8182-CF77-87CC-0543-CB64C504A8AC}"/>
              </a:ext>
            </a:extLst>
          </p:cNvPr>
          <p:cNvPicPr>
            <a:picLocks noChangeAspect="1"/>
          </p:cNvPicPr>
          <p:nvPr/>
        </p:nvPicPr>
        <p:blipFill>
          <a:blip r:embed="rId2"/>
          <a:stretch>
            <a:fillRect/>
          </a:stretch>
        </p:blipFill>
        <p:spPr>
          <a:xfrm>
            <a:off x="472190" y="636494"/>
            <a:ext cx="8327036" cy="4507005"/>
          </a:xfrm>
          <a:prstGeom prst="rect">
            <a:avLst/>
          </a:prstGeom>
        </p:spPr>
      </p:pic>
    </p:spTree>
    <p:extLst>
      <p:ext uri="{BB962C8B-B14F-4D97-AF65-F5344CB8AC3E}">
        <p14:creationId xmlns:p14="http://schemas.microsoft.com/office/powerpoint/2010/main" val="213132386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51435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51435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a:extLst>
              <a:ext uri="{FF2B5EF4-FFF2-40B4-BE49-F238E27FC236}">
                <a16:creationId xmlns:a16="http://schemas.microsoft.com/office/drawing/2014/main" id="{384615D5-E8FA-D374-9E13-8151A1203F05}"/>
              </a:ext>
            </a:extLst>
          </p:cNvPr>
          <p:cNvSpPr txBox="1">
            <a:spLocks noGrp="1"/>
          </p:cNvSpPr>
          <p:nvPr>
            <p:ph idx="1"/>
          </p:nvPr>
        </p:nvSpPr>
        <p:spPr>
          <a:xfrm>
            <a:off x="4684426" y="30360"/>
            <a:ext cx="4272197" cy="3447348"/>
          </a:xfrm>
          <a:prstGeom prst="rect">
            <a:avLst/>
          </a:prstGeom>
        </p:spPr>
        <p:txBody>
          <a:bodyPr vert="horz" lIns="91440" tIns="45720" rIns="91440" bIns="45720" rtlCol="0">
            <a:noAutofit/>
          </a:bodyPr>
          <a:lstStyle/>
          <a:p>
            <a:pPr marL="0" indent="0" defTabSz="914400">
              <a:buNone/>
            </a:pPr>
            <a:r>
              <a:rPr lang="en-US" sz="1800" b="1" dirty="0">
                <a:latin typeface="Arial" panose="020B0604020202020204" pitchFamily="34" charset="0"/>
                <a:cs typeface="Arial" panose="020B0604020202020204" pitchFamily="34" charset="0"/>
              </a:rPr>
              <a:t>Facilitated sessions</a:t>
            </a:r>
          </a:p>
          <a:p>
            <a:pPr defTabSz="914400"/>
            <a:r>
              <a:rPr lang="en-US" sz="1600" dirty="0">
                <a:latin typeface="Arial" panose="020B0604020202020204" pitchFamily="34" charset="0"/>
                <a:cs typeface="Arial" panose="020B0604020202020204" pitchFamily="34" charset="0"/>
              </a:rPr>
              <a:t>August 23, 2025: Mary Brady, Director, D 7080 Learning Committee, Scott Herbert, D 7080 Membership Chair and PDG Kathi Dick, Chair, D 7080 Peace Committee.</a:t>
            </a:r>
          </a:p>
          <a:p>
            <a:pPr lvl="1" defTabSz="914400">
              <a:buFont typeface="Wingdings" pitchFamily="2" charset="2"/>
              <a:buChar char="Ø"/>
            </a:pPr>
            <a:r>
              <a:rPr lang="en-US" sz="1300" dirty="0">
                <a:latin typeface="Arial" panose="020B0604020202020204" pitchFamily="34" charset="0"/>
                <a:cs typeface="Arial" panose="020B0604020202020204" pitchFamily="34" charset="0"/>
              </a:rPr>
              <a:t>Club members present: Francis, Narciso, Lesley, Magan, Muhammad, Nita, Brad, Rohit, Marcelle, Meera, Vinay</a:t>
            </a:r>
          </a:p>
          <a:p>
            <a:pPr indent="-228600" defTabSz="914400"/>
            <a:r>
              <a:rPr lang="en-US" sz="1600" dirty="0">
                <a:latin typeface="Arial" panose="020B0604020202020204" pitchFamily="34" charset="0"/>
                <a:cs typeface="Arial" panose="020B0604020202020204" pitchFamily="34" charset="0"/>
              </a:rPr>
              <a:t>September 10, 2025:  Scott Herbert, D 7080 Membership Chair</a:t>
            </a:r>
          </a:p>
          <a:p>
            <a:pPr marL="914400" lvl="2" indent="-285750" defTabSz="914400">
              <a:buFont typeface="Wingdings" pitchFamily="2" charset="2"/>
              <a:buChar char="Ø"/>
            </a:pPr>
            <a:r>
              <a:rPr lang="en-US" sz="1300" dirty="0">
                <a:latin typeface="Arial" panose="020B0604020202020204" pitchFamily="34" charset="0"/>
                <a:cs typeface="Arial" panose="020B0604020202020204" pitchFamily="34" charset="0"/>
              </a:rPr>
              <a:t>Club members present: Francis, Narciso, Lesley, Magan, Muhammad, Marcelle, Meera, Vinay</a:t>
            </a:r>
          </a:p>
        </p:txBody>
      </p:sp>
      <p:sp>
        <p:nvSpPr>
          <p:cNvPr id="6" name="Content Placeholder 4">
            <a:extLst>
              <a:ext uri="{FF2B5EF4-FFF2-40B4-BE49-F238E27FC236}">
                <a16:creationId xmlns:a16="http://schemas.microsoft.com/office/drawing/2014/main" id="{A7E78A47-37C0-4FB6-2857-6B62317FEDAA}"/>
              </a:ext>
            </a:extLst>
          </p:cNvPr>
          <p:cNvSpPr txBox="1">
            <a:spLocks/>
          </p:cNvSpPr>
          <p:nvPr/>
        </p:nvSpPr>
        <p:spPr>
          <a:xfrm>
            <a:off x="4927653" y="3477708"/>
            <a:ext cx="3793048" cy="1109278"/>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900" b="1" dirty="0">
                <a:latin typeface="Arial" panose="020B0604020202020204" pitchFamily="34" charset="0"/>
                <a:cs typeface="Arial" panose="020B0604020202020204" pitchFamily="34" charset="0"/>
              </a:rPr>
              <a:t>Club Internal Discussions</a:t>
            </a:r>
          </a:p>
          <a:p>
            <a:pPr indent="-228600" defTabSz="914400"/>
            <a:r>
              <a:rPr lang="en-US" sz="1800" dirty="0">
                <a:latin typeface="Arial" panose="020B0604020202020204" pitchFamily="34" charset="0"/>
                <a:cs typeface="Arial" panose="020B0604020202020204" pitchFamily="34" charset="0"/>
              </a:rPr>
              <a:t>Club Assembly: October 17, 2025</a:t>
            </a:r>
          </a:p>
          <a:p>
            <a:pPr indent="-228600" defTabSz="914400"/>
            <a:r>
              <a:rPr lang="en-US" sz="1800" dirty="0">
                <a:latin typeface="Arial" panose="020B0604020202020204" pitchFamily="34" charset="0"/>
                <a:cs typeface="Arial" panose="020B0604020202020204" pitchFamily="34" charset="0"/>
              </a:rPr>
              <a:t>Board Approval: October 20, 2025</a:t>
            </a:r>
          </a:p>
        </p:txBody>
      </p:sp>
      <p:sp>
        <p:nvSpPr>
          <p:cNvPr id="3" name="Title 2">
            <a:extLst>
              <a:ext uri="{FF2B5EF4-FFF2-40B4-BE49-F238E27FC236}">
                <a16:creationId xmlns:a16="http://schemas.microsoft.com/office/drawing/2014/main" id="{C63BCF0A-2BB0-1C18-EEFA-573C76304B23}"/>
              </a:ext>
            </a:extLst>
          </p:cNvPr>
          <p:cNvSpPr>
            <a:spLocks noGrp="1"/>
          </p:cNvSpPr>
          <p:nvPr>
            <p:ph type="title"/>
          </p:nvPr>
        </p:nvSpPr>
        <p:spPr>
          <a:xfrm>
            <a:off x="1580523" y="2117634"/>
            <a:ext cx="2444336" cy="994172"/>
          </a:xfrm>
        </p:spPr>
        <p:txBody>
          <a:bodyPr>
            <a:noAutofit/>
          </a:bodyPr>
          <a:lstStyle/>
          <a:p>
            <a:r>
              <a:rPr lang="en-US" sz="4400" b="1" dirty="0">
                <a:solidFill>
                  <a:schemeClr val="bg1"/>
                </a:solidFill>
                <a:latin typeface="Arial" panose="020B0604020202020204" pitchFamily="34" charset="0"/>
                <a:cs typeface="Arial" panose="020B0604020202020204" pitchFamily="34" charset="0"/>
              </a:rPr>
              <a:t>Process </a:t>
            </a:r>
          </a:p>
        </p:txBody>
      </p:sp>
    </p:spTree>
    <p:extLst>
      <p:ext uri="{BB962C8B-B14F-4D97-AF65-F5344CB8AC3E}">
        <p14:creationId xmlns:p14="http://schemas.microsoft.com/office/powerpoint/2010/main" val="387879596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28FA8-B614-392C-E4C4-E2DFA06E6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C71C1-F99E-8A4D-C34D-045B62C2531E}"/>
              </a:ext>
            </a:extLst>
          </p:cNvPr>
          <p:cNvSpPr>
            <a:spLocks noGrp="1"/>
          </p:cNvSpPr>
          <p:nvPr>
            <p:ph type="title"/>
          </p:nvPr>
        </p:nvSpPr>
        <p:spPr>
          <a:xfrm>
            <a:off x="1" y="273844"/>
            <a:ext cx="9144000" cy="994172"/>
          </a:xfrm>
          <a:solidFill>
            <a:srgbClr val="0092CA"/>
          </a:solidFill>
        </p:spPr>
        <p:txBody>
          <a:bodyPr>
            <a:noAutofit/>
          </a:bodyPr>
          <a:lstStyle/>
          <a:p>
            <a:r>
              <a:rPr lang="en-CA" sz="4400" b="1" dirty="0">
                <a:solidFill>
                  <a:schemeClr val="bg1"/>
                </a:solidFill>
                <a:latin typeface="Arial" panose="020B0604020202020204" pitchFamily="34" charset="0"/>
                <a:ea typeface="+mn-ea"/>
                <a:cs typeface="Arial" panose="020B0604020202020204" pitchFamily="34" charset="0"/>
              </a:rPr>
              <a:t>Did we achieve our Goal?</a:t>
            </a:r>
          </a:p>
        </p:txBody>
      </p:sp>
      <p:sp>
        <p:nvSpPr>
          <p:cNvPr id="3" name="TextBox 2">
            <a:extLst>
              <a:ext uri="{FF2B5EF4-FFF2-40B4-BE49-F238E27FC236}">
                <a16:creationId xmlns:a16="http://schemas.microsoft.com/office/drawing/2014/main" id="{773A5B2D-5D21-3A4A-2C2C-A4A580B1B5ED}"/>
              </a:ext>
            </a:extLst>
          </p:cNvPr>
          <p:cNvSpPr txBox="1"/>
          <p:nvPr/>
        </p:nvSpPr>
        <p:spPr>
          <a:xfrm>
            <a:off x="232348" y="1440724"/>
            <a:ext cx="7562537" cy="3108543"/>
          </a:xfrm>
          <a:prstGeom prst="rect">
            <a:avLst/>
          </a:prstGeom>
          <a:noFill/>
        </p:spPr>
        <p:txBody>
          <a:bodyPr wrap="square" rtlCol="0">
            <a:spAutoFit/>
          </a:bodyPr>
          <a:lstStyle/>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Mission, Vision, Values</a:t>
            </a: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Club Assessment</a:t>
            </a: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A Final Action Plan with Goals &amp; Objectives</a:t>
            </a: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Process for Tracking</a:t>
            </a:r>
          </a:p>
          <a:p>
            <a:r>
              <a:rPr lang="en-CA" sz="2800" b="1" dirty="0">
                <a:latin typeface="Arial" panose="020B0604020202020204" pitchFamily="34" charset="0"/>
                <a:cs typeface="Arial" panose="020B0604020202020204" pitchFamily="34" charset="0"/>
              </a:rPr>
              <a:t>NEXT STEPS:</a:t>
            </a: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Commitment from entire Mississauga Meadowvale Rotary Club members</a:t>
            </a:r>
          </a:p>
        </p:txBody>
      </p:sp>
      <p:sp>
        <p:nvSpPr>
          <p:cNvPr id="5" name="TextBox 4">
            <a:extLst>
              <a:ext uri="{FF2B5EF4-FFF2-40B4-BE49-F238E27FC236}">
                <a16:creationId xmlns:a16="http://schemas.microsoft.com/office/drawing/2014/main" id="{4511646B-D1C9-7B69-9521-701C2E5184D0}"/>
              </a:ext>
            </a:extLst>
          </p:cNvPr>
          <p:cNvSpPr txBox="1"/>
          <p:nvPr/>
        </p:nvSpPr>
        <p:spPr>
          <a:xfrm>
            <a:off x="7652480" y="1510679"/>
            <a:ext cx="1416571" cy="523220"/>
          </a:xfrm>
          <a:prstGeom prst="rect">
            <a:avLst/>
          </a:prstGeom>
          <a:noFill/>
        </p:spPr>
        <p:txBody>
          <a:bodyPr wrap="square" rtlCol="0">
            <a:spAutoFit/>
          </a:bodyPr>
          <a:lstStyle/>
          <a:p>
            <a:endParaRPr lang="en-CA"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4EC352D-7F6C-1982-7A1F-F13775AFB3A6}"/>
              </a:ext>
            </a:extLst>
          </p:cNvPr>
          <p:cNvSpPr txBox="1"/>
          <p:nvPr/>
        </p:nvSpPr>
        <p:spPr>
          <a:xfrm>
            <a:off x="7677465" y="2060314"/>
            <a:ext cx="1416571" cy="523220"/>
          </a:xfrm>
          <a:prstGeom prst="rect">
            <a:avLst/>
          </a:prstGeom>
          <a:noFill/>
        </p:spPr>
        <p:txBody>
          <a:bodyPr wrap="square" rtlCol="0">
            <a:spAutoFit/>
          </a:bodyPr>
          <a:lstStyle/>
          <a:p>
            <a:endParaRPr lang="en-CA" sz="28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C4109FDF-0075-81AA-2AD8-FE52325D03B8}"/>
              </a:ext>
            </a:extLst>
          </p:cNvPr>
          <p:cNvGraphicFramePr>
            <a:graphicFrameLocks noGrp="1"/>
          </p:cNvGraphicFramePr>
          <p:nvPr>
            <p:extLst>
              <p:ext uri="{D42A27DB-BD31-4B8C-83A1-F6EECF244321}">
                <p14:modId xmlns:p14="http://schemas.microsoft.com/office/powerpoint/2010/main" val="1314468592"/>
              </p:ext>
            </p:extLst>
          </p:nvPr>
        </p:nvGraphicFramePr>
        <p:xfrm>
          <a:off x="7824863" y="1440723"/>
          <a:ext cx="964367" cy="3108545"/>
        </p:xfrm>
        <a:graphic>
          <a:graphicData uri="http://schemas.openxmlformats.org/drawingml/2006/table">
            <a:tbl>
              <a:tblPr firstRow="1" bandRow="1">
                <a:tableStyleId>{5C22544A-7EE6-4342-B048-85BDC9FD1C3A}</a:tableStyleId>
              </a:tblPr>
              <a:tblGrid>
                <a:gridCol w="964367">
                  <a:extLst>
                    <a:ext uri="{9D8B030D-6E8A-4147-A177-3AD203B41FA5}">
                      <a16:colId xmlns:a16="http://schemas.microsoft.com/office/drawing/2014/main" val="4154353847"/>
                    </a:ext>
                  </a:extLst>
                </a:gridCol>
              </a:tblGrid>
              <a:tr h="621709">
                <a:tc>
                  <a:txBody>
                    <a:bodyPr/>
                    <a:lstStyle/>
                    <a:p>
                      <a:pPr algn="ctr"/>
                      <a:r>
                        <a:rPr lang="en-US" b="1"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650780957"/>
                  </a:ext>
                </a:extLst>
              </a:tr>
              <a:tr h="6217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Yes</a:t>
                      </a:r>
                    </a:p>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5774609"/>
                  </a:ext>
                </a:extLst>
              </a:tr>
              <a:tr h="6217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Yes</a:t>
                      </a:r>
                    </a:p>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9298584"/>
                  </a:ext>
                </a:extLst>
              </a:tr>
              <a:tr h="6217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Yes</a:t>
                      </a:r>
                    </a:p>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77400586"/>
                  </a:ext>
                </a:extLst>
              </a:tr>
              <a:tr h="6217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Yes</a:t>
                      </a:r>
                    </a:p>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0435099"/>
                  </a:ext>
                </a:extLst>
              </a:tr>
            </a:tbl>
          </a:graphicData>
        </a:graphic>
      </p:graphicFrame>
    </p:spTree>
    <p:extLst>
      <p:ext uri="{BB962C8B-B14F-4D97-AF65-F5344CB8AC3E}">
        <p14:creationId xmlns:p14="http://schemas.microsoft.com/office/powerpoint/2010/main" val="71229999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ircraft, balloon, transport&#10;&#10;Description automatically generated">
            <a:extLst>
              <a:ext uri="{FF2B5EF4-FFF2-40B4-BE49-F238E27FC236}">
                <a16:creationId xmlns:a16="http://schemas.microsoft.com/office/drawing/2014/main" id="{3C1FCF5D-9F54-15CC-8EC0-CCFFC121A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5" name="Subtitle 2">
            <a:extLst>
              <a:ext uri="{FF2B5EF4-FFF2-40B4-BE49-F238E27FC236}">
                <a16:creationId xmlns:a16="http://schemas.microsoft.com/office/drawing/2014/main" id="{B58DD4ED-729E-EA07-7EB3-5BDB63B6BDE8}"/>
              </a:ext>
            </a:extLst>
          </p:cNvPr>
          <p:cNvSpPr txBox="1">
            <a:spLocks/>
          </p:cNvSpPr>
          <p:nvPr/>
        </p:nvSpPr>
        <p:spPr>
          <a:xfrm>
            <a:off x="4762" y="2077272"/>
            <a:ext cx="9143999" cy="870969"/>
          </a:xfrm>
          <a:prstGeom prst="rect">
            <a:avLst/>
          </a:prstGeom>
          <a:effectLst>
            <a:glow rad="12700">
              <a:schemeClr val="tx1"/>
            </a:glow>
          </a:effectLst>
        </p:spPr>
        <p:txBody>
          <a:bodyPr vert="horz" lIns="91440" tIns="45720" rIns="91440" bIns="4572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spcBef>
                <a:spcPts val="0"/>
              </a:spcBef>
            </a:pPr>
            <a:r>
              <a:rPr lang="pt-br" sz="8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THANK YOU!</a:t>
            </a:r>
            <a:endParaRPr lang="pt-br" sz="8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6A0FD999-DD0C-3D65-0364-12F4E8EB9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spTree>
    <p:custDataLst>
      <p:tags r:id="rId1"/>
    </p:custDataLst>
    <p:extLst>
      <p:ext uri="{BB962C8B-B14F-4D97-AF65-F5344CB8AC3E}">
        <p14:creationId xmlns:p14="http://schemas.microsoft.com/office/powerpoint/2010/main" val="165818097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extBox 4">
            <a:extLst>
              <a:ext uri="{FF2B5EF4-FFF2-40B4-BE49-F238E27FC236}">
                <a16:creationId xmlns:a16="http://schemas.microsoft.com/office/drawing/2014/main" id="{824C36BD-6382-7002-31FD-D9E464F5CED0}"/>
              </a:ext>
            </a:extLst>
          </p:cNvPr>
          <p:cNvGraphicFramePr/>
          <p:nvPr>
            <p:extLst>
              <p:ext uri="{D42A27DB-BD31-4B8C-83A1-F6EECF244321}">
                <p14:modId xmlns:p14="http://schemas.microsoft.com/office/powerpoint/2010/main" val="1216910170"/>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7420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B867CF-389B-E8BA-42EA-19C343F6AA1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plan&#10;&#10;AI-generated content may be incorrect.">
            <a:extLst>
              <a:ext uri="{FF2B5EF4-FFF2-40B4-BE49-F238E27FC236}">
                <a16:creationId xmlns:a16="http://schemas.microsoft.com/office/drawing/2014/main" id="{4A6F2696-AE1C-A969-FBF7-5C6A4BCE70B2}"/>
              </a:ext>
            </a:extLst>
          </p:cNvPr>
          <p:cNvPicPr>
            <a:picLocks noChangeAspect="1"/>
          </p:cNvPicPr>
          <p:nvPr/>
        </p:nvPicPr>
        <p:blipFill>
          <a:blip r:embed="rId2"/>
          <a:srcRect r="2" b="2854"/>
          <a:stretch>
            <a:fillRect/>
          </a:stretch>
        </p:blipFill>
        <p:spPr>
          <a:xfrm>
            <a:off x="342900" y="342900"/>
            <a:ext cx="8458200" cy="4457700"/>
          </a:xfrm>
          <a:prstGeom prst="rect">
            <a:avLst/>
          </a:prstGeom>
        </p:spPr>
      </p:pic>
    </p:spTree>
    <p:extLst>
      <p:ext uri="{BB962C8B-B14F-4D97-AF65-F5344CB8AC3E}">
        <p14:creationId xmlns:p14="http://schemas.microsoft.com/office/powerpoint/2010/main" val="1774605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4EC5B1-2018-99CA-DDB6-E1A22519C12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21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125451"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A503A3-F350-5234-C6A7-6511DFDB4D0E}"/>
              </a:ext>
            </a:extLst>
          </p:cNvPr>
          <p:cNvSpPr>
            <a:spLocks noGrp="1"/>
          </p:cNvSpPr>
          <p:nvPr>
            <p:ph type="title"/>
          </p:nvPr>
        </p:nvSpPr>
        <p:spPr>
          <a:xfrm>
            <a:off x="307298" y="443508"/>
            <a:ext cx="2608127" cy="4189214"/>
          </a:xfrm>
        </p:spPr>
        <p:txBody>
          <a:bodyPr vert="horz" lIns="91440" tIns="45720" rIns="91440" bIns="45720" rtlCol="0" anchor="ctr">
            <a:normAutofit/>
          </a:bodyPr>
          <a:lstStyle/>
          <a:p>
            <a:pPr defTabSz="914400"/>
            <a:r>
              <a:rPr lang="en-US" sz="4400" b="1" kern="1200" dirty="0">
                <a:solidFill>
                  <a:srgbClr val="FFFFFF"/>
                </a:solidFill>
                <a:latin typeface="Arial" panose="020B0604020202020204" pitchFamily="34" charset="0"/>
                <a:cs typeface="Arial" panose="020B0604020202020204" pitchFamily="34" charset="0"/>
              </a:rPr>
              <a:t>Identify Strategic Issues to Address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179EBC7-CEDD-72DF-2EDA-02393472DC22}"/>
              </a:ext>
            </a:extLst>
          </p:cNvPr>
          <p:cNvSpPr>
            <a:spLocks noGrp="1"/>
          </p:cNvSpPr>
          <p:nvPr>
            <p:ph sz="half" idx="2"/>
          </p:nvPr>
        </p:nvSpPr>
        <p:spPr>
          <a:xfrm>
            <a:off x="3335481" y="443508"/>
            <a:ext cx="5179868" cy="4189214"/>
          </a:xfrm>
        </p:spPr>
        <p:txBody>
          <a:bodyPr vert="horz" lIns="91440" tIns="45720" rIns="91440" bIns="45720" rtlCol="0" anchor="ctr">
            <a:normAutofit/>
          </a:bodyPr>
          <a:lstStyle/>
          <a:p>
            <a:pPr indent="-228600" defTabSz="914400"/>
            <a:r>
              <a:rPr lang="en-US" sz="3600" dirty="0"/>
              <a:t>Other Strategic Issues</a:t>
            </a:r>
          </a:p>
          <a:p>
            <a:pPr lvl="1" indent="-228600" defTabSz="914400"/>
            <a:r>
              <a:rPr lang="en-US" sz="3600" dirty="0"/>
              <a:t>Membership</a:t>
            </a:r>
          </a:p>
          <a:p>
            <a:pPr lvl="1" indent="-228600" defTabSz="914400"/>
            <a:r>
              <a:rPr lang="en-US" sz="3600" dirty="0"/>
              <a:t>Succession Planning</a:t>
            </a:r>
          </a:p>
          <a:p>
            <a:pPr lvl="1" indent="-228600" defTabSz="914400"/>
            <a:r>
              <a:rPr lang="en-US" sz="3600" dirty="0"/>
              <a:t>Ongoing fundraising &amp; sponsorship</a:t>
            </a:r>
          </a:p>
          <a:p>
            <a:pPr lvl="1" indent="-228600" defTabSz="914400"/>
            <a:r>
              <a:rPr lang="en-US" sz="3600" dirty="0"/>
              <a:t>Public image</a:t>
            </a:r>
          </a:p>
        </p:txBody>
      </p:sp>
    </p:spTree>
    <p:extLst>
      <p:ext uri="{BB962C8B-B14F-4D97-AF65-F5344CB8AC3E}">
        <p14:creationId xmlns:p14="http://schemas.microsoft.com/office/powerpoint/2010/main" val="325272934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31CA7-C7C4-1030-9C95-AD1B3BB267DE}"/>
              </a:ext>
            </a:extLst>
          </p:cNvPr>
          <p:cNvSpPr>
            <a:spLocks noGrp="1"/>
          </p:cNvSpPr>
          <p:nvPr>
            <p:ph type="title"/>
          </p:nvPr>
        </p:nvSpPr>
        <p:spPr>
          <a:xfrm>
            <a:off x="3912433" y="500634"/>
            <a:ext cx="4749221" cy="713569"/>
          </a:xfrm>
          <a:solidFill>
            <a:srgbClr val="0092CA"/>
          </a:solidFill>
          <a:ln>
            <a:solidFill>
              <a:schemeClr val="accent2"/>
            </a:solidFill>
          </a:ln>
        </p:spPr>
        <p:txBody>
          <a:bodyPr vert="horz" lIns="91440" tIns="45720" rIns="91440" bIns="45720" rtlCol="0" anchor="b">
            <a:normAutofit/>
          </a:bodyPr>
          <a:lstStyle/>
          <a:p>
            <a:pPr defTabSz="914400"/>
            <a:r>
              <a:rPr lang="en-US" sz="4400" b="1" dirty="0">
                <a:solidFill>
                  <a:schemeClr val="bg1"/>
                </a:solidFill>
                <a:latin typeface="Arial" panose="020B0604020202020204" pitchFamily="34" charset="0"/>
                <a:cs typeface="Arial" panose="020B0604020202020204" pitchFamily="34" charset="0"/>
              </a:rPr>
              <a:t>Draft Action Plan</a:t>
            </a:r>
          </a:p>
        </p:txBody>
      </p:sp>
      <p:pic>
        <p:nvPicPr>
          <p:cNvPr id="8" name="Picture 7" descr="A collage of people posing for a photo&#10;&#10;AI-generated content may be incorrect.">
            <a:extLst>
              <a:ext uri="{FF2B5EF4-FFF2-40B4-BE49-F238E27FC236}">
                <a16:creationId xmlns:a16="http://schemas.microsoft.com/office/drawing/2014/main" id="{63548429-2B66-3A8F-3D06-49F7DA51D644}"/>
              </a:ext>
            </a:extLst>
          </p:cNvPr>
          <p:cNvPicPr>
            <a:picLocks noChangeAspect="1"/>
          </p:cNvPicPr>
          <p:nvPr/>
        </p:nvPicPr>
        <p:blipFill>
          <a:blip r:embed="rId2"/>
          <a:srcRect l="8260" r="2091" b="2"/>
          <a:stretch>
            <a:fillRect/>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9">
            <a:extLst>
              <a:ext uri="{FF2B5EF4-FFF2-40B4-BE49-F238E27FC236}">
                <a16:creationId xmlns:a16="http://schemas.microsoft.com/office/drawing/2014/main" id="{9BC37D97-0967-3AD9-F8ED-93B7D428222C}"/>
              </a:ext>
            </a:extLst>
          </p:cNvPr>
          <p:cNvGraphicFramePr/>
          <p:nvPr>
            <p:extLst>
              <p:ext uri="{D42A27DB-BD31-4B8C-83A1-F6EECF244321}">
                <p14:modId xmlns:p14="http://schemas.microsoft.com/office/powerpoint/2010/main" val="423110642"/>
              </p:ext>
            </p:extLst>
          </p:nvPr>
        </p:nvGraphicFramePr>
        <p:xfrm>
          <a:off x="3973321" y="2029968"/>
          <a:ext cx="4688333" cy="2612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00541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0AAF77-DA6E-336D-0939-FC9040697AD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21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125451"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972DF-26BB-D0E2-9C2E-8D1712B8F12B}"/>
              </a:ext>
            </a:extLst>
          </p:cNvPr>
          <p:cNvSpPr>
            <a:spLocks noGrp="1"/>
          </p:cNvSpPr>
          <p:nvPr>
            <p:ph type="title"/>
          </p:nvPr>
        </p:nvSpPr>
        <p:spPr>
          <a:xfrm>
            <a:off x="515125" y="443508"/>
            <a:ext cx="2400300" cy="4189214"/>
          </a:xfrm>
        </p:spPr>
        <p:txBody>
          <a:bodyPr vert="horz" lIns="91440" tIns="45720" rIns="91440" bIns="45720" rtlCol="0" anchor="ctr">
            <a:normAutofit/>
          </a:bodyPr>
          <a:lstStyle/>
          <a:p>
            <a:pPr defTabSz="914400"/>
            <a:r>
              <a:rPr lang="en-US" sz="4400" b="1" kern="1200" dirty="0">
                <a:solidFill>
                  <a:srgbClr val="FFFFFF"/>
                </a:solidFill>
                <a:latin typeface="Arial" panose="020B0604020202020204" pitchFamily="34" charset="0"/>
                <a:cs typeface="Arial" panose="020B0604020202020204" pitchFamily="34" charset="0"/>
              </a:rPr>
              <a:t>Vision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780DF961-F957-3586-3F04-C21AB4A3A900}"/>
              </a:ext>
            </a:extLst>
          </p:cNvPr>
          <p:cNvSpPr txBox="1"/>
          <p:nvPr/>
        </p:nvSpPr>
        <p:spPr>
          <a:xfrm>
            <a:off x="3335480" y="157397"/>
            <a:ext cx="5463745" cy="4475325"/>
          </a:xfrm>
          <a:prstGeom prst="rect">
            <a:avLst/>
          </a:prstGeom>
        </p:spPr>
        <p:txBody>
          <a:bodyPr vert="horz" lIns="91440" tIns="45720" rIns="91440" bIns="45720" rtlCol="0" anchor="ctr">
            <a:noAutofit/>
          </a:bodyPr>
          <a:lstStyle/>
          <a:p>
            <a:pPr defTabSz="914400">
              <a:lnSpc>
                <a:spcPct val="90000"/>
              </a:lnSpc>
              <a:spcAft>
                <a:spcPts val="600"/>
              </a:spcAft>
            </a:pPr>
            <a:r>
              <a:rPr lang="en-US" sz="2800" b="1" dirty="0">
                <a:latin typeface="Arial" panose="020B0604020202020204" pitchFamily="34" charset="0"/>
                <a:cs typeface="Arial" panose="020B0604020202020204" pitchFamily="34" charset="0"/>
              </a:rPr>
              <a:t>We are a vibrant and diverse group of fun and passionate people of action, committed to solving issues and addressing community needs in Meadowvale Mississauga, in a sustainable manner, making lasting contributions and impacts, to local and global communities.</a:t>
            </a:r>
          </a:p>
        </p:txBody>
      </p:sp>
    </p:spTree>
    <p:extLst>
      <p:ext uri="{BB962C8B-B14F-4D97-AF65-F5344CB8AC3E}">
        <p14:creationId xmlns:p14="http://schemas.microsoft.com/office/powerpoint/2010/main" val="324036465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8EEFDD-DBC8-7DC1-C5FF-F3621BAE8C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21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125451"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A90BA-42B1-79D4-0C1C-8EF780DDB27A}"/>
              </a:ext>
            </a:extLst>
          </p:cNvPr>
          <p:cNvSpPr>
            <a:spLocks noGrp="1"/>
          </p:cNvSpPr>
          <p:nvPr>
            <p:ph type="title"/>
          </p:nvPr>
        </p:nvSpPr>
        <p:spPr>
          <a:xfrm>
            <a:off x="515125" y="443508"/>
            <a:ext cx="2400300" cy="4189214"/>
          </a:xfrm>
        </p:spPr>
        <p:txBody>
          <a:bodyPr vert="horz" lIns="91440" tIns="45720" rIns="91440" bIns="45720" rtlCol="0" anchor="ctr">
            <a:normAutofit/>
          </a:bodyPr>
          <a:lstStyle/>
          <a:p>
            <a:pPr defTabSz="914400"/>
            <a:r>
              <a:rPr lang="en-US" sz="4400" b="1" kern="1200" dirty="0">
                <a:solidFill>
                  <a:srgbClr val="FFFFFF"/>
                </a:solidFill>
                <a:latin typeface="Arial" panose="020B0604020202020204" pitchFamily="34" charset="0"/>
                <a:cs typeface="Arial" panose="020B0604020202020204" pitchFamily="34" charset="0"/>
              </a:rPr>
              <a:t>Mission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235D4ED5-E0D4-EF6B-4A76-439D7728803A}"/>
              </a:ext>
            </a:extLst>
          </p:cNvPr>
          <p:cNvSpPr txBox="1"/>
          <p:nvPr/>
        </p:nvSpPr>
        <p:spPr>
          <a:xfrm>
            <a:off x="3335481" y="562128"/>
            <a:ext cx="5179868" cy="3972398"/>
          </a:xfrm>
          <a:prstGeom prst="rect">
            <a:avLst/>
          </a:prstGeom>
        </p:spPr>
        <p:txBody>
          <a:bodyPr vert="horz" lIns="91440" tIns="45720" rIns="91440" bIns="45720" rtlCol="0" anchor="ctr">
            <a:normAutofit lnSpcReduction="10000"/>
          </a:bodyPr>
          <a:lstStyle/>
          <a:p>
            <a:pPr defTabSz="914400">
              <a:lnSpc>
                <a:spcPct val="90000"/>
              </a:lnSpc>
              <a:spcAft>
                <a:spcPts val="600"/>
              </a:spcAft>
            </a:pPr>
            <a:r>
              <a:rPr lang="en-US" sz="3600" dirty="0">
                <a:latin typeface="Arial" panose="020B0604020202020204" pitchFamily="34" charset="0"/>
                <a:cs typeface="Arial" panose="020B0604020202020204" pitchFamily="34" charset="0"/>
              </a:rPr>
              <a:t>We provide service to others, promote integrity, and advance world understanding, goodwill, and peace through our network of business, professional, and community leaders.</a:t>
            </a:r>
          </a:p>
        </p:txBody>
      </p:sp>
    </p:spTree>
    <p:extLst>
      <p:ext uri="{BB962C8B-B14F-4D97-AF65-F5344CB8AC3E}">
        <p14:creationId xmlns:p14="http://schemas.microsoft.com/office/powerpoint/2010/main" val="3077768249"/>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rgbClr val="000000"/>
      </a:dk1>
      <a:lt1>
        <a:srgbClr val="FFFFFF"/>
      </a:lt1>
      <a:dk2>
        <a:srgbClr val="687D90"/>
      </a:dk2>
      <a:lt2>
        <a:srgbClr val="A7ACA2"/>
      </a:lt2>
      <a:accent1>
        <a:srgbClr val="0050A2"/>
      </a:accent1>
      <a:accent2>
        <a:srgbClr val="019FCB"/>
      </a:accent2>
      <a:accent3>
        <a:srgbClr val="0C3C7C"/>
      </a:accent3>
      <a:accent4>
        <a:srgbClr val="F7A81B"/>
      </a:accent4>
      <a:accent5>
        <a:srgbClr val="FFFFFF"/>
      </a:accent5>
      <a:accent6>
        <a:srgbClr val="000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92003-B1AE-43E1-9B68-721CBCD0A844}">
  <ds:schemaRefs>
    <ds:schemaRef ds:uri="http://schemas.microsoft.com/sharepoint/v3/contenttype/forms"/>
  </ds:schemaRefs>
</ds:datastoreItem>
</file>

<file path=customXml/itemProps2.xml><?xml version="1.0" encoding="utf-8"?>
<ds:datastoreItem xmlns:ds="http://schemas.openxmlformats.org/officeDocument/2006/customXml" ds:itemID="{A61C10AF-2D82-4799-9EDB-76938504AA83}">
  <ds:schemaRefs>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 ds:uri="069370df-1b75-469d-a9d4-424b0b9f5a67"/>
    <ds:schemaRef ds:uri="http://schemas.microsoft.com/office/infopath/2007/PartnerControls"/>
    <ds:schemaRef ds:uri="710d263c-44d6-4b3f-885c-e31229c24d0d"/>
    <ds:schemaRef ds:uri="41d4868e-e7c5-4a0f-bea8-40f63a832f7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3EA00DA-E618-4A26-8DE6-AC2729D85606}">
  <ds:schemaRefs>
    <ds:schemaRef ds:uri="http://schemas.microsoft.com/office/2006/metadata/contentType"/>
    <ds:schemaRef ds:uri="http://schemas.microsoft.com/office/2006/metadata/properties/metaAttributes"/>
    <ds:schemaRef ds:uri="http://www.w3.org/2000/xmlns/"/>
    <ds:schemaRef ds:uri="http://www.w3.org/2001/XMLSchema"/>
    <ds:schemaRef ds:uri="41d4868e-e7c5-4a0f-bea8-40f63a832f74"/>
    <ds:schemaRef ds:uri="069370df-1b75-469d-a9d4-424b0b9f5a67"/>
    <ds:schemaRef ds:uri="710d263c-44d6-4b3f-885c-e31229c24d0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35778</TotalTime>
  <Words>1890</Words>
  <Application>Microsoft Macintosh PowerPoint</Application>
  <PresentationFormat>On-screen Show (16:9)</PresentationFormat>
  <Paragraphs>314</Paragraphs>
  <Slides>31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Open Sans</vt:lpstr>
      <vt:lpstr>Symbol</vt:lpstr>
      <vt:lpstr>Tw Cen MT</vt:lpstr>
      <vt:lpstr>Wingdings</vt:lpstr>
      <vt:lpstr>Wingdings 2</vt:lpstr>
      <vt:lpstr>Office Theme</vt:lpstr>
      <vt:lpstr>PowerPoint Presentation</vt:lpstr>
      <vt:lpstr>Thank you / Acknowledgement  Research &amp; Intel provided by  </vt:lpstr>
      <vt:lpstr>Process </vt:lpstr>
      <vt:lpstr>PowerPoint Presentation</vt:lpstr>
      <vt:lpstr>PowerPoint Presentation</vt:lpstr>
      <vt:lpstr>Identify Strategic Issues to Address</vt:lpstr>
      <vt:lpstr>Draft Action Plan</vt:lpstr>
      <vt:lpstr>Vision</vt:lpstr>
      <vt:lpstr>Mission</vt:lpstr>
      <vt:lpstr>Characteristics/Values</vt:lpstr>
      <vt:lpstr>SWOT Analysis</vt:lpstr>
      <vt:lpstr>SWOT Analysis</vt:lpstr>
      <vt:lpstr>Elevator Speech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Monitoring - example</vt:lpstr>
      <vt:lpstr>Monitoring - example</vt:lpstr>
      <vt:lpstr>KPIs and Monitoring Tool (draft)</vt:lpstr>
      <vt:lpstr>Did we achieve our Goal?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Arnie Fishman</dc:creator>
  <cp:lastModifiedBy>Magan Jugurnauth</cp:lastModifiedBy>
  <cp:revision>305</cp:revision>
  <cp:lastPrinted>2025-03-05T18:55:52Z</cp:lastPrinted>
  <dcterms:created xsi:type="dcterms:W3CDTF">2019-04-26T18:51:44Z</dcterms:created>
  <dcterms:modified xsi:type="dcterms:W3CDTF">2026-01-23T03:11:43Z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MediaServiceImageTags">
    <vt:lpwstr/>
  </property>
  <property fmtid="{D5CDD505-2E9C-101B-9397-08002B2CF9AE}" pid="4" name="ArticulateGUID">
    <vt:lpwstr>129F9D54-5097-4024-87C0-3F31A0843305</vt:lpwstr>
  </property>
  <property fmtid="{D5CDD505-2E9C-101B-9397-08002B2CF9AE}" pid="5" name="ArticulatePath">
    <vt:lpwstr>ActionPlan-presentation-EN22</vt:lpwstr>
  </property>
</Properties>
</file>