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8" r:id="rId2"/>
    <p:sldId id="259" r:id="rId3"/>
    <p:sldId id="263" r:id="rId4"/>
    <p:sldId id="262" r:id="rId5"/>
    <p:sldId id="264" r:id="rId6"/>
    <p:sldId id="266" r:id="rId7"/>
    <p:sldId id="265" r:id="rId8"/>
    <p:sldId id="261" r:id="rId9"/>
    <p:sldId id="267" r:id="rId10"/>
    <p:sldId id="268" r:id="rId11"/>
    <p:sldId id="269" r:id="rId12"/>
    <p:sldId id="272" r:id="rId13"/>
    <p:sldId id="270" r:id="rId14"/>
    <p:sldId id="271" r:id="rId15"/>
    <p:sldId id="274" r:id="rId16"/>
    <p:sldId id="275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NBNPLC patients by age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4987259405074369"/>
          <c:y val="0.18311306279022815"/>
          <c:w val="0.50719939304461947"/>
          <c:h val="0.74909448818897639"/>
        </c:manualLayout>
      </c:layout>
      <c:pieChart>
        <c:varyColors val="1"/>
        <c:ser>
          <c:idx val="0"/>
          <c:order val="0"/>
          <c:tx>
            <c:strRef>
              <c:f>Totals!$C$5</c:f>
              <c:strCache>
                <c:ptCount val="1"/>
                <c:pt idx="0">
                  <c:v># of patients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dLbls>
            <c:dLbl>
              <c:idx val="1"/>
              <c:layout>
                <c:manualLayout>
                  <c:x val="5.2483530833398302E-2"/>
                  <c:y val="-5.205340150016792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7559672305813261E-2"/>
                  <c:y val="3.50533641825577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9373278371144201"/>
                  <c:y val="5.241958055006157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Totals!$B$6:$B$11</c:f>
              <c:strCache>
                <c:ptCount val="6"/>
                <c:pt idx="0">
                  <c:v>0-5</c:v>
                </c:pt>
                <c:pt idx="1">
                  <c:v>6-11</c:v>
                </c:pt>
                <c:pt idx="2">
                  <c:v>12-19</c:v>
                </c:pt>
                <c:pt idx="3">
                  <c:v>20-44</c:v>
                </c:pt>
                <c:pt idx="4">
                  <c:v>45-64</c:v>
                </c:pt>
                <c:pt idx="5">
                  <c:v>65-85</c:v>
                </c:pt>
              </c:strCache>
            </c:strRef>
          </c:cat>
          <c:val>
            <c:numRef>
              <c:f>Totals!$C$6:$C$11</c:f>
              <c:numCache>
                <c:formatCode>General</c:formatCode>
                <c:ptCount val="6"/>
                <c:pt idx="0">
                  <c:v>295</c:v>
                </c:pt>
                <c:pt idx="1">
                  <c:v>112</c:v>
                </c:pt>
                <c:pt idx="2">
                  <c:v>118</c:v>
                </c:pt>
                <c:pt idx="3">
                  <c:v>670</c:v>
                </c:pt>
                <c:pt idx="4">
                  <c:v>301</c:v>
                </c:pt>
                <c:pt idx="5">
                  <c:v>173</c:v>
                </c:pt>
              </c:numCache>
            </c:numRef>
          </c:val>
        </c:ser>
        <c:ser>
          <c:idx val="1"/>
          <c:order val="1"/>
          <c:tx>
            <c:strRef>
              <c:f>Totals!$D$5</c:f>
              <c:strCache>
                <c:ptCount val="1"/>
                <c:pt idx="0">
                  <c:v>Female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Totals!$B$6:$B$11</c:f>
              <c:strCache>
                <c:ptCount val="6"/>
                <c:pt idx="0">
                  <c:v>0-5</c:v>
                </c:pt>
                <c:pt idx="1">
                  <c:v>6-11</c:v>
                </c:pt>
                <c:pt idx="2">
                  <c:v>12-19</c:v>
                </c:pt>
                <c:pt idx="3">
                  <c:v>20-44</c:v>
                </c:pt>
                <c:pt idx="4">
                  <c:v>45-64</c:v>
                </c:pt>
                <c:pt idx="5">
                  <c:v>65-85</c:v>
                </c:pt>
              </c:strCache>
            </c:strRef>
          </c:cat>
          <c:val>
            <c:numRef>
              <c:f>Totals!$D$6:$D$11</c:f>
              <c:numCache>
                <c:formatCode>General</c:formatCode>
                <c:ptCount val="6"/>
                <c:pt idx="0">
                  <c:v>134</c:v>
                </c:pt>
                <c:pt idx="1">
                  <c:v>54</c:v>
                </c:pt>
                <c:pt idx="2">
                  <c:v>57</c:v>
                </c:pt>
                <c:pt idx="3">
                  <c:v>466</c:v>
                </c:pt>
                <c:pt idx="4">
                  <c:v>180</c:v>
                </c:pt>
                <c:pt idx="5">
                  <c:v>112</c:v>
                </c:pt>
              </c:numCache>
            </c:numRef>
          </c:val>
        </c:ser>
        <c:ser>
          <c:idx val="2"/>
          <c:order val="2"/>
          <c:tx>
            <c:strRef>
              <c:f>Totals!$E$5</c:f>
              <c:strCache>
                <c:ptCount val="1"/>
                <c:pt idx="0">
                  <c:v>Male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Totals!$B$6:$B$11</c:f>
              <c:strCache>
                <c:ptCount val="6"/>
                <c:pt idx="0">
                  <c:v>0-5</c:v>
                </c:pt>
                <c:pt idx="1">
                  <c:v>6-11</c:v>
                </c:pt>
                <c:pt idx="2">
                  <c:v>12-19</c:v>
                </c:pt>
                <c:pt idx="3">
                  <c:v>20-44</c:v>
                </c:pt>
                <c:pt idx="4">
                  <c:v>45-64</c:v>
                </c:pt>
                <c:pt idx="5">
                  <c:v>65-85</c:v>
                </c:pt>
              </c:strCache>
            </c:strRef>
          </c:cat>
          <c:val>
            <c:numRef>
              <c:f>Totals!$E$6:$E$11</c:f>
              <c:numCache>
                <c:formatCode>General</c:formatCode>
                <c:ptCount val="6"/>
                <c:pt idx="0">
                  <c:v>161</c:v>
                </c:pt>
                <c:pt idx="1">
                  <c:v>58</c:v>
                </c:pt>
                <c:pt idx="2">
                  <c:v>61</c:v>
                </c:pt>
                <c:pt idx="3">
                  <c:v>204</c:v>
                </c:pt>
                <c:pt idx="4">
                  <c:v>121</c:v>
                </c:pt>
                <c:pt idx="5">
                  <c:v>61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0.65103</cdr:x>
      <cdr:y>0.78462</cdr:y>
    </cdr:from>
    <cdr:to>
      <cdr:x>0.9802</cdr:x>
      <cdr:y>0.97863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62415" y="3886201"/>
          <a:ext cx="2407944" cy="9609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dirty="0" smtClean="0"/>
            <a:t>Source: 2013/2014 Annual Report </a:t>
          </a:r>
        </a:p>
        <a:p xmlns:a="http://schemas.openxmlformats.org/drawingml/2006/main">
          <a:pPr algn="r"/>
          <a:r>
            <a:rPr lang="en-US" dirty="0" smtClean="0"/>
            <a:t>Total </a:t>
          </a:r>
          <a:r>
            <a:rPr lang="en-US" dirty="0"/>
            <a:t>patients: </a:t>
          </a:r>
          <a:r>
            <a:rPr lang="en-US" dirty="0" smtClean="0"/>
            <a:t>1816</a:t>
          </a:r>
        </a:p>
        <a:p xmlns:a="http://schemas.openxmlformats.org/drawingml/2006/main">
          <a:pPr algn="r"/>
          <a:r>
            <a:rPr lang="en-CA" dirty="0" smtClean="0"/>
            <a:t>12% of patients self identify being of Aboriginal Descent</a:t>
          </a:r>
        </a:p>
        <a:p xmlns:a="http://schemas.openxmlformats.org/drawingml/2006/main">
          <a:pPr algn="r"/>
          <a:r>
            <a:rPr lang="en-CA" dirty="0" smtClean="0"/>
            <a:t>Current Total (April 2015:  2 144)</a:t>
          </a:r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9F5F7-D362-40DF-9EB7-4425B479A3E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E3482-1960-4B81-BC2F-1F21B9D7C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70C38-27B6-414A-98AB-36E7080B5E4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687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70C38-27B6-414A-98AB-36E7080B5E4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234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70C38-27B6-414A-98AB-36E7080B5E4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377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55E2-C5D4-4017-A563-0D6C90703B5C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E4F6-CADA-433E-B8A1-458B0F54D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55E2-C5D4-4017-A563-0D6C90703B5C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E4F6-CADA-433E-B8A1-458B0F54D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55E2-C5D4-4017-A563-0D6C90703B5C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E4F6-CADA-433E-B8A1-458B0F54D126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55E2-C5D4-4017-A563-0D6C90703B5C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E4F6-CADA-433E-B8A1-458B0F54D1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55E2-C5D4-4017-A563-0D6C90703B5C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E4F6-CADA-433E-B8A1-458B0F54D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55E2-C5D4-4017-A563-0D6C90703B5C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E4F6-CADA-433E-B8A1-458B0F54D12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55E2-C5D4-4017-A563-0D6C90703B5C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E4F6-CADA-433E-B8A1-458B0F54D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55E2-C5D4-4017-A563-0D6C90703B5C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E4F6-CADA-433E-B8A1-458B0F54D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55E2-C5D4-4017-A563-0D6C90703B5C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E4F6-CADA-433E-B8A1-458B0F54D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55E2-C5D4-4017-A563-0D6C90703B5C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E4F6-CADA-433E-B8A1-458B0F54D12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55E2-C5D4-4017-A563-0D6C90703B5C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E4F6-CADA-433E-B8A1-458B0F54D12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98855E2-C5D4-4017-A563-0D6C90703B5C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99FE4F6-CADA-433E-B8A1-458B0F54D12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nbnplc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v=IJ9YAtEtKh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North Bay Nurse Practitioner-Led Clinic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April 27, 2015</a:t>
            </a:r>
            <a:endParaRPr lang="en-US" dirty="0" smtClean="0"/>
          </a:p>
          <a:p>
            <a:r>
              <a:rPr lang="en-US" dirty="0" smtClean="0"/>
              <a:t>Terri MacDougall, </a:t>
            </a:r>
            <a:r>
              <a:rPr lang="en-CA" dirty="0" smtClean="0"/>
              <a:t>Clinical Director</a:t>
            </a:r>
            <a:endParaRPr lang="en-US" dirty="0" smtClean="0"/>
          </a:p>
        </p:txBody>
      </p:sp>
      <p:pic>
        <p:nvPicPr>
          <p:cNvPr id="1026" name="Picture 2" descr="C:\Users\leann.whitney\Pictures\BPSO\BPSO_CANADA_French_Web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243" y="5791199"/>
            <a:ext cx="3980358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9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100" dirty="0" smtClean="0"/>
              <a:t>North Bay Nurse Practitioner- Led Clinic        </a:t>
            </a:r>
            <a:r>
              <a:rPr lang="en-US" sz="3100" dirty="0">
                <a:hlinkClick r:id="rId2"/>
              </a:rPr>
              <a:t>http://www.nbnplc.com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In 2008, the Liberal government promised to fund an additional </a:t>
            </a:r>
            <a:r>
              <a:rPr lang="en-CA" dirty="0" smtClean="0"/>
              <a:t>25</a:t>
            </a:r>
            <a:r>
              <a:rPr lang="en-CA" dirty="0" smtClean="0"/>
              <a:t> </a:t>
            </a:r>
            <a:r>
              <a:rPr lang="en-CA" dirty="0" smtClean="0"/>
              <a:t>NP-Led Clinics</a:t>
            </a:r>
          </a:p>
          <a:p>
            <a:endParaRPr lang="en-CA" dirty="0"/>
          </a:p>
          <a:p>
            <a:r>
              <a:rPr lang="en-CA" dirty="0" smtClean="0"/>
              <a:t>3 Waves of Requests for Proposals for Clinics were initiated</a:t>
            </a:r>
          </a:p>
          <a:p>
            <a:endParaRPr lang="en-CA" dirty="0"/>
          </a:p>
          <a:p>
            <a:r>
              <a:rPr lang="en-CA" dirty="0" smtClean="0"/>
              <a:t>North Bay NP-Led Clinic was funded in the third wave</a:t>
            </a:r>
          </a:p>
          <a:p>
            <a:endParaRPr lang="en-CA" dirty="0"/>
          </a:p>
          <a:p>
            <a:r>
              <a:rPr lang="en-CA" dirty="0" smtClean="0"/>
              <a:t>The Board of Directors started working on setting up the clinic in September 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44C6-2AF8-4CD2-96ED-73FFA4BC3A9A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2" descr="P:\Pictures\building from corn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261887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69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44C6-2AF8-4CD2-96ED-73FFA4BC3A9A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856413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18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North Bay Nurse Practitioner-Led Clinic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72067" y="2286000"/>
            <a:ext cx="7408333" cy="3840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Vision</a:t>
            </a:r>
          </a:p>
          <a:p>
            <a:pPr marL="0" indent="0">
              <a:buNone/>
            </a:pPr>
            <a:r>
              <a:rPr lang="en-US" sz="1800" b="1" dirty="0" smtClean="0"/>
              <a:t>To enhance primary health care services in North Bay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Mission</a:t>
            </a: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The NBNPLC through the provision of primary health care services promotes optimal health for those </a:t>
            </a:r>
            <a:r>
              <a:rPr lang="en-US" sz="1800" b="1" u="sng" dirty="0" smtClean="0"/>
              <a:t>living with chronic disease </a:t>
            </a:r>
            <a:r>
              <a:rPr lang="en-US" sz="1800" b="1" dirty="0" smtClean="0"/>
              <a:t>and for </a:t>
            </a:r>
            <a:r>
              <a:rPr lang="en-US" sz="1800" b="1" u="sng" dirty="0" smtClean="0"/>
              <a:t>families with young children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Values</a:t>
            </a:r>
          </a:p>
          <a:p>
            <a:pPr marL="0" indent="0">
              <a:buNone/>
            </a:pPr>
            <a:r>
              <a:rPr lang="en-US" sz="1800" b="1" dirty="0" smtClean="0"/>
              <a:t>Collaboration                    Holistic</a:t>
            </a:r>
          </a:p>
          <a:p>
            <a:pPr marL="0" indent="0">
              <a:buNone/>
            </a:pPr>
            <a:r>
              <a:rPr lang="en-US" sz="1800" b="1" dirty="0" smtClean="0"/>
              <a:t>Innovation                          Respect</a:t>
            </a:r>
          </a:p>
          <a:p>
            <a:pPr marL="0" indent="0">
              <a:buNone/>
            </a:pPr>
            <a:r>
              <a:rPr lang="en-US" sz="1800" b="1" dirty="0" smtClean="0"/>
              <a:t>Participation                       Integrity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9219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4000" dirty="0" smtClean="0"/>
              <a:t>Who are we?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Team of </a:t>
            </a:r>
            <a:r>
              <a:rPr lang="en-CA" dirty="0" err="1" smtClean="0"/>
              <a:t>Interprofessionals</a:t>
            </a:r>
            <a:r>
              <a:rPr lang="en-CA" dirty="0" smtClean="0"/>
              <a:t>:</a:t>
            </a:r>
          </a:p>
          <a:p>
            <a:endParaRPr lang="en-CA" dirty="0"/>
          </a:p>
          <a:p>
            <a:r>
              <a:rPr lang="en-CA" dirty="0" smtClean="0"/>
              <a:t>Four NPs</a:t>
            </a:r>
          </a:p>
          <a:p>
            <a:r>
              <a:rPr lang="en-CA" dirty="0" smtClean="0"/>
              <a:t>One RN, </a:t>
            </a:r>
            <a:r>
              <a:rPr lang="en-CA" dirty="0" smtClean="0"/>
              <a:t> One Clinical Tech</a:t>
            </a:r>
            <a:endParaRPr lang="en-CA" dirty="0" smtClean="0"/>
          </a:p>
          <a:p>
            <a:r>
              <a:rPr lang="en-CA" dirty="0" smtClean="0"/>
              <a:t>Collaborative Physician, 3 hours a week</a:t>
            </a:r>
          </a:p>
          <a:p>
            <a:r>
              <a:rPr lang="en-CA" dirty="0" smtClean="0"/>
              <a:t>One full time Social Worker</a:t>
            </a:r>
          </a:p>
          <a:p>
            <a:r>
              <a:rPr lang="en-CA" dirty="0" smtClean="0"/>
              <a:t>Part time Dietitian</a:t>
            </a:r>
          </a:p>
          <a:p>
            <a:r>
              <a:rPr lang="en-CA" dirty="0" smtClean="0"/>
              <a:t>Part time Pharmacist</a:t>
            </a:r>
          </a:p>
          <a:p>
            <a:r>
              <a:rPr lang="en-CA" dirty="0" smtClean="0"/>
              <a:t>Reception and Admin staff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44C6-2AF8-4CD2-96ED-73FFA4BC3A9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8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4000" dirty="0" smtClean="0"/>
              <a:t>Hours of Operation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Monday &amp; Wed  8 to 4 pm</a:t>
            </a:r>
          </a:p>
          <a:p>
            <a:r>
              <a:rPr lang="en-CA" smtClean="0"/>
              <a:t>Friday 8 to noon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Two extended Days, Tuesday and Thursday, Open 8 to 8 pm </a:t>
            </a:r>
          </a:p>
          <a:p>
            <a:endParaRPr lang="en-CA" dirty="0"/>
          </a:p>
          <a:p>
            <a:r>
              <a:rPr lang="en-CA" dirty="0" smtClean="0"/>
              <a:t>Same Day Appointments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44C6-2AF8-4CD2-96ED-73FFA4BC3A9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5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810950423"/>
              </p:ext>
            </p:extLst>
          </p:nvPr>
        </p:nvGraphicFramePr>
        <p:xfrm>
          <a:off x="914400" y="1143000"/>
          <a:ext cx="7315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11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000" dirty="0" smtClean="0"/>
              <a:t>RNAO Best Practice Spotlight Organization – Candidacy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 March 2012, the North Bay NP-Led Clinic was granted Best Practice Spotlight Organization (BPSO) Candidacy</a:t>
            </a:r>
          </a:p>
          <a:p>
            <a:endParaRPr lang="en-CA" dirty="0"/>
          </a:p>
          <a:p>
            <a:r>
              <a:rPr lang="en-CA" dirty="0" smtClean="0"/>
              <a:t>Quality care framework, to standardize care</a:t>
            </a:r>
          </a:p>
          <a:p>
            <a:endParaRPr lang="en-CA" dirty="0"/>
          </a:p>
          <a:p>
            <a:r>
              <a:rPr lang="en-CA" dirty="0" smtClean="0"/>
              <a:t>We have promised to implement six best practice guidelines.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44C6-2AF8-4CD2-96ED-73FFA4BC3A9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73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</a:t>
            </a:r>
            <a:endParaRPr lang="en-US" dirty="0"/>
          </a:p>
        </p:txBody>
      </p:sp>
      <p:pic>
        <p:nvPicPr>
          <p:cNvPr id="1026" name="Picture 2" descr="C:\Users\leann.whitney\AppData\Local\Microsoft\Windows\Temporary Internet Files\Content.IE5\1P3DVH79\MC900434403[1].wm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14658"/>
            <a:ext cx="6705600" cy="440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44C6-2AF8-4CD2-96ED-73FFA4BC3A9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0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What is a  Nurse Practitioner? </a:t>
            </a:r>
          </a:p>
          <a:p>
            <a:pPr marL="457200" indent="-457200">
              <a:buAutoNum type="arabicPeriod"/>
            </a:pPr>
            <a:endParaRPr lang="en-CA" dirty="0"/>
          </a:p>
          <a:p>
            <a:pPr marL="457200" indent="-457200">
              <a:buAutoNum type="arabicPeriod"/>
            </a:pPr>
            <a:r>
              <a:rPr lang="en-CA" dirty="0" smtClean="0"/>
              <a:t>Why a Nurse Practitioner-Led Clinic?</a:t>
            </a: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/>
              <a:t>Describe North Bay Nurse Practitioner-Led Clinic </a:t>
            </a:r>
          </a:p>
          <a:p>
            <a:pPr marL="0" indent="0">
              <a:buNone/>
            </a:pPr>
            <a:r>
              <a:rPr lang="en-US" dirty="0"/>
              <a:t>	Who we are, and what we do</a:t>
            </a:r>
          </a:p>
          <a:p>
            <a:pPr marL="857250" lvl="1" indent="-457200">
              <a:buFontTx/>
              <a:buChar char="-"/>
            </a:pPr>
            <a:endParaRPr lang="en-US" dirty="0"/>
          </a:p>
          <a:p>
            <a:pPr marL="514350" indent="-514350">
              <a:buAutoNum type="arabicPeriod" startAt="3"/>
            </a:pPr>
            <a:r>
              <a:rPr lang="en-US" dirty="0" smtClean="0"/>
              <a:t>Questions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44C6-2AF8-4CD2-96ED-73FFA4BC3A9A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48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Nurse Practitioners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Advanced practice nurses who have completed formal education beyond that of an RN</a:t>
            </a:r>
          </a:p>
          <a:p>
            <a:r>
              <a:rPr lang="en-CA" dirty="0" smtClean="0"/>
              <a:t>Diagnose, prescribe medications, order diagnostic tests and treat illness</a:t>
            </a:r>
          </a:p>
          <a:p>
            <a:r>
              <a:rPr lang="en-CA" dirty="0" smtClean="0"/>
              <a:t>Focus on health promotion, wellness and prevention of illness</a:t>
            </a:r>
          </a:p>
          <a:p>
            <a:r>
              <a:rPr lang="en-CA" dirty="0" smtClean="0"/>
              <a:t>Work collaboratively with other health care providers</a:t>
            </a:r>
          </a:p>
          <a:p>
            <a:endParaRPr lang="en-CA" dirty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www.youtube.com/watch?v=IJ9YAtEtKhw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44C6-2AF8-4CD2-96ED-73FFA4BC3A9A}" type="slidenum">
              <a:rPr lang="en-US" smtClean="0"/>
              <a:t>3</a:t>
            </a:fld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"/>
            <a:ext cx="1066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6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7700"/>
            <a:ext cx="7772400" cy="914400"/>
          </a:xfrm>
        </p:spPr>
        <p:txBody>
          <a:bodyPr/>
          <a:lstStyle/>
          <a:p>
            <a:r>
              <a:rPr lang="en-CA" dirty="0" smtClean="0"/>
              <a:t>Brief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NPs have been working in Ontario since the early 1970s</a:t>
            </a:r>
          </a:p>
          <a:p>
            <a:endParaRPr lang="en-CA" dirty="0" smtClean="0"/>
          </a:p>
          <a:p>
            <a:r>
              <a:rPr lang="en-CA" dirty="0" smtClean="0"/>
              <a:t>Historical barriers to implementation of NPs throughout the health care system:</a:t>
            </a:r>
          </a:p>
          <a:p>
            <a:endParaRPr lang="en-CA" dirty="0" smtClean="0"/>
          </a:p>
          <a:p>
            <a:pPr marL="0" indent="0">
              <a:buNone/>
            </a:pPr>
            <a:r>
              <a:rPr lang="en-CA" b="1" dirty="0"/>
              <a:t> </a:t>
            </a:r>
            <a:r>
              <a:rPr lang="en-CA" b="1" dirty="0" smtClean="0"/>
              <a:t>    Education, </a:t>
            </a:r>
            <a:r>
              <a:rPr lang="en-CA" b="1" dirty="0"/>
              <a:t>Legislative </a:t>
            </a:r>
            <a:r>
              <a:rPr lang="en-CA" b="1" dirty="0" smtClean="0"/>
              <a:t>Authority, Funding</a:t>
            </a:r>
            <a:endParaRPr lang="en-CA" b="1" dirty="0" smtClean="0"/>
          </a:p>
          <a:p>
            <a:pPr marL="0" indent="0">
              <a:buNone/>
            </a:pPr>
            <a:endParaRPr lang="en-CA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44C6-2AF8-4CD2-96ED-73FFA4BC3A9A}" type="slidenum">
              <a:rPr lang="en-US" smtClean="0"/>
              <a:t>4</a:t>
            </a:fld>
            <a:endParaRPr lang="en-US" dirty="0"/>
          </a:p>
        </p:txBody>
      </p:sp>
      <p:pic>
        <p:nvPicPr>
          <p:cNvPr id="10242" name="Picture 2" descr="C:\Users\leann.whitney\AppData\Local\Microsoft\Windows\Temporary Internet Files\Content.IE5\K4FSY1HM\MC90005664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671" y="381000"/>
            <a:ext cx="180411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52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buNone/>
            </a:pPr>
            <a:r>
              <a:rPr lang="en-CA" dirty="0"/>
              <a:t>Primary Health Care NP program was cancelled in early </a:t>
            </a:r>
            <a:r>
              <a:rPr lang="en-CA" dirty="0" smtClean="0"/>
              <a:t>80’s….</a:t>
            </a:r>
            <a:endParaRPr lang="en-CA" dirty="0"/>
          </a:p>
          <a:p>
            <a:pPr marL="914400" lvl="2" indent="0">
              <a:buNone/>
            </a:pPr>
            <a:endParaRPr lang="en-CA" dirty="0" smtClean="0"/>
          </a:p>
          <a:p>
            <a:pPr marL="914400" lvl="2" indent="0">
              <a:buNone/>
            </a:pPr>
            <a:r>
              <a:rPr lang="en-CA" dirty="0" smtClean="0"/>
              <a:t>Primary </a:t>
            </a:r>
            <a:r>
              <a:rPr lang="en-CA" dirty="0"/>
              <a:t>Health Care NP Program was re-introduced in 1995, consortium of 9</a:t>
            </a:r>
            <a:r>
              <a:rPr lang="en-CA" dirty="0" smtClean="0"/>
              <a:t> </a:t>
            </a:r>
            <a:r>
              <a:rPr lang="en-CA" dirty="0"/>
              <a:t>universities (certificate program</a:t>
            </a:r>
            <a:r>
              <a:rPr lang="en-CA" dirty="0" smtClean="0"/>
              <a:t>)</a:t>
            </a:r>
          </a:p>
          <a:p>
            <a:pPr marL="914400" lvl="2" indent="0">
              <a:buNone/>
            </a:pPr>
            <a:r>
              <a:rPr lang="en-CA" dirty="0" smtClean="0"/>
              <a:t>Ruth Grier was Minister of </a:t>
            </a:r>
            <a:r>
              <a:rPr lang="en-CA" dirty="0"/>
              <a:t> </a:t>
            </a:r>
            <a:r>
              <a:rPr lang="en-CA" dirty="0" smtClean="0"/>
              <a:t>Health </a:t>
            </a:r>
            <a:r>
              <a:rPr lang="en-CA" dirty="0" smtClean="0"/>
              <a:t> (NDP)</a:t>
            </a:r>
            <a:endParaRPr lang="en-CA" dirty="0"/>
          </a:p>
          <a:p>
            <a:pPr marL="914400" lvl="2" indent="0">
              <a:buNone/>
            </a:pPr>
            <a:endParaRPr lang="en-CA" dirty="0" smtClean="0"/>
          </a:p>
          <a:p>
            <a:pPr marL="914400" lvl="2" indent="0">
              <a:buNone/>
            </a:pPr>
            <a:r>
              <a:rPr lang="en-CA" dirty="0" smtClean="0"/>
              <a:t>Masters </a:t>
            </a:r>
            <a:r>
              <a:rPr lang="en-CA" dirty="0"/>
              <a:t>Acute Care Nurse Practitioner Program started at U of </a:t>
            </a:r>
            <a:r>
              <a:rPr lang="en-CA" dirty="0" smtClean="0"/>
              <a:t>T, McMaster in 1994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44C6-2AF8-4CD2-96ED-73FFA4BC3A9A}" type="slidenum">
              <a:rPr lang="en-US" smtClean="0"/>
              <a:t>5</a:t>
            </a:fld>
            <a:endParaRPr lang="en-US" dirty="0"/>
          </a:p>
        </p:txBody>
      </p:sp>
      <p:pic>
        <p:nvPicPr>
          <p:cNvPr id="11266" name="Picture 2" descr="C:\Users\leann.whitney\AppData\Local\Microsoft\Windows\Temporary Internet Files\Content.IE5\EIHHM5W1\MP90044249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8929"/>
            <a:ext cx="182207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leann.whitney\AppData\Local\Microsoft\Windows\Temporary Internet Files\Content.IE5\4IW5DVK1\MC90043926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57800"/>
            <a:ext cx="1295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67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Legislative Authority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CA" dirty="0" smtClean="0"/>
              <a:t>Until </a:t>
            </a:r>
            <a:r>
              <a:rPr lang="en-CA" dirty="0"/>
              <a:t>1998, NPs worked under medical directives, our work was </a:t>
            </a:r>
            <a:r>
              <a:rPr lang="en-CA" dirty="0" smtClean="0"/>
              <a:t>hidden</a:t>
            </a:r>
          </a:p>
          <a:p>
            <a:pPr lvl="2"/>
            <a:r>
              <a:rPr lang="en-CA" dirty="0" smtClean="0"/>
              <a:t>1998, Nursing Act was amended to expand our legal scope of practice, diagnose, order tests, </a:t>
            </a:r>
            <a:r>
              <a:rPr lang="en-CA" dirty="0" smtClean="0"/>
              <a:t>prescribe </a:t>
            </a:r>
          </a:p>
          <a:p>
            <a:pPr lvl="2"/>
            <a:r>
              <a:rPr lang="en-CA" dirty="0" smtClean="0"/>
              <a:t>Elizabeth </a:t>
            </a:r>
            <a:r>
              <a:rPr lang="en-CA" dirty="0" err="1" smtClean="0"/>
              <a:t>Witmer</a:t>
            </a:r>
            <a:r>
              <a:rPr lang="en-CA" dirty="0"/>
              <a:t> </a:t>
            </a:r>
            <a:r>
              <a:rPr lang="en-CA" dirty="0" smtClean="0"/>
              <a:t>was Minister of Health (PC)</a:t>
            </a:r>
            <a:endParaRPr lang="en-CA" dirty="0" smtClean="0"/>
          </a:p>
          <a:p>
            <a:pPr lvl="2"/>
            <a:r>
              <a:rPr lang="en-CA" dirty="0" smtClean="0"/>
              <a:t>Since then there have been major changes to legal scope in keeping with our experience to provide safe independent care</a:t>
            </a:r>
          </a:p>
          <a:p>
            <a:pPr lvl="2"/>
            <a:r>
              <a:rPr lang="en-CA" dirty="0" smtClean="0"/>
              <a:t>Ontario Hospital Act has been amended to allow Acute Care NPs to work independently within hospitals</a:t>
            </a:r>
            <a:endParaRPr lang="en-CA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44C6-2AF8-4CD2-96ED-73FFA4BC3A9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13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914400" lvl="2" indent="0">
              <a:buNone/>
            </a:pPr>
            <a:r>
              <a:rPr lang="en-CA" dirty="0" smtClean="0"/>
              <a:t>The fee for service primary health care system was a barrier to full </a:t>
            </a:r>
            <a:r>
              <a:rPr lang="en-CA" dirty="0" smtClean="0"/>
              <a:t>implementation of the NP Role</a:t>
            </a:r>
            <a:endParaRPr lang="en-CA" dirty="0" smtClean="0"/>
          </a:p>
          <a:p>
            <a:pPr marL="914400" lvl="2" indent="0">
              <a:buNone/>
            </a:pPr>
            <a:endParaRPr lang="en-CA" dirty="0" smtClean="0"/>
          </a:p>
          <a:p>
            <a:pPr marL="914400" lvl="2" indent="0">
              <a:buNone/>
            </a:pPr>
            <a:r>
              <a:rPr lang="en-CA" dirty="0" smtClean="0"/>
              <a:t>Community Health Centres , NP roles remained alive, due to salaried positions, Not every community has a CHC</a:t>
            </a:r>
          </a:p>
          <a:p>
            <a:pPr marL="914400" lvl="2" indent="0">
              <a:buNone/>
            </a:pPr>
            <a:endParaRPr lang="en-CA" dirty="0" smtClean="0"/>
          </a:p>
          <a:p>
            <a:pPr marL="914400" lvl="2" indent="0">
              <a:buNone/>
            </a:pPr>
            <a:r>
              <a:rPr lang="en-CA" dirty="0" smtClean="0"/>
              <a:t>Remote Nursing Stations in First Nations, the role stayed alive</a:t>
            </a:r>
          </a:p>
          <a:p>
            <a:pPr marL="914400" lvl="2" indent="0">
              <a:buNone/>
            </a:pPr>
            <a:endParaRPr lang="en-CA" dirty="0"/>
          </a:p>
          <a:p>
            <a:pPr marL="914400" lvl="2" indent="0">
              <a:buNone/>
            </a:pPr>
            <a:r>
              <a:rPr lang="en-CA" dirty="0"/>
              <a:t>Family Health Teams facilitated role </a:t>
            </a:r>
            <a:r>
              <a:rPr lang="en-CA" dirty="0" smtClean="0"/>
              <a:t>implementation, FHTs… widespread reform to the way doctors are paid</a:t>
            </a:r>
          </a:p>
          <a:p>
            <a:pPr marL="914400" lvl="2" indent="0">
              <a:buNone/>
            </a:pPr>
            <a:endParaRPr lang="en-CA" dirty="0"/>
          </a:p>
          <a:p>
            <a:pPr marL="914400" lvl="2" indent="0">
              <a:buNone/>
            </a:pPr>
            <a:r>
              <a:rPr lang="en-CA" dirty="0" smtClean="0"/>
              <a:t>Newest model: Nurse Practitioner Led Clinic (2007) Sudbury first NPLC</a:t>
            </a:r>
            <a:r>
              <a:rPr lang="en-CA" dirty="0"/>
              <a:t>. </a:t>
            </a:r>
          </a:p>
          <a:p>
            <a:pPr marL="914400" lvl="2" indent="0">
              <a:buNone/>
            </a:pPr>
            <a:endParaRPr lang="en-CA" dirty="0" smtClean="0"/>
          </a:p>
          <a:p>
            <a:pPr lvl="2"/>
            <a:endParaRPr lang="en-CA" dirty="0"/>
          </a:p>
          <a:p>
            <a:pPr lvl="2"/>
            <a:endParaRPr lang="en-CA" dirty="0" smtClean="0"/>
          </a:p>
          <a:p>
            <a:pPr marL="914400" lvl="2" indent="0">
              <a:buNone/>
            </a:pPr>
            <a:endParaRPr lang="en-CA" dirty="0" smtClean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44C6-2AF8-4CD2-96ED-73FFA4BC3A9A}" type="slidenum">
              <a:rPr lang="en-US" smtClean="0"/>
              <a:t>7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8" y="381001"/>
            <a:ext cx="24860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2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25 </a:t>
            </a:r>
            <a:r>
              <a:rPr lang="en-US" dirty="0" smtClean="0"/>
              <a:t>Nurse Practitioner-Led Clinics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R= North Bay Nurse Practitioner-Led Clinic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44C6-2AF8-4CD2-96ED-73FFA4BC3A9A}" type="slidenum">
              <a:rPr lang="en-US" smtClean="0"/>
              <a:t>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8077199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52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Nurse </a:t>
            </a:r>
            <a:r>
              <a:rPr lang="en-US" sz="4000" dirty="0" smtClean="0"/>
              <a:t>Practitioner – Led Clinics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Consistency with Government Priorities </a:t>
            </a:r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Improves </a:t>
            </a:r>
            <a:r>
              <a:rPr lang="en-US" dirty="0"/>
              <a:t>access for </a:t>
            </a:r>
            <a:r>
              <a:rPr lang="en-US" dirty="0" smtClean="0"/>
              <a:t>consumers </a:t>
            </a:r>
          </a:p>
          <a:p>
            <a:r>
              <a:rPr lang="en-US" dirty="0" smtClean="0"/>
              <a:t>Provides </a:t>
            </a:r>
            <a:r>
              <a:rPr lang="en-US" dirty="0"/>
              <a:t>a viable alternative (rather than </a:t>
            </a:r>
            <a:r>
              <a:rPr lang="en-US" dirty="0" smtClean="0"/>
              <a:t>MD’s) </a:t>
            </a:r>
            <a:r>
              <a:rPr lang="en-US" dirty="0"/>
              <a:t>to consumers who need </a:t>
            </a:r>
            <a:r>
              <a:rPr lang="en-US" dirty="0" smtClean="0"/>
              <a:t>access to primary health care</a:t>
            </a:r>
            <a:endParaRPr lang="en-US" dirty="0"/>
          </a:p>
          <a:p>
            <a:r>
              <a:rPr lang="en-US" dirty="0" smtClean="0"/>
              <a:t>Provides </a:t>
            </a:r>
            <a:r>
              <a:rPr lang="en-US" dirty="0"/>
              <a:t>for a more consumer and family directed service as per the MOHLTC Ten Year strategy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Re-directs </a:t>
            </a:r>
            <a:r>
              <a:rPr lang="en-US" dirty="0"/>
              <a:t>efficiencies back into the system in order to address gaps in services. </a:t>
            </a:r>
          </a:p>
          <a:p>
            <a:r>
              <a:rPr lang="en-US" dirty="0" smtClean="0"/>
              <a:t>Builds </a:t>
            </a:r>
            <a:r>
              <a:rPr lang="en-US" dirty="0"/>
              <a:t>a strong critical mass of services that will help to recruit and retain skilled professionals. </a:t>
            </a:r>
          </a:p>
          <a:p>
            <a:r>
              <a:rPr lang="en-US" dirty="0" smtClean="0"/>
              <a:t>Provides </a:t>
            </a:r>
            <a:r>
              <a:rPr lang="en-US" dirty="0"/>
              <a:t>after hour options for consumers and their families thereby decreasing frequent visits to the ED. 	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44C6-2AF8-4CD2-96ED-73FFA4BC3A9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91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606</Words>
  <Application>Microsoft Office PowerPoint</Application>
  <PresentationFormat>On-screen Show (4:3)</PresentationFormat>
  <Paragraphs>130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Waveform</vt:lpstr>
      <vt:lpstr>North Bay Nurse Practitioner-Led Clinic  </vt:lpstr>
      <vt:lpstr>Objectives</vt:lpstr>
      <vt:lpstr>Nurse Practitioners</vt:lpstr>
      <vt:lpstr>Brief History</vt:lpstr>
      <vt:lpstr>Education</vt:lpstr>
      <vt:lpstr>Legislative Authority</vt:lpstr>
      <vt:lpstr>Funding</vt:lpstr>
      <vt:lpstr>25 Nurse Practitioner-Led Clinics </vt:lpstr>
      <vt:lpstr>Nurse Practitioner – Led Clinics</vt:lpstr>
      <vt:lpstr>  North Bay Nurse Practitioner- Led Clinic        http://www.nbnplc.com</vt:lpstr>
      <vt:lpstr>PowerPoint Presentation</vt:lpstr>
      <vt:lpstr>North Bay Nurse Practitioner-Led Clinic</vt:lpstr>
      <vt:lpstr>Who are we?</vt:lpstr>
      <vt:lpstr>Hours of Operation</vt:lpstr>
      <vt:lpstr>PowerPoint Presentation</vt:lpstr>
      <vt:lpstr>RNAO Best Practice Spotlight Organization – Candidacy </vt:lpstr>
      <vt:lpstr>Questions??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Terri MacDougall</dc:creator>
  <cp:lastModifiedBy>Terri MacDougall</cp:lastModifiedBy>
  <cp:revision>6</cp:revision>
  <dcterms:created xsi:type="dcterms:W3CDTF">2015-04-22T15:34:45Z</dcterms:created>
  <dcterms:modified xsi:type="dcterms:W3CDTF">2015-04-22T16:35:54Z</dcterms:modified>
</cp:coreProperties>
</file>