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8.xml" ContentType="application/vnd.openxmlformats-officedocument.presentationml.notesSlide+xml"/>
  <Override PartName="/ppt/ink/ink3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5"/>
  </p:notesMasterIdLst>
  <p:sldIdLst>
    <p:sldId id="266" r:id="rId5"/>
    <p:sldId id="257" r:id="rId6"/>
    <p:sldId id="268" r:id="rId7"/>
    <p:sldId id="263" r:id="rId8"/>
    <p:sldId id="256" r:id="rId9"/>
    <p:sldId id="269" r:id="rId10"/>
    <p:sldId id="270" r:id="rId11"/>
    <p:sldId id="271" r:id="rId12"/>
    <p:sldId id="272" r:id="rId13"/>
    <p:sldId id="273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35" d="100"/>
          <a:sy n="35" d="100"/>
        </p:scale>
        <p:origin x="-130" y="-12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6T20:00:26.67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1167,'0'-1,"0"0,0 0,1 0,-1 0,0 0,1 0,-1 0,1 0,-1 0,1 0,-1 0,1 0,0 0,-1 0,1 0,0 0,0 1,-1-1,1 0,0 1,0-1,0 0,0 1,0-1,1 1,3-2,0 0,0 0,0 0,1 1,-1 0,11-1,0 1,0 1,0 0,0 1,0 0,6 3,8-1,60 6,20 2,21 9,-94-13,-1 2,1 2,-2 1,1 2,15 9,31 19,14 9,2-5,35 8,-53-26,2-4,1-4,1-3,46 1,42-10,96-11,-102 0,-110 2,7-1,62 8,-110-4,0 1,0 1,-1 0,1 1,-1 0,0 1,0 1,-1 1,11 7,-4-4,-19-11,-1 0,1 0,-1 0,1 0,-1 1,0-1,1 0,-1 0,1 0,-1 0,1 0,-1 0,1 0,-1 0,0 0,1-1,-1 1,1 0,-1 0,0 0,1 0,-1-1,1 1,-1 0,0-1,2-1,-1-1,-1 1,1-1,0 0,-1 0,1 0,-1 1,0-1,0 0,0 0,0 0,0 1,-1-3,-3-40,-5-17,-23-113,-18-70,-54-286,64 292,13 64,23 143,-2 1,-2-2,7 32,1-1,0 1,-1-1,0 1,1 0,-1-1,0 1,0-1,0 1,0 0,0 0,0 0,0-1,-1 1,2 1,-1-1,1 1,0 0,-1 0,1 0,-1 0,1 0,-1 0,1 0,-1 0,1 0,-1 0,1 0,-1 0,1 0,-1 0,1 0,-1 0,1 0,0 1,-1-1,1 0,-1 0,1 1,0-1,-1 0,1 1,-1-1,-2 3,0 1,0-1,1 1,-1 0,1 0,0 0,-1 2,-7 17,1 0,0 1,2 0,-1 12,-17 105,3-17,5-56,-13 30,19-65,4-16,7-17,0 0,0 0,0 0,0 0,0 0,0 0,0 0,0 0,0 0,0 0,0 0,0 0,0 0,0 0,0 0,-1 0,1 0,0 0,0 0,0 0,0 0,0 0,0 0,0 0,0 0,0 0,0 0,0 0,0 0,0 0,0 0,0 0,-1 0,1 0,0 0,0 0,0 0,0 0,0 0,0 0,0 0,0 0,0 0,0 0,0 0,0 0,0 0,0 0,0-1,0 1,0 0,0 0,0 0,0 0,0 0,0 0,0 0,0 0,0 0,0 0,0 0,0 0,0 0,0 0,0-1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6T20:00:33.13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61 282,'-15'0,"9"0,9 0,45 0,-1 3,16 3,-40-2,-1 0,1 2,-1 1,-1 0,1 1,0 2,73 39,-1 4,-3 4,33 30,-82-58,1-2,1-1,2-3,0-1,1-3,30 7,-44-15,1-3,0 0,0-2,1-2,-1-1,14-2,-28-1,1-1,-1-1,0-1,0-1,0 0,-1-2,1 0,-1-1,-1-1,1-1,8-7,12-8,6-5,34-15,-63 36,0 1,1 1,0 0,1 1,-1 1,1 1,1 0,-2 1,0 0,1 1,-1 1,0 1,1 1,-1 0,0 1,0 1,8 3,-5 0,31 11,-46-17,-1 0,0 0,1-1,-1 0,1 1,-1-1,0-1,1 1,-1-1,2 0,-4 1,-1-1,1 1,-1-1,0 0,1 1,-1-1,0 0,0 0,1 1,-1-1,0 0,0 0,0-1,0 1,0 0,0 0,-1 0,1-1,0 1,-1 0,1-1,-1 1,1 0,-1-1,1 0,0-4,-1-1,1 1,-1 0,0-1,-1-2,1 6,-1-19,-2-41,-5-11,5 55,0 0,-1 1,-2-1,0 1,0 1,-4-5,0 4,0 0,-1 1,-2 0,1 1,-2 0,0 1,-1 1,0 0,-1 1,-1 1,0 0,-1 2,0-1,0 2,-14-5,9 5,-1 1,0 1,0 1,-22-2,29 6,0 0,-1 2,1 0,-1 1,1 1,0 0,-11 4,-74 24,1 5,-55 29,23-9,-4-6,113-41,-1-2,-1 0,-14 1,29-6,1 0,-1-1,0 0,1-1,-1 0,1-1,-1 0,1 0,0-1,-1-1,-9-5,1-1,0-1,-10-7,7 4,0 1,-6-1,-15-4,0 3,-1 1,-1 2,0 3,0 1,-1 2,0 2,0 2,-32 4,70-1,-1-1,1 2,-1-1,1 1,-1 0,1 1,0 0,0 1,0-1,-3 4,7-5,1 0,0 1,0-1,0 1,0 0,0 0,1 0,-1 0,1 1,0-1,0 0,0 1,0 0,1 0,-1-1,1 1,0 0,0 0,0 0,1 0,0 0,-1 0,1 1,2 21,1 0,1 0,1 0,5 12,5 29,24 121,10 49,-4 48,-44-280,8 96,-9-81,-1 1,0-1,-1 0,-2 2,-8 50,2 1,1 58,9-119,0 0,1 0,0 0,1 0,0 0,1-1,0 1,1 0,-1-6,0-1,0 1,0 0,0-1,1 0,0 0,0 0,0 0,1 0,-1-1,1 0,0 0,1 0,-1-1,5 3,1-1,-1-1,1 0,0 0,0-1,1-1,2 1,22 1,13 0,-21-3,1 2,21 5,91 33,-26-7,-103-31,166 38,-136-33,2-3,-1-1,11-2,479-5,-500 4,0 2,0 2,6 2,-5 0,0-2,0-2,1-1,36-4,58-11,8 0,-78 11,-35 2,-1 0,1-2,-1-1,22-6,-38 7,0 0,0-1,-1 0,1 0,-1 0,0-1,0 0,1-2,-5 5,0-1,0 0,0 0,0 0,0 0,0 0,-1 0,1-1,-1 1,1 0,-1-1,0 1,0-1,0 0,0 1,-1-1,1 0,-1 1,0-1,0 0,0-2,0 1,-1 0,0 0,0 0,-1 0,-1-3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6T20:01:07.449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891 248,'0'-1,"1"0,-1 0,0 0,0 0,1 0,-1 0,1 0,-1 0,1 0,-1 0,1 0,0 0,-1 1,1-1,0 0,0 0,-1 1,1-1,0 0,0 1,0-1,0 1,0-1,0 1,0-1,0 1,31-9,-23 8,1 0,0 1,0 0,0 0,0 1,-1 0,1 1,0 0,8 4,30 8,11 8,9 5,17 13,121 73,-114-59,411 231,-336-199,3-8,15-3,-133-56,1-3,0-2,1-2,1-3,27 1,-41-7,4 0,17 5,47 6,1-5,61-5,71-7,-21-14,-2-10,43-19,59-25,52-30,-350 94,40-12,0 3,11 1,-54 12,0 1,0 1,0 0,-1 2,1 0,0 1,0 1,17 6,43 16,-36-11,33 7,-21-11,1-3,33 0,119-4,-126-3,403-2,192 2,-549 6,-120-5,-1 0,1 1,-1-1,0 2,4 0,-11-2,0-1,-1 0,1 0,0 1,0-1,-1 1,1-1,0 0,0 1,-1 0,1-1,-1 1,1-1,0 1,-1 0,1-1,-1 1,1 0,-1-1,0 1,1 0,-1 0,0-1,1 1,-1 0,0 0,0 0,0 0,0-1,0 1,0 0,0 0,0 0,0 0,0-1,0 1,-1 0,1 0,0 0,-1-1,1 1,0 0,-1 0,1-1,-1 1,1 0,-1-1,0 1,-3 4,0 0,-1 0,0-1,1 0,-2 0,1-1,-5 4,-46 22,53-28,-30 14,0-2,-1-2,-1-1,1-1,-2-2,1-2,-3-1,-75 3,-68-6,140-1,-470-23,-37 0,407 24,-109-2,213-2,0-1,-30-9,-72-23,63 16,-49-14,-70-16,-100-15,-124-12,-1021-96,1095 154,95 20,192 2,1 3,0 3,-49 13,20 5,62-18,0-1,-1-2,1 0,-1-1,-1-2,-73 0,-36-5,18-1,50 2,-137 3,183-2,-1 2,1 0,0 2,0 0,-5 3,19-5,1 0,0 0,0 1,0 0,0 0,1 0,-1 1,1 0,0 0,0 0,0 1,1 0,-1 0,1 0,1 0,-1 1,1-1,-3 6,4-5,-1 1,1 0,1 0,0 0,0 0,0 0,0 0,1 1,1-1,-1 0,1 0,0 0,1 0,0 0,0 0,2 5,4 6,1 1,0-2,1 1,1-1,5 5,-1-3,0-1,2 0,0-2,1 0,13 9,22 13,27 12,-48-31,1-1,0-1,2-2,0-2,0-1,10 1,1-3,1-3,32 0,91-1,-162-6,80-1,0-3,0-4,-1-4,78-21,-111 19,0 3,1 2,15 2,35 2,4 4,214 15,88 20,35 16,-30 2,-72-2,-67-3,-61-8,50 19,-195-42,-68-15,0-1,1 1,-1-1,0 1,1-1,-1 0,0 0,1-1,-1 1,0-1,0 0,1 0,-1 0,0 0,0 0,0 0,0-1,1-1,0 0,0-1,0 0,-1 0,1-1,-1 1,0-1,0 1,-1-1,1 0,0-2,18-41,-8 16,2 2,14-22,-5 13,3 2,1 1,2 2,34-32,-46 50,1 0,1 0,0 2,1 1,1 0,0 2,0 0,1 2,1 0,1 1,-12 5,-1 0,0 1,1 0,-1 1,1 0,-1 1,1 1,0 0,-1 0,0 2,1-1,-1 1,0 1,0 0,-1 1,2 1,27 16,36 27,-15-9,-5-2,-29-19,1-1,24 11,-46-26,0 0,1-1,-1 0,0 0,1 0,-1-1,1 0,0 0,-1 0,1-1,0 0,-1-1,1 1,0-1,-1-1,1 1,-1-1,1 0,-1 0,0-1,0 0,0 0,0-1,-1 1,1-1,0-2,12-10,0 0,-2-2,12-15,41-63,-9 13,-52 73,-1 0,2 1,-1 0,1 1,1-1,0 2,0 0,0 0,1 0,0 1,0 1,0 0,1 1,0 0,4-1,13-1,0 1,0 2,1 0,12 2,120 8,-49-1,-113-6,13 1,-1-1,1 0,0-1,10-3,-19 3,0 0,-1 0,1 0,0-1,0 1,-1-1,1 0,-1 0,0 0,1-1,-1 1,0-1,0 0,-1 0,1 0,-1 0,1 0,0-1,54-107,-22 57,2 1,3 0,86-98,-70 86,-34 40,-1-1,-2-1,-1-1,0-1,-2-1,-13 24,0-1,-1 1,0-1,0 1,0-1,-1 0,0 0,0 1,-1-1,0 0,0 0,-1-6,0 9,0 1,0-1,0 1,-1 0,1-1,-1 1,0 0,1 0,-1 0,-1 0,1 0,0 1,-1-1,0 1,1-1,-1 1,0 0,0 0,0 0,0 1,-1-1,1 1,0 0,-4-1,-10-3,-1 2,0 0,0 1,0 1,0 0,-14 3,-42 1,-1 4,1 3,1 3,0 4,1 3,1 2,0 4,-60 33,60-22,-42 21,87-46,-1-1,-1-2,-11 2,20-7,-1-1,0 0,1-2,-1-1,-10 0,-103-14,24 2,49 9,0 2,-1 4,1 2,1 2,-1 3,-8 6,-136 38,74-17,-103 13,183-44,0-3,0-2,-11-2,16 0,-111-1,-74 1,-1126-3,939 4,-1302 1,1673-2,15 0,-1 2,1 1,-25 5,48-5,0 0,0 1,1 0,0 0,-1 1,1 0,0 0,1 0,-1 1,-3 4,-29 19,-3-4,-1-1,-1-2,-1-2,-1-2,-1-2,0-2,0-3,-1-1,-1-2,0-3,-27-1,-137-10,200 7,1-1,-1 0,0-1,0 0,1-1,-1 0,1-1,0-1,-11-4,20 7,-2-1,0 0,0 1,-1 0,1 0,-1 0,1 0,-3 1,7 1,0 0,0 0,0 0,0 0,0 0,0 0,0 0,0 0,0 1,0-1,0 0,0 1,0-1,0 1,0-1,0 1,-1 0,1 0,0 0,0 1,0-1,0 0,1 1,-1-1,0 0,0 1,1-1,-1 1,1 0,0-1,-1 1,1-1,0 1,-1 12,1-1,1 0,0 0,1 0,1 0,0 0,1 2,0 2,-1-4,37 151,-28-125,1-1,2-1,5 7,-15-34,0 0,1 0,0 0,1-1,0 0,1 0,0-1,0 0,1 0,0-1,0 0,0-1,1 0,0 0,0-1,1 0,0-1,-1 0,2-1,63 14,41 3,-80-14,101 12,88-2,139-12,-320-5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739695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PRESENTATION NOTES</a:t>
            </a:r>
          </a:p>
        </p:txBody>
      </p:sp>
    </p:spTree>
    <p:extLst>
      <p:ext uri="{BB962C8B-B14F-4D97-AF65-F5344CB8AC3E}">
        <p14:creationId xmlns:p14="http://schemas.microsoft.com/office/powerpoint/2010/main" val="1078488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PRESENTATION NOTES</a:t>
            </a:r>
          </a:p>
        </p:txBody>
      </p:sp>
    </p:spTree>
    <p:extLst>
      <p:ext uri="{BB962C8B-B14F-4D97-AF65-F5344CB8AC3E}">
        <p14:creationId xmlns:p14="http://schemas.microsoft.com/office/powerpoint/2010/main" val="2111336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PRESENTATION NOTES</a:t>
            </a:r>
          </a:p>
        </p:txBody>
      </p:sp>
    </p:spTree>
    <p:extLst>
      <p:ext uri="{BB962C8B-B14F-4D97-AF65-F5344CB8AC3E}">
        <p14:creationId xmlns:p14="http://schemas.microsoft.com/office/powerpoint/2010/main" val="4260359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PRESENTATION NOTES</a:t>
            </a:r>
          </a:p>
        </p:txBody>
      </p:sp>
    </p:spTree>
    <p:extLst>
      <p:ext uri="{BB962C8B-B14F-4D97-AF65-F5344CB8AC3E}">
        <p14:creationId xmlns:p14="http://schemas.microsoft.com/office/powerpoint/2010/main" val="635556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PRESENTATION NOTES</a:t>
            </a:r>
          </a:p>
        </p:txBody>
      </p:sp>
    </p:spTree>
    <p:extLst>
      <p:ext uri="{BB962C8B-B14F-4D97-AF65-F5344CB8AC3E}">
        <p14:creationId xmlns:p14="http://schemas.microsoft.com/office/powerpoint/2010/main" val="3736177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PRESENTATION NOTES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PRESENTATION NOTES</a:t>
            </a:r>
          </a:p>
        </p:txBody>
      </p:sp>
    </p:spTree>
    <p:extLst>
      <p:ext uri="{BB962C8B-B14F-4D97-AF65-F5344CB8AC3E}">
        <p14:creationId xmlns:p14="http://schemas.microsoft.com/office/powerpoint/2010/main" val="3198478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PRESENTATION NOTES</a:t>
            </a:r>
          </a:p>
        </p:txBody>
      </p:sp>
    </p:spTree>
    <p:extLst>
      <p:ext uri="{BB962C8B-B14F-4D97-AF65-F5344CB8AC3E}">
        <p14:creationId xmlns:p14="http://schemas.microsoft.com/office/powerpoint/2010/main" val="3020655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PRESENTATION NOTES</a:t>
            </a:r>
          </a:p>
        </p:txBody>
      </p:sp>
    </p:spTree>
    <p:extLst>
      <p:ext uri="{BB962C8B-B14F-4D97-AF65-F5344CB8AC3E}">
        <p14:creationId xmlns:p14="http://schemas.microsoft.com/office/powerpoint/2010/main" val="1154661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PRESENTATION NOTES</a:t>
            </a:r>
          </a:p>
        </p:txBody>
      </p:sp>
    </p:spTree>
    <p:extLst>
      <p:ext uri="{BB962C8B-B14F-4D97-AF65-F5344CB8AC3E}">
        <p14:creationId xmlns:p14="http://schemas.microsoft.com/office/powerpoint/2010/main" val="2323947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41192" y="13081000"/>
            <a:ext cx="488916" cy="4719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20839E-FCF3-4827-8D43-6FBC18851A86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ransition spd="med"/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http://www.hpl.ca/" TargetMode="External"/><Relationship Id="rId4" Type="http://schemas.openxmlformats.org/officeDocument/2006/relationships/hyperlink" Target="mailto:ptakala@hpl.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customXml" Target="../ink/ink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customXml" Target="../ink/ink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"/>
          <p:cNvSpPr/>
          <p:nvPr/>
        </p:nvSpPr>
        <p:spPr>
          <a:xfrm>
            <a:off x="-44302" y="11707314"/>
            <a:ext cx="24472605" cy="2047082"/>
          </a:xfrm>
          <a:prstGeom prst="rect">
            <a:avLst/>
          </a:prstGeom>
          <a:solidFill>
            <a:srgbClr val="27588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1" name="Title of Presentation Goes Here and Stays Constant"/>
          <p:cNvSpPr txBox="1">
            <a:spLocks noGrp="1"/>
          </p:cNvSpPr>
          <p:nvPr>
            <p:ph type="ctrTitle" idx="4294967295"/>
          </p:nvPr>
        </p:nvSpPr>
        <p:spPr>
          <a:xfrm>
            <a:off x="5295900" y="12728575"/>
            <a:ext cx="17452090" cy="708025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/>
              <a:t>Paul Takala, Chief Librarian/CEO    November 2021</a:t>
            </a:r>
            <a:endParaRPr dirty="0"/>
          </a:p>
        </p:txBody>
      </p:sp>
      <p:sp>
        <p:nvSpPr>
          <p:cNvPr id="122" name="Title of Slide Goes Here"/>
          <p:cNvSpPr txBox="1"/>
          <p:nvPr/>
        </p:nvSpPr>
        <p:spPr>
          <a:xfrm>
            <a:off x="1957493" y="11971758"/>
            <a:ext cx="20790497" cy="914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r" defTabSz="693419">
              <a:defRPr sz="4703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/>
              <a:t>HPL BEYOND COVID-19</a:t>
            </a:r>
            <a:endParaRPr dirty="0"/>
          </a:p>
        </p:txBody>
      </p:sp>
      <p:pic>
        <p:nvPicPr>
          <p:cNvPr id="123" name="HPL_primary_icon storke.png" descr="HPL_primary_icon stork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0927" y="11955802"/>
            <a:ext cx="948850" cy="1479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A screenshot of a video game&#10;&#10;Description automatically generated">
            <a:extLst>
              <a:ext uri="{FF2B5EF4-FFF2-40B4-BE49-F238E27FC236}">
                <a16:creationId xmlns:a16="http://schemas.microsoft.com/office/drawing/2014/main" xmlns="" id="{F4CF622A-7A96-440E-AD2C-D28E52286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47" y="6797319"/>
            <a:ext cx="20955000" cy="49657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0F589496-28FB-4105-A818-D2D78B256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9841" y="1530220"/>
            <a:ext cx="21005800" cy="9093150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anchor="t" anchorCtr="0">
            <a:normAutofit/>
          </a:bodyPr>
          <a:lstStyle/>
          <a:p>
            <a:pPr marL="0" indent="0" algn="ctr">
              <a:buNone/>
            </a:pPr>
            <a:r>
              <a:rPr lang="en-US" sz="7500" b="1" dirty="0"/>
              <a:t>Hamilton Public Library – Beyond COVID-19</a:t>
            </a:r>
          </a:p>
          <a:p>
            <a:pPr marL="0" indent="0" algn="ctr">
              <a:buNone/>
            </a:pP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>Paul Takala, Chief Librarian/CEO</a:t>
            </a:r>
            <a:br>
              <a:rPr lang="en-US" sz="6000" dirty="0"/>
            </a:br>
            <a:r>
              <a:rPr lang="en-US" sz="6000" dirty="0"/>
              <a:t>November 2021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2E9CCAA-0B41-429A-9573-DC1D35817FA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25540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"/>
          <p:cNvSpPr/>
          <p:nvPr/>
        </p:nvSpPr>
        <p:spPr>
          <a:xfrm>
            <a:off x="-44302" y="11707314"/>
            <a:ext cx="24472605" cy="2047082"/>
          </a:xfrm>
          <a:prstGeom prst="rect">
            <a:avLst/>
          </a:prstGeom>
          <a:solidFill>
            <a:srgbClr val="27588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1" name="Title of Presentation Goes Here and Stays Constant"/>
          <p:cNvSpPr txBox="1">
            <a:spLocks noGrp="1"/>
          </p:cNvSpPr>
          <p:nvPr>
            <p:ph type="ctrTitle" idx="4294967295"/>
          </p:nvPr>
        </p:nvSpPr>
        <p:spPr>
          <a:xfrm>
            <a:off x="5295900" y="12728575"/>
            <a:ext cx="17452090" cy="708025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/>
              <a:t>Paul Takala, Chief Librarian/CEO    November 2021</a:t>
            </a:r>
            <a:endParaRPr dirty="0"/>
          </a:p>
        </p:txBody>
      </p:sp>
      <p:sp>
        <p:nvSpPr>
          <p:cNvPr id="122" name="Title of Slide Goes Here"/>
          <p:cNvSpPr txBox="1"/>
          <p:nvPr/>
        </p:nvSpPr>
        <p:spPr>
          <a:xfrm>
            <a:off x="1957493" y="11971758"/>
            <a:ext cx="20790497" cy="914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r" defTabSz="693419">
              <a:defRPr sz="4703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/>
              <a:t>HPL BEYOND COVID-19</a:t>
            </a:r>
            <a:endParaRPr dirty="0"/>
          </a:p>
        </p:txBody>
      </p:sp>
      <p:pic>
        <p:nvPicPr>
          <p:cNvPr id="123" name="HPL_primary_icon storke.png" descr="HPL_primary_icon stork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0927" y="11955802"/>
            <a:ext cx="948850" cy="147998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74D7F3-1C14-4372-932E-8045CA675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1415092"/>
            <a:ext cx="21005800" cy="10160000"/>
          </a:xfrm>
        </p:spPr>
        <p:txBody>
          <a:bodyPr anchor="t" anchorCtr="0"/>
          <a:lstStyle/>
          <a:p>
            <a:pPr marL="0" indent="0" algn="ctr">
              <a:buNone/>
            </a:pPr>
            <a:r>
              <a:rPr lang="en-US" sz="7200" b="1" dirty="0"/>
              <a:t>Discussion &amp;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Paul Takala</a:t>
            </a:r>
            <a:br>
              <a:rPr lang="en-US" dirty="0"/>
            </a:br>
            <a:r>
              <a:rPr lang="en-US" dirty="0"/>
              <a:t>Chief Librarian/CEO Hamilton Public Library</a:t>
            </a:r>
            <a:br>
              <a:rPr lang="en-US" dirty="0"/>
            </a:br>
            <a:r>
              <a:rPr lang="en-US" dirty="0"/>
              <a:t>T: 905-546-3215  |  M: 905-979-4818 </a:t>
            </a:r>
            <a:br>
              <a:rPr lang="en-US" dirty="0"/>
            </a:br>
            <a:r>
              <a:rPr lang="en-US" u="sng" dirty="0">
                <a:hlinkClick r:id="rId4"/>
              </a:rPr>
              <a:t>ptakala@hpl.ca</a:t>
            </a:r>
            <a:r>
              <a:rPr lang="en-US" dirty="0"/>
              <a:t>  | </a:t>
            </a:r>
            <a:r>
              <a:rPr lang="en-US" u="sng" dirty="0">
                <a:hlinkClick r:id="rId5"/>
              </a:rPr>
              <a:t>www.hpl.ca</a:t>
            </a:r>
            <a:r>
              <a:rPr lang="en-US" dirty="0"/>
              <a:t> </a:t>
            </a:r>
            <a:endParaRPr lang="en-CA" dirty="0"/>
          </a:p>
          <a:p>
            <a:pPr marL="0" indent="0" algn="ctr">
              <a:buNone/>
            </a:pPr>
            <a:endParaRPr lang="en-CA" sz="5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2B49924-8710-4A74-8A37-4C113397A6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993" y="3548780"/>
            <a:ext cx="5111496" cy="363321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8269788-B227-44E4-A5A2-B4771185B61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424634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"/>
          <p:cNvSpPr/>
          <p:nvPr/>
        </p:nvSpPr>
        <p:spPr>
          <a:xfrm>
            <a:off x="-44302" y="11707314"/>
            <a:ext cx="24472605" cy="2047082"/>
          </a:xfrm>
          <a:prstGeom prst="rect">
            <a:avLst/>
          </a:prstGeom>
          <a:solidFill>
            <a:srgbClr val="27588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1" name="Title of Presentation Goes Here and Stays Constant"/>
          <p:cNvSpPr txBox="1">
            <a:spLocks noGrp="1"/>
          </p:cNvSpPr>
          <p:nvPr>
            <p:ph type="ctrTitle" idx="4294967295"/>
          </p:nvPr>
        </p:nvSpPr>
        <p:spPr>
          <a:xfrm>
            <a:off x="5295900" y="12728575"/>
            <a:ext cx="17452090" cy="708025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/>
              <a:t>Paul Takala, Chief Librarian/CEO    November 2021</a:t>
            </a:r>
            <a:endParaRPr dirty="0"/>
          </a:p>
        </p:txBody>
      </p:sp>
      <p:sp>
        <p:nvSpPr>
          <p:cNvPr id="122" name="Title of Slide Goes Here"/>
          <p:cNvSpPr txBox="1"/>
          <p:nvPr/>
        </p:nvSpPr>
        <p:spPr>
          <a:xfrm>
            <a:off x="1957493" y="11971758"/>
            <a:ext cx="20790497" cy="914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r" defTabSz="693419">
              <a:defRPr sz="4703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/>
              <a:t>HPL BEYOND COVID-19</a:t>
            </a:r>
            <a:endParaRPr dirty="0"/>
          </a:p>
        </p:txBody>
      </p:sp>
      <p:pic>
        <p:nvPicPr>
          <p:cNvPr id="123" name="HPL_primary_icon storke.png" descr="HPL_primary_icon stork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0927" y="11955802"/>
            <a:ext cx="948850" cy="147998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74D7F3-1C14-4372-932E-8045CA675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79401"/>
            <a:ext cx="23085377" cy="11357790"/>
          </a:xfrm>
        </p:spPr>
        <p:txBody>
          <a:bodyPr anchor="t" anchorCtr="0">
            <a:normAutofit/>
          </a:bodyPr>
          <a:lstStyle/>
          <a:p>
            <a:pPr marL="0" indent="0" algn="ctr">
              <a:buNone/>
            </a:pPr>
            <a:endParaRPr lang="en-US" sz="6000" b="1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5000" dirty="0"/>
              <a:t>During the Pandemic HPL’s highest priority has been to: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5000" dirty="0"/>
              <a:t> Protect staff and the public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5000" dirty="0"/>
              <a:t> Support the emergency response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5000" dirty="0"/>
              <a:t> Provide as much service as we safely can</a:t>
            </a:r>
            <a:br>
              <a:rPr lang="en-US" sz="5000" dirty="0"/>
            </a:br>
            <a:endParaRPr lang="en-US" sz="50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5000" dirty="0"/>
              <a:t>Post-COVID Strategy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5000" dirty="0"/>
              <a:t> Use the reset to make structural changes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5000" dirty="0"/>
              <a:t> Move to more strategic partnership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5000" dirty="0"/>
              <a:t> Return to normal order of decision making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endParaRPr lang="en-CA" sz="55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0E01400-55A5-4A96-9415-CB04780B5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7382" y="3741184"/>
            <a:ext cx="4475470" cy="505848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C974B5-8A3B-4413-9B45-44C2F8FD916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19930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"/>
          <p:cNvSpPr/>
          <p:nvPr/>
        </p:nvSpPr>
        <p:spPr>
          <a:xfrm>
            <a:off x="-44302" y="11707314"/>
            <a:ext cx="24472605" cy="2047082"/>
          </a:xfrm>
          <a:prstGeom prst="rect">
            <a:avLst/>
          </a:prstGeom>
          <a:solidFill>
            <a:srgbClr val="27588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1" name="Title of Presentation Goes Here and Stays Constant"/>
          <p:cNvSpPr txBox="1">
            <a:spLocks noGrp="1"/>
          </p:cNvSpPr>
          <p:nvPr>
            <p:ph type="ctrTitle" idx="4294967295"/>
          </p:nvPr>
        </p:nvSpPr>
        <p:spPr>
          <a:xfrm>
            <a:off x="5295900" y="12728575"/>
            <a:ext cx="17452090" cy="708025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/>
              <a:t>Paul Takala, Chief Librarian/CEO    November 2021</a:t>
            </a:r>
            <a:endParaRPr dirty="0"/>
          </a:p>
        </p:txBody>
      </p:sp>
      <p:sp>
        <p:nvSpPr>
          <p:cNvPr id="122" name="Title of Slide Goes Here"/>
          <p:cNvSpPr txBox="1"/>
          <p:nvPr/>
        </p:nvSpPr>
        <p:spPr>
          <a:xfrm>
            <a:off x="1957493" y="11971758"/>
            <a:ext cx="20790497" cy="914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r" defTabSz="693419">
              <a:defRPr sz="4703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/>
              <a:t>HPL BEYOND COVID-19</a:t>
            </a:r>
            <a:endParaRPr dirty="0"/>
          </a:p>
        </p:txBody>
      </p:sp>
      <p:pic>
        <p:nvPicPr>
          <p:cNvPr id="123" name="HPL_primary_icon storke.png" descr="HPL_primary_icon stork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0927" y="11955802"/>
            <a:ext cx="948850" cy="1479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17C519E-285C-49BB-A80A-09BC388DB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652" y="348755"/>
            <a:ext cx="14112304" cy="4226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FD8B7324-A247-4A32-8B42-9BA79C4BD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1" y="471486"/>
            <a:ext cx="8649944" cy="4774884"/>
          </a:xfrm>
        </p:spPr>
        <p:txBody>
          <a:bodyPr anchor="t" anchorCtr="0">
            <a:normAutofit/>
          </a:bodyPr>
          <a:lstStyle/>
          <a:p>
            <a:pPr marL="0" indent="0" algn="ctr">
              <a:buNone/>
            </a:pPr>
            <a:r>
              <a:rPr lang="en-US" sz="7000" b="1" dirty="0"/>
              <a:t>Decade Before COVID-19</a:t>
            </a:r>
            <a:br>
              <a:rPr lang="en-US" sz="7000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i="1" dirty="0"/>
              <a:t>Usage stable, Growth in digital, Shift to value added activities</a:t>
            </a:r>
            <a:endParaRPr lang="en-CA" i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4287B3D-13DF-46CA-A791-09048AF9C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86767" y="5130203"/>
            <a:ext cx="9397189" cy="58892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C69A467-B286-49E8-8BF1-7202510723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7493" y="5145078"/>
            <a:ext cx="11400508" cy="6059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DFCA19F-D9E1-4A6A-BDC8-E820441D6D5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807614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"/>
          <p:cNvSpPr/>
          <p:nvPr/>
        </p:nvSpPr>
        <p:spPr>
          <a:xfrm>
            <a:off x="-44302" y="11707314"/>
            <a:ext cx="24472605" cy="2047082"/>
          </a:xfrm>
          <a:prstGeom prst="rect">
            <a:avLst/>
          </a:prstGeom>
          <a:solidFill>
            <a:srgbClr val="27588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1" name="Title of Presentation Goes Here and Stays Constant"/>
          <p:cNvSpPr txBox="1">
            <a:spLocks noGrp="1"/>
          </p:cNvSpPr>
          <p:nvPr>
            <p:ph type="ctrTitle" idx="4294967295"/>
          </p:nvPr>
        </p:nvSpPr>
        <p:spPr>
          <a:xfrm>
            <a:off x="5295900" y="12728575"/>
            <a:ext cx="17452090" cy="708025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/>
              <a:t>Paul Takala, Chief Librarian/CEO    November 2021</a:t>
            </a:r>
            <a:endParaRPr dirty="0"/>
          </a:p>
        </p:txBody>
      </p:sp>
      <p:sp>
        <p:nvSpPr>
          <p:cNvPr id="122" name="Title of Slide Goes Here"/>
          <p:cNvSpPr txBox="1"/>
          <p:nvPr/>
        </p:nvSpPr>
        <p:spPr>
          <a:xfrm>
            <a:off x="1957493" y="11971758"/>
            <a:ext cx="20790497" cy="914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r" defTabSz="693419">
              <a:defRPr sz="4703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/>
              <a:t>HPL BEYOND COVID-19</a:t>
            </a:r>
            <a:endParaRPr dirty="0"/>
          </a:p>
        </p:txBody>
      </p:sp>
      <p:pic>
        <p:nvPicPr>
          <p:cNvPr id="123" name="HPL_primary_icon storke.png" descr="HPL_primary_icon stork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0927" y="11955802"/>
            <a:ext cx="948850" cy="147998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74D7F3-1C14-4372-932E-8045CA675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79027" y="2250831"/>
            <a:ext cx="6165362" cy="7876149"/>
          </a:xfrm>
        </p:spPr>
        <p:txBody>
          <a:bodyPr anchor="t" anchorCtr="0">
            <a:normAutofit/>
          </a:bodyPr>
          <a:lstStyle/>
          <a:p>
            <a:pPr marL="0" indent="0" algn="ctr">
              <a:buNone/>
            </a:pPr>
            <a:r>
              <a:rPr lang="en-US" sz="7000" b="1" dirty="0"/>
              <a:t>Library Collections </a:t>
            </a:r>
            <a:br>
              <a:rPr lang="en-US" sz="7000" b="1" dirty="0"/>
            </a:b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/>
              <a:t> </a:t>
            </a:r>
            <a:r>
              <a:rPr lang="en-US" i="1" dirty="0"/>
              <a:t>Acceleration to digital but physical books not going away</a:t>
            </a:r>
            <a:endParaRPr lang="en-CA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ADEEAE6-74B8-4F76-B3A6-4C977F9E2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611" y="420688"/>
            <a:ext cx="14864694" cy="44280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F37934-3730-4E8D-9C5F-11A5279702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611" y="5185962"/>
            <a:ext cx="14791627" cy="65021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A2E097F-FC75-48E9-A644-3352A6D824E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567633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7E6489D-C6CE-4932-BE68-2D5B13794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74" y="-19245"/>
            <a:ext cx="15716250" cy="12144375"/>
          </a:xfrm>
          <a:prstGeom prst="rect">
            <a:avLst/>
          </a:prstGeom>
        </p:spPr>
      </p:pic>
      <p:sp>
        <p:nvSpPr>
          <p:cNvPr id="119" name="Rectangle"/>
          <p:cNvSpPr/>
          <p:nvPr/>
        </p:nvSpPr>
        <p:spPr>
          <a:xfrm>
            <a:off x="-44302" y="11707314"/>
            <a:ext cx="24472605" cy="2047082"/>
          </a:xfrm>
          <a:prstGeom prst="rect">
            <a:avLst/>
          </a:prstGeom>
          <a:solidFill>
            <a:srgbClr val="27588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1" name="Title of Presentation Goes Here and Stays Constant"/>
          <p:cNvSpPr txBox="1">
            <a:spLocks noGrp="1"/>
          </p:cNvSpPr>
          <p:nvPr>
            <p:ph type="ctrTitle" idx="4294967295"/>
          </p:nvPr>
        </p:nvSpPr>
        <p:spPr>
          <a:xfrm>
            <a:off x="5295900" y="12728575"/>
            <a:ext cx="17452090" cy="708025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/>
              <a:t>Paul Takala, Chief Librarian/CEO    November 2021</a:t>
            </a:r>
            <a:endParaRPr dirty="0"/>
          </a:p>
        </p:txBody>
      </p:sp>
      <p:sp>
        <p:nvSpPr>
          <p:cNvPr id="122" name="Title of Slide Goes Here"/>
          <p:cNvSpPr txBox="1"/>
          <p:nvPr/>
        </p:nvSpPr>
        <p:spPr>
          <a:xfrm>
            <a:off x="1957493" y="11971758"/>
            <a:ext cx="20790497" cy="914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r" defTabSz="693419">
              <a:defRPr sz="4703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/>
              <a:t>HPL BEYOND COVID-19</a:t>
            </a:r>
            <a:endParaRPr dirty="0"/>
          </a:p>
        </p:txBody>
      </p:sp>
      <p:pic>
        <p:nvPicPr>
          <p:cNvPr id="123" name="HPL_primary_icon storke.png" descr="HPL_primary_icon stork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0927" y="11955802"/>
            <a:ext cx="948850" cy="1479983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438F6D2-FF8C-47D7-8D45-F46438F238CA}"/>
              </a:ext>
            </a:extLst>
          </p:cNvPr>
          <p:cNvSpPr txBox="1"/>
          <p:nvPr/>
        </p:nvSpPr>
        <p:spPr>
          <a:xfrm>
            <a:off x="17332380" y="2094938"/>
            <a:ext cx="2946319" cy="38728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5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Since 2020</a:t>
            </a:r>
            <a:br>
              <a:rPr kumimoji="0" lang="en-US" sz="35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</a:br>
            <a:endParaRPr kumimoji="0" lang="en-US" sz="3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2010 to 2019</a:t>
            </a:r>
            <a:b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5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Prior to 2010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5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New Building</a:t>
            </a:r>
            <a:endParaRPr kumimoji="0" lang="en-CA" sz="3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xmlns="" id="{532B91E2-80F8-4FB6-B5D7-0B4371A20365}"/>
              </a:ext>
            </a:extLst>
          </p:cNvPr>
          <p:cNvSpPr/>
          <p:nvPr/>
        </p:nvSpPr>
        <p:spPr>
          <a:xfrm>
            <a:off x="20465200" y="4332849"/>
            <a:ext cx="581598" cy="429840"/>
          </a:xfrm>
          <a:prstGeom prst="flowChartDecision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" name="Flowchart: Decision 17">
            <a:extLst>
              <a:ext uri="{FF2B5EF4-FFF2-40B4-BE49-F238E27FC236}">
                <a16:creationId xmlns:a16="http://schemas.microsoft.com/office/drawing/2014/main" xmlns="" id="{C50B5152-1DFA-4627-A363-D197D8601B6B}"/>
              </a:ext>
            </a:extLst>
          </p:cNvPr>
          <p:cNvSpPr/>
          <p:nvPr/>
        </p:nvSpPr>
        <p:spPr>
          <a:xfrm>
            <a:off x="8874369" y="8100646"/>
            <a:ext cx="581598" cy="429840"/>
          </a:xfrm>
          <a:prstGeom prst="flowChartDecision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Flowchart: Decision 18">
            <a:extLst>
              <a:ext uri="{FF2B5EF4-FFF2-40B4-BE49-F238E27FC236}">
                <a16:creationId xmlns:a16="http://schemas.microsoft.com/office/drawing/2014/main" xmlns="" id="{61A22E42-C2D0-404E-BD71-842A1607E2F0}"/>
              </a:ext>
            </a:extLst>
          </p:cNvPr>
          <p:cNvSpPr/>
          <p:nvPr/>
        </p:nvSpPr>
        <p:spPr>
          <a:xfrm>
            <a:off x="6100690" y="7114586"/>
            <a:ext cx="581598" cy="429840"/>
          </a:xfrm>
          <a:prstGeom prst="flowChartDecision">
            <a:avLst/>
          </a:prstGeom>
          <a:solidFill>
            <a:srgbClr val="7030A0">
              <a:alpha val="99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" name="Flowchart: Decision 19">
            <a:extLst>
              <a:ext uri="{FF2B5EF4-FFF2-40B4-BE49-F238E27FC236}">
                <a16:creationId xmlns:a16="http://schemas.microsoft.com/office/drawing/2014/main" xmlns="" id="{BCF6011E-0822-4E16-B4CD-318D9500E46F}"/>
              </a:ext>
            </a:extLst>
          </p:cNvPr>
          <p:cNvSpPr/>
          <p:nvPr/>
        </p:nvSpPr>
        <p:spPr>
          <a:xfrm>
            <a:off x="8172700" y="3385146"/>
            <a:ext cx="581598" cy="429840"/>
          </a:xfrm>
          <a:prstGeom prst="flowChartDecision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" name="Flowchart: Decision 20">
            <a:extLst>
              <a:ext uri="{FF2B5EF4-FFF2-40B4-BE49-F238E27FC236}">
                <a16:creationId xmlns:a16="http://schemas.microsoft.com/office/drawing/2014/main" xmlns="" id="{3631C442-B971-4A3E-8429-23A67D6E132F}"/>
              </a:ext>
            </a:extLst>
          </p:cNvPr>
          <p:cNvSpPr/>
          <p:nvPr/>
        </p:nvSpPr>
        <p:spPr>
          <a:xfrm>
            <a:off x="10613401" y="6444017"/>
            <a:ext cx="581598" cy="429840"/>
          </a:xfrm>
          <a:prstGeom prst="flowChartDecision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2" name="Flowchart: Decision 21">
            <a:extLst>
              <a:ext uri="{FF2B5EF4-FFF2-40B4-BE49-F238E27FC236}">
                <a16:creationId xmlns:a16="http://schemas.microsoft.com/office/drawing/2014/main" xmlns="" id="{810D1BFC-070E-4150-8676-B719D1EB33D5}"/>
              </a:ext>
            </a:extLst>
          </p:cNvPr>
          <p:cNvSpPr/>
          <p:nvPr/>
        </p:nvSpPr>
        <p:spPr>
          <a:xfrm>
            <a:off x="10243695" y="7031740"/>
            <a:ext cx="581598" cy="429840"/>
          </a:xfrm>
          <a:prstGeom prst="flowChartDecision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3" name="Flowchart: Decision 22">
            <a:extLst>
              <a:ext uri="{FF2B5EF4-FFF2-40B4-BE49-F238E27FC236}">
                <a16:creationId xmlns:a16="http://schemas.microsoft.com/office/drawing/2014/main" xmlns="" id="{87755E1C-5586-404E-90C5-7DCB8118B77E}"/>
              </a:ext>
            </a:extLst>
          </p:cNvPr>
          <p:cNvSpPr/>
          <p:nvPr/>
        </p:nvSpPr>
        <p:spPr>
          <a:xfrm>
            <a:off x="9099219" y="5967793"/>
            <a:ext cx="581598" cy="429840"/>
          </a:xfrm>
          <a:prstGeom prst="flowChartDecision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4" name="Flowchart: Decision 23">
            <a:extLst>
              <a:ext uri="{FF2B5EF4-FFF2-40B4-BE49-F238E27FC236}">
                <a16:creationId xmlns:a16="http://schemas.microsoft.com/office/drawing/2014/main" xmlns="" id="{D3E16264-5841-4C27-9763-A29D560CA8F9}"/>
              </a:ext>
            </a:extLst>
          </p:cNvPr>
          <p:cNvSpPr/>
          <p:nvPr/>
        </p:nvSpPr>
        <p:spPr>
          <a:xfrm>
            <a:off x="20465200" y="3292850"/>
            <a:ext cx="581598" cy="429840"/>
          </a:xfrm>
          <a:prstGeom prst="flowChartDecision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5" name="Flowchart: Decision 24">
            <a:extLst>
              <a:ext uri="{FF2B5EF4-FFF2-40B4-BE49-F238E27FC236}">
                <a16:creationId xmlns:a16="http://schemas.microsoft.com/office/drawing/2014/main" xmlns="" id="{87C8A2C4-C5C4-4AB2-A6B5-9A0C55AEA4DC}"/>
              </a:ext>
            </a:extLst>
          </p:cNvPr>
          <p:cNvSpPr/>
          <p:nvPr/>
        </p:nvSpPr>
        <p:spPr>
          <a:xfrm>
            <a:off x="10960069" y="11034898"/>
            <a:ext cx="581598" cy="429840"/>
          </a:xfrm>
          <a:prstGeom prst="flowChartDecision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6" name="Flowchart: Decision 25">
            <a:extLst>
              <a:ext uri="{FF2B5EF4-FFF2-40B4-BE49-F238E27FC236}">
                <a16:creationId xmlns:a16="http://schemas.microsoft.com/office/drawing/2014/main" xmlns="" id="{2AE8827E-8C1A-42DE-8BFE-E034E3D9356E}"/>
              </a:ext>
            </a:extLst>
          </p:cNvPr>
          <p:cNvSpPr/>
          <p:nvPr/>
        </p:nvSpPr>
        <p:spPr>
          <a:xfrm>
            <a:off x="1242717" y="6816820"/>
            <a:ext cx="581598" cy="429840"/>
          </a:xfrm>
          <a:prstGeom prst="flowChartDecision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7" name="Flowchart: Decision 26">
            <a:extLst>
              <a:ext uri="{FF2B5EF4-FFF2-40B4-BE49-F238E27FC236}">
                <a16:creationId xmlns:a16="http://schemas.microsoft.com/office/drawing/2014/main" xmlns="" id="{C59922FF-1DFB-4B1D-9FEB-A3E0E87FD247}"/>
              </a:ext>
            </a:extLst>
          </p:cNvPr>
          <p:cNvSpPr/>
          <p:nvPr/>
        </p:nvSpPr>
        <p:spPr>
          <a:xfrm>
            <a:off x="8526924" y="6079591"/>
            <a:ext cx="581598" cy="429840"/>
          </a:xfrm>
          <a:prstGeom prst="flowChartDecision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8" name="Flowchart: Decision 27">
            <a:extLst>
              <a:ext uri="{FF2B5EF4-FFF2-40B4-BE49-F238E27FC236}">
                <a16:creationId xmlns:a16="http://schemas.microsoft.com/office/drawing/2014/main" xmlns="" id="{B58B1908-0578-4B82-B52B-B2BAB3B07A64}"/>
              </a:ext>
            </a:extLst>
          </p:cNvPr>
          <p:cNvSpPr/>
          <p:nvPr/>
        </p:nvSpPr>
        <p:spPr>
          <a:xfrm>
            <a:off x="6682288" y="5537953"/>
            <a:ext cx="581598" cy="429840"/>
          </a:xfrm>
          <a:prstGeom prst="flowChartDecision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9" name="Flowchart: Decision 28">
            <a:extLst>
              <a:ext uri="{FF2B5EF4-FFF2-40B4-BE49-F238E27FC236}">
                <a16:creationId xmlns:a16="http://schemas.microsoft.com/office/drawing/2014/main" xmlns="" id="{D4D1E096-280B-470B-9E44-82A20644FC27}"/>
              </a:ext>
            </a:extLst>
          </p:cNvPr>
          <p:cNvSpPr/>
          <p:nvPr/>
        </p:nvSpPr>
        <p:spPr>
          <a:xfrm>
            <a:off x="20465200" y="2209322"/>
            <a:ext cx="581598" cy="429840"/>
          </a:xfrm>
          <a:prstGeom prst="flowChartDecision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0" name="Flowchart: Decision 29">
            <a:extLst>
              <a:ext uri="{FF2B5EF4-FFF2-40B4-BE49-F238E27FC236}">
                <a16:creationId xmlns:a16="http://schemas.microsoft.com/office/drawing/2014/main" xmlns="" id="{0DDBE5D0-3FB8-4D99-A9B0-DE1F72800B6C}"/>
              </a:ext>
            </a:extLst>
          </p:cNvPr>
          <p:cNvSpPr/>
          <p:nvPr/>
        </p:nvSpPr>
        <p:spPr>
          <a:xfrm>
            <a:off x="9878325" y="5838023"/>
            <a:ext cx="581598" cy="429840"/>
          </a:xfrm>
          <a:prstGeom prst="flowChartDecision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1" name="Flowchart: Decision 30">
            <a:extLst>
              <a:ext uri="{FF2B5EF4-FFF2-40B4-BE49-F238E27FC236}">
                <a16:creationId xmlns:a16="http://schemas.microsoft.com/office/drawing/2014/main" xmlns="" id="{8A71F651-CAEE-4324-B751-5B5C6500BDC2}"/>
              </a:ext>
            </a:extLst>
          </p:cNvPr>
          <p:cNvSpPr/>
          <p:nvPr/>
        </p:nvSpPr>
        <p:spPr>
          <a:xfrm>
            <a:off x="8096536" y="5804185"/>
            <a:ext cx="581598" cy="429840"/>
          </a:xfrm>
          <a:prstGeom prst="flowChartDecision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2" name="Flowchart: Decision 31">
            <a:extLst>
              <a:ext uri="{FF2B5EF4-FFF2-40B4-BE49-F238E27FC236}">
                <a16:creationId xmlns:a16="http://schemas.microsoft.com/office/drawing/2014/main" xmlns="" id="{3C26272E-F824-4DA8-8E55-4D62BFCDC634}"/>
              </a:ext>
            </a:extLst>
          </p:cNvPr>
          <p:cNvSpPr/>
          <p:nvPr/>
        </p:nvSpPr>
        <p:spPr>
          <a:xfrm>
            <a:off x="11920620" y="6753451"/>
            <a:ext cx="581598" cy="429840"/>
          </a:xfrm>
          <a:prstGeom prst="flowChartDecision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3" name="Flowchart: Decision 32">
            <a:extLst>
              <a:ext uri="{FF2B5EF4-FFF2-40B4-BE49-F238E27FC236}">
                <a16:creationId xmlns:a16="http://schemas.microsoft.com/office/drawing/2014/main" xmlns="" id="{C58E3D17-5627-43C9-AE9C-53048BC632D6}"/>
              </a:ext>
            </a:extLst>
          </p:cNvPr>
          <p:cNvSpPr/>
          <p:nvPr/>
        </p:nvSpPr>
        <p:spPr>
          <a:xfrm>
            <a:off x="5932436" y="581205"/>
            <a:ext cx="581598" cy="429840"/>
          </a:xfrm>
          <a:prstGeom prst="flowChartDecision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4" name="Flowchart: Decision 33">
            <a:extLst>
              <a:ext uri="{FF2B5EF4-FFF2-40B4-BE49-F238E27FC236}">
                <a16:creationId xmlns:a16="http://schemas.microsoft.com/office/drawing/2014/main" xmlns="" id="{33F433F4-3423-4590-9FBB-141D69F70D8B}"/>
              </a:ext>
            </a:extLst>
          </p:cNvPr>
          <p:cNvSpPr/>
          <p:nvPr/>
        </p:nvSpPr>
        <p:spPr>
          <a:xfrm>
            <a:off x="11015639" y="8337757"/>
            <a:ext cx="581598" cy="429840"/>
          </a:xfrm>
          <a:prstGeom prst="flowChartDecision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6" name="Flowchart: Decision 35">
            <a:extLst>
              <a:ext uri="{FF2B5EF4-FFF2-40B4-BE49-F238E27FC236}">
                <a16:creationId xmlns:a16="http://schemas.microsoft.com/office/drawing/2014/main" xmlns="" id="{060B6DEB-F7CE-4217-B513-CF52500136E0}"/>
              </a:ext>
            </a:extLst>
          </p:cNvPr>
          <p:cNvSpPr/>
          <p:nvPr/>
        </p:nvSpPr>
        <p:spPr>
          <a:xfrm>
            <a:off x="5641637" y="5218277"/>
            <a:ext cx="581598" cy="429840"/>
          </a:xfrm>
          <a:prstGeom prst="flowChartDecision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7" name="Flowchart: Decision 36">
            <a:extLst>
              <a:ext uri="{FF2B5EF4-FFF2-40B4-BE49-F238E27FC236}">
                <a16:creationId xmlns:a16="http://schemas.microsoft.com/office/drawing/2014/main" xmlns="" id="{9114D800-54A1-4E4B-A78E-5C597F55DB4E}"/>
              </a:ext>
            </a:extLst>
          </p:cNvPr>
          <p:cNvSpPr/>
          <p:nvPr/>
        </p:nvSpPr>
        <p:spPr>
          <a:xfrm>
            <a:off x="11260115" y="6764849"/>
            <a:ext cx="581598" cy="429840"/>
          </a:xfrm>
          <a:prstGeom prst="flowChartDecision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A84CCD5-3F2B-479C-BBC1-73A263861AE3}"/>
              </a:ext>
            </a:extLst>
          </p:cNvPr>
          <p:cNvSpPr txBox="1"/>
          <p:nvPr/>
        </p:nvSpPr>
        <p:spPr>
          <a:xfrm>
            <a:off x="10594705" y="6797567"/>
            <a:ext cx="1533378" cy="3642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700" dirty="0">
                <a:solidFill>
                  <a:srgbClr val="002060"/>
                </a:solidFill>
                <a:latin typeface="Arial Black" panose="020B0A04020102020204" pitchFamily="34" charset="0"/>
              </a:rPr>
              <a:t>PARKDALE</a:t>
            </a:r>
            <a:endParaRPr kumimoji="0" lang="en-CA" sz="17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Arial Black" panose="020B0A04020102020204" pitchFamily="34" charset="0"/>
              <a:sym typeface="Helvetica Neue"/>
            </a:endParaRPr>
          </a:p>
        </p:txBody>
      </p:sp>
      <p:sp>
        <p:nvSpPr>
          <p:cNvPr id="40" name="Flowchart: Decision 39">
            <a:extLst>
              <a:ext uri="{FF2B5EF4-FFF2-40B4-BE49-F238E27FC236}">
                <a16:creationId xmlns:a16="http://schemas.microsoft.com/office/drawing/2014/main" xmlns="" id="{2A468233-63B8-4F0E-A88B-BBE5C3EDCA49}"/>
              </a:ext>
            </a:extLst>
          </p:cNvPr>
          <p:cNvSpPr/>
          <p:nvPr/>
        </p:nvSpPr>
        <p:spPr>
          <a:xfrm>
            <a:off x="8648590" y="6899666"/>
            <a:ext cx="581598" cy="429840"/>
          </a:xfrm>
          <a:prstGeom prst="flowChartDecision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F73C4AD-28A7-44D3-AC95-3514F166EFB0}"/>
              </a:ext>
            </a:extLst>
          </p:cNvPr>
          <p:cNvSpPr txBox="1"/>
          <p:nvPr/>
        </p:nvSpPr>
        <p:spPr>
          <a:xfrm>
            <a:off x="17332380" y="590985"/>
            <a:ext cx="508151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NEW BUILDS AND MAJOR </a:t>
            </a:r>
            <a:br>
              <a:rPr lang="en-US" dirty="0"/>
            </a:br>
            <a:r>
              <a:rPr lang="en-US" dirty="0"/>
              <a:t>CAPITAL IMPROVEMENTS</a:t>
            </a:r>
            <a:endParaRPr kumimoji="0" lang="en-CA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228BD9F-AFCC-46A1-84F1-CFDB6711FB55}"/>
              </a:ext>
            </a:extLst>
          </p:cNvPr>
          <p:cNvSpPr/>
          <p:nvPr/>
        </p:nvSpPr>
        <p:spPr>
          <a:xfrm>
            <a:off x="10825293" y="10714978"/>
            <a:ext cx="1920036" cy="947252"/>
          </a:xfrm>
          <a:prstGeom prst="rect">
            <a:avLst/>
          </a:prstGeom>
          <a:noFill/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0F1C3354-1C67-41FF-A915-FAE508EBC595}"/>
              </a:ext>
            </a:extLst>
          </p:cNvPr>
          <p:cNvSpPr/>
          <p:nvPr/>
        </p:nvSpPr>
        <p:spPr>
          <a:xfrm>
            <a:off x="5510182" y="432351"/>
            <a:ext cx="1533378" cy="947252"/>
          </a:xfrm>
          <a:prstGeom prst="rect">
            <a:avLst/>
          </a:prstGeom>
          <a:noFill/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BFF28214-D476-4248-8747-51AAAC51309D}"/>
              </a:ext>
            </a:extLst>
          </p:cNvPr>
          <p:cNvSpPr/>
          <p:nvPr/>
        </p:nvSpPr>
        <p:spPr>
          <a:xfrm>
            <a:off x="6759393" y="3161325"/>
            <a:ext cx="2029196" cy="947252"/>
          </a:xfrm>
          <a:prstGeom prst="rect">
            <a:avLst/>
          </a:prstGeom>
          <a:noFill/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E5FABB5B-82C2-4EE5-8FE8-549D24A15486}"/>
              </a:ext>
            </a:extLst>
          </p:cNvPr>
          <p:cNvSpPr/>
          <p:nvPr/>
        </p:nvSpPr>
        <p:spPr>
          <a:xfrm>
            <a:off x="1239491" y="6558114"/>
            <a:ext cx="1533378" cy="947252"/>
          </a:xfrm>
          <a:prstGeom prst="rect">
            <a:avLst/>
          </a:prstGeom>
          <a:noFill/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F6C56DAA-7A45-4D62-80C7-7A1D73EC9FE8}"/>
              </a:ext>
            </a:extLst>
          </p:cNvPr>
          <p:cNvSpPr/>
          <p:nvPr/>
        </p:nvSpPr>
        <p:spPr>
          <a:xfrm>
            <a:off x="8463499" y="8023502"/>
            <a:ext cx="1533378" cy="947252"/>
          </a:xfrm>
          <a:prstGeom prst="rect">
            <a:avLst/>
          </a:prstGeom>
          <a:noFill/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81D52A0A-3126-49CE-9DE3-DB45B70BE9AB}"/>
              </a:ext>
            </a:extLst>
          </p:cNvPr>
          <p:cNvSpPr/>
          <p:nvPr/>
        </p:nvSpPr>
        <p:spPr>
          <a:xfrm>
            <a:off x="10749726" y="8120711"/>
            <a:ext cx="2347295" cy="947252"/>
          </a:xfrm>
          <a:prstGeom prst="rect">
            <a:avLst/>
          </a:prstGeom>
          <a:noFill/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0A43A1F2-4CE3-4404-AD05-E86BD19C58FA}"/>
              </a:ext>
            </a:extLst>
          </p:cNvPr>
          <p:cNvSpPr/>
          <p:nvPr/>
        </p:nvSpPr>
        <p:spPr>
          <a:xfrm>
            <a:off x="10539749" y="6576324"/>
            <a:ext cx="1533378" cy="947252"/>
          </a:xfrm>
          <a:prstGeom prst="rect">
            <a:avLst/>
          </a:prstGeom>
          <a:noFill/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F54736AE-3236-44A3-888E-14A04C671C0B}"/>
              </a:ext>
            </a:extLst>
          </p:cNvPr>
          <p:cNvSpPr/>
          <p:nvPr/>
        </p:nvSpPr>
        <p:spPr>
          <a:xfrm>
            <a:off x="4316259" y="4959571"/>
            <a:ext cx="1906975" cy="947252"/>
          </a:xfrm>
          <a:prstGeom prst="rect">
            <a:avLst/>
          </a:prstGeom>
          <a:noFill/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066E0186-CDDC-41B2-8654-4E3EADB79FD2}"/>
              </a:ext>
            </a:extLst>
          </p:cNvPr>
          <p:cNvSpPr/>
          <p:nvPr/>
        </p:nvSpPr>
        <p:spPr>
          <a:xfrm>
            <a:off x="20369688" y="5218277"/>
            <a:ext cx="1354219" cy="879113"/>
          </a:xfrm>
          <a:prstGeom prst="rect">
            <a:avLst/>
          </a:prstGeom>
          <a:noFill/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xmlns="" id="{3DCAE1AF-B2DB-4825-A16F-D62D16F4D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32380" y="6077561"/>
            <a:ext cx="6165362" cy="5350855"/>
          </a:xfrm>
        </p:spPr>
        <p:txBody>
          <a:bodyPr anchor="t" anchorCtr="0">
            <a:normAutofit lnSpcReduction="10000"/>
          </a:bodyPr>
          <a:lstStyle/>
          <a:p>
            <a:pPr marL="0" indent="0" algn="ctr">
              <a:buNone/>
            </a:pPr>
            <a:r>
              <a:rPr lang="en-US" sz="7000" b="1" dirty="0"/>
              <a:t>Facility Renewal</a:t>
            </a:r>
            <a:br>
              <a:rPr lang="en-US" sz="7000" b="1" dirty="0"/>
            </a:b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5000" i="1" dirty="0"/>
              <a:t>1 branch not up to current accessibility standards </a:t>
            </a:r>
            <a:endParaRPr lang="en-CA" sz="5000" i="1" dirty="0"/>
          </a:p>
        </p:txBody>
      </p:sp>
      <p:sp>
        <p:nvSpPr>
          <p:cNvPr id="42" name="Flowchart: Decision 41">
            <a:extLst>
              <a:ext uri="{FF2B5EF4-FFF2-40B4-BE49-F238E27FC236}">
                <a16:creationId xmlns:a16="http://schemas.microsoft.com/office/drawing/2014/main" xmlns="" id="{9A1CCFEA-37DC-4379-954F-37A7E34D6933}"/>
              </a:ext>
            </a:extLst>
          </p:cNvPr>
          <p:cNvSpPr/>
          <p:nvPr/>
        </p:nvSpPr>
        <p:spPr>
          <a:xfrm>
            <a:off x="9529060" y="6442717"/>
            <a:ext cx="581598" cy="429840"/>
          </a:xfrm>
          <a:prstGeom prst="flowChartDecision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9FC1C7B-30F8-414D-9DC1-A99FDD81DB4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5</a:t>
            </a:fld>
            <a:endParaRPr lang="en-CA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FDB660B-F672-4917-A4BB-168B7CA36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5370" y="1128091"/>
            <a:ext cx="8215507" cy="4687907"/>
          </a:xfrm>
          <a:prstGeom prst="rect">
            <a:avLst/>
          </a:prstGeom>
        </p:spPr>
      </p:pic>
      <p:sp>
        <p:nvSpPr>
          <p:cNvPr id="119" name="Rectangle"/>
          <p:cNvSpPr/>
          <p:nvPr/>
        </p:nvSpPr>
        <p:spPr>
          <a:xfrm>
            <a:off x="-44302" y="11707314"/>
            <a:ext cx="24472605" cy="2047082"/>
          </a:xfrm>
          <a:prstGeom prst="rect">
            <a:avLst/>
          </a:prstGeom>
          <a:solidFill>
            <a:srgbClr val="27588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1" name="Title of Presentation Goes Here and Stays Constant"/>
          <p:cNvSpPr txBox="1">
            <a:spLocks noGrp="1"/>
          </p:cNvSpPr>
          <p:nvPr>
            <p:ph type="ctrTitle" idx="4294967295"/>
          </p:nvPr>
        </p:nvSpPr>
        <p:spPr>
          <a:xfrm>
            <a:off x="5295900" y="12728575"/>
            <a:ext cx="17452090" cy="708025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/>
              <a:t>Paul Takala, Chief Librarian/CEO    November 2021</a:t>
            </a:r>
            <a:endParaRPr dirty="0"/>
          </a:p>
        </p:txBody>
      </p:sp>
      <p:sp>
        <p:nvSpPr>
          <p:cNvPr id="122" name="Title of Slide Goes Here"/>
          <p:cNvSpPr txBox="1"/>
          <p:nvPr/>
        </p:nvSpPr>
        <p:spPr>
          <a:xfrm>
            <a:off x="1957493" y="11971758"/>
            <a:ext cx="20790497" cy="914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r" defTabSz="693419">
              <a:defRPr sz="4703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/>
              <a:t>HPL BEYOND COVID-19</a:t>
            </a:r>
            <a:endParaRPr dirty="0"/>
          </a:p>
        </p:txBody>
      </p:sp>
      <p:pic>
        <p:nvPicPr>
          <p:cNvPr id="123" name="HPL_primary_icon storke.png" descr="HPL_primary_icon stork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0927" y="11955802"/>
            <a:ext cx="948850" cy="1479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BF6ED0-9D28-4AE5-989B-E9A82B301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07122" y="6731143"/>
            <a:ext cx="8611802" cy="4658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48C9796-9788-467C-A19E-3BCD4C3221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7574" y="636058"/>
            <a:ext cx="6935167" cy="5671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A0BDF85-603F-4368-8A24-64443EB943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2430" y="6599596"/>
            <a:ext cx="10776184" cy="41877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3115943-3441-4D3A-8579-9EECEEA8DDE3}"/>
              </a:ext>
            </a:extLst>
          </p:cNvPr>
          <p:cNvSpPr txBox="1"/>
          <p:nvPr/>
        </p:nvSpPr>
        <p:spPr>
          <a:xfrm>
            <a:off x="9954208" y="636058"/>
            <a:ext cx="223779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PARKDALE</a:t>
            </a:r>
            <a:endParaRPr kumimoji="0" lang="en-CA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4FEEDB-BBE9-4BC6-8342-AF4CF777BDF3}"/>
              </a:ext>
            </a:extLst>
          </p:cNvPr>
          <p:cNvSpPr txBox="1"/>
          <p:nvPr/>
        </p:nvSpPr>
        <p:spPr>
          <a:xfrm>
            <a:off x="18819856" y="6852762"/>
            <a:ext cx="2026197" cy="56425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8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CARLISLE</a:t>
            </a:r>
            <a:endParaRPr kumimoji="0" lang="en-CA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885E511-9B81-4D11-9F7D-AEA31CACDFA0}"/>
              </a:ext>
            </a:extLst>
          </p:cNvPr>
          <p:cNvSpPr txBox="1"/>
          <p:nvPr/>
        </p:nvSpPr>
        <p:spPr>
          <a:xfrm>
            <a:off x="9375523" y="7064850"/>
            <a:ext cx="281647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VALLEY PARK</a:t>
            </a:r>
            <a:endParaRPr kumimoji="0" lang="en-CA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2C5E6D8-D13A-4F50-A118-9B2C48559B8C}"/>
              </a:ext>
            </a:extLst>
          </p:cNvPr>
          <p:cNvSpPr txBox="1"/>
          <p:nvPr/>
        </p:nvSpPr>
        <p:spPr>
          <a:xfrm>
            <a:off x="15650597" y="1337291"/>
            <a:ext cx="2818079" cy="56425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GREENSVILLE</a:t>
            </a:r>
            <a:endParaRPr kumimoji="0" lang="en-CA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9E98EE7F-74C7-4383-8DC3-61453A04F9D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6</a:t>
            </a:fld>
            <a:endParaRPr lang="en-C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1444E39-BD69-4F55-A8C8-28B9E013B7EA}"/>
              </a:ext>
            </a:extLst>
          </p:cNvPr>
          <p:cNvSpPr txBox="1"/>
          <p:nvPr/>
        </p:nvSpPr>
        <p:spPr>
          <a:xfrm flipH="1">
            <a:off x="548639" y="1200315"/>
            <a:ext cx="3886201" cy="33342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Most Recent </a:t>
            </a:r>
            <a:br>
              <a:rPr kumimoji="0" lang="en-US" sz="7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kumimoji="0" lang="en-US" sz="7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Projects</a:t>
            </a:r>
            <a:endParaRPr kumimoji="0" lang="en-CA" sz="7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1866166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"/>
          <p:cNvSpPr/>
          <p:nvPr/>
        </p:nvSpPr>
        <p:spPr>
          <a:xfrm>
            <a:off x="-44302" y="11707314"/>
            <a:ext cx="24472605" cy="2047082"/>
          </a:xfrm>
          <a:prstGeom prst="rect">
            <a:avLst/>
          </a:prstGeom>
          <a:solidFill>
            <a:srgbClr val="27588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1" name="Title of Presentation Goes Here and Stays Constant"/>
          <p:cNvSpPr txBox="1">
            <a:spLocks noGrp="1"/>
          </p:cNvSpPr>
          <p:nvPr>
            <p:ph type="ctrTitle" idx="4294967295"/>
          </p:nvPr>
        </p:nvSpPr>
        <p:spPr>
          <a:xfrm>
            <a:off x="5295900" y="12728575"/>
            <a:ext cx="17452090" cy="708025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/>
              <a:t>November 2021</a:t>
            </a:r>
            <a:endParaRPr dirty="0"/>
          </a:p>
        </p:txBody>
      </p:sp>
      <p:sp>
        <p:nvSpPr>
          <p:cNvPr id="122" name="Title of Slide Goes Here"/>
          <p:cNvSpPr txBox="1"/>
          <p:nvPr/>
        </p:nvSpPr>
        <p:spPr>
          <a:xfrm>
            <a:off x="1957493" y="11971758"/>
            <a:ext cx="20790497" cy="914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r" defTabSz="693419">
              <a:defRPr sz="4703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/>
              <a:t>HPL BEYOND COVID-19</a:t>
            </a:r>
            <a:endParaRPr dirty="0"/>
          </a:p>
        </p:txBody>
      </p:sp>
      <p:pic>
        <p:nvPicPr>
          <p:cNvPr id="123" name="HPL_primary_icon storke.png" descr="HPL_primary_icon stork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0927" y="11955802"/>
            <a:ext cx="948850" cy="147998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CFBA9E32-94CB-4AB4-8810-4E84F7CA5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4796" y="3340358"/>
            <a:ext cx="8969244" cy="7816143"/>
          </a:xfrm>
        </p:spPr>
        <p:txBody>
          <a:bodyPr anchor="t" anchorCtr="0">
            <a:normAutofit/>
          </a:bodyPr>
          <a:lstStyle/>
          <a:p>
            <a:pPr marL="0" indent="0" algn="ctr">
              <a:buNone/>
            </a:pPr>
            <a:r>
              <a:rPr lang="en-US" sz="7000" b="1" dirty="0"/>
              <a:t>Service Hours Pre-COVID</a:t>
            </a:r>
            <a:br>
              <a:rPr lang="en-US" sz="7000" b="1" dirty="0"/>
            </a:b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5000" i="1" dirty="0"/>
              <a:t>Rural Extended Access (EA)</a:t>
            </a:r>
            <a:br>
              <a:rPr lang="en-US" sz="5000" i="1" dirty="0"/>
            </a:br>
            <a:r>
              <a:rPr lang="en-US" sz="5000" i="1" dirty="0"/>
              <a:t>Study Halls (Study H)</a:t>
            </a:r>
            <a:br>
              <a:rPr lang="en-US" sz="5000" i="1" dirty="0"/>
            </a:br>
            <a:r>
              <a:rPr lang="en-US" sz="5000" i="1" dirty="0"/>
              <a:t>Some Hours Added</a:t>
            </a:r>
            <a:br>
              <a:rPr lang="en-US" sz="5000" i="1" dirty="0"/>
            </a:br>
            <a:r>
              <a:rPr lang="en-US" sz="5000" i="1" dirty="0"/>
              <a:t>Inconsistent Hours</a:t>
            </a:r>
            <a:br>
              <a:rPr lang="en-US" sz="5000" i="1" dirty="0"/>
            </a:br>
            <a:r>
              <a:rPr lang="en-US" sz="5000" i="1" dirty="0"/>
              <a:t>Closed Days</a:t>
            </a:r>
            <a:r>
              <a:rPr lang="en-US" sz="6000" b="1" dirty="0"/>
              <a:t/>
            </a:r>
            <a:br>
              <a:rPr lang="en-US" sz="6000" b="1" dirty="0"/>
            </a:br>
            <a:endParaRPr lang="en-CA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A7B0479-00B4-4B7A-A095-1262E8D71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31" y="64552"/>
            <a:ext cx="14428102" cy="129820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xmlns="" id="{986C4672-205F-4F61-B764-0FC5445484F2}"/>
                  </a:ext>
                </a:extLst>
              </p14:cNvPr>
              <p14:cNvContentPartPr/>
              <p14:nvPr/>
            </p14:nvContentPartPr>
            <p14:xfrm>
              <a:off x="3895865" y="72055"/>
              <a:ext cx="960480" cy="587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86C4672-205F-4F61-B764-0FC5445484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6225" y="-107585"/>
                <a:ext cx="1140120" cy="9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xmlns="" id="{903C9E6D-9F3C-4645-953F-65C8ACACD19C}"/>
                  </a:ext>
                </a:extLst>
              </p14:cNvPr>
              <p14:cNvContentPartPr/>
              <p14:nvPr/>
            </p14:nvContentPartPr>
            <p14:xfrm>
              <a:off x="3733865" y="52615"/>
              <a:ext cx="921600" cy="718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03C9E6D-9F3C-4645-953F-65C8ACACD19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43865" y="-127025"/>
                <a:ext cx="1101240" cy="107856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FF53862D-38EC-4727-9518-6C7053B5FCE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277445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"/>
          <p:cNvSpPr/>
          <p:nvPr/>
        </p:nvSpPr>
        <p:spPr>
          <a:xfrm>
            <a:off x="-44302" y="11707314"/>
            <a:ext cx="24472605" cy="2047082"/>
          </a:xfrm>
          <a:prstGeom prst="rect">
            <a:avLst/>
          </a:prstGeom>
          <a:solidFill>
            <a:srgbClr val="27588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1" name="Title of Presentation Goes Here and Stays Constant"/>
          <p:cNvSpPr txBox="1">
            <a:spLocks noGrp="1"/>
          </p:cNvSpPr>
          <p:nvPr>
            <p:ph type="ctrTitle" idx="4294967295"/>
          </p:nvPr>
        </p:nvSpPr>
        <p:spPr>
          <a:xfrm>
            <a:off x="5295900" y="12728575"/>
            <a:ext cx="17452090" cy="708025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/>
              <a:t>Chief Librarian/CEO    November 2021</a:t>
            </a:r>
            <a:endParaRPr dirty="0"/>
          </a:p>
        </p:txBody>
      </p:sp>
      <p:sp>
        <p:nvSpPr>
          <p:cNvPr id="122" name="Title of Slide Goes Here"/>
          <p:cNvSpPr txBox="1"/>
          <p:nvPr/>
        </p:nvSpPr>
        <p:spPr>
          <a:xfrm>
            <a:off x="1957493" y="11971758"/>
            <a:ext cx="20790497" cy="914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r" defTabSz="693419">
              <a:defRPr sz="4703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/>
              <a:t>HPL BEYOND COVID-19</a:t>
            </a:r>
            <a:endParaRPr dirty="0"/>
          </a:p>
        </p:txBody>
      </p:sp>
      <p:pic>
        <p:nvPicPr>
          <p:cNvPr id="123" name="HPL_primary_icon storke.png" descr="HPL_primary_icon stork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0927" y="11955802"/>
            <a:ext cx="948850" cy="1479983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6E85E15E-07DD-4737-B1B7-BB0AE0469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84937" y="467194"/>
            <a:ext cx="8384639" cy="5894494"/>
          </a:xfrm>
        </p:spPr>
        <p:txBody>
          <a:bodyPr anchor="t" anchorCtr="0">
            <a:normAutofit lnSpcReduction="10000"/>
          </a:bodyPr>
          <a:lstStyle/>
          <a:p>
            <a:pPr marL="0" indent="0" algn="ctr">
              <a:buNone/>
            </a:pPr>
            <a:r>
              <a:rPr lang="en-US" sz="7000" b="1" dirty="0"/>
              <a:t>Service Hours Post-COVID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5000" i="1" dirty="0"/>
              <a:t>Rural Extended Access</a:t>
            </a:r>
            <a:br>
              <a:rPr lang="en-US" sz="5000" i="1" dirty="0"/>
            </a:br>
            <a:r>
              <a:rPr lang="en-US" sz="5000" i="1" dirty="0"/>
              <a:t>Study Halls</a:t>
            </a:r>
            <a:br>
              <a:rPr lang="en-US" sz="5000" i="1" dirty="0"/>
            </a:br>
            <a:r>
              <a:rPr lang="en-US" sz="5000" i="1" dirty="0"/>
              <a:t>Consistency</a:t>
            </a:r>
            <a:r>
              <a:rPr lang="en-US" sz="6000" b="1" dirty="0"/>
              <a:t/>
            </a:r>
            <a:br>
              <a:rPr lang="en-US" sz="6000" b="1" dirty="0"/>
            </a:br>
            <a:endParaRPr lang="en-CA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F72345-823B-4C8D-97C8-E991DEE8F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24" y="0"/>
            <a:ext cx="14997777" cy="134202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18CC7576-3060-4DF3-BFA6-B5D553F362E5}"/>
                  </a:ext>
                </a:extLst>
              </p14:cNvPr>
              <p14:cNvContentPartPr/>
              <p14:nvPr/>
            </p14:nvContentPartPr>
            <p14:xfrm>
              <a:off x="12437585" y="12754135"/>
              <a:ext cx="2896920" cy="578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8CC7576-3060-4DF3-BFA6-B5D553F362E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365585" y="12610135"/>
                <a:ext cx="3040560" cy="86652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AEDF6B5-C42D-415E-926B-87D05CD6C6D4}"/>
              </a:ext>
            </a:extLst>
          </p:cNvPr>
          <p:cNvSpPr txBox="1"/>
          <p:nvPr/>
        </p:nvSpPr>
        <p:spPr>
          <a:xfrm>
            <a:off x="15684937" y="7797352"/>
            <a:ext cx="8587409" cy="2564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Regional Branches to have Evening Study Halls (8 pm-12 am)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000" b="0" dirty="0"/>
              <a:t>Central to open at 8 am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000" b="0" dirty="0"/>
              <a:t>Expand Rural Extended Access</a:t>
            </a:r>
            <a:endParaRPr kumimoji="0" lang="en-CA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C34C5C2-926E-46C1-A165-DE2CC182B5F2}"/>
              </a:ext>
            </a:extLst>
          </p:cNvPr>
          <p:cNvSpPr txBox="1"/>
          <p:nvPr/>
        </p:nvSpPr>
        <p:spPr>
          <a:xfrm>
            <a:off x="15953236" y="10702801"/>
            <a:ext cx="7375417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1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Pending Library Board Approval</a:t>
            </a:r>
            <a:endParaRPr kumimoji="0" lang="en-CA" sz="4000" b="0" i="1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18A560F7-E0D8-454C-9AA8-EE0A9334990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991653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ECB336B-BA10-4957-87E5-34C11B817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0912" y="474388"/>
            <a:ext cx="11085313" cy="10307964"/>
          </a:xfrm>
          <a:prstGeom prst="rect">
            <a:avLst/>
          </a:prstGeom>
        </p:spPr>
      </p:pic>
      <p:sp>
        <p:nvSpPr>
          <p:cNvPr id="119" name="Rectangle"/>
          <p:cNvSpPr/>
          <p:nvPr/>
        </p:nvSpPr>
        <p:spPr>
          <a:xfrm>
            <a:off x="-44302" y="11707314"/>
            <a:ext cx="24472605" cy="2047082"/>
          </a:xfrm>
          <a:prstGeom prst="rect">
            <a:avLst/>
          </a:prstGeom>
          <a:solidFill>
            <a:srgbClr val="27588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1" name="Title of Presentation Goes Here and Stays Constant"/>
          <p:cNvSpPr txBox="1">
            <a:spLocks noGrp="1"/>
          </p:cNvSpPr>
          <p:nvPr>
            <p:ph type="ctrTitle" idx="4294967295"/>
          </p:nvPr>
        </p:nvSpPr>
        <p:spPr>
          <a:xfrm>
            <a:off x="5295900" y="12728575"/>
            <a:ext cx="17452090" cy="708025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/>
              <a:t>Paul Takala, Chief Librarian/CEO    November 2021</a:t>
            </a:r>
            <a:endParaRPr dirty="0"/>
          </a:p>
        </p:txBody>
      </p:sp>
      <p:sp>
        <p:nvSpPr>
          <p:cNvPr id="122" name="Title of Slide Goes Here"/>
          <p:cNvSpPr txBox="1"/>
          <p:nvPr/>
        </p:nvSpPr>
        <p:spPr>
          <a:xfrm>
            <a:off x="1957493" y="11971758"/>
            <a:ext cx="20790497" cy="914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r" defTabSz="693419">
              <a:defRPr sz="4703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/>
              <a:t>HPL BEYOND COVID-19</a:t>
            </a:r>
            <a:endParaRPr dirty="0"/>
          </a:p>
        </p:txBody>
      </p:sp>
      <p:pic>
        <p:nvPicPr>
          <p:cNvPr id="123" name="HPL_primary_icon storke.png" descr="HPL_primary_icon stork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0927" y="11955802"/>
            <a:ext cx="948850" cy="147998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74D7F3-1C14-4372-932E-8045CA675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8648" y="678706"/>
            <a:ext cx="11551066" cy="10160000"/>
          </a:xfrm>
        </p:spPr>
        <p:txBody>
          <a:bodyPr anchor="t" anchorCtr="0"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Working with Us Policy on Partnerships, Programs, Space</a:t>
            </a:r>
            <a:endParaRPr lang="en-CA" sz="6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10C5D4-A242-4693-8973-62488D3C12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7493" y="3165894"/>
            <a:ext cx="8108812" cy="546144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C21B36-DF64-482A-B2E2-FD6DDBE63D5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9</a:t>
            </a:fld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C0A0B90-237C-48B1-83A1-5F2FF24E96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027" y="9178151"/>
            <a:ext cx="10326541" cy="233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8995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46DF3C629E744EA9BAE0DDF57410E2" ma:contentTypeVersion="21" ma:contentTypeDescription="Create a new document." ma:contentTypeScope="" ma:versionID="3401852183def62700bcb354944527c0">
  <xsd:schema xmlns:xsd="http://www.w3.org/2001/XMLSchema" xmlns:xs="http://www.w3.org/2001/XMLSchema" xmlns:p="http://schemas.microsoft.com/office/2006/metadata/properties" xmlns:ns2="03fc53c7-4719-4c20-bc10-695647024a03" xmlns:ns3="83f9559d-097a-40a9-9351-80176045ed4f" targetNamespace="http://schemas.microsoft.com/office/2006/metadata/properties" ma:root="true" ma:fieldsID="b2697029077bc8b24226125d87aa0866" ns2:_="" ns3:_="">
    <xsd:import namespace="03fc53c7-4719-4c20-bc10-695647024a03"/>
    <xsd:import namespace="83f9559d-097a-40a9-9351-80176045ed4f"/>
    <xsd:element name="properties">
      <xsd:complexType>
        <xsd:sequence>
          <xsd:element name="documentManagement">
            <xsd:complexType>
              <xsd:all>
                <xsd:element ref="ns2:if1f90c5ff3949baa62635f57a546ffa" minOccurs="0"/>
                <xsd:element ref="ns3:TaxCatchAll" minOccurs="0"/>
                <xsd:element ref="ns2:Cat_x0020_1" minOccurs="0"/>
                <xsd:element ref="ns2:C_Cat_x0020_1" minOccurs="0"/>
                <xsd:element ref="ns2:Cat_x0020_2" minOccurs="0"/>
                <xsd:element ref="ns2:C_Cat_x0020_2" minOccurs="0"/>
                <xsd:element ref="ns2:Cat_x0020_3" minOccurs="0"/>
                <xsd:element ref="ns2:C_Cat_x0020_3" minOccurs="0"/>
                <xsd:element ref="ns2:ld1e4897a91a4e6f95b70e00ecdc1a1e" minOccurs="0"/>
                <xsd:element ref="ns2:Translation_x0020_Services_x0020_Program" minOccurs="0"/>
                <xsd:element ref="ns2:Translation_x0020_Service_x0020_Progra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fc53c7-4719-4c20-bc10-695647024a03" elementFormDefault="qualified">
    <xsd:import namespace="http://schemas.microsoft.com/office/2006/documentManagement/types"/>
    <xsd:import namespace="http://schemas.microsoft.com/office/infopath/2007/PartnerControls"/>
    <xsd:element name="if1f90c5ff3949baa62635f57a546ffa" ma:index="9" nillable="true" ma:taxonomy="true" ma:internalName="if1f90c5ff3949baa62635f57a546ffa" ma:taxonomyFieldName="Location" ma:displayName="Location" ma:default="56;#Partnerships and Communications|c7fa09a8-2419-497e-a4eb-03877441e8d1" ma:fieldId="{2f1f90c5-ff39-49ba-a626-35f57a546ffa}" ma:sspId="67a15b18-0821-43a8-b3ed-c0add0204ad3" ma:termSetId="e036ce71-f828-486f-bb21-d4da9ac774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at_x0020_1" ma:index="11" nillable="true" ma:displayName="Cat 1" ma:list="{182220DD-170F-48AF-9613-9FD67A0C7754}" ma:internalName="Cat_x0020_1" ma:showField="Title" ma:web="4f860dcb-fd51-498d-bfbf-1a0ecea5920c">
      <xsd:simpleType>
        <xsd:restriction base="dms:Lookup"/>
      </xsd:simpleType>
    </xsd:element>
    <xsd:element name="C_Cat_x0020_1" ma:index="12" nillable="true" ma:displayName="C_Cat 1" ma:internalName="C_Cat_x0020_1" ma:readOnly="true">
      <xsd:simpleType>
        <xsd:restriction base="dms:Text"/>
      </xsd:simpleType>
    </xsd:element>
    <xsd:element name="Cat_x0020_2" ma:index="13" nillable="true" ma:displayName="Cat 2" ma:list="{182220DD-170F-48AF-9613-9FD67A0C7754}" ma:internalName="Cat_x0020_2" ma:showField="_x006c_x50" ma:web="4f860dcb-fd51-498d-bfbf-1a0ecea5920c">
      <xsd:simpleType>
        <xsd:restriction base="dms:Lookup"/>
      </xsd:simpleType>
    </xsd:element>
    <xsd:element name="C_Cat_x0020_2" ma:index="14" nillable="true" ma:displayName="C_Cat 2" ma:internalName="C_Cat_x0020_2" ma:readOnly="true">
      <xsd:simpleType>
        <xsd:restriction base="dms:Text"/>
      </xsd:simpleType>
    </xsd:element>
    <xsd:element name="Cat_x0020_3" ma:index="15" nillable="true" ma:displayName="Cat 3" ma:list="{182220DD-170F-48AF-9613-9FD67A0C7754}" ma:internalName="Cat_x0020_3" ma:showField="ut1b" ma:web="4f860dcb-fd51-498d-bfbf-1a0ecea5920c">
      <xsd:simpleType>
        <xsd:restriction base="dms:Lookup"/>
      </xsd:simpleType>
    </xsd:element>
    <xsd:element name="C_Cat_x0020_3" ma:index="16" nillable="true" ma:displayName="C_Cat 3" ma:internalName="C_Cat_x0020_3" ma:readOnly="true">
      <xsd:simpleType>
        <xsd:restriction base="dms:Text"/>
      </xsd:simpleType>
    </xsd:element>
    <xsd:element name="ld1e4897a91a4e6f95b70e00ecdc1a1e" ma:index="18" nillable="true" ma:taxonomy="true" ma:internalName="ld1e4897a91a4e6f95b70e00ecdc1a1e" ma:taxonomyFieldName="Records_x0020_Management_x0020_Metadata" ma:displayName="Records Management Metadata" ma:default="" ma:fieldId="{5d1e4897-a91a-4e6f-95b7-0e00ecdc1a1e}" ma:sspId="67a15b18-0821-43a8-b3ed-c0add0204ad3" ma:termSetId="38dc99bb-d0f6-4149-90d0-6857236f6ef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ranslation_x0020_Services_x0020_Program" ma:index="19" nillable="true" ma:displayName="Translation Services Program" ma:format="Hyperlink" ma:internalName="Translation_x0020_Services_x0020_Program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ranslation_x0020_Service_x0020_Program" ma:index="20" nillable="true" ma:displayName="Translation Service Program" ma:list="{43C7F29F-349A-4BFA-8955-9220492F068C}" ma:internalName="Translation_x0020_Service_x0020_Program" ma:showField="_CopySource" ma:web="4f860dcb-fd51-498d-bfbf-1a0ecea5920c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9559d-097a-40a9-9351-80176045ed4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1964f7ff-4dc3-4110-95b2-25098899b4f8}" ma:internalName="TaxCatchAll" ma:showField="CatchAllData" ma:web="83f9559d-097a-40a9-9351-80176045ed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d1e4897a91a4e6f95b70e00ecdc1a1e xmlns="03fc53c7-4719-4c20-bc10-695647024a03">
      <Terms xmlns="http://schemas.microsoft.com/office/infopath/2007/PartnerControls"/>
    </ld1e4897a91a4e6f95b70e00ecdc1a1e>
    <Translation_x0020_Service_x0020_Program xmlns="03fc53c7-4719-4c20-bc10-695647024a03" xsi:nil="true"/>
    <TaxCatchAll xmlns="83f9559d-097a-40a9-9351-80176045ed4f">
      <Value>56</Value>
    </TaxCatchAll>
    <Translation_x0020_Services_x0020_Program xmlns="03fc53c7-4719-4c20-bc10-695647024a03">
      <Url xsi:nil="true"/>
      <Description xsi:nil="true"/>
    </Translation_x0020_Services_x0020_Program>
    <if1f90c5ff3949baa62635f57a546ffa xmlns="03fc53c7-4719-4c20-bc10-695647024a03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c7fa09a8-2419-497e-a4eb-03877441e8d1</TermId>
        </TermInfo>
      </Terms>
    </if1f90c5ff3949baa62635f57a546ffa>
    <Cat_x0020_2 xmlns="03fc53c7-4719-4c20-bc10-695647024a03">37</Cat_x0020_2>
    <Cat_x0020_3 xmlns="03fc53c7-4719-4c20-bc10-695647024a03" xsi:nil="true"/>
    <Cat_x0020_1 xmlns="03fc53c7-4719-4c20-bc10-695647024a03">1</Cat_x0020_1>
    <C_Cat_x0020_1 xmlns="03fc53c7-4719-4c20-bc10-695647024a03">Templates</C_Cat_x0020_1>
    <C_Cat_x0020_2 xmlns="03fc53c7-4719-4c20-bc10-695647024a03">Administrative</C_Cat_x0020_2>
  </documentManagement>
</p:properties>
</file>

<file path=customXml/itemProps1.xml><?xml version="1.0" encoding="utf-8"?>
<ds:datastoreItem xmlns:ds="http://schemas.openxmlformats.org/officeDocument/2006/customXml" ds:itemID="{59F204A4-2B7D-40AE-9208-4ADD163D9A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F74AF9-AE7F-4985-89B6-C202423652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fc53c7-4719-4c20-bc10-695647024a03"/>
    <ds:schemaRef ds:uri="83f9559d-097a-40a9-9351-80176045ed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E3A0ED-6EB0-4018-81EB-524483CBBC15}">
  <ds:schemaRefs>
    <ds:schemaRef ds:uri="03fc53c7-4719-4c20-bc10-695647024a03"/>
    <ds:schemaRef ds:uri="http://schemas.microsoft.com/office/infopath/2007/PartnerControls"/>
    <ds:schemaRef ds:uri="http://www.w3.org/XML/1998/namespace"/>
    <ds:schemaRef ds:uri="http://purl.org/dc/dcmitype/"/>
    <ds:schemaRef ds:uri="83f9559d-097a-40a9-9351-80176045ed4f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227</Words>
  <Application>Microsoft Office PowerPoint</Application>
  <PresentationFormat>Custom</PresentationFormat>
  <Paragraphs>78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White</vt:lpstr>
      <vt:lpstr>Paul Takala, Chief Librarian/CEO    November 2021</vt:lpstr>
      <vt:lpstr>Paul Takala, Chief Librarian/CEO    November 2021</vt:lpstr>
      <vt:lpstr>Paul Takala, Chief Librarian/CEO    November 2021</vt:lpstr>
      <vt:lpstr>Paul Takala, Chief Librarian/CEO    November 2021</vt:lpstr>
      <vt:lpstr>Paul Takala, Chief Librarian/CEO    November 2021</vt:lpstr>
      <vt:lpstr>Paul Takala, Chief Librarian/CEO    November 2021</vt:lpstr>
      <vt:lpstr>November 2021</vt:lpstr>
      <vt:lpstr>Chief Librarian/CEO    November 2021</vt:lpstr>
      <vt:lpstr>Paul Takala, Chief Librarian/CEO    November 2021</vt:lpstr>
      <vt:lpstr>Paul Takala, Chief Librarian/CEO    November 2021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Goes Here and Stays Constant</dc:title>
  <dc:creator>Melanie Cummings</dc:creator>
  <cp:lastModifiedBy>temp</cp:lastModifiedBy>
  <cp:revision>39</cp:revision>
  <dcterms:modified xsi:type="dcterms:W3CDTF">2021-11-17T21:45:50Z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0x0101003646DF3C629E744EA9BAE0DDF57410E2</vt:lpwstr>
  </property>
  <property fmtid="{D5CDD505-2E9C-101B-9397-08002B2CF9AE}" pid="3" name="Records Management Metadata">
    <vt:lpwstr/>
  </property>
  <property fmtid="{D5CDD505-2E9C-101B-9397-08002B2CF9AE}" pid="4" name="Location">
    <vt:lpwstr>56;#Communications|c7fa09a8-2419-497e-a4eb-03877441e8d1</vt:lpwstr>
  </property>
</Properties>
</file>