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 id="2147483726" r:id="rId2"/>
  </p:sldMasterIdLst>
  <p:notesMasterIdLst>
    <p:notesMasterId r:id="rId17"/>
  </p:notesMasterIdLst>
  <p:sldIdLst>
    <p:sldId id="256" r:id="rId3"/>
    <p:sldId id="381" r:id="rId4"/>
    <p:sldId id="380" r:id="rId5"/>
    <p:sldId id="379" r:id="rId6"/>
    <p:sldId id="257" r:id="rId7"/>
    <p:sldId id="382" r:id="rId8"/>
    <p:sldId id="384" r:id="rId9"/>
    <p:sldId id="378" r:id="rId10"/>
    <p:sldId id="385" r:id="rId11"/>
    <p:sldId id="386" r:id="rId12"/>
    <p:sldId id="387" r:id="rId13"/>
    <p:sldId id="374" r:id="rId14"/>
    <p:sldId id="263"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E94"/>
    <a:srgbClr val="FFEF6D"/>
    <a:srgbClr val="00BCE5"/>
    <a:srgbClr val="5366E7"/>
    <a:srgbClr val="0073F5"/>
    <a:srgbClr val="8D494B"/>
    <a:srgbClr val="293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520"/>
    <p:restoredTop sz="69592"/>
  </p:normalViewPr>
  <p:slideViewPr>
    <p:cSldViewPr snapToGrid="0" snapToObjects="1">
      <p:cViewPr>
        <p:scale>
          <a:sx n="66" d="100"/>
          <a:sy n="66" d="100"/>
        </p:scale>
        <p:origin x="-917"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656F3C-5C7D-604F-944A-E6FEA0EAEE91}"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C3B85-3BD4-EA49-A7E3-79CFD4EB6133}" type="slidenum">
              <a:rPr lang="en-US" smtClean="0"/>
              <a:t>‹#›</a:t>
            </a:fld>
            <a:endParaRPr lang="en-US"/>
          </a:p>
        </p:txBody>
      </p:sp>
    </p:spTree>
    <p:extLst>
      <p:ext uri="{BB962C8B-B14F-4D97-AF65-F5344CB8AC3E}">
        <p14:creationId xmlns:p14="http://schemas.microsoft.com/office/powerpoint/2010/main" val="3771457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ICA Presentation PJS 2021-01-27</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For Hamilton AM </a:t>
            </a:r>
            <a:r>
              <a:rPr lang="en-CA" sz="1200" i="1" kern="1200">
                <a:solidFill>
                  <a:schemeClr val="tx1"/>
                </a:solidFill>
                <a:effectLst/>
                <a:latin typeface="+mn-lt"/>
                <a:ea typeface="+mn-ea"/>
                <a:cs typeface="+mn-cs"/>
              </a:rPr>
              <a:t>Rotary Club, </a:t>
            </a:r>
            <a:r>
              <a:rPr lang="en-CA" sz="1200" i="1" kern="1200" dirty="0">
                <a:solidFill>
                  <a:schemeClr val="tx1"/>
                </a:solidFill>
                <a:effectLst/>
                <a:latin typeface="+mn-lt"/>
                <a:ea typeface="+mn-ea"/>
                <a:cs typeface="+mn-cs"/>
              </a:rPr>
              <a:t>D7090</a:t>
            </a:r>
            <a:endParaRPr lang="en-CA"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Slide 1: Ideas to Attract &amp; Engage (1:15 / Start 10:00)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Good morning!  There is so much that can be said about ideas for Attracting &amp; Engaging members to our Rotary Clubs!  Indeed, we have all been in many sessions discussing these important membership realities.  So today I’m going to quickly run through a few ideas that come down in my mind to two things: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Value: Value is really the whole story!  If a person sees the value in being a member of your club they will join, and they will stay!  Studies show that Rotarians leave (or never join) for time or money.  Most clubs meet over a meal.  If we say ~$20 per meeting for the meal &amp; a few happy bucks, then with typical club dues the cost is maybe ~$1200 per year.  </a:t>
            </a:r>
            <a:r>
              <a:rPr lang="en-CA" sz="1200" kern="1200" dirty="0">
                <a:solidFill>
                  <a:schemeClr val="tx1"/>
                </a:solidFill>
                <a:effectLst/>
                <a:latin typeface="+mn-lt"/>
                <a:ea typeface="+mn-ea"/>
                <a:cs typeface="+mn-cs"/>
              </a:rPr>
              <a:t>But if the value is there, that is NO PROBLEM!  Even millennials and Gen-Z (my kids – under 40) will upgrade their cell phone every year or indulge in their daily Starbucks – each one of those running similar amounts of money!</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(2) Then Marketing:  We've got to get better at telling the world what we have to offer!</a:t>
            </a:r>
          </a:p>
          <a:p>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1</a:t>
            </a:fld>
            <a:endParaRPr lang="en-US"/>
          </a:p>
        </p:txBody>
      </p:sp>
    </p:spTree>
    <p:extLst>
      <p:ext uri="{BB962C8B-B14F-4D97-AF65-F5344CB8AC3E}">
        <p14:creationId xmlns:p14="http://schemas.microsoft.com/office/powerpoint/2010/main" val="1945029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10: Host a Business Mixer </a:t>
            </a:r>
            <a:r>
              <a:rPr lang="en-US" sz="1200" b="1" kern="1200" dirty="0">
                <a:solidFill>
                  <a:schemeClr val="tx1"/>
                </a:solidFill>
                <a:effectLst/>
                <a:latin typeface="+mn-lt"/>
                <a:ea typeface="+mn-ea"/>
                <a:cs typeface="+mn-cs"/>
              </a:rPr>
              <a:t>(0:20 / Start 3:20)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Host a business mixer after hours.  Your local Chamber of Commerce has been doing this for years.  Make sure you have some well-designed displays or videos to improve the community awareness of Rotary and possibly attract new members.  Get sponsors for food or drink, maybe even a door prize.</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10</a:t>
            </a:fld>
            <a:endParaRPr lang="en-US"/>
          </a:p>
        </p:txBody>
      </p:sp>
    </p:spTree>
    <p:extLst>
      <p:ext uri="{BB962C8B-B14F-4D97-AF65-F5344CB8AC3E}">
        <p14:creationId xmlns:p14="http://schemas.microsoft.com/office/powerpoint/2010/main" val="1657661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11: Hallmarks of an Innovative Club </a:t>
            </a:r>
            <a:r>
              <a:rPr lang="en-US" sz="1200" b="1" kern="1200" dirty="0">
                <a:solidFill>
                  <a:schemeClr val="tx1"/>
                </a:solidFill>
                <a:effectLst/>
                <a:latin typeface="+mn-lt"/>
                <a:ea typeface="+mn-ea"/>
                <a:cs typeface="+mn-cs"/>
              </a:rPr>
              <a:t>(1:15 / Start 3:00)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 have a downloadable document on the Zone website summarizing some basic hallmarks of an innovative club.  Some of these like appointing an innovation chair, having a diversity of meetings or having an exciting and accurate web presence we already talked about today.</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11</a:t>
            </a:fld>
            <a:endParaRPr lang="en-US"/>
          </a:p>
        </p:txBody>
      </p:sp>
    </p:spTree>
    <p:extLst>
      <p:ext uri="{BB962C8B-B14F-4D97-AF65-F5344CB8AC3E}">
        <p14:creationId xmlns:p14="http://schemas.microsoft.com/office/powerpoint/2010/main" val="365340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12: Zone Website </a:t>
            </a:r>
            <a:r>
              <a:rPr lang="en-US" sz="1200" b="1" kern="1200" dirty="0">
                <a:solidFill>
                  <a:schemeClr val="tx1"/>
                </a:solidFill>
                <a:effectLst/>
                <a:latin typeface="+mn-lt"/>
                <a:ea typeface="+mn-ea"/>
                <a:cs typeface="+mn-cs"/>
              </a:rPr>
              <a:t>(0:30 / Start 2:45)</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Our Zones 28 &amp; 32 share a </a:t>
            </a:r>
            <a:r>
              <a:rPr lang="en-CA" sz="1200" kern="1200" dirty="0" err="1">
                <a:solidFill>
                  <a:schemeClr val="tx1"/>
                </a:solidFill>
                <a:effectLst/>
                <a:latin typeface="+mn-lt"/>
                <a:ea typeface="+mn-ea"/>
                <a:cs typeface="+mn-cs"/>
              </a:rPr>
              <a:t>ClubRunner</a:t>
            </a:r>
            <a:r>
              <a:rPr lang="en-CA" sz="1200" kern="1200" dirty="0">
                <a:solidFill>
                  <a:schemeClr val="tx1"/>
                </a:solidFill>
                <a:effectLst/>
                <a:latin typeface="+mn-lt"/>
                <a:ea typeface="+mn-ea"/>
                <a:cs typeface="+mn-cs"/>
              </a:rPr>
              <a:t> website, most easily found by Google.  On that site go to the Resources page using the tab at the top, then select the image to take you to the Innovative Club Advocate page.  We are starting to load some useful materials there, such as the presentation we did last week on how to start a new Environmentally Based Rotary club, or the Hallmarks document I just talked about.</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12</a:t>
            </a:fld>
            <a:endParaRPr lang="en-US"/>
          </a:p>
        </p:txBody>
      </p:sp>
    </p:spTree>
    <p:extLst>
      <p:ext uri="{BB962C8B-B14F-4D97-AF65-F5344CB8AC3E}">
        <p14:creationId xmlns:p14="http://schemas.microsoft.com/office/powerpoint/2010/main" val="3145213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13: Bold Discussions </a:t>
            </a:r>
            <a:r>
              <a:rPr lang="en-US" sz="1200" b="1" kern="1200" dirty="0">
                <a:solidFill>
                  <a:schemeClr val="tx1"/>
                </a:solidFill>
                <a:effectLst/>
                <a:latin typeface="+mn-lt"/>
                <a:ea typeface="+mn-ea"/>
                <a:cs typeface="+mn-cs"/>
              </a:rPr>
              <a:t>(0:15 / Start 2:15)</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We will conclude with the words of our President Holger Knaack:  "Rotary has a big enough heart.  If we open our door wider we might find a lot of interesting people with new voices and new perspectives."</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13</a:t>
            </a:fld>
            <a:endParaRPr lang="en-US"/>
          </a:p>
        </p:txBody>
      </p:sp>
    </p:spTree>
    <p:extLst>
      <p:ext uri="{BB962C8B-B14F-4D97-AF65-F5344CB8AC3E}">
        <p14:creationId xmlns:p14="http://schemas.microsoft.com/office/powerpoint/2010/main" val="100387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14: Thank you! </a:t>
            </a:r>
            <a:r>
              <a:rPr lang="en-US" sz="1200" b="1" kern="1200" dirty="0">
                <a:solidFill>
                  <a:schemeClr val="tx1"/>
                </a:solidFill>
                <a:effectLst/>
                <a:latin typeface="+mn-lt"/>
                <a:ea typeface="+mn-ea"/>
                <a:cs typeface="+mn-cs"/>
              </a:rPr>
              <a:t>(0:15 / Start 2:00)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So, I want to thank you for your attention today and for your service to Rotary!  If there is time on your agenda I can try to answer any questions you may have.</a:t>
            </a:r>
          </a:p>
          <a:p>
            <a:endParaRPr lang="en-US" dirty="0"/>
          </a:p>
        </p:txBody>
      </p:sp>
      <p:sp>
        <p:nvSpPr>
          <p:cNvPr id="4" name="Slide Number Placeholder 3"/>
          <p:cNvSpPr>
            <a:spLocks noGrp="1"/>
          </p:cNvSpPr>
          <p:nvPr>
            <p:ph type="sldNum" sz="quarter" idx="5"/>
          </p:nvPr>
        </p:nvSpPr>
        <p:spPr/>
        <p:txBody>
          <a:bodyPr/>
          <a:lstStyle/>
          <a:p>
            <a:fld id="{EB5AC7DE-281F-3B4D-BB48-1FD8D678E2EB}" type="slidenum">
              <a:rPr lang="en-US" smtClean="0"/>
              <a:t>14</a:t>
            </a:fld>
            <a:endParaRPr lang="en-US"/>
          </a:p>
        </p:txBody>
      </p:sp>
    </p:spTree>
    <p:extLst>
      <p:ext uri="{BB962C8B-B14F-4D97-AF65-F5344CB8AC3E}">
        <p14:creationId xmlns:p14="http://schemas.microsoft.com/office/powerpoint/2010/main" val="3943078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2: Innovative Club Advocates </a:t>
            </a:r>
            <a:r>
              <a:rPr lang="en-US" sz="1200" b="1" kern="1200" dirty="0">
                <a:solidFill>
                  <a:schemeClr val="tx1"/>
                </a:solidFill>
                <a:effectLst/>
                <a:latin typeface="+mn-lt"/>
                <a:ea typeface="+mn-ea"/>
                <a:cs typeface="+mn-cs"/>
              </a:rPr>
              <a:t>(0:20 / Start 8:45)</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am one of 11 Innovative Club Advocates currently in Zones 28+32</a:t>
            </a:r>
            <a:r>
              <a:rPr lang="en-CA" sz="1200" kern="1200" dirty="0">
                <a:solidFill>
                  <a:schemeClr val="tx1"/>
                </a:solidFill>
                <a:effectLst/>
                <a:latin typeface="+mn-lt"/>
                <a:ea typeface="+mn-ea"/>
                <a:cs typeface="+mn-cs"/>
              </a:rPr>
              <a:t>.  We are a</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here to help you find innovative new ways to Grow Rotary, and later in this presentation I will show you where to look on the Zone website to find contact information and other resources I will be referring to.</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2</a:t>
            </a:fld>
            <a:endParaRPr lang="en-US"/>
          </a:p>
        </p:txBody>
      </p:sp>
    </p:spTree>
    <p:extLst>
      <p:ext uri="{BB962C8B-B14F-4D97-AF65-F5344CB8AC3E}">
        <p14:creationId xmlns:p14="http://schemas.microsoft.com/office/powerpoint/2010/main" val="389795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3: 3-Ways to Grow Rotary </a:t>
            </a:r>
            <a:r>
              <a:rPr lang="en-US" sz="1200" b="1" kern="1200" dirty="0">
                <a:solidFill>
                  <a:schemeClr val="tx1"/>
                </a:solidFill>
                <a:effectLst/>
                <a:latin typeface="+mn-lt"/>
                <a:ea typeface="+mn-ea"/>
                <a:cs typeface="+mn-cs"/>
              </a:rPr>
              <a:t>(0:55 / Start 8:25)</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 to grow Rotary there are primarily only 3 ways: The first is to add new members, the second is to engage the members we have and keep them in the club, and the third is to start new clubs.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we're primarily interested in the first two but note that the easiest way to grow Rotary is the 3rd one!  Many clubs are building cause-based Satellite clubs to complement their Rotary options and gain membership.  To add or retain our members in our existing clubs we often have to carefully examine who and what we are.  Sometimes we have to accept that we may need to change our culture, and this can be hard!  To start new clubs, we just have to identify &amp; accept the culture of the new group, and this is generally a lot easier!  So now, let's get on with looking at ideas for 1 &amp; 2.</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3</a:t>
            </a:fld>
            <a:endParaRPr lang="en-US"/>
          </a:p>
        </p:txBody>
      </p:sp>
    </p:spTree>
    <p:extLst>
      <p:ext uri="{BB962C8B-B14F-4D97-AF65-F5344CB8AC3E}">
        <p14:creationId xmlns:p14="http://schemas.microsoft.com/office/powerpoint/2010/main" val="276970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4: What Do Your Members Want? </a:t>
            </a:r>
            <a:r>
              <a:rPr lang="en-US" sz="1200" b="1" kern="1200" dirty="0">
                <a:solidFill>
                  <a:schemeClr val="tx1"/>
                </a:solidFill>
                <a:effectLst/>
                <a:latin typeface="+mn-lt"/>
                <a:ea typeface="+mn-ea"/>
                <a:cs typeface="+mn-cs"/>
              </a:rPr>
              <a:t>(0:50 / Start 7:30)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first step in ensuring there is value in our Rotary Club is making sure we know who we are.  Review at least once every year or more often.  How do you want your meetings to run?  Are there meals, do you do a pledge or anthem, is there a Sergeant-at-Arms issuing fines?  And are any of those things attractive to the "new" members you hope to attract?  Are the presentations interesting?  Are there too many?  Are they too long?  Do we want a focus for our club (the environment? Peace? Literacy?)</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Regular club assemblies &amp; visioning exercises can help keep you on track.  Here's a tip that might be new:  Look up "Open Space Technology", this is a great way to explore a group's interests and come to actionable &amp; achievable goals.</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4</a:t>
            </a:fld>
            <a:endParaRPr lang="en-US"/>
          </a:p>
        </p:txBody>
      </p:sp>
    </p:spTree>
    <p:extLst>
      <p:ext uri="{BB962C8B-B14F-4D97-AF65-F5344CB8AC3E}">
        <p14:creationId xmlns:p14="http://schemas.microsoft.com/office/powerpoint/2010/main" val="1197630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5: Rotary's Core Values </a:t>
            </a:r>
            <a:r>
              <a:rPr lang="en-US" sz="1200" b="1" kern="1200" dirty="0">
                <a:solidFill>
                  <a:schemeClr val="tx1"/>
                </a:solidFill>
                <a:effectLst/>
                <a:latin typeface="+mn-lt"/>
                <a:ea typeface="+mn-ea"/>
                <a:cs typeface="+mn-cs"/>
              </a:rPr>
              <a:t>(0:45 / Start 6:40)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like to encourage clubs to become "Chapter 1 Clubs".  This refers to Chapter 1 of our Rotary Manual of Procedure titled “Guiding Principles", which is everything that is important to a successful club:</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motto "Service above Self"</a:t>
            </a:r>
            <a:endParaRPr lang="en-CA"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4-way test, the Object of Rotary, the Avenues of Service... and more.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in my view, the underlying values that make us who we are, our CORE VALUES: Fellowship, Service, Integrity, Leadership, Diversity.  As long as we serve our community and our world with integrity &amp; fellowship, as long as Rotary is FUN... your new club will be a success!   All other details about Rotary clubs are negotiable.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5</a:t>
            </a:fld>
            <a:endParaRPr lang="en-US"/>
          </a:p>
        </p:txBody>
      </p:sp>
    </p:spTree>
    <p:extLst>
      <p:ext uri="{BB962C8B-B14F-4D97-AF65-F5344CB8AC3E}">
        <p14:creationId xmlns:p14="http://schemas.microsoft.com/office/powerpoint/2010/main" val="26742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6: Are Your Meetings Fun? </a:t>
            </a:r>
            <a:r>
              <a:rPr lang="en-US" sz="1200" b="1" kern="1200" dirty="0">
                <a:solidFill>
                  <a:schemeClr val="tx1"/>
                </a:solidFill>
                <a:effectLst/>
                <a:latin typeface="+mn-lt"/>
                <a:ea typeface="+mn-ea"/>
                <a:cs typeface="+mn-cs"/>
              </a:rPr>
              <a:t>(0:40 / Start 5:55)</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So are your club meetings fun?</a:t>
            </a:r>
          </a:p>
          <a:p>
            <a:pPr lvl="0"/>
            <a:r>
              <a:rPr lang="en-CA" sz="1200" kern="1200" dirty="0">
                <a:solidFill>
                  <a:schemeClr val="tx1"/>
                </a:solidFill>
                <a:effectLst/>
                <a:latin typeface="+mn-lt"/>
                <a:ea typeface="+mn-ea"/>
                <a:cs typeface="+mn-cs"/>
              </a:rPr>
              <a:t>Do you have greeters welcome guests &amp; members?</a:t>
            </a:r>
          </a:p>
          <a:p>
            <a:pPr lvl="0"/>
            <a:r>
              <a:rPr lang="en-CA" sz="1200" kern="1200" dirty="0">
                <a:solidFill>
                  <a:schemeClr val="tx1"/>
                </a:solidFill>
                <a:effectLst/>
                <a:latin typeface="+mn-lt"/>
                <a:ea typeface="+mn-ea"/>
                <a:cs typeface="+mn-cs"/>
              </a:rPr>
              <a:t>Do you ask guests and visitors about their experience?</a:t>
            </a:r>
          </a:p>
          <a:p>
            <a:pPr lvl="0"/>
            <a:r>
              <a:rPr lang="en-CA" sz="1200" kern="1200" dirty="0">
                <a:solidFill>
                  <a:schemeClr val="tx1"/>
                </a:solidFill>
                <a:effectLst/>
                <a:latin typeface="+mn-lt"/>
                <a:ea typeface="+mn-ea"/>
                <a:cs typeface="+mn-cs"/>
              </a:rPr>
              <a:t>Do you have a club "Innovation Chair" and committee?  This can be a huge benefit for your club!</a:t>
            </a:r>
          </a:p>
          <a:p>
            <a:r>
              <a:rPr lang="en-CA" sz="1200" kern="1200" dirty="0">
                <a:solidFill>
                  <a:schemeClr val="tx1"/>
                </a:solidFill>
                <a:effectLst/>
                <a:latin typeface="+mn-lt"/>
                <a:ea typeface="+mn-ea"/>
                <a:cs typeface="+mn-cs"/>
              </a:rPr>
              <a:t>What about a mid-meeting activity or "event"?  I was a professor for my career, and learning theory teaches us that a typical attention span is no more than 20 minutes.  Jim </a:t>
            </a:r>
            <a:r>
              <a:rPr lang="en-CA" sz="1200" kern="1200" dirty="0" err="1">
                <a:solidFill>
                  <a:schemeClr val="tx1"/>
                </a:solidFill>
                <a:effectLst/>
                <a:latin typeface="+mn-lt"/>
                <a:ea typeface="+mn-ea"/>
                <a:cs typeface="+mn-cs"/>
              </a:rPr>
              <a:t>Marggraff</a:t>
            </a:r>
            <a:r>
              <a:rPr lang="en-CA" sz="1200" kern="1200" dirty="0">
                <a:solidFill>
                  <a:schemeClr val="tx1"/>
                </a:solidFill>
                <a:effectLst/>
                <a:latin typeface="+mn-lt"/>
                <a:ea typeface="+mn-ea"/>
                <a:cs typeface="+mn-cs"/>
              </a:rPr>
              <a:t>, a keynote speaker at the Toronto International Convention told me that he uses what he calls "ICB's" (Increased Cognition Break) all the time, including at a TED talk he once gave virtually to over 10,000 attendees!  There are lots of creative options, ask me later if you want some ideas.</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Note for Questions:  </a:t>
            </a:r>
            <a:r>
              <a:rPr lang="en-CA" sz="1200" kern="1200" dirty="0">
                <a:solidFill>
                  <a:schemeClr val="tx1"/>
                </a:solidFill>
                <a:effectLst/>
                <a:latin typeface="+mn-lt"/>
                <a:ea typeface="+mn-ea"/>
                <a:cs typeface="+mn-cs"/>
              </a:rPr>
              <a:t>Ideas could include:</a:t>
            </a:r>
          </a:p>
          <a:p>
            <a:pPr lvl="0"/>
            <a:r>
              <a:rPr lang="en-CA" sz="1200" kern="1200" dirty="0">
                <a:solidFill>
                  <a:schemeClr val="tx1"/>
                </a:solidFill>
                <a:effectLst/>
                <a:latin typeface="+mn-lt"/>
                <a:ea typeface="+mn-ea"/>
                <a:cs typeface="+mn-cs"/>
              </a:rPr>
              <a:t>University of Michigan's "Fitness Dice", each number associated with a different activity like squats, arm circles, lunges, etc.</a:t>
            </a:r>
          </a:p>
          <a:p>
            <a:pPr lvl="0"/>
            <a:r>
              <a:rPr lang="en-CA" sz="1200" kern="1200" dirty="0">
                <a:solidFill>
                  <a:schemeClr val="tx1"/>
                </a:solidFill>
                <a:effectLst/>
                <a:latin typeface="+mn-lt"/>
                <a:ea typeface="+mn-ea"/>
                <a:cs typeface="+mn-cs"/>
              </a:rPr>
              <a:t>Laughter coaching (Google ideas)</a:t>
            </a:r>
          </a:p>
          <a:p>
            <a:pPr lvl="0"/>
            <a:r>
              <a:rPr lang="en-CA" sz="1200" kern="1200" dirty="0">
                <a:solidFill>
                  <a:schemeClr val="tx1"/>
                </a:solidFill>
                <a:effectLst/>
                <a:latin typeface="+mn-lt"/>
                <a:ea typeface="+mn-ea"/>
                <a:cs typeface="+mn-cs"/>
              </a:rPr>
              <a:t>PETS activity: 3 20-sec music clips, random pick volunteer to do dance moves &amp; they pick the next one.  In 2-3 minutes gets the group going!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6</a:t>
            </a:fld>
            <a:endParaRPr lang="en-US"/>
          </a:p>
        </p:txBody>
      </p:sp>
    </p:spTree>
    <p:extLst>
      <p:ext uri="{BB962C8B-B14F-4D97-AF65-F5344CB8AC3E}">
        <p14:creationId xmlns:p14="http://schemas.microsoft.com/office/powerpoint/2010/main" val="611654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7: Zoom! </a:t>
            </a:r>
            <a:r>
              <a:rPr lang="en-US" sz="1200" b="1" kern="1200" dirty="0">
                <a:solidFill>
                  <a:schemeClr val="tx1"/>
                </a:solidFill>
                <a:effectLst/>
                <a:latin typeface="+mn-lt"/>
                <a:ea typeface="+mn-ea"/>
                <a:cs typeface="+mn-cs"/>
              </a:rPr>
              <a:t>(0:25 / Start 5:05)</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As long as our meetings are mostly virtual, there are a few differences.  But not all are bad!  Some clubs in my District are staying virtual, and many more are planning to be hybrid.</a:t>
            </a:r>
          </a:p>
          <a:p>
            <a:pPr lvl="0"/>
            <a:r>
              <a:rPr lang="en-CA" sz="1200" kern="1200" dirty="0">
                <a:solidFill>
                  <a:schemeClr val="tx1"/>
                </a:solidFill>
                <a:effectLst/>
                <a:latin typeface="+mn-lt"/>
                <a:ea typeface="+mn-ea"/>
                <a:cs typeface="+mn-cs"/>
              </a:rPr>
              <a:t>We can invite speakers from </a:t>
            </a:r>
            <a:r>
              <a:rPr lang="en-CA" sz="1200" i="1" kern="1200" dirty="0">
                <a:solidFill>
                  <a:schemeClr val="tx1"/>
                </a:solidFill>
                <a:effectLst/>
                <a:latin typeface="+mn-lt"/>
                <a:ea typeface="+mn-ea"/>
                <a:cs typeface="+mn-cs"/>
              </a:rPr>
              <a:t>anywhere!</a:t>
            </a:r>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We can meet without a meal purchase.</a:t>
            </a:r>
          </a:p>
          <a:p>
            <a:pPr lvl="0"/>
            <a:r>
              <a:rPr lang="en-CA" sz="1200" kern="1200" dirty="0">
                <a:solidFill>
                  <a:schemeClr val="tx1"/>
                </a:solidFill>
                <a:effectLst/>
                <a:latin typeface="+mn-lt"/>
                <a:ea typeface="+mn-ea"/>
                <a:cs typeface="+mn-cs"/>
              </a:rPr>
              <a:t>And it is easier to invite guests via Zoom than it is to get them to walk through the door.</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7</a:t>
            </a:fld>
            <a:endParaRPr lang="en-US"/>
          </a:p>
        </p:txBody>
      </p:sp>
    </p:spTree>
    <p:extLst>
      <p:ext uri="{BB962C8B-B14F-4D97-AF65-F5344CB8AC3E}">
        <p14:creationId xmlns:p14="http://schemas.microsoft.com/office/powerpoint/2010/main" val="2849584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8: Engage Your Members </a:t>
            </a:r>
            <a:r>
              <a:rPr lang="en-US" sz="1200" b="1" kern="1200" dirty="0">
                <a:solidFill>
                  <a:schemeClr val="tx1"/>
                </a:solidFill>
                <a:effectLst/>
                <a:latin typeface="+mn-lt"/>
                <a:ea typeface="+mn-ea"/>
                <a:cs typeface="+mn-cs"/>
              </a:rPr>
              <a:t>(0:50 / Start 4:40)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your club meetings are fun, what about the rest of the Rotary experience? Encourage your members to recommend projects that THEY are passionate about. I heard of 1 club that gives every new member budget ($1K? $2K?).</a:t>
            </a:r>
            <a:r>
              <a:rPr lang="en-CA" sz="1200" kern="1200" dirty="0">
                <a:solidFill>
                  <a:schemeClr val="tx1"/>
                </a:solidFill>
                <a:effectLst/>
                <a:latin typeface="+mn-lt"/>
                <a:ea typeface="+mn-ea"/>
                <a:cs typeface="+mn-cs"/>
              </a:rPr>
              <a:t>  Use </a:t>
            </a:r>
            <a:r>
              <a:rPr lang="en-US" sz="1200" kern="1200" dirty="0">
                <a:solidFill>
                  <a:schemeClr val="tx1"/>
                </a:solidFill>
                <a:effectLst/>
                <a:latin typeface="+mn-lt"/>
                <a:ea typeface="+mn-ea"/>
                <a:cs typeface="+mn-cs"/>
              </a:rPr>
              <a:t>service projects &amp; fundraisers as an opportunity for social interaction</a:t>
            </a:r>
            <a:r>
              <a:rPr lang="en-CA" sz="1200" kern="1200" dirty="0">
                <a:solidFill>
                  <a:schemeClr val="tx1"/>
                </a:solidFill>
                <a:effectLst/>
                <a:latin typeface="+mn-lt"/>
                <a:ea typeface="+mn-ea"/>
                <a:cs typeface="+mn-cs"/>
              </a:rPr>
              <a:t>.  Remember those core values: Fellowship &amp; Service!  And speaking of service projects, try to have at least one that is </a:t>
            </a:r>
            <a:r>
              <a:rPr lang="en-US" sz="1200" kern="1200" dirty="0">
                <a:solidFill>
                  <a:schemeClr val="tx1"/>
                </a:solidFill>
                <a:effectLst/>
                <a:latin typeface="+mn-lt"/>
                <a:ea typeface="+mn-ea"/>
                <a:cs typeface="+mn-cs"/>
              </a:rPr>
              <a:t>HANDS ON every month!  They don't need to be big flashy projects, get a group together and help at the food bank or donate blood together. Don't forget to invite the family or friends to these hands-on events.  This is where you will find new &amp; younger members, they want to be involved!</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8</a:t>
            </a:fld>
            <a:endParaRPr lang="en-US"/>
          </a:p>
        </p:txBody>
      </p:sp>
    </p:spTree>
    <p:extLst>
      <p:ext uri="{BB962C8B-B14F-4D97-AF65-F5344CB8AC3E}">
        <p14:creationId xmlns:p14="http://schemas.microsoft.com/office/powerpoint/2010/main" val="1249124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Slide 9: Social Media </a:t>
            </a:r>
            <a:r>
              <a:rPr lang="en-US" sz="1200" b="1" kern="1200" dirty="0">
                <a:solidFill>
                  <a:schemeClr val="tx1"/>
                </a:solidFill>
                <a:effectLst/>
                <a:latin typeface="+mn-lt"/>
                <a:ea typeface="+mn-ea"/>
                <a:cs typeface="+mn-cs"/>
              </a:rPr>
              <a:t>(0:30 / Start 3:50)</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So now we've made sure the VALUE is in the product!  Let's sell it.  It is not news to anybody I'm sure that by far the greatest return for your marketing dollar is digital.  You cannot afford to have a poor website, and you definitely need to use social media to get the word out.  Make sure you have a committee in your club that focusses on your digital face and use Rotary's Brand guidelines that you can find on </a:t>
            </a:r>
            <a:r>
              <a:rPr lang="en-CA" sz="1200" kern="1200" dirty="0" err="1">
                <a:solidFill>
                  <a:schemeClr val="tx1"/>
                </a:solidFill>
                <a:effectLst/>
                <a:latin typeface="+mn-lt"/>
                <a:ea typeface="+mn-ea"/>
                <a:cs typeface="+mn-cs"/>
              </a:rPr>
              <a:t>rotary.org</a:t>
            </a:r>
            <a:r>
              <a:rPr lang="en-CA"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803C3B85-3BD4-EA49-A7E3-79CFD4EB6133}" type="slidenum">
              <a:rPr lang="en-US" smtClean="0"/>
              <a:t>9</a:t>
            </a:fld>
            <a:endParaRPr lang="en-US"/>
          </a:p>
        </p:txBody>
      </p:sp>
    </p:spTree>
    <p:extLst>
      <p:ext uri="{BB962C8B-B14F-4D97-AF65-F5344CB8AC3E}">
        <p14:creationId xmlns:p14="http://schemas.microsoft.com/office/powerpoint/2010/main" val="398847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BFD0CA85-BF38-4762-934C-D00F2047C2D1}"/>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5" name="Footer Placeholder 4">
            <a:extLst>
              <a:ext uri="{FF2B5EF4-FFF2-40B4-BE49-F238E27FC236}">
                <a16:creationId xmlns:a16="http://schemas.microsoft.com/office/drawing/2014/main" xmlns=""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xmlns=""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xmlns=""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xmlns=""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xmlns=""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xmlns=""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28119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3897B9-E4AD-469B-A60D-9A1A4BD1980A}"/>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5" name="Footer Placeholder 4">
            <a:extLst>
              <a:ext uri="{FF2B5EF4-FFF2-40B4-BE49-F238E27FC236}">
                <a16:creationId xmlns:a16="http://schemas.microsoft.com/office/drawing/2014/main" xmlns=""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55125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AE19AB-5637-455E-89C3-B41702C202D4}"/>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5" name="Footer Placeholder 4">
            <a:extLst>
              <a:ext uri="{FF2B5EF4-FFF2-40B4-BE49-F238E27FC236}">
                <a16:creationId xmlns:a16="http://schemas.microsoft.com/office/drawing/2014/main" xmlns=""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14990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130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989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058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528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3490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122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808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4254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E977110C-4AA3-4101-B3BD-140B90AF99C9}"/>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5" name="Footer Placeholder 4">
            <a:extLst>
              <a:ext uri="{FF2B5EF4-FFF2-40B4-BE49-F238E27FC236}">
                <a16:creationId xmlns:a16="http://schemas.microsoft.com/office/drawing/2014/main" xmlns=""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2859536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28426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51618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23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0CBA3C6-C279-46AA-B4EE-5F861D83D2AC}"/>
              </a:ext>
            </a:extLst>
          </p:cNvPr>
          <p:cNvSpPr>
            <a:spLocks noGrp="1"/>
          </p:cNvSpPr>
          <p:nvPr>
            <p:ph type="dt" sz="half" idx="10"/>
          </p:nvPr>
        </p:nvSpPr>
        <p:spPr/>
        <p:txBody>
          <a:bodyPr/>
          <a:lstStyle/>
          <a:p>
            <a:fld id="{4EC743F4-8769-40B4-85DF-6CB8DE9F66AA}" type="datetimeFigureOut">
              <a:rPr lang="en-US" smtClean="0"/>
              <a:t>1/27/2021</a:t>
            </a:fld>
            <a:endParaRPr lang="en-US" dirty="0"/>
          </a:p>
        </p:txBody>
      </p:sp>
      <p:sp>
        <p:nvSpPr>
          <p:cNvPr id="5" name="Footer Placeholder 4">
            <a:extLst>
              <a:ext uri="{FF2B5EF4-FFF2-40B4-BE49-F238E27FC236}">
                <a16:creationId xmlns:a16="http://schemas.microsoft.com/office/drawing/2014/main" xmlns=""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xmlns=""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xmlns=""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xmlns=""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xmlns=""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xmlns=""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xmlns=""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xmlns=""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xmlns=""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xmlns=""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xmlns=""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xmlns=""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939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1CA242E8-AEEF-4BBD-94E9-86F89D69522C}"/>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6" name="Footer Placeholder 5">
            <a:extLst>
              <a:ext uri="{FF2B5EF4-FFF2-40B4-BE49-F238E27FC236}">
                <a16:creationId xmlns:a16="http://schemas.microsoft.com/office/drawing/2014/main" xmlns=""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19810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21D8EF53-AF86-47E8-83DC-8C419847A639}"/>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8" name="Footer Placeholder 7">
            <a:extLst>
              <a:ext uri="{FF2B5EF4-FFF2-40B4-BE49-F238E27FC236}">
                <a16:creationId xmlns:a16="http://schemas.microsoft.com/office/drawing/2014/main" xmlns=""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699348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EFFE053-BB16-4940-B248-2D496BB29975}"/>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4" name="Footer Placeholder 3">
            <a:extLst>
              <a:ext uri="{FF2B5EF4-FFF2-40B4-BE49-F238E27FC236}">
                <a16:creationId xmlns:a16="http://schemas.microsoft.com/office/drawing/2014/main" xmlns=""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8945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46A27C-9BDA-43B3-96EA-C145EA7F04DE}"/>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3" name="Footer Placeholder 2">
            <a:extLst>
              <a:ext uri="{FF2B5EF4-FFF2-40B4-BE49-F238E27FC236}">
                <a16:creationId xmlns:a16="http://schemas.microsoft.com/office/drawing/2014/main" xmlns=""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999956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2EF812-B775-468C-84D9-4394CC19F298}"/>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6" name="Footer Placeholder 5">
            <a:extLst>
              <a:ext uri="{FF2B5EF4-FFF2-40B4-BE49-F238E27FC236}">
                <a16:creationId xmlns:a16="http://schemas.microsoft.com/office/drawing/2014/main" xmlns=""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xmlns="" id="{DC89B2F1-1E32-44DB-B50E-BEA1896CAD81}"/>
              </a:ext>
              <a:ext uri="{C183D7F6-B498-43B3-948B-1728B52AA6E4}">
                <adec:decorative xmlns:adec="http://schemas.microsoft.com/office/drawing/2017/decorative" xmlns=""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24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2446C3-A62E-4690-9098-53D59C4C33E0}"/>
              </a:ext>
            </a:extLst>
          </p:cNvPr>
          <p:cNvSpPr>
            <a:spLocks noGrp="1"/>
          </p:cNvSpPr>
          <p:nvPr>
            <p:ph type="dt" sz="half" idx="10"/>
          </p:nvPr>
        </p:nvSpPr>
        <p:spPr/>
        <p:txBody>
          <a:bodyPr/>
          <a:lstStyle/>
          <a:p>
            <a:fld id="{4EC743F4-8769-40B4-85DF-6CB8DE9F66AA}" type="datetimeFigureOut">
              <a:rPr lang="en-US" smtClean="0"/>
              <a:t>1/27/2021</a:t>
            </a:fld>
            <a:endParaRPr lang="en-US"/>
          </a:p>
        </p:txBody>
      </p:sp>
      <p:sp>
        <p:nvSpPr>
          <p:cNvPr id="6" name="Footer Placeholder 5">
            <a:extLst>
              <a:ext uri="{FF2B5EF4-FFF2-40B4-BE49-F238E27FC236}">
                <a16:creationId xmlns:a16="http://schemas.microsoft.com/office/drawing/2014/main" xmlns=""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xmlns="" id="{D0E80DA6-B971-46B7-B0D3-8581AE0B6ACB}"/>
              </a:ext>
              <a:ext uri="{C183D7F6-B498-43B3-948B-1728B52AA6E4}">
                <adec:decorative xmlns:adec="http://schemas.microsoft.com/office/drawing/2017/decorative" xmlns=""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284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1/27/2021</a:t>
            </a:fld>
            <a:endParaRPr lang="en-US" dirty="0"/>
          </a:p>
        </p:txBody>
      </p:sp>
      <p:sp>
        <p:nvSpPr>
          <p:cNvPr id="5" name="Footer Placeholder 4">
            <a:extLst>
              <a:ext uri="{FF2B5EF4-FFF2-40B4-BE49-F238E27FC236}">
                <a16:creationId xmlns:a16="http://schemas.microsoft.com/office/drawing/2014/main" xmlns=""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xmlns=""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31261015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1/27/2021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828416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2D2B266D-3625-4584-A5C3-7D3F672CFF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BACFFD96-6B1A-4F90-AAF5-293BF288CE29}"/>
              </a:ext>
            </a:extLst>
          </p:cNvPr>
          <p:cNvPicPr>
            <a:picLocks noChangeAspect="1"/>
          </p:cNvPicPr>
          <p:nvPr/>
        </p:nvPicPr>
        <p:blipFill rotWithShape="1">
          <a:blip r:embed="rId3">
            <a:alphaModFix amt="49000"/>
          </a:blip>
          <a:srcRect t="14113" r="1" b="6964"/>
          <a:stretch/>
        </p:blipFill>
        <p:spPr>
          <a:xfrm>
            <a:off x="0" y="-1"/>
            <a:ext cx="12413372" cy="6857999"/>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pic>
        <p:nvPicPr>
          <p:cNvPr id="10" name="Picture 9" descr="A close - up of a balloon&#10;&#10;Description automatically generated with medium confidence">
            <a:extLst>
              <a:ext uri="{FF2B5EF4-FFF2-40B4-BE49-F238E27FC236}">
                <a16:creationId xmlns:a16="http://schemas.microsoft.com/office/drawing/2014/main" xmlns="" id="{DFD1B027-5AD3-9945-848A-16AB8F1B108B}"/>
              </a:ext>
            </a:extLst>
          </p:cNvPr>
          <p:cNvPicPr>
            <a:picLocks noChangeAspect="1"/>
          </p:cNvPicPr>
          <p:nvPr/>
        </p:nvPicPr>
        <p:blipFill>
          <a:blip r:embed="rId4"/>
          <a:stretch>
            <a:fillRect/>
          </a:stretch>
        </p:blipFill>
        <p:spPr>
          <a:xfrm>
            <a:off x="4423490" y="668592"/>
            <a:ext cx="3492500" cy="5638800"/>
          </a:xfrm>
          <a:prstGeom prst="rect">
            <a:avLst/>
          </a:prstGeom>
        </p:spPr>
      </p:pic>
      <p:sp>
        <p:nvSpPr>
          <p:cNvPr id="7" name="TextBox 6">
            <a:extLst>
              <a:ext uri="{FF2B5EF4-FFF2-40B4-BE49-F238E27FC236}">
                <a16:creationId xmlns:a16="http://schemas.microsoft.com/office/drawing/2014/main" xmlns="" id="{1A336ACD-1C57-2F40-B43F-27A1F77AF096}"/>
              </a:ext>
            </a:extLst>
          </p:cNvPr>
          <p:cNvSpPr txBox="1"/>
          <p:nvPr/>
        </p:nvSpPr>
        <p:spPr>
          <a:xfrm>
            <a:off x="-250073" y="162231"/>
            <a:ext cx="6344549" cy="2585323"/>
          </a:xfrm>
          <a:prstGeom prst="rect">
            <a:avLst/>
          </a:prstGeom>
          <a:noFill/>
        </p:spPr>
        <p:txBody>
          <a:bodyPr wrap="square" rtlCol="0">
            <a:spAutoFit/>
            <a:scene3d>
              <a:camera prst="orthographicFront"/>
              <a:lightRig rig="threePt" dir="t"/>
            </a:scene3d>
            <a:sp3d extrusionH="82550" contourW="19050" prstMaterial="softEdge">
              <a:bevelT w="82550" h="38100" prst="coolSlant"/>
            </a:sp3d>
          </a:bodyPr>
          <a:lstStyle/>
          <a:p>
            <a:pPr algn="ctr"/>
            <a:r>
              <a:rPr lang="en-US" sz="5400" dirty="0">
                <a:solidFill>
                  <a:srgbClr val="FFEF6D"/>
                </a:solidFill>
                <a:effectLst>
                  <a:glow rad="101600">
                    <a:schemeClr val="accent3">
                      <a:satMod val="175000"/>
                      <a:alpha val="68000"/>
                    </a:schemeClr>
                  </a:glow>
                </a:effectLst>
                <a:latin typeface="Aharoni" panose="020F0502020204030204" pitchFamily="34" charset="0"/>
                <a:cs typeface="Aharoni" panose="020F0502020204030204" pitchFamily="34" charset="0"/>
              </a:rPr>
              <a:t>Ideas to Attract</a:t>
            </a:r>
          </a:p>
          <a:p>
            <a:pPr algn="ctr"/>
            <a:r>
              <a:rPr lang="en-US" sz="5400" dirty="0">
                <a:solidFill>
                  <a:srgbClr val="FFEF6D"/>
                </a:solidFill>
                <a:effectLst>
                  <a:glow rad="101600">
                    <a:schemeClr val="accent3">
                      <a:satMod val="175000"/>
                      <a:alpha val="68000"/>
                    </a:schemeClr>
                  </a:glow>
                </a:effectLst>
                <a:latin typeface="Aharoni" panose="020F0502020204030204" pitchFamily="34" charset="0"/>
                <a:cs typeface="Aharoni" panose="020F0502020204030204" pitchFamily="34" charset="0"/>
              </a:rPr>
              <a:t>&amp;</a:t>
            </a:r>
          </a:p>
          <a:p>
            <a:pPr algn="ctr"/>
            <a:r>
              <a:rPr lang="en-US" sz="5400" dirty="0">
                <a:solidFill>
                  <a:srgbClr val="FFEF6D"/>
                </a:solidFill>
                <a:effectLst>
                  <a:glow rad="101600">
                    <a:schemeClr val="accent3">
                      <a:satMod val="175000"/>
                      <a:alpha val="68000"/>
                    </a:schemeClr>
                  </a:glow>
                </a:effectLst>
                <a:latin typeface="Aharoni" panose="020F0502020204030204" pitchFamily="34" charset="0"/>
                <a:cs typeface="Aharoni" panose="020F0502020204030204" pitchFamily="34" charset="0"/>
              </a:rPr>
              <a:t>Engage</a:t>
            </a:r>
          </a:p>
        </p:txBody>
      </p:sp>
      <p:sp>
        <p:nvSpPr>
          <p:cNvPr id="14" name="TextBox 13">
            <a:extLst>
              <a:ext uri="{FF2B5EF4-FFF2-40B4-BE49-F238E27FC236}">
                <a16:creationId xmlns:a16="http://schemas.microsoft.com/office/drawing/2014/main" xmlns="" id="{376BF0EF-B7F1-BF4C-B613-7769E7EA3B46}"/>
              </a:ext>
            </a:extLst>
          </p:cNvPr>
          <p:cNvSpPr txBox="1"/>
          <p:nvPr/>
        </p:nvSpPr>
        <p:spPr>
          <a:xfrm>
            <a:off x="791059" y="3952903"/>
            <a:ext cx="4503612" cy="1569660"/>
          </a:xfrm>
          <a:prstGeom prst="rect">
            <a:avLst/>
          </a:prstGeom>
          <a:noFill/>
        </p:spPr>
        <p:txBody>
          <a:bodyPr wrap="square" rtlCol="0">
            <a:spAutoFit/>
          </a:bodyPr>
          <a:lstStyle/>
          <a:p>
            <a:pPr marL="457200" indent="-457200">
              <a:buFont typeface="Wingdings" pitchFamily="2" charset="2"/>
              <a:buChar char="Ø"/>
            </a:pPr>
            <a:r>
              <a:rPr lang="en-US" sz="4800" dirty="0">
                <a:latin typeface="Aharoni" panose="02010803020104030203" pitchFamily="2" charset="-79"/>
                <a:cs typeface="Aharoni" panose="02010803020104030203" pitchFamily="2" charset="-79"/>
              </a:rPr>
              <a:t> Value</a:t>
            </a:r>
          </a:p>
          <a:p>
            <a:pPr marL="457200" indent="-457200">
              <a:buFont typeface="Wingdings" pitchFamily="2" charset="2"/>
              <a:buChar char="Ø"/>
            </a:pPr>
            <a:r>
              <a:rPr lang="en-US" sz="4800" dirty="0">
                <a:latin typeface="Aharoni" panose="02010803020104030203" pitchFamily="2" charset="-79"/>
                <a:cs typeface="Aharoni" panose="02010803020104030203" pitchFamily="2" charset="-79"/>
              </a:rPr>
              <a:t> Marketing</a:t>
            </a:r>
          </a:p>
        </p:txBody>
      </p:sp>
      <p:pic>
        <p:nvPicPr>
          <p:cNvPr id="27" name="Picture 26" descr="A picture containing text&#10;&#10;Description automatically generated">
            <a:extLst>
              <a:ext uri="{FF2B5EF4-FFF2-40B4-BE49-F238E27FC236}">
                <a16:creationId xmlns:a16="http://schemas.microsoft.com/office/drawing/2014/main" xmlns="" id="{B8EDF331-BCB5-814B-898D-1449E41AFD7E}"/>
              </a:ext>
            </a:extLst>
          </p:cNvPr>
          <p:cNvPicPr>
            <a:picLocks noChangeAspect="1"/>
          </p:cNvPicPr>
          <p:nvPr/>
        </p:nvPicPr>
        <p:blipFill>
          <a:blip r:embed="rId5"/>
          <a:stretch>
            <a:fillRect/>
          </a:stretch>
        </p:blipFill>
        <p:spPr>
          <a:xfrm>
            <a:off x="7383780" y="0"/>
            <a:ext cx="4808220" cy="1072369"/>
          </a:xfrm>
          <a:prstGeom prst="rect">
            <a:avLst/>
          </a:prstGeom>
        </p:spPr>
      </p:pic>
    </p:spTree>
    <p:extLst>
      <p:ext uri="{BB962C8B-B14F-4D97-AF65-F5344CB8AC3E}">
        <p14:creationId xmlns:p14="http://schemas.microsoft.com/office/powerpoint/2010/main" val="47947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hands&#10;&#10;Description automatically generated with medium confidence">
            <a:extLst>
              <a:ext uri="{FF2B5EF4-FFF2-40B4-BE49-F238E27FC236}">
                <a16:creationId xmlns:a16="http://schemas.microsoft.com/office/drawing/2014/main" xmlns="" id="{BF8A4536-D3B3-C24B-A3FF-F06E1C684062}"/>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xmlns="" id="{9382B0FC-7D37-E345-B8F8-DA25340D4EB5}"/>
              </a:ext>
            </a:extLst>
          </p:cNvPr>
          <p:cNvSpPr txBox="1"/>
          <p:nvPr/>
        </p:nvSpPr>
        <p:spPr>
          <a:xfrm>
            <a:off x="737937" y="319574"/>
            <a:ext cx="8085221" cy="646331"/>
          </a:xfrm>
          <a:prstGeom prst="rect">
            <a:avLst/>
          </a:prstGeom>
          <a:noFill/>
        </p:spPr>
        <p:txBody>
          <a:bodyPr wrap="square" rtlCol="0">
            <a:spAutoFit/>
          </a:bodyPr>
          <a:lstStyle/>
          <a:p>
            <a:pPr algn="ctr"/>
            <a:r>
              <a:rPr lang="en-US" sz="3600" dirty="0">
                <a:solidFill>
                  <a:srgbClr val="00BCE5"/>
                </a:solidFill>
                <a:effectLst>
                  <a:outerShdw blurRad="38100" dist="101600" dir="8100000" algn="tr" rotWithShape="0">
                    <a:prstClr val="black">
                      <a:alpha val="60000"/>
                    </a:prstClr>
                  </a:outerShdw>
                </a:effectLst>
                <a:latin typeface="Comic Sans MS" panose="030F0902030302020204" pitchFamily="66" charset="0"/>
              </a:rPr>
              <a:t>Host a Business Mixer After-Hours</a:t>
            </a:r>
          </a:p>
        </p:txBody>
      </p:sp>
      <p:pic>
        <p:nvPicPr>
          <p:cNvPr id="8" name="Picture 7" descr="A picture containing logo&#10;&#10;Description automatically generated">
            <a:extLst>
              <a:ext uri="{FF2B5EF4-FFF2-40B4-BE49-F238E27FC236}">
                <a16:creationId xmlns:a16="http://schemas.microsoft.com/office/drawing/2014/main" xmlns="" id="{94E88370-D76E-E844-9ACE-EFDDA6D601D2}"/>
              </a:ext>
            </a:extLst>
          </p:cNvPr>
          <p:cNvPicPr>
            <a:picLocks noChangeAspect="1"/>
          </p:cNvPicPr>
          <p:nvPr/>
        </p:nvPicPr>
        <p:blipFill>
          <a:blip r:embed="rId4"/>
          <a:stretch>
            <a:fillRect/>
          </a:stretch>
        </p:blipFill>
        <p:spPr>
          <a:xfrm>
            <a:off x="0" y="5817439"/>
            <a:ext cx="4534507" cy="976393"/>
          </a:xfrm>
          <a:prstGeom prst="rect">
            <a:avLst/>
          </a:prstGeom>
        </p:spPr>
      </p:pic>
    </p:spTree>
    <p:extLst>
      <p:ext uri="{BB962C8B-B14F-4D97-AF65-F5344CB8AC3E}">
        <p14:creationId xmlns:p14="http://schemas.microsoft.com/office/powerpoint/2010/main" val="51514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DFB2DD29-9F6F-F846-9E63-36D0FB903B3A}"/>
              </a:ext>
            </a:extLst>
          </p:cNvPr>
          <p:cNvPicPr>
            <a:picLocks noChangeAspect="1"/>
          </p:cNvPicPr>
          <p:nvPr/>
        </p:nvPicPr>
        <p:blipFill>
          <a:blip r:embed="rId3"/>
          <a:stretch>
            <a:fillRect/>
          </a:stretch>
        </p:blipFill>
        <p:spPr>
          <a:xfrm>
            <a:off x="-127104" y="0"/>
            <a:ext cx="12319104" cy="692866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xmlns="" id="{BF9F7226-8EB3-BD4F-9A31-32894C116CAF}"/>
              </a:ext>
            </a:extLst>
          </p:cNvPr>
          <p:cNvPicPr>
            <a:picLocks noChangeAspect="1"/>
          </p:cNvPicPr>
          <p:nvPr/>
        </p:nvPicPr>
        <p:blipFill>
          <a:blip r:embed="rId4"/>
          <a:stretch>
            <a:fillRect/>
          </a:stretch>
        </p:blipFill>
        <p:spPr>
          <a:xfrm>
            <a:off x="7657493" y="92988"/>
            <a:ext cx="4534507" cy="976393"/>
          </a:xfrm>
          <a:prstGeom prst="rect">
            <a:avLst/>
          </a:prstGeom>
        </p:spPr>
      </p:pic>
      <p:sp>
        <p:nvSpPr>
          <p:cNvPr id="5" name="TextBox 4">
            <a:extLst>
              <a:ext uri="{FF2B5EF4-FFF2-40B4-BE49-F238E27FC236}">
                <a16:creationId xmlns:a16="http://schemas.microsoft.com/office/drawing/2014/main" xmlns="" id="{54855332-FE8E-1741-BC53-40605B7D4B99}"/>
              </a:ext>
            </a:extLst>
          </p:cNvPr>
          <p:cNvSpPr txBox="1"/>
          <p:nvPr/>
        </p:nvSpPr>
        <p:spPr>
          <a:xfrm>
            <a:off x="866378" y="386312"/>
            <a:ext cx="5797634" cy="193899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4400" b="1" u="none" strike="noStrike" kern="1200" cap="none" spc="0" normalizeH="0" baseline="0" noProof="0" dirty="0">
                <a:ln>
                  <a:solidFill>
                    <a:srgbClr val="152E94"/>
                  </a:solidFill>
                </a:ln>
                <a:solidFill>
                  <a:srgbClr val="FFEF6D"/>
                </a:solidFill>
                <a:effectLst>
                  <a:outerShdw blurRad="50800" dist="63500" dir="8100000" algn="tr" rotWithShape="0">
                    <a:srgbClr val="FF0000">
                      <a:alpha val="40000"/>
                    </a:srgbClr>
                  </a:outerShdw>
                </a:effectLst>
                <a:uLnTx/>
                <a:uFillTx/>
                <a:latin typeface="Arial" panose="020B0604020202020204" pitchFamily="34" charset="0"/>
                <a:cs typeface="Arial" panose="020B0604020202020204" pitchFamily="34" charset="0"/>
              </a:rPr>
              <a:t>Hallmarks o</a:t>
            </a:r>
            <a:r>
              <a:rPr lang="en-US" sz="4400" b="1" dirty="0">
                <a:ln>
                  <a:solidFill>
                    <a:srgbClr val="152E94"/>
                  </a:solidFill>
                </a:ln>
                <a:solidFill>
                  <a:srgbClr val="FFEF6D"/>
                </a:solidFill>
                <a:effectLst>
                  <a:outerShdw blurRad="50800" dist="63500" dir="8100000" algn="tr" rotWithShape="0">
                    <a:srgbClr val="FF0000">
                      <a:alpha val="40000"/>
                    </a:srgbClr>
                  </a:outerShdw>
                </a:effectLst>
                <a:latin typeface="Arial" panose="020B0604020202020204" pitchFamily="34" charset="0"/>
                <a:cs typeface="Arial" panose="020B0604020202020204" pitchFamily="34" charset="0"/>
              </a:rPr>
              <a:t>f an</a:t>
            </a:r>
          </a:p>
          <a:p>
            <a:pPr marR="0" lvl="0" algn="ctr" defTabSz="914400" rtl="0" eaLnBrk="1" fontAlgn="auto" latinLnBrk="0" hangingPunct="1">
              <a:lnSpc>
                <a:spcPct val="100000"/>
              </a:lnSpc>
              <a:spcBef>
                <a:spcPts val="0"/>
              </a:spcBef>
              <a:spcAft>
                <a:spcPts val="0"/>
              </a:spcAft>
              <a:buClrTx/>
              <a:buSzTx/>
              <a:tabLst/>
              <a:defRPr/>
            </a:pPr>
            <a:r>
              <a:rPr kumimoji="0" lang="en-US" sz="4400" b="1" u="none" strike="noStrike" kern="1200" cap="none" spc="0" normalizeH="0" baseline="0" noProof="0" dirty="0">
                <a:ln>
                  <a:solidFill>
                    <a:srgbClr val="152E94"/>
                  </a:solidFill>
                </a:ln>
                <a:solidFill>
                  <a:srgbClr val="FFEF6D"/>
                </a:solidFill>
                <a:effectLst>
                  <a:outerShdw blurRad="50800" dist="63500" dir="8100000" algn="tr" rotWithShape="0">
                    <a:srgbClr val="FF0000">
                      <a:alpha val="40000"/>
                    </a:srgbClr>
                  </a:outerShdw>
                </a:effectLst>
                <a:uLnTx/>
                <a:uFillTx/>
                <a:latin typeface="Arial" panose="020B0604020202020204" pitchFamily="34" charset="0"/>
                <a:cs typeface="Arial" panose="020B0604020202020204" pitchFamily="34" charset="0"/>
              </a:rPr>
              <a:t>Innovative Club</a:t>
            </a:r>
          </a:p>
          <a:p>
            <a:pPr marR="0" lvl="0" algn="ctr" defTabSz="914400" rtl="0" eaLnBrk="1" fontAlgn="auto" latinLnBrk="0" hangingPunct="1">
              <a:lnSpc>
                <a:spcPct val="100000"/>
              </a:lnSpc>
              <a:spcBef>
                <a:spcPts val="0"/>
              </a:spcBef>
              <a:spcAft>
                <a:spcPts val="0"/>
              </a:spcAft>
              <a:buClrTx/>
              <a:buSzTx/>
              <a:tabLst/>
              <a:defRPr/>
            </a:pPr>
            <a:r>
              <a:rPr lang="en-US" sz="3200" dirty="0">
                <a:solidFill>
                  <a:srgbClr val="152E94"/>
                </a:solidFill>
                <a:latin typeface="PLAYLIST-CAPS" pitchFamily="2" charset="0"/>
                <a:cs typeface="Arial" panose="020B0604020202020204" pitchFamily="34" charset="0"/>
              </a:rPr>
              <a:t>LEADING YOUR CLUB TO TOMORROW</a:t>
            </a:r>
            <a:endParaRPr kumimoji="0" lang="en-US" sz="3200" u="none" strike="noStrike" kern="1200" cap="none" spc="0" normalizeH="0" baseline="0" noProof="0" dirty="0">
              <a:ln>
                <a:noFill/>
              </a:ln>
              <a:solidFill>
                <a:srgbClr val="152E94"/>
              </a:solidFill>
              <a:effectLst/>
              <a:uLnTx/>
              <a:uFillTx/>
              <a:latin typeface="PLAYLIST-CAPS" pitchFamily="2" charset="0"/>
              <a:cs typeface="Arial" panose="020B0604020202020204" pitchFamily="34" charset="0"/>
            </a:endParaRPr>
          </a:p>
        </p:txBody>
      </p:sp>
    </p:spTree>
    <p:extLst>
      <p:ext uri="{BB962C8B-B14F-4D97-AF65-F5344CB8AC3E}">
        <p14:creationId xmlns:p14="http://schemas.microsoft.com/office/powerpoint/2010/main" val="76434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xmlns="" id="{29806EC4-245E-754F-965C-C4B0BB7CA4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64765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D135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792883" y="2134021"/>
            <a:ext cx="6765333" cy="3780130"/>
          </a:xfrm>
          <a:prstGeom prst="rect">
            <a:avLst/>
          </a:prstGeom>
        </p:spPr>
      </p:pic>
      <p:grpSp>
        <p:nvGrpSpPr>
          <p:cNvPr id="3" name="Group 3"/>
          <p:cNvGrpSpPr/>
          <p:nvPr/>
        </p:nvGrpSpPr>
        <p:grpSpPr>
          <a:xfrm>
            <a:off x="3691956" y="4610875"/>
            <a:ext cx="4823364" cy="621089"/>
            <a:chOff x="0" y="-19051"/>
            <a:chExt cx="9646728" cy="1242179"/>
          </a:xfrm>
        </p:grpSpPr>
        <p:sp>
          <p:nvSpPr>
            <p:cNvPr id="4" name="TextBox 4"/>
            <p:cNvSpPr txBox="1"/>
            <p:nvPr/>
          </p:nvSpPr>
          <p:spPr>
            <a:xfrm>
              <a:off x="0" y="-19051"/>
              <a:ext cx="9646728" cy="562207"/>
            </a:xfrm>
            <a:prstGeom prst="rect">
              <a:avLst/>
            </a:prstGeom>
          </p:spPr>
          <p:txBody>
            <a:bodyPr lIns="0" tIns="0" rIns="0" bIns="0" rtlCol="0" anchor="t">
              <a:spAutoFit/>
            </a:bodyPr>
            <a:lstStyle/>
            <a:p>
              <a:pPr defTabSz="609630">
                <a:lnSpc>
                  <a:spcPts val="2497"/>
                </a:lnSpc>
                <a:spcBef>
                  <a:spcPct val="0"/>
                </a:spcBef>
              </a:pPr>
              <a:endParaRPr sz="1200">
                <a:solidFill>
                  <a:prstClr val="black"/>
                </a:solidFill>
                <a:latin typeface="Calibri"/>
              </a:endParaRPr>
            </a:p>
          </p:txBody>
        </p:sp>
        <p:sp>
          <p:nvSpPr>
            <p:cNvPr id="5" name="TextBox 5"/>
            <p:cNvSpPr txBox="1"/>
            <p:nvPr/>
          </p:nvSpPr>
          <p:spPr>
            <a:xfrm>
              <a:off x="0" y="864056"/>
              <a:ext cx="9646728" cy="359072"/>
            </a:xfrm>
            <a:prstGeom prst="rect">
              <a:avLst/>
            </a:prstGeom>
          </p:spPr>
          <p:txBody>
            <a:bodyPr lIns="0" tIns="0" rIns="0" bIns="0" rtlCol="0" anchor="t">
              <a:spAutoFit/>
            </a:bodyPr>
            <a:lstStyle/>
            <a:p>
              <a:pPr defTabSz="609630">
                <a:lnSpc>
                  <a:spcPts val="1386"/>
                </a:lnSpc>
                <a:spcBef>
                  <a:spcPct val="0"/>
                </a:spcBef>
              </a:pPr>
              <a:endParaRPr sz="1200">
                <a:solidFill>
                  <a:prstClr val="black"/>
                </a:solidFill>
                <a:latin typeface="Calibri"/>
              </a:endParaRPr>
            </a:p>
          </p:txBody>
        </p:sp>
      </p:grpSp>
      <p:grpSp>
        <p:nvGrpSpPr>
          <p:cNvPr id="6" name="Group 6"/>
          <p:cNvGrpSpPr/>
          <p:nvPr/>
        </p:nvGrpSpPr>
        <p:grpSpPr>
          <a:xfrm>
            <a:off x="792883" y="471346"/>
            <a:ext cx="6765333" cy="1326494"/>
            <a:chOff x="0" y="-57150"/>
            <a:chExt cx="8936448" cy="8424331"/>
          </a:xfrm>
        </p:grpSpPr>
        <p:sp>
          <p:nvSpPr>
            <p:cNvPr id="7" name="TextBox 7"/>
            <p:cNvSpPr txBox="1"/>
            <p:nvPr/>
          </p:nvSpPr>
          <p:spPr>
            <a:xfrm>
              <a:off x="0" y="553526"/>
              <a:ext cx="8936448" cy="7813655"/>
            </a:xfrm>
            <a:prstGeom prst="rect">
              <a:avLst/>
            </a:prstGeom>
          </p:spPr>
          <p:txBody>
            <a:bodyPr lIns="0" tIns="0" rIns="0" bIns="0" rtlCol="0" anchor="t">
              <a:spAutoFit/>
            </a:bodyPr>
            <a:lstStyle/>
            <a:p>
              <a:pPr algn="ctr" defTabSz="609630">
                <a:lnSpc>
                  <a:spcPts val="9466"/>
                </a:lnSpc>
              </a:pPr>
              <a:r>
                <a:rPr lang="en-US" sz="8231" dirty="0">
                  <a:solidFill>
                    <a:srgbClr val="FFFFFF"/>
                  </a:solidFill>
                  <a:latin typeface="Playlist-Script"/>
                </a:rPr>
                <a:t>Bold</a:t>
              </a:r>
              <a:r>
                <a:rPr lang="en-US" sz="8231" dirty="0">
                  <a:solidFill>
                    <a:srgbClr val="000000"/>
                  </a:solidFill>
                  <a:latin typeface="Playlist-Script"/>
                </a:rPr>
                <a:t> </a:t>
              </a:r>
              <a:r>
                <a:rPr lang="en-US" sz="8231" dirty="0">
                  <a:solidFill>
                    <a:srgbClr val="FFFFFF"/>
                  </a:solidFill>
                  <a:latin typeface="Playlist-Script"/>
                </a:rPr>
                <a:t>discussions!</a:t>
              </a:r>
            </a:p>
          </p:txBody>
        </p:sp>
        <p:sp>
          <p:nvSpPr>
            <p:cNvPr id="8" name="TextBox 8"/>
            <p:cNvSpPr txBox="1"/>
            <p:nvPr/>
          </p:nvSpPr>
          <p:spPr>
            <a:xfrm>
              <a:off x="0" y="-57150"/>
              <a:ext cx="8936448" cy="1540907"/>
            </a:xfrm>
            <a:prstGeom prst="rect">
              <a:avLst/>
            </a:prstGeom>
          </p:spPr>
          <p:txBody>
            <a:bodyPr lIns="0" tIns="0" rIns="0" bIns="0" rtlCol="0" anchor="t">
              <a:spAutoFit/>
            </a:bodyPr>
            <a:lstStyle/>
            <a:p>
              <a:pPr algn="ctr" defTabSz="609630">
                <a:lnSpc>
                  <a:spcPts val="2095"/>
                </a:lnSpc>
              </a:pPr>
              <a:endParaRPr sz="1200">
                <a:solidFill>
                  <a:prstClr val="black"/>
                </a:solidFill>
                <a:latin typeface="Calibri"/>
              </a:endParaRPr>
            </a:p>
          </p:txBody>
        </p:sp>
      </p:grpSp>
    </p:spTree>
    <p:extLst>
      <p:ext uri="{BB962C8B-B14F-4D97-AF65-F5344CB8AC3E}">
        <p14:creationId xmlns:p14="http://schemas.microsoft.com/office/powerpoint/2010/main" val="3496916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close&#10;&#10;Description automatically generated">
            <a:extLst>
              <a:ext uri="{FF2B5EF4-FFF2-40B4-BE49-F238E27FC236}">
                <a16:creationId xmlns:a16="http://schemas.microsoft.com/office/drawing/2014/main" xmlns="" id="{39FB80B8-C3BD-8A41-B87C-3931FA3FE7A2}"/>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19B5B7A8-996D-8342-B92A-9D3B104A1D55}"/>
              </a:ext>
            </a:extLst>
          </p:cNvPr>
          <p:cNvSpPr txBox="1"/>
          <p:nvPr/>
        </p:nvSpPr>
        <p:spPr>
          <a:xfrm>
            <a:off x="-141514" y="5421087"/>
            <a:ext cx="4942114" cy="1569660"/>
          </a:xfrm>
          <a:prstGeom prst="rect">
            <a:avLst/>
          </a:prstGeom>
          <a:noFill/>
        </p:spPr>
        <p:txBody>
          <a:bodyPr wrap="square" rtlCol="0">
            <a:spAutoFit/>
          </a:bodyPr>
          <a:lstStyle/>
          <a:p>
            <a:pPr algn="ctr"/>
            <a:r>
              <a:rPr lang="en-US" sz="9600" dirty="0">
                <a:solidFill>
                  <a:srgbClr val="FF0000"/>
                </a:solidFill>
                <a:latin typeface="Brush Script Std" panose="03060802040607070404" pitchFamily="66" charset="77"/>
              </a:rPr>
              <a:t>Thanks!</a:t>
            </a:r>
          </a:p>
        </p:txBody>
      </p:sp>
    </p:spTree>
    <p:extLst>
      <p:ext uri="{BB962C8B-B14F-4D97-AF65-F5344CB8AC3E}">
        <p14:creationId xmlns:p14="http://schemas.microsoft.com/office/powerpoint/2010/main" val="97303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ield&#10;&#10;Description automatically generated with low confidence">
            <a:extLst>
              <a:ext uri="{FF2B5EF4-FFF2-40B4-BE49-F238E27FC236}">
                <a16:creationId xmlns:a16="http://schemas.microsoft.com/office/drawing/2014/main" xmlns="" id="{851944AD-99CA-DE44-8D36-F6D4E51E57B5}"/>
              </a:ext>
            </a:extLst>
          </p:cNvPr>
          <p:cNvPicPr>
            <a:picLocks noChangeAspect="1"/>
          </p:cNvPicPr>
          <p:nvPr/>
        </p:nvPicPr>
        <p:blipFill>
          <a:blip r:embed="rId3"/>
          <a:stretch>
            <a:fillRect/>
          </a:stretch>
        </p:blipFill>
        <p:spPr>
          <a:xfrm>
            <a:off x="-1" y="0"/>
            <a:ext cx="12193471" cy="6858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8DE8EAEE-C93C-7447-A0DB-86261F414762}"/>
              </a:ext>
            </a:extLst>
          </p:cNvPr>
          <p:cNvPicPr>
            <a:picLocks noChangeAspect="1"/>
          </p:cNvPicPr>
          <p:nvPr/>
        </p:nvPicPr>
        <p:blipFill>
          <a:blip r:embed="rId4"/>
          <a:stretch>
            <a:fillRect/>
          </a:stretch>
        </p:blipFill>
        <p:spPr>
          <a:xfrm>
            <a:off x="5956515" y="380106"/>
            <a:ext cx="6096000" cy="1359580"/>
          </a:xfrm>
          <a:prstGeom prst="rect">
            <a:avLst/>
          </a:prstGeom>
        </p:spPr>
      </p:pic>
      <p:sp>
        <p:nvSpPr>
          <p:cNvPr id="6" name="TextBox 5">
            <a:extLst>
              <a:ext uri="{FF2B5EF4-FFF2-40B4-BE49-F238E27FC236}">
                <a16:creationId xmlns:a16="http://schemas.microsoft.com/office/drawing/2014/main" xmlns="" id="{F4FA641D-6624-5246-83BF-BA26F2AADDD9}"/>
              </a:ext>
            </a:extLst>
          </p:cNvPr>
          <p:cNvSpPr txBox="1"/>
          <p:nvPr/>
        </p:nvSpPr>
        <p:spPr>
          <a:xfrm>
            <a:off x="283720" y="5199680"/>
            <a:ext cx="4878216" cy="1446550"/>
          </a:xfrm>
          <a:prstGeom prst="rect">
            <a:avLst/>
          </a:prstGeom>
          <a:noFill/>
        </p:spPr>
        <p:txBody>
          <a:bodyPr wrap="square" rtlCol="0">
            <a:spAutoFit/>
          </a:bodyPr>
          <a:lstStyle/>
          <a:p>
            <a:r>
              <a:rPr lang="en-US" sz="4400" dirty="0">
                <a:solidFill>
                  <a:schemeClr val="bg1"/>
                </a:solidFill>
                <a:effectLst>
                  <a:glow rad="139700">
                    <a:schemeClr val="accent2">
                      <a:satMod val="175000"/>
                      <a:alpha val="40000"/>
                    </a:schemeClr>
                  </a:glow>
                </a:effectLst>
                <a:latin typeface="Comic Sans MS" panose="030F0902030302020204" pitchFamily="66" charset="0"/>
              </a:rPr>
              <a:t>Helping Rotarians to Grow Rotary!</a:t>
            </a:r>
          </a:p>
        </p:txBody>
      </p:sp>
    </p:spTree>
    <p:extLst>
      <p:ext uri="{BB962C8B-B14F-4D97-AF65-F5344CB8AC3E}">
        <p14:creationId xmlns:p14="http://schemas.microsoft.com/office/powerpoint/2010/main" val="213235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edling growing out of a dirt mound&#10;&#10;Description automatically generated with medium confidence">
            <a:extLst>
              <a:ext uri="{FF2B5EF4-FFF2-40B4-BE49-F238E27FC236}">
                <a16:creationId xmlns:a16="http://schemas.microsoft.com/office/drawing/2014/main" xmlns="" id="{B8D85D2D-1B33-3245-93E2-7A7EC9DBC960}"/>
              </a:ext>
            </a:extLst>
          </p:cNvPr>
          <p:cNvPicPr>
            <a:picLocks noChangeAspect="1"/>
          </p:cNvPicPr>
          <p:nvPr/>
        </p:nvPicPr>
        <p:blipFill>
          <a:blip r:embed="rId3"/>
          <a:stretch>
            <a:fillRect/>
          </a:stretch>
        </p:blipFill>
        <p:spPr>
          <a:xfrm>
            <a:off x="0" y="0"/>
            <a:ext cx="12192000" cy="6864626"/>
          </a:xfrm>
          <a:prstGeom prst="rect">
            <a:avLst/>
          </a:prstGeom>
        </p:spPr>
      </p:pic>
      <p:pic>
        <p:nvPicPr>
          <p:cNvPr id="5" name="Picture 4" descr="A picture containing text&#10;&#10;Description automatically generated">
            <a:extLst>
              <a:ext uri="{FF2B5EF4-FFF2-40B4-BE49-F238E27FC236}">
                <a16:creationId xmlns:a16="http://schemas.microsoft.com/office/drawing/2014/main" xmlns="" id="{73C15BA1-CA42-8A4F-B86D-B8A689128DDB}"/>
              </a:ext>
            </a:extLst>
          </p:cNvPr>
          <p:cNvPicPr>
            <a:picLocks noChangeAspect="1"/>
          </p:cNvPicPr>
          <p:nvPr/>
        </p:nvPicPr>
        <p:blipFill>
          <a:blip r:embed="rId4"/>
          <a:stretch>
            <a:fillRect/>
          </a:stretch>
        </p:blipFill>
        <p:spPr>
          <a:xfrm>
            <a:off x="7383780" y="0"/>
            <a:ext cx="4808220" cy="1072369"/>
          </a:xfrm>
          <a:prstGeom prst="rect">
            <a:avLst/>
          </a:prstGeom>
        </p:spPr>
      </p:pic>
      <p:sp>
        <p:nvSpPr>
          <p:cNvPr id="2" name="TextBox 1">
            <a:extLst>
              <a:ext uri="{FF2B5EF4-FFF2-40B4-BE49-F238E27FC236}">
                <a16:creationId xmlns:a16="http://schemas.microsoft.com/office/drawing/2014/main" xmlns="" id="{4A46016B-84E5-8046-92DE-896459F0EDE6}"/>
              </a:ext>
            </a:extLst>
          </p:cNvPr>
          <p:cNvSpPr txBox="1"/>
          <p:nvPr/>
        </p:nvSpPr>
        <p:spPr>
          <a:xfrm>
            <a:off x="623678" y="325464"/>
            <a:ext cx="8369085" cy="2092881"/>
          </a:xfrm>
          <a:prstGeom prst="rect">
            <a:avLst/>
          </a:prstGeom>
          <a:noFill/>
        </p:spPr>
        <p:txBody>
          <a:bodyPr wrap="square" rtlCol="0">
            <a:spAutoFit/>
          </a:bodyPr>
          <a:lstStyle/>
          <a:p>
            <a:pPr marL="342900" indent="-342900">
              <a:spcBef>
                <a:spcPts val="600"/>
              </a:spcBef>
              <a:buFont typeface="+mj-lt"/>
              <a:buAutoNum type="arabicPeriod"/>
            </a:pPr>
            <a:r>
              <a:rPr lang="en-US" sz="4000" dirty="0">
                <a:solidFill>
                  <a:srgbClr val="FFFF00"/>
                </a:solidFill>
                <a:effectLst>
                  <a:outerShdw blurRad="50800" dist="76200" dir="5400000" algn="ctr" rotWithShape="0">
                    <a:srgbClr val="0070C0"/>
                  </a:outerShdw>
                </a:effectLst>
                <a:latin typeface="Walkway Rounded" pitchFamily="2" charset="0"/>
              </a:rPr>
              <a:t> Add New Members</a:t>
            </a:r>
          </a:p>
          <a:p>
            <a:pPr marL="342900" indent="-342900">
              <a:spcBef>
                <a:spcPts val="600"/>
              </a:spcBef>
              <a:buFont typeface="+mj-lt"/>
              <a:buAutoNum type="arabicPeriod"/>
            </a:pPr>
            <a:r>
              <a:rPr lang="en-US" sz="4000" dirty="0">
                <a:solidFill>
                  <a:srgbClr val="FFFF00"/>
                </a:solidFill>
                <a:effectLst>
                  <a:outerShdw blurRad="50800" dist="76200" dir="5400000" algn="ctr" rotWithShape="0">
                    <a:srgbClr val="0070C0"/>
                  </a:outerShdw>
                </a:effectLst>
                <a:latin typeface="Walkway Rounded" pitchFamily="2" charset="0"/>
              </a:rPr>
              <a:t> Keep the Members you Have</a:t>
            </a:r>
          </a:p>
          <a:p>
            <a:pPr marL="342900" indent="-342900">
              <a:spcBef>
                <a:spcPts val="600"/>
              </a:spcBef>
              <a:buFont typeface="+mj-lt"/>
              <a:buAutoNum type="arabicPeriod"/>
            </a:pPr>
            <a:r>
              <a:rPr lang="en-US" sz="4000" dirty="0">
                <a:solidFill>
                  <a:srgbClr val="FFFF00"/>
                </a:solidFill>
                <a:effectLst>
                  <a:outerShdw blurRad="50800" dist="76200" dir="5400000" algn="ctr" rotWithShape="0">
                    <a:srgbClr val="0070C0"/>
                  </a:outerShdw>
                </a:effectLst>
                <a:latin typeface="Walkway Rounded" pitchFamily="2" charset="0"/>
              </a:rPr>
              <a:t> Start New Clubs</a:t>
            </a:r>
          </a:p>
        </p:txBody>
      </p:sp>
    </p:spTree>
    <p:extLst>
      <p:ext uri="{BB962C8B-B14F-4D97-AF65-F5344CB8AC3E}">
        <p14:creationId xmlns:p14="http://schemas.microsoft.com/office/powerpoint/2010/main" val="1189963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F0558D62-1CD3-A540-8274-089428D9BC5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8707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xmlns="" id="{DD63D1A9-59B8-2146-8706-7789D3BB54E9}"/>
              </a:ext>
            </a:extLst>
          </p:cNvPr>
          <p:cNvPicPr>
            <a:picLocks noChangeAspect="1"/>
          </p:cNvPicPr>
          <p:nvPr/>
        </p:nvPicPr>
        <p:blipFill>
          <a:blip r:embed="rId3"/>
          <a:stretch>
            <a:fillRect/>
          </a:stretch>
        </p:blipFill>
        <p:spPr>
          <a:xfrm>
            <a:off x="-1" y="0"/>
            <a:ext cx="12193471" cy="6858000"/>
          </a:xfrm>
          <a:prstGeom prst="rect">
            <a:avLst/>
          </a:prstGeom>
        </p:spPr>
      </p:pic>
    </p:spTree>
    <p:extLst>
      <p:ext uri="{BB962C8B-B14F-4D97-AF65-F5344CB8AC3E}">
        <p14:creationId xmlns:p14="http://schemas.microsoft.com/office/powerpoint/2010/main" val="371797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raising their hands&#10;&#10;Description automatically generated">
            <a:extLst>
              <a:ext uri="{FF2B5EF4-FFF2-40B4-BE49-F238E27FC236}">
                <a16:creationId xmlns:a16="http://schemas.microsoft.com/office/drawing/2014/main" xmlns="" id="{83187DA7-F129-7F43-B541-FCC0DBBD8A6D}"/>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xmlns="" id="{0DDD86C6-3E84-3C44-A943-448A30A80F24}"/>
              </a:ext>
            </a:extLst>
          </p:cNvPr>
          <p:cNvPicPr>
            <a:picLocks noChangeAspect="1"/>
          </p:cNvPicPr>
          <p:nvPr/>
        </p:nvPicPr>
        <p:blipFill>
          <a:blip r:embed="rId4"/>
          <a:stretch>
            <a:fillRect/>
          </a:stretch>
        </p:blipFill>
        <p:spPr>
          <a:xfrm>
            <a:off x="7657493" y="92988"/>
            <a:ext cx="4534507" cy="976393"/>
          </a:xfrm>
          <a:prstGeom prst="rect">
            <a:avLst/>
          </a:prstGeom>
        </p:spPr>
      </p:pic>
      <p:sp>
        <p:nvSpPr>
          <p:cNvPr id="6" name="TextBox 5">
            <a:extLst>
              <a:ext uri="{FF2B5EF4-FFF2-40B4-BE49-F238E27FC236}">
                <a16:creationId xmlns:a16="http://schemas.microsoft.com/office/drawing/2014/main" xmlns="" id="{9CEC28DE-19F1-FE42-A2B6-26E49119F182}"/>
              </a:ext>
            </a:extLst>
          </p:cNvPr>
          <p:cNvSpPr txBox="1"/>
          <p:nvPr/>
        </p:nvSpPr>
        <p:spPr>
          <a:xfrm>
            <a:off x="1240972" y="1828800"/>
            <a:ext cx="4098472" cy="4154984"/>
          </a:xfrm>
          <a:prstGeom prst="rect">
            <a:avLst/>
          </a:prstGeom>
          <a:noFill/>
        </p:spPr>
        <p:txBody>
          <a:bodyPr wrap="square" rtlCol="0">
            <a:spAutoFit/>
          </a:bodyPr>
          <a:lstStyle/>
          <a:p>
            <a:pPr algn="ctr"/>
            <a:r>
              <a:rPr lang="en-US" sz="8800" dirty="0">
                <a:solidFill>
                  <a:srgbClr val="FFC000"/>
                </a:solidFill>
                <a:effectLst>
                  <a:outerShdw blurRad="50800" dist="76200" dir="8100000" algn="tr" rotWithShape="0">
                    <a:srgbClr val="FF0000">
                      <a:alpha val="50000"/>
                    </a:srgbClr>
                  </a:outerShdw>
                </a:effectLst>
                <a:latin typeface="PLAYLIST-SCRIPT" pitchFamily="2" charset="0"/>
              </a:rPr>
              <a:t>Are your</a:t>
            </a:r>
          </a:p>
          <a:p>
            <a:pPr algn="ctr"/>
            <a:r>
              <a:rPr lang="en-US" sz="8800" dirty="0">
                <a:solidFill>
                  <a:srgbClr val="FFC000"/>
                </a:solidFill>
                <a:effectLst>
                  <a:outerShdw blurRad="50800" dist="76200" dir="8100000" algn="tr" rotWithShape="0">
                    <a:srgbClr val="FF0000">
                      <a:alpha val="50000"/>
                    </a:srgbClr>
                  </a:outerShdw>
                </a:effectLst>
                <a:latin typeface="PLAYLIST-SCRIPT" pitchFamily="2" charset="0"/>
              </a:rPr>
              <a:t>Meetings</a:t>
            </a:r>
          </a:p>
          <a:p>
            <a:pPr algn="ctr"/>
            <a:r>
              <a:rPr lang="en-US" sz="8800" dirty="0">
                <a:solidFill>
                  <a:srgbClr val="FFC000"/>
                </a:solidFill>
                <a:effectLst>
                  <a:outerShdw blurRad="50800" dist="76200" dir="8100000" algn="tr" rotWithShape="0">
                    <a:srgbClr val="FF0000">
                      <a:alpha val="50000"/>
                    </a:srgbClr>
                  </a:outerShdw>
                </a:effectLst>
                <a:latin typeface="PLAYLIST-SCRIPT" pitchFamily="2" charset="0"/>
              </a:rPr>
              <a:t>Fun!??!</a:t>
            </a:r>
          </a:p>
        </p:txBody>
      </p:sp>
    </p:spTree>
    <p:extLst>
      <p:ext uri="{BB962C8B-B14F-4D97-AF65-F5344CB8AC3E}">
        <p14:creationId xmlns:p14="http://schemas.microsoft.com/office/powerpoint/2010/main" val="3668712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xmlns="" id="{912A9BE6-4ADA-4C42-8461-4AFE5CD03197}"/>
              </a:ext>
            </a:extLst>
          </p:cNvPr>
          <p:cNvPicPr>
            <a:picLocks noChangeAspect="1"/>
          </p:cNvPicPr>
          <p:nvPr/>
        </p:nvPicPr>
        <p:blipFill>
          <a:blip r:embed="rId3"/>
          <a:stretch>
            <a:fillRect/>
          </a:stretch>
        </p:blipFill>
        <p:spPr>
          <a:xfrm>
            <a:off x="-1" y="0"/>
            <a:ext cx="12193471" cy="6858000"/>
          </a:xfrm>
          <a:prstGeom prst="rect">
            <a:avLst/>
          </a:prstGeom>
        </p:spPr>
      </p:pic>
      <p:pic>
        <p:nvPicPr>
          <p:cNvPr id="7" name="Picture 6" descr="A picture containing logo&#10;&#10;Description automatically generated">
            <a:extLst>
              <a:ext uri="{FF2B5EF4-FFF2-40B4-BE49-F238E27FC236}">
                <a16:creationId xmlns:a16="http://schemas.microsoft.com/office/drawing/2014/main" xmlns="" id="{9082E502-BDF9-2D47-B964-519308971918}"/>
              </a:ext>
            </a:extLst>
          </p:cNvPr>
          <p:cNvPicPr>
            <a:picLocks noChangeAspect="1"/>
          </p:cNvPicPr>
          <p:nvPr/>
        </p:nvPicPr>
        <p:blipFill>
          <a:blip r:embed="rId4"/>
          <a:stretch>
            <a:fillRect/>
          </a:stretch>
        </p:blipFill>
        <p:spPr>
          <a:xfrm>
            <a:off x="7657493" y="92988"/>
            <a:ext cx="4534507" cy="976393"/>
          </a:xfrm>
          <a:prstGeom prst="rect">
            <a:avLst/>
          </a:prstGeom>
        </p:spPr>
      </p:pic>
      <p:sp>
        <p:nvSpPr>
          <p:cNvPr id="8" name="TextBox 7">
            <a:extLst>
              <a:ext uri="{FF2B5EF4-FFF2-40B4-BE49-F238E27FC236}">
                <a16:creationId xmlns:a16="http://schemas.microsoft.com/office/drawing/2014/main" xmlns="" id="{F1A2AE5C-F941-0841-9033-DE1CC98BE7D8}"/>
              </a:ext>
            </a:extLst>
          </p:cNvPr>
          <p:cNvSpPr txBox="1"/>
          <p:nvPr/>
        </p:nvSpPr>
        <p:spPr>
          <a:xfrm>
            <a:off x="1698172" y="92988"/>
            <a:ext cx="4751614" cy="1200329"/>
          </a:xfrm>
          <a:prstGeom prst="rect">
            <a:avLst/>
          </a:prstGeom>
          <a:noFill/>
        </p:spPr>
        <p:txBody>
          <a:bodyPr wrap="square" rtlCol="0">
            <a:spAutoFit/>
          </a:bodyPr>
          <a:lstStyle/>
          <a:p>
            <a:pPr algn="ctr"/>
            <a:r>
              <a:rPr lang="en-US" sz="7200" dirty="0">
                <a:effectLst>
                  <a:outerShdw blurRad="63500" dist="88900" dir="8040000" algn="ctr" rotWithShape="0">
                    <a:schemeClr val="bg1"/>
                  </a:outerShdw>
                </a:effectLst>
                <a:latin typeface="Aharoni" panose="02010803020104030203" pitchFamily="2" charset="-79"/>
                <a:cs typeface="Aharoni" panose="02010803020104030203" pitchFamily="2" charset="-79"/>
              </a:rPr>
              <a:t>Zoom!!</a:t>
            </a:r>
          </a:p>
        </p:txBody>
      </p:sp>
    </p:spTree>
    <p:extLst>
      <p:ext uri="{BB962C8B-B14F-4D97-AF65-F5344CB8AC3E}">
        <p14:creationId xmlns:p14="http://schemas.microsoft.com/office/powerpoint/2010/main" val="1899081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rgbClr val="5366E7"/>
            </a:gs>
            <a:gs pos="100000">
              <a:schemeClr val="accent1">
                <a:lumMod val="45000"/>
                <a:lumOff val="55000"/>
              </a:schemeClr>
            </a:gs>
            <a:gs pos="99000">
              <a:srgbClr val="5366E7"/>
            </a:gs>
          </a:gsLst>
          <a:path path="circle">
            <a:fillToRect l="50000" t="50000" r="50000" b="50000"/>
          </a:path>
        </a:gradFill>
        <a:effectLst/>
      </p:bgPr>
    </p:bg>
    <p:spTree>
      <p:nvGrpSpPr>
        <p:cNvPr id="1" name=""/>
        <p:cNvGrpSpPr/>
        <p:nvPr/>
      </p:nvGrpSpPr>
      <p:grpSpPr>
        <a:xfrm>
          <a:off x="0" y="0"/>
          <a:ext cx="0" cy="0"/>
          <a:chOff x="0" y="0"/>
          <a:chExt cx="0" cy="0"/>
        </a:xfrm>
      </p:grpSpPr>
      <p:pic>
        <p:nvPicPr>
          <p:cNvPr id="2" name="Picture 1" descr="A group of people looking at a screen&#10;&#10;Description automatically generated">
            <a:extLst>
              <a:ext uri="{FF2B5EF4-FFF2-40B4-BE49-F238E27FC236}">
                <a16:creationId xmlns:a16="http://schemas.microsoft.com/office/drawing/2014/main" xmlns="" id="{E3834EFE-AD0A-7C45-BAC5-A06C3CC23A71}"/>
              </a:ext>
            </a:extLst>
          </p:cNvPr>
          <p:cNvPicPr>
            <a:picLocks noChangeAspect="1"/>
          </p:cNvPicPr>
          <p:nvPr/>
        </p:nvPicPr>
        <p:blipFill>
          <a:blip r:embed="rId3"/>
          <a:stretch>
            <a:fillRect/>
          </a:stretch>
        </p:blipFill>
        <p:spPr>
          <a:xfrm>
            <a:off x="6756808" y="334892"/>
            <a:ext cx="5142124" cy="3278103"/>
          </a:xfrm>
          <a:prstGeom prst="rect">
            <a:avLst/>
          </a:prstGeom>
        </p:spPr>
      </p:pic>
      <p:sp>
        <p:nvSpPr>
          <p:cNvPr id="4" name="Subtitle 5">
            <a:extLst>
              <a:ext uri="{FF2B5EF4-FFF2-40B4-BE49-F238E27FC236}">
                <a16:creationId xmlns:a16="http://schemas.microsoft.com/office/drawing/2014/main" xmlns="" id="{3C6184F4-BF7F-D54E-A8C4-8A874DEFFB2D}"/>
              </a:ext>
            </a:extLst>
          </p:cNvPr>
          <p:cNvSpPr txBox="1">
            <a:spLocks/>
          </p:cNvSpPr>
          <p:nvPr/>
        </p:nvSpPr>
        <p:spPr>
          <a:xfrm>
            <a:off x="802806" y="2686241"/>
            <a:ext cx="7318328" cy="4025038"/>
          </a:xfrm>
          <a:prstGeom prst="rect">
            <a:avLst/>
          </a:prstGeom>
        </p:spPr>
        <p:txBody>
          <a:bodyPr>
            <a:noAutofit/>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a:spcBef>
                <a:spcPts val="1272"/>
              </a:spcBef>
              <a:spcAft>
                <a:spcPts val="600"/>
              </a:spcAft>
            </a:pPr>
            <a:r>
              <a:rPr lang="en-US" sz="3200" b="1" dirty="0">
                <a:latin typeface="Comic Sans MS" panose="030F0902030302020204" pitchFamily="66" charset="0"/>
              </a:rPr>
              <a:t>Projects for their passion</a:t>
            </a:r>
          </a:p>
          <a:p>
            <a:pPr>
              <a:spcBef>
                <a:spcPts val="1272"/>
              </a:spcBef>
              <a:spcAft>
                <a:spcPts val="600"/>
              </a:spcAft>
            </a:pPr>
            <a:r>
              <a:rPr lang="en-US" sz="3200" b="1" dirty="0">
                <a:latin typeface="Comic Sans MS" panose="030F0902030302020204" pitchFamily="66" charset="0"/>
              </a:rPr>
              <a:t>Regular meetings</a:t>
            </a:r>
          </a:p>
          <a:p>
            <a:pPr>
              <a:spcBef>
                <a:spcPts val="1272"/>
              </a:spcBef>
              <a:spcAft>
                <a:spcPts val="600"/>
              </a:spcAft>
            </a:pPr>
            <a:r>
              <a:rPr lang="en-US" sz="3200" b="1" dirty="0">
                <a:latin typeface="Comic Sans MS" panose="030F0902030302020204" pitchFamily="66" charset="0"/>
              </a:rPr>
              <a:t>Service as opportunity for social</a:t>
            </a:r>
          </a:p>
          <a:p>
            <a:pPr>
              <a:spcBef>
                <a:spcPts val="1272"/>
              </a:spcBef>
              <a:spcAft>
                <a:spcPts val="600"/>
              </a:spcAft>
            </a:pPr>
            <a:r>
              <a:rPr lang="en-US" sz="3200" b="1" dirty="0">
                <a:latin typeface="Comic Sans MS" panose="030F0902030302020204" pitchFamily="66" charset="0"/>
              </a:rPr>
              <a:t>HANDS ON every month!</a:t>
            </a:r>
          </a:p>
          <a:p>
            <a:pPr>
              <a:spcBef>
                <a:spcPts val="1272"/>
              </a:spcBef>
              <a:spcAft>
                <a:spcPts val="600"/>
              </a:spcAft>
            </a:pPr>
            <a:r>
              <a:rPr lang="en-US" sz="3200" b="1" dirty="0">
                <a:latin typeface="Comic Sans MS" panose="030F0902030302020204" pitchFamily="66" charset="0"/>
              </a:rPr>
              <a:t>Socials every month</a:t>
            </a:r>
          </a:p>
        </p:txBody>
      </p:sp>
      <p:sp>
        <p:nvSpPr>
          <p:cNvPr id="5" name="TextBox 4">
            <a:extLst>
              <a:ext uri="{FF2B5EF4-FFF2-40B4-BE49-F238E27FC236}">
                <a16:creationId xmlns:a16="http://schemas.microsoft.com/office/drawing/2014/main" xmlns="" id="{A281AF22-7DE9-6C42-86C6-5F459461A063}"/>
              </a:ext>
            </a:extLst>
          </p:cNvPr>
          <p:cNvSpPr txBox="1"/>
          <p:nvPr/>
        </p:nvSpPr>
        <p:spPr>
          <a:xfrm>
            <a:off x="0" y="12680"/>
            <a:ext cx="6756808" cy="2308324"/>
          </a:xfrm>
          <a:prstGeom prst="rect">
            <a:avLst/>
          </a:prstGeom>
          <a:noFill/>
        </p:spPr>
        <p:txBody>
          <a:bodyPr wrap="square" rtlCol="0">
            <a:spAutoFit/>
          </a:bodyPr>
          <a:lstStyle/>
          <a:p>
            <a:pPr algn="ctr"/>
            <a:r>
              <a:rPr lang="en-US" sz="7200" dirty="0">
                <a:solidFill>
                  <a:schemeClr val="accent3">
                    <a:lumMod val="60000"/>
                    <a:lumOff val="40000"/>
                  </a:schemeClr>
                </a:solidFill>
                <a:effectLst>
                  <a:outerShdw blurRad="50800" dist="101600" dir="2700000" algn="tl" rotWithShape="0">
                    <a:schemeClr val="accent1">
                      <a:lumMod val="50000"/>
                      <a:alpha val="66000"/>
                    </a:schemeClr>
                  </a:outerShdw>
                </a:effectLst>
                <a:latin typeface="Berlin Sans FB" panose="020E0602020502020306" pitchFamily="34" charset="77"/>
              </a:rPr>
              <a:t>Engage</a:t>
            </a:r>
          </a:p>
          <a:p>
            <a:pPr algn="ctr"/>
            <a:r>
              <a:rPr lang="en-US" sz="7200" dirty="0">
                <a:solidFill>
                  <a:schemeClr val="accent3">
                    <a:lumMod val="60000"/>
                    <a:lumOff val="40000"/>
                  </a:schemeClr>
                </a:solidFill>
                <a:effectLst>
                  <a:outerShdw blurRad="50800" dist="101600" dir="2700000" algn="tl" rotWithShape="0">
                    <a:schemeClr val="accent1">
                      <a:lumMod val="50000"/>
                      <a:alpha val="66000"/>
                    </a:schemeClr>
                  </a:outerShdw>
                </a:effectLst>
                <a:latin typeface="Berlin Sans FB" panose="020E0602020502020306" pitchFamily="34" charset="77"/>
              </a:rPr>
              <a:t>Your Members</a:t>
            </a:r>
          </a:p>
        </p:txBody>
      </p:sp>
    </p:spTree>
    <p:extLst>
      <p:ext uri="{BB962C8B-B14F-4D97-AF65-F5344CB8AC3E}">
        <p14:creationId xmlns:p14="http://schemas.microsoft.com/office/powerpoint/2010/main" val="2704745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xmlns="" id="{023B8E28-67D4-3E42-A170-046B6DDBABF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24667194"/>
      </p:ext>
    </p:extLst>
  </p:cSld>
  <p:clrMapOvr>
    <a:masterClrMapping/>
  </p:clrMapOvr>
</p:sld>
</file>

<file path=ppt/theme/theme1.xml><?xml version="1.0" encoding="utf-8"?>
<a:theme xmlns:a="http://schemas.openxmlformats.org/drawingml/2006/main" name="Frosty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FrostyVTI" id="{DD283BC3-E0B6-4E4B-91CF-F0F54D51BB21}" vid="{3EE220F7-F497-4893-BE1F-7BB1D60742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278</Words>
  <Application>Microsoft Office PowerPoint</Application>
  <PresentationFormat>Custom</PresentationFormat>
  <Paragraphs>112</Paragraphs>
  <Slides>14</Slides>
  <Notes>14</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FrostyVTI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Schultz</dc:creator>
  <cp:lastModifiedBy>temp</cp:lastModifiedBy>
  <cp:revision>49</cp:revision>
  <dcterms:created xsi:type="dcterms:W3CDTF">2021-01-24T16:11:39Z</dcterms:created>
  <dcterms:modified xsi:type="dcterms:W3CDTF">2021-01-27T18:07:36Z</dcterms:modified>
</cp:coreProperties>
</file>