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91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90" r:id="rId18"/>
    <p:sldId id="272" r:id="rId19"/>
    <p:sldId id="276" r:id="rId20"/>
    <p:sldId id="277" r:id="rId21"/>
    <p:sldId id="278" r:id="rId22"/>
    <p:sldId id="279" r:id="rId23"/>
    <p:sldId id="285" r:id="rId24"/>
    <p:sldId id="281" r:id="rId25"/>
    <p:sldId id="282" r:id="rId26"/>
    <p:sldId id="283" r:id="rId27"/>
    <p:sldId id="273" r:id="rId28"/>
    <p:sldId id="274" r:id="rId29"/>
    <p:sldId id="286" r:id="rId30"/>
    <p:sldId id="287" r:id="rId31"/>
    <p:sldId id="289" r:id="rId32"/>
    <p:sldId id="288" r:id="rId33"/>
    <p:sldId id="275" r:id="rId34"/>
  </p:sldIdLst>
  <p:sldSz cx="12192000" cy="6858000"/>
  <p:notesSz cx="7048500" cy="9332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6" autoAdjust="0"/>
    <p:restoredTop sz="58524" autoAdjust="0"/>
  </p:normalViewPr>
  <p:slideViewPr>
    <p:cSldViewPr snapToGrid="0">
      <p:cViewPr>
        <p:scale>
          <a:sx n="47" d="100"/>
          <a:sy n="47" d="100"/>
        </p:scale>
        <p:origin x="-45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4350" cy="468266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2519" y="0"/>
            <a:ext cx="3054350" cy="468266"/>
          </a:xfrm>
          <a:prstGeom prst="rect">
            <a:avLst/>
          </a:prstGeom>
        </p:spPr>
        <p:txBody>
          <a:bodyPr vert="horz" lIns="93607" tIns="46804" rIns="93607" bIns="46804" rtlCol="0"/>
          <a:lstStyle>
            <a:lvl1pPr algn="r">
              <a:defRPr sz="1200"/>
            </a:lvl1pPr>
          </a:lstStyle>
          <a:p>
            <a:fld id="{606D6424-C589-4231-A660-07A28ED1D72E}" type="datetimeFigureOut">
              <a:rPr lang="en-CA" smtClean="0"/>
              <a:t>2021-10-22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1166813"/>
            <a:ext cx="5600700" cy="314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7" tIns="46804" rIns="93607" bIns="4680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91465"/>
            <a:ext cx="5638800" cy="3674834"/>
          </a:xfrm>
          <a:prstGeom prst="rect">
            <a:avLst/>
          </a:prstGeom>
        </p:spPr>
        <p:txBody>
          <a:bodyPr vert="horz" lIns="93607" tIns="46804" rIns="93607" bIns="468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4648"/>
            <a:ext cx="3054350" cy="46826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2519" y="8864648"/>
            <a:ext cx="3054350" cy="468265"/>
          </a:xfrm>
          <a:prstGeom prst="rect">
            <a:avLst/>
          </a:prstGeom>
        </p:spPr>
        <p:txBody>
          <a:bodyPr vert="horz" lIns="93607" tIns="46804" rIns="93607" bIns="46804" rtlCol="0" anchor="b"/>
          <a:lstStyle>
            <a:lvl1pPr algn="r">
              <a:defRPr sz="1200"/>
            </a:lvl1pPr>
          </a:lstStyle>
          <a:p>
            <a:fld id="{3A0C7F8A-C26A-4F0D-94E1-F584CC1841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03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invitation</a:t>
            </a:r>
          </a:p>
          <a:p>
            <a:endParaRPr lang="en-CA" dirty="0"/>
          </a:p>
          <a:p>
            <a:r>
              <a:rPr lang="en-CA" dirty="0"/>
              <a:t>We really don’t have a lot of time…. </a:t>
            </a:r>
          </a:p>
          <a:p>
            <a:r>
              <a:rPr lang="en-CA" dirty="0"/>
              <a:t>I want to give you a “PRIMER”     Interact 101.</a:t>
            </a:r>
          </a:p>
          <a:p>
            <a:r>
              <a:rPr lang="en-CA" dirty="0"/>
              <a:t>Your take away will be …  Doing this right means that there is a lot involved here   BUT it looks worth it.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37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26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Time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Pizza   Lunch hour meeting at a HS…  How else would you encourage attendance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Sponsorship$   usually small amounts of seed funds for a project  / Bell and Banner   t Shirts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Guidance…  how to run a meeting…. How to run a fundraiser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Mentorship   Leadership by example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Community Connection for club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Satisfaction of Accomplishment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Pride Seeing Young People Grow.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FUN !    Fun!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74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16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329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41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and click after Fun   Read …. IT WORKS!!!!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47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8 Steps and considerations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980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Need Support with your club’s Member participation</a:t>
            </a:r>
          </a:p>
          <a:p>
            <a:r>
              <a:rPr lang="en-US" sz="1800" dirty="0"/>
              <a:t>Must Recognize Challenges and Risks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359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Domed to fail without Administration Support.</a:t>
            </a:r>
          </a:p>
          <a:p>
            <a:r>
              <a:rPr lang="en-US" sz="1600" dirty="0"/>
              <a:t>You want them to recognize the value to the students and the community</a:t>
            </a:r>
          </a:p>
          <a:p>
            <a:r>
              <a:rPr lang="en-US" sz="1600" dirty="0"/>
              <a:t>You need their support in selecting the most important Faculty Advisor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47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told to have an agenda….  But no one ever remembers it.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47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This is the most important selection you will make.  It is the Faculty Advisor that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Makes sure meetings as run Smoothly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Coordinates leadership Training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Guides execution of Projects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Knows what can be done and what would be impossible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Is the connection with school administration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Guides all to success</a:t>
            </a:r>
          </a:p>
          <a:p>
            <a:pPr marL="228600" indent="-228600">
              <a:buFont typeface="+mj-lt"/>
              <a:buAutoNum type="arabicPeriod"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838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call them “seed” members as first members that will BELIEVE!</a:t>
            </a:r>
          </a:p>
          <a:p>
            <a:r>
              <a:rPr lang="en-US" dirty="0"/>
              <a:t>Have the Faculty Advisor invite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554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 it to all    Have Pizza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40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Time to let the students work at developing </a:t>
            </a:r>
          </a:p>
          <a:p>
            <a:r>
              <a:rPr lang="en-US" sz="1800" dirty="0"/>
              <a:t>Constitution,  Election of </a:t>
            </a:r>
            <a:r>
              <a:rPr lang="en-US" sz="1800" dirty="0" err="1"/>
              <a:t>BoD</a:t>
            </a:r>
            <a:r>
              <a:rPr lang="en-US" sz="1800" dirty="0"/>
              <a:t>,  Ideas to Fundraisers,  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18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Paperwork.</a:t>
            </a:r>
          </a:p>
          <a:p>
            <a:r>
              <a:rPr lang="en-US" sz="1800" dirty="0"/>
              <a:t>s/b say 12 members to start but not specified by RI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822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Time for party</a:t>
            </a:r>
          </a:p>
          <a:p>
            <a:r>
              <a:rPr lang="en-US" sz="1800" dirty="0"/>
              <a:t>Present Gavel and Bell  / Banner</a:t>
            </a:r>
          </a:p>
          <a:p>
            <a:r>
              <a:rPr lang="en-US" sz="1800" dirty="0"/>
              <a:t>Have your club members present.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542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What's in it for students</a:t>
            </a:r>
          </a:p>
          <a:p>
            <a:r>
              <a:rPr lang="en-US" sz="1800" dirty="0"/>
              <a:t>READ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731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Note there is more to Interact beyond the HS Walls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Slapshot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RYLA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 err="1"/>
              <a:t>Rotoact</a:t>
            </a:r>
            <a:endParaRPr lang="en-US" sz="1800" dirty="0"/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International Student </a:t>
            </a:r>
            <a:r>
              <a:rPr lang="en-US" sz="1800" dirty="0" err="1"/>
              <a:t>Exchang</a:t>
            </a:r>
            <a:endParaRPr lang="en-US" sz="1800" dirty="0"/>
          </a:p>
          <a:p>
            <a:pPr marL="228600" indent="-228600">
              <a:buFont typeface="+mj-lt"/>
              <a:buAutoNum type="arabicPeriod"/>
            </a:pPr>
            <a:r>
              <a:rPr lang="en-US" sz="1800" dirty="0"/>
              <a:t>Yes and perhaps future Rotary Club members (in 10 Years)</a:t>
            </a:r>
          </a:p>
          <a:p>
            <a:pPr marL="228600" indent="-228600">
              <a:buFont typeface="+mj-lt"/>
              <a:buAutoNum type="arabicPeriod"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388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….student death swimming …. Teacher charged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622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64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retired I teach 1 class a term  ….  This term my class is almost completely international students   So defining word become a way to ensure all are on track.</a:t>
            </a:r>
          </a:p>
          <a:p>
            <a:endParaRPr lang="en-US" dirty="0"/>
          </a:p>
          <a:p>
            <a:r>
              <a:rPr lang="en-US" dirty="0"/>
              <a:t>Interact is a Verb….   A verb is a word that shows action</a:t>
            </a:r>
          </a:p>
          <a:p>
            <a:endParaRPr lang="en-CA" dirty="0"/>
          </a:p>
          <a:p>
            <a:r>
              <a:rPr lang="en-CA" dirty="0"/>
              <a:t>Read….  It is action between groups or members </a:t>
            </a:r>
          </a:p>
          <a:p>
            <a:r>
              <a:rPr lang="en-CA" dirty="0"/>
              <a:t>Click and see RI definition (from some source unknown)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84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709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464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 on Rotary Policies   4878 Pages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80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   present video but before READ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39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79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55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Today there is 14,911 clubs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Located in over 145 countries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With 342,953 members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Average 23 m/c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0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7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Leadership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Respect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Understanding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I would have great Pride if I had anything to do with an organization that yielded these three characteristics in young people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C7F8A-C26A-4F0D-94E1-F584CC18410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38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8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6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921957DF-FBFD-4FC8-A779-944F4987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806" y="386265"/>
            <a:ext cx="2786786" cy="12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3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1305DEFE-2D80-45A2-A8D2-6F50FD6BA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05" y="289247"/>
            <a:ext cx="3728795" cy="16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1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4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0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1_cubPlZm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rscienceshow.com/2010/06/bring-us-your-burning-science-question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mgwtst4O-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mgwtst4O-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9B7F88A-EE9B-4C9D-9477-42E2346622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ight white natural marble texture pattern">
            <a:extLst>
              <a:ext uri="{FF2B5EF4-FFF2-40B4-BE49-F238E27FC236}">
                <a16:creationId xmlns:a16="http://schemas.microsoft.com/office/drawing/2014/main" xmlns="" id="{7E8BAE9B-2A2C-4F25-9FEE-46599710F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5" b="9116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19A1DD-F557-4EC6-8A8C-F7617B4CD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582F3-A7B8-4BDE-A358-7C840207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Interact 101</a:t>
            </a:r>
            <a:endParaRPr lang="en-CA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1D1C68-E85B-4832-9A74-CE6106BBF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A primer</a:t>
            </a:r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xmlns="" id="{D50218C5-E017-43D2-8345-FD9FBF0C9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C5470D76-1B88-4977-828E-2D2566B3A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0" y="688052"/>
            <a:ext cx="4743763" cy="182654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63FB2B96-EE38-4139-81FE-7E1B87F7C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2384"/>
            <a:ext cx="5570220" cy="24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8F584-9C4D-433B-9016-138AD92E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Interactors Self Discovery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7F5DB-A44B-4958-B524-FD5196502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3600" b="1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Developing </a:t>
            </a:r>
            <a:r>
              <a:rPr lang="en-CA" sz="3600" b="1" u="sng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leadership skills </a:t>
            </a:r>
            <a:r>
              <a:rPr lang="en-CA" sz="3600" b="1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with personal integrity;</a:t>
            </a:r>
            <a:endParaRPr lang="en-C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CA" sz="3600" b="1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Demonstrating helpfulness and </a:t>
            </a:r>
            <a:r>
              <a:rPr lang="en-CA" sz="3600" b="1" u="sng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respect</a:t>
            </a:r>
            <a:r>
              <a:rPr lang="en-CA" sz="3600" b="1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 for others;</a:t>
            </a:r>
            <a:endParaRPr lang="en-C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CA" sz="3600" b="1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Advances international </a:t>
            </a:r>
            <a:r>
              <a:rPr lang="en-CA" sz="3600" b="1" u="sng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understanding</a:t>
            </a:r>
            <a:r>
              <a:rPr lang="en-CA" sz="3600" b="1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 and goodwill.</a:t>
            </a:r>
            <a:endParaRPr lang="en-C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69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63030-EB5B-42ED-8C5B-76B9A1AD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Interact Club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181AD2-70B7-4995-B122-C25ED14CA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High School</a:t>
            </a:r>
            <a:endParaRPr lang="en-CA" sz="3200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093F905-46D0-421B-A02F-F96C5A71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3113722"/>
            <a:ext cx="4851008" cy="2910821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ClrTx/>
              <a:buNone/>
            </a:pPr>
            <a:r>
              <a:rPr lang="en-US" dirty="0"/>
              <a:t> 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/>
              <a:t>  Only 1 High School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/>
              <a:t>  Requires authorization and Faculty Advisor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/>
              <a:t>  Meets on school property during school 		time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dirty="0"/>
              <a:t>   Activities approved by school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352C369-D1D8-4A09-BE0D-ABADD1692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Community</a:t>
            </a:r>
            <a:endParaRPr lang="en-CA" sz="3200" b="1" u="sn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B7BED8-5E4F-4D00-A7DD-DDD4E7268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3113721"/>
            <a:ext cx="4639736" cy="2910821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Open to all High School aged persons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Generally associated with Community 	Youth Council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 More management required by 	Sponsoring Rotary Club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6D23609-14D2-41AF-9F68-170396652465}"/>
              </a:ext>
            </a:extLst>
          </p:cNvPr>
          <p:cNvCxnSpPr/>
          <p:nvPr/>
        </p:nvCxnSpPr>
        <p:spPr>
          <a:xfrm flipH="1">
            <a:off x="6201507" y="2184400"/>
            <a:ext cx="30480" cy="410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3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2EC43-E385-4878-AB00-AD1646FD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en-US" dirty="0"/>
              <a:t>What is your Club Investment?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D987F-A446-4627-BDC9-D5EBE17B32B0}"/>
              </a:ext>
            </a:extLst>
          </p:cNvPr>
          <p:cNvSpPr txBox="1"/>
          <p:nvPr/>
        </p:nvSpPr>
        <p:spPr>
          <a:xfrm>
            <a:off x="1511300" y="2628900"/>
            <a:ext cx="241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Time</a:t>
            </a:r>
            <a:endParaRPr lang="en-CA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754978-2BF1-4202-8149-A3ACB1EA1D2D}"/>
              </a:ext>
            </a:extLst>
          </p:cNvPr>
          <p:cNvSpPr txBox="1"/>
          <p:nvPr/>
        </p:nvSpPr>
        <p:spPr>
          <a:xfrm>
            <a:off x="7975600" y="4838700"/>
            <a:ext cx="241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Pizza</a:t>
            </a:r>
            <a:endParaRPr lang="en-C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75BC41-B8B8-45AE-9529-9774940FFE12}"/>
              </a:ext>
            </a:extLst>
          </p:cNvPr>
          <p:cNvSpPr txBox="1"/>
          <p:nvPr/>
        </p:nvSpPr>
        <p:spPr>
          <a:xfrm rot="20238750">
            <a:off x="1500904" y="4133931"/>
            <a:ext cx="379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Sponsorship $</a:t>
            </a:r>
            <a:endParaRPr lang="en-CA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B0255C-5112-4D1F-AA75-F264B9A51325}"/>
              </a:ext>
            </a:extLst>
          </p:cNvPr>
          <p:cNvSpPr txBox="1"/>
          <p:nvPr/>
        </p:nvSpPr>
        <p:spPr>
          <a:xfrm rot="2162923">
            <a:off x="7283449" y="3425883"/>
            <a:ext cx="379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Guidance</a:t>
            </a:r>
            <a:endParaRPr lang="en-CA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71537A-FFB3-4FAE-8CF3-2EC2FE06B03E}"/>
              </a:ext>
            </a:extLst>
          </p:cNvPr>
          <p:cNvSpPr txBox="1"/>
          <p:nvPr/>
        </p:nvSpPr>
        <p:spPr>
          <a:xfrm rot="1496020">
            <a:off x="4498151" y="2780489"/>
            <a:ext cx="379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Mentorship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4466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0E9EB-7494-4EED-AF01-697FC990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Club’s ROI?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B9B451-7643-462E-A557-FFE5A583B14E}"/>
              </a:ext>
            </a:extLst>
          </p:cNvPr>
          <p:cNvSpPr txBox="1"/>
          <p:nvPr/>
        </p:nvSpPr>
        <p:spPr>
          <a:xfrm rot="20778673">
            <a:off x="932179" y="2438992"/>
            <a:ext cx="6014720" cy="707886"/>
          </a:xfrm>
          <a:prstGeom prst="rect">
            <a:avLst/>
          </a:prstGeom>
          <a:noFill/>
          <a:ln w="38100"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Community Connection</a:t>
            </a:r>
            <a:endParaRPr lang="en-CA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BBB8E7-9173-4D84-AA02-A7C10755400F}"/>
              </a:ext>
            </a:extLst>
          </p:cNvPr>
          <p:cNvSpPr txBox="1"/>
          <p:nvPr/>
        </p:nvSpPr>
        <p:spPr>
          <a:xfrm rot="1996858">
            <a:off x="8034279" y="2947985"/>
            <a:ext cx="4122143" cy="1323439"/>
          </a:xfrm>
          <a:prstGeom prst="rect">
            <a:avLst/>
          </a:prstGeom>
          <a:noFill/>
          <a:ln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Satisfaction of Accomplishment</a:t>
            </a:r>
            <a:endParaRPr lang="en-C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568A9D-976A-4E25-BD68-95D58F8999B0}"/>
              </a:ext>
            </a:extLst>
          </p:cNvPr>
          <p:cNvSpPr txBox="1"/>
          <p:nvPr/>
        </p:nvSpPr>
        <p:spPr>
          <a:xfrm rot="19487059">
            <a:off x="3171877" y="4039606"/>
            <a:ext cx="174006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Fun</a:t>
            </a:r>
            <a:endParaRPr lang="en-CA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CF6E8E-8091-41ED-A6B4-26CB3C934D85}"/>
              </a:ext>
            </a:extLst>
          </p:cNvPr>
          <p:cNvSpPr txBox="1"/>
          <p:nvPr/>
        </p:nvSpPr>
        <p:spPr>
          <a:xfrm>
            <a:off x="5673776" y="4938587"/>
            <a:ext cx="5333748" cy="1323439"/>
          </a:xfrm>
          <a:prstGeom prst="rect">
            <a:avLst/>
          </a:prstGeom>
          <a:noFill/>
          <a:ln w="57150">
            <a:solidFill>
              <a:srgbClr val="1111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Pride in seeing Young People Grow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3778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0953C-B332-4F83-8135-54E8BAFA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2803"/>
            <a:ext cx="10058400" cy="1450757"/>
          </a:xfrm>
        </p:spPr>
        <p:txBody>
          <a:bodyPr/>
          <a:lstStyle/>
          <a:p>
            <a:r>
              <a:rPr lang="en-US" dirty="0"/>
              <a:t>What is an Interact Club required to do?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E48D91-361B-4BB6-80F6-52F17650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08201"/>
            <a:ext cx="11595100" cy="3760891"/>
          </a:xfrm>
        </p:spPr>
        <p:txBody>
          <a:bodyPr/>
          <a:lstStyle/>
          <a:p>
            <a:r>
              <a:rPr lang="en-US" sz="2800" dirty="0"/>
              <a:t>RI specifies that each Interact Club must annually do: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/>
              <a:t>At Least one Community or School Service Project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/>
              <a:t>At least one Service Project that Furthers 		International Understanding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671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430E2-E8FF-4224-A1AB-B7955135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263529"/>
            <a:ext cx="10058400" cy="1450757"/>
          </a:xfrm>
        </p:spPr>
        <p:txBody>
          <a:bodyPr/>
          <a:lstStyle/>
          <a:p>
            <a:r>
              <a:rPr lang="en-US" b="1" u="sng" dirty="0"/>
              <a:t>Does it Work?  </a:t>
            </a:r>
            <a:r>
              <a:rPr lang="en-US" dirty="0"/>
              <a:t>“</a:t>
            </a:r>
            <a:r>
              <a:rPr lang="en-US" b="1" u="sng" dirty="0"/>
              <a:t>My Best Day in Interact</a:t>
            </a:r>
            <a:r>
              <a:rPr lang="en-US" dirty="0"/>
              <a:t>”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182C1B6-20F3-437F-A936-3C9CE16F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3829CD-5D3E-4057-BD7D-6D95D44B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2108201"/>
            <a:ext cx="8597900" cy="37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0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430E2-E8FF-4224-A1AB-B7955135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Does it Work?  </a:t>
            </a:r>
            <a:r>
              <a:rPr lang="en-US" dirty="0"/>
              <a:t>“</a:t>
            </a:r>
            <a:r>
              <a:rPr lang="en-US" b="1" u="sng" dirty="0"/>
              <a:t>My Best Day in Interact</a:t>
            </a:r>
            <a:r>
              <a:rPr lang="en-US" dirty="0"/>
              <a:t>”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EA897E5-8FB6-4C93-A7BB-CDA5397D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Day in Interact    </a:t>
            </a:r>
            <a:r>
              <a:rPr lang="en-US" dirty="0">
                <a:hlinkClick r:id="rId3"/>
              </a:rPr>
              <a:t>https://youtu.be/u1_cubPlZmQ</a:t>
            </a:r>
            <a:r>
              <a:rPr lang="en-US" dirty="0"/>
              <a:t> 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772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F131C-6CDC-4D14-B9CF-4E54F279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So…..    Does it work??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D4E2D0-6F41-43F7-A419-30499BFA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You saw: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/>
              <a:t>Young People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/>
              <a:t>Being Active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/>
              <a:t>Having Fun</a:t>
            </a:r>
            <a:endParaRPr lang="en-CA" sz="28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6A710697-ECE5-4551-8F5D-E174B062749C}"/>
              </a:ext>
            </a:extLst>
          </p:cNvPr>
          <p:cNvSpPr/>
          <p:nvPr/>
        </p:nvSpPr>
        <p:spPr>
          <a:xfrm>
            <a:off x="4665785" y="2907323"/>
            <a:ext cx="867507" cy="221331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7EBD38-0D36-4BC2-A5DB-009AC0661D35}"/>
              </a:ext>
            </a:extLst>
          </p:cNvPr>
          <p:cNvSpPr txBox="1"/>
          <p:nvPr/>
        </p:nvSpPr>
        <p:spPr>
          <a:xfrm>
            <a:off x="5404338" y="3200400"/>
            <a:ext cx="6506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Creating Meaningful Change </a:t>
            </a:r>
            <a:r>
              <a:rPr lang="en-US" sz="3600" dirty="0"/>
              <a:t>in Communities and Themselves!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3121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9719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-171028" y="1737360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40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6F624-41C7-461B-A13C-0028BA7D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BB4D8-4FAC-416B-9ED9-8C6ECF7D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185" y="2108201"/>
            <a:ext cx="6407217" cy="44631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What is Interact?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What is your Investment?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What is your ROI?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What does an Interact Club do?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Types of Interact Club?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How to start and Interact Club?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Bridge to the Future?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/>
              <a:t>Risk Mgt.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38148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-171028" y="2745129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54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127000" y="3810000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93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48897" y="4770699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5497654" y="1727714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07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5798595" y="2409425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74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5676057" y="3201246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015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14C61-97AB-495B-A4AD-A0E7193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Start an Interact Club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F3410B-02C7-401B-9BE3-A8E897BF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2120900"/>
            <a:ext cx="5511800" cy="37481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your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the Principal (Community Youth Comm)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Sell to Faculty Advisor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Invite Seed Members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EFF7FC-40DC-456A-9D59-FD313258A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Informational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Organizational Meeting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Obtain RI Certification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3200" dirty="0"/>
              <a:t>Inaugural Ceremony</a:t>
            </a:r>
          </a:p>
          <a:p>
            <a:endParaRPr lang="en-CA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6C6387-25BE-43F1-8A90-7000C442C961}"/>
              </a:ext>
            </a:extLst>
          </p:cNvPr>
          <p:cNvSpPr/>
          <p:nvPr/>
        </p:nvSpPr>
        <p:spPr>
          <a:xfrm>
            <a:off x="5597312" y="3994996"/>
            <a:ext cx="6477000" cy="1587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92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48BE7-135A-49AC-B183-95015F21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Sell Interact to Students!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DCD02-ACEF-4F98-8378-80613564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Interact will sell itself to a certain percentage of student, But others will need to see what is in it for themselves…….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800" dirty="0"/>
              <a:t>  Add to the Community Volunteer Hours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800" dirty="0"/>
              <a:t>  It will be Fun with Friends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800" dirty="0"/>
              <a:t>  Resume Builder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800" dirty="0"/>
              <a:t>  Outcomes to demonstrate taking Initiative, Team Organizing, Community Action and Leadership Training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25110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3896F-2A6D-4E80-8B3B-D565D3A5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Bridge to the Future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1815D8-1F72-4F73-A9DB-77EDE2DF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00" y="2108201"/>
            <a:ext cx="7561580" cy="376089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Slapshot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RYLA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Rotoract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International Student Exchange</a:t>
            </a:r>
          </a:p>
          <a:p>
            <a:pPr marL="742950" indent="-742950">
              <a:buFont typeface="+mj-lt"/>
              <a:buAutoNum type="arabicPeriod"/>
            </a:pPr>
            <a:endParaRPr lang="en-CA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4A345B-C4BC-416D-A916-85B65B98F388}"/>
              </a:ext>
            </a:extLst>
          </p:cNvPr>
          <p:cNvSpPr txBox="1"/>
          <p:nvPr/>
        </p:nvSpPr>
        <p:spPr>
          <a:xfrm rot="20627985">
            <a:off x="686972" y="2262013"/>
            <a:ext cx="1087901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Future Rotarians?</a:t>
            </a:r>
            <a:endParaRPr lang="en-CA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5D60E-E966-4609-93C0-2EFE24D8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D54A7-601D-4D7C-AC5D-87B84E14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Risks = injury, illness and Physical / Sexual and Emotional Abuse.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 actions to prevent and mitigate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/>
              <a:t>“If You Fail to Plan, You Are Planning to Fail”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Must have Policies and Procedure with Code of Conduct for activities involving Youth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32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5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8DB96-7008-4E25-BCFF-46BA4D3A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</a:t>
            </a:r>
            <a:r>
              <a:rPr lang="en-US" b="1" u="sng" dirty="0"/>
              <a:t>Interact</a:t>
            </a:r>
            <a:r>
              <a:rPr lang="en-US" dirty="0"/>
              <a:t>….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C9E2B4-83A8-4AC1-AD75-6019E449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Dictionary.com:   (Verb) 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en-US" sz="3200" dirty="0"/>
              <a:t>to act one upon another: 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en-US" sz="3200" dirty="0"/>
              <a:t>to communicate, work, or participate in an 			activity with someone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DAC9C7-2CA3-4F0B-9F14-B39352C197D4}"/>
              </a:ext>
            </a:extLst>
          </p:cNvPr>
          <p:cNvSpPr txBox="1"/>
          <p:nvPr/>
        </p:nvSpPr>
        <p:spPr>
          <a:xfrm>
            <a:off x="571500" y="56769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 says that Interact is short for  “International Action”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322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7A0F9-C621-4AE9-A5C4-63A1F95C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Follow Rotary’s youth protection policies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C8F91-E015-4D74-8CDF-6DF521E8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•Ensure </a:t>
            </a:r>
            <a:r>
              <a:rPr lang="en-US" sz="2400" b="1" dirty="0"/>
              <a:t>adult supervision</a:t>
            </a:r>
            <a:r>
              <a:rPr lang="en-US" sz="2400" dirty="0"/>
              <a:t> for meetings, activities, and service projects.</a:t>
            </a:r>
          </a:p>
          <a:p>
            <a:r>
              <a:rPr lang="en-US" sz="2400" dirty="0"/>
              <a:t>•</a:t>
            </a:r>
            <a:r>
              <a:rPr lang="en-US" sz="2400" b="1" dirty="0"/>
              <a:t>Screen (PVSC) all adults </a:t>
            </a:r>
            <a:r>
              <a:rPr lang="en-US" sz="2400" dirty="0"/>
              <a:t>who have significant unsupervised contact with Interactors. This includes Rotarian and faculty advisers, mentors, and chaperones.</a:t>
            </a:r>
          </a:p>
          <a:p>
            <a:r>
              <a:rPr lang="en-US" sz="2400" dirty="0"/>
              <a:t>•Follow local guidelines for youth participation in </a:t>
            </a:r>
            <a:r>
              <a:rPr lang="en-US" sz="2400" b="1" dirty="0"/>
              <a:t>online activities, such as e-meetings and the use of social media.</a:t>
            </a:r>
          </a:p>
          <a:p>
            <a:r>
              <a:rPr lang="en-US" sz="2400" dirty="0"/>
              <a:t>•Follow Rotary’s </a:t>
            </a:r>
            <a:r>
              <a:rPr lang="en-US" sz="2400" b="1" dirty="0"/>
              <a:t>youth travel policies</a:t>
            </a:r>
            <a:r>
              <a:rPr lang="en-US" sz="2400" dirty="0"/>
              <a:t> for travel outside the local community.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83221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A62BB-9C98-45ED-BB8C-3EB89603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Codes of Conducts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66C54F-9F5E-4635-BDAA-1BAE82370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569" y="2120900"/>
            <a:ext cx="5744308" cy="374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Sexual Harassment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Cultural Sensitivity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Emotional Abuse / Harassment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Individual Injury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CA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06D2FC-1024-4860-A4C2-526826EC9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125" y="2120900"/>
            <a:ext cx="5509843" cy="37481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Inappropriate Behaviour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Natural Disaster during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Liability Insurance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306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C462A-96BF-429D-B4D9-C34DF683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All Youth supervisors!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285B7F-7E40-43E6-9322-224289014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persons must have a Police Vulnerable Sector Check….  $20 for Volunteers</a:t>
            </a:r>
          </a:p>
          <a:p>
            <a:r>
              <a:rPr lang="en-US" sz="2800" dirty="0"/>
              <a:t>This is needed for all persons advising, mentoring and even transporting students</a:t>
            </a:r>
          </a:p>
          <a:p>
            <a:endParaRPr lang="en-US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4932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715B4-9163-4DB9-BA10-50874D27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CA" dirty="0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60F99836-7A96-4AFF-8942-1EABB2A6E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7522" y="2108200"/>
            <a:ext cx="3760788" cy="376078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224AB5-60BD-4CFA-95DB-DC524349B281}"/>
              </a:ext>
            </a:extLst>
          </p:cNvPr>
          <p:cNvSpPr txBox="1"/>
          <p:nvPr/>
        </p:nvSpPr>
        <p:spPr>
          <a:xfrm>
            <a:off x="5920154" y="2508738"/>
            <a:ext cx="4536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Rotary Basics: A guide to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Interact 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Interact Guide to Rotary Club Sponsors and Advisors  (RI 654en)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Rotary Youth protection Guide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375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205D9-6F9F-422D-AB25-38A2494B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Interact?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192AE1E-9325-41DF-B86A-6C00872F9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2428619"/>
            <a:ext cx="3198456" cy="17622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018C3B-EDE6-4EA9-886E-2B71DC062A36}"/>
              </a:ext>
            </a:extLst>
          </p:cNvPr>
          <p:cNvSpPr txBox="1"/>
          <p:nvPr/>
        </p:nvSpPr>
        <p:spPr>
          <a:xfrm>
            <a:off x="4943789" y="2009670"/>
            <a:ext cx="6772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Watch this and decide: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dirty="0"/>
              <a:t>WHO</a:t>
            </a:r>
            <a:r>
              <a:rPr lang="en-US" sz="4000" dirty="0"/>
              <a:t> is Interacting!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dirty="0"/>
              <a:t>HOW</a:t>
            </a:r>
            <a:r>
              <a:rPr lang="en-US" sz="4000" dirty="0"/>
              <a:t> are they Interacting!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dirty="0"/>
              <a:t>WHY</a:t>
            </a:r>
            <a:r>
              <a:rPr lang="en-US" sz="4000" dirty="0"/>
              <a:t> are they Interacting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237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205D9-6F9F-422D-AB25-38A2494B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56EFCA0-5222-4D57-B039-C9DFC1BF1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Interact?? </a:t>
            </a:r>
            <a:r>
              <a:rPr lang="en-CA" dirty="0">
                <a:hlinkClick r:id="rId3"/>
              </a:rPr>
              <a:t>https://youtu.be/Gmgwtst4O-k </a:t>
            </a:r>
            <a:r>
              <a:rPr lang="en-CA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7687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25E2E-FB0A-4883-B788-7400A416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E1E164-A788-4C03-90F8-C3DDF1BCB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https://youtu.be/Gmgwtst4O-k 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577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205D9-6F9F-422D-AB25-38A2494B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Interact?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018C3B-EDE6-4EA9-886E-2B71DC062A36}"/>
              </a:ext>
            </a:extLst>
          </p:cNvPr>
          <p:cNvSpPr txBox="1"/>
          <p:nvPr/>
        </p:nvSpPr>
        <p:spPr>
          <a:xfrm>
            <a:off x="934497" y="2259245"/>
            <a:ext cx="6772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Your Decision: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dirty="0"/>
              <a:t>WHO</a:t>
            </a:r>
            <a:r>
              <a:rPr lang="en-US" sz="4000" dirty="0"/>
              <a:t> is Interacting!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dirty="0"/>
              <a:t>HOW</a:t>
            </a:r>
            <a:r>
              <a:rPr lang="en-US" sz="4000" dirty="0"/>
              <a:t> are they Interacting!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u="sng" dirty="0"/>
              <a:t>WHY</a:t>
            </a:r>
            <a:r>
              <a:rPr lang="en-US" sz="4000" dirty="0"/>
              <a:t> are they Interacting </a:t>
            </a:r>
            <a:endParaRPr lang="en-CA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2ABE92-835C-49EA-B631-E6A706766A89}"/>
              </a:ext>
            </a:extLst>
          </p:cNvPr>
          <p:cNvSpPr txBox="1"/>
          <p:nvPr/>
        </p:nvSpPr>
        <p:spPr>
          <a:xfrm rot="20524753">
            <a:off x="5637127" y="2148351"/>
            <a:ext cx="492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Young People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A1AA23-49E3-48B8-AD6A-110C4B9501F2}"/>
              </a:ext>
            </a:extLst>
          </p:cNvPr>
          <p:cNvSpPr txBox="1"/>
          <p:nvPr/>
        </p:nvSpPr>
        <p:spPr>
          <a:xfrm rot="20245095">
            <a:off x="6888146" y="2608248"/>
            <a:ext cx="492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Being Active!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5707CF-3A7A-4C0D-82B6-3B7B6F906A71}"/>
              </a:ext>
            </a:extLst>
          </p:cNvPr>
          <p:cNvSpPr txBox="1"/>
          <p:nvPr/>
        </p:nvSpPr>
        <p:spPr>
          <a:xfrm rot="1278938">
            <a:off x="6980257" y="5128319"/>
            <a:ext cx="492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Because it’s Fun!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816291-1C3A-47FB-BEB4-B133CCD28A1D}"/>
              </a:ext>
            </a:extLst>
          </p:cNvPr>
          <p:cNvSpPr txBox="1"/>
          <p:nvPr/>
        </p:nvSpPr>
        <p:spPr>
          <a:xfrm>
            <a:off x="8699500" y="2018517"/>
            <a:ext cx="217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 to 18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CA166-4C0D-4762-B9F4-F4269586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AEB9B-49B1-4DBD-92B9-725B70D0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Interact was started in 1962 in Melbourne FL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Today there is 14,911 clubs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Located in over 145 countries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With 342,953 members</a:t>
            </a:r>
          </a:p>
          <a:p>
            <a:endParaRPr lang="en-CA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8A5F11-0619-465A-AF5B-59E6FBF2C253}"/>
              </a:ext>
            </a:extLst>
          </p:cNvPr>
          <p:cNvSpPr txBox="1"/>
          <p:nvPr/>
        </p:nvSpPr>
        <p:spPr>
          <a:xfrm rot="19838554">
            <a:off x="7127632" y="4208584"/>
            <a:ext cx="522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Ave: 23 members / Club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B64EBD-3BE6-434D-A742-1C6C4442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Interact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96EE4E-F17F-49F0-AA1B-28B065B9D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2" y="2108201"/>
            <a:ext cx="10754751" cy="37608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0" b="1" baseline="-25000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Gives young people an opportunity to participate in </a:t>
            </a:r>
            <a:r>
              <a:rPr lang="en-CA" sz="6000" b="1" u="sng" baseline="-25000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fun</a:t>
            </a:r>
            <a:r>
              <a:rPr lang="en-CA" sz="6000" b="1" baseline="-25000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, meaningful </a:t>
            </a:r>
            <a:r>
              <a:rPr lang="en-CA" sz="6000" b="1" u="sng" baseline="-25000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service projects</a:t>
            </a:r>
            <a:r>
              <a:rPr lang="en-CA" sz="6000" b="1" baseline="-25000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 while developing </a:t>
            </a:r>
            <a:r>
              <a:rPr lang="en-CA" sz="6000" b="1" u="sng" baseline="-25000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leadership skills</a:t>
            </a:r>
            <a:r>
              <a:rPr lang="en-CA" sz="6000" b="1" baseline="-25000" dirty="0">
                <a:solidFill>
                  <a:srgbClr val="79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 and meeting new friends</a:t>
            </a:r>
            <a:endParaRPr lang="en-CA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42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2841"/>
      </a:dk2>
      <a:lt2>
        <a:srgbClr val="E8E7E2"/>
      </a:lt2>
      <a:accent1>
        <a:srgbClr val="969DC6"/>
      </a:accent1>
      <a:accent2>
        <a:srgbClr val="7FA0BA"/>
      </a:accent2>
      <a:accent3>
        <a:srgbClr val="83ABAC"/>
      </a:accent3>
      <a:accent4>
        <a:srgbClr val="76AD98"/>
      </a:accent4>
      <a:accent5>
        <a:srgbClr val="84AE8C"/>
      </a:accent5>
      <a:accent6>
        <a:srgbClr val="85B078"/>
      </a:accent6>
      <a:hlink>
        <a:srgbClr val="8B8354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1498</Words>
  <Application>Microsoft Office PowerPoint</Application>
  <PresentationFormat>Custom</PresentationFormat>
  <Paragraphs>302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RetrospectVTI</vt:lpstr>
      <vt:lpstr>Interact 101</vt:lpstr>
      <vt:lpstr>Agenda</vt:lpstr>
      <vt:lpstr>The Definition of Interact….</vt:lpstr>
      <vt:lpstr>What is Interact?</vt:lpstr>
      <vt:lpstr>What is Interact?</vt:lpstr>
      <vt:lpstr>PowerPoint Presentation</vt:lpstr>
      <vt:lpstr>What is Interact?</vt:lpstr>
      <vt:lpstr>A little History</vt:lpstr>
      <vt:lpstr>The Goal of Interact</vt:lpstr>
      <vt:lpstr>Interactors Self Discovery</vt:lpstr>
      <vt:lpstr>2 Types of Interact Club</vt:lpstr>
      <vt:lpstr>What is your Club Investment?</vt:lpstr>
      <vt:lpstr>What is your Club’s ROI?</vt:lpstr>
      <vt:lpstr>What is an Interact Club required to do?</vt:lpstr>
      <vt:lpstr>Does it Work?  “My Best Day in Interact”</vt:lpstr>
      <vt:lpstr>Does it Work?  “My Best Day in Interact”</vt:lpstr>
      <vt:lpstr>So…..    Does it work??</vt:lpstr>
      <vt:lpstr>8 Steps to Start an Interact Club</vt:lpstr>
      <vt:lpstr>8 Steps to Start an Interact Club</vt:lpstr>
      <vt:lpstr>8 Steps to Start an Interact Club</vt:lpstr>
      <vt:lpstr>8 Steps to Start an Interact Club</vt:lpstr>
      <vt:lpstr>8 Steps to Start an Interact Club</vt:lpstr>
      <vt:lpstr>8 Steps to Start an Interact Club</vt:lpstr>
      <vt:lpstr>8 Steps to Start an Interact Club</vt:lpstr>
      <vt:lpstr>8 Steps to Start an Interact Club</vt:lpstr>
      <vt:lpstr>8 Steps to Start an Interact Club</vt:lpstr>
      <vt:lpstr>How to Sell Interact to Students!</vt:lpstr>
      <vt:lpstr>Building a Bridge to the Future</vt:lpstr>
      <vt:lpstr>Risk Management</vt:lpstr>
      <vt:lpstr>Follow Rotary’s youth protection policies</vt:lpstr>
      <vt:lpstr>Policies and Codes of Conducts </vt:lpstr>
      <vt:lpstr>Screen All Youth supervisors!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101</dc:title>
  <dc:creator>David Berry</dc:creator>
  <cp:lastModifiedBy>temp</cp:lastModifiedBy>
  <cp:revision>13</cp:revision>
  <cp:lastPrinted>2021-10-16T13:48:18Z</cp:lastPrinted>
  <dcterms:created xsi:type="dcterms:W3CDTF">2021-10-15T16:15:28Z</dcterms:created>
  <dcterms:modified xsi:type="dcterms:W3CDTF">2021-10-22T17:52:07Z</dcterms:modified>
</cp:coreProperties>
</file>