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handoutMasterIdLst>
    <p:handoutMasterId r:id="rId23"/>
  </p:handoutMasterIdLst>
  <p:sldIdLst>
    <p:sldId id="276" r:id="rId2"/>
    <p:sldId id="274" r:id="rId3"/>
    <p:sldId id="257" r:id="rId4"/>
    <p:sldId id="260" r:id="rId5"/>
    <p:sldId id="259" r:id="rId6"/>
    <p:sldId id="263" r:id="rId7"/>
    <p:sldId id="264" r:id="rId8"/>
    <p:sldId id="278" r:id="rId9"/>
    <p:sldId id="268" r:id="rId10"/>
    <p:sldId id="266" r:id="rId11"/>
    <p:sldId id="277" r:id="rId12"/>
    <p:sldId id="269" r:id="rId13"/>
    <p:sldId id="270" r:id="rId14"/>
    <p:sldId id="265" r:id="rId15"/>
    <p:sldId id="271" r:id="rId16"/>
    <p:sldId id="279" r:id="rId17"/>
    <p:sldId id="273" r:id="rId18"/>
    <p:sldId id="262" r:id="rId19"/>
    <p:sldId id="275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EEA25C-157E-4365-A0E3-6858E7AC77FD}">
          <p14:sldIdLst>
            <p14:sldId id="276"/>
            <p14:sldId id="274"/>
            <p14:sldId id="257"/>
            <p14:sldId id="260"/>
            <p14:sldId id="259"/>
            <p14:sldId id="263"/>
            <p14:sldId id="264"/>
            <p14:sldId id="278"/>
            <p14:sldId id="268"/>
            <p14:sldId id="266"/>
            <p14:sldId id="277"/>
            <p14:sldId id="269"/>
            <p14:sldId id="270"/>
            <p14:sldId id="265"/>
            <p14:sldId id="271"/>
            <p14:sldId id="279"/>
            <p14:sldId id="273"/>
            <p14:sldId id="262"/>
            <p14:sldId id="27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outlineViewPr>
    <p:cViewPr>
      <p:scale>
        <a:sx n="33" d="100"/>
        <a:sy n="33" d="100"/>
      </p:scale>
      <p:origin x="0" y="-94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68"/>
    </p:cViewPr>
  </p:sorterViewPr>
  <p:notesViewPr>
    <p:cSldViewPr snapToGrid="0">
      <p:cViewPr varScale="1">
        <p:scale>
          <a:sx n="54" d="100"/>
          <a:sy n="54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57664"/>
          </a:xfrm>
          <a:prstGeom prst="rect">
            <a:avLst/>
          </a:prstGeom>
        </p:spPr>
        <p:txBody>
          <a:bodyPr vert="horz" lIns="88724" tIns="44362" rIns="88724" bIns="443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259" y="0"/>
            <a:ext cx="2972209" cy="457664"/>
          </a:xfrm>
          <a:prstGeom prst="rect">
            <a:avLst/>
          </a:prstGeom>
        </p:spPr>
        <p:txBody>
          <a:bodyPr vert="horz" lIns="88724" tIns="44362" rIns="88724" bIns="44362" rtlCol="0"/>
          <a:lstStyle>
            <a:lvl1pPr algn="r">
              <a:defRPr sz="1200"/>
            </a:lvl1pPr>
          </a:lstStyle>
          <a:p>
            <a:fld id="{6732CDDA-BDAE-4AE3-B846-75D978F0CF8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6336"/>
            <a:ext cx="2972209" cy="457664"/>
          </a:xfrm>
          <a:prstGeom prst="rect">
            <a:avLst/>
          </a:prstGeom>
        </p:spPr>
        <p:txBody>
          <a:bodyPr vert="horz" lIns="88724" tIns="44362" rIns="88724" bIns="443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259" y="8686336"/>
            <a:ext cx="2972209" cy="457664"/>
          </a:xfrm>
          <a:prstGeom prst="rect">
            <a:avLst/>
          </a:prstGeom>
        </p:spPr>
        <p:txBody>
          <a:bodyPr vert="horz" lIns="88724" tIns="44362" rIns="88724" bIns="44362" rtlCol="0" anchor="b"/>
          <a:lstStyle>
            <a:lvl1pPr algn="r">
              <a:defRPr sz="1200"/>
            </a:lvl1pPr>
          </a:lstStyle>
          <a:p>
            <a:fld id="{A3378FB5-7C51-4663-914F-94FD51206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74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6E03F4D-532C-49C0-BDF2-FC101A9B037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9F2E5D9-474E-4772-8A40-AC52FBA21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E5D9-474E-4772-8A40-AC52FBA218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3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1629-63B8-402A-980B-0F1CDCA5382E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030-7397-4D91-A8EB-C06B1827C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1629-63B8-402A-980B-0F1CDCA5382E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030-7397-4D91-A8EB-C06B1827C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1629-63B8-402A-980B-0F1CDCA5382E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030-7397-4D91-A8EB-C06B1827C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1629-63B8-402A-980B-0F1CDCA5382E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030-7397-4D91-A8EB-C06B1827C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1629-63B8-402A-980B-0F1CDCA5382E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030-7397-4D91-A8EB-C06B1827C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1629-63B8-402A-980B-0F1CDCA5382E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030-7397-4D91-A8EB-C06B1827C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1629-63B8-402A-980B-0F1CDCA5382E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030-7397-4D91-A8EB-C06B1827C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1629-63B8-402A-980B-0F1CDCA5382E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030-7397-4D91-A8EB-C06B1827C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1629-63B8-402A-980B-0F1CDCA5382E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030-7397-4D91-A8EB-C06B1827C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1629-63B8-402A-980B-0F1CDCA5382E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030-7397-4D91-A8EB-C06B1827C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1629-63B8-402A-980B-0F1CDCA5382E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A030-7397-4D91-A8EB-C06B1827C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1629-63B8-402A-980B-0F1CDCA5382E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A030-7397-4D91-A8EB-C06B1827C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2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98783"/>
            <a:ext cx="9144000" cy="2557668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Rotary Club of Westfield-Mayville</a:t>
            </a:r>
            <a:br>
              <a:rPr lang="en-US" sz="4800" b="1" dirty="0">
                <a:latin typeface="+mn-lt"/>
              </a:rPr>
            </a:br>
            <a:br>
              <a:rPr lang="en-US" sz="4800" b="1" dirty="0">
                <a:latin typeface="+mn-lt"/>
              </a:rPr>
            </a:br>
            <a:r>
              <a:rPr lang="en-US" sz="7200" b="1" dirty="0">
                <a:solidFill>
                  <a:srgbClr val="7030A0"/>
                </a:solidFill>
                <a:latin typeface="+mn-lt"/>
              </a:rPr>
              <a:t>PolioPlus Challenge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756451"/>
            <a:ext cx="9144000" cy="312751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4000" b="1" dirty="0"/>
              <a:t>A presentation by Jim Wakeman</a:t>
            </a:r>
          </a:p>
          <a:p>
            <a:r>
              <a:rPr lang="en-US" sz="4000" b="1" dirty="0"/>
              <a:t>Club Foundation Chair</a:t>
            </a:r>
          </a:p>
          <a:p>
            <a:r>
              <a:rPr lang="en-US" sz="4000" b="1" dirty="0"/>
              <a:t>September 27, 2016</a:t>
            </a:r>
          </a:p>
          <a:p>
            <a:endParaRPr lang="en-US" dirty="0"/>
          </a:p>
          <a:p>
            <a:r>
              <a:rPr lang="en-US" sz="2800" b="1" dirty="0"/>
              <a:t>Email:  jimwakeman67@gmail.com       Cell:  (814) 450-1866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287" y="1046922"/>
            <a:ext cx="1143662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overall timetable is to complete this challenge by the end of April 2018.  My goal is to compete it by fall of 2017.</a:t>
            </a:r>
          </a:p>
          <a:p>
            <a:r>
              <a:rPr lang="en-US" sz="2800" b="1" dirty="0"/>
              <a:t>	</a:t>
            </a:r>
          </a:p>
          <a:p>
            <a:r>
              <a:rPr lang="en-US" sz="2800" b="1" dirty="0"/>
              <a:t>	A suggested schedule is: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 first small fundraising activity would be held in the January to March period of 2017.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 second one in summer 2017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 third in fall 2017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 large fundraising project, also in summer 2017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The Interact and Rotaract Clubs will each do one as their schedules permit.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522"/>
            <a:ext cx="10515600" cy="4625007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From the PolioPlus Challenge fundraising activities of the Brocton and Chautauqua Lake Interact Clubs and the Fredonia Rotaract Club, we would expect only a small monetary contribution.  This could be $50 from each of the Interact Clubs and $100 from the Rotaract Club.  For these clubs this challenge would be more about polio education and their personal service towards polio eradication efforts.</a:t>
            </a:r>
            <a:endParaRPr lang="en-US" sz="2800" dirty="0">
              <a:latin typeface="+mn-lt"/>
            </a:endParaRPr>
          </a:p>
        </p:txBody>
      </p:sp>
      <p:pic>
        <p:nvPicPr>
          <p:cNvPr id="14" name="Content Placeholder 13" descr="File:INTERACT CLUB.jp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66" y="4862858"/>
            <a:ext cx="1817688" cy="1817688"/>
          </a:xfrm>
        </p:spPr>
      </p:pic>
      <p:pic>
        <p:nvPicPr>
          <p:cNvPr id="15" name="Picture 14" descr="Rotaract Logo red.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66" y="371061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7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The goal of the one large fundraising activity to be held in summer 2017 is to raise at least $4,000.</a:t>
            </a:r>
            <a:br>
              <a:rPr lang="en-US" sz="3600" b="1" dirty="0">
                <a:latin typeface="+mn-lt"/>
              </a:rPr>
            </a:br>
            <a:r>
              <a:rPr lang="en-US" sz="2700" b="1" dirty="0">
                <a:latin typeface="+mn-lt"/>
              </a:rPr>
              <a:t>	</a:t>
            </a:r>
            <a:r>
              <a:rPr lang="en-US" sz="3600" b="1" dirty="0">
                <a:latin typeface="+mn-lt"/>
              </a:rPr>
              <a:t>What about a “Putt an End to Polio” miniature golf tournament?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047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Форум HobbyKafe.com • View topic - Искам искам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00" y="3034748"/>
            <a:ext cx="3455769" cy="337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197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If each of the three smaller fundraising efforts were to raise $2,000, we will have met our fundraising goal!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657" y="365125"/>
            <a:ext cx="10515600" cy="6009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</a:t>
            </a: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sz="3000" b="1" dirty="0"/>
          </a:p>
        </p:txBody>
      </p:sp>
      <p:pic>
        <p:nvPicPr>
          <p:cNvPr id="6" name="Picture 5" descr="Publicado en Artística , Plástica | Etiquetado concursos | Deja un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7" y="2239617"/>
            <a:ext cx="7142922" cy="28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78294" y="516835"/>
            <a:ext cx="1151613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We will need </a:t>
            </a:r>
            <a:r>
              <a:rPr lang="en-US" sz="3200" b="1" u="sng" dirty="0"/>
              <a:t>ALL</a:t>
            </a:r>
            <a:r>
              <a:rPr lang="en-US" sz="3200" b="1" dirty="0"/>
              <a:t> members to be involved in some way.  One of the conditions of the foundation’s generous offer is that club member enthusiasm and engagement be a goal of this challenge.  We also need everyone to help so as to share the work required to meet the goal of this PolioPlus Challenge.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2" name="Picture 1" descr="150px-Hi-neighbor-our-gang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65" y="238540"/>
            <a:ext cx="6056243" cy="32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44558"/>
            <a:ext cx="10339733" cy="307450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To generate enthusiasm we need to put the FUN back into </a:t>
            </a:r>
            <a:r>
              <a:rPr lang="en-US" sz="3600" b="1" dirty="0" err="1">
                <a:latin typeface="+mn-lt"/>
              </a:rPr>
              <a:t>FUNdraising</a:t>
            </a:r>
            <a:r>
              <a:rPr lang="en-US" sz="3600" b="1" dirty="0">
                <a:latin typeface="+mn-lt"/>
              </a:rPr>
              <a:t>!</a:t>
            </a: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393633"/>
            <a:ext cx="10515600" cy="111028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Here are some creative ideas for your consideration.  Other suggestions are welcome!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mortaljourney.com/2011/01/1950-trends/phone-booth-stuffing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1417983"/>
            <a:ext cx="4572000" cy="37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3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861" y="397565"/>
            <a:ext cx="10972799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b="1" u="sng" dirty="0"/>
          </a:p>
          <a:p>
            <a:pPr lvl="0"/>
            <a:endParaRPr lang="en-US" sz="2000" b="1" u="sng" dirty="0"/>
          </a:p>
          <a:p>
            <a:pPr lvl="0"/>
            <a:r>
              <a:rPr lang="en-US" sz="2000" b="1" u="sng" dirty="0"/>
              <a:t>Putt an End to Polio </a:t>
            </a:r>
            <a:r>
              <a:rPr lang="en-US" sz="2000" dirty="0"/>
              <a:t>– Mini outdoor golf tournament w/ teams; sponsors for holes; refreshments &amp;, awards; weather dependent; (Option: indoor holes at area bars during inclement weather)</a:t>
            </a:r>
          </a:p>
          <a:p>
            <a:pPr lvl="0"/>
            <a:r>
              <a:rPr lang="en-US" sz="2000" b="1" u="sng" dirty="0"/>
              <a:t>Pies for Polio #1 </a:t>
            </a:r>
            <a:r>
              <a:rPr lang="en-US" sz="2000" dirty="0"/>
              <a:t>– Sales of half &amp; whole “homemade” pies; advance orders/sales</a:t>
            </a:r>
          </a:p>
          <a:p>
            <a:pPr lvl="0"/>
            <a:r>
              <a:rPr lang="en-US" sz="2000" b="1" u="sng" dirty="0"/>
              <a:t>Pies for Polio #2 </a:t>
            </a:r>
            <a:r>
              <a:rPr lang="en-US" sz="2000" dirty="0"/>
              <a:t>– With much advance publicity of local “celebrities” &amp; “dignitaries” who are willing to take “pies” (whipped cream in foil pans) in their faces for the cause for a suggested donation; have 1 or more local photographers &amp; videographers who are willing &amp; able to donate their time &amp; talents to snap photos (“Photos for Polio”) &amp; take video for additional sales. </a:t>
            </a:r>
          </a:p>
          <a:p>
            <a:pPr lvl="0"/>
            <a:r>
              <a:rPr lang="en-US" sz="2000" b="1" u="sng" dirty="0"/>
              <a:t>Pies &amp; Wine for Polio </a:t>
            </a:r>
            <a:r>
              <a:rPr lang="en-US" sz="2000" b="1" dirty="0"/>
              <a:t>– </a:t>
            </a:r>
            <a:r>
              <a:rPr lang="en-US" sz="2000" dirty="0"/>
              <a:t>Sales of event tickets &amp; donations to event held at local winery w/slices of pie &amp; scoops of vanilla ice cream; perhaps additional partial proceeds of sales from bottles (not glasses) of wines of one or more of the winery’s choice(s)</a:t>
            </a:r>
          </a:p>
          <a:p>
            <a:pPr lvl="0"/>
            <a:r>
              <a:rPr lang="en-US" sz="2000" b="1" u="sng" dirty="0"/>
              <a:t>Poker Run for Polio </a:t>
            </a:r>
            <a:r>
              <a:rPr lang="en-US" sz="2000" b="1" dirty="0"/>
              <a:t>– </a:t>
            </a:r>
            <a:r>
              <a:rPr lang="en-US" sz="2000" dirty="0"/>
              <a:t>Summer poker run for motorcycle riders to designated area bars; legal beverages for purchase; some refreshments for discounted purchase or gratis; winning hand(s) receive prizes</a:t>
            </a:r>
          </a:p>
          <a:p>
            <a:pPr lvl="0"/>
            <a:r>
              <a:rPr lang="en-US" sz="2000" b="1" u="sng" dirty="0"/>
              <a:t>Snowmobile Poker Run for Polio </a:t>
            </a:r>
            <a:r>
              <a:rPr lang="en-US" sz="2000" b="1" dirty="0"/>
              <a:t>– </a:t>
            </a:r>
            <a:r>
              <a:rPr lang="en-US" sz="2000" dirty="0"/>
              <a:t>Winter poker run for snowmobilers (see above); weather dependent</a:t>
            </a:r>
          </a:p>
          <a:p>
            <a:pPr lvl="0"/>
            <a:r>
              <a:rPr lang="en-US" sz="2000" b="1" u="sng" dirty="0"/>
              <a:t>Paint for Polio </a:t>
            </a:r>
            <a:r>
              <a:rPr lang="en-US" sz="2000" b="1" dirty="0"/>
              <a:t>–</a:t>
            </a:r>
            <a:r>
              <a:rPr lang="en-US" sz="2000" dirty="0"/>
              <a:t> “Cocktails &amp; Color” painting on canvas or on wine glasses with advance reservations &amp; including refreshments; est. participant fee is $30 for instructor, materials &amp; polio donation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43144"/>
              </p:ext>
            </p:extLst>
          </p:nvPr>
        </p:nvGraphicFramePr>
        <p:xfrm>
          <a:off x="1749287" y="583097"/>
          <a:ext cx="8375373" cy="5883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Document" r:id="rId3" imgW="5942845" imgH="4134556" progId="Word.Document.12">
                  <p:embed/>
                </p:oleObj>
              </mc:Choice>
              <mc:Fallback>
                <p:oleObj name="Document" r:id="rId3" imgW="5942845" imgH="41345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9287" y="583097"/>
                        <a:ext cx="8375373" cy="5883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4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631663"/>
              </p:ext>
            </p:extLst>
          </p:nvPr>
        </p:nvGraphicFramePr>
        <p:xfrm>
          <a:off x="0" y="198783"/>
          <a:ext cx="10654748" cy="6659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Document" r:id="rId3" imgW="5942845" imgH="5686322" progId="Word.Document.12">
                  <p:embed/>
                </p:oleObj>
              </mc:Choice>
              <mc:Fallback>
                <p:oleObj name="Document" r:id="rId3" imgW="5942845" imgH="5686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8783"/>
                        <a:ext cx="10654748" cy="6659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8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513" y="662609"/>
            <a:ext cx="91572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Establish 4 subcommittees for 4 fundraisers.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Determine fundraisers.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Name chairpersons of these.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Recruit members.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Establish action plan &amp; time table.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Implement.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Pat yourselves on the back for a job well done!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44558"/>
            <a:ext cx="10515600" cy="15505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+mn-lt"/>
              </a:rPr>
              <a:t>Rotary Club of Westfield-Mayville</a:t>
            </a:r>
            <a:br>
              <a:rPr lang="en-US" sz="1600" dirty="0"/>
            </a:b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4400" b="1" dirty="0">
                <a:solidFill>
                  <a:srgbClr val="7030A0"/>
                </a:solidFill>
                <a:latin typeface="+mn-lt"/>
              </a:rPr>
              <a:t>PolioPlus Challenge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119" y="2796209"/>
            <a:ext cx="10515600" cy="44129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Our Opportunity: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	To receive $10,000 in matching funds to be 	donated by an anonymous foundation to             	PolioPlus.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Our Task: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	To raise $10,000 to qualify for these matching 	funds</a:t>
            </a:r>
            <a:r>
              <a:rPr lang="en-US" sz="3600" b="1" dirty="0"/>
              <a:t>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 descr="to remove this template message india national polio plus socie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2" y="530088"/>
            <a:ext cx="2794000" cy="2372139"/>
          </a:xfrm>
          <a:prstGeom prst="rect">
            <a:avLst/>
          </a:prstGeom>
        </p:spPr>
      </p:pic>
      <p:pic>
        <p:nvPicPr>
          <p:cNvPr id="5" name="Picture 4" descr="Quick-and-Dirty Event Planning, a Simple IAP and an Iron Lung fo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19" y="887898"/>
            <a:ext cx="1905000" cy="16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7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That is our </a:t>
            </a:r>
            <a:r>
              <a:rPr lang="en-US" sz="5400" b="1" dirty="0">
                <a:solidFill>
                  <a:srgbClr val="7030A0"/>
                </a:solidFill>
                <a:latin typeface="+mn-lt"/>
              </a:rPr>
              <a:t>PolioPlus Challenge</a:t>
            </a:r>
            <a:r>
              <a:rPr lang="en-US" sz="5400" b="1" dirty="0">
                <a:latin typeface="+mn-lt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4445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4000" b="1" dirty="0"/>
              <a:t>Where are </a:t>
            </a:r>
            <a:r>
              <a:rPr lang="en-US" sz="4000" b="1" i="1" u="sng" dirty="0">
                <a:solidFill>
                  <a:srgbClr val="7030A0"/>
                </a:solidFill>
              </a:rPr>
              <a:t>YOU</a:t>
            </a:r>
            <a:r>
              <a:rPr lang="en-US" sz="4000" b="1" dirty="0"/>
              <a:t> 			 in in our club’s effort?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 descr="Immaculate Misconceptions..: Pay attention, its free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61" y="2405270"/>
            <a:ext cx="27908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278" y="424070"/>
            <a:ext cx="117414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Background</a:t>
            </a:r>
          </a:p>
          <a:p>
            <a:r>
              <a:rPr lang="en-US" sz="2000" b="1" dirty="0"/>
              <a:t>In August of this year we received a letter from a foundation stating that it was interested in partnering with our club to raise money to help eradicate polio.</a:t>
            </a:r>
          </a:p>
          <a:p>
            <a:r>
              <a:rPr lang="en-US" sz="2000" b="1" dirty="0"/>
              <a:t> </a:t>
            </a:r>
          </a:p>
          <a:p>
            <a:r>
              <a:rPr lang="en-US" sz="2000" b="1" dirty="0"/>
              <a:t>Later that month Tom Berkhouse and I met with one of the founders of this foundation.  At this meeting we were presented with a tentative offer of between $5,000 and $10,000 in matching funds to be donated to PolioPlus, based on certain criteria.</a:t>
            </a:r>
          </a:p>
          <a:p>
            <a:r>
              <a:rPr lang="en-US" sz="2000" b="1" dirty="0"/>
              <a:t> </a:t>
            </a:r>
          </a:p>
          <a:p>
            <a:r>
              <a:rPr lang="en-US" sz="2000" b="1" dirty="0"/>
              <a:t>These criteria were:</a:t>
            </a:r>
            <a:endParaRPr lang="en-US" sz="2000" b="1" i="1" dirty="0"/>
          </a:p>
          <a:p>
            <a:r>
              <a:rPr lang="en-US" sz="2000" b="1" i="1" dirty="0"/>
              <a:t> </a:t>
            </a:r>
          </a:p>
          <a:p>
            <a:r>
              <a:rPr lang="en-US" sz="2000" b="1" i="1" dirty="0"/>
              <a:t>	</a:t>
            </a:r>
            <a:r>
              <a:rPr lang="en-US" sz="2000" b="1" dirty="0"/>
              <a:t>The Rotary Club of Westfield-Mayville would engage in new fundraising activities to generate funds 	specific to this effort.</a:t>
            </a:r>
          </a:p>
          <a:p>
            <a:r>
              <a:rPr lang="en-US" sz="2000" b="1" dirty="0"/>
              <a:t> </a:t>
            </a:r>
          </a:p>
          <a:p>
            <a:r>
              <a:rPr lang="en-US" sz="2000" b="1" dirty="0"/>
              <a:t>	These fundraising activities would help to increase enthusiasm and engagement of our club 	members.</a:t>
            </a:r>
          </a:p>
          <a:p>
            <a:r>
              <a:rPr lang="en-US" sz="2000" b="1" dirty="0"/>
              <a:t> </a:t>
            </a:r>
          </a:p>
          <a:p>
            <a:r>
              <a:rPr lang="en-US" sz="2000" b="1" dirty="0"/>
              <a:t>	Each fundraising activity will be an opportunity to educate about polio and polio eradication efforts.</a:t>
            </a:r>
          </a:p>
          <a:p>
            <a:endParaRPr lang="en-US" sz="2000" b="1" dirty="0"/>
          </a:p>
          <a:p>
            <a:r>
              <a:rPr lang="en-US" sz="2000" b="1" dirty="0"/>
              <a:t>	Funds are not to be redirected from the budget nor come from donations not part of a fundraiser.</a:t>
            </a:r>
          </a:p>
        </p:txBody>
      </p:sp>
    </p:spTree>
    <p:extLst>
      <p:ext uri="{BB962C8B-B14F-4D97-AF65-F5344CB8AC3E}">
        <p14:creationId xmlns:p14="http://schemas.microsoft.com/office/powerpoint/2010/main" val="33176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6354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Upon hearing this exciting news, the reaction might be</a:t>
            </a:r>
            <a:r>
              <a:rPr lang="en-US" dirty="0"/>
              <a:t>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4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017"/>
            <a:ext cx="10515600" cy="158467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dirty="0">
                <a:solidFill>
                  <a:srgbClr val="FF0000"/>
                </a:solidFill>
              </a:rPr>
            </a:br>
            <a:r>
              <a:rPr lang="en-US" sz="4900" b="1" dirty="0">
                <a:solidFill>
                  <a:srgbClr val="FF0000"/>
                </a:solidFill>
                <a:latin typeface="+mn-lt"/>
              </a:rPr>
              <a:t>How in the %&amp;*@! are we going to raise </a:t>
            </a:r>
            <a:br>
              <a:rPr lang="en-US" sz="4900" b="1" dirty="0">
                <a:solidFill>
                  <a:srgbClr val="FF0000"/>
                </a:solidFill>
                <a:latin typeface="+mn-lt"/>
              </a:rPr>
            </a:br>
            <a:r>
              <a:rPr lang="en-US" sz="4900" b="1" dirty="0">
                <a:solidFill>
                  <a:srgbClr val="FF0000"/>
                </a:solidFill>
                <a:latin typeface="+mn-lt"/>
              </a:rPr>
              <a:t>that kind of money?!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69" y="1953833"/>
            <a:ext cx="4562061" cy="40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50574"/>
            <a:ext cx="10515600" cy="164326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Raising $10,000 all at once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could be difficult.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3443"/>
            <a:ext cx="10515600" cy="33862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97" y="2809460"/>
            <a:ext cx="3243608" cy="29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34887"/>
            <a:ext cx="10515600" cy="1152939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Raising $2,500? Much easier.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584175"/>
            <a:ext cx="10515600" cy="3657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Baby Boy Happy Cute Macro Pa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43" y="3114262"/>
            <a:ext cx="3326295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9271"/>
            <a:ext cx="10515600" cy="127220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Here is the multiplying effect on our dollars from the two available matches.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4557" y="1272209"/>
            <a:ext cx="11688417" cy="539363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Each $1 we raise is matched by one from this foundation up to $10,000.</a:t>
            </a:r>
          </a:p>
          <a:p>
            <a:pPr marL="0" indent="0">
              <a:buNone/>
            </a:pPr>
            <a:r>
              <a:rPr lang="en-US" b="1" dirty="0"/>
              <a:t>$1 (our club’s contribution)  + $1 (from the 1:1 foundation match) = $2</a:t>
            </a:r>
          </a:p>
          <a:p>
            <a:pPr marL="0" indent="0">
              <a:buNone/>
            </a:pPr>
            <a:r>
              <a:rPr lang="en-US" b="1" dirty="0"/>
              <a:t>Each dollar donated to The Rotary Foundation’s PolioPlus Fund may be matched 2:1 up to $35,000,000 per year by the Bill and Melinda Gates Foundation.</a:t>
            </a:r>
            <a:endParaRPr lang="en-US" sz="1000" b="1" dirty="0"/>
          </a:p>
          <a:p>
            <a:pPr marL="0" indent="0">
              <a:buNone/>
            </a:pPr>
            <a:r>
              <a:rPr lang="en-US" b="1" dirty="0"/>
              <a:t>Each of the $2 from us and the local foundation generates $2 for a total of a $4 dollar match.  So….</a:t>
            </a:r>
            <a:endParaRPr lang="en-US" sz="800" b="1" dirty="0"/>
          </a:p>
          <a:p>
            <a:pPr marL="0" indent="0">
              <a:buNone/>
            </a:pPr>
            <a:r>
              <a:rPr lang="en-US" b="1" dirty="0"/>
              <a:t>$2 + $4 = $6.  The end result is that each of our club’s dollars may become $6!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http://www.doesgodexist.org/SepOct00/money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78" y="4823791"/>
            <a:ext cx="2028825" cy="18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373690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We will accomplish our task by doing multiple fundraisers over an extended period of time.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0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690</Words>
  <Application>Microsoft Office PowerPoint</Application>
  <PresentationFormat>Widescreen</PresentationFormat>
  <Paragraphs>105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Document</vt:lpstr>
      <vt:lpstr>Rotary Club of Westfield-Mayville  PolioPlus Challenge</vt:lpstr>
      <vt:lpstr>Rotary Club of Westfield-Mayville  PolioPlus Challenge</vt:lpstr>
      <vt:lpstr>PowerPoint Presentation</vt:lpstr>
      <vt:lpstr>Upon hearing this exciting news, the reaction might be…</vt:lpstr>
      <vt:lpstr> How in the %&amp;*@! are we going to raise  that kind of money?! </vt:lpstr>
      <vt:lpstr>Raising $10,000 all at once  could be difficult.</vt:lpstr>
      <vt:lpstr>Raising $2,500? Much easier.</vt:lpstr>
      <vt:lpstr>Here is the multiplying effect on our dollars from the two available matches. </vt:lpstr>
      <vt:lpstr>We will accomplish our task by doing multiple fundraisers over an extended period of time. </vt:lpstr>
      <vt:lpstr>PowerPoint Presentation</vt:lpstr>
      <vt:lpstr>     From the PolioPlus Challenge fundraising activities of the Brocton and Chautauqua Lake Interact Clubs and the Fredonia Rotaract Club, we would expect only a small monetary contribution.  This could be $50 from each of the Interact Clubs and $100 from the Rotaract Club.  For these clubs this challenge would be more about polio education and their personal service towards polio eradication efforts.</vt:lpstr>
      <vt:lpstr>The goal of the one large fundraising activity to be held in summer 2017 is to raise at least $4,000.  What about a “Putt an End to Polio” miniature golf tournament? </vt:lpstr>
      <vt:lpstr>If each of the three smaller fundraising efforts were to raise $2,000, we will have met our fundraising goal!</vt:lpstr>
      <vt:lpstr>PowerPoint Presentation</vt:lpstr>
      <vt:lpstr>To generate enthusiasm we need to put the FUN back into FUNdraising!    </vt:lpstr>
      <vt:lpstr>PowerPoint Presentation</vt:lpstr>
      <vt:lpstr>PowerPoint Presentation</vt:lpstr>
      <vt:lpstr>PowerPoint Presentation</vt:lpstr>
      <vt:lpstr>PowerPoint Presentation</vt:lpstr>
      <vt:lpstr>That is our PolioPlus Challenge.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Wakeman</dc:creator>
  <cp:lastModifiedBy>James Wakeman</cp:lastModifiedBy>
  <cp:revision>85</cp:revision>
  <cp:lastPrinted>2016-09-26T23:56:35Z</cp:lastPrinted>
  <dcterms:created xsi:type="dcterms:W3CDTF">2016-09-24T14:09:22Z</dcterms:created>
  <dcterms:modified xsi:type="dcterms:W3CDTF">2016-09-27T11:42:29Z</dcterms:modified>
</cp:coreProperties>
</file>