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handoutMasterIdLst>
    <p:handoutMasterId r:id="rId18"/>
  </p:handoutMasterIdLst>
  <p:sldIdLst>
    <p:sldId id="256" r:id="rId2"/>
    <p:sldId id="265" r:id="rId3"/>
    <p:sldId id="271" r:id="rId4"/>
    <p:sldId id="270" r:id="rId5"/>
    <p:sldId id="268" r:id="rId6"/>
    <p:sldId id="264" r:id="rId7"/>
    <p:sldId id="259" r:id="rId8"/>
    <p:sldId id="263" r:id="rId9"/>
    <p:sldId id="262" r:id="rId10"/>
    <p:sldId id="261" r:id="rId11"/>
    <p:sldId id="260" r:id="rId12"/>
    <p:sldId id="257" r:id="rId13"/>
    <p:sldId id="258" r:id="rId14"/>
    <p:sldId id="267" r:id="rId15"/>
    <p:sldId id="266" r:id="rId16"/>
    <p:sldId id="273"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pitchFamily="-105"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105"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105"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105"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105" charset="-128"/>
        <a:cs typeface="+mn-cs"/>
      </a:defRPr>
    </a:lvl5pPr>
    <a:lvl6pPr marL="2286000" algn="l" defTabSz="914400" rtl="0" eaLnBrk="1" latinLnBrk="0" hangingPunct="1">
      <a:defRPr kern="1200">
        <a:solidFill>
          <a:schemeClr val="tx1"/>
        </a:solidFill>
        <a:latin typeface="Arial" charset="0"/>
        <a:ea typeface="ＭＳ Ｐゴシック" pitchFamily="-105" charset="-128"/>
        <a:cs typeface="+mn-cs"/>
      </a:defRPr>
    </a:lvl6pPr>
    <a:lvl7pPr marL="2743200" algn="l" defTabSz="914400" rtl="0" eaLnBrk="1" latinLnBrk="0" hangingPunct="1">
      <a:defRPr kern="1200">
        <a:solidFill>
          <a:schemeClr val="tx1"/>
        </a:solidFill>
        <a:latin typeface="Arial" charset="0"/>
        <a:ea typeface="ＭＳ Ｐゴシック" pitchFamily="-105" charset="-128"/>
        <a:cs typeface="+mn-cs"/>
      </a:defRPr>
    </a:lvl7pPr>
    <a:lvl8pPr marL="3200400" algn="l" defTabSz="914400" rtl="0" eaLnBrk="1" latinLnBrk="0" hangingPunct="1">
      <a:defRPr kern="1200">
        <a:solidFill>
          <a:schemeClr val="tx1"/>
        </a:solidFill>
        <a:latin typeface="Arial" charset="0"/>
        <a:ea typeface="ＭＳ Ｐゴシック" pitchFamily="-105" charset="-128"/>
        <a:cs typeface="+mn-cs"/>
      </a:defRPr>
    </a:lvl8pPr>
    <a:lvl9pPr marL="3657600" algn="l" defTabSz="914400" rtl="0" eaLnBrk="1" latinLnBrk="0" hangingPunct="1">
      <a:defRPr kern="1200">
        <a:solidFill>
          <a:schemeClr val="tx1"/>
        </a:solidFill>
        <a:latin typeface="Arial" charset="0"/>
        <a:ea typeface="ＭＳ Ｐゴシック" pitchFamily="-10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0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105" charset="0"/>
                <a:ea typeface="+mn-ea"/>
              </a:defRPr>
            </a:lvl1pPr>
          </a:lstStyle>
          <a:p>
            <a:pPr>
              <a:defRPr/>
            </a:pPr>
            <a:endParaRPr lang="en-US"/>
          </a:p>
        </p:txBody>
      </p:sp>
      <p:sp>
        <p:nvSpPr>
          <p:cNvPr id="2457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105" charset="0"/>
                <a:ea typeface="+mn-ea"/>
              </a:defRPr>
            </a:lvl1pPr>
          </a:lstStyle>
          <a:p>
            <a:pPr>
              <a:defRPr/>
            </a:pPr>
            <a:endParaRPr lang="en-US"/>
          </a:p>
        </p:txBody>
      </p:sp>
      <p:sp>
        <p:nvSpPr>
          <p:cNvPr id="2458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105" charset="0"/>
                <a:ea typeface="+mn-ea"/>
              </a:defRPr>
            </a:lvl1pPr>
          </a:lstStyle>
          <a:p>
            <a:pPr>
              <a:defRPr/>
            </a:pPr>
            <a:endParaRPr lang="en-US"/>
          </a:p>
        </p:txBody>
      </p:sp>
      <p:sp>
        <p:nvSpPr>
          <p:cNvPr id="2458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0BDB0FB7-237B-4790-AEEB-3277CAE9F4F4}"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2" name="Rectangle 2"/>
          <p:cNvSpPr>
            <a:spLocks noGrp="1" noRot="1" noChangeArrowheads="1"/>
          </p:cNvSpPr>
          <p:nvPr>
            <p:ph type="ctrTitle"/>
          </p:nvPr>
        </p:nvSpPr>
        <p:spPr>
          <a:xfrm>
            <a:off x="685800" y="1981200"/>
            <a:ext cx="7772400" cy="1600200"/>
          </a:xfrm>
        </p:spPr>
        <p:txBody>
          <a:bodyPr/>
          <a:lstStyle>
            <a:lvl1pPr>
              <a:defRPr/>
            </a:lvl1pPr>
          </a:lstStyle>
          <a:p>
            <a:r>
              <a:rPr lang="en-US"/>
              <a:t>Click to edit Master title style</a:t>
            </a:r>
          </a:p>
        </p:txBody>
      </p:sp>
      <p:sp>
        <p:nvSpPr>
          <p:cNvPr id="5123"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105"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BE4437E-71B6-4668-A431-46205E2E220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2BF0458-E8F3-4A99-AC06-EA17EB364BD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38A8C64-09BD-41BD-B3B5-94F4D289FDC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3129FBA-8C6F-4ADA-B09B-C2AFF24E0CD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9527E70-8F1D-4EE7-A23B-4143497DA12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4B5AEFB-8029-4B4C-B40C-4F24CBA58D9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314197A2-2640-4CDB-8DD1-00F5F6D5DE0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1C59704C-7318-4C48-97EE-F30C6070C95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C28FCA97-4E37-4920-9008-DF03831212F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7770703-868E-4440-85D8-F1E2A3A4F1A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4F41545-8A6F-4953-B6A1-9D3C4B3928E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099"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0"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pitchFamily="-105" charset="0"/>
                <a:ea typeface="+mn-ea"/>
              </a:defRPr>
            </a:lvl1pPr>
          </a:lstStyle>
          <a:p>
            <a:pPr>
              <a:defRPr/>
            </a:pPr>
            <a:endParaRPr lang="en-US"/>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pitchFamily="-105" charset="0"/>
                <a:ea typeface="+mn-ea"/>
              </a:defRPr>
            </a:lvl1pPr>
          </a:lstStyle>
          <a:p>
            <a:pPr>
              <a:defRPr/>
            </a:pPr>
            <a:endParaRPr lang="en-US"/>
          </a:p>
        </p:txBody>
      </p:sp>
      <p:sp>
        <p:nvSpPr>
          <p:cNvPr id="4102"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5991B9D0-8610-421C-B28F-10FD62F1FD55}"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pitchFamily="-105" charset="-128"/>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105" charset="0"/>
          <a:ea typeface="ＭＳ Ｐゴシック" pitchFamily="-105" charset="-128"/>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105" charset="0"/>
          <a:ea typeface="ＭＳ Ｐゴシック" pitchFamily="-105" charset="-128"/>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105" charset="0"/>
          <a:ea typeface="ＭＳ Ｐゴシック" pitchFamily="-105" charset="-128"/>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105" charset="0"/>
          <a:ea typeface="ＭＳ Ｐゴシック" pitchFamily="-105" charset="-128"/>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105"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105"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105"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105" charset="0"/>
        </a:defRPr>
      </a:lvl9pPr>
    </p:titleStyle>
    <p:bodyStyle>
      <a:lvl1pPr marL="342900" indent="-342900" algn="l" rtl="0" eaLnBrk="0" fontAlgn="base" hangingPunct="0">
        <a:spcBef>
          <a:spcPct val="20000"/>
        </a:spcBef>
        <a:spcAft>
          <a:spcPct val="0"/>
        </a:spcAft>
        <a:buClr>
          <a:schemeClr val="hlink"/>
        </a:buClr>
        <a:buFont typeface="Wingdings" pitchFamily="-105" charset="2"/>
        <a:buChar char="§"/>
        <a:defRPr sz="3200">
          <a:solidFill>
            <a:schemeClr val="tx1"/>
          </a:solidFill>
          <a:effectLst>
            <a:outerShdw blurRad="38100" dist="38100" dir="2700000" algn="tl">
              <a:srgbClr val="000000"/>
            </a:outerShdw>
          </a:effectLst>
          <a:latin typeface="+mn-lt"/>
          <a:ea typeface="ＭＳ Ｐゴシック" pitchFamily="-105" charset="-128"/>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ea typeface="ＭＳ Ｐゴシック" pitchFamily="-105" charset="-128"/>
        </a:defRPr>
      </a:lvl2pPr>
      <a:lvl3pPr marL="1143000" indent="-228600" algn="l" rtl="0" eaLnBrk="0" fontAlgn="base" hangingPunct="0">
        <a:spcBef>
          <a:spcPct val="20000"/>
        </a:spcBef>
        <a:spcAft>
          <a:spcPct val="0"/>
        </a:spcAft>
        <a:buClr>
          <a:schemeClr val="hlink"/>
        </a:buClr>
        <a:buFont typeface="Wingdings" pitchFamily="-105" charset="2"/>
        <a:buChar char="§"/>
        <a:defRPr sz="2400">
          <a:solidFill>
            <a:schemeClr val="tx1"/>
          </a:solidFill>
          <a:effectLst>
            <a:outerShdw blurRad="38100" dist="38100" dir="2700000" algn="tl">
              <a:srgbClr val="000000"/>
            </a:outerShdw>
          </a:effectLst>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ea typeface="ＭＳ Ｐゴシック" pitchFamily="-105" charset="-128"/>
        </a:defRPr>
      </a:lvl4pPr>
      <a:lvl5pPr marL="2057400" indent="-228600" algn="l" rtl="0" eaLnBrk="0" fontAlgn="base" hangingPunct="0">
        <a:spcBef>
          <a:spcPct val="20000"/>
        </a:spcBef>
        <a:spcAft>
          <a:spcPct val="0"/>
        </a:spcAft>
        <a:buClr>
          <a:schemeClr val="hlink"/>
        </a:buClr>
        <a:buFont typeface="Wingdings" pitchFamily="-105" charset="2"/>
        <a:buChar char="§"/>
        <a:defRPr sz="2000">
          <a:solidFill>
            <a:schemeClr val="tx1"/>
          </a:solidFill>
          <a:effectLst>
            <a:outerShdw blurRad="38100" dist="38100" dir="2700000" algn="tl">
              <a:srgbClr val="000000"/>
            </a:outerShdw>
          </a:effectLst>
          <a:latin typeface="+mn-lt"/>
          <a:ea typeface="ＭＳ Ｐゴシック" pitchFamily="-105" charset="-128"/>
        </a:defRPr>
      </a:lvl5pPr>
      <a:lvl6pPr marL="2514600" indent="-228600" algn="l" rtl="0" fontAlgn="base">
        <a:spcBef>
          <a:spcPct val="20000"/>
        </a:spcBef>
        <a:spcAft>
          <a:spcPct val="0"/>
        </a:spcAft>
        <a:buClr>
          <a:schemeClr val="hlink"/>
        </a:buClr>
        <a:buFont typeface="Wingdings" pitchFamily="-105" charset="2"/>
        <a:buChar char="§"/>
        <a:defRPr sz="2000">
          <a:solidFill>
            <a:schemeClr val="tx1"/>
          </a:solidFill>
          <a:effectLst>
            <a:outerShdw blurRad="38100" dist="38100" dir="2700000" algn="tl">
              <a:srgbClr val="000000"/>
            </a:outerShdw>
          </a:effectLst>
          <a:latin typeface="+mn-lt"/>
          <a:ea typeface="ＭＳ Ｐゴシック" pitchFamily="-105" charset="-128"/>
        </a:defRPr>
      </a:lvl6pPr>
      <a:lvl7pPr marL="2971800" indent="-228600" algn="l" rtl="0" fontAlgn="base">
        <a:spcBef>
          <a:spcPct val="20000"/>
        </a:spcBef>
        <a:spcAft>
          <a:spcPct val="0"/>
        </a:spcAft>
        <a:buClr>
          <a:schemeClr val="hlink"/>
        </a:buClr>
        <a:buFont typeface="Wingdings" pitchFamily="-105" charset="2"/>
        <a:buChar char="§"/>
        <a:defRPr sz="2000">
          <a:solidFill>
            <a:schemeClr val="tx1"/>
          </a:solidFill>
          <a:effectLst>
            <a:outerShdw blurRad="38100" dist="38100" dir="2700000" algn="tl">
              <a:srgbClr val="000000"/>
            </a:outerShdw>
          </a:effectLst>
          <a:latin typeface="+mn-lt"/>
          <a:ea typeface="ＭＳ Ｐゴシック" pitchFamily="-105" charset="-128"/>
        </a:defRPr>
      </a:lvl7pPr>
      <a:lvl8pPr marL="3429000" indent="-228600" algn="l" rtl="0" fontAlgn="base">
        <a:spcBef>
          <a:spcPct val="20000"/>
        </a:spcBef>
        <a:spcAft>
          <a:spcPct val="0"/>
        </a:spcAft>
        <a:buClr>
          <a:schemeClr val="hlink"/>
        </a:buClr>
        <a:buFont typeface="Wingdings" pitchFamily="-105" charset="2"/>
        <a:buChar char="§"/>
        <a:defRPr sz="2000">
          <a:solidFill>
            <a:schemeClr val="tx1"/>
          </a:solidFill>
          <a:effectLst>
            <a:outerShdw blurRad="38100" dist="38100" dir="2700000" algn="tl">
              <a:srgbClr val="000000"/>
            </a:outerShdw>
          </a:effectLst>
          <a:latin typeface="+mn-lt"/>
          <a:ea typeface="ＭＳ Ｐゴシック" pitchFamily="-105" charset="-128"/>
        </a:defRPr>
      </a:lvl8pPr>
      <a:lvl9pPr marL="3886200" indent="-228600" algn="l" rtl="0" fontAlgn="base">
        <a:spcBef>
          <a:spcPct val="20000"/>
        </a:spcBef>
        <a:spcAft>
          <a:spcPct val="0"/>
        </a:spcAft>
        <a:buClr>
          <a:schemeClr val="hlink"/>
        </a:buClr>
        <a:buFont typeface="Wingdings" pitchFamily="-105" charset="2"/>
        <a:buChar char="§"/>
        <a:defRPr sz="2000">
          <a:solidFill>
            <a:schemeClr val="tx1"/>
          </a:solidFill>
          <a:effectLst>
            <a:outerShdw blurRad="38100" dist="38100" dir="2700000" algn="tl">
              <a:srgbClr val="000000"/>
            </a:outerShdw>
          </a:effectLst>
          <a:latin typeface="+mn-lt"/>
          <a:ea typeface="ＭＳ Ｐゴシック" pitchFamily="-10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rotary.org/aboutrotary/object.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Rot="1" noChangeArrowheads="1"/>
          </p:cNvSpPr>
          <p:nvPr>
            <p:ph type="ctrTitle"/>
          </p:nvPr>
        </p:nvSpPr>
        <p:spPr/>
        <p:txBody>
          <a:bodyPr/>
          <a:lstStyle/>
          <a:p>
            <a:pPr eaLnBrk="1" hangingPunct="1">
              <a:defRPr/>
            </a:pPr>
            <a:r>
              <a:rPr lang="en-US">
                <a:ea typeface="+mj-ea"/>
              </a:rPr>
              <a:t> </a:t>
            </a:r>
          </a:p>
        </p:txBody>
      </p:sp>
      <p:sp>
        <p:nvSpPr>
          <p:cNvPr id="2051" name="Rectangle 3"/>
          <p:cNvSpPr>
            <a:spLocks noGrp="1" noRot="1" noChangeArrowheads="1"/>
          </p:cNvSpPr>
          <p:nvPr>
            <p:ph type="subTitle" idx="1"/>
          </p:nvPr>
        </p:nvSpPr>
        <p:spPr>
          <a:xfrm>
            <a:off x="381000" y="4419600"/>
            <a:ext cx="8229600" cy="1752600"/>
          </a:xfrm>
        </p:spPr>
        <p:txBody>
          <a:bodyPr/>
          <a:lstStyle/>
          <a:p>
            <a:pPr eaLnBrk="1" hangingPunct="1">
              <a:defRPr/>
            </a:pPr>
            <a:r>
              <a:rPr lang="en-US" sz="6000" i="1">
                <a:solidFill>
                  <a:schemeClr val="bg2"/>
                </a:solidFill>
                <a:ea typeface="+mn-ea"/>
              </a:rPr>
              <a:t>What is Rotary?</a:t>
            </a:r>
          </a:p>
        </p:txBody>
      </p:sp>
      <p:pic>
        <p:nvPicPr>
          <p:cNvPr id="14340" name="Picture 5" descr="riemblem_c_large"/>
          <p:cNvPicPr>
            <a:picLocks noChangeAspect="1" noChangeArrowheads="1"/>
          </p:cNvPicPr>
          <p:nvPr/>
        </p:nvPicPr>
        <p:blipFill>
          <a:blip r:embed="rId2"/>
          <a:srcRect/>
          <a:stretch>
            <a:fillRect/>
          </a:stretch>
        </p:blipFill>
        <p:spPr bwMode="auto">
          <a:xfrm>
            <a:off x="2971800" y="304800"/>
            <a:ext cx="3571875" cy="357187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pPr eaLnBrk="1" hangingPunct="1">
              <a:defRPr/>
            </a:pPr>
            <a:r>
              <a:rPr lang="en-US" b="1">
                <a:solidFill>
                  <a:schemeClr val="bg2"/>
                </a:solidFill>
                <a:ea typeface="+mj-ea"/>
              </a:rPr>
              <a:t>Four Avenues of Service</a:t>
            </a:r>
          </a:p>
        </p:txBody>
      </p:sp>
      <p:sp>
        <p:nvSpPr>
          <p:cNvPr id="11267" name="Rectangle 3"/>
          <p:cNvSpPr>
            <a:spLocks noGrp="1" noRot="1" noChangeArrowheads="1"/>
          </p:cNvSpPr>
          <p:nvPr>
            <p:ph type="body" idx="1"/>
          </p:nvPr>
        </p:nvSpPr>
        <p:spPr/>
        <p:txBody>
          <a:bodyPr/>
          <a:lstStyle/>
          <a:p>
            <a:pPr eaLnBrk="1" hangingPunct="1">
              <a:lnSpc>
                <a:spcPct val="80000"/>
              </a:lnSpc>
            </a:pPr>
            <a:r>
              <a:rPr lang="en-US" sz="2000" i="1" u="sng" smtClean="0">
                <a:solidFill>
                  <a:schemeClr val="bg2"/>
                </a:solidFill>
              </a:rPr>
              <a:t>Community Service</a:t>
            </a:r>
            <a:r>
              <a:rPr lang="en-US" sz="2000" b="1" smtClean="0">
                <a:solidFill>
                  <a:schemeClr val="bg2"/>
                </a:solidFill>
              </a:rPr>
              <a:t> covers the projects and activities the club undertakes to improve life in its community. </a:t>
            </a:r>
          </a:p>
          <a:p>
            <a:pPr eaLnBrk="1" hangingPunct="1">
              <a:lnSpc>
                <a:spcPct val="80000"/>
              </a:lnSpc>
            </a:pPr>
            <a:endParaRPr lang="en-US" sz="2000" b="1" smtClean="0">
              <a:solidFill>
                <a:schemeClr val="bg2"/>
              </a:solidFill>
            </a:endParaRPr>
          </a:p>
          <a:p>
            <a:pPr eaLnBrk="1" hangingPunct="1">
              <a:lnSpc>
                <a:spcPct val="80000"/>
              </a:lnSpc>
            </a:pPr>
            <a:r>
              <a:rPr lang="en-US" sz="2000" b="1" smtClean="0">
                <a:solidFill>
                  <a:schemeClr val="bg2"/>
                </a:solidFill>
              </a:rPr>
              <a:t>Some services performed:</a:t>
            </a:r>
          </a:p>
          <a:p>
            <a:pPr eaLnBrk="1" hangingPunct="1">
              <a:lnSpc>
                <a:spcPct val="80000"/>
              </a:lnSpc>
            </a:pPr>
            <a:endParaRPr lang="en-US" sz="2000" smtClean="0">
              <a:solidFill>
                <a:schemeClr val="bg2"/>
              </a:solidFill>
            </a:endParaRPr>
          </a:p>
          <a:p>
            <a:pPr eaLnBrk="1" hangingPunct="1">
              <a:lnSpc>
                <a:spcPct val="80000"/>
              </a:lnSpc>
            </a:pPr>
            <a:r>
              <a:rPr lang="en-US" sz="2000" smtClean="0">
                <a:solidFill>
                  <a:schemeClr val="bg2"/>
                </a:solidFill>
              </a:rPr>
              <a:t>One of the original and an ongoing supporter of the Westfield Memorial Hospital</a:t>
            </a:r>
          </a:p>
          <a:p>
            <a:pPr eaLnBrk="1" hangingPunct="1">
              <a:lnSpc>
                <a:spcPct val="80000"/>
              </a:lnSpc>
            </a:pPr>
            <a:r>
              <a:rPr lang="en-US" sz="2000" smtClean="0">
                <a:solidFill>
                  <a:schemeClr val="bg2"/>
                </a:solidFill>
              </a:rPr>
              <a:t>Contributions to the Westfield soup kitchen</a:t>
            </a:r>
          </a:p>
          <a:p>
            <a:pPr eaLnBrk="1" hangingPunct="1">
              <a:lnSpc>
                <a:spcPct val="80000"/>
              </a:lnSpc>
            </a:pPr>
            <a:r>
              <a:rPr lang="en-US" sz="2000" smtClean="0">
                <a:solidFill>
                  <a:schemeClr val="bg2"/>
                </a:solidFill>
              </a:rPr>
              <a:t>YMCA After-School program</a:t>
            </a:r>
          </a:p>
          <a:p>
            <a:pPr eaLnBrk="1" hangingPunct="1">
              <a:lnSpc>
                <a:spcPct val="80000"/>
              </a:lnSpc>
            </a:pPr>
            <a:r>
              <a:rPr lang="en-US" sz="2000" smtClean="0">
                <a:solidFill>
                  <a:schemeClr val="bg2"/>
                </a:solidFill>
              </a:rPr>
              <a:t>Supported various playgrounds in the community and at the schools</a:t>
            </a:r>
          </a:p>
          <a:p>
            <a:pPr eaLnBrk="1" hangingPunct="1">
              <a:lnSpc>
                <a:spcPct val="80000"/>
              </a:lnSpc>
            </a:pPr>
            <a:r>
              <a:rPr lang="en-US" sz="2000" smtClean="0">
                <a:solidFill>
                  <a:schemeClr val="bg2"/>
                </a:solidFill>
              </a:rPr>
              <a:t>Patterson Library roof</a:t>
            </a:r>
          </a:p>
          <a:p>
            <a:pPr eaLnBrk="1" hangingPunct="1">
              <a:lnSpc>
                <a:spcPct val="80000"/>
              </a:lnSpc>
            </a:pPr>
            <a:r>
              <a:rPr lang="en-US" sz="2000" smtClean="0">
                <a:solidFill>
                  <a:schemeClr val="bg2"/>
                </a:solidFill>
              </a:rPr>
              <a:t>Union Relief toy donations</a:t>
            </a:r>
          </a:p>
          <a:p>
            <a:pPr eaLnBrk="1" hangingPunct="1">
              <a:lnSpc>
                <a:spcPct val="80000"/>
              </a:lnSpc>
            </a:pPr>
            <a:r>
              <a:rPr lang="en-US" sz="2000" smtClean="0">
                <a:solidFill>
                  <a:schemeClr val="bg2"/>
                </a:solidFill>
              </a:rPr>
              <a:t>Support of flu clinics at the hospital  </a:t>
            </a:r>
          </a:p>
          <a:p>
            <a:pPr eaLnBrk="1" hangingPunct="1">
              <a:lnSpc>
                <a:spcPct val="80000"/>
              </a:lnSpc>
              <a:buFont typeface="Wingdings" pitchFamily="-105" charset="2"/>
              <a:buNone/>
            </a:pPr>
            <a:endParaRPr lang="en-US" sz="2000" b="1" smtClean="0">
              <a:solidFill>
                <a:schemeClr val="bg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pPr eaLnBrk="1" hangingPunct="1">
              <a:defRPr/>
            </a:pPr>
            <a:r>
              <a:rPr lang="en-US" b="1">
                <a:solidFill>
                  <a:schemeClr val="bg2"/>
                </a:solidFill>
                <a:ea typeface="+mj-ea"/>
              </a:rPr>
              <a:t>Four Avenues of Service</a:t>
            </a:r>
          </a:p>
        </p:txBody>
      </p:sp>
      <p:sp>
        <p:nvSpPr>
          <p:cNvPr id="10243" name="Rectangle 3"/>
          <p:cNvSpPr>
            <a:spLocks noGrp="1" noRot="1" noChangeArrowheads="1"/>
          </p:cNvSpPr>
          <p:nvPr>
            <p:ph type="body" idx="1"/>
          </p:nvPr>
        </p:nvSpPr>
        <p:spPr/>
        <p:txBody>
          <a:bodyPr/>
          <a:lstStyle/>
          <a:p>
            <a:pPr eaLnBrk="1" hangingPunct="1">
              <a:lnSpc>
                <a:spcPct val="80000"/>
              </a:lnSpc>
              <a:buFont typeface="Wingdings" pitchFamily="-105" charset="2"/>
              <a:buNone/>
            </a:pPr>
            <a:endParaRPr lang="en-US" sz="2800" b="1" smtClean="0"/>
          </a:p>
          <a:p>
            <a:pPr eaLnBrk="1" hangingPunct="1">
              <a:lnSpc>
                <a:spcPct val="80000"/>
              </a:lnSpc>
            </a:pPr>
            <a:r>
              <a:rPr lang="en-US" sz="2800" i="1" u="sng" smtClean="0">
                <a:solidFill>
                  <a:schemeClr val="bg2"/>
                </a:solidFill>
              </a:rPr>
              <a:t>International Service</a:t>
            </a:r>
            <a:r>
              <a:rPr lang="en-US" sz="2800" b="1" smtClean="0">
                <a:solidFill>
                  <a:schemeClr val="bg2"/>
                </a:solidFill>
              </a:rPr>
              <a:t> encompasses actions taken to expand Rotary's humanitarian reach around the globe and to promote world understanding and peace.</a:t>
            </a:r>
            <a:r>
              <a:rPr lang="en-US" sz="2800" smtClean="0">
                <a:solidFill>
                  <a:schemeClr val="bg2"/>
                </a:solidFill>
              </a:rPr>
              <a:t> </a:t>
            </a:r>
          </a:p>
          <a:p>
            <a:pPr eaLnBrk="1" hangingPunct="1">
              <a:lnSpc>
                <a:spcPct val="80000"/>
              </a:lnSpc>
              <a:buFont typeface="Wingdings" pitchFamily="-105" charset="2"/>
              <a:buNone/>
            </a:pPr>
            <a:endParaRPr lang="en-US" sz="2800" smtClean="0">
              <a:solidFill>
                <a:schemeClr val="bg2"/>
              </a:solidFill>
            </a:endParaRPr>
          </a:p>
          <a:p>
            <a:pPr eaLnBrk="1" hangingPunct="1">
              <a:lnSpc>
                <a:spcPct val="80000"/>
              </a:lnSpc>
            </a:pPr>
            <a:r>
              <a:rPr lang="en-US" sz="2800" smtClean="0">
                <a:solidFill>
                  <a:schemeClr val="bg2"/>
                </a:solidFill>
              </a:rPr>
              <a:t>International Student Exchange Group Study Exchange </a:t>
            </a:r>
          </a:p>
          <a:p>
            <a:pPr eaLnBrk="1" hangingPunct="1">
              <a:lnSpc>
                <a:spcPct val="80000"/>
              </a:lnSpc>
            </a:pPr>
            <a:r>
              <a:rPr lang="en-US" sz="2800" smtClean="0">
                <a:solidFill>
                  <a:schemeClr val="bg2"/>
                </a:solidFill>
              </a:rPr>
              <a:t>Rotary Foundation Programs</a:t>
            </a:r>
          </a:p>
          <a:p>
            <a:pPr eaLnBrk="1" hangingPunct="1">
              <a:lnSpc>
                <a:spcPct val="80000"/>
              </a:lnSpc>
            </a:pPr>
            <a:r>
              <a:rPr lang="en-US" sz="2800" smtClean="0">
                <a:solidFill>
                  <a:schemeClr val="bg2"/>
                </a:solidFill>
              </a:rPr>
              <a:t>School Books for Africa </a:t>
            </a:r>
          </a:p>
          <a:p>
            <a:pPr eaLnBrk="1" hangingPunct="1">
              <a:lnSpc>
                <a:spcPct val="80000"/>
              </a:lnSpc>
            </a:pPr>
            <a:r>
              <a:rPr lang="en-US" sz="2800" smtClean="0">
                <a:solidFill>
                  <a:schemeClr val="bg2"/>
                </a:solidFill>
              </a:rPr>
              <a:t>International Student Exchange </a:t>
            </a:r>
          </a:p>
          <a:p>
            <a:pPr eaLnBrk="1" hangingPunct="1">
              <a:lnSpc>
                <a:spcPct val="80000"/>
              </a:lnSpc>
              <a:buFont typeface="Wingdings" pitchFamily="-105" charset="2"/>
              <a:buNone/>
            </a:pPr>
            <a:endParaRPr lang="en-US" sz="2800" smtClean="0">
              <a:solidFill>
                <a:schemeClr val="bg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lstStyle/>
          <a:p>
            <a:pPr eaLnBrk="1" hangingPunct="1">
              <a:defRPr/>
            </a:pPr>
            <a:r>
              <a:rPr lang="en-US" sz="4000" b="1">
                <a:solidFill>
                  <a:schemeClr val="bg2"/>
                </a:solidFill>
                <a:ea typeface="+mj-ea"/>
              </a:rPr>
              <a:t>The Four-Way Test</a:t>
            </a:r>
            <a:br>
              <a:rPr lang="en-US" sz="4000" b="1">
                <a:solidFill>
                  <a:schemeClr val="bg2"/>
                </a:solidFill>
                <a:ea typeface="+mj-ea"/>
              </a:rPr>
            </a:br>
            <a:endParaRPr lang="en-US" sz="4000" b="1">
              <a:solidFill>
                <a:schemeClr val="bg2"/>
              </a:solidFill>
              <a:ea typeface="+mj-ea"/>
            </a:endParaRPr>
          </a:p>
        </p:txBody>
      </p:sp>
      <p:sp>
        <p:nvSpPr>
          <p:cNvPr id="7171" name="Rectangle 3"/>
          <p:cNvSpPr>
            <a:spLocks noGrp="1" noRot="1" noChangeArrowheads="1"/>
          </p:cNvSpPr>
          <p:nvPr>
            <p:ph type="body" idx="1"/>
          </p:nvPr>
        </p:nvSpPr>
        <p:spPr/>
        <p:txBody>
          <a:bodyPr/>
          <a:lstStyle/>
          <a:p>
            <a:pPr eaLnBrk="1" hangingPunct="1">
              <a:lnSpc>
                <a:spcPct val="80000"/>
              </a:lnSpc>
              <a:buFont typeface="Wingdings" pitchFamily="-105" charset="2"/>
              <a:buNone/>
            </a:pPr>
            <a:r>
              <a:rPr lang="en-US" sz="2000" smtClean="0">
                <a:solidFill>
                  <a:schemeClr val="bg2"/>
                </a:solidFill>
              </a:rPr>
              <a:t>From the earliest days of the organization, Rotarians were concerned with promoting high ethical standards in their professional lives. One of the world's most widely printed and quoted statements of business ethics is The Four-Way Test, which was created in 1932 by Rotarian Herbert J. Taylor (who later served as RI president) when he was asked to take charge of a company that was facing bankruptcy. </a:t>
            </a:r>
          </a:p>
          <a:p>
            <a:pPr eaLnBrk="1" hangingPunct="1">
              <a:lnSpc>
                <a:spcPct val="80000"/>
              </a:lnSpc>
              <a:buFont typeface="Wingdings" pitchFamily="-105" charset="2"/>
              <a:buNone/>
            </a:pPr>
            <a:r>
              <a:rPr lang="en-US" sz="2000" smtClean="0">
                <a:solidFill>
                  <a:schemeClr val="bg2"/>
                </a:solidFill>
              </a:rPr>
              <a:t>This 24-word test for employees to follow in their business and professional lives became the guide for sales, production, advertising, and all relations with dealers and customers, and the survival of the company is credited to this simple philosophy. Adopted by Rotary in 1943, The Four-Way Test has been translated into more than a hundred languages and published in thousands of ways. It asks the following four questions:</a:t>
            </a:r>
          </a:p>
          <a:p>
            <a:pPr eaLnBrk="1" hangingPunct="1">
              <a:lnSpc>
                <a:spcPct val="80000"/>
              </a:lnSpc>
            </a:pPr>
            <a:endParaRPr lang="en-US" sz="2000" smtClean="0">
              <a:solidFill>
                <a:schemeClr val="bg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pPr eaLnBrk="1" hangingPunct="1">
              <a:defRPr/>
            </a:pPr>
            <a:r>
              <a:rPr lang="en-US" sz="4000" b="1">
                <a:solidFill>
                  <a:schemeClr val="bg2"/>
                </a:solidFill>
                <a:ea typeface="+mj-ea"/>
              </a:rPr>
              <a:t>The Four-Way Test</a:t>
            </a:r>
            <a:br>
              <a:rPr lang="en-US" sz="4000" b="1">
                <a:solidFill>
                  <a:schemeClr val="bg2"/>
                </a:solidFill>
                <a:ea typeface="+mj-ea"/>
              </a:rPr>
            </a:br>
            <a:endParaRPr lang="en-US" sz="4000" b="1">
              <a:solidFill>
                <a:schemeClr val="bg2"/>
              </a:solidFill>
              <a:ea typeface="+mj-ea"/>
            </a:endParaRPr>
          </a:p>
        </p:txBody>
      </p:sp>
      <p:sp>
        <p:nvSpPr>
          <p:cNvPr id="8195" name="Rectangle 3"/>
          <p:cNvSpPr>
            <a:spLocks noGrp="1" noRot="1" noChangeArrowheads="1"/>
          </p:cNvSpPr>
          <p:nvPr>
            <p:ph type="body" idx="1"/>
          </p:nvPr>
        </p:nvSpPr>
        <p:spPr/>
        <p:txBody>
          <a:bodyPr/>
          <a:lstStyle/>
          <a:p>
            <a:pPr eaLnBrk="1" hangingPunct="1">
              <a:buFont typeface="Wingdings" pitchFamily="-105" charset="2"/>
              <a:buNone/>
            </a:pPr>
            <a:r>
              <a:rPr lang="en-US" smtClean="0">
                <a:solidFill>
                  <a:schemeClr val="bg2"/>
                </a:solidFill>
              </a:rPr>
              <a:t>"Of the things we think, say or do:</a:t>
            </a:r>
          </a:p>
          <a:p>
            <a:pPr eaLnBrk="1" hangingPunct="1">
              <a:buFont typeface="Wingdings" pitchFamily="-105" charset="2"/>
              <a:buNone/>
            </a:pPr>
            <a:endParaRPr lang="en-US" b="1" smtClean="0">
              <a:solidFill>
                <a:schemeClr val="bg2"/>
              </a:solidFill>
            </a:endParaRPr>
          </a:p>
          <a:p>
            <a:pPr eaLnBrk="1" hangingPunct="1"/>
            <a:r>
              <a:rPr lang="en-US" smtClean="0">
                <a:solidFill>
                  <a:schemeClr val="bg2"/>
                </a:solidFill>
              </a:rPr>
              <a:t>Is it the TRUTH?</a:t>
            </a:r>
            <a:endParaRPr lang="en-US" b="1" smtClean="0">
              <a:solidFill>
                <a:schemeClr val="bg2"/>
              </a:solidFill>
            </a:endParaRPr>
          </a:p>
          <a:p>
            <a:pPr eaLnBrk="1" hangingPunct="1"/>
            <a:r>
              <a:rPr lang="en-US" smtClean="0">
                <a:solidFill>
                  <a:schemeClr val="bg2"/>
                </a:solidFill>
              </a:rPr>
              <a:t>Is it FAIR to all concerned?</a:t>
            </a:r>
            <a:endParaRPr lang="en-US" b="1" smtClean="0">
              <a:solidFill>
                <a:schemeClr val="bg2"/>
              </a:solidFill>
            </a:endParaRPr>
          </a:p>
          <a:p>
            <a:pPr eaLnBrk="1" hangingPunct="1"/>
            <a:r>
              <a:rPr lang="en-US" smtClean="0">
                <a:solidFill>
                  <a:schemeClr val="bg2"/>
                </a:solidFill>
              </a:rPr>
              <a:t>Will it build GOODWILL and BETTER FRIENDSHIPS?</a:t>
            </a:r>
            <a:endParaRPr lang="en-US" b="1" smtClean="0">
              <a:solidFill>
                <a:schemeClr val="bg2"/>
              </a:solidFill>
            </a:endParaRPr>
          </a:p>
          <a:p>
            <a:pPr eaLnBrk="1" hangingPunct="1"/>
            <a:r>
              <a:rPr lang="en-US" smtClean="0">
                <a:solidFill>
                  <a:schemeClr val="bg2"/>
                </a:solidFill>
              </a:rPr>
              <a:t>Will it be BENEFICIAL to all concerned?" </a:t>
            </a:r>
            <a:endParaRPr lang="en-US" b="1" smtClean="0">
              <a:solidFill>
                <a:schemeClr val="bg2"/>
              </a:solidFill>
            </a:endParaRPr>
          </a:p>
          <a:p>
            <a:pPr eaLnBrk="1" hangingPunct="1">
              <a:buFont typeface="Wingdings" pitchFamily="-105" charset="2"/>
              <a:buNone/>
            </a:pPr>
            <a:endParaRPr lang="en-US" smtClean="0">
              <a:solidFill>
                <a:schemeClr val="bg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pPr eaLnBrk="1" hangingPunct="1">
              <a:defRPr/>
            </a:pPr>
            <a:r>
              <a:rPr lang="en-US">
                <a:solidFill>
                  <a:schemeClr val="bg2"/>
                </a:solidFill>
                <a:ea typeface="+mj-ea"/>
              </a:rPr>
              <a:t>Benefits Of Rotary</a:t>
            </a:r>
          </a:p>
        </p:txBody>
      </p:sp>
      <p:sp>
        <p:nvSpPr>
          <p:cNvPr id="17411" name="Rectangle 3"/>
          <p:cNvSpPr>
            <a:spLocks noGrp="1" noRot="1" noChangeArrowheads="1"/>
          </p:cNvSpPr>
          <p:nvPr>
            <p:ph type="body" idx="1"/>
          </p:nvPr>
        </p:nvSpPr>
        <p:spPr/>
        <p:txBody>
          <a:bodyPr/>
          <a:lstStyle/>
          <a:p>
            <a:pPr eaLnBrk="1" hangingPunct="1">
              <a:lnSpc>
                <a:spcPct val="90000"/>
              </a:lnSpc>
              <a:buFont typeface="Wingdings" pitchFamily="-105" charset="2"/>
              <a:buNone/>
            </a:pPr>
            <a:r>
              <a:rPr lang="en-US" sz="2400" b="1" smtClean="0">
                <a:solidFill>
                  <a:schemeClr val="bg2"/>
                </a:solidFill>
              </a:rPr>
              <a:t>Rotary membership provides the opportunity to:</a:t>
            </a:r>
          </a:p>
          <a:p>
            <a:pPr eaLnBrk="1" hangingPunct="1">
              <a:lnSpc>
                <a:spcPct val="90000"/>
              </a:lnSpc>
              <a:buFont typeface="Wingdings" pitchFamily="-105" charset="2"/>
              <a:buNone/>
            </a:pPr>
            <a:endParaRPr lang="en-US" sz="2400" smtClean="0">
              <a:solidFill>
                <a:schemeClr val="bg2"/>
              </a:solidFill>
            </a:endParaRPr>
          </a:p>
          <a:p>
            <a:pPr eaLnBrk="1" hangingPunct="1">
              <a:lnSpc>
                <a:spcPct val="90000"/>
              </a:lnSpc>
            </a:pPr>
            <a:r>
              <a:rPr lang="en-US" sz="2400" smtClean="0">
                <a:solidFill>
                  <a:schemeClr val="bg2"/>
                </a:solidFill>
              </a:rPr>
              <a:t>Become connected to your community. </a:t>
            </a:r>
          </a:p>
          <a:p>
            <a:pPr eaLnBrk="1" hangingPunct="1">
              <a:lnSpc>
                <a:spcPct val="90000"/>
              </a:lnSpc>
            </a:pPr>
            <a:r>
              <a:rPr lang="en-US" sz="2400" smtClean="0">
                <a:solidFill>
                  <a:schemeClr val="bg2"/>
                </a:solidFill>
              </a:rPr>
              <a:t>Work with others in addressing community needs. </a:t>
            </a:r>
          </a:p>
          <a:p>
            <a:pPr eaLnBrk="1" hangingPunct="1">
              <a:lnSpc>
                <a:spcPct val="90000"/>
              </a:lnSpc>
            </a:pPr>
            <a:r>
              <a:rPr lang="en-US" sz="2400" smtClean="0">
                <a:solidFill>
                  <a:schemeClr val="bg2"/>
                </a:solidFill>
              </a:rPr>
              <a:t>Interact with other professionals in your community;</a:t>
            </a:r>
            <a:br>
              <a:rPr lang="en-US" sz="2400" smtClean="0">
                <a:solidFill>
                  <a:schemeClr val="bg2"/>
                </a:solidFill>
              </a:rPr>
            </a:br>
            <a:r>
              <a:rPr lang="en-US" sz="2400" smtClean="0">
                <a:solidFill>
                  <a:schemeClr val="bg2"/>
                </a:solidFill>
              </a:rPr>
              <a:t>assist with RI's international humanitarian service efforts. </a:t>
            </a:r>
          </a:p>
          <a:p>
            <a:pPr eaLnBrk="1" hangingPunct="1">
              <a:lnSpc>
                <a:spcPct val="90000"/>
              </a:lnSpc>
            </a:pPr>
            <a:r>
              <a:rPr lang="en-US" sz="2400" smtClean="0">
                <a:solidFill>
                  <a:schemeClr val="bg2"/>
                </a:solidFill>
              </a:rPr>
              <a:t>Establish contacts with an international network of professionals. </a:t>
            </a:r>
          </a:p>
          <a:p>
            <a:pPr eaLnBrk="1" hangingPunct="1">
              <a:lnSpc>
                <a:spcPct val="90000"/>
              </a:lnSpc>
            </a:pPr>
            <a:r>
              <a:rPr lang="en-US" sz="2400" smtClean="0">
                <a:solidFill>
                  <a:schemeClr val="bg2"/>
                </a:solidFill>
              </a:rPr>
              <a:t>Develop leadership skills. </a:t>
            </a:r>
          </a:p>
          <a:p>
            <a:pPr eaLnBrk="1" hangingPunct="1">
              <a:lnSpc>
                <a:spcPct val="90000"/>
              </a:lnSpc>
            </a:pPr>
            <a:r>
              <a:rPr lang="en-US" sz="2400" smtClean="0">
                <a:solidFill>
                  <a:schemeClr val="bg2"/>
                </a:solidFill>
              </a:rPr>
              <a:t>Involve family in promoting service efforts. </a:t>
            </a:r>
          </a:p>
          <a:p>
            <a:pPr eaLnBrk="1" hangingPunct="1">
              <a:lnSpc>
                <a:spcPct val="90000"/>
              </a:lnSpc>
              <a:buFont typeface="Wingdings" pitchFamily="-105" charset="2"/>
              <a:buNone/>
            </a:pPr>
            <a:endParaRPr lang="en-US" sz="2400" smtClean="0">
              <a:solidFill>
                <a:schemeClr val="bg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pPr eaLnBrk="1" hangingPunct="1">
              <a:defRPr/>
            </a:pPr>
            <a:r>
              <a:rPr lang="en-US">
                <a:ea typeface="+mj-ea"/>
              </a:rPr>
              <a:t> </a:t>
            </a:r>
          </a:p>
        </p:txBody>
      </p:sp>
      <p:sp>
        <p:nvSpPr>
          <p:cNvPr id="16387" name="Rectangle 3"/>
          <p:cNvSpPr>
            <a:spLocks noGrp="1" noRot="1" noChangeArrowheads="1"/>
          </p:cNvSpPr>
          <p:nvPr>
            <p:ph type="body" idx="1"/>
          </p:nvPr>
        </p:nvSpPr>
        <p:spPr>
          <a:xfrm>
            <a:off x="301625" y="381000"/>
            <a:ext cx="8540750" cy="5715000"/>
          </a:xfrm>
        </p:spPr>
        <p:txBody>
          <a:bodyPr/>
          <a:lstStyle/>
          <a:p>
            <a:pPr algn="ctr" eaLnBrk="1" hangingPunct="1">
              <a:buFont typeface="Wingdings" pitchFamily="-105" charset="2"/>
              <a:buNone/>
              <a:defRPr/>
            </a:pPr>
            <a:r>
              <a:rPr lang="en-US" sz="4800">
                <a:solidFill>
                  <a:schemeClr val="bg2"/>
                </a:solidFill>
                <a:ea typeface="+mn-ea"/>
              </a:rPr>
              <a:t>Come And Join Us </a:t>
            </a:r>
          </a:p>
          <a:p>
            <a:pPr algn="ctr" eaLnBrk="1" hangingPunct="1">
              <a:buFont typeface="Wingdings" pitchFamily="-105" charset="2"/>
              <a:buNone/>
              <a:defRPr/>
            </a:pPr>
            <a:endParaRPr lang="en-US" sz="4800">
              <a:solidFill>
                <a:schemeClr val="bg2"/>
              </a:solidFill>
              <a:ea typeface="+mn-ea"/>
            </a:endParaRPr>
          </a:p>
          <a:p>
            <a:pPr algn="ctr" eaLnBrk="1" hangingPunct="1">
              <a:buFont typeface="Wingdings" pitchFamily="-105" charset="2"/>
              <a:buNone/>
              <a:defRPr/>
            </a:pPr>
            <a:r>
              <a:rPr lang="en-US" sz="4800">
                <a:solidFill>
                  <a:schemeClr val="bg2"/>
                </a:solidFill>
                <a:ea typeface="+mn-ea"/>
              </a:rPr>
              <a:t>To Make Our Community </a:t>
            </a:r>
          </a:p>
          <a:p>
            <a:pPr algn="ctr" eaLnBrk="1" hangingPunct="1">
              <a:buFont typeface="Wingdings" pitchFamily="-105" charset="2"/>
              <a:buNone/>
              <a:defRPr/>
            </a:pPr>
            <a:endParaRPr lang="en-US" sz="4800">
              <a:solidFill>
                <a:schemeClr val="bg2"/>
              </a:solidFill>
              <a:ea typeface="+mn-ea"/>
            </a:endParaRPr>
          </a:p>
          <a:p>
            <a:pPr algn="ctr" eaLnBrk="1" hangingPunct="1">
              <a:buFont typeface="Wingdings" pitchFamily="-105" charset="2"/>
              <a:buNone/>
              <a:defRPr/>
            </a:pPr>
            <a:r>
              <a:rPr lang="en-US" sz="4800">
                <a:solidFill>
                  <a:schemeClr val="bg2"/>
                </a:solidFill>
                <a:ea typeface="+mn-ea"/>
              </a:rPr>
              <a:t>And </a:t>
            </a:r>
          </a:p>
          <a:p>
            <a:pPr algn="ctr" eaLnBrk="1" hangingPunct="1">
              <a:buFont typeface="Wingdings" pitchFamily="-105" charset="2"/>
              <a:buNone/>
              <a:defRPr/>
            </a:pPr>
            <a:endParaRPr lang="en-US" sz="4800">
              <a:solidFill>
                <a:schemeClr val="bg2"/>
              </a:solidFill>
              <a:ea typeface="+mn-ea"/>
            </a:endParaRPr>
          </a:p>
          <a:p>
            <a:pPr algn="ctr" eaLnBrk="1" hangingPunct="1">
              <a:buFont typeface="Wingdings" pitchFamily="-105" charset="2"/>
              <a:buNone/>
              <a:defRPr/>
            </a:pPr>
            <a:r>
              <a:rPr lang="en-US" sz="4800">
                <a:solidFill>
                  <a:schemeClr val="bg2"/>
                </a:solidFill>
                <a:ea typeface="+mn-ea"/>
              </a:rPr>
              <a:t>World A Better Place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pPr eaLnBrk="1" hangingPunct="1">
              <a:defRPr/>
            </a:pPr>
            <a:r>
              <a:rPr lang="en-US">
                <a:ea typeface="+mj-ea"/>
              </a:rPr>
              <a:t> </a:t>
            </a:r>
          </a:p>
        </p:txBody>
      </p:sp>
      <p:sp>
        <p:nvSpPr>
          <p:cNvPr id="23555" name="Rectangle 3"/>
          <p:cNvSpPr>
            <a:spLocks noGrp="1" noRot="1" noChangeArrowheads="1"/>
          </p:cNvSpPr>
          <p:nvPr>
            <p:ph type="body" idx="1"/>
          </p:nvPr>
        </p:nvSpPr>
        <p:spPr>
          <a:xfrm>
            <a:off x="381000" y="3276600"/>
            <a:ext cx="8540750" cy="3352800"/>
          </a:xfrm>
        </p:spPr>
        <p:txBody>
          <a:bodyPr/>
          <a:lstStyle/>
          <a:p>
            <a:pPr algn="ctr" eaLnBrk="1" hangingPunct="1">
              <a:lnSpc>
                <a:spcPct val="90000"/>
              </a:lnSpc>
              <a:buFont typeface="Wingdings" pitchFamily="-105" charset="2"/>
              <a:buNone/>
              <a:defRPr/>
            </a:pPr>
            <a:r>
              <a:rPr lang="en-US" sz="2800">
                <a:solidFill>
                  <a:schemeClr val="bg2"/>
                </a:solidFill>
                <a:ea typeface="+mn-ea"/>
              </a:rPr>
              <a:t>I would like to know more about becoming a</a:t>
            </a:r>
          </a:p>
          <a:p>
            <a:pPr algn="ctr" eaLnBrk="1" hangingPunct="1">
              <a:lnSpc>
                <a:spcPct val="90000"/>
              </a:lnSpc>
              <a:buFont typeface="Wingdings" pitchFamily="-105" charset="2"/>
              <a:buNone/>
              <a:defRPr/>
            </a:pPr>
            <a:r>
              <a:rPr lang="en-US" sz="4000">
                <a:solidFill>
                  <a:schemeClr val="bg2"/>
                </a:solidFill>
                <a:ea typeface="+mn-ea"/>
              </a:rPr>
              <a:t>Rotarian</a:t>
            </a:r>
          </a:p>
          <a:p>
            <a:pPr eaLnBrk="1" hangingPunct="1">
              <a:lnSpc>
                <a:spcPct val="90000"/>
              </a:lnSpc>
              <a:buFont typeface="Wingdings" pitchFamily="-105" charset="2"/>
              <a:buNone/>
              <a:defRPr/>
            </a:pPr>
            <a:r>
              <a:rPr lang="en-US" sz="4000">
                <a:solidFill>
                  <a:schemeClr val="bg2"/>
                </a:solidFill>
                <a:ea typeface="+mn-ea"/>
              </a:rPr>
              <a:t>Name: ____________________</a:t>
            </a:r>
          </a:p>
          <a:p>
            <a:pPr eaLnBrk="1" hangingPunct="1">
              <a:lnSpc>
                <a:spcPct val="90000"/>
              </a:lnSpc>
              <a:buFont typeface="Wingdings" pitchFamily="-105" charset="2"/>
              <a:buNone/>
              <a:defRPr/>
            </a:pPr>
            <a:r>
              <a:rPr lang="en-US" sz="4000">
                <a:solidFill>
                  <a:schemeClr val="bg2"/>
                </a:solidFill>
                <a:ea typeface="+mn-ea"/>
              </a:rPr>
              <a:t>Phone Number: _____________</a:t>
            </a:r>
          </a:p>
          <a:p>
            <a:pPr eaLnBrk="1" hangingPunct="1">
              <a:lnSpc>
                <a:spcPct val="90000"/>
              </a:lnSpc>
              <a:buFont typeface="Wingdings" pitchFamily="-105" charset="2"/>
              <a:buNone/>
              <a:defRPr/>
            </a:pPr>
            <a:r>
              <a:rPr lang="en-US" sz="4000">
                <a:solidFill>
                  <a:schemeClr val="bg2"/>
                </a:solidFill>
                <a:ea typeface="+mn-ea"/>
              </a:rPr>
              <a:t>Email: _____________________</a:t>
            </a:r>
          </a:p>
        </p:txBody>
      </p:sp>
      <p:pic>
        <p:nvPicPr>
          <p:cNvPr id="29700" name="Picture 4" descr="riemblem_c_large"/>
          <p:cNvPicPr>
            <a:picLocks noChangeAspect="1" noChangeArrowheads="1"/>
          </p:cNvPicPr>
          <p:nvPr/>
        </p:nvPicPr>
        <p:blipFill>
          <a:blip r:embed="rId2"/>
          <a:srcRect/>
          <a:stretch>
            <a:fillRect/>
          </a:stretch>
        </p:blipFill>
        <p:spPr bwMode="auto">
          <a:xfrm>
            <a:off x="3352800" y="304800"/>
            <a:ext cx="2895600" cy="28956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pPr eaLnBrk="1" hangingPunct="1">
              <a:defRPr/>
            </a:pPr>
            <a:r>
              <a:rPr lang="en-US">
                <a:solidFill>
                  <a:schemeClr val="bg2"/>
                </a:solidFill>
                <a:ea typeface="+mj-ea"/>
              </a:rPr>
              <a:t>Our Motto</a:t>
            </a:r>
          </a:p>
        </p:txBody>
      </p:sp>
      <p:sp>
        <p:nvSpPr>
          <p:cNvPr id="15363" name="Rectangle 3"/>
          <p:cNvSpPr>
            <a:spLocks noGrp="1" noRot="1" noChangeArrowheads="1"/>
          </p:cNvSpPr>
          <p:nvPr>
            <p:ph type="body" idx="1"/>
          </p:nvPr>
        </p:nvSpPr>
        <p:spPr/>
        <p:txBody>
          <a:bodyPr/>
          <a:lstStyle/>
          <a:p>
            <a:pPr eaLnBrk="1" hangingPunct="1">
              <a:buFont typeface="Wingdings" pitchFamily="-105" charset="2"/>
              <a:buNone/>
            </a:pPr>
            <a:r>
              <a:rPr lang="en-US" sz="4800" i="1" smtClean="0">
                <a:solidFill>
                  <a:schemeClr val="bg2"/>
                </a:solidFill>
              </a:rPr>
              <a:t>“SERVICE </a:t>
            </a:r>
          </a:p>
          <a:p>
            <a:pPr eaLnBrk="1" hangingPunct="1">
              <a:buFont typeface="Wingdings" pitchFamily="-105" charset="2"/>
              <a:buNone/>
            </a:pPr>
            <a:endParaRPr lang="en-US" sz="4800" i="1" smtClean="0">
              <a:solidFill>
                <a:schemeClr val="bg2"/>
              </a:solidFill>
            </a:endParaRPr>
          </a:p>
          <a:p>
            <a:pPr eaLnBrk="1" hangingPunct="1">
              <a:buFont typeface="Wingdings" pitchFamily="-105" charset="2"/>
              <a:buNone/>
            </a:pPr>
            <a:r>
              <a:rPr lang="en-US" sz="4800" i="1" smtClean="0">
                <a:solidFill>
                  <a:schemeClr val="bg2"/>
                </a:solidFill>
              </a:rPr>
              <a:t>				ABOVE </a:t>
            </a:r>
          </a:p>
          <a:p>
            <a:pPr eaLnBrk="1" hangingPunct="1">
              <a:buFont typeface="Wingdings" pitchFamily="-105" charset="2"/>
              <a:buNone/>
            </a:pPr>
            <a:endParaRPr lang="en-US" sz="4800" i="1" smtClean="0">
              <a:solidFill>
                <a:schemeClr val="bg2"/>
              </a:solidFill>
            </a:endParaRPr>
          </a:p>
          <a:p>
            <a:pPr eaLnBrk="1" hangingPunct="1">
              <a:buFont typeface="Wingdings" pitchFamily="-105" charset="2"/>
              <a:buNone/>
            </a:pPr>
            <a:r>
              <a:rPr lang="en-US" sz="4800" i="1" smtClean="0">
                <a:solidFill>
                  <a:schemeClr val="bg2"/>
                </a:solidFill>
              </a:rPr>
              <a:t>							SELF”</a:t>
            </a:r>
          </a:p>
          <a:p>
            <a:pPr eaLnBrk="1" hangingPunct="1">
              <a:buFont typeface="Wingdings" pitchFamily="-105" charset="2"/>
              <a:buNone/>
            </a:pPr>
            <a:endParaRPr lang="en-US" smtClean="0">
              <a:solidFill>
                <a:schemeClr val="bg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lstStyle/>
          <a:p>
            <a:pPr eaLnBrk="1" hangingPunct="1">
              <a:defRPr/>
            </a:pPr>
            <a:r>
              <a:rPr lang="en-US">
                <a:solidFill>
                  <a:schemeClr val="bg2"/>
                </a:solidFill>
                <a:ea typeface="+mj-ea"/>
              </a:rPr>
              <a:t>A History</a:t>
            </a:r>
          </a:p>
        </p:txBody>
      </p:sp>
      <p:sp>
        <p:nvSpPr>
          <p:cNvPr id="21507" name="Rectangle 3"/>
          <p:cNvSpPr>
            <a:spLocks noGrp="1" noRot="1" noChangeArrowheads="1"/>
          </p:cNvSpPr>
          <p:nvPr>
            <p:ph type="body" idx="1"/>
          </p:nvPr>
        </p:nvSpPr>
        <p:spPr/>
        <p:txBody>
          <a:bodyPr/>
          <a:lstStyle/>
          <a:p>
            <a:pPr eaLnBrk="1" hangingPunct="1">
              <a:lnSpc>
                <a:spcPct val="90000"/>
              </a:lnSpc>
              <a:buFont typeface="Wingdings" pitchFamily="-105" charset="2"/>
              <a:buNone/>
            </a:pPr>
            <a:r>
              <a:rPr lang="en-US" smtClean="0">
                <a:solidFill>
                  <a:schemeClr val="bg2"/>
                </a:solidFill>
              </a:rPr>
              <a:t>The world's first service club, the Rotary Club of Chicago, Illinois, USA, was formed on 23 February 1905 by Paul P. Harris, an attorney who wished to recapture in a professional club the same friendly spirit he had felt in the small towns of his youth. The name "Rotary" derived from the early practice of rotating meetings among members' offices.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pPr eaLnBrk="1" hangingPunct="1">
              <a:defRPr/>
            </a:pPr>
            <a:r>
              <a:rPr lang="en-US">
                <a:solidFill>
                  <a:schemeClr val="bg2"/>
                </a:solidFill>
                <a:ea typeface="+mj-ea"/>
              </a:rPr>
              <a:t>Today</a:t>
            </a:r>
          </a:p>
        </p:txBody>
      </p:sp>
      <p:sp>
        <p:nvSpPr>
          <p:cNvPr id="20483" name="Rectangle 3"/>
          <p:cNvSpPr>
            <a:spLocks noGrp="1" noRot="1" noChangeArrowheads="1"/>
          </p:cNvSpPr>
          <p:nvPr>
            <p:ph type="body" idx="1"/>
          </p:nvPr>
        </p:nvSpPr>
        <p:spPr/>
        <p:txBody>
          <a:bodyPr/>
          <a:lstStyle/>
          <a:p>
            <a:pPr eaLnBrk="1" hangingPunct="1">
              <a:lnSpc>
                <a:spcPct val="90000"/>
              </a:lnSpc>
              <a:buFont typeface="Wingdings" pitchFamily="-105" charset="2"/>
              <a:buNone/>
            </a:pPr>
            <a:endParaRPr lang="en-US" smtClean="0">
              <a:solidFill>
                <a:schemeClr val="bg2"/>
              </a:solidFill>
            </a:endParaRPr>
          </a:p>
          <a:p>
            <a:pPr eaLnBrk="1" hangingPunct="1">
              <a:lnSpc>
                <a:spcPct val="90000"/>
              </a:lnSpc>
              <a:buFont typeface="Wingdings" pitchFamily="-105" charset="2"/>
              <a:buNone/>
            </a:pPr>
            <a:r>
              <a:rPr lang="en-US" smtClean="0">
                <a:solidFill>
                  <a:schemeClr val="bg2"/>
                </a:solidFill>
              </a:rPr>
              <a:t>Rotary is a worldwide organization of business and professional leaders that provides humanitarian service, encourages high ethical standards in all vocations, and helps build goodwill and peace in the world. Approximately 1.2 million Rotarians belong to more than 32,000 clubs in more than 200 countries and geographical areas. </a:t>
            </a:r>
          </a:p>
          <a:p>
            <a:pPr eaLnBrk="1" hangingPunct="1">
              <a:lnSpc>
                <a:spcPct val="90000"/>
              </a:lnSpc>
              <a:buFont typeface="Wingdings" pitchFamily="-105" charset="2"/>
              <a:buNone/>
            </a:pPr>
            <a:endParaRPr lang="en-US" smtClean="0">
              <a:solidFill>
                <a:schemeClr val="bg2"/>
              </a:solidFill>
            </a:endParaRPr>
          </a:p>
          <a:p>
            <a:pPr eaLnBrk="1" hangingPunct="1">
              <a:lnSpc>
                <a:spcPct val="90000"/>
              </a:lnSpc>
              <a:buFont typeface="Wingdings" pitchFamily="-105" charset="2"/>
              <a:buNone/>
            </a:pPr>
            <a:endParaRPr lang="en-US" smtClean="0">
              <a:solidFill>
                <a:schemeClr val="bg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pPr eaLnBrk="1" hangingPunct="1">
              <a:defRPr/>
            </a:pPr>
            <a:r>
              <a:rPr lang="en-US">
                <a:solidFill>
                  <a:schemeClr val="bg2"/>
                </a:solidFill>
                <a:ea typeface="+mj-ea"/>
              </a:rPr>
              <a:t>Our Rotary Club</a:t>
            </a:r>
          </a:p>
        </p:txBody>
      </p:sp>
      <p:sp>
        <p:nvSpPr>
          <p:cNvPr id="18435" name="Rectangle 3"/>
          <p:cNvSpPr>
            <a:spLocks noGrp="1" noRot="1" noChangeArrowheads="1"/>
          </p:cNvSpPr>
          <p:nvPr>
            <p:ph type="body" idx="1"/>
          </p:nvPr>
        </p:nvSpPr>
        <p:spPr/>
        <p:txBody>
          <a:bodyPr/>
          <a:lstStyle/>
          <a:p>
            <a:pPr eaLnBrk="1" hangingPunct="1">
              <a:lnSpc>
                <a:spcPct val="80000"/>
              </a:lnSpc>
              <a:buFont typeface="Wingdings" pitchFamily="-105" charset="2"/>
              <a:buNone/>
            </a:pPr>
            <a:r>
              <a:rPr lang="en-US" sz="2000" smtClean="0"/>
              <a:t>	</a:t>
            </a:r>
            <a:r>
              <a:rPr lang="en-US" sz="2000" smtClean="0">
                <a:solidFill>
                  <a:schemeClr val="bg2"/>
                </a:solidFill>
              </a:rPr>
              <a:t>The Westfield-Mayville Rotary club has been serving the northwestern corner of Chautauqua County, New York for the past  </a:t>
            </a:r>
            <a:r>
              <a:rPr lang="en-US" sz="2000" b="1" smtClean="0">
                <a:solidFill>
                  <a:schemeClr val="bg2"/>
                </a:solidFill>
              </a:rPr>
              <a:t>77 </a:t>
            </a:r>
            <a:r>
              <a:rPr lang="en-US" sz="2000" smtClean="0">
                <a:solidFill>
                  <a:schemeClr val="bg2"/>
                </a:solidFill>
              </a:rPr>
              <a:t>years.  The Club was originally chartered in 1929 as the Westfield Rotary Club.  In subsequent years, as the club membership grew to include more members from the neighboring community of Mayville, New York, the club’s name was changed to the Westfield-Mayville Rotary club to reflect the changing demographic composition.  The club has made a particular effort during the past two years to reach out to the neighboring communities of Ripley and Brocton, New York; and the club now has a growing membership from those communities.</a:t>
            </a:r>
          </a:p>
          <a:p>
            <a:pPr eaLnBrk="1" hangingPunct="1">
              <a:lnSpc>
                <a:spcPct val="80000"/>
              </a:lnSpc>
              <a:buFont typeface="Wingdings" pitchFamily="-105" charset="2"/>
              <a:buNone/>
            </a:pPr>
            <a:endParaRPr lang="en-US" sz="2000" smtClean="0">
              <a:solidFill>
                <a:schemeClr val="bg2"/>
              </a:solidFill>
            </a:endParaRPr>
          </a:p>
          <a:p>
            <a:pPr eaLnBrk="1" hangingPunct="1">
              <a:lnSpc>
                <a:spcPct val="80000"/>
              </a:lnSpc>
              <a:buFont typeface="Wingdings" pitchFamily="-105" charset="2"/>
              <a:buNone/>
            </a:pPr>
            <a:r>
              <a:rPr lang="en-US" sz="2000" smtClean="0">
                <a:solidFill>
                  <a:schemeClr val="bg2"/>
                </a:solidFill>
              </a:rPr>
              <a:t>	Throughout this time, the club has been known and respected for its service contributions to the communities it serves.  The club is visible through its many service projects and fund raising activities, which are warmly supported the by communities.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pPr eaLnBrk="1" hangingPunct="1">
              <a:defRPr/>
            </a:pPr>
            <a:r>
              <a:rPr lang="en-US" sz="4000" b="1">
                <a:solidFill>
                  <a:schemeClr val="bg2"/>
                </a:solidFill>
                <a:ea typeface="+mj-ea"/>
              </a:rPr>
              <a:t>Object of Rotary</a:t>
            </a:r>
            <a:br>
              <a:rPr lang="en-US" sz="4000" b="1">
                <a:solidFill>
                  <a:schemeClr val="bg2"/>
                </a:solidFill>
                <a:ea typeface="+mj-ea"/>
              </a:rPr>
            </a:br>
            <a:endParaRPr lang="en-US" sz="4000" b="1">
              <a:solidFill>
                <a:schemeClr val="bg2"/>
              </a:solidFill>
              <a:ea typeface="+mj-ea"/>
            </a:endParaRPr>
          </a:p>
        </p:txBody>
      </p:sp>
      <p:sp>
        <p:nvSpPr>
          <p:cNvPr id="14339" name="Rectangle 3"/>
          <p:cNvSpPr>
            <a:spLocks noGrp="1" noRot="1" noChangeArrowheads="1"/>
          </p:cNvSpPr>
          <p:nvPr>
            <p:ph type="body" idx="1"/>
          </p:nvPr>
        </p:nvSpPr>
        <p:spPr>
          <a:xfrm>
            <a:off x="301625" y="990600"/>
            <a:ext cx="8540750" cy="5638800"/>
          </a:xfrm>
        </p:spPr>
        <p:txBody>
          <a:bodyPr/>
          <a:lstStyle/>
          <a:p>
            <a:pPr eaLnBrk="1" hangingPunct="1">
              <a:lnSpc>
                <a:spcPct val="80000"/>
              </a:lnSpc>
              <a:buFont typeface="Wingdings" pitchFamily="-105" charset="2"/>
              <a:buNone/>
              <a:defRPr/>
            </a:pPr>
            <a:r>
              <a:rPr lang="en-US" sz="2400">
                <a:solidFill>
                  <a:schemeClr val="bg2"/>
                </a:solidFill>
                <a:ea typeface="+mn-ea"/>
              </a:rPr>
              <a:t>The Object of Rotary is to encourage and foster the ideal of service as a basis of worthy enterprise and, in particular, to encourage and foster:</a:t>
            </a:r>
          </a:p>
          <a:p>
            <a:pPr eaLnBrk="1" hangingPunct="1">
              <a:lnSpc>
                <a:spcPct val="80000"/>
              </a:lnSpc>
              <a:buFont typeface="Wingdings" pitchFamily="-105" charset="2"/>
              <a:buNone/>
              <a:defRPr/>
            </a:pPr>
            <a:endParaRPr lang="en-US" sz="2400">
              <a:solidFill>
                <a:schemeClr val="bg2"/>
              </a:solidFill>
              <a:ea typeface="+mn-ea"/>
            </a:endParaRPr>
          </a:p>
          <a:p>
            <a:pPr eaLnBrk="1" hangingPunct="1">
              <a:lnSpc>
                <a:spcPct val="80000"/>
              </a:lnSpc>
              <a:defRPr/>
            </a:pPr>
            <a:r>
              <a:rPr lang="en-US" sz="2400">
                <a:solidFill>
                  <a:schemeClr val="bg2"/>
                </a:solidFill>
                <a:ea typeface="+mn-ea"/>
              </a:rPr>
              <a:t>FIRST. The development of acquaintance as an opportunity for service;</a:t>
            </a:r>
          </a:p>
          <a:p>
            <a:pPr eaLnBrk="1" hangingPunct="1">
              <a:lnSpc>
                <a:spcPct val="80000"/>
              </a:lnSpc>
              <a:defRPr/>
            </a:pPr>
            <a:r>
              <a:rPr lang="en-US" sz="2400">
                <a:solidFill>
                  <a:schemeClr val="bg2"/>
                </a:solidFill>
                <a:ea typeface="+mn-ea"/>
              </a:rPr>
              <a:t>SECOND. High ethical standards in business and professions, the recognition of the worthiness of all useful occupations, and the dignifying of each Rotarian's occupation as an opportunity to serve society;</a:t>
            </a:r>
          </a:p>
          <a:p>
            <a:pPr eaLnBrk="1" hangingPunct="1">
              <a:lnSpc>
                <a:spcPct val="80000"/>
              </a:lnSpc>
              <a:defRPr/>
            </a:pPr>
            <a:r>
              <a:rPr lang="en-US" sz="2400">
                <a:solidFill>
                  <a:schemeClr val="bg2"/>
                </a:solidFill>
                <a:ea typeface="+mn-ea"/>
              </a:rPr>
              <a:t>THIRD. The application of the ideal of service in each Rotarian's personal, business, and community life;</a:t>
            </a:r>
          </a:p>
          <a:p>
            <a:pPr eaLnBrk="1" hangingPunct="1">
              <a:lnSpc>
                <a:spcPct val="80000"/>
              </a:lnSpc>
              <a:defRPr/>
            </a:pPr>
            <a:r>
              <a:rPr lang="en-US" sz="2400">
                <a:solidFill>
                  <a:schemeClr val="bg2"/>
                </a:solidFill>
                <a:ea typeface="+mn-ea"/>
              </a:rPr>
              <a:t>FOURTH. The advancement of international understanding, goodwill, and peace through a world fellowship of business and professional persons united in the ideal of service.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defRPr/>
            </a:pPr>
            <a:r>
              <a:rPr lang="en-US" b="1">
                <a:solidFill>
                  <a:schemeClr val="bg2"/>
                </a:solidFill>
                <a:ea typeface="+mj-ea"/>
              </a:rPr>
              <a:t>Four Avenues of Service</a:t>
            </a:r>
          </a:p>
        </p:txBody>
      </p:sp>
      <p:sp>
        <p:nvSpPr>
          <p:cNvPr id="9219" name="Rectangle 3"/>
          <p:cNvSpPr>
            <a:spLocks noGrp="1" noRot="1" noChangeArrowheads="1"/>
          </p:cNvSpPr>
          <p:nvPr>
            <p:ph type="body" idx="1"/>
          </p:nvPr>
        </p:nvSpPr>
        <p:spPr/>
        <p:txBody>
          <a:bodyPr/>
          <a:lstStyle/>
          <a:p>
            <a:pPr eaLnBrk="1" hangingPunct="1"/>
            <a:endParaRPr lang="en-US" b="1" smtClean="0"/>
          </a:p>
          <a:p>
            <a:pPr eaLnBrk="1" hangingPunct="1">
              <a:buFont typeface="Wingdings" pitchFamily="-105" charset="2"/>
              <a:buNone/>
            </a:pPr>
            <a:r>
              <a:rPr lang="en-US" smtClean="0"/>
              <a:t>	</a:t>
            </a:r>
            <a:r>
              <a:rPr lang="en-US" smtClean="0">
                <a:solidFill>
                  <a:schemeClr val="bg2"/>
                </a:solidFill>
              </a:rPr>
              <a:t>Based on the </a:t>
            </a:r>
            <a:r>
              <a:rPr lang="en-US" smtClean="0">
                <a:solidFill>
                  <a:schemeClr val="bg2"/>
                </a:solidFill>
                <a:hlinkClick r:id="rId2"/>
              </a:rPr>
              <a:t>Object of Rotary</a:t>
            </a:r>
            <a:r>
              <a:rPr lang="en-US" smtClean="0">
                <a:solidFill>
                  <a:schemeClr val="bg2"/>
                </a:solidFill>
              </a:rPr>
              <a:t>, the Four Avenues of Service are Rotary's philosophical cornerstone and the foundation on which club activity is based:</a:t>
            </a:r>
          </a:p>
          <a:p>
            <a:pPr eaLnBrk="1" hangingPunct="1"/>
            <a:endParaRPr lang="en-US" smtClean="0">
              <a:solidFill>
                <a:schemeClr val="bg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pPr eaLnBrk="1" hangingPunct="1">
              <a:defRPr/>
            </a:pPr>
            <a:r>
              <a:rPr lang="en-US" b="1">
                <a:solidFill>
                  <a:schemeClr val="bg2"/>
                </a:solidFill>
                <a:ea typeface="+mj-ea"/>
              </a:rPr>
              <a:t>Four Avenues of Service</a:t>
            </a:r>
          </a:p>
        </p:txBody>
      </p:sp>
      <p:sp>
        <p:nvSpPr>
          <p:cNvPr id="13315" name="Rectangle 3"/>
          <p:cNvSpPr>
            <a:spLocks noGrp="1" noRot="1" noChangeArrowheads="1"/>
          </p:cNvSpPr>
          <p:nvPr>
            <p:ph type="body" idx="1"/>
          </p:nvPr>
        </p:nvSpPr>
        <p:spPr/>
        <p:txBody>
          <a:bodyPr/>
          <a:lstStyle/>
          <a:p>
            <a:pPr eaLnBrk="1" hangingPunct="1">
              <a:lnSpc>
                <a:spcPct val="90000"/>
              </a:lnSpc>
            </a:pPr>
            <a:r>
              <a:rPr lang="en-US" sz="2800" i="1" u="sng" smtClean="0">
                <a:solidFill>
                  <a:schemeClr val="bg2"/>
                </a:solidFill>
              </a:rPr>
              <a:t>Club Service</a:t>
            </a:r>
            <a:r>
              <a:rPr lang="en-US" sz="2800" b="1" smtClean="0">
                <a:solidFill>
                  <a:schemeClr val="bg2"/>
                </a:solidFill>
              </a:rPr>
              <a:t> focuses on strengthening fellowship and ensuring the effective functioning of the club. </a:t>
            </a:r>
          </a:p>
          <a:p>
            <a:pPr eaLnBrk="1" hangingPunct="1">
              <a:lnSpc>
                <a:spcPct val="90000"/>
              </a:lnSpc>
            </a:pPr>
            <a:endParaRPr lang="en-US" sz="2800" b="1" smtClean="0">
              <a:solidFill>
                <a:schemeClr val="bg2"/>
              </a:solidFill>
            </a:endParaRPr>
          </a:p>
          <a:p>
            <a:pPr eaLnBrk="1" hangingPunct="1">
              <a:lnSpc>
                <a:spcPct val="90000"/>
              </a:lnSpc>
            </a:pPr>
            <a:r>
              <a:rPr lang="en-US" sz="2800" smtClean="0">
                <a:solidFill>
                  <a:schemeClr val="bg2"/>
                </a:solidFill>
              </a:rPr>
              <a:t>Encourage every Rotarian to become personally involved in club projects and activities – </a:t>
            </a:r>
          </a:p>
          <a:p>
            <a:pPr eaLnBrk="1" hangingPunct="1">
              <a:lnSpc>
                <a:spcPct val="90000"/>
              </a:lnSpc>
              <a:buFont typeface="Wingdings" pitchFamily="-105" charset="2"/>
              <a:buNone/>
            </a:pPr>
            <a:r>
              <a:rPr lang="en-US" sz="2800" smtClean="0">
                <a:solidFill>
                  <a:schemeClr val="bg2"/>
                </a:solidFill>
              </a:rPr>
              <a:t>	</a:t>
            </a:r>
            <a:r>
              <a:rPr lang="en-US" sz="2800" smtClean="0">
                <a:solidFill>
                  <a:schemeClr val="hlink"/>
                </a:solidFill>
              </a:rPr>
              <a:t>“Time and Talent”</a:t>
            </a:r>
          </a:p>
          <a:p>
            <a:pPr eaLnBrk="1" hangingPunct="1">
              <a:lnSpc>
                <a:spcPct val="90000"/>
              </a:lnSpc>
            </a:pPr>
            <a:r>
              <a:rPr lang="en-US" sz="2800" smtClean="0">
                <a:solidFill>
                  <a:schemeClr val="bg2"/>
                </a:solidFill>
              </a:rPr>
              <a:t>Contact members who have missed more than two consecutive meetings </a:t>
            </a:r>
          </a:p>
          <a:p>
            <a:pPr eaLnBrk="1" hangingPunct="1">
              <a:lnSpc>
                <a:spcPct val="90000"/>
              </a:lnSpc>
            </a:pPr>
            <a:r>
              <a:rPr lang="en-US" sz="2800" smtClean="0">
                <a:solidFill>
                  <a:schemeClr val="bg2"/>
                </a:solidFill>
              </a:rPr>
              <a:t>Orientation of new members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pPr eaLnBrk="1" hangingPunct="1">
              <a:defRPr/>
            </a:pPr>
            <a:r>
              <a:rPr lang="en-US" b="1">
                <a:solidFill>
                  <a:schemeClr val="bg2"/>
                </a:solidFill>
                <a:ea typeface="+mj-ea"/>
              </a:rPr>
              <a:t>Four Avenues of Service</a:t>
            </a:r>
          </a:p>
        </p:txBody>
      </p:sp>
      <p:sp>
        <p:nvSpPr>
          <p:cNvPr id="12291" name="Rectangle 3"/>
          <p:cNvSpPr>
            <a:spLocks noGrp="1" noRot="1" noChangeArrowheads="1"/>
          </p:cNvSpPr>
          <p:nvPr>
            <p:ph type="body" idx="1"/>
          </p:nvPr>
        </p:nvSpPr>
        <p:spPr/>
        <p:txBody>
          <a:bodyPr/>
          <a:lstStyle/>
          <a:p>
            <a:pPr eaLnBrk="1" hangingPunct="1">
              <a:lnSpc>
                <a:spcPct val="80000"/>
              </a:lnSpc>
              <a:defRPr/>
            </a:pPr>
            <a:endParaRPr lang="en-US" sz="1000" b="1">
              <a:ea typeface="+mn-ea"/>
            </a:endParaRPr>
          </a:p>
          <a:p>
            <a:pPr eaLnBrk="1" hangingPunct="1">
              <a:lnSpc>
                <a:spcPct val="80000"/>
              </a:lnSpc>
              <a:defRPr/>
            </a:pPr>
            <a:r>
              <a:rPr lang="en-US" i="1" u="sng">
                <a:solidFill>
                  <a:schemeClr val="bg2"/>
                </a:solidFill>
                <a:ea typeface="+mn-ea"/>
              </a:rPr>
              <a:t>Vocational Service</a:t>
            </a:r>
            <a:r>
              <a:rPr lang="en-US" b="1">
                <a:solidFill>
                  <a:schemeClr val="bg2"/>
                </a:solidFill>
                <a:ea typeface="+mn-ea"/>
              </a:rPr>
              <a:t> encourages Rotarians to serve others through their vocations and to practice high ethical standards. </a:t>
            </a:r>
          </a:p>
          <a:p>
            <a:pPr eaLnBrk="1" hangingPunct="1">
              <a:lnSpc>
                <a:spcPct val="80000"/>
              </a:lnSpc>
              <a:defRPr/>
            </a:pPr>
            <a:endParaRPr lang="en-US" b="1">
              <a:solidFill>
                <a:schemeClr val="bg2"/>
              </a:solidFill>
              <a:ea typeface="+mn-ea"/>
            </a:endParaRPr>
          </a:p>
          <a:p>
            <a:pPr eaLnBrk="1" hangingPunct="1">
              <a:lnSpc>
                <a:spcPct val="80000"/>
              </a:lnSpc>
              <a:defRPr/>
            </a:pPr>
            <a:r>
              <a:rPr lang="en-US" sz="2000">
                <a:solidFill>
                  <a:schemeClr val="bg2"/>
                </a:solidFill>
                <a:ea typeface="+mn-ea"/>
              </a:rPr>
              <a:t>Chautauqua Institution Scholarship and Opera program</a:t>
            </a:r>
          </a:p>
          <a:p>
            <a:pPr eaLnBrk="1" hangingPunct="1">
              <a:lnSpc>
                <a:spcPct val="80000"/>
              </a:lnSpc>
              <a:defRPr/>
            </a:pPr>
            <a:r>
              <a:rPr lang="en-US" sz="1800">
                <a:solidFill>
                  <a:schemeClr val="bg2"/>
                </a:solidFill>
                <a:ea typeface="+mn-ea"/>
              </a:rPr>
              <a:t>Chautauqua Lake, Brocton, Ripley and Westfield Central School Districts Graduating Senior Scholarship programs - </a:t>
            </a:r>
            <a:r>
              <a:rPr lang="en-US" sz="2000">
                <a:solidFill>
                  <a:schemeClr val="bg2"/>
                </a:solidFill>
                <a:ea typeface="+mn-ea"/>
              </a:rPr>
              <a:t>8 </a:t>
            </a:r>
            <a:r>
              <a:rPr lang="en-US" sz="1800">
                <a:solidFill>
                  <a:schemeClr val="bg2"/>
                </a:solidFill>
                <a:ea typeface="+mn-ea"/>
              </a:rPr>
              <a:t>Scholarship Awards, 2 for each school $4,000 maximum (in 2007 to include Sherman Central)</a:t>
            </a:r>
          </a:p>
          <a:p>
            <a:pPr eaLnBrk="1" hangingPunct="1">
              <a:lnSpc>
                <a:spcPct val="80000"/>
              </a:lnSpc>
              <a:defRPr/>
            </a:pPr>
            <a:r>
              <a:rPr lang="en-US" sz="1800">
                <a:solidFill>
                  <a:schemeClr val="bg2"/>
                </a:solidFill>
                <a:ea typeface="+mn-ea"/>
              </a:rPr>
              <a:t>Student of the Month recognitions for all four districts (40 Students)</a:t>
            </a:r>
          </a:p>
          <a:p>
            <a:pPr eaLnBrk="1" hangingPunct="1">
              <a:lnSpc>
                <a:spcPct val="80000"/>
              </a:lnSpc>
              <a:defRPr/>
            </a:pPr>
            <a:r>
              <a:rPr lang="en-US" sz="1800">
                <a:solidFill>
                  <a:schemeClr val="bg2"/>
                </a:solidFill>
                <a:ea typeface="+mn-ea"/>
              </a:rPr>
              <a:t>RYLA and/or Slapshot participation</a:t>
            </a:r>
          </a:p>
          <a:p>
            <a:pPr eaLnBrk="1" hangingPunct="1">
              <a:lnSpc>
                <a:spcPct val="80000"/>
              </a:lnSpc>
              <a:defRPr/>
            </a:pPr>
            <a:r>
              <a:rPr lang="en-US" sz="1800">
                <a:solidFill>
                  <a:schemeClr val="bg2"/>
                </a:solidFill>
                <a:ea typeface="+mn-ea"/>
              </a:rPr>
              <a:t>Rural-Urban Day presentation and luncheon</a:t>
            </a:r>
          </a:p>
          <a:p>
            <a:pPr eaLnBrk="1" hangingPunct="1">
              <a:lnSpc>
                <a:spcPct val="80000"/>
              </a:lnSpc>
              <a:defRPr/>
            </a:pPr>
            <a:r>
              <a:rPr lang="en-US" sz="1800">
                <a:solidFill>
                  <a:schemeClr val="bg2"/>
                </a:solidFill>
                <a:ea typeface="+mn-ea"/>
              </a:rPr>
              <a:t>Interact Club in Brocton Central School, about 25 participants</a:t>
            </a:r>
          </a:p>
        </p:txBody>
      </p:sp>
    </p:spTree>
  </p:cSld>
  <p:clrMapOvr>
    <a:masterClrMapping/>
  </p:clrMapOvr>
</p:sld>
</file>

<file path=ppt/theme/theme1.xml><?xml version="1.0" encoding="utf-8"?>
<a:theme xmlns:a="http://schemas.openxmlformats.org/drawingml/2006/main" name="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5"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5" charset="0"/>
          </a:defRPr>
        </a:defPPr>
      </a:lstStyle>
    </a:lnDef>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Clouds</Template>
  <TotalTime>346</TotalTime>
  <Words>767</Words>
  <Application>Microsoft Office PowerPoint</Application>
  <PresentationFormat>On-screen Show (4:3)</PresentationFormat>
  <Paragraphs>97</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ＭＳ Ｐゴシック</vt:lpstr>
      <vt:lpstr>Wingdings</vt:lpstr>
      <vt:lpstr>Calibri</vt:lpstr>
      <vt:lpstr>Clouds</vt:lpstr>
      <vt:lpstr> </vt:lpstr>
      <vt:lpstr>Our Motto</vt:lpstr>
      <vt:lpstr>A History</vt:lpstr>
      <vt:lpstr>Today</vt:lpstr>
      <vt:lpstr>Our Rotary Club</vt:lpstr>
      <vt:lpstr>Object of Rotary </vt:lpstr>
      <vt:lpstr>Four Avenues of Service</vt:lpstr>
      <vt:lpstr>Four Avenues of Service</vt:lpstr>
      <vt:lpstr>Four Avenues of Service</vt:lpstr>
      <vt:lpstr>Four Avenues of Service</vt:lpstr>
      <vt:lpstr>Four Avenues of Service</vt:lpstr>
      <vt:lpstr>The Four-Way Test </vt:lpstr>
      <vt:lpstr>The Four-Way Test </vt:lpstr>
      <vt:lpstr>Benefits Of Rotary</vt:lpstr>
      <vt:lpstr> </vt:lpstr>
      <vt:lpstr> </vt:lpstr>
    </vt:vector>
  </TitlesOfParts>
  <Company>Brocton Central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User</dc:creator>
  <cp:lastModifiedBy>David</cp:lastModifiedBy>
  <cp:revision>12</cp:revision>
  <dcterms:created xsi:type="dcterms:W3CDTF">2007-08-27T18:36:10Z</dcterms:created>
  <dcterms:modified xsi:type="dcterms:W3CDTF">2010-03-09T23:46:48Z</dcterms:modified>
</cp:coreProperties>
</file>