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69" r:id="rId4"/>
    <p:sldId id="288" r:id="rId5"/>
    <p:sldId id="272" r:id="rId6"/>
    <p:sldId id="273" r:id="rId7"/>
    <p:sldId id="289" r:id="rId8"/>
    <p:sldId id="275" r:id="rId9"/>
    <p:sldId id="277" r:id="rId10"/>
    <p:sldId id="282" r:id="rId11"/>
    <p:sldId id="292" r:id="rId12"/>
    <p:sldId id="284" r:id="rId13"/>
    <p:sldId id="286" r:id="rId14"/>
    <p:sldId id="291" r:id="rId15"/>
    <p:sldId id="285" r:id="rId16"/>
    <p:sldId id="278" r:id="rId17"/>
    <p:sldId id="279" r:id="rId18"/>
    <p:sldId id="281" r:id="rId19"/>
    <p:sldId id="287" r:id="rId20"/>
    <p:sldId id="259" r:id="rId2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ＭＳ Ｐゴシック" panose="020B0600070205080204" pitchFamily="34" charset="-128"/>
      <p:regular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5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'data frozen'!$J$1</c:f>
              <c:strCache>
                <c:ptCount val="1"/>
                <c:pt idx="0">
                  <c:v>WCS/WTI Differential</c:v>
                </c:pt>
              </c:strCache>
            </c:strRef>
          </c:tx>
          <c:invertIfNegative val="0"/>
          <c:cat>
            <c:numRef>
              <c:f>'data frozen'!$A$4:$A$100</c:f>
              <c:numCache>
                <c:formatCode>m/d/yyyy</c:formatCode>
                <c:ptCount val="97"/>
                <c:pt idx="0">
                  <c:v>39598</c:v>
                </c:pt>
                <c:pt idx="1">
                  <c:v>39629</c:v>
                </c:pt>
                <c:pt idx="2">
                  <c:v>39660</c:v>
                </c:pt>
                <c:pt idx="3">
                  <c:v>39689</c:v>
                </c:pt>
                <c:pt idx="4">
                  <c:v>39721</c:v>
                </c:pt>
                <c:pt idx="5">
                  <c:v>39752</c:v>
                </c:pt>
                <c:pt idx="6">
                  <c:v>39780</c:v>
                </c:pt>
                <c:pt idx="7">
                  <c:v>39813</c:v>
                </c:pt>
                <c:pt idx="8">
                  <c:v>39843</c:v>
                </c:pt>
                <c:pt idx="9">
                  <c:v>39871</c:v>
                </c:pt>
                <c:pt idx="10">
                  <c:v>39903</c:v>
                </c:pt>
                <c:pt idx="11">
                  <c:v>39933</c:v>
                </c:pt>
                <c:pt idx="12">
                  <c:v>39962</c:v>
                </c:pt>
                <c:pt idx="13">
                  <c:v>39994</c:v>
                </c:pt>
                <c:pt idx="14">
                  <c:v>40025</c:v>
                </c:pt>
                <c:pt idx="15">
                  <c:v>40056</c:v>
                </c:pt>
                <c:pt idx="16">
                  <c:v>40086</c:v>
                </c:pt>
                <c:pt idx="17">
                  <c:v>40116</c:v>
                </c:pt>
                <c:pt idx="18">
                  <c:v>40147</c:v>
                </c:pt>
                <c:pt idx="19">
                  <c:v>40178</c:v>
                </c:pt>
                <c:pt idx="20">
                  <c:v>40207</c:v>
                </c:pt>
                <c:pt idx="21">
                  <c:v>40235</c:v>
                </c:pt>
                <c:pt idx="22">
                  <c:v>40268</c:v>
                </c:pt>
                <c:pt idx="23">
                  <c:v>40298</c:v>
                </c:pt>
                <c:pt idx="24">
                  <c:v>40329</c:v>
                </c:pt>
                <c:pt idx="25">
                  <c:v>40359</c:v>
                </c:pt>
                <c:pt idx="26">
                  <c:v>40389</c:v>
                </c:pt>
                <c:pt idx="27">
                  <c:v>40421</c:v>
                </c:pt>
                <c:pt idx="28">
                  <c:v>40451</c:v>
                </c:pt>
                <c:pt idx="29">
                  <c:v>40480</c:v>
                </c:pt>
                <c:pt idx="30">
                  <c:v>40512</c:v>
                </c:pt>
                <c:pt idx="31">
                  <c:v>40543</c:v>
                </c:pt>
                <c:pt idx="32">
                  <c:v>40574</c:v>
                </c:pt>
                <c:pt idx="33">
                  <c:v>40602</c:v>
                </c:pt>
                <c:pt idx="34">
                  <c:v>40633</c:v>
                </c:pt>
                <c:pt idx="35">
                  <c:v>40662</c:v>
                </c:pt>
                <c:pt idx="36">
                  <c:v>40694</c:v>
                </c:pt>
                <c:pt idx="37">
                  <c:v>40724</c:v>
                </c:pt>
                <c:pt idx="38">
                  <c:v>40753</c:v>
                </c:pt>
                <c:pt idx="39">
                  <c:v>40786</c:v>
                </c:pt>
                <c:pt idx="40">
                  <c:v>40816</c:v>
                </c:pt>
                <c:pt idx="41">
                  <c:v>40847</c:v>
                </c:pt>
                <c:pt idx="42">
                  <c:v>40877</c:v>
                </c:pt>
                <c:pt idx="43">
                  <c:v>40907</c:v>
                </c:pt>
                <c:pt idx="44">
                  <c:v>40939</c:v>
                </c:pt>
                <c:pt idx="45">
                  <c:v>40968</c:v>
                </c:pt>
                <c:pt idx="46">
                  <c:v>40998</c:v>
                </c:pt>
                <c:pt idx="47">
                  <c:v>41029</c:v>
                </c:pt>
                <c:pt idx="48">
                  <c:v>41060</c:v>
                </c:pt>
                <c:pt idx="49">
                  <c:v>41089</c:v>
                </c:pt>
                <c:pt idx="50">
                  <c:v>41121</c:v>
                </c:pt>
                <c:pt idx="51">
                  <c:v>41152</c:v>
                </c:pt>
                <c:pt idx="52">
                  <c:v>41180</c:v>
                </c:pt>
                <c:pt idx="53">
                  <c:v>41213</c:v>
                </c:pt>
                <c:pt idx="54">
                  <c:v>41243</c:v>
                </c:pt>
                <c:pt idx="55">
                  <c:v>41274</c:v>
                </c:pt>
                <c:pt idx="56">
                  <c:v>41305</c:v>
                </c:pt>
                <c:pt idx="57">
                  <c:v>41333</c:v>
                </c:pt>
                <c:pt idx="58">
                  <c:v>41362</c:v>
                </c:pt>
                <c:pt idx="59">
                  <c:v>41394</c:v>
                </c:pt>
                <c:pt idx="60">
                  <c:v>41425</c:v>
                </c:pt>
                <c:pt idx="61">
                  <c:v>41453</c:v>
                </c:pt>
                <c:pt idx="62">
                  <c:v>41486</c:v>
                </c:pt>
                <c:pt idx="63">
                  <c:v>41516</c:v>
                </c:pt>
                <c:pt idx="64">
                  <c:v>41547</c:v>
                </c:pt>
                <c:pt idx="65">
                  <c:v>41578</c:v>
                </c:pt>
                <c:pt idx="66">
                  <c:v>41607</c:v>
                </c:pt>
                <c:pt idx="67">
                  <c:v>41639</c:v>
                </c:pt>
                <c:pt idx="68">
                  <c:v>41670</c:v>
                </c:pt>
                <c:pt idx="69">
                  <c:v>41698</c:v>
                </c:pt>
                <c:pt idx="70">
                  <c:v>41729</c:v>
                </c:pt>
                <c:pt idx="71">
                  <c:v>41759</c:v>
                </c:pt>
                <c:pt idx="72">
                  <c:v>41789</c:v>
                </c:pt>
                <c:pt idx="73">
                  <c:v>41820</c:v>
                </c:pt>
                <c:pt idx="74">
                  <c:v>41851</c:v>
                </c:pt>
                <c:pt idx="75">
                  <c:v>41880</c:v>
                </c:pt>
                <c:pt idx="76">
                  <c:v>41912</c:v>
                </c:pt>
                <c:pt idx="77">
                  <c:v>41943</c:v>
                </c:pt>
                <c:pt idx="78">
                  <c:v>41971</c:v>
                </c:pt>
                <c:pt idx="79">
                  <c:v>42004</c:v>
                </c:pt>
                <c:pt idx="80">
                  <c:v>42034</c:v>
                </c:pt>
                <c:pt idx="81">
                  <c:v>42062</c:v>
                </c:pt>
                <c:pt idx="82">
                  <c:v>42094</c:v>
                </c:pt>
                <c:pt idx="83">
                  <c:v>42124</c:v>
                </c:pt>
                <c:pt idx="84">
                  <c:v>42153</c:v>
                </c:pt>
                <c:pt idx="85">
                  <c:v>42185</c:v>
                </c:pt>
                <c:pt idx="86">
                  <c:v>42216</c:v>
                </c:pt>
                <c:pt idx="87">
                  <c:v>42247</c:v>
                </c:pt>
                <c:pt idx="88">
                  <c:v>42277</c:v>
                </c:pt>
                <c:pt idx="89">
                  <c:v>42307</c:v>
                </c:pt>
                <c:pt idx="90">
                  <c:v>42338</c:v>
                </c:pt>
                <c:pt idx="91">
                  <c:v>42369</c:v>
                </c:pt>
                <c:pt idx="92">
                  <c:v>42398</c:v>
                </c:pt>
                <c:pt idx="93">
                  <c:v>42429</c:v>
                </c:pt>
                <c:pt idx="94">
                  <c:v>42460</c:v>
                </c:pt>
                <c:pt idx="95">
                  <c:v>42489</c:v>
                </c:pt>
                <c:pt idx="96">
                  <c:v>42521</c:v>
                </c:pt>
              </c:numCache>
            </c:numRef>
          </c:cat>
          <c:val>
            <c:numRef>
              <c:f>'data frozen'!$J$4:$J$500</c:f>
              <c:numCache>
                <c:formatCode>0.00</c:formatCode>
                <c:ptCount val="497"/>
                <c:pt idx="0">
                  <c:v>-24.399999999999991</c:v>
                </c:pt>
                <c:pt idx="1">
                  <c:v>-18</c:v>
                </c:pt>
                <c:pt idx="2">
                  <c:v>-19.75</c:v>
                </c:pt>
                <c:pt idx="3">
                  <c:v>-20.649999999999991</c:v>
                </c:pt>
                <c:pt idx="4">
                  <c:v>-19.650000000000006</c:v>
                </c:pt>
                <c:pt idx="5">
                  <c:v>-21.5</c:v>
                </c:pt>
                <c:pt idx="6">
                  <c:v>-16.5</c:v>
                </c:pt>
                <c:pt idx="7">
                  <c:v>-9.3999999999999986</c:v>
                </c:pt>
                <c:pt idx="8">
                  <c:v>-9.75</c:v>
                </c:pt>
                <c:pt idx="9">
                  <c:v>-6</c:v>
                </c:pt>
                <c:pt idx="10">
                  <c:v>-6.3499999999999943</c:v>
                </c:pt>
                <c:pt idx="11">
                  <c:v>-9.25</c:v>
                </c:pt>
                <c:pt idx="12">
                  <c:v>-8.4500000000000028</c:v>
                </c:pt>
                <c:pt idx="13">
                  <c:v>-10.799999999999997</c:v>
                </c:pt>
                <c:pt idx="14">
                  <c:v>-11.25</c:v>
                </c:pt>
                <c:pt idx="15">
                  <c:v>-10.499999999999993</c:v>
                </c:pt>
                <c:pt idx="16">
                  <c:v>-11.049999999999997</c:v>
                </c:pt>
                <c:pt idx="17">
                  <c:v>-13.649999999999999</c:v>
                </c:pt>
                <c:pt idx="18">
                  <c:v>-11</c:v>
                </c:pt>
                <c:pt idx="19">
                  <c:v>-7.5</c:v>
                </c:pt>
                <c:pt idx="20">
                  <c:v>-8.2999999999999972</c:v>
                </c:pt>
                <c:pt idx="21">
                  <c:v>-10.25</c:v>
                </c:pt>
                <c:pt idx="22">
                  <c:v>-13.300000000000011</c:v>
                </c:pt>
                <c:pt idx="23">
                  <c:v>-14.650000000000006</c:v>
                </c:pt>
                <c:pt idx="24">
                  <c:v>-12.399999999999999</c:v>
                </c:pt>
                <c:pt idx="25">
                  <c:v>-12.699999999999996</c:v>
                </c:pt>
                <c:pt idx="26">
                  <c:v>-14.650000000000006</c:v>
                </c:pt>
                <c:pt idx="27">
                  <c:v>-20.75</c:v>
                </c:pt>
                <c:pt idx="28">
                  <c:v>-16.350000000000001</c:v>
                </c:pt>
                <c:pt idx="29">
                  <c:v>-16.350000000000009</c:v>
                </c:pt>
                <c:pt idx="30">
                  <c:v>-14.450000000000003</c:v>
                </c:pt>
                <c:pt idx="31">
                  <c:v>-20</c:v>
                </c:pt>
                <c:pt idx="32">
                  <c:v>-20.5</c:v>
                </c:pt>
                <c:pt idx="33">
                  <c:v>-24</c:v>
                </c:pt>
                <c:pt idx="34">
                  <c:v>-15.5</c:v>
                </c:pt>
                <c:pt idx="35">
                  <c:v>-15.75</c:v>
                </c:pt>
                <c:pt idx="36">
                  <c:v>-17.75</c:v>
                </c:pt>
                <c:pt idx="37">
                  <c:v>-20.5</c:v>
                </c:pt>
                <c:pt idx="38">
                  <c:v>-18</c:v>
                </c:pt>
                <c:pt idx="39">
                  <c:v>-11.75</c:v>
                </c:pt>
                <c:pt idx="40">
                  <c:v>-10.5</c:v>
                </c:pt>
                <c:pt idx="41">
                  <c:v>-11.5</c:v>
                </c:pt>
                <c:pt idx="42">
                  <c:v>-11.599999999999994</c:v>
                </c:pt>
                <c:pt idx="43">
                  <c:v>-16.149999999999991</c:v>
                </c:pt>
                <c:pt idx="44">
                  <c:v>-27</c:v>
                </c:pt>
                <c:pt idx="45">
                  <c:v>-33.25</c:v>
                </c:pt>
                <c:pt idx="46">
                  <c:v>-24</c:v>
                </c:pt>
                <c:pt idx="47">
                  <c:v>-14.850000000000009</c:v>
                </c:pt>
                <c:pt idx="48">
                  <c:v>-19.5</c:v>
                </c:pt>
                <c:pt idx="49">
                  <c:v>-26.999999999999993</c:v>
                </c:pt>
                <c:pt idx="50">
                  <c:v>-22.75</c:v>
                </c:pt>
                <c:pt idx="51">
                  <c:v>-16</c:v>
                </c:pt>
                <c:pt idx="52">
                  <c:v>-11.5</c:v>
                </c:pt>
                <c:pt idx="53">
                  <c:v>-29.499999999999993</c:v>
                </c:pt>
                <c:pt idx="54">
                  <c:v>-29.5</c:v>
                </c:pt>
                <c:pt idx="55">
                  <c:v>-32.999999999999993</c:v>
                </c:pt>
                <c:pt idx="56">
                  <c:v>-31.5</c:v>
                </c:pt>
                <c:pt idx="57">
                  <c:v>-25.5</c:v>
                </c:pt>
                <c:pt idx="58">
                  <c:v>-14.350000000000009</c:v>
                </c:pt>
                <c:pt idx="59">
                  <c:v>-17.25</c:v>
                </c:pt>
                <c:pt idx="60">
                  <c:v>-19.010000000000005</c:v>
                </c:pt>
                <c:pt idx="61">
                  <c:v>-14.25</c:v>
                </c:pt>
                <c:pt idx="62">
                  <c:v>-20.5</c:v>
                </c:pt>
                <c:pt idx="63">
                  <c:v>-24</c:v>
                </c:pt>
                <c:pt idx="64">
                  <c:v>-31.899999999999991</c:v>
                </c:pt>
                <c:pt idx="65">
                  <c:v>-37.499999999999993</c:v>
                </c:pt>
                <c:pt idx="66">
                  <c:v>-29.5</c:v>
                </c:pt>
                <c:pt idx="67">
                  <c:v>-22.870000000000005</c:v>
                </c:pt>
                <c:pt idx="68">
                  <c:v>-18.5</c:v>
                </c:pt>
                <c:pt idx="69">
                  <c:v>-25.25</c:v>
                </c:pt>
                <c:pt idx="70">
                  <c:v>-20.010000000000005</c:v>
                </c:pt>
                <c:pt idx="71">
                  <c:v>-18.75</c:v>
                </c:pt>
                <c:pt idx="72">
                  <c:v>-19</c:v>
                </c:pt>
                <c:pt idx="73">
                  <c:v>-21</c:v>
                </c:pt>
                <c:pt idx="74">
                  <c:v>-21.700000000000003</c:v>
                </c:pt>
                <c:pt idx="75">
                  <c:v>-16.75</c:v>
                </c:pt>
                <c:pt idx="76">
                  <c:v>-14.25</c:v>
                </c:pt>
                <c:pt idx="77">
                  <c:v>-15.25</c:v>
                </c:pt>
                <c:pt idx="78">
                  <c:v>-17.750000000000007</c:v>
                </c:pt>
                <c:pt idx="79">
                  <c:v>-16</c:v>
                </c:pt>
                <c:pt idx="80">
                  <c:v>-13</c:v>
                </c:pt>
                <c:pt idx="81">
                  <c:v>-13.75</c:v>
                </c:pt>
                <c:pt idx="82">
                  <c:v>-12.550000000000004</c:v>
                </c:pt>
                <c:pt idx="83">
                  <c:v>-10.350000000000001</c:v>
                </c:pt>
                <c:pt idx="84">
                  <c:v>-7.8499999999999943</c:v>
                </c:pt>
                <c:pt idx="85">
                  <c:v>-12</c:v>
                </c:pt>
                <c:pt idx="86">
                  <c:v>-15.999999999999996</c:v>
                </c:pt>
                <c:pt idx="87">
                  <c:v>-14.650000000000006</c:v>
                </c:pt>
                <c:pt idx="88">
                  <c:v>-14.050000000000004</c:v>
                </c:pt>
                <c:pt idx="89">
                  <c:v>-15.200000000000003</c:v>
                </c:pt>
                <c:pt idx="90">
                  <c:v>-14</c:v>
                </c:pt>
                <c:pt idx="91">
                  <c:v>-13.25</c:v>
                </c:pt>
                <c:pt idx="92">
                  <c:v>-15.249999999999996</c:v>
                </c:pt>
                <c:pt idx="93">
                  <c:v>-12.600000000000001</c:v>
                </c:pt>
                <c:pt idx="94">
                  <c:v>-13.150000000000002</c:v>
                </c:pt>
                <c:pt idx="95">
                  <c:v>-13.350000000000001</c:v>
                </c:pt>
                <c:pt idx="96">
                  <c:v>-11.75</c:v>
                </c:pt>
                <c:pt idx="97">
                  <c:v>-13.799999999999997</c:v>
                </c:pt>
                <c:pt idx="98">
                  <c:v>-14.75</c:v>
                </c:pt>
                <c:pt idx="99">
                  <c:v>-14.250000000000004</c:v>
                </c:pt>
                <c:pt idx="100">
                  <c:v>-14</c:v>
                </c:pt>
                <c:pt idx="101">
                  <c:v>-14.350000000000001</c:v>
                </c:pt>
                <c:pt idx="102">
                  <c:v>-15.599999999999994</c:v>
                </c:pt>
                <c:pt idx="103">
                  <c:v>-16.100000000000001</c:v>
                </c:pt>
                <c:pt idx="104">
                  <c:v>-13.25</c:v>
                </c:pt>
                <c:pt idx="105">
                  <c:v>-13.899999999999999</c:v>
                </c:pt>
                <c:pt idx="106">
                  <c:v>-11.399999999999999</c:v>
                </c:pt>
                <c:pt idx="107">
                  <c:v>-9.25</c:v>
                </c:pt>
                <c:pt idx="108">
                  <c:v>-9.7000000000000028</c:v>
                </c:pt>
                <c:pt idx="109">
                  <c:v>-9.7999999999999972</c:v>
                </c:pt>
                <c:pt idx="110">
                  <c:v>-10.149999999999999</c:v>
                </c:pt>
                <c:pt idx="111">
                  <c:v>-11.25</c:v>
                </c:pt>
                <c:pt idx="112">
                  <c:v>-11.25</c:v>
                </c:pt>
                <c:pt idx="113">
                  <c:v>-13.150000000000006</c:v>
                </c:pt>
                <c:pt idx="114">
                  <c:v>-17.100000000000001</c:v>
                </c:pt>
                <c:pt idx="115">
                  <c:v>-26</c:v>
                </c:pt>
                <c:pt idx="116">
                  <c:v>-29.000000000000007</c:v>
                </c:pt>
                <c:pt idx="117">
                  <c:v>-25.25</c:v>
                </c:pt>
                <c:pt idx="118">
                  <c:v>-22</c:v>
                </c:pt>
                <c:pt idx="119">
                  <c:v>-16.599999999999994</c:v>
                </c:pt>
                <c:pt idx="120">
                  <c:v>-25.000000000000007</c:v>
                </c:pt>
                <c:pt idx="121">
                  <c:v>-21.000000000000007</c:v>
                </c:pt>
                <c:pt idx="122">
                  <c:v>-29.000000000000007</c:v>
                </c:pt>
                <c:pt idx="123">
                  <c:v>-27.25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B-402E-B09A-366D5EBA1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5579264"/>
        <c:axId val="85580800"/>
      </c:barChart>
      <c:lineChart>
        <c:grouping val="standard"/>
        <c:varyColors val="0"/>
        <c:ser>
          <c:idx val="1"/>
          <c:order val="0"/>
          <c:tx>
            <c:strRef>
              <c:f>'data frozen'!$G$1</c:f>
              <c:strCache>
                <c:ptCount val="1"/>
                <c:pt idx="0">
                  <c:v>Brent Blend</c:v>
                </c:pt>
              </c:strCache>
            </c:strRef>
          </c:tx>
          <c:marker>
            <c:symbol val="none"/>
          </c:marker>
          <c:cat>
            <c:numRef>
              <c:f>'data frozen'!$A$4:$A$500</c:f>
              <c:numCache>
                <c:formatCode>m/d/yyyy</c:formatCode>
                <c:ptCount val="497"/>
                <c:pt idx="0">
                  <c:v>39598</c:v>
                </c:pt>
                <c:pt idx="1">
                  <c:v>39629</c:v>
                </c:pt>
                <c:pt idx="2">
                  <c:v>39660</c:v>
                </c:pt>
                <c:pt idx="3">
                  <c:v>39689</c:v>
                </c:pt>
                <c:pt idx="4">
                  <c:v>39721</c:v>
                </c:pt>
                <c:pt idx="5">
                  <c:v>39752</c:v>
                </c:pt>
                <c:pt idx="6">
                  <c:v>39780</c:v>
                </c:pt>
                <c:pt idx="7">
                  <c:v>39813</c:v>
                </c:pt>
                <c:pt idx="8">
                  <c:v>39843</c:v>
                </c:pt>
                <c:pt idx="9">
                  <c:v>39871</c:v>
                </c:pt>
                <c:pt idx="10">
                  <c:v>39903</c:v>
                </c:pt>
                <c:pt idx="11">
                  <c:v>39933</c:v>
                </c:pt>
                <c:pt idx="12">
                  <c:v>39962</c:v>
                </c:pt>
                <c:pt idx="13">
                  <c:v>39994</c:v>
                </c:pt>
                <c:pt idx="14">
                  <c:v>40025</c:v>
                </c:pt>
                <c:pt idx="15">
                  <c:v>40056</c:v>
                </c:pt>
                <c:pt idx="16">
                  <c:v>40086</c:v>
                </c:pt>
                <c:pt idx="17">
                  <c:v>40116</c:v>
                </c:pt>
                <c:pt idx="18">
                  <c:v>40147</c:v>
                </c:pt>
                <c:pt idx="19">
                  <c:v>40178</c:v>
                </c:pt>
                <c:pt idx="20">
                  <c:v>40207</c:v>
                </c:pt>
                <c:pt idx="21">
                  <c:v>40235</c:v>
                </c:pt>
                <c:pt idx="22">
                  <c:v>40268</c:v>
                </c:pt>
                <c:pt idx="23">
                  <c:v>40298</c:v>
                </c:pt>
                <c:pt idx="24">
                  <c:v>40329</c:v>
                </c:pt>
                <c:pt idx="25">
                  <c:v>40359</c:v>
                </c:pt>
                <c:pt idx="26">
                  <c:v>40389</c:v>
                </c:pt>
                <c:pt idx="27">
                  <c:v>40421</c:v>
                </c:pt>
                <c:pt idx="28">
                  <c:v>40451</c:v>
                </c:pt>
                <c:pt idx="29">
                  <c:v>40480</c:v>
                </c:pt>
                <c:pt idx="30">
                  <c:v>40512</c:v>
                </c:pt>
                <c:pt idx="31">
                  <c:v>40543</c:v>
                </c:pt>
                <c:pt idx="32">
                  <c:v>40574</c:v>
                </c:pt>
                <c:pt idx="33">
                  <c:v>40602</c:v>
                </c:pt>
                <c:pt idx="34">
                  <c:v>40633</c:v>
                </c:pt>
                <c:pt idx="35">
                  <c:v>40662</c:v>
                </c:pt>
                <c:pt idx="36">
                  <c:v>40694</c:v>
                </c:pt>
                <c:pt idx="37">
                  <c:v>40724</c:v>
                </c:pt>
                <c:pt idx="38">
                  <c:v>40753</c:v>
                </c:pt>
                <c:pt idx="39">
                  <c:v>40786</c:v>
                </c:pt>
                <c:pt idx="40">
                  <c:v>40816</c:v>
                </c:pt>
                <c:pt idx="41">
                  <c:v>40847</c:v>
                </c:pt>
                <c:pt idx="42">
                  <c:v>40877</c:v>
                </c:pt>
                <c:pt idx="43">
                  <c:v>40907</c:v>
                </c:pt>
                <c:pt idx="44">
                  <c:v>40939</c:v>
                </c:pt>
                <c:pt idx="45">
                  <c:v>40968</c:v>
                </c:pt>
                <c:pt idx="46">
                  <c:v>40998</c:v>
                </c:pt>
                <c:pt idx="47">
                  <c:v>41029</c:v>
                </c:pt>
                <c:pt idx="48">
                  <c:v>41060</c:v>
                </c:pt>
                <c:pt idx="49">
                  <c:v>41089</c:v>
                </c:pt>
                <c:pt idx="50">
                  <c:v>41121</c:v>
                </c:pt>
                <c:pt idx="51">
                  <c:v>41152</c:v>
                </c:pt>
                <c:pt idx="52">
                  <c:v>41180</c:v>
                </c:pt>
                <c:pt idx="53">
                  <c:v>41213</c:v>
                </c:pt>
                <c:pt idx="54">
                  <c:v>41243</c:v>
                </c:pt>
                <c:pt idx="55">
                  <c:v>41274</c:v>
                </c:pt>
                <c:pt idx="56">
                  <c:v>41305</c:v>
                </c:pt>
                <c:pt idx="57">
                  <c:v>41333</c:v>
                </c:pt>
                <c:pt idx="58">
                  <c:v>41362</c:v>
                </c:pt>
                <c:pt idx="59">
                  <c:v>41394</c:v>
                </c:pt>
                <c:pt idx="60">
                  <c:v>41425</c:v>
                </c:pt>
                <c:pt idx="61">
                  <c:v>41453</c:v>
                </c:pt>
                <c:pt idx="62">
                  <c:v>41486</c:v>
                </c:pt>
                <c:pt idx="63">
                  <c:v>41516</c:v>
                </c:pt>
                <c:pt idx="64">
                  <c:v>41547</c:v>
                </c:pt>
                <c:pt idx="65">
                  <c:v>41578</c:v>
                </c:pt>
                <c:pt idx="66">
                  <c:v>41607</c:v>
                </c:pt>
                <c:pt idx="67">
                  <c:v>41639</c:v>
                </c:pt>
                <c:pt idx="68">
                  <c:v>41670</c:v>
                </c:pt>
                <c:pt idx="69">
                  <c:v>41698</c:v>
                </c:pt>
                <c:pt idx="70">
                  <c:v>41729</c:v>
                </c:pt>
                <c:pt idx="71">
                  <c:v>41759</c:v>
                </c:pt>
                <c:pt idx="72">
                  <c:v>41789</c:v>
                </c:pt>
                <c:pt idx="73">
                  <c:v>41820</c:v>
                </c:pt>
                <c:pt idx="74">
                  <c:v>41851</c:v>
                </c:pt>
                <c:pt idx="75">
                  <c:v>41880</c:v>
                </c:pt>
                <c:pt idx="76">
                  <c:v>41912</c:v>
                </c:pt>
                <c:pt idx="77">
                  <c:v>41943</c:v>
                </c:pt>
                <c:pt idx="78">
                  <c:v>41971</c:v>
                </c:pt>
                <c:pt idx="79">
                  <c:v>42004</c:v>
                </c:pt>
                <c:pt idx="80">
                  <c:v>42034</c:v>
                </c:pt>
                <c:pt idx="81">
                  <c:v>42062</c:v>
                </c:pt>
                <c:pt idx="82">
                  <c:v>42094</c:v>
                </c:pt>
                <c:pt idx="83">
                  <c:v>42124</c:v>
                </c:pt>
                <c:pt idx="84">
                  <c:v>42153</c:v>
                </c:pt>
                <c:pt idx="85">
                  <c:v>42185</c:v>
                </c:pt>
                <c:pt idx="86">
                  <c:v>42216</c:v>
                </c:pt>
                <c:pt idx="87">
                  <c:v>42247</c:v>
                </c:pt>
                <c:pt idx="88">
                  <c:v>42277</c:v>
                </c:pt>
                <c:pt idx="89">
                  <c:v>42307</c:v>
                </c:pt>
                <c:pt idx="90">
                  <c:v>42338</c:v>
                </c:pt>
                <c:pt idx="91">
                  <c:v>42369</c:v>
                </c:pt>
                <c:pt idx="92">
                  <c:v>42398</c:v>
                </c:pt>
                <c:pt idx="93">
                  <c:v>42429</c:v>
                </c:pt>
                <c:pt idx="94">
                  <c:v>42460</c:v>
                </c:pt>
                <c:pt idx="95">
                  <c:v>42489</c:v>
                </c:pt>
                <c:pt idx="96">
                  <c:v>42521</c:v>
                </c:pt>
                <c:pt idx="97">
                  <c:v>42551</c:v>
                </c:pt>
                <c:pt idx="98">
                  <c:v>42580</c:v>
                </c:pt>
                <c:pt idx="99">
                  <c:v>42613</c:v>
                </c:pt>
                <c:pt idx="100">
                  <c:v>42643</c:v>
                </c:pt>
                <c:pt idx="101">
                  <c:v>42674</c:v>
                </c:pt>
                <c:pt idx="102">
                  <c:v>42704</c:v>
                </c:pt>
                <c:pt idx="103">
                  <c:v>42734</c:v>
                </c:pt>
                <c:pt idx="104">
                  <c:v>42766</c:v>
                </c:pt>
                <c:pt idx="105">
                  <c:v>42794</c:v>
                </c:pt>
                <c:pt idx="106">
                  <c:v>42825</c:v>
                </c:pt>
                <c:pt idx="107">
                  <c:v>42853</c:v>
                </c:pt>
                <c:pt idx="108">
                  <c:v>42886</c:v>
                </c:pt>
                <c:pt idx="109">
                  <c:v>42916</c:v>
                </c:pt>
                <c:pt idx="110">
                  <c:v>42947</c:v>
                </c:pt>
                <c:pt idx="111">
                  <c:v>42978</c:v>
                </c:pt>
                <c:pt idx="112">
                  <c:v>43007</c:v>
                </c:pt>
                <c:pt idx="113">
                  <c:v>43039</c:v>
                </c:pt>
                <c:pt idx="114">
                  <c:v>43069</c:v>
                </c:pt>
                <c:pt idx="115">
                  <c:v>43098</c:v>
                </c:pt>
                <c:pt idx="116">
                  <c:v>43131</c:v>
                </c:pt>
                <c:pt idx="117">
                  <c:v>43159</c:v>
                </c:pt>
                <c:pt idx="118">
                  <c:v>43189</c:v>
                </c:pt>
                <c:pt idx="119">
                  <c:v>43220</c:v>
                </c:pt>
                <c:pt idx="120">
                  <c:v>43251</c:v>
                </c:pt>
                <c:pt idx="121">
                  <c:v>43280</c:v>
                </c:pt>
                <c:pt idx="122">
                  <c:v>43312</c:v>
                </c:pt>
                <c:pt idx="123">
                  <c:v>43343</c:v>
                </c:pt>
              </c:numCache>
            </c:numRef>
          </c:cat>
          <c:val>
            <c:numRef>
              <c:f>'data frozen'!$H$4:$H$500</c:f>
              <c:numCache>
                <c:formatCode>0.00</c:formatCode>
                <c:ptCount val="497"/>
                <c:pt idx="0">
                  <c:v>127.78</c:v>
                </c:pt>
                <c:pt idx="1">
                  <c:v>139.83000000000001</c:v>
                </c:pt>
                <c:pt idx="2">
                  <c:v>123.98</c:v>
                </c:pt>
                <c:pt idx="3">
                  <c:v>114.05</c:v>
                </c:pt>
                <c:pt idx="4">
                  <c:v>98.17</c:v>
                </c:pt>
                <c:pt idx="5">
                  <c:v>65.319999999999993</c:v>
                </c:pt>
                <c:pt idx="6">
                  <c:v>53.49</c:v>
                </c:pt>
                <c:pt idx="7">
                  <c:v>45.59</c:v>
                </c:pt>
                <c:pt idx="8">
                  <c:v>45.88</c:v>
                </c:pt>
                <c:pt idx="9">
                  <c:v>46.35</c:v>
                </c:pt>
                <c:pt idx="10">
                  <c:v>49.23</c:v>
                </c:pt>
                <c:pt idx="11">
                  <c:v>50.8</c:v>
                </c:pt>
                <c:pt idx="12">
                  <c:v>65.52</c:v>
                </c:pt>
                <c:pt idx="13">
                  <c:v>69.3</c:v>
                </c:pt>
                <c:pt idx="14">
                  <c:v>71.7</c:v>
                </c:pt>
                <c:pt idx="15">
                  <c:v>69.650000000000006</c:v>
                </c:pt>
                <c:pt idx="16">
                  <c:v>69.069999999999993</c:v>
                </c:pt>
                <c:pt idx="17">
                  <c:v>75.2</c:v>
                </c:pt>
                <c:pt idx="18">
                  <c:v>78.47</c:v>
                </c:pt>
                <c:pt idx="19">
                  <c:v>77.930000000000007</c:v>
                </c:pt>
                <c:pt idx="20">
                  <c:v>71.459999999999994</c:v>
                </c:pt>
                <c:pt idx="21">
                  <c:v>77.59</c:v>
                </c:pt>
                <c:pt idx="22">
                  <c:v>82.7</c:v>
                </c:pt>
                <c:pt idx="23">
                  <c:v>87.44</c:v>
                </c:pt>
                <c:pt idx="24">
                  <c:v>74.650000000000006</c:v>
                </c:pt>
                <c:pt idx="25">
                  <c:v>75.010000000000005</c:v>
                </c:pt>
                <c:pt idx="26">
                  <c:v>78.180000000000007</c:v>
                </c:pt>
                <c:pt idx="27">
                  <c:v>74.64</c:v>
                </c:pt>
                <c:pt idx="28">
                  <c:v>82.31</c:v>
                </c:pt>
                <c:pt idx="29">
                  <c:v>83.15</c:v>
                </c:pt>
                <c:pt idx="30">
                  <c:v>85.92</c:v>
                </c:pt>
                <c:pt idx="31">
                  <c:v>94.75</c:v>
                </c:pt>
                <c:pt idx="32">
                  <c:v>101.01</c:v>
                </c:pt>
                <c:pt idx="33">
                  <c:v>111.8</c:v>
                </c:pt>
                <c:pt idx="34">
                  <c:v>117.36</c:v>
                </c:pt>
                <c:pt idx="35">
                  <c:v>125.89</c:v>
                </c:pt>
                <c:pt idx="36">
                  <c:v>116.73</c:v>
                </c:pt>
                <c:pt idx="37">
                  <c:v>112.48</c:v>
                </c:pt>
                <c:pt idx="38">
                  <c:v>116.74</c:v>
                </c:pt>
                <c:pt idx="39">
                  <c:v>114.85</c:v>
                </c:pt>
                <c:pt idx="40">
                  <c:v>102.76</c:v>
                </c:pt>
                <c:pt idx="41">
                  <c:v>109.56</c:v>
                </c:pt>
                <c:pt idx="42">
                  <c:v>110.52</c:v>
                </c:pt>
                <c:pt idx="43">
                  <c:v>107.38</c:v>
                </c:pt>
                <c:pt idx="44">
                  <c:v>110.98</c:v>
                </c:pt>
                <c:pt idx="45">
                  <c:v>122.66</c:v>
                </c:pt>
                <c:pt idx="46">
                  <c:v>122.88</c:v>
                </c:pt>
                <c:pt idx="47">
                  <c:v>119.47</c:v>
                </c:pt>
                <c:pt idx="48">
                  <c:v>101.87</c:v>
                </c:pt>
                <c:pt idx="49">
                  <c:v>97.8</c:v>
                </c:pt>
                <c:pt idx="50">
                  <c:v>104.92</c:v>
                </c:pt>
                <c:pt idx="51">
                  <c:v>114.57</c:v>
                </c:pt>
                <c:pt idx="52">
                  <c:v>112.39</c:v>
                </c:pt>
                <c:pt idx="53">
                  <c:v>108.7</c:v>
                </c:pt>
                <c:pt idx="54">
                  <c:v>111.23</c:v>
                </c:pt>
                <c:pt idx="55">
                  <c:v>111.11</c:v>
                </c:pt>
                <c:pt idx="56">
                  <c:v>115.55</c:v>
                </c:pt>
                <c:pt idx="57">
                  <c:v>111.38</c:v>
                </c:pt>
                <c:pt idx="58">
                  <c:v>110.02</c:v>
                </c:pt>
                <c:pt idx="59">
                  <c:v>102.37</c:v>
                </c:pt>
                <c:pt idx="60">
                  <c:v>100.39</c:v>
                </c:pt>
                <c:pt idx="61">
                  <c:v>102.16</c:v>
                </c:pt>
                <c:pt idx="62">
                  <c:v>107.7</c:v>
                </c:pt>
                <c:pt idx="63">
                  <c:v>114.01</c:v>
                </c:pt>
                <c:pt idx="64">
                  <c:v>108.37</c:v>
                </c:pt>
                <c:pt idx="65">
                  <c:v>108.84</c:v>
                </c:pt>
                <c:pt idx="66">
                  <c:v>109.69</c:v>
                </c:pt>
                <c:pt idx="67">
                  <c:v>110.8</c:v>
                </c:pt>
                <c:pt idx="68">
                  <c:v>106.4</c:v>
                </c:pt>
                <c:pt idx="69">
                  <c:v>109.07</c:v>
                </c:pt>
                <c:pt idx="70">
                  <c:v>107.76</c:v>
                </c:pt>
                <c:pt idx="71">
                  <c:v>108.07</c:v>
                </c:pt>
                <c:pt idx="72">
                  <c:v>109.41</c:v>
                </c:pt>
                <c:pt idx="73">
                  <c:v>112.36</c:v>
                </c:pt>
                <c:pt idx="74">
                  <c:v>106.02</c:v>
                </c:pt>
                <c:pt idx="75">
                  <c:v>103.19</c:v>
                </c:pt>
                <c:pt idx="76">
                  <c:v>94.67</c:v>
                </c:pt>
                <c:pt idx="77">
                  <c:v>85.86</c:v>
                </c:pt>
                <c:pt idx="78">
                  <c:v>70.150000000000006</c:v>
                </c:pt>
                <c:pt idx="79">
                  <c:v>57.33</c:v>
                </c:pt>
                <c:pt idx="80">
                  <c:v>52.99</c:v>
                </c:pt>
                <c:pt idx="81">
                  <c:v>62.58</c:v>
                </c:pt>
                <c:pt idx="82">
                  <c:v>55.11</c:v>
                </c:pt>
                <c:pt idx="83">
                  <c:v>66.78</c:v>
                </c:pt>
                <c:pt idx="84">
                  <c:v>65.56</c:v>
                </c:pt>
                <c:pt idx="85">
                  <c:v>63.59</c:v>
                </c:pt>
                <c:pt idx="86">
                  <c:v>52.21</c:v>
                </c:pt>
                <c:pt idx="87">
                  <c:v>54.15</c:v>
                </c:pt>
                <c:pt idx="88">
                  <c:v>48.37</c:v>
                </c:pt>
                <c:pt idx="89">
                  <c:v>49.56</c:v>
                </c:pt>
                <c:pt idx="90">
                  <c:v>44.61</c:v>
                </c:pt>
                <c:pt idx="91">
                  <c:v>37.28</c:v>
                </c:pt>
                <c:pt idx="92">
                  <c:v>34.74</c:v>
                </c:pt>
                <c:pt idx="93">
                  <c:v>35.97</c:v>
                </c:pt>
                <c:pt idx="94">
                  <c:v>39.6</c:v>
                </c:pt>
                <c:pt idx="95">
                  <c:v>48.13</c:v>
                </c:pt>
                <c:pt idx="96">
                  <c:v>49.69</c:v>
                </c:pt>
                <c:pt idx="97">
                  <c:v>49.68</c:v>
                </c:pt>
                <c:pt idx="98">
                  <c:v>42.46</c:v>
                </c:pt>
                <c:pt idx="99">
                  <c:v>47.04</c:v>
                </c:pt>
                <c:pt idx="100">
                  <c:v>49.06</c:v>
                </c:pt>
                <c:pt idx="101">
                  <c:v>48.3</c:v>
                </c:pt>
                <c:pt idx="102">
                  <c:v>50.47</c:v>
                </c:pt>
                <c:pt idx="103">
                  <c:v>56.82</c:v>
                </c:pt>
                <c:pt idx="104">
                  <c:v>55.7</c:v>
                </c:pt>
                <c:pt idx="105">
                  <c:v>55.59</c:v>
                </c:pt>
                <c:pt idx="106">
                  <c:v>52.83</c:v>
                </c:pt>
                <c:pt idx="107">
                  <c:v>51.73</c:v>
                </c:pt>
                <c:pt idx="108">
                  <c:v>50.31</c:v>
                </c:pt>
                <c:pt idx="109">
                  <c:v>47.92</c:v>
                </c:pt>
                <c:pt idx="110">
                  <c:v>52.65</c:v>
                </c:pt>
                <c:pt idx="111">
                  <c:v>52.38</c:v>
                </c:pt>
                <c:pt idx="112">
                  <c:v>57.54</c:v>
                </c:pt>
                <c:pt idx="113">
                  <c:v>61.37</c:v>
                </c:pt>
                <c:pt idx="114">
                  <c:v>63.57</c:v>
                </c:pt>
                <c:pt idx="115">
                  <c:v>66.87</c:v>
                </c:pt>
                <c:pt idx="116">
                  <c:v>69.05</c:v>
                </c:pt>
                <c:pt idx="117">
                  <c:v>65.78</c:v>
                </c:pt>
                <c:pt idx="118">
                  <c:v>70.27</c:v>
                </c:pt>
                <c:pt idx="119">
                  <c:v>75.17</c:v>
                </c:pt>
                <c:pt idx="120">
                  <c:v>77.59</c:v>
                </c:pt>
                <c:pt idx="121">
                  <c:v>79.44</c:v>
                </c:pt>
                <c:pt idx="122">
                  <c:v>74.25</c:v>
                </c:pt>
                <c:pt idx="123">
                  <c:v>77.42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1B-402E-B09A-366D5EBA12C6}"/>
            </c:ext>
          </c:extLst>
        </c:ser>
        <c:ser>
          <c:idx val="2"/>
          <c:order val="1"/>
          <c:tx>
            <c:strRef>
              <c:f>'data frozen'!$A$1</c:f>
              <c:strCache>
                <c:ptCount val="1"/>
                <c:pt idx="0">
                  <c:v>Western Canada Select</c:v>
                </c:pt>
              </c:strCache>
            </c:strRef>
          </c:tx>
          <c:marker>
            <c:symbol val="none"/>
          </c:marker>
          <c:cat>
            <c:numRef>
              <c:f>'data frozen'!$A$4:$A$500</c:f>
              <c:numCache>
                <c:formatCode>m/d/yyyy</c:formatCode>
                <c:ptCount val="497"/>
                <c:pt idx="0">
                  <c:v>39598</c:v>
                </c:pt>
                <c:pt idx="1">
                  <c:v>39629</c:v>
                </c:pt>
                <c:pt idx="2">
                  <c:v>39660</c:v>
                </c:pt>
                <c:pt idx="3">
                  <c:v>39689</c:v>
                </c:pt>
                <c:pt idx="4">
                  <c:v>39721</c:v>
                </c:pt>
                <c:pt idx="5">
                  <c:v>39752</c:v>
                </c:pt>
                <c:pt idx="6">
                  <c:v>39780</c:v>
                </c:pt>
                <c:pt idx="7">
                  <c:v>39813</c:v>
                </c:pt>
                <c:pt idx="8">
                  <c:v>39843</c:v>
                </c:pt>
                <c:pt idx="9">
                  <c:v>39871</c:v>
                </c:pt>
                <c:pt idx="10">
                  <c:v>39903</c:v>
                </c:pt>
                <c:pt idx="11">
                  <c:v>39933</c:v>
                </c:pt>
                <c:pt idx="12">
                  <c:v>39962</c:v>
                </c:pt>
                <c:pt idx="13">
                  <c:v>39994</c:v>
                </c:pt>
                <c:pt idx="14">
                  <c:v>40025</c:v>
                </c:pt>
                <c:pt idx="15">
                  <c:v>40056</c:v>
                </c:pt>
                <c:pt idx="16">
                  <c:v>40086</c:v>
                </c:pt>
                <c:pt idx="17">
                  <c:v>40116</c:v>
                </c:pt>
                <c:pt idx="18">
                  <c:v>40147</c:v>
                </c:pt>
                <c:pt idx="19">
                  <c:v>40178</c:v>
                </c:pt>
                <c:pt idx="20">
                  <c:v>40207</c:v>
                </c:pt>
                <c:pt idx="21">
                  <c:v>40235</c:v>
                </c:pt>
                <c:pt idx="22">
                  <c:v>40268</c:v>
                </c:pt>
                <c:pt idx="23">
                  <c:v>40298</c:v>
                </c:pt>
                <c:pt idx="24">
                  <c:v>40329</c:v>
                </c:pt>
                <c:pt idx="25">
                  <c:v>40359</c:v>
                </c:pt>
                <c:pt idx="26">
                  <c:v>40389</c:v>
                </c:pt>
                <c:pt idx="27">
                  <c:v>40421</c:v>
                </c:pt>
                <c:pt idx="28">
                  <c:v>40451</c:v>
                </c:pt>
                <c:pt idx="29">
                  <c:v>40480</c:v>
                </c:pt>
                <c:pt idx="30">
                  <c:v>40512</c:v>
                </c:pt>
                <c:pt idx="31">
                  <c:v>40543</c:v>
                </c:pt>
                <c:pt idx="32">
                  <c:v>40574</c:v>
                </c:pt>
                <c:pt idx="33">
                  <c:v>40602</c:v>
                </c:pt>
                <c:pt idx="34">
                  <c:v>40633</c:v>
                </c:pt>
                <c:pt idx="35">
                  <c:v>40662</c:v>
                </c:pt>
                <c:pt idx="36">
                  <c:v>40694</c:v>
                </c:pt>
                <c:pt idx="37">
                  <c:v>40724</c:v>
                </c:pt>
                <c:pt idx="38">
                  <c:v>40753</c:v>
                </c:pt>
                <c:pt idx="39">
                  <c:v>40786</c:v>
                </c:pt>
                <c:pt idx="40">
                  <c:v>40816</c:v>
                </c:pt>
                <c:pt idx="41">
                  <c:v>40847</c:v>
                </c:pt>
                <c:pt idx="42">
                  <c:v>40877</c:v>
                </c:pt>
                <c:pt idx="43">
                  <c:v>40907</c:v>
                </c:pt>
                <c:pt idx="44">
                  <c:v>40939</c:v>
                </c:pt>
                <c:pt idx="45">
                  <c:v>40968</c:v>
                </c:pt>
                <c:pt idx="46">
                  <c:v>40998</c:v>
                </c:pt>
                <c:pt idx="47">
                  <c:v>41029</c:v>
                </c:pt>
                <c:pt idx="48">
                  <c:v>41060</c:v>
                </c:pt>
                <c:pt idx="49">
                  <c:v>41089</c:v>
                </c:pt>
                <c:pt idx="50">
                  <c:v>41121</c:v>
                </c:pt>
                <c:pt idx="51">
                  <c:v>41152</c:v>
                </c:pt>
                <c:pt idx="52">
                  <c:v>41180</c:v>
                </c:pt>
                <c:pt idx="53">
                  <c:v>41213</c:v>
                </c:pt>
                <c:pt idx="54">
                  <c:v>41243</c:v>
                </c:pt>
                <c:pt idx="55">
                  <c:v>41274</c:v>
                </c:pt>
                <c:pt idx="56">
                  <c:v>41305</c:v>
                </c:pt>
                <c:pt idx="57">
                  <c:v>41333</c:v>
                </c:pt>
                <c:pt idx="58">
                  <c:v>41362</c:v>
                </c:pt>
                <c:pt idx="59">
                  <c:v>41394</c:v>
                </c:pt>
                <c:pt idx="60">
                  <c:v>41425</c:v>
                </c:pt>
                <c:pt idx="61">
                  <c:v>41453</c:v>
                </c:pt>
                <c:pt idx="62">
                  <c:v>41486</c:v>
                </c:pt>
                <c:pt idx="63">
                  <c:v>41516</c:v>
                </c:pt>
                <c:pt idx="64">
                  <c:v>41547</c:v>
                </c:pt>
                <c:pt idx="65">
                  <c:v>41578</c:v>
                </c:pt>
                <c:pt idx="66">
                  <c:v>41607</c:v>
                </c:pt>
                <c:pt idx="67">
                  <c:v>41639</c:v>
                </c:pt>
                <c:pt idx="68">
                  <c:v>41670</c:v>
                </c:pt>
                <c:pt idx="69">
                  <c:v>41698</c:v>
                </c:pt>
                <c:pt idx="70">
                  <c:v>41729</c:v>
                </c:pt>
                <c:pt idx="71">
                  <c:v>41759</c:v>
                </c:pt>
                <c:pt idx="72">
                  <c:v>41789</c:v>
                </c:pt>
                <c:pt idx="73">
                  <c:v>41820</c:v>
                </c:pt>
                <c:pt idx="74">
                  <c:v>41851</c:v>
                </c:pt>
                <c:pt idx="75">
                  <c:v>41880</c:v>
                </c:pt>
                <c:pt idx="76">
                  <c:v>41912</c:v>
                </c:pt>
                <c:pt idx="77">
                  <c:v>41943</c:v>
                </c:pt>
                <c:pt idx="78">
                  <c:v>41971</c:v>
                </c:pt>
                <c:pt idx="79">
                  <c:v>42004</c:v>
                </c:pt>
                <c:pt idx="80">
                  <c:v>42034</c:v>
                </c:pt>
                <c:pt idx="81">
                  <c:v>42062</c:v>
                </c:pt>
                <c:pt idx="82">
                  <c:v>42094</c:v>
                </c:pt>
                <c:pt idx="83">
                  <c:v>42124</c:v>
                </c:pt>
                <c:pt idx="84">
                  <c:v>42153</c:v>
                </c:pt>
                <c:pt idx="85">
                  <c:v>42185</c:v>
                </c:pt>
                <c:pt idx="86">
                  <c:v>42216</c:v>
                </c:pt>
                <c:pt idx="87">
                  <c:v>42247</c:v>
                </c:pt>
                <c:pt idx="88">
                  <c:v>42277</c:v>
                </c:pt>
                <c:pt idx="89">
                  <c:v>42307</c:v>
                </c:pt>
                <c:pt idx="90">
                  <c:v>42338</c:v>
                </c:pt>
                <c:pt idx="91">
                  <c:v>42369</c:v>
                </c:pt>
                <c:pt idx="92">
                  <c:v>42398</c:v>
                </c:pt>
                <c:pt idx="93">
                  <c:v>42429</c:v>
                </c:pt>
                <c:pt idx="94">
                  <c:v>42460</c:v>
                </c:pt>
                <c:pt idx="95">
                  <c:v>42489</c:v>
                </c:pt>
                <c:pt idx="96">
                  <c:v>42521</c:v>
                </c:pt>
                <c:pt idx="97">
                  <c:v>42551</c:v>
                </c:pt>
                <c:pt idx="98">
                  <c:v>42580</c:v>
                </c:pt>
                <c:pt idx="99">
                  <c:v>42613</c:v>
                </c:pt>
                <c:pt idx="100">
                  <c:v>42643</c:v>
                </c:pt>
                <c:pt idx="101">
                  <c:v>42674</c:v>
                </c:pt>
                <c:pt idx="102">
                  <c:v>42704</c:v>
                </c:pt>
                <c:pt idx="103">
                  <c:v>42734</c:v>
                </c:pt>
                <c:pt idx="104">
                  <c:v>42766</c:v>
                </c:pt>
                <c:pt idx="105">
                  <c:v>42794</c:v>
                </c:pt>
                <c:pt idx="106">
                  <c:v>42825</c:v>
                </c:pt>
                <c:pt idx="107">
                  <c:v>42853</c:v>
                </c:pt>
                <c:pt idx="108">
                  <c:v>42886</c:v>
                </c:pt>
                <c:pt idx="109">
                  <c:v>42916</c:v>
                </c:pt>
                <c:pt idx="110">
                  <c:v>42947</c:v>
                </c:pt>
                <c:pt idx="111">
                  <c:v>42978</c:v>
                </c:pt>
                <c:pt idx="112">
                  <c:v>43007</c:v>
                </c:pt>
                <c:pt idx="113">
                  <c:v>43039</c:v>
                </c:pt>
                <c:pt idx="114">
                  <c:v>43069</c:v>
                </c:pt>
                <c:pt idx="115">
                  <c:v>43098</c:v>
                </c:pt>
                <c:pt idx="116">
                  <c:v>43131</c:v>
                </c:pt>
                <c:pt idx="117">
                  <c:v>43159</c:v>
                </c:pt>
                <c:pt idx="118">
                  <c:v>43189</c:v>
                </c:pt>
                <c:pt idx="119">
                  <c:v>43220</c:v>
                </c:pt>
                <c:pt idx="120">
                  <c:v>43251</c:v>
                </c:pt>
                <c:pt idx="121">
                  <c:v>43280</c:v>
                </c:pt>
                <c:pt idx="122">
                  <c:v>43312</c:v>
                </c:pt>
                <c:pt idx="123">
                  <c:v>43343</c:v>
                </c:pt>
              </c:numCache>
            </c:numRef>
          </c:cat>
          <c:val>
            <c:numRef>
              <c:f>'data frozen'!$B$4:$B$500</c:f>
              <c:numCache>
                <c:formatCode>0.00</c:formatCode>
                <c:ptCount val="497"/>
                <c:pt idx="0">
                  <c:v>102.95</c:v>
                </c:pt>
                <c:pt idx="1">
                  <c:v>122</c:v>
                </c:pt>
                <c:pt idx="2">
                  <c:v>104.33</c:v>
                </c:pt>
                <c:pt idx="3">
                  <c:v>94.81</c:v>
                </c:pt>
                <c:pt idx="4">
                  <c:v>80.989999999999995</c:v>
                </c:pt>
                <c:pt idx="5">
                  <c:v>46.31</c:v>
                </c:pt>
                <c:pt idx="6">
                  <c:v>37.93</c:v>
                </c:pt>
                <c:pt idx="7">
                  <c:v>35.200000000000003</c:v>
                </c:pt>
                <c:pt idx="8">
                  <c:v>31.93</c:v>
                </c:pt>
                <c:pt idx="9">
                  <c:v>38.76</c:v>
                </c:pt>
                <c:pt idx="10">
                  <c:v>43.31</c:v>
                </c:pt>
                <c:pt idx="11">
                  <c:v>41.87</c:v>
                </c:pt>
                <c:pt idx="12">
                  <c:v>57.86</c:v>
                </c:pt>
                <c:pt idx="13">
                  <c:v>59.09</c:v>
                </c:pt>
                <c:pt idx="14">
                  <c:v>58.2</c:v>
                </c:pt>
                <c:pt idx="15">
                  <c:v>59.46</c:v>
                </c:pt>
                <c:pt idx="16">
                  <c:v>59.56</c:v>
                </c:pt>
                <c:pt idx="17">
                  <c:v>63.35</c:v>
                </c:pt>
                <c:pt idx="18">
                  <c:v>66.28</c:v>
                </c:pt>
                <c:pt idx="19">
                  <c:v>71.86</c:v>
                </c:pt>
                <c:pt idx="20">
                  <c:v>64.59</c:v>
                </c:pt>
                <c:pt idx="21">
                  <c:v>69.41</c:v>
                </c:pt>
                <c:pt idx="22">
                  <c:v>70.459999999999994</c:v>
                </c:pt>
                <c:pt idx="23">
                  <c:v>71.5</c:v>
                </c:pt>
                <c:pt idx="24">
                  <c:v>61.57</c:v>
                </c:pt>
                <c:pt idx="25">
                  <c:v>62.93</c:v>
                </c:pt>
                <c:pt idx="26">
                  <c:v>64.3</c:v>
                </c:pt>
                <c:pt idx="27">
                  <c:v>51.17</c:v>
                </c:pt>
                <c:pt idx="28">
                  <c:v>63.62</c:v>
                </c:pt>
                <c:pt idx="29">
                  <c:v>65.08</c:v>
                </c:pt>
                <c:pt idx="30">
                  <c:v>69.66</c:v>
                </c:pt>
                <c:pt idx="31">
                  <c:v>71.38</c:v>
                </c:pt>
                <c:pt idx="32">
                  <c:v>71.69</c:v>
                </c:pt>
                <c:pt idx="33">
                  <c:v>72.97</c:v>
                </c:pt>
                <c:pt idx="34">
                  <c:v>91.22</c:v>
                </c:pt>
                <c:pt idx="35">
                  <c:v>98.18</c:v>
                </c:pt>
                <c:pt idx="36">
                  <c:v>84.95</c:v>
                </c:pt>
                <c:pt idx="37">
                  <c:v>74.92</c:v>
                </c:pt>
                <c:pt idx="38">
                  <c:v>77.7</c:v>
                </c:pt>
                <c:pt idx="39">
                  <c:v>77.06</c:v>
                </c:pt>
                <c:pt idx="40">
                  <c:v>68.7</c:v>
                </c:pt>
                <c:pt idx="41">
                  <c:v>81.69</c:v>
                </c:pt>
                <c:pt idx="42">
                  <c:v>88.76</c:v>
                </c:pt>
                <c:pt idx="43">
                  <c:v>82.68</c:v>
                </c:pt>
                <c:pt idx="44">
                  <c:v>71.48</c:v>
                </c:pt>
                <c:pt idx="45">
                  <c:v>73.819999999999993</c:v>
                </c:pt>
                <c:pt idx="46">
                  <c:v>79.02</c:v>
                </c:pt>
                <c:pt idx="47">
                  <c:v>90.02</c:v>
                </c:pt>
                <c:pt idx="48">
                  <c:v>67.03</c:v>
                </c:pt>
                <c:pt idx="49">
                  <c:v>57.96</c:v>
                </c:pt>
                <c:pt idx="50">
                  <c:v>65.31</c:v>
                </c:pt>
                <c:pt idx="51">
                  <c:v>80.47</c:v>
                </c:pt>
                <c:pt idx="52">
                  <c:v>80.69</c:v>
                </c:pt>
                <c:pt idx="53">
                  <c:v>56.74</c:v>
                </c:pt>
                <c:pt idx="54">
                  <c:v>59.41</c:v>
                </c:pt>
                <c:pt idx="55">
                  <c:v>58.82</c:v>
                </c:pt>
                <c:pt idx="56">
                  <c:v>65.989999999999995</c:v>
                </c:pt>
                <c:pt idx="57">
                  <c:v>66.55</c:v>
                </c:pt>
                <c:pt idx="58">
                  <c:v>82.88</c:v>
                </c:pt>
                <c:pt idx="59">
                  <c:v>76.209999999999994</c:v>
                </c:pt>
                <c:pt idx="60">
                  <c:v>72.959999999999994</c:v>
                </c:pt>
                <c:pt idx="61">
                  <c:v>82.31</c:v>
                </c:pt>
                <c:pt idx="62">
                  <c:v>84.53</c:v>
                </c:pt>
                <c:pt idx="63">
                  <c:v>83.65</c:v>
                </c:pt>
                <c:pt idx="64">
                  <c:v>70.430000000000007</c:v>
                </c:pt>
                <c:pt idx="65">
                  <c:v>58.88</c:v>
                </c:pt>
                <c:pt idx="66">
                  <c:v>63.22</c:v>
                </c:pt>
                <c:pt idx="67">
                  <c:v>75.55</c:v>
                </c:pt>
                <c:pt idx="68">
                  <c:v>78.989999999999995</c:v>
                </c:pt>
                <c:pt idx="69">
                  <c:v>77.34</c:v>
                </c:pt>
                <c:pt idx="70">
                  <c:v>81.569999999999993</c:v>
                </c:pt>
                <c:pt idx="71">
                  <c:v>80.989999999999995</c:v>
                </c:pt>
                <c:pt idx="72">
                  <c:v>83.71</c:v>
                </c:pt>
                <c:pt idx="73">
                  <c:v>84.37</c:v>
                </c:pt>
                <c:pt idx="74">
                  <c:v>76.47</c:v>
                </c:pt>
                <c:pt idx="75">
                  <c:v>79.209999999999994</c:v>
                </c:pt>
                <c:pt idx="76">
                  <c:v>76.91</c:v>
                </c:pt>
                <c:pt idx="77">
                  <c:v>65.290000000000006</c:v>
                </c:pt>
                <c:pt idx="78">
                  <c:v>48.4</c:v>
                </c:pt>
                <c:pt idx="79">
                  <c:v>37.270000000000003</c:v>
                </c:pt>
                <c:pt idx="80">
                  <c:v>35.24</c:v>
                </c:pt>
                <c:pt idx="81">
                  <c:v>36.01</c:v>
                </c:pt>
                <c:pt idx="82">
                  <c:v>35.049999999999997</c:v>
                </c:pt>
                <c:pt idx="83">
                  <c:v>49.28</c:v>
                </c:pt>
                <c:pt idx="84">
                  <c:v>52.45</c:v>
                </c:pt>
                <c:pt idx="85">
                  <c:v>47.47</c:v>
                </c:pt>
                <c:pt idx="86">
                  <c:v>31.12</c:v>
                </c:pt>
                <c:pt idx="87">
                  <c:v>34.549999999999997</c:v>
                </c:pt>
                <c:pt idx="88">
                  <c:v>31.04</c:v>
                </c:pt>
                <c:pt idx="89">
                  <c:v>31.39</c:v>
                </c:pt>
                <c:pt idx="90">
                  <c:v>27.65</c:v>
                </c:pt>
                <c:pt idx="91">
                  <c:v>23.79</c:v>
                </c:pt>
                <c:pt idx="92">
                  <c:v>18.37</c:v>
                </c:pt>
                <c:pt idx="93">
                  <c:v>21.15</c:v>
                </c:pt>
                <c:pt idx="94">
                  <c:v>25.19</c:v>
                </c:pt>
                <c:pt idx="95">
                  <c:v>32.57</c:v>
                </c:pt>
                <c:pt idx="96">
                  <c:v>37.35</c:v>
                </c:pt>
                <c:pt idx="97">
                  <c:v>34.53</c:v>
                </c:pt>
                <c:pt idx="98">
                  <c:v>26.85</c:v>
                </c:pt>
                <c:pt idx="99">
                  <c:v>30.45</c:v>
                </c:pt>
                <c:pt idx="100">
                  <c:v>34.24</c:v>
                </c:pt>
                <c:pt idx="101">
                  <c:v>32.51</c:v>
                </c:pt>
                <c:pt idx="102">
                  <c:v>33.840000000000003</c:v>
                </c:pt>
                <c:pt idx="103">
                  <c:v>37.619999999999997</c:v>
                </c:pt>
                <c:pt idx="104">
                  <c:v>39.56</c:v>
                </c:pt>
                <c:pt idx="105">
                  <c:v>40.11</c:v>
                </c:pt>
                <c:pt idx="106">
                  <c:v>39.200000000000003</c:v>
                </c:pt>
                <c:pt idx="107">
                  <c:v>40.08</c:v>
                </c:pt>
                <c:pt idx="108">
                  <c:v>38.619999999999997</c:v>
                </c:pt>
                <c:pt idx="109">
                  <c:v>36.24</c:v>
                </c:pt>
                <c:pt idx="110">
                  <c:v>40.020000000000003</c:v>
                </c:pt>
                <c:pt idx="111">
                  <c:v>35.979999999999997</c:v>
                </c:pt>
                <c:pt idx="112">
                  <c:v>40.42</c:v>
                </c:pt>
                <c:pt idx="113">
                  <c:v>41.23</c:v>
                </c:pt>
                <c:pt idx="114">
                  <c:v>40.299999999999997</c:v>
                </c:pt>
                <c:pt idx="115">
                  <c:v>34.42</c:v>
                </c:pt>
                <c:pt idx="116">
                  <c:v>35.729999999999997</c:v>
                </c:pt>
                <c:pt idx="117">
                  <c:v>36.39</c:v>
                </c:pt>
                <c:pt idx="118">
                  <c:v>42.94</c:v>
                </c:pt>
                <c:pt idx="119">
                  <c:v>51.97</c:v>
                </c:pt>
                <c:pt idx="120">
                  <c:v>42.04</c:v>
                </c:pt>
                <c:pt idx="121">
                  <c:v>53.15</c:v>
                </c:pt>
                <c:pt idx="122">
                  <c:v>39.76</c:v>
                </c:pt>
                <c:pt idx="123">
                  <c:v>42.55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1B-402E-B09A-366D5EBA12C6}"/>
            </c:ext>
          </c:extLst>
        </c:ser>
        <c:ser>
          <c:idx val="0"/>
          <c:order val="2"/>
          <c:tx>
            <c:strRef>
              <c:f>'data frozen'!$D$1</c:f>
              <c:strCache>
                <c:ptCount val="1"/>
                <c:pt idx="0">
                  <c:v>WTI Cushing</c:v>
                </c:pt>
              </c:strCache>
            </c:strRef>
          </c:tx>
          <c:marker>
            <c:symbol val="none"/>
          </c:marker>
          <c:cat>
            <c:numRef>
              <c:f>'data frozen'!$A$4:$A$500</c:f>
              <c:numCache>
                <c:formatCode>m/d/yyyy</c:formatCode>
                <c:ptCount val="497"/>
                <c:pt idx="0">
                  <c:v>39598</c:v>
                </c:pt>
                <c:pt idx="1">
                  <c:v>39629</c:v>
                </c:pt>
                <c:pt idx="2">
                  <c:v>39660</c:v>
                </c:pt>
                <c:pt idx="3">
                  <c:v>39689</c:v>
                </c:pt>
                <c:pt idx="4">
                  <c:v>39721</c:v>
                </c:pt>
                <c:pt idx="5">
                  <c:v>39752</c:v>
                </c:pt>
                <c:pt idx="6">
                  <c:v>39780</c:v>
                </c:pt>
                <c:pt idx="7">
                  <c:v>39813</c:v>
                </c:pt>
                <c:pt idx="8">
                  <c:v>39843</c:v>
                </c:pt>
                <c:pt idx="9">
                  <c:v>39871</c:v>
                </c:pt>
                <c:pt idx="10">
                  <c:v>39903</c:v>
                </c:pt>
                <c:pt idx="11">
                  <c:v>39933</c:v>
                </c:pt>
                <c:pt idx="12">
                  <c:v>39962</c:v>
                </c:pt>
                <c:pt idx="13">
                  <c:v>39994</c:v>
                </c:pt>
                <c:pt idx="14">
                  <c:v>40025</c:v>
                </c:pt>
                <c:pt idx="15">
                  <c:v>40056</c:v>
                </c:pt>
                <c:pt idx="16">
                  <c:v>40086</c:v>
                </c:pt>
                <c:pt idx="17">
                  <c:v>40116</c:v>
                </c:pt>
                <c:pt idx="18">
                  <c:v>40147</c:v>
                </c:pt>
                <c:pt idx="19">
                  <c:v>40178</c:v>
                </c:pt>
                <c:pt idx="20">
                  <c:v>40207</c:v>
                </c:pt>
                <c:pt idx="21">
                  <c:v>40235</c:v>
                </c:pt>
                <c:pt idx="22">
                  <c:v>40268</c:v>
                </c:pt>
                <c:pt idx="23">
                  <c:v>40298</c:v>
                </c:pt>
                <c:pt idx="24">
                  <c:v>40329</c:v>
                </c:pt>
                <c:pt idx="25">
                  <c:v>40359</c:v>
                </c:pt>
                <c:pt idx="26">
                  <c:v>40389</c:v>
                </c:pt>
                <c:pt idx="27">
                  <c:v>40421</c:v>
                </c:pt>
                <c:pt idx="28">
                  <c:v>40451</c:v>
                </c:pt>
                <c:pt idx="29">
                  <c:v>40480</c:v>
                </c:pt>
                <c:pt idx="30">
                  <c:v>40512</c:v>
                </c:pt>
                <c:pt idx="31">
                  <c:v>40543</c:v>
                </c:pt>
                <c:pt idx="32">
                  <c:v>40574</c:v>
                </c:pt>
                <c:pt idx="33">
                  <c:v>40602</c:v>
                </c:pt>
                <c:pt idx="34">
                  <c:v>40633</c:v>
                </c:pt>
                <c:pt idx="35">
                  <c:v>40662</c:v>
                </c:pt>
                <c:pt idx="36">
                  <c:v>40694</c:v>
                </c:pt>
                <c:pt idx="37">
                  <c:v>40724</c:v>
                </c:pt>
                <c:pt idx="38">
                  <c:v>40753</c:v>
                </c:pt>
                <c:pt idx="39">
                  <c:v>40786</c:v>
                </c:pt>
                <c:pt idx="40">
                  <c:v>40816</c:v>
                </c:pt>
                <c:pt idx="41">
                  <c:v>40847</c:v>
                </c:pt>
                <c:pt idx="42">
                  <c:v>40877</c:v>
                </c:pt>
                <c:pt idx="43">
                  <c:v>40907</c:v>
                </c:pt>
                <c:pt idx="44">
                  <c:v>40939</c:v>
                </c:pt>
                <c:pt idx="45">
                  <c:v>40968</c:v>
                </c:pt>
                <c:pt idx="46">
                  <c:v>40998</c:v>
                </c:pt>
                <c:pt idx="47">
                  <c:v>41029</c:v>
                </c:pt>
                <c:pt idx="48">
                  <c:v>41060</c:v>
                </c:pt>
                <c:pt idx="49">
                  <c:v>41089</c:v>
                </c:pt>
                <c:pt idx="50">
                  <c:v>41121</c:v>
                </c:pt>
                <c:pt idx="51">
                  <c:v>41152</c:v>
                </c:pt>
                <c:pt idx="52">
                  <c:v>41180</c:v>
                </c:pt>
                <c:pt idx="53">
                  <c:v>41213</c:v>
                </c:pt>
                <c:pt idx="54">
                  <c:v>41243</c:v>
                </c:pt>
                <c:pt idx="55">
                  <c:v>41274</c:v>
                </c:pt>
                <c:pt idx="56">
                  <c:v>41305</c:v>
                </c:pt>
                <c:pt idx="57">
                  <c:v>41333</c:v>
                </c:pt>
                <c:pt idx="58">
                  <c:v>41362</c:v>
                </c:pt>
                <c:pt idx="59">
                  <c:v>41394</c:v>
                </c:pt>
                <c:pt idx="60">
                  <c:v>41425</c:v>
                </c:pt>
                <c:pt idx="61">
                  <c:v>41453</c:v>
                </c:pt>
                <c:pt idx="62">
                  <c:v>41486</c:v>
                </c:pt>
                <c:pt idx="63">
                  <c:v>41516</c:v>
                </c:pt>
                <c:pt idx="64">
                  <c:v>41547</c:v>
                </c:pt>
                <c:pt idx="65">
                  <c:v>41578</c:v>
                </c:pt>
                <c:pt idx="66">
                  <c:v>41607</c:v>
                </c:pt>
                <c:pt idx="67">
                  <c:v>41639</c:v>
                </c:pt>
                <c:pt idx="68">
                  <c:v>41670</c:v>
                </c:pt>
                <c:pt idx="69">
                  <c:v>41698</c:v>
                </c:pt>
                <c:pt idx="70">
                  <c:v>41729</c:v>
                </c:pt>
                <c:pt idx="71">
                  <c:v>41759</c:v>
                </c:pt>
                <c:pt idx="72">
                  <c:v>41789</c:v>
                </c:pt>
                <c:pt idx="73">
                  <c:v>41820</c:v>
                </c:pt>
                <c:pt idx="74">
                  <c:v>41851</c:v>
                </c:pt>
                <c:pt idx="75">
                  <c:v>41880</c:v>
                </c:pt>
                <c:pt idx="76">
                  <c:v>41912</c:v>
                </c:pt>
                <c:pt idx="77">
                  <c:v>41943</c:v>
                </c:pt>
                <c:pt idx="78">
                  <c:v>41971</c:v>
                </c:pt>
                <c:pt idx="79">
                  <c:v>42004</c:v>
                </c:pt>
                <c:pt idx="80">
                  <c:v>42034</c:v>
                </c:pt>
                <c:pt idx="81">
                  <c:v>42062</c:v>
                </c:pt>
                <c:pt idx="82">
                  <c:v>42094</c:v>
                </c:pt>
                <c:pt idx="83">
                  <c:v>42124</c:v>
                </c:pt>
                <c:pt idx="84">
                  <c:v>42153</c:v>
                </c:pt>
                <c:pt idx="85">
                  <c:v>42185</c:v>
                </c:pt>
                <c:pt idx="86">
                  <c:v>42216</c:v>
                </c:pt>
                <c:pt idx="87">
                  <c:v>42247</c:v>
                </c:pt>
                <c:pt idx="88">
                  <c:v>42277</c:v>
                </c:pt>
                <c:pt idx="89">
                  <c:v>42307</c:v>
                </c:pt>
                <c:pt idx="90">
                  <c:v>42338</c:v>
                </c:pt>
                <c:pt idx="91">
                  <c:v>42369</c:v>
                </c:pt>
                <c:pt idx="92">
                  <c:v>42398</c:v>
                </c:pt>
                <c:pt idx="93">
                  <c:v>42429</c:v>
                </c:pt>
                <c:pt idx="94">
                  <c:v>42460</c:v>
                </c:pt>
                <c:pt idx="95">
                  <c:v>42489</c:v>
                </c:pt>
                <c:pt idx="96">
                  <c:v>42521</c:v>
                </c:pt>
                <c:pt idx="97">
                  <c:v>42551</c:v>
                </c:pt>
                <c:pt idx="98">
                  <c:v>42580</c:v>
                </c:pt>
                <c:pt idx="99">
                  <c:v>42613</c:v>
                </c:pt>
                <c:pt idx="100">
                  <c:v>42643</c:v>
                </c:pt>
                <c:pt idx="101">
                  <c:v>42674</c:v>
                </c:pt>
                <c:pt idx="102">
                  <c:v>42704</c:v>
                </c:pt>
                <c:pt idx="103">
                  <c:v>42734</c:v>
                </c:pt>
                <c:pt idx="104">
                  <c:v>42766</c:v>
                </c:pt>
                <c:pt idx="105">
                  <c:v>42794</c:v>
                </c:pt>
                <c:pt idx="106">
                  <c:v>42825</c:v>
                </c:pt>
                <c:pt idx="107">
                  <c:v>42853</c:v>
                </c:pt>
                <c:pt idx="108">
                  <c:v>42886</c:v>
                </c:pt>
                <c:pt idx="109">
                  <c:v>42916</c:v>
                </c:pt>
                <c:pt idx="110">
                  <c:v>42947</c:v>
                </c:pt>
                <c:pt idx="111">
                  <c:v>42978</c:v>
                </c:pt>
                <c:pt idx="112">
                  <c:v>43007</c:v>
                </c:pt>
                <c:pt idx="113">
                  <c:v>43039</c:v>
                </c:pt>
                <c:pt idx="114">
                  <c:v>43069</c:v>
                </c:pt>
                <c:pt idx="115">
                  <c:v>43098</c:v>
                </c:pt>
                <c:pt idx="116">
                  <c:v>43131</c:v>
                </c:pt>
                <c:pt idx="117">
                  <c:v>43159</c:v>
                </c:pt>
                <c:pt idx="118">
                  <c:v>43189</c:v>
                </c:pt>
                <c:pt idx="119">
                  <c:v>43220</c:v>
                </c:pt>
                <c:pt idx="120">
                  <c:v>43251</c:v>
                </c:pt>
                <c:pt idx="121">
                  <c:v>43280</c:v>
                </c:pt>
                <c:pt idx="122">
                  <c:v>43312</c:v>
                </c:pt>
                <c:pt idx="123">
                  <c:v>43343</c:v>
                </c:pt>
              </c:numCache>
            </c:numRef>
          </c:cat>
          <c:val>
            <c:numRef>
              <c:f>'data frozen'!$E$4:$E$500</c:f>
              <c:numCache>
                <c:formatCode>0.00</c:formatCode>
                <c:ptCount val="497"/>
                <c:pt idx="0">
                  <c:v>127.35</c:v>
                </c:pt>
                <c:pt idx="1">
                  <c:v>140</c:v>
                </c:pt>
                <c:pt idx="2">
                  <c:v>124.08</c:v>
                </c:pt>
                <c:pt idx="3">
                  <c:v>115.46</c:v>
                </c:pt>
                <c:pt idx="4">
                  <c:v>100.64</c:v>
                </c:pt>
                <c:pt idx="5">
                  <c:v>67.81</c:v>
                </c:pt>
                <c:pt idx="6">
                  <c:v>54.43</c:v>
                </c:pt>
                <c:pt idx="7">
                  <c:v>44.6</c:v>
                </c:pt>
                <c:pt idx="8">
                  <c:v>41.68</c:v>
                </c:pt>
                <c:pt idx="9">
                  <c:v>44.76</c:v>
                </c:pt>
                <c:pt idx="10">
                  <c:v>49.66</c:v>
                </c:pt>
                <c:pt idx="11">
                  <c:v>51.12</c:v>
                </c:pt>
                <c:pt idx="12">
                  <c:v>66.31</c:v>
                </c:pt>
                <c:pt idx="13">
                  <c:v>69.89</c:v>
                </c:pt>
                <c:pt idx="14">
                  <c:v>69.45</c:v>
                </c:pt>
                <c:pt idx="15">
                  <c:v>69.959999999999994</c:v>
                </c:pt>
                <c:pt idx="16">
                  <c:v>70.61</c:v>
                </c:pt>
                <c:pt idx="17">
                  <c:v>77</c:v>
                </c:pt>
                <c:pt idx="18">
                  <c:v>77.28</c:v>
                </c:pt>
                <c:pt idx="19">
                  <c:v>79.36</c:v>
                </c:pt>
                <c:pt idx="20">
                  <c:v>72.89</c:v>
                </c:pt>
                <c:pt idx="21">
                  <c:v>79.66</c:v>
                </c:pt>
                <c:pt idx="22">
                  <c:v>83.76</c:v>
                </c:pt>
                <c:pt idx="23">
                  <c:v>86.15</c:v>
                </c:pt>
                <c:pt idx="24">
                  <c:v>73.97</c:v>
                </c:pt>
                <c:pt idx="25">
                  <c:v>75.63</c:v>
                </c:pt>
                <c:pt idx="26">
                  <c:v>78.95</c:v>
                </c:pt>
                <c:pt idx="27">
                  <c:v>71.92</c:v>
                </c:pt>
                <c:pt idx="28">
                  <c:v>79.97</c:v>
                </c:pt>
                <c:pt idx="29">
                  <c:v>81.430000000000007</c:v>
                </c:pt>
                <c:pt idx="30">
                  <c:v>84.11</c:v>
                </c:pt>
                <c:pt idx="31">
                  <c:v>91.38</c:v>
                </c:pt>
                <c:pt idx="32">
                  <c:v>92.19</c:v>
                </c:pt>
                <c:pt idx="33">
                  <c:v>96.97</c:v>
                </c:pt>
                <c:pt idx="34">
                  <c:v>106.72</c:v>
                </c:pt>
                <c:pt idx="35">
                  <c:v>113.93</c:v>
                </c:pt>
                <c:pt idx="36">
                  <c:v>102.7</c:v>
                </c:pt>
                <c:pt idx="37">
                  <c:v>95.42</c:v>
                </c:pt>
                <c:pt idx="38">
                  <c:v>95.7</c:v>
                </c:pt>
                <c:pt idx="39">
                  <c:v>88.81</c:v>
                </c:pt>
                <c:pt idx="40">
                  <c:v>79.2</c:v>
                </c:pt>
                <c:pt idx="41">
                  <c:v>93.19</c:v>
                </c:pt>
                <c:pt idx="42">
                  <c:v>100.36</c:v>
                </c:pt>
                <c:pt idx="43">
                  <c:v>98.83</c:v>
                </c:pt>
                <c:pt idx="44">
                  <c:v>98.48</c:v>
                </c:pt>
                <c:pt idx="45">
                  <c:v>107.07</c:v>
                </c:pt>
                <c:pt idx="46">
                  <c:v>103.02</c:v>
                </c:pt>
                <c:pt idx="47">
                  <c:v>104.87</c:v>
                </c:pt>
                <c:pt idx="48">
                  <c:v>86.53</c:v>
                </c:pt>
                <c:pt idx="49">
                  <c:v>84.96</c:v>
                </c:pt>
                <c:pt idx="50">
                  <c:v>88.06</c:v>
                </c:pt>
                <c:pt idx="51">
                  <c:v>96.47</c:v>
                </c:pt>
                <c:pt idx="52">
                  <c:v>92.19</c:v>
                </c:pt>
                <c:pt idx="53">
                  <c:v>86.24</c:v>
                </c:pt>
                <c:pt idx="54">
                  <c:v>88.91</c:v>
                </c:pt>
                <c:pt idx="55">
                  <c:v>91.82</c:v>
                </c:pt>
                <c:pt idx="56">
                  <c:v>97.49</c:v>
                </c:pt>
                <c:pt idx="57">
                  <c:v>92.05</c:v>
                </c:pt>
                <c:pt idx="58">
                  <c:v>97.23</c:v>
                </c:pt>
                <c:pt idx="59">
                  <c:v>93.46</c:v>
                </c:pt>
                <c:pt idx="60">
                  <c:v>91.97</c:v>
                </c:pt>
                <c:pt idx="61">
                  <c:v>96.56</c:v>
                </c:pt>
                <c:pt idx="62">
                  <c:v>105.03</c:v>
                </c:pt>
                <c:pt idx="63">
                  <c:v>107.65</c:v>
                </c:pt>
                <c:pt idx="64">
                  <c:v>102.33</c:v>
                </c:pt>
                <c:pt idx="65">
                  <c:v>96.38</c:v>
                </c:pt>
                <c:pt idx="66">
                  <c:v>92.72</c:v>
                </c:pt>
                <c:pt idx="67">
                  <c:v>98.42</c:v>
                </c:pt>
                <c:pt idx="68">
                  <c:v>97.49</c:v>
                </c:pt>
                <c:pt idx="69">
                  <c:v>102.59</c:v>
                </c:pt>
                <c:pt idx="70">
                  <c:v>101.58</c:v>
                </c:pt>
                <c:pt idx="71">
                  <c:v>99.74</c:v>
                </c:pt>
                <c:pt idx="72">
                  <c:v>102.71</c:v>
                </c:pt>
                <c:pt idx="73">
                  <c:v>105.37</c:v>
                </c:pt>
                <c:pt idx="74">
                  <c:v>98.17</c:v>
                </c:pt>
                <c:pt idx="75">
                  <c:v>95.96</c:v>
                </c:pt>
                <c:pt idx="76">
                  <c:v>91.16</c:v>
                </c:pt>
                <c:pt idx="77">
                  <c:v>80.540000000000006</c:v>
                </c:pt>
                <c:pt idx="78">
                  <c:v>66.150000000000006</c:v>
                </c:pt>
                <c:pt idx="79">
                  <c:v>53.27</c:v>
                </c:pt>
                <c:pt idx="80">
                  <c:v>48.24</c:v>
                </c:pt>
                <c:pt idx="81">
                  <c:v>49.76</c:v>
                </c:pt>
                <c:pt idx="82">
                  <c:v>47.6</c:v>
                </c:pt>
                <c:pt idx="83">
                  <c:v>59.63</c:v>
                </c:pt>
                <c:pt idx="84">
                  <c:v>60.3</c:v>
                </c:pt>
                <c:pt idx="85">
                  <c:v>59.47</c:v>
                </c:pt>
                <c:pt idx="86">
                  <c:v>47.12</c:v>
                </c:pt>
                <c:pt idx="87">
                  <c:v>49.2</c:v>
                </c:pt>
                <c:pt idx="88">
                  <c:v>45.09</c:v>
                </c:pt>
                <c:pt idx="89">
                  <c:v>46.59</c:v>
                </c:pt>
                <c:pt idx="90">
                  <c:v>41.65</c:v>
                </c:pt>
                <c:pt idx="91">
                  <c:v>37.04</c:v>
                </c:pt>
                <c:pt idx="92">
                  <c:v>33.619999999999997</c:v>
                </c:pt>
                <c:pt idx="93">
                  <c:v>33.75</c:v>
                </c:pt>
                <c:pt idx="94">
                  <c:v>38.340000000000003</c:v>
                </c:pt>
                <c:pt idx="95">
                  <c:v>45.92</c:v>
                </c:pt>
                <c:pt idx="96">
                  <c:v>49.1</c:v>
                </c:pt>
                <c:pt idx="97">
                  <c:v>48.33</c:v>
                </c:pt>
                <c:pt idx="98">
                  <c:v>41.6</c:v>
                </c:pt>
                <c:pt idx="99">
                  <c:v>44.7</c:v>
                </c:pt>
                <c:pt idx="100">
                  <c:v>48.24</c:v>
                </c:pt>
                <c:pt idx="101">
                  <c:v>46.86</c:v>
                </c:pt>
                <c:pt idx="102">
                  <c:v>49.44</c:v>
                </c:pt>
                <c:pt idx="103">
                  <c:v>53.72</c:v>
                </c:pt>
                <c:pt idx="104">
                  <c:v>52.81</c:v>
                </c:pt>
                <c:pt idx="105">
                  <c:v>54.01</c:v>
                </c:pt>
                <c:pt idx="106">
                  <c:v>50.6</c:v>
                </c:pt>
                <c:pt idx="107">
                  <c:v>49.33</c:v>
                </c:pt>
                <c:pt idx="108">
                  <c:v>48.32</c:v>
                </c:pt>
                <c:pt idx="109">
                  <c:v>46.04</c:v>
                </c:pt>
                <c:pt idx="110">
                  <c:v>50.17</c:v>
                </c:pt>
                <c:pt idx="111">
                  <c:v>47.23</c:v>
                </c:pt>
                <c:pt idx="112">
                  <c:v>51.67</c:v>
                </c:pt>
                <c:pt idx="113">
                  <c:v>54.38</c:v>
                </c:pt>
                <c:pt idx="114">
                  <c:v>57.4</c:v>
                </c:pt>
                <c:pt idx="115">
                  <c:v>60.42</c:v>
                </c:pt>
                <c:pt idx="116">
                  <c:v>64.73</c:v>
                </c:pt>
                <c:pt idx="117">
                  <c:v>61.64</c:v>
                </c:pt>
                <c:pt idx="118">
                  <c:v>64.94</c:v>
                </c:pt>
                <c:pt idx="119">
                  <c:v>68.569999999999993</c:v>
                </c:pt>
                <c:pt idx="120">
                  <c:v>67.040000000000006</c:v>
                </c:pt>
                <c:pt idx="121">
                  <c:v>74.150000000000006</c:v>
                </c:pt>
                <c:pt idx="122">
                  <c:v>68.760000000000005</c:v>
                </c:pt>
                <c:pt idx="123">
                  <c:v>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1B-402E-B09A-366D5EBA1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79264"/>
        <c:axId val="85580800"/>
      </c:lineChart>
      <c:dateAx>
        <c:axId val="85579264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low"/>
        <c:txPr>
          <a:bodyPr rot="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580800"/>
        <c:crosses val="autoZero"/>
        <c:auto val="1"/>
        <c:lblOffset val="100"/>
        <c:baseTimeUnit val="months"/>
        <c:majorUnit val="6"/>
        <c:majorTimeUnit val="months"/>
      </c:dateAx>
      <c:valAx>
        <c:axId val="85580800"/>
        <c:scaling>
          <c:orientation val="minMax"/>
          <c:max val="150"/>
          <c:min val="-5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579264"/>
        <c:crosses val="autoZero"/>
        <c:crossBetween val="between"/>
        <c:majorUnit val="25"/>
      </c:valAx>
    </c:plotArea>
    <c:legend>
      <c:legendPos val="b"/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invertIfNegative val="0"/>
          <c:cat>
            <c:numRef>
              <c:f>'cansim-0290045-eng-540067772316'!$D$4:$P$4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'cansim-0290045-eng-540067772316'!$D$5:$P$5</c:f>
              <c:numCache>
                <c:formatCode>General</c:formatCode>
                <c:ptCount val="13"/>
                <c:pt idx="0">
                  <c:v>57082.8</c:v>
                </c:pt>
                <c:pt idx="1">
                  <c:v>62158.6</c:v>
                </c:pt>
                <c:pt idx="2">
                  <c:v>69969.8</c:v>
                </c:pt>
                <c:pt idx="3">
                  <c:v>49516</c:v>
                </c:pt>
                <c:pt idx="4">
                  <c:v>61228.2</c:v>
                </c:pt>
                <c:pt idx="5">
                  <c:v>70389.3</c:v>
                </c:pt>
                <c:pt idx="6">
                  <c:v>78605.8</c:v>
                </c:pt>
                <c:pt idx="7">
                  <c:v>91681.7</c:v>
                </c:pt>
                <c:pt idx="8">
                  <c:v>97800.2</c:v>
                </c:pt>
                <c:pt idx="9">
                  <c:v>75676.2</c:v>
                </c:pt>
                <c:pt idx="10">
                  <c:v>60827.1</c:v>
                </c:pt>
                <c:pt idx="11">
                  <c:v>57165.1</c:v>
                </c:pt>
                <c:pt idx="12">
                  <c:v>54125.3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A-4608-86FB-139F77DE2B10}"/>
            </c:ext>
          </c:extLst>
        </c:ser>
        <c:ser>
          <c:idx val="1"/>
          <c:order val="1"/>
          <c:tx>
            <c:v>Oil and Gas</c:v>
          </c:tx>
          <c:invertIfNegative val="0"/>
          <c:cat>
            <c:numRef>
              <c:f>'cansim-0290045-eng-540067772316'!$D$4:$P$4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'cansim-0290045-eng-540067772316'!$D$6:$P$6</c:f>
              <c:numCache>
                <c:formatCode>General</c:formatCode>
                <c:ptCount val="13"/>
                <c:pt idx="0">
                  <c:v>32635.7</c:v>
                </c:pt>
                <c:pt idx="1">
                  <c:v>34331.4</c:v>
                </c:pt>
                <c:pt idx="2">
                  <c:v>37434.5</c:v>
                </c:pt>
                <c:pt idx="3">
                  <c:v>19685.3</c:v>
                </c:pt>
                <c:pt idx="4">
                  <c:v>32713.9</c:v>
                </c:pt>
                <c:pt idx="5">
                  <c:v>40918.699999999997</c:v>
                </c:pt>
                <c:pt idx="6">
                  <c:v>47222.400000000001</c:v>
                </c:pt>
                <c:pt idx="7">
                  <c:v>51555.7</c:v>
                </c:pt>
                <c:pt idx="8">
                  <c:v>58065.5</c:v>
                </c:pt>
                <c:pt idx="9">
                  <c:v>38004.9</c:v>
                </c:pt>
                <c:pt idx="10">
                  <c:v>27491.5</c:v>
                </c:pt>
                <c:pt idx="11">
                  <c:v>25642.3</c:v>
                </c:pt>
                <c:pt idx="12">
                  <c:v>22520.3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A-4608-86FB-139F77DE2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35040"/>
        <c:axId val="62936576"/>
      </c:barChart>
      <c:catAx>
        <c:axId val="629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2936576"/>
        <c:crosses val="autoZero"/>
        <c:auto val="1"/>
        <c:lblAlgn val="ctr"/>
        <c:lblOffset val="100"/>
        <c:noMultiLvlLbl val="0"/>
      </c:catAx>
      <c:valAx>
        <c:axId val="6293657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2935040"/>
        <c:crosses val="autoZero"/>
        <c:crossBetween val="between"/>
      </c:valAx>
      <c:spPr>
        <a:noFill/>
        <a:ln w="26264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="1" i="0" u="none" strike="noStrike" baseline="0">
          <a:solidFill>
            <a:srgbClr val="000000"/>
          </a:solidFill>
          <a:latin typeface="+mj-lt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Industrial</c:v>
          </c:tx>
          <c:invertIfNegative val="0"/>
          <c:cat>
            <c:strRef>
              <c:f>'cansim-0260016-eng-712496604740'!$E$4:$U$4</c:f>
              <c:strCache>
                <c:ptCount val="17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  <c:pt idx="10">
                  <c:v>Q3 2016</c:v>
                </c:pt>
                <c:pt idx="11">
                  <c:v>Q4 2016</c:v>
                </c:pt>
                <c:pt idx="12">
                  <c:v>Q1 2017</c:v>
                </c:pt>
                <c:pt idx="13">
                  <c:v>Q2 2017</c:v>
                </c:pt>
                <c:pt idx="14">
                  <c:v>Q3 2017</c:v>
                </c:pt>
                <c:pt idx="15">
                  <c:v>Q4 2017</c:v>
                </c:pt>
                <c:pt idx="16">
                  <c:v>Q1 2018</c:v>
                </c:pt>
              </c:strCache>
            </c:strRef>
          </c:cat>
          <c:val>
            <c:numRef>
              <c:f>'cansim-0260016-eng-712496604740'!$E$14:$U$14</c:f>
              <c:numCache>
                <c:formatCode>General</c:formatCode>
                <c:ptCount val="17"/>
                <c:pt idx="0">
                  <c:v>106993</c:v>
                </c:pt>
                <c:pt idx="1">
                  <c:v>96923</c:v>
                </c:pt>
                <c:pt idx="2">
                  <c:v>108619</c:v>
                </c:pt>
                <c:pt idx="3">
                  <c:v>113622</c:v>
                </c:pt>
                <c:pt idx="4">
                  <c:v>114555</c:v>
                </c:pt>
                <c:pt idx="5">
                  <c:v>115566</c:v>
                </c:pt>
                <c:pt idx="6">
                  <c:v>102769</c:v>
                </c:pt>
                <c:pt idx="7">
                  <c:v>95175</c:v>
                </c:pt>
                <c:pt idx="8">
                  <c:v>77153</c:v>
                </c:pt>
                <c:pt idx="9">
                  <c:v>71994</c:v>
                </c:pt>
                <c:pt idx="10">
                  <c:v>70872</c:v>
                </c:pt>
                <c:pt idx="11">
                  <c:v>73321</c:v>
                </c:pt>
                <c:pt idx="12">
                  <c:v>84277</c:v>
                </c:pt>
                <c:pt idx="13">
                  <c:v>89936</c:v>
                </c:pt>
                <c:pt idx="14">
                  <c:v>80595</c:v>
                </c:pt>
                <c:pt idx="15">
                  <c:v>81247</c:v>
                </c:pt>
                <c:pt idx="16">
                  <c:v>96641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B-45DC-956E-6B7E2CAB6EAA}"/>
            </c:ext>
          </c:extLst>
        </c:ser>
        <c:ser>
          <c:idx val="1"/>
          <c:order val="1"/>
          <c:tx>
            <c:v>Commercial</c:v>
          </c:tx>
          <c:invertIfNegative val="0"/>
          <c:cat>
            <c:strRef>
              <c:f>'cansim-0260016-eng-712496604740'!$E$4:$U$4</c:f>
              <c:strCache>
                <c:ptCount val="17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  <c:pt idx="10">
                  <c:v>Q3 2016</c:v>
                </c:pt>
                <c:pt idx="11">
                  <c:v>Q4 2016</c:v>
                </c:pt>
                <c:pt idx="12">
                  <c:v>Q1 2017</c:v>
                </c:pt>
                <c:pt idx="13">
                  <c:v>Q2 2017</c:v>
                </c:pt>
                <c:pt idx="14">
                  <c:v>Q3 2017</c:v>
                </c:pt>
                <c:pt idx="15">
                  <c:v>Q4 2017</c:v>
                </c:pt>
                <c:pt idx="16">
                  <c:v>Q1 2018</c:v>
                </c:pt>
              </c:strCache>
            </c:strRef>
          </c:cat>
          <c:val>
            <c:numRef>
              <c:f>'cansim-0260016-eng-712496604740'!$E$15:$U$15</c:f>
              <c:numCache>
                <c:formatCode>General</c:formatCode>
                <c:ptCount val="17"/>
                <c:pt idx="0">
                  <c:v>526469</c:v>
                </c:pt>
                <c:pt idx="1">
                  <c:v>538799</c:v>
                </c:pt>
                <c:pt idx="2">
                  <c:v>559585</c:v>
                </c:pt>
                <c:pt idx="3">
                  <c:v>598995</c:v>
                </c:pt>
                <c:pt idx="4">
                  <c:v>645590</c:v>
                </c:pt>
                <c:pt idx="5">
                  <c:v>669893</c:v>
                </c:pt>
                <c:pt idx="6">
                  <c:v>684403</c:v>
                </c:pt>
                <c:pt idx="7">
                  <c:v>679114</c:v>
                </c:pt>
                <c:pt idx="8">
                  <c:v>629941</c:v>
                </c:pt>
                <c:pt idx="9">
                  <c:v>637581</c:v>
                </c:pt>
                <c:pt idx="10">
                  <c:v>647678</c:v>
                </c:pt>
                <c:pt idx="11">
                  <c:v>663776</c:v>
                </c:pt>
                <c:pt idx="12">
                  <c:v>661630</c:v>
                </c:pt>
                <c:pt idx="13">
                  <c:v>643043</c:v>
                </c:pt>
                <c:pt idx="14">
                  <c:v>598391</c:v>
                </c:pt>
                <c:pt idx="15">
                  <c:v>532516</c:v>
                </c:pt>
                <c:pt idx="16">
                  <c:v>520094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BB-45DC-956E-6B7E2CAB6EAA}"/>
            </c:ext>
          </c:extLst>
        </c:ser>
        <c:ser>
          <c:idx val="2"/>
          <c:order val="2"/>
          <c:tx>
            <c:v>Government</c:v>
          </c:tx>
          <c:invertIfNegative val="0"/>
          <c:cat>
            <c:strRef>
              <c:f>'cansim-0260016-eng-712496604740'!$E$4:$U$4</c:f>
              <c:strCache>
                <c:ptCount val="17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  <c:pt idx="10">
                  <c:v>Q3 2016</c:v>
                </c:pt>
                <c:pt idx="11">
                  <c:v>Q4 2016</c:v>
                </c:pt>
                <c:pt idx="12">
                  <c:v>Q1 2017</c:v>
                </c:pt>
                <c:pt idx="13">
                  <c:v>Q2 2017</c:v>
                </c:pt>
                <c:pt idx="14">
                  <c:v>Q3 2017</c:v>
                </c:pt>
                <c:pt idx="15">
                  <c:v>Q4 2017</c:v>
                </c:pt>
                <c:pt idx="16">
                  <c:v>Q1 2018</c:v>
                </c:pt>
              </c:strCache>
            </c:strRef>
          </c:cat>
          <c:val>
            <c:numRef>
              <c:f>'cansim-0260016-eng-712496604740'!$E$16:$U$16</c:f>
              <c:numCache>
                <c:formatCode>General</c:formatCode>
                <c:ptCount val="17"/>
                <c:pt idx="0">
                  <c:v>64041</c:v>
                </c:pt>
                <c:pt idx="1">
                  <c:v>60159</c:v>
                </c:pt>
                <c:pt idx="2">
                  <c:v>67643</c:v>
                </c:pt>
                <c:pt idx="3">
                  <c:v>75833</c:v>
                </c:pt>
                <c:pt idx="4">
                  <c:v>104488</c:v>
                </c:pt>
                <c:pt idx="5">
                  <c:v>123344</c:v>
                </c:pt>
                <c:pt idx="6">
                  <c:v>152296</c:v>
                </c:pt>
                <c:pt idx="7">
                  <c:v>181513</c:v>
                </c:pt>
                <c:pt idx="8">
                  <c:v>193886</c:v>
                </c:pt>
                <c:pt idx="9">
                  <c:v>195047</c:v>
                </c:pt>
                <c:pt idx="10">
                  <c:v>200212</c:v>
                </c:pt>
                <c:pt idx="11">
                  <c:v>210015</c:v>
                </c:pt>
                <c:pt idx="12">
                  <c:v>212458</c:v>
                </c:pt>
                <c:pt idx="13">
                  <c:v>196376</c:v>
                </c:pt>
                <c:pt idx="14">
                  <c:v>194284</c:v>
                </c:pt>
                <c:pt idx="15">
                  <c:v>202523</c:v>
                </c:pt>
                <c:pt idx="16">
                  <c:v>202115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BB-45DC-956E-6B7E2CAB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40768"/>
        <c:axId val="64615552"/>
      </c:barChart>
      <c:catAx>
        <c:axId val="11264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200" b="1" i="0" baseline="0"/>
            </a:pPr>
            <a:endParaRPr lang="en-US"/>
          </a:p>
        </c:txPr>
        <c:crossAx val="64615552"/>
        <c:crosses val="autoZero"/>
        <c:auto val="1"/>
        <c:lblAlgn val="ctr"/>
        <c:lblOffset val="100"/>
        <c:noMultiLvlLbl val="0"/>
      </c:catAx>
      <c:valAx>
        <c:axId val="6461555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 dirty="0"/>
                  <a:t>$ Million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12640768"/>
        <c:crosses val="autoZero"/>
        <c:crossBetween val="between"/>
        <c:dispUnits>
          <c:builtInUnit val="thousands"/>
        </c:dispUnits>
      </c:valAx>
    </c:plotArea>
    <c:legend>
      <c:legendPos val="b"/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'Building Permits Quaterly'!$H$3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'Building Permits Quaterly'!$G$53:$G$73</c:f>
              <c:strCache>
                <c:ptCount val="21"/>
                <c:pt idx="0">
                  <c:v>Q2 2013</c:v>
                </c:pt>
                <c:pt idx="1">
                  <c:v>Q3 2013</c:v>
                </c:pt>
                <c:pt idx="2">
                  <c:v>Q4 2013</c:v>
                </c:pt>
                <c:pt idx="3">
                  <c:v>Q1 2014</c:v>
                </c:pt>
                <c:pt idx="4">
                  <c:v>Q2 2014</c:v>
                </c:pt>
                <c:pt idx="5">
                  <c:v>Q3 2014</c:v>
                </c:pt>
                <c:pt idx="6">
                  <c:v>Q4 2014</c:v>
                </c:pt>
                <c:pt idx="7">
                  <c:v>Q1 2015</c:v>
                </c:pt>
                <c:pt idx="8">
                  <c:v>Q2 2015</c:v>
                </c:pt>
                <c:pt idx="9">
                  <c:v>Q3 2015</c:v>
                </c:pt>
                <c:pt idx="10">
                  <c:v>Q4 2015</c:v>
                </c:pt>
                <c:pt idx="11">
                  <c:v>Q1 2016</c:v>
                </c:pt>
                <c:pt idx="12">
                  <c:v>Q2 2016</c:v>
                </c:pt>
                <c:pt idx="13">
                  <c:v>Q3 2016</c:v>
                </c:pt>
                <c:pt idx="14">
                  <c:v>Q4 2016</c:v>
                </c:pt>
                <c:pt idx="15">
                  <c:v>Q1 2017</c:v>
                </c:pt>
                <c:pt idx="16">
                  <c:v>Q2 2017</c:v>
                </c:pt>
                <c:pt idx="17">
                  <c:v>Q3 2017</c:v>
                </c:pt>
                <c:pt idx="18">
                  <c:v>Q4 2017</c:v>
                </c:pt>
                <c:pt idx="19">
                  <c:v>Q1 2018</c:v>
                </c:pt>
                <c:pt idx="20">
                  <c:v>Q2 2018</c:v>
                </c:pt>
              </c:strCache>
            </c:strRef>
          </c:cat>
          <c:val>
            <c:numRef>
              <c:f>'Building Permits Quaterly'!$H$53:$H$73</c:f>
              <c:numCache>
                <c:formatCode>0.0</c:formatCode>
                <c:ptCount val="21"/>
                <c:pt idx="0">
                  <c:v>848.32899999999995</c:v>
                </c:pt>
                <c:pt idx="1">
                  <c:v>917.89300000000003</c:v>
                </c:pt>
                <c:pt idx="2">
                  <c:v>881.26700000000005</c:v>
                </c:pt>
                <c:pt idx="3">
                  <c:v>1020.957</c:v>
                </c:pt>
                <c:pt idx="4">
                  <c:v>1021.824</c:v>
                </c:pt>
                <c:pt idx="5">
                  <c:v>1011.072</c:v>
                </c:pt>
                <c:pt idx="6">
                  <c:v>1048.825</c:v>
                </c:pt>
                <c:pt idx="7">
                  <c:v>1092.4380000000001</c:v>
                </c:pt>
                <c:pt idx="8">
                  <c:v>1042.3579999999999</c:v>
                </c:pt>
                <c:pt idx="9">
                  <c:v>860.08399999999995</c:v>
                </c:pt>
                <c:pt idx="10">
                  <c:v>858.851</c:v>
                </c:pt>
                <c:pt idx="11">
                  <c:v>752</c:v>
                </c:pt>
                <c:pt idx="12">
                  <c:v>638.72400000000005</c:v>
                </c:pt>
                <c:pt idx="13">
                  <c:v>736.16499999999996</c:v>
                </c:pt>
                <c:pt idx="14">
                  <c:v>944.03</c:v>
                </c:pt>
                <c:pt idx="15">
                  <c:v>750.32799999999997</c:v>
                </c:pt>
                <c:pt idx="16">
                  <c:v>869.86900000000003</c:v>
                </c:pt>
                <c:pt idx="17">
                  <c:v>886.16899999999998</c:v>
                </c:pt>
                <c:pt idx="18">
                  <c:v>793.83399999999995</c:v>
                </c:pt>
                <c:pt idx="19">
                  <c:v>851.78</c:v>
                </c:pt>
                <c:pt idx="20">
                  <c:v>859.32799999999997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F-426F-86DE-B7E4B41FC2A9}"/>
            </c:ext>
          </c:extLst>
        </c:ser>
        <c:ser>
          <c:idx val="1"/>
          <c:order val="1"/>
          <c:tx>
            <c:strRef>
              <c:f>'Building Permits Quaterly'!$I$3</c:f>
              <c:strCache>
                <c:ptCount val="1"/>
                <c:pt idx="0">
                  <c:v>Non-residential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'Building Permits Quaterly'!$G$53:$G$73</c:f>
              <c:strCache>
                <c:ptCount val="21"/>
                <c:pt idx="0">
                  <c:v>Q2 2013</c:v>
                </c:pt>
                <c:pt idx="1">
                  <c:v>Q3 2013</c:v>
                </c:pt>
                <c:pt idx="2">
                  <c:v>Q4 2013</c:v>
                </c:pt>
                <c:pt idx="3">
                  <c:v>Q1 2014</c:v>
                </c:pt>
                <c:pt idx="4">
                  <c:v>Q2 2014</c:v>
                </c:pt>
                <c:pt idx="5">
                  <c:v>Q3 2014</c:v>
                </c:pt>
                <c:pt idx="6">
                  <c:v>Q4 2014</c:v>
                </c:pt>
                <c:pt idx="7">
                  <c:v>Q1 2015</c:v>
                </c:pt>
                <c:pt idx="8">
                  <c:v>Q2 2015</c:v>
                </c:pt>
                <c:pt idx="9">
                  <c:v>Q3 2015</c:v>
                </c:pt>
                <c:pt idx="10">
                  <c:v>Q4 2015</c:v>
                </c:pt>
                <c:pt idx="11">
                  <c:v>Q1 2016</c:v>
                </c:pt>
                <c:pt idx="12">
                  <c:v>Q2 2016</c:v>
                </c:pt>
                <c:pt idx="13">
                  <c:v>Q3 2016</c:v>
                </c:pt>
                <c:pt idx="14">
                  <c:v>Q4 2016</c:v>
                </c:pt>
                <c:pt idx="15">
                  <c:v>Q1 2017</c:v>
                </c:pt>
                <c:pt idx="16">
                  <c:v>Q2 2017</c:v>
                </c:pt>
                <c:pt idx="17">
                  <c:v>Q3 2017</c:v>
                </c:pt>
                <c:pt idx="18">
                  <c:v>Q4 2017</c:v>
                </c:pt>
                <c:pt idx="19">
                  <c:v>Q1 2018</c:v>
                </c:pt>
                <c:pt idx="20">
                  <c:v>Q2 2018</c:v>
                </c:pt>
              </c:strCache>
            </c:strRef>
          </c:cat>
          <c:val>
            <c:numRef>
              <c:f>'Building Permits Quaterly'!$I$53:$I$73</c:f>
              <c:numCache>
                <c:formatCode>0.0</c:formatCode>
                <c:ptCount val="21"/>
                <c:pt idx="0">
                  <c:v>419.69900000000001</c:v>
                </c:pt>
                <c:pt idx="1">
                  <c:v>449.73399999999998</c:v>
                </c:pt>
                <c:pt idx="2">
                  <c:v>478.96499999999997</c:v>
                </c:pt>
                <c:pt idx="3">
                  <c:v>497.96499999999997</c:v>
                </c:pt>
                <c:pt idx="4">
                  <c:v>564.29600000000005</c:v>
                </c:pt>
                <c:pt idx="5">
                  <c:v>637.02599999999995</c:v>
                </c:pt>
                <c:pt idx="6">
                  <c:v>648.65899999999999</c:v>
                </c:pt>
                <c:pt idx="7">
                  <c:v>395.142</c:v>
                </c:pt>
                <c:pt idx="8">
                  <c:v>663.24400000000003</c:v>
                </c:pt>
                <c:pt idx="9">
                  <c:v>636.32600000000002</c:v>
                </c:pt>
                <c:pt idx="10">
                  <c:v>444.738</c:v>
                </c:pt>
                <c:pt idx="11">
                  <c:v>840.47400000000005</c:v>
                </c:pt>
                <c:pt idx="12">
                  <c:v>528.54</c:v>
                </c:pt>
                <c:pt idx="13">
                  <c:v>472.89299999999997</c:v>
                </c:pt>
                <c:pt idx="14">
                  <c:v>498.29500000000002</c:v>
                </c:pt>
                <c:pt idx="15">
                  <c:v>499.80799999999999</c:v>
                </c:pt>
                <c:pt idx="16">
                  <c:v>423.61099999999999</c:v>
                </c:pt>
                <c:pt idx="17">
                  <c:v>419.25599999999997</c:v>
                </c:pt>
                <c:pt idx="18">
                  <c:v>519.67999999999995</c:v>
                </c:pt>
                <c:pt idx="19">
                  <c:v>471.53500000000003</c:v>
                </c:pt>
                <c:pt idx="20">
                  <c:v>522.31600000000003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F-426F-86DE-B7E4B41FC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75136"/>
        <c:axId val="64889216"/>
      </c:barChart>
      <c:lineChart>
        <c:grouping val="standard"/>
        <c:varyColors val="0"/>
        <c:ser>
          <c:idx val="2"/>
          <c:order val="2"/>
          <c:tx>
            <c:strRef>
              <c:f>'Building Permits Quaterly'!$J$3</c:f>
              <c:strCache>
                <c:ptCount val="1"/>
                <c:pt idx="0">
                  <c:v>1 Year Moving-Average</c:v>
                </c:pt>
              </c:strCache>
            </c:strRef>
          </c:tx>
          <c:marker>
            <c:symbol val="none"/>
          </c:marker>
          <c:cat>
            <c:strRef>
              <c:f>'Building Permits Quaterly'!$G$53:$G$73</c:f>
              <c:strCache>
                <c:ptCount val="21"/>
                <c:pt idx="0">
                  <c:v>Q2 2013</c:v>
                </c:pt>
                <c:pt idx="1">
                  <c:v>Q3 2013</c:v>
                </c:pt>
                <c:pt idx="2">
                  <c:v>Q4 2013</c:v>
                </c:pt>
                <c:pt idx="3">
                  <c:v>Q1 2014</c:v>
                </c:pt>
                <c:pt idx="4">
                  <c:v>Q2 2014</c:v>
                </c:pt>
                <c:pt idx="5">
                  <c:v>Q3 2014</c:v>
                </c:pt>
                <c:pt idx="6">
                  <c:v>Q4 2014</c:v>
                </c:pt>
                <c:pt idx="7">
                  <c:v>Q1 2015</c:v>
                </c:pt>
                <c:pt idx="8">
                  <c:v>Q2 2015</c:v>
                </c:pt>
                <c:pt idx="9">
                  <c:v>Q3 2015</c:v>
                </c:pt>
                <c:pt idx="10">
                  <c:v>Q4 2015</c:v>
                </c:pt>
                <c:pt idx="11">
                  <c:v>Q1 2016</c:v>
                </c:pt>
                <c:pt idx="12">
                  <c:v>Q2 2016</c:v>
                </c:pt>
                <c:pt idx="13">
                  <c:v>Q3 2016</c:v>
                </c:pt>
                <c:pt idx="14">
                  <c:v>Q4 2016</c:v>
                </c:pt>
                <c:pt idx="15">
                  <c:v>Q1 2017</c:v>
                </c:pt>
                <c:pt idx="16">
                  <c:v>Q2 2017</c:v>
                </c:pt>
                <c:pt idx="17">
                  <c:v>Q3 2017</c:v>
                </c:pt>
                <c:pt idx="18">
                  <c:v>Q4 2017</c:v>
                </c:pt>
                <c:pt idx="19">
                  <c:v>Q1 2018</c:v>
                </c:pt>
                <c:pt idx="20">
                  <c:v>Q2 2018</c:v>
                </c:pt>
              </c:strCache>
            </c:strRef>
          </c:cat>
          <c:val>
            <c:numRef>
              <c:f>'Building Permits Quaterly'!$J$53:$J$73</c:f>
              <c:numCache>
                <c:formatCode>0.0</c:formatCode>
                <c:ptCount val="21"/>
                <c:pt idx="0">
                  <c:v>1331.2805000000001</c:v>
                </c:pt>
                <c:pt idx="1">
                  <c:v>1354.9285</c:v>
                </c:pt>
                <c:pt idx="2">
                  <c:v>1379.144</c:v>
                </c:pt>
                <c:pt idx="3">
                  <c:v>1378.70225</c:v>
                </c:pt>
                <c:pt idx="4">
                  <c:v>1458.22525</c:v>
                </c:pt>
                <c:pt idx="5">
                  <c:v>1528.3430000000001</c:v>
                </c:pt>
                <c:pt idx="6">
                  <c:v>1612.6559999999999</c:v>
                </c:pt>
                <c:pt idx="7">
                  <c:v>1604.8205</c:v>
                </c:pt>
                <c:pt idx="8">
                  <c:v>1634.691</c:v>
                </c:pt>
                <c:pt idx="9">
                  <c:v>1596.769</c:v>
                </c:pt>
                <c:pt idx="10">
                  <c:v>1498.2952499999999</c:v>
                </c:pt>
                <c:pt idx="11">
                  <c:v>1524.51875</c:v>
                </c:pt>
                <c:pt idx="12">
                  <c:v>1389.93425</c:v>
                </c:pt>
                <c:pt idx="13">
                  <c:v>1318.0962500000001</c:v>
                </c:pt>
                <c:pt idx="14">
                  <c:v>1352.78025</c:v>
                </c:pt>
                <c:pt idx="15">
                  <c:v>1267.1957500000001</c:v>
                </c:pt>
                <c:pt idx="16">
                  <c:v>1298.7497499999999</c:v>
                </c:pt>
                <c:pt idx="17">
                  <c:v>1322.8415</c:v>
                </c:pt>
                <c:pt idx="18">
                  <c:v>1290.6387500000001</c:v>
                </c:pt>
                <c:pt idx="19">
                  <c:v>1308.9335000000001</c:v>
                </c:pt>
                <c:pt idx="20">
                  <c:v>1330.9745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DF-426F-86DE-B7E4B41FC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75136"/>
        <c:axId val="64889216"/>
      </c:lineChart>
      <c:catAx>
        <c:axId val="6487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2700000"/>
          <a:lstStyle/>
          <a:p>
            <a:pPr>
              <a:defRPr sz="1200" b="1" i="0" baseline="0"/>
            </a:pPr>
            <a:endParaRPr lang="en-US"/>
          </a:p>
        </c:txPr>
        <c:crossAx val="64889216"/>
        <c:crosses val="autoZero"/>
        <c:auto val="1"/>
        <c:lblAlgn val="ctr"/>
        <c:lblOffset val="100"/>
        <c:noMultiLvlLbl val="0"/>
      </c:catAx>
      <c:valAx>
        <c:axId val="64889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($ millions)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48751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FA0F7-719F-4ACC-B2BD-11F224C32AB4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C52D-3FBB-4FC9-8EF5-CC1ED2F87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3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1689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Province:</a:t>
            </a:r>
            <a:r>
              <a:rPr lang="en-US" baseline="0" dirty="0"/>
              <a:t> Statistics Canada, Table 14-10-0091-01 (formerly CANSIM 282-0124)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CMA: Statistics Canada, Table </a:t>
            </a:r>
            <a:r>
              <a:rPr lang="en-US" baseline="0"/>
              <a:t>14-10-0097-01 (formerly CANSIM 282-0130)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9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186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829180"/>
            <a:ext cx="2972421" cy="465621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54471C-B819-4F99-B790-B305B83186CC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9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91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5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6511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5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2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marL="0" marR="0" lvl="1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0" marR="0" lvl="2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0" marR="0" lvl="3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0" marR="0" lvl="4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0" marR="0" lvl="5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0" marR="0" lvl="6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0" marR="0" lvl="7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0" marR="0" lvl="8" indent="-1778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21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1pPr>
            <a:lvl2pPr marL="914400" lvl="1" indent="-355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2pPr>
            <a:lvl3pPr marL="1371600" lvl="2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40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1pPr>
            <a:lvl2pPr marL="914400" lvl="1" indent="-355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2pPr>
            <a:lvl3pPr marL="1371600" lvl="2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○"/>
              <a:defRPr>
                <a:solidFill>
                  <a:srgbClr val="7F7F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■"/>
              <a:defRPr>
                <a:solidFill>
                  <a:srgbClr val="7F7F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●"/>
              <a:defRPr>
                <a:solidFill>
                  <a:srgbClr val="7F7F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○"/>
              <a:defRPr>
                <a:solidFill>
                  <a:srgbClr val="7F7F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■"/>
              <a:defRPr>
                <a:solidFill>
                  <a:srgbClr val="7F7F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●"/>
              <a:defRPr>
                <a:solidFill>
                  <a:srgbClr val="7F7F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○"/>
              <a:defRPr>
                <a:solidFill>
                  <a:srgbClr val="7F7F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■"/>
              <a:defRPr>
                <a:solidFill>
                  <a:srgbClr val="7F7F7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04800" y="1600201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algn="l" rtl="0">
              <a:spcBef>
                <a:spcPts val="64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1pPr>
            <a:lvl2pPr marL="914400" lvl="1" indent="-355600" algn="l" rtl="0">
              <a:spcBef>
                <a:spcPts val="560"/>
              </a:spcBef>
              <a:spcAft>
                <a:spcPts val="0"/>
              </a:spcAft>
              <a:buSzPts val="2000"/>
              <a:buFont typeface="Arial"/>
              <a:buChar char="–"/>
              <a:defRPr/>
            </a:lvl2pPr>
            <a:lvl3pPr marL="1371600" lvl="2" indent="-355600" algn="l" rtl="0"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>
                <a:solidFill>
                  <a:srgbClr val="7F7F7F"/>
                </a:solidFill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>
                <a:solidFill>
                  <a:srgbClr val="7F7F7F"/>
                </a:solidFill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>
                <a:solidFill>
                  <a:srgbClr val="7F7F7F"/>
                </a:solidFill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>
                <a:solidFill>
                  <a:srgbClr val="7F7F7F"/>
                </a:solidFill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>
                <a:solidFill>
                  <a:srgbClr val="7F7F7F"/>
                </a:solidFill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>
                <a:solidFill>
                  <a:srgbClr val="7F7F7F"/>
                </a:solidFill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>
                <a:solidFill>
                  <a:srgbClr val="7F7F7F"/>
                </a:solidFill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>
                <a:solidFill>
                  <a:srgbClr val="7F7F7F"/>
                </a:solidFill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>
                <a:solidFill>
                  <a:srgbClr val="7F7F7F"/>
                </a:solidFill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>
                <a:solidFill>
                  <a:srgbClr val="7F7F7F"/>
                </a:solidFill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>
                <a:solidFill>
                  <a:srgbClr val="7F7F7F"/>
                </a:solidFill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>
                <a:solidFill>
                  <a:srgbClr val="7F7F7F"/>
                </a:solidFill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>
                <a:solidFill>
                  <a:srgbClr val="7F7F7F"/>
                </a:solidFill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>
                <a:solidFill>
                  <a:srgbClr val="7F7F7F"/>
                </a:solidFill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>
                <a:solidFill>
                  <a:srgbClr val="7F7F7F"/>
                </a:solidFill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●"/>
              <a:defRPr>
                <a:solidFill>
                  <a:srgbClr val="7F7F7F"/>
                </a:solidFill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○"/>
              <a:defRPr>
                <a:solidFill>
                  <a:srgbClr val="7F7F7F"/>
                </a:solidFill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Char char="■"/>
              <a:defRPr>
                <a:solidFill>
                  <a:srgbClr val="7F7F7F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0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0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0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0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ityscape_169_1B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2565"/>
            <a:ext cx="9144000" cy="16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 descr="Cityscape_169_3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6394367"/>
            <a:ext cx="9144000" cy="4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-177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○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-177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■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-177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●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-177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○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-177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■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-177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●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-177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○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-177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■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304800" y="1600201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•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–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•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–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»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•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•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•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Open Sans"/>
              <a:buChar char="•"/>
              <a:defRPr sz="2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434058" y="6477000"/>
            <a:ext cx="7662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Font typeface="Arial Narrow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© City of Edmonton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119385" y="5887576"/>
            <a:ext cx="740400" cy="98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hn.rose@edmonton.ca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Cityscape_169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7950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23366" y="2903289"/>
            <a:ext cx="7992900" cy="2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&lt;Details&gt;</a:t>
            </a:r>
            <a:endParaRPr sz="180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Shape 90" descr="Cityscape_169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95000"/>
            <a:ext cx="9144000" cy="3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9385" y="5887576"/>
            <a:ext cx="740400" cy="9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57200" y="139596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Edmonton’s Economic Outlook</a:t>
            </a:r>
            <a:endParaRPr sz="36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23366" y="2903289"/>
            <a:ext cx="7992900" cy="2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rPr>
              <a:t>September 10, 2018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rPr>
              <a:t>John Rose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rPr>
              <a:t>Chief Economist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rPr>
              <a:t>Financial and Corporate Services</a:t>
            </a:r>
            <a:endParaRPr sz="1800" dirty="0">
              <a:solidFill>
                <a:schemeClr val="tx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Employment in the Edmonton CMA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24226"/>
              </p:ext>
            </p:extLst>
          </p:nvPr>
        </p:nvGraphicFramePr>
        <p:xfrm>
          <a:off x="533400" y="1981200"/>
          <a:ext cx="7996238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Worksheet" r:id="rId3" imgW="7315200" imgH="3752784" progId="Excel.Sheet.8">
                  <p:embed/>
                </p:oleObj>
              </mc:Choice>
              <mc:Fallback>
                <p:oleObj name="Worksheet" r:id="rId3" imgW="7315200" imgH="3752784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7996238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286" y="6123802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Statistics Canada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,000s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0" y="1676402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%</a:t>
            </a:r>
          </a:p>
        </p:txBody>
      </p:sp>
      <p:sp>
        <p:nvSpPr>
          <p:cNvPr id="8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10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</a:t>
            </a:r>
          </a:p>
        </p:txBody>
      </p:sp>
    </p:spTree>
    <p:extLst>
      <p:ext uri="{BB962C8B-B14F-4D97-AF65-F5344CB8AC3E}">
        <p14:creationId xmlns:p14="http://schemas.microsoft.com/office/powerpoint/2010/main" val="289944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Change in Employment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July 2017 to July 2018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Three-month moving average</a:t>
            </a:r>
            <a:endParaRPr sz="2000" dirty="0"/>
          </a:p>
        </p:txBody>
      </p:sp>
      <p:sp>
        <p:nvSpPr>
          <p:cNvPr id="109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algn="r"/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pPr algn="r"/>
              <a:t>11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656810"/>
              </p:ext>
            </p:extLst>
          </p:nvPr>
        </p:nvGraphicFramePr>
        <p:xfrm>
          <a:off x="611286" y="1661161"/>
          <a:ext cx="7313514" cy="428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6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Job Gains</a:t>
                      </a: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Job Losses</a:t>
                      </a: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Alberta (36,900)</a:t>
                      </a: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300" dirty="0"/>
                        <a:t>Construction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12,600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Accommodation and Food Services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-5,800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300" dirty="0"/>
                        <a:t>Primary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9,800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Agriculture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-4,800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Educational Services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8,900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Health Care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-4,300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Manufacturing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7,900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FIRE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-4,000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Edmonton CMA (23,500)</a:t>
                      </a: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Public Administration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12,600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Logistics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-9,400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Construction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11,700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Other services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-5,700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Educational Services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10,700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Accommodation and Food Services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-4,500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r>
                        <a:rPr lang="en-US" sz="1300" dirty="0"/>
                        <a:t>Health Care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8,300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Utilities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-4,500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Shape 108"/>
          <p:cNvSpPr txBox="1"/>
          <p:nvPr/>
        </p:nvSpPr>
        <p:spPr>
          <a:xfrm>
            <a:off x="1800226" y="6400800"/>
            <a:ext cx="4067175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>
              <a:buClr>
                <a:srgbClr val="53585F"/>
              </a:buClr>
            </a:pP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Financial Strategies and Budget | Financial and Corporate Services | Alberta’s Economic Outlook |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288" y="6070602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Statistics Canada</a:t>
            </a:r>
          </a:p>
        </p:txBody>
      </p:sp>
      <p:pic>
        <p:nvPicPr>
          <p:cNvPr id="9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525" y="573730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94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Consumer inflation moving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146550" cy="45720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The region’s year-over-year inflation rate slowed sharply in 2016 and then began to accelerate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Energy prices have been a key driver of inflation with natural gas, electricity and gasoline highly volatile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Forecast is for inflation to remain slightly above 2.5%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then gradually move back to the 2% range for 2019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Higher inflation will erode real incomes for Edmonton residents as average weekly wages rising at a rate slightly below CPI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51352" y="6096002"/>
            <a:ext cx="20810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b="1" dirty="0">
                <a:solidFill>
                  <a:schemeClr val="tx1"/>
                </a:solidFill>
              </a:rPr>
              <a:t>Source: Statistics Canada</a:t>
            </a:r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618259"/>
              </p:ext>
            </p:extLst>
          </p:nvPr>
        </p:nvGraphicFramePr>
        <p:xfrm>
          <a:off x="4402138" y="2200275"/>
          <a:ext cx="4729162" cy="347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Worksheet" r:id="rId4" imgW="4876800" imgH="3695793" progId="Excel.Sheet.8">
                  <p:embed/>
                </p:oleObj>
              </mc:Choice>
              <mc:Fallback>
                <p:oleObj name="Worksheet" r:id="rId4" imgW="4876800" imgH="369579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2200275"/>
                        <a:ext cx="4729162" cy="34734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763116" y="1828802"/>
            <a:ext cx="2542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213FB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213FB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13FB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13FB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213FB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Year-over-Year % Change in CPI</a:t>
            </a:r>
          </a:p>
        </p:txBody>
      </p:sp>
      <p:sp>
        <p:nvSpPr>
          <p:cNvPr id="10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12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</a:t>
            </a:r>
          </a:p>
        </p:txBody>
      </p:sp>
    </p:spTree>
    <p:extLst>
      <p:ext uri="{BB962C8B-B14F-4D97-AF65-F5344CB8AC3E}">
        <p14:creationId xmlns:p14="http://schemas.microsoft.com/office/powerpoint/2010/main" val="290099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City of Edmonton housing starts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284" y="6123802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CMHC</a:t>
            </a:r>
          </a:p>
        </p:txBody>
      </p:sp>
      <p:sp>
        <p:nvSpPr>
          <p:cNvPr id="5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</a:t>
            </a:r>
          </a:p>
        </p:txBody>
      </p:sp>
      <p:sp>
        <p:nvSpPr>
          <p:cNvPr id="6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13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787409"/>
              </p:ext>
            </p:extLst>
          </p:nvPr>
        </p:nvGraphicFramePr>
        <p:xfrm>
          <a:off x="685800" y="1752600"/>
          <a:ext cx="802392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Worksheet" r:id="rId3" imgW="7172482" imgH="3610128" progId="Excel.Sheet.12">
                  <p:embed/>
                </p:oleObj>
              </mc:Choice>
              <mc:Fallback>
                <p:oleObj name="Worksheet" r:id="rId3" imgW="7172482" imgH="3610128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8023920" cy="403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58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Non-Residential Investment in the Edmonton Region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085571"/>
              </p:ext>
            </p:extLst>
          </p:nvPr>
        </p:nvGraphicFramePr>
        <p:xfrm>
          <a:off x="838200" y="1752600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286" y="6017719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Statistics Canada</a:t>
            </a:r>
          </a:p>
        </p:txBody>
      </p:sp>
      <p:sp>
        <p:nvSpPr>
          <p:cNvPr id="7" name="Shape 108"/>
          <p:cNvSpPr txBox="1"/>
          <p:nvPr/>
        </p:nvSpPr>
        <p:spPr>
          <a:xfrm>
            <a:off x="18191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</a:t>
            </a:r>
          </a:p>
        </p:txBody>
      </p:sp>
    </p:spTree>
    <p:extLst>
      <p:ext uri="{BB962C8B-B14F-4D97-AF65-F5344CB8AC3E}">
        <p14:creationId xmlns:p14="http://schemas.microsoft.com/office/powerpoint/2010/main" val="29480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Value of building permits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Edmonton CMA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286" y="6123802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Statistics Canada</a:t>
            </a:r>
          </a:p>
        </p:txBody>
      </p:sp>
      <p:sp>
        <p:nvSpPr>
          <p:cNvPr id="5" name="Shape 108"/>
          <p:cNvSpPr txBox="1"/>
          <p:nvPr/>
        </p:nvSpPr>
        <p:spPr>
          <a:xfrm>
            <a:off x="18191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</a:t>
            </a:r>
          </a:p>
        </p:txBody>
      </p:sp>
      <p:sp>
        <p:nvSpPr>
          <p:cNvPr id="6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15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121" y="1628002"/>
            <a:ext cx="93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$, millions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43347966"/>
              </p:ext>
            </p:extLst>
          </p:nvPr>
        </p:nvGraphicFramePr>
        <p:xfrm>
          <a:off x="508121" y="1850072"/>
          <a:ext cx="7416679" cy="416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32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Growth moderates in the longer term</a:t>
            </a:r>
            <a:endParaRPr sz="3400" dirty="0"/>
          </a:p>
        </p:txBody>
      </p:sp>
      <p:sp>
        <p:nvSpPr>
          <p:cNvPr id="109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16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89209149"/>
              </p:ext>
            </p:extLst>
          </p:nvPr>
        </p:nvGraphicFramePr>
        <p:xfrm>
          <a:off x="152400" y="1828800"/>
          <a:ext cx="54657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Worksheet" r:id="rId4" imgW="4886482" imgH="3371770" progId="Excel.Sheet.8">
                  <p:embed/>
                </p:oleObj>
              </mc:Choice>
              <mc:Fallback>
                <p:oleObj name="Worksheet" r:id="rId4" imgW="4886482" imgH="337177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54657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7537" y="1688069"/>
            <a:ext cx="16786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213FB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Real GDP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1" y="2133601"/>
            <a:ext cx="34290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City of Edmonton experienced a sharp slow down in mid-2016.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City and region made a clear recovery to faster growth in 2017 along with the province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Continuing in-migration will allow the City and the region to grow more rapidly than Alberta and Canada in the final years of the outlook.</a:t>
            </a:r>
          </a:p>
        </p:txBody>
      </p:sp>
      <p:sp>
        <p:nvSpPr>
          <p:cNvPr id="11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284" y="6123802"/>
            <a:ext cx="429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City of Edmonton, Conference Board of Canada</a:t>
            </a:r>
          </a:p>
        </p:txBody>
      </p:sp>
    </p:spTree>
    <p:extLst>
      <p:ext uri="{BB962C8B-B14F-4D97-AF65-F5344CB8AC3E}">
        <p14:creationId xmlns:p14="http://schemas.microsoft.com/office/powerpoint/2010/main" val="59416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Edmonton’s demographic advantage</a:t>
            </a:r>
          </a:p>
        </p:txBody>
      </p:sp>
      <p:pic>
        <p:nvPicPr>
          <p:cNvPr id="5" name="Picture 6" descr="F:\Federal Census 2016\Canada Edmonton Pyra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1"/>
            <a:ext cx="845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162676" y="2667000"/>
            <a:ext cx="246734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Average 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Canada 41.0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Alberta 37.8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City of Edmonton 37.7</a:t>
            </a:r>
          </a:p>
        </p:txBody>
      </p:sp>
      <p:sp>
        <p:nvSpPr>
          <p:cNvPr id="9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17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286" y="6123802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Statistics Canada</a:t>
            </a:r>
          </a:p>
        </p:txBody>
      </p:sp>
    </p:spTree>
    <p:extLst>
      <p:ext uri="{BB962C8B-B14F-4D97-AF65-F5344CB8AC3E}">
        <p14:creationId xmlns:p14="http://schemas.microsoft.com/office/powerpoint/2010/main" val="54365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the Edmonton Outlook</a:t>
            </a:r>
          </a:p>
        </p:txBody>
      </p:sp>
      <p:sp>
        <p:nvSpPr>
          <p:cNvPr id="7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18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2"/>
            <a:ext cx="4267200" cy="4571999"/>
          </a:xfrm>
        </p:spPr>
        <p:txBody>
          <a:bodyPr/>
          <a:lstStyle/>
          <a:p>
            <a:pPr marL="10160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Downside</a:t>
            </a:r>
          </a:p>
          <a:p>
            <a:pPr marL="101600" indent="0"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Oil prices fall through 2018 and 2019 causing severe slump in energy investment and provincial government spending</a:t>
            </a:r>
          </a:p>
          <a:p>
            <a:pPr marL="101600" indent="0"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101600" indent="0"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Consumer confidence falters with concerns growing over housing, debt, rising interest rates, and inflation</a:t>
            </a:r>
          </a:p>
          <a:p>
            <a:pPr marL="101600" indent="0"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101600" indent="0"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Conclusion of a number of major construction projects leads to further contraction in the building sector</a:t>
            </a:r>
          </a:p>
          <a:p>
            <a:pPr marL="101600" indent="0"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101600" indent="0"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Stricter controls on carbon emissions and opposition to energy investments constrain longer term growth</a:t>
            </a:r>
          </a:p>
          <a:p>
            <a:pPr marL="101600" indent="0"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101600" indent="0"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Growing international trade conflicts limit global growth and depress commodity prices</a:t>
            </a:r>
          </a:p>
          <a:p>
            <a:pPr marL="101600" indent="0"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101600" indent="0"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39196" y="1524002"/>
            <a:ext cx="42672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01600" indent="0" algn="ctr">
              <a:buFont typeface="Arial"/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Upside</a:t>
            </a:r>
          </a:p>
          <a:p>
            <a:pPr marL="101600" indent="0"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U.S. recovery gains additional momentum with recent tax cuts and infrastructure spending</a:t>
            </a:r>
          </a:p>
          <a:p>
            <a:pPr marL="101600" indent="0">
              <a:buFont typeface="Arial"/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101600" indent="0"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Canadian economy could to perform better than currently forecast</a:t>
            </a:r>
          </a:p>
          <a:p>
            <a:pPr marL="101600" indent="0">
              <a:buFont typeface="Arial"/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101600" indent="0"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OPEC and other major oil producers agree to continue  and </a:t>
            </a:r>
            <a:r>
              <a:rPr lang="en-US" sz="1200" u="sng" dirty="0">
                <a:solidFill>
                  <a:schemeClr val="tx1"/>
                </a:solidFill>
                <a:latin typeface="+mj-lt"/>
              </a:rPr>
              <a:t>enforce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additional production cuts</a:t>
            </a:r>
          </a:p>
          <a:p>
            <a:pPr marL="101600" indent="0">
              <a:buFont typeface="Arial"/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101600" indent="0">
              <a:buFont typeface="Arial"/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Euro Zone and Emerging Market countries succeed in stimulating more rapid growth boosting trade and energy prices</a:t>
            </a:r>
          </a:p>
          <a:p>
            <a:pPr marL="101600" indent="0">
              <a:buFont typeface="Arial"/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9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229600" cy="4525963"/>
          </a:xfrm>
        </p:spPr>
        <p:txBody>
          <a:bodyPr/>
          <a:lstStyle/>
          <a:p>
            <a:pPr marL="609600" indent="-609600" algn="ctr" defTabSz="457200" eaLnBrk="1" hangingPunct="1">
              <a:buFontTx/>
              <a:buNone/>
            </a:pPr>
            <a:r>
              <a:rPr lang="en-CA" altLang="en-US" sz="2400" b="1" dirty="0"/>
              <a:t>Subscribe for monthly updates on </a:t>
            </a:r>
          </a:p>
          <a:p>
            <a:pPr marL="609600" indent="-609600" algn="ctr" defTabSz="457200" eaLnBrk="1" hangingPunct="1">
              <a:buFontTx/>
              <a:buNone/>
            </a:pPr>
            <a:r>
              <a:rPr lang="en-CA" altLang="en-US" sz="2400" b="1" dirty="0"/>
              <a:t>Edmonton’s economy </a:t>
            </a:r>
          </a:p>
          <a:p>
            <a:pPr marL="609600" indent="-609600" algn="ctr" defTabSz="457200" eaLnBrk="1" hangingPunct="1">
              <a:buFontTx/>
              <a:buNone/>
            </a:pPr>
            <a:r>
              <a:rPr lang="en-CA" altLang="en-US" sz="4000" b="1" dirty="0">
                <a:solidFill>
                  <a:schemeClr val="tx1"/>
                </a:solidFill>
              </a:rPr>
              <a:t>edmonton.ca/EconomicNews</a:t>
            </a:r>
          </a:p>
          <a:p>
            <a:pPr marL="609600" indent="-609600" algn="ctr" defTabSz="457200" eaLnBrk="1" hangingPunct="1">
              <a:buFontTx/>
              <a:buNone/>
            </a:pPr>
            <a:endParaRPr lang="en-CA" altLang="en-US" sz="2400" b="1" dirty="0"/>
          </a:p>
          <a:p>
            <a:pPr marL="609600" indent="-609600" algn="ctr" defTabSz="457200" eaLnBrk="1" hangingPunct="1">
              <a:buFontTx/>
              <a:buNone/>
            </a:pPr>
            <a:r>
              <a:rPr lang="en-CA" altLang="en-US" sz="2400" dirty="0"/>
              <a:t>Upcoming events</a:t>
            </a:r>
          </a:p>
          <a:p>
            <a:pPr marL="609600" indent="-609600" algn="ctr" defTabSz="457200" eaLnBrk="1" hangingPunct="1">
              <a:buFontTx/>
              <a:buNone/>
            </a:pPr>
            <a:r>
              <a:rPr lang="en-CA" altLang="en-US" sz="4000" b="1" dirty="0">
                <a:solidFill>
                  <a:schemeClr val="tx1"/>
                </a:solidFill>
              </a:rPr>
              <a:t>ESNA.CA</a:t>
            </a:r>
          </a:p>
          <a:p>
            <a:pPr marL="609600" indent="-609600" defTabSz="457200" eaLnBrk="1" hangingPunct="1">
              <a:spcBef>
                <a:spcPct val="0"/>
              </a:spcBef>
              <a:buFontTx/>
              <a:buNone/>
            </a:pPr>
            <a:endParaRPr lang="en-CA" altLang="en-US" dirty="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04800" y="6189665"/>
            <a:ext cx="2451312" cy="4924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213FB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213FB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13FB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13FB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213FB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400" b="1" kern="1200" dirty="0">
                <a:solidFill>
                  <a:srgbClr val="000000"/>
                </a:solidFill>
                <a:ea typeface="+mn-ea"/>
                <a:cs typeface="Arial" charset="0"/>
              </a:rPr>
              <a:t>Chief Economist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kern="1200" dirty="0">
                <a:solidFill>
                  <a:srgbClr val="000000"/>
                </a:solidFill>
                <a:ea typeface="+mn-ea"/>
                <a:cs typeface="Arial" charset="0"/>
              </a:rPr>
              <a:t>Financial and Corporate Services</a:t>
            </a:r>
          </a:p>
        </p:txBody>
      </p:sp>
    </p:spTree>
    <p:extLst>
      <p:ext uri="{BB962C8B-B14F-4D97-AF65-F5344CB8AC3E}">
        <p14:creationId xmlns:p14="http://schemas.microsoft.com/office/powerpoint/2010/main" val="360646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The Context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International Context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Energy Prices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Regional &amp; Local Current Indicators</a:t>
            </a:r>
          </a:p>
          <a:p>
            <a:pPr marL="10160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Long-Term Outlook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Edmonton, the Region and Alberta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Risks to the Outlook</a:t>
            </a:r>
          </a:p>
        </p:txBody>
      </p:sp>
      <p:sp>
        <p:nvSpPr>
          <p:cNvPr id="4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</a:t>
            </a:r>
          </a:p>
        </p:txBody>
      </p:sp>
      <p:sp>
        <p:nvSpPr>
          <p:cNvPr id="6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81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Cityscape_169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7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23366" y="2903289"/>
            <a:ext cx="7992900" cy="2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&lt;Details&gt;</a:t>
            </a:r>
            <a:endParaRPr sz="180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Shape 116" descr="Cityscape_169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01600"/>
            <a:ext cx="9144000" cy="3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9385" y="5887576"/>
            <a:ext cx="740400" cy="9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57200" y="1395968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2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sz="28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623366" y="2903289"/>
            <a:ext cx="7992900" cy="2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rPr>
              <a:t>John Rose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rPr>
              <a:t>Chief Economist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rPr>
              <a:t>Financial and Corporate Services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"/>
                <a:cs typeface="Open Sans"/>
                <a:sym typeface="Open Sans"/>
              </a:rPr>
              <a:t>780-496-6070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F7F7F"/>
                </a:solidFill>
                <a:latin typeface="+mj-lt"/>
                <a:ea typeface="Open Sans"/>
                <a:cs typeface="Open Sans"/>
                <a:sym typeface="Open Sans"/>
                <a:hlinkClick r:id="rId6"/>
              </a:rPr>
              <a:t>john.rose@edmonton.ca</a:t>
            </a:r>
            <a:endParaRPr lang="en-US" sz="1800" dirty="0">
              <a:solidFill>
                <a:srgbClr val="7F7F7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2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20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Global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2"/>
            <a:ext cx="4267200" cy="4648199"/>
          </a:xfrm>
        </p:spPr>
        <p:txBody>
          <a:bodyPr/>
          <a:lstStyle/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While very prolonged, global recovery is gaining momentum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Forecast growth rates in most regions have been raised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Euro zone countries finally showing sustained growth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Global financial markets remain fragile – large capital outflows from emerging markets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2018 will be a slightly better year globally, slowing growth in China is problematic due to its increasing share of global output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76802" y="5638800"/>
            <a:ext cx="31053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300" b="1" dirty="0">
                <a:solidFill>
                  <a:schemeClr val="tx1"/>
                </a:solidFill>
              </a:rPr>
              <a:t>Source: International Monetary Fund</a:t>
            </a: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64853599"/>
              </p:ext>
            </p:extLst>
          </p:nvPr>
        </p:nvGraphicFramePr>
        <p:xfrm>
          <a:off x="4648200" y="1608138"/>
          <a:ext cx="3760788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Worksheet" r:id="rId4" imgW="3686287" imgH="3886120" progId="Excel.Sheet.8">
                  <p:embed/>
                </p:oleObj>
              </mc:Choice>
              <mc:Fallback>
                <p:oleObj name="Worksheet" r:id="rId4" imgW="3686287" imgH="388612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8138"/>
                        <a:ext cx="3760788" cy="396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</p:spTree>
    <p:extLst>
      <p:ext uri="{BB962C8B-B14F-4D97-AF65-F5344CB8AC3E}">
        <p14:creationId xmlns:p14="http://schemas.microsoft.com/office/powerpoint/2010/main" val="44699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Oil Prices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West Texas Intermediate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60824"/>
              </p:ext>
            </p:extLst>
          </p:nvPr>
        </p:nvGraphicFramePr>
        <p:xfrm>
          <a:off x="123825" y="2057400"/>
          <a:ext cx="8659813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Worksheet" r:id="rId4" imgW="7953487" imgH="3019432" progId="Excel.Sheet.8">
                  <p:embed/>
                </p:oleObj>
              </mc:Choice>
              <mc:Fallback>
                <p:oleObj name="Worksheet" r:id="rId4" imgW="7953487" imgH="30194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2057400"/>
                        <a:ext cx="8659813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338" y="1908574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US$/bbl</a:t>
            </a:r>
          </a:p>
        </p:txBody>
      </p:sp>
      <p:sp>
        <p:nvSpPr>
          <p:cNvPr id="9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284" y="6123803"/>
            <a:ext cx="368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U.S. Energy Information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4669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Some Oil </a:t>
            </a:r>
            <a:r>
              <a:rPr lang="en-US" sz="3400" dirty="0"/>
              <a:t>Prices are Improving</a:t>
            </a:r>
            <a:endParaRPr sz="3400" dirty="0"/>
          </a:p>
        </p:txBody>
      </p:sp>
      <p:sp>
        <p:nvSpPr>
          <p:cNvPr id="109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2" y="1551802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US$/bbl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284" y="6123802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Bloomberg</a:t>
            </a:r>
          </a:p>
        </p:txBody>
      </p:sp>
      <p:sp>
        <p:nvSpPr>
          <p:cNvPr id="11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10900"/>
              </p:ext>
            </p:extLst>
          </p:nvPr>
        </p:nvGraphicFramePr>
        <p:xfrm>
          <a:off x="611284" y="1828800"/>
          <a:ext cx="8296895" cy="429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750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Alberta oil export capacity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6767004" cy="44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284" y="6123802"/>
            <a:ext cx="1893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Alberta Energy</a:t>
            </a:r>
          </a:p>
        </p:txBody>
      </p:sp>
    </p:spTree>
    <p:extLst>
      <p:ext uri="{BB962C8B-B14F-4D97-AF65-F5344CB8AC3E}">
        <p14:creationId xmlns:p14="http://schemas.microsoft.com/office/powerpoint/2010/main" val="30525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400" dirty="0"/>
              <a:t>Natural gas prices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Henry Hub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43004"/>
              </p:ext>
            </p:extLst>
          </p:nvPr>
        </p:nvGraphicFramePr>
        <p:xfrm>
          <a:off x="146050" y="1447800"/>
          <a:ext cx="8342313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Worksheet" r:id="rId4" imgW="7943805" imgH="4733812" progId="Excel.Sheet.8">
                  <p:embed/>
                </p:oleObj>
              </mc:Choice>
              <mc:Fallback>
                <p:oleObj name="Worksheet" r:id="rId4" imgW="7943805" imgH="473381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447800"/>
                        <a:ext cx="8342313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284" y="6123803"/>
            <a:ext cx="368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U.S. Energy Information Administration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4" y="1752602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US$/mmBtu</a:t>
            </a:r>
          </a:p>
        </p:txBody>
      </p:sp>
    </p:spTree>
    <p:extLst>
      <p:ext uri="{BB962C8B-B14F-4D97-AF65-F5344CB8AC3E}">
        <p14:creationId xmlns:p14="http://schemas.microsoft.com/office/powerpoint/2010/main" val="155928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Alberta Capital Expenditures</a:t>
            </a:r>
          </a:p>
        </p:txBody>
      </p:sp>
      <p:graphicFrame>
        <p:nvGraphicFramePr>
          <p:cNvPr id="1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434903"/>
              </p:ext>
            </p:extLst>
          </p:nvPr>
        </p:nvGraphicFramePr>
        <p:xfrm>
          <a:off x="457200" y="1891101"/>
          <a:ext cx="7239000" cy="437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286" y="6123802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Statistics Canada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576" y="1676402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CDN $, million</a:t>
            </a:r>
          </a:p>
        </p:txBody>
      </p:sp>
    </p:spTree>
    <p:extLst>
      <p:ext uri="{BB962C8B-B14F-4D97-AF65-F5344CB8AC3E}">
        <p14:creationId xmlns:p14="http://schemas.microsoft.com/office/powerpoint/2010/main" val="108457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Unemployment moving lower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33600"/>
            <a:ext cx="4216400" cy="40386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Higher unemployment in Edmonton is driven largely by labour force growth.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A recent shift away from part-time job gains will support consumer spending over the next 12 to 18 months.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Unemployment in the Edmonton region will drift down slowly from the 6.4% range over 2018.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21202" y="6123802"/>
            <a:ext cx="20810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13FB7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b="1" dirty="0">
                <a:solidFill>
                  <a:schemeClr val="tx1"/>
                </a:solidFill>
              </a:rPr>
              <a:t>Source: Statistics Canada</a:t>
            </a:r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421207"/>
              </p:ext>
            </p:extLst>
          </p:nvPr>
        </p:nvGraphicFramePr>
        <p:xfrm>
          <a:off x="4498975" y="1839913"/>
          <a:ext cx="4535488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Worksheet" r:id="rId4" imgW="4867118" imgH="3629125" progId="Excel.Sheet.8">
                  <p:embed/>
                </p:oleObj>
              </mc:Choice>
              <mc:Fallback>
                <p:oleObj name="Worksheet" r:id="rId4" imgW="4867118" imgH="36291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1839913"/>
                        <a:ext cx="4535488" cy="362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hape 109"/>
          <p:cNvSpPr txBox="1"/>
          <p:nvPr/>
        </p:nvSpPr>
        <p:spPr>
          <a:xfrm>
            <a:off x="1457325" y="6400800"/>
            <a:ext cx="361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fld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Shape 108"/>
          <p:cNvSpPr txBox="1"/>
          <p:nvPr/>
        </p:nvSpPr>
        <p:spPr>
          <a:xfrm>
            <a:off x="1800225" y="6400800"/>
            <a:ext cx="3429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lvl="0">
              <a:buClr>
                <a:srgbClr val="53585F"/>
              </a:buClr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| </a:t>
            </a:r>
            <a:r>
              <a:rPr lang="en-US" sz="8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Strategies and Budget| Financial and Corporate Services | Edmonton’s Economic Outlook | </a:t>
            </a:r>
          </a:p>
        </p:txBody>
      </p:sp>
    </p:spTree>
    <p:extLst>
      <p:ext uri="{BB962C8B-B14F-4D97-AF65-F5344CB8AC3E}">
        <p14:creationId xmlns:p14="http://schemas.microsoft.com/office/powerpoint/2010/main" val="409618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988</Words>
  <Application>Microsoft Office PowerPoint</Application>
  <PresentationFormat>On-screen Show (4:3)</PresentationFormat>
  <Paragraphs>190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Wingdings</vt:lpstr>
      <vt:lpstr>ＭＳ Ｐゴシック</vt:lpstr>
      <vt:lpstr>Open Sans</vt:lpstr>
      <vt:lpstr>Arial Narrow</vt:lpstr>
      <vt:lpstr>Office Theme</vt:lpstr>
      <vt:lpstr>Worksheet</vt:lpstr>
      <vt:lpstr>PowerPoint Presentation</vt:lpstr>
      <vt:lpstr>Agenda</vt:lpstr>
      <vt:lpstr>Global Context</vt:lpstr>
      <vt:lpstr>Oil Prices West Texas Intermediate</vt:lpstr>
      <vt:lpstr>Some Oil Prices are Improving</vt:lpstr>
      <vt:lpstr>Alberta oil export capacity</vt:lpstr>
      <vt:lpstr> Natural gas prices Henry Hub </vt:lpstr>
      <vt:lpstr>Alberta Capital Expenditures</vt:lpstr>
      <vt:lpstr>Unemployment moving lower</vt:lpstr>
      <vt:lpstr>Employment in the Edmonton CMA</vt:lpstr>
      <vt:lpstr>Change in Employment July 2017 to July 2018 Three-month moving average</vt:lpstr>
      <vt:lpstr>Consumer inflation moving up</vt:lpstr>
      <vt:lpstr>City of Edmonton housing starts</vt:lpstr>
      <vt:lpstr>Non-Residential Investment in the Edmonton Region</vt:lpstr>
      <vt:lpstr>Value of building permits Edmonton CMA</vt:lpstr>
      <vt:lpstr>Growth moderates in the longer term</vt:lpstr>
      <vt:lpstr>Edmonton’s demographic advantage</vt:lpstr>
      <vt:lpstr>Risks to the Edmonton Outlook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Mutheardy</dc:creator>
  <cp:lastModifiedBy>Annie Mueller</cp:lastModifiedBy>
  <cp:revision>452</cp:revision>
  <cp:lastPrinted>2018-08-22T19:26:13Z</cp:lastPrinted>
  <dcterms:modified xsi:type="dcterms:W3CDTF">2018-09-14T18:12:41Z</dcterms:modified>
</cp:coreProperties>
</file>