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79" r:id="rId5"/>
    <p:sldId id="290" r:id="rId6"/>
    <p:sldId id="280" r:id="rId7"/>
    <p:sldId id="304" r:id="rId8"/>
    <p:sldId id="302" r:id="rId9"/>
    <p:sldId id="301" r:id="rId10"/>
    <p:sldId id="303" r:id="rId11"/>
    <p:sldId id="282" r:id="rId12"/>
    <p:sldId id="289" r:id="rId13"/>
    <p:sldId id="286" r:id="rId14"/>
    <p:sldId id="284" r:id="rId15"/>
    <p:sldId id="287" r:id="rId16"/>
    <p:sldId id="299" r:id="rId17"/>
    <p:sldId id="300" r:id="rId18"/>
    <p:sldId id="277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271" r:id="rId27"/>
    <p:sldId id="291" r:id="rId28"/>
    <p:sldId id="292" r:id="rId29"/>
    <p:sldId id="288" r:id="rId30"/>
    <p:sldId id="3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8" d="100"/>
          <a:sy n="48" d="100"/>
        </p:scale>
        <p:origin x="4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C36-CE20-4A0C-BE86-F9E1060FFE22}" type="datetimeFigureOut">
              <a:rPr lang="en-CA" smtClean="0"/>
              <a:t>2018-08-01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269F-E8CF-44C9-AB51-860C68010DB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428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C36-CE20-4A0C-BE86-F9E1060FFE22}" type="datetimeFigureOut">
              <a:rPr lang="en-CA" smtClean="0"/>
              <a:t>2018-08-01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269F-E8CF-44C9-AB51-860C68010DB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233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C36-CE20-4A0C-BE86-F9E1060FFE22}" type="datetimeFigureOut">
              <a:rPr lang="en-CA" smtClean="0"/>
              <a:t>2018-08-01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269F-E8CF-44C9-AB51-860C68010DB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849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C36-CE20-4A0C-BE86-F9E1060FFE22}" type="datetimeFigureOut">
              <a:rPr lang="en-CA" smtClean="0"/>
              <a:t>2018-08-01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269F-E8CF-44C9-AB51-860C68010DB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752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C36-CE20-4A0C-BE86-F9E1060FFE22}" type="datetimeFigureOut">
              <a:rPr lang="en-CA" smtClean="0"/>
              <a:t>2018-08-01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269F-E8CF-44C9-AB51-860C68010DB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810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C36-CE20-4A0C-BE86-F9E1060FFE22}" type="datetimeFigureOut">
              <a:rPr lang="en-CA" smtClean="0"/>
              <a:t>2018-08-01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269F-E8CF-44C9-AB51-860C68010DB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141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C36-CE20-4A0C-BE86-F9E1060FFE22}" type="datetimeFigureOut">
              <a:rPr lang="en-CA" smtClean="0"/>
              <a:t>2018-08-01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269F-E8CF-44C9-AB51-860C68010DB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705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C36-CE20-4A0C-BE86-F9E1060FFE22}" type="datetimeFigureOut">
              <a:rPr lang="en-CA" smtClean="0"/>
              <a:t>2018-08-01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269F-E8CF-44C9-AB51-860C68010DB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903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C36-CE20-4A0C-BE86-F9E1060FFE22}" type="datetimeFigureOut">
              <a:rPr lang="en-CA" smtClean="0"/>
              <a:t>2018-08-01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269F-E8CF-44C9-AB51-860C68010DB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15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C36-CE20-4A0C-BE86-F9E1060FFE22}" type="datetimeFigureOut">
              <a:rPr lang="en-CA" smtClean="0"/>
              <a:t>2018-08-01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269F-E8CF-44C9-AB51-860C68010DB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80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4C36-CE20-4A0C-BE86-F9E1060FFE22}" type="datetimeFigureOut">
              <a:rPr lang="en-CA" smtClean="0"/>
              <a:t>2018-08-01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269F-E8CF-44C9-AB51-860C68010DB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720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F4C36-CE20-4A0C-BE86-F9E1060FFE22}" type="datetimeFigureOut">
              <a:rPr lang="en-CA" smtClean="0"/>
              <a:t>2018-08-01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1269F-E8CF-44C9-AB51-860C68010DB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14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effectLst>
            <a:glow rad="63500">
              <a:schemeClr val="bg2">
                <a:alpha val="40000"/>
              </a:schemeClr>
            </a:glow>
            <a:softEdge rad="38100"/>
          </a:effectLst>
        </p:spPr>
        <p:txBody>
          <a:bodyPr anchor="ctr"/>
          <a:lstStyle/>
          <a:p>
            <a:r>
              <a:rPr lang="en-CA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Constructing Honour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6167"/>
          </a:xfrm>
          <a:solidFill>
            <a:schemeClr val="bg1"/>
          </a:solidFill>
          <a:effectLst>
            <a:softEdge rad="38100"/>
          </a:effectLst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SACRIFICING THE BLACK SHEEP</a:t>
            </a:r>
          </a:p>
        </p:txBody>
      </p:sp>
    </p:spTree>
    <p:extLst>
      <p:ext uri="{BB962C8B-B14F-4D97-AF65-F5344CB8AC3E}">
        <p14:creationId xmlns:p14="http://schemas.microsoft.com/office/powerpoint/2010/main" val="409039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97"/>
            <a:ext cx="10515600" cy="1338819"/>
          </a:xfrm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Gender-Based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marL="457200" lvl="1" indent="0"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27% or more of the cases have multiple perpetrators  (Kasselt, 2013)</a:t>
            </a: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Premeditation</a:t>
            </a: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Group complicity</a:t>
            </a: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Community approbation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6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97"/>
            <a:ext cx="10515600" cy="1338819"/>
          </a:xfrm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Religiously Motivated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Islam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Sikhism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9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97"/>
            <a:ext cx="10515600" cy="1338819"/>
          </a:xfrm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Religiously Motivated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Islam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Hinduism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Sikhism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6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97"/>
            <a:ext cx="10515600" cy="1338819"/>
          </a:xfrm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Religiously Motivated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CATHOLICISM </a:t>
            </a:r>
            <a:r>
              <a:rPr lang="en-CA" sz="3600" b="1" dirty="0">
                <a:latin typeface="Bradley Hand ITC" panose="03070402050302030203" pitchFamily="66" charset="0"/>
                <a:sym typeface="Wingdings" panose="05000000000000000000" pitchFamily="2" charset="2"/>
              </a:rPr>
              <a:t> DELITTO D’ONORE</a:t>
            </a:r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Islam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Hinduism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Sikhism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6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97"/>
            <a:ext cx="10515600" cy="1338819"/>
          </a:xfrm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Religiously Motivated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Catholicism – Abrahamic Family Tree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Islam – Abrahamic Family Tree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Hinduism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Sikhism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66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97"/>
            <a:ext cx="10515600" cy="1338819"/>
          </a:xfrm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Religiously Motivated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Catholicism – Abrahamic Family Tree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Islam – Abrahamic Family Tree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Hinduism – Vedic Family Tree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Sikhism – Vedic Family Tree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4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97"/>
            <a:ext cx="10515600" cy="1338819"/>
          </a:xfrm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Demographically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Every group that has ever existed had: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 a mechanism for determining who qualifies for membership and who does not; and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A mechanism to eject members who no longer qualify for membership.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97"/>
            <a:ext cx="10515600" cy="1338819"/>
          </a:xfrm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Demographically Neutral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marL="457200" lvl="1" indent="0">
              <a:buNone/>
            </a:pPr>
            <a:r>
              <a:rPr lang="en-CA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When do these ejection mechanisms turn violent?</a:t>
            </a:r>
          </a:p>
        </p:txBody>
      </p:sp>
    </p:spTree>
    <p:extLst>
      <p:ext uri="{BB962C8B-B14F-4D97-AF65-F5344CB8AC3E}">
        <p14:creationId xmlns:p14="http://schemas.microsoft.com/office/powerpoint/2010/main" val="85858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Honour Based Violence/Black Sheep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CA" sz="3600" b="1">
                <a:latin typeface="Bradley Hand ITC" panose="03070402050302030203" pitchFamily="66" charset="0"/>
              </a:rPr>
              <a:t>Escalating </a:t>
            </a:r>
            <a:r>
              <a:rPr lang="en-CA" sz="3600" b="1" dirty="0">
                <a:latin typeface="Bradley Hand ITC" panose="03070402050302030203" pitchFamily="66" charset="0"/>
              </a:rPr>
              <a:t>violence by a group against dissenting/defecting members whose beliefs or behaviours present an existential threat to the socio-economic structure of the group.</a:t>
            </a:r>
          </a:p>
        </p:txBody>
      </p:sp>
    </p:spTree>
    <p:extLst>
      <p:ext uri="{BB962C8B-B14F-4D97-AF65-F5344CB8AC3E}">
        <p14:creationId xmlns:p14="http://schemas.microsoft.com/office/powerpoint/2010/main" val="5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Honour Based Violence/Black Sheep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CA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Escalating violence</a:t>
            </a:r>
            <a:r>
              <a:rPr lang="en-CA" sz="3600" b="1" dirty="0">
                <a:latin typeface="Bradley Hand ITC" panose="03070402050302030203" pitchFamily="66" charset="0"/>
              </a:rPr>
              <a:t> by a group against dissenting/defecting members whose beliefs or behaviours present an existential threat to the socio-economic structure of the group.</a:t>
            </a:r>
          </a:p>
        </p:txBody>
      </p:sp>
    </p:spTree>
    <p:extLst>
      <p:ext uri="{BB962C8B-B14F-4D97-AF65-F5344CB8AC3E}">
        <p14:creationId xmlns:p14="http://schemas.microsoft.com/office/powerpoint/2010/main" val="379651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To change your understanding of honour crime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To recruit you to black sheep violence advocacy</a:t>
            </a:r>
          </a:p>
        </p:txBody>
      </p:sp>
    </p:spTree>
    <p:extLst>
      <p:ext uri="{BB962C8B-B14F-4D97-AF65-F5344CB8AC3E}">
        <p14:creationId xmlns:p14="http://schemas.microsoft.com/office/powerpoint/2010/main" val="2519157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Honour Based Violence/Black Sheep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Escalating violence by </a:t>
            </a:r>
            <a:r>
              <a:rPr lang="en-CA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a group</a:t>
            </a:r>
            <a:r>
              <a:rPr lang="en-CA" sz="3600" b="1" dirty="0">
                <a:latin typeface="Bradley Hand ITC" panose="03070402050302030203" pitchFamily="66" charset="0"/>
              </a:rPr>
              <a:t> against dissenting/defecting members whose beliefs or behaviours present an existential threat to the socio-economic structure of the group.</a:t>
            </a:r>
          </a:p>
        </p:txBody>
      </p:sp>
    </p:spTree>
    <p:extLst>
      <p:ext uri="{BB962C8B-B14F-4D97-AF65-F5344CB8AC3E}">
        <p14:creationId xmlns:p14="http://schemas.microsoft.com/office/powerpoint/2010/main" val="3904487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Honour Based Violence/Black Sheep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Escalating violence by a group </a:t>
            </a:r>
            <a:r>
              <a:rPr lang="en-CA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against dissenting/defecting members </a:t>
            </a:r>
            <a:r>
              <a:rPr lang="en-CA" sz="3600" b="1" dirty="0">
                <a:latin typeface="Bradley Hand ITC" panose="03070402050302030203" pitchFamily="66" charset="0"/>
              </a:rPr>
              <a:t>whose beliefs or behaviours present an existential threat to the socio-economic structure of the group.</a:t>
            </a:r>
          </a:p>
        </p:txBody>
      </p:sp>
    </p:spTree>
    <p:extLst>
      <p:ext uri="{BB962C8B-B14F-4D97-AF65-F5344CB8AC3E}">
        <p14:creationId xmlns:p14="http://schemas.microsoft.com/office/powerpoint/2010/main" val="253385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Honour Based Violence/Black Sheep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Escalating violence by a group against dissenting/defecting members whose </a:t>
            </a:r>
            <a:r>
              <a:rPr lang="en-CA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beliefs or behaviours</a:t>
            </a:r>
            <a:r>
              <a:rPr lang="en-CA" sz="3600" b="1" dirty="0">
                <a:latin typeface="Bradley Hand ITC" panose="03070402050302030203" pitchFamily="66" charset="0"/>
              </a:rPr>
              <a:t> present an existential threat to the socio-economic structure of the group.</a:t>
            </a:r>
          </a:p>
        </p:txBody>
      </p:sp>
    </p:spTree>
    <p:extLst>
      <p:ext uri="{BB962C8B-B14F-4D97-AF65-F5344CB8AC3E}">
        <p14:creationId xmlns:p14="http://schemas.microsoft.com/office/powerpoint/2010/main" val="840837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Honour Based Violence/Black Sheep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Escalating violence by a group against dissenting/defecting members whose beliefs or behaviours present an </a:t>
            </a:r>
            <a:r>
              <a:rPr lang="en-CA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existential threat</a:t>
            </a:r>
            <a:r>
              <a:rPr lang="en-CA" sz="3600" b="1" dirty="0">
                <a:latin typeface="Bradley Hand ITC" panose="03070402050302030203" pitchFamily="66" charset="0"/>
              </a:rPr>
              <a:t> to the socio-economic structure of the group.</a:t>
            </a:r>
          </a:p>
        </p:txBody>
      </p:sp>
    </p:spTree>
    <p:extLst>
      <p:ext uri="{BB962C8B-B14F-4D97-AF65-F5344CB8AC3E}">
        <p14:creationId xmlns:p14="http://schemas.microsoft.com/office/powerpoint/2010/main" val="3986496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Honour Based Violence/Black Sheep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Escalating violence by a group against dissenting/defecting members whose beliefs or behaviours present an existential threat to the </a:t>
            </a:r>
            <a:r>
              <a:rPr lang="en-CA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socio-economic structure of the group</a:t>
            </a:r>
            <a:r>
              <a:rPr lang="en-CA" sz="3600" b="1" dirty="0">
                <a:latin typeface="Bradley Hand ITC" panose="03070402050302030203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069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Honour Based Violence/Black Sheep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Escalating violence by a group against dissenting/defecting members whose beliefs or behaviours present an existential threat to the socio-economic structure of the group.</a:t>
            </a:r>
          </a:p>
        </p:txBody>
      </p:sp>
    </p:spTree>
    <p:extLst>
      <p:ext uri="{BB962C8B-B14F-4D97-AF65-F5344CB8AC3E}">
        <p14:creationId xmlns:p14="http://schemas.microsoft.com/office/powerpoint/2010/main" val="2256324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Western Black Sheep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endParaRPr lang="en-CA" sz="3600" b="1" dirty="0">
              <a:latin typeface="Bradley Hand ITC" panose="03070402050302030203" pitchFamily="66" charset="0"/>
            </a:endParaRPr>
          </a:p>
          <a:p>
            <a:r>
              <a:rPr lang="en-CA" sz="3600" b="1" dirty="0">
                <a:latin typeface="Bradley Hand ITC" panose="03070402050302030203" pitchFamily="66" charset="0"/>
              </a:rPr>
              <a:t>Conversion Therapy for LGBTQ youth</a:t>
            </a:r>
          </a:p>
          <a:p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90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Western Black Sheep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endParaRPr lang="en-CA" sz="3600" b="1" dirty="0">
              <a:latin typeface="Bradley Hand ITC" panose="03070402050302030203" pitchFamily="66" charset="0"/>
            </a:endParaRPr>
          </a:p>
          <a:p>
            <a:r>
              <a:rPr lang="en-CA" sz="3600" b="1" dirty="0">
                <a:latin typeface="Bradley Hand ITC" panose="03070402050302030203" pitchFamily="66" charset="0"/>
              </a:rPr>
              <a:t>Conversion Therapy for LGBTQ youth</a:t>
            </a:r>
          </a:p>
          <a:p>
            <a:endParaRPr lang="en-CA" sz="3600" b="1" dirty="0">
              <a:latin typeface="Bradley Hand ITC" panose="03070402050302030203" pitchFamily="66" charset="0"/>
            </a:endParaRPr>
          </a:p>
          <a:p>
            <a:r>
              <a:rPr lang="en-CA" sz="3600" b="1" dirty="0">
                <a:latin typeface="Bradley Hand ITC" panose="03070402050302030203" pitchFamily="66" charset="0"/>
              </a:rPr>
              <a:t>Murder of George Tiller (physician)</a:t>
            </a:r>
          </a:p>
          <a:p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27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Western Black Sheep Crimes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endParaRPr lang="en-CA" sz="3600" b="1" dirty="0">
              <a:latin typeface="Bradley Hand ITC" panose="03070402050302030203" pitchFamily="66" charset="0"/>
            </a:endParaRPr>
          </a:p>
          <a:p>
            <a:r>
              <a:rPr lang="en-CA" sz="3600" b="1" dirty="0">
                <a:latin typeface="Bradley Hand ITC" panose="03070402050302030203" pitchFamily="66" charset="0"/>
              </a:rPr>
              <a:t>Conversion Therapy for LGBTQ youth</a:t>
            </a:r>
          </a:p>
          <a:p>
            <a:endParaRPr lang="en-CA" sz="3600" b="1" dirty="0">
              <a:latin typeface="Bradley Hand ITC" panose="03070402050302030203" pitchFamily="66" charset="0"/>
            </a:endParaRPr>
          </a:p>
          <a:p>
            <a:r>
              <a:rPr lang="en-CA" sz="3600" b="1" dirty="0">
                <a:latin typeface="Bradley Hand ITC" panose="03070402050302030203" pitchFamily="66" charset="0"/>
              </a:rPr>
              <a:t>Murder of George Tiller (physician)</a:t>
            </a:r>
          </a:p>
          <a:p>
            <a:endParaRPr lang="en-CA" sz="3600" b="1" dirty="0">
              <a:latin typeface="Bradley Hand ITC" panose="03070402050302030203" pitchFamily="66" charset="0"/>
            </a:endParaRPr>
          </a:p>
          <a:p>
            <a:r>
              <a:rPr lang="en-CA" sz="3600" b="1" dirty="0">
                <a:latin typeface="Bradley Hand ITC" panose="03070402050302030203" pitchFamily="66" charset="0"/>
              </a:rPr>
              <a:t>Death Threats against Chelsea Manning, Julian Assange, and Edward Snowden</a:t>
            </a:r>
          </a:p>
        </p:txBody>
      </p:sp>
    </p:spTree>
    <p:extLst>
      <p:ext uri="{BB962C8B-B14F-4D97-AF65-F5344CB8AC3E}">
        <p14:creationId xmlns:p14="http://schemas.microsoft.com/office/powerpoint/2010/main" val="419930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To change your understanding of honour crime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To recruit you to black sheep violence advocacy</a:t>
            </a:r>
          </a:p>
        </p:txBody>
      </p:sp>
    </p:spTree>
    <p:extLst>
      <p:ext uri="{BB962C8B-B14F-4D97-AF65-F5344CB8AC3E}">
        <p14:creationId xmlns:p14="http://schemas.microsoft.com/office/powerpoint/2010/main" val="17406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Re/Constructing (Delaminated) Honour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r>
              <a:rPr lang="en-CA" sz="3600" b="1" dirty="0">
                <a:latin typeface="Bradley Hand ITC" panose="03070402050302030203" pitchFamily="66" charset="0"/>
              </a:rPr>
              <a:t>Constructions of Honour Crime</a:t>
            </a:r>
          </a:p>
          <a:p>
            <a:endParaRPr lang="en-CA" sz="3600" b="1" dirty="0">
              <a:latin typeface="Bradley Hand ITC" panose="03070402050302030203" pitchFamily="66" charset="0"/>
            </a:endParaRPr>
          </a:p>
          <a:p>
            <a:r>
              <a:rPr lang="en-CA" sz="3600" b="1" dirty="0">
                <a:latin typeface="Bradley Hand ITC" panose="03070402050302030203" pitchFamily="66" charset="0"/>
              </a:rPr>
              <a:t>Delamination of Honour from Law</a:t>
            </a:r>
          </a:p>
          <a:p>
            <a:endParaRPr lang="en-CA" sz="3600" b="1" dirty="0">
              <a:latin typeface="Bradley Hand ITC" panose="03070402050302030203" pitchFamily="66" charset="0"/>
            </a:endParaRPr>
          </a:p>
          <a:p>
            <a:r>
              <a:rPr lang="en-CA" sz="3600" b="1" dirty="0">
                <a:latin typeface="Bradley Hand ITC" panose="03070402050302030203" pitchFamily="66" charset="0"/>
              </a:rPr>
              <a:t>Black Sheep Crimes</a:t>
            </a:r>
          </a:p>
        </p:txBody>
      </p:sp>
    </p:spTree>
    <p:extLst>
      <p:ext uri="{BB962C8B-B14F-4D97-AF65-F5344CB8AC3E}">
        <p14:creationId xmlns:p14="http://schemas.microsoft.com/office/powerpoint/2010/main" val="822216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marL="2743200" lvl="6" indent="0">
              <a:buNone/>
            </a:pPr>
            <a:r>
              <a:rPr lang="en-CA" sz="3000" b="1" dirty="0">
                <a:latin typeface="Bradley Hand ITC" panose="03070402050302030203" pitchFamily="66" charset="0"/>
              </a:rPr>
              <a:t>PARISTI PROJECT</a:t>
            </a:r>
            <a:br>
              <a:rPr lang="en-CA" sz="3000" b="1" dirty="0">
                <a:latin typeface="Bradley Hand ITC" panose="03070402050302030203" pitchFamily="66" charset="0"/>
              </a:rPr>
            </a:br>
            <a:r>
              <a:rPr lang="en-CA" sz="3000" b="1" dirty="0">
                <a:latin typeface="Bradley Hand ITC" panose="03070402050302030203" pitchFamily="66" charset="0"/>
              </a:rPr>
              <a:t>c/o DECCAN LAW PRACTICE</a:t>
            </a:r>
            <a:br>
              <a:rPr lang="en-CA" sz="3000" b="1" dirty="0">
                <a:latin typeface="Bradley Hand ITC" panose="03070402050302030203" pitchFamily="66" charset="0"/>
              </a:rPr>
            </a:br>
            <a:r>
              <a:rPr lang="en-CA" sz="3000" b="1" dirty="0">
                <a:latin typeface="Bradley Hand ITC" panose="03070402050302030203" pitchFamily="66" charset="0"/>
              </a:rPr>
              <a:t>P: 587-936-0240</a:t>
            </a:r>
            <a:br>
              <a:rPr lang="en-CA" sz="3000" b="1" dirty="0">
                <a:latin typeface="Bradley Hand ITC" panose="03070402050302030203" pitchFamily="66" charset="0"/>
              </a:rPr>
            </a:br>
            <a:r>
              <a:rPr lang="en-CA" sz="3000" b="1" dirty="0">
                <a:latin typeface="Bradley Hand ITC" panose="03070402050302030203" pitchFamily="66" charset="0"/>
              </a:rPr>
              <a:t>E: counsel@paristi.ca</a:t>
            </a:r>
          </a:p>
        </p:txBody>
      </p:sp>
    </p:spTree>
    <p:extLst>
      <p:ext uri="{BB962C8B-B14F-4D97-AF65-F5344CB8AC3E}">
        <p14:creationId xmlns:p14="http://schemas.microsoft.com/office/powerpoint/2010/main" val="144756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Constructions of Honour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marL="457200" lvl="1" indent="0"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“…rather than a “code”, which implies a system of rules and regulations, honor is a wide-ranging, dynamic, multi-stranded ideology about “right living.”</a:t>
            </a:r>
          </a:p>
          <a:p>
            <a:pPr marL="457200" lvl="1" indent="0"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						(Baxter, 2007)</a:t>
            </a:r>
          </a:p>
        </p:txBody>
      </p:sp>
    </p:spTree>
    <p:extLst>
      <p:ext uri="{BB962C8B-B14F-4D97-AF65-F5344CB8AC3E}">
        <p14:creationId xmlns:p14="http://schemas.microsoft.com/office/powerpoint/2010/main" val="319132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Delaminated Honour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Gender-Based violence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Religiously motivated violence</a:t>
            </a:r>
          </a:p>
        </p:txBody>
      </p:sp>
    </p:spTree>
    <p:extLst>
      <p:ext uri="{BB962C8B-B14F-4D97-AF65-F5344CB8AC3E}">
        <p14:creationId xmlns:p14="http://schemas.microsoft.com/office/powerpoint/2010/main" val="167559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97"/>
            <a:ext cx="10515600" cy="1338819"/>
          </a:xfrm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Gender-Based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marL="457200" lvl="1" indent="0"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DVFRA checklists do not catch honour crime</a:t>
            </a: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Alcoholism</a:t>
            </a: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Substance abuse</a:t>
            </a: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Police calls for domestic disturbance</a:t>
            </a: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Hospital visits with suspicious injuries</a:t>
            </a:r>
          </a:p>
          <a:p>
            <a:pPr marL="457200" lvl="1" indent="0">
              <a:buNone/>
            </a:pPr>
            <a:r>
              <a:rPr lang="en-CA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DISPLACED AGGRESSION (IMPULSIVITY)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5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97"/>
            <a:ext cx="10515600" cy="1338819"/>
          </a:xfrm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Gender-Based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marL="457200" lvl="1" indent="0">
              <a:buNone/>
            </a:pPr>
            <a:endParaRPr lang="en-CA" sz="3600" b="1" dirty="0">
              <a:latin typeface="Bradley Hand ITC" panose="03070402050302030203" pitchFamily="66" charset="0"/>
            </a:endParaRPr>
          </a:p>
          <a:p>
            <a:pPr marL="457200" lvl="1" indent="0"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40%-49% of perpetrators are neither biologically nor legally related to their victim (Deccan, 2014; Kasselt, 2013)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3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97"/>
            <a:ext cx="10515600" cy="1338819"/>
          </a:xfrm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Gender-Based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marL="457200" lvl="1" indent="0"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Up to 40% of the cases have multiple victims (Kasselt, 2013)</a:t>
            </a: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Related female victims out-number related males</a:t>
            </a: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Unrelated male victims out-number unrelated females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9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497"/>
            <a:ext cx="10515600" cy="1338819"/>
          </a:xfrm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latin typeface="Bradley Hand ITC" panose="03070402050302030203" pitchFamily="66" charset="0"/>
              </a:rPr>
              <a:t>Gender-Based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effectLst>
            <a:glow rad="12700">
              <a:schemeClr val="accent3">
                <a:lumMod val="20000"/>
                <a:lumOff val="80000"/>
                <a:alpha val="40000"/>
              </a:schemeClr>
            </a:glow>
            <a:softEdge rad="38100"/>
          </a:effectLst>
        </p:spPr>
        <p:txBody>
          <a:bodyPr>
            <a:normAutofit/>
          </a:bodyPr>
          <a:lstStyle/>
          <a:p>
            <a:pPr lvl="1"/>
            <a:endParaRPr lang="en-CA" sz="3600" b="1" dirty="0">
              <a:latin typeface="Bradley Hand ITC" panose="03070402050302030203" pitchFamily="66" charset="0"/>
            </a:endParaRPr>
          </a:p>
          <a:p>
            <a:pPr marL="457200" lvl="1" indent="0">
              <a:buNone/>
            </a:pPr>
            <a:r>
              <a:rPr lang="en-CA" sz="3600" b="1" dirty="0">
                <a:latin typeface="Bradley Hand ITC" panose="03070402050302030203" pitchFamily="66" charset="0"/>
              </a:rPr>
              <a:t>Up to 43% of the murdered victims are MALE (Kasselt, 2013)</a:t>
            </a: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Secondary victims or primary victims?</a:t>
            </a:r>
          </a:p>
          <a:p>
            <a:pPr lvl="1"/>
            <a:r>
              <a:rPr lang="en-CA" sz="3600" b="1" dirty="0">
                <a:latin typeface="Bradley Hand ITC" panose="03070402050302030203" pitchFamily="66" charset="0"/>
              </a:rPr>
              <a:t>Keeping women in the group? Or keeping men out of the group?</a:t>
            </a:r>
          </a:p>
          <a:p>
            <a:pPr marL="457200" lvl="1" indent="0">
              <a:buNone/>
            </a:pPr>
            <a:r>
              <a:rPr lang="en-CA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SAUDI ASYMMETRIC IMMIGRATION POLICY</a:t>
            </a:r>
          </a:p>
          <a:p>
            <a:pPr lvl="1"/>
            <a:endParaRPr lang="en-CA" sz="3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13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668</Words>
  <Application>Microsoft Office PowerPoint</Application>
  <PresentationFormat>Widescreen</PresentationFormat>
  <Paragraphs>143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Bradley Hand ITC</vt:lpstr>
      <vt:lpstr>Calibri</vt:lpstr>
      <vt:lpstr>Calibri Light</vt:lpstr>
      <vt:lpstr>Wingdings</vt:lpstr>
      <vt:lpstr>Office Theme</vt:lpstr>
      <vt:lpstr>Constructing Honour</vt:lpstr>
      <vt:lpstr>OBJECTIVES</vt:lpstr>
      <vt:lpstr>Re/Constructing (Delaminated) Honour</vt:lpstr>
      <vt:lpstr>Constructions of Honour</vt:lpstr>
      <vt:lpstr>Delaminated Honour</vt:lpstr>
      <vt:lpstr>Gender-Based Violence</vt:lpstr>
      <vt:lpstr>Gender-Based Violence</vt:lpstr>
      <vt:lpstr>Gender-Based Violence</vt:lpstr>
      <vt:lpstr>Gender-Based Violence</vt:lpstr>
      <vt:lpstr>Gender-Based Violence</vt:lpstr>
      <vt:lpstr>Religiously Motivated Violence</vt:lpstr>
      <vt:lpstr>Religiously Motivated Violence</vt:lpstr>
      <vt:lpstr>Religiously Motivated Violence</vt:lpstr>
      <vt:lpstr>Religiously Motivated Violence</vt:lpstr>
      <vt:lpstr>Religiously Motivated Violence</vt:lpstr>
      <vt:lpstr>Demographically Neutral</vt:lpstr>
      <vt:lpstr>Demographically Neutral</vt:lpstr>
      <vt:lpstr>Honour Based Violence/Black Sheep Crimes</vt:lpstr>
      <vt:lpstr>Honour Based Violence/Black Sheep Crimes</vt:lpstr>
      <vt:lpstr>Honour Based Violence/Black Sheep Crimes</vt:lpstr>
      <vt:lpstr>Honour Based Violence/Black Sheep Crimes</vt:lpstr>
      <vt:lpstr>Honour Based Violence/Black Sheep Crimes</vt:lpstr>
      <vt:lpstr>Honour Based Violence/Black Sheep Crimes</vt:lpstr>
      <vt:lpstr>Honour Based Violence/Black Sheep Crimes</vt:lpstr>
      <vt:lpstr>Honour Based Violence/Black Sheep Crimes</vt:lpstr>
      <vt:lpstr>Western Black Sheep Crimes</vt:lpstr>
      <vt:lpstr>Western Black Sheep Crimes</vt:lpstr>
      <vt:lpstr>Western Black Sheep Crimes</vt:lpstr>
      <vt:lpstr>OBJECTIVES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Re/Constructing  Delaminated Honour:</dc:title>
  <dc:creator>maneesh@wellingtonlaw.ca</dc:creator>
  <cp:lastModifiedBy>M D</cp:lastModifiedBy>
  <cp:revision>48</cp:revision>
  <dcterms:created xsi:type="dcterms:W3CDTF">2016-04-01T02:23:48Z</dcterms:created>
  <dcterms:modified xsi:type="dcterms:W3CDTF">2018-08-01T18:44:55Z</dcterms:modified>
</cp:coreProperties>
</file>