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4" r:id="rId27"/>
    <p:sldId id="28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4660"/>
  </p:normalViewPr>
  <p:slideViewPr>
    <p:cSldViewPr snapToGrid="0">
      <p:cViewPr varScale="1">
        <p:scale>
          <a:sx n="86" d="100"/>
          <a:sy n="86" d="100"/>
        </p:scale>
        <p:origin x="28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7594D9-FF30-4D95-A27A-F595687285E7}" type="datetimeFigureOut">
              <a:rPr lang="en-CA" smtClean="0"/>
              <a:t>26/09/2018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4DE02F-3086-4752-8D97-8412D6C1EB88}" type="slidenum">
              <a:rPr lang="en-CA" smtClean="0"/>
              <a:t>‹#›</a:t>
            </a:fld>
            <a:endParaRPr lang="en-CA"/>
          </a:p>
        </p:txBody>
      </p:sp>
    </p:spTree>
    <p:extLst>
      <p:ext uri="{BB962C8B-B14F-4D97-AF65-F5344CB8AC3E}">
        <p14:creationId xmlns:p14="http://schemas.microsoft.com/office/powerpoint/2010/main" val="1586351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84DE02F-3086-4752-8D97-8412D6C1EB88}" type="slidenum">
              <a:rPr lang="en-CA" smtClean="0"/>
              <a:t>9</a:t>
            </a:fld>
            <a:endParaRPr lang="en-CA"/>
          </a:p>
        </p:txBody>
      </p:sp>
    </p:spTree>
    <p:extLst>
      <p:ext uri="{BB962C8B-B14F-4D97-AF65-F5344CB8AC3E}">
        <p14:creationId xmlns:p14="http://schemas.microsoft.com/office/powerpoint/2010/main" val="1094612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61B4C64-D493-41A3-8457-09C641FEF094}" type="datetimeFigureOut">
              <a:rPr lang="en-CA" smtClean="0"/>
              <a:t>26/09/2018</a:t>
            </a:fld>
            <a:endParaRPr lang="en-CA"/>
          </a:p>
        </p:txBody>
      </p:sp>
      <p:sp>
        <p:nvSpPr>
          <p:cNvPr id="5" name="Footer Placeholder 4"/>
          <p:cNvSpPr>
            <a:spLocks noGrp="1"/>
          </p:cNvSpPr>
          <p:nvPr>
            <p:ph type="ftr" sz="quarter" idx="11"/>
          </p:nvPr>
        </p:nvSpPr>
        <p:spPr/>
        <p:txBody>
          <a:bodyPr/>
          <a:lstStyle/>
          <a:p>
            <a:endParaRPr lang="en-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DF1C477-C2AE-4C49-AF2B-4B56F3FCD8F2}" type="slidenum">
              <a:rPr lang="en-CA" smtClean="0"/>
              <a:t>‹#›</a:t>
            </a:fld>
            <a:endParaRPr lang="en-CA"/>
          </a:p>
        </p:txBody>
      </p:sp>
    </p:spTree>
    <p:extLst>
      <p:ext uri="{BB962C8B-B14F-4D97-AF65-F5344CB8AC3E}">
        <p14:creationId xmlns:p14="http://schemas.microsoft.com/office/powerpoint/2010/main" val="1593547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1B4C64-D493-41A3-8457-09C641FEF094}" type="datetimeFigureOut">
              <a:rPr lang="en-CA" smtClean="0"/>
              <a:t>26/09/2018</a:t>
            </a:fld>
            <a:endParaRPr lang="en-CA"/>
          </a:p>
        </p:txBody>
      </p:sp>
      <p:sp>
        <p:nvSpPr>
          <p:cNvPr id="5" name="Footer Placeholder 4"/>
          <p:cNvSpPr>
            <a:spLocks noGrp="1"/>
          </p:cNvSpPr>
          <p:nvPr>
            <p:ph type="ftr" sz="quarter" idx="11"/>
          </p:nvPr>
        </p:nvSpPr>
        <p:spPr/>
        <p:txBody>
          <a:bodyPr/>
          <a:lstStyle/>
          <a:p>
            <a:endParaRPr lang="en-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DF1C477-C2AE-4C49-AF2B-4B56F3FCD8F2}" type="slidenum">
              <a:rPr lang="en-CA" smtClean="0"/>
              <a:t>‹#›</a:t>
            </a:fld>
            <a:endParaRPr lang="en-CA"/>
          </a:p>
        </p:txBody>
      </p:sp>
    </p:spTree>
    <p:extLst>
      <p:ext uri="{BB962C8B-B14F-4D97-AF65-F5344CB8AC3E}">
        <p14:creationId xmlns:p14="http://schemas.microsoft.com/office/powerpoint/2010/main" val="1694638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1B4C64-D493-41A3-8457-09C641FEF094}" type="datetimeFigureOut">
              <a:rPr lang="en-CA" smtClean="0"/>
              <a:t>26/09/2018</a:t>
            </a:fld>
            <a:endParaRPr lang="en-CA"/>
          </a:p>
        </p:txBody>
      </p:sp>
      <p:sp>
        <p:nvSpPr>
          <p:cNvPr id="5" name="Footer Placeholder 4"/>
          <p:cNvSpPr>
            <a:spLocks noGrp="1"/>
          </p:cNvSpPr>
          <p:nvPr>
            <p:ph type="ftr" sz="quarter" idx="11"/>
          </p:nvPr>
        </p:nvSpPr>
        <p:spPr/>
        <p:txBody>
          <a:bodyPr/>
          <a:lstStyle/>
          <a:p>
            <a:endParaRPr lang="en-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DF1C477-C2AE-4C49-AF2B-4B56F3FCD8F2}" type="slidenum">
              <a:rPr lang="en-CA" smtClean="0"/>
              <a:t>‹#›</a:t>
            </a:fld>
            <a:endParaRPr lang="en-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7330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61B4C64-D493-41A3-8457-09C641FEF094}" type="datetimeFigureOut">
              <a:rPr lang="en-CA" smtClean="0"/>
              <a:t>26/09/2018</a:t>
            </a:fld>
            <a:endParaRPr lang="en-CA"/>
          </a:p>
        </p:txBody>
      </p:sp>
      <p:sp>
        <p:nvSpPr>
          <p:cNvPr id="6" name="Footer Placeholder 5"/>
          <p:cNvSpPr>
            <a:spLocks noGrp="1"/>
          </p:cNvSpPr>
          <p:nvPr>
            <p:ph type="ftr" sz="quarter" idx="11"/>
          </p:nvPr>
        </p:nvSpPr>
        <p:spPr/>
        <p:txBody>
          <a:bodyPr/>
          <a:lstStyle/>
          <a:p>
            <a:endParaRPr lang="en-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DF1C477-C2AE-4C49-AF2B-4B56F3FCD8F2}" type="slidenum">
              <a:rPr lang="en-CA" smtClean="0"/>
              <a:t>‹#›</a:t>
            </a:fld>
            <a:endParaRPr lang="en-CA"/>
          </a:p>
        </p:txBody>
      </p:sp>
    </p:spTree>
    <p:extLst>
      <p:ext uri="{BB962C8B-B14F-4D97-AF65-F5344CB8AC3E}">
        <p14:creationId xmlns:p14="http://schemas.microsoft.com/office/powerpoint/2010/main" val="2458118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61B4C64-D493-41A3-8457-09C641FEF094}" type="datetimeFigureOut">
              <a:rPr lang="en-CA" smtClean="0"/>
              <a:t>26/09/2018</a:t>
            </a:fld>
            <a:endParaRPr lang="en-CA"/>
          </a:p>
        </p:txBody>
      </p:sp>
      <p:sp>
        <p:nvSpPr>
          <p:cNvPr id="6" name="Footer Placeholder 5"/>
          <p:cNvSpPr>
            <a:spLocks noGrp="1"/>
          </p:cNvSpPr>
          <p:nvPr>
            <p:ph type="ftr" sz="quarter" idx="11"/>
          </p:nvPr>
        </p:nvSpPr>
        <p:spPr/>
        <p:txBody>
          <a:bodyPr/>
          <a:lstStyle/>
          <a:p>
            <a:endParaRPr lang="en-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DF1C477-C2AE-4C49-AF2B-4B56F3FCD8F2}" type="slidenum">
              <a:rPr lang="en-CA" smtClean="0"/>
              <a:t>‹#›</a:t>
            </a:fld>
            <a:endParaRPr lang="en-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58350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61B4C64-D493-41A3-8457-09C641FEF094}" type="datetimeFigureOut">
              <a:rPr lang="en-CA" smtClean="0"/>
              <a:t>26/09/2018</a:t>
            </a:fld>
            <a:endParaRPr lang="en-CA"/>
          </a:p>
        </p:txBody>
      </p:sp>
      <p:sp>
        <p:nvSpPr>
          <p:cNvPr id="6" name="Footer Placeholder 5"/>
          <p:cNvSpPr>
            <a:spLocks noGrp="1"/>
          </p:cNvSpPr>
          <p:nvPr>
            <p:ph type="ftr" sz="quarter" idx="11"/>
          </p:nvPr>
        </p:nvSpPr>
        <p:spPr/>
        <p:txBody>
          <a:bodyPr/>
          <a:lstStyle/>
          <a:p>
            <a:endParaRPr lang="en-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DF1C477-C2AE-4C49-AF2B-4B56F3FCD8F2}" type="slidenum">
              <a:rPr lang="en-CA" smtClean="0"/>
              <a:t>‹#›</a:t>
            </a:fld>
            <a:endParaRPr lang="en-CA"/>
          </a:p>
        </p:txBody>
      </p:sp>
    </p:spTree>
    <p:extLst>
      <p:ext uri="{BB962C8B-B14F-4D97-AF65-F5344CB8AC3E}">
        <p14:creationId xmlns:p14="http://schemas.microsoft.com/office/powerpoint/2010/main" val="699782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1B4C64-D493-41A3-8457-09C641FEF094}" type="datetimeFigureOut">
              <a:rPr lang="en-CA" smtClean="0"/>
              <a:t>26/09/2018</a:t>
            </a:fld>
            <a:endParaRPr lang="en-CA"/>
          </a:p>
        </p:txBody>
      </p:sp>
      <p:sp>
        <p:nvSpPr>
          <p:cNvPr id="5" name="Footer Placeholder 4"/>
          <p:cNvSpPr>
            <a:spLocks noGrp="1"/>
          </p:cNvSpPr>
          <p:nvPr>
            <p:ph type="ftr" sz="quarter" idx="11"/>
          </p:nvPr>
        </p:nvSpPr>
        <p:spPr/>
        <p:txBody>
          <a:bodyPr/>
          <a:lstStyle/>
          <a:p>
            <a:endParaRPr lang="en-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DF1C477-C2AE-4C49-AF2B-4B56F3FCD8F2}" type="slidenum">
              <a:rPr lang="en-CA" smtClean="0"/>
              <a:t>‹#›</a:t>
            </a:fld>
            <a:endParaRPr lang="en-CA"/>
          </a:p>
        </p:txBody>
      </p:sp>
    </p:spTree>
    <p:extLst>
      <p:ext uri="{BB962C8B-B14F-4D97-AF65-F5344CB8AC3E}">
        <p14:creationId xmlns:p14="http://schemas.microsoft.com/office/powerpoint/2010/main" val="3349676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1B4C64-D493-41A3-8457-09C641FEF094}" type="datetimeFigureOut">
              <a:rPr lang="en-CA" smtClean="0"/>
              <a:t>26/09/2018</a:t>
            </a:fld>
            <a:endParaRPr lang="en-CA"/>
          </a:p>
        </p:txBody>
      </p:sp>
      <p:sp>
        <p:nvSpPr>
          <p:cNvPr id="5" name="Footer Placeholder 4"/>
          <p:cNvSpPr>
            <a:spLocks noGrp="1"/>
          </p:cNvSpPr>
          <p:nvPr>
            <p:ph type="ftr" sz="quarter" idx="11"/>
          </p:nvPr>
        </p:nvSpPr>
        <p:spPr/>
        <p:txBody>
          <a:bodyPr/>
          <a:lstStyle/>
          <a:p>
            <a:endParaRPr lang="en-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DF1C477-C2AE-4C49-AF2B-4B56F3FCD8F2}" type="slidenum">
              <a:rPr lang="en-CA" smtClean="0"/>
              <a:t>‹#›</a:t>
            </a:fld>
            <a:endParaRPr lang="en-CA"/>
          </a:p>
        </p:txBody>
      </p:sp>
    </p:spTree>
    <p:extLst>
      <p:ext uri="{BB962C8B-B14F-4D97-AF65-F5344CB8AC3E}">
        <p14:creationId xmlns:p14="http://schemas.microsoft.com/office/powerpoint/2010/main" val="1013045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1B4C64-D493-41A3-8457-09C641FEF094}" type="datetimeFigureOut">
              <a:rPr lang="en-CA" smtClean="0"/>
              <a:t>26/09/2018</a:t>
            </a:fld>
            <a:endParaRPr lang="en-CA"/>
          </a:p>
        </p:txBody>
      </p:sp>
      <p:sp>
        <p:nvSpPr>
          <p:cNvPr id="5" name="Footer Placeholder 4"/>
          <p:cNvSpPr>
            <a:spLocks noGrp="1"/>
          </p:cNvSpPr>
          <p:nvPr>
            <p:ph type="ftr" sz="quarter" idx="11"/>
          </p:nvPr>
        </p:nvSpPr>
        <p:spPr/>
        <p:txBody>
          <a:bodyPr/>
          <a:lstStyle/>
          <a:p>
            <a:endParaRPr lang="en-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DF1C477-C2AE-4C49-AF2B-4B56F3FCD8F2}" type="slidenum">
              <a:rPr lang="en-CA" smtClean="0"/>
              <a:t>‹#›</a:t>
            </a:fld>
            <a:endParaRPr lang="en-CA"/>
          </a:p>
        </p:txBody>
      </p:sp>
    </p:spTree>
    <p:extLst>
      <p:ext uri="{BB962C8B-B14F-4D97-AF65-F5344CB8AC3E}">
        <p14:creationId xmlns:p14="http://schemas.microsoft.com/office/powerpoint/2010/main" val="465889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1B4C64-D493-41A3-8457-09C641FEF094}" type="datetimeFigureOut">
              <a:rPr lang="en-CA" smtClean="0"/>
              <a:t>26/09/2018</a:t>
            </a:fld>
            <a:endParaRPr lang="en-CA"/>
          </a:p>
        </p:txBody>
      </p:sp>
      <p:sp>
        <p:nvSpPr>
          <p:cNvPr id="5" name="Footer Placeholder 4"/>
          <p:cNvSpPr>
            <a:spLocks noGrp="1"/>
          </p:cNvSpPr>
          <p:nvPr>
            <p:ph type="ftr" sz="quarter" idx="11"/>
          </p:nvPr>
        </p:nvSpPr>
        <p:spPr/>
        <p:txBody>
          <a:bodyPr/>
          <a:lstStyle/>
          <a:p>
            <a:endParaRPr lang="en-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DF1C477-C2AE-4C49-AF2B-4B56F3FCD8F2}" type="slidenum">
              <a:rPr lang="en-CA" smtClean="0"/>
              <a:t>‹#›</a:t>
            </a:fld>
            <a:endParaRPr lang="en-CA"/>
          </a:p>
        </p:txBody>
      </p:sp>
    </p:spTree>
    <p:extLst>
      <p:ext uri="{BB962C8B-B14F-4D97-AF65-F5344CB8AC3E}">
        <p14:creationId xmlns:p14="http://schemas.microsoft.com/office/powerpoint/2010/main" val="32743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1B4C64-D493-41A3-8457-09C641FEF094}" type="datetimeFigureOut">
              <a:rPr lang="en-CA" smtClean="0"/>
              <a:t>26/09/2018</a:t>
            </a:fld>
            <a:endParaRPr lang="en-CA"/>
          </a:p>
        </p:txBody>
      </p:sp>
      <p:sp>
        <p:nvSpPr>
          <p:cNvPr id="6" name="Footer Placeholder 5"/>
          <p:cNvSpPr>
            <a:spLocks noGrp="1"/>
          </p:cNvSpPr>
          <p:nvPr>
            <p:ph type="ftr" sz="quarter" idx="11"/>
          </p:nvPr>
        </p:nvSpPr>
        <p:spPr/>
        <p:txBody>
          <a:bodyPr/>
          <a:lstStyle/>
          <a:p>
            <a:endParaRPr lang="en-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DF1C477-C2AE-4C49-AF2B-4B56F3FCD8F2}" type="slidenum">
              <a:rPr lang="en-CA" smtClean="0"/>
              <a:t>‹#›</a:t>
            </a:fld>
            <a:endParaRPr lang="en-CA"/>
          </a:p>
        </p:txBody>
      </p:sp>
    </p:spTree>
    <p:extLst>
      <p:ext uri="{BB962C8B-B14F-4D97-AF65-F5344CB8AC3E}">
        <p14:creationId xmlns:p14="http://schemas.microsoft.com/office/powerpoint/2010/main" val="382723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1B4C64-D493-41A3-8457-09C641FEF094}" type="datetimeFigureOut">
              <a:rPr lang="en-CA" smtClean="0"/>
              <a:t>26/09/2018</a:t>
            </a:fld>
            <a:endParaRPr lang="en-CA"/>
          </a:p>
        </p:txBody>
      </p:sp>
      <p:sp>
        <p:nvSpPr>
          <p:cNvPr id="8" name="Footer Placeholder 7"/>
          <p:cNvSpPr>
            <a:spLocks noGrp="1"/>
          </p:cNvSpPr>
          <p:nvPr>
            <p:ph type="ftr" sz="quarter" idx="11"/>
          </p:nvPr>
        </p:nvSpPr>
        <p:spPr/>
        <p:txBody>
          <a:bodyPr/>
          <a:lstStyle/>
          <a:p>
            <a:endParaRPr lang="en-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DF1C477-C2AE-4C49-AF2B-4B56F3FCD8F2}" type="slidenum">
              <a:rPr lang="en-CA" smtClean="0"/>
              <a:t>‹#›</a:t>
            </a:fld>
            <a:endParaRPr lang="en-CA"/>
          </a:p>
        </p:txBody>
      </p:sp>
    </p:spTree>
    <p:extLst>
      <p:ext uri="{BB962C8B-B14F-4D97-AF65-F5344CB8AC3E}">
        <p14:creationId xmlns:p14="http://schemas.microsoft.com/office/powerpoint/2010/main" val="122343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1B4C64-D493-41A3-8457-09C641FEF094}" type="datetimeFigureOut">
              <a:rPr lang="en-CA" smtClean="0"/>
              <a:t>26/09/2018</a:t>
            </a:fld>
            <a:endParaRPr lang="en-CA"/>
          </a:p>
        </p:txBody>
      </p:sp>
      <p:sp>
        <p:nvSpPr>
          <p:cNvPr id="4" name="Footer Placeholder 3"/>
          <p:cNvSpPr>
            <a:spLocks noGrp="1"/>
          </p:cNvSpPr>
          <p:nvPr>
            <p:ph type="ftr" sz="quarter" idx="11"/>
          </p:nvPr>
        </p:nvSpPr>
        <p:spPr/>
        <p:txBody>
          <a:bodyPr/>
          <a:lstStyle/>
          <a:p>
            <a:endParaRPr lang="en-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DF1C477-C2AE-4C49-AF2B-4B56F3FCD8F2}" type="slidenum">
              <a:rPr lang="en-CA" smtClean="0"/>
              <a:t>‹#›</a:t>
            </a:fld>
            <a:endParaRPr lang="en-CA"/>
          </a:p>
        </p:txBody>
      </p:sp>
    </p:spTree>
    <p:extLst>
      <p:ext uri="{BB962C8B-B14F-4D97-AF65-F5344CB8AC3E}">
        <p14:creationId xmlns:p14="http://schemas.microsoft.com/office/powerpoint/2010/main" val="3731698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1B4C64-D493-41A3-8457-09C641FEF094}" type="datetimeFigureOut">
              <a:rPr lang="en-CA" smtClean="0"/>
              <a:t>26/09/2018</a:t>
            </a:fld>
            <a:endParaRPr lang="en-CA"/>
          </a:p>
        </p:txBody>
      </p:sp>
      <p:sp>
        <p:nvSpPr>
          <p:cNvPr id="3" name="Footer Placeholder 2"/>
          <p:cNvSpPr>
            <a:spLocks noGrp="1"/>
          </p:cNvSpPr>
          <p:nvPr>
            <p:ph type="ftr" sz="quarter" idx="11"/>
          </p:nvPr>
        </p:nvSpPr>
        <p:spPr/>
        <p:txBody>
          <a:bodyPr/>
          <a:lstStyle/>
          <a:p>
            <a:endParaRPr lang="en-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DF1C477-C2AE-4C49-AF2B-4B56F3FCD8F2}" type="slidenum">
              <a:rPr lang="en-CA" smtClean="0"/>
              <a:t>‹#›</a:t>
            </a:fld>
            <a:endParaRPr lang="en-CA"/>
          </a:p>
        </p:txBody>
      </p:sp>
    </p:spTree>
    <p:extLst>
      <p:ext uri="{BB962C8B-B14F-4D97-AF65-F5344CB8AC3E}">
        <p14:creationId xmlns:p14="http://schemas.microsoft.com/office/powerpoint/2010/main" val="4146294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1B4C64-D493-41A3-8457-09C641FEF094}" type="datetimeFigureOut">
              <a:rPr lang="en-CA" smtClean="0"/>
              <a:t>26/09/2018</a:t>
            </a:fld>
            <a:endParaRPr lang="en-CA"/>
          </a:p>
        </p:txBody>
      </p:sp>
      <p:sp>
        <p:nvSpPr>
          <p:cNvPr id="6" name="Footer Placeholder 5"/>
          <p:cNvSpPr>
            <a:spLocks noGrp="1"/>
          </p:cNvSpPr>
          <p:nvPr>
            <p:ph type="ftr" sz="quarter" idx="11"/>
          </p:nvPr>
        </p:nvSpPr>
        <p:spPr/>
        <p:txBody>
          <a:bodyPr/>
          <a:lstStyle/>
          <a:p>
            <a:endParaRPr lang="en-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DF1C477-C2AE-4C49-AF2B-4B56F3FCD8F2}" type="slidenum">
              <a:rPr lang="en-CA" smtClean="0"/>
              <a:t>‹#›</a:t>
            </a:fld>
            <a:endParaRPr lang="en-CA"/>
          </a:p>
        </p:txBody>
      </p:sp>
    </p:spTree>
    <p:extLst>
      <p:ext uri="{BB962C8B-B14F-4D97-AF65-F5344CB8AC3E}">
        <p14:creationId xmlns:p14="http://schemas.microsoft.com/office/powerpoint/2010/main" val="1613610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1B4C64-D493-41A3-8457-09C641FEF094}" type="datetimeFigureOut">
              <a:rPr lang="en-CA" smtClean="0"/>
              <a:t>26/09/2018</a:t>
            </a:fld>
            <a:endParaRPr lang="en-CA"/>
          </a:p>
        </p:txBody>
      </p:sp>
      <p:sp>
        <p:nvSpPr>
          <p:cNvPr id="6" name="Footer Placeholder 5"/>
          <p:cNvSpPr>
            <a:spLocks noGrp="1"/>
          </p:cNvSpPr>
          <p:nvPr>
            <p:ph type="ftr" sz="quarter" idx="11"/>
          </p:nvPr>
        </p:nvSpPr>
        <p:spPr/>
        <p:txBody>
          <a:bodyPr/>
          <a:lstStyle/>
          <a:p>
            <a:endParaRPr lang="en-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DF1C477-C2AE-4C49-AF2B-4B56F3FCD8F2}" type="slidenum">
              <a:rPr lang="en-CA" smtClean="0"/>
              <a:t>‹#›</a:t>
            </a:fld>
            <a:endParaRPr lang="en-CA"/>
          </a:p>
        </p:txBody>
      </p:sp>
    </p:spTree>
    <p:extLst>
      <p:ext uri="{BB962C8B-B14F-4D97-AF65-F5344CB8AC3E}">
        <p14:creationId xmlns:p14="http://schemas.microsoft.com/office/powerpoint/2010/main" val="4101404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61B4C64-D493-41A3-8457-09C641FEF094}" type="datetimeFigureOut">
              <a:rPr lang="en-CA" smtClean="0"/>
              <a:t>26/09/2018</a:t>
            </a:fld>
            <a:endParaRPr lang="en-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DF1C477-C2AE-4C49-AF2B-4B56F3FCD8F2}" type="slidenum">
              <a:rPr lang="en-CA" smtClean="0"/>
              <a:t>‹#›</a:t>
            </a:fld>
            <a:endParaRPr lang="en-CA"/>
          </a:p>
        </p:txBody>
      </p:sp>
    </p:spTree>
    <p:extLst>
      <p:ext uri="{BB962C8B-B14F-4D97-AF65-F5344CB8AC3E}">
        <p14:creationId xmlns:p14="http://schemas.microsoft.com/office/powerpoint/2010/main" val="11852488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584938"/>
          </a:xfrm>
        </p:spPr>
        <p:txBody>
          <a:bodyPr>
            <a:normAutofit fontScale="90000"/>
          </a:bodyPr>
          <a:lstStyle/>
          <a:p>
            <a:r>
              <a:rPr lang="en-CA" sz="3600" dirty="0"/>
              <a:t>This year’s theme is fitting. </a:t>
            </a:r>
            <a:br>
              <a:rPr lang="en-CA" sz="3600" dirty="0"/>
            </a:br>
            <a:r>
              <a:rPr lang="en-CA" sz="3600" dirty="0"/>
              <a:t>When Ashleigh and I asked ourselves what is it that inspires us as Rotarians? We had the same answer.</a:t>
            </a:r>
            <a:br>
              <a:rPr lang="en-CA" sz="3600" dirty="0"/>
            </a:br>
            <a:r>
              <a:rPr lang="en-CA" sz="3600" dirty="0"/>
              <a:t>You! You! You!  You inspire us!	</a:t>
            </a:r>
          </a:p>
        </p:txBody>
      </p:sp>
      <p:sp>
        <p:nvSpPr>
          <p:cNvPr id="3" name="Subtitle 2"/>
          <p:cNvSpPr>
            <a:spLocks noGrp="1"/>
          </p:cNvSpPr>
          <p:nvPr>
            <p:ph type="subTitle" idx="1"/>
          </p:nvPr>
        </p:nvSpPr>
        <p:spPr>
          <a:xfrm>
            <a:off x="2589213" y="5231422"/>
            <a:ext cx="8915399" cy="672239"/>
          </a:xfrm>
        </p:spPr>
        <p:txBody>
          <a:bodyPr/>
          <a:lstStyle/>
          <a:p>
            <a:r>
              <a:rPr lang="en-CA" dirty="0"/>
              <a:t>Border City Rotary Club of Lloydminster 2018-2019</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213" y="902147"/>
            <a:ext cx="7747000" cy="1778000"/>
          </a:xfrm>
          <a:prstGeom prst="rect">
            <a:avLst/>
          </a:prstGeom>
        </p:spPr>
      </p:pic>
    </p:spTree>
    <p:extLst>
      <p:ext uri="{BB962C8B-B14F-4D97-AF65-F5344CB8AC3E}">
        <p14:creationId xmlns:p14="http://schemas.microsoft.com/office/powerpoint/2010/main" val="3240937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Evan Stephens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6308447" y="1399334"/>
            <a:ext cx="5495396" cy="3663597"/>
          </a:xfrm>
        </p:spPr>
      </p:pic>
      <p:sp>
        <p:nvSpPr>
          <p:cNvPr id="5" name="TextBox 4"/>
          <p:cNvSpPr txBox="1"/>
          <p:nvPr/>
        </p:nvSpPr>
        <p:spPr>
          <a:xfrm>
            <a:off x="1951892" y="1239716"/>
            <a:ext cx="5073162" cy="5816977"/>
          </a:xfrm>
          <a:prstGeom prst="rect">
            <a:avLst/>
          </a:prstGeom>
          <a:noFill/>
        </p:spPr>
        <p:txBody>
          <a:bodyPr wrap="square" rtlCol="0">
            <a:spAutoFit/>
          </a:bodyPr>
          <a:lstStyle/>
          <a:p>
            <a:pPr marL="457200" indent="-457200">
              <a:buFont typeface="Arial" panose="020B0604020202020204" pitchFamily="34" charset="0"/>
              <a:buChar char="•"/>
            </a:pPr>
            <a:r>
              <a:rPr lang="en-CA" sz="2400" dirty="0"/>
              <a:t>We love Evan!  He has such a quiet, non assuming nature; however, Ashleigh and I are not fooled.  We see a bit of mischief here too</a:t>
            </a:r>
          </a:p>
          <a:p>
            <a:pPr marL="457200" indent="-457200">
              <a:buFont typeface="Arial" panose="020B0604020202020204" pitchFamily="34" charset="0"/>
              <a:buChar char="•"/>
            </a:pPr>
            <a:r>
              <a:rPr lang="en-CA" sz="2400" dirty="0"/>
              <a:t>Evan has a quiet strength, a calm presence, quick wit and a great  sense of humour</a:t>
            </a:r>
            <a:endParaRPr lang="en-CA" sz="2800" dirty="0"/>
          </a:p>
          <a:p>
            <a:pPr marL="457200" indent="-457200">
              <a:buFont typeface="Arial" panose="020B0604020202020204" pitchFamily="34" charset="0"/>
              <a:buChar char="•"/>
            </a:pPr>
            <a:r>
              <a:rPr lang="en-CA" sz="2400" dirty="0"/>
              <a:t>Of course, you are also our club’s Bitcoin guru</a:t>
            </a:r>
          </a:p>
          <a:p>
            <a:pPr marL="457200" indent="-457200">
              <a:buFont typeface="Arial" panose="020B0604020202020204" pitchFamily="34" charset="0"/>
              <a:buChar char="•"/>
            </a:pPr>
            <a:r>
              <a:rPr lang="en-CA" sz="2400" dirty="0"/>
              <a:t>We are inspired by your easy going nature and willingness to lead our club as president next year</a:t>
            </a:r>
          </a:p>
          <a:p>
            <a:pPr marL="285750" indent="-285750">
              <a:buFontTx/>
              <a:buChar char="-"/>
            </a:pPr>
            <a:endParaRPr lang="en-CA" dirty="0"/>
          </a:p>
          <a:p>
            <a:pPr marL="285750" indent="-285750">
              <a:buFontTx/>
              <a:buChar char="-"/>
            </a:pPr>
            <a:endParaRPr lang="en-CA" dirty="0"/>
          </a:p>
        </p:txBody>
      </p:sp>
    </p:spTree>
    <p:extLst>
      <p:ext uri="{BB962C8B-B14F-4D97-AF65-F5344CB8AC3E}">
        <p14:creationId xmlns:p14="http://schemas.microsoft.com/office/powerpoint/2010/main" val="3225272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Maria </a:t>
            </a:r>
            <a:r>
              <a:rPr lang="en-CA" dirty="0" err="1"/>
              <a:t>Kokonas</a:t>
            </a:r>
            <a:endParaRPr lang="en-CA"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6272978" y="1523950"/>
            <a:ext cx="5567529" cy="3852362"/>
          </a:xfrm>
        </p:spPr>
      </p:pic>
      <p:sp>
        <p:nvSpPr>
          <p:cNvPr id="5" name="TextBox 4"/>
          <p:cNvSpPr txBox="1"/>
          <p:nvPr/>
        </p:nvSpPr>
        <p:spPr>
          <a:xfrm>
            <a:off x="2250831" y="1257300"/>
            <a:ext cx="4422630" cy="5711442"/>
          </a:xfrm>
          <a:prstGeom prst="rect">
            <a:avLst/>
          </a:prstGeom>
          <a:noFill/>
        </p:spPr>
        <p:txBody>
          <a:bodyPr wrap="square" rtlCol="0">
            <a:spAutoFit/>
          </a:bodyPr>
          <a:lstStyle/>
          <a:p>
            <a:pPr marL="342900" indent="-342900">
              <a:buFont typeface="Arial" panose="020B0604020202020204" pitchFamily="34" charset="0"/>
              <a:buChar char="•"/>
            </a:pPr>
            <a:r>
              <a:rPr lang="en-CA" sz="2400" dirty="0"/>
              <a:t>Maria is the member who has made us all believe in the true magic and wonder of birthdays </a:t>
            </a:r>
          </a:p>
          <a:p>
            <a:pPr marL="342900" indent="-342900">
              <a:buFont typeface="Arial" panose="020B0604020202020204" pitchFamily="34" charset="0"/>
              <a:buChar char="•"/>
            </a:pPr>
            <a:r>
              <a:rPr lang="en-CA" sz="2400" dirty="0"/>
              <a:t>Maria is a very generous member with a soft heart, and passion for life</a:t>
            </a:r>
          </a:p>
          <a:p>
            <a:pPr marL="342900" indent="-342900">
              <a:buFont typeface="Arial" panose="020B0604020202020204" pitchFamily="34" charset="0"/>
              <a:buChar char="•"/>
            </a:pPr>
            <a:r>
              <a:rPr lang="en-CA" sz="2400" dirty="0"/>
              <a:t>She is welcoming and friendly with a smile that lights up a room</a:t>
            </a:r>
          </a:p>
          <a:p>
            <a:pPr marL="342900" indent="-342900">
              <a:buFont typeface="Arial" panose="020B0604020202020204" pitchFamily="34" charset="0"/>
              <a:buChar char="•"/>
            </a:pPr>
            <a:r>
              <a:rPr lang="en-CA" sz="2400" dirty="0"/>
              <a:t>Maria is always interested in learning about new ways Rotary can serve our community</a:t>
            </a:r>
          </a:p>
          <a:p>
            <a:endParaRPr lang="en-CA" sz="2400" dirty="0"/>
          </a:p>
        </p:txBody>
      </p:sp>
    </p:spTree>
    <p:extLst>
      <p:ext uri="{BB962C8B-B14F-4D97-AF65-F5344CB8AC3E}">
        <p14:creationId xmlns:p14="http://schemas.microsoft.com/office/powerpoint/2010/main" val="3043351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Ashleigh Jarvis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6048537" y="1593633"/>
            <a:ext cx="5817128" cy="3878085"/>
          </a:xfrm>
        </p:spPr>
      </p:pic>
      <p:sp>
        <p:nvSpPr>
          <p:cNvPr id="5" name="TextBox 4"/>
          <p:cNvSpPr txBox="1"/>
          <p:nvPr/>
        </p:nvSpPr>
        <p:spPr>
          <a:xfrm>
            <a:off x="2277208" y="1169377"/>
            <a:ext cx="4334607" cy="5539978"/>
          </a:xfrm>
          <a:prstGeom prst="rect">
            <a:avLst/>
          </a:prstGeom>
          <a:noFill/>
        </p:spPr>
        <p:txBody>
          <a:bodyPr wrap="square" rtlCol="0">
            <a:spAutoFit/>
          </a:bodyPr>
          <a:lstStyle/>
          <a:p>
            <a:pPr marL="342900" indent="-342900">
              <a:buFont typeface="Arial" panose="020B0604020202020204" pitchFamily="34" charset="0"/>
              <a:buChar char="•"/>
            </a:pPr>
            <a:r>
              <a:rPr lang="en-CA" sz="2400" dirty="0"/>
              <a:t>Ashleigh has success written all over her future </a:t>
            </a:r>
          </a:p>
          <a:p>
            <a:pPr marL="342900" indent="-342900">
              <a:buFont typeface="Arial" panose="020B0604020202020204" pitchFamily="34" charset="0"/>
              <a:buChar char="•"/>
            </a:pPr>
            <a:r>
              <a:rPr lang="en-CA" sz="2400" dirty="0"/>
              <a:t>She has this natural sparkle that makes you wonder what she’s up to</a:t>
            </a:r>
          </a:p>
          <a:p>
            <a:pPr marL="342900" indent="-342900">
              <a:buFont typeface="Arial" panose="020B0604020202020204" pitchFamily="34" charset="0"/>
              <a:buChar char="•"/>
            </a:pPr>
            <a:r>
              <a:rPr lang="en-CA" sz="2400" dirty="0"/>
              <a:t>Ashleigh has incredible values that align perfectly with Rotary</a:t>
            </a:r>
          </a:p>
          <a:p>
            <a:pPr marL="342900" indent="-342900">
              <a:buFont typeface="Arial" panose="020B0604020202020204" pitchFamily="34" charset="0"/>
              <a:buChar char="•"/>
            </a:pPr>
            <a:r>
              <a:rPr lang="en-CA" sz="2400" dirty="0"/>
              <a:t>I am inspired by Ashleigh’s intelligence, innovation, and her ‘whatever it takes’ attitude toward leadership</a:t>
            </a:r>
          </a:p>
          <a:p>
            <a:pPr marL="285750" indent="-285750">
              <a:buFontTx/>
              <a:buChar char="-"/>
            </a:pPr>
            <a:endParaRPr lang="en-CA" dirty="0"/>
          </a:p>
        </p:txBody>
      </p:sp>
    </p:spTree>
    <p:extLst>
      <p:ext uri="{BB962C8B-B14F-4D97-AF65-F5344CB8AC3E}">
        <p14:creationId xmlns:p14="http://schemas.microsoft.com/office/powerpoint/2010/main" val="1768248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       Jill Kelly</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6260462" y="1746788"/>
            <a:ext cx="5374787" cy="3599419"/>
          </a:xfrm>
        </p:spPr>
      </p:pic>
      <p:sp>
        <p:nvSpPr>
          <p:cNvPr id="5" name="TextBox 4"/>
          <p:cNvSpPr txBox="1"/>
          <p:nvPr/>
        </p:nvSpPr>
        <p:spPr>
          <a:xfrm>
            <a:off x="2215662" y="1213338"/>
            <a:ext cx="4659923" cy="6186309"/>
          </a:xfrm>
          <a:prstGeom prst="rect">
            <a:avLst/>
          </a:prstGeom>
          <a:noFill/>
        </p:spPr>
        <p:txBody>
          <a:bodyPr wrap="square" rtlCol="0">
            <a:spAutoFit/>
          </a:bodyPr>
          <a:lstStyle/>
          <a:p>
            <a:pPr marL="342900" indent="-342900">
              <a:buFont typeface="Arial" panose="020B0604020202020204" pitchFamily="34" charset="0"/>
              <a:buChar char="•"/>
            </a:pPr>
            <a:r>
              <a:rPr lang="en-CA" sz="2400" dirty="0"/>
              <a:t>Okay, we need to say this first, even if we didn’t know anything else about Jill we are so incredibly inspired by her dedication to bring Lauren to Rotary every Tuesday.  Wow!</a:t>
            </a:r>
          </a:p>
          <a:p>
            <a:pPr marL="342900" indent="-342900">
              <a:buFont typeface="Arial" panose="020B0604020202020204" pitchFamily="34" charset="0"/>
              <a:buChar char="•"/>
            </a:pPr>
            <a:r>
              <a:rPr lang="en-CA" sz="2400" dirty="0"/>
              <a:t>Jill is the true essence of calm. Amazing! We trust that you have enviably low blood pressure?</a:t>
            </a:r>
          </a:p>
          <a:p>
            <a:pPr marL="342900" indent="-342900">
              <a:buFont typeface="Arial" panose="020B0604020202020204" pitchFamily="34" charset="0"/>
              <a:buChar char="•"/>
            </a:pPr>
            <a:r>
              <a:rPr lang="en-CA" sz="2400" dirty="0"/>
              <a:t>We are so inspired by Jill’s  creativity, innovation and interest in serving others in our community</a:t>
            </a:r>
          </a:p>
          <a:p>
            <a:pPr marL="285750" indent="-285750">
              <a:buFontTx/>
              <a:buChar char="-"/>
            </a:pPr>
            <a:endParaRPr lang="en-CA" dirty="0"/>
          </a:p>
          <a:p>
            <a:pPr marL="285750" indent="-285750">
              <a:buFontTx/>
              <a:buChar char="-"/>
            </a:pPr>
            <a:endParaRPr lang="en-CA" dirty="0"/>
          </a:p>
        </p:txBody>
      </p:sp>
    </p:spTree>
    <p:extLst>
      <p:ext uri="{BB962C8B-B14F-4D97-AF65-F5344CB8AC3E}">
        <p14:creationId xmlns:p14="http://schemas.microsoft.com/office/powerpoint/2010/main" val="3457990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Nekky</a:t>
            </a:r>
            <a:r>
              <a:rPr lang="en-CA" dirty="0"/>
              <a:t> Jamal</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5885199" y="1508989"/>
            <a:ext cx="5596995" cy="3827240"/>
          </a:xfrm>
        </p:spPr>
      </p:pic>
      <p:sp>
        <p:nvSpPr>
          <p:cNvPr id="5" name="TextBox 4"/>
          <p:cNvSpPr txBox="1"/>
          <p:nvPr/>
        </p:nvSpPr>
        <p:spPr>
          <a:xfrm>
            <a:off x="2136531" y="1195754"/>
            <a:ext cx="4413738" cy="5693857"/>
          </a:xfrm>
          <a:prstGeom prst="rect">
            <a:avLst/>
          </a:prstGeom>
          <a:noFill/>
        </p:spPr>
        <p:txBody>
          <a:bodyPr wrap="square" rtlCol="0">
            <a:spAutoFit/>
          </a:bodyPr>
          <a:lstStyle/>
          <a:p>
            <a:pPr marL="342900" indent="-342900">
              <a:buFont typeface="Arial" panose="020B0604020202020204" pitchFamily="34" charset="0"/>
              <a:buChar char="•"/>
            </a:pPr>
            <a:r>
              <a:rPr lang="en-CA" sz="2400" dirty="0"/>
              <a:t>What inspires us about </a:t>
            </a:r>
            <a:r>
              <a:rPr lang="en-CA" sz="2400" dirty="0" err="1"/>
              <a:t>Nekky</a:t>
            </a:r>
            <a:r>
              <a:rPr lang="en-CA" sz="2400" dirty="0"/>
              <a:t>, except everything?</a:t>
            </a:r>
          </a:p>
          <a:p>
            <a:pPr marL="342900" indent="-342900">
              <a:buFont typeface="Arial" panose="020B0604020202020204" pitchFamily="34" charset="0"/>
              <a:buChar char="•"/>
            </a:pPr>
            <a:r>
              <a:rPr lang="en-CA" sz="2400" dirty="0"/>
              <a:t>His presence is like Divinity walking into the room</a:t>
            </a:r>
          </a:p>
          <a:p>
            <a:pPr marL="342900" indent="-342900">
              <a:buFont typeface="Arial" panose="020B0604020202020204" pitchFamily="34" charset="0"/>
              <a:buChar char="•"/>
            </a:pPr>
            <a:r>
              <a:rPr lang="en-CA" sz="2400" dirty="0" err="1"/>
              <a:t>Nekky</a:t>
            </a:r>
            <a:r>
              <a:rPr lang="en-CA" sz="2400" dirty="0"/>
              <a:t> is humble, kind to the core, personable, and takes service above self to a whole new level</a:t>
            </a:r>
          </a:p>
          <a:p>
            <a:pPr marL="342900" indent="-342900">
              <a:buFont typeface="Arial" panose="020B0604020202020204" pitchFamily="34" charset="0"/>
              <a:buChar char="•"/>
            </a:pPr>
            <a:r>
              <a:rPr lang="en-CA" sz="2400" dirty="0"/>
              <a:t>Great smile!  You should consider dentistry as a profession</a:t>
            </a:r>
          </a:p>
          <a:p>
            <a:pPr marL="342900" indent="-342900">
              <a:buFont typeface="Arial" panose="020B0604020202020204" pitchFamily="34" charset="0"/>
              <a:buChar char="•"/>
            </a:pPr>
            <a:r>
              <a:rPr lang="en-CA" sz="2400" dirty="0"/>
              <a:t>Lloydminster’s 2018 Citizen of the Year</a:t>
            </a:r>
          </a:p>
          <a:p>
            <a:pPr marL="342900" indent="-342900">
              <a:buFont typeface="Arial" panose="020B0604020202020204" pitchFamily="34" charset="0"/>
              <a:buChar char="•"/>
            </a:pPr>
            <a:r>
              <a:rPr lang="en-CA" sz="2400" dirty="0"/>
              <a:t>An inspiration to all</a:t>
            </a:r>
          </a:p>
        </p:txBody>
      </p:sp>
    </p:spTree>
    <p:extLst>
      <p:ext uri="{BB962C8B-B14F-4D97-AF65-F5344CB8AC3E}">
        <p14:creationId xmlns:p14="http://schemas.microsoft.com/office/powerpoint/2010/main" val="832870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Dave Evans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6090430" y="1287375"/>
            <a:ext cx="5546195" cy="3923132"/>
          </a:xfrm>
        </p:spPr>
      </p:pic>
      <p:sp>
        <p:nvSpPr>
          <p:cNvPr id="5" name="TextBox 4"/>
          <p:cNvSpPr txBox="1"/>
          <p:nvPr/>
        </p:nvSpPr>
        <p:spPr>
          <a:xfrm>
            <a:off x="2250831" y="1204546"/>
            <a:ext cx="4457699" cy="5816977"/>
          </a:xfrm>
          <a:prstGeom prst="rect">
            <a:avLst/>
          </a:prstGeom>
          <a:noFill/>
        </p:spPr>
        <p:txBody>
          <a:bodyPr wrap="square" rtlCol="0">
            <a:spAutoFit/>
          </a:bodyPr>
          <a:lstStyle/>
          <a:p>
            <a:pPr marL="342900" indent="-342900">
              <a:buFont typeface="Arial" panose="020B0604020202020204" pitchFamily="34" charset="0"/>
              <a:buChar char="•"/>
            </a:pPr>
            <a:r>
              <a:rPr lang="en-CA" sz="2400" dirty="0"/>
              <a:t>We are inspired by Dave’s warm and open approach</a:t>
            </a:r>
          </a:p>
          <a:p>
            <a:pPr marL="342900" indent="-342900">
              <a:buFont typeface="Arial" panose="020B0604020202020204" pitchFamily="34" charset="0"/>
              <a:buChar char="•"/>
            </a:pPr>
            <a:r>
              <a:rPr lang="en-CA" sz="2400" dirty="0"/>
              <a:t>We love his sense of humour; Dave is never short of funny stories and has a contagious laugh</a:t>
            </a:r>
          </a:p>
          <a:p>
            <a:pPr marL="342900" indent="-342900">
              <a:buFont typeface="Arial" panose="020B0604020202020204" pitchFamily="34" charset="0"/>
              <a:buChar char="•"/>
            </a:pPr>
            <a:r>
              <a:rPr lang="en-CA" sz="2400" dirty="0"/>
              <a:t>Dave has taken on the Youth Programs role within our club and we are so inspired by his dedication to serve youth and up and coming young leaders in our community</a:t>
            </a:r>
          </a:p>
          <a:p>
            <a:pPr marL="285750" indent="-285750">
              <a:buFontTx/>
              <a:buChar char="-"/>
            </a:pPr>
            <a:endParaRPr lang="en-CA" dirty="0"/>
          </a:p>
          <a:p>
            <a:pPr marL="285750" indent="-285750">
              <a:buFontTx/>
              <a:buChar char="-"/>
            </a:pPr>
            <a:endParaRPr lang="en-CA" dirty="0"/>
          </a:p>
        </p:txBody>
      </p:sp>
    </p:spTree>
    <p:extLst>
      <p:ext uri="{BB962C8B-B14F-4D97-AF65-F5344CB8AC3E}">
        <p14:creationId xmlns:p14="http://schemas.microsoft.com/office/powerpoint/2010/main" val="3073089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1747" y="624110"/>
            <a:ext cx="9842866" cy="1280890"/>
          </a:xfrm>
        </p:spPr>
        <p:txBody>
          <a:bodyPr/>
          <a:lstStyle/>
          <a:p>
            <a:r>
              <a:rPr lang="en-CA" dirty="0"/>
              <a:t>          Tom </a:t>
            </a:r>
            <a:r>
              <a:rPr lang="en-CA" dirty="0" err="1"/>
              <a:t>Hnatko</a:t>
            </a:r>
            <a:r>
              <a:rPr lang="en-CA" dirty="0"/>
              <a:t> </a:t>
            </a:r>
            <a:br>
              <a:rPr lang="en-CA" dirty="0"/>
            </a:br>
            <a:endParaRPr lang="en-CA"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6153063" y="1496009"/>
            <a:ext cx="5275260" cy="3865982"/>
          </a:xfrm>
        </p:spPr>
      </p:pic>
      <p:sp>
        <p:nvSpPr>
          <p:cNvPr id="5" name="TextBox 4"/>
          <p:cNvSpPr txBox="1"/>
          <p:nvPr/>
        </p:nvSpPr>
        <p:spPr>
          <a:xfrm>
            <a:off x="1661746" y="1151792"/>
            <a:ext cx="4976445" cy="4893647"/>
          </a:xfrm>
          <a:prstGeom prst="rect">
            <a:avLst/>
          </a:prstGeom>
          <a:noFill/>
        </p:spPr>
        <p:txBody>
          <a:bodyPr wrap="square" rtlCol="0">
            <a:spAutoFit/>
          </a:bodyPr>
          <a:lstStyle/>
          <a:p>
            <a:pPr marL="342900" indent="-342900">
              <a:buFont typeface="Arial" panose="020B0604020202020204" pitchFamily="34" charset="0"/>
              <a:buChar char="•"/>
            </a:pPr>
            <a:r>
              <a:rPr lang="en-CA" sz="2400" dirty="0"/>
              <a:t>If this photo doesn’t say ‘Ahoy Matey’ I just stole your hippo I don’t know what does</a:t>
            </a:r>
          </a:p>
          <a:p>
            <a:pPr marL="342900" indent="-342900">
              <a:buFont typeface="Arial" panose="020B0604020202020204" pitchFamily="34" charset="0"/>
              <a:buChar char="•"/>
            </a:pPr>
            <a:r>
              <a:rPr lang="en-CA" sz="2400" dirty="0"/>
              <a:t>We are continually inspired by Tom’s gentle, caring nature</a:t>
            </a:r>
          </a:p>
          <a:p>
            <a:pPr marL="342900" indent="-342900">
              <a:buFont typeface="Arial" panose="020B0604020202020204" pitchFamily="34" charset="0"/>
              <a:buChar char="•"/>
            </a:pPr>
            <a:r>
              <a:rPr lang="en-CA" sz="2400" dirty="0"/>
              <a:t>He is a family focused ex-pirate who never forgets his wife’s birthday or anniversary</a:t>
            </a:r>
          </a:p>
          <a:p>
            <a:pPr marL="342900" indent="-342900">
              <a:buFont typeface="Arial" panose="020B0604020202020204" pitchFamily="34" charset="0"/>
              <a:buChar char="•"/>
            </a:pPr>
            <a:r>
              <a:rPr lang="en-CA" sz="2400" dirty="0"/>
              <a:t>Tom is much too humble to tell you this but he was instrumental in saving a young woman’s life years ago just by being kind </a:t>
            </a:r>
          </a:p>
        </p:txBody>
      </p:sp>
    </p:spTree>
    <p:extLst>
      <p:ext uri="{BB962C8B-B14F-4D97-AF65-F5344CB8AC3E}">
        <p14:creationId xmlns:p14="http://schemas.microsoft.com/office/powerpoint/2010/main" val="2328424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Chris </a:t>
            </a:r>
            <a:r>
              <a:rPr lang="en-CA" dirty="0" err="1"/>
              <a:t>Leibel</a:t>
            </a:r>
            <a:endParaRPr lang="en-CA"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6285881" y="1378207"/>
            <a:ext cx="5309127" cy="3783355"/>
          </a:xfrm>
        </p:spPr>
      </p:pic>
      <p:sp>
        <p:nvSpPr>
          <p:cNvPr id="5" name="TextBox 4"/>
          <p:cNvSpPr txBox="1"/>
          <p:nvPr/>
        </p:nvSpPr>
        <p:spPr>
          <a:xfrm>
            <a:off x="2136531" y="1184775"/>
            <a:ext cx="4774223" cy="5632311"/>
          </a:xfrm>
          <a:prstGeom prst="rect">
            <a:avLst/>
          </a:prstGeom>
          <a:noFill/>
        </p:spPr>
        <p:txBody>
          <a:bodyPr wrap="square" rtlCol="0">
            <a:spAutoFit/>
          </a:bodyPr>
          <a:lstStyle/>
          <a:p>
            <a:pPr marL="342900" indent="-342900">
              <a:buFont typeface="Arial" panose="020B0604020202020204" pitchFamily="34" charset="0"/>
              <a:buChar char="•"/>
            </a:pPr>
            <a:r>
              <a:rPr lang="en-CA" sz="2400" dirty="0"/>
              <a:t>This is the man to call if you ever need help</a:t>
            </a:r>
          </a:p>
          <a:p>
            <a:pPr marL="342900" indent="-342900">
              <a:buFont typeface="Arial" panose="020B0604020202020204" pitchFamily="34" charset="0"/>
              <a:buChar char="•"/>
            </a:pPr>
            <a:r>
              <a:rPr lang="en-CA" sz="2400" dirty="0"/>
              <a:t>Chris is always smiling, easy going, and would give you the shirt off his back if you were in need</a:t>
            </a:r>
          </a:p>
          <a:p>
            <a:pPr marL="342900" indent="-342900">
              <a:buFont typeface="Arial" panose="020B0604020202020204" pitchFamily="34" charset="0"/>
              <a:buChar char="•"/>
            </a:pPr>
            <a:r>
              <a:rPr lang="en-CA" sz="2400" dirty="0"/>
              <a:t>We are inspired by his work ethic, common sense decision making and commitment to Rotary</a:t>
            </a:r>
          </a:p>
          <a:p>
            <a:pPr marL="342900" indent="-342900">
              <a:buFont typeface="Arial" panose="020B0604020202020204" pitchFamily="34" charset="0"/>
              <a:buChar char="•"/>
            </a:pPr>
            <a:r>
              <a:rPr lang="en-CA" sz="2400" dirty="0"/>
              <a:t>Chris has served as Rotary president, IPN Co-Chair, and many other important Rotary roles</a:t>
            </a:r>
          </a:p>
          <a:p>
            <a:pPr marL="342900" indent="-342900">
              <a:buFont typeface="Arial" panose="020B0604020202020204" pitchFamily="34" charset="0"/>
              <a:buChar char="•"/>
            </a:pPr>
            <a:endParaRPr lang="en-CA" sz="2400" dirty="0"/>
          </a:p>
        </p:txBody>
      </p:sp>
    </p:spTree>
    <p:extLst>
      <p:ext uri="{BB962C8B-B14F-4D97-AF65-F5344CB8AC3E}">
        <p14:creationId xmlns:p14="http://schemas.microsoft.com/office/powerpoint/2010/main" val="2069853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Dave McLennan</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5787610" y="1562076"/>
            <a:ext cx="5664734" cy="3964222"/>
          </a:xfrm>
        </p:spPr>
      </p:pic>
      <p:sp>
        <p:nvSpPr>
          <p:cNvPr id="5" name="TextBox 4"/>
          <p:cNvSpPr txBox="1"/>
          <p:nvPr/>
        </p:nvSpPr>
        <p:spPr>
          <a:xfrm>
            <a:off x="2004646" y="1204546"/>
            <a:ext cx="4492869" cy="5262979"/>
          </a:xfrm>
          <a:prstGeom prst="rect">
            <a:avLst/>
          </a:prstGeom>
          <a:noFill/>
        </p:spPr>
        <p:txBody>
          <a:bodyPr wrap="square" rtlCol="0">
            <a:spAutoFit/>
          </a:bodyPr>
          <a:lstStyle/>
          <a:p>
            <a:pPr marL="342900" indent="-342900">
              <a:buFont typeface="Arial" panose="020B0604020202020204" pitchFamily="34" charset="0"/>
              <a:buChar char="•"/>
            </a:pPr>
            <a:r>
              <a:rPr lang="en-CA" sz="2400" dirty="0"/>
              <a:t>Dave is great parent, a loving husband, and a great friend to many </a:t>
            </a:r>
          </a:p>
          <a:p>
            <a:pPr marL="342900" indent="-342900">
              <a:buFont typeface="Arial" panose="020B0604020202020204" pitchFamily="34" charset="0"/>
              <a:buChar char="•"/>
            </a:pPr>
            <a:r>
              <a:rPr lang="en-CA" sz="2400" dirty="0"/>
              <a:t>Having spent years as an educator Dave has this deep teacher’s voice, when we hear him we all quit talking, sit up and listen </a:t>
            </a:r>
          </a:p>
          <a:p>
            <a:pPr marL="342900" indent="-342900">
              <a:buFont typeface="Arial" panose="020B0604020202020204" pitchFamily="34" charset="0"/>
              <a:buChar char="•"/>
            </a:pPr>
            <a:r>
              <a:rPr lang="en-CA" sz="2400" dirty="0"/>
              <a:t>Dave always gives careful thought to Rotary questions and helps our club make good, logical decisions</a:t>
            </a:r>
            <a:endParaRPr lang="en-CA" dirty="0"/>
          </a:p>
        </p:txBody>
      </p:sp>
    </p:spTree>
    <p:extLst>
      <p:ext uri="{BB962C8B-B14F-4D97-AF65-F5344CB8AC3E}">
        <p14:creationId xmlns:p14="http://schemas.microsoft.com/office/powerpoint/2010/main" val="2319464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     Les Hanson</a:t>
            </a:r>
          </a:p>
        </p:txBody>
      </p:sp>
      <p:sp>
        <p:nvSpPr>
          <p:cNvPr id="3" name="Content Placeholder 2"/>
          <p:cNvSpPr>
            <a:spLocks noGrp="1"/>
          </p:cNvSpPr>
          <p:nvPr>
            <p:ph idx="1"/>
          </p:nvPr>
        </p:nvSpPr>
        <p:spPr>
          <a:xfrm>
            <a:off x="1934308" y="1107831"/>
            <a:ext cx="5987561" cy="5600700"/>
          </a:xfrm>
        </p:spPr>
        <p:txBody>
          <a:bodyPr>
            <a:noAutofit/>
          </a:bodyPr>
          <a:lstStyle/>
          <a:p>
            <a:pPr>
              <a:buFont typeface="Arial" panose="020B0604020202020204" pitchFamily="34" charset="0"/>
              <a:buChar char="•"/>
            </a:pPr>
            <a:r>
              <a:rPr lang="en-CA" sz="2400" dirty="0"/>
              <a:t>Les is definitely one of the best dressed guys in town!  PS  Check out his socks</a:t>
            </a:r>
          </a:p>
          <a:p>
            <a:pPr>
              <a:buFont typeface="Arial" panose="020B0604020202020204" pitchFamily="34" charset="0"/>
              <a:buChar char="•"/>
            </a:pPr>
            <a:r>
              <a:rPr lang="en-CA" sz="2400" dirty="0"/>
              <a:t>Les has served on NPO Boards  advocating for vulnerable, at-risk youth and marginalized individuals for the past 20 years</a:t>
            </a:r>
          </a:p>
          <a:p>
            <a:pPr>
              <a:buFont typeface="Arial" panose="020B0604020202020204" pitchFamily="34" charset="0"/>
              <a:buChar char="•"/>
            </a:pPr>
            <a:r>
              <a:rPr lang="en-CA" sz="2400" dirty="0"/>
              <a:t>We are inspired by his dedication to youth and those in need</a:t>
            </a:r>
          </a:p>
          <a:p>
            <a:pPr>
              <a:buFont typeface="Arial" panose="020B0604020202020204" pitchFamily="34" charset="0"/>
              <a:buChar char="•"/>
            </a:pPr>
            <a:r>
              <a:rPr lang="en-CA" sz="2400" dirty="0"/>
              <a:t>Les is a past president of our Rotary club and has also served on a variety of committees</a:t>
            </a:r>
          </a:p>
          <a:p>
            <a:pPr>
              <a:buFont typeface="Arial" panose="020B0604020202020204" pitchFamily="34" charset="0"/>
              <a:buChar char="•"/>
            </a:pPr>
            <a:r>
              <a:rPr lang="en-CA" sz="2400" dirty="0"/>
              <a:t>He is also our resident poultry expert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1868" y="782514"/>
            <a:ext cx="3446585" cy="5037993"/>
          </a:xfrm>
          <a:prstGeom prst="rect">
            <a:avLst/>
          </a:prstGeom>
        </p:spPr>
      </p:pic>
    </p:spTree>
    <p:extLst>
      <p:ext uri="{BB962C8B-B14F-4D97-AF65-F5344CB8AC3E}">
        <p14:creationId xmlns:p14="http://schemas.microsoft.com/office/powerpoint/2010/main" val="1500515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Keith </a:t>
            </a:r>
            <a:r>
              <a:rPr lang="en-CA" dirty="0" err="1"/>
              <a:t>Weinbender</a:t>
            </a:r>
            <a:endParaRPr lang="en-CA"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6205179" y="1703665"/>
            <a:ext cx="5363543" cy="3696912"/>
          </a:xfrm>
        </p:spPr>
      </p:pic>
      <p:sp>
        <p:nvSpPr>
          <p:cNvPr id="6" name="TextBox 5"/>
          <p:cNvSpPr txBox="1"/>
          <p:nvPr/>
        </p:nvSpPr>
        <p:spPr>
          <a:xfrm>
            <a:off x="2592924" y="1248508"/>
            <a:ext cx="4212321" cy="5909310"/>
          </a:xfrm>
          <a:prstGeom prst="rect">
            <a:avLst/>
          </a:prstGeom>
          <a:noFill/>
        </p:spPr>
        <p:txBody>
          <a:bodyPr wrap="square" rtlCol="0">
            <a:spAutoFit/>
          </a:bodyPr>
          <a:lstStyle/>
          <a:p>
            <a:pPr marL="285750" indent="-285750">
              <a:buFont typeface="Arial" panose="020B0604020202020204" pitchFamily="34" charset="0"/>
              <a:buChar char="•"/>
            </a:pPr>
            <a:r>
              <a:rPr lang="en-CA" sz="2400" dirty="0"/>
              <a:t>Keith is the kindest, most sincere person in the world!</a:t>
            </a:r>
          </a:p>
          <a:p>
            <a:pPr marL="285750" indent="-285750">
              <a:buFont typeface="Arial" panose="020B0604020202020204" pitchFamily="34" charset="0"/>
              <a:buChar char="•"/>
            </a:pPr>
            <a:r>
              <a:rPr lang="en-CA" sz="2400" dirty="0"/>
              <a:t>His vocational still resonates and inspires members of our club</a:t>
            </a:r>
          </a:p>
          <a:p>
            <a:pPr marL="285750" indent="-285750">
              <a:buFont typeface="Arial" panose="020B0604020202020204" pitchFamily="34" charset="0"/>
              <a:buChar char="•"/>
            </a:pPr>
            <a:r>
              <a:rPr lang="en-CA" sz="2400" dirty="0"/>
              <a:t>Keith is always quick to extend the hand of Rotary to newcomers and guests</a:t>
            </a:r>
          </a:p>
          <a:p>
            <a:pPr marL="285750" indent="-285750">
              <a:buFont typeface="Arial" panose="020B0604020202020204" pitchFamily="34" charset="0"/>
              <a:buChar char="•"/>
            </a:pPr>
            <a:r>
              <a:rPr lang="en-CA" sz="2400" dirty="0"/>
              <a:t>He is a dedicated Rotary member, and one of our anchors</a:t>
            </a:r>
          </a:p>
          <a:p>
            <a:pPr marL="285750" indent="-285750">
              <a:buFont typeface="Arial" panose="020B0604020202020204" pitchFamily="34" charset="0"/>
              <a:buChar char="•"/>
            </a:pPr>
            <a:r>
              <a:rPr lang="en-CA" sz="2400" dirty="0"/>
              <a:t>He is a wise, calming force </a:t>
            </a:r>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4054251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Mel Granger</a:t>
            </a:r>
          </a:p>
        </p:txBody>
      </p:sp>
      <p:sp>
        <p:nvSpPr>
          <p:cNvPr id="3" name="Content Placeholder 2"/>
          <p:cNvSpPr>
            <a:spLocks noGrp="1"/>
          </p:cNvSpPr>
          <p:nvPr>
            <p:ph idx="1"/>
          </p:nvPr>
        </p:nvSpPr>
        <p:spPr>
          <a:xfrm>
            <a:off x="1720630" y="1195754"/>
            <a:ext cx="5328138" cy="5389684"/>
          </a:xfrm>
        </p:spPr>
        <p:txBody>
          <a:bodyPr>
            <a:normAutofit fontScale="77500" lnSpcReduction="20000"/>
          </a:bodyPr>
          <a:lstStyle/>
          <a:p>
            <a:pPr>
              <a:buFont typeface="Arial" panose="020B0604020202020204" pitchFamily="34" charset="0"/>
              <a:buChar char="•"/>
            </a:pPr>
            <a:r>
              <a:rPr lang="en-CA" sz="3100" dirty="0"/>
              <a:t>Mel is our fearless female member</a:t>
            </a:r>
          </a:p>
          <a:p>
            <a:pPr>
              <a:buFont typeface="Arial" panose="020B0604020202020204" pitchFamily="34" charset="0"/>
              <a:buChar char="•"/>
            </a:pPr>
            <a:r>
              <a:rPr lang="en-CA" sz="3100" dirty="0"/>
              <a:t>She is also the type of person you want to be your friend – we think we will re-name her Miss Rotary Friendship</a:t>
            </a:r>
          </a:p>
          <a:p>
            <a:pPr>
              <a:buFont typeface="Arial" panose="020B0604020202020204" pitchFamily="34" charset="0"/>
              <a:buChar char="•"/>
            </a:pPr>
            <a:r>
              <a:rPr lang="en-CA" sz="3100" dirty="0"/>
              <a:t>Mel puts her heart into any everything she enjoys doing</a:t>
            </a:r>
          </a:p>
          <a:p>
            <a:pPr>
              <a:buFont typeface="Arial" panose="020B0604020202020204" pitchFamily="34" charset="0"/>
              <a:buChar char="•"/>
            </a:pPr>
            <a:r>
              <a:rPr lang="en-CA" sz="3100" dirty="0"/>
              <a:t>We are inspired by Mel’s commitment to our biggest fundraiser of the year – Irish Pub Night!  She will be leading the way this year with Ashleigh’s help</a:t>
            </a:r>
          </a:p>
          <a:p>
            <a:pPr>
              <a:buFont typeface="Arial" panose="020B0604020202020204" pitchFamily="34" charset="0"/>
              <a:buChar char="•"/>
            </a:pPr>
            <a:r>
              <a:rPr lang="en-CA" sz="3100" dirty="0"/>
              <a:t>Mel, we are so happy that you are a part of our club</a:t>
            </a:r>
          </a:p>
          <a:p>
            <a:pPr marL="0" indent="0">
              <a:buNone/>
            </a:pPr>
            <a:endParaRPr lang="en-CA" dirty="0"/>
          </a:p>
        </p:txBody>
      </p:sp>
      <p:pic>
        <p:nvPicPr>
          <p:cNvPr id="6" name="Picture 5">
            <a:extLst>
              <a:ext uri="{FF2B5EF4-FFF2-40B4-BE49-F238E27FC236}">
                <a16:creationId xmlns:a16="http://schemas.microsoft.com/office/drawing/2014/main" id="{31811DCA-CA76-4212-B217-527599A274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2603" y="746494"/>
            <a:ext cx="4292009" cy="5365011"/>
          </a:xfrm>
          <a:prstGeom prst="rect">
            <a:avLst/>
          </a:prstGeom>
        </p:spPr>
      </p:pic>
    </p:spTree>
    <p:extLst>
      <p:ext uri="{BB962C8B-B14F-4D97-AF65-F5344CB8AC3E}">
        <p14:creationId xmlns:p14="http://schemas.microsoft.com/office/powerpoint/2010/main" val="932966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Jackie Jarvis		</a:t>
            </a:r>
          </a:p>
        </p:txBody>
      </p:sp>
      <p:sp>
        <p:nvSpPr>
          <p:cNvPr id="3" name="Content Placeholder 2"/>
          <p:cNvSpPr>
            <a:spLocks noGrp="1"/>
          </p:cNvSpPr>
          <p:nvPr>
            <p:ph idx="1"/>
          </p:nvPr>
        </p:nvSpPr>
        <p:spPr>
          <a:xfrm>
            <a:off x="2031021" y="1186962"/>
            <a:ext cx="4958863" cy="5046928"/>
          </a:xfrm>
        </p:spPr>
        <p:txBody>
          <a:bodyPr>
            <a:normAutofit fontScale="92500" lnSpcReduction="20000"/>
          </a:bodyPr>
          <a:lstStyle/>
          <a:p>
            <a:pPr>
              <a:buFont typeface="Arial" panose="020B0604020202020204" pitchFamily="34" charset="0"/>
              <a:buChar char="•"/>
            </a:pPr>
            <a:r>
              <a:rPr lang="en-CA" sz="2600" dirty="0"/>
              <a:t>We are inspired by Jackie’s quiet compassion and strength</a:t>
            </a:r>
          </a:p>
          <a:p>
            <a:pPr>
              <a:buFont typeface="Arial" panose="020B0604020202020204" pitchFamily="34" charset="0"/>
              <a:buChar char="•"/>
            </a:pPr>
            <a:r>
              <a:rPr lang="en-CA" sz="2600" dirty="0"/>
              <a:t>Jackie is a gentle, down to earth soul that you can sit down and speak to about anything</a:t>
            </a:r>
          </a:p>
          <a:p>
            <a:pPr>
              <a:buFont typeface="Arial" panose="020B0604020202020204" pitchFamily="34" charset="0"/>
              <a:buChar char="•"/>
            </a:pPr>
            <a:r>
              <a:rPr lang="en-CA" sz="2600" dirty="0"/>
              <a:t>But, trust me you don’t want to tangle with her either – love Ash</a:t>
            </a:r>
          </a:p>
          <a:p>
            <a:pPr>
              <a:buFont typeface="Arial" panose="020B0604020202020204" pitchFamily="34" charset="0"/>
              <a:buChar char="•"/>
            </a:pPr>
            <a:r>
              <a:rPr lang="en-CA" sz="2600" dirty="0"/>
              <a:t>Jackie will be leading the Club Service Committee this year and hosting a summer barbeque for our members in August</a:t>
            </a:r>
          </a:p>
          <a:p>
            <a:pPr>
              <a:buFont typeface="Arial" panose="020B0604020202020204" pitchFamily="34" charset="0"/>
              <a:buChar char="•"/>
            </a:pP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9885" y="1081454"/>
            <a:ext cx="3771249" cy="4777481"/>
          </a:xfrm>
          <a:prstGeom prst="rect">
            <a:avLst/>
          </a:prstGeom>
        </p:spPr>
      </p:pic>
    </p:spTree>
    <p:extLst>
      <p:ext uri="{BB962C8B-B14F-4D97-AF65-F5344CB8AC3E}">
        <p14:creationId xmlns:p14="http://schemas.microsoft.com/office/powerpoint/2010/main" val="3383143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Richard Starke	</a:t>
            </a:r>
          </a:p>
        </p:txBody>
      </p:sp>
      <p:sp>
        <p:nvSpPr>
          <p:cNvPr id="3" name="Content Placeholder 2"/>
          <p:cNvSpPr>
            <a:spLocks noGrp="1"/>
          </p:cNvSpPr>
          <p:nvPr>
            <p:ph idx="1"/>
          </p:nvPr>
        </p:nvSpPr>
        <p:spPr>
          <a:xfrm>
            <a:off x="2101362" y="1143000"/>
            <a:ext cx="4835769" cy="5372100"/>
          </a:xfrm>
        </p:spPr>
        <p:txBody>
          <a:bodyPr>
            <a:noAutofit/>
          </a:bodyPr>
          <a:lstStyle/>
          <a:p>
            <a:pPr>
              <a:buFont typeface="Arial" panose="020B0604020202020204" pitchFamily="34" charset="0"/>
              <a:buChar char="•"/>
            </a:pPr>
            <a:r>
              <a:rPr lang="en-CA" sz="2400" dirty="0"/>
              <a:t>Richard is our club politician . . . but we love him anyway</a:t>
            </a:r>
          </a:p>
          <a:p>
            <a:pPr>
              <a:buFont typeface="Arial" panose="020B0604020202020204" pitchFamily="34" charset="0"/>
              <a:buChar char="•"/>
            </a:pPr>
            <a:r>
              <a:rPr lang="en-CA" sz="2400" dirty="0"/>
              <a:t>We are inspired by Richard’s willingness to step into the political arena and to serve in this capacity</a:t>
            </a:r>
            <a:endParaRPr lang="en-CA" sz="2400" dirty="0">
              <a:sym typeface="Wingdings" panose="05000000000000000000" pitchFamily="2" charset="2"/>
            </a:endParaRPr>
          </a:p>
          <a:p>
            <a:pPr>
              <a:buFont typeface="Arial" panose="020B0604020202020204" pitchFamily="34" charset="0"/>
              <a:buChar char="•"/>
            </a:pPr>
            <a:r>
              <a:rPr lang="en-CA" sz="2400" dirty="0"/>
              <a:t>I am personally inspired by Richard and Allison’s willingness to care for a former Rotary exchange student from Germany who was living in the USA when she was diagnosed with cancer - Doreen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1431" y="1143000"/>
            <a:ext cx="3787488" cy="4907845"/>
          </a:xfrm>
          <a:prstGeom prst="rect">
            <a:avLst/>
          </a:prstGeom>
        </p:spPr>
      </p:pic>
    </p:spTree>
    <p:extLst>
      <p:ext uri="{BB962C8B-B14F-4D97-AF65-F5344CB8AC3E}">
        <p14:creationId xmlns:p14="http://schemas.microsoft.com/office/powerpoint/2010/main" val="3757688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Carlo Monette	</a:t>
            </a:r>
          </a:p>
        </p:txBody>
      </p:sp>
      <p:sp>
        <p:nvSpPr>
          <p:cNvPr id="3" name="Content Placeholder 2"/>
          <p:cNvSpPr>
            <a:spLocks noGrp="1"/>
          </p:cNvSpPr>
          <p:nvPr>
            <p:ph idx="1"/>
          </p:nvPr>
        </p:nvSpPr>
        <p:spPr>
          <a:xfrm>
            <a:off x="1855177" y="1213338"/>
            <a:ext cx="5037992" cy="5644662"/>
          </a:xfrm>
        </p:spPr>
        <p:txBody>
          <a:bodyPr>
            <a:normAutofit lnSpcReduction="10000"/>
          </a:bodyPr>
          <a:lstStyle/>
          <a:p>
            <a:pPr>
              <a:buFont typeface="Arial" panose="020B0604020202020204" pitchFamily="34" charset="0"/>
              <a:buChar char="•"/>
            </a:pPr>
            <a:r>
              <a:rPr lang="en-CA" sz="2400" dirty="0"/>
              <a:t>Carlo is one of our newest  members and we are inspired by his mere willingness to hang out with us</a:t>
            </a:r>
          </a:p>
          <a:p>
            <a:pPr>
              <a:buFont typeface="Arial" panose="020B0604020202020204" pitchFamily="34" charset="0"/>
              <a:buChar char="•"/>
            </a:pPr>
            <a:r>
              <a:rPr lang="en-CA" sz="2400" dirty="0"/>
              <a:t>Carlo is another one of our club’s – go to guys should you ever need help</a:t>
            </a:r>
          </a:p>
          <a:p>
            <a:pPr>
              <a:buFont typeface="Arial" panose="020B0604020202020204" pitchFamily="34" charset="0"/>
              <a:buChar char="•"/>
            </a:pPr>
            <a:r>
              <a:rPr lang="en-CA" sz="2400" dirty="0"/>
              <a:t>He has a great sense of humour! He is a great dad and a great husband</a:t>
            </a:r>
          </a:p>
          <a:p>
            <a:pPr>
              <a:buFont typeface="Arial" panose="020B0604020202020204" pitchFamily="34" charset="0"/>
              <a:buChar char="•"/>
            </a:pPr>
            <a:r>
              <a:rPr lang="en-CA" sz="2400" dirty="0"/>
              <a:t>Carlo, thank you for being a member of our club and for dedicating your time and talents to serving our community</a:t>
            </a:r>
          </a:p>
          <a:p>
            <a:pPr>
              <a:buFont typeface="Arial" panose="020B0604020202020204" pitchFamily="34" charset="0"/>
              <a:buChar char="•"/>
            </a:pP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2510" y="1012384"/>
            <a:ext cx="3613640" cy="4958908"/>
          </a:xfrm>
          <a:prstGeom prst="rect">
            <a:avLst/>
          </a:prstGeom>
        </p:spPr>
      </p:pic>
    </p:spTree>
    <p:extLst>
      <p:ext uri="{BB962C8B-B14F-4D97-AF65-F5344CB8AC3E}">
        <p14:creationId xmlns:p14="http://schemas.microsoft.com/office/powerpoint/2010/main" val="4279997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Leanne </a:t>
            </a:r>
            <a:r>
              <a:rPr lang="en-CA" dirty="0" err="1"/>
              <a:t>Wildeman</a:t>
            </a:r>
            <a:endParaRPr lang="en-CA" dirty="0"/>
          </a:p>
        </p:txBody>
      </p:sp>
      <p:sp>
        <p:nvSpPr>
          <p:cNvPr id="3" name="Content Placeholder 2"/>
          <p:cNvSpPr>
            <a:spLocks noGrp="1"/>
          </p:cNvSpPr>
          <p:nvPr>
            <p:ph idx="1"/>
          </p:nvPr>
        </p:nvSpPr>
        <p:spPr>
          <a:xfrm>
            <a:off x="2004646" y="1266092"/>
            <a:ext cx="5196254" cy="5178670"/>
          </a:xfrm>
        </p:spPr>
        <p:txBody>
          <a:bodyPr>
            <a:normAutofit fontScale="92500" lnSpcReduction="20000"/>
          </a:bodyPr>
          <a:lstStyle/>
          <a:p>
            <a:pPr>
              <a:buFont typeface="Arial" panose="020B0604020202020204" pitchFamily="34" charset="0"/>
              <a:buChar char="•"/>
            </a:pPr>
            <a:r>
              <a:rPr lang="en-CA" sz="2600" dirty="0"/>
              <a:t>We are inspired by Leanne’s exceptional work ethic!  </a:t>
            </a:r>
          </a:p>
          <a:p>
            <a:pPr>
              <a:buFont typeface="Arial" panose="020B0604020202020204" pitchFamily="34" charset="0"/>
              <a:buChar char="•"/>
            </a:pPr>
            <a:r>
              <a:rPr lang="en-CA" sz="2600" dirty="0"/>
              <a:t>She is not only a member of our club but she is also our resident SK. </a:t>
            </a:r>
            <a:r>
              <a:rPr lang="en-CA" sz="2600" dirty="0" err="1"/>
              <a:t>Telemiracle</a:t>
            </a:r>
            <a:r>
              <a:rPr lang="en-CA" sz="2600" dirty="0"/>
              <a:t> and </a:t>
            </a:r>
            <a:r>
              <a:rPr lang="en-CA" sz="2600" dirty="0" err="1"/>
              <a:t>Kinette</a:t>
            </a:r>
            <a:r>
              <a:rPr lang="en-CA" sz="2600" dirty="0"/>
              <a:t> Club Queen</a:t>
            </a:r>
          </a:p>
          <a:p>
            <a:pPr>
              <a:buFont typeface="Arial" panose="020B0604020202020204" pitchFamily="34" charset="0"/>
              <a:buChar char="•"/>
            </a:pPr>
            <a:r>
              <a:rPr lang="en-CA" sz="2600" dirty="0"/>
              <a:t>Leanne is a very sincere individual with a quiet strength.</a:t>
            </a:r>
          </a:p>
          <a:p>
            <a:pPr>
              <a:buFont typeface="Arial" panose="020B0604020202020204" pitchFamily="34" charset="0"/>
              <a:buChar char="•"/>
            </a:pPr>
            <a:r>
              <a:rPr lang="en-CA" sz="2600" dirty="0"/>
              <a:t>She possesses a wonderful willingness to help with whatever needs doing</a:t>
            </a:r>
          </a:p>
          <a:p>
            <a:pPr>
              <a:buFont typeface="Arial" panose="020B0604020202020204" pitchFamily="34" charset="0"/>
              <a:buChar char="•"/>
            </a:pPr>
            <a:r>
              <a:rPr lang="en-CA" sz="2600" dirty="0"/>
              <a:t>Leanne helps with our club’s public awareness needs and we are so happy that she chose our club for membership</a:t>
            </a:r>
          </a:p>
          <a:p>
            <a:pPr>
              <a:buFont typeface="Arial" panose="020B0604020202020204" pitchFamily="34" charset="0"/>
              <a:buChar char="•"/>
            </a:pPr>
            <a:endParaRPr lang="en-CA" dirty="0"/>
          </a:p>
          <a:p>
            <a:pPr>
              <a:buFont typeface="Arial" panose="020B0604020202020204" pitchFamily="34" charset="0"/>
              <a:buChar char="•"/>
            </a:pPr>
            <a:endParaRPr lang="en-CA" dirty="0"/>
          </a:p>
          <a:p>
            <a:pPr>
              <a:buFont typeface="Arial" panose="020B0604020202020204" pitchFamily="34" charset="0"/>
              <a:buChar char="•"/>
            </a:pP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1976" y="1024466"/>
            <a:ext cx="3730544" cy="4809067"/>
          </a:xfrm>
          <a:prstGeom prst="rect">
            <a:avLst/>
          </a:prstGeom>
        </p:spPr>
      </p:pic>
    </p:spTree>
    <p:extLst>
      <p:ext uri="{BB962C8B-B14F-4D97-AF65-F5344CB8AC3E}">
        <p14:creationId xmlns:p14="http://schemas.microsoft.com/office/powerpoint/2010/main" val="2373348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Arshi</a:t>
            </a:r>
            <a:r>
              <a:rPr lang="en-CA" dirty="0"/>
              <a:t> </a:t>
            </a:r>
            <a:r>
              <a:rPr lang="en-CA" dirty="0" err="1"/>
              <a:t>Mizra</a:t>
            </a:r>
            <a:endParaRPr lang="en-CA" dirty="0"/>
          </a:p>
        </p:txBody>
      </p:sp>
      <p:sp>
        <p:nvSpPr>
          <p:cNvPr id="3" name="Content Placeholder 2"/>
          <p:cNvSpPr>
            <a:spLocks noGrp="1"/>
          </p:cNvSpPr>
          <p:nvPr>
            <p:ph idx="1"/>
          </p:nvPr>
        </p:nvSpPr>
        <p:spPr>
          <a:xfrm>
            <a:off x="1925515" y="1222132"/>
            <a:ext cx="5134708" cy="5451230"/>
          </a:xfrm>
        </p:spPr>
        <p:txBody>
          <a:bodyPr>
            <a:noAutofit/>
          </a:bodyPr>
          <a:lstStyle/>
          <a:p>
            <a:pPr>
              <a:buFont typeface="Arial" panose="020B0604020202020204" pitchFamily="34" charset="0"/>
              <a:buChar char="•"/>
            </a:pPr>
            <a:r>
              <a:rPr lang="en-CA" sz="2400" dirty="0"/>
              <a:t>Arshi is a committed wife and mother of three</a:t>
            </a:r>
          </a:p>
          <a:p>
            <a:pPr>
              <a:buFont typeface="Arial" panose="020B0604020202020204" pitchFamily="34" charset="0"/>
              <a:buChar char="•"/>
            </a:pPr>
            <a:r>
              <a:rPr lang="en-CA" sz="2400" dirty="0"/>
              <a:t>We are inspired by </a:t>
            </a:r>
            <a:r>
              <a:rPr lang="en-CA" sz="2400" dirty="0" err="1"/>
              <a:t>Arshi’s</a:t>
            </a:r>
            <a:r>
              <a:rPr lang="en-CA" sz="2400" dirty="0"/>
              <a:t> amazing sense of style and class and her smile that lights up the room at 7:00am Tuesday mornings</a:t>
            </a:r>
          </a:p>
          <a:p>
            <a:pPr>
              <a:buFont typeface="Arial" panose="020B0604020202020204" pitchFamily="34" charset="0"/>
              <a:buChar char="•"/>
            </a:pPr>
            <a:r>
              <a:rPr lang="en-CA" sz="2400" dirty="0"/>
              <a:t>As a new member of our club we look forward to getting to know you better. We are thrilled that you chose the Border City Rotary Club as a way to make a difference in your community </a:t>
            </a:r>
          </a:p>
        </p:txBody>
      </p:sp>
      <p:pic>
        <p:nvPicPr>
          <p:cNvPr id="6" name="Picture 5">
            <a:extLst>
              <a:ext uri="{FF2B5EF4-FFF2-40B4-BE49-F238E27FC236}">
                <a16:creationId xmlns:a16="http://schemas.microsoft.com/office/drawing/2014/main" id="{96999F79-4733-445B-A350-59CFF1DDD5C6}"/>
              </a:ext>
            </a:extLst>
          </p:cNvPr>
          <p:cNvPicPr>
            <a:picLocks noChangeAspect="1"/>
          </p:cNvPicPr>
          <p:nvPr/>
        </p:nvPicPr>
        <p:blipFill rotWithShape="1">
          <a:blip r:embed="rId2">
            <a:extLst>
              <a:ext uri="{28A0092B-C50C-407E-A947-70E740481C1C}">
                <a14:useLocalDpi xmlns:a14="http://schemas.microsoft.com/office/drawing/2010/main" val="0"/>
              </a:ext>
            </a:extLst>
          </a:blip>
          <a:srcRect l="1954" t="22927" r="-534"/>
          <a:stretch/>
        </p:blipFill>
        <p:spPr>
          <a:xfrm>
            <a:off x="7727633" y="786161"/>
            <a:ext cx="3797575" cy="5285678"/>
          </a:xfrm>
          <a:prstGeom prst="rect">
            <a:avLst/>
          </a:prstGeom>
        </p:spPr>
      </p:pic>
    </p:spTree>
    <p:extLst>
      <p:ext uri="{BB962C8B-B14F-4D97-AF65-F5344CB8AC3E}">
        <p14:creationId xmlns:p14="http://schemas.microsoft.com/office/powerpoint/2010/main" val="3795907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Pam Armstrong</a:t>
            </a:r>
          </a:p>
        </p:txBody>
      </p:sp>
      <p:sp>
        <p:nvSpPr>
          <p:cNvPr id="3" name="Content Placeholder 2"/>
          <p:cNvSpPr>
            <a:spLocks noGrp="1"/>
          </p:cNvSpPr>
          <p:nvPr>
            <p:ph idx="1"/>
          </p:nvPr>
        </p:nvSpPr>
        <p:spPr>
          <a:xfrm>
            <a:off x="2022231" y="1169377"/>
            <a:ext cx="4799575" cy="5495192"/>
          </a:xfrm>
        </p:spPr>
        <p:txBody>
          <a:bodyPr>
            <a:normAutofit fontScale="92500" lnSpcReduction="20000"/>
          </a:bodyPr>
          <a:lstStyle/>
          <a:p>
            <a:pPr>
              <a:buFont typeface="Arial" panose="020B0604020202020204" pitchFamily="34" charset="0"/>
              <a:buChar char="•"/>
            </a:pPr>
            <a:r>
              <a:rPr lang="en-CA" sz="2600" dirty="0"/>
              <a:t>Pam, you have been a god-send to our club</a:t>
            </a:r>
          </a:p>
          <a:p>
            <a:pPr>
              <a:buFont typeface="Arial" panose="020B0604020202020204" pitchFamily="34" charset="0"/>
              <a:buChar char="•"/>
            </a:pPr>
            <a:r>
              <a:rPr lang="en-CA" sz="2600" dirty="0"/>
              <a:t>Your organizational skill,  and administrative/financial knowledge inspires us to look ahead, focusing on other Rotary matters because of our confidence in you</a:t>
            </a:r>
          </a:p>
          <a:p>
            <a:pPr>
              <a:buFont typeface="Arial" panose="020B0604020202020204" pitchFamily="34" charset="0"/>
              <a:buChar char="•"/>
            </a:pPr>
            <a:r>
              <a:rPr lang="en-CA" sz="2600" dirty="0"/>
              <a:t>Thank you for your down to earth, open and honest approach</a:t>
            </a:r>
          </a:p>
          <a:p>
            <a:pPr>
              <a:buFont typeface="Arial" panose="020B0604020202020204" pitchFamily="34" charset="0"/>
              <a:buChar char="•"/>
            </a:pPr>
            <a:r>
              <a:rPr lang="en-CA" sz="2600" dirty="0"/>
              <a:t>We love your smile and warm greeting every Tuesday morning</a:t>
            </a:r>
          </a:p>
          <a:p>
            <a:pPr marL="0" indent="0">
              <a:buNone/>
            </a:pPr>
            <a:r>
              <a:rPr lang="en-CA" sz="2600" dirty="0"/>
              <a:t> </a:t>
            </a:r>
          </a:p>
          <a:p>
            <a:pPr marL="0" indent="0">
              <a:buNone/>
            </a:pPr>
            <a:endParaRPr lang="en-CA" dirty="0"/>
          </a:p>
          <a:p>
            <a:endParaRPr lang="en-CA" dirty="0"/>
          </a:p>
          <a:p>
            <a:endParaRPr lang="en-CA"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6678" t="38040" r="13874"/>
          <a:stretch/>
        </p:blipFill>
        <p:spPr>
          <a:xfrm>
            <a:off x="7048768" y="1004776"/>
            <a:ext cx="4455844" cy="5082364"/>
          </a:xfrm>
          <a:prstGeom prst="rect">
            <a:avLst/>
          </a:prstGeom>
        </p:spPr>
      </p:pic>
    </p:spTree>
    <p:extLst>
      <p:ext uri="{BB962C8B-B14F-4D97-AF65-F5344CB8AC3E}">
        <p14:creationId xmlns:p14="http://schemas.microsoft.com/office/powerpoint/2010/main" val="2191988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E82DC-F2E5-42C7-8271-EABB9DFA52AD}"/>
              </a:ext>
            </a:extLst>
          </p:cNvPr>
          <p:cNvSpPr>
            <a:spLocks noGrp="1"/>
          </p:cNvSpPr>
          <p:nvPr>
            <p:ph type="title"/>
          </p:nvPr>
        </p:nvSpPr>
        <p:spPr/>
        <p:txBody>
          <a:bodyPr/>
          <a:lstStyle/>
          <a:p>
            <a:r>
              <a:rPr lang="en-US" dirty="0"/>
              <a:t>Abigail Jurgens</a:t>
            </a:r>
          </a:p>
        </p:txBody>
      </p:sp>
      <p:pic>
        <p:nvPicPr>
          <p:cNvPr id="7" name="Content Placeholder 6">
            <a:extLst>
              <a:ext uri="{FF2B5EF4-FFF2-40B4-BE49-F238E27FC236}">
                <a16:creationId xmlns:a16="http://schemas.microsoft.com/office/drawing/2014/main" id="{773951FC-FCB8-42BE-A07A-3D6657F2A1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23645" y="888246"/>
            <a:ext cx="3621565" cy="5428106"/>
          </a:xfrm>
        </p:spPr>
      </p:pic>
      <p:sp>
        <p:nvSpPr>
          <p:cNvPr id="9" name="TextBox 8">
            <a:extLst>
              <a:ext uri="{FF2B5EF4-FFF2-40B4-BE49-F238E27FC236}">
                <a16:creationId xmlns:a16="http://schemas.microsoft.com/office/drawing/2014/main" id="{9A1EB90A-6ACE-42B9-B0B7-AF0D4BBC1860}"/>
              </a:ext>
            </a:extLst>
          </p:cNvPr>
          <p:cNvSpPr txBox="1"/>
          <p:nvPr/>
        </p:nvSpPr>
        <p:spPr>
          <a:xfrm>
            <a:off x="2111923" y="1720334"/>
            <a:ext cx="3225621"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About Abigail</a:t>
            </a:r>
          </a:p>
        </p:txBody>
      </p:sp>
    </p:spTree>
    <p:extLst>
      <p:ext uri="{BB962C8B-B14F-4D97-AF65-F5344CB8AC3E}">
        <p14:creationId xmlns:p14="http://schemas.microsoft.com/office/powerpoint/2010/main" val="154439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Glenn McCaw</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6077855" y="1667819"/>
            <a:ext cx="5170648" cy="3505552"/>
          </a:xfrm>
        </p:spPr>
      </p:pic>
      <p:sp>
        <p:nvSpPr>
          <p:cNvPr id="5" name="TextBox 4"/>
          <p:cNvSpPr txBox="1"/>
          <p:nvPr/>
        </p:nvSpPr>
        <p:spPr>
          <a:xfrm>
            <a:off x="2338754" y="1266092"/>
            <a:ext cx="4237891" cy="5539978"/>
          </a:xfrm>
          <a:prstGeom prst="rect">
            <a:avLst/>
          </a:prstGeom>
          <a:noFill/>
        </p:spPr>
        <p:txBody>
          <a:bodyPr wrap="square" rtlCol="0">
            <a:spAutoFit/>
          </a:bodyPr>
          <a:lstStyle/>
          <a:p>
            <a:pPr marL="342900" indent="-342900">
              <a:buFont typeface="Arial" panose="020B0604020202020204" pitchFamily="34" charset="0"/>
              <a:buChar char="•"/>
            </a:pPr>
            <a:r>
              <a:rPr lang="en-CA" sz="2400" dirty="0"/>
              <a:t>Glenn is compassion in motion</a:t>
            </a:r>
          </a:p>
          <a:p>
            <a:pPr marL="342900" indent="-342900">
              <a:buFont typeface="Arial" panose="020B0604020202020204" pitchFamily="34" charset="0"/>
              <a:buChar char="•"/>
            </a:pPr>
            <a:r>
              <a:rPr lang="en-CA" sz="2400" dirty="0"/>
              <a:t>He inspires us because he is someone you can always rely on; he really is ‘the last guy in town to let you down’</a:t>
            </a:r>
          </a:p>
          <a:p>
            <a:pPr marL="342900" indent="-342900">
              <a:buFont typeface="Arial" panose="020B0604020202020204" pitchFamily="34" charset="0"/>
              <a:buChar char="•"/>
            </a:pPr>
            <a:r>
              <a:rPr lang="en-CA" sz="2400" dirty="0"/>
              <a:t>Winner of the ‘best husband’ award</a:t>
            </a:r>
          </a:p>
          <a:p>
            <a:pPr marL="342900" indent="-342900">
              <a:buFont typeface="Arial" panose="020B0604020202020204" pitchFamily="34" charset="0"/>
              <a:buChar char="•"/>
            </a:pPr>
            <a:r>
              <a:rPr lang="en-CA" sz="2400" dirty="0"/>
              <a:t>Glenn is easy going with a great sense of humor (for a funeral director)</a:t>
            </a:r>
          </a:p>
          <a:p>
            <a:pPr marL="342900" indent="-342900">
              <a:buFont typeface="Arial" panose="020B0604020202020204" pitchFamily="34" charset="0"/>
              <a:buChar char="•"/>
            </a:pPr>
            <a:r>
              <a:rPr lang="en-CA" sz="2400" dirty="0"/>
              <a:t>Nothing ruffles him, even though Doreen tries</a:t>
            </a:r>
          </a:p>
          <a:p>
            <a:pPr marL="285750" indent="-285750">
              <a:buFontTx/>
              <a:buChar char="-"/>
            </a:pPr>
            <a:endParaRPr lang="en-CA" dirty="0"/>
          </a:p>
        </p:txBody>
      </p:sp>
    </p:spTree>
    <p:extLst>
      <p:ext uri="{BB962C8B-B14F-4D97-AF65-F5344CB8AC3E}">
        <p14:creationId xmlns:p14="http://schemas.microsoft.com/office/powerpoint/2010/main" val="1126226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Paul Klassen</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5900771" y="1613201"/>
            <a:ext cx="5398619" cy="3842759"/>
          </a:xfrm>
        </p:spPr>
      </p:pic>
      <p:sp>
        <p:nvSpPr>
          <p:cNvPr id="5" name="TextBox 4"/>
          <p:cNvSpPr txBox="1"/>
          <p:nvPr/>
        </p:nvSpPr>
        <p:spPr>
          <a:xfrm>
            <a:off x="1881552" y="1264555"/>
            <a:ext cx="4633548" cy="5262979"/>
          </a:xfrm>
          <a:prstGeom prst="rect">
            <a:avLst/>
          </a:prstGeom>
          <a:noFill/>
        </p:spPr>
        <p:txBody>
          <a:bodyPr wrap="square" rtlCol="0">
            <a:spAutoFit/>
          </a:bodyPr>
          <a:lstStyle/>
          <a:p>
            <a:pPr marL="285750" indent="-285750">
              <a:buFont typeface="Arial" panose="020B0604020202020204" pitchFamily="34" charset="0"/>
              <a:buChar char="•"/>
            </a:pPr>
            <a:r>
              <a:rPr lang="en-CA" sz="2400" dirty="0"/>
              <a:t>When we think of Paul we immediately inspired by his generosity and kindness</a:t>
            </a:r>
          </a:p>
          <a:p>
            <a:pPr marL="285750" indent="-285750">
              <a:buFont typeface="Arial" panose="020B0604020202020204" pitchFamily="34" charset="0"/>
              <a:buChar char="•"/>
            </a:pPr>
            <a:r>
              <a:rPr lang="en-CA" sz="2400" dirty="0"/>
              <a:t>Paul supports everything in the community on some level</a:t>
            </a:r>
          </a:p>
          <a:p>
            <a:pPr marL="285750" indent="-285750">
              <a:buFont typeface="Arial" panose="020B0604020202020204" pitchFamily="34" charset="0"/>
              <a:buChar char="•"/>
            </a:pPr>
            <a:r>
              <a:rPr lang="en-CA" sz="2400" dirty="0"/>
              <a:t>He is a great example to all and is always quick to lend  support to those in need</a:t>
            </a:r>
          </a:p>
          <a:p>
            <a:pPr marL="285750" indent="-285750">
              <a:buFont typeface="Arial" panose="020B0604020202020204" pitchFamily="34" charset="0"/>
              <a:buChar char="•"/>
            </a:pPr>
            <a:r>
              <a:rPr lang="en-CA" sz="2400" dirty="0"/>
              <a:t>Paul is quiet, easy going, personable, always humble, and someone we aspire to be more like</a:t>
            </a:r>
          </a:p>
          <a:p>
            <a:pPr marL="285750" indent="-285750">
              <a:buFont typeface="Arial" panose="020B0604020202020204" pitchFamily="34" charset="0"/>
              <a:buChar char="•"/>
            </a:pPr>
            <a:endParaRPr lang="en-CA" sz="2400" dirty="0"/>
          </a:p>
        </p:txBody>
      </p:sp>
    </p:spTree>
    <p:extLst>
      <p:ext uri="{BB962C8B-B14F-4D97-AF65-F5344CB8AC3E}">
        <p14:creationId xmlns:p14="http://schemas.microsoft.com/office/powerpoint/2010/main" val="4069245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Doreen McCaw</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6294284" y="1463902"/>
            <a:ext cx="5540363" cy="3693575"/>
          </a:xfrm>
        </p:spPr>
      </p:pic>
      <p:sp>
        <p:nvSpPr>
          <p:cNvPr id="5" name="TextBox 4"/>
          <p:cNvSpPr txBox="1"/>
          <p:nvPr/>
        </p:nvSpPr>
        <p:spPr>
          <a:xfrm>
            <a:off x="2127737" y="1266092"/>
            <a:ext cx="4879732" cy="5539978"/>
          </a:xfrm>
          <a:prstGeom prst="rect">
            <a:avLst/>
          </a:prstGeom>
          <a:noFill/>
        </p:spPr>
        <p:txBody>
          <a:bodyPr wrap="square" rtlCol="0">
            <a:spAutoFit/>
          </a:bodyPr>
          <a:lstStyle/>
          <a:p>
            <a:pPr marL="457200" indent="-457200">
              <a:buFont typeface="Arial" panose="020B0604020202020204" pitchFamily="34" charset="0"/>
              <a:buChar char="•"/>
            </a:pPr>
            <a:r>
              <a:rPr lang="en-CA" sz="2400" dirty="0"/>
              <a:t>Doreen is an extremely  dedicated wife to Glenn; she thinks about him and his needs constantly </a:t>
            </a:r>
          </a:p>
          <a:p>
            <a:pPr marL="457200" indent="-457200">
              <a:buFont typeface="Arial" panose="020B0604020202020204" pitchFamily="34" charset="0"/>
              <a:buChar char="•"/>
            </a:pPr>
            <a:r>
              <a:rPr lang="en-CA" sz="2400" dirty="0"/>
              <a:t>She has a great sense of humor; and is a great mentor</a:t>
            </a:r>
          </a:p>
          <a:p>
            <a:pPr marL="457200" indent="-457200">
              <a:buFont typeface="Arial" panose="020B0604020202020204" pitchFamily="34" charset="0"/>
              <a:buChar char="•"/>
            </a:pPr>
            <a:r>
              <a:rPr lang="en-CA" sz="2400" dirty="0"/>
              <a:t>You can see so much kindness in those big brown eyes of hers</a:t>
            </a:r>
          </a:p>
          <a:p>
            <a:pPr marL="457200" indent="-457200">
              <a:buFont typeface="Arial" panose="020B0604020202020204" pitchFamily="34" charset="0"/>
              <a:buChar char="•"/>
            </a:pPr>
            <a:r>
              <a:rPr lang="en-CA" sz="2400" dirty="0"/>
              <a:t>Doreen inspires with her value-based leadership within our community and region</a:t>
            </a:r>
          </a:p>
          <a:p>
            <a:endParaRPr lang="en-CA" dirty="0"/>
          </a:p>
        </p:txBody>
      </p:sp>
    </p:spTree>
    <p:extLst>
      <p:ext uri="{BB962C8B-B14F-4D97-AF65-F5344CB8AC3E}">
        <p14:creationId xmlns:p14="http://schemas.microsoft.com/office/powerpoint/2010/main" val="1753212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Teressa</a:t>
            </a:r>
            <a:r>
              <a:rPr lang="en-CA" dirty="0"/>
              <a:t> </a:t>
            </a:r>
            <a:r>
              <a:rPr lang="en-CA" dirty="0" err="1"/>
              <a:t>Kruekel</a:t>
            </a:r>
            <a:endParaRPr lang="en-CA"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6285116" y="1612061"/>
            <a:ext cx="5546195" cy="3697463"/>
          </a:xfrm>
        </p:spPr>
      </p:pic>
      <p:sp>
        <p:nvSpPr>
          <p:cNvPr id="5" name="TextBox 4"/>
          <p:cNvSpPr txBox="1"/>
          <p:nvPr/>
        </p:nvSpPr>
        <p:spPr>
          <a:xfrm>
            <a:off x="2022231" y="1283677"/>
            <a:ext cx="4800599" cy="5539978"/>
          </a:xfrm>
          <a:prstGeom prst="rect">
            <a:avLst/>
          </a:prstGeom>
          <a:noFill/>
        </p:spPr>
        <p:txBody>
          <a:bodyPr wrap="square" rtlCol="0">
            <a:spAutoFit/>
          </a:bodyPr>
          <a:lstStyle/>
          <a:p>
            <a:pPr marL="457200" indent="-457200">
              <a:buFont typeface="Arial" panose="020B0604020202020204" pitchFamily="34" charset="0"/>
              <a:buChar char="•"/>
            </a:pPr>
            <a:r>
              <a:rPr lang="en-CA" sz="2400" dirty="0"/>
              <a:t>Teressa is a soft-hearted, approachable, easy going mother of 3 and community leader</a:t>
            </a:r>
          </a:p>
          <a:p>
            <a:pPr marL="457200" indent="-457200">
              <a:buFont typeface="Arial" panose="020B0604020202020204" pitchFamily="34" charset="0"/>
              <a:buChar char="•"/>
            </a:pPr>
            <a:r>
              <a:rPr lang="en-CA" sz="2400" dirty="0"/>
              <a:t>She is empathetic and has a heart for helping others</a:t>
            </a:r>
          </a:p>
          <a:p>
            <a:pPr marL="457200" indent="-457200">
              <a:buFont typeface="Arial" panose="020B0604020202020204" pitchFamily="34" charset="0"/>
              <a:buChar char="•"/>
            </a:pPr>
            <a:r>
              <a:rPr lang="en-CA" sz="2400" dirty="0"/>
              <a:t>Teressa has a great sense of humour, and we clearly see a bit of mischief in those eyes</a:t>
            </a:r>
          </a:p>
          <a:p>
            <a:pPr marL="457200" indent="-457200">
              <a:buFont typeface="Arial" panose="020B0604020202020204" pitchFamily="34" charset="0"/>
              <a:buChar char="•"/>
            </a:pPr>
            <a:r>
              <a:rPr lang="en-CA" sz="2400" dirty="0"/>
              <a:t>Teressa, you are a lovely person and we are so happy that you are a member of our club </a:t>
            </a:r>
          </a:p>
          <a:p>
            <a:pPr marL="285750" indent="-285750">
              <a:buFontTx/>
              <a:buChar char="-"/>
            </a:pPr>
            <a:endParaRPr lang="en-CA" dirty="0"/>
          </a:p>
        </p:txBody>
      </p:sp>
    </p:spTree>
    <p:extLst>
      <p:ext uri="{BB962C8B-B14F-4D97-AF65-F5344CB8AC3E}">
        <p14:creationId xmlns:p14="http://schemas.microsoft.com/office/powerpoint/2010/main" val="1326548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Susan </a:t>
            </a:r>
            <a:r>
              <a:rPr lang="en-CA" dirty="0" err="1"/>
              <a:t>Drever</a:t>
            </a:r>
            <a:endParaRPr lang="en-CA"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6163583" y="1509294"/>
            <a:ext cx="5829076" cy="4058707"/>
          </a:xfrm>
        </p:spPr>
      </p:pic>
      <p:sp>
        <p:nvSpPr>
          <p:cNvPr id="5" name="TextBox 4"/>
          <p:cNvSpPr txBox="1"/>
          <p:nvPr/>
        </p:nvSpPr>
        <p:spPr>
          <a:xfrm>
            <a:off x="2022232" y="1441938"/>
            <a:ext cx="4800600" cy="4154984"/>
          </a:xfrm>
          <a:prstGeom prst="rect">
            <a:avLst/>
          </a:prstGeom>
          <a:noFill/>
        </p:spPr>
        <p:txBody>
          <a:bodyPr wrap="square" rtlCol="0">
            <a:spAutoFit/>
          </a:bodyPr>
          <a:lstStyle/>
          <a:p>
            <a:pPr marL="342900" indent="-342900">
              <a:buFont typeface="Arial" panose="020B0604020202020204" pitchFamily="34" charset="0"/>
              <a:buChar char="•"/>
            </a:pPr>
            <a:r>
              <a:rPr lang="en-CA" sz="2400" dirty="0"/>
              <a:t>We are inspired by Susan’s very organized and ‘let’s get it done’ approach</a:t>
            </a:r>
          </a:p>
          <a:p>
            <a:pPr marL="342900" indent="-342900">
              <a:buFont typeface="Arial" panose="020B0604020202020204" pitchFamily="34" charset="0"/>
              <a:buChar char="•"/>
            </a:pPr>
            <a:r>
              <a:rPr lang="en-CA" sz="2400" dirty="0"/>
              <a:t>Susan is passionate about her family, her work and her community involvement</a:t>
            </a:r>
          </a:p>
          <a:p>
            <a:pPr marL="342900" indent="-342900">
              <a:buFont typeface="Arial" panose="020B0604020202020204" pitchFamily="34" charset="0"/>
              <a:buChar char="•"/>
            </a:pPr>
            <a:r>
              <a:rPr lang="en-CA" sz="2400" dirty="0"/>
              <a:t>It is also clear that Susan is a fantastic mother and grandmother</a:t>
            </a:r>
          </a:p>
          <a:p>
            <a:pPr marL="342900" indent="-342900">
              <a:buFont typeface="Arial" panose="020B0604020202020204" pitchFamily="34" charset="0"/>
              <a:buChar char="•"/>
            </a:pPr>
            <a:r>
              <a:rPr lang="en-CA" sz="2400" dirty="0"/>
              <a:t>Susan is energized, and always a light in the room</a:t>
            </a:r>
          </a:p>
        </p:txBody>
      </p:sp>
    </p:spTree>
    <p:extLst>
      <p:ext uri="{BB962C8B-B14F-4D97-AF65-F5344CB8AC3E}">
        <p14:creationId xmlns:p14="http://schemas.microsoft.com/office/powerpoint/2010/main" val="3222539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Ed Anderson</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5878254" y="1492556"/>
            <a:ext cx="5689601" cy="3793067"/>
          </a:xfrm>
        </p:spPr>
      </p:pic>
      <p:sp>
        <p:nvSpPr>
          <p:cNvPr id="5" name="TextBox 4"/>
          <p:cNvSpPr txBox="1"/>
          <p:nvPr/>
        </p:nvSpPr>
        <p:spPr>
          <a:xfrm>
            <a:off x="1723292" y="1433146"/>
            <a:ext cx="4747846" cy="5170646"/>
          </a:xfrm>
          <a:prstGeom prst="rect">
            <a:avLst/>
          </a:prstGeom>
          <a:noFill/>
        </p:spPr>
        <p:txBody>
          <a:bodyPr wrap="square" rtlCol="0">
            <a:spAutoFit/>
          </a:bodyPr>
          <a:lstStyle/>
          <a:p>
            <a:pPr marL="342900" indent="-342900">
              <a:buFont typeface="Arial" panose="020B0604020202020204" pitchFamily="34" charset="0"/>
              <a:buChar char="•"/>
            </a:pPr>
            <a:r>
              <a:rPr lang="en-CA" sz="2400" dirty="0"/>
              <a:t>Ed is a kind, gentle man who is devoted to his family and to local causes – particularly healthcare</a:t>
            </a:r>
          </a:p>
          <a:p>
            <a:pPr marL="342900" indent="-342900">
              <a:buFont typeface="Arial" panose="020B0604020202020204" pitchFamily="34" charset="0"/>
              <a:buChar char="•"/>
            </a:pPr>
            <a:r>
              <a:rPr lang="en-CA" sz="2400" dirty="0"/>
              <a:t>Ed’s kindness overflows and we see that he loves babies . . . watch him make funny faces at Jill’s baby during meetings</a:t>
            </a:r>
          </a:p>
          <a:p>
            <a:pPr marL="342900" indent="-342900">
              <a:buFont typeface="Arial" panose="020B0604020202020204" pitchFamily="34" charset="0"/>
              <a:buChar char="•"/>
            </a:pPr>
            <a:r>
              <a:rPr lang="en-CA" sz="2400" dirty="0"/>
              <a:t>Ed is always very welcoming to new members</a:t>
            </a:r>
          </a:p>
          <a:p>
            <a:pPr marL="342900" indent="-342900">
              <a:buFont typeface="Arial" panose="020B0604020202020204" pitchFamily="34" charset="0"/>
              <a:buChar char="•"/>
            </a:pPr>
            <a:r>
              <a:rPr lang="en-CA" sz="2400" dirty="0"/>
              <a:t>He has stories to tell and loads of wisdom to share</a:t>
            </a:r>
          </a:p>
          <a:p>
            <a:pPr marL="285750" indent="-285750">
              <a:buFontTx/>
              <a:buChar char="-"/>
            </a:pPr>
            <a:endParaRPr lang="en-CA" dirty="0"/>
          </a:p>
        </p:txBody>
      </p:sp>
    </p:spTree>
    <p:extLst>
      <p:ext uri="{BB962C8B-B14F-4D97-AF65-F5344CB8AC3E}">
        <p14:creationId xmlns:p14="http://schemas.microsoft.com/office/powerpoint/2010/main" val="1755722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6147" y="461169"/>
            <a:ext cx="8928466" cy="1443831"/>
          </a:xfrm>
        </p:spPr>
        <p:txBody>
          <a:bodyPr/>
          <a:lstStyle/>
          <a:p>
            <a:r>
              <a:rPr lang="en-CA" dirty="0"/>
              <a:t>Michelle Benning</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6237731" y="1450446"/>
            <a:ext cx="5935661" cy="3957107"/>
          </a:xfrm>
        </p:spPr>
      </p:pic>
      <p:sp>
        <p:nvSpPr>
          <p:cNvPr id="5" name="TextBox 4"/>
          <p:cNvSpPr txBox="1"/>
          <p:nvPr/>
        </p:nvSpPr>
        <p:spPr>
          <a:xfrm>
            <a:off x="2327298" y="1115086"/>
            <a:ext cx="4721470" cy="5909310"/>
          </a:xfrm>
          <a:prstGeom prst="rect">
            <a:avLst/>
          </a:prstGeom>
          <a:noFill/>
        </p:spPr>
        <p:txBody>
          <a:bodyPr wrap="square" rtlCol="0">
            <a:spAutoFit/>
          </a:bodyPr>
          <a:lstStyle/>
          <a:p>
            <a:pPr marL="342900" indent="-342900">
              <a:buFont typeface="Arial" panose="020B0604020202020204" pitchFamily="34" charset="0"/>
              <a:buChar char="•"/>
            </a:pPr>
            <a:r>
              <a:rPr lang="en-CA" sz="2400" dirty="0"/>
              <a:t>Michelle is one of the most down to earth people on the planet</a:t>
            </a:r>
          </a:p>
          <a:p>
            <a:pPr marL="342900" indent="-342900">
              <a:buFont typeface="Arial" panose="020B0604020202020204" pitchFamily="34" charset="0"/>
              <a:buChar char="•"/>
            </a:pPr>
            <a:r>
              <a:rPr lang="en-CA" sz="2400" dirty="0"/>
              <a:t>She is passionate, loyal, adventurous and organized</a:t>
            </a:r>
          </a:p>
          <a:p>
            <a:pPr marL="342900" indent="-342900">
              <a:buFont typeface="Arial" panose="020B0604020202020204" pitchFamily="34" charset="0"/>
              <a:buChar char="•"/>
            </a:pPr>
            <a:r>
              <a:rPr lang="en-CA" sz="2400" dirty="0"/>
              <a:t>Michelle has taken on big roles within our club in the past such as; IPN Chair, and Treasurer. Truly inspirational!</a:t>
            </a:r>
          </a:p>
          <a:p>
            <a:pPr marL="342900" indent="-342900">
              <a:buFont typeface="Arial" panose="020B0604020202020204" pitchFamily="34" charset="0"/>
              <a:buChar char="•"/>
            </a:pPr>
            <a:r>
              <a:rPr lang="en-CA" sz="2400" dirty="0"/>
              <a:t>Michelle is a Great mom! If you would like a glimpse of true love, watch Michelle when she’s looking at her boys</a:t>
            </a:r>
          </a:p>
          <a:p>
            <a:pPr marL="342900" indent="-342900">
              <a:buFont typeface="Arial" panose="020B0604020202020204" pitchFamily="34" charset="0"/>
              <a:buChar char="•"/>
            </a:pPr>
            <a:endParaRPr lang="en-CA" sz="2400" dirty="0"/>
          </a:p>
          <a:p>
            <a:pPr marL="285750" indent="-285750">
              <a:buFontTx/>
              <a:buChar char="-"/>
            </a:pPr>
            <a:endParaRPr lang="en-CA" dirty="0"/>
          </a:p>
        </p:txBody>
      </p:sp>
    </p:spTree>
    <p:extLst>
      <p:ext uri="{BB962C8B-B14F-4D97-AF65-F5344CB8AC3E}">
        <p14:creationId xmlns:p14="http://schemas.microsoft.com/office/powerpoint/2010/main" val="114866042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383</TotalTime>
  <Words>1679</Words>
  <Application>Microsoft Office PowerPoint</Application>
  <PresentationFormat>Widescreen</PresentationFormat>
  <Paragraphs>135</Paragraphs>
  <Slides>27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Century Gothic</vt:lpstr>
      <vt:lpstr>Wingdings</vt:lpstr>
      <vt:lpstr>Wingdings 3</vt:lpstr>
      <vt:lpstr>Wisp</vt:lpstr>
      <vt:lpstr>This year’s theme is fitting.  When Ashleigh and I asked ourselves what is it that inspires us as Rotarians? We had the same answer. You! You! You!  You inspire us! </vt:lpstr>
      <vt:lpstr>Keith Weinbender</vt:lpstr>
      <vt:lpstr>Glenn McCaw</vt:lpstr>
      <vt:lpstr>Paul Klassen</vt:lpstr>
      <vt:lpstr>Doreen McCaw</vt:lpstr>
      <vt:lpstr>Teressa Kruekel</vt:lpstr>
      <vt:lpstr>Susan Drever</vt:lpstr>
      <vt:lpstr>Ed Anderson</vt:lpstr>
      <vt:lpstr>Michelle Benning</vt:lpstr>
      <vt:lpstr>Evan Stephens</vt:lpstr>
      <vt:lpstr>Maria Kokonas</vt:lpstr>
      <vt:lpstr>Ashleigh Jarvis</vt:lpstr>
      <vt:lpstr>       Jill Kelly</vt:lpstr>
      <vt:lpstr>Nekky Jamal</vt:lpstr>
      <vt:lpstr>Dave Evans</vt:lpstr>
      <vt:lpstr>          Tom Hnatko  </vt:lpstr>
      <vt:lpstr>Chris Leibel</vt:lpstr>
      <vt:lpstr>Dave McLennan</vt:lpstr>
      <vt:lpstr>     Les Hanson</vt:lpstr>
      <vt:lpstr>Mel Granger</vt:lpstr>
      <vt:lpstr>Jackie Jarvis  </vt:lpstr>
      <vt:lpstr>Richard Starke </vt:lpstr>
      <vt:lpstr>Carlo Monette </vt:lpstr>
      <vt:lpstr>Leanne Wildeman</vt:lpstr>
      <vt:lpstr>Arshi Mizra</vt:lpstr>
      <vt:lpstr>Pam Armstrong</vt:lpstr>
      <vt:lpstr>Abigail Jurgens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the Inspiration</dc:title>
  <dc:creator>Ashleigh Jarvis</dc:creator>
  <cp:lastModifiedBy>Station 4</cp:lastModifiedBy>
  <cp:revision>43</cp:revision>
  <dcterms:created xsi:type="dcterms:W3CDTF">2018-05-22T20:06:03Z</dcterms:created>
  <dcterms:modified xsi:type="dcterms:W3CDTF">2018-09-26T15:05:59Z</dcterms:modified>
</cp:coreProperties>
</file>