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58F"/>
    <a:srgbClr val="F7A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28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9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735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773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50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069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424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816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04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4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8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31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29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18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1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07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7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A13FC76-C00B-41AC-B24B-8D14F0F0DFD0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F9779C-434E-46FD-B7B0-DCAE22190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6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C9E46-48FA-42E5-A928-48887BEFEA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Rotary Club of Ann Arbor North Foundation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C60721-FCC4-4E31-B965-016F6D8BC6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Report for May 28, 2020 Club Meeting</a:t>
            </a: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0B1DFD-C72C-4502-B374-D37DB720DBEB}"/>
              </a:ext>
            </a:extLst>
          </p:cNvPr>
          <p:cNvSpPr/>
          <p:nvPr/>
        </p:nvSpPr>
        <p:spPr>
          <a:xfrm flipV="1">
            <a:off x="4034790" y="4429919"/>
            <a:ext cx="4194809" cy="165576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23E87A-F073-40F1-A57E-8516B9588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20" y="4220631"/>
            <a:ext cx="4869179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9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6AD77-6343-4159-A34E-528D63A62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April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0C722-706D-4459-8514-9F63E53B0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$1,000 Meals on Wheels</a:t>
            </a:r>
          </a:p>
          <a:p>
            <a:pPr marL="0" indent="0" algn="ctr">
              <a:buNone/>
            </a:pPr>
            <a:r>
              <a:rPr lang="en-US" sz="1800" b="1" dirty="0"/>
              <a:t>Donation in Wake of </a:t>
            </a:r>
            <a:r>
              <a:rPr lang="en-US" sz="1800" b="1" dirty="0" err="1"/>
              <a:t>Covid</a:t>
            </a:r>
            <a:r>
              <a:rPr lang="en-US" sz="1800" b="1" dirty="0"/>
              <a:t> 19 Outbreak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b="1" dirty="0"/>
              <a:t>$1,000 Food Gatherers</a:t>
            </a:r>
          </a:p>
          <a:p>
            <a:pPr marL="0" indent="0" algn="ctr">
              <a:buNone/>
            </a:pPr>
            <a:r>
              <a:rPr lang="en-US" sz="1800" b="1" dirty="0"/>
              <a:t>Donation in Wake of </a:t>
            </a:r>
            <a:r>
              <a:rPr lang="en-US" sz="1800" b="1" dirty="0" err="1"/>
              <a:t>Covid</a:t>
            </a:r>
            <a:r>
              <a:rPr lang="en-US" sz="1800" b="1" dirty="0"/>
              <a:t> 19 Outbreak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b="1" dirty="0"/>
              <a:t>$1,000 Rotary District 6380</a:t>
            </a:r>
          </a:p>
          <a:p>
            <a:pPr marL="0" indent="0" algn="ctr">
              <a:buNone/>
            </a:pPr>
            <a:r>
              <a:rPr lang="en-US" sz="1800" b="1" dirty="0"/>
              <a:t>Donation to Mask Challenge</a:t>
            </a:r>
          </a:p>
          <a:p>
            <a:pPr marL="0" indent="0" algn="ctr">
              <a:buNone/>
            </a:pPr>
            <a:r>
              <a:rPr lang="en-US" sz="1800" b="1" dirty="0"/>
              <a:t>To bring N95 Masks to Hospitals in Need in Our District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F8316-8F50-4744-B00F-2285A83B1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042" y="2556932"/>
            <a:ext cx="1779269" cy="1477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7CE93-59E1-4567-A36A-D0B21D3A6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049" y="3509009"/>
            <a:ext cx="2644142" cy="1477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D89066-6210-482B-9E20-C8656239B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4042" y="4457700"/>
            <a:ext cx="1779269" cy="133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25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7421-B07C-4823-B4D9-BBAB4DC1E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April and May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211CA-E34B-47B1-BD66-E3E62A84E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$550 to Hut-K Fusion</a:t>
            </a:r>
          </a:p>
          <a:p>
            <a:pPr marL="0" indent="0" algn="ctr">
              <a:buNone/>
            </a:pPr>
            <a:r>
              <a:rPr lang="en-US" sz="1800" b="1" dirty="0"/>
              <a:t>Donations to Provide Meals to those in Need</a:t>
            </a:r>
          </a:p>
          <a:p>
            <a:pPr marL="0" indent="0" algn="ctr">
              <a:buNone/>
            </a:pPr>
            <a:r>
              <a:rPr lang="en-US" sz="1800" b="1" dirty="0"/>
              <a:t>For Pick Up, </a:t>
            </a:r>
            <a:r>
              <a:rPr lang="en-US" sz="1800" b="1" dirty="0" err="1"/>
              <a:t>Delonis</a:t>
            </a:r>
            <a:r>
              <a:rPr lang="en-US" sz="1800" b="1" dirty="0"/>
              <a:t> Center, Safe House</a:t>
            </a:r>
          </a:p>
          <a:p>
            <a:pPr marL="0" indent="0" algn="ctr">
              <a:buNone/>
            </a:pPr>
            <a:r>
              <a:rPr lang="en-US" sz="1800" b="1" dirty="0"/>
              <a:t>In Wake of </a:t>
            </a:r>
            <a:r>
              <a:rPr lang="en-US" sz="1800" b="1" dirty="0" err="1"/>
              <a:t>Covid</a:t>
            </a:r>
            <a:r>
              <a:rPr lang="en-US" sz="1800" b="1" dirty="0"/>
              <a:t> 19 Outbreak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b="1" dirty="0"/>
              <a:t>$1,000 Habitat for Humanity</a:t>
            </a:r>
          </a:p>
          <a:p>
            <a:pPr marL="0" indent="0" algn="ctr">
              <a:buNone/>
            </a:pPr>
            <a:r>
              <a:rPr lang="en-US" sz="1800" b="1" dirty="0"/>
              <a:t>Mortgage Payment Relief Program</a:t>
            </a:r>
          </a:p>
          <a:p>
            <a:pPr marL="0" indent="0" algn="ctr">
              <a:buNone/>
            </a:pPr>
            <a:r>
              <a:rPr lang="en-US" sz="1800" b="1" dirty="0"/>
              <a:t>In Wake of </a:t>
            </a:r>
            <a:r>
              <a:rPr lang="en-US" sz="1800" b="1" dirty="0" err="1"/>
              <a:t>Covid</a:t>
            </a:r>
            <a:r>
              <a:rPr lang="en-US" sz="1800" b="1" dirty="0"/>
              <a:t> 19 Outbreak</a:t>
            </a:r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7C102-8F04-48D7-9064-DF1FE036D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4389120"/>
            <a:ext cx="2447925" cy="1325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0F8A69-AF8A-49FC-93EC-DE615E577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2556931"/>
            <a:ext cx="2667000" cy="331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67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5471-3E10-4902-8012-4B0C2404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May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2C285-2AEB-4800-9D72-052AD6253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$500 Fisher House Michigan</a:t>
            </a:r>
          </a:p>
          <a:p>
            <a:pPr marL="0" indent="0" algn="ctr">
              <a:buNone/>
            </a:pPr>
            <a:r>
              <a:rPr lang="en-US" sz="1800" b="1" dirty="0" err="1"/>
              <a:t>Heros</a:t>
            </a:r>
            <a:r>
              <a:rPr lang="en-US" sz="1800" b="1" dirty="0"/>
              <a:t> Helping </a:t>
            </a:r>
            <a:r>
              <a:rPr lang="en-US" sz="1800" b="1" dirty="0" err="1"/>
              <a:t>Heros</a:t>
            </a:r>
            <a:r>
              <a:rPr lang="en-US" sz="1800" b="1" dirty="0"/>
              <a:t> Meals Program</a:t>
            </a:r>
          </a:p>
          <a:p>
            <a:pPr marL="0" indent="0" algn="ctr">
              <a:buNone/>
            </a:pPr>
            <a:r>
              <a:rPr lang="en-US" sz="1800" b="1" dirty="0"/>
              <a:t>In Wake of COVID 19 Outbreak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b="1" dirty="0"/>
              <a:t>$1000 Rotary Club of Ann Arbor </a:t>
            </a:r>
          </a:p>
          <a:p>
            <a:pPr marL="0" indent="0" algn="ctr">
              <a:buNone/>
            </a:pPr>
            <a:r>
              <a:rPr lang="en-US" b="1" dirty="0"/>
              <a:t>Disaster Response Committee</a:t>
            </a:r>
          </a:p>
          <a:p>
            <a:pPr marL="0" indent="0" algn="ctr">
              <a:buNone/>
            </a:pPr>
            <a:r>
              <a:rPr lang="en-US" sz="1800" b="1" dirty="0"/>
              <a:t>COVID-19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71451-1786-4849-8DED-703C3AEF4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130" y="2810510"/>
            <a:ext cx="1336247" cy="1443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E52CC-7026-48F8-839F-4A505CD41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895" y="4433777"/>
            <a:ext cx="1735583" cy="9897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1947C-3168-4DFC-A8D1-76820E1C1DE9}"/>
              </a:ext>
            </a:extLst>
          </p:cNvPr>
          <p:cNvSpPr/>
          <p:nvPr/>
        </p:nvSpPr>
        <p:spPr>
          <a:xfrm>
            <a:off x="8609895" y="5423565"/>
            <a:ext cx="1735583" cy="36054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COVID-19 Crisis</a:t>
            </a:r>
          </a:p>
        </p:txBody>
      </p:sp>
    </p:spTree>
    <p:extLst>
      <p:ext uri="{BB962C8B-B14F-4D97-AF65-F5344CB8AC3E}">
        <p14:creationId xmlns:p14="http://schemas.microsoft.com/office/powerpoint/2010/main" val="1633529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A7B9-FD28-4805-8359-C7D5C2ED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Investment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B249A-DC8B-44EE-B5E7-1349841A4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Edward Jones Account Balances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600" b="1" dirty="0"/>
              <a:t>As of April 30, 2020 $31,561.19</a:t>
            </a:r>
          </a:p>
          <a:p>
            <a:pPr marL="0" indent="0" algn="ctr">
              <a:buNone/>
            </a:pPr>
            <a:r>
              <a:rPr lang="en-US" sz="2600" b="1" dirty="0"/>
              <a:t>Stocks and Mutual Funds</a:t>
            </a:r>
          </a:p>
          <a:p>
            <a:pPr algn="ctr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9538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1E75-99E0-4BB9-9CAE-B6A18BF14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Life Insurance Policies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E3E9F-3BE4-47FA-B389-16E8D770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2600" dirty="0"/>
          </a:p>
          <a:p>
            <a:pPr marL="0" indent="0" algn="ctr">
              <a:buNone/>
            </a:pPr>
            <a:endParaRPr lang="en-US" sz="2600" dirty="0"/>
          </a:p>
          <a:p>
            <a:pPr marL="0" indent="0" algn="ctr">
              <a:buNone/>
            </a:pPr>
            <a:r>
              <a:rPr lang="en-US" sz="2600" b="1" dirty="0"/>
              <a:t>Jeff </a:t>
            </a:r>
            <a:r>
              <a:rPr lang="en-US" sz="2600" b="1" dirty="0" err="1"/>
              <a:t>Crause</a:t>
            </a:r>
            <a:endParaRPr lang="en-US" sz="2600" b="1" dirty="0"/>
          </a:p>
          <a:p>
            <a:pPr marL="0" indent="0" algn="ctr">
              <a:buNone/>
            </a:pPr>
            <a:r>
              <a:rPr lang="en-US" sz="2600" b="1" dirty="0"/>
              <a:t>Manish Mehta</a:t>
            </a:r>
          </a:p>
          <a:p>
            <a:pPr marL="0" indent="0" algn="ctr">
              <a:buNone/>
            </a:pPr>
            <a:r>
              <a:rPr lang="en-US" sz="2600" b="1" dirty="0"/>
              <a:t>Stephen Modell</a:t>
            </a:r>
          </a:p>
          <a:p>
            <a:pPr marL="0" indent="0" algn="ctr">
              <a:buNone/>
            </a:pPr>
            <a:r>
              <a:rPr lang="en-US" sz="2600" b="1" dirty="0"/>
              <a:t>Steve Pierce</a:t>
            </a:r>
          </a:p>
          <a:p>
            <a:pPr marL="0" indent="0" algn="ctr">
              <a:buNone/>
            </a:pPr>
            <a:r>
              <a:rPr lang="en-US" sz="2600" b="1" dirty="0"/>
              <a:t>Vic Pooler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81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6DE33-751D-4EA9-B8C1-25A766CAC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631" y="1165860"/>
            <a:ext cx="10515600" cy="12573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Sources of Funds for Year Ending June 30,2020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A5B7E-92E5-4449-9DA1-7F18096CD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2019 Golf Outing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Mad Hatter Fundraising Dinner</a:t>
            </a:r>
          </a:p>
          <a:p>
            <a:pPr marL="0" indent="0" algn="ctr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Watershed III Profits</a:t>
            </a:r>
          </a:p>
          <a:p>
            <a:pPr marL="0" indent="0" algn="ctr"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Carry-over from 2018-2019 Rotary Year</a:t>
            </a:r>
          </a:p>
        </p:txBody>
      </p:sp>
    </p:spTree>
    <p:extLst>
      <p:ext uri="{BB962C8B-B14F-4D97-AF65-F5344CB8AC3E}">
        <p14:creationId xmlns:p14="http://schemas.microsoft.com/office/powerpoint/2010/main" val="3845598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0BD1-3FB3-46CA-9982-7FDEF3DA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July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B349F-36F6-42E1-866B-455FB9208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556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$1,000 to Breakfast at St. Andrew’s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</a:rPr>
              <a:t>In Honor of Virginia </a:t>
            </a:r>
            <a:r>
              <a:rPr lang="en-US" sz="1800" b="1" dirty="0" err="1">
                <a:solidFill>
                  <a:schemeClr val="tx1"/>
                </a:solidFill>
              </a:rPr>
              <a:t>Nordby</a:t>
            </a:r>
            <a:endParaRPr lang="en-US" sz="1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1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$250 to Down’s Syndrome Support Team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</a:rPr>
              <a:t>Sponsor for the 15</a:t>
            </a:r>
            <a:r>
              <a:rPr lang="en-US" sz="1800" b="1" baseline="30000" dirty="0">
                <a:solidFill>
                  <a:schemeClr val="tx1"/>
                </a:solidFill>
              </a:rPr>
              <a:t>th</a:t>
            </a:r>
            <a:r>
              <a:rPr lang="en-US" sz="1800" b="1" dirty="0">
                <a:solidFill>
                  <a:schemeClr val="tx1"/>
                </a:solidFill>
              </a:rPr>
              <a:t> Annual Buddy Walk</a:t>
            </a:r>
          </a:p>
          <a:p>
            <a:pPr marL="0" indent="0" algn="ctr">
              <a:buNone/>
            </a:pPr>
            <a:endParaRPr lang="en-US" sz="1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$200 for Ann Arbor Rotary Club Polio Luncheon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</a:rPr>
              <a:t>Lunch at Weber’s on October 23,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86952-3849-45F6-8DF7-0F2A05B57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134" y="2568361"/>
            <a:ext cx="1614463" cy="1315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E4A556-DCF6-465F-B5BD-D7F90D24D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621" y="3429000"/>
            <a:ext cx="1828800" cy="1316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27167-15BE-4DCC-B8CF-F61FA80FB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7386" y="4745748"/>
            <a:ext cx="1614462" cy="13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01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44C74-9240-42D1-B2B3-E4A69528C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August and September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1A6CF-08F5-4A23-92FF-EA5A61622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10089958" cy="353525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$250 Community Action Network</a:t>
            </a:r>
          </a:p>
          <a:p>
            <a:pPr marL="0" indent="0" algn="ctr">
              <a:buNone/>
            </a:pPr>
            <a:r>
              <a:rPr lang="en-US" sz="1800" b="1" dirty="0"/>
              <a:t>Donation for School Supplies, </a:t>
            </a:r>
          </a:p>
          <a:p>
            <a:pPr marL="0" indent="0" algn="ctr">
              <a:buNone/>
            </a:pPr>
            <a:r>
              <a:rPr lang="en-US" sz="1800" b="1" dirty="0"/>
              <a:t>in addition to what individual club members contributed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endParaRPr lang="en-US" sz="1800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$1,000 Michigan Works! SE</a:t>
            </a:r>
          </a:p>
          <a:p>
            <a:pPr marL="0" indent="0">
              <a:buNone/>
            </a:pPr>
            <a:r>
              <a:rPr lang="en-US" sz="1800" b="1" dirty="0"/>
              <a:t>Sponsorship for Youth Program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1E5A64-BCD3-4D01-B7E4-F7BBF3135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247" y="2793787"/>
            <a:ext cx="1635443" cy="1355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6AFFD-B499-49B9-ABA3-A8B78D55D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4423410"/>
            <a:ext cx="3440430" cy="16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81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809F-7CFA-44FD-AF71-B4A746E57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October and November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561BD-5E88-4509-A77C-AC8AA2972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1" y="2556932"/>
            <a:ext cx="9867896" cy="3318936"/>
          </a:xfrm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$1,200 Girl Scouts Heart of Michigan</a:t>
            </a:r>
          </a:p>
          <a:p>
            <a:pPr marL="0" indent="0" algn="ctr">
              <a:buNone/>
            </a:pPr>
            <a:r>
              <a:rPr lang="en-US" sz="1800" b="1" dirty="0"/>
              <a:t>Donation sufficient to support 1 troop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b="1" dirty="0"/>
              <a:t>$148 Three Cedar Farms</a:t>
            </a:r>
          </a:p>
          <a:p>
            <a:pPr marL="0" indent="0" algn="ctr">
              <a:buNone/>
            </a:pPr>
            <a:r>
              <a:rPr lang="en-US" sz="1800" b="1" dirty="0"/>
              <a:t>Cost for Annual Trip to Pumpkin/Corn Maze/Donuts with</a:t>
            </a:r>
          </a:p>
          <a:p>
            <a:pPr marL="0" indent="0" algn="ctr">
              <a:buNone/>
            </a:pPr>
            <a:r>
              <a:rPr lang="en-US" sz="1800" b="1" dirty="0"/>
              <a:t>Children from Green Baxter Court</a:t>
            </a:r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CB59B-8C39-4B6D-82AD-DB452274D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227" y="2930525"/>
            <a:ext cx="1710693" cy="1285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F0E4B8-1AF2-4DF1-BEF8-513D6282F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1" y="3920490"/>
            <a:ext cx="1943099" cy="1828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6C0003-B894-4B9B-B04E-1C63D06B416A}"/>
              </a:ext>
            </a:extLst>
          </p:cNvPr>
          <p:cNvSpPr/>
          <p:nvPr/>
        </p:nvSpPr>
        <p:spPr>
          <a:xfrm>
            <a:off x="9079227" y="4216400"/>
            <a:ext cx="1817370" cy="527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Heart of Michigan</a:t>
            </a:r>
          </a:p>
        </p:txBody>
      </p:sp>
    </p:spTree>
    <p:extLst>
      <p:ext uri="{BB962C8B-B14F-4D97-AF65-F5344CB8AC3E}">
        <p14:creationId xmlns:p14="http://schemas.microsoft.com/office/powerpoint/2010/main" val="3112240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94E30-5492-4CD2-B345-4C37BB37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December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0F718-6798-4BC2-A545-FFE7BC264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$2,100 </a:t>
            </a:r>
            <a:r>
              <a:rPr lang="en-US" b="1" dirty="0" err="1"/>
              <a:t>Plantwise</a:t>
            </a:r>
            <a:endParaRPr lang="en-US" b="1" dirty="0"/>
          </a:p>
          <a:p>
            <a:pPr marL="0" indent="0" algn="ctr">
              <a:buNone/>
            </a:pPr>
            <a:r>
              <a:rPr lang="en-US" sz="1800" b="1" dirty="0"/>
              <a:t>Butterfly Garden Clean Up and Planting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b="1" dirty="0"/>
              <a:t>$79.35 Diane </a:t>
            </a:r>
            <a:r>
              <a:rPr lang="en-US" b="1" dirty="0" err="1"/>
              <a:t>Sheffrey</a:t>
            </a:r>
            <a:endParaRPr lang="en-US" b="1" dirty="0"/>
          </a:p>
          <a:p>
            <a:pPr marL="0" indent="0" algn="ctr">
              <a:buNone/>
            </a:pPr>
            <a:r>
              <a:rPr lang="en-US" sz="1800" b="1" dirty="0"/>
              <a:t>Reimbursement for Youth Exchange Students Holiday Event</a:t>
            </a:r>
          </a:p>
          <a:p>
            <a:pPr marL="0" indent="0" algn="ctr">
              <a:buNone/>
            </a:pPr>
            <a:r>
              <a:rPr lang="en-US" sz="1800" b="1" dirty="0"/>
              <a:t>Diane provided lunches for the students</a:t>
            </a:r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9FF4A-E593-4B52-8D27-68CB54630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780" y="2556932"/>
            <a:ext cx="2468880" cy="1900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3E44C-E20B-4C15-A687-FA89FC778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1" y="3975099"/>
            <a:ext cx="1931670" cy="1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8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7D960-74CF-4E35-8BB0-184353491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January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F829D-0D2D-4C15-B02C-A08C08C28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9963149" cy="360383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$1,000 U of M </a:t>
            </a:r>
            <a:r>
              <a:rPr lang="en-US" b="1" dirty="0" err="1"/>
              <a:t>Rogel</a:t>
            </a:r>
            <a:r>
              <a:rPr lang="en-US" b="1" dirty="0"/>
              <a:t> Cancer Center</a:t>
            </a:r>
            <a:endParaRPr lang="en-US" sz="1800" b="1" dirty="0"/>
          </a:p>
          <a:p>
            <a:pPr marL="0" indent="0" algn="ctr">
              <a:buNone/>
            </a:pPr>
            <a:r>
              <a:rPr lang="en-US" sz="1800" b="1" dirty="0"/>
              <a:t>Donation Request from John/Erika Copeland</a:t>
            </a:r>
          </a:p>
          <a:p>
            <a:pPr marL="0" indent="0" algn="ctr">
              <a:buNone/>
            </a:pPr>
            <a:r>
              <a:rPr lang="en-US" sz="1800" b="1" dirty="0"/>
              <a:t>For Patient and Family Support Services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b="1" dirty="0"/>
              <a:t>$1,000 S Mott Children’s Hospital</a:t>
            </a:r>
          </a:p>
          <a:p>
            <a:pPr marL="0" indent="0" algn="ctr">
              <a:buNone/>
            </a:pPr>
            <a:r>
              <a:rPr lang="en-US" sz="1800" b="1" dirty="0"/>
              <a:t>Donation Request from John/Erika Copeland</a:t>
            </a:r>
          </a:p>
          <a:p>
            <a:pPr marL="0" indent="0" algn="ctr">
              <a:buNone/>
            </a:pPr>
            <a:r>
              <a:rPr lang="en-US" sz="1800" b="1" dirty="0"/>
              <a:t>For Child and Family Life Program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E2767-A161-43E7-97AD-64A40BE5E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510" y="3941971"/>
            <a:ext cx="2491740" cy="1574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83A5E-371B-46D4-86E8-2A885F3C3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651759"/>
            <a:ext cx="2602230" cy="16499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258185-9D7B-4F8C-A36D-3EF4ABE2DD20}"/>
              </a:ext>
            </a:extLst>
          </p:cNvPr>
          <p:cNvSpPr/>
          <p:nvPr/>
        </p:nvSpPr>
        <p:spPr>
          <a:xfrm flipH="1">
            <a:off x="1295393" y="4301700"/>
            <a:ext cx="2602231" cy="441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Patient &amp; Family Services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030744-48B1-4CDA-9F9F-A971CD7DFFE0}"/>
              </a:ext>
            </a:extLst>
          </p:cNvPr>
          <p:cNvSpPr/>
          <p:nvPr/>
        </p:nvSpPr>
        <p:spPr>
          <a:xfrm>
            <a:off x="8652510" y="5516138"/>
            <a:ext cx="2491740" cy="6446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Child &amp; Family Life Program</a:t>
            </a:r>
          </a:p>
        </p:txBody>
      </p:sp>
    </p:spTree>
    <p:extLst>
      <p:ext uri="{BB962C8B-B14F-4D97-AF65-F5344CB8AC3E}">
        <p14:creationId xmlns:p14="http://schemas.microsoft.com/office/powerpoint/2010/main" val="2451789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7522-1232-47BD-BE9D-20C02624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February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23267-A9E2-42AE-8C16-5B1F5E29A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/>
              <a:t>$500 BSA Southern Shores Field Office</a:t>
            </a:r>
          </a:p>
          <a:p>
            <a:pPr marL="0" indent="0" algn="ctr">
              <a:buNone/>
            </a:pPr>
            <a:r>
              <a:rPr lang="en-US" sz="1800" b="1" dirty="0"/>
              <a:t>Donation Request by Erika Copeland</a:t>
            </a:r>
          </a:p>
          <a:p>
            <a:pPr marL="0" indent="0" algn="ctr">
              <a:buNone/>
            </a:pPr>
            <a:r>
              <a:rPr lang="en-US" sz="1800" b="1" dirty="0"/>
              <a:t>Donation for Women is Scouting Program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b="1" dirty="0"/>
              <a:t>$665 Washtenaw Optimal Wellness</a:t>
            </a:r>
          </a:p>
          <a:p>
            <a:pPr marL="0" indent="0" algn="ctr">
              <a:buNone/>
            </a:pPr>
            <a:r>
              <a:rPr lang="en-US" sz="1800" b="1" dirty="0"/>
              <a:t>Donation for Durable Marketing Items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b="1" dirty="0"/>
              <a:t>$1,200 The Holly Institute</a:t>
            </a:r>
          </a:p>
          <a:p>
            <a:pPr marL="0" indent="0" algn="ctr">
              <a:buNone/>
            </a:pPr>
            <a:r>
              <a:rPr lang="en-US" sz="1800" b="1" dirty="0"/>
              <a:t>Donation Request by Bryan </a:t>
            </a:r>
            <a:r>
              <a:rPr lang="en-US" sz="1800" b="1" dirty="0" err="1"/>
              <a:t>Schindel</a:t>
            </a:r>
            <a:endParaRPr lang="en-US" sz="1800" b="1" dirty="0"/>
          </a:p>
          <a:p>
            <a:pPr marL="0" indent="0" algn="ctr">
              <a:buNone/>
            </a:pPr>
            <a:r>
              <a:rPr lang="en-US" sz="1800" b="1" dirty="0"/>
              <a:t>Donation to Cover Cost of 1 Family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02551-3575-4BFD-AE10-AA8BBDAEE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20" y="2556932"/>
            <a:ext cx="2023110" cy="11120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9D8816-6825-4EE4-97DB-917DE50FC244}"/>
              </a:ext>
            </a:extLst>
          </p:cNvPr>
          <p:cNvSpPr/>
          <p:nvPr/>
        </p:nvSpPr>
        <p:spPr>
          <a:xfrm flipH="1">
            <a:off x="1733520" y="3669030"/>
            <a:ext cx="2023110" cy="77724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  <a:p>
            <a:pPr algn="ctr"/>
            <a:r>
              <a:rPr lang="en-US" sz="1400" b="1" dirty="0">
                <a:solidFill>
                  <a:srgbClr val="00B0F0"/>
                </a:solidFill>
                <a:latin typeface="Arial Narrow" panose="020B0606020202030204" pitchFamily="34" charset="0"/>
              </a:rPr>
              <a:t>Southern Shores Field Service Council- Boy Scouts of America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B16A1-2624-404D-9524-7619A0116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359150"/>
            <a:ext cx="2666997" cy="1714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D774C-55A6-48A6-9031-82A7F319E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673" y="4781128"/>
            <a:ext cx="2666998" cy="109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9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D12DA-7C1C-4854-93BE-55A1A193A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March and April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D60B2-A305-420C-88D0-22AEC99B7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$167.54 Diane </a:t>
            </a:r>
            <a:r>
              <a:rPr lang="en-US" b="1" dirty="0" err="1"/>
              <a:t>Sheffrey</a:t>
            </a:r>
            <a:endParaRPr lang="en-US" b="1" dirty="0"/>
          </a:p>
          <a:p>
            <a:pPr marL="0" indent="0" algn="ctr">
              <a:buNone/>
            </a:pPr>
            <a:r>
              <a:rPr lang="en-US" sz="1800" b="1" dirty="0"/>
              <a:t>Reimbursement for Ronald McDonald Dinner Expenses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b="1" dirty="0"/>
              <a:t>$1,200 BSA Southern Shores Field Office</a:t>
            </a:r>
          </a:p>
          <a:p>
            <a:pPr marL="0" indent="0" algn="ctr">
              <a:buNone/>
            </a:pPr>
            <a:r>
              <a:rPr lang="en-US" sz="1800" b="1" dirty="0"/>
              <a:t>Donation to Cover Cost of Handbooks for the Boys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b="1" dirty="0"/>
              <a:t>$1,000 SOS Community Services</a:t>
            </a:r>
          </a:p>
          <a:p>
            <a:pPr marL="0" indent="0" algn="ctr">
              <a:buNone/>
            </a:pPr>
            <a:r>
              <a:rPr lang="en-US" sz="1800" b="1" dirty="0"/>
              <a:t>Donation in Wake of </a:t>
            </a:r>
            <a:r>
              <a:rPr lang="en-US" sz="1800" b="1" dirty="0" err="1"/>
              <a:t>Covid</a:t>
            </a:r>
            <a:r>
              <a:rPr lang="en-US" sz="1800" b="1" dirty="0"/>
              <a:t> 19 Outbreak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F22A9-93F0-4610-978F-3FDF00BC6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631" y="2556932"/>
            <a:ext cx="1634490" cy="148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01FD00-148D-4CD1-866D-0DE4CD7F3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550" y="3488387"/>
            <a:ext cx="2024047" cy="11156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486E23-CCA7-4DCC-8A84-81290766D37F}"/>
              </a:ext>
            </a:extLst>
          </p:cNvPr>
          <p:cNvSpPr/>
          <p:nvPr/>
        </p:nvSpPr>
        <p:spPr>
          <a:xfrm>
            <a:off x="8872550" y="4604052"/>
            <a:ext cx="2024047" cy="881077"/>
          </a:xfrm>
          <a:prstGeom prst="rect">
            <a:avLst/>
          </a:prstGeom>
          <a:blipFill>
            <a:blip r:embed="rId5">
              <a:duotone>
                <a:schemeClr val="accent4">
                  <a:shade val="74000"/>
                  <a:satMod val="130000"/>
                  <a:lumMod val="90000"/>
                </a:schemeClr>
                <a:schemeClr val="accent4">
                  <a:tint val="94000"/>
                  <a:satMod val="120000"/>
                  <a:lumMod val="104000"/>
                </a:schemeClr>
              </a:duotone>
            </a:blip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B0F0"/>
              </a:solidFill>
            </a:endParaRPr>
          </a:p>
          <a:p>
            <a:pPr algn="ctr"/>
            <a:r>
              <a:rPr lang="en-US" sz="1400" b="1" dirty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Southern Shores Field Service Council- Boy Scouts of America</a:t>
            </a:r>
          </a:p>
          <a:p>
            <a:pPr algn="ctr"/>
            <a:r>
              <a:rPr lang="en-US" b="1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BA0952-D653-4BFD-8F4C-419844870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1" y="4774232"/>
            <a:ext cx="2202179" cy="101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799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194</TotalTime>
  <Words>494</Words>
  <Application>Microsoft Office PowerPoint</Application>
  <PresentationFormat>Widescreen</PresentationFormat>
  <Paragraphs>131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 Narrow</vt:lpstr>
      <vt:lpstr>Garamond</vt:lpstr>
      <vt:lpstr>Organic</vt:lpstr>
      <vt:lpstr>Rotary Club of Ann Arbor North Foundation</vt:lpstr>
      <vt:lpstr>Sources of Funds for Year Ending June 30,2020 </vt:lpstr>
      <vt:lpstr>July</vt:lpstr>
      <vt:lpstr>August and September</vt:lpstr>
      <vt:lpstr>October and November</vt:lpstr>
      <vt:lpstr>December</vt:lpstr>
      <vt:lpstr>January</vt:lpstr>
      <vt:lpstr>February</vt:lpstr>
      <vt:lpstr>March and April</vt:lpstr>
      <vt:lpstr>April Continued</vt:lpstr>
      <vt:lpstr>April and May</vt:lpstr>
      <vt:lpstr>May Continued</vt:lpstr>
      <vt:lpstr>Investment Side</vt:lpstr>
      <vt:lpstr>Life Insurance Policies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Club of Ann Arbor North Foundation</dc:title>
  <dc:creator>Lisa Hudy</dc:creator>
  <cp:lastModifiedBy>Eric Tindall</cp:lastModifiedBy>
  <cp:revision>26</cp:revision>
  <dcterms:created xsi:type="dcterms:W3CDTF">2020-04-29T14:35:46Z</dcterms:created>
  <dcterms:modified xsi:type="dcterms:W3CDTF">2020-05-28T15:51:00Z</dcterms:modified>
</cp:coreProperties>
</file>