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0" r:id="rId1"/>
  </p:sldMasterIdLst>
  <p:notesMasterIdLst>
    <p:notesMasterId r:id="rId21"/>
  </p:notesMasterIdLst>
  <p:handoutMasterIdLst>
    <p:handoutMasterId r:id="rId22"/>
  </p:handoutMasterIdLst>
  <p:sldIdLst>
    <p:sldId id="325" r:id="rId2"/>
    <p:sldId id="306" r:id="rId3"/>
    <p:sldId id="307" r:id="rId4"/>
    <p:sldId id="332" r:id="rId5"/>
    <p:sldId id="333" r:id="rId6"/>
    <p:sldId id="334" r:id="rId7"/>
    <p:sldId id="335" r:id="rId8"/>
    <p:sldId id="331" r:id="rId9"/>
    <p:sldId id="327" r:id="rId10"/>
    <p:sldId id="326" r:id="rId11"/>
    <p:sldId id="336" r:id="rId12"/>
    <p:sldId id="337" r:id="rId13"/>
    <p:sldId id="338" r:id="rId14"/>
    <p:sldId id="339" r:id="rId15"/>
    <p:sldId id="340" r:id="rId16"/>
    <p:sldId id="341" r:id="rId17"/>
    <p:sldId id="308" r:id="rId18"/>
    <p:sldId id="324" r:id="rId19"/>
    <p:sldId id="342" r:id="rId20"/>
  </p:sldIdLst>
  <p:sldSz cx="9144000" cy="5143500" type="screen16x9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SzPct val="100000"/>
      <a:buChar char="–"/>
      <a:defRPr sz="2800" b="1" kern="1200">
        <a:solidFill>
          <a:srgbClr val="DBDB1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100000"/>
      <a:buChar char="–"/>
      <a:defRPr sz="2800" b="1" kern="1200">
        <a:solidFill>
          <a:srgbClr val="DBDB1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100000"/>
      <a:buChar char="–"/>
      <a:defRPr sz="2800" b="1" kern="1200">
        <a:solidFill>
          <a:srgbClr val="DBDB1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100000"/>
      <a:buChar char="–"/>
      <a:defRPr sz="2800" b="1" kern="1200">
        <a:solidFill>
          <a:srgbClr val="DBDB1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100000"/>
      <a:buChar char="–"/>
      <a:defRPr sz="2800" b="1" kern="1200">
        <a:solidFill>
          <a:srgbClr val="DBDB1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DBDB1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DBDB1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DBDB1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DBDB1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000099"/>
    <a:srgbClr val="0000CC"/>
    <a:srgbClr val="0000FF"/>
    <a:srgbClr val="FF9933"/>
    <a:srgbClr val="6699FF"/>
    <a:srgbClr val="FFFF99"/>
    <a:srgbClr val="00FFFF"/>
    <a:srgbClr val="33C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9" autoAdjust="0"/>
    <p:restoredTop sz="94699" autoAdjust="0"/>
  </p:normalViewPr>
  <p:slideViewPr>
    <p:cSldViewPr snapToGrid="0" showGuides="1">
      <p:cViewPr>
        <p:scale>
          <a:sx n="291" d="100"/>
          <a:sy n="291" d="100"/>
        </p:scale>
        <p:origin x="72" y="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583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513" y="703263"/>
            <a:ext cx="617537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96522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  <a:r>
              <a:rPr lang="en-US" baseline="0" dirty="0" smtClean="0"/>
              <a:t> Thank you fun (laughing and game) engaging (ask what do you know about UW, informational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/>
          <a:lstStyle/>
          <a:p>
            <a:fld id="{7AC2BE64-911F-3D4B-A781-15E4A6542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3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9A65-E5B4-2E49-B50B-59B3FCCDBD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6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Washtenaw Urban County is a partnership between the Washtenaw County Board of Commissioners and the cities, townships and villages who have agreed to jointly participate in federally funded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6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</a:t>
            </a:r>
          </a:p>
          <a:p>
            <a:endParaRPr lang="en-US" dirty="0" smtClean="0"/>
          </a:p>
          <a:p>
            <a:r>
              <a:rPr lang="en-US" dirty="0" smtClean="0"/>
              <a:t>*Strategy</a:t>
            </a:r>
            <a:r>
              <a:rPr lang="en-US" baseline="0" dirty="0" smtClean="0"/>
              <a:t> of Detroit’s United Way-investing almost all of their funds into Early childhood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9A65-E5B4-2E49-B50B-59B3FCCDBD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1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  <a:p>
            <a:endParaRPr lang="en-US" dirty="0"/>
          </a:p>
          <a:p>
            <a:r>
              <a:rPr lang="en-US" dirty="0"/>
              <a:t>"A student who can't read on grade level by 3rd grade is four times less likely to graduate by age 19 than a child who does read proficiently by that time. Add poverty to the mix, and a student is 13 times less likely to graduate on time than his or her proficient, wealthier peer," </a:t>
            </a:r>
          </a:p>
          <a:p>
            <a:endParaRPr lang="en-US" dirty="0"/>
          </a:p>
          <a:p>
            <a:r>
              <a:rPr lang="en-US" dirty="0"/>
              <a:t>"about one in every 10 young male high school dropouts is in jail or juvenile detention, compared with one in 35 young male high school graduates."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9A65-E5B4-2E49-B50B-59B3FCCDBD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4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</a:p>
          <a:p>
            <a:endParaRPr lang="en-US" dirty="0" smtClean="0"/>
          </a:p>
          <a:p>
            <a:r>
              <a:rPr lang="en-US" dirty="0" smtClean="0"/>
              <a:t>The longer someone stays homeless and in crisis the worse ALL of their outcomes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9A65-E5B4-2E49-B50B-59B3FCCDBD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4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</a:p>
          <a:p>
            <a:endParaRPr lang="en-US" dirty="0" smtClean="0"/>
          </a:p>
          <a:p>
            <a:r>
              <a:rPr lang="en-US" dirty="0" smtClean="0"/>
              <a:t>Ask</a:t>
            </a:r>
            <a:r>
              <a:rPr lang="en-US" baseline="0" dirty="0" smtClean="0"/>
              <a:t> if anyone can give a definition of food insecurity: not having reliable access to a sufficient quantity of affordable, nutritious food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9A65-E5B4-2E49-B50B-59B3FCCDBD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9A65-E5B4-2E49-B50B-59B3FCCDBD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9A65-E5B4-2E49-B50B-59B3FCCDBD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0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0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/>
          <p:cNvSpPr>
            <a:spLocks noGrp="1"/>
          </p:cNvSpPr>
          <p:nvPr>
            <p:ph type="sldNum" sz="quarter" idx="10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347F92-3FAD-4C6F-8056-92172DA0E3E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0252418"/>
      </p:ext>
    </p:extLst>
  </p:cSld>
  <p:clrMapOvr>
    <a:masterClrMapping/>
  </p:clrMapOvr>
  <p:transition advClick="0" advTm="6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1528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23976" y="4015332"/>
            <a:ext cx="5073560" cy="457742"/>
          </a:xfrm>
        </p:spPr>
        <p:txBody>
          <a:bodyPr>
            <a:normAutofit/>
          </a:bodyPr>
          <a:lstStyle>
            <a:lvl1pPr marL="0" indent="0" algn="l">
              <a:buNone/>
              <a:defRPr sz="27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324373" y="4539749"/>
            <a:ext cx="5073162" cy="3672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567" y="4562476"/>
            <a:ext cx="1018608" cy="500606"/>
          </a:xfrm>
          <a:prstGeom prst="rect">
            <a:avLst/>
          </a:prstGeom>
        </p:spPr>
      </p:pic>
      <p:sp>
        <p:nvSpPr>
          <p:cNvPr id="11" name="Text Placeholder 4"/>
          <p:cNvSpPr txBox="1">
            <a:spLocks/>
          </p:cNvSpPr>
          <p:nvPr userDrawn="1"/>
        </p:nvSpPr>
        <p:spPr>
          <a:xfrm>
            <a:off x="6616198" y="4717877"/>
            <a:ext cx="1409012" cy="215191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accent1"/>
                </a:solidFill>
              </a:rPr>
              <a:t>United Way of </a:t>
            </a:r>
            <a:r>
              <a:rPr lang="en-US" sz="900" b="1" dirty="0" err="1">
                <a:solidFill>
                  <a:schemeClr val="accent1"/>
                </a:solidFill>
              </a:rPr>
              <a:t>Anytown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6619948" y="4883670"/>
            <a:ext cx="1404249" cy="18124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UnitedWayofAnytown.org</a:t>
            </a:r>
          </a:p>
        </p:txBody>
      </p:sp>
    </p:spTree>
    <p:extLst>
      <p:ext uri="{BB962C8B-B14F-4D97-AF65-F5344CB8AC3E}">
        <p14:creationId xmlns:p14="http://schemas.microsoft.com/office/powerpoint/2010/main" val="162705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50" y="298128"/>
            <a:ext cx="1533525" cy="995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492397"/>
            <a:ext cx="8166100" cy="3041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6925" y="369852"/>
            <a:ext cx="6686550" cy="863306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162175" y="1185533"/>
            <a:ext cx="6667500" cy="2311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567" y="4562476"/>
            <a:ext cx="1018608" cy="500606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 userDrawn="1"/>
        </p:nvSpPr>
        <p:spPr>
          <a:xfrm>
            <a:off x="6616198" y="4717877"/>
            <a:ext cx="1409012" cy="215191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accent1"/>
                </a:solidFill>
              </a:rPr>
              <a:t>United Way of </a:t>
            </a:r>
            <a:r>
              <a:rPr lang="en-US" sz="900" b="1" dirty="0" err="1">
                <a:solidFill>
                  <a:schemeClr val="accent1"/>
                </a:solidFill>
              </a:rPr>
              <a:t>Anytown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5" name="Text Placeholder 5"/>
          <p:cNvSpPr txBox="1">
            <a:spLocks/>
          </p:cNvSpPr>
          <p:nvPr userDrawn="1"/>
        </p:nvSpPr>
        <p:spPr>
          <a:xfrm>
            <a:off x="6619948" y="4883670"/>
            <a:ext cx="1404249" cy="18124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accent1"/>
                </a:solidFill>
              </a:rPr>
              <a:t>UnitedWayofAnytown.org</a:t>
            </a:r>
          </a:p>
        </p:txBody>
      </p:sp>
    </p:spTree>
    <p:extLst>
      <p:ext uri="{BB962C8B-B14F-4D97-AF65-F5344CB8AC3E}">
        <p14:creationId xmlns:p14="http://schemas.microsoft.com/office/powerpoint/2010/main" val="2079832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50" y="298128"/>
            <a:ext cx="1533525" cy="995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492397"/>
            <a:ext cx="8166100" cy="3041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6925" y="369852"/>
            <a:ext cx="6686550" cy="863306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162175" y="1185533"/>
            <a:ext cx="6667500" cy="2311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567" y="4562476"/>
            <a:ext cx="1018608" cy="500606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 userDrawn="1"/>
        </p:nvSpPr>
        <p:spPr>
          <a:xfrm>
            <a:off x="6616198" y="4717877"/>
            <a:ext cx="1409012" cy="21519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accent1"/>
                </a:solidFill>
              </a:rPr>
              <a:t>United Way of </a:t>
            </a:r>
            <a:r>
              <a:rPr lang="en-US" sz="900" b="1" dirty="0" err="1">
                <a:solidFill>
                  <a:schemeClr val="accent1"/>
                </a:solidFill>
              </a:rPr>
              <a:t>Anytown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5" name="Text Placeholder 5"/>
          <p:cNvSpPr txBox="1">
            <a:spLocks/>
          </p:cNvSpPr>
          <p:nvPr userDrawn="1"/>
        </p:nvSpPr>
        <p:spPr>
          <a:xfrm>
            <a:off x="6619948" y="4883670"/>
            <a:ext cx="1404249" cy="1812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38" dirty="0">
                <a:solidFill>
                  <a:schemeClr val="accent1"/>
                </a:solidFill>
              </a:rPr>
              <a:t>UnitedWayofAnytown.org</a:t>
            </a:r>
          </a:p>
        </p:txBody>
      </p:sp>
    </p:spTree>
    <p:extLst>
      <p:ext uri="{BB962C8B-B14F-4D97-AF65-F5344CB8AC3E}">
        <p14:creationId xmlns:p14="http://schemas.microsoft.com/office/powerpoint/2010/main" val="378908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8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9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3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9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6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1271-EE92-4247-BB2B-83662FA29A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4EBD-BD58-45F2-AB99-1F9918D86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mCY3QMechM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unteerwashtenaw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/>
      </p:pic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1323976" y="3682093"/>
            <a:ext cx="5073560" cy="79098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Ann Arbor North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70285"/>
            <a:ext cx="8553450" cy="863203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05" y="4050790"/>
            <a:ext cx="2519795" cy="109271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02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557213" indent="-214313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8572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2001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15430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fld id="{7322BF62-E632-4D5B-BE89-9BF07E00C5D1}" type="slidenum">
              <a:rPr lang="en-US" altLang="en-US" sz="75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4509477"/>
            <a:ext cx="444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2017 Campaign Kickoff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29" y="4307929"/>
            <a:ext cx="2602523" cy="49862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290" y="-36051"/>
            <a:ext cx="9144000" cy="53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0644"/>
      </p:ext>
    </p:extLst>
  </p:cSld>
  <p:clrMapOvr>
    <a:masterClrMapping/>
  </p:clrMapOvr>
  <p:transition advClick="0" advTm="6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868" y="1479369"/>
            <a:ext cx="8480426" cy="3041089"/>
          </a:xfrm>
        </p:spPr>
        <p:txBody>
          <a:bodyPr>
            <a:normAutofit/>
          </a:bodyPr>
          <a:lstStyle/>
          <a:p>
            <a:pPr lvl="1"/>
            <a:r>
              <a:rPr lang="en-US" sz="2100" dirty="0"/>
              <a:t>85% of brain development happens before kindergarten.</a:t>
            </a:r>
          </a:p>
          <a:p>
            <a:pPr lvl="1"/>
            <a:r>
              <a:rPr lang="en-US" sz="2100" dirty="0"/>
              <a:t>Nearly 1 in 6 children are in poverty in our county</a:t>
            </a:r>
          </a:p>
          <a:p>
            <a:pPr lvl="1"/>
            <a:r>
              <a:rPr lang="en-US" sz="2100" dirty="0"/>
              <a:t>When children receive quality early childhood education, they are more likely to read at grade level by 3</a:t>
            </a:r>
            <a:r>
              <a:rPr lang="en-US" sz="2100" baseline="30000" dirty="0"/>
              <a:t>rd</a:t>
            </a:r>
            <a:r>
              <a:rPr lang="en-US" sz="2100" dirty="0"/>
              <a:t> grade</a:t>
            </a:r>
          </a:p>
          <a:p>
            <a:pPr lvl="1"/>
            <a:r>
              <a:rPr lang="en-US" sz="2100" dirty="0"/>
              <a:t>Early childhood education programs can save society $17 </a:t>
            </a:r>
            <a:br>
              <a:rPr lang="en-US" sz="2100" dirty="0"/>
            </a:br>
            <a:r>
              <a:rPr lang="en-US" sz="2100" dirty="0"/>
              <a:t>for every dollar invested—as a result of savings in </a:t>
            </a:r>
            <a:br>
              <a:rPr lang="en-US" sz="2100" dirty="0"/>
            </a:br>
            <a:r>
              <a:rPr lang="en-US" sz="2100" dirty="0"/>
              <a:t>education and social expenditures, combined with </a:t>
            </a:r>
            <a:br>
              <a:rPr lang="en-US" sz="2100" dirty="0"/>
            </a:br>
            <a:r>
              <a:rPr lang="en-US" sz="2100" dirty="0"/>
              <a:t>gains in productivity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916" y="4091521"/>
            <a:ext cx="8667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3"/>
                </a:solidFill>
              </a:rPr>
              <a:t>Our Goal: Children enter school ready to succeed.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54" y="2723959"/>
            <a:ext cx="1428572" cy="142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1" y="4539749"/>
            <a:ext cx="2509404" cy="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School-Aged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58" y="915573"/>
            <a:ext cx="8042276" cy="2480903"/>
          </a:xfrm>
        </p:spPr>
        <p:txBody>
          <a:bodyPr>
            <a:normAutofit/>
          </a:bodyPr>
          <a:lstStyle/>
          <a:p>
            <a:r>
              <a:rPr lang="en-US" dirty="0" smtClean="0"/>
              <a:t>1 in 3 students in Washtenaw County are economically disadvantaged </a:t>
            </a:r>
          </a:p>
          <a:p>
            <a:r>
              <a:rPr lang="en-US" dirty="0" smtClean="0"/>
              <a:t>Overall Graduation Rate: 87.3%</a:t>
            </a:r>
          </a:p>
          <a:p>
            <a:r>
              <a:rPr lang="en-US" dirty="0" smtClean="0"/>
              <a:t>Economically disadvantaged Grad Rate: 71.9%</a:t>
            </a:r>
          </a:p>
          <a:p>
            <a:r>
              <a:rPr lang="en-US" dirty="0" smtClean="0"/>
              <a:t>Only 53% of economically disadvantaged 3</a:t>
            </a:r>
            <a:r>
              <a:rPr lang="en-US" baseline="30000" dirty="0" smtClean="0"/>
              <a:t>rd</a:t>
            </a:r>
            <a:r>
              <a:rPr lang="en-US" dirty="0" smtClean="0"/>
              <a:t> graders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are </a:t>
            </a:r>
            <a:r>
              <a:rPr lang="en-US" dirty="0" smtClean="0"/>
              <a:t>proficient readers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799" y="3077419"/>
            <a:ext cx="8331731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3"/>
                </a:solidFill>
              </a:rPr>
              <a:t>Our Goal: Increase the high school graduation rate.</a:t>
            </a:r>
          </a:p>
          <a:p>
            <a:r>
              <a:rPr lang="en-US" sz="2100" dirty="0" smtClean="0">
                <a:solidFill>
                  <a:schemeClr val="accent3"/>
                </a:solidFill>
              </a:rPr>
              <a:t>Our </a:t>
            </a:r>
            <a:r>
              <a:rPr lang="en-US" sz="2100" dirty="0">
                <a:solidFill>
                  <a:schemeClr val="accent3"/>
                </a:solidFill>
              </a:rPr>
              <a:t>Goal: Youth feel physically and emotionally safe in their homes, schools, and communities.</a:t>
            </a:r>
          </a:p>
          <a:p>
            <a:pPr>
              <a:buNone/>
            </a:pPr>
            <a:endParaRPr lang="en-US" sz="195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74" y="1415088"/>
            <a:ext cx="1428572" cy="1428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1" y="4539749"/>
            <a:ext cx="2509404" cy="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&amp; Homelessness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58" y="1435014"/>
            <a:ext cx="8042276" cy="2995736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Washtenaw County a person earning minimum wage ($8.50 </a:t>
            </a:r>
            <a:r>
              <a:rPr lang="en-US" dirty="0" smtClean="0"/>
              <a:t>per hour</a:t>
            </a:r>
            <a:r>
              <a:rPr lang="en-US" dirty="0"/>
              <a:t>) would need to work 92 hours in a week to afford a modest 2 bedroom </a:t>
            </a:r>
            <a:r>
              <a:rPr lang="en-US" dirty="0" smtClean="0"/>
              <a:t>apartment.</a:t>
            </a:r>
          </a:p>
          <a:p>
            <a:r>
              <a:rPr lang="en-US" dirty="0" smtClean="0"/>
              <a:t>On a </a:t>
            </a:r>
            <a:r>
              <a:rPr lang="en-US" dirty="0"/>
              <a:t>given night in </a:t>
            </a:r>
            <a:r>
              <a:rPr lang="en-US" dirty="0" smtClean="0"/>
              <a:t>2017 </a:t>
            </a:r>
            <a:r>
              <a:rPr lang="en-US" dirty="0"/>
              <a:t>there were </a:t>
            </a:r>
            <a:r>
              <a:rPr lang="en-US" dirty="0" smtClean="0"/>
              <a:t>260 </a:t>
            </a:r>
            <a:r>
              <a:rPr lang="en-US" dirty="0"/>
              <a:t>people in emergency </a:t>
            </a:r>
            <a:r>
              <a:rPr lang="en-US" dirty="0" smtClean="0"/>
              <a:t>shelter or transitional housing. 40 people </a:t>
            </a:r>
            <a:r>
              <a:rPr lang="en-US" dirty="0"/>
              <a:t>went unsheltered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16% of the people counted were homeless for more than 2 years</a:t>
            </a:r>
          </a:p>
          <a:p>
            <a:pPr lvl="2"/>
            <a:r>
              <a:rPr lang="en-US" dirty="0" smtClean="0"/>
              <a:t>85 reported serious mental illness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057" y="3844188"/>
            <a:ext cx="866770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950" dirty="0">
                <a:solidFill>
                  <a:schemeClr val="accent3"/>
                </a:solidFill>
              </a:rPr>
              <a:t>Our Goal: Reduce the number of people experiencing homelessness.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1" y="4539749"/>
            <a:ext cx="2509404" cy="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Net Health &amp;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29" y="1500591"/>
            <a:ext cx="8480426" cy="2369012"/>
          </a:xfrm>
        </p:spPr>
        <p:txBody>
          <a:bodyPr/>
          <a:lstStyle/>
          <a:p>
            <a:r>
              <a:rPr lang="en-US" dirty="0" smtClean="0"/>
              <a:t>1 in 7 people in Washtenaw County </a:t>
            </a:r>
            <a:br>
              <a:rPr lang="en-US" dirty="0" smtClean="0"/>
            </a:br>
            <a:r>
              <a:rPr lang="en-US" dirty="0" smtClean="0"/>
              <a:t>are food insecure.</a:t>
            </a:r>
          </a:p>
          <a:p>
            <a:r>
              <a:rPr lang="en-US" dirty="0" smtClean="0"/>
              <a:t>Life expectancy:</a:t>
            </a:r>
          </a:p>
          <a:p>
            <a:pPr lvl="1"/>
            <a:r>
              <a:rPr lang="en-US" sz="1500" dirty="0"/>
              <a:t>Chelsea: 85</a:t>
            </a:r>
          </a:p>
          <a:p>
            <a:pPr lvl="1"/>
            <a:r>
              <a:rPr lang="en-US" sz="1500" dirty="0"/>
              <a:t>Ypsilanti Township: 66</a:t>
            </a:r>
          </a:p>
          <a:p>
            <a:pPr marL="261938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8147" y="3396389"/>
            <a:ext cx="8667705" cy="102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solidFill>
                  <a:schemeClr val="accent3"/>
                </a:solidFill>
              </a:rPr>
              <a:t>Our Goal: Increase access to health services.</a:t>
            </a:r>
          </a:p>
          <a:p>
            <a:endParaRPr lang="en-US" sz="1500" dirty="0">
              <a:solidFill>
                <a:schemeClr val="accent3"/>
              </a:solidFill>
            </a:endParaRPr>
          </a:p>
          <a:p>
            <a:r>
              <a:rPr lang="en-US" sz="1950" dirty="0">
                <a:solidFill>
                  <a:schemeClr val="accent3"/>
                </a:solidFill>
              </a:rPr>
              <a:t>Our Goal: Decrease food insecurity.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12" y="1956088"/>
            <a:ext cx="2744932" cy="1830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1" y="4539749"/>
            <a:ext cx="2509404" cy="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714" y="369852"/>
            <a:ext cx="6686550" cy="863306"/>
          </a:xfrm>
        </p:spPr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half of seniors in our county live alone</a:t>
            </a:r>
          </a:p>
          <a:p>
            <a:r>
              <a:rPr lang="en-US" dirty="0" smtClean="0"/>
              <a:t>47% of seniors report not having someone they could borrow $100 from in an emergency</a:t>
            </a:r>
          </a:p>
          <a:p>
            <a:r>
              <a:rPr lang="en-US" dirty="0" smtClean="0"/>
              <a:t>Studies show that being isolated is just as bad for seniors as smoking and is worse than being obese.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7485" y="3559742"/>
            <a:ext cx="866770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950" dirty="0">
                <a:solidFill>
                  <a:schemeClr val="accent3"/>
                </a:solidFill>
              </a:rPr>
              <a:t>Our Goal: Increase independent living factors for low-income seniors.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1" y="4539749"/>
            <a:ext cx="2509404" cy="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37% of our neighbors in Washtenaw County struggle to meet basic needs</a:t>
            </a:r>
          </a:p>
          <a:p>
            <a:r>
              <a:rPr lang="en-US" dirty="0" smtClean="0"/>
              <a:t>A “Household Survival Budget” does not include any savings or enrichment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7486" y="3384853"/>
            <a:ext cx="86677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950" dirty="0">
                <a:solidFill>
                  <a:schemeClr val="accent3"/>
                </a:solidFill>
              </a:rPr>
              <a:t>Our Goal: Move people towards greater economic self-sufficiency and away from safety-net services needed during crisis situations.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1" y="4539749"/>
            <a:ext cx="2509404" cy="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557213" indent="-214313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8572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2001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15430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fld id="{7322BF62-E632-4D5B-BE89-9BF07E00C5D1}" type="slidenum">
              <a:rPr lang="en-US" altLang="en-US" sz="75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 sz="75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29" y="4307929"/>
            <a:ext cx="2602523" cy="498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400" y="4509477"/>
            <a:ext cx="444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2017 Campaign Kickoff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TmCY3QMech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3756"/>
      </p:ext>
    </p:extLst>
  </p:cSld>
  <p:clrMapOvr>
    <a:masterClrMapping/>
  </p:clrMapOvr>
  <p:transition advClick="0" advTm="6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968" y="0"/>
            <a:ext cx="8667262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Only 22% of economically-disadvantaged 8th graders are proficient at grade-level math.  </a:t>
            </a:r>
          </a:p>
          <a:p>
            <a:pPr lvl="0"/>
            <a:endParaRPr lang="en-US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African </a:t>
            </a:r>
            <a:r>
              <a:rPr lang="en-US" sz="1800" dirty="0">
                <a:solidFill>
                  <a:schemeClr val="tx1"/>
                </a:solidFill>
              </a:rPr>
              <a:t>American babies (0-12 months) die at almost twice the rate of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smtClean="0">
                <a:solidFill>
                  <a:schemeClr val="tx1"/>
                </a:solidFill>
              </a:rPr>
              <a:t>white </a:t>
            </a:r>
            <a:r>
              <a:rPr lang="en-US" sz="1800" dirty="0">
                <a:solidFill>
                  <a:schemeClr val="tx1"/>
                </a:solidFill>
              </a:rPr>
              <a:t>babies in Washtenaw County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 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52</a:t>
            </a:r>
            <a:r>
              <a:rPr lang="en-US" sz="1800" dirty="0">
                <a:solidFill>
                  <a:schemeClr val="tx1"/>
                </a:solidFill>
              </a:rPr>
              <a:t>% of seniors in Washtenaw County live alone with limited outside support.  </a:t>
            </a:r>
            <a:r>
              <a:rPr lang="en-US" sz="1800" dirty="0">
                <a:solidFill>
                  <a:schemeClr val="tx1"/>
                </a:solidFill>
              </a:rPr>
              <a:t>Isolated seniors have much higher rates of chronic disease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lvl="0"/>
            <a:endParaRPr lang="en-US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28</a:t>
            </a:r>
            <a:r>
              <a:rPr lang="en-US" sz="1800" dirty="0">
                <a:solidFill>
                  <a:schemeClr val="tx1"/>
                </a:solidFill>
              </a:rPr>
              <a:t>% of economically disadvantaged youth in Washtenaw County do not graduate high school.</a:t>
            </a:r>
          </a:p>
          <a:p>
            <a:pPr lvl="0"/>
            <a:endParaRPr lang="en-US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14</a:t>
            </a:r>
            <a:r>
              <a:rPr lang="en-US" sz="1800" dirty="0">
                <a:solidFill>
                  <a:schemeClr val="tx1"/>
                </a:solidFill>
              </a:rPr>
              <a:t>% of Washtenaw County live in poverty, another 25% struggle to make ends meet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55843"/>
      </p:ext>
    </p:extLst>
  </p:cSld>
  <p:clrMapOvr>
    <a:masterClrMapping/>
  </p:clrMapOvr>
  <p:transition advClick="0" advTm="60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Events!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99"/>
                </a:solidFill>
              </a:rPr>
              <a:t>Powe</a:t>
            </a:r>
            <a:r>
              <a:rPr lang="en-US" dirty="0" smtClean="0">
                <a:solidFill>
                  <a:srgbClr val="000099"/>
                </a:solidFill>
              </a:rPr>
              <a:t>r of the Purse March 14</a:t>
            </a:r>
            <a:r>
              <a:rPr lang="en-US" baseline="30000" dirty="0" smtClean="0">
                <a:solidFill>
                  <a:srgbClr val="000099"/>
                </a:solidFill>
              </a:rPr>
              <a:t>th</a:t>
            </a:r>
            <a:r>
              <a:rPr lang="en-US" dirty="0" smtClean="0">
                <a:solidFill>
                  <a:srgbClr val="000099"/>
                </a:solidFill>
              </a:rPr>
              <a:t> 5:30-730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9"/>
                </a:solidFill>
              </a:rPr>
              <a:t>     at The Kensington Hotel, Ann Arbor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VITA Volunteer Income Tax Assistance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3366FF"/>
                </a:solidFill>
              </a:rPr>
              <a:t>June National Day of Action</a:t>
            </a: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1" y="4539749"/>
            <a:ext cx="2509404" cy="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557213" indent="-214313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8572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2001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15430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fld id="{7322BF62-E632-4D5B-BE89-9BF07E00C5D1}" type="slidenum">
              <a:rPr lang="en-US" altLang="en-US" sz="75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7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60594" y="0"/>
            <a:ext cx="4907560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98921" y="1300570"/>
            <a:ext cx="2475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2018-2021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Strategic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Plan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29" y="4307929"/>
            <a:ext cx="2602523" cy="498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" y="4509477"/>
            <a:ext cx="444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2017 Campaign Kickoff</a:t>
            </a:r>
            <a:endParaRPr lang="en-US" sz="18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6" y="124893"/>
            <a:ext cx="3288348" cy="42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083"/>
      </p:ext>
    </p:extLst>
  </p:cSld>
  <p:clrMapOvr>
    <a:masterClrMapping/>
  </p:clrMapOvr>
  <p:transition advClick="0" advTm="6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557213" indent="-214313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8572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2001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1543050" indent="-171450" eaLnBrk="0" hangingPunct="0"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fld id="{7322BF62-E632-4D5B-BE89-9BF07E00C5D1}" type="slidenum">
              <a:rPr lang="en-US" altLang="en-US" sz="75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4509477"/>
            <a:ext cx="444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2017 Campaign Kickoff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29" y="4307929"/>
            <a:ext cx="2602523" cy="498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815" y="265723"/>
            <a:ext cx="841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Our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815" y="1078523"/>
            <a:ext cx="8534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2-1-1: Community Help &amp; Referral Line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Staffed 24/7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Online chat, email or database search also available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FamilyWize</a:t>
            </a:r>
            <a:r>
              <a:rPr lang="en-US" sz="2000" dirty="0">
                <a:solidFill>
                  <a:schemeClr val="bg1"/>
                </a:solidFill>
              </a:rPr>
              <a:t>: Discount Rx Program for all</a:t>
            </a:r>
          </a:p>
          <a:p>
            <a:r>
              <a:rPr lang="en-US" sz="2000" dirty="0">
                <a:solidFill>
                  <a:schemeClr val="bg1"/>
                </a:solidFill>
              </a:rPr>
              <a:t>Volunteer Center: 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www.VolunteerWashtenaw.org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Mobile Financial Resource Team: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VITA</a:t>
            </a:r>
            <a:r>
              <a:rPr lang="en-US" sz="2000" dirty="0">
                <a:solidFill>
                  <a:schemeClr val="bg1"/>
                </a:solidFill>
              </a:rPr>
              <a:t>: Volunteer Income Tax </a:t>
            </a:r>
            <a:r>
              <a:rPr lang="en-US" sz="2000" dirty="0" smtClean="0">
                <a:solidFill>
                  <a:schemeClr val="bg1"/>
                </a:solidFill>
              </a:rPr>
              <a:t>Assistance for </a:t>
            </a:r>
            <a:r>
              <a:rPr lang="en-US" sz="2000" dirty="0">
                <a:solidFill>
                  <a:schemeClr val="bg1"/>
                </a:solidFill>
              </a:rPr>
              <a:t>families &amp; individuals earning $54,000 a year or less</a:t>
            </a:r>
          </a:p>
        </p:txBody>
      </p:sp>
    </p:spTree>
    <p:extLst>
      <p:ext uri="{BB962C8B-B14F-4D97-AF65-F5344CB8AC3E}">
        <p14:creationId xmlns:p14="http://schemas.microsoft.com/office/powerpoint/2010/main" val="2886937336"/>
      </p:ext>
    </p:extLst>
  </p:cSld>
  <p:clrMapOvr>
    <a:masterClrMapping/>
  </p:clrMapOvr>
  <p:transition advClick="0" advTm="6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0" y="1459920"/>
            <a:ext cx="86868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F4"/>
                </a:solidFill>
              </a:rPr>
              <a:t>Monthly Costs for a</a:t>
            </a:r>
          </a:p>
          <a:p>
            <a:r>
              <a:rPr lang="en-US" b="1" dirty="0">
                <a:solidFill>
                  <a:srgbClr val="0020F4"/>
                </a:solidFill>
              </a:rPr>
              <a:t>single adult = $21,288</a:t>
            </a:r>
          </a:p>
          <a:p>
            <a:r>
              <a:rPr lang="en-US" b="1" dirty="0">
                <a:solidFill>
                  <a:srgbClr val="0020F4"/>
                </a:solidFill>
              </a:rPr>
              <a:t>$10.64 per hour </a:t>
            </a:r>
            <a:endParaRPr lang="en-US" b="1" dirty="0" smtClean="0">
              <a:solidFill>
                <a:srgbClr val="0020F4"/>
              </a:solidFill>
            </a:endParaRPr>
          </a:p>
          <a:p>
            <a:endParaRPr lang="en-US" b="1" dirty="0">
              <a:solidFill>
                <a:srgbClr val="0020F4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350" y="2898565"/>
            <a:ext cx="295912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20F4"/>
                </a:solidFill>
              </a:rPr>
              <a:t>Monthly Costs for a</a:t>
            </a:r>
          </a:p>
          <a:p>
            <a:pPr algn="ctr"/>
            <a:r>
              <a:rPr lang="en-US" sz="2100" dirty="0">
                <a:solidFill>
                  <a:srgbClr val="0020F4"/>
                </a:solidFill>
              </a:rPr>
              <a:t>family of 4 with </a:t>
            </a:r>
            <a:br>
              <a:rPr lang="en-US" sz="2100" dirty="0">
                <a:solidFill>
                  <a:srgbClr val="0020F4"/>
                </a:solidFill>
              </a:rPr>
            </a:br>
            <a:r>
              <a:rPr lang="en-US" sz="2100" dirty="0">
                <a:solidFill>
                  <a:srgbClr val="0020F4"/>
                </a:solidFill>
              </a:rPr>
              <a:t>young children = $63,096</a:t>
            </a:r>
          </a:p>
          <a:p>
            <a:pPr algn="ctr"/>
            <a:r>
              <a:rPr lang="en-US" sz="2100" dirty="0">
                <a:solidFill>
                  <a:srgbClr val="0020F4"/>
                </a:solidFill>
              </a:rPr>
              <a:t>$31.55 per hour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22" y="1619133"/>
            <a:ext cx="4720703" cy="30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49249" y="1492397"/>
            <a:ext cx="8480426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F4"/>
                </a:solidFill>
              </a:rPr>
              <a:t>Washtenaw County – 2015 ALICE and Poverty %’s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7" y="2845779"/>
            <a:ext cx="2428973" cy="1785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57" y="2887805"/>
            <a:ext cx="2448533" cy="1774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77" y="2794600"/>
            <a:ext cx="2348417" cy="1836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815143">
            <a:off x="7396253" y="3252104"/>
            <a:ext cx="132118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600" dirty="0">
                <a:solidFill>
                  <a:srgbClr val="FE230A"/>
                </a:solidFill>
              </a:rPr>
              <a:t>Lowest</a:t>
            </a:r>
          </a:p>
          <a:p>
            <a:pPr algn="r">
              <a:buNone/>
            </a:pPr>
            <a:r>
              <a:rPr lang="en-US" sz="1600" dirty="0">
                <a:solidFill>
                  <a:srgbClr val="FE230A"/>
                </a:solidFill>
              </a:rPr>
              <a:t>← 14%</a:t>
            </a:r>
          </a:p>
        </p:txBody>
      </p:sp>
      <p:sp>
        <p:nvSpPr>
          <p:cNvPr id="10" name="TextBox 9"/>
          <p:cNvSpPr txBox="1"/>
          <p:nvPr/>
        </p:nvSpPr>
        <p:spPr>
          <a:xfrm rot="19729191">
            <a:off x="7601418" y="3839748"/>
            <a:ext cx="102075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600" dirty="0">
                <a:solidFill>
                  <a:srgbClr val="FE230A"/>
                </a:solidFill>
              </a:rPr>
              <a:t>Highest</a:t>
            </a:r>
          </a:p>
          <a:p>
            <a:pPr algn="r">
              <a:buNone/>
            </a:pPr>
            <a:r>
              <a:rPr lang="en-US" sz="1600" dirty="0" smtClean="0">
                <a:solidFill>
                  <a:srgbClr val="FE230A"/>
                </a:solidFill>
              </a:rPr>
              <a:t> </a:t>
            </a:r>
            <a:r>
              <a:rPr lang="en-US" sz="1600" dirty="0">
                <a:solidFill>
                  <a:srgbClr val="FE230A"/>
                </a:solidFill>
              </a:rPr>
              <a:t>65%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6" y="2335068"/>
            <a:ext cx="2460935" cy="532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77" y="2337780"/>
            <a:ext cx="2460935" cy="532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55" y="2355428"/>
            <a:ext cx="2460935" cy="532378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7704706" y="4381155"/>
            <a:ext cx="442634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" y="1401327"/>
            <a:ext cx="8728354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5191"/>
                </a:solidFill>
              </a:rPr>
              <a:t>Our Work</a:t>
            </a:r>
            <a:endParaRPr lang="en-US" dirty="0">
              <a:solidFill>
                <a:srgbClr val="00519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77" y="1855589"/>
            <a:ext cx="56578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grants are awarded via a competitive application process.</a:t>
            </a:r>
          </a:p>
          <a:p>
            <a:r>
              <a:rPr lang="en-US" dirty="0" smtClean="0"/>
              <a:t>Agencies are screened to ensure core sound practices in place.</a:t>
            </a:r>
          </a:p>
          <a:p>
            <a:r>
              <a:rPr lang="en-US" dirty="0" smtClean="0"/>
              <a:t>Grants are reviewed and disbursed by community volunteers.</a:t>
            </a:r>
          </a:p>
          <a:p>
            <a:r>
              <a:rPr lang="en-US" dirty="0" smtClean="0"/>
              <a:t>Unique participation in Washtenaw Coordinated Funders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Decisions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1" y="4539749"/>
            <a:ext cx="2509404" cy="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4055</TotalTime>
  <Pages>31</Pages>
  <Words>728</Words>
  <Application>Microsoft Office PowerPoint</Application>
  <PresentationFormat>On-screen Show (16:9)</PresentationFormat>
  <Paragraphs>123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Gill Sans</vt:lpstr>
      <vt:lpstr>Times New Roman</vt:lpstr>
      <vt:lpstr>Wingdings</vt:lpstr>
      <vt:lpstr>Office Theme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know?</vt:lpstr>
      <vt:lpstr>Our Work</vt:lpstr>
      <vt:lpstr>Funding Decisions</vt:lpstr>
      <vt:lpstr>PowerPoint Presentation</vt:lpstr>
      <vt:lpstr>Early Childhood</vt:lpstr>
      <vt:lpstr>School-Aged Youth</vt:lpstr>
      <vt:lpstr>Housing &amp; Homelessness</vt:lpstr>
      <vt:lpstr>Safety Net Health &amp; Nutrition</vt:lpstr>
      <vt:lpstr>Aging</vt:lpstr>
      <vt:lpstr>Financial Stability</vt:lpstr>
      <vt:lpstr>PowerPoint Presentation</vt:lpstr>
      <vt:lpstr>PowerPoint Presentation</vt:lpstr>
      <vt:lpstr>Upcoming Events!</vt:lpstr>
    </vt:vector>
  </TitlesOfParts>
  <Company>Russell 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Television</dc:subject>
  <dc:creator>Scott Nadeau</dc:creator>
  <cp:lastModifiedBy>Tina Heusel</cp:lastModifiedBy>
  <cp:revision>144</cp:revision>
  <cp:lastPrinted>2017-09-07T13:43:59Z</cp:lastPrinted>
  <dcterms:created xsi:type="dcterms:W3CDTF">2009-08-19T16:58:54Z</dcterms:created>
  <dcterms:modified xsi:type="dcterms:W3CDTF">2018-03-08T16:38:55Z</dcterms:modified>
</cp:coreProperties>
</file>