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1" r:id="rId2"/>
    <p:sldMasterId id="2147483745" r:id="rId3"/>
    <p:sldMasterId id="2147483762" r:id="rId4"/>
    <p:sldMasterId id="2147483796" r:id="rId5"/>
    <p:sldMasterId id="2147483830" r:id="rId6"/>
  </p:sldMasterIdLst>
  <p:notesMasterIdLst>
    <p:notesMasterId r:id="rId40"/>
  </p:notesMasterIdLst>
  <p:sldIdLst>
    <p:sldId id="414" r:id="rId7"/>
    <p:sldId id="347" r:id="rId8"/>
    <p:sldId id="348" r:id="rId9"/>
    <p:sldId id="365" r:id="rId10"/>
    <p:sldId id="386" r:id="rId11"/>
    <p:sldId id="2141411912" r:id="rId12"/>
    <p:sldId id="2141411913" r:id="rId13"/>
    <p:sldId id="2141411914" r:id="rId14"/>
    <p:sldId id="2141411915" r:id="rId15"/>
    <p:sldId id="2141411911" r:id="rId16"/>
    <p:sldId id="361" r:id="rId17"/>
    <p:sldId id="473" r:id="rId18"/>
    <p:sldId id="426" r:id="rId19"/>
    <p:sldId id="436" r:id="rId20"/>
    <p:sldId id="455" r:id="rId21"/>
    <p:sldId id="2141411910" r:id="rId22"/>
    <p:sldId id="456" r:id="rId23"/>
    <p:sldId id="459" r:id="rId24"/>
    <p:sldId id="441" r:id="rId25"/>
    <p:sldId id="447" r:id="rId26"/>
    <p:sldId id="448" r:id="rId27"/>
    <p:sldId id="415" r:id="rId28"/>
    <p:sldId id="399" r:id="rId29"/>
    <p:sldId id="329" r:id="rId30"/>
    <p:sldId id="444" r:id="rId31"/>
    <p:sldId id="425" r:id="rId32"/>
    <p:sldId id="470" r:id="rId33"/>
    <p:sldId id="446" r:id="rId34"/>
    <p:sldId id="422" r:id="rId35"/>
    <p:sldId id="350" r:id="rId36"/>
    <p:sldId id="483" r:id="rId37"/>
    <p:sldId id="435" r:id="rId38"/>
    <p:sldId id="408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4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86152" autoAdjust="0"/>
  </p:normalViewPr>
  <p:slideViewPr>
    <p:cSldViewPr snapToGrid="0">
      <p:cViewPr varScale="1">
        <p:scale>
          <a:sx n="109" d="100"/>
          <a:sy n="109" d="100"/>
        </p:scale>
        <p:origin x="216" y="2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13204"/>
    </p:cViewPr>
  </p:sorterViewPr>
  <p:notesViewPr>
    <p:cSldViewPr snapToGrid="0">
      <p:cViewPr varScale="1">
        <p:scale>
          <a:sx n="67" d="100"/>
          <a:sy n="67" d="100"/>
        </p:scale>
        <p:origin x="-3120" y="-8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08B41-1FB8-4A83-9F4E-26A860C9AC79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D3096-2C63-4BF1-A665-09ED1AD22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1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799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1" y="4400549"/>
            <a:ext cx="5486399" cy="360045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6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424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C3CA1-276B-4469-8F9D-5631DB4DE73D}" type="slidenum">
              <a:rPr lang="en-US" altLang="en-US" smtClean="0">
                <a:solidFill>
                  <a:prstClr val="black"/>
                </a:solidFill>
              </a:rPr>
              <a:pPr/>
              <a:t>23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67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Ask participants what the different</a:t>
            </a:r>
            <a:r>
              <a:rPr lang="en-US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ways are to support the Rotary Foundation and ask them to explain each one </a:t>
            </a:r>
            <a:r>
              <a:rPr lang="mr-IN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see below for explanation.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Every Rotarian Every</a:t>
            </a:r>
            <a:r>
              <a:rPr lang="en-US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Year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Rotary (</a:t>
            </a:r>
            <a:r>
              <a:rPr lang="en-US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Clubs that achieve Annual Fund giving of $100 per capita during a Rotary year and each club member contributes $25US to the Annual Fund)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Foundation Sustaining Member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contribution of a minimum of $100US each year)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Paul Harris Fellow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(contributed in cash and recognition points a total of $1000US)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Paul Harris Society Member </a:t>
            </a:r>
            <a:r>
              <a:rPr lang="en-US" sz="1400" b="1" dirty="0">
                <a:solidFill>
                  <a:srgbClr val="558ED5"/>
                </a:solidFill>
              </a:rPr>
              <a:t>(commitment to donate a minimum of $1000 US per year </a:t>
            </a:r>
            <a:r>
              <a:rPr lang="mr-IN" sz="1400" b="1" dirty="0">
                <a:solidFill>
                  <a:srgbClr val="558ED5"/>
                </a:solidFill>
              </a:rPr>
              <a:t>–</a:t>
            </a:r>
            <a:r>
              <a:rPr lang="en-US" sz="1400" b="1" dirty="0">
                <a:solidFill>
                  <a:srgbClr val="558ED5"/>
                </a:solidFill>
              </a:rPr>
              <a:t> not binding)</a:t>
            </a:r>
          </a:p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Benefactor </a:t>
            </a:r>
            <a:r>
              <a:rPr lang="en-US" sz="1400" b="1" dirty="0">
                <a:solidFill>
                  <a:srgbClr val="558ED5"/>
                </a:solidFill>
              </a:rPr>
              <a:t>(commit $1,000US or more in estate plan)</a:t>
            </a:r>
          </a:p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Bequest Society Member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558ED5"/>
                </a:solidFill>
              </a:rPr>
              <a:t>(commit at least $10,000US in estate plan)</a:t>
            </a:r>
            <a:endParaRPr lang="en-US" sz="1400" b="1" dirty="0">
              <a:solidFill>
                <a:srgbClr val="558E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Major Donor </a:t>
            </a:r>
            <a:r>
              <a:rPr lang="en-US" sz="1400" b="1" dirty="0">
                <a:solidFill>
                  <a:srgbClr val="558ED5"/>
                </a:solidFill>
              </a:rPr>
              <a:t> (cumulative donations of cash reach $10,000US)*</a:t>
            </a:r>
            <a:endParaRPr lang="en-US" sz="1400" b="1" dirty="0">
              <a:solidFill>
                <a:srgbClr val="558E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Arch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Klumph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Society </a:t>
            </a:r>
            <a:r>
              <a:rPr lang="en-US" sz="1400" b="1" dirty="0">
                <a:solidFill>
                  <a:srgbClr val="558ED5"/>
                </a:solidFill>
              </a:rPr>
              <a:t>(cumulative donations of cash reach $250,000US)*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558ED5"/>
                </a:solidFill>
              </a:rPr>
              <a:t>*Not including Foundation recognition points.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/>
          </a:p>
          <a:p>
            <a:endParaRPr lang="en-US" sz="1400" b="1" dirty="0">
              <a:solidFill>
                <a:srgbClr val="558E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D3096-2C63-4BF1-A665-09ED1AD22F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91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100% Paul Harris Fellow Club: </a:t>
            </a:r>
            <a:r>
              <a:rPr lang="en-US" sz="1600" dirty="0"/>
              <a:t>clubs in which all dues-paying members are Paul Harris Fellows..</a:t>
            </a:r>
          </a:p>
          <a:p>
            <a:r>
              <a:rPr lang="en-US" sz="1600" b="1" dirty="0"/>
              <a:t>100% Paul Harris Society Club: </a:t>
            </a:r>
            <a:r>
              <a:rPr lang="en-US" sz="1600" dirty="0"/>
              <a:t>clubs in which every dues-paying member contributes a minimum of $1,000 to the Annual Fund, PolioPlus, or global grants within a Rotary year</a:t>
            </a:r>
          </a:p>
          <a:p>
            <a:r>
              <a:rPr lang="en-US" sz="1600" b="1" dirty="0"/>
              <a:t>100% Foundation Giving Club </a:t>
            </a:r>
            <a:r>
              <a:rPr lang="en-US" sz="1600" dirty="0"/>
              <a:t>clubs that achieve an average of $100 in per capita ng and 100 percent participation, with every dues-paying member contributing at least $25 </a:t>
            </a:r>
            <a:r>
              <a:rPr lang="en-US" sz="1600" b="1" dirty="0"/>
              <a:t>Every Rotarian, Every Year Club: </a:t>
            </a:r>
            <a:r>
              <a:rPr lang="en-US" sz="1600" dirty="0"/>
              <a:t>For clubs that achieve a minimum Annual Fund contribution of $100 per capita during the Rotary year, and every dues-paying member must personally contribute at least $25 to the Annual Fund during the year. </a:t>
            </a:r>
          </a:p>
          <a:p>
            <a:r>
              <a:rPr lang="en-US" sz="1600" b="1" dirty="0"/>
              <a:t>Top Three Per Capita in Annual Fund Giving: </a:t>
            </a:r>
            <a:r>
              <a:rPr lang="en-US" sz="1600" dirty="0"/>
              <a:t> the three clubs in district 5020 that give the most, per capita, to the Annual Fund.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D3096-2C63-4BF1-A665-09ED1AD22FA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057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DONOR HISTOR</a:t>
            </a:r>
            <a:r>
              <a:rPr lang="en-US" sz="1400" baseline="0" dirty="0"/>
              <a:t>Y ( only individual Rotarian can access their own donor history information)</a:t>
            </a:r>
          </a:p>
          <a:p>
            <a:r>
              <a:rPr lang="en-US" sz="1400" baseline="0" dirty="0"/>
              <a:t>-Under individual reports </a:t>
            </a:r>
            <a:r>
              <a:rPr lang="mr-IN" sz="1400" baseline="0" dirty="0"/>
              <a:t>–</a:t>
            </a:r>
            <a:r>
              <a:rPr lang="en-US" sz="1400" baseline="0" dirty="0"/>
              <a:t> Donor History</a:t>
            </a:r>
          </a:p>
          <a:p>
            <a:r>
              <a:rPr lang="en-US" sz="1400" baseline="0" dirty="0"/>
              <a:t>-Click on View Report</a:t>
            </a:r>
          </a:p>
          <a:p>
            <a:r>
              <a:rPr lang="en-US" sz="1400" baseline="0" dirty="0"/>
              <a:t>-click on Donor History Report </a:t>
            </a:r>
          </a:p>
          <a:p>
            <a:endParaRPr lang="en-US" sz="1400" baseline="0" dirty="0"/>
          </a:p>
          <a:p>
            <a:r>
              <a:rPr lang="en-US" sz="1400" baseline="0" dirty="0"/>
              <a:t>This report includes:</a:t>
            </a:r>
          </a:p>
          <a:p>
            <a:r>
              <a:rPr lang="en-US" sz="1400" baseline="0" dirty="0"/>
              <a:t>Rotary ID </a:t>
            </a:r>
          </a:p>
          <a:p>
            <a:r>
              <a:rPr lang="en-US" sz="1400" baseline="0" dirty="0"/>
              <a:t>Club ID</a:t>
            </a:r>
          </a:p>
          <a:p>
            <a:r>
              <a:rPr lang="en-US" sz="1400" baseline="0" dirty="0"/>
              <a:t>Bequest Society</a:t>
            </a:r>
          </a:p>
          <a:p>
            <a:r>
              <a:rPr lang="en-US" sz="1400" baseline="0" dirty="0"/>
              <a:t>Benefactor</a:t>
            </a:r>
          </a:p>
          <a:p>
            <a:r>
              <a:rPr lang="en-US" sz="1400" baseline="0" dirty="0"/>
              <a:t>Paul Harris Society</a:t>
            </a:r>
          </a:p>
          <a:p>
            <a:r>
              <a:rPr lang="en-US" sz="1400" baseline="0" dirty="0"/>
              <a:t>Sustaining Member</a:t>
            </a:r>
          </a:p>
          <a:p>
            <a:r>
              <a:rPr lang="en-US" sz="1400" baseline="0" dirty="0"/>
              <a:t>Every Rotarian Every Year</a:t>
            </a:r>
          </a:p>
          <a:p>
            <a:r>
              <a:rPr lang="en-US" sz="1400" baseline="0" dirty="0"/>
              <a:t>Foundation $ donated</a:t>
            </a:r>
          </a:p>
          <a:p>
            <a:r>
              <a:rPr lang="en-US" sz="1400" baseline="0" dirty="0"/>
              <a:t>Foundation Recognition Points</a:t>
            </a:r>
          </a:p>
          <a:p>
            <a:r>
              <a:rPr lang="en-US" sz="1400" baseline="0" dirty="0"/>
              <a:t>What fund $ are being directed to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D3096-2C63-4BF1-A665-09ED1AD22FA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54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D3096-2C63-4BF1-A665-09ED1AD22F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9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  <a:spcAft>
                <a:spcPts val="785"/>
              </a:spcAft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785"/>
              </a:spcAft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altLang="en-US" dirty="0">
              <a:latin typeface="Arial" pitchFamily="34" charset="0"/>
              <a:ea typeface="ＭＳ Ｐゴシック" pitchFamily="34" charset="-128"/>
              <a:cs typeface="ヒラギノ角ゴ Pro W3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28981" indent="-280378" defTabSz="91434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1511" indent="-224303" defTabSz="91434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70115" indent="-224303" defTabSz="91434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18720" indent="-224303" defTabSz="91434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67325" indent="-224303" defTabSz="9143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5929" indent="-224303" defTabSz="9143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64533" indent="-224303" defTabSz="9143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13138" indent="-224303" defTabSz="9143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BB11184-4BF4-4B0C-8757-A3F12E542FEF}" type="slidenum">
              <a:rPr lang="en-US" altLang="en-US" sz="1200">
                <a:solidFill>
                  <a:prstClr val="black"/>
                </a:solidFill>
              </a:rPr>
              <a:pPr/>
              <a:t>5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D3096-2C63-4BF1-A665-09ED1AD22FA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337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D3096-2C63-4BF1-A665-09ED1AD22FA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337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D3096-2C63-4BF1-A665-09ED1AD22FA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839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June 2021, the Global Polio Eradication Initiative, of which Rotary is a founding member, launched a new strategic plan covering the years 2022-2026.  The new plan builds on our progress to date and addresses the remaining hurdles to polio eradication.  The title of the strategy is “Delivering on a Promise.”  The strategy has two goals:  1) interrupt transmission of all poliovirus in Afghanistan and Pakistan (that means both wild and circulating vaccine-derived poliovirus) and 2) stop transmission of circulating vaccine-derived poliovirus type 2 outside of the endemic countries and prevent outbreaks in polio-free regions. For both goals two important milestones are stopping transmission by end 2023 and certifying the world wild poliovirus free and validating the absence of circulating vaccine-derived poliovirus by end 2026.</a:t>
            </a:r>
          </a:p>
          <a:p>
            <a:endParaRPr lang="en-US" dirty="0"/>
          </a:p>
          <a:p>
            <a:r>
              <a:rPr lang="en-US" dirty="0"/>
              <a:t>We are confident that this strategy will deliver on OUR promise to children everywhere that they will soon live in a world free from the threat of all types of polio.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C52C5-8DB1-4C73-9B13-E6392D3830E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501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D3096-2C63-4BF1-A665-09ED1AD22FA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104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D3096-2C63-4BF1-A665-09ED1AD22FA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1203-EF1C-4EE7-9FEF-30547003D0FA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D19E-3783-4A20-964E-D840E1C9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9593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4358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5827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1137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rgbClr val="D91B5C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6814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rgbClr val="872175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010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2286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5021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7125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392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0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3314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556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1203-EF1C-4EE7-9FEF-30547003D0FA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D19E-3783-4A20-964E-D840E1C9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81696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81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9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2788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0481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504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37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0600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346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6288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2954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rgbClr val="D91B5C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8338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1203-EF1C-4EE7-9FEF-30547003D0FA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D19E-3783-4A20-964E-D840E1C9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02946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rgbClr val="872175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753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2286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5205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06655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1501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7812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77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642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5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7875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4443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4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680042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0532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6788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152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3638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893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rgbClr val="D91B5C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6518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rgbClr val="872175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59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2286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07699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7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53176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3714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1203-EF1C-4EE7-9FEF-30547003D0FA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D19E-3783-4A20-964E-D840E1C9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05437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5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5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251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1957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2962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7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25269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5785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723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39926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2943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018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6999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43"/>
            <a:ext cx="4978400" cy="1135063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5" y="3383635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67">
                <a:solidFill>
                  <a:schemeClr val="bg1"/>
                </a:solidFill>
                <a:latin typeface="+mj-lt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67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42" y="115574"/>
            <a:ext cx="42333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01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76701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rgbClr val="D91B5C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07059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rgbClr val="872175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9605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2286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8913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4477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31063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37460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19390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577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1599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7"/>
            <a:ext cx="12192000" cy="5317959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lvl="0" algn="ctr"/>
            <a:endParaRPr lang="en-US" sz="24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42" y="6356356"/>
            <a:ext cx="423335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"/>
            <a:ext cx="11506200" cy="1540043"/>
          </a:xfrm>
        </p:spPr>
        <p:txBody>
          <a:bodyPr tIns="0" bIns="68577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9"/>
            <a:ext cx="9144000" cy="194988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r>
              <a:rPr lang="en-US" sz="667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42" y="115574"/>
            <a:ext cx="423335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z="1600" smtClean="0">
                <a:solidFill>
                  <a:schemeClr val="tx1"/>
                </a:solidFill>
              </a:rPr>
              <a:pPr/>
              <a:t>‹#›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9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18813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9074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804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2408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1150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13229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5896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rgbClr val="D91B5C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76338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rgbClr val="872175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59756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2286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5488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15266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0849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29546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55554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67739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1253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11991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58740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598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01600" y="457200"/>
            <a:ext cx="123952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4572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4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Georgia"/>
                <a:cs typeface="Georgia"/>
              </a:defRPr>
            </a:lvl1pPr>
            <a:lvl2pPr>
              <a:defRPr sz="2600">
                <a:latin typeface="Georgia"/>
                <a:cs typeface="Georgia"/>
              </a:defRPr>
            </a:lvl2pPr>
            <a:lvl3pPr>
              <a:defRPr sz="22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9179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B1203-EF1C-4EE7-9FEF-30547003D0FA}" type="datetimeFigureOut">
              <a:rPr lang="en-US" smtClean="0"/>
              <a:t>11/27/22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3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ED19E-3783-4A20-964E-D840E1C9BD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0" y="5905446"/>
            <a:ext cx="2105263" cy="8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4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8" r:id="rId2"/>
    <p:sldLayoutId id="2147483703" r:id="rId3"/>
    <p:sldLayoutId id="2147483709" r:id="rId4"/>
    <p:sldLayoutId id="2147483710" r:id="rId5"/>
    <p:sldLayoutId id="2147483847" r:id="rId6"/>
    <p:sldLayoutId id="2147483848" r:id="rId7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45600" y="6477079"/>
            <a:ext cx="2336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BCBDC0"/>
                </a:solidFill>
                <a:latin typeface="Arial Narrow"/>
                <a:ea typeface="MS PGothic" pitchFamily="34" charset="-128"/>
                <a:cs typeface="Arial Narrow"/>
              </a:rPr>
              <a:t>DOING GOOD IN THE WORLD |  </a:t>
            </a:r>
            <a:fld id="{CF1A8821-C998-834A-B51E-54D54792926D}" type="slidenum">
              <a:rPr lang="en-US" sz="900" spc="300">
                <a:solidFill>
                  <a:srgbClr val="BCBDC0"/>
                </a:solidFill>
                <a:latin typeface="Arial Narrow"/>
                <a:ea typeface="ヒラギノ角ゴ Pro W3" charset="0"/>
                <a:cs typeface="Arial Narrow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z="900" spc="300" dirty="0">
                <a:solidFill>
                  <a:srgbClr val="BCBDC0"/>
                </a:solidFill>
                <a:latin typeface="Arial Narrow"/>
                <a:ea typeface="ヒラギノ角ゴ Pro W3" charset="0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ea typeface="MS PGothic" pitchFamily="34" charset="-128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12" y="6173840"/>
            <a:ext cx="1562773" cy="44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8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45600" y="6477065"/>
            <a:ext cx="2336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BCBDC0"/>
                </a:solidFill>
                <a:latin typeface="Arial Narrow"/>
                <a:ea typeface="MS PGothic" pitchFamily="34" charset="-128"/>
                <a:cs typeface="Arial Narrow"/>
              </a:rPr>
              <a:t>DOING GOOD IN THE WORLD |  </a:t>
            </a:r>
            <a:fld id="{CF1A8821-C998-834A-B51E-54D54792926D}" type="slidenum">
              <a:rPr lang="en-US" sz="900" spc="300">
                <a:solidFill>
                  <a:srgbClr val="BCBDC0"/>
                </a:solidFill>
                <a:latin typeface="Arial Narrow"/>
                <a:ea typeface="ヒラギノ角ゴ Pro W3" charset="0"/>
                <a:cs typeface="Arial Narrow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z="900" spc="300" dirty="0">
                <a:solidFill>
                  <a:srgbClr val="BCBDC0"/>
                </a:solidFill>
                <a:latin typeface="Arial Narrow"/>
                <a:ea typeface="ヒラギノ角ゴ Pro W3" charset="0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ea typeface="MS PGothic" pitchFamily="34" charset="-128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12" y="6173826"/>
            <a:ext cx="1562773" cy="44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7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45600" y="6477057"/>
            <a:ext cx="2336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BCBDC0"/>
                </a:solidFill>
                <a:latin typeface="Arial Narrow"/>
                <a:ea typeface="MS PGothic" pitchFamily="34" charset="-128"/>
                <a:cs typeface="Arial Narrow"/>
              </a:rPr>
              <a:t>DOING GOOD IN THE WORLD |  </a:t>
            </a:r>
            <a:fld id="{CF1A8821-C998-834A-B51E-54D54792926D}" type="slidenum">
              <a:rPr lang="en-US" sz="900" spc="300">
                <a:solidFill>
                  <a:srgbClr val="BCBDC0"/>
                </a:solidFill>
                <a:latin typeface="Arial Narrow"/>
                <a:ea typeface="ヒラギノ角ゴ Pro W3" charset="0"/>
                <a:cs typeface="Arial Narrow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z="900" spc="300" dirty="0">
                <a:solidFill>
                  <a:srgbClr val="BCBDC0"/>
                </a:solidFill>
                <a:latin typeface="Arial Narrow"/>
                <a:ea typeface="ヒラギノ角ゴ Pro W3" charset="0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ea typeface="MS PGothic" pitchFamily="34" charset="-128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12" y="6173818"/>
            <a:ext cx="1562773" cy="44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9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45600" y="6477031"/>
            <a:ext cx="2336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BCBDC0"/>
                </a:solidFill>
                <a:latin typeface="Arial Narrow"/>
                <a:ea typeface="MS PGothic" pitchFamily="34" charset="-128"/>
                <a:cs typeface="Arial Narrow"/>
              </a:rPr>
              <a:t>DOING GOOD IN THE WORLD |  </a:t>
            </a:r>
            <a:fld id="{CF1A8821-C998-834A-B51E-54D54792926D}" type="slidenum">
              <a:rPr lang="en-US" sz="900" spc="300">
                <a:solidFill>
                  <a:srgbClr val="BCBDC0"/>
                </a:solidFill>
                <a:latin typeface="Arial Narrow"/>
                <a:ea typeface="ヒラギノ角ゴ Pro W3" charset="0"/>
                <a:cs typeface="Arial Narrow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z="900" spc="300" dirty="0">
                <a:solidFill>
                  <a:srgbClr val="BCBDC0"/>
                </a:solidFill>
                <a:latin typeface="Arial Narrow"/>
                <a:ea typeface="ヒラギノ角ゴ Pro W3" charset="0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ea typeface="MS PGothic" pitchFamily="34" charset="-128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12" y="6173792"/>
            <a:ext cx="1562773" cy="44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45600" y="6477001"/>
            <a:ext cx="2336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BCBDC0"/>
                </a:solidFill>
                <a:latin typeface="Arial Narrow"/>
                <a:ea typeface="MS PGothic" pitchFamily="34" charset="-128"/>
                <a:cs typeface="Arial Narrow"/>
              </a:rPr>
              <a:t>DOING GOOD IN THE WORLD |  </a:t>
            </a:r>
            <a:fld id="{CF1A8821-C998-834A-B51E-54D54792926D}" type="slidenum">
              <a:rPr lang="en-US" sz="900" spc="300">
                <a:solidFill>
                  <a:srgbClr val="BCBDC0"/>
                </a:solidFill>
                <a:latin typeface="Arial Narrow"/>
                <a:ea typeface="ヒラギノ角ゴ Pro W3" charset="0"/>
                <a:cs typeface="Arial Narrow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z="900" spc="300" dirty="0">
                <a:solidFill>
                  <a:srgbClr val="BCBDC0"/>
                </a:solidFill>
                <a:latin typeface="Arial Narrow"/>
                <a:ea typeface="ヒラギノ角ゴ Pro W3" charset="0"/>
                <a:cs typeface="Arial Narrow"/>
              </a:rPr>
              <a:t>  </a:t>
            </a:r>
            <a:endParaRPr lang="en-US" sz="900" dirty="0">
              <a:solidFill>
                <a:srgbClr val="958D85"/>
              </a:solidFill>
              <a:latin typeface="Arial Narrow"/>
              <a:ea typeface="MS PGothic" pitchFamily="34" charset="-128"/>
              <a:cs typeface="Arial Narro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10" y="6173762"/>
            <a:ext cx="1562773" cy="44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5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otary5020.org/districtorganizationchartphoto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hyperlink" Target="https://rotary5020.org/districtorganizationchartphot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-328246" y="834735"/>
            <a:ext cx="12848492" cy="62118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778" y="5218932"/>
            <a:ext cx="2133717" cy="804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7FBF4C-53EC-C04D-979A-819063542980}"/>
              </a:ext>
            </a:extLst>
          </p:cNvPr>
          <p:cNvSpPr txBox="1"/>
          <p:nvPr/>
        </p:nvSpPr>
        <p:spPr>
          <a:xfrm>
            <a:off x="9141978" y="1172624"/>
            <a:ext cx="32590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Welcome</a:t>
            </a:r>
          </a:p>
          <a:p>
            <a:pPr algn="ctr"/>
            <a:endParaRPr lang="en-US" sz="4000" dirty="0">
              <a:solidFill>
                <a:schemeClr val="tx2"/>
              </a:solidFill>
            </a:endParaRPr>
          </a:p>
          <a:p>
            <a:pPr algn="ctr"/>
            <a:r>
              <a:rPr lang="en-US" sz="4000" dirty="0">
                <a:solidFill>
                  <a:schemeClr val="tx2"/>
                </a:solidFill>
              </a:rPr>
              <a:t>Strathcona</a:t>
            </a:r>
          </a:p>
          <a:p>
            <a:pPr algn="ctr"/>
            <a:r>
              <a:rPr lang="en-US" sz="4000" dirty="0">
                <a:solidFill>
                  <a:schemeClr val="tx2"/>
                </a:solidFill>
              </a:rPr>
              <a:t>Sunrise </a:t>
            </a:r>
          </a:p>
          <a:p>
            <a:pPr algn="ctr"/>
            <a:r>
              <a:rPr lang="en-US" sz="4000" dirty="0">
                <a:solidFill>
                  <a:schemeClr val="tx2"/>
                </a:solidFill>
              </a:rPr>
              <a:t>Rotary Club</a:t>
            </a:r>
          </a:p>
          <a:p>
            <a:pPr algn="ctr"/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0C17C-D3EB-7B40-8A60-38475C6BB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619" y="-3596602"/>
            <a:ext cx="10252190" cy="10252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2A6FB-64D3-5BA5-1335-6053F16E7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5" y="4505439"/>
            <a:ext cx="8824473" cy="172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71133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0ED0A8-4DD0-7716-FC26-7CECAFB2D102}"/>
              </a:ext>
            </a:extLst>
          </p:cNvPr>
          <p:cNvSpPr txBox="1"/>
          <p:nvPr/>
        </p:nvSpPr>
        <p:spPr>
          <a:xfrm>
            <a:off x="2446197" y="105508"/>
            <a:ext cx="101443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en-US" sz="2800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STRATHCONA SUNRISE  ROTARY</a:t>
            </a:r>
            <a:r>
              <a:rPr lang="en-US" sz="2800" b="1" dirty="0">
                <a:effectLst/>
                <a:latin typeface="Verdan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:   </a:t>
            </a:r>
          </a:p>
          <a:p>
            <a:pPr lvl="4"/>
            <a:r>
              <a:rPr lang="en-US" sz="2800" b="1" i="1" dirty="0">
                <a:solidFill>
                  <a:srgbClr val="00B050"/>
                </a:solidFill>
                <a:latin typeface="Verdan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        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Is it the Truth?</a:t>
            </a:r>
          </a:p>
          <a:p>
            <a:pPr marL="914400" indent="457200"/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1.  Dollars contributed through the Annual Fund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(project funds)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AND</a:t>
            </a: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Polio Plus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(polio eradication funds)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earn a Paul Harris Fellow</a:t>
            </a: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2. 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Strathcpna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Sunrise Rotary’s Annual Fund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goal is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$11,000 US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this year.</a:t>
            </a: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3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To earn an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EREY (Every Rotarian Every Year)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‘Banner’ </a:t>
            </a: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club</a:t>
            </a:r>
            <a:r>
              <a:rPr lang="en-C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donates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least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 CAD to the Annual Fund.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4.  Strathcona Sunrise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earned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EREY Banner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last year.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Strathcona Sunrise Rotarians could earn an EREY Banner this year.</a:t>
            </a: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6. Polio Plus Society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 donate at least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$100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</a:t>
            </a:r>
            <a:r>
              <a:rPr lang="en-C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yearly </a:t>
            </a: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until world polio eradication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7.  Strathcona Sunrise has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donated over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$500,000 CAD to Annual Fund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 chartering.</a:t>
            </a: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 Strathcona Sunrise Rotarians are generous and caring people!</a:t>
            </a: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endParaRPr lang="en-CA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F290ED-21F3-D3EC-836F-FB4310508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6" y="811576"/>
            <a:ext cx="1507286" cy="2038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70F552-0986-42C4-C465-0FBD31366183}"/>
              </a:ext>
            </a:extLst>
          </p:cNvPr>
          <p:cNvSpPr txBox="1"/>
          <p:nvPr/>
        </p:nvSpPr>
        <p:spPr>
          <a:xfrm>
            <a:off x="540326" y="3429000"/>
            <a:ext cx="15072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400" b="1" dirty="0">
                <a:solidFill>
                  <a:srgbClr val="00B050"/>
                </a:solidFill>
              </a:rPr>
              <a:t>True</a:t>
            </a:r>
            <a:r>
              <a:rPr lang="en-US" b="1" dirty="0"/>
              <a:t>  = </a:t>
            </a:r>
          </a:p>
          <a:p>
            <a:r>
              <a:rPr lang="en-US" b="1" dirty="0">
                <a:solidFill>
                  <a:srgbClr val="00B050"/>
                </a:solidFill>
              </a:rPr>
              <a:t>Hands Up</a:t>
            </a:r>
          </a:p>
          <a:p>
            <a:endParaRPr lang="en-US" b="1" dirty="0"/>
          </a:p>
          <a:p>
            <a:r>
              <a:rPr lang="en-US" sz="2400" b="1" dirty="0">
                <a:solidFill>
                  <a:srgbClr val="C00000"/>
                </a:solidFill>
              </a:rPr>
              <a:t>False</a:t>
            </a:r>
            <a:r>
              <a:rPr lang="en-US" b="1" dirty="0"/>
              <a:t> =</a:t>
            </a:r>
          </a:p>
          <a:p>
            <a:r>
              <a:rPr lang="en-US" b="1" dirty="0">
                <a:solidFill>
                  <a:srgbClr val="C00000"/>
                </a:solidFill>
              </a:rPr>
              <a:t>Hands Down</a:t>
            </a:r>
          </a:p>
        </p:txBody>
      </p:sp>
    </p:spTree>
    <p:extLst>
      <p:ext uri="{BB962C8B-B14F-4D97-AF65-F5344CB8AC3E}">
        <p14:creationId xmlns:p14="http://schemas.microsoft.com/office/powerpoint/2010/main" val="2146798391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uc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713" y="2605890"/>
            <a:ext cx="1376363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T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he </a:t>
            </a:r>
            <a:r>
              <a:rPr lang="en-US" sz="5400" b="1" dirty="0"/>
              <a:t>R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otary </a:t>
            </a:r>
            <a:r>
              <a:rPr lang="en-US" sz="5400" b="1" dirty="0"/>
              <a:t>F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oundation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0400" y="1719250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PolioPlus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07911" y="1662306"/>
            <a:ext cx="2225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Annual Fund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60602" y="1662306"/>
            <a:ext cx="20842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Endowment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Fund</a:t>
            </a:r>
          </a:p>
        </p:txBody>
      </p:sp>
      <p:pic>
        <p:nvPicPr>
          <p:cNvPr id="27" name="Picture 2" descr="Image result for buc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958" y="2544082"/>
            <a:ext cx="1376363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buc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422" y="2605890"/>
            <a:ext cx="1376363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56" y="3640437"/>
            <a:ext cx="792163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Image result for ER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269" y="3895012"/>
            <a:ext cx="1044575" cy="64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31263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T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he </a:t>
            </a:r>
            <a:r>
              <a:rPr lang="en-US" sz="5400" b="1" dirty="0"/>
              <a:t>R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otary </a:t>
            </a:r>
            <a:r>
              <a:rPr lang="en-US" sz="5400" b="1" dirty="0"/>
              <a:t>F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oundation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64684" y="1613301"/>
            <a:ext cx="22204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Endowment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Fund</a:t>
            </a:r>
          </a:p>
        </p:txBody>
      </p:sp>
      <p:pic>
        <p:nvPicPr>
          <p:cNvPr id="28" name="Picture 2" descr="Image result for buc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756" y="2567408"/>
            <a:ext cx="2782389" cy="413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BCA62E-5899-7D4B-8AEF-5BC72703F227}"/>
              </a:ext>
            </a:extLst>
          </p:cNvPr>
          <p:cNvSpPr txBox="1"/>
          <p:nvPr/>
        </p:nvSpPr>
        <p:spPr>
          <a:xfrm>
            <a:off x="444137" y="3004457"/>
            <a:ext cx="2886892" cy="1384995"/>
          </a:xfrm>
          <a:prstGeom prst="rect">
            <a:avLst/>
          </a:prstGeom>
          <a:solidFill>
            <a:srgbClr val="FFFF00"/>
          </a:solidFill>
          <a:ln w="57150">
            <a:solidFill>
              <a:srgbClr val="14407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800" dirty="0"/>
              <a:t>Benefactor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Bequest Society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C0F22C-2A90-CA4E-9313-244519A9A1DA}"/>
              </a:ext>
            </a:extLst>
          </p:cNvPr>
          <p:cNvSpPr txBox="1"/>
          <p:nvPr/>
        </p:nvSpPr>
        <p:spPr>
          <a:xfrm>
            <a:off x="8164286" y="2573570"/>
            <a:ext cx="3326674" cy="1815882"/>
          </a:xfrm>
          <a:prstGeom prst="rect">
            <a:avLst/>
          </a:prstGeom>
          <a:solidFill>
            <a:srgbClr val="FFFF00"/>
          </a:solidFill>
          <a:ln w="76200">
            <a:solidFill>
              <a:srgbClr val="14407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GOAL: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2.025 billion  by  2025</a:t>
            </a:r>
          </a:p>
        </p:txBody>
      </p:sp>
    </p:spTree>
    <p:extLst>
      <p:ext uri="{BB962C8B-B14F-4D97-AF65-F5344CB8AC3E}">
        <p14:creationId xmlns:p14="http://schemas.microsoft.com/office/powerpoint/2010/main" val="3389734419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uc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723" y="1111944"/>
            <a:ext cx="3188677" cy="539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6087"/>
            <a:ext cx="10972800" cy="1011472"/>
          </a:xfrm>
        </p:spPr>
        <p:txBody>
          <a:bodyPr/>
          <a:lstStyle/>
          <a:p>
            <a:r>
              <a:rPr lang="en-US" sz="5400" b="1" dirty="0"/>
              <a:t>T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he </a:t>
            </a:r>
            <a:r>
              <a:rPr lang="en-US" sz="5400" b="1" dirty="0"/>
              <a:t>R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otary </a:t>
            </a:r>
            <a:r>
              <a:rPr lang="en-US" sz="5400" b="1" dirty="0"/>
              <a:t>F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oundation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6324" y="1985375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PolioPlus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034" y="3809631"/>
            <a:ext cx="1122913" cy="162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0139F5-43A8-9E45-B9F2-9EAF1E062C36}"/>
              </a:ext>
            </a:extLst>
          </p:cNvPr>
          <p:cNvSpPr txBox="1"/>
          <p:nvPr/>
        </p:nvSpPr>
        <p:spPr>
          <a:xfrm>
            <a:off x="8393723" y="5389303"/>
            <a:ext cx="2766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Dollars spent </a:t>
            </a:r>
          </a:p>
          <a:p>
            <a:r>
              <a:rPr lang="en-US" b="1" dirty="0">
                <a:solidFill>
                  <a:srgbClr val="0070C0"/>
                </a:solidFill>
              </a:rPr>
              <a:t>         annually for </a:t>
            </a:r>
            <a:r>
              <a:rPr lang="en-US" b="1" dirty="0"/>
              <a:t>Polio           	Eradication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8EB84-5116-4E1F-5DFF-9130F6FF68E8}"/>
              </a:ext>
            </a:extLst>
          </p:cNvPr>
          <p:cNvSpPr txBox="1"/>
          <p:nvPr/>
        </p:nvSpPr>
        <p:spPr>
          <a:xfrm>
            <a:off x="948070" y="1207559"/>
            <a:ext cx="7199468" cy="470898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70C0"/>
                </a:solidFill>
              </a:rPr>
              <a:t> 850,000</a:t>
            </a:r>
            <a:r>
              <a:rPr lang="en-US" sz="2800" dirty="0">
                <a:solidFill>
                  <a:schemeClr val="tx2"/>
                </a:solidFill>
              </a:rPr>
              <a:t>   (1988)  </a:t>
            </a:r>
            <a:r>
              <a:rPr lang="en-US" sz="2400" dirty="0">
                <a:solidFill>
                  <a:schemeClr val="tx2"/>
                </a:solidFill>
              </a:rPr>
              <a:t>wild polio cases</a:t>
            </a:r>
            <a:r>
              <a:rPr lang="en-US" sz="2800" dirty="0">
                <a:solidFill>
                  <a:schemeClr val="tx2"/>
                </a:solidFill>
              </a:rPr>
              <a:t>	</a:t>
            </a:r>
          </a:p>
          <a:p>
            <a:pPr marL="0" indent="0">
              <a:buNone/>
            </a:pPr>
            <a:r>
              <a:rPr lang="en-US" sz="3600" b="1">
                <a:solidFill>
                  <a:schemeClr val="tx2"/>
                </a:solidFill>
              </a:rPr>
              <a:t>           </a:t>
            </a:r>
            <a:r>
              <a:rPr lang="en-US" sz="4000" b="1">
                <a:solidFill>
                  <a:srgbClr val="0070C0"/>
                </a:solidFill>
              </a:rPr>
              <a:t>30</a:t>
            </a:r>
            <a:r>
              <a:rPr lang="en-US" sz="4000">
                <a:solidFill>
                  <a:schemeClr val="tx2"/>
                </a:solidFill>
              </a:rPr>
              <a:t>  </a:t>
            </a:r>
            <a:r>
              <a:rPr lang="en-US" sz="2800" dirty="0">
                <a:solidFill>
                  <a:schemeClr val="tx2"/>
                </a:solidFill>
              </a:rPr>
              <a:t>(2022) </a:t>
            </a:r>
            <a:r>
              <a:rPr lang="en-US" sz="2400" dirty="0">
                <a:solidFill>
                  <a:schemeClr val="tx2"/>
                </a:solidFill>
              </a:rPr>
              <a:t>wild polio cases</a:t>
            </a:r>
          </a:p>
          <a:p>
            <a:endParaRPr lang="en-US" sz="4000" b="1" dirty="0">
              <a:solidFill>
                <a:srgbClr val="0070C0"/>
              </a:solidFill>
            </a:endParaRPr>
          </a:p>
          <a:p>
            <a:r>
              <a:rPr lang="en-US" sz="4000" b="1" dirty="0">
                <a:solidFill>
                  <a:srgbClr val="0070C0"/>
                </a:solidFill>
              </a:rPr>
              <a:t> 99.9%      </a:t>
            </a:r>
            <a:r>
              <a:rPr lang="en-US" sz="2000" dirty="0">
                <a:solidFill>
                  <a:srgbClr val="14407C"/>
                </a:solidFill>
              </a:rPr>
              <a:t>reduction of world polio cases</a:t>
            </a:r>
          </a:p>
          <a:p>
            <a:pPr marL="0" indent="0">
              <a:buNone/>
            </a:pPr>
            <a:endParaRPr lang="en-US" sz="2800" dirty="0">
              <a:solidFill>
                <a:schemeClr val="tx2"/>
              </a:solidFill>
            </a:endParaRPr>
          </a:p>
          <a:p>
            <a:r>
              <a:rPr lang="en-US" sz="2800" b="1" dirty="0">
                <a:solidFill>
                  <a:srgbClr val="0070C0"/>
                </a:solidFill>
              </a:rPr>
              <a:t> $2,600,000,000  </a:t>
            </a:r>
            <a:r>
              <a:rPr lang="en-US" sz="2000" dirty="0">
                <a:solidFill>
                  <a:schemeClr val="tx2"/>
                </a:solidFill>
              </a:rPr>
              <a:t> spent to date ….. for immunization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2800" b="1" dirty="0">
                <a:solidFill>
                  <a:srgbClr val="0070C0"/>
                </a:solidFill>
              </a:rPr>
              <a:t> 20,000,000</a:t>
            </a:r>
            <a:r>
              <a:rPr lang="en-US" sz="1800" dirty="0">
                <a:solidFill>
                  <a:srgbClr val="0070C0"/>
                </a:solidFill>
              </a:rPr>
              <a:t>    </a:t>
            </a:r>
            <a:r>
              <a:rPr lang="en-US" sz="2000" dirty="0">
                <a:solidFill>
                  <a:schemeClr val="tx2"/>
                </a:solidFill>
              </a:rPr>
              <a:t>walking today …. due to polio eradication efforts</a:t>
            </a: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03612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End Polio Now Status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42400" y="6324656"/>
            <a:ext cx="143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958D85"/>
                </a:solidFill>
                <a:latin typeface="Arial" pitchFamily="34" charset="0"/>
                <a:ea typeface="MS PGothic" pitchFamily="34" charset="-128"/>
              </a:rPr>
              <a:t>As of 5/15/20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279" y="3264203"/>
            <a:ext cx="4859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ww.endpolio.org</a:t>
            </a:r>
            <a:endParaRPr lang="en-US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18D52B-B7B8-7641-B461-EC0543AFC14B}"/>
              </a:ext>
            </a:extLst>
          </p:cNvPr>
          <p:cNvSpPr txBox="1"/>
          <p:nvPr/>
        </p:nvSpPr>
        <p:spPr>
          <a:xfrm>
            <a:off x="246184" y="5282642"/>
            <a:ext cx="1242646" cy="46166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850,000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44196D3-E15B-A748-9A6A-A9FEF7A6E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20778" cy="723135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A4AC8E-0880-5E47-A935-89DDFA9A1B84}"/>
              </a:ext>
            </a:extLst>
          </p:cNvPr>
          <p:cNvSpPr txBox="1"/>
          <p:nvPr/>
        </p:nvSpPr>
        <p:spPr>
          <a:xfrm>
            <a:off x="8136650" y="4523286"/>
            <a:ext cx="2790127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2021</a:t>
            </a:r>
          </a:p>
          <a:p>
            <a:r>
              <a:rPr lang="en-US" sz="2400" b="1" dirty="0"/>
              <a:t>	</a:t>
            </a:r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6 wild polio cases</a:t>
            </a:r>
            <a:r>
              <a:rPr lang="en-US" sz="2400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A069F-7E16-499A-CF20-972766817249}"/>
              </a:ext>
            </a:extLst>
          </p:cNvPr>
          <p:cNvSpPr txBox="1"/>
          <p:nvPr/>
        </p:nvSpPr>
        <p:spPr>
          <a:xfrm>
            <a:off x="4378368" y="4343922"/>
            <a:ext cx="2790127" cy="13234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2022</a:t>
            </a:r>
          </a:p>
          <a:p>
            <a:endParaRPr lang="en-US" sz="2400" dirty="0"/>
          </a:p>
          <a:p>
            <a:r>
              <a:rPr lang="en-US" sz="3200" b="1" dirty="0">
                <a:solidFill>
                  <a:srgbClr val="002060"/>
                </a:solidFill>
              </a:rPr>
              <a:t>30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2060"/>
                </a:solidFill>
              </a:rPr>
              <a:t>wild polio cases!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09A1C3-B7ED-0E70-EE2F-EF3E53A6F8A5}"/>
              </a:ext>
            </a:extLst>
          </p:cNvPr>
          <p:cNvSpPr txBox="1"/>
          <p:nvPr/>
        </p:nvSpPr>
        <p:spPr>
          <a:xfrm>
            <a:off x="5369169" y="4343922"/>
            <a:ext cx="179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chemeClr val="tx2"/>
                </a:solidFill>
              </a:rPr>
              <a:t>2</a:t>
            </a:r>
            <a:r>
              <a:rPr lang="en-US" dirty="0"/>
              <a:t>  Afghanistan</a:t>
            </a:r>
          </a:p>
          <a:p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8</a:t>
            </a:r>
            <a:r>
              <a:rPr lang="en-US" dirty="0">
                <a:solidFill>
                  <a:schemeClr val="tx2"/>
                </a:solidFill>
              </a:rPr>
              <a:t>  </a:t>
            </a:r>
            <a:r>
              <a:rPr lang="en-US" dirty="0"/>
              <a:t>Mozambique</a:t>
            </a:r>
          </a:p>
          <a:p>
            <a:r>
              <a:rPr lang="en-US" b="1" dirty="0">
                <a:solidFill>
                  <a:schemeClr val="tx2"/>
                </a:solidFill>
              </a:rPr>
              <a:t>20</a:t>
            </a:r>
            <a:r>
              <a:rPr lang="en-US" dirty="0"/>
              <a:t> Pakistan</a:t>
            </a:r>
          </a:p>
        </p:txBody>
      </p:sp>
    </p:spTree>
    <p:extLst>
      <p:ext uri="{BB962C8B-B14F-4D97-AF65-F5344CB8AC3E}">
        <p14:creationId xmlns:p14="http://schemas.microsoft.com/office/powerpoint/2010/main" val="2374219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F22F8-1BD3-46E6-AB26-328EA215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718" y="458130"/>
            <a:ext cx="9388565" cy="684870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en-US" dirty="0"/>
              <a:t>                </a:t>
            </a:r>
            <a:r>
              <a:rPr lang="en-US" sz="3600" b="1" dirty="0"/>
              <a:t>NEW POLIO ERADICATION STRATEGY </a:t>
            </a: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6239AC6B-5D7D-41AA-A91C-6C593064D08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324600"/>
            <a:ext cx="1215432" cy="40005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E32455-45A1-4D73-8F8A-50D670806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16219" y="1905001"/>
            <a:ext cx="2997646" cy="381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964556-4024-485F-9A93-A11E8B7D725A}"/>
              </a:ext>
            </a:extLst>
          </p:cNvPr>
          <p:cNvSpPr txBox="1"/>
          <p:nvPr/>
        </p:nvSpPr>
        <p:spPr>
          <a:xfrm>
            <a:off x="4968586" y="2286379"/>
            <a:ext cx="5434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2">
                    <a:lumMod val="10000"/>
                  </a:schemeClr>
                </a:solidFill>
              </a:rPr>
              <a:t>Goal one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:  Permanently interrupt transmission of all poliovirus in Afghanistan and Pakistan.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b="1" u="sng" dirty="0">
                <a:solidFill>
                  <a:schemeClr val="bg2">
                    <a:lumMod val="10000"/>
                  </a:schemeClr>
                </a:solidFill>
              </a:rPr>
              <a:t>Goal two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:  Stop transmission of circulating vaccine-derived poliovirus type 2 and prevent outbreaks in polio-free regions.</a:t>
            </a:r>
          </a:p>
        </p:txBody>
      </p:sp>
    </p:spTree>
    <p:extLst>
      <p:ext uri="{BB962C8B-B14F-4D97-AF65-F5344CB8AC3E}">
        <p14:creationId xmlns:p14="http://schemas.microsoft.com/office/powerpoint/2010/main" val="2291485712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84EE7C-4656-5571-4F15-F24D249D5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7" y="230851"/>
            <a:ext cx="12192000" cy="6811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D22BC5-2C92-63A2-E49E-7A1A88C6C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7" y="5444071"/>
            <a:ext cx="2740648" cy="159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92775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CD78-2EE6-404E-BC95-AE1B8607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28246"/>
            <a:ext cx="11684000" cy="662354"/>
          </a:xfrm>
        </p:spPr>
        <p:txBody>
          <a:bodyPr/>
          <a:lstStyle/>
          <a:p>
            <a:r>
              <a:rPr lang="en-US" sz="3200" dirty="0"/>
              <a:t>D5020  Polio Plus Society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AA7DF7-EE44-1F4A-BA67-0D8675E7B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567" y="1107830"/>
            <a:ext cx="6467659" cy="560949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D100B-3F22-2C46-BEA9-E55892C72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88" y="1794969"/>
            <a:ext cx="3453319" cy="326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2717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Image result for buc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085" y="1295653"/>
            <a:ext cx="3200400" cy="541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T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he </a:t>
            </a:r>
            <a:r>
              <a:rPr lang="en-US" sz="5400" b="1" dirty="0"/>
              <a:t>R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otary </a:t>
            </a:r>
            <a:r>
              <a:rPr lang="en-US" sz="5400" b="1" dirty="0"/>
              <a:t>F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oundation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6423" y="2057204"/>
            <a:ext cx="24449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Annual 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Fund</a:t>
            </a:r>
          </a:p>
        </p:txBody>
      </p:sp>
      <p:pic>
        <p:nvPicPr>
          <p:cNvPr id="11" name="Picture 4" descr="Image result for ER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676" y="4147161"/>
            <a:ext cx="1971693" cy="122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6CF54E-19BC-B94A-9016-FDC4D2196269}"/>
              </a:ext>
            </a:extLst>
          </p:cNvPr>
          <p:cNvSpPr txBox="1"/>
          <p:nvPr/>
        </p:nvSpPr>
        <p:spPr>
          <a:xfrm>
            <a:off x="6575570" y="1652954"/>
            <a:ext cx="5616430" cy="39703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7 Focus Areas: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/>
                </a:solidFill>
              </a:rPr>
              <a:t>Peace</a:t>
            </a:r>
            <a:r>
              <a:rPr lang="en-US" sz="2800" b="1" dirty="0"/>
              <a:t> and Conflict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/>
                </a:solidFill>
              </a:rPr>
              <a:t>Disease Prevention </a:t>
            </a:r>
            <a:r>
              <a:rPr lang="en-US" sz="2800" b="1" dirty="0"/>
              <a:t>and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/>
                </a:solidFill>
              </a:rPr>
              <a:t>Water</a:t>
            </a:r>
            <a:r>
              <a:rPr lang="en-US" sz="2800" b="1" dirty="0"/>
              <a:t> and Sanitation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Maternal and Child </a:t>
            </a:r>
            <a:r>
              <a:rPr lang="en-US" sz="2800" b="1" dirty="0">
                <a:solidFill>
                  <a:schemeClr val="tx2"/>
                </a:solidFill>
              </a:rPr>
              <a:t>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Basic Education and </a:t>
            </a:r>
            <a:r>
              <a:rPr lang="en-US" sz="2800" b="1" dirty="0">
                <a:solidFill>
                  <a:schemeClr val="tx2"/>
                </a:solidFill>
              </a:rPr>
              <a:t>Literacy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/>
                </a:solidFill>
              </a:rPr>
              <a:t>Economic</a:t>
            </a:r>
            <a:r>
              <a:rPr lang="en-US" sz="2800" b="1" dirty="0"/>
              <a:t> and Community </a:t>
            </a:r>
            <a:r>
              <a:rPr lang="en-US" sz="2800" b="1" dirty="0">
                <a:solidFill>
                  <a:schemeClr val="tx2"/>
                </a:solidFill>
              </a:rPr>
              <a:t>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Supporting the </a:t>
            </a:r>
            <a:r>
              <a:rPr lang="en-US" sz="2800" b="1" dirty="0">
                <a:solidFill>
                  <a:schemeClr val="tx2"/>
                </a:solidFill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180374243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C47717-B1C9-6012-BC59-CC468E197D9A}"/>
              </a:ext>
            </a:extLst>
          </p:cNvPr>
          <p:cNvSpPr txBox="1"/>
          <p:nvPr/>
        </p:nvSpPr>
        <p:spPr>
          <a:xfrm>
            <a:off x="7331363" y="2646218"/>
            <a:ext cx="1094509" cy="734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E9A518-5145-1579-FE55-3DA08DF99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49" y="368299"/>
            <a:ext cx="12289449" cy="6489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1834EE-823A-9298-EB7F-EC38FD4C2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723" y="1352062"/>
            <a:ext cx="429846" cy="42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BE5CC9-A1A6-1C8A-466C-17572BFB4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394" y="2976063"/>
            <a:ext cx="404446" cy="40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5617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070C20-D3E7-4BD1-9EDF-79D6C340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Rotary International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6D79EA-EF18-4E1E-B499-A933160CCF6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48595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5206" y="1909259"/>
            <a:ext cx="8259148" cy="44392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23FD72-C817-7947-8CC2-4BE397C5127F}"/>
              </a:ext>
            </a:extLst>
          </p:cNvPr>
          <p:cNvSpPr txBox="1"/>
          <p:nvPr/>
        </p:nvSpPr>
        <p:spPr>
          <a:xfrm>
            <a:off x="9798994" y="2634916"/>
            <a:ext cx="1957560" cy="35394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Countries:           </a:t>
            </a:r>
            <a:r>
              <a:rPr lang="en-US" sz="2800" dirty="0"/>
              <a:t>200 +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/>
              <a:t>Clubs:               </a:t>
            </a:r>
            <a:r>
              <a:rPr lang="en-US" sz="2800" dirty="0"/>
              <a:t>46,000+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/>
              <a:t>Members:  </a:t>
            </a:r>
            <a:r>
              <a:rPr lang="en-US" sz="2800" dirty="0"/>
              <a:t>1,400,000+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DE8FB-0E1C-25A6-ACE2-6B4F3E202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6" y="4176179"/>
            <a:ext cx="1799981" cy="24341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758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CEEEB6-8C54-6440-A357-3AF9A4F85A21}"/>
              </a:ext>
            </a:extLst>
          </p:cNvPr>
          <p:cNvSpPr txBox="1"/>
          <p:nvPr/>
        </p:nvSpPr>
        <p:spPr>
          <a:xfrm>
            <a:off x="2621395" y="2981113"/>
            <a:ext cx="919954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L BAYAN PLAIN" pitchFamily="2" charset="-78"/>
              </a:rPr>
              <a:t>Paul Harris Fellows:                 </a:t>
            </a:r>
            <a:r>
              <a:rPr lang="en-US" sz="3600" b="1" dirty="0">
                <a:cs typeface="AL BAYAN PLAIN" pitchFamily="2" charset="-78"/>
              </a:rPr>
              <a:t>25</a:t>
            </a:r>
          </a:p>
          <a:p>
            <a:endParaRPr lang="en-US" sz="2800" dirty="0">
              <a:cs typeface="Al Bayan Plain" pitchFamily="2" charset="-78"/>
            </a:endParaRPr>
          </a:p>
          <a:p>
            <a:r>
              <a:rPr lang="en-US" sz="2800" b="1" dirty="0">
                <a:cs typeface="Al Bayan Plain" pitchFamily="2" charset="-78"/>
              </a:rPr>
              <a:t>Major Donors</a:t>
            </a:r>
            <a:r>
              <a:rPr lang="en-US" sz="4000" b="1" dirty="0">
                <a:cs typeface="Al Bayan Plain" pitchFamily="2" charset="-78"/>
              </a:rPr>
              <a:t>:                   </a:t>
            </a:r>
            <a:r>
              <a:rPr lang="en-US" sz="3600" b="1" dirty="0">
                <a:cs typeface="Al Bayan Plain" pitchFamily="2" charset="-78"/>
              </a:rPr>
              <a:t> 4</a:t>
            </a:r>
          </a:p>
          <a:p>
            <a:endParaRPr lang="en-US" sz="2800" dirty="0">
              <a:cs typeface="Al Bayan Plain" pitchFamily="2" charset="-78"/>
            </a:endParaRPr>
          </a:p>
          <a:p>
            <a:r>
              <a:rPr lang="en-US" sz="2800" b="1" dirty="0">
                <a:cs typeface="Al Bayan Plain" pitchFamily="2" charset="-78"/>
              </a:rPr>
              <a:t>Rotary Direct Donors:                </a:t>
            </a:r>
            <a:r>
              <a:rPr lang="en-US" sz="3600" b="1" dirty="0">
                <a:cs typeface="Al Bayan Plain" pitchFamily="2" charset="-78"/>
              </a:rPr>
              <a:t>3  </a:t>
            </a:r>
            <a:r>
              <a:rPr lang="en-US" sz="2400" b="1" dirty="0">
                <a:cs typeface="Al Bayan Plain" pitchFamily="2" charset="-78"/>
              </a:rPr>
              <a:t>(9 </a:t>
            </a:r>
            <a:r>
              <a:rPr lang="en-US" sz="2400" b="1" i="1" dirty="0">
                <a:cs typeface="Al Bayan Plain" pitchFamily="2" charset="-78"/>
              </a:rPr>
              <a:t>%)</a:t>
            </a:r>
          </a:p>
          <a:p>
            <a:endParaRPr lang="en-US" sz="2800" dirty="0">
              <a:cs typeface="Al Bayan Plain" pitchFamily="2" charset="-78"/>
            </a:endParaRPr>
          </a:p>
          <a:p>
            <a:r>
              <a:rPr lang="en-US" sz="2800" b="1" dirty="0">
                <a:cs typeface="Al Bayan Plain" pitchFamily="2" charset="-78"/>
              </a:rPr>
              <a:t>             All-Time Giving:    </a:t>
            </a:r>
            <a:r>
              <a:rPr lang="en-US" sz="3200" b="1" dirty="0">
                <a:cs typeface="Al Bayan Plain" pitchFamily="2" charset="-78"/>
              </a:rPr>
              <a:t>$ </a:t>
            </a:r>
            <a:r>
              <a:rPr lang="en-US" sz="4000" b="1" dirty="0">
                <a:solidFill>
                  <a:srgbClr val="00B050"/>
                </a:solidFill>
                <a:cs typeface="Al Bayan Plain" pitchFamily="2" charset="-78"/>
              </a:rPr>
              <a:t>386,066</a:t>
            </a:r>
            <a:r>
              <a:rPr lang="en-US" sz="3200" b="1" dirty="0">
                <a:cs typeface="Al Bayan Plain" pitchFamily="2" charset="-78"/>
              </a:rPr>
              <a:t>  </a:t>
            </a:r>
            <a:r>
              <a:rPr lang="en-US" b="1" dirty="0">
                <a:cs typeface="Al Bayan Plain" pitchFamily="2" charset="-78"/>
              </a:rPr>
              <a:t>USD </a:t>
            </a:r>
            <a:r>
              <a:rPr lang="en-US" sz="2400" b="1" dirty="0">
                <a:cs typeface="Al Bayan Plain" pitchFamily="2" charset="-78"/>
              </a:rPr>
              <a:t> </a:t>
            </a:r>
            <a:r>
              <a:rPr lang="en-US" sz="3200" b="1" dirty="0">
                <a:solidFill>
                  <a:srgbClr val="00B050"/>
                </a:solidFill>
                <a:cs typeface="Al Bayan Plain" pitchFamily="2" charset="-78"/>
              </a:rPr>
              <a:t>(511,705.</a:t>
            </a:r>
            <a:r>
              <a:rPr lang="en-US" sz="2000" b="1" dirty="0">
                <a:solidFill>
                  <a:srgbClr val="00B050"/>
                </a:solidFill>
                <a:cs typeface="Al Bayan Plain" pitchFamily="2" charset="-78"/>
              </a:rPr>
              <a:t>59</a:t>
            </a:r>
            <a:r>
              <a:rPr lang="en-US" sz="3200" b="1" dirty="0">
                <a:solidFill>
                  <a:srgbClr val="00B050"/>
                </a:solidFill>
                <a:cs typeface="Al Bayan Plain" pitchFamily="2" charset="-78"/>
              </a:rPr>
              <a:t>) </a:t>
            </a:r>
            <a:r>
              <a:rPr lang="en-US" sz="2400" b="1" dirty="0">
                <a:cs typeface="Al Bayan Plain" pitchFamily="2" charset="-78"/>
              </a:rPr>
              <a:t>CAD</a:t>
            </a:r>
            <a:endParaRPr lang="en-US" sz="2400" b="1" dirty="0"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5EADC3-219D-48C9-9FAF-21CA9B5BEDBA}"/>
              </a:ext>
            </a:extLst>
          </p:cNvPr>
          <p:cNvSpPr txBox="1"/>
          <p:nvPr/>
        </p:nvSpPr>
        <p:spPr>
          <a:xfrm>
            <a:off x="9130748" y="3737113"/>
            <a:ext cx="2173356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32</a:t>
            </a:r>
          </a:p>
          <a:p>
            <a:pPr algn="ctr"/>
            <a:r>
              <a:rPr lang="en-US" sz="3600" dirty="0"/>
              <a:t>members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5ACC5E-F3D0-EF6D-04E3-8B8E6417F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395" y="5941296"/>
            <a:ext cx="789709" cy="789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E48EBF-08FA-9BF5-239F-CF0741694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" y="0"/>
            <a:ext cx="12090889" cy="28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0223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205CB8-B7D9-8D4B-93AF-8B7952AE7D2D}"/>
              </a:ext>
            </a:extLst>
          </p:cNvPr>
          <p:cNvSpPr txBox="1"/>
          <p:nvPr/>
        </p:nvSpPr>
        <p:spPr>
          <a:xfrm>
            <a:off x="1136072" y="2992582"/>
            <a:ext cx="1105592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2022 – 2023 Contributions</a:t>
            </a:r>
          </a:p>
          <a:p>
            <a:endParaRPr lang="en-US" sz="2800" b="1" dirty="0"/>
          </a:p>
          <a:p>
            <a:r>
              <a:rPr lang="en-US" sz="2800" b="1" dirty="0"/>
              <a:t>EREY</a:t>
            </a:r>
            <a:r>
              <a:rPr lang="en-US" dirty="0"/>
              <a:t> (</a:t>
            </a:r>
            <a:r>
              <a:rPr lang="en-US" i="1" dirty="0"/>
              <a:t>Every Rotarian Every Year:  Annual Fund)</a:t>
            </a:r>
            <a:r>
              <a:rPr lang="en-US" dirty="0"/>
              <a:t>):                                   </a:t>
            </a:r>
            <a:r>
              <a:rPr lang="en-US" sz="3600" b="1" dirty="0"/>
              <a:t> 1  </a:t>
            </a:r>
            <a:r>
              <a:rPr lang="en-US" sz="2400" b="1" i="1" dirty="0"/>
              <a:t>(3%)</a:t>
            </a:r>
            <a:endParaRPr lang="en-US" sz="2400" i="1" dirty="0"/>
          </a:p>
          <a:p>
            <a:r>
              <a:rPr lang="en-US" sz="2800" b="1" dirty="0"/>
              <a:t>Annual Fund / Per Capita</a:t>
            </a:r>
            <a:r>
              <a:rPr lang="en-US" dirty="0"/>
              <a:t>:	</a:t>
            </a:r>
            <a:r>
              <a:rPr lang="en-US" sz="3200" dirty="0"/>
              <a:t>            </a:t>
            </a:r>
            <a:r>
              <a:rPr lang="en-US" sz="3200" b="1" dirty="0"/>
              <a:t>$     </a:t>
            </a:r>
            <a:r>
              <a:rPr lang="en-US" sz="4000" b="1" dirty="0">
                <a:solidFill>
                  <a:srgbClr val="00B050"/>
                </a:solidFill>
              </a:rPr>
              <a:t>21.25</a:t>
            </a:r>
            <a:r>
              <a:rPr lang="en-US" sz="3200" b="1" dirty="0"/>
              <a:t>   </a:t>
            </a:r>
            <a:r>
              <a:rPr lang="en-US" b="1" dirty="0"/>
              <a:t>USD</a:t>
            </a:r>
            <a:r>
              <a:rPr lang="en-US" dirty="0"/>
              <a:t>	</a:t>
            </a:r>
          </a:p>
          <a:p>
            <a:r>
              <a:rPr lang="en-US" sz="2800" b="1" dirty="0"/>
              <a:t>TRF / Per Capita </a:t>
            </a:r>
            <a:r>
              <a:rPr lang="en-US" dirty="0"/>
              <a:t>(</a:t>
            </a:r>
            <a:r>
              <a:rPr lang="en-US" i="1" dirty="0"/>
              <a:t>Annual Fund </a:t>
            </a:r>
            <a:r>
              <a:rPr lang="en-US" b="1" i="1" dirty="0"/>
              <a:t>plus</a:t>
            </a:r>
            <a:r>
              <a:rPr lang="en-US" i="1" dirty="0"/>
              <a:t> Polio </a:t>
            </a:r>
            <a:r>
              <a:rPr lang="en-US" dirty="0"/>
              <a:t>+):               </a:t>
            </a:r>
            <a:r>
              <a:rPr lang="en-US" sz="3200" b="1" dirty="0"/>
              <a:t>$     </a:t>
            </a:r>
            <a:r>
              <a:rPr lang="en-US" sz="4000" b="1" dirty="0"/>
              <a:t>30.08</a:t>
            </a:r>
            <a:r>
              <a:rPr lang="en-US" sz="3200" b="1" dirty="0"/>
              <a:t>   </a:t>
            </a:r>
            <a:r>
              <a:rPr lang="en-US" b="1" dirty="0"/>
              <a:t>USD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74F3B0-E5AC-FD93-70DC-74264EE597F2}"/>
              </a:ext>
            </a:extLst>
          </p:cNvPr>
          <p:cNvSpPr txBox="1"/>
          <p:nvPr/>
        </p:nvSpPr>
        <p:spPr>
          <a:xfrm>
            <a:off x="9965635" y="3644348"/>
            <a:ext cx="2054087" cy="123110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32</a:t>
            </a:r>
          </a:p>
          <a:p>
            <a:pPr algn="ctr"/>
            <a:r>
              <a:rPr lang="en-US" sz="2800" dirty="0"/>
              <a:t>members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C2C3C4-1128-A210-7B3D-A628FC9DD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7" y="17583"/>
            <a:ext cx="12114822" cy="273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5590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A209D8-9B2A-6E47-A024-B21942CA4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9865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596CE1-E9E8-BE48-ADA9-D4BC39C1B428}"/>
              </a:ext>
            </a:extLst>
          </p:cNvPr>
          <p:cNvSpPr txBox="1"/>
          <p:nvPr/>
        </p:nvSpPr>
        <p:spPr>
          <a:xfrm>
            <a:off x="8244348" y="1578077"/>
            <a:ext cx="3495368" cy="41549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Kyle Fawkes</a:t>
            </a:r>
          </a:p>
          <a:p>
            <a:pPr algn="ctr"/>
            <a:endParaRPr lang="en-US" sz="3200" dirty="0"/>
          </a:p>
          <a:p>
            <a:pPr algn="ctr"/>
            <a:r>
              <a:rPr lang="en-US" sz="2400" dirty="0"/>
              <a:t>Global Scholar</a:t>
            </a:r>
          </a:p>
          <a:p>
            <a:pPr algn="ctr"/>
            <a:endParaRPr lang="en-US" sz="3200" dirty="0"/>
          </a:p>
          <a:p>
            <a:pPr algn="ctr"/>
            <a:r>
              <a:rPr lang="en-US" sz="2400" i="1" dirty="0"/>
              <a:t>Sponsored by</a:t>
            </a:r>
          </a:p>
          <a:p>
            <a:pPr algn="ctr"/>
            <a:endParaRPr lang="en-US" sz="2400" i="1" dirty="0"/>
          </a:p>
          <a:p>
            <a:pPr algn="ctr"/>
            <a:r>
              <a:rPr lang="en-US" sz="2400" dirty="0"/>
              <a:t>Campbell River</a:t>
            </a:r>
          </a:p>
          <a:p>
            <a:pPr algn="ctr"/>
            <a:r>
              <a:rPr lang="en-US" sz="2400" dirty="0"/>
              <a:t>Daybreak Rotary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Rotary District 5020</a:t>
            </a:r>
          </a:p>
        </p:txBody>
      </p:sp>
    </p:spTree>
    <p:extLst>
      <p:ext uri="{BB962C8B-B14F-4D97-AF65-F5344CB8AC3E}">
        <p14:creationId xmlns:p14="http://schemas.microsoft.com/office/powerpoint/2010/main" val="1152415491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6646" y="990600"/>
            <a:ext cx="11480800" cy="49676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Global Grant Example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348154"/>
            <a:ext cx="11176000" cy="4715608"/>
          </a:xfr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GG1635506     Joy of Sound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Focus:      Basic education and literacy</a:t>
            </a: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 Strathcona Sunrise-Courtenay / 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Club 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Chennai Kilpauk India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help young children/students with profound hearing impairment to overcome their disability </a:t>
            </a:r>
          </a:p>
          <a:p>
            <a:pPr marL="0" indent="0">
              <a:buNone/>
            </a:pPr>
            <a:endParaRPr lang="en-US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Budget $65K  </a:t>
            </a: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Club Cash 		$ 12,500  ($6,250 each club)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D5020 DDF 	$ 12,500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D3230 DDF       $ 11,000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World fund         </a:t>
            </a:r>
            <a:r>
              <a:rPr lang="en-US" sz="18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$ 29,000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$ 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65,000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810860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45" y="265457"/>
            <a:ext cx="10972800" cy="1143000"/>
          </a:xfrm>
        </p:spPr>
        <p:txBody>
          <a:bodyPr>
            <a:normAutofit/>
          </a:bodyPr>
          <a:lstStyle/>
          <a:p>
            <a:r>
              <a:rPr lang="en-US" sz="5300" b="1" dirty="0">
                <a:solidFill>
                  <a:srgbClr val="0070C0"/>
                </a:solidFill>
              </a:rPr>
              <a:t>Supporting </a:t>
            </a:r>
            <a:r>
              <a:rPr lang="en-US" sz="5300" b="1" u="sng" dirty="0"/>
              <a:t>T</a:t>
            </a:r>
            <a:r>
              <a:rPr lang="en-US" sz="5300" b="1" dirty="0">
                <a:solidFill>
                  <a:srgbClr val="0070C0"/>
                </a:solidFill>
              </a:rPr>
              <a:t>he </a:t>
            </a:r>
            <a:r>
              <a:rPr lang="en-US" sz="5300" b="1" u="sng" dirty="0"/>
              <a:t>R</a:t>
            </a:r>
            <a:r>
              <a:rPr lang="en-US" sz="5300" b="1" dirty="0">
                <a:solidFill>
                  <a:srgbClr val="0070C0"/>
                </a:solidFill>
              </a:rPr>
              <a:t>otary </a:t>
            </a:r>
            <a:r>
              <a:rPr lang="en-US" sz="5300" b="1" u="sng" dirty="0"/>
              <a:t>F</a:t>
            </a:r>
            <a:r>
              <a:rPr lang="en-US" sz="5300" b="1" dirty="0">
                <a:solidFill>
                  <a:srgbClr val="0070C0"/>
                </a:solidFill>
              </a:rPr>
              <a:t>oundation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445" y="1641232"/>
            <a:ext cx="12514113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Rotarian Every Year  (EREY)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		Paul Harris Fellow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 Harris Society</a:t>
            </a:r>
          </a:p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Benefactor</a:t>
            </a:r>
            <a:r>
              <a:rPr lang="en-US" sz="3200" dirty="0">
                <a:solidFill>
                  <a:srgbClr val="558E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    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Bequest Society </a:t>
            </a:r>
          </a:p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Donor</a:t>
            </a:r>
          </a:p>
        </p:txBody>
      </p:sp>
    </p:spTree>
    <p:extLst>
      <p:ext uri="{BB962C8B-B14F-4D97-AF65-F5344CB8AC3E}">
        <p14:creationId xmlns:p14="http://schemas.microsoft.com/office/powerpoint/2010/main" val="2738471922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1FC43-37E9-4D83-9789-CDFC04CF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Bangla Sangam MN" panose="02000000000000000000" pitchFamily="2" charset="0"/>
              </a:rPr>
              <a:t>District 5020 2022-2023  Incentives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E8B1E-AC6A-4E89-9C92-283F25126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65717"/>
            <a:ext cx="10972800" cy="4525963"/>
          </a:xfrm>
        </p:spPr>
        <p:txBody>
          <a:bodyPr/>
          <a:lstStyle/>
          <a:p>
            <a:r>
              <a:rPr 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District Community Grant (DCG) size based on prior year Annual Fund Contributions per capita</a:t>
            </a:r>
          </a:p>
          <a:p>
            <a:pPr marL="0" indent="0">
              <a:buNone/>
            </a:pPr>
            <a:endParaRPr 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2"/>
            <a:r>
              <a:rPr lang="en-US" sz="3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Per capita Less than $</a:t>
            </a:r>
            <a:r>
              <a:rPr lang="en-US" sz="3200">
                <a:latin typeface="Malgun Gothic" panose="020B0503020000020004" pitchFamily="34" charset="-127"/>
                <a:ea typeface="Malgun Gothic" panose="020B0503020000020004" pitchFamily="34" charset="-127"/>
              </a:rPr>
              <a:t>100     ---DCG </a:t>
            </a:r>
            <a:r>
              <a:rPr lang="en-US" sz="3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$2,000</a:t>
            </a:r>
          </a:p>
          <a:p>
            <a:pPr lvl="2"/>
            <a:r>
              <a:rPr lang="en-US" sz="32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Per capita $100 to $199.00   ---DCG $3,500</a:t>
            </a:r>
          </a:p>
          <a:p>
            <a:pPr lvl="2"/>
            <a:r>
              <a:rPr lang="en-US" sz="32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Per capita $200 or more    --- DCG $5,000</a:t>
            </a:r>
          </a:p>
        </p:txBody>
      </p:sp>
    </p:spTree>
    <p:extLst>
      <p:ext uri="{BB962C8B-B14F-4D97-AF65-F5344CB8AC3E}">
        <p14:creationId xmlns:p14="http://schemas.microsoft.com/office/powerpoint/2010/main" val="1131108693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823" y="305777"/>
            <a:ext cx="10972800" cy="1143000"/>
          </a:xfrm>
          <a:ln w="5715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DG Dale’s ASK:</a:t>
            </a:r>
            <a:endParaRPr lang="en-U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7046" y="2246557"/>
            <a:ext cx="8440616" cy="3654425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contribute at least $35 to Annual Fund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Direct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sign up for Rotary Direct</a:t>
            </a:r>
          </a:p>
          <a:p>
            <a:pPr marL="0" indent="0" algn="ctr">
              <a:lnSpc>
                <a:spcPct val="200000"/>
              </a:lnSpc>
              <a:buNone/>
            </a:pP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21469490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9C8A6-009B-8C41-9FA3-3E3AC4640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0" y="-128954"/>
            <a:ext cx="747283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475BB5-ADFB-0945-93F7-31FDA958FA10}"/>
              </a:ext>
            </a:extLst>
          </p:cNvPr>
          <p:cNvSpPr txBox="1"/>
          <p:nvPr/>
        </p:nvSpPr>
        <p:spPr>
          <a:xfrm>
            <a:off x="8335109" y="2422883"/>
            <a:ext cx="3645876" cy="17543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600" dirty="0"/>
          </a:p>
          <a:p>
            <a:pPr algn="ctr"/>
            <a:r>
              <a:rPr lang="en-US" sz="3600" b="1" dirty="0" err="1"/>
              <a:t>rotary.org</a:t>
            </a:r>
            <a:r>
              <a:rPr lang="en-US" sz="3600" b="1" dirty="0"/>
              <a:t>/donate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2077208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ADFE47-21A6-C549-8D92-1442440C40D1}"/>
              </a:ext>
            </a:extLst>
          </p:cNvPr>
          <p:cNvSpPr txBox="1"/>
          <p:nvPr/>
        </p:nvSpPr>
        <p:spPr>
          <a:xfrm>
            <a:off x="4710546" y="1826395"/>
            <a:ext cx="7204364" cy="273921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Rotary  HELP DESK</a:t>
            </a:r>
          </a:p>
          <a:p>
            <a:pPr algn="ctr"/>
            <a:endParaRPr lang="en-US" sz="4400" dirty="0"/>
          </a:p>
          <a:p>
            <a:pPr algn="ctr"/>
            <a:r>
              <a:rPr lang="en-US" sz="8800" b="1" dirty="0">
                <a:solidFill>
                  <a:srgbClr val="0070C0"/>
                </a:solidFill>
              </a:rPr>
              <a:t>866  976  8279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2993B0-EDD0-4456-B742-876454508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119"/>
            <a:ext cx="4611557" cy="5973359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237AF0-E21D-4A83-4701-D5942B3AD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72400" y="5315526"/>
            <a:ext cx="789709" cy="789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25A22E-3BD9-2B86-C6B6-7CD1E6F99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2009" y="535709"/>
            <a:ext cx="788400" cy="7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29747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A6C0B2-7FE8-9023-8AB0-CEE89038D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85" y="0"/>
            <a:ext cx="372415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609AE4-E202-829B-B01D-1A468FE99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806" y="0"/>
            <a:ext cx="374749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7C8FFA-3DC9-33FB-99A0-CA3895545C4C}"/>
              </a:ext>
            </a:extLst>
          </p:cNvPr>
          <p:cNvSpPr txBox="1"/>
          <p:nvPr/>
        </p:nvSpPr>
        <p:spPr>
          <a:xfrm>
            <a:off x="219690" y="1395046"/>
            <a:ext cx="221566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Step by Step</a:t>
            </a:r>
          </a:p>
          <a:p>
            <a:pPr algn="ctr"/>
            <a:endParaRPr lang="en-US" sz="28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Donations</a:t>
            </a:r>
          </a:p>
          <a:p>
            <a:pPr algn="ctr"/>
            <a:r>
              <a:rPr lang="en-US" sz="2000" i="1" dirty="0">
                <a:latin typeface="Century Gothic" panose="020B0502020202020204" pitchFamily="34" charset="0"/>
              </a:rPr>
              <a:t>and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Rotary Direct</a:t>
            </a:r>
          </a:p>
        </p:txBody>
      </p:sp>
    </p:spTree>
    <p:extLst>
      <p:ext uri="{BB962C8B-B14F-4D97-AF65-F5344CB8AC3E}">
        <p14:creationId xmlns:p14="http://schemas.microsoft.com/office/powerpoint/2010/main" val="206504013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6CD09-CD26-D047-974D-11A04D762D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8249F-FCC6-9F43-B1FB-6B693FBA7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B86A2B-7E48-BF4A-8415-534B478A8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6431" y="4035801"/>
            <a:ext cx="4986867" cy="197576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 </a:t>
            </a:r>
            <a:r>
              <a:rPr lang="en-US" sz="3200" dirty="0"/>
              <a:t>535</a:t>
            </a:r>
            <a:r>
              <a:rPr lang="en-US" dirty="0"/>
              <a:t> Rotary Districts</a:t>
            </a:r>
          </a:p>
          <a:p>
            <a:pPr algn="ctr"/>
            <a:endParaRPr lang="en-US" dirty="0"/>
          </a:p>
          <a:p>
            <a:pPr algn="ctr"/>
            <a:r>
              <a:rPr lang="en-US" sz="3200" b="1" dirty="0"/>
              <a:t>34</a:t>
            </a:r>
            <a:r>
              <a:rPr lang="en-US" dirty="0"/>
              <a:t> Rotary Zones</a:t>
            </a:r>
          </a:p>
          <a:p>
            <a:pPr algn="ctr"/>
            <a:r>
              <a:rPr lang="en-US" dirty="0"/>
              <a:t>Zones 26 and </a:t>
            </a:r>
            <a:r>
              <a:rPr lang="en-US" sz="3200" dirty="0"/>
              <a:t>27</a:t>
            </a:r>
            <a:r>
              <a:rPr lang="en-US" dirty="0"/>
              <a:t> are partnered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B3D41-48FF-074E-BE1D-376D892E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52" y="-201126"/>
            <a:ext cx="5929745" cy="88882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54" y="2011498"/>
            <a:ext cx="5747223" cy="1221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08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76" y="375138"/>
            <a:ext cx="9128987" cy="5591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0800" y="643470"/>
            <a:ext cx="3330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DONOR HISTORY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2C713C-C4FA-764C-971F-D99EE98A8F2C}"/>
              </a:ext>
            </a:extLst>
          </p:cNvPr>
          <p:cNvSpPr txBox="1"/>
          <p:nvPr/>
        </p:nvSpPr>
        <p:spPr>
          <a:xfrm>
            <a:off x="748375" y="130628"/>
            <a:ext cx="1439653" cy="5128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06995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C9CB0-04A9-664D-8BD7-742BC2B71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221C50-9889-614F-A7CD-A0D3B3CDA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522" y="-101406"/>
            <a:ext cx="12414521" cy="6959406"/>
          </a:xfrm>
        </p:spPr>
      </p:pic>
    </p:spTree>
    <p:extLst>
      <p:ext uri="{BB962C8B-B14F-4D97-AF65-F5344CB8AC3E}">
        <p14:creationId xmlns:p14="http://schemas.microsoft.com/office/powerpoint/2010/main" val="452474889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8E6D8C-2D87-B54D-9A8E-4A930D36C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1" y="0"/>
            <a:ext cx="11910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02565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24F50-13AC-CB43-8237-519BE908E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0"/>
            <a:ext cx="11956473" cy="6858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sz="6000" dirty="0">
              <a:latin typeface="Papyrus" panose="020B0602040200020303" pitchFamily="34" charset="77"/>
            </a:endParaRPr>
          </a:p>
          <a:p>
            <a:pPr marL="0" indent="0" algn="ctr">
              <a:buNone/>
            </a:pPr>
            <a:r>
              <a:rPr lang="en-US" sz="6000" dirty="0">
                <a:latin typeface="Papyrus" panose="020B0602040200020303" pitchFamily="34" charset="77"/>
              </a:rPr>
              <a:t>     Thank You!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latin typeface="Papyrus" panose="020B0602040200020303" pitchFamily="34" charset="77"/>
              </a:rPr>
              <a:t>         Together we can and will</a:t>
            </a:r>
          </a:p>
          <a:p>
            <a:pPr marL="0" indent="0" algn="ctr">
              <a:buNone/>
            </a:pPr>
            <a:r>
              <a:rPr lang="en-US" dirty="0">
                <a:latin typeface="Papyrus" panose="020B0602040200020303" pitchFamily="34" charset="77"/>
              </a:rPr>
              <a:t>       continue to make a difference</a:t>
            </a:r>
          </a:p>
          <a:p>
            <a:pPr marL="0" indent="0" algn="ctr">
              <a:buNone/>
            </a:pPr>
            <a:r>
              <a:rPr lang="en-US" dirty="0">
                <a:latin typeface="Papyrus" panose="020B0602040200020303" pitchFamily="34" charset="77"/>
              </a:rPr>
              <a:t>        as we  “</a:t>
            </a:r>
            <a:r>
              <a:rPr lang="en-US" b="1" dirty="0">
                <a:solidFill>
                  <a:srgbClr val="0070C0"/>
                </a:solidFill>
                <a:latin typeface="Papyrus" panose="020B0602040200020303" pitchFamily="34" charset="77"/>
              </a:rPr>
              <a:t>IMAGINE Rotary</a:t>
            </a:r>
            <a:r>
              <a:rPr lang="en-US" dirty="0">
                <a:latin typeface="Papyrus" panose="020B0602040200020303" pitchFamily="34" charset="77"/>
              </a:rPr>
              <a:t>”!</a:t>
            </a:r>
          </a:p>
          <a:p>
            <a:pPr marL="0" indent="0" algn="ctr">
              <a:buNone/>
            </a:pPr>
            <a:endParaRPr lang="en-US" sz="5600" b="1" dirty="0">
              <a:solidFill>
                <a:schemeClr val="accent6">
                  <a:lumMod val="50000"/>
                </a:schemeClr>
              </a:solidFill>
              <a:latin typeface="Papyrus" panose="020B0602040200020303" pitchFamily="34" charset="77"/>
            </a:endParaRPr>
          </a:p>
          <a:p>
            <a:pPr marL="0" indent="0" algn="ctr">
              <a:buNone/>
            </a:pPr>
            <a:r>
              <a:rPr lang="en-US" sz="5600" b="1" dirty="0">
                <a:solidFill>
                  <a:schemeClr val="accent6">
                    <a:lumMod val="50000"/>
                  </a:schemeClr>
                </a:solidFill>
                <a:latin typeface="Papyrus" panose="020B0602040200020303" pitchFamily="34" charset="77"/>
              </a:rPr>
              <a:t>Questions?</a:t>
            </a:r>
          </a:p>
          <a:p>
            <a:pPr marL="0" indent="0" algn="ctr">
              <a:buNone/>
            </a:pPr>
            <a:r>
              <a:rPr lang="en-US" sz="2000" dirty="0">
                <a:latin typeface="Papyrus" panose="020B0602040200020303" pitchFamily="34" charset="77"/>
              </a:rPr>
              <a:t>								    									                                                         											             </a:t>
            </a:r>
            <a:r>
              <a:rPr lang="en-US" sz="2600" b="1" dirty="0">
                <a:latin typeface="Papyrus" panose="020B0602040200020303" pitchFamily="34" charset="77"/>
              </a:rPr>
              <a:t>craiggillis10@gmail.com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DCB37-7C5A-4E4A-BE72-694ED7419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861" y="2700071"/>
            <a:ext cx="1625059" cy="2437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FB5F32-588C-750E-B081-606901939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228491"/>
            <a:ext cx="3396897" cy="153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8577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58" y="-150945"/>
            <a:ext cx="5005754" cy="68551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6CD09-CD26-D047-974D-11A04D762D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24276" y="16381"/>
            <a:ext cx="7067723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8249F-FCC6-9F43-B1FB-6B693FBA7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B86A2B-7E48-BF4A-8415-534B478A8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2230" y="2360119"/>
            <a:ext cx="6879769" cy="4334913"/>
          </a:xfrm>
          <a:noFill/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6500" b="1" dirty="0"/>
              <a:t>4,971</a:t>
            </a:r>
            <a:r>
              <a:rPr lang="en-US" sz="6500" dirty="0"/>
              <a:t>    </a:t>
            </a:r>
            <a:r>
              <a:rPr lang="en-US" sz="6500" b="1" dirty="0">
                <a:solidFill>
                  <a:srgbClr val="FFFF00"/>
                </a:solidFill>
              </a:rPr>
              <a:t>4,056</a:t>
            </a:r>
            <a:r>
              <a:rPr lang="en-US" sz="6500" dirty="0"/>
              <a:t>   Rotarians </a:t>
            </a:r>
          </a:p>
          <a:p>
            <a:pPr algn="ctr"/>
            <a:r>
              <a:rPr lang="en-US" sz="2000" b="1" dirty="0"/>
              <a:t>77</a:t>
            </a:r>
            <a:r>
              <a:rPr lang="en-US" sz="2800" dirty="0"/>
              <a:t>  </a:t>
            </a:r>
            <a:r>
              <a:rPr lang="en-US" sz="3800" b="1" dirty="0">
                <a:solidFill>
                  <a:srgbClr val="FFFF00"/>
                </a:solidFill>
              </a:rPr>
              <a:t>92</a:t>
            </a:r>
            <a:r>
              <a:rPr lang="en-US" sz="2800" dirty="0"/>
              <a:t> Rotary Clubs</a:t>
            </a:r>
          </a:p>
          <a:p>
            <a:pPr algn="ctr"/>
            <a:r>
              <a:rPr lang="en-US" sz="2000" b="1" dirty="0"/>
              <a:t>11</a:t>
            </a:r>
            <a:r>
              <a:rPr lang="en-US" sz="2800" dirty="0"/>
              <a:t> </a:t>
            </a:r>
            <a:r>
              <a:rPr lang="en-US" sz="4100" b="1" dirty="0">
                <a:solidFill>
                  <a:srgbClr val="FFFF00"/>
                </a:solidFill>
              </a:rPr>
              <a:t>18</a:t>
            </a:r>
            <a:r>
              <a:rPr lang="en-US" sz="2800" dirty="0"/>
              <a:t> Areas</a:t>
            </a:r>
          </a:p>
          <a:p>
            <a:r>
              <a:rPr lang="en-US" dirty="0"/>
              <a:t> </a:t>
            </a:r>
          </a:p>
          <a:p>
            <a:r>
              <a:rPr lang="en-US" sz="4800" b="1" dirty="0">
                <a:solidFill>
                  <a:srgbClr val="FFFF00"/>
                </a:solidFill>
              </a:rPr>
              <a:t>Area 20</a:t>
            </a:r>
            <a:r>
              <a:rPr lang="en-US" sz="4800" dirty="0">
                <a:solidFill>
                  <a:srgbClr val="FFFF00"/>
                </a:solidFill>
              </a:rPr>
              <a:t>:   </a:t>
            </a:r>
          </a:p>
          <a:p>
            <a:r>
              <a:rPr lang="en-US" sz="4000" i="1" dirty="0"/>
              <a:t>           </a:t>
            </a:r>
            <a:r>
              <a:rPr lang="en-US" sz="6500" i="1" dirty="0"/>
              <a:t>Strathcona Sunrise</a:t>
            </a:r>
            <a:r>
              <a:rPr lang="en-US" sz="5100" i="1" dirty="0"/>
              <a:t>(59)  </a:t>
            </a:r>
            <a:r>
              <a:rPr lang="en-US" sz="7300" b="1" i="1" dirty="0">
                <a:solidFill>
                  <a:srgbClr val="FFFF00"/>
                </a:solidFill>
              </a:rPr>
              <a:t>31</a:t>
            </a:r>
            <a:r>
              <a:rPr lang="en-US" sz="7300" i="1" dirty="0"/>
              <a:t> </a:t>
            </a:r>
          </a:p>
          <a:p>
            <a:r>
              <a:rPr lang="en-US" sz="4000" i="1" dirty="0"/>
              <a:t>          Comox (50 ) </a:t>
            </a:r>
            <a:r>
              <a:rPr lang="en-US" sz="5800" b="1" i="1" dirty="0">
                <a:solidFill>
                  <a:srgbClr val="FFFF00"/>
                </a:solidFill>
              </a:rPr>
              <a:t>44</a:t>
            </a:r>
            <a:r>
              <a:rPr lang="en-US" sz="4000" i="1" dirty="0"/>
              <a:t>, </a:t>
            </a:r>
            <a:r>
              <a:rPr lang="en-US" sz="5100" b="1" i="1" dirty="0">
                <a:solidFill>
                  <a:srgbClr val="FFFF00"/>
                </a:solidFill>
              </a:rPr>
              <a:t> </a:t>
            </a:r>
            <a:r>
              <a:rPr lang="en-US" sz="4000" i="1" dirty="0"/>
              <a:t>Courtenay (101) </a:t>
            </a:r>
            <a:r>
              <a:rPr lang="en-US" sz="5100" b="1" i="1" dirty="0">
                <a:solidFill>
                  <a:srgbClr val="FFFF00"/>
                </a:solidFill>
              </a:rPr>
              <a:t>63</a:t>
            </a:r>
            <a:r>
              <a:rPr lang="en-US" sz="4000" b="1" i="1" dirty="0">
                <a:solidFill>
                  <a:srgbClr val="FFFF00"/>
                </a:solidFill>
              </a:rPr>
              <a:t>, </a:t>
            </a:r>
          </a:p>
          <a:p>
            <a:r>
              <a:rPr lang="en-US" sz="4000" b="1" i="1" dirty="0">
                <a:solidFill>
                  <a:srgbClr val="FFFF00"/>
                </a:solidFill>
              </a:rPr>
              <a:t>    </a:t>
            </a:r>
            <a:r>
              <a:rPr lang="en-US" sz="4000" i="1" dirty="0"/>
              <a:t> Cumberland (----) </a:t>
            </a:r>
            <a:r>
              <a:rPr lang="en-US" sz="5800" b="1" i="1" dirty="0">
                <a:solidFill>
                  <a:srgbClr val="FFFF00"/>
                </a:solidFill>
              </a:rPr>
              <a:t>18</a:t>
            </a:r>
            <a:r>
              <a:rPr lang="en-US" sz="4000" i="1" dirty="0"/>
              <a:t>, Comox Valley (----) </a:t>
            </a:r>
            <a:r>
              <a:rPr lang="en-US" sz="5800" b="1" i="1" dirty="0">
                <a:solidFill>
                  <a:srgbClr val="FFFF00"/>
                </a:solidFill>
              </a:rPr>
              <a:t>43</a:t>
            </a:r>
            <a:r>
              <a:rPr lang="en-US" sz="4000" i="1" dirty="0"/>
              <a:t>, </a:t>
            </a:r>
          </a:p>
          <a:p>
            <a:r>
              <a:rPr lang="en-US" sz="4000" i="1" dirty="0"/>
              <a:t>                   </a:t>
            </a:r>
            <a:r>
              <a:rPr lang="en-US" sz="5100" i="1" dirty="0"/>
              <a:t>(210)   </a:t>
            </a:r>
            <a:r>
              <a:rPr lang="en-US" sz="6600" b="1" i="1" dirty="0">
                <a:solidFill>
                  <a:srgbClr val="FFFF00"/>
                </a:solidFill>
              </a:rPr>
              <a:t>199 Rotarians</a:t>
            </a:r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pPr algn="ctr"/>
            <a:endParaRPr 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B3D41-48FF-074E-BE1D-376D892E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07" y="-115488"/>
            <a:ext cx="6511289" cy="2475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8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b="1" dirty="0">
                <a:latin typeface="Arial Narrow" pitchFamily="34" charset="0"/>
                <a:ea typeface="ＭＳ Ｐゴシック" pitchFamily="34" charset="-128"/>
              </a:rPr>
              <a:t>World’s Greatest Partnership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689600" y="1091519"/>
            <a:ext cx="6299200" cy="519567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rgbClr val="58585A"/>
                </a:solidFill>
                <a:latin typeface="Georgia"/>
                <a:ea typeface="ＭＳ Ｐゴシック" charset="0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  <a:defRPr/>
            </a:pPr>
            <a:endParaRPr lang="en-US" sz="2400" dirty="0">
              <a:solidFill>
                <a:srgbClr val="00246C"/>
              </a:solidFill>
              <a:latin typeface="Georgia" panose="02040502050405020303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06" y="993269"/>
            <a:ext cx="10907486" cy="368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7007" y="4566152"/>
            <a:ext cx="109074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TRF MISSION: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“Advance world understanding, goodwill &amp; peace through improvements in health, support of education and alleviation of poverty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39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28011ACC-5FAE-3627-BD99-FE78FAC66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96" y="152400"/>
            <a:ext cx="9257559" cy="670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3EA8DD-FCAA-C924-16B2-1E2DFDE3D684}"/>
              </a:ext>
            </a:extLst>
          </p:cNvPr>
          <p:cNvSpPr txBox="1"/>
          <p:nvPr/>
        </p:nvSpPr>
        <p:spPr>
          <a:xfrm>
            <a:off x="0" y="4535269"/>
            <a:ext cx="31028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B050"/>
                </a:solidFill>
              </a:rPr>
              <a:t>Begin with </a:t>
            </a:r>
          </a:p>
          <a:p>
            <a:pPr algn="ctr"/>
            <a:r>
              <a:rPr lang="en-US" sz="3200" b="1" i="1" dirty="0">
                <a:solidFill>
                  <a:srgbClr val="00B050"/>
                </a:solidFill>
              </a:rPr>
              <a:t>the end in mind!</a:t>
            </a:r>
          </a:p>
          <a:p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84263-CB1B-D973-42E8-8467B9A6F72A}"/>
              </a:ext>
            </a:extLst>
          </p:cNvPr>
          <p:cNvSpPr txBox="1"/>
          <p:nvPr/>
        </p:nvSpPr>
        <p:spPr>
          <a:xfrm>
            <a:off x="302941" y="453967"/>
            <a:ext cx="24970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?   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        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</a:p>
          <a:p>
            <a:r>
              <a:rPr lang="en-US" sz="7200" b="1" dirty="0">
                <a:solidFill>
                  <a:srgbClr val="00B050"/>
                </a:solidFill>
              </a:rPr>
              <a:t>Why</a:t>
            </a:r>
            <a:r>
              <a:rPr lang="en-US" sz="5400" b="1" dirty="0">
                <a:solidFill>
                  <a:srgbClr val="00B050"/>
                </a:solidFill>
              </a:rPr>
              <a:t>?</a:t>
            </a:r>
          </a:p>
          <a:p>
            <a:r>
              <a:rPr lang="en-US" sz="8000" b="1" dirty="0">
                <a:solidFill>
                  <a:srgbClr val="00B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5544519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49E8B2-CFF1-FC6C-B079-119DE4125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72" y="114300"/>
            <a:ext cx="896882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F64DCC-0A3B-600A-7C5C-D1EA591DB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2" y="4525616"/>
            <a:ext cx="1984513" cy="19845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905819-019E-1ECA-50B5-B7C9AAFE70E5}"/>
              </a:ext>
            </a:extLst>
          </p:cNvPr>
          <p:cNvSpPr txBox="1"/>
          <p:nvPr/>
        </p:nvSpPr>
        <p:spPr>
          <a:xfrm>
            <a:off x="91450" y="1878496"/>
            <a:ext cx="2822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Partnerships: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“People of Action….</a:t>
            </a:r>
          </a:p>
          <a:p>
            <a:pPr algn="ctr"/>
            <a:r>
              <a:rPr lang="en-US" sz="2000" b="1" dirty="0"/>
              <a:t>Making a Difference!”</a:t>
            </a:r>
          </a:p>
        </p:txBody>
      </p:sp>
    </p:spTree>
    <p:extLst>
      <p:ext uri="{BB962C8B-B14F-4D97-AF65-F5344CB8AC3E}">
        <p14:creationId xmlns:p14="http://schemas.microsoft.com/office/powerpoint/2010/main" val="188179524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0932A-D550-0E3F-4F6C-B511165A5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0"/>
            <a:ext cx="9067800" cy="6800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79E752-3D68-DD79-0020-E321933C4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5"/>
            <a:ext cx="385762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D29984-1A22-E1AE-E718-5D686DD49E93}"/>
              </a:ext>
            </a:extLst>
          </p:cNvPr>
          <p:cNvSpPr txBox="1"/>
          <p:nvPr/>
        </p:nvSpPr>
        <p:spPr>
          <a:xfrm>
            <a:off x="3124200" y="5720862"/>
            <a:ext cx="544536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Water Projects---- $160,000</a:t>
            </a:r>
          </a:p>
        </p:txBody>
      </p:sp>
    </p:spTree>
    <p:extLst>
      <p:ext uri="{BB962C8B-B14F-4D97-AF65-F5344CB8AC3E}">
        <p14:creationId xmlns:p14="http://schemas.microsoft.com/office/powerpoint/2010/main" val="3281171224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8933BB-0F50-C51A-4B77-0FBAEC937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37" y="-308828"/>
            <a:ext cx="10718963" cy="7950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628565-706F-29BD-E22A-73011CC42CB2}"/>
              </a:ext>
            </a:extLst>
          </p:cNvPr>
          <p:cNvSpPr txBox="1"/>
          <p:nvPr/>
        </p:nvSpPr>
        <p:spPr>
          <a:xfrm>
            <a:off x="82062" y="1066800"/>
            <a:ext cx="1207477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Supporting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Student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Learning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Youth: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Future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27743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RF Presentation - Practice Sessio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1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4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6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12904</TotalTime>
  <Words>1446</Words>
  <Application>Microsoft Macintosh PowerPoint</Application>
  <PresentationFormat>Widescreen</PresentationFormat>
  <Paragraphs>268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Malgun Gothic</vt:lpstr>
      <vt:lpstr>Arial</vt:lpstr>
      <vt:lpstr>Arial Black</vt:lpstr>
      <vt:lpstr>Arial Narrow</vt:lpstr>
      <vt:lpstr>Calibri</vt:lpstr>
      <vt:lpstr>Cambria</vt:lpstr>
      <vt:lpstr>Century Gothic</vt:lpstr>
      <vt:lpstr>Georgia</vt:lpstr>
      <vt:lpstr>Papyrus</vt:lpstr>
      <vt:lpstr>Verdana</vt:lpstr>
      <vt:lpstr>Custom Design</vt:lpstr>
      <vt:lpstr>9_Custom Design</vt:lpstr>
      <vt:lpstr>11_Custom Design</vt:lpstr>
      <vt:lpstr>12_Custom Design</vt:lpstr>
      <vt:lpstr>14_Custom Design</vt:lpstr>
      <vt:lpstr>16_Custom Design</vt:lpstr>
      <vt:lpstr>PowerPoint Presentation</vt:lpstr>
      <vt:lpstr>Rotary International</vt:lpstr>
      <vt:lpstr>PowerPoint Presentation</vt:lpstr>
      <vt:lpstr>PowerPoint Presentation</vt:lpstr>
      <vt:lpstr>World’s Greatest Partnership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Rotary Foundation</vt:lpstr>
      <vt:lpstr>The Rotary Foundation</vt:lpstr>
      <vt:lpstr>The Rotary Foundation</vt:lpstr>
      <vt:lpstr>End Polio Now Status</vt:lpstr>
      <vt:lpstr>                NEW POLIO ERADICATION STRATEGY </vt:lpstr>
      <vt:lpstr>PowerPoint Presentation</vt:lpstr>
      <vt:lpstr>D5020  Polio Plus Society</vt:lpstr>
      <vt:lpstr>The Rotary Foundation</vt:lpstr>
      <vt:lpstr>PowerPoint Presentation</vt:lpstr>
      <vt:lpstr>PowerPoint Presentation</vt:lpstr>
      <vt:lpstr>PowerPoint Presentation</vt:lpstr>
      <vt:lpstr>PowerPoint Presentation</vt:lpstr>
      <vt:lpstr>Global Grant Example </vt:lpstr>
      <vt:lpstr>Supporting The Rotary Foundation</vt:lpstr>
      <vt:lpstr>District 5020 2022-2023  Incentives</vt:lpstr>
      <vt:lpstr>DG Dale’s ASK: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TRF Presentation - Practice Session</dc:title>
  <dc:creator>Chris Winterbourne</dc:creator>
  <cp:lastModifiedBy>Microsoft Office User</cp:lastModifiedBy>
  <cp:revision>742</cp:revision>
  <cp:lastPrinted>2020-07-22T05:50:51Z</cp:lastPrinted>
  <dcterms:created xsi:type="dcterms:W3CDTF">2016-01-14T22:10:30Z</dcterms:created>
  <dcterms:modified xsi:type="dcterms:W3CDTF">2022-11-28T05:46:41Z</dcterms:modified>
</cp:coreProperties>
</file>