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4"/>
    <p:sldMasterId id="2147483664" r:id="rId5"/>
    <p:sldMasterId id="2147483688" r:id="rId6"/>
    <p:sldMasterId id="2147484345" r:id="rId7"/>
  </p:sldMasterIdLst>
  <p:notesMasterIdLst>
    <p:notesMasterId r:id="rId25"/>
  </p:notesMasterIdLst>
  <p:handoutMasterIdLst>
    <p:handoutMasterId r:id="rId26"/>
  </p:handoutMasterIdLst>
  <p:sldIdLst>
    <p:sldId id="363" r:id="rId8"/>
    <p:sldId id="362" r:id="rId9"/>
    <p:sldId id="364" r:id="rId10"/>
    <p:sldId id="391" r:id="rId11"/>
    <p:sldId id="384" r:id="rId12"/>
    <p:sldId id="385" r:id="rId13"/>
    <p:sldId id="386" r:id="rId14"/>
    <p:sldId id="381" r:id="rId15"/>
    <p:sldId id="369" r:id="rId16"/>
    <p:sldId id="370" r:id="rId17"/>
    <p:sldId id="387" r:id="rId18"/>
    <p:sldId id="374" r:id="rId19"/>
    <p:sldId id="390" r:id="rId20"/>
    <p:sldId id="375" r:id="rId21"/>
    <p:sldId id="376" r:id="rId22"/>
    <p:sldId id="380" r:id="rId23"/>
    <p:sldId id="388" r:id="rId24"/>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5pPr>
    <a:lvl6pPr marL="2286000" algn="l" defTabSz="914400" rtl="0" eaLnBrk="1" latinLnBrk="0" hangingPunct="1">
      <a:defRPr sz="2400" kern="1200">
        <a:solidFill>
          <a:schemeClr val="tx1"/>
        </a:solidFill>
        <a:latin typeface="Arial" pitchFamily="34" charset="0"/>
        <a:ea typeface="ヒラギノ角ゴ Pro W3" pitchFamily="-84" charset="-128"/>
        <a:cs typeface="+mn-cs"/>
      </a:defRPr>
    </a:lvl6pPr>
    <a:lvl7pPr marL="2743200" algn="l" defTabSz="914400" rtl="0" eaLnBrk="1" latinLnBrk="0" hangingPunct="1">
      <a:defRPr sz="2400" kern="1200">
        <a:solidFill>
          <a:schemeClr val="tx1"/>
        </a:solidFill>
        <a:latin typeface="Arial" pitchFamily="34" charset="0"/>
        <a:ea typeface="ヒラギノ角ゴ Pro W3" pitchFamily="-84" charset="-128"/>
        <a:cs typeface="+mn-cs"/>
      </a:defRPr>
    </a:lvl7pPr>
    <a:lvl8pPr marL="3200400" algn="l" defTabSz="914400" rtl="0" eaLnBrk="1" latinLnBrk="0" hangingPunct="1">
      <a:defRPr sz="2400" kern="1200">
        <a:solidFill>
          <a:schemeClr val="tx1"/>
        </a:solidFill>
        <a:latin typeface="Arial" pitchFamily="34" charset="0"/>
        <a:ea typeface="ヒラギノ角ゴ Pro W3" pitchFamily="-84" charset="-128"/>
        <a:cs typeface="+mn-cs"/>
      </a:defRPr>
    </a:lvl8pPr>
    <a:lvl9pPr marL="3657600" algn="l" defTabSz="914400" rtl="0" eaLnBrk="1" latinLnBrk="0" hangingPunct="1">
      <a:defRPr sz="2400" kern="1200">
        <a:solidFill>
          <a:schemeClr val="tx1"/>
        </a:solidFill>
        <a:latin typeface="Arial" pitchFamily="34" charset="0"/>
        <a:ea typeface="ヒラギノ角ゴ Pro W3"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5EAA"/>
    <a:srgbClr val="58585A"/>
    <a:srgbClr val="005DAA"/>
    <a:srgbClr val="FF7600"/>
    <a:srgbClr val="D91B5C"/>
    <a:srgbClr val="872175"/>
    <a:srgbClr val="009999"/>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449" autoAdjust="0"/>
  </p:normalViewPr>
  <p:slideViewPr>
    <p:cSldViewPr>
      <p:cViewPr varScale="1">
        <p:scale>
          <a:sx n="37" d="100"/>
          <a:sy n="37" d="100"/>
        </p:scale>
        <p:origin x="1651" y="48"/>
      </p:cViewPr>
      <p:guideLst>
        <p:guide orient="horz" pos="2160"/>
        <p:guide pos="2880"/>
      </p:guideLst>
    </p:cSldViewPr>
  </p:slideViewPr>
  <p:outlineViewPr>
    <p:cViewPr>
      <p:scale>
        <a:sx n="75" d="100"/>
        <a:sy n="75" d="100"/>
      </p:scale>
      <p:origin x="784" y="16296"/>
    </p:cViewPr>
  </p:outlineViewPr>
  <p:notesTextViewPr>
    <p:cViewPr>
      <p:scale>
        <a:sx n="100" d="100"/>
        <a:sy n="100" d="100"/>
      </p:scale>
      <p:origin x="0" y="0"/>
    </p:cViewPr>
  </p:notesTextViewPr>
  <p:sorterViewPr>
    <p:cViewPr varScale="1">
      <p:scale>
        <a:sx n="100" d="100"/>
        <a:sy n="100" d="100"/>
      </p:scale>
      <p:origin x="0" y="0"/>
    </p:cViewPr>
  </p:sorterViewPr>
  <p:notesViewPr>
    <p:cSldViewPr>
      <p:cViewPr>
        <p:scale>
          <a:sx n="103" d="100"/>
          <a:sy n="103" d="100"/>
        </p:scale>
        <p:origin x="-1434"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vl1pPr>
          </a:lstStyle>
          <a:p>
            <a:endParaRPr lang="en-US"/>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vl1pPr>
          </a:lstStyle>
          <a:p>
            <a:endParaRPr lang="en-US"/>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vl1pPr>
          </a:lstStyle>
          <a:p>
            <a:endParaRPr lang="en-US"/>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vl1pPr>
          </a:lstStyle>
          <a:p>
            <a:fld id="{8DC0125D-B3D6-4850-93BD-F02BCF596A0B}" type="slidenum">
              <a:rPr lang="en-US"/>
              <a:pPr/>
              <a:t>‹#›</a:t>
            </a:fld>
            <a:endParaRPr 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vl1pPr>
          </a:lstStyle>
          <a:p>
            <a:endParaRPr lang="en-US"/>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vl1pPr>
          </a:lstStyle>
          <a:p>
            <a:endParaRPr lang="en-US"/>
          </a:p>
        </p:txBody>
      </p:sp>
      <p:sp>
        <p:nvSpPr>
          <p:cNvPr id="3277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vl1pPr>
          </a:lstStyle>
          <a:p>
            <a:endParaRPr lang="en-US"/>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vl1pPr>
          </a:lstStyle>
          <a:p>
            <a:fld id="{9F93AF29-5A8C-4BC0-B4FF-FA1211701005}" type="slidenum">
              <a:rPr lang="en-US"/>
              <a:pPr/>
              <a:t>‹#›</a:t>
            </a:fld>
            <a:endParaRPr 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altLang="en-US">
              <a:latin typeface="Arial" pitchFamily="34" charset="0"/>
              <a:ea typeface="ヒラギノ角ゴ Pro W3" pitchFamily="-8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r>
              <a:rPr lang="en-US" altLang="en-US" sz="1100">
                <a:latin typeface="Arial" pitchFamily="34" charset="0"/>
                <a:ea typeface="ヒラギノ角ゴ Pro W3" pitchFamily="-84" charset="-128"/>
              </a:rPr>
              <a:t>Worldwide, 1.4 billion people live in poverty (less than $1.25 a day).  It is anticipated that with the onset of the current economic crisis an additional 55 million to 90 million more people will be living in extreme poverty.  </a:t>
            </a:r>
            <a:endParaRPr lang="en-US" altLang="en-US" sz="1100" b="1">
              <a:latin typeface="Arial" pitchFamily="34" charset="0"/>
              <a:ea typeface="ヒラギノ角ゴ Pro W3" pitchFamily="-84" charset="-128"/>
            </a:endParaRPr>
          </a:p>
          <a:p>
            <a:r>
              <a:rPr lang="en-US" altLang="en-US" sz="1100">
                <a:latin typeface="Arial" pitchFamily="34" charset="0"/>
                <a:ea typeface="ヒラギノ角ゴ Pro W3" pitchFamily="-84" charset="-128"/>
              </a:rPr>
              <a:t>IMAGE: Jhoole, a non-profit social enterprise, was created in India to help women create brighter futures for themselves, their families and their communities </a:t>
            </a:r>
          </a:p>
          <a:p>
            <a:r>
              <a:rPr lang="en-US" altLang="en-US" sz="1100">
                <a:latin typeface="Arial" pitchFamily="34" charset="0"/>
                <a:ea typeface="ヒラギノ角ゴ Pro W3" pitchFamily="-84" charset="-128"/>
              </a:rPr>
              <a:t>(</a:t>
            </a:r>
            <a:r>
              <a:rPr lang="en-US" altLang="en-US" sz="1100" i="1">
                <a:latin typeface="Arial" pitchFamily="34" charset="0"/>
                <a:ea typeface="ヒラギノ角ゴ Pro W3" pitchFamily="-84" charset="-128"/>
              </a:rPr>
              <a:t>optional information)</a:t>
            </a:r>
            <a:endParaRPr lang="en-US" altLang="en-US" sz="1100">
              <a:latin typeface="Arial" pitchFamily="34" charset="0"/>
              <a:ea typeface="ヒラギノ角ゴ Pro W3" pitchFamily="-84" charset="-128"/>
            </a:endParaRPr>
          </a:p>
          <a:p>
            <a:r>
              <a:rPr lang="en-US" altLang="en-US" sz="1100">
                <a:latin typeface="Arial" pitchFamily="34" charset="0"/>
                <a:ea typeface="ヒラギノ角ゴ Pro W3" pitchFamily="-84" charset="-128"/>
              </a:rPr>
              <a:t>Rotary is committed to alleviating poverty through microfinance institutions and vocational training programs.  These types of development will elevate the daily life of individuals by building a better infrastructure.  An individual who receives a microfinance loan may be able to build up their own rug weaving business much like a person who participates in a vocational training program for nursing will be able to better serve their community while supporting themselves.</a:t>
            </a:r>
            <a:endParaRPr lang="en-US" altLang="en-US" sz="1100" b="1">
              <a:latin typeface="Arial" pitchFamily="34" charset="0"/>
              <a:ea typeface="ヒラギノ角ゴ Pro W3" pitchFamily="-84" charset="-128"/>
            </a:endParaRPr>
          </a:p>
          <a:p>
            <a:r>
              <a:rPr lang="en-US" altLang="en-US" sz="1100" b="1">
                <a:latin typeface="Arial" pitchFamily="34" charset="0"/>
                <a:ea typeface="ヒラギノ角ゴ Pro W3" pitchFamily="-84" charset="-128"/>
              </a:rPr>
              <a:t>The Rotary Foundation invests in people to create measurable and enduring economic improvement in their lives and communities by </a:t>
            </a:r>
          </a:p>
          <a:p>
            <a:pPr>
              <a:buFontTx/>
              <a:buChar char="•"/>
            </a:pPr>
            <a:r>
              <a:rPr lang="en-US" altLang="en-US" sz="1100">
                <a:latin typeface="Arial" pitchFamily="34" charset="0"/>
                <a:ea typeface="ヒラギノ角ゴ Pro W3" pitchFamily="-84" charset="-128"/>
              </a:rPr>
              <a:t>Strengthening the development of local entrepreneurs and community leaders, particularly women, in impoverished communities </a:t>
            </a:r>
          </a:p>
          <a:p>
            <a:pPr>
              <a:buFontTx/>
              <a:buChar char="•"/>
            </a:pPr>
            <a:r>
              <a:rPr lang="en-US" altLang="en-US" sz="1100">
                <a:latin typeface="Arial" pitchFamily="34" charset="0"/>
                <a:ea typeface="ヒラギノ角ゴ Pro W3" pitchFamily="-84" charset="-128"/>
              </a:rPr>
              <a:t>Developing opportunities for decent and productive work, particularly for youth </a:t>
            </a:r>
          </a:p>
          <a:p>
            <a:pPr>
              <a:buFontTx/>
              <a:buChar char="•"/>
            </a:pPr>
            <a:r>
              <a:rPr lang="en-US" altLang="en-US" sz="1100">
                <a:latin typeface="Arial" pitchFamily="34" charset="0"/>
                <a:ea typeface="ヒラギノ角ゴ Pro W3" pitchFamily="-84" charset="-128"/>
              </a:rPr>
              <a:t>Building the capacity of local organizations and community networks to support economic development </a:t>
            </a:r>
          </a:p>
          <a:p>
            <a:pPr>
              <a:buFontTx/>
              <a:buChar char="•"/>
            </a:pPr>
            <a:r>
              <a:rPr lang="en-US" altLang="en-US" sz="1100">
                <a:latin typeface="Arial" pitchFamily="34" charset="0"/>
                <a:ea typeface="ヒラギノ角ゴ Pro W3" pitchFamily="-84" charset="-128"/>
              </a:rPr>
              <a:t>Supporting studies related to economic and community development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marL="165100" indent="-165100">
              <a:buFontTx/>
              <a:buChar char="•"/>
            </a:pPr>
            <a:r>
              <a:rPr lang="en-US" altLang="en-US" sz="1100">
                <a:latin typeface="Arial" pitchFamily="34" charset="0"/>
                <a:ea typeface="ヒラギノ角ゴ Pro W3" pitchFamily="-84" charset="-128"/>
              </a:rPr>
              <a:t>Rotary’s unique funding model strengthens our future by building on a stellar record of efficient use and stewardship of the financial resources entrusted to us.  For example, when we look at our annual expenditures over the last 10 years, we’ve minimized our fundraising and administrative expenses and dedicated 88 to 89 percent of our total spending to programs. </a:t>
            </a:r>
          </a:p>
          <a:p>
            <a:pPr marL="165100" indent="-165100">
              <a:buFontTx/>
              <a:buChar char="•"/>
            </a:pPr>
            <a:r>
              <a:rPr lang="en-US" altLang="en-US" sz="1100">
                <a:latin typeface="Arial" pitchFamily="34" charset="0"/>
                <a:ea typeface="ヒラギノ角ゴ Pro W3" pitchFamily="-84" charset="-128"/>
              </a:rPr>
              <a:t>The Foundation’s sound financial management and its commitment to accountability and transparency are also recognized as exceptional, year after year, by independent evaluators </a:t>
            </a:r>
            <a:r>
              <a:rPr lang="en-US" altLang="en-US" sz="1100">
                <a:solidFill>
                  <a:schemeClr val="tx2"/>
                </a:solidFill>
                <a:latin typeface="Arial" pitchFamily="34" charset="0"/>
                <a:ea typeface="ヒラギノ角ゴ Pro W3" pitchFamily="-84" charset="-128"/>
              </a:rPr>
              <a:t>of not-for-profits</a:t>
            </a:r>
            <a:r>
              <a:rPr lang="en-US" altLang="en-US" sz="1100">
                <a:latin typeface="Arial" pitchFamily="34" charset="0"/>
                <a:ea typeface="ヒラギノ角ゴ Pro W3" pitchFamily="-84" charset="-128"/>
              </a:rPr>
              <a:t>. Rotary’s website provides detailed information on the Foundation’s finances.</a:t>
            </a:r>
          </a:p>
          <a:p>
            <a:pPr marL="165100" indent="-165100">
              <a:buFontTx/>
              <a:buChar char="•"/>
            </a:pPr>
            <a:r>
              <a:rPr lang="en-US" altLang="en-US" sz="1100">
                <a:latin typeface="Arial" pitchFamily="34" charset="0"/>
                <a:ea typeface="ヒラギノ角ゴ Pro W3" pitchFamily="-84" charset="-128"/>
              </a:rPr>
              <a:t>In </a:t>
            </a:r>
            <a:r>
              <a:rPr lang="en-US" altLang="en-US" sz="1100" b="1">
                <a:latin typeface="Arial" pitchFamily="34" charset="0"/>
                <a:ea typeface="ヒラギノ角ゴ Pro W3" pitchFamily="-84" charset="-128"/>
              </a:rPr>
              <a:t>fiscal year 2013-14</a:t>
            </a:r>
            <a:r>
              <a:rPr lang="en-US" altLang="en-US" sz="1100">
                <a:latin typeface="Arial" pitchFamily="34" charset="0"/>
                <a:ea typeface="ヒラギノ角ゴ Pro W3" pitchFamily="-84" charset="-128"/>
              </a:rPr>
              <a:t>, only </a:t>
            </a:r>
            <a:r>
              <a:rPr lang="en-US" altLang="en-US" sz="1100" b="1">
                <a:latin typeface="Arial" pitchFamily="34" charset="0"/>
                <a:ea typeface="ヒラギノ角ゴ Pro W3" pitchFamily="-84" charset="-128"/>
              </a:rPr>
              <a:t>2 percent </a:t>
            </a:r>
            <a:r>
              <a:rPr lang="en-US" altLang="en-US" sz="1100">
                <a:latin typeface="Arial" pitchFamily="34" charset="0"/>
                <a:ea typeface="ヒラギノ角ゴ Pro W3" pitchFamily="-84" charset="-128"/>
              </a:rPr>
              <a:t>of Foundation expenditures went to administrative expenses and </a:t>
            </a:r>
            <a:r>
              <a:rPr lang="en-US" altLang="en-US" sz="1100" b="1">
                <a:latin typeface="Arial" pitchFamily="34" charset="0"/>
                <a:ea typeface="ヒラギノ角ゴ Pro W3" pitchFamily="-84" charset="-128"/>
              </a:rPr>
              <a:t>6 percent </a:t>
            </a:r>
            <a:r>
              <a:rPr lang="en-US" altLang="en-US" sz="1100">
                <a:latin typeface="Arial" pitchFamily="34" charset="0"/>
                <a:ea typeface="ヒラギノ角ゴ Pro W3" pitchFamily="-84" charset="-128"/>
              </a:rPr>
              <a:t>to fundraising. The Foundation directed </a:t>
            </a:r>
            <a:r>
              <a:rPr lang="en-US" altLang="en-US" sz="1100" b="1">
                <a:latin typeface="Arial" pitchFamily="34" charset="0"/>
                <a:ea typeface="ヒラギノ角ゴ Pro W3" pitchFamily="-84" charset="-128"/>
              </a:rPr>
              <a:t>92 percent </a:t>
            </a:r>
            <a:r>
              <a:rPr lang="en-US" altLang="en-US" sz="1100">
                <a:latin typeface="Arial" pitchFamily="34" charset="0"/>
                <a:ea typeface="ヒラギノ角ゴ Pro W3" pitchFamily="-84" charset="-128"/>
              </a:rPr>
              <a:t>of its spending to programs, far exceeding the benchmarks that independent charity-rating services view as a measure of high efficiency.</a:t>
            </a:r>
          </a:p>
          <a:p>
            <a:pPr marL="165100" indent="-165100">
              <a:buFontTx/>
              <a:buChar char="•"/>
            </a:pPr>
            <a:r>
              <a:rPr lang="en-US" altLang="en-US" sz="1100">
                <a:latin typeface="Arial" pitchFamily="34" charset="0"/>
                <a:ea typeface="ヒラギノ角ゴ Pro W3" pitchFamily="-84" charset="-128"/>
              </a:rPr>
              <a:t>The recent recession demonstrated to the philanthropic community that maintaining a strong financial base that includes operating reserves is necessary in order to weather increased volatility in financial markets.</a:t>
            </a:r>
          </a:p>
          <a:p>
            <a:pPr marL="165100" indent="-165100">
              <a:buFontTx/>
              <a:buChar char="•"/>
            </a:pPr>
            <a:r>
              <a:rPr lang="en-US" altLang="en-US" sz="1100" b="1">
                <a:latin typeface="Arial" pitchFamily="34" charset="0"/>
                <a:ea typeface="ヒラギノ角ゴ Pro W3" pitchFamily="-84" charset="-128"/>
              </a:rPr>
              <a:t>Beginning 1 July 2015</a:t>
            </a:r>
            <a:r>
              <a:rPr lang="en-US" altLang="en-US" sz="1100">
                <a:latin typeface="Arial" pitchFamily="34" charset="0"/>
                <a:ea typeface="ヒラギノ角ゴ Pro W3" pitchFamily="-84" charset="-128"/>
              </a:rPr>
              <a:t>, five percent of contributions to the Annual Fund are earmarked for operating expenses or to build the operating reserve to three times annual operating expenses, when needed. </a:t>
            </a:r>
          </a:p>
          <a:p>
            <a:pPr marL="165100" indent="-165100">
              <a:buFontTx/>
              <a:buChar char="•"/>
            </a:pPr>
            <a:r>
              <a:rPr lang="en-US" altLang="en-US" sz="1100" b="1">
                <a:latin typeface="Arial" pitchFamily="34" charset="0"/>
                <a:ea typeface="ヒラギノ角ゴ Pro W3" pitchFamily="-84" charset="-128"/>
              </a:rPr>
              <a:t>This change will have no impact on District Designated Funds, </a:t>
            </a:r>
            <a:r>
              <a:rPr lang="en-US" altLang="en-US" sz="1100">
                <a:latin typeface="Arial" pitchFamily="34" charset="0"/>
                <a:ea typeface="ヒラギノ角ゴ Pro W3" pitchFamily="-84" charset="-128"/>
              </a:rPr>
              <a:t>but will provide a more predictable level of financial support for programs and the operating expenses it takes to make them successful. </a:t>
            </a:r>
          </a:p>
          <a:p>
            <a:pPr marL="165100" indent="-165100">
              <a:buFontTx/>
              <a:buChar char="•"/>
            </a:pPr>
            <a:r>
              <a:rPr lang="en-US" altLang="en-US" sz="1100">
                <a:latin typeface="Arial" pitchFamily="34" charset="0"/>
                <a:ea typeface="ヒラギノ角ゴ Pro W3" pitchFamily="-84" charset="-128"/>
              </a:rPr>
              <a:t>With a solid financial base and restored reserves, we’ll have an organization that is able to support the good work that Rotarians do in the world — even as the economic and financial environment remains unpredictable.</a:t>
            </a:r>
          </a:p>
          <a:p>
            <a:pPr marL="165100" indent="-165100">
              <a:buFontTx/>
              <a:buChar char="•"/>
            </a:pPr>
            <a:endParaRPr lang="en-US" altLang="en-US" sz="1100">
              <a:latin typeface="Arial" pitchFamily="34" charset="0"/>
              <a:ea typeface="ヒラギノ角ゴ Pro W3" pitchFamily="-8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a:spcBef>
                <a:spcPct val="0"/>
              </a:spcBef>
            </a:pPr>
            <a:r>
              <a:rPr lang="en-US" altLang="en-US" sz="1100" b="1">
                <a:latin typeface="Arial" pitchFamily="34" charset="0"/>
                <a:ea typeface="ヒラギノ角ゴ Pro W3" pitchFamily="-84" charset="-128"/>
              </a:rPr>
              <a:t>The Rotary Foundation is </a:t>
            </a:r>
            <a:r>
              <a:rPr lang="en-US" altLang="en-US" sz="1100" b="1" i="1">
                <a:latin typeface="Arial" pitchFamily="34" charset="0"/>
                <a:ea typeface="ヒラギノ角ゴ Pro W3" pitchFamily="-84" charset="-128"/>
              </a:rPr>
              <a:t>YOUR</a:t>
            </a:r>
            <a:r>
              <a:rPr lang="en-US" altLang="en-US" sz="1100" b="1">
                <a:latin typeface="Arial" pitchFamily="34" charset="0"/>
                <a:ea typeface="ヒラギノ角ゴ Pro W3" pitchFamily="-84" charset="-128"/>
              </a:rPr>
              <a:t> Foundation – make it your charity of choice!</a:t>
            </a:r>
          </a:p>
          <a:p>
            <a:pPr>
              <a:spcBef>
                <a:spcPct val="0"/>
              </a:spcBef>
            </a:pPr>
            <a:r>
              <a:rPr lang="en-US" altLang="ja-JP" sz="1100" b="1">
                <a:latin typeface="Arial" pitchFamily="34" charset="0"/>
                <a:ea typeface="ヒラギノ角ゴ Pro W3" pitchFamily="-84" charset="-128"/>
              </a:rPr>
              <a:t>Rotarian driven projects— </a:t>
            </a:r>
            <a:r>
              <a:rPr lang="en-US" altLang="ja-JP" sz="1100">
                <a:latin typeface="Arial" pitchFamily="34" charset="0"/>
                <a:ea typeface="ヒラギノ角ゴ Pro W3" pitchFamily="-84" charset="-128"/>
              </a:rPr>
              <a:t>projects are created at the local level by Rotarians who live and see the needs of the community every day.!</a:t>
            </a:r>
          </a:p>
          <a:p>
            <a:pPr>
              <a:spcBef>
                <a:spcPct val="0"/>
              </a:spcBef>
            </a:pPr>
            <a:r>
              <a:rPr lang="en-US" altLang="ja-JP" sz="1100" b="1">
                <a:latin typeface="Arial" pitchFamily="34" charset="0"/>
                <a:ea typeface="ヒラギノ角ゴ Pro W3" pitchFamily="-84" charset="-128"/>
              </a:rPr>
              <a:t>Diligent Oversight of Funds: </a:t>
            </a:r>
            <a:r>
              <a:rPr lang="en-US" altLang="en-US" sz="1100">
                <a:latin typeface="Arial" pitchFamily="34" charset="0"/>
                <a:ea typeface="ヒラギノ角ゴ Pro W3" pitchFamily="-84" charset="-128"/>
              </a:rPr>
              <a:t>Rotary funding is monitored on many different levels. Funds are overseen by Rotarians, clubs, districts and Rotary staff. Larger projects are even reviewed and audited by Rotarian professionals that work within the area of focus and can give expert guidance and evaluations.  Rotarian auditors sometimes perform audits to ensure spending is being used correctly. All of these measures ensure that the funds YOU give to The Rotary Foundation </a:t>
            </a:r>
            <a:r>
              <a:rPr lang="en-US" altLang="en-US" sz="1100" i="1">
                <a:latin typeface="Arial" pitchFamily="34" charset="0"/>
                <a:ea typeface="ヒラギノ角ゴ Pro W3" pitchFamily="-84" charset="-128"/>
              </a:rPr>
              <a:t>Do Good In The World</a:t>
            </a:r>
            <a:r>
              <a:rPr lang="en-US" altLang="en-US" sz="1100">
                <a:latin typeface="Arial" pitchFamily="34" charset="0"/>
                <a:ea typeface="ヒラギノ角ゴ Pro W3" pitchFamily="-84" charset="-128"/>
              </a:rPr>
              <a:t>. </a:t>
            </a:r>
          </a:p>
          <a:p>
            <a:pPr>
              <a:spcBef>
                <a:spcPct val="0"/>
              </a:spcBef>
            </a:pPr>
            <a:r>
              <a:rPr lang="en-US" altLang="en-US" sz="1100" b="1">
                <a:latin typeface="Arial" pitchFamily="34" charset="0"/>
                <a:ea typeface="ヒラギノ角ゴ Pro W3" pitchFamily="-84" charset="-128"/>
              </a:rPr>
              <a:t>Local and International Projects- </a:t>
            </a:r>
            <a:r>
              <a:rPr lang="en-US" altLang="en-US" sz="1100">
                <a:latin typeface="Arial" pitchFamily="34" charset="0"/>
                <a:ea typeface="ヒラギノ角ゴ Pro W3" pitchFamily="-84" charset="-128"/>
              </a:rPr>
              <a:t>Rotary helps people in need throughout the world. The SHARE system and grant model allow for projects to take place in your backyard or across the globe. The international component and ability to help those in need around the world is unique and Rotarians have made their Foundation extraordinary in its capacity to focus on needs in developed and developing countries!  </a:t>
            </a:r>
          </a:p>
          <a:p>
            <a:pPr>
              <a:spcBef>
                <a:spcPct val="0"/>
              </a:spcBef>
            </a:pPr>
            <a:r>
              <a:rPr lang="en-US" altLang="en-US" sz="1100" b="1">
                <a:latin typeface="Arial" pitchFamily="34" charset="0"/>
                <a:ea typeface="ヒラギノ角ゴ Pro W3" pitchFamily="-84" charset="-128"/>
              </a:rPr>
              <a:t>Rotarians = Service above Self</a:t>
            </a:r>
          </a:p>
          <a:p>
            <a:pPr>
              <a:spcBef>
                <a:spcPct val="0"/>
              </a:spcBef>
            </a:pPr>
            <a:r>
              <a:rPr lang="en-US" altLang="en-US" sz="1100">
                <a:latin typeface="Arial" pitchFamily="34" charset="0"/>
                <a:ea typeface="ヒラギノ角ゴ Pro W3" pitchFamily="-84" charset="-128"/>
              </a:rPr>
              <a:t>Rotarians are The Rotary Foundation. Contributing to The Rotary Foundation each and every year is demonstrating your commitment to “Service above Self” and a commitment to helping those in need. Let’s take a look at what your contributions can do…</a:t>
            </a:r>
          </a:p>
          <a:p>
            <a:endParaRPr lang="en-US" altLang="en-US" sz="1100">
              <a:latin typeface="Arial" pitchFamily="34" charset="0"/>
              <a:ea typeface="ヒラギノ角ゴ Pro W3" pitchFamily="-8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r>
              <a:rPr lang="en-US" altLang="en-US">
                <a:latin typeface="Arial" pitchFamily="34" charset="0"/>
                <a:ea typeface="ヒラギノ角ゴ Pro W3" pitchFamily="-84" charset="-128"/>
              </a:rPr>
              <a:t>These are some examples of what your annual contributions can help provide.</a:t>
            </a:r>
          </a:p>
          <a:p>
            <a:endParaRPr lang="en-US" altLang="en-US">
              <a:latin typeface="Arial" pitchFamily="34" charset="0"/>
              <a:ea typeface="ヒラギノ角ゴ Pro W3" pitchFamily="-84" charset="-128"/>
            </a:endParaRPr>
          </a:p>
          <a:p>
            <a:pPr>
              <a:lnSpc>
                <a:spcPct val="120000"/>
              </a:lnSpc>
            </a:pPr>
            <a:r>
              <a:rPr lang="en-US" altLang="ja-JP" b="1">
                <a:latin typeface="Arial" pitchFamily="34" charset="0"/>
                <a:ea typeface="ヒラギノ角ゴ Pro W3" pitchFamily="-84" charset="-128"/>
              </a:rPr>
              <a:t>Fourteen anti-retroviral drugs to prevent the transmission of HIV </a:t>
            </a:r>
            <a:r>
              <a:rPr lang="en-US" altLang="ja-JP">
                <a:latin typeface="Arial" pitchFamily="34" charset="0"/>
                <a:ea typeface="ヒラギノ角ゴ Pro W3" pitchFamily="-84" charset="-128"/>
              </a:rPr>
              <a:t>from infected mothers to their babies in Liberia</a:t>
            </a:r>
          </a:p>
          <a:p>
            <a:pPr>
              <a:lnSpc>
                <a:spcPct val="120000"/>
              </a:lnSpc>
            </a:pPr>
            <a:r>
              <a:rPr lang="en-US" altLang="en-US" b="1">
                <a:latin typeface="Arial" pitchFamily="34" charset="0"/>
                <a:ea typeface="ヒラギノ角ゴ Pro W3" pitchFamily="-84" charset="-128"/>
              </a:rPr>
              <a:t>One bicycle </a:t>
            </a:r>
            <a:r>
              <a:rPr lang="en-US" altLang="en-US">
                <a:latin typeface="Arial" pitchFamily="34" charset="0"/>
                <a:ea typeface="ヒラギノ角ゴ Pro W3" pitchFamily="-84" charset="-128"/>
              </a:rPr>
              <a:t>to play sports for youth with disabilities in France</a:t>
            </a:r>
          </a:p>
          <a:p>
            <a:pPr>
              <a:lnSpc>
                <a:spcPct val="120000"/>
              </a:lnSpc>
            </a:pPr>
            <a:r>
              <a:rPr lang="en-US" altLang="en-US" b="1">
                <a:latin typeface="Arial" pitchFamily="34" charset="0"/>
                <a:ea typeface="ヒラギノ角ゴ Pro W3" pitchFamily="-84" charset="-128"/>
              </a:rPr>
              <a:t>Sexual assault and domestic abuse education</a:t>
            </a:r>
            <a:r>
              <a:rPr lang="en-US" altLang="en-US">
                <a:latin typeface="Arial" pitchFamily="34" charset="0"/>
                <a:ea typeface="ヒラギノ角ゴ Pro W3" pitchFamily="-84" charset="-128"/>
              </a:rPr>
              <a:t> for young women in Texas, USA</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r>
              <a:rPr lang="en-US" altLang="en-US">
                <a:latin typeface="Arial" pitchFamily="34" charset="0"/>
                <a:ea typeface="ヒラギノ角ゴ Pro W3" pitchFamily="-84" charset="-128"/>
              </a:rPr>
              <a:t>Here are some examples of what your annual contributions can help provide:</a:t>
            </a:r>
          </a:p>
          <a:p>
            <a:endParaRPr lang="en-US" altLang="ja-JP">
              <a:latin typeface="Arial" pitchFamily="34" charset="0"/>
              <a:ea typeface="ヒラギノ角ゴ Pro W3" pitchFamily="-84" charset="-128"/>
            </a:endParaRPr>
          </a:p>
          <a:p>
            <a:r>
              <a:rPr lang="en-US" altLang="ja-JP" b="1">
                <a:latin typeface="Arial" pitchFamily="34" charset="0"/>
                <a:ea typeface="ヒラギノ角ゴ Pro W3" pitchFamily="-84" charset="-128"/>
              </a:rPr>
              <a:t>Three backpacks filled with school supplies </a:t>
            </a:r>
            <a:r>
              <a:rPr lang="en-US" altLang="ja-JP">
                <a:latin typeface="Arial" pitchFamily="34" charset="0"/>
                <a:ea typeface="ヒラギノ角ゴ Pro W3" pitchFamily="-84" charset="-128"/>
              </a:rPr>
              <a:t>for primary school children in Honduras</a:t>
            </a:r>
          </a:p>
          <a:p>
            <a:r>
              <a:rPr lang="en-US" altLang="ja-JP" b="1">
                <a:latin typeface="Arial" pitchFamily="34" charset="0"/>
                <a:ea typeface="ヒラギノ角ゴ Pro W3" pitchFamily="-84" charset="-128"/>
              </a:rPr>
              <a:t>Fifty malaria diagnostic tests </a:t>
            </a:r>
            <a:r>
              <a:rPr lang="en-US" altLang="ja-JP">
                <a:latin typeface="Arial" pitchFamily="34" charset="0"/>
                <a:ea typeface="ヒラギノ角ゴ Pro W3" pitchFamily="-84" charset="-128"/>
              </a:rPr>
              <a:t>to prevent, diagnose and treat malaria in Mali</a:t>
            </a:r>
          </a:p>
          <a:p>
            <a:r>
              <a:rPr lang="en-US" altLang="ja-JP" b="1">
                <a:latin typeface="Arial" pitchFamily="34" charset="0"/>
                <a:ea typeface="ヒラギノ角ゴ Pro W3" pitchFamily="-84" charset="-128"/>
              </a:rPr>
              <a:t>One biosand filter and water hygiene training </a:t>
            </a:r>
            <a:r>
              <a:rPr lang="en-US" altLang="ja-JP">
                <a:latin typeface="Arial" pitchFamily="34" charset="0"/>
                <a:ea typeface="ヒラギノ角ゴ Pro W3" pitchFamily="-84" charset="-128"/>
              </a:rPr>
              <a:t>for a family in Peru</a:t>
            </a:r>
          </a:p>
          <a:p>
            <a:endParaRPr lang="en-US" altLang="en-US">
              <a:latin typeface="Arial" pitchFamily="34" charset="0"/>
              <a:ea typeface="ヒラギノ角ゴ Pro W3" pitchFamily="-84" charset="-128"/>
            </a:endParaRPr>
          </a:p>
          <a:p>
            <a:endParaRPr lang="en-US" altLang="en-US">
              <a:latin typeface="Arial" pitchFamily="34" charset="0"/>
              <a:ea typeface="ヒラギノ角ゴ Pro W3" pitchFamily="-8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r>
              <a:rPr lang="en-US" altLang="en-US">
                <a:latin typeface="Arial" pitchFamily="34" charset="0"/>
                <a:ea typeface="ヒラギノ角ゴ Pro W3" pitchFamily="-84" charset="-128"/>
              </a:rPr>
              <a:t>These are some examples of what your annual contributions can help provide.</a:t>
            </a:r>
          </a:p>
          <a:p>
            <a:endParaRPr lang="en-US" altLang="en-US">
              <a:latin typeface="Arial" pitchFamily="34" charset="0"/>
              <a:ea typeface="ヒラギノ角ゴ Pro W3" pitchFamily="-84" charset="-128"/>
            </a:endParaRPr>
          </a:p>
          <a:p>
            <a:pPr>
              <a:lnSpc>
                <a:spcPct val="120000"/>
              </a:lnSpc>
            </a:pPr>
            <a:r>
              <a:rPr lang="en-US" altLang="ja-JP" b="1">
                <a:latin typeface="Arial" pitchFamily="34" charset="0"/>
                <a:ea typeface="ヒラギノ角ゴ Pro W3" pitchFamily="-84" charset="-128"/>
              </a:rPr>
              <a:t>Fourteen anti-retroviral drugs to prevent the transmission of HIV </a:t>
            </a:r>
            <a:r>
              <a:rPr lang="en-US" altLang="ja-JP">
                <a:latin typeface="Arial" pitchFamily="34" charset="0"/>
                <a:ea typeface="ヒラギノ角ゴ Pro W3" pitchFamily="-84" charset="-128"/>
              </a:rPr>
              <a:t>from infected mothers to their babies in Liberia</a:t>
            </a:r>
          </a:p>
          <a:p>
            <a:pPr>
              <a:lnSpc>
                <a:spcPct val="120000"/>
              </a:lnSpc>
            </a:pPr>
            <a:r>
              <a:rPr lang="en-US" altLang="en-US" b="1">
                <a:latin typeface="Arial" pitchFamily="34" charset="0"/>
                <a:ea typeface="ヒラギノ角ゴ Pro W3" pitchFamily="-84" charset="-128"/>
              </a:rPr>
              <a:t>One bicycle </a:t>
            </a:r>
            <a:r>
              <a:rPr lang="en-US" altLang="en-US">
                <a:latin typeface="Arial" pitchFamily="34" charset="0"/>
                <a:ea typeface="ヒラギノ角ゴ Pro W3" pitchFamily="-84" charset="-128"/>
              </a:rPr>
              <a:t>to play sports for youth with disabilities in France</a:t>
            </a:r>
          </a:p>
          <a:p>
            <a:pPr>
              <a:lnSpc>
                <a:spcPct val="120000"/>
              </a:lnSpc>
            </a:pPr>
            <a:r>
              <a:rPr lang="en-US" altLang="en-US" b="1">
                <a:latin typeface="Arial" pitchFamily="34" charset="0"/>
                <a:ea typeface="ヒラギノ角ゴ Pro W3" pitchFamily="-84" charset="-128"/>
              </a:rPr>
              <a:t>Sexual assault and domestic abuse education</a:t>
            </a:r>
            <a:r>
              <a:rPr lang="en-US" altLang="en-US">
                <a:latin typeface="Arial" pitchFamily="34" charset="0"/>
                <a:ea typeface="ヒラギノ角ゴ Pro W3" pitchFamily="-84" charset="-128"/>
              </a:rPr>
              <a:t> for young women in Texas, USA</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a:latin typeface="Arial" pitchFamily="34" charset="0"/>
                <a:ea typeface="ヒラギノ角ゴ Pro W3" pitchFamily="-84" charset="-128"/>
              </a:rPr>
              <a:t>The Annual Fund is the primary source of funding for the programs of The Rotary Foundation.  The Annual Fund is the cornerstone for these programs; for the beneficiaries, and why we give.  It is for the stories these programs permit us to tell.</a:t>
            </a:r>
          </a:p>
          <a:p>
            <a:r>
              <a:rPr lang="en-US" altLang="en-US" sz="1000">
                <a:latin typeface="Arial" pitchFamily="34" charset="0"/>
                <a:ea typeface="ヒラギノ角ゴ Pro W3" pitchFamily="-84" charset="-128"/>
              </a:rPr>
              <a:t>For us to continue doing so much good in the world, it is necessary for </a:t>
            </a:r>
            <a:r>
              <a:rPr lang="en-US" altLang="en-US" sz="1000" b="1">
                <a:latin typeface="Arial" pitchFamily="34" charset="0"/>
                <a:ea typeface="ヒラギノ角ゴ Pro W3" pitchFamily="-84" charset="-128"/>
              </a:rPr>
              <a:t>Every Rotarian</a:t>
            </a:r>
            <a:r>
              <a:rPr lang="en-US" altLang="en-US" sz="1000">
                <a:latin typeface="Arial" pitchFamily="34" charset="0"/>
                <a:ea typeface="ヒラギノ角ゴ Pro W3" pitchFamily="-84" charset="-128"/>
              </a:rPr>
              <a:t> to participate in the programs and to support our Foundation </a:t>
            </a:r>
            <a:r>
              <a:rPr lang="en-US" altLang="en-US" sz="1000" b="1">
                <a:latin typeface="Arial" pitchFamily="34" charset="0"/>
                <a:ea typeface="ヒラギノ角ゴ Pro W3" pitchFamily="-84" charset="-128"/>
              </a:rPr>
              <a:t>Every Year.</a:t>
            </a:r>
            <a:endParaRPr lang="en-US" altLang="en-US" sz="1000">
              <a:latin typeface="Arial" pitchFamily="34" charset="0"/>
              <a:ea typeface="ヒラギノ角ゴ Pro W3" pitchFamily="-84" charset="-128"/>
            </a:endParaRPr>
          </a:p>
          <a:p>
            <a:r>
              <a:rPr lang="en-US" altLang="en-US" sz="1000">
                <a:latin typeface="Arial" pitchFamily="34" charset="0"/>
                <a:ea typeface="ヒラギノ角ゴ Pro W3" pitchFamily="-84" charset="-128"/>
              </a:rPr>
              <a:t>If Rotary is to be there to:</a:t>
            </a:r>
          </a:p>
          <a:p>
            <a:r>
              <a:rPr lang="en-US" altLang="en-US" sz="1000">
                <a:latin typeface="Arial" pitchFamily="34" charset="0"/>
                <a:ea typeface="ヒラギノ角ゴ Pro W3" pitchFamily="-84" charset="-128"/>
              </a:rPr>
              <a:t>Teach children to read, build wells, feed the hungry, care for the sick, shelter the poor; then </a:t>
            </a:r>
            <a:r>
              <a:rPr lang="en-US" altLang="en-US" sz="1000" b="1">
                <a:latin typeface="Arial" pitchFamily="34" charset="0"/>
                <a:ea typeface="ヒラギノ角ゴ Pro W3" pitchFamily="-84" charset="-128"/>
              </a:rPr>
              <a:t>Every Rotarian </a:t>
            </a:r>
            <a:r>
              <a:rPr lang="en-US" altLang="en-US" sz="1000">
                <a:latin typeface="Arial" pitchFamily="34" charset="0"/>
                <a:ea typeface="ヒラギノ角ゴ Pro W3" pitchFamily="-84" charset="-128"/>
              </a:rPr>
              <a:t>is invited to </a:t>
            </a:r>
            <a:r>
              <a:rPr lang="en-US" altLang="en-US" sz="1000" b="1">
                <a:latin typeface="Arial" pitchFamily="34" charset="0"/>
                <a:ea typeface="ヒラギノ角ゴ Pro W3" pitchFamily="-84" charset="-128"/>
              </a:rPr>
              <a:t>support the Annual Fund with a personal contribution</a:t>
            </a:r>
            <a:r>
              <a:rPr lang="en-US" altLang="en-US" sz="1000">
                <a:latin typeface="Arial" pitchFamily="34" charset="0"/>
                <a:ea typeface="ヒラギノ角ゴ Pro W3" pitchFamily="-84" charset="-128"/>
              </a:rPr>
              <a:t>, </a:t>
            </a:r>
            <a:r>
              <a:rPr lang="en-US" altLang="en-US" sz="1000" b="1">
                <a:latin typeface="Arial" pitchFamily="34" charset="0"/>
                <a:ea typeface="ヒラギノ角ゴ Pro W3" pitchFamily="-84" charset="-128"/>
              </a:rPr>
              <a:t>Every Year.</a:t>
            </a:r>
            <a:r>
              <a:rPr lang="en-US" altLang="en-US" sz="1000">
                <a:latin typeface="Arial" pitchFamily="34" charset="0"/>
                <a:ea typeface="ヒラギノ角ゴ Pro W3" pitchFamily="-84" charset="-128"/>
              </a:rPr>
              <a:t> </a:t>
            </a:r>
          </a:p>
          <a:p>
            <a:r>
              <a:rPr lang="en-US" altLang="en-US" sz="1000">
                <a:latin typeface="Arial" pitchFamily="34" charset="0"/>
                <a:ea typeface="ヒラギノ角ゴ Pro W3" pitchFamily="-84" charset="-128"/>
              </a:rPr>
              <a:t>Check if your Rotary club has a club fundraising goal for the Annual Fund this year, and help achieve it with your personal gift.</a:t>
            </a:r>
          </a:p>
          <a:p>
            <a:r>
              <a:rPr lang="en-US" altLang="en-US" sz="1000">
                <a:latin typeface="Arial" pitchFamily="34" charset="0"/>
                <a:ea typeface="ヒラギノ角ゴ Pro W3" pitchFamily="-84" charset="-128"/>
              </a:rPr>
              <a:t>(</a:t>
            </a:r>
            <a:r>
              <a:rPr lang="en-US" altLang="en-US" sz="1000" i="1">
                <a:latin typeface="Arial" pitchFamily="34" charset="0"/>
                <a:ea typeface="ヒラギノ角ゴ Pro W3" pitchFamily="-84" charset="-128"/>
              </a:rPr>
              <a:t>Optional information)</a:t>
            </a:r>
            <a:endParaRPr lang="en-US" altLang="en-US" sz="1000">
              <a:latin typeface="Arial" pitchFamily="34" charset="0"/>
              <a:ea typeface="ヒラギノ角ゴ Pro W3" pitchFamily="-84" charset="-128"/>
            </a:endParaRPr>
          </a:p>
          <a:p>
            <a:pPr>
              <a:buFontTx/>
              <a:buChar char="•"/>
            </a:pPr>
            <a:r>
              <a:rPr lang="en-US" altLang="en-US" sz="1000">
                <a:latin typeface="Arial" pitchFamily="34" charset="0"/>
                <a:ea typeface="ヒラギノ角ゴ Pro W3" pitchFamily="-84" charset="-128"/>
              </a:rPr>
              <a:t>The </a:t>
            </a:r>
            <a:r>
              <a:rPr lang="en-US" altLang="en-US" sz="1000" b="1">
                <a:latin typeface="Arial" pitchFamily="34" charset="0"/>
                <a:ea typeface="ヒラギノ角ゴ Pro W3" pitchFamily="-84" charset="-128"/>
              </a:rPr>
              <a:t>2014-15</a:t>
            </a:r>
            <a:r>
              <a:rPr lang="en-US" altLang="en-US" sz="1000">
                <a:latin typeface="Arial" pitchFamily="34" charset="0"/>
                <a:ea typeface="ヒラギノ角ゴ Pro W3" pitchFamily="-84" charset="-128"/>
              </a:rPr>
              <a:t> worldwide Annual Fund goal is </a:t>
            </a:r>
            <a:r>
              <a:rPr lang="en-US" altLang="en-US" sz="1000" b="1" u="sng">
                <a:latin typeface="Arial" pitchFamily="34" charset="0"/>
                <a:ea typeface="ヒラギノ角ゴ Pro W3" pitchFamily="-84" charset="-128"/>
              </a:rPr>
              <a:t>US$123 million</a:t>
            </a:r>
            <a:r>
              <a:rPr lang="en-US" altLang="en-US" sz="1000">
                <a:latin typeface="Arial" pitchFamily="34" charset="0"/>
                <a:ea typeface="ヒラギノ角ゴ Pro W3" pitchFamily="-84" charset="-128"/>
              </a:rPr>
              <a:t>.</a:t>
            </a:r>
            <a:endParaRPr lang="en-US" altLang="en-US" sz="1000">
              <a:solidFill>
                <a:srgbClr val="FF3300"/>
              </a:solidFill>
              <a:latin typeface="Arial" pitchFamily="34" charset="0"/>
              <a:ea typeface="ヒラギノ角ゴ Pro W3" pitchFamily="-84" charset="-128"/>
            </a:endParaRPr>
          </a:p>
          <a:p>
            <a:pPr>
              <a:buFontTx/>
              <a:buChar char="•"/>
            </a:pPr>
            <a:r>
              <a:rPr lang="en-US" altLang="en-US" sz="1000">
                <a:latin typeface="Arial" pitchFamily="34" charset="0"/>
                <a:ea typeface="ヒラギノ角ゴ Pro W3" pitchFamily="-84" charset="-128"/>
              </a:rPr>
              <a:t>Rotarians and friends of Rotary can also direct Annual Fund contributions to any of the Foundation’s six areas of focus.  These additional opportunities are intended to attract new donors, including non-Rotarians and other organizations; Contributions directed to any of the six areas of focus </a:t>
            </a:r>
            <a:r>
              <a:rPr lang="en-US" altLang="en-US" sz="1000" u="sng">
                <a:latin typeface="Arial" pitchFamily="34" charset="0"/>
                <a:ea typeface="ヒラギノ角ゴ Pro W3" pitchFamily="-84" charset="-128"/>
              </a:rPr>
              <a:t>are</a:t>
            </a:r>
            <a:r>
              <a:rPr lang="en-US" altLang="en-US" sz="1000">
                <a:latin typeface="Arial" pitchFamily="34" charset="0"/>
                <a:ea typeface="ヒラギノ角ゴ Pro W3" pitchFamily="-84" charset="-128"/>
              </a:rPr>
              <a:t> included toward a club’s annual giving goal and per capita calculations. Likewise, they </a:t>
            </a:r>
            <a:r>
              <a:rPr lang="en-US" altLang="en-US" sz="1000" u="sng">
                <a:latin typeface="Arial" pitchFamily="34" charset="0"/>
                <a:ea typeface="ヒラギノ角ゴ Pro W3" pitchFamily="-84" charset="-128"/>
              </a:rPr>
              <a:t>are</a:t>
            </a:r>
            <a:r>
              <a:rPr lang="en-US" altLang="en-US" sz="1000">
                <a:latin typeface="Arial" pitchFamily="34" charset="0"/>
                <a:ea typeface="ヒラギノ角ゴ Pro W3" pitchFamily="-84" charset="-128"/>
              </a:rPr>
              <a:t> eligible for all APF recognition opportunities. </a:t>
            </a:r>
          </a:p>
          <a:p>
            <a:pPr>
              <a:buFontTx/>
              <a:buChar char="•"/>
            </a:pPr>
            <a:r>
              <a:rPr lang="en-US" altLang="en-US" sz="1000" b="1">
                <a:latin typeface="Arial" pitchFamily="34" charset="0"/>
                <a:ea typeface="ヒラギノ角ゴ Pro W3" pitchFamily="-84" charset="-128"/>
              </a:rPr>
              <a:t>Areas of focus designated contributions are </a:t>
            </a:r>
            <a:r>
              <a:rPr lang="en-US" altLang="en-US" sz="1000" b="1" u="sng">
                <a:latin typeface="Arial" pitchFamily="34" charset="0"/>
                <a:ea typeface="ヒラギノ角ゴ Pro W3" pitchFamily="-84" charset="-128"/>
              </a:rPr>
              <a:t>not</a:t>
            </a:r>
            <a:r>
              <a:rPr lang="en-US" altLang="en-US" sz="1000" b="1">
                <a:latin typeface="Arial" pitchFamily="34" charset="0"/>
                <a:ea typeface="ヒラギノ角ゴ Pro W3" pitchFamily="-84" charset="-128"/>
              </a:rPr>
              <a:t> included in a district’s SHARE calculation and do </a:t>
            </a:r>
            <a:r>
              <a:rPr lang="en-US" altLang="en-US" sz="1000" b="1" u="sng">
                <a:latin typeface="Arial" pitchFamily="34" charset="0"/>
                <a:ea typeface="ヒラギノ角ゴ Pro W3" pitchFamily="-84" charset="-128"/>
              </a:rPr>
              <a:t>not</a:t>
            </a:r>
            <a:r>
              <a:rPr lang="en-US" altLang="en-US" sz="1000" b="1">
                <a:latin typeface="Arial" pitchFamily="34" charset="0"/>
                <a:ea typeface="ヒラギノ角ゴ Pro W3" pitchFamily="-84" charset="-128"/>
              </a:rPr>
              <a:t> generate any DDF. </a:t>
            </a:r>
          </a:p>
          <a:p>
            <a:endParaRPr lang="en-US" altLang="en-US" sz="1000">
              <a:latin typeface="Arial" pitchFamily="34" charset="0"/>
              <a:ea typeface="ヒラギノ角ゴ Pro W3" pitchFamily="-84" charset="-128"/>
            </a:endParaRPr>
          </a:p>
          <a:p>
            <a:endParaRPr lang="en-US" altLang="en-US" sz="1000">
              <a:latin typeface="Arial" pitchFamily="34" charset="0"/>
              <a:ea typeface="ヒラギノ角ゴ Pro W3" pitchFamily="-84" charset="-128"/>
            </a:endParaRPr>
          </a:p>
          <a:p>
            <a:endParaRPr lang="en-US" altLang="en-US" sz="1000">
              <a:latin typeface="Arial" pitchFamily="34" charset="0"/>
              <a:ea typeface="ヒラギノ角ゴ Pro W3" pitchFamily="-8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altLang="en-US">
                <a:latin typeface="Arial" pitchFamily="34" charset="0"/>
                <a:ea typeface="ヒラギノ角ゴ Pro W3" pitchFamily="-84" charset="-128"/>
              </a:rPr>
              <a:t>“The mission of The Rotary Foundation is to enable Rotarians to advance, World Understanding, Goodwill and Peace through the Improvement of health, the support of education and the alleviation of poverty.”</a:t>
            </a:r>
          </a:p>
          <a:p>
            <a:endParaRPr lang="en-US" altLang="en-US">
              <a:latin typeface="Arial" pitchFamily="34" charset="0"/>
              <a:ea typeface="ヒラギノ角ゴ Pro W3" pitchFamily="-84" charset="-128"/>
            </a:endParaRPr>
          </a:p>
          <a:p>
            <a:r>
              <a:rPr lang="en-US" altLang="en-US">
                <a:latin typeface="Arial" pitchFamily="34" charset="0"/>
                <a:ea typeface="ヒラギノ角ゴ Pro W3" pitchFamily="-84" charset="-128"/>
              </a:rPr>
              <a:t>We accomplish this by using the expertise and compassion of Rotarians who foster effective and sustainable projects around the world. We are looking to the future and incorporating projects within the 6 areas of focus bringing us closer to our mission while supporting the amazing work of Rotarians. Through OUR Foundation, we reach out to both our local and international communities enriching the lives of millions. </a:t>
            </a:r>
          </a:p>
          <a:p>
            <a:endParaRPr lang="en-US" altLang="en-US">
              <a:latin typeface="Arial" pitchFamily="34" charset="0"/>
              <a:ea typeface="ヒラギノ角ゴ Pro W3" pitchFamily="-8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r>
              <a:rPr lang="en-US" altLang="en-US">
                <a:latin typeface="Arial" pitchFamily="34" charset="0"/>
                <a:ea typeface="ヒラギノ角ゴ Pro W3" pitchFamily="-84" charset="-128"/>
              </a:rPr>
              <a:t>Whether it’s eradicating polio in India, digging water wells in the Philippines, providing dictionaries to a local elementary school, or educating a scholar in peace and conflict resolution, Rotary creates the environment and circumstances to promote peace throughout the world.</a:t>
            </a:r>
          </a:p>
          <a:p>
            <a:r>
              <a:rPr lang="en-US" altLang="en-US">
                <a:latin typeface="Arial" pitchFamily="34" charset="0"/>
                <a:ea typeface="ヒラギノ角ゴ Pro W3" pitchFamily="-84" charset="-128"/>
              </a:rPr>
              <a:t>So I ask you, what makes Rotary special? </a:t>
            </a:r>
            <a:endParaRPr lang="en-US" altLang="en-US" b="1">
              <a:latin typeface="Arial" pitchFamily="34" charset="0"/>
              <a:ea typeface="ヒラギノ角ゴ Pro W3" pitchFamily="-84" charset="-128"/>
            </a:endParaRPr>
          </a:p>
          <a:p>
            <a:r>
              <a:rPr lang="en-US" altLang="en-US" b="1">
                <a:latin typeface="Arial" pitchFamily="34" charset="0"/>
                <a:ea typeface="ヒラギノ角ゴ Pro W3" pitchFamily="-84" charset="-128"/>
              </a:rPr>
              <a:t>[Encourage Audience Participation]</a:t>
            </a:r>
          </a:p>
          <a:p>
            <a:endParaRPr lang="en-US" altLang="en-US" b="1">
              <a:latin typeface="Arial" pitchFamily="34" charset="0"/>
              <a:ea typeface="ヒラギノ角ゴ Pro W3" pitchFamily="-84" charset="-128"/>
            </a:endParaRPr>
          </a:p>
          <a:p>
            <a:r>
              <a:rPr lang="en-US" altLang="en-US" b="1">
                <a:latin typeface="Arial" pitchFamily="34" charset="0"/>
                <a:ea typeface="ヒラギノ角ゴ Pro W3" pitchFamily="-84" charset="-128"/>
              </a:rPr>
              <a:t>The Rotary Foundation</a:t>
            </a:r>
          </a:p>
          <a:p>
            <a:r>
              <a:rPr lang="en-US" altLang="en-US">
                <a:latin typeface="Arial" pitchFamily="34" charset="0"/>
                <a:ea typeface="ヒラギノ角ゴ Pro W3" pitchFamily="-84" charset="-128"/>
              </a:rPr>
              <a:t>-Addresses </a:t>
            </a:r>
            <a:r>
              <a:rPr lang="en-US" altLang="en-US" i="1" u="sng">
                <a:latin typeface="Arial" pitchFamily="34" charset="0"/>
                <a:ea typeface="ヒラギノ角ゴ Pro W3" pitchFamily="-84" charset="-128"/>
              </a:rPr>
              <a:t>all</a:t>
            </a:r>
            <a:r>
              <a:rPr lang="en-US" altLang="en-US">
                <a:latin typeface="Arial" pitchFamily="34" charset="0"/>
                <a:ea typeface="ヒラギノ角ゴ Pro W3" pitchFamily="-84" charset="-128"/>
              </a:rPr>
              <a:t> of the greatest educational and humanitarian needs</a:t>
            </a:r>
          </a:p>
          <a:p>
            <a:r>
              <a:rPr lang="en-US" altLang="en-US">
                <a:latin typeface="Arial" pitchFamily="34" charset="0"/>
                <a:ea typeface="ヒラギノ角ゴ Pro W3" pitchFamily="-84" charset="-128"/>
              </a:rPr>
              <a:t>-Its world reach is </a:t>
            </a:r>
            <a:r>
              <a:rPr lang="en-US" altLang="en-US" i="1" u="sng">
                <a:latin typeface="Arial" pitchFamily="34" charset="0"/>
                <a:ea typeface="ヒラギノ角ゴ Pro W3" pitchFamily="-84" charset="-128"/>
              </a:rPr>
              <a:t>greater than</a:t>
            </a:r>
            <a:r>
              <a:rPr lang="en-US" altLang="en-US">
                <a:latin typeface="Arial" pitchFamily="34" charset="0"/>
                <a:ea typeface="ヒラギノ角ゴ Pro W3" pitchFamily="-84" charset="-128"/>
              </a:rPr>
              <a:t> the United Nations</a:t>
            </a:r>
          </a:p>
          <a:p>
            <a:r>
              <a:rPr lang="en-US" altLang="en-US">
                <a:latin typeface="Arial" pitchFamily="34" charset="0"/>
                <a:ea typeface="ヒラギノ角ゴ Pro W3" pitchFamily="-84" charset="-128"/>
              </a:rPr>
              <a:t>-We can go where politicians and religious groups cannot</a:t>
            </a:r>
          </a:p>
          <a:p>
            <a:endParaRPr lang="en-US" altLang="en-US">
              <a:latin typeface="Arial" pitchFamily="34" charset="0"/>
              <a:ea typeface="ヒラギノ角ゴ Pro W3" pitchFamily="-84" charset="-128"/>
            </a:endParaRPr>
          </a:p>
          <a:p>
            <a:r>
              <a:rPr lang="en-US" altLang="en-US">
                <a:latin typeface="Arial" pitchFamily="34" charset="0"/>
                <a:ea typeface="ヒラギノ角ゴ Pro W3" pitchFamily="-84" charset="-128"/>
              </a:rPr>
              <a:t>Thank you for your comments.  I encourage you to share your stories with your fellow Rotarians, and with The Rotary Foundation – so we may share them with the world.</a:t>
            </a:r>
          </a:p>
          <a:p>
            <a:endParaRPr lang="en-US" altLang="en-US">
              <a:latin typeface="Arial" pitchFamily="34" charset="0"/>
              <a:ea typeface="ヒラギノ角ゴ Pro W3" pitchFamily="-8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r>
              <a:rPr lang="en-US" altLang="en-US">
                <a:latin typeface="Arial" pitchFamily="34" charset="0"/>
                <a:ea typeface="ヒラギノ角ゴ Pro W3" pitchFamily="-84" charset="-128"/>
              </a:rPr>
              <a:t>Whether it’s eradicating polio in India, digging water wells in the Philippines, providing dictionaries to a local elementary school, or educating a scholar in peace and conflict resolution, Rotary creates the environment and circumstances to promote peace throughout the world.</a:t>
            </a:r>
          </a:p>
          <a:p>
            <a:r>
              <a:rPr lang="en-US" altLang="en-US">
                <a:latin typeface="Arial" pitchFamily="34" charset="0"/>
                <a:ea typeface="ヒラギノ角ゴ Pro W3" pitchFamily="-84" charset="-128"/>
              </a:rPr>
              <a:t>So I ask you, what makes Rotary special? </a:t>
            </a:r>
            <a:endParaRPr lang="en-US" altLang="en-US" b="1">
              <a:latin typeface="Arial" pitchFamily="34" charset="0"/>
              <a:ea typeface="ヒラギノ角ゴ Pro W3" pitchFamily="-84" charset="-128"/>
            </a:endParaRPr>
          </a:p>
          <a:p>
            <a:r>
              <a:rPr lang="en-US" altLang="en-US" b="1">
                <a:latin typeface="Arial" pitchFamily="34" charset="0"/>
                <a:ea typeface="ヒラギノ角ゴ Pro W3" pitchFamily="-84" charset="-128"/>
              </a:rPr>
              <a:t>[Encourage Audience Participation]</a:t>
            </a:r>
          </a:p>
          <a:p>
            <a:endParaRPr lang="en-US" altLang="en-US" b="1">
              <a:latin typeface="Arial" pitchFamily="34" charset="0"/>
              <a:ea typeface="ヒラギノ角ゴ Pro W3" pitchFamily="-84" charset="-128"/>
            </a:endParaRPr>
          </a:p>
          <a:p>
            <a:r>
              <a:rPr lang="en-US" altLang="en-US" b="1">
                <a:latin typeface="Arial" pitchFamily="34" charset="0"/>
                <a:ea typeface="ヒラギノ角ゴ Pro W3" pitchFamily="-84" charset="-128"/>
              </a:rPr>
              <a:t>The Rotary Foundation</a:t>
            </a:r>
          </a:p>
          <a:p>
            <a:r>
              <a:rPr lang="en-US" altLang="en-US">
                <a:latin typeface="Arial" pitchFamily="34" charset="0"/>
                <a:ea typeface="ヒラギノ角ゴ Pro W3" pitchFamily="-84" charset="-128"/>
              </a:rPr>
              <a:t>-Addresses </a:t>
            </a:r>
            <a:r>
              <a:rPr lang="en-US" altLang="en-US" i="1" u="sng">
                <a:latin typeface="Arial" pitchFamily="34" charset="0"/>
                <a:ea typeface="ヒラギノ角ゴ Pro W3" pitchFamily="-84" charset="-128"/>
              </a:rPr>
              <a:t>all</a:t>
            </a:r>
            <a:r>
              <a:rPr lang="en-US" altLang="en-US">
                <a:latin typeface="Arial" pitchFamily="34" charset="0"/>
                <a:ea typeface="ヒラギノ角ゴ Pro W3" pitchFamily="-84" charset="-128"/>
              </a:rPr>
              <a:t> of the greatest educational and humanitarian needs</a:t>
            </a:r>
          </a:p>
          <a:p>
            <a:r>
              <a:rPr lang="en-US" altLang="en-US">
                <a:latin typeface="Arial" pitchFamily="34" charset="0"/>
                <a:ea typeface="ヒラギノ角ゴ Pro W3" pitchFamily="-84" charset="-128"/>
              </a:rPr>
              <a:t>-Its world reach is </a:t>
            </a:r>
            <a:r>
              <a:rPr lang="en-US" altLang="en-US" i="1" u="sng">
                <a:latin typeface="Arial" pitchFamily="34" charset="0"/>
                <a:ea typeface="ヒラギノ角ゴ Pro W3" pitchFamily="-84" charset="-128"/>
              </a:rPr>
              <a:t>greater than</a:t>
            </a:r>
            <a:r>
              <a:rPr lang="en-US" altLang="en-US">
                <a:latin typeface="Arial" pitchFamily="34" charset="0"/>
                <a:ea typeface="ヒラギノ角ゴ Pro W3" pitchFamily="-84" charset="-128"/>
              </a:rPr>
              <a:t> the United Nations</a:t>
            </a:r>
          </a:p>
          <a:p>
            <a:r>
              <a:rPr lang="en-US" altLang="en-US">
                <a:latin typeface="Arial" pitchFamily="34" charset="0"/>
                <a:ea typeface="ヒラギノ角ゴ Pro W3" pitchFamily="-84" charset="-128"/>
              </a:rPr>
              <a:t>-We can go where politicians and religious groups cannot</a:t>
            </a:r>
          </a:p>
          <a:p>
            <a:endParaRPr lang="en-US" altLang="en-US">
              <a:latin typeface="Arial" pitchFamily="34" charset="0"/>
              <a:ea typeface="ヒラギノ角ゴ Pro W3" pitchFamily="-84" charset="-128"/>
            </a:endParaRPr>
          </a:p>
          <a:p>
            <a:r>
              <a:rPr lang="en-US" altLang="en-US">
                <a:latin typeface="Arial" pitchFamily="34" charset="0"/>
                <a:ea typeface="ヒラギノ角ゴ Pro W3" pitchFamily="-84" charset="-128"/>
              </a:rPr>
              <a:t>Thank you for your comments.  I encourage you to share your stories with your fellow Rotarians, and with The Rotary Foundation – so we may share them with the world.</a:t>
            </a:r>
          </a:p>
          <a:p>
            <a:endParaRPr lang="en-US" altLang="en-US">
              <a:latin typeface="Arial" pitchFamily="34" charset="0"/>
              <a:ea typeface="ヒラギノ角ゴ Pro W3" pitchFamily="-84" charset="-128"/>
            </a:endParaRPr>
          </a:p>
        </p:txBody>
      </p:sp>
    </p:spTree>
    <p:extLst>
      <p:ext uri="{BB962C8B-B14F-4D97-AF65-F5344CB8AC3E}">
        <p14:creationId xmlns:p14="http://schemas.microsoft.com/office/powerpoint/2010/main" val="2940633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r>
              <a:rPr lang="en-US" altLang="en-US" sz="1100" b="1">
                <a:latin typeface="Arial" pitchFamily="34" charset="0"/>
                <a:ea typeface="ヒラギノ角ゴ Pro W3" pitchFamily="-84" charset="-128"/>
              </a:rPr>
              <a:t>The world needs Rotary and The Rotary Foundation to help with Peace and Conflict Resolution!</a:t>
            </a:r>
            <a:endParaRPr lang="en-US" altLang="en-US" sz="1100">
              <a:latin typeface="Arial" pitchFamily="34" charset="0"/>
              <a:ea typeface="ヒラギノ角ゴ Pro W3" pitchFamily="-84" charset="-128"/>
            </a:endParaRPr>
          </a:p>
          <a:p>
            <a:r>
              <a:rPr lang="en-US" altLang="en-US" sz="1100">
                <a:latin typeface="Arial" pitchFamily="34" charset="0"/>
                <a:ea typeface="ヒラギノ角ゴ Pro W3" pitchFamily="-84" charset="-128"/>
              </a:rPr>
              <a:t>IMAGE: War has displaced over 22,000 Sudanese to Australia. A program created by Rotary Peace Centers alumni uses soccer to help displaced youth make a new life. Your contribution helps the Foundation strengthen local peace efforts and train peacebuilders worldwide.</a:t>
            </a:r>
            <a:endParaRPr lang="en-US" altLang="en-US" sz="1100" i="1">
              <a:latin typeface="Arial" pitchFamily="34" charset="0"/>
              <a:ea typeface="ヒラギノ角ゴ Pro W3" pitchFamily="-84" charset="-128"/>
            </a:endParaRPr>
          </a:p>
          <a:p>
            <a:r>
              <a:rPr lang="en-US" altLang="en-US" sz="1100" i="1">
                <a:latin typeface="Arial" pitchFamily="34" charset="0"/>
                <a:ea typeface="ヒラギノ角ゴ Pro W3" pitchFamily="-84" charset="-128"/>
              </a:rPr>
              <a:t>(optional additional information)</a:t>
            </a:r>
            <a:endParaRPr lang="en-US" altLang="en-US" sz="1100">
              <a:latin typeface="Arial" pitchFamily="34" charset="0"/>
              <a:ea typeface="ヒラギノ角ゴ Pro W3" pitchFamily="-84" charset="-128"/>
            </a:endParaRPr>
          </a:p>
          <a:p>
            <a:r>
              <a:rPr lang="en-US" altLang="en-US" sz="1100">
                <a:latin typeface="Arial" pitchFamily="34" charset="0"/>
                <a:ea typeface="ヒラギノ角ゴ Pro W3" pitchFamily="-84" charset="-128"/>
              </a:rPr>
              <a:t>Conflict is a normal part of the experience of states, communities and individuals and cannot be eliminated; what can be changed is whether the resolution of conflict is peaceful or violent.  Institutions often focus their projects on one of three phases of conflict: prevention, mediation and resolution, or post-conflict stabilization. </a:t>
            </a:r>
          </a:p>
          <a:p>
            <a:r>
              <a:rPr lang="en-US" altLang="en-US" sz="1100" b="1">
                <a:latin typeface="Arial" pitchFamily="34" charset="0"/>
                <a:ea typeface="ヒラギノ角ゴ Pro W3" pitchFamily="-84" charset="-128"/>
              </a:rPr>
              <a:t>The Rotary Foundation promotes the practice of peace and conflict prevention/resolution by: </a:t>
            </a:r>
          </a:p>
          <a:p>
            <a:pPr>
              <a:buFontTx/>
              <a:buChar char="•"/>
            </a:pPr>
            <a:r>
              <a:rPr lang="en-US" altLang="en-US" sz="1100">
                <a:latin typeface="Arial" pitchFamily="34" charset="0"/>
                <a:ea typeface="ヒラギノ角ゴ Pro W3" pitchFamily="-84" charset="-128"/>
              </a:rPr>
              <a:t>Strengthening local peace efforts </a:t>
            </a:r>
          </a:p>
          <a:p>
            <a:pPr>
              <a:buFontTx/>
              <a:buChar char="•"/>
            </a:pPr>
            <a:r>
              <a:rPr lang="en-US" altLang="en-US" sz="1100">
                <a:latin typeface="Arial" pitchFamily="34" charset="0"/>
                <a:ea typeface="ヒラギノ角ゴ Pro W3" pitchFamily="-84" charset="-128"/>
              </a:rPr>
              <a:t>Training local leaders to prevent and mediate conflict </a:t>
            </a:r>
          </a:p>
          <a:p>
            <a:pPr>
              <a:buFontTx/>
              <a:buChar char="•"/>
            </a:pPr>
            <a:r>
              <a:rPr lang="en-US" altLang="en-US" sz="1100">
                <a:latin typeface="Arial" pitchFamily="34" charset="0"/>
                <a:ea typeface="ヒラギノ角ゴ Pro W3" pitchFamily="-84" charset="-128"/>
              </a:rPr>
              <a:t>Supporting long-term peace building in areas affected by conflict </a:t>
            </a:r>
          </a:p>
          <a:p>
            <a:pPr>
              <a:buFontTx/>
              <a:buChar char="•"/>
            </a:pPr>
            <a:r>
              <a:rPr lang="en-US" altLang="en-US" sz="1100">
                <a:latin typeface="Arial" pitchFamily="34" charset="0"/>
                <a:ea typeface="ヒラギノ角ゴ Pro W3" pitchFamily="-84" charset="-128"/>
              </a:rPr>
              <a:t>Assisting vulnerable populations affected by conflict, particularly children and youth </a:t>
            </a:r>
          </a:p>
          <a:p>
            <a:pPr>
              <a:buFontTx/>
              <a:buChar char="•"/>
            </a:pPr>
            <a:r>
              <a:rPr lang="en-US" altLang="en-US" sz="1100">
                <a:latin typeface="Arial" pitchFamily="34" charset="0"/>
                <a:ea typeface="ヒラギノ角ゴ Pro W3" pitchFamily="-84" charset="-128"/>
              </a:rPr>
              <a:t>Supporting studies related to peace and conflict resolution </a:t>
            </a:r>
          </a:p>
          <a:p>
            <a:pPr>
              <a:buFontTx/>
              <a:buChar char="•"/>
            </a:pPr>
            <a:r>
              <a:rPr lang="en-US" altLang="en-US" sz="1100">
                <a:latin typeface="Arial" pitchFamily="34" charset="0"/>
                <a:ea typeface="ヒラギノ角ゴ Pro W3" pitchFamily="-84" charset="-128"/>
              </a:rPr>
              <a:t>Projects in this area can be both locally and internationally focused. </a:t>
            </a:r>
          </a:p>
          <a:p>
            <a:endParaRPr lang="en-US" altLang="en-US">
              <a:latin typeface="Arial" pitchFamily="34" charset="0"/>
              <a:ea typeface="ヒラギノ角ゴ Pro W3" pitchFamily="-84" charset="-128"/>
            </a:endParaRPr>
          </a:p>
          <a:p>
            <a:endParaRPr lang="en-US" altLang="en-US">
              <a:latin typeface="Arial" pitchFamily="34" charset="0"/>
              <a:ea typeface="ヒラギノ角ゴ Pro W3" pitchFamily="-8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r>
              <a:rPr lang="en-US" altLang="en-US" sz="1100">
                <a:latin typeface="Arial" pitchFamily="34" charset="0"/>
                <a:ea typeface="ヒラギノ角ゴ Pro W3" pitchFamily="-84" charset="-128"/>
              </a:rPr>
              <a:t>Infectious diseases are the leading killers of people living in poverty.  Sub-Saharan Africa has 24% of the global disease burden but only 3% of the world’s healthcare.  Nearly all of the 14-17 million children and adults who die each year from an infectious disease live in developing countries.</a:t>
            </a:r>
            <a:endParaRPr lang="en-US" altLang="en-US" sz="1100" b="1">
              <a:latin typeface="Arial" pitchFamily="34" charset="0"/>
              <a:ea typeface="ヒラギノ角ゴ Pro W3" pitchFamily="-84" charset="-128"/>
            </a:endParaRPr>
          </a:p>
          <a:p>
            <a:r>
              <a:rPr lang="en-US" altLang="en-US" sz="1100">
                <a:latin typeface="Arial" pitchFamily="34" charset="0"/>
                <a:ea typeface="ヒラギノ角ゴ Pro W3" pitchFamily="-84" charset="-128"/>
              </a:rPr>
              <a:t>IMAGE: Over 1.2 million children have been orphaned in Uganda due to HIV/AIDS. Support The Rotary Foundation and its partners to help children and orphans receive the medical treatment that they deserve. Despite the fact that their parents died from this disease, they wish to have the life that we all have.</a:t>
            </a:r>
            <a:endParaRPr lang="en-US" altLang="en-US" sz="1100" b="1">
              <a:latin typeface="Arial" pitchFamily="34" charset="0"/>
              <a:ea typeface="ヒラギノ角ゴ Pro W3" pitchFamily="-84" charset="-128"/>
            </a:endParaRPr>
          </a:p>
          <a:p>
            <a:r>
              <a:rPr lang="en-US" altLang="en-US" sz="1100" b="1">
                <a:latin typeface="Arial" pitchFamily="34" charset="0"/>
                <a:ea typeface="ヒラギノ角ゴ Pro W3" pitchFamily="-84" charset="-128"/>
              </a:rPr>
              <a:t>The Rotary Foundation reduces the causes and effects of disease by </a:t>
            </a:r>
          </a:p>
          <a:p>
            <a:pPr>
              <a:buFontTx/>
              <a:buChar char="•"/>
            </a:pPr>
            <a:r>
              <a:rPr lang="en-US" altLang="en-US" sz="1100">
                <a:latin typeface="Arial" pitchFamily="34" charset="0"/>
                <a:ea typeface="ヒラギノ角ゴ Pro W3" pitchFamily="-84" charset="-128"/>
              </a:rPr>
              <a:t>Improving the capacity of local health care professionals </a:t>
            </a:r>
          </a:p>
          <a:p>
            <a:pPr>
              <a:buFontTx/>
              <a:buChar char="•"/>
            </a:pPr>
            <a:r>
              <a:rPr lang="en-US" altLang="en-US" sz="1100">
                <a:latin typeface="Arial" pitchFamily="34" charset="0"/>
                <a:ea typeface="ヒラギノ角ゴ Pro W3" pitchFamily="-84" charset="-128"/>
              </a:rPr>
              <a:t>Combating the spread of HIV/AIDS, malaria, and other major diseases </a:t>
            </a:r>
          </a:p>
          <a:p>
            <a:pPr>
              <a:buFontTx/>
              <a:buChar char="•"/>
            </a:pPr>
            <a:r>
              <a:rPr lang="en-US" altLang="en-US" sz="1100">
                <a:latin typeface="Arial" pitchFamily="34" charset="0"/>
                <a:ea typeface="ヒラギノ角ゴ Pro W3" pitchFamily="-84" charset="-128"/>
              </a:rPr>
              <a:t>Enhancing the health infrastructure of local communities </a:t>
            </a:r>
          </a:p>
          <a:p>
            <a:pPr>
              <a:buFontTx/>
              <a:buChar char="•"/>
            </a:pPr>
            <a:r>
              <a:rPr lang="en-US" altLang="en-US" sz="1100">
                <a:latin typeface="Arial" pitchFamily="34" charset="0"/>
                <a:ea typeface="ヒラギノ角ゴ Pro W3" pitchFamily="-84" charset="-128"/>
              </a:rPr>
              <a:t>Educating and mobilizing communities to help prevent the spread of major diseases </a:t>
            </a:r>
          </a:p>
          <a:p>
            <a:pPr>
              <a:buFontTx/>
              <a:buChar char="•"/>
            </a:pPr>
            <a:r>
              <a:rPr lang="en-US" altLang="en-US" sz="1100">
                <a:latin typeface="Arial" pitchFamily="34" charset="0"/>
                <a:ea typeface="ヒラギノ角ゴ Pro W3" pitchFamily="-84" charset="-128"/>
              </a:rPr>
              <a:t>Supporting studies related to disease prevention and treatment </a:t>
            </a:r>
          </a:p>
          <a:p>
            <a:r>
              <a:rPr lang="en-US" altLang="en-US" sz="1100">
                <a:latin typeface="Arial" pitchFamily="34" charset="0"/>
                <a:ea typeface="ヒラギノ角ゴ Pro W3" pitchFamily="-84" charset="-128"/>
              </a:rPr>
              <a:t>(</a:t>
            </a:r>
            <a:r>
              <a:rPr lang="en-US" altLang="en-US" sz="1100" i="1">
                <a:latin typeface="Arial" pitchFamily="34" charset="0"/>
                <a:ea typeface="ヒラギノ角ゴ Pro W3" pitchFamily="-84" charset="-128"/>
              </a:rPr>
              <a:t>project ideas</a:t>
            </a:r>
            <a:r>
              <a:rPr lang="en-US" altLang="en-US" sz="1100">
                <a:latin typeface="Arial" pitchFamily="34" charset="0"/>
                <a:ea typeface="ヒラギノ角ゴ Pro W3" pitchFamily="-84" charset="-128"/>
              </a:rPr>
              <a:t>)</a:t>
            </a:r>
          </a:p>
          <a:p>
            <a:r>
              <a:rPr lang="en-US" altLang="en-US" sz="1100">
                <a:latin typeface="Arial" pitchFamily="34" charset="0"/>
                <a:ea typeface="ヒラギノ角ゴ Pro W3" pitchFamily="-84" charset="-128"/>
              </a:rPr>
              <a:t>Rotarians can help by designing projects that focus on these goals.  Projects like purchasing HIV/AIDS screening supplies for local clinics, training the staff at the clinic, and then organizing an education campaign about HIV/AIDS prevention would fulfill the sustainability goal of TRF and help prevent the spread of a deadly infectious disease.</a:t>
            </a:r>
          </a:p>
          <a:p>
            <a:pPr>
              <a:lnSpc>
                <a:spcPct val="80000"/>
              </a:lnSpc>
            </a:pPr>
            <a:endParaRPr lang="en-US" altLang="en-US" sz="1100" b="1">
              <a:latin typeface="Arial" pitchFamily="34" charset="0"/>
              <a:ea typeface="ヒラギノ角ゴ Pro W3" pitchFamily="-84" charset="-128"/>
            </a:endParaRPr>
          </a:p>
          <a:p>
            <a:endParaRPr lang="en-US" altLang="en-US" sz="1100">
              <a:latin typeface="Arial" pitchFamily="34" charset="0"/>
              <a:ea typeface="ヒラギノ角ゴ Pro W3" pitchFamily="-84" charset="-128"/>
            </a:endParaRPr>
          </a:p>
          <a:p>
            <a:endParaRPr lang="en-US" altLang="en-US" sz="1100">
              <a:latin typeface="Arial" pitchFamily="34" charset="0"/>
              <a:ea typeface="ヒラギノ角ゴ Pro W3" pitchFamily="-8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US" altLang="en-US" sz="1100">
                <a:latin typeface="Arial" pitchFamily="34" charset="0"/>
                <a:ea typeface="ヒラギノ角ゴ Pro W3" pitchFamily="-84" charset="-128"/>
              </a:rPr>
              <a:t>Worldwide, 2.6 billion people — 72% in Southern Asia — lack access to improved sanitation facilities, and 884 million — 37% in sub-Saharan Africa — do not use improved sources of drinking water. </a:t>
            </a:r>
            <a:r>
              <a:rPr lang="en-US" altLang="en-US" sz="1100" i="1">
                <a:latin typeface="Arial" pitchFamily="34" charset="0"/>
                <a:ea typeface="ヒラギノ角ゴ Pro W3" pitchFamily="-84" charset="-128"/>
              </a:rPr>
              <a:t>(WHO/UNICEF)</a:t>
            </a:r>
            <a:r>
              <a:rPr lang="en-US" altLang="en-US" sz="1100">
                <a:latin typeface="Arial" pitchFamily="34" charset="0"/>
                <a:ea typeface="ヒラギノ角ゴ Pro W3" pitchFamily="-84" charset="-128"/>
              </a:rPr>
              <a:t>.  This year, 2.2 million children will die from diarrhea and related diseases. (</a:t>
            </a:r>
            <a:r>
              <a:rPr lang="en-US" altLang="en-US" sz="1100" i="1">
                <a:latin typeface="Arial" pitchFamily="34" charset="0"/>
                <a:ea typeface="ヒラギノ角ゴ Pro W3" pitchFamily="-84" charset="-128"/>
              </a:rPr>
              <a:t>Rehydration Project</a:t>
            </a:r>
            <a:r>
              <a:rPr lang="en-US" altLang="en-US" sz="1100">
                <a:latin typeface="Arial" pitchFamily="34" charset="0"/>
                <a:ea typeface="ヒラギノ角ゴ Pro W3" pitchFamily="-84" charset="-128"/>
              </a:rPr>
              <a:t>).</a:t>
            </a:r>
            <a:endParaRPr lang="en-US" altLang="en-US" sz="1100" b="1">
              <a:latin typeface="Arial" pitchFamily="34" charset="0"/>
              <a:ea typeface="ヒラギノ角ゴ Pro W3" pitchFamily="-84" charset="-128"/>
            </a:endParaRPr>
          </a:p>
          <a:p>
            <a:r>
              <a:rPr lang="en-US" altLang="en-US" sz="1100">
                <a:latin typeface="Arial" pitchFamily="34" charset="0"/>
                <a:ea typeface="ヒラギノ角ゴ Pro W3" pitchFamily="-84" charset="-128"/>
              </a:rPr>
              <a:t>The dual focus of clean water and sanitation must be taken on together by Rotarians.  When people have access to clean water they have better health; sanitation facilities lead to less spread of diseases; hygiene education leads to disease prevention.  </a:t>
            </a:r>
            <a:endParaRPr lang="en-US" altLang="en-US" sz="1100" b="1">
              <a:latin typeface="Arial" pitchFamily="34" charset="0"/>
              <a:ea typeface="ヒラギノ角ゴ Pro W3" pitchFamily="-84" charset="-128"/>
            </a:endParaRPr>
          </a:p>
          <a:p>
            <a:r>
              <a:rPr lang="en-US" altLang="en-US" sz="1100">
                <a:latin typeface="Arial" pitchFamily="34" charset="0"/>
                <a:ea typeface="ヒラギノ角ゴ Pro W3" pitchFamily="-84" charset="-128"/>
              </a:rPr>
              <a:t>IMAGE: The Rotary Foundation and its partners supplied water filters to 5,000 families in Lima, where over 70 percent of their drinking water comes from the polluted, Rimac River. “They are not just giving us a concrete box. They are giving us health and our children a better quality of life.”</a:t>
            </a:r>
            <a:endParaRPr lang="en-US" altLang="en-US" sz="1100" b="1">
              <a:latin typeface="Arial" pitchFamily="34" charset="0"/>
              <a:ea typeface="ヒラギノ角ゴ Pro W3" pitchFamily="-84" charset="-128"/>
            </a:endParaRPr>
          </a:p>
          <a:p>
            <a:r>
              <a:rPr lang="en-US" altLang="en-US" sz="1100" b="1">
                <a:latin typeface="Arial" pitchFamily="34" charset="0"/>
                <a:ea typeface="ヒラギノ角ゴ Pro W3" pitchFamily="-84" charset="-128"/>
              </a:rPr>
              <a:t>The Rotary Foundation ensures that people have sustainable access to water and sanitation by </a:t>
            </a:r>
          </a:p>
          <a:p>
            <a:pPr>
              <a:buFontTx/>
              <a:buChar char="•"/>
            </a:pPr>
            <a:r>
              <a:rPr lang="en-US" altLang="en-US" sz="1100">
                <a:latin typeface="Arial" pitchFamily="34" charset="0"/>
                <a:ea typeface="ヒラギノ角ゴ Pro W3" pitchFamily="-84" charset="-128"/>
              </a:rPr>
              <a:t>increasing equitable community access to safe drinking water and basic sanitation </a:t>
            </a:r>
          </a:p>
          <a:p>
            <a:pPr>
              <a:buFontTx/>
              <a:buChar char="•"/>
            </a:pPr>
            <a:r>
              <a:rPr lang="en-US" altLang="en-US" sz="1100">
                <a:latin typeface="Arial" pitchFamily="34" charset="0"/>
                <a:ea typeface="ヒラギノ角ゴ Pro W3" pitchFamily="-84" charset="-128"/>
              </a:rPr>
              <a:t>Strengthening the ability of communities to develop and maintain sustainable water and sanitation systems </a:t>
            </a:r>
          </a:p>
          <a:p>
            <a:pPr>
              <a:buFontTx/>
              <a:buChar char="•"/>
            </a:pPr>
            <a:r>
              <a:rPr lang="en-US" altLang="en-US" sz="1100">
                <a:latin typeface="Arial" pitchFamily="34" charset="0"/>
                <a:ea typeface="ヒラギノ角ゴ Pro W3" pitchFamily="-84" charset="-128"/>
              </a:rPr>
              <a:t>Educating communities about safe water, sanitation, and hygiene </a:t>
            </a:r>
          </a:p>
          <a:p>
            <a:pPr>
              <a:buFontTx/>
              <a:buChar char="•"/>
            </a:pPr>
            <a:r>
              <a:rPr lang="en-US" altLang="en-US" sz="1100">
                <a:latin typeface="Arial" pitchFamily="34" charset="0"/>
                <a:ea typeface="ヒラギノ角ゴ Pro W3" pitchFamily="-84" charset="-128"/>
              </a:rPr>
              <a:t>Supporting studies related to water and sanitation </a:t>
            </a:r>
          </a:p>
          <a:p>
            <a:endParaRPr lang="en-US" altLang="en-US" sz="1100">
              <a:latin typeface="Arial" pitchFamily="34" charset="0"/>
              <a:ea typeface="ヒラギノ角ゴ Pro W3" pitchFamily="-84" charset="-128"/>
            </a:endParaRPr>
          </a:p>
          <a:p>
            <a:endParaRPr lang="en-US" altLang="en-US" sz="1100">
              <a:latin typeface="Arial" pitchFamily="34" charset="0"/>
              <a:ea typeface="ヒラギノ角ゴ Pro W3" pitchFamily="-8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r>
              <a:rPr lang="en-US" altLang="en-US">
                <a:latin typeface="Arial" pitchFamily="34" charset="0"/>
                <a:ea typeface="ヒラギノ角ゴ Pro W3" pitchFamily="-84" charset="-128"/>
              </a:rPr>
              <a:t>536,000 women and girls die every year as a result of complications during pregnancy, childbirth, or the six weeks following delivery, a rate of more than one per minute. For every woman who dies, an additional 20 to 30 will have short- and long-term disabilities. Pregnancy and childbirth are the leading cause of death and disability for women in developing countries. </a:t>
            </a:r>
            <a:r>
              <a:rPr lang="en-US" altLang="en-US" i="1">
                <a:latin typeface="Arial" pitchFamily="34" charset="0"/>
                <a:ea typeface="ヒラギノ角ゴ Pro W3" pitchFamily="-84" charset="-128"/>
              </a:rPr>
              <a:t>(WHO)</a:t>
            </a:r>
            <a:endParaRPr lang="en-US" altLang="en-US" b="1">
              <a:latin typeface="Arial" pitchFamily="34" charset="0"/>
              <a:ea typeface="ヒラギノ角ゴ Pro W3" pitchFamily="-84" charset="-128"/>
            </a:endParaRPr>
          </a:p>
          <a:p>
            <a:r>
              <a:rPr lang="en-US" altLang="en-US">
                <a:latin typeface="Arial" pitchFamily="34" charset="0"/>
                <a:ea typeface="ヒラギノ角ゴ Pro W3" pitchFamily="-84" charset="-128"/>
              </a:rPr>
              <a:t>IMAGE</a:t>
            </a:r>
            <a:r>
              <a:rPr lang="en-US" altLang="en-US" b="1">
                <a:latin typeface="Arial" pitchFamily="34" charset="0"/>
                <a:ea typeface="ヒラギノ角ゴ Pro W3" pitchFamily="-84" charset="-128"/>
              </a:rPr>
              <a:t>: </a:t>
            </a:r>
            <a:r>
              <a:rPr lang="en-US" altLang="en-US">
                <a:latin typeface="Arial" pitchFamily="34" charset="0"/>
                <a:ea typeface="ヒラギノ角ゴ Pro W3" pitchFamily="-84" charset="-128"/>
              </a:rPr>
              <a:t>Haiti has the highest infant and maternal mortality rates in the Western Hemisphere. To help prenatal care providers reach remote areas of the country, The Rotary Foundation provided a fully-equipped medical jeep that can carry 11 volunteers anywhere they are needed in the country.</a:t>
            </a:r>
            <a:endParaRPr lang="en-US" altLang="en-US" b="1">
              <a:latin typeface="Arial" pitchFamily="34" charset="0"/>
              <a:ea typeface="ヒラギノ角ゴ Pro W3" pitchFamily="-84" charset="-128"/>
            </a:endParaRPr>
          </a:p>
          <a:p>
            <a:r>
              <a:rPr lang="en-US" altLang="en-US" b="1">
                <a:latin typeface="Arial" pitchFamily="34" charset="0"/>
                <a:ea typeface="ヒラギノ角ゴ Pro W3" pitchFamily="-84" charset="-128"/>
              </a:rPr>
              <a:t>The Rotary Foundation improves the lives of mothers and their children by </a:t>
            </a:r>
          </a:p>
          <a:p>
            <a:pPr>
              <a:buFontTx/>
              <a:buChar char="•"/>
            </a:pPr>
            <a:r>
              <a:rPr lang="en-US" altLang="en-US">
                <a:latin typeface="Arial" pitchFamily="34" charset="0"/>
                <a:ea typeface="ヒラギノ角ゴ Pro W3" pitchFamily="-84" charset="-128"/>
              </a:rPr>
              <a:t>Reducing the mortality rate for children under the age of five </a:t>
            </a:r>
          </a:p>
          <a:p>
            <a:pPr>
              <a:buFontTx/>
              <a:buChar char="•"/>
            </a:pPr>
            <a:r>
              <a:rPr lang="en-US" altLang="en-US">
                <a:latin typeface="Arial" pitchFamily="34" charset="0"/>
                <a:ea typeface="ヒラギノ角ゴ Pro W3" pitchFamily="-84" charset="-128"/>
              </a:rPr>
              <a:t>Reducing the maternal mortality rate </a:t>
            </a:r>
          </a:p>
          <a:p>
            <a:pPr>
              <a:buFontTx/>
              <a:buChar char="•"/>
            </a:pPr>
            <a:r>
              <a:rPr lang="en-US" altLang="en-US">
                <a:latin typeface="Arial" pitchFamily="34" charset="0"/>
                <a:ea typeface="ヒラギノ角ゴ Pro W3" pitchFamily="-84" charset="-128"/>
              </a:rPr>
              <a:t>Improving access to essential medical services and trained health care providers for mothers and their children </a:t>
            </a:r>
          </a:p>
          <a:p>
            <a:pPr>
              <a:buFontTx/>
              <a:buChar char="•"/>
            </a:pPr>
            <a:r>
              <a:rPr lang="en-US" altLang="en-US">
                <a:latin typeface="Arial" pitchFamily="34" charset="0"/>
                <a:ea typeface="ヒラギノ角ゴ Pro W3" pitchFamily="-84" charset="-128"/>
              </a:rPr>
              <a:t>Supporting studies related to maternal and child health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r>
              <a:rPr lang="en-US" altLang="en-US" sz="1100">
                <a:latin typeface="Arial" pitchFamily="34" charset="0"/>
                <a:ea typeface="ヒラギノ角ゴ Pro W3" pitchFamily="-84" charset="-128"/>
              </a:rPr>
              <a:t>Worldwide, 75 million children — 41 million of them girls — do not have access to basic education. </a:t>
            </a:r>
            <a:r>
              <a:rPr lang="en-US" altLang="en-US" sz="1100" i="1">
                <a:latin typeface="Arial" pitchFamily="34" charset="0"/>
                <a:ea typeface="ヒラギノ角ゴ Pro W3" pitchFamily="-84" charset="-128"/>
              </a:rPr>
              <a:t>(World Bank)  </a:t>
            </a:r>
            <a:r>
              <a:rPr lang="en-US" altLang="en-US" sz="1100">
                <a:latin typeface="Arial" pitchFamily="34" charset="0"/>
                <a:ea typeface="ヒラギノ角ゴ Pro W3" pitchFamily="-84" charset="-128"/>
              </a:rPr>
              <a:t>It is not just children who are held back by lack of access to basic education and literacy.  More than 1 in 4 adults cannot read or write, 66% of them women. </a:t>
            </a:r>
            <a:r>
              <a:rPr lang="en-US" altLang="en-US" sz="1100" i="1">
                <a:latin typeface="Arial" pitchFamily="34" charset="0"/>
                <a:ea typeface="ヒラギノ角ゴ Pro W3" pitchFamily="-84" charset="-128"/>
              </a:rPr>
              <a:t>(End Poverty 2015 Millennium Campaign)</a:t>
            </a:r>
            <a:endParaRPr lang="en-US" altLang="en-US" sz="1100" b="1">
              <a:latin typeface="Arial" pitchFamily="34" charset="0"/>
              <a:ea typeface="ヒラギノ角ゴ Pro W3" pitchFamily="-84" charset="-128"/>
            </a:endParaRPr>
          </a:p>
          <a:p>
            <a:r>
              <a:rPr lang="en-US" altLang="en-US" sz="1100">
                <a:latin typeface="Arial" pitchFamily="34" charset="0"/>
                <a:ea typeface="ヒラギノ角ゴ Pro W3" pitchFamily="-84" charset="-128"/>
              </a:rPr>
              <a:t>Education is one of the basic human rights.  However, access to that right is severely limited for many children and adults by factors that are out of their control.  Factors such as geographical location, gender, ethnicity, societal standing, and language all contribute to children’s and adults access to education.</a:t>
            </a:r>
            <a:endParaRPr lang="en-US" altLang="en-US" sz="1100" b="1">
              <a:latin typeface="Arial" pitchFamily="34" charset="0"/>
              <a:ea typeface="ヒラギノ角ゴ Pro W3" pitchFamily="-84" charset="-128"/>
            </a:endParaRPr>
          </a:p>
          <a:p>
            <a:r>
              <a:rPr lang="en-US" altLang="en-US" sz="1100">
                <a:latin typeface="Arial" pitchFamily="34" charset="0"/>
                <a:ea typeface="ヒラギノ角ゴ Pro W3" pitchFamily="-84" charset="-128"/>
              </a:rPr>
              <a:t>IMAGE: In August 2005, Hurricane Katrina flooded 80% of the city of New Orleans, Louisiana. The storm destroyed 110 public schools, displacing nearly 400,000 students. With help from The Rotary Foundation and volunteer labor, everybody collaborated to rebuild the schools and the city, supplying momentum to others that wanted to come back. </a:t>
            </a:r>
            <a:endParaRPr lang="en-US" altLang="en-US" sz="1100" b="1">
              <a:latin typeface="Arial" pitchFamily="34" charset="0"/>
              <a:ea typeface="ヒラギノ角ゴ Pro W3" pitchFamily="-84" charset="-128"/>
            </a:endParaRPr>
          </a:p>
          <a:p>
            <a:r>
              <a:rPr lang="en-US" altLang="en-US" sz="1100" b="1">
                <a:latin typeface="Arial" pitchFamily="34" charset="0"/>
                <a:ea typeface="ヒラギノ角ゴ Pro W3" pitchFamily="-84" charset="-128"/>
              </a:rPr>
              <a:t>The Rotary Foundation promotes education and literacy for all by </a:t>
            </a:r>
          </a:p>
          <a:p>
            <a:pPr>
              <a:buFontTx/>
              <a:buChar char="•"/>
            </a:pPr>
            <a:r>
              <a:rPr lang="en-US" altLang="en-US" sz="1100">
                <a:latin typeface="Arial" pitchFamily="34" charset="0"/>
                <a:ea typeface="ヒラギノ角ゴ Pro W3" pitchFamily="-84" charset="-128"/>
              </a:rPr>
              <a:t>Ensuring that children have access to quality basic education </a:t>
            </a:r>
          </a:p>
          <a:p>
            <a:pPr>
              <a:buFontTx/>
              <a:buChar char="•"/>
            </a:pPr>
            <a:r>
              <a:rPr lang="en-US" altLang="en-US" sz="1100">
                <a:latin typeface="Arial" pitchFamily="34" charset="0"/>
                <a:ea typeface="ヒラギノ角ゴ Pro W3" pitchFamily="-84" charset="-128"/>
              </a:rPr>
              <a:t>Reducing gender disparity in education </a:t>
            </a:r>
          </a:p>
          <a:p>
            <a:pPr>
              <a:buFontTx/>
              <a:buChar char="•"/>
            </a:pPr>
            <a:r>
              <a:rPr lang="en-US" altLang="en-US" sz="1100">
                <a:latin typeface="Arial" pitchFamily="34" charset="0"/>
                <a:ea typeface="ヒラギノ角ゴ Pro W3" pitchFamily="-84" charset="-128"/>
              </a:rPr>
              <a:t>Increasing adult literacy </a:t>
            </a:r>
          </a:p>
          <a:p>
            <a:pPr>
              <a:buFontTx/>
              <a:buChar char="•"/>
            </a:pPr>
            <a:r>
              <a:rPr lang="en-US" altLang="en-US" sz="1100">
                <a:latin typeface="Arial" pitchFamily="34" charset="0"/>
                <a:ea typeface="ヒラギノ角ゴ Pro W3" pitchFamily="-84" charset="-128"/>
              </a:rPr>
              <a:t>Strengthening the capacity of communities to support basic education and literacy </a:t>
            </a:r>
          </a:p>
          <a:p>
            <a:pPr>
              <a:buFontTx/>
              <a:buChar char="•"/>
            </a:pPr>
            <a:r>
              <a:rPr lang="en-US" altLang="en-US" sz="1100">
                <a:latin typeface="Arial" pitchFamily="34" charset="0"/>
                <a:ea typeface="ヒラギノ角ゴ Pro W3" pitchFamily="-84" charset="-128"/>
              </a:rPr>
              <a:t>Supporting studies related to basic education and literacy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3795" name="Rectangle 3"/>
          <p:cNvSpPr>
            <a:spLocks noGrp="1" noChangeArrowheads="1"/>
          </p:cNvSpPr>
          <p:nvPr>
            <p:ph type="ctrTitle"/>
          </p:nvPr>
        </p:nvSpPr>
        <p:spPr>
          <a:xfrm>
            <a:off x="696601" y="2305360"/>
            <a:ext cx="7769776" cy="2412586"/>
          </a:xfrm>
          <a:prstGeom prst="rect">
            <a:avLst/>
          </a:prstGeom>
        </p:spPr>
        <p:txBody>
          <a:bodyPr lIns="64310" tIns="32155" rIns="64310" bIns="32155"/>
          <a:lstStyle>
            <a:lvl1pPr>
              <a:defRPr/>
            </a:lvl1pPr>
          </a:lstStyle>
          <a:p>
            <a:r>
              <a:rPr lang="en-US"/>
              <a:t>Click to edit Master title style</a:t>
            </a:r>
          </a:p>
        </p:txBody>
      </p:sp>
    </p:spTree>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4" name="Rectangle 3"/>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4" name="Rectangle 3"/>
          <p:cNvSpPr>
            <a:spLocks noChangeArrowheads="1"/>
          </p:cNvSpPr>
          <p:nvPr userDrawn="1"/>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4" name="Rectangle 3"/>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4" name="Rectangle 3"/>
          <p:cNvSpPr>
            <a:spLocks noChangeArrowheads="1"/>
          </p:cNvSpPr>
          <p:nvPr userDrawn="1"/>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4" name="Rectangle 3"/>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46634-2B82-4878-9B00-9E3E6F783E55}"/>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5AAEB1-19EC-480B-853F-0C75708E3C0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50645C-E602-4982-B97B-BCAE022F7F46}"/>
              </a:ext>
            </a:extLst>
          </p:cNvPr>
          <p:cNvSpPr>
            <a:spLocks noGrp="1"/>
          </p:cNvSpPr>
          <p:nvPr>
            <p:ph type="dt" sz="half" idx="10"/>
          </p:nvPr>
        </p:nvSpPr>
        <p:spPr/>
        <p:txBody>
          <a:bodyPr/>
          <a:lstStyle/>
          <a:p>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844F80A-1195-4B98-8F24-822C1D10F97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262B61-7F46-4FD7-971E-B9DCBE506288}"/>
              </a:ext>
            </a:extLst>
          </p:cNvPr>
          <p:cNvSpPr>
            <a:spLocks noGrp="1"/>
          </p:cNvSpPr>
          <p:nvPr>
            <p:ph type="sldNum" sz="quarter" idx="12"/>
          </p:nvPr>
        </p:nvSpPr>
        <p:spPr/>
        <p:txBody>
          <a:bodyPr/>
          <a:lstStyle/>
          <a:p>
            <a:fld id="{A283B7D5-33C3-48B0-9A7D-56A9A8E18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0816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629AA-D9CB-4F61-8B34-86EB1DFC09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9D4804-10A8-43D3-9E9D-EBF28BC2F2F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8E107F-A057-41EA-92DF-34FEBC6DB145}"/>
              </a:ext>
            </a:extLst>
          </p:cNvPr>
          <p:cNvSpPr>
            <a:spLocks noGrp="1"/>
          </p:cNvSpPr>
          <p:nvPr>
            <p:ph type="dt" sz="half" idx="10"/>
          </p:nvPr>
        </p:nvSpPr>
        <p:spPr/>
        <p:txBody>
          <a:bodyPr/>
          <a:lstStyle/>
          <a:p>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F57A261-ABD2-4582-AF47-409E5B3E5CD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F5DD0B6-77C3-4699-A636-87385B0FDFCB}"/>
              </a:ext>
            </a:extLst>
          </p:cNvPr>
          <p:cNvSpPr>
            <a:spLocks noGrp="1"/>
          </p:cNvSpPr>
          <p:nvPr>
            <p:ph type="sldNum" sz="quarter" idx="12"/>
          </p:nvPr>
        </p:nvSpPr>
        <p:spPr/>
        <p:txBody>
          <a:bodyPr/>
          <a:lstStyle/>
          <a:p>
            <a:fld id="{A283B7D5-33C3-48B0-9A7D-56A9A8E18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39913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805C-966A-4BDE-B521-93B68CC8E4F1}"/>
              </a:ext>
            </a:extLst>
          </p:cNvPr>
          <p:cNvSpPr>
            <a:spLocks noGrp="1"/>
          </p:cNvSpPr>
          <p:nvPr>
            <p:ph type="title"/>
          </p:nvPr>
        </p:nvSpPr>
        <p:spPr>
          <a:xfrm>
            <a:off x="623887"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D45DA5-FD78-47E7-813A-5FB3360FC1BC}"/>
              </a:ext>
            </a:extLst>
          </p:cNvPr>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07D8C00-939B-47A0-B469-50597A95ED9E}"/>
              </a:ext>
            </a:extLst>
          </p:cNvPr>
          <p:cNvSpPr>
            <a:spLocks noGrp="1"/>
          </p:cNvSpPr>
          <p:nvPr>
            <p:ph type="dt" sz="half" idx="10"/>
          </p:nvPr>
        </p:nvSpPr>
        <p:spPr/>
        <p:txBody>
          <a:bodyPr/>
          <a:lstStyle/>
          <a:p>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E0357BE-7476-4E98-80CB-2CB718D434B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A6AA76A-EA61-4887-B8BF-42DA69CCFB76}"/>
              </a:ext>
            </a:extLst>
          </p:cNvPr>
          <p:cNvSpPr>
            <a:spLocks noGrp="1"/>
          </p:cNvSpPr>
          <p:nvPr>
            <p:ph type="sldNum" sz="quarter" idx="12"/>
          </p:nvPr>
        </p:nvSpPr>
        <p:spPr/>
        <p:txBody>
          <a:bodyPr/>
          <a:lstStyle/>
          <a:p>
            <a:fld id="{A283B7D5-33C3-48B0-9A7D-56A9A8E18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47221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C53F9-6432-430F-96A5-5F47586E4D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35E4E0-FF77-4122-9065-663AB9AEAFD8}"/>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CB8082-3BCA-4F46-8865-FF30CC69FC00}"/>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5B96CB-6F03-4271-844F-51C2950A3EDF}"/>
              </a:ext>
            </a:extLst>
          </p:cNvPr>
          <p:cNvSpPr>
            <a:spLocks noGrp="1"/>
          </p:cNvSpPr>
          <p:nvPr>
            <p:ph type="dt" sz="half" idx="10"/>
          </p:nvPr>
        </p:nvSpPr>
        <p:spPr/>
        <p:txBody>
          <a:bodyPr/>
          <a:lstStyle/>
          <a:p>
            <a:endParaRPr lang="en-US">
              <a:solidFill>
                <a:prstClr val="black">
                  <a:tint val="75000"/>
                </a:prstClr>
              </a:solidFill>
            </a:endParaRPr>
          </a:p>
        </p:txBody>
      </p:sp>
      <p:sp>
        <p:nvSpPr>
          <p:cNvPr id="6" name="Footer Placeholder 5">
            <a:extLst>
              <a:ext uri="{FF2B5EF4-FFF2-40B4-BE49-F238E27FC236}">
                <a16:creationId xmlns:a16="http://schemas.microsoft.com/office/drawing/2014/main" id="{9AEB2F71-FE68-4E85-8306-D37E8C8AE13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E9D9BE2-69F4-4B96-AB42-15CD7FCFF508}"/>
              </a:ext>
            </a:extLst>
          </p:cNvPr>
          <p:cNvSpPr>
            <a:spLocks noGrp="1"/>
          </p:cNvSpPr>
          <p:nvPr>
            <p:ph type="sldNum" sz="quarter" idx="12"/>
          </p:nvPr>
        </p:nvSpPr>
        <p:spPr/>
        <p:txBody>
          <a:bodyPr/>
          <a:lstStyle/>
          <a:p>
            <a:fld id="{A283B7D5-33C3-48B0-9A7D-56A9A8E18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15463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31179-AC8F-4F1B-BBC2-C34B71FAD12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8A7CD3-A0F6-4E48-A3BF-481574BA32A7}"/>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08A87F4-46E7-451E-A5E7-2C9700BA8F7F}"/>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9F0ED1-97F4-46C7-9FF8-1661897E916F}"/>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4B0180C-0AB3-4509-85C6-BBCD469CF930}"/>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CFDC40-0F99-46F6-A8D4-6F880E311EF7}"/>
              </a:ext>
            </a:extLst>
          </p:cNvPr>
          <p:cNvSpPr>
            <a:spLocks noGrp="1"/>
          </p:cNvSpPr>
          <p:nvPr>
            <p:ph type="dt" sz="half" idx="10"/>
          </p:nvPr>
        </p:nvSpPr>
        <p:spPr/>
        <p:txBody>
          <a:bodyPr/>
          <a:lstStyle/>
          <a:p>
            <a:endParaRPr lang="en-US">
              <a:solidFill>
                <a:prstClr val="black">
                  <a:tint val="75000"/>
                </a:prstClr>
              </a:solidFill>
            </a:endParaRPr>
          </a:p>
        </p:txBody>
      </p:sp>
      <p:sp>
        <p:nvSpPr>
          <p:cNvPr id="8" name="Footer Placeholder 7">
            <a:extLst>
              <a:ext uri="{FF2B5EF4-FFF2-40B4-BE49-F238E27FC236}">
                <a16:creationId xmlns:a16="http://schemas.microsoft.com/office/drawing/2014/main" id="{C480F9BF-8BF6-421E-83AE-5393DC2A564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B524C45-B619-4B71-8C84-5F3C53CB561D}"/>
              </a:ext>
            </a:extLst>
          </p:cNvPr>
          <p:cNvSpPr>
            <a:spLocks noGrp="1"/>
          </p:cNvSpPr>
          <p:nvPr>
            <p:ph type="sldNum" sz="quarter" idx="12"/>
          </p:nvPr>
        </p:nvSpPr>
        <p:spPr/>
        <p:txBody>
          <a:bodyPr/>
          <a:lstStyle/>
          <a:p>
            <a:fld id="{A283B7D5-33C3-48B0-9A7D-56A9A8E18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0539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6F74D-2C1C-46F3-A341-726C7065AC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5075DE-C730-4986-974C-6BC137908429}"/>
              </a:ext>
            </a:extLst>
          </p:cNvPr>
          <p:cNvSpPr>
            <a:spLocks noGrp="1"/>
          </p:cNvSpPr>
          <p:nvPr>
            <p:ph type="dt" sz="half" idx="10"/>
          </p:nvPr>
        </p:nvSpPr>
        <p:spPr/>
        <p:txBody>
          <a:bodyPr/>
          <a:lstStyle/>
          <a:p>
            <a:endParaRPr lang="en-US">
              <a:solidFill>
                <a:prstClr val="black">
                  <a:tint val="75000"/>
                </a:prstClr>
              </a:solidFill>
            </a:endParaRPr>
          </a:p>
        </p:txBody>
      </p:sp>
      <p:sp>
        <p:nvSpPr>
          <p:cNvPr id="4" name="Footer Placeholder 3">
            <a:extLst>
              <a:ext uri="{FF2B5EF4-FFF2-40B4-BE49-F238E27FC236}">
                <a16:creationId xmlns:a16="http://schemas.microsoft.com/office/drawing/2014/main" id="{B6599A3D-1535-4C05-9508-8F9335C76180}"/>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23F1BADF-DB46-4309-BE05-6754BEEBB47F}"/>
              </a:ext>
            </a:extLst>
          </p:cNvPr>
          <p:cNvSpPr>
            <a:spLocks noGrp="1"/>
          </p:cNvSpPr>
          <p:nvPr>
            <p:ph type="sldNum" sz="quarter" idx="12"/>
          </p:nvPr>
        </p:nvSpPr>
        <p:spPr/>
        <p:txBody>
          <a:bodyPr/>
          <a:lstStyle/>
          <a:p>
            <a:fld id="{A283B7D5-33C3-48B0-9A7D-56A9A8E18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7370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A0E101-5F8A-4DF9-B07A-BAE7BC2BC6EC}"/>
              </a:ext>
            </a:extLst>
          </p:cNvPr>
          <p:cNvSpPr>
            <a:spLocks noGrp="1"/>
          </p:cNvSpPr>
          <p:nvPr>
            <p:ph type="dt" sz="half" idx="10"/>
          </p:nvPr>
        </p:nvSpPr>
        <p:spPr/>
        <p:txBody>
          <a:bodyPr/>
          <a:lstStyle/>
          <a:p>
            <a:endParaRPr lang="en-US">
              <a:solidFill>
                <a:prstClr val="black">
                  <a:tint val="75000"/>
                </a:prstClr>
              </a:solidFill>
            </a:endParaRPr>
          </a:p>
        </p:txBody>
      </p:sp>
      <p:sp>
        <p:nvSpPr>
          <p:cNvPr id="3" name="Footer Placeholder 2">
            <a:extLst>
              <a:ext uri="{FF2B5EF4-FFF2-40B4-BE49-F238E27FC236}">
                <a16:creationId xmlns:a16="http://schemas.microsoft.com/office/drawing/2014/main" id="{90F66134-2AA5-4CBF-9711-99AF886BDB2B}"/>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6377371-7D95-4FE5-A7F2-8091184C2EB3}"/>
              </a:ext>
            </a:extLst>
          </p:cNvPr>
          <p:cNvSpPr>
            <a:spLocks noGrp="1"/>
          </p:cNvSpPr>
          <p:nvPr>
            <p:ph type="sldNum" sz="quarter" idx="12"/>
          </p:nvPr>
        </p:nvSpPr>
        <p:spPr/>
        <p:txBody>
          <a:bodyPr/>
          <a:lstStyle/>
          <a:p>
            <a:fld id="{A283B7D5-33C3-48B0-9A7D-56A9A8E18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29168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90DDD-47C7-40D4-B847-9C462D6F5661}"/>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D73924-E73A-4302-9F10-F735AA38FE17}"/>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DEC6A3-9F65-418C-9A85-CC7CFFA6784A}"/>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98CE7E-C719-4EEE-A417-86F1F980465D}"/>
              </a:ext>
            </a:extLst>
          </p:cNvPr>
          <p:cNvSpPr>
            <a:spLocks noGrp="1"/>
          </p:cNvSpPr>
          <p:nvPr>
            <p:ph type="dt" sz="half" idx="10"/>
          </p:nvPr>
        </p:nvSpPr>
        <p:spPr/>
        <p:txBody>
          <a:bodyPr/>
          <a:lstStyle/>
          <a:p>
            <a:endParaRPr lang="en-US">
              <a:solidFill>
                <a:prstClr val="black">
                  <a:tint val="75000"/>
                </a:prstClr>
              </a:solidFill>
            </a:endParaRPr>
          </a:p>
        </p:txBody>
      </p:sp>
      <p:sp>
        <p:nvSpPr>
          <p:cNvPr id="6" name="Footer Placeholder 5">
            <a:extLst>
              <a:ext uri="{FF2B5EF4-FFF2-40B4-BE49-F238E27FC236}">
                <a16:creationId xmlns:a16="http://schemas.microsoft.com/office/drawing/2014/main" id="{1D5F179F-6E5B-42B2-9BF4-FB18D0D4E6C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D3068D3-3F2E-47E2-B518-FF2FD25F08B6}"/>
              </a:ext>
            </a:extLst>
          </p:cNvPr>
          <p:cNvSpPr>
            <a:spLocks noGrp="1"/>
          </p:cNvSpPr>
          <p:nvPr>
            <p:ph type="sldNum" sz="quarter" idx="12"/>
          </p:nvPr>
        </p:nvSpPr>
        <p:spPr/>
        <p:txBody>
          <a:bodyPr/>
          <a:lstStyle/>
          <a:p>
            <a:fld id="{A283B7D5-33C3-48B0-9A7D-56A9A8E18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5131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31C74-CDB0-4705-B1C2-13A80E619648}"/>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92EE7C-E0FD-441B-95F2-9E7BE36A3087}"/>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0B29E6-7A21-45F4-B7B3-589AC982B4C2}"/>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C04295-F464-489F-B0EE-3C0F7505FA83}"/>
              </a:ext>
            </a:extLst>
          </p:cNvPr>
          <p:cNvSpPr>
            <a:spLocks noGrp="1"/>
          </p:cNvSpPr>
          <p:nvPr>
            <p:ph type="dt" sz="half" idx="10"/>
          </p:nvPr>
        </p:nvSpPr>
        <p:spPr/>
        <p:txBody>
          <a:bodyPr/>
          <a:lstStyle/>
          <a:p>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7ABD029-0F80-443C-8B98-0AE0A1DAF52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6CEF928-D7BB-450E-8CD1-EF1666629B8F}"/>
              </a:ext>
            </a:extLst>
          </p:cNvPr>
          <p:cNvSpPr>
            <a:spLocks noGrp="1"/>
          </p:cNvSpPr>
          <p:nvPr>
            <p:ph type="sldNum" sz="quarter" idx="12"/>
          </p:nvPr>
        </p:nvSpPr>
        <p:spPr/>
        <p:txBody>
          <a:bodyPr/>
          <a:lstStyle/>
          <a:p>
            <a:fld id="{A283B7D5-33C3-48B0-9A7D-56A9A8E18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2885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DD34F-62A6-438F-99D7-6BC4A784D2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8D8977-2FD7-4179-8F2E-42713FB579B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95A869-7C98-4D04-AA58-2C91D363173A}"/>
              </a:ext>
            </a:extLst>
          </p:cNvPr>
          <p:cNvSpPr>
            <a:spLocks noGrp="1"/>
          </p:cNvSpPr>
          <p:nvPr>
            <p:ph type="dt" sz="half" idx="10"/>
          </p:nvPr>
        </p:nvSpPr>
        <p:spPr/>
        <p:txBody>
          <a:bodyPr/>
          <a:lstStyle/>
          <a:p>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96C0EA4-5B5C-41F8-8523-5E2F317614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C4454C-F503-450F-A701-94E7D06A38E3}"/>
              </a:ext>
            </a:extLst>
          </p:cNvPr>
          <p:cNvSpPr>
            <a:spLocks noGrp="1"/>
          </p:cNvSpPr>
          <p:nvPr>
            <p:ph type="sldNum" sz="quarter" idx="12"/>
          </p:nvPr>
        </p:nvSpPr>
        <p:spPr/>
        <p:txBody>
          <a:bodyPr/>
          <a:lstStyle/>
          <a:p>
            <a:fld id="{A283B7D5-33C3-48B0-9A7D-56A9A8E18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6776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225A5F-F040-4518-811C-A21A4957698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325A6-B5E2-42DF-AB52-89574E54644E}"/>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5A6C90-A492-4336-8849-6BBD07E926B3}"/>
              </a:ext>
            </a:extLst>
          </p:cNvPr>
          <p:cNvSpPr>
            <a:spLocks noGrp="1"/>
          </p:cNvSpPr>
          <p:nvPr>
            <p:ph type="dt" sz="half" idx="10"/>
          </p:nvPr>
        </p:nvSpPr>
        <p:spPr/>
        <p:txBody>
          <a:bodyPr/>
          <a:lstStyle/>
          <a:p>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E196918-8116-439E-BE43-B0329F95B36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6CA58DB-05EA-41C8-9EEF-F3889BD7FF9B}"/>
              </a:ext>
            </a:extLst>
          </p:cNvPr>
          <p:cNvSpPr>
            <a:spLocks noGrp="1"/>
          </p:cNvSpPr>
          <p:nvPr>
            <p:ph type="sldNum" sz="quarter" idx="12"/>
          </p:nvPr>
        </p:nvSpPr>
        <p:spPr/>
        <p:txBody>
          <a:bodyPr/>
          <a:lstStyle/>
          <a:p>
            <a:fld id="{A283B7D5-33C3-48B0-9A7D-56A9A8E18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239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5" name="Rectangle 4"/>
          <p:cNvSpPr/>
          <p:nvPr userDrawn="1"/>
        </p:nvSpPr>
        <p:spPr>
          <a:xfrm>
            <a:off x="-76200" y="457200"/>
            <a:ext cx="9296400" cy="533400"/>
          </a:xfrm>
          <a:prstGeom prst="rect">
            <a:avLst/>
          </a:prstGeom>
          <a:solidFill>
            <a:srgbClr val="005DA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image" Target="../media/image1.emf"/><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theme" Target="../theme/theme2.xml"/><Relationship Id="rId2" Type="http://schemas.openxmlformats.org/officeDocument/2006/relationships/slideLayout" Target="../slideLayouts/slideLayout8.xml"/><Relationship Id="rId16" Type="http://schemas.openxmlformats.org/officeDocument/2006/relationships/slideLayout" Target="../slideLayouts/slideLayout2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pic>
        <p:nvPicPr>
          <p:cNvPr id="1027" name="Picture 3"/>
          <p:cNvPicPr>
            <a:picLocks noChangeAspect="1"/>
          </p:cNvPicPr>
          <p:nvPr/>
        </p:nvPicPr>
        <p:blipFill>
          <a:blip r:embed="rId8"/>
          <a:srcRect/>
          <a:stretch>
            <a:fillRect/>
          </a:stretch>
        </p:blipFill>
        <p:spPr bwMode="auto">
          <a:xfrm>
            <a:off x="457200" y="6226175"/>
            <a:ext cx="2127250" cy="452438"/>
          </a:xfrm>
          <a:prstGeom prst="rect">
            <a:avLst/>
          </a:prstGeom>
          <a:noFill/>
          <a:ln w="9525">
            <a:noFill/>
            <a:miter lim="800000"/>
            <a:headEnd/>
            <a:tailEnd/>
          </a:ln>
        </p:spPr>
      </p:pic>
      <p:pic>
        <p:nvPicPr>
          <p:cNvPr id="1028" name="Picture 4"/>
          <p:cNvPicPr>
            <a:picLocks noChangeAspect="1"/>
          </p:cNvPicPr>
          <p:nvPr/>
        </p:nvPicPr>
        <p:blipFill>
          <a:blip r:embed="rId9"/>
          <a:srcRect/>
          <a:stretch>
            <a:fillRect/>
          </a:stretch>
        </p:blipFill>
        <p:spPr bwMode="auto">
          <a:xfrm>
            <a:off x="5562600" y="152400"/>
            <a:ext cx="3124200" cy="3124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17" r:id="rId1"/>
    <p:sldLayoutId id="2147484318" r:id="rId2"/>
    <p:sldLayoutId id="2147484319" r:id="rId3"/>
    <p:sldLayoutId id="2147484320" r:id="rId4"/>
    <p:sldLayoutId id="2147484321" r:id="rId5"/>
    <p:sldLayoutId id="2147484322" r:id="rId6"/>
  </p:sldLayoutIdLst>
  <p:transition spd="med">
    <p:fade/>
  </p:transition>
  <p:hf sldNum="0"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p>
            <a:pPr algn="r" eaLnBrk="0" hangingPunct="0"/>
            <a:r>
              <a:rPr lang="en-US" sz="900">
                <a:solidFill>
                  <a:srgbClr val="BCBDC0"/>
                </a:solidFill>
                <a:latin typeface="Arial Narrow" pitchFamily="34" charset="0"/>
              </a:rPr>
              <a:t>Doing Good in the World  |  </a:t>
            </a:r>
            <a:fld id="{4564A479-843B-4A0A-99E0-8FC051C91679}" type="slidenum">
              <a:rPr lang="en-US" sz="900">
                <a:solidFill>
                  <a:srgbClr val="BCBDC0"/>
                </a:solidFill>
                <a:latin typeface="Arial Narrow" pitchFamily="34" charset="0"/>
              </a:rPr>
              <a:pPr algn="r" eaLnBrk="0" hangingPunct="0"/>
              <a:t>‹#›</a:t>
            </a:fld>
            <a:r>
              <a:rPr lang="en-US" sz="900">
                <a:solidFill>
                  <a:srgbClr val="BCBDC0"/>
                </a:solidFill>
                <a:latin typeface="Arial Narrow" pitchFamily="34" charset="0"/>
              </a:rPr>
              <a:t>  </a:t>
            </a:r>
            <a:endParaRPr lang="en-US" sz="900">
              <a:solidFill>
                <a:srgbClr val="958D85"/>
              </a:solidFill>
              <a:latin typeface="Arial Narrow" pitchFamily="34" charset="0"/>
            </a:endParaRPr>
          </a:p>
        </p:txBody>
      </p:sp>
      <p:pic>
        <p:nvPicPr>
          <p:cNvPr id="2051" name="Picture 3"/>
          <p:cNvPicPr>
            <a:picLocks noChangeAspect="1"/>
          </p:cNvPicPr>
          <p:nvPr userDrawn="1"/>
        </p:nvPicPr>
        <p:blipFill>
          <a:blip r:embed="rId18"/>
          <a:srcRect/>
          <a:stretch>
            <a:fillRect/>
          </a:stretch>
        </p:blipFill>
        <p:spPr bwMode="auto">
          <a:xfrm>
            <a:off x="457200" y="6226175"/>
            <a:ext cx="2127250" cy="4524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34" r:id="rId1"/>
    <p:sldLayoutId id="2147484335" r:id="rId2"/>
    <p:sldLayoutId id="2147484336" r:id="rId3"/>
    <p:sldLayoutId id="2147484337" r:id="rId4"/>
    <p:sldLayoutId id="2147484338" r:id="rId5"/>
    <p:sldLayoutId id="2147484323" r:id="rId6"/>
    <p:sldLayoutId id="2147484324" r:id="rId7"/>
    <p:sldLayoutId id="2147484325" r:id="rId8"/>
    <p:sldLayoutId id="2147484326" r:id="rId9"/>
    <p:sldLayoutId id="2147484327" r:id="rId10"/>
    <p:sldLayoutId id="2147484328" r:id="rId11"/>
    <p:sldLayoutId id="2147484329" r:id="rId12"/>
    <p:sldLayoutId id="2147484330" r:id="rId13"/>
    <p:sldLayoutId id="2147484331" r:id="rId14"/>
    <p:sldLayoutId id="2147484332" r:id="rId15"/>
    <p:sldLayoutId id="2147484333" r:id="rId16"/>
  </p:sldLayoutIdLst>
  <p:transition spd="med">
    <p:fade/>
  </p:transition>
  <p:hf sldNum="0"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113"/>
          </a:xfrm>
          <a:prstGeom prst="rect">
            <a:avLst/>
          </a:prstGeom>
          <a:noFill/>
        </p:spPr>
        <p:txBody>
          <a:bodyPr lIns="0" tIns="0" rIns="0" bIns="0">
            <a:spAutoFit/>
          </a:bodyPr>
          <a:lstStyle/>
          <a:p>
            <a:pPr algn="r" eaLnBrk="0" hangingPunct="0"/>
            <a:r>
              <a:rPr lang="en-US" sz="900">
                <a:solidFill>
                  <a:srgbClr val="BCBDC0"/>
                </a:solidFill>
                <a:latin typeface="Arial Narrow" pitchFamily="34" charset="0"/>
              </a:rPr>
              <a:t>Doing Good in the World |  </a:t>
            </a:r>
            <a:fld id="{041FCB36-1000-45F7-B57B-01E6EC84B420}" type="slidenum">
              <a:rPr lang="en-US" sz="900">
                <a:solidFill>
                  <a:srgbClr val="BCBDC0"/>
                </a:solidFill>
                <a:latin typeface="Arial Narrow" pitchFamily="34" charset="0"/>
              </a:rPr>
              <a:pPr algn="r" eaLnBrk="0" hangingPunct="0"/>
              <a:t>‹#›</a:t>
            </a:fld>
            <a:r>
              <a:rPr lang="en-US" sz="900">
                <a:solidFill>
                  <a:srgbClr val="BCBDC0"/>
                </a:solidFill>
                <a:latin typeface="Arial Narrow" pitchFamily="34" charset="0"/>
              </a:rPr>
              <a:t>  </a:t>
            </a:r>
            <a:endParaRPr lang="en-US" sz="900">
              <a:solidFill>
                <a:srgbClr val="958D85"/>
              </a:solidFill>
              <a:latin typeface="Arial Narrow" pitchFamily="34" charset="0"/>
            </a:endParaRPr>
          </a:p>
        </p:txBody>
      </p:sp>
      <p:pic>
        <p:nvPicPr>
          <p:cNvPr id="3075" name="Picture 4"/>
          <p:cNvPicPr>
            <a:picLocks noChangeAspect="1"/>
          </p:cNvPicPr>
          <p:nvPr userDrawn="1"/>
        </p:nvPicPr>
        <p:blipFill>
          <a:blip r:embed="rId8"/>
          <a:srcRect/>
          <a:stretch>
            <a:fillRect/>
          </a:stretch>
        </p:blipFill>
        <p:spPr bwMode="auto">
          <a:xfrm>
            <a:off x="457200" y="6226175"/>
            <a:ext cx="2127250" cy="4524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39" r:id="rId1"/>
    <p:sldLayoutId id="2147484340" r:id="rId2"/>
    <p:sldLayoutId id="2147484341" r:id="rId3"/>
    <p:sldLayoutId id="2147484342" r:id="rId4"/>
    <p:sldLayoutId id="2147484343" r:id="rId5"/>
    <p:sldLayoutId id="2147484344" r:id="rId6"/>
  </p:sldLayoutIdLst>
  <p:transition spd="med">
    <p:fade/>
  </p:transition>
  <p:hf sldNum="0"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7F3D09-B5BF-400C-94B8-7D89D55F884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A438BD-D93F-440C-B7EC-8F2E3926F1A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303CFF-C34D-4CAB-A3E6-4B3FB64A3F8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endParaRPr>
          </a:p>
        </p:txBody>
      </p:sp>
      <p:sp>
        <p:nvSpPr>
          <p:cNvPr id="5" name="Footer Placeholder 4">
            <a:extLst>
              <a:ext uri="{FF2B5EF4-FFF2-40B4-BE49-F238E27FC236}">
                <a16:creationId xmlns:a16="http://schemas.microsoft.com/office/drawing/2014/main" id="{3A67D68D-A9D5-46E0-B62F-74189F9CC5E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endParaRPr>
          </a:p>
        </p:txBody>
      </p:sp>
      <p:sp>
        <p:nvSpPr>
          <p:cNvPr id="6" name="Slide Number Placeholder 5">
            <a:extLst>
              <a:ext uri="{FF2B5EF4-FFF2-40B4-BE49-F238E27FC236}">
                <a16:creationId xmlns:a16="http://schemas.microsoft.com/office/drawing/2014/main" id="{B2A8E102-74BE-45F6-9C4E-993E105DCDE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83B7D5-33C3-48B0-9A7D-56A9A8E18005}" type="slidenum">
              <a:rPr lang="en-US" smtClean="0">
                <a:solidFill>
                  <a:prstClr val="black">
                    <a:tint val="75000"/>
                  </a:prstClr>
                </a:solidFill>
                <a:latin typeface="Calibri"/>
                <a:ea typeface="+mn-ea"/>
              </a:rPr>
              <a:pPr fontAlgn="auto">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4094650168"/>
      </p:ext>
    </p:extLst>
  </p:cSld>
  <p:clrMap bg1="lt1" tx1="dk1" bg2="lt2" tx2="dk2" accent1="accent1" accent2="accent2" accent3="accent3" accent4="accent4" accent5="accent5" accent6="accent6" hlink="hlink" folHlink="folHlink"/>
  <p:sldLayoutIdLst>
    <p:sldLayoutId id="2147484346" r:id="rId1"/>
    <p:sldLayoutId id="2147484347" r:id="rId2"/>
    <p:sldLayoutId id="2147484348" r:id="rId3"/>
    <p:sldLayoutId id="2147484349" r:id="rId4"/>
    <p:sldLayoutId id="2147484350" r:id="rId5"/>
    <p:sldLayoutId id="2147484351" r:id="rId6"/>
    <p:sldLayoutId id="2147484352" r:id="rId7"/>
    <p:sldLayoutId id="2147484353" r:id="rId8"/>
    <p:sldLayoutId id="2147484354" r:id="rId9"/>
    <p:sldLayoutId id="2147484355" r:id="rId10"/>
    <p:sldLayoutId id="214748435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image" Target="../media/image23.emf"/></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30.pn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33.jpe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hyperlink" Target="https://vimeo.com/220802306"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13.emf"/><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15.emf"/><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17.emf"/><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19.emf"/></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auto">
          <a:xfrm>
            <a:off x="0" y="4114800"/>
            <a:ext cx="9144000" cy="990600"/>
          </a:xfrm>
          <a:effectLst>
            <a:outerShdw blurRad="57150" dist="508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bIns="0" numCol="1" anchor="ctr" compatLnSpc="1">
            <a:prstTxWarp prst="textNoShape">
              <a:avLst/>
            </a:prstTxWarp>
          </a:bodyPr>
          <a:lstStyle/>
          <a:p>
            <a:pPr eaLnBrk="1" fontAlgn="auto" hangingPunct="1">
              <a:spcAft>
                <a:spcPts val="0"/>
              </a:spcAft>
              <a:defRPr/>
            </a:pPr>
            <a:r>
              <a:rPr lang="en-US" sz="5400" b="1" dirty="0">
                <a:ea typeface="+mj-ea"/>
              </a:rPr>
              <a:t>DOING GOOD IN THE WORLD</a:t>
            </a:r>
          </a:p>
        </p:txBody>
      </p:sp>
      <p:pic>
        <p:nvPicPr>
          <p:cNvPr id="3" name="Picture 2">
            <a:extLst>
              <a:ext uri="{FF2B5EF4-FFF2-40B4-BE49-F238E27FC236}">
                <a16:creationId xmlns:a16="http://schemas.microsoft.com/office/drawing/2014/main" id="{08F5FFBF-23AF-46DC-9B91-B5FB26094F11}"/>
              </a:ext>
            </a:extLst>
          </p:cNvPr>
          <p:cNvPicPr>
            <a:picLocks noChangeAspect="1"/>
          </p:cNvPicPr>
          <p:nvPr/>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81000" y="152400"/>
            <a:ext cx="8276023" cy="3124200"/>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srcRect/>
          <a:stretch>
            <a:fillRect/>
          </a:stretch>
        </p:blipFill>
        <p:spPr bwMode="auto">
          <a:xfrm>
            <a:off x="0" y="838200"/>
            <a:ext cx="9204325" cy="5165725"/>
          </a:xfrm>
          <a:prstGeom prst="rect">
            <a:avLst/>
          </a:prstGeom>
          <a:noFill/>
          <a:ln w="12700">
            <a:noFill/>
            <a:miter lim="800000"/>
            <a:headEnd type="none" w="sm" len="sm"/>
            <a:tailEnd type="none" w="sm" len="sm"/>
          </a:ln>
          <a:effectLst/>
        </p:spPr>
      </p:pic>
      <p:sp>
        <p:nvSpPr>
          <p:cNvPr id="14" name="Rectangle 13"/>
          <p:cNvSpPr/>
          <p:nvPr/>
        </p:nvSpPr>
        <p:spPr>
          <a:xfrm>
            <a:off x="-76200" y="457200"/>
            <a:ext cx="9296400" cy="533400"/>
          </a:xfrm>
          <a:prstGeom prst="rect">
            <a:avLst/>
          </a:prstGeom>
          <a:solidFill>
            <a:srgbClr val="005DA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6" name="Title 1"/>
          <p:cNvSpPr txBox="1">
            <a:spLocks/>
          </p:cNvSpPr>
          <p:nvPr/>
        </p:nvSpPr>
        <p:spPr>
          <a:xfrm>
            <a:off x="384175" y="457200"/>
            <a:ext cx="5867400" cy="533400"/>
          </a:xfrm>
          <a:prstGeom prst="rect">
            <a:avLst/>
          </a:prstGeom>
        </p:spPr>
        <p:txBody>
          <a:bodyPr lIns="0" tIns="0" rIns="0" bIns="0"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3200" b="1" cap="all" dirty="0">
                <a:solidFill>
                  <a:schemeClr val="bg1"/>
                </a:solidFill>
                <a:latin typeface="Arial Narrow"/>
                <a:cs typeface="Arial Narrow"/>
              </a:rPr>
              <a:t>Grow local economies</a:t>
            </a:r>
          </a:p>
        </p:txBody>
      </p:sp>
      <p:pic>
        <p:nvPicPr>
          <p:cNvPr id="23557" name="Picture 4"/>
          <p:cNvPicPr>
            <a:picLocks noChangeAspect="1"/>
          </p:cNvPicPr>
          <p:nvPr/>
        </p:nvPicPr>
        <p:blipFill>
          <a:blip r:embed="rId4"/>
          <a:srcRect/>
          <a:stretch>
            <a:fillRect/>
          </a:stretch>
        </p:blipFill>
        <p:spPr bwMode="auto">
          <a:xfrm>
            <a:off x="4860925" y="539750"/>
            <a:ext cx="2682875" cy="376238"/>
          </a:xfrm>
          <a:prstGeom prst="rect">
            <a:avLst/>
          </a:prstGeom>
          <a:noFill/>
          <a:ln w="9525">
            <a:noFill/>
            <a:miter lim="800000"/>
            <a:headEnd/>
            <a:tailEnd/>
          </a:ln>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ChangeArrowheads="1"/>
          </p:cNvSpPr>
          <p:nvPr/>
        </p:nvSpPr>
        <p:spPr bwMode="auto">
          <a:xfrm>
            <a:off x="228600" y="1627188"/>
            <a:ext cx="3570288" cy="954087"/>
          </a:xfrm>
          <a:prstGeom prst="rect">
            <a:avLst/>
          </a:prstGeom>
          <a:noFill/>
          <a:ln w="9525">
            <a:noFill/>
            <a:miter lim="800000"/>
            <a:headEnd/>
            <a:tailEnd/>
          </a:ln>
        </p:spPr>
        <p:txBody>
          <a:bodyPr>
            <a:spAutoFit/>
          </a:bodyPr>
          <a:lstStyle/>
          <a:p>
            <a:endParaRPr lang="en-US" altLang="en-US" sz="2800" b="1">
              <a:solidFill>
                <a:srgbClr val="01B4E7"/>
              </a:solidFill>
            </a:endParaRPr>
          </a:p>
          <a:p>
            <a:endParaRPr lang="en-US" altLang="en-US" sz="2800">
              <a:solidFill>
                <a:srgbClr val="58585A"/>
              </a:solidFill>
            </a:endParaRPr>
          </a:p>
        </p:txBody>
      </p:sp>
      <p:sp>
        <p:nvSpPr>
          <p:cNvPr id="25603" name="Rectangle 2"/>
          <p:cNvSpPr>
            <a:spLocks noChangeArrowheads="1"/>
          </p:cNvSpPr>
          <p:nvPr/>
        </p:nvSpPr>
        <p:spPr bwMode="auto">
          <a:xfrm>
            <a:off x="228600" y="444500"/>
            <a:ext cx="9372600" cy="584200"/>
          </a:xfrm>
          <a:prstGeom prst="rect">
            <a:avLst/>
          </a:prstGeom>
          <a:noFill/>
          <a:ln w="9525">
            <a:noFill/>
            <a:miter lim="800000"/>
            <a:headEnd/>
            <a:tailEnd/>
          </a:ln>
        </p:spPr>
        <p:txBody>
          <a:bodyPr>
            <a:spAutoFit/>
          </a:bodyPr>
          <a:lstStyle/>
          <a:p>
            <a:r>
              <a:rPr lang="en-US" altLang="en-US" sz="3200" b="1" dirty="0">
                <a:solidFill>
                  <a:srgbClr val="F7A81B"/>
                </a:solidFill>
                <a:latin typeface="Arial Narrow Bold" pitchFamily="-84" charset="0"/>
              </a:rPr>
              <a:t>MAKING A DIFFERENCE</a:t>
            </a:r>
          </a:p>
        </p:txBody>
      </p:sp>
      <p:pic>
        <p:nvPicPr>
          <p:cNvPr id="25604" name="Picture 1"/>
          <p:cNvPicPr>
            <a:picLocks noChangeAspect="1"/>
          </p:cNvPicPr>
          <p:nvPr/>
        </p:nvPicPr>
        <p:blipFill>
          <a:blip r:embed="rId3"/>
          <a:srcRect/>
          <a:stretch>
            <a:fillRect/>
          </a:stretch>
        </p:blipFill>
        <p:spPr bwMode="auto">
          <a:xfrm>
            <a:off x="5410200" y="433388"/>
            <a:ext cx="3581400" cy="557212"/>
          </a:xfrm>
          <a:prstGeom prst="rect">
            <a:avLst/>
          </a:prstGeom>
          <a:noFill/>
          <a:ln w="9525">
            <a:noFill/>
            <a:miter lim="800000"/>
            <a:headEnd/>
            <a:tailEnd/>
          </a:ln>
        </p:spPr>
      </p:pic>
      <p:sp>
        <p:nvSpPr>
          <p:cNvPr id="25608" name="TextBox 15"/>
          <p:cNvSpPr txBox="1">
            <a:spLocks noChangeArrowheads="1"/>
          </p:cNvSpPr>
          <p:nvPr/>
        </p:nvSpPr>
        <p:spPr bwMode="auto">
          <a:xfrm>
            <a:off x="684175" y="1143000"/>
            <a:ext cx="6902531" cy="461665"/>
          </a:xfrm>
          <a:prstGeom prst="rect">
            <a:avLst/>
          </a:prstGeom>
          <a:noFill/>
          <a:ln w="9525">
            <a:noFill/>
            <a:miter lim="800000"/>
            <a:headEnd/>
            <a:tailEnd/>
          </a:ln>
        </p:spPr>
        <p:txBody>
          <a:bodyPr wrap="none">
            <a:spAutoFit/>
          </a:bodyPr>
          <a:lstStyle/>
          <a:p>
            <a:pPr algn="ctr"/>
            <a:r>
              <a:rPr lang="en-US" altLang="en-US" b="1" dirty="0">
                <a:solidFill>
                  <a:srgbClr val="17458F"/>
                </a:solidFill>
                <a:latin typeface="Arial Narrow" pitchFamily="34" charset="0"/>
              </a:rPr>
              <a:t>THE ROTARY FOUNDATION’S EXPENDITURES GO TO...</a:t>
            </a:r>
          </a:p>
        </p:txBody>
      </p:sp>
      <p:pic>
        <p:nvPicPr>
          <p:cNvPr id="25609" name="Picture 10"/>
          <p:cNvPicPr>
            <a:picLocks noChangeAspect="1" noChangeArrowheads="1"/>
          </p:cNvPicPr>
          <p:nvPr/>
        </p:nvPicPr>
        <p:blipFill>
          <a:blip r:embed="rId4"/>
          <a:srcRect l="7549" t="3043" r="5566"/>
          <a:stretch>
            <a:fillRect/>
          </a:stretch>
        </p:blipFill>
        <p:spPr bwMode="auto">
          <a:xfrm>
            <a:off x="2286000" y="1676400"/>
            <a:ext cx="4449763" cy="4598987"/>
          </a:xfrm>
          <a:prstGeom prst="rect">
            <a:avLst/>
          </a:prstGeom>
          <a:noFill/>
          <a:ln w="9525">
            <a:noFill/>
            <a:miter lim="800000"/>
            <a:headEnd/>
            <a:tailEnd/>
          </a:ln>
          <a:effectLst/>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U:\Temporary\Travel\Presentations\pictures\hospital.jpg"/>
          <p:cNvPicPr>
            <a:picLocks noChangeAspect="1" noChangeArrowheads="1"/>
          </p:cNvPicPr>
          <p:nvPr/>
        </p:nvPicPr>
        <p:blipFill>
          <a:blip r:embed="rId3"/>
          <a:srcRect/>
          <a:stretch>
            <a:fillRect/>
          </a:stretch>
        </p:blipFill>
        <p:spPr bwMode="auto">
          <a:xfrm>
            <a:off x="0" y="984250"/>
            <a:ext cx="9144000" cy="3227388"/>
          </a:xfrm>
          <a:prstGeom prst="rect">
            <a:avLst/>
          </a:prstGeom>
          <a:noFill/>
          <a:ln w="9525">
            <a:noFill/>
            <a:miter lim="800000"/>
            <a:headEnd/>
            <a:tailEnd/>
          </a:ln>
        </p:spPr>
      </p:pic>
      <p:sp>
        <p:nvSpPr>
          <p:cNvPr id="28675" name="Title 1"/>
          <p:cNvSpPr>
            <a:spLocks noGrp="1"/>
          </p:cNvSpPr>
          <p:nvPr>
            <p:ph type="title"/>
          </p:nvPr>
        </p:nvSpPr>
        <p:spPr bwMode="auto">
          <a:xfrm>
            <a:off x="384175" y="457200"/>
            <a:ext cx="8839200" cy="533400"/>
          </a:xfrm>
          <a:noFill/>
          <a:ln>
            <a:miter lim="800000"/>
            <a:headEnd/>
            <a:tailEnd/>
          </a:ln>
        </p:spPr>
        <p:txBody>
          <a:bodyPr vert="horz" wrap="square" numCol="1" compatLnSpc="1">
            <a:prstTxWarp prst="textNoShape">
              <a:avLst/>
            </a:prstTxWarp>
          </a:bodyPr>
          <a:lstStyle/>
          <a:p>
            <a:pPr eaLnBrk="1" hangingPunct="1"/>
            <a:r>
              <a:rPr lang="en-US" altLang="en-US" sz="3200" b="1">
                <a:latin typeface="Arial Narrow" pitchFamily="34" charset="0"/>
              </a:rPr>
              <a:t>MAKE ROTARY YOUR CHARITY OF CHOICE!</a:t>
            </a:r>
          </a:p>
        </p:txBody>
      </p:sp>
      <p:sp>
        <p:nvSpPr>
          <p:cNvPr id="28676" name="Rectangle 2"/>
          <p:cNvSpPr txBox="1">
            <a:spLocks noChangeArrowheads="1"/>
          </p:cNvSpPr>
          <p:nvPr/>
        </p:nvSpPr>
        <p:spPr bwMode="auto">
          <a:xfrm>
            <a:off x="381000" y="4343400"/>
            <a:ext cx="5791200" cy="304800"/>
          </a:xfrm>
          <a:prstGeom prst="rect">
            <a:avLst/>
          </a:prstGeom>
          <a:noFill/>
          <a:ln w="9525">
            <a:noFill/>
            <a:miter lim="800000"/>
            <a:headEnd/>
            <a:tailEnd/>
          </a:ln>
        </p:spPr>
        <p:txBody>
          <a:bodyPr lIns="0" tIns="0" rIns="0" bIns="0"/>
          <a:lstStyle/>
          <a:p>
            <a:pPr defTabSz="457200">
              <a:buFont typeface="Arial" pitchFamily="34" charset="0"/>
              <a:buNone/>
            </a:pPr>
            <a:r>
              <a:rPr lang="en-US" altLang="en-US" sz="2000" b="1">
                <a:solidFill>
                  <a:srgbClr val="58585A"/>
                </a:solidFill>
              </a:rPr>
              <a:t>Needs identified and implemented by Rotarians</a:t>
            </a:r>
          </a:p>
        </p:txBody>
      </p:sp>
      <p:sp>
        <p:nvSpPr>
          <p:cNvPr id="5" name="Rectangle 2"/>
          <p:cNvSpPr txBox="1">
            <a:spLocks noChangeArrowheads="1"/>
          </p:cNvSpPr>
          <p:nvPr/>
        </p:nvSpPr>
        <p:spPr>
          <a:xfrm>
            <a:off x="381000" y="4724400"/>
            <a:ext cx="8839200" cy="1066800"/>
          </a:xfrm>
          <a:prstGeom prst="rect">
            <a:avLst/>
          </a:prstGeom>
        </p:spPr>
        <p:txBody>
          <a:bodyPr lIns="0" tIns="0" rIns="0" bIns="0" numCol="2"/>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spcBef>
                <a:spcPct val="0"/>
              </a:spcBef>
              <a:spcAft>
                <a:spcPts val="400"/>
              </a:spcAft>
              <a:defRPr/>
            </a:pPr>
            <a:r>
              <a:rPr lang="en-US" sz="2000" dirty="0">
                <a:solidFill>
                  <a:srgbClr val="58585A"/>
                </a:solidFill>
                <a:latin typeface="Arial"/>
                <a:ea typeface="MS PGothic" pitchFamily="34" charset="-128"/>
                <a:cs typeface="Arial"/>
              </a:rPr>
              <a:t>Global network of </a:t>
            </a:r>
            <a:br>
              <a:rPr lang="en-US" sz="2000" dirty="0">
                <a:solidFill>
                  <a:srgbClr val="58585A"/>
                </a:solidFill>
                <a:latin typeface="Arial"/>
                <a:ea typeface="MS PGothic" pitchFamily="34" charset="-128"/>
                <a:cs typeface="Arial"/>
              </a:rPr>
            </a:br>
            <a:r>
              <a:rPr lang="en-US" sz="2000" dirty="0">
                <a:solidFill>
                  <a:srgbClr val="58585A"/>
                </a:solidFill>
                <a:latin typeface="Arial"/>
                <a:ea typeface="MS PGothic" pitchFamily="34" charset="-128"/>
                <a:cs typeface="Arial"/>
              </a:rPr>
              <a:t>compassionate volunteers</a:t>
            </a:r>
          </a:p>
          <a:p>
            <a:pPr marL="228600" indent="-228600">
              <a:spcBef>
                <a:spcPct val="0"/>
              </a:spcBef>
              <a:spcAft>
                <a:spcPts val="400"/>
              </a:spcAft>
              <a:defRPr/>
            </a:pPr>
            <a:r>
              <a:rPr lang="en-US" altLang="ja-JP" sz="2000" dirty="0">
                <a:solidFill>
                  <a:srgbClr val="58585A"/>
                </a:solidFill>
                <a:latin typeface="Arial"/>
                <a:cs typeface="Arial"/>
              </a:rPr>
              <a:t>Rotarian driven</a:t>
            </a:r>
            <a:endParaRPr lang="en-US" sz="2000" dirty="0">
              <a:solidFill>
                <a:srgbClr val="58585A"/>
              </a:solidFill>
              <a:latin typeface="Arial"/>
              <a:ea typeface="MS PGothic" pitchFamily="34" charset="-128"/>
              <a:cs typeface="Arial"/>
            </a:endParaRPr>
          </a:p>
          <a:p>
            <a:pPr marL="228600" indent="-228600">
              <a:spcBef>
                <a:spcPct val="0"/>
              </a:spcBef>
              <a:spcAft>
                <a:spcPts val="400"/>
              </a:spcAft>
              <a:defRPr/>
            </a:pPr>
            <a:r>
              <a:rPr lang="en-US" sz="2000" dirty="0">
                <a:solidFill>
                  <a:srgbClr val="58585A"/>
                </a:solidFill>
                <a:latin typeface="Arial"/>
                <a:ea typeface="MS PGothic" pitchFamily="34" charset="-128"/>
                <a:cs typeface="Arial"/>
              </a:rPr>
              <a:t>Local and international activities</a:t>
            </a:r>
          </a:p>
          <a:p>
            <a:pPr marL="228600" indent="-228600">
              <a:spcBef>
                <a:spcPct val="0"/>
              </a:spcBef>
              <a:spcAft>
                <a:spcPts val="400"/>
              </a:spcAft>
              <a:defRPr/>
            </a:pPr>
            <a:r>
              <a:rPr lang="en-US" sz="2000" dirty="0">
                <a:solidFill>
                  <a:srgbClr val="58585A"/>
                </a:solidFill>
                <a:latin typeface="Arial"/>
                <a:ea typeface="MS PGothic" pitchFamily="34" charset="-128"/>
                <a:cs typeface="Arial"/>
              </a:rPr>
              <a:t>Diligent oversight of funds</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otarian Oct17 - 341.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7" descr="\\RI-FS13\RotaryShared\BM Images\Brian King\New Areas of Focus Images\welington_gomes_chaves-11.jpg"/>
          <p:cNvPicPr>
            <a:picLocks noChangeAspect="1" noChangeArrowheads="1"/>
          </p:cNvPicPr>
          <p:nvPr/>
        </p:nvPicPr>
        <p:blipFill>
          <a:blip r:embed="rId3"/>
          <a:srcRect t="-945" r="-12820"/>
          <a:stretch>
            <a:fillRect/>
          </a:stretch>
        </p:blipFill>
        <p:spPr bwMode="auto">
          <a:xfrm>
            <a:off x="0" y="965200"/>
            <a:ext cx="4694238" cy="2505075"/>
          </a:xfrm>
          <a:prstGeom prst="rect">
            <a:avLst/>
          </a:prstGeom>
          <a:noFill/>
          <a:ln w="9525">
            <a:noFill/>
            <a:miter lim="800000"/>
            <a:headEnd/>
            <a:tailEnd/>
          </a:ln>
        </p:spPr>
      </p:pic>
      <p:sp>
        <p:nvSpPr>
          <p:cNvPr id="29699" name="Title 1"/>
          <p:cNvSpPr>
            <a:spLocks noGrp="1"/>
          </p:cNvSpPr>
          <p:nvPr>
            <p:ph type="title"/>
          </p:nvPr>
        </p:nvSpPr>
        <p:spPr bwMode="auto">
          <a:xfrm>
            <a:off x="384175" y="457200"/>
            <a:ext cx="8763000" cy="533400"/>
          </a:xfrm>
          <a:noFill/>
          <a:ln>
            <a:miter lim="800000"/>
            <a:headEnd/>
            <a:tailEnd/>
          </a:ln>
        </p:spPr>
        <p:txBody>
          <a:bodyPr vert="horz" wrap="square" numCol="1" compatLnSpc="1">
            <a:prstTxWarp prst="textNoShape">
              <a:avLst/>
            </a:prstTxWarp>
          </a:bodyPr>
          <a:lstStyle/>
          <a:p>
            <a:pPr eaLnBrk="1" hangingPunct="1"/>
            <a:r>
              <a:rPr lang="en-US" altLang="en-US" sz="3200" b="1" dirty="0">
                <a:solidFill>
                  <a:srgbClr val="FFC000"/>
                </a:solidFill>
                <a:latin typeface="Arial Narrow" pitchFamily="34" charset="0"/>
              </a:rPr>
              <a:t>  $100</a:t>
            </a:r>
            <a:r>
              <a:rPr lang="en-US" altLang="en-US" sz="3200" b="1" dirty="0">
                <a:latin typeface="Arial Narrow" pitchFamily="34" charset="0"/>
              </a:rPr>
              <a:t> HELPS PROVIDE</a:t>
            </a:r>
          </a:p>
        </p:txBody>
      </p:sp>
      <p:pic>
        <p:nvPicPr>
          <p:cNvPr id="29700" name="Picture 6" descr="\\RI-FS13\RotaryShared\BM Images\Brian King\New Areas of Focus Images\20100128_GT_227.jpg"/>
          <p:cNvPicPr>
            <a:picLocks noChangeAspect="1" noChangeArrowheads="1"/>
          </p:cNvPicPr>
          <p:nvPr/>
        </p:nvPicPr>
        <p:blipFill>
          <a:blip r:embed="rId4"/>
          <a:srcRect/>
          <a:stretch>
            <a:fillRect/>
          </a:stretch>
        </p:blipFill>
        <p:spPr bwMode="auto">
          <a:xfrm>
            <a:off x="5576888" y="990600"/>
            <a:ext cx="3567112" cy="2459038"/>
          </a:xfrm>
          <a:prstGeom prst="rect">
            <a:avLst/>
          </a:prstGeom>
          <a:noFill/>
          <a:ln w="9525">
            <a:noFill/>
            <a:miter lim="800000"/>
            <a:headEnd/>
            <a:tailEnd/>
          </a:ln>
        </p:spPr>
      </p:pic>
      <p:pic>
        <p:nvPicPr>
          <p:cNvPr id="8" name="Picture 6" descr="R:\BM Images\Brian King\New Areas of Focus Images\20090407_UG_337.jpg"/>
          <p:cNvPicPr preferRelativeResize="0">
            <a:picLocks noChangeArrowheads="1"/>
          </p:cNvPicPr>
          <p:nvPr/>
        </p:nvPicPr>
        <p:blipFill rotWithShape="1">
          <a:blip r:embed="rId5" cstate="email">
            <a:extLst>
              <a:ext uri="{28A0092B-C50C-407E-A947-70E740481C1C}">
                <a14:useLocalDpi xmlns:a14="http://schemas.microsoft.com/office/drawing/2010/main"/>
              </a:ext>
            </a:extLst>
          </a:blip>
          <a:srcRect t="-3274" b="-3197"/>
          <a:stretch/>
        </p:blipFill>
        <p:spPr bwMode="auto">
          <a:xfrm>
            <a:off x="2948897" y="685200"/>
            <a:ext cx="2892741" cy="3072384"/>
          </a:xfrm>
          <a:prstGeom prst="rect">
            <a:avLst/>
          </a:prstGeom>
          <a:noFill/>
          <a:ln>
            <a:noFill/>
          </a:ln>
          <a:scene3d>
            <a:camera prst="orthographicFront">
              <a:rot lat="0" lon="0" rev="20999999"/>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Rectangle 2"/>
          <p:cNvSpPr txBox="1">
            <a:spLocks noChangeArrowheads="1"/>
          </p:cNvSpPr>
          <p:nvPr/>
        </p:nvSpPr>
        <p:spPr bwMode="auto">
          <a:xfrm>
            <a:off x="0" y="3451225"/>
            <a:ext cx="9144000" cy="2133600"/>
          </a:xfrm>
          <a:prstGeom prst="rect">
            <a:avLst/>
          </a:prstGeom>
          <a:solidFill>
            <a:schemeClr val="bg1"/>
          </a:solidFill>
          <a:ln w="9525">
            <a:noFill/>
            <a:miter lim="800000"/>
            <a:headEnd/>
            <a:tailEnd/>
          </a:ln>
        </p:spPr>
        <p:txBody>
          <a:bodyPr tIns="228600"/>
          <a:lstStyle/>
          <a:p>
            <a:pPr marL="342900" indent="-342900" algn="ctr" defTabSz="457200">
              <a:spcAft>
                <a:spcPts val="600"/>
              </a:spcAft>
            </a:pPr>
            <a:r>
              <a:rPr lang="en-US" altLang="ja-JP" sz="3200">
                <a:solidFill>
                  <a:srgbClr val="58585A"/>
                </a:solidFill>
                <a:cs typeface="Arial" pitchFamily="34" charset="0"/>
              </a:rPr>
              <a:t>School supplies</a:t>
            </a:r>
          </a:p>
          <a:p>
            <a:pPr marL="342900" indent="-342900" algn="ctr" defTabSz="457200">
              <a:spcAft>
                <a:spcPts val="600"/>
              </a:spcAft>
            </a:pPr>
            <a:r>
              <a:rPr lang="en-US" altLang="en-US" sz="3200">
                <a:solidFill>
                  <a:srgbClr val="58585A"/>
                </a:solidFill>
                <a:cs typeface="Arial" pitchFamily="34" charset="0"/>
              </a:rPr>
              <a:t>Malaria tests</a:t>
            </a:r>
          </a:p>
          <a:p>
            <a:pPr marL="342900" indent="-342900" algn="ctr" defTabSz="457200">
              <a:spcAft>
                <a:spcPts val="600"/>
              </a:spcAft>
            </a:pPr>
            <a:r>
              <a:rPr lang="en-US" altLang="en-US" sz="3200">
                <a:solidFill>
                  <a:srgbClr val="58585A"/>
                </a:solidFill>
                <a:cs typeface="Arial" pitchFamily="34" charset="0"/>
              </a:rPr>
              <a:t>Water-hygiene training</a:t>
            </a:r>
          </a:p>
        </p:txBody>
      </p:sp>
      <p:sp>
        <p:nvSpPr>
          <p:cNvPr id="2" name="Rectangle 1"/>
          <p:cNvSpPr/>
          <p:nvPr/>
        </p:nvSpPr>
        <p:spPr>
          <a:xfrm>
            <a:off x="3124200" y="914400"/>
            <a:ext cx="2590800" cy="76200"/>
          </a:xfrm>
          <a:prstGeom prst="rect">
            <a:avLst/>
          </a:prstGeom>
          <a:solidFill>
            <a:srgbClr val="055EA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ヒラギノ角ゴ Pro W3" pitchFamily="-84" charset="-128"/>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8" descr="streets_polio_patna_13"/>
          <p:cNvPicPr>
            <a:picLocks noChangeAspect="1" noChangeArrowheads="1"/>
          </p:cNvPicPr>
          <p:nvPr/>
        </p:nvPicPr>
        <p:blipFill>
          <a:blip r:embed="rId3"/>
          <a:srcRect/>
          <a:stretch>
            <a:fillRect/>
          </a:stretch>
        </p:blipFill>
        <p:spPr bwMode="auto">
          <a:xfrm>
            <a:off x="2362200" y="987425"/>
            <a:ext cx="3429000" cy="2395538"/>
          </a:xfrm>
          <a:prstGeom prst="rect">
            <a:avLst/>
          </a:prstGeom>
          <a:noFill/>
          <a:ln w="9525">
            <a:noFill/>
            <a:miter lim="800000"/>
            <a:headEnd/>
            <a:tailEnd/>
          </a:ln>
        </p:spPr>
      </p:pic>
      <p:sp>
        <p:nvSpPr>
          <p:cNvPr id="30723" name="Title 1"/>
          <p:cNvSpPr>
            <a:spLocks noGrp="1"/>
          </p:cNvSpPr>
          <p:nvPr>
            <p:ph type="title"/>
          </p:nvPr>
        </p:nvSpPr>
        <p:spPr bwMode="auto">
          <a:xfrm>
            <a:off x="384175" y="457200"/>
            <a:ext cx="8763000" cy="533400"/>
          </a:xfrm>
          <a:noFill/>
          <a:ln>
            <a:miter lim="800000"/>
            <a:headEnd/>
            <a:tailEnd/>
          </a:ln>
        </p:spPr>
        <p:txBody>
          <a:bodyPr vert="horz" wrap="square" numCol="1" compatLnSpc="1">
            <a:prstTxWarp prst="textNoShape">
              <a:avLst/>
            </a:prstTxWarp>
          </a:bodyPr>
          <a:lstStyle/>
          <a:p>
            <a:pPr eaLnBrk="1" hangingPunct="1"/>
            <a:r>
              <a:rPr lang="en-US" altLang="en-US" sz="3200" b="1" dirty="0">
                <a:solidFill>
                  <a:srgbClr val="FFC000"/>
                </a:solidFill>
                <a:latin typeface="Arial Narrow" pitchFamily="34" charset="0"/>
              </a:rPr>
              <a:t>  $1,000</a:t>
            </a:r>
            <a:r>
              <a:rPr lang="en-US" altLang="en-US" sz="3200" b="1" dirty="0">
                <a:latin typeface="Arial Narrow" pitchFamily="34" charset="0"/>
              </a:rPr>
              <a:t> HELPS PROVIDE</a:t>
            </a:r>
          </a:p>
        </p:txBody>
      </p:sp>
      <p:pic>
        <p:nvPicPr>
          <p:cNvPr id="30724" name="Picture 7" descr="\\RI-FS13\TRF Department\RF300\FN 500s\Annual Giving Officers\_RACHEL-27 &amp; 21B\EREY Brochures\Rotary Images\20100203_GT_123[1].JPG"/>
          <p:cNvPicPr>
            <a:picLocks noChangeAspect="1" noChangeArrowheads="1"/>
          </p:cNvPicPr>
          <p:nvPr/>
        </p:nvPicPr>
        <p:blipFill>
          <a:blip r:embed="rId4"/>
          <a:srcRect/>
          <a:stretch>
            <a:fillRect/>
          </a:stretch>
        </p:blipFill>
        <p:spPr bwMode="auto">
          <a:xfrm>
            <a:off x="5781675" y="985838"/>
            <a:ext cx="3579813" cy="2384425"/>
          </a:xfrm>
          <a:prstGeom prst="rect">
            <a:avLst/>
          </a:prstGeom>
          <a:noFill/>
          <a:ln w="9525">
            <a:noFill/>
            <a:miter lim="800000"/>
            <a:headEnd/>
            <a:tailEnd/>
          </a:ln>
        </p:spPr>
      </p:pic>
      <p:pic>
        <p:nvPicPr>
          <p:cNvPr id="30725" name="Picture 1"/>
          <p:cNvPicPr>
            <a:picLocks noChangeAspect="1"/>
          </p:cNvPicPr>
          <p:nvPr/>
        </p:nvPicPr>
        <p:blipFill>
          <a:blip r:embed="rId5"/>
          <a:srcRect t="-3" r="-2966"/>
          <a:stretch>
            <a:fillRect/>
          </a:stretch>
        </p:blipFill>
        <p:spPr bwMode="auto">
          <a:xfrm>
            <a:off x="-36513" y="990600"/>
            <a:ext cx="3108326" cy="2286000"/>
          </a:xfrm>
          <a:prstGeom prst="rect">
            <a:avLst/>
          </a:prstGeom>
          <a:noFill/>
          <a:ln w="9525">
            <a:noFill/>
            <a:miter lim="800000"/>
            <a:headEnd/>
            <a:tailEnd/>
          </a:ln>
        </p:spPr>
      </p:pic>
      <p:sp>
        <p:nvSpPr>
          <p:cNvPr id="30726" name="Rectangle 2"/>
          <p:cNvSpPr txBox="1">
            <a:spLocks noChangeArrowheads="1"/>
          </p:cNvSpPr>
          <p:nvPr/>
        </p:nvSpPr>
        <p:spPr bwMode="auto">
          <a:xfrm>
            <a:off x="0" y="3260725"/>
            <a:ext cx="9144000" cy="2212975"/>
          </a:xfrm>
          <a:prstGeom prst="rect">
            <a:avLst/>
          </a:prstGeom>
          <a:solidFill>
            <a:schemeClr val="bg1"/>
          </a:solidFill>
          <a:ln w="9525">
            <a:noFill/>
            <a:miter lim="800000"/>
            <a:headEnd/>
            <a:tailEnd/>
          </a:ln>
        </p:spPr>
        <p:txBody>
          <a:bodyPr lIns="0" tIns="0" rIns="0" bIns="0" anchor="ctr"/>
          <a:lstStyle/>
          <a:p>
            <a:pPr marL="285750" indent="-285750" algn="ctr" defTabSz="457200">
              <a:spcAft>
                <a:spcPts val="600"/>
              </a:spcAft>
            </a:pPr>
            <a:r>
              <a:rPr lang="en-US" altLang="ja-JP" sz="3200">
                <a:solidFill>
                  <a:srgbClr val="58585A"/>
                </a:solidFill>
                <a:cs typeface="Arial" pitchFamily="34" charset="0"/>
              </a:rPr>
              <a:t>HIV antiretroviral drugs</a:t>
            </a:r>
          </a:p>
          <a:p>
            <a:pPr marL="285750" indent="-285750" algn="ctr" defTabSz="457200">
              <a:spcAft>
                <a:spcPts val="600"/>
              </a:spcAft>
            </a:pPr>
            <a:r>
              <a:rPr lang="en-US" altLang="ja-JP" sz="3200">
                <a:solidFill>
                  <a:srgbClr val="58585A"/>
                </a:solidFill>
                <a:cs typeface="Arial" pitchFamily="34" charset="0"/>
              </a:rPr>
              <a:t>Mobility for disabled youth</a:t>
            </a:r>
          </a:p>
          <a:p>
            <a:pPr marL="285750" indent="-285750" algn="ctr" defTabSz="457200">
              <a:spcAft>
                <a:spcPts val="600"/>
              </a:spcAft>
            </a:pPr>
            <a:r>
              <a:rPr lang="en-US" altLang="ja-JP" sz="3200">
                <a:solidFill>
                  <a:srgbClr val="58585A"/>
                </a:solidFill>
                <a:cs typeface="Arial" pitchFamily="34" charset="0"/>
              </a:rPr>
              <a:t>Domestic abuse education </a:t>
            </a: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noFill/>
          <a:ln>
            <a:miter lim="800000"/>
            <a:headEnd/>
            <a:tailEnd/>
          </a:ln>
        </p:spPr>
        <p:txBody>
          <a:bodyPr vert="horz" wrap="square" numCol="1" compatLnSpc="1">
            <a:prstTxWarp prst="textNoShape">
              <a:avLst/>
            </a:prstTxWarp>
          </a:bodyPr>
          <a:lstStyle/>
          <a:p>
            <a:pPr eaLnBrk="1" hangingPunct="1"/>
            <a:r>
              <a:rPr lang="en-US" altLang="en-US" sz="3200" b="1">
                <a:latin typeface="Arial Narrow" pitchFamily="34" charset="0"/>
              </a:rPr>
              <a:t>EVERY ROTARIAN, EVERY YEAR</a:t>
            </a:r>
          </a:p>
        </p:txBody>
      </p:sp>
      <p:pic>
        <p:nvPicPr>
          <p:cNvPr id="24579" name="Picture 7" descr="\\RI-FS13\RotaryShared\BM Images\Brian King\New Areas of Focus Images\20090331_LK_021.jpg"/>
          <p:cNvPicPr>
            <a:picLocks noChangeAspect="1" noChangeArrowheads="1"/>
          </p:cNvPicPr>
          <p:nvPr/>
        </p:nvPicPr>
        <p:blipFill>
          <a:blip r:embed="rId3"/>
          <a:srcRect/>
          <a:stretch>
            <a:fillRect/>
          </a:stretch>
        </p:blipFill>
        <p:spPr bwMode="auto">
          <a:xfrm>
            <a:off x="0" y="990600"/>
            <a:ext cx="9144000" cy="4846638"/>
          </a:xfrm>
          <a:prstGeom prst="rect">
            <a:avLst/>
          </a:prstGeom>
          <a:noFill/>
          <a:ln w="9525">
            <a:noFill/>
            <a:miter lim="800000"/>
            <a:headEnd/>
            <a:tailEnd/>
          </a:ln>
        </p:spPr>
      </p:pic>
      <p:sp>
        <p:nvSpPr>
          <p:cNvPr id="6" name="Rectangle 5"/>
          <p:cNvSpPr/>
          <p:nvPr/>
        </p:nvSpPr>
        <p:spPr>
          <a:xfrm>
            <a:off x="4763" y="4992688"/>
            <a:ext cx="9139237" cy="844550"/>
          </a:xfrm>
          <a:prstGeom prst="rect">
            <a:avLst/>
          </a:prstGeom>
          <a:solidFill>
            <a:schemeClr val="tx1">
              <a:lumMod val="20000"/>
              <a:lumOff val="8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r>
              <a:rPr lang="en-US" sz="2800" b="1" dirty="0">
                <a:solidFill>
                  <a:srgbClr val="005DAA"/>
                </a:solidFill>
                <a:latin typeface="Arial"/>
                <a:cs typeface="Arial"/>
              </a:rPr>
              <a:t>100% Member Participation</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1036" name="Rectangle 103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useBgFill="1">
        <p:nvSpPr>
          <p:cNvPr id="142" name="Rectangle 141">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pic>
        <p:nvPicPr>
          <p:cNvPr id="1026" name="Picture 2" descr="R10115.jpg (250×250)">
            <a:extLst>
              <a:ext uri="{FF2B5EF4-FFF2-40B4-BE49-F238E27FC236}">
                <a16:creationId xmlns:a16="http://schemas.microsoft.com/office/drawing/2014/main" id="{908FC0D3-B986-4EA7-A6AD-EB671CF0DD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61" r="3984"/>
          <a:stretch/>
        </p:blipFill>
        <p:spPr bwMode="auto">
          <a:xfrm>
            <a:off x="4434843" y="10"/>
            <a:ext cx="4709158" cy="5714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noFill/>
          <a:extLst>
            <a:ext uri="{909E8E84-426E-40DD-AFC4-6F175D3DCCD1}">
              <a14:hiddenFill xmlns:a14="http://schemas.microsoft.com/office/drawing/2010/main">
                <a:solidFill>
                  <a:srgbClr val="FFFFFF"/>
                </a:solidFill>
              </a14:hiddenFill>
            </a:ext>
          </a:extLst>
        </p:spPr>
      </p:pic>
      <p:cxnSp>
        <p:nvCxnSpPr>
          <p:cNvPr id="144" name="Straight Arrow Connector 143">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70332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92E6F95-8FDA-4CE6-B40C-6BCCA94A5177}"/>
              </a:ext>
            </a:extLst>
          </p:cNvPr>
          <p:cNvSpPr>
            <a:spLocks noGrp="1"/>
          </p:cNvSpPr>
          <p:nvPr>
            <p:ph type="title"/>
          </p:nvPr>
        </p:nvSpPr>
        <p:spPr>
          <a:xfrm>
            <a:off x="834390" y="2631128"/>
            <a:ext cx="3737610" cy="2397443"/>
          </a:xfrm>
        </p:spPr>
        <p:txBody>
          <a:bodyPr vert="horz" lIns="91440" tIns="45720" rIns="91440" bIns="45720" rtlCol="0" anchor="t">
            <a:normAutofit fontScale="90000"/>
          </a:bodyPr>
          <a:lstStyle/>
          <a:p>
            <a:r>
              <a:rPr lang="en-US" sz="5600" b="1" dirty="0">
                <a:solidFill>
                  <a:schemeClr val="bg1"/>
                </a:solidFill>
              </a:rPr>
              <a:t>Are You Wearing a Rotary Pin Today?</a:t>
            </a:r>
          </a:p>
        </p:txBody>
      </p:sp>
    </p:spTree>
    <p:extLst>
      <p:ext uri="{BB962C8B-B14F-4D97-AF65-F5344CB8AC3E}">
        <p14:creationId xmlns:p14="http://schemas.microsoft.com/office/powerpoint/2010/main" val="3344604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bwMode="auto">
          <a:noFill/>
          <a:ln>
            <a:miter lim="800000"/>
            <a:headEnd/>
            <a:tailEnd/>
          </a:ln>
        </p:spPr>
        <p:txBody>
          <a:bodyPr vert="horz" wrap="square" numCol="1" compatLnSpc="1">
            <a:prstTxWarp prst="textNoShape">
              <a:avLst/>
            </a:prstTxWarp>
          </a:bodyPr>
          <a:lstStyle/>
          <a:p>
            <a:pPr eaLnBrk="1" hangingPunct="1"/>
            <a:r>
              <a:rPr lang="en-US" altLang="en-US" sz="3200" b="1">
                <a:latin typeface="Arial Narrow" pitchFamily="34" charset="0"/>
              </a:rPr>
              <a:t>OUR MISSION</a:t>
            </a:r>
          </a:p>
        </p:txBody>
      </p:sp>
      <p:pic>
        <p:nvPicPr>
          <p:cNvPr id="16387" name="Picture 2"/>
          <p:cNvPicPr>
            <a:picLocks noChangeAspect="1" noChangeArrowheads="1"/>
          </p:cNvPicPr>
          <p:nvPr/>
        </p:nvPicPr>
        <p:blipFill>
          <a:blip r:embed="rId3"/>
          <a:srcRect/>
          <a:stretch>
            <a:fillRect/>
          </a:stretch>
        </p:blipFill>
        <p:spPr bwMode="auto">
          <a:xfrm>
            <a:off x="3175" y="990600"/>
            <a:ext cx="9137650" cy="5038725"/>
          </a:xfrm>
          <a:prstGeom prst="rect">
            <a:avLst/>
          </a:prstGeom>
          <a:noFill/>
          <a:ln w="9525">
            <a:noFill/>
            <a:miter lim="800000"/>
            <a:headEnd/>
            <a:tailEnd/>
          </a:ln>
        </p:spPr>
      </p:pic>
      <p:sp>
        <p:nvSpPr>
          <p:cNvPr id="10" name="Rectangle 9"/>
          <p:cNvSpPr/>
          <p:nvPr/>
        </p:nvSpPr>
        <p:spPr>
          <a:xfrm>
            <a:off x="0" y="5267325"/>
            <a:ext cx="9144000" cy="762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16389" name="Text Box 6"/>
          <p:cNvSpPr txBox="1">
            <a:spLocks noChangeArrowheads="1"/>
          </p:cNvSpPr>
          <p:nvPr/>
        </p:nvSpPr>
        <p:spPr bwMode="auto">
          <a:xfrm>
            <a:off x="0" y="5386388"/>
            <a:ext cx="9144000" cy="523875"/>
          </a:xfrm>
          <a:prstGeom prst="rect">
            <a:avLst/>
          </a:prstGeom>
          <a:noFill/>
          <a:ln w="9525">
            <a:noFill/>
            <a:miter lim="800000"/>
            <a:headEnd/>
            <a:tailEnd/>
          </a:ln>
        </p:spPr>
        <p:txBody>
          <a:bodyPr>
            <a:spAutoFit/>
          </a:bodyPr>
          <a:lstStyle/>
          <a:p>
            <a:pPr algn="ctr"/>
            <a:r>
              <a:rPr lang="en-US" altLang="en-US" sz="2800" b="1">
                <a:solidFill>
                  <a:srgbClr val="055EAA"/>
                </a:solidFill>
                <a:cs typeface="Arial" pitchFamily="34" charset="0"/>
              </a:rPr>
              <a:t>World Understanding • Goodwill • Peace</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bwMode="auto">
          <a:noFill/>
          <a:ln>
            <a:miter lim="800000"/>
            <a:headEnd/>
            <a:tailEnd/>
          </a:ln>
        </p:spPr>
        <p:txBody>
          <a:bodyPr vert="horz" wrap="square" numCol="1" compatLnSpc="1">
            <a:prstTxWarp prst="textNoShape">
              <a:avLst/>
            </a:prstTxWarp>
          </a:bodyPr>
          <a:lstStyle/>
          <a:p>
            <a:pPr eaLnBrk="1" hangingPunct="1"/>
            <a:r>
              <a:rPr lang="en-US" altLang="en-US" sz="3200" b="1" dirty="0">
                <a:latin typeface="Arial Narrow" pitchFamily="34" charset="0"/>
              </a:rPr>
              <a:t> AREAS OF FOCUS – THE ROTARY FOUNDATION</a:t>
            </a:r>
          </a:p>
        </p:txBody>
      </p:sp>
      <p:sp>
        <p:nvSpPr>
          <p:cNvPr id="17411" name="Rectangle 3"/>
          <p:cNvSpPr txBox="1">
            <a:spLocks noChangeArrowheads="1"/>
          </p:cNvSpPr>
          <p:nvPr/>
        </p:nvSpPr>
        <p:spPr bwMode="auto">
          <a:xfrm>
            <a:off x="1371600" y="1296988"/>
            <a:ext cx="7162800" cy="5154612"/>
          </a:xfrm>
          <a:prstGeom prst="rect">
            <a:avLst/>
          </a:prstGeom>
          <a:noFill/>
          <a:ln w="9525">
            <a:noFill/>
            <a:miter lim="800000"/>
            <a:headEnd/>
            <a:tailEnd/>
          </a:ln>
        </p:spPr>
        <p:txBody>
          <a:bodyPr/>
          <a:lstStyle/>
          <a:p>
            <a:pPr marL="336550" indent="-336550" defTabSz="457200">
              <a:spcAft>
                <a:spcPts val="2900"/>
              </a:spcAft>
            </a:pPr>
            <a:r>
              <a:rPr lang="en-US" altLang="en-US" sz="2900">
                <a:solidFill>
                  <a:srgbClr val="58585A"/>
                </a:solidFill>
              </a:rPr>
              <a:t>Peace and Conflict Prevention/Resolution</a:t>
            </a:r>
          </a:p>
          <a:p>
            <a:pPr marL="336550" indent="-336550" defTabSz="457200">
              <a:spcAft>
                <a:spcPts val="2900"/>
              </a:spcAft>
            </a:pPr>
            <a:r>
              <a:rPr lang="en-US" altLang="en-US" sz="2900">
                <a:solidFill>
                  <a:srgbClr val="58585A"/>
                </a:solidFill>
              </a:rPr>
              <a:t>Disease Prevention and Treatment</a:t>
            </a:r>
          </a:p>
          <a:p>
            <a:pPr marL="336550" indent="-336550" defTabSz="457200">
              <a:spcAft>
                <a:spcPts val="2900"/>
              </a:spcAft>
            </a:pPr>
            <a:r>
              <a:rPr lang="en-US" altLang="en-US" sz="2900">
                <a:solidFill>
                  <a:srgbClr val="58585A"/>
                </a:solidFill>
              </a:rPr>
              <a:t>Water and Sanitation</a:t>
            </a:r>
          </a:p>
          <a:p>
            <a:pPr marL="336550" indent="-336550" defTabSz="457200">
              <a:spcAft>
                <a:spcPts val="2900"/>
              </a:spcAft>
            </a:pPr>
            <a:r>
              <a:rPr lang="en-US" altLang="en-US" sz="2900">
                <a:solidFill>
                  <a:srgbClr val="58585A"/>
                </a:solidFill>
              </a:rPr>
              <a:t>Maternal and Child Health</a:t>
            </a:r>
          </a:p>
          <a:p>
            <a:pPr marL="336550" indent="-336550" defTabSz="457200">
              <a:spcAft>
                <a:spcPts val="2900"/>
              </a:spcAft>
            </a:pPr>
            <a:r>
              <a:rPr lang="en-US" altLang="en-US" sz="2900">
                <a:solidFill>
                  <a:srgbClr val="58585A"/>
                </a:solidFill>
              </a:rPr>
              <a:t>Basic Education and Literacy</a:t>
            </a:r>
          </a:p>
          <a:p>
            <a:pPr marL="336550" indent="-336550" defTabSz="457200">
              <a:spcAft>
                <a:spcPts val="2900"/>
              </a:spcAft>
            </a:pPr>
            <a:r>
              <a:rPr lang="en-US" altLang="en-US" sz="2900">
                <a:solidFill>
                  <a:srgbClr val="58585A"/>
                </a:solidFill>
              </a:rPr>
              <a:t>Economic and Community Development</a:t>
            </a:r>
          </a:p>
          <a:p>
            <a:pPr marL="336550" indent="-336550" defTabSz="457200">
              <a:spcBef>
                <a:spcPct val="20000"/>
              </a:spcBef>
              <a:spcAft>
                <a:spcPts val="2900"/>
              </a:spcAft>
              <a:buFont typeface="Arial" pitchFamily="34" charset="0"/>
              <a:buChar char="•"/>
            </a:pPr>
            <a:endParaRPr lang="en-US" altLang="en-US" sz="4300">
              <a:solidFill>
                <a:srgbClr val="58585A"/>
              </a:solidFill>
              <a:latin typeface="Calibri" pitchFamily="34" charset="0"/>
            </a:endParaRPr>
          </a:p>
        </p:txBody>
      </p:sp>
      <p:pic>
        <p:nvPicPr>
          <p:cNvPr id="17412" name="Picture 1"/>
          <p:cNvPicPr>
            <a:picLocks noChangeAspect="1"/>
          </p:cNvPicPr>
          <p:nvPr/>
        </p:nvPicPr>
        <p:blipFill>
          <a:blip r:embed="rId3"/>
          <a:srcRect/>
          <a:stretch>
            <a:fillRect/>
          </a:stretch>
        </p:blipFill>
        <p:spPr bwMode="auto">
          <a:xfrm>
            <a:off x="593725" y="1295400"/>
            <a:ext cx="577850" cy="577850"/>
          </a:xfrm>
          <a:prstGeom prst="rect">
            <a:avLst/>
          </a:prstGeom>
          <a:noFill/>
          <a:ln w="9525">
            <a:noFill/>
            <a:miter lim="800000"/>
            <a:headEnd/>
            <a:tailEnd/>
          </a:ln>
        </p:spPr>
      </p:pic>
      <p:pic>
        <p:nvPicPr>
          <p:cNvPr id="17413" name="Picture 11"/>
          <p:cNvPicPr>
            <a:picLocks noChangeAspect="1"/>
          </p:cNvPicPr>
          <p:nvPr/>
        </p:nvPicPr>
        <p:blipFill>
          <a:blip r:embed="rId4"/>
          <a:srcRect/>
          <a:stretch>
            <a:fillRect/>
          </a:stretch>
        </p:blipFill>
        <p:spPr bwMode="auto">
          <a:xfrm>
            <a:off x="593725" y="2093913"/>
            <a:ext cx="577850" cy="577850"/>
          </a:xfrm>
          <a:prstGeom prst="rect">
            <a:avLst/>
          </a:prstGeom>
          <a:noFill/>
          <a:ln w="9525">
            <a:noFill/>
            <a:miter lim="800000"/>
            <a:headEnd/>
            <a:tailEnd/>
          </a:ln>
        </p:spPr>
      </p:pic>
      <p:pic>
        <p:nvPicPr>
          <p:cNvPr id="17414" name="Picture 12"/>
          <p:cNvPicPr>
            <a:picLocks noChangeAspect="1"/>
          </p:cNvPicPr>
          <p:nvPr/>
        </p:nvPicPr>
        <p:blipFill>
          <a:blip r:embed="rId5"/>
          <a:srcRect/>
          <a:stretch>
            <a:fillRect/>
          </a:stretch>
        </p:blipFill>
        <p:spPr bwMode="auto">
          <a:xfrm>
            <a:off x="593725" y="2892425"/>
            <a:ext cx="577850" cy="577850"/>
          </a:xfrm>
          <a:prstGeom prst="rect">
            <a:avLst/>
          </a:prstGeom>
          <a:noFill/>
          <a:ln w="9525">
            <a:noFill/>
            <a:miter lim="800000"/>
            <a:headEnd/>
            <a:tailEnd/>
          </a:ln>
        </p:spPr>
      </p:pic>
      <p:pic>
        <p:nvPicPr>
          <p:cNvPr id="17415" name="Picture 13"/>
          <p:cNvPicPr>
            <a:picLocks noChangeAspect="1"/>
          </p:cNvPicPr>
          <p:nvPr/>
        </p:nvPicPr>
        <p:blipFill>
          <a:blip r:embed="rId6"/>
          <a:srcRect/>
          <a:stretch>
            <a:fillRect/>
          </a:stretch>
        </p:blipFill>
        <p:spPr bwMode="auto">
          <a:xfrm>
            <a:off x="593725" y="3692525"/>
            <a:ext cx="577850" cy="577850"/>
          </a:xfrm>
          <a:prstGeom prst="rect">
            <a:avLst/>
          </a:prstGeom>
          <a:noFill/>
          <a:ln w="9525">
            <a:noFill/>
            <a:miter lim="800000"/>
            <a:headEnd/>
            <a:tailEnd/>
          </a:ln>
        </p:spPr>
      </p:pic>
      <p:pic>
        <p:nvPicPr>
          <p:cNvPr id="17416" name="Picture 14"/>
          <p:cNvPicPr>
            <a:picLocks noChangeAspect="1"/>
          </p:cNvPicPr>
          <p:nvPr/>
        </p:nvPicPr>
        <p:blipFill>
          <a:blip r:embed="rId7"/>
          <a:srcRect/>
          <a:stretch>
            <a:fillRect/>
          </a:stretch>
        </p:blipFill>
        <p:spPr bwMode="auto">
          <a:xfrm>
            <a:off x="593725" y="4491038"/>
            <a:ext cx="577850" cy="577850"/>
          </a:xfrm>
          <a:prstGeom prst="rect">
            <a:avLst/>
          </a:prstGeom>
          <a:noFill/>
          <a:ln w="9525">
            <a:noFill/>
            <a:miter lim="800000"/>
            <a:headEnd/>
            <a:tailEnd/>
          </a:ln>
        </p:spPr>
      </p:pic>
      <p:pic>
        <p:nvPicPr>
          <p:cNvPr id="17417" name="Picture 22"/>
          <p:cNvPicPr>
            <a:picLocks noChangeAspect="1"/>
          </p:cNvPicPr>
          <p:nvPr/>
        </p:nvPicPr>
        <p:blipFill>
          <a:blip r:embed="rId8"/>
          <a:srcRect/>
          <a:stretch>
            <a:fillRect/>
          </a:stretch>
        </p:blipFill>
        <p:spPr bwMode="auto">
          <a:xfrm>
            <a:off x="593725" y="5289550"/>
            <a:ext cx="577850" cy="577850"/>
          </a:xfrm>
          <a:prstGeom prst="rect">
            <a:avLst/>
          </a:prstGeom>
          <a:noFill/>
          <a:ln w="9525">
            <a:noFill/>
            <a:miter lim="800000"/>
            <a:headEnd/>
            <a:tailEnd/>
          </a:ln>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bwMode="auto">
          <a:noFill/>
          <a:ln>
            <a:miter lim="800000"/>
            <a:headEnd/>
            <a:tailEnd/>
          </a:ln>
        </p:spPr>
        <p:txBody>
          <a:bodyPr vert="horz" wrap="square" numCol="1" compatLnSpc="1">
            <a:prstTxWarp prst="textNoShape">
              <a:avLst/>
            </a:prstTxWarp>
          </a:bodyPr>
          <a:lstStyle/>
          <a:p>
            <a:pPr eaLnBrk="1" hangingPunct="1"/>
            <a:r>
              <a:rPr lang="en-US" altLang="en-US" sz="3200" b="1" dirty="0">
                <a:latin typeface="Arial Narrow" pitchFamily="34" charset="0"/>
              </a:rPr>
              <a:t>BECAUSE OF YOU – THE ROTARY FOUNDATION</a:t>
            </a:r>
          </a:p>
        </p:txBody>
      </p:sp>
      <p:sp>
        <p:nvSpPr>
          <p:cNvPr id="17411" name="Rectangle 3"/>
          <p:cNvSpPr txBox="1">
            <a:spLocks noChangeArrowheads="1"/>
          </p:cNvSpPr>
          <p:nvPr/>
        </p:nvSpPr>
        <p:spPr bwMode="auto">
          <a:xfrm>
            <a:off x="1371600" y="1296988"/>
            <a:ext cx="7162800" cy="5154612"/>
          </a:xfrm>
          <a:prstGeom prst="rect">
            <a:avLst/>
          </a:prstGeom>
          <a:noFill/>
          <a:ln w="9525">
            <a:noFill/>
            <a:miter lim="800000"/>
            <a:headEnd/>
            <a:tailEnd/>
          </a:ln>
        </p:spPr>
        <p:txBody>
          <a:bodyPr/>
          <a:lstStyle/>
          <a:p>
            <a:pPr marL="336550" indent="-336550" defTabSz="457200">
              <a:spcAft>
                <a:spcPts val="2900"/>
              </a:spcAft>
            </a:pPr>
            <a:r>
              <a:rPr lang="en-US" altLang="en-US" sz="2900" dirty="0">
                <a:solidFill>
                  <a:srgbClr val="58585A"/>
                </a:solidFill>
              </a:rPr>
              <a:t>Video:  </a:t>
            </a:r>
            <a:r>
              <a:rPr lang="en-US" altLang="en-US" sz="2900" dirty="0">
                <a:solidFill>
                  <a:srgbClr val="58585A"/>
                </a:solidFill>
                <a:hlinkClick r:id="rId3"/>
              </a:rPr>
              <a:t>https://vimeo.com/220802306</a:t>
            </a:r>
            <a:r>
              <a:rPr lang="en-US" altLang="en-US" sz="2900" dirty="0">
                <a:solidFill>
                  <a:srgbClr val="58585A"/>
                </a:solidFill>
              </a:rPr>
              <a:t> </a:t>
            </a:r>
          </a:p>
          <a:p>
            <a:pPr marL="336550" indent="-336550" defTabSz="457200">
              <a:spcAft>
                <a:spcPts val="2900"/>
              </a:spcAft>
            </a:pPr>
            <a:endParaRPr lang="en-US" altLang="en-US" sz="2900" dirty="0">
              <a:solidFill>
                <a:srgbClr val="58585A"/>
              </a:solidFill>
            </a:endParaRPr>
          </a:p>
          <a:p>
            <a:pPr marL="336550" indent="-336550" defTabSz="457200">
              <a:spcBef>
                <a:spcPct val="20000"/>
              </a:spcBef>
              <a:spcAft>
                <a:spcPts val="2900"/>
              </a:spcAft>
              <a:buFont typeface="Arial" pitchFamily="34" charset="0"/>
              <a:buChar char="•"/>
            </a:pPr>
            <a:endParaRPr lang="en-US" altLang="en-US" sz="4300" dirty="0">
              <a:solidFill>
                <a:srgbClr val="58585A"/>
              </a:solidFill>
              <a:latin typeface="Calibri" pitchFamily="34" charset="0"/>
            </a:endParaRPr>
          </a:p>
        </p:txBody>
      </p:sp>
    </p:spTree>
    <p:extLst>
      <p:ext uri="{BB962C8B-B14F-4D97-AF65-F5344CB8AC3E}">
        <p14:creationId xmlns:p14="http://schemas.microsoft.com/office/powerpoint/2010/main" val="2705486511"/>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2" descr="mag-glass.png"/>
          <p:cNvPicPr>
            <a:picLocks noChangeAspect="1"/>
          </p:cNvPicPr>
          <p:nvPr/>
        </p:nvPicPr>
        <p:blipFill>
          <a:blip r:embed="rId3"/>
          <a:srcRect/>
          <a:stretch>
            <a:fillRect/>
          </a:stretch>
        </p:blipFill>
        <p:spPr bwMode="auto">
          <a:xfrm rot="789448">
            <a:off x="8969375" y="3422650"/>
            <a:ext cx="2863850" cy="2146300"/>
          </a:xfrm>
          <a:prstGeom prst="rect">
            <a:avLst/>
          </a:prstGeom>
          <a:noFill/>
          <a:ln w="9525">
            <a:noFill/>
            <a:miter lim="800000"/>
            <a:headEnd/>
            <a:tailEnd/>
          </a:ln>
        </p:spPr>
      </p:pic>
      <p:pic>
        <p:nvPicPr>
          <p:cNvPr id="18435" name="Picture 2"/>
          <p:cNvPicPr>
            <a:picLocks noChangeAspect="1" noChangeArrowheads="1"/>
          </p:cNvPicPr>
          <p:nvPr/>
        </p:nvPicPr>
        <p:blipFill>
          <a:blip r:embed="rId4"/>
          <a:srcRect t="-2"/>
          <a:stretch>
            <a:fillRect/>
          </a:stretch>
        </p:blipFill>
        <p:spPr bwMode="auto">
          <a:xfrm>
            <a:off x="-4763" y="914400"/>
            <a:ext cx="9148763" cy="5084763"/>
          </a:xfrm>
          <a:prstGeom prst="rect">
            <a:avLst/>
          </a:prstGeom>
          <a:noFill/>
          <a:ln w="12700">
            <a:noFill/>
            <a:miter lim="800000"/>
            <a:headEnd type="none" w="sm" len="sm"/>
            <a:tailEnd type="none" w="sm" len="sm"/>
          </a:ln>
          <a:effectLst/>
        </p:spPr>
      </p:pic>
      <p:sp>
        <p:nvSpPr>
          <p:cNvPr id="8" name="Rectangle 7"/>
          <p:cNvSpPr/>
          <p:nvPr/>
        </p:nvSpPr>
        <p:spPr>
          <a:xfrm>
            <a:off x="-76200" y="457200"/>
            <a:ext cx="9296400" cy="533400"/>
          </a:xfrm>
          <a:prstGeom prst="rect">
            <a:avLst/>
          </a:prstGeom>
          <a:solidFill>
            <a:srgbClr val="005DA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10" name="Title 1"/>
          <p:cNvSpPr txBox="1">
            <a:spLocks/>
          </p:cNvSpPr>
          <p:nvPr/>
        </p:nvSpPr>
        <p:spPr>
          <a:xfrm>
            <a:off x="384175" y="457200"/>
            <a:ext cx="3300413" cy="533400"/>
          </a:xfrm>
          <a:prstGeom prst="rect">
            <a:avLst/>
          </a:prstGeom>
        </p:spPr>
        <p:txBody>
          <a:bodyPr lIns="0" tIns="0" rIns="0" bIns="0"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3200" b="1" cap="all" dirty="0">
                <a:solidFill>
                  <a:schemeClr val="bg1"/>
                </a:solidFill>
                <a:latin typeface="Arial Narrow"/>
                <a:cs typeface="Arial Narrow"/>
              </a:rPr>
              <a:t>Build Peace</a:t>
            </a:r>
          </a:p>
        </p:txBody>
      </p:sp>
      <p:pic>
        <p:nvPicPr>
          <p:cNvPr id="18438" name="Picture 1"/>
          <p:cNvPicPr>
            <a:picLocks noChangeAspect="1"/>
          </p:cNvPicPr>
          <p:nvPr/>
        </p:nvPicPr>
        <p:blipFill>
          <a:blip r:embed="rId5"/>
          <a:srcRect/>
          <a:stretch>
            <a:fillRect/>
          </a:stretch>
        </p:blipFill>
        <p:spPr bwMode="auto">
          <a:xfrm>
            <a:off x="2727325" y="546100"/>
            <a:ext cx="2682875" cy="376238"/>
          </a:xfrm>
          <a:prstGeom prst="rect">
            <a:avLst/>
          </a:prstGeom>
          <a:noFill/>
          <a:ln w="9525">
            <a:noFill/>
            <a:miter lim="800000"/>
            <a:headEnd/>
            <a:tailEnd/>
          </a:ln>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srcRect/>
          <a:stretch>
            <a:fillRect/>
          </a:stretch>
        </p:blipFill>
        <p:spPr bwMode="auto">
          <a:xfrm>
            <a:off x="-1588" y="762000"/>
            <a:ext cx="9151938" cy="5257800"/>
          </a:xfrm>
          <a:prstGeom prst="rect">
            <a:avLst/>
          </a:prstGeom>
          <a:noFill/>
          <a:ln w="12700">
            <a:noFill/>
            <a:miter lim="800000"/>
            <a:headEnd type="none" w="sm" len="sm"/>
            <a:tailEnd type="none" w="sm" len="sm"/>
          </a:ln>
          <a:effectLst/>
        </p:spPr>
      </p:pic>
      <p:pic>
        <p:nvPicPr>
          <p:cNvPr id="19459" name="Picture 22" descr="mag-glass.png"/>
          <p:cNvPicPr>
            <a:picLocks noChangeAspect="1"/>
          </p:cNvPicPr>
          <p:nvPr/>
        </p:nvPicPr>
        <p:blipFill>
          <a:blip r:embed="rId4"/>
          <a:srcRect/>
          <a:stretch>
            <a:fillRect/>
          </a:stretch>
        </p:blipFill>
        <p:spPr bwMode="auto">
          <a:xfrm rot="789448">
            <a:off x="8969375" y="3422650"/>
            <a:ext cx="2863850" cy="2146300"/>
          </a:xfrm>
          <a:prstGeom prst="rect">
            <a:avLst/>
          </a:prstGeom>
          <a:noFill/>
          <a:ln w="9525">
            <a:noFill/>
            <a:miter lim="800000"/>
            <a:headEnd/>
            <a:tailEnd/>
          </a:ln>
        </p:spPr>
      </p:pic>
      <p:sp>
        <p:nvSpPr>
          <p:cNvPr id="8" name="Rectangle 7"/>
          <p:cNvSpPr/>
          <p:nvPr/>
        </p:nvSpPr>
        <p:spPr>
          <a:xfrm>
            <a:off x="-76200" y="457200"/>
            <a:ext cx="9296400" cy="533400"/>
          </a:xfrm>
          <a:prstGeom prst="rect">
            <a:avLst/>
          </a:prstGeom>
          <a:solidFill>
            <a:srgbClr val="005DA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9" name="Title 1"/>
          <p:cNvSpPr txBox="1">
            <a:spLocks/>
          </p:cNvSpPr>
          <p:nvPr/>
        </p:nvSpPr>
        <p:spPr>
          <a:xfrm>
            <a:off x="381000" y="457200"/>
            <a:ext cx="3492500" cy="533400"/>
          </a:xfrm>
          <a:prstGeom prst="rect">
            <a:avLst/>
          </a:prstGeom>
        </p:spPr>
        <p:txBody>
          <a:bodyPr lIns="0" tIns="0" rIns="0" bIns="0"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3200" b="1" cap="all" dirty="0">
                <a:solidFill>
                  <a:schemeClr val="bg1"/>
                </a:solidFill>
                <a:latin typeface="Arial Narrow"/>
                <a:cs typeface="Arial Narrow"/>
              </a:rPr>
              <a:t>Fight disease</a:t>
            </a:r>
          </a:p>
        </p:txBody>
      </p:sp>
      <p:pic>
        <p:nvPicPr>
          <p:cNvPr id="19462" name="Picture 5"/>
          <p:cNvPicPr>
            <a:picLocks noChangeAspect="1"/>
          </p:cNvPicPr>
          <p:nvPr/>
        </p:nvPicPr>
        <p:blipFill>
          <a:blip r:embed="rId5"/>
          <a:srcRect/>
          <a:stretch>
            <a:fillRect/>
          </a:stretch>
        </p:blipFill>
        <p:spPr bwMode="auto">
          <a:xfrm>
            <a:off x="3032125" y="546100"/>
            <a:ext cx="2682875" cy="376238"/>
          </a:xfrm>
          <a:prstGeom prst="rect">
            <a:avLst/>
          </a:prstGeom>
          <a:noFill/>
          <a:ln w="9525">
            <a:noFill/>
            <a:miter lim="800000"/>
            <a:headEnd/>
            <a:tailEnd/>
          </a:ln>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srcRect/>
          <a:stretch>
            <a:fillRect/>
          </a:stretch>
        </p:blipFill>
        <p:spPr bwMode="auto">
          <a:xfrm>
            <a:off x="0" y="838200"/>
            <a:ext cx="9210675" cy="5165725"/>
          </a:xfrm>
          <a:prstGeom prst="rect">
            <a:avLst/>
          </a:prstGeom>
          <a:noFill/>
          <a:ln w="12700">
            <a:noFill/>
            <a:miter lim="800000"/>
            <a:headEnd type="none" w="sm" len="sm"/>
            <a:tailEnd type="none" w="sm" len="sm"/>
          </a:ln>
          <a:effectLst/>
        </p:spPr>
      </p:pic>
      <p:pic>
        <p:nvPicPr>
          <p:cNvPr id="20483" name="Picture 22" descr="mag-glass.png"/>
          <p:cNvPicPr>
            <a:picLocks noChangeAspect="1"/>
          </p:cNvPicPr>
          <p:nvPr/>
        </p:nvPicPr>
        <p:blipFill>
          <a:blip r:embed="rId4"/>
          <a:srcRect/>
          <a:stretch>
            <a:fillRect/>
          </a:stretch>
        </p:blipFill>
        <p:spPr bwMode="auto">
          <a:xfrm rot="789448">
            <a:off x="8969375" y="3422650"/>
            <a:ext cx="2863850" cy="2146300"/>
          </a:xfrm>
          <a:prstGeom prst="rect">
            <a:avLst/>
          </a:prstGeom>
          <a:noFill/>
          <a:ln w="9525">
            <a:noFill/>
            <a:miter lim="800000"/>
            <a:headEnd/>
            <a:tailEnd/>
          </a:ln>
        </p:spPr>
      </p:pic>
      <p:sp>
        <p:nvSpPr>
          <p:cNvPr id="9" name="Rectangle 8"/>
          <p:cNvSpPr/>
          <p:nvPr/>
        </p:nvSpPr>
        <p:spPr>
          <a:xfrm>
            <a:off x="-76200" y="457200"/>
            <a:ext cx="9296400" cy="533400"/>
          </a:xfrm>
          <a:prstGeom prst="rect">
            <a:avLst/>
          </a:prstGeom>
          <a:solidFill>
            <a:srgbClr val="005DA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7" name="Title 1"/>
          <p:cNvSpPr txBox="1">
            <a:spLocks/>
          </p:cNvSpPr>
          <p:nvPr/>
        </p:nvSpPr>
        <p:spPr>
          <a:xfrm>
            <a:off x="384175" y="457200"/>
            <a:ext cx="5638800" cy="533400"/>
          </a:xfrm>
          <a:prstGeom prst="rect">
            <a:avLst/>
          </a:prstGeom>
        </p:spPr>
        <p:txBody>
          <a:bodyPr lIns="0" tIns="0" rIns="0" bIns="0"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3200" b="1" cap="all" dirty="0">
                <a:solidFill>
                  <a:schemeClr val="bg1"/>
                </a:solidFill>
                <a:latin typeface="Arial Narrow"/>
                <a:cs typeface="Arial Narrow"/>
              </a:rPr>
              <a:t>Provide clean water</a:t>
            </a:r>
          </a:p>
        </p:txBody>
      </p:sp>
      <p:pic>
        <p:nvPicPr>
          <p:cNvPr id="20486" name="Picture 5"/>
          <p:cNvPicPr>
            <a:picLocks noChangeAspect="1"/>
          </p:cNvPicPr>
          <p:nvPr/>
        </p:nvPicPr>
        <p:blipFill>
          <a:blip r:embed="rId5"/>
          <a:srcRect/>
          <a:stretch>
            <a:fillRect/>
          </a:stretch>
        </p:blipFill>
        <p:spPr bwMode="auto">
          <a:xfrm>
            <a:off x="4556125" y="539750"/>
            <a:ext cx="2682875" cy="376238"/>
          </a:xfrm>
          <a:prstGeom prst="rect">
            <a:avLst/>
          </a:prstGeom>
          <a:noFill/>
          <a:ln w="9525">
            <a:noFill/>
            <a:miter lim="800000"/>
            <a:headEnd/>
            <a:tailEnd/>
          </a:ln>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srcRect/>
          <a:stretch>
            <a:fillRect/>
          </a:stretch>
        </p:blipFill>
        <p:spPr bwMode="auto">
          <a:xfrm>
            <a:off x="0" y="838200"/>
            <a:ext cx="9144000" cy="5165725"/>
          </a:xfrm>
          <a:prstGeom prst="rect">
            <a:avLst/>
          </a:prstGeom>
          <a:noFill/>
          <a:ln w="12700">
            <a:noFill/>
            <a:miter lim="800000"/>
            <a:headEnd type="none" w="sm" len="sm"/>
            <a:tailEnd type="none" w="sm" len="sm"/>
          </a:ln>
          <a:effectLst/>
        </p:spPr>
      </p:pic>
      <p:sp>
        <p:nvSpPr>
          <p:cNvPr id="7" name="Rectangle 6"/>
          <p:cNvSpPr/>
          <p:nvPr/>
        </p:nvSpPr>
        <p:spPr>
          <a:xfrm>
            <a:off x="-76200" y="457200"/>
            <a:ext cx="9296400" cy="533400"/>
          </a:xfrm>
          <a:prstGeom prst="rect">
            <a:avLst/>
          </a:prstGeom>
          <a:solidFill>
            <a:srgbClr val="005DA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3" name="Title 1"/>
          <p:cNvSpPr txBox="1">
            <a:spLocks/>
          </p:cNvSpPr>
          <p:nvPr/>
        </p:nvSpPr>
        <p:spPr>
          <a:xfrm>
            <a:off x="304800" y="457200"/>
            <a:ext cx="8915400" cy="533400"/>
          </a:xfrm>
          <a:prstGeom prst="rect">
            <a:avLst/>
          </a:prstGeom>
        </p:spPr>
        <p:txBody>
          <a:bodyPr lIns="0" tIns="0" rIns="0" bIns="0"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3200" b="1" cap="all" dirty="0">
                <a:solidFill>
                  <a:schemeClr val="bg1"/>
                </a:solidFill>
                <a:latin typeface="Arial Narrow"/>
                <a:cs typeface="Arial Narrow"/>
              </a:rPr>
              <a:t>Support Mothers and Children</a:t>
            </a:r>
          </a:p>
        </p:txBody>
      </p:sp>
      <p:pic>
        <p:nvPicPr>
          <p:cNvPr id="21509" name="Picture 4"/>
          <p:cNvPicPr>
            <a:picLocks noChangeAspect="1"/>
          </p:cNvPicPr>
          <p:nvPr/>
        </p:nvPicPr>
        <p:blipFill>
          <a:blip r:embed="rId4"/>
          <a:srcRect/>
          <a:stretch>
            <a:fillRect/>
          </a:stretch>
        </p:blipFill>
        <p:spPr bwMode="auto">
          <a:xfrm>
            <a:off x="6384925" y="539750"/>
            <a:ext cx="2682875" cy="376238"/>
          </a:xfrm>
          <a:prstGeom prst="rect">
            <a:avLst/>
          </a:prstGeom>
          <a:noFill/>
          <a:ln w="9525">
            <a:noFill/>
            <a:miter lim="800000"/>
            <a:headEnd/>
            <a:tailEnd/>
          </a:ln>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srcRect/>
          <a:stretch>
            <a:fillRect/>
          </a:stretch>
        </p:blipFill>
        <p:spPr bwMode="auto">
          <a:xfrm>
            <a:off x="0" y="457200"/>
            <a:ext cx="9144000" cy="5532438"/>
          </a:xfrm>
          <a:prstGeom prst="rect">
            <a:avLst/>
          </a:prstGeom>
          <a:noFill/>
          <a:ln w="12700">
            <a:noFill/>
            <a:miter lim="800000"/>
            <a:headEnd type="none" w="sm" len="sm"/>
            <a:tailEnd type="none" w="sm" len="sm"/>
          </a:ln>
          <a:effectLst/>
        </p:spPr>
      </p:pic>
      <p:sp>
        <p:nvSpPr>
          <p:cNvPr id="9" name="Rectangle 8"/>
          <p:cNvSpPr/>
          <p:nvPr/>
        </p:nvSpPr>
        <p:spPr>
          <a:xfrm>
            <a:off x="-76200" y="457200"/>
            <a:ext cx="9296400" cy="533400"/>
          </a:xfrm>
          <a:prstGeom prst="rect">
            <a:avLst/>
          </a:prstGeom>
          <a:solidFill>
            <a:srgbClr val="005DA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pitchFamily="-84" charset="-128"/>
            </a:endParaRPr>
          </a:p>
        </p:txBody>
      </p:sp>
      <p:sp>
        <p:nvSpPr>
          <p:cNvPr id="6" name="Title 1"/>
          <p:cNvSpPr txBox="1">
            <a:spLocks/>
          </p:cNvSpPr>
          <p:nvPr/>
        </p:nvSpPr>
        <p:spPr>
          <a:xfrm>
            <a:off x="384175" y="457200"/>
            <a:ext cx="3886200" cy="533400"/>
          </a:xfrm>
          <a:prstGeom prst="rect">
            <a:avLst/>
          </a:prstGeom>
        </p:spPr>
        <p:txBody>
          <a:bodyPr lIns="0" tIns="0" rIns="0" bIns="0"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3200" b="1" cap="all" dirty="0">
                <a:solidFill>
                  <a:schemeClr val="bg1"/>
                </a:solidFill>
                <a:latin typeface="Arial Narrow"/>
                <a:cs typeface="Arial Narrow"/>
              </a:rPr>
              <a:t>Promote Education</a:t>
            </a:r>
          </a:p>
        </p:txBody>
      </p:sp>
      <p:pic>
        <p:nvPicPr>
          <p:cNvPr id="22533" name="Picture 4"/>
          <p:cNvPicPr>
            <a:picLocks noChangeAspect="1"/>
          </p:cNvPicPr>
          <p:nvPr/>
        </p:nvPicPr>
        <p:blipFill>
          <a:blip r:embed="rId4"/>
          <a:srcRect/>
          <a:stretch>
            <a:fillRect/>
          </a:stretch>
        </p:blipFill>
        <p:spPr bwMode="auto">
          <a:xfrm>
            <a:off x="4175125" y="533400"/>
            <a:ext cx="2682875" cy="376238"/>
          </a:xfrm>
          <a:prstGeom prst="rect">
            <a:avLst/>
          </a:prstGeom>
          <a:noFill/>
          <a:ln w="9525">
            <a:noFill/>
            <a:miter lim="800000"/>
            <a:headEnd/>
            <a:tailEnd/>
          </a:ln>
        </p:spPr>
      </p:pic>
    </p:spTree>
  </p:cSld>
  <p:clrMapOvr>
    <a:masterClrMapping/>
  </p:clrMapOvr>
  <p:transition spd="med">
    <p:fade/>
  </p:transition>
</p:sld>
</file>

<file path=ppt/theme/theme1.xml><?xml version="1.0" encoding="utf-8"?>
<a:theme xmlns:a="http://schemas.openxmlformats.org/drawingml/2006/main" name="RI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0041018965C148B8386E7CAFFFD3D7" ma:contentTypeVersion="3" ma:contentTypeDescription="Create a new document." ma:contentTypeScope="" ma:versionID="156194bf6ec0bc5f3f74ae3c342f9fda">
  <xsd:schema xmlns:xsd="http://www.w3.org/2001/XMLSchema" xmlns:xs="http://www.w3.org/2001/XMLSchema" xmlns:p="http://schemas.microsoft.com/office/2006/metadata/properties" xmlns:ns2="41d4868e-e7c5-4a0f-bea8-40f63a832f74" targetNamespace="http://schemas.microsoft.com/office/2006/metadata/properties" ma:root="true" ma:fieldsID="df6c52807f795ab684a6aff2845039c8" ns2:_="">
    <xsd:import namespace="41d4868e-e7c5-4a0f-bea8-40f63a832f74"/>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d4868e-e7c5-4a0f-bea8-40f63a832f7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E6BFA4-BE49-4E39-92D6-2554626A17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d4868e-e7c5-4a0f-bea8-40f63a832f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58BEDF-D1BE-4DB5-AE29-9B17DEF7F77A}">
  <ds:schemaRefs>
    <ds:schemaRef ds:uri="http://schemas.microsoft.com/office/2006/metadata/properties"/>
  </ds:schemaRefs>
</ds:datastoreItem>
</file>

<file path=customXml/itemProps3.xml><?xml version="1.0" encoding="utf-8"?>
<ds:datastoreItem xmlns:ds="http://schemas.openxmlformats.org/officeDocument/2006/customXml" ds:itemID="{6BAB713C-812A-4364-A9A3-39C551D89A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RICommunications_white</Template>
  <TotalTime>2318</TotalTime>
  <Words>2712</Words>
  <Application>Microsoft Office PowerPoint</Application>
  <PresentationFormat>On-screen Show (4:3)</PresentationFormat>
  <Paragraphs>153</Paragraphs>
  <Slides>17</Slides>
  <Notes>16</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17</vt:i4>
      </vt:variant>
    </vt:vector>
  </HeadingPairs>
  <TitlesOfParts>
    <vt:vector size="30" baseType="lpstr">
      <vt:lpstr>MS PGothic</vt:lpstr>
      <vt:lpstr>MS PGothic</vt:lpstr>
      <vt:lpstr>Arial</vt:lpstr>
      <vt:lpstr>Arial Narrow</vt:lpstr>
      <vt:lpstr>Arial Narrow Bold</vt:lpstr>
      <vt:lpstr>Calibri</vt:lpstr>
      <vt:lpstr>Calibri Light</vt:lpstr>
      <vt:lpstr>Georgia</vt:lpstr>
      <vt:lpstr>ヒラギノ角ゴ Pro W3</vt:lpstr>
      <vt:lpstr>RICommunications_white</vt:lpstr>
      <vt:lpstr>Custom Design</vt:lpstr>
      <vt:lpstr>2_Custom Design</vt:lpstr>
      <vt:lpstr>Office Theme</vt:lpstr>
      <vt:lpstr>DOING GOOD IN THE WORLD</vt:lpstr>
      <vt:lpstr>OUR MISSION</vt:lpstr>
      <vt:lpstr> AREAS OF FOCUS – THE ROTARY FOUNDATION</vt:lpstr>
      <vt:lpstr>BECAUSE OF YOU – THE ROTARY FOUNDATION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MAKE ROTARY YOUR CHARITY OF CHOICE!</vt:lpstr>
      <vt:lpstr>PowerPoint Presentation</vt:lpstr>
      <vt:lpstr>  $100 HELPS PROVIDE</vt:lpstr>
      <vt:lpstr>  $1,000 HELPS PROVIDE</vt:lpstr>
      <vt:lpstr>EVERY ROTARIAN, EVERY YEAR</vt:lpstr>
      <vt:lpstr>Are You Wearing a Rotary Pin Today?</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DOING GOOD IN THE WORLD</dc:title>
  <dc:creator>Rachel Greenhoe</dc:creator>
  <cp:lastModifiedBy>Barbara Beagle</cp:lastModifiedBy>
  <cp:revision>110</cp:revision>
  <cp:lastPrinted>2014-09-02T19:54:41Z</cp:lastPrinted>
  <dcterms:created xsi:type="dcterms:W3CDTF">2013-08-16T21:21:46Z</dcterms:created>
  <dcterms:modified xsi:type="dcterms:W3CDTF">2017-10-09T00:50:08Z</dcterms:modified>
</cp:coreProperties>
</file>