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notesMasterIdLst>
    <p:notesMasterId r:id="rId12"/>
  </p:notesMasterIdLst>
  <p:sldIdLst>
    <p:sldId id="402" r:id="rId2"/>
    <p:sldId id="404" r:id="rId3"/>
    <p:sldId id="421" r:id="rId4"/>
    <p:sldId id="429" r:id="rId5"/>
    <p:sldId id="423" r:id="rId6"/>
    <p:sldId id="424" r:id="rId7"/>
    <p:sldId id="425" r:id="rId8"/>
    <p:sldId id="426" r:id="rId9"/>
    <p:sldId id="427" r:id="rId10"/>
    <p:sldId id="42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Clarke" initials="M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9966"/>
    <a:srgbClr val="FF5050"/>
    <a:srgbClr val="FF6600"/>
    <a:srgbClr val="CC6600"/>
    <a:srgbClr val="00668A"/>
    <a:srgbClr val="CC00CC"/>
    <a:srgbClr val="0000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60" autoAdjust="0"/>
    <p:restoredTop sz="94041" autoAdjust="0"/>
  </p:normalViewPr>
  <p:slideViewPr>
    <p:cSldViewPr snapToGrid="0">
      <p:cViewPr>
        <p:scale>
          <a:sx n="85" d="100"/>
          <a:sy n="85" d="100"/>
        </p:scale>
        <p:origin x="736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11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F9FBBB-AAE3-4CBE-B25F-541EE2D5F095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E0980-A2B4-4E1D-A84D-F5BF10B021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2387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AE0980-A2B4-4E1D-A84D-F5BF10B021C6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8055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AE0980-A2B4-4E1D-A84D-F5BF10B021C6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62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129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695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2818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79143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9647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0339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69586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5129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2833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06579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594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4489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933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0573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6811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9530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7DC60-5208-4883-97C3-4D899C1433D5}" type="datetimeFigureOut">
              <a:rPr lang="en-CA" smtClean="0"/>
              <a:t>2022-06-01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ADC5B36-F5B6-48B1-8CED-BE0821FB1E0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70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1129CD-54F8-4611-9C17-8FDD0BC0E207}"/>
              </a:ext>
            </a:extLst>
          </p:cNvPr>
          <p:cNvSpPr txBox="1"/>
          <p:nvPr/>
        </p:nvSpPr>
        <p:spPr>
          <a:xfrm>
            <a:off x="620486" y="1262904"/>
            <a:ext cx="85888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/>
              <a:t>RCCC Budget Update 2021 – 2022</a:t>
            </a:r>
          </a:p>
          <a:p>
            <a:pPr algn="ctr"/>
            <a:r>
              <a:rPr lang="en-CA" sz="2800" b="1" dirty="0"/>
              <a:t>May 2022, Selected </a:t>
            </a:r>
            <a:r>
              <a:rPr lang="en-CA" sz="2800" b="1" dirty="0" err="1"/>
              <a:t>Hilights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1367481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A21CDD8-C9DB-9F4D-C789-B47F62E81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632659"/>
              </p:ext>
            </p:extLst>
          </p:nvPr>
        </p:nvGraphicFramePr>
        <p:xfrm>
          <a:off x="182880" y="438912"/>
          <a:ext cx="9387840" cy="47728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6888">
                  <a:extLst>
                    <a:ext uri="{9D8B030D-6E8A-4147-A177-3AD203B41FA5}">
                      <a16:colId xmlns:a16="http://schemas.microsoft.com/office/drawing/2014/main" val="4018203457"/>
                    </a:ext>
                  </a:extLst>
                </a:gridCol>
                <a:gridCol w="806888">
                  <a:extLst>
                    <a:ext uri="{9D8B030D-6E8A-4147-A177-3AD203B41FA5}">
                      <a16:colId xmlns:a16="http://schemas.microsoft.com/office/drawing/2014/main" val="3910141900"/>
                    </a:ext>
                  </a:extLst>
                </a:gridCol>
                <a:gridCol w="806888">
                  <a:extLst>
                    <a:ext uri="{9D8B030D-6E8A-4147-A177-3AD203B41FA5}">
                      <a16:colId xmlns:a16="http://schemas.microsoft.com/office/drawing/2014/main" val="3172070401"/>
                    </a:ext>
                  </a:extLst>
                </a:gridCol>
                <a:gridCol w="806888">
                  <a:extLst>
                    <a:ext uri="{9D8B030D-6E8A-4147-A177-3AD203B41FA5}">
                      <a16:colId xmlns:a16="http://schemas.microsoft.com/office/drawing/2014/main" val="14360367"/>
                    </a:ext>
                  </a:extLst>
                </a:gridCol>
                <a:gridCol w="806888">
                  <a:extLst>
                    <a:ext uri="{9D8B030D-6E8A-4147-A177-3AD203B41FA5}">
                      <a16:colId xmlns:a16="http://schemas.microsoft.com/office/drawing/2014/main" val="1635013335"/>
                    </a:ext>
                  </a:extLst>
                </a:gridCol>
                <a:gridCol w="110840">
                  <a:extLst>
                    <a:ext uri="{9D8B030D-6E8A-4147-A177-3AD203B41FA5}">
                      <a16:colId xmlns:a16="http://schemas.microsoft.com/office/drawing/2014/main" val="3794779690"/>
                    </a:ext>
                  </a:extLst>
                </a:gridCol>
                <a:gridCol w="707136">
                  <a:extLst>
                    <a:ext uri="{9D8B030D-6E8A-4147-A177-3AD203B41FA5}">
                      <a16:colId xmlns:a16="http://schemas.microsoft.com/office/drawing/2014/main" val="3654221043"/>
                    </a:ext>
                  </a:extLst>
                </a:gridCol>
                <a:gridCol w="1011936">
                  <a:extLst>
                    <a:ext uri="{9D8B030D-6E8A-4147-A177-3AD203B41FA5}">
                      <a16:colId xmlns:a16="http://schemas.microsoft.com/office/drawing/2014/main" val="3230911751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3212649442"/>
                    </a:ext>
                  </a:extLst>
                </a:gridCol>
                <a:gridCol w="743712">
                  <a:extLst>
                    <a:ext uri="{9D8B030D-6E8A-4147-A177-3AD203B41FA5}">
                      <a16:colId xmlns:a16="http://schemas.microsoft.com/office/drawing/2014/main" val="3558187699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3054081558"/>
                    </a:ext>
                  </a:extLst>
                </a:gridCol>
                <a:gridCol w="743712">
                  <a:extLst>
                    <a:ext uri="{9D8B030D-6E8A-4147-A177-3AD203B41FA5}">
                      <a16:colId xmlns:a16="http://schemas.microsoft.com/office/drawing/2014/main" val="3245191813"/>
                    </a:ext>
                  </a:extLst>
                </a:gridCol>
              </a:tblGrid>
              <a:tr h="28639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Rotary Club Services Budget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2021/2022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CA" sz="1100" u="sng" strike="noStrike">
                          <a:effectLst/>
                        </a:rPr>
                        <a:t>Budget</a:t>
                      </a:r>
                      <a:endParaRPr lang="en-CA" sz="11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sng" strike="noStrike">
                          <a:effectLst/>
                        </a:rPr>
                        <a:t>Actual</a:t>
                      </a:r>
                      <a:endParaRPr lang="en-CA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85916598"/>
                  </a:ext>
                </a:extLst>
              </a:tr>
              <a:tr h="44109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Gross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Restricted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Unrestricted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Restricted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Unrestricted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TOTAL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22628491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Budget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$3,500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$3,000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4648963"/>
                  </a:ext>
                </a:extLst>
              </a:tr>
              <a:tr h="2684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YTD, tracking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13872267"/>
                  </a:ext>
                </a:extLst>
              </a:tr>
              <a:tr h="2684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Projects listing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8367913"/>
                  </a:ext>
                </a:extLst>
              </a:tr>
              <a:tr h="2684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Ditch Cleanup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31579362"/>
                  </a:ext>
                </a:extLst>
              </a:tr>
              <a:tr h="26849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Polio Plus Donation (speaker recognition)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$3,000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$3,000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48939758"/>
                  </a:ext>
                </a:extLst>
              </a:tr>
              <a:tr h="26849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Connaught School pancake breakfast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93404021"/>
                  </a:ext>
                </a:extLst>
              </a:tr>
              <a:tr h="268496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Donation to CRCF in memory of Emlyn Jessop</a:t>
                      </a:r>
                      <a:endParaRPr lang="en-CA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$375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$375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26900359"/>
                  </a:ext>
                </a:extLst>
              </a:tr>
              <a:tr h="2684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Lytton fire relief</a:t>
                      </a:r>
                      <a:endParaRPr lang="en-CA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$1,000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$1,000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13544873"/>
                  </a:ext>
                </a:extLst>
              </a:tr>
              <a:tr h="2684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Merritt flood relief</a:t>
                      </a:r>
                      <a:endParaRPr lang="en-CA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$1,000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$1,000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83116123"/>
                  </a:ext>
                </a:extLst>
              </a:tr>
              <a:tr h="26849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Move for Polio program</a:t>
                      </a:r>
                      <a:endParaRPr lang="en-CA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$1,243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$1,243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97235773"/>
                  </a:ext>
                </a:extLst>
              </a:tr>
              <a:tr h="26849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Ranchmen's staff xmas recognition</a:t>
                      </a:r>
                      <a:endParaRPr lang="en-CA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$400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$400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2102396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 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18072084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 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Subtotal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$3,500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$3,000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$1,243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$2,775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$4,018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23498495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 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63936086"/>
                  </a:ext>
                </a:extLst>
              </a:tr>
              <a:tr h="286396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 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Balance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 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$1,757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($2,275)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 dirty="0">
                          <a:effectLst/>
                        </a:rPr>
                        <a:t>($518)</a:t>
                      </a:r>
                      <a:endParaRPr lang="en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80376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61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F5021D5-3D24-8A02-377B-C34BE561AC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422820"/>
              </p:ext>
            </p:extLst>
          </p:nvPr>
        </p:nvGraphicFramePr>
        <p:xfrm>
          <a:off x="591305" y="454440"/>
          <a:ext cx="8546989" cy="5949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5586">
                  <a:extLst>
                    <a:ext uri="{9D8B030D-6E8A-4147-A177-3AD203B41FA5}">
                      <a16:colId xmlns:a16="http://schemas.microsoft.com/office/drawing/2014/main" val="2892530402"/>
                    </a:ext>
                  </a:extLst>
                </a:gridCol>
                <a:gridCol w="2286364">
                  <a:extLst>
                    <a:ext uri="{9D8B030D-6E8A-4147-A177-3AD203B41FA5}">
                      <a16:colId xmlns:a16="http://schemas.microsoft.com/office/drawing/2014/main" val="4194158607"/>
                    </a:ext>
                  </a:extLst>
                </a:gridCol>
                <a:gridCol w="949308">
                  <a:extLst>
                    <a:ext uri="{9D8B030D-6E8A-4147-A177-3AD203B41FA5}">
                      <a16:colId xmlns:a16="http://schemas.microsoft.com/office/drawing/2014/main" val="2177896809"/>
                    </a:ext>
                  </a:extLst>
                </a:gridCol>
                <a:gridCol w="338720">
                  <a:extLst>
                    <a:ext uri="{9D8B030D-6E8A-4147-A177-3AD203B41FA5}">
                      <a16:colId xmlns:a16="http://schemas.microsoft.com/office/drawing/2014/main" val="2476638224"/>
                    </a:ext>
                  </a:extLst>
                </a:gridCol>
                <a:gridCol w="1230090">
                  <a:extLst>
                    <a:ext uri="{9D8B030D-6E8A-4147-A177-3AD203B41FA5}">
                      <a16:colId xmlns:a16="http://schemas.microsoft.com/office/drawing/2014/main" val="2183318593"/>
                    </a:ext>
                  </a:extLst>
                </a:gridCol>
                <a:gridCol w="374376">
                  <a:extLst>
                    <a:ext uri="{9D8B030D-6E8A-4147-A177-3AD203B41FA5}">
                      <a16:colId xmlns:a16="http://schemas.microsoft.com/office/drawing/2014/main" val="176669794"/>
                    </a:ext>
                  </a:extLst>
                </a:gridCol>
                <a:gridCol w="949308">
                  <a:extLst>
                    <a:ext uri="{9D8B030D-6E8A-4147-A177-3AD203B41FA5}">
                      <a16:colId xmlns:a16="http://schemas.microsoft.com/office/drawing/2014/main" val="262014010"/>
                    </a:ext>
                  </a:extLst>
                </a:gridCol>
                <a:gridCol w="1163237">
                  <a:extLst>
                    <a:ext uri="{9D8B030D-6E8A-4147-A177-3AD203B41FA5}">
                      <a16:colId xmlns:a16="http://schemas.microsoft.com/office/drawing/2014/main" val="3715306709"/>
                    </a:ext>
                  </a:extLst>
                </a:gridCol>
              </a:tblGrid>
              <a:tr h="386935"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2021/2022 </a:t>
                      </a:r>
                      <a:endParaRPr lang="en-CA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65178548"/>
                  </a:ext>
                </a:extLst>
              </a:tr>
              <a:tr h="38693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COMMITTEE / PROJECT ACTIVITIES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24644827"/>
                  </a:ext>
                </a:extLst>
              </a:tr>
              <a:tr h="386935"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Budget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ACTUAL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413740"/>
                  </a:ext>
                </a:extLst>
              </a:tr>
              <a:tr h="362751"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Gross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Gross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600" u="none" strike="noStrike">
                          <a:effectLst/>
                        </a:rPr>
                        <a:t>Restricted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none" strike="noStrike">
                          <a:effectLst/>
                        </a:rPr>
                        <a:t>Unrestricted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6212809"/>
                  </a:ext>
                </a:extLst>
              </a:tr>
              <a:tr h="362751"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34113756"/>
                  </a:ext>
                </a:extLst>
              </a:tr>
              <a:tr h="362751"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19712636"/>
                  </a:ext>
                </a:extLst>
              </a:tr>
              <a:tr h="3627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Vocational  Service Committee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$5,000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$3,500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$2,500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$1,000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65374311"/>
                  </a:ext>
                </a:extLst>
              </a:tr>
              <a:tr h="3627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International Service Committee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$31,900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 dirty="0">
                          <a:effectLst/>
                        </a:rPr>
                        <a:t>$27,434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 dirty="0">
                          <a:effectLst/>
                        </a:rPr>
                        <a:t>$17,634 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$9,800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51584492"/>
                  </a:ext>
                </a:extLst>
              </a:tr>
              <a:tr h="3627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Community Service Committee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$30,000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 dirty="0">
                          <a:effectLst/>
                        </a:rPr>
                        <a:t>$28,626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 dirty="0">
                          <a:effectLst/>
                        </a:rPr>
                        <a:t>$23,750 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$4,876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871303"/>
                  </a:ext>
                </a:extLst>
              </a:tr>
              <a:tr h="3627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New Generations Committee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$10,850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$2,947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$2,500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$447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17666944"/>
                  </a:ext>
                </a:extLst>
              </a:tr>
              <a:tr h="3627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Membership Services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$1,750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$0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$0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$0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4846743"/>
                  </a:ext>
                </a:extLst>
              </a:tr>
              <a:tr h="3627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Club Services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$3,500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$4,018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$2,775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$1,243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74374139"/>
                  </a:ext>
                </a:extLst>
              </a:tr>
              <a:tr h="362751"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56879842"/>
                  </a:ext>
                </a:extLst>
              </a:tr>
              <a:tr h="386935"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$83,000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 dirty="0">
                          <a:effectLst/>
                        </a:rPr>
                        <a:t> 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 dirty="0">
                          <a:effectLst/>
                        </a:rPr>
                        <a:t>$66,524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 dirty="0">
                          <a:effectLst/>
                        </a:rPr>
                        <a:t>$44,159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 dirty="0">
                          <a:effectLst/>
                        </a:rPr>
                        <a:t>$17,365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66152730"/>
                  </a:ext>
                </a:extLst>
              </a:tr>
              <a:tr h="386935"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5591642"/>
                  </a:ext>
                </a:extLst>
              </a:tr>
              <a:tr h="386935"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Major Projects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$7,500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$7,500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$2,500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$5,000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0272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493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795289"/>
              </p:ext>
            </p:extLst>
          </p:nvPr>
        </p:nvGraphicFramePr>
        <p:xfrm>
          <a:off x="1339403" y="746975"/>
          <a:ext cx="7226123" cy="49907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5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1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9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7368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CA" sz="2400" u="none" strike="noStrike" dirty="0">
                          <a:effectLst/>
                        </a:rPr>
                        <a:t>Budget v Actual, 2021 – 2022 May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215">
                <a:tc>
                  <a:txBody>
                    <a:bodyPr/>
                    <a:lstStyle/>
                    <a:p>
                      <a:pPr algn="l" fontAlgn="b"/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u="none" strike="noStrike">
                          <a:effectLst/>
                        </a:rPr>
                        <a:t>Budget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u="none" strike="noStrike">
                          <a:effectLst/>
                        </a:rPr>
                        <a:t>Actual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5788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u="none" strike="noStrike" dirty="0">
                          <a:effectLst/>
                        </a:rPr>
                        <a:t>Bingo Income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 $           22,400 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 $         19,932 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5788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u="none" strike="noStrike" dirty="0">
                          <a:effectLst/>
                        </a:rPr>
                        <a:t>Membership dues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 $           13,650 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 $         11,456 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5788">
                <a:tc>
                  <a:txBody>
                    <a:bodyPr/>
                    <a:lstStyle/>
                    <a:p>
                      <a:pPr algn="ctr" fontAlgn="b"/>
                      <a:r>
                        <a:rPr lang="en-CA" sz="2000" u="none" strike="noStrike" dirty="0">
                          <a:effectLst/>
                        </a:rPr>
                        <a:t>Membership dues and insurance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 $        (8,000)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 $         (7,780) 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5788">
                <a:tc>
                  <a:txBody>
                    <a:bodyPr/>
                    <a:lstStyle/>
                    <a:p>
                      <a:pPr algn="l" fontAlgn="b"/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6120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0395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51EEFD7-07A1-84C6-01CA-046F6E069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686834"/>
              </p:ext>
            </p:extLst>
          </p:nvPr>
        </p:nvGraphicFramePr>
        <p:xfrm>
          <a:off x="552450" y="590551"/>
          <a:ext cx="8724899" cy="59850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3482">
                  <a:extLst>
                    <a:ext uri="{9D8B030D-6E8A-4147-A177-3AD203B41FA5}">
                      <a16:colId xmlns:a16="http://schemas.microsoft.com/office/drawing/2014/main" val="526773233"/>
                    </a:ext>
                  </a:extLst>
                </a:gridCol>
                <a:gridCol w="3742033">
                  <a:extLst>
                    <a:ext uri="{9D8B030D-6E8A-4147-A177-3AD203B41FA5}">
                      <a16:colId xmlns:a16="http://schemas.microsoft.com/office/drawing/2014/main" val="3459105687"/>
                    </a:ext>
                  </a:extLst>
                </a:gridCol>
                <a:gridCol w="3429384">
                  <a:extLst>
                    <a:ext uri="{9D8B030D-6E8A-4147-A177-3AD203B41FA5}">
                      <a16:colId xmlns:a16="http://schemas.microsoft.com/office/drawing/2014/main" val="3737078898"/>
                    </a:ext>
                  </a:extLst>
                </a:gridCol>
              </a:tblGrid>
              <a:tr h="502401"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CA" sz="1600" u="none" strike="noStrike">
                          <a:effectLst/>
                        </a:rPr>
                        <a:t>At Jun 30, 2021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CA" sz="1600" u="none" strike="noStrike">
                          <a:effectLst/>
                        </a:rPr>
                        <a:t>At May 30, 2022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0771178"/>
                  </a:ext>
                </a:extLst>
              </a:tr>
              <a:tr h="626758"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CA" sz="1600" u="sng" strike="noStrike" dirty="0">
                          <a:effectLst/>
                        </a:rPr>
                        <a:t>Liabilities</a:t>
                      </a:r>
                      <a:r>
                        <a:rPr lang="en-CA" sz="1600" u="none" strike="noStrike" dirty="0">
                          <a:effectLst/>
                        </a:rPr>
                        <a:t>                </a:t>
                      </a:r>
                      <a:r>
                        <a:rPr lang="en-CA" sz="1600" u="sng" strike="noStrike" dirty="0">
                          <a:effectLst/>
                        </a:rPr>
                        <a:t>Bank Balances</a:t>
                      </a:r>
                      <a:endParaRPr lang="en-CA" sz="16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CA" sz="1600" u="sng" strike="noStrike">
                          <a:effectLst/>
                        </a:rPr>
                        <a:t>Liabilities</a:t>
                      </a:r>
                      <a:r>
                        <a:rPr lang="en-CA" sz="1600" u="none" strike="noStrike">
                          <a:effectLst/>
                        </a:rPr>
                        <a:t>                </a:t>
                      </a:r>
                      <a:r>
                        <a:rPr lang="en-CA" sz="1600" u="sng" strike="noStrike">
                          <a:effectLst/>
                        </a:rPr>
                        <a:t>Bank Balances</a:t>
                      </a:r>
                      <a:endParaRPr lang="en-CA" sz="16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2023311"/>
                  </a:ext>
                </a:extLst>
              </a:tr>
              <a:tr h="243738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Casino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$51,585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$29,997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5819277"/>
                  </a:ext>
                </a:extLst>
              </a:tr>
              <a:tr h="124357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Bingo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$31,036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$29,329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29501535"/>
                  </a:ext>
                </a:extLst>
              </a:tr>
              <a:tr h="124357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Gen'l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$62,015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$70,246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4594886"/>
                  </a:ext>
                </a:extLst>
              </a:tr>
              <a:tr h="363121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Dispersal Acct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$12,964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$29,071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0030682"/>
                  </a:ext>
                </a:extLst>
              </a:tr>
              <a:tr h="363121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CRCF Account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$13,112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$21,634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33238670"/>
                  </a:ext>
                </a:extLst>
              </a:tr>
              <a:tr h="124357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Calgary Fndn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$11,688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$755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9474310"/>
                  </a:ext>
                </a:extLst>
              </a:tr>
              <a:tr h="243738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Project Account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$0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$121,468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5013541"/>
                  </a:ext>
                </a:extLst>
              </a:tr>
              <a:tr h="124357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sub-total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$182,401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$302,230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71561084"/>
                  </a:ext>
                </a:extLst>
              </a:tr>
              <a:tr h="119383"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78712454"/>
                  </a:ext>
                </a:extLst>
              </a:tr>
              <a:tr h="601887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CAPD + 3D Prosthetics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$12,964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$144,039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49045296"/>
                  </a:ext>
                </a:extLst>
              </a:tr>
              <a:tr h="363121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Int‘l Projects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$6,500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$6,500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67737398"/>
                  </a:ext>
                </a:extLst>
              </a:tr>
              <a:tr h="243738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TOTAL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$19,464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$150,539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70113932"/>
                  </a:ext>
                </a:extLst>
              </a:tr>
              <a:tr h="363121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Net TOTAL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CA" sz="1600" u="none" strike="noStrike">
                          <a:effectLst/>
                        </a:rPr>
                        <a:t>$162,937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CA" sz="1600" u="none" strike="noStrike">
                          <a:effectLst/>
                        </a:rPr>
                        <a:t>$151,690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39640142"/>
                  </a:ext>
                </a:extLst>
              </a:tr>
              <a:tr h="119383"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600" u="none" strike="noStrike">
                          <a:effectLst/>
                        </a:rPr>
                        <a:t> 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22172431"/>
                  </a:ext>
                </a:extLst>
              </a:tr>
              <a:tr h="243738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Restricted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CA" sz="1600" u="none" strike="noStrike">
                          <a:effectLst/>
                        </a:rPr>
                        <a:t>$107,422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CA" sz="1600" u="none" strike="noStrike">
                          <a:effectLst/>
                        </a:rPr>
                        <a:t>$81,444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32194458"/>
                  </a:ext>
                </a:extLst>
              </a:tr>
              <a:tr h="363121">
                <a:tc>
                  <a:txBody>
                    <a:bodyPr/>
                    <a:lstStyle/>
                    <a:p>
                      <a:pPr algn="l" rtl="0" fontAlgn="b"/>
                      <a:r>
                        <a:rPr lang="en-CA" sz="1600" u="none" strike="noStrike">
                          <a:effectLst/>
                        </a:rPr>
                        <a:t>Unrestricted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CA" sz="1600" u="none" strike="noStrike">
                          <a:effectLst/>
                        </a:rPr>
                        <a:t>$62,015 </a:t>
                      </a:r>
                      <a:endParaRPr lang="en-CA" sz="16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CA" sz="1600" u="none" strike="noStrike" dirty="0">
                          <a:effectLst/>
                        </a:rPr>
                        <a:t>$70,246 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6505533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06ECC961-F5A8-F4B5-8D48-496B0318C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76" y="94443"/>
            <a:ext cx="8596668" cy="729802"/>
          </a:xfrm>
        </p:spPr>
        <p:txBody>
          <a:bodyPr/>
          <a:lstStyle/>
          <a:p>
            <a:r>
              <a:rPr lang="en-CA" dirty="0"/>
              <a:t>Balance Sheet</a:t>
            </a:r>
          </a:p>
        </p:txBody>
      </p:sp>
    </p:spTree>
    <p:extLst>
      <p:ext uri="{BB962C8B-B14F-4D97-AF65-F5344CB8AC3E}">
        <p14:creationId xmlns:p14="http://schemas.microsoft.com/office/powerpoint/2010/main" val="379169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9B283D1-1A3B-D874-1205-15D4D60B34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222529"/>
              </p:ext>
            </p:extLst>
          </p:nvPr>
        </p:nvGraphicFramePr>
        <p:xfrm>
          <a:off x="662152" y="356010"/>
          <a:ext cx="7614746" cy="6351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31931">
                  <a:extLst>
                    <a:ext uri="{9D8B030D-6E8A-4147-A177-3AD203B41FA5}">
                      <a16:colId xmlns:a16="http://schemas.microsoft.com/office/drawing/2014/main" val="309006111"/>
                    </a:ext>
                  </a:extLst>
                </a:gridCol>
                <a:gridCol w="2301765">
                  <a:extLst>
                    <a:ext uri="{9D8B030D-6E8A-4147-A177-3AD203B41FA5}">
                      <a16:colId xmlns:a16="http://schemas.microsoft.com/office/drawing/2014/main" val="772139801"/>
                    </a:ext>
                  </a:extLst>
                </a:gridCol>
                <a:gridCol w="2081050">
                  <a:extLst>
                    <a:ext uri="{9D8B030D-6E8A-4147-A177-3AD203B41FA5}">
                      <a16:colId xmlns:a16="http://schemas.microsoft.com/office/drawing/2014/main" val="3471073390"/>
                    </a:ext>
                  </a:extLst>
                </a:gridCol>
              </a:tblGrid>
              <a:tr h="10249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Rotary Club of Calgary Centennial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69215550"/>
                  </a:ext>
                </a:extLst>
              </a:tr>
              <a:tr h="102499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2021/2022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4465154"/>
                  </a:ext>
                </a:extLst>
              </a:tr>
              <a:tr h="102499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Budget Review - SUMMARY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22820765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Income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u="none" strike="noStrike" dirty="0">
                          <a:effectLst/>
                        </a:rPr>
                        <a:t>ACTUAL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45285151"/>
                  </a:ext>
                </a:extLst>
              </a:tr>
              <a:tr h="102499"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92617935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Bingo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22,400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19,933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5896406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Casino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            -  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          -  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46605693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Operations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28,406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23,307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83426579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Calgary Foundation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  5,000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          -  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1458244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Foundation grant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11,000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13,522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43662408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Special Events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15,000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8,585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41132140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Total Income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81,806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65,347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51618048"/>
                  </a:ext>
                </a:extLst>
              </a:tr>
              <a:tr h="102499"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9399663"/>
                  </a:ext>
                </a:extLst>
              </a:tr>
              <a:tr h="102499"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Expenses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27264311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Bingo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  2,400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    856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6283548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Operations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  28,636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15,907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63032847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Calgary Foundation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            50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u="none" strike="noStrike" dirty="0">
                          <a:effectLst/>
                        </a:rPr>
                        <a:t> $               86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8654386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Special Events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12,300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       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4546339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Major Project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  7,500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   7,500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03265229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Committee / Project Activity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83,000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66,524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0983738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Total Expense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133,886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90,874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29917224"/>
                  </a:ext>
                </a:extLst>
              </a:tr>
              <a:tr h="102499"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23830715"/>
                  </a:ext>
                </a:extLst>
              </a:tr>
              <a:tr h="102499"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4419054"/>
                  </a:ext>
                </a:extLst>
              </a:tr>
              <a:tr h="102499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Net (Income less Expenses)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Net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5464287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Bingo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20,000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19,076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43843502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Casino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            -  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             -  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9576207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Operations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    (230)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   7,401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9564514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Calgary Foundation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  4,950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   8,499                   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419132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Special Events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 $                2,700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18062895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Foundation grant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     11,000 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13,522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5206911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Major project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   (7,500)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 (7,500)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4600019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Committee / Project Activity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(83,000)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(66,524)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12785184"/>
                  </a:ext>
                </a:extLst>
              </a:tr>
              <a:tr h="196075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OVERALL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  (52,080)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 dirty="0">
                          <a:effectLst/>
                        </a:rPr>
                        <a:t> $         (25,527)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29972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230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10FA8AC-DF1A-3A27-C7A8-8AF517B2D2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590653"/>
              </p:ext>
            </p:extLst>
          </p:nvPr>
        </p:nvGraphicFramePr>
        <p:xfrm>
          <a:off x="401738" y="460915"/>
          <a:ext cx="8625530" cy="53367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4345">
                  <a:extLst>
                    <a:ext uri="{9D8B030D-6E8A-4147-A177-3AD203B41FA5}">
                      <a16:colId xmlns:a16="http://schemas.microsoft.com/office/drawing/2014/main" val="2116441863"/>
                    </a:ext>
                  </a:extLst>
                </a:gridCol>
                <a:gridCol w="694345">
                  <a:extLst>
                    <a:ext uri="{9D8B030D-6E8A-4147-A177-3AD203B41FA5}">
                      <a16:colId xmlns:a16="http://schemas.microsoft.com/office/drawing/2014/main" val="696746635"/>
                    </a:ext>
                  </a:extLst>
                </a:gridCol>
                <a:gridCol w="694345">
                  <a:extLst>
                    <a:ext uri="{9D8B030D-6E8A-4147-A177-3AD203B41FA5}">
                      <a16:colId xmlns:a16="http://schemas.microsoft.com/office/drawing/2014/main" val="3794217469"/>
                    </a:ext>
                  </a:extLst>
                </a:gridCol>
                <a:gridCol w="694345">
                  <a:extLst>
                    <a:ext uri="{9D8B030D-6E8A-4147-A177-3AD203B41FA5}">
                      <a16:colId xmlns:a16="http://schemas.microsoft.com/office/drawing/2014/main" val="916103473"/>
                    </a:ext>
                  </a:extLst>
                </a:gridCol>
                <a:gridCol w="694345">
                  <a:extLst>
                    <a:ext uri="{9D8B030D-6E8A-4147-A177-3AD203B41FA5}">
                      <a16:colId xmlns:a16="http://schemas.microsoft.com/office/drawing/2014/main" val="62148949"/>
                    </a:ext>
                  </a:extLst>
                </a:gridCol>
                <a:gridCol w="694345">
                  <a:extLst>
                    <a:ext uri="{9D8B030D-6E8A-4147-A177-3AD203B41FA5}">
                      <a16:colId xmlns:a16="http://schemas.microsoft.com/office/drawing/2014/main" val="2733865672"/>
                    </a:ext>
                  </a:extLst>
                </a:gridCol>
                <a:gridCol w="873637">
                  <a:extLst>
                    <a:ext uri="{9D8B030D-6E8A-4147-A177-3AD203B41FA5}">
                      <a16:colId xmlns:a16="http://schemas.microsoft.com/office/drawing/2014/main" val="661409609"/>
                    </a:ext>
                  </a:extLst>
                </a:gridCol>
                <a:gridCol w="1017069">
                  <a:extLst>
                    <a:ext uri="{9D8B030D-6E8A-4147-A177-3AD203B41FA5}">
                      <a16:colId xmlns:a16="http://schemas.microsoft.com/office/drawing/2014/main" val="3230741480"/>
                    </a:ext>
                  </a:extLst>
                </a:gridCol>
                <a:gridCol w="821480">
                  <a:extLst>
                    <a:ext uri="{9D8B030D-6E8A-4147-A177-3AD203B41FA5}">
                      <a16:colId xmlns:a16="http://schemas.microsoft.com/office/drawing/2014/main" val="768538073"/>
                    </a:ext>
                  </a:extLst>
                </a:gridCol>
                <a:gridCol w="873637">
                  <a:extLst>
                    <a:ext uri="{9D8B030D-6E8A-4147-A177-3AD203B41FA5}">
                      <a16:colId xmlns:a16="http://schemas.microsoft.com/office/drawing/2014/main" val="2425815093"/>
                    </a:ext>
                  </a:extLst>
                </a:gridCol>
                <a:gridCol w="873637">
                  <a:extLst>
                    <a:ext uri="{9D8B030D-6E8A-4147-A177-3AD203B41FA5}">
                      <a16:colId xmlns:a16="http://schemas.microsoft.com/office/drawing/2014/main" val="967607270"/>
                    </a:ext>
                  </a:extLst>
                </a:gridCol>
              </a:tblGrid>
              <a:tr h="209346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sng" strike="noStrike">
                          <a:effectLst/>
                        </a:rPr>
                        <a:t>Budget</a:t>
                      </a:r>
                      <a:endParaRPr lang="en-CA" sz="11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900"/>
                        <a:t>Actual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49938057"/>
                  </a:ext>
                </a:extLst>
              </a:tr>
              <a:tr h="20934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Rotary Vocational Budget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2021/2022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Gross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Restricted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Unrestricted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900"/>
                        <a:t>Restricted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900"/>
                        <a:t>Unrestricted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900"/>
                        <a:t>Total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66116504"/>
                  </a:ext>
                </a:extLst>
              </a:tr>
              <a:tr h="209346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Budget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$5,000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$3,500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66819280"/>
                  </a:ext>
                </a:extLst>
              </a:tr>
              <a:tr h="20934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YTD, tracking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$3,500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$2,500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$1,000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1497274"/>
                  </a:ext>
                </a:extLst>
              </a:tr>
              <a:tr h="18830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Projects listing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50193970"/>
                  </a:ext>
                </a:extLst>
              </a:tr>
              <a:tr h="376616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 dirty="0"/>
                        <a:t> $                 -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65771477"/>
                  </a:ext>
                </a:extLst>
              </a:tr>
              <a:tr h="3766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Closer to Home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 $   2,500.00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 $     2,500.00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5029258"/>
                  </a:ext>
                </a:extLst>
              </a:tr>
              <a:tr h="37661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Young men's soccer team, Vanessa Graham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 $            1,000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 $     1,000.00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6269205"/>
                  </a:ext>
                </a:extLst>
              </a:tr>
              <a:tr h="3766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Projects pending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 $                      -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9764268"/>
                  </a:ext>
                </a:extLst>
              </a:tr>
              <a:tr h="3766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00" u="none" strike="noStrike">
                          <a:effectLst/>
                        </a:rPr>
                        <a:t>unallocated</a:t>
                      </a:r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$3,500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 $                      -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1490023"/>
                  </a:ext>
                </a:extLst>
              </a:tr>
              <a:tr h="209346">
                <a:tc>
                  <a:txBody>
                    <a:bodyPr/>
                    <a:lstStyle/>
                    <a:p>
                      <a:pPr algn="l" fontAlgn="b"/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35313106"/>
                  </a:ext>
                </a:extLst>
              </a:tr>
              <a:tr h="209346">
                <a:tc>
                  <a:txBody>
                    <a:bodyPr/>
                    <a:lstStyle/>
                    <a:p>
                      <a:pPr algn="l" fontAlgn="b"/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7971445"/>
                  </a:ext>
                </a:extLst>
              </a:tr>
              <a:tr h="209346">
                <a:tc>
                  <a:txBody>
                    <a:bodyPr/>
                    <a:lstStyle/>
                    <a:p>
                      <a:pPr algn="l" fontAlgn="b"/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7685131"/>
                  </a:ext>
                </a:extLst>
              </a:tr>
              <a:tr h="209346">
                <a:tc>
                  <a:txBody>
                    <a:bodyPr/>
                    <a:lstStyle/>
                    <a:p>
                      <a:pPr algn="l" fontAlgn="b"/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89641550"/>
                  </a:ext>
                </a:extLst>
              </a:tr>
              <a:tr h="209346">
                <a:tc>
                  <a:txBody>
                    <a:bodyPr/>
                    <a:lstStyle/>
                    <a:p>
                      <a:pPr algn="l" fontAlgn="b"/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0884124"/>
                  </a:ext>
                </a:extLst>
              </a:tr>
              <a:tr h="209346">
                <a:tc>
                  <a:txBody>
                    <a:bodyPr/>
                    <a:lstStyle/>
                    <a:p>
                      <a:pPr algn="l" fontAlgn="b"/>
                      <a:endParaRPr lang="en-CA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6482387"/>
                  </a:ext>
                </a:extLst>
              </a:tr>
              <a:tr h="209346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99318909"/>
                  </a:ext>
                </a:extLst>
              </a:tr>
              <a:tr h="376616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Subtotal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$3,500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$1,500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 dirty="0"/>
                        <a:t> $          2,500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 $            1,000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/>
                        <a:t> $            3,500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4985454"/>
                  </a:ext>
                </a:extLst>
              </a:tr>
              <a:tr h="209346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90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37562339"/>
                  </a:ext>
                </a:extLst>
              </a:tr>
              <a:tr h="376616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Balance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$5,000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u="none" strike="noStrike">
                          <a:effectLst/>
                        </a:rPr>
                        <a:t>$0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 dirty="0"/>
                        <a:t> $          1,000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 dirty="0"/>
                        <a:t> $                 500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900" dirty="0"/>
                        <a:t> $            1,500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08208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025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C851A25-4F4B-FCBA-1380-000542BB5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754341"/>
              </p:ext>
            </p:extLst>
          </p:nvPr>
        </p:nvGraphicFramePr>
        <p:xfrm>
          <a:off x="439615" y="228600"/>
          <a:ext cx="9952892" cy="63813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7363">
                  <a:extLst>
                    <a:ext uri="{9D8B030D-6E8A-4147-A177-3AD203B41FA5}">
                      <a16:colId xmlns:a16="http://schemas.microsoft.com/office/drawing/2014/main" val="4222089811"/>
                    </a:ext>
                  </a:extLst>
                </a:gridCol>
                <a:gridCol w="916582">
                  <a:extLst>
                    <a:ext uri="{9D8B030D-6E8A-4147-A177-3AD203B41FA5}">
                      <a16:colId xmlns:a16="http://schemas.microsoft.com/office/drawing/2014/main" val="3662138694"/>
                    </a:ext>
                  </a:extLst>
                </a:gridCol>
                <a:gridCol w="707363">
                  <a:extLst>
                    <a:ext uri="{9D8B030D-6E8A-4147-A177-3AD203B41FA5}">
                      <a16:colId xmlns:a16="http://schemas.microsoft.com/office/drawing/2014/main" val="2763332462"/>
                    </a:ext>
                  </a:extLst>
                </a:gridCol>
                <a:gridCol w="707363">
                  <a:extLst>
                    <a:ext uri="{9D8B030D-6E8A-4147-A177-3AD203B41FA5}">
                      <a16:colId xmlns:a16="http://schemas.microsoft.com/office/drawing/2014/main" val="925813684"/>
                    </a:ext>
                  </a:extLst>
                </a:gridCol>
                <a:gridCol w="787066">
                  <a:extLst>
                    <a:ext uri="{9D8B030D-6E8A-4147-A177-3AD203B41FA5}">
                      <a16:colId xmlns:a16="http://schemas.microsoft.com/office/drawing/2014/main" val="2787826924"/>
                    </a:ext>
                  </a:extLst>
                </a:gridCol>
                <a:gridCol w="162267">
                  <a:extLst>
                    <a:ext uri="{9D8B030D-6E8A-4147-A177-3AD203B41FA5}">
                      <a16:colId xmlns:a16="http://schemas.microsoft.com/office/drawing/2014/main" val="1836780463"/>
                    </a:ext>
                  </a:extLst>
                </a:gridCol>
                <a:gridCol w="590815">
                  <a:extLst>
                    <a:ext uri="{9D8B030D-6E8A-4147-A177-3AD203B41FA5}">
                      <a16:colId xmlns:a16="http://schemas.microsoft.com/office/drawing/2014/main" val="3961120352"/>
                    </a:ext>
                  </a:extLst>
                </a:gridCol>
                <a:gridCol w="844023">
                  <a:extLst>
                    <a:ext uri="{9D8B030D-6E8A-4147-A177-3AD203B41FA5}">
                      <a16:colId xmlns:a16="http://schemas.microsoft.com/office/drawing/2014/main" val="2309925657"/>
                    </a:ext>
                  </a:extLst>
                </a:gridCol>
                <a:gridCol w="970625">
                  <a:extLst>
                    <a:ext uri="{9D8B030D-6E8A-4147-A177-3AD203B41FA5}">
                      <a16:colId xmlns:a16="http://schemas.microsoft.com/office/drawing/2014/main" val="1010129200"/>
                    </a:ext>
                  </a:extLst>
                </a:gridCol>
                <a:gridCol w="1097229">
                  <a:extLst>
                    <a:ext uri="{9D8B030D-6E8A-4147-A177-3AD203B41FA5}">
                      <a16:colId xmlns:a16="http://schemas.microsoft.com/office/drawing/2014/main" val="526906186"/>
                    </a:ext>
                  </a:extLst>
                </a:gridCol>
                <a:gridCol w="1329335">
                  <a:extLst>
                    <a:ext uri="{9D8B030D-6E8A-4147-A177-3AD203B41FA5}">
                      <a16:colId xmlns:a16="http://schemas.microsoft.com/office/drawing/2014/main" val="517740006"/>
                    </a:ext>
                  </a:extLst>
                </a:gridCol>
                <a:gridCol w="1132861">
                  <a:extLst>
                    <a:ext uri="{9D8B030D-6E8A-4147-A177-3AD203B41FA5}">
                      <a16:colId xmlns:a16="http://schemas.microsoft.com/office/drawing/2014/main" val="2447483977"/>
                    </a:ext>
                  </a:extLst>
                </a:gridCol>
              </a:tblGrid>
              <a:tr h="124071"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50" u="sng" strike="noStrike">
                          <a:effectLst/>
                        </a:rPr>
                        <a:t>Budget</a:t>
                      </a:r>
                      <a:endParaRPr lang="en-CA" sz="105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6943648"/>
                  </a:ext>
                </a:extLst>
              </a:tr>
              <a:tr h="11631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Rotary Community Service Budget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2021-2022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Gross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Restricted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Unrestricted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50"/>
                        <a:t>Actual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353621"/>
                  </a:ext>
                </a:extLst>
              </a:tr>
              <a:tr h="116316"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Budget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$30,000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$20,000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$10,000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50"/>
                        <a:t>Restricted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50"/>
                        <a:t>Unrestricted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50"/>
                        <a:t>Total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01002983"/>
                  </a:ext>
                </a:extLst>
              </a:tr>
              <a:tr h="1163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YTD, tracking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19503827"/>
                  </a:ext>
                </a:extLst>
              </a:tr>
              <a:tr h="1163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u="sng" strike="noStrike">
                          <a:effectLst/>
                        </a:rPr>
                        <a:t>Projects listing</a:t>
                      </a:r>
                      <a:endParaRPr lang="en-CA" sz="105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99966706"/>
                  </a:ext>
                </a:extLst>
              </a:tr>
              <a:tr h="116316"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76533158"/>
                  </a:ext>
                </a:extLst>
              </a:tr>
              <a:tr h="20109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Gary Webster, May bike locks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211.80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211.80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33648353"/>
                  </a:ext>
                </a:extLst>
              </a:tr>
              <a:tr h="20109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Salvation Army, Rotary Remembers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$500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1,000.00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1,000.00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1200429"/>
                  </a:ext>
                </a:extLst>
              </a:tr>
              <a:tr h="29784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Varsity Acres Presbyterian Church, Side by Side program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500.00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500.00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5998870"/>
                  </a:ext>
                </a:extLst>
              </a:tr>
              <a:tr h="20471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Simon House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 dirty="0">
                          <a:effectLst/>
                        </a:rPr>
                        <a:t> </a:t>
                      </a:r>
                      <a:endParaRPr lang="en-CA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/>
                        <a:t>  $     5,000.00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       5000           -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95407556"/>
                  </a:ext>
                </a:extLst>
              </a:tr>
              <a:tr h="20109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Connaught supplies (May)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$500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311.33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311.33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54840058"/>
                  </a:ext>
                </a:extLst>
              </a:tr>
              <a:tr h="20109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Connaught miscellaneous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627.48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627.48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9462196"/>
                  </a:ext>
                </a:extLst>
              </a:tr>
              <a:tr h="2010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I Can for Kids November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2,500.00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2,500.00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2089934"/>
                  </a:ext>
                </a:extLst>
              </a:tr>
              <a:tr h="201096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Rotary Challenger Park membership and donation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$500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     500.00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500.00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79309999"/>
                  </a:ext>
                </a:extLst>
              </a:tr>
              <a:tr h="20109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Salvation Army Christmas Kettle program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$500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1,000.00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1,000.00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75300617"/>
                  </a:ext>
                </a:extLst>
              </a:tr>
              <a:tr h="2010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I Can for Kids Mar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2,500.00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2,500.00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31605346"/>
                  </a:ext>
                </a:extLst>
              </a:tr>
              <a:tr h="20471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Lytton Fire donation to Kamloops RC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             -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0897833"/>
                  </a:ext>
                </a:extLst>
              </a:tr>
              <a:tr h="20471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Mustard Seed dinner support money &amp; labour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$1,000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             -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56357453"/>
                  </a:ext>
                </a:extLst>
              </a:tr>
              <a:tr h="2010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Wheels for Kids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1,000.00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1,000.00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95893011"/>
                  </a:ext>
                </a:extLst>
              </a:tr>
              <a:tr h="2010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I Can for Kids May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2,500.00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2,500.00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1641028"/>
                  </a:ext>
                </a:extLst>
              </a:tr>
              <a:tr h="20471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Merritt flood damage support 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             -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06904191"/>
                  </a:ext>
                </a:extLst>
              </a:tr>
              <a:tr h="2010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Highbanks Society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1,500.00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1,500.00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04722758"/>
                  </a:ext>
                </a:extLst>
              </a:tr>
              <a:tr h="20109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Community Kitchen Delivery Truck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5,000.00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5,000.00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89139800"/>
                  </a:ext>
                </a:extLst>
              </a:tr>
              <a:tr h="201096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Connaught School, diapers &amp; water bottles (Dec &amp; Mar)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225.07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225.07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80805605"/>
                  </a:ext>
                </a:extLst>
              </a:tr>
              <a:tr h="201096"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NSTEP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2,500.00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2,500.00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7092370"/>
                  </a:ext>
                </a:extLst>
              </a:tr>
              <a:tr h="20109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Elements Calgary Mental Health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1,000.00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1,000.00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75845207"/>
                  </a:ext>
                </a:extLst>
              </a:tr>
              <a:tr h="20471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Mental Health Park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$2,500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             -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84543747"/>
                  </a:ext>
                </a:extLst>
              </a:tr>
              <a:tr h="20109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Hope Mission Xmas dinner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$750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750.00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750.00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47586420"/>
                  </a:ext>
                </a:extLst>
              </a:tr>
              <a:tr h="20471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Unallocated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$13,750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$10,000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 $                       -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6426901"/>
                  </a:ext>
                </a:extLst>
              </a:tr>
              <a:tr h="201096"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Check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$30,000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$20,000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$10,000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23,750.00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 4,875.68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28,625.68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13423168"/>
                  </a:ext>
                </a:extLst>
              </a:tr>
              <a:tr h="116316"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32551403"/>
                  </a:ext>
                </a:extLst>
              </a:tr>
              <a:tr h="201096"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Balance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050" u="none" strike="noStrike">
                          <a:effectLst/>
                        </a:rPr>
                        <a:t>$0 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-3750.00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 5,124.32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dirty="0"/>
                        <a:t> $      1,374.32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24265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202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1F1E67C-726B-95A5-247E-90576D50F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199628"/>
              </p:ext>
            </p:extLst>
          </p:nvPr>
        </p:nvGraphicFramePr>
        <p:xfrm>
          <a:off x="263769" y="211015"/>
          <a:ext cx="8998469" cy="62977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275">
                  <a:extLst>
                    <a:ext uri="{9D8B030D-6E8A-4147-A177-3AD203B41FA5}">
                      <a16:colId xmlns:a16="http://schemas.microsoft.com/office/drawing/2014/main" val="2822987949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932308025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1804648891"/>
                    </a:ext>
                  </a:extLst>
                </a:gridCol>
                <a:gridCol w="222006">
                  <a:extLst>
                    <a:ext uri="{9D8B030D-6E8A-4147-A177-3AD203B41FA5}">
                      <a16:colId xmlns:a16="http://schemas.microsoft.com/office/drawing/2014/main" val="2016393486"/>
                    </a:ext>
                  </a:extLst>
                </a:gridCol>
                <a:gridCol w="454269">
                  <a:extLst>
                    <a:ext uri="{9D8B030D-6E8A-4147-A177-3AD203B41FA5}">
                      <a16:colId xmlns:a16="http://schemas.microsoft.com/office/drawing/2014/main" val="3670895195"/>
                    </a:ext>
                  </a:extLst>
                </a:gridCol>
                <a:gridCol w="512885">
                  <a:extLst>
                    <a:ext uri="{9D8B030D-6E8A-4147-A177-3AD203B41FA5}">
                      <a16:colId xmlns:a16="http://schemas.microsoft.com/office/drawing/2014/main" val="1829790945"/>
                    </a:ext>
                  </a:extLst>
                </a:gridCol>
                <a:gridCol w="163390">
                  <a:extLst>
                    <a:ext uri="{9D8B030D-6E8A-4147-A177-3AD203B41FA5}">
                      <a16:colId xmlns:a16="http://schemas.microsoft.com/office/drawing/2014/main" val="3236842010"/>
                    </a:ext>
                  </a:extLst>
                </a:gridCol>
                <a:gridCol w="117964">
                  <a:extLst>
                    <a:ext uri="{9D8B030D-6E8A-4147-A177-3AD203B41FA5}">
                      <a16:colId xmlns:a16="http://schemas.microsoft.com/office/drawing/2014/main" val="3112042796"/>
                    </a:ext>
                  </a:extLst>
                </a:gridCol>
                <a:gridCol w="861646">
                  <a:extLst>
                    <a:ext uri="{9D8B030D-6E8A-4147-A177-3AD203B41FA5}">
                      <a16:colId xmlns:a16="http://schemas.microsoft.com/office/drawing/2014/main" val="3121794907"/>
                    </a:ext>
                  </a:extLst>
                </a:gridCol>
                <a:gridCol w="1534032">
                  <a:extLst>
                    <a:ext uri="{9D8B030D-6E8A-4147-A177-3AD203B41FA5}">
                      <a16:colId xmlns:a16="http://schemas.microsoft.com/office/drawing/2014/main" val="4098553953"/>
                    </a:ext>
                  </a:extLst>
                </a:gridCol>
                <a:gridCol w="917140">
                  <a:extLst>
                    <a:ext uri="{9D8B030D-6E8A-4147-A177-3AD203B41FA5}">
                      <a16:colId xmlns:a16="http://schemas.microsoft.com/office/drawing/2014/main" val="3001633619"/>
                    </a:ext>
                  </a:extLst>
                </a:gridCol>
                <a:gridCol w="679362">
                  <a:extLst>
                    <a:ext uri="{9D8B030D-6E8A-4147-A177-3AD203B41FA5}">
                      <a16:colId xmlns:a16="http://schemas.microsoft.com/office/drawing/2014/main" val="2188901479"/>
                    </a:ext>
                  </a:extLst>
                </a:gridCol>
                <a:gridCol w="827588">
                  <a:extLst>
                    <a:ext uri="{9D8B030D-6E8A-4147-A177-3AD203B41FA5}">
                      <a16:colId xmlns:a16="http://schemas.microsoft.com/office/drawing/2014/main" val="3665297451"/>
                    </a:ext>
                  </a:extLst>
                </a:gridCol>
                <a:gridCol w="679362">
                  <a:extLst>
                    <a:ext uri="{9D8B030D-6E8A-4147-A177-3AD203B41FA5}">
                      <a16:colId xmlns:a16="http://schemas.microsoft.com/office/drawing/2014/main" val="2293974156"/>
                    </a:ext>
                  </a:extLst>
                </a:gridCol>
              </a:tblGrid>
              <a:tr h="143979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CA" sz="1100" u="sng" strike="noStrike">
                          <a:effectLst/>
                        </a:rPr>
                        <a:t>Rotary International Service Budget 2020-2021</a:t>
                      </a:r>
                      <a:endParaRPr lang="en-CA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sng" strike="noStrike">
                          <a:effectLst/>
                        </a:rPr>
                        <a:t>Gross</a:t>
                      </a:r>
                      <a:endParaRPr lang="en-CA" sz="11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sng" strike="noStrike">
                          <a:effectLst/>
                        </a:rPr>
                        <a:t>Restricted</a:t>
                      </a:r>
                      <a:endParaRPr lang="en-CA" sz="11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u="sng" strike="noStrike">
                          <a:effectLst/>
                        </a:rPr>
                        <a:t>Unrestricted</a:t>
                      </a:r>
                      <a:endParaRPr lang="en-CA" sz="11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/>
                        <a:t>Actual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1609581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Budget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 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31,900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 $             18,500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13,400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/>
                        <a:t>Restricted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/>
                        <a:t>Unrestricted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/>
                        <a:t>Total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99897374"/>
                  </a:ext>
                </a:extLst>
              </a:tr>
              <a:tr h="14397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YTD, tracking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56252553"/>
                  </a:ext>
                </a:extLst>
              </a:tr>
              <a:tr h="14397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Projects listing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50591954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Child Foundation COVID 19 effort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8519302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Agua Segura, Colombia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43427845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KIVA donation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 2,500 </a:t>
                      </a:r>
                      <a:endParaRPr lang="en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/>
                        <a:t>$2,500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88062777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Help for the Highlands Society of Guatemala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 $                2,667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37222649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Malawi Water Project, borehole program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          300 </a:t>
                      </a:r>
                      <a:endParaRPr lang="en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/>
                        <a:t>$300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4987100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Columbo Prosthetic Limb Project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 $                6,500 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/>
                        <a:t>$6,300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38432668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Cambodia Village Sustainability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5001905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Barranquilla filters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 5,200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53332443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Nuevo Ibague filters, in place of Pitalito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 5,200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81276140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Cervical cancer immunization program India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/>
                        <a:t>$5,334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5815816"/>
                  </a:ext>
                </a:extLst>
              </a:tr>
              <a:tr h="143979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Ukraine Assistance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/>
                        <a:t>$5,000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5933216"/>
                  </a:ext>
                </a:extLst>
              </a:tr>
              <a:tr h="143979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Survival Garden Kits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2868021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Malawi Water Project, disaster relief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 1,000 </a:t>
                      </a:r>
                      <a:endParaRPr lang="en-C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/>
                        <a:t>$1,000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4016865"/>
                  </a:ext>
                </a:extLst>
              </a:tr>
              <a:tr h="143979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Shelterbox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/>
                        <a:t>$2,000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06606146"/>
                  </a:ext>
                </a:extLst>
              </a:tr>
              <a:tr h="143979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Greening Africa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26661836"/>
                  </a:ext>
                </a:extLst>
              </a:tr>
              <a:tr h="143979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Ukraine relief support thru RI</a:t>
                      </a:r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dirty="0"/>
                        <a:t>$5,000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53530082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Unallocated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8,533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 $                8,533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        -  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48672825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       -  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94085782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       -  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5910404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Check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31,900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 $             18,000 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13,900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/>
                        <a:t>$17,634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/>
                        <a:t>$9,800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/>
                        <a:t>$27,434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5814450"/>
                  </a:ext>
                </a:extLst>
              </a:tr>
              <a:tr h="143979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/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8555176"/>
                  </a:ext>
                </a:extLst>
              </a:tr>
              <a:tr h="269543"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>
                          <a:effectLst/>
                        </a:rPr>
                        <a:t>Balance</a:t>
                      </a: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       -  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          500 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u="none" strike="noStrike" dirty="0">
                          <a:effectLst/>
                        </a:rPr>
                        <a:t> $           (500)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dirty="0"/>
                        <a:t>$866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dirty="0"/>
                        <a:t>$3,600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100" dirty="0"/>
                        <a:t>$4,466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5545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61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DDCEBA2-9144-17F7-B402-3BEA401EF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250107"/>
              </p:ext>
            </p:extLst>
          </p:nvPr>
        </p:nvGraphicFramePr>
        <p:xfrm>
          <a:off x="103950" y="242188"/>
          <a:ext cx="9466771" cy="53539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186">
                  <a:extLst>
                    <a:ext uri="{9D8B030D-6E8A-4147-A177-3AD203B41FA5}">
                      <a16:colId xmlns:a16="http://schemas.microsoft.com/office/drawing/2014/main" val="326017678"/>
                    </a:ext>
                  </a:extLst>
                </a:gridCol>
                <a:gridCol w="748186">
                  <a:extLst>
                    <a:ext uri="{9D8B030D-6E8A-4147-A177-3AD203B41FA5}">
                      <a16:colId xmlns:a16="http://schemas.microsoft.com/office/drawing/2014/main" val="157455283"/>
                    </a:ext>
                  </a:extLst>
                </a:gridCol>
                <a:gridCol w="748186">
                  <a:extLst>
                    <a:ext uri="{9D8B030D-6E8A-4147-A177-3AD203B41FA5}">
                      <a16:colId xmlns:a16="http://schemas.microsoft.com/office/drawing/2014/main" val="3082179619"/>
                    </a:ext>
                  </a:extLst>
                </a:gridCol>
                <a:gridCol w="751602">
                  <a:extLst>
                    <a:ext uri="{9D8B030D-6E8A-4147-A177-3AD203B41FA5}">
                      <a16:colId xmlns:a16="http://schemas.microsoft.com/office/drawing/2014/main" val="786245383"/>
                    </a:ext>
                  </a:extLst>
                </a:gridCol>
                <a:gridCol w="748186">
                  <a:extLst>
                    <a:ext uri="{9D8B030D-6E8A-4147-A177-3AD203B41FA5}">
                      <a16:colId xmlns:a16="http://schemas.microsoft.com/office/drawing/2014/main" val="3949513920"/>
                    </a:ext>
                  </a:extLst>
                </a:gridCol>
                <a:gridCol w="748186">
                  <a:extLst>
                    <a:ext uri="{9D8B030D-6E8A-4147-A177-3AD203B41FA5}">
                      <a16:colId xmlns:a16="http://schemas.microsoft.com/office/drawing/2014/main" val="806314019"/>
                    </a:ext>
                  </a:extLst>
                </a:gridCol>
                <a:gridCol w="751602">
                  <a:extLst>
                    <a:ext uri="{9D8B030D-6E8A-4147-A177-3AD203B41FA5}">
                      <a16:colId xmlns:a16="http://schemas.microsoft.com/office/drawing/2014/main" val="4074508154"/>
                    </a:ext>
                  </a:extLst>
                </a:gridCol>
                <a:gridCol w="915587">
                  <a:extLst>
                    <a:ext uri="{9D8B030D-6E8A-4147-A177-3AD203B41FA5}">
                      <a16:colId xmlns:a16="http://schemas.microsoft.com/office/drawing/2014/main" val="4013400540"/>
                    </a:ext>
                  </a:extLst>
                </a:gridCol>
                <a:gridCol w="983916">
                  <a:extLst>
                    <a:ext uri="{9D8B030D-6E8A-4147-A177-3AD203B41FA5}">
                      <a16:colId xmlns:a16="http://schemas.microsoft.com/office/drawing/2014/main" val="1233347388"/>
                    </a:ext>
                  </a:extLst>
                </a:gridCol>
                <a:gridCol w="751602">
                  <a:extLst>
                    <a:ext uri="{9D8B030D-6E8A-4147-A177-3AD203B41FA5}">
                      <a16:colId xmlns:a16="http://schemas.microsoft.com/office/drawing/2014/main" val="3154400364"/>
                    </a:ext>
                  </a:extLst>
                </a:gridCol>
                <a:gridCol w="819930">
                  <a:extLst>
                    <a:ext uri="{9D8B030D-6E8A-4147-A177-3AD203B41FA5}">
                      <a16:colId xmlns:a16="http://schemas.microsoft.com/office/drawing/2014/main" val="716490900"/>
                    </a:ext>
                  </a:extLst>
                </a:gridCol>
                <a:gridCol w="751602">
                  <a:extLst>
                    <a:ext uri="{9D8B030D-6E8A-4147-A177-3AD203B41FA5}">
                      <a16:colId xmlns:a16="http://schemas.microsoft.com/office/drawing/2014/main" val="2763218079"/>
                    </a:ext>
                  </a:extLst>
                </a:gridCol>
              </a:tblGrid>
              <a:tr h="28365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Rotary New Generations Budget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2021/2022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Gross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Restricted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Unrestricted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u="sng" strike="noStrike">
                          <a:effectLst/>
                        </a:rPr>
                        <a:t>Actual</a:t>
                      </a:r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25200161"/>
                  </a:ext>
                </a:extLst>
              </a:tr>
              <a:tr h="265924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Budget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$10,850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$8,650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$2,200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50" u="sng" strike="noStrike">
                          <a:effectLst/>
                        </a:rPr>
                        <a:t>Restricted</a:t>
                      </a:r>
                      <a:endParaRPr lang="en-CA" sz="105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50" u="sng" strike="noStrike">
                          <a:effectLst/>
                        </a:rPr>
                        <a:t>Unrestricted</a:t>
                      </a:r>
                      <a:endParaRPr lang="en-CA" sz="105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200" u="sng" strike="noStrike">
                          <a:effectLst/>
                        </a:rPr>
                        <a:t>Total</a:t>
                      </a:r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13136572"/>
                  </a:ext>
                </a:extLst>
              </a:tr>
              <a:tr h="2659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YTD, tracking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$2,947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$2,500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$447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66119283"/>
                  </a:ext>
                </a:extLst>
              </a:tr>
              <a:tr h="2659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Projects listing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67823274"/>
                  </a:ext>
                </a:extLst>
              </a:tr>
              <a:tr h="265924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75322864"/>
                  </a:ext>
                </a:extLst>
              </a:tr>
              <a:tr h="2659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Bike Clinics</a:t>
                      </a:r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$447 </a:t>
                      </a:r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$447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38993872"/>
                  </a:ext>
                </a:extLst>
              </a:tr>
              <a:tr h="2659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Student laptop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14498667"/>
                  </a:ext>
                </a:extLst>
              </a:tr>
              <a:tr h="26592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Closer to Home - Summer in the City</a:t>
                      </a:r>
                      <a:endParaRPr lang="en-CA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$2,000 </a:t>
                      </a:r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$2,500 </a:t>
                      </a:r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$2,500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6113215"/>
                  </a:ext>
                </a:extLst>
              </a:tr>
              <a:tr h="26592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Jack James Employability Award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58497353"/>
                  </a:ext>
                </a:extLst>
              </a:tr>
              <a:tr h="26592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Wm Aberhart Parents Music Association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74539713"/>
                  </a:ext>
                </a:extLst>
              </a:tr>
              <a:tr h="265924"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RYPEN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20793185"/>
                  </a:ext>
                </a:extLst>
              </a:tr>
              <a:tr h="2659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NSTEP program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$2,500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6070070"/>
                  </a:ext>
                </a:extLst>
              </a:tr>
              <a:tr h="2659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unallocated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9574000"/>
                  </a:ext>
                </a:extLst>
              </a:tr>
              <a:tr h="265924"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sng" strike="noStrike">
                          <a:effectLst/>
                        </a:rPr>
                        <a:t>$0 </a:t>
                      </a:r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sng" strike="noStrike">
                          <a:effectLst/>
                        </a:rPr>
                        <a:t> </a:t>
                      </a:r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86097565"/>
                  </a:ext>
                </a:extLst>
              </a:tr>
              <a:tr h="265924"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sng" strike="noStrike">
                          <a:effectLst/>
                        </a:rPr>
                        <a:t> </a:t>
                      </a:r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04373374"/>
                  </a:ext>
                </a:extLst>
              </a:tr>
              <a:tr h="265924"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sng" strike="noStrike">
                          <a:effectLst/>
                        </a:rPr>
                        <a:t> </a:t>
                      </a:r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421900"/>
                  </a:ext>
                </a:extLst>
              </a:tr>
              <a:tr h="265924">
                <a:tc>
                  <a:txBody>
                    <a:bodyPr/>
                    <a:lstStyle/>
                    <a:p>
                      <a:pPr algn="l" fontAlgn="b"/>
                      <a:r>
                        <a:rPr lang="en-CA" sz="1050" u="none" strike="noStrike">
                          <a:effectLst/>
                        </a:rPr>
                        <a:t> </a:t>
                      </a:r>
                      <a:endParaRPr lang="en-CA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sng" strike="noStrike">
                          <a:effectLst/>
                        </a:rPr>
                        <a:t> </a:t>
                      </a:r>
                      <a:endParaRPr lang="en-CA" sz="12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83638225"/>
                  </a:ext>
                </a:extLst>
              </a:tr>
              <a:tr h="265924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Check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$4,500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$4,500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$2,500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$447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$2,947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0178159"/>
                  </a:ext>
                </a:extLst>
              </a:tr>
              <a:tr h="265924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52827988"/>
                  </a:ext>
                </a:extLst>
              </a:tr>
              <a:tr h="283653"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Balance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</a:rPr>
                        <a:t> 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$6,350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$8,650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($2,300)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$6,150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>
                          <a:effectLst/>
                        </a:rPr>
                        <a:t>$1,753 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u="none" strike="noStrike" dirty="0">
                          <a:effectLst/>
                        </a:rPr>
                        <a:t>$7,903 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4380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4411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51317</TotalTime>
  <Words>1559</Words>
  <Application>Microsoft Macintosh PowerPoint</Application>
  <PresentationFormat>Widescreen</PresentationFormat>
  <Paragraphs>795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Balance 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US</dc:title>
  <dc:creator>Eleni Konstantopoulou</dc:creator>
  <cp:lastModifiedBy>Amy Cahill</cp:lastModifiedBy>
  <cp:revision>383</cp:revision>
  <dcterms:created xsi:type="dcterms:W3CDTF">2017-03-07T09:15:43Z</dcterms:created>
  <dcterms:modified xsi:type="dcterms:W3CDTF">2022-06-01T14:28:36Z</dcterms:modified>
</cp:coreProperties>
</file>