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charts/chart1.xml" ContentType="application/vnd.openxmlformats-officedocument.drawingml.chart+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0.xml" ContentType="application/vnd.openxmlformats-officedocument.presentationml.tags+xml"/>
  <Override PartName="/ppt/notesSlides/notesSlide28.xml" ContentType="application/vnd.openxmlformats-officedocument.presentationml.notesSlide+xml"/>
  <Override PartName="/ppt/tags/tag21.xml" ContentType="application/vnd.openxmlformats-officedocument.presentationml.tags+xml"/>
  <Override PartName="/ppt/notesSlides/notesSlide29.xml" ContentType="application/vnd.openxmlformats-officedocument.presentationml.notesSlide+xml"/>
  <Override PartName="/ppt/tags/tag22.xml" ContentType="application/vnd.openxmlformats-officedocument.presentationml.tags+xml"/>
  <Override PartName="/ppt/notesSlides/notesSlide30.xml" ContentType="application/vnd.openxmlformats-officedocument.presentationml.notesSlide+xml"/>
  <Override PartName="/ppt/tags/tag2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4.xml" ContentType="application/vnd.openxmlformats-officedocument.presentationml.tags+xml"/>
  <Override PartName="/ppt/notesSlides/notesSlide34.xml" ContentType="application/vnd.openxmlformats-officedocument.presentationml.notesSlide+xml"/>
  <Override PartName="/ppt/tags/tag25.xml" ContentType="application/vnd.openxmlformats-officedocument.presentationml.tags+xml"/>
  <Override PartName="/ppt/notesSlides/notesSlide35.xml" ContentType="application/vnd.openxmlformats-officedocument.presentationml.notesSlide+xml"/>
  <Override PartName="/ppt/tags/tag26.xml" ContentType="application/vnd.openxmlformats-officedocument.presentationml.tags+xml"/>
  <Override PartName="/ppt/notesSlides/notesSlide36.xml" ContentType="application/vnd.openxmlformats-officedocument.presentationml.notesSlide+xml"/>
  <Override PartName="/ppt/tags/tag27.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8.xml" ContentType="application/vnd.openxmlformats-officedocument.presentationml.tags+xml"/>
  <Override PartName="/ppt/notesSlides/notesSlide39.xml" ContentType="application/vnd.openxmlformats-officedocument.presentationml.notesSlide+xml"/>
  <Override PartName="/ppt/tags/tag29.xml" ContentType="application/vnd.openxmlformats-officedocument.presentationml.tags+xml"/>
  <Override PartName="/ppt/notesSlides/notesSlide40.xml" ContentType="application/vnd.openxmlformats-officedocument.presentationml.notesSlide+xml"/>
  <Override PartName="/ppt/tags/tag30.xml" ContentType="application/vnd.openxmlformats-officedocument.presentationml.tags+xml"/>
  <Override PartName="/ppt/notesSlides/notesSlide41.xml" ContentType="application/vnd.openxmlformats-officedocument.presentationml.notesSlide+xml"/>
  <Override PartName="/ppt/tags/tag31.xml" ContentType="application/vnd.openxmlformats-officedocument.presentationml.tags+xml"/>
  <Override PartName="/ppt/notesSlides/notesSlide42.xml" ContentType="application/vnd.openxmlformats-officedocument.presentationml.notesSlide+xml"/>
  <Override PartName="/ppt/tags/tag32.xml" ContentType="application/vnd.openxmlformats-officedocument.presentationml.tags+xml"/>
  <Override PartName="/ppt/notesSlides/notesSlide43.xml" ContentType="application/vnd.openxmlformats-officedocument.presentationml.notesSlide+xml"/>
  <Override PartName="/ppt/tags/tag33.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66" r:id="rId2"/>
    <p:sldMasterId id="2147483662" r:id="rId3"/>
  </p:sldMasterIdLst>
  <p:notesMasterIdLst>
    <p:notesMasterId r:id="rId49"/>
  </p:notesMasterIdLst>
  <p:sldIdLst>
    <p:sldId id="300" r:id="rId4"/>
    <p:sldId id="258" r:id="rId5"/>
    <p:sldId id="259" r:id="rId6"/>
    <p:sldId id="307" r:id="rId7"/>
    <p:sldId id="263" r:id="rId8"/>
    <p:sldId id="329" r:id="rId9"/>
    <p:sldId id="260" r:id="rId10"/>
    <p:sldId id="317" r:id="rId11"/>
    <p:sldId id="318" r:id="rId12"/>
    <p:sldId id="268" r:id="rId13"/>
    <p:sldId id="264" r:id="rId14"/>
    <p:sldId id="319" r:id="rId15"/>
    <p:sldId id="265" r:id="rId16"/>
    <p:sldId id="320" r:id="rId17"/>
    <p:sldId id="267" r:id="rId18"/>
    <p:sldId id="321" r:id="rId19"/>
    <p:sldId id="269" r:id="rId20"/>
    <p:sldId id="257" r:id="rId21"/>
    <p:sldId id="292" r:id="rId22"/>
    <p:sldId id="322" r:id="rId23"/>
    <p:sldId id="323" r:id="rId24"/>
    <p:sldId id="270" r:id="rId25"/>
    <p:sldId id="271" r:id="rId26"/>
    <p:sldId id="324" r:id="rId27"/>
    <p:sldId id="272" r:id="rId28"/>
    <p:sldId id="325" r:id="rId29"/>
    <p:sldId id="275" r:id="rId30"/>
    <p:sldId id="276" r:id="rId31"/>
    <p:sldId id="277" r:id="rId32"/>
    <p:sldId id="279" r:id="rId33"/>
    <p:sldId id="280" r:id="rId34"/>
    <p:sldId id="294" r:id="rId35"/>
    <p:sldId id="281" r:id="rId36"/>
    <p:sldId id="282" r:id="rId37"/>
    <p:sldId id="283" r:id="rId38"/>
    <p:sldId id="284" r:id="rId39"/>
    <p:sldId id="285" r:id="rId40"/>
    <p:sldId id="286" r:id="rId41"/>
    <p:sldId id="330" r:id="rId42"/>
    <p:sldId id="287" r:id="rId43"/>
    <p:sldId id="303" r:id="rId44"/>
    <p:sldId id="289" r:id="rId45"/>
    <p:sldId id="290" r:id="rId46"/>
    <p:sldId id="293" r:id="rId47"/>
    <p:sldId id="326" r:id="rId4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EF3"/>
    <a:srgbClr val="D1E2EB"/>
    <a:srgbClr val="17458F"/>
    <a:srgbClr val="6381A1"/>
    <a:srgbClr val="67A18A"/>
    <a:srgbClr val="97D8FF"/>
    <a:srgbClr val="005DAA"/>
    <a:srgbClr val="FFC20E"/>
    <a:srgbClr val="000000"/>
    <a:srgbClr val="F7A8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33" autoAdjust="0"/>
  </p:normalViewPr>
  <p:slideViewPr>
    <p:cSldViewPr showGuides="1">
      <p:cViewPr varScale="1">
        <p:scale>
          <a:sx n="101" d="100"/>
          <a:sy n="101" d="100"/>
        </p:scale>
        <p:origin x="-183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ishp\Dropbox%20(Personal)\Dan%20-%20rotatry\rotary\D5360%20Survey%20-%20Club%20Report%20-%20Calgary%20Centenni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57003101884992"/>
          <c:y val="5.9891951006124225E-2"/>
          <c:w val="0.85021286796221174"/>
          <c:h val="0.89471434820647422"/>
        </c:manualLayout>
      </c:layout>
      <c:barChart>
        <c:barDir val="bar"/>
        <c:grouping val="percentStacked"/>
        <c:varyColors val="0"/>
        <c:ser>
          <c:idx val="1"/>
          <c:order val="0"/>
          <c:tx>
            <c:strRef>
              <c:f>'Engagement Preference'!$A$43</c:f>
              <c:strCache>
                <c:ptCount val="1"/>
                <c:pt idx="0">
                  <c:v>I’d prefer to be more engaged</c:v>
                </c:pt>
              </c:strCache>
            </c:strRef>
          </c:tx>
          <c:spPr>
            <a:solidFill>
              <a:schemeClr val="tx2">
                <a:lumMod val="75000"/>
              </a:schemeClr>
            </a:solidFill>
          </c:spPr>
          <c:invertIfNegative val="0"/>
          <c:dLbls>
            <c:spPr>
              <a:noFill/>
            </c:spPr>
            <c:txPr>
              <a:bodyPr/>
              <a:lstStyle/>
              <a:p>
                <a:pPr>
                  <a:defRPr sz="9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'Engagement Preference'!$B$46:$F$46</c:f>
              <c:strCache>
                <c:ptCount val="5"/>
                <c:pt idx="0">
                  <c:v>Total District (759)</c:v>
                </c:pt>
                <c:pt idx="1">
                  <c:v>Calgary Centennial (14)</c:v>
                </c:pt>
                <c:pt idx="2">
                  <c:v>Medium Size Clubs (267)</c:v>
                </c:pt>
                <c:pt idx="3">
                  <c:v>Calgary Clubs (347)</c:v>
                </c:pt>
                <c:pt idx="4">
                  <c:v>Rate their club Excellent (165)</c:v>
                </c:pt>
              </c:strCache>
            </c:strRef>
          </c:cat>
          <c:val>
            <c:numRef>
              <c:f>'Engagement Preference'!$B$43:$F$43</c:f>
              <c:numCache>
                <c:formatCode>0.0</c:formatCode>
                <c:ptCount val="5"/>
                <c:pt idx="0">
                  <c:v>15.41501976284585</c:v>
                </c:pt>
                <c:pt idx="1">
                  <c:v>21.428571428571427</c:v>
                </c:pt>
                <c:pt idx="2">
                  <c:v>14.232209737827715</c:v>
                </c:pt>
                <c:pt idx="3">
                  <c:v>13.256484149855908</c:v>
                </c:pt>
                <c:pt idx="4">
                  <c:v>11.515151515151516</c:v>
                </c:pt>
              </c:numCache>
            </c:numRef>
          </c:val>
          <c:extLst xmlns:c16r2="http://schemas.microsoft.com/office/drawing/2015/06/chart">
            <c:ext xmlns:c16="http://schemas.microsoft.com/office/drawing/2014/chart" uri="{C3380CC4-5D6E-409C-BE32-E72D297353CC}">
              <c16:uniqueId val="{00000000-407B-49D3-B71B-0B8B6237960F}"/>
            </c:ext>
          </c:extLst>
        </c:ser>
        <c:ser>
          <c:idx val="3"/>
          <c:order val="1"/>
          <c:tx>
            <c:strRef>
              <c:f>'Engagement Preference'!$A$44</c:f>
              <c:strCache>
                <c:ptCount val="1"/>
                <c:pt idx="0">
                  <c:v>Level of engagement is just right</c:v>
                </c:pt>
              </c:strCache>
            </c:strRef>
          </c:tx>
          <c:spPr>
            <a:solidFill>
              <a:schemeClr val="tx1">
                <a:lumMod val="25000"/>
                <a:lumOff val="75000"/>
              </a:schemeClr>
            </a:solidFill>
          </c:spPr>
          <c:invertIfNegative val="0"/>
          <c:dLbls>
            <c:spPr>
              <a:noFill/>
            </c:spPr>
            <c:txPr>
              <a:bodyPr/>
              <a:lstStyle/>
              <a:p>
                <a:pPr>
                  <a:defRPr sz="900">
                    <a:solidFill>
                      <a:sysClr val="windowText" lastClr="000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'Engagement Preference'!$B$46:$F$46</c:f>
              <c:strCache>
                <c:ptCount val="5"/>
                <c:pt idx="0">
                  <c:v>Total District (759)</c:v>
                </c:pt>
                <c:pt idx="1">
                  <c:v>Calgary Centennial (14)</c:v>
                </c:pt>
                <c:pt idx="2">
                  <c:v>Medium Size Clubs (267)</c:v>
                </c:pt>
                <c:pt idx="3">
                  <c:v>Calgary Clubs (347)</c:v>
                </c:pt>
                <c:pt idx="4">
                  <c:v>Rate their club Excellent (165)</c:v>
                </c:pt>
              </c:strCache>
            </c:strRef>
          </c:cat>
          <c:val>
            <c:numRef>
              <c:f>'Engagement Preference'!$B$44:$F$44</c:f>
              <c:numCache>
                <c:formatCode>0.0</c:formatCode>
                <c:ptCount val="5"/>
                <c:pt idx="0">
                  <c:v>77.07509881422925</c:v>
                </c:pt>
                <c:pt idx="1">
                  <c:v>78.571428571428569</c:v>
                </c:pt>
                <c:pt idx="2">
                  <c:v>77.902621722846447</c:v>
                </c:pt>
                <c:pt idx="3">
                  <c:v>80.115273775216139</c:v>
                </c:pt>
                <c:pt idx="4">
                  <c:v>86.060606060606062</c:v>
                </c:pt>
              </c:numCache>
            </c:numRef>
          </c:val>
          <c:extLst xmlns:c16r2="http://schemas.microsoft.com/office/drawing/2015/06/chart">
            <c:ext xmlns:c16="http://schemas.microsoft.com/office/drawing/2014/chart" uri="{C3380CC4-5D6E-409C-BE32-E72D297353CC}">
              <c16:uniqueId val="{00000001-407B-49D3-B71B-0B8B6237960F}"/>
            </c:ext>
          </c:extLst>
        </c:ser>
        <c:ser>
          <c:idx val="2"/>
          <c:order val="2"/>
          <c:tx>
            <c:strRef>
              <c:f>'Engagement Preference'!$A$45</c:f>
              <c:strCache>
                <c:ptCount val="1"/>
                <c:pt idx="0">
                  <c:v>I’d prefer to be less engaged</c:v>
                </c:pt>
              </c:strCache>
            </c:strRef>
          </c:tx>
          <c:spPr>
            <a:solidFill>
              <a:schemeClr val="accent5"/>
            </a:solidFill>
          </c:spPr>
          <c:invertIfNegative val="0"/>
          <c:dLbls>
            <c:spPr>
              <a:noFill/>
            </c:spPr>
            <c:txPr>
              <a:bodyPr/>
              <a:lstStyle/>
              <a:p>
                <a:pPr>
                  <a:defRPr sz="9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'Engagement Preference'!$B$46:$F$46</c:f>
              <c:strCache>
                <c:ptCount val="5"/>
                <c:pt idx="0">
                  <c:v>Total District (759)</c:v>
                </c:pt>
                <c:pt idx="1">
                  <c:v>Calgary Centennial (14)</c:v>
                </c:pt>
                <c:pt idx="2">
                  <c:v>Medium Size Clubs (267)</c:v>
                </c:pt>
                <c:pt idx="3">
                  <c:v>Calgary Clubs (347)</c:v>
                </c:pt>
                <c:pt idx="4">
                  <c:v>Rate their club Excellent (165)</c:v>
                </c:pt>
              </c:strCache>
            </c:strRef>
          </c:cat>
          <c:val>
            <c:numRef>
              <c:f>'Engagement Preference'!$B$45:$F$45</c:f>
              <c:numCache>
                <c:formatCode>0.0</c:formatCode>
                <c:ptCount val="5"/>
                <c:pt idx="0">
                  <c:v>7.5098814229249005</c:v>
                </c:pt>
                <c:pt idx="1">
                  <c:v>0</c:v>
                </c:pt>
                <c:pt idx="2">
                  <c:v>7.8651685393258424</c:v>
                </c:pt>
                <c:pt idx="3">
                  <c:v>6.6282420749279538</c:v>
                </c:pt>
                <c:pt idx="4">
                  <c:v>2.4242424242424243</c:v>
                </c:pt>
              </c:numCache>
            </c:numRef>
          </c:val>
          <c:extLst xmlns:c16r2="http://schemas.microsoft.com/office/drawing/2015/06/chart">
            <c:ext xmlns:c16="http://schemas.microsoft.com/office/drawing/2014/chart" uri="{C3380CC4-5D6E-409C-BE32-E72D297353CC}">
              <c16:uniqueId val="{00000002-407B-49D3-B71B-0B8B6237960F}"/>
            </c:ext>
          </c:extLst>
        </c:ser>
        <c:dLbls>
          <c:showLegendKey val="0"/>
          <c:showVal val="0"/>
          <c:showCatName val="0"/>
          <c:showSerName val="0"/>
          <c:showPercent val="0"/>
          <c:showBubbleSize val="0"/>
        </c:dLbls>
        <c:gapWidth val="10"/>
        <c:overlap val="100"/>
        <c:axId val="170886656"/>
        <c:axId val="170888192"/>
      </c:barChart>
      <c:catAx>
        <c:axId val="170886656"/>
        <c:scaling>
          <c:orientation val="maxMin"/>
        </c:scaling>
        <c:delete val="0"/>
        <c:axPos val="l"/>
        <c:numFmt formatCode="General" sourceLinked="0"/>
        <c:majorTickMark val="out"/>
        <c:minorTickMark val="none"/>
        <c:tickLblPos val="nextTo"/>
        <c:crossAx val="170888192"/>
        <c:crosses val="autoZero"/>
        <c:auto val="1"/>
        <c:lblAlgn val="ctr"/>
        <c:lblOffset val="100"/>
        <c:noMultiLvlLbl val="0"/>
      </c:catAx>
      <c:valAx>
        <c:axId val="170888192"/>
        <c:scaling>
          <c:orientation val="minMax"/>
          <c:min val="0"/>
        </c:scaling>
        <c:delete val="0"/>
        <c:axPos val="b"/>
        <c:numFmt formatCode="0%" sourceLinked="1"/>
        <c:majorTickMark val="out"/>
        <c:minorTickMark val="none"/>
        <c:tickLblPos val="nextTo"/>
        <c:txPr>
          <a:bodyPr/>
          <a:lstStyle/>
          <a:p>
            <a:pPr>
              <a:defRPr sz="800"/>
            </a:pPr>
            <a:endParaRPr lang="en-US"/>
          </a:p>
        </c:txPr>
        <c:crossAx val="170886656"/>
        <c:crosses val="max"/>
        <c:crossBetween val="between"/>
        <c:majorUnit val="0.2"/>
      </c:valAx>
      <c:spPr>
        <a:noFill/>
      </c:spPr>
    </c:plotArea>
    <c:legend>
      <c:legendPos val="t"/>
      <c:layout>
        <c:manualLayout>
          <c:xMode val="edge"/>
          <c:yMode val="edge"/>
          <c:x val="6.04837747554283E-2"/>
          <c:y val="8.3333333333333332E-3"/>
          <c:w val="0.93951622524457168"/>
          <c:h val="5.0230314960629921E-2"/>
        </c:manualLayout>
      </c:layout>
      <c:overlay val="0"/>
    </c:legend>
    <c:plotVisOnly val="1"/>
    <c:dispBlanksAs val="gap"/>
    <c:showDLblsOverMax val="0"/>
  </c:chart>
  <c:spPr>
    <a:noFill/>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CA"/>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20956E55-0117-4EC5-B1DD-B0D015BCBD6D}" type="datetimeFigureOut">
              <a:rPr lang="en-CA" smtClean="0"/>
              <a:t>22/05/2017</a:t>
            </a:fld>
            <a:endParaRPr lang="en-CA"/>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CA"/>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CA"/>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1ED9F018-1283-4299-8329-F49A78EAA1DC}" type="slidenum">
              <a:rPr lang="en-CA" smtClean="0"/>
              <a:t>‹#›</a:t>
            </a:fld>
            <a:endParaRPr lang="en-CA"/>
          </a:p>
        </p:txBody>
      </p:sp>
    </p:spTree>
    <p:extLst>
      <p:ext uri="{BB962C8B-B14F-4D97-AF65-F5344CB8AC3E}">
        <p14:creationId xmlns:p14="http://schemas.microsoft.com/office/powerpoint/2010/main" val="59842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p:txBody>
      </p:sp>
      <p:sp>
        <p:nvSpPr>
          <p:cNvPr id="4" name="Slide Number Placeholder 3"/>
          <p:cNvSpPr>
            <a:spLocks noGrp="1"/>
          </p:cNvSpPr>
          <p:nvPr>
            <p:ph type="sldNum" sz="quarter" idx="10"/>
          </p:nvPr>
        </p:nvSpPr>
        <p:spPr/>
        <p:txBody>
          <a:bodyPr/>
          <a:lstStyle/>
          <a:p>
            <a:fld id="{1ED9F018-1283-4299-8329-F49A78EAA1DC}" type="slidenum">
              <a:rPr lang="en-CA" smtClean="0"/>
              <a:t>1</a:t>
            </a:fld>
            <a:endParaRPr lang="en-CA" dirty="0"/>
          </a:p>
        </p:txBody>
      </p:sp>
    </p:spTree>
    <p:extLst>
      <p:ext uri="{BB962C8B-B14F-4D97-AF65-F5344CB8AC3E}">
        <p14:creationId xmlns:p14="http://schemas.microsoft.com/office/powerpoint/2010/main" val="3782755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p:txBody>
      </p:sp>
      <p:sp>
        <p:nvSpPr>
          <p:cNvPr id="4" name="Slide Number Placeholder 3"/>
          <p:cNvSpPr>
            <a:spLocks noGrp="1"/>
          </p:cNvSpPr>
          <p:nvPr>
            <p:ph type="sldNum" sz="quarter" idx="10"/>
          </p:nvPr>
        </p:nvSpPr>
        <p:spPr/>
        <p:txBody>
          <a:bodyPr/>
          <a:lstStyle/>
          <a:p>
            <a:fld id="{1ED9F018-1283-4299-8329-F49A78EAA1DC}" type="slidenum">
              <a:rPr lang="en-CA" smtClean="0"/>
              <a:t>10</a:t>
            </a:fld>
            <a:endParaRPr lang="en-CA"/>
          </a:p>
        </p:txBody>
      </p:sp>
    </p:spTree>
    <p:extLst>
      <p:ext uri="{BB962C8B-B14F-4D97-AF65-F5344CB8AC3E}">
        <p14:creationId xmlns:p14="http://schemas.microsoft.com/office/powerpoint/2010/main" val="2021793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solidFill>
                  <a:srgbClr val="000000"/>
                </a:solidFill>
              </a:rPr>
              <a:t>For your club, the chart illustrates the importance of six different reasons to join Rotary.  </a:t>
            </a:r>
          </a:p>
          <a:p>
            <a:endParaRPr lang="en-CA" sz="1000" dirty="0">
              <a:solidFill>
                <a:srgbClr val="000000"/>
              </a:solidFill>
            </a:endParaRPr>
          </a:p>
          <a:p>
            <a:r>
              <a:rPr lang="en-CA" sz="1000" dirty="0">
                <a:solidFill>
                  <a:srgbClr val="000000"/>
                </a:solidFill>
              </a:rPr>
              <a:t>Respondents were asked the following question:</a:t>
            </a:r>
          </a:p>
          <a:p>
            <a:pPr lvl="1"/>
            <a:r>
              <a:rPr lang="en-CA" sz="1000" dirty="0">
                <a:solidFill>
                  <a:srgbClr val="000000"/>
                </a:solidFill>
              </a:rPr>
              <a:t>Using a 5 point scale where 5 means very important and 1 means not important at all, how important were each of the following reasons in your decision to join your first Rotary club?</a:t>
            </a:r>
          </a:p>
          <a:p>
            <a:pPr marL="1585175" lvl="3" indent="-176131">
              <a:buFont typeface="Wingdings" panose="05000000000000000000" pitchFamily="2" charset="2"/>
              <a:buChar char="o"/>
            </a:pPr>
            <a:r>
              <a:rPr lang="en-CA" sz="1000" dirty="0">
                <a:solidFill>
                  <a:srgbClr val="000000"/>
                </a:solidFill>
              </a:rPr>
              <a:t>Friendship &amp; fellowship</a:t>
            </a:r>
          </a:p>
          <a:p>
            <a:pPr marL="1585175" lvl="3" indent="-176131">
              <a:buFont typeface="Wingdings" panose="05000000000000000000" pitchFamily="2" charset="2"/>
              <a:buChar char="o"/>
            </a:pPr>
            <a:r>
              <a:rPr lang="en-CA" sz="1000" dirty="0">
                <a:solidFill>
                  <a:srgbClr val="000000"/>
                </a:solidFill>
              </a:rPr>
              <a:t>Impact internationally</a:t>
            </a:r>
          </a:p>
          <a:p>
            <a:pPr marL="1585175" lvl="3" indent="-176131">
              <a:buFont typeface="Wingdings" panose="05000000000000000000" pitchFamily="2" charset="2"/>
              <a:buChar char="o"/>
            </a:pPr>
            <a:r>
              <a:rPr lang="en-CA" sz="1000" dirty="0">
                <a:solidFill>
                  <a:srgbClr val="000000"/>
                </a:solidFill>
              </a:rPr>
              <a:t>Impact locally</a:t>
            </a:r>
          </a:p>
          <a:p>
            <a:pPr marL="1585175" lvl="3" indent="-176131">
              <a:buFont typeface="Wingdings" panose="05000000000000000000" pitchFamily="2" charset="2"/>
              <a:buChar char="o"/>
            </a:pPr>
            <a:r>
              <a:rPr lang="en-CA" sz="1000" dirty="0">
                <a:solidFill>
                  <a:srgbClr val="000000"/>
                </a:solidFill>
              </a:rPr>
              <a:t>Networking for business</a:t>
            </a:r>
          </a:p>
          <a:p>
            <a:pPr marL="1585175" lvl="3" indent="-176131">
              <a:buFont typeface="Wingdings" panose="05000000000000000000" pitchFamily="2" charset="2"/>
              <a:buChar char="o"/>
            </a:pPr>
            <a:r>
              <a:rPr lang="en-CA" sz="1000" dirty="0">
                <a:solidFill>
                  <a:srgbClr val="000000"/>
                </a:solidFill>
              </a:rPr>
              <a:t>Personal recognition</a:t>
            </a:r>
          </a:p>
          <a:p>
            <a:pPr marL="1585175" lvl="3" indent="-176131">
              <a:buFont typeface="Wingdings" panose="05000000000000000000" pitchFamily="2" charset="2"/>
              <a:buChar char="o"/>
            </a:pPr>
            <a:r>
              <a:rPr lang="en-CA" sz="1000" dirty="0">
                <a:solidFill>
                  <a:srgbClr val="000000"/>
                </a:solidFill>
              </a:rPr>
              <a:t>Training &amp; Personal Development</a:t>
            </a:r>
          </a:p>
          <a:p>
            <a:pPr lvl="1"/>
            <a:endParaRPr lang="en-CA" sz="1000" dirty="0">
              <a:solidFill>
                <a:srgbClr val="000000"/>
              </a:solidFill>
            </a:endParaRPr>
          </a:p>
          <a:p>
            <a:r>
              <a:rPr lang="en-CA" sz="1000" dirty="0">
                <a:solidFill>
                  <a:srgbClr val="000000"/>
                </a:solidFill>
              </a:rPr>
              <a:t>Further analysis across a range of categories can be seen by clicking on the Excel icon while in PowerPoint Normal View (not </a:t>
            </a:r>
            <a:r>
              <a:rPr lang="en-CA" sz="1000" dirty="0" err="1">
                <a:solidFill>
                  <a:srgbClr val="000000"/>
                </a:solidFill>
              </a:rPr>
              <a:t>SlideShow</a:t>
            </a:r>
            <a:r>
              <a:rPr lang="en-CA" sz="1000" dirty="0">
                <a:solidFill>
                  <a:srgbClr val="000000"/>
                </a:solidFill>
              </a:rPr>
              <a:t> view).</a:t>
            </a:r>
          </a:p>
        </p:txBody>
      </p:sp>
      <p:sp>
        <p:nvSpPr>
          <p:cNvPr id="4" name="Slide Number Placeholder 3"/>
          <p:cNvSpPr>
            <a:spLocks noGrp="1"/>
          </p:cNvSpPr>
          <p:nvPr>
            <p:ph type="sldNum" sz="quarter" idx="10"/>
          </p:nvPr>
        </p:nvSpPr>
        <p:spPr/>
        <p:txBody>
          <a:bodyPr/>
          <a:lstStyle/>
          <a:p>
            <a:fld id="{1ED9F018-1283-4299-8329-F49A78EAA1DC}" type="slidenum">
              <a:rPr lang="en-CA" smtClean="0"/>
              <a:t>11</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solidFill>
                  <a:srgbClr val="000000"/>
                </a:solidFill>
              </a:rPr>
              <a:t>For each of</a:t>
            </a:r>
            <a:r>
              <a:rPr lang="en-CA" sz="1000" baseline="0" dirty="0">
                <a:solidFill>
                  <a:srgbClr val="000000"/>
                </a:solidFill>
              </a:rPr>
              <a:t> </a:t>
            </a:r>
            <a:r>
              <a:rPr lang="en-CA" sz="1000" dirty="0">
                <a:solidFill>
                  <a:srgbClr val="000000"/>
                </a:solidFill>
              </a:rPr>
              <a:t>the top reasons for joining Rotary, the chart illustrates the percent rating the reason as very important;</a:t>
            </a:r>
            <a:r>
              <a:rPr lang="en-CA" sz="1000" baseline="0" dirty="0">
                <a:solidFill>
                  <a:srgbClr val="000000"/>
                </a:solidFill>
              </a:rPr>
              <a:t> comparing your club to the total district and groups of clubs similar to yours.</a:t>
            </a:r>
            <a:r>
              <a:rPr lang="en-CA" sz="1000" dirty="0">
                <a:solidFill>
                  <a:srgbClr val="000000"/>
                </a:solidFill>
              </a:rPr>
              <a:t>  </a:t>
            </a:r>
          </a:p>
          <a:p>
            <a:endParaRPr lang="en-CA" sz="1000" dirty="0">
              <a:solidFill>
                <a:srgbClr val="000000"/>
              </a:solidFill>
            </a:endParaRPr>
          </a:p>
          <a:p>
            <a:r>
              <a:rPr lang="en-CA" sz="1000" dirty="0">
                <a:solidFill>
                  <a:srgbClr val="000000"/>
                </a:solidFill>
              </a:rPr>
              <a:t>Respondents were asked the following question:</a:t>
            </a:r>
          </a:p>
          <a:p>
            <a:pPr lvl="1"/>
            <a:r>
              <a:rPr lang="en-CA" sz="1000" dirty="0">
                <a:solidFill>
                  <a:srgbClr val="000000"/>
                </a:solidFill>
              </a:rPr>
              <a:t>Using a 5 point scale where 5 means very important and 1 means not important at all, how important were each of the following reasons in your decision to join your first Rotary club?</a:t>
            </a:r>
          </a:p>
          <a:p>
            <a:pPr marL="1585175" lvl="3" indent="-176131">
              <a:buFont typeface="Wingdings" panose="05000000000000000000" pitchFamily="2" charset="2"/>
              <a:buChar char="o"/>
            </a:pPr>
            <a:r>
              <a:rPr lang="en-CA" sz="1000" dirty="0">
                <a:solidFill>
                  <a:srgbClr val="000000"/>
                </a:solidFill>
              </a:rPr>
              <a:t>Friendship &amp; fellowship</a:t>
            </a:r>
          </a:p>
          <a:p>
            <a:pPr marL="1585175" lvl="3" indent="-176131">
              <a:buFont typeface="Wingdings" panose="05000000000000000000" pitchFamily="2" charset="2"/>
              <a:buChar char="o"/>
            </a:pPr>
            <a:r>
              <a:rPr lang="en-CA" sz="1000" dirty="0">
                <a:solidFill>
                  <a:srgbClr val="000000"/>
                </a:solidFill>
              </a:rPr>
              <a:t>Impact internationally</a:t>
            </a:r>
          </a:p>
          <a:p>
            <a:pPr marL="1585175" lvl="3" indent="-176131">
              <a:buFont typeface="Wingdings" panose="05000000000000000000" pitchFamily="2" charset="2"/>
              <a:buChar char="o"/>
            </a:pPr>
            <a:r>
              <a:rPr lang="en-CA" sz="1000" dirty="0">
                <a:solidFill>
                  <a:srgbClr val="000000"/>
                </a:solidFill>
              </a:rPr>
              <a:t>Impact locally</a:t>
            </a:r>
          </a:p>
          <a:p>
            <a:pPr marL="1585175" lvl="3" indent="-176131">
              <a:buFont typeface="Wingdings" panose="05000000000000000000" pitchFamily="2" charset="2"/>
              <a:buChar char="o"/>
            </a:pPr>
            <a:r>
              <a:rPr lang="en-CA" sz="1000" dirty="0">
                <a:solidFill>
                  <a:srgbClr val="000000"/>
                </a:solidFill>
              </a:rPr>
              <a:t>Networking for business</a:t>
            </a:r>
          </a:p>
          <a:p>
            <a:pPr marL="1585175" lvl="3" indent="-176131">
              <a:buFont typeface="Wingdings" panose="05000000000000000000" pitchFamily="2" charset="2"/>
              <a:buChar char="o"/>
            </a:pPr>
            <a:r>
              <a:rPr lang="en-CA" sz="1000" dirty="0">
                <a:solidFill>
                  <a:srgbClr val="000000"/>
                </a:solidFill>
              </a:rPr>
              <a:t>Personal recognition</a:t>
            </a:r>
          </a:p>
          <a:p>
            <a:pPr marL="1585175" lvl="3" indent="-176131">
              <a:buFont typeface="Wingdings" panose="05000000000000000000" pitchFamily="2" charset="2"/>
              <a:buChar char="o"/>
            </a:pPr>
            <a:r>
              <a:rPr lang="en-CA" sz="1000" dirty="0">
                <a:solidFill>
                  <a:srgbClr val="000000"/>
                </a:solidFill>
              </a:rPr>
              <a:t>Training &amp; Personal Development</a:t>
            </a:r>
          </a:p>
          <a:p>
            <a:pPr lvl="1"/>
            <a:endParaRPr lang="en-CA" sz="1000" dirty="0">
              <a:solidFill>
                <a:srgbClr val="000000"/>
              </a:solidFill>
            </a:endParaRPr>
          </a:p>
          <a:p>
            <a:r>
              <a:rPr lang="en-CA" sz="1000" dirty="0">
                <a:solidFill>
                  <a:srgbClr val="000000"/>
                </a:solidFill>
              </a:rPr>
              <a:t>Further analysis across a range of categories can be seen by clicking on the Excel icon while in PowerPoint Normal View (not </a:t>
            </a:r>
            <a:r>
              <a:rPr lang="en-CA" sz="1000" dirty="0" err="1">
                <a:solidFill>
                  <a:srgbClr val="000000"/>
                </a:solidFill>
              </a:rPr>
              <a:t>SlideShow</a:t>
            </a:r>
            <a:r>
              <a:rPr lang="en-CA" sz="1000" dirty="0">
                <a:solidFill>
                  <a:srgbClr val="000000"/>
                </a:solidFill>
              </a:rPr>
              <a:t> view).</a:t>
            </a:r>
          </a:p>
        </p:txBody>
      </p:sp>
      <p:sp>
        <p:nvSpPr>
          <p:cNvPr id="4" name="Slide Number Placeholder 3"/>
          <p:cNvSpPr>
            <a:spLocks noGrp="1"/>
          </p:cNvSpPr>
          <p:nvPr>
            <p:ph type="sldNum" sz="quarter" idx="10"/>
          </p:nvPr>
        </p:nvSpPr>
        <p:spPr/>
        <p:txBody>
          <a:bodyPr/>
          <a:lstStyle/>
          <a:p>
            <a:fld id="{1ED9F018-1283-4299-8329-F49A78EAA1DC}" type="slidenum">
              <a:rPr lang="en-CA" smtClean="0"/>
              <a:t>12</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50" dirty="0"/>
              <a:t>The chart illustrates why your club’s Rotarians joined when they did.</a:t>
            </a:r>
          </a:p>
          <a:p>
            <a:endParaRPr lang="en-CA" sz="1050" dirty="0"/>
          </a:p>
          <a:p>
            <a:r>
              <a:rPr lang="en-CA" sz="1050" dirty="0"/>
              <a:t>Respondents were asked the following question:</a:t>
            </a:r>
          </a:p>
          <a:p>
            <a:pPr lvl="1"/>
            <a:r>
              <a:rPr lang="en-CA" sz="1050" dirty="0"/>
              <a:t>Still thinking back to when you first joined a Rotary club, what were the reasons that you joined THEN instead of earlier in your life?  </a:t>
            </a:r>
            <a:br>
              <a:rPr lang="en-CA" sz="1050" dirty="0"/>
            </a:br>
            <a:r>
              <a:rPr lang="en-CA" sz="1050" dirty="0"/>
              <a:t>Please check all that apply.</a:t>
            </a:r>
          </a:p>
          <a:p>
            <a:pPr lvl="1"/>
            <a:endParaRPr lang="en-CA" sz="1050" dirty="0"/>
          </a:p>
          <a:p>
            <a:pPr marL="1543050" lvl="3" indent="-171450">
              <a:buFont typeface="Wingdings" panose="05000000000000000000" pitchFamily="2" charset="2"/>
              <a:buChar char="o"/>
            </a:pPr>
            <a:r>
              <a:rPr lang="en-CA" sz="1050" dirty="0"/>
              <a:t>I joined as soon as I was old enough</a:t>
            </a:r>
          </a:p>
          <a:p>
            <a:pPr marL="1543050" lvl="3" indent="-171450">
              <a:buFont typeface="Wingdings" panose="05000000000000000000" pitchFamily="2" charset="2"/>
              <a:buChar char="o"/>
            </a:pPr>
            <a:r>
              <a:rPr lang="en-CA" sz="1050" dirty="0"/>
              <a:t>I got too old for Rotaract </a:t>
            </a:r>
          </a:p>
          <a:p>
            <a:pPr marL="1543050" lvl="3" indent="-171450">
              <a:buFont typeface="Wingdings" panose="05000000000000000000" pitchFamily="2" charset="2"/>
              <a:buChar char="o"/>
            </a:pPr>
            <a:r>
              <a:rPr lang="en-CA" sz="1050" dirty="0"/>
              <a:t>I had just started a new job </a:t>
            </a:r>
          </a:p>
          <a:p>
            <a:pPr marL="1543050" lvl="3" indent="-171450">
              <a:buFont typeface="Wingdings" panose="05000000000000000000" pitchFamily="2" charset="2"/>
              <a:buChar char="o"/>
            </a:pPr>
            <a:r>
              <a:rPr lang="en-CA" sz="1050" dirty="0"/>
              <a:t>I had just moved to a new community</a:t>
            </a:r>
          </a:p>
          <a:p>
            <a:pPr marL="1543050" lvl="3" indent="-171450">
              <a:buFont typeface="Wingdings" panose="05000000000000000000" pitchFamily="2" charset="2"/>
              <a:buChar char="o"/>
            </a:pPr>
            <a:r>
              <a:rPr lang="en-CA" sz="1050" dirty="0"/>
              <a:t>The kids had grown up, so I had time</a:t>
            </a:r>
          </a:p>
          <a:p>
            <a:pPr marL="1543050" lvl="3" indent="-171450">
              <a:buFont typeface="Wingdings" panose="05000000000000000000" pitchFamily="2" charset="2"/>
              <a:buChar char="o"/>
            </a:pPr>
            <a:r>
              <a:rPr lang="en-CA" sz="1050" dirty="0"/>
              <a:t>I had retired, so I had time</a:t>
            </a:r>
          </a:p>
          <a:p>
            <a:pPr marL="1543050" lvl="3" indent="-171450">
              <a:buFont typeface="Wingdings" panose="05000000000000000000" pitchFamily="2" charset="2"/>
              <a:buChar char="o"/>
            </a:pPr>
            <a:r>
              <a:rPr lang="en-CA" sz="1050" dirty="0"/>
              <a:t>No one had asked me before then</a:t>
            </a:r>
          </a:p>
          <a:p>
            <a:pPr marL="1543050" lvl="3" indent="-171450">
              <a:buFont typeface="Wingdings" panose="05000000000000000000" pitchFamily="2" charset="2"/>
              <a:buChar char="o"/>
            </a:pPr>
            <a:r>
              <a:rPr lang="en-CA" sz="1050" dirty="0"/>
              <a:t>Other</a:t>
            </a:r>
          </a:p>
          <a:p>
            <a:pPr lvl="1"/>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a:p>
            <a:endParaRPr lang="en-CA" sz="1050" dirty="0"/>
          </a:p>
          <a:p>
            <a:r>
              <a:rPr lang="en-CA" sz="1050" dirty="0"/>
              <a:t>Additional comments from club members can be seen by clicking on the Excel icon while in PowerPoint Normal View (not </a:t>
            </a:r>
            <a:r>
              <a:rPr lang="en-CA" sz="1050" dirty="0" err="1"/>
              <a:t>SlideShow</a:t>
            </a:r>
            <a:r>
              <a:rPr lang="en-CA" sz="1050" dirty="0"/>
              <a:t> view).</a:t>
            </a:r>
          </a:p>
        </p:txBody>
      </p:sp>
      <p:sp>
        <p:nvSpPr>
          <p:cNvPr id="4" name="Slide Number Placeholder 3"/>
          <p:cNvSpPr>
            <a:spLocks noGrp="1"/>
          </p:cNvSpPr>
          <p:nvPr>
            <p:ph type="sldNum" sz="quarter" idx="10"/>
          </p:nvPr>
        </p:nvSpPr>
        <p:spPr/>
        <p:txBody>
          <a:bodyPr/>
          <a:lstStyle/>
          <a:p>
            <a:fld id="{1ED9F018-1283-4299-8329-F49A78EAA1DC}" type="slidenum">
              <a:rPr lang="en-CA" smtClean="0"/>
              <a:t>13</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solidFill>
                  <a:srgbClr val="000000"/>
                </a:solidFill>
              </a:rPr>
              <a:t>The chart illustrates why Rotarians joined when they did.</a:t>
            </a:r>
          </a:p>
          <a:p>
            <a:endParaRPr lang="en-CA" sz="1000" dirty="0">
              <a:solidFill>
                <a:srgbClr val="000000"/>
              </a:solidFill>
            </a:endParaRPr>
          </a:p>
          <a:p>
            <a:r>
              <a:rPr lang="en-CA" sz="1000" dirty="0">
                <a:solidFill>
                  <a:srgbClr val="000000"/>
                </a:solidFill>
              </a:rPr>
              <a:t>Respondents were asked the following question:</a:t>
            </a:r>
          </a:p>
          <a:p>
            <a:pPr lvl="1"/>
            <a:r>
              <a:rPr lang="en-CA" sz="1000" dirty="0">
                <a:solidFill>
                  <a:srgbClr val="000000"/>
                </a:solidFill>
              </a:rPr>
              <a:t>Still thinking back to when you first joined a Rotary club, what were the reasons that you joined THEN instead of earlier in your life?  </a:t>
            </a:r>
            <a:br>
              <a:rPr lang="en-CA" sz="1000" dirty="0">
                <a:solidFill>
                  <a:srgbClr val="000000"/>
                </a:solidFill>
              </a:rPr>
            </a:br>
            <a:r>
              <a:rPr lang="en-CA" sz="1000" dirty="0">
                <a:solidFill>
                  <a:srgbClr val="000000"/>
                </a:solidFill>
              </a:rPr>
              <a:t>Please check all that apply.</a:t>
            </a:r>
          </a:p>
          <a:p>
            <a:pPr lvl="1"/>
            <a:endParaRPr lang="en-CA" sz="1000" dirty="0">
              <a:solidFill>
                <a:srgbClr val="000000"/>
              </a:solidFill>
            </a:endParaRPr>
          </a:p>
          <a:p>
            <a:pPr marL="1585175" lvl="3" indent="-176131">
              <a:buFont typeface="Wingdings" panose="05000000000000000000" pitchFamily="2" charset="2"/>
              <a:buChar char="o"/>
            </a:pPr>
            <a:r>
              <a:rPr lang="en-CA" sz="1000" dirty="0">
                <a:solidFill>
                  <a:srgbClr val="000000"/>
                </a:solidFill>
              </a:rPr>
              <a:t>I joined as soon as I was old enough</a:t>
            </a:r>
          </a:p>
          <a:p>
            <a:pPr marL="1585175" lvl="3" indent="-176131">
              <a:buFont typeface="Wingdings" panose="05000000000000000000" pitchFamily="2" charset="2"/>
              <a:buChar char="o"/>
            </a:pPr>
            <a:r>
              <a:rPr lang="en-CA" sz="1000" dirty="0">
                <a:solidFill>
                  <a:srgbClr val="000000"/>
                </a:solidFill>
              </a:rPr>
              <a:t>I got too old for Rotaract </a:t>
            </a:r>
          </a:p>
          <a:p>
            <a:pPr marL="1585175" lvl="3" indent="-176131">
              <a:buFont typeface="Wingdings" panose="05000000000000000000" pitchFamily="2" charset="2"/>
              <a:buChar char="o"/>
            </a:pPr>
            <a:r>
              <a:rPr lang="en-CA" sz="1000" dirty="0">
                <a:solidFill>
                  <a:srgbClr val="000000"/>
                </a:solidFill>
              </a:rPr>
              <a:t>I had just started a new job </a:t>
            </a:r>
          </a:p>
          <a:p>
            <a:pPr marL="1585175" lvl="3" indent="-176131">
              <a:buFont typeface="Wingdings" panose="05000000000000000000" pitchFamily="2" charset="2"/>
              <a:buChar char="o"/>
            </a:pPr>
            <a:r>
              <a:rPr lang="en-CA" sz="1000" dirty="0">
                <a:solidFill>
                  <a:srgbClr val="000000"/>
                </a:solidFill>
              </a:rPr>
              <a:t>I had just moved to a new community</a:t>
            </a:r>
          </a:p>
          <a:p>
            <a:pPr marL="1585175" lvl="3" indent="-176131">
              <a:buFont typeface="Wingdings" panose="05000000000000000000" pitchFamily="2" charset="2"/>
              <a:buChar char="o"/>
            </a:pPr>
            <a:r>
              <a:rPr lang="en-CA" sz="1000" dirty="0">
                <a:solidFill>
                  <a:srgbClr val="000000"/>
                </a:solidFill>
              </a:rPr>
              <a:t>The kids had grown up, so I had time</a:t>
            </a:r>
          </a:p>
          <a:p>
            <a:pPr marL="1585175" lvl="3" indent="-176131">
              <a:buFont typeface="Wingdings" panose="05000000000000000000" pitchFamily="2" charset="2"/>
              <a:buChar char="o"/>
            </a:pPr>
            <a:r>
              <a:rPr lang="en-CA" sz="1000" dirty="0">
                <a:solidFill>
                  <a:srgbClr val="000000"/>
                </a:solidFill>
              </a:rPr>
              <a:t>I had retired, so I had time</a:t>
            </a:r>
          </a:p>
          <a:p>
            <a:pPr marL="1585175" lvl="3" indent="-176131">
              <a:buFont typeface="Wingdings" panose="05000000000000000000" pitchFamily="2" charset="2"/>
              <a:buChar char="o"/>
            </a:pPr>
            <a:r>
              <a:rPr lang="en-CA" sz="1000" dirty="0">
                <a:solidFill>
                  <a:srgbClr val="000000"/>
                </a:solidFill>
              </a:rPr>
              <a:t>No one had asked me before then</a:t>
            </a:r>
          </a:p>
          <a:p>
            <a:pPr marL="1585175" lvl="3" indent="-176131">
              <a:buFont typeface="Wingdings" panose="05000000000000000000" pitchFamily="2" charset="2"/>
              <a:buChar char="o"/>
            </a:pPr>
            <a:r>
              <a:rPr lang="en-CA" sz="1000" dirty="0">
                <a:solidFill>
                  <a:srgbClr val="000000"/>
                </a:solidFill>
              </a:rPr>
              <a:t>Other</a:t>
            </a:r>
          </a:p>
          <a:p>
            <a:pPr lvl="1"/>
            <a:endParaRPr lang="en-CA" sz="1000" dirty="0">
              <a:solidFill>
                <a:srgbClr val="000000"/>
              </a:solidFill>
            </a:endParaRPr>
          </a:p>
          <a:p>
            <a:r>
              <a:rPr lang="en-CA" sz="1000" dirty="0">
                <a:solidFill>
                  <a:srgbClr val="000000"/>
                </a:solidFill>
              </a:rPr>
              <a:t>Further analysis across a range of categories can be seen by clicking on the Excel icon while in PowerPoint Normal View (not </a:t>
            </a:r>
            <a:r>
              <a:rPr lang="en-CA" sz="1000" dirty="0" err="1">
                <a:solidFill>
                  <a:srgbClr val="000000"/>
                </a:solidFill>
              </a:rPr>
              <a:t>SlideShow</a:t>
            </a:r>
            <a:r>
              <a:rPr lang="en-CA" sz="1000" dirty="0">
                <a:solidFill>
                  <a:srgbClr val="000000"/>
                </a:solidFill>
              </a:rPr>
              <a:t> view).</a:t>
            </a:r>
          </a:p>
          <a:p>
            <a:endParaRPr lang="en-CA" dirty="0"/>
          </a:p>
        </p:txBody>
      </p:sp>
      <p:sp>
        <p:nvSpPr>
          <p:cNvPr id="4" name="Slide Number Placeholder 3"/>
          <p:cNvSpPr>
            <a:spLocks noGrp="1"/>
          </p:cNvSpPr>
          <p:nvPr>
            <p:ph type="sldNum" sz="quarter" idx="10"/>
          </p:nvPr>
        </p:nvSpPr>
        <p:spPr/>
        <p:txBody>
          <a:bodyPr/>
          <a:lstStyle/>
          <a:p>
            <a:fld id="{1ED9F018-1283-4299-8329-F49A78EAA1DC}" type="slidenum">
              <a:rPr lang="en-CA" smtClean="0"/>
              <a:t>14</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solidFill>
                  <a:srgbClr val="000000"/>
                </a:solidFill>
              </a:rPr>
              <a:t>For your club, the chart illustrates the importance of six different reasons for staying in Rotary. </a:t>
            </a:r>
          </a:p>
          <a:p>
            <a:endParaRPr lang="en-CA" sz="1000" dirty="0">
              <a:solidFill>
                <a:srgbClr val="000000"/>
              </a:solidFill>
            </a:endParaRPr>
          </a:p>
          <a:p>
            <a:r>
              <a:rPr lang="en-CA" sz="1000" dirty="0">
                <a:solidFill>
                  <a:srgbClr val="000000"/>
                </a:solidFill>
              </a:rPr>
              <a:t>Respondents were asked the following question:</a:t>
            </a:r>
          </a:p>
          <a:p>
            <a:r>
              <a:rPr lang="en-CA" sz="1000" dirty="0">
                <a:solidFill>
                  <a:srgbClr val="000000"/>
                </a:solidFill>
              </a:rPr>
              <a:t>Using a 5 point scale where 5 means very important and 1 means not important at all, how important are each of the following reasons you stay in Rotary?</a:t>
            </a:r>
          </a:p>
          <a:p>
            <a:r>
              <a:rPr lang="en-CA" sz="1000" dirty="0">
                <a:solidFill>
                  <a:srgbClr val="000000"/>
                </a:solidFill>
              </a:rPr>
              <a:t>Friendship &amp; fellowship</a:t>
            </a:r>
          </a:p>
          <a:p>
            <a:r>
              <a:rPr lang="en-CA" sz="1000" dirty="0">
                <a:solidFill>
                  <a:srgbClr val="000000"/>
                </a:solidFill>
              </a:rPr>
              <a:t>Impact internationally</a:t>
            </a:r>
          </a:p>
          <a:p>
            <a:r>
              <a:rPr lang="en-CA" sz="1000" dirty="0">
                <a:solidFill>
                  <a:srgbClr val="000000"/>
                </a:solidFill>
              </a:rPr>
              <a:t>Impact locally</a:t>
            </a:r>
          </a:p>
          <a:p>
            <a:r>
              <a:rPr lang="en-CA" sz="1000" dirty="0">
                <a:solidFill>
                  <a:srgbClr val="000000"/>
                </a:solidFill>
              </a:rPr>
              <a:t>Networking for business</a:t>
            </a:r>
          </a:p>
          <a:p>
            <a:r>
              <a:rPr lang="en-CA" sz="1000" dirty="0">
                <a:solidFill>
                  <a:srgbClr val="000000"/>
                </a:solidFill>
              </a:rPr>
              <a:t>Personal recognition</a:t>
            </a:r>
          </a:p>
          <a:p>
            <a:r>
              <a:rPr lang="en-CA" sz="1000" dirty="0">
                <a:solidFill>
                  <a:srgbClr val="000000"/>
                </a:solidFill>
              </a:rPr>
              <a:t>Training &amp; Personal Development</a:t>
            </a:r>
          </a:p>
          <a:p>
            <a:endParaRPr lang="en-CA" sz="1000" dirty="0">
              <a:solidFill>
                <a:srgbClr val="000000"/>
              </a:solidFill>
            </a:endParaRPr>
          </a:p>
          <a:p>
            <a:r>
              <a:rPr lang="en-CA" sz="1000" dirty="0">
                <a:solidFill>
                  <a:srgbClr val="000000"/>
                </a:solidFill>
              </a:rPr>
              <a:t>Further analysis across a range of categories can be seen by clicking on the Excel icon while in PowerPoint Normal View (not </a:t>
            </a:r>
            <a:r>
              <a:rPr lang="en-CA" sz="1000" dirty="0" err="1">
                <a:solidFill>
                  <a:srgbClr val="000000"/>
                </a:solidFill>
              </a:rPr>
              <a:t>SlideShow</a:t>
            </a:r>
            <a:r>
              <a:rPr lang="en-CA" sz="1000" dirty="0">
                <a:solidFill>
                  <a:srgbClr val="000000"/>
                </a:solidFill>
              </a:rPr>
              <a:t> view).</a:t>
            </a:r>
          </a:p>
          <a:p>
            <a:endParaRPr lang="en-CA" sz="1000" dirty="0">
              <a:solidFill>
                <a:srgbClr val="000000"/>
              </a:solidFill>
            </a:endParaRPr>
          </a:p>
          <a:p>
            <a:r>
              <a:rPr lang="en-CA" sz="1000" dirty="0">
                <a:solidFill>
                  <a:srgbClr val="000000"/>
                </a:solidFill>
              </a:rPr>
              <a:t>Additional comments from club members can be seen by clicking on the Excel icon while in PowerPoint Normal View (not </a:t>
            </a:r>
            <a:r>
              <a:rPr lang="en-CA" sz="1000" dirty="0" err="1">
                <a:solidFill>
                  <a:srgbClr val="000000"/>
                </a:solidFill>
              </a:rPr>
              <a:t>SlideShow</a:t>
            </a:r>
            <a:r>
              <a:rPr lang="en-CA" sz="1000" dirty="0">
                <a:solidFill>
                  <a:srgbClr val="000000"/>
                </a:solidFill>
              </a:rPr>
              <a:t> view).</a:t>
            </a:r>
          </a:p>
        </p:txBody>
      </p:sp>
      <p:sp>
        <p:nvSpPr>
          <p:cNvPr id="4" name="Slide Number Placeholder 3"/>
          <p:cNvSpPr>
            <a:spLocks noGrp="1"/>
          </p:cNvSpPr>
          <p:nvPr>
            <p:ph type="sldNum" sz="quarter" idx="10"/>
          </p:nvPr>
        </p:nvSpPr>
        <p:spPr/>
        <p:txBody>
          <a:bodyPr/>
          <a:lstStyle/>
          <a:p>
            <a:fld id="{1ED9F018-1283-4299-8329-F49A78EAA1DC}" type="slidenum">
              <a:rPr lang="en-CA" smtClean="0"/>
              <a:t>15</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solidFill>
                  <a:srgbClr val="000000"/>
                </a:solidFill>
              </a:rPr>
              <a:t>For your club, the chart illustrates the importance of six different reasons for staying in Rotary.  </a:t>
            </a:r>
          </a:p>
          <a:p>
            <a:endParaRPr lang="en-CA" sz="1000" dirty="0">
              <a:solidFill>
                <a:srgbClr val="000000"/>
              </a:solidFill>
            </a:endParaRPr>
          </a:p>
          <a:p>
            <a:r>
              <a:rPr lang="en-CA" sz="1000" dirty="0">
                <a:solidFill>
                  <a:srgbClr val="000000"/>
                </a:solidFill>
              </a:rPr>
              <a:t>Respondents were asked the following question:</a:t>
            </a:r>
          </a:p>
          <a:p>
            <a:pPr lvl="1"/>
            <a:r>
              <a:rPr lang="en-CA" sz="1000" dirty="0">
                <a:solidFill>
                  <a:srgbClr val="000000"/>
                </a:solidFill>
              </a:rPr>
              <a:t>Using a 5 point scale where 5 means very important and 1 means not important at all, how important are each of the following reasons you stay in Rotary?</a:t>
            </a:r>
          </a:p>
          <a:p>
            <a:pPr marL="1585175" lvl="3" indent="-176131">
              <a:buFont typeface="Wingdings" panose="05000000000000000000" pitchFamily="2" charset="2"/>
              <a:buChar char="o"/>
            </a:pPr>
            <a:r>
              <a:rPr lang="en-CA" sz="1000" dirty="0">
                <a:solidFill>
                  <a:srgbClr val="000000"/>
                </a:solidFill>
              </a:rPr>
              <a:t>Friendship &amp; fellowship</a:t>
            </a:r>
          </a:p>
          <a:p>
            <a:pPr marL="1585175" lvl="3" indent="-176131">
              <a:buFont typeface="Wingdings" panose="05000000000000000000" pitchFamily="2" charset="2"/>
              <a:buChar char="o"/>
            </a:pPr>
            <a:r>
              <a:rPr lang="en-CA" sz="1000" dirty="0">
                <a:solidFill>
                  <a:srgbClr val="000000"/>
                </a:solidFill>
              </a:rPr>
              <a:t>Impact internationally</a:t>
            </a:r>
          </a:p>
          <a:p>
            <a:pPr marL="1585175" lvl="3" indent="-176131">
              <a:buFont typeface="Wingdings" panose="05000000000000000000" pitchFamily="2" charset="2"/>
              <a:buChar char="o"/>
            </a:pPr>
            <a:r>
              <a:rPr lang="en-CA" sz="1000" dirty="0">
                <a:solidFill>
                  <a:srgbClr val="000000"/>
                </a:solidFill>
              </a:rPr>
              <a:t>Impact locally</a:t>
            </a:r>
          </a:p>
          <a:p>
            <a:pPr marL="1585175" lvl="3" indent="-176131">
              <a:buFont typeface="Wingdings" panose="05000000000000000000" pitchFamily="2" charset="2"/>
              <a:buChar char="o"/>
            </a:pPr>
            <a:r>
              <a:rPr lang="en-CA" sz="1000" dirty="0">
                <a:solidFill>
                  <a:srgbClr val="000000"/>
                </a:solidFill>
              </a:rPr>
              <a:t>Networking for business</a:t>
            </a:r>
          </a:p>
          <a:p>
            <a:pPr marL="1585175" lvl="3" indent="-176131">
              <a:buFont typeface="Wingdings" panose="05000000000000000000" pitchFamily="2" charset="2"/>
              <a:buChar char="o"/>
            </a:pPr>
            <a:r>
              <a:rPr lang="en-CA" sz="1000" dirty="0">
                <a:solidFill>
                  <a:srgbClr val="000000"/>
                </a:solidFill>
              </a:rPr>
              <a:t>Personal recognition</a:t>
            </a:r>
          </a:p>
          <a:p>
            <a:pPr marL="1585175" lvl="3" indent="-176131">
              <a:buFont typeface="Wingdings" panose="05000000000000000000" pitchFamily="2" charset="2"/>
              <a:buChar char="o"/>
            </a:pPr>
            <a:r>
              <a:rPr lang="en-CA" sz="1000" dirty="0">
                <a:solidFill>
                  <a:srgbClr val="000000"/>
                </a:solidFill>
              </a:rPr>
              <a:t>Training &amp; Personal Development</a:t>
            </a:r>
          </a:p>
          <a:p>
            <a:pPr lvl="1"/>
            <a:endParaRPr lang="en-CA" sz="1000" dirty="0">
              <a:solidFill>
                <a:srgbClr val="000000"/>
              </a:solidFill>
            </a:endParaRPr>
          </a:p>
          <a:p>
            <a:r>
              <a:rPr lang="en-CA" sz="1000" dirty="0">
                <a:solidFill>
                  <a:srgbClr val="000000"/>
                </a:solidFill>
              </a:rPr>
              <a:t>Further analysis across a range of categories can be seen by clicking on the Excel icon while in PowerPoint Normal View (not </a:t>
            </a:r>
            <a:r>
              <a:rPr lang="en-CA" sz="1000" dirty="0" err="1">
                <a:solidFill>
                  <a:srgbClr val="000000"/>
                </a:solidFill>
              </a:rPr>
              <a:t>SlideShow</a:t>
            </a:r>
            <a:r>
              <a:rPr lang="en-CA" sz="1000" dirty="0">
                <a:solidFill>
                  <a:srgbClr val="000000"/>
                </a:solidFill>
              </a:rPr>
              <a:t> view).</a:t>
            </a:r>
          </a:p>
          <a:p>
            <a:endParaRPr lang="en-CA" dirty="0"/>
          </a:p>
        </p:txBody>
      </p:sp>
      <p:sp>
        <p:nvSpPr>
          <p:cNvPr id="4" name="Slide Number Placeholder 3"/>
          <p:cNvSpPr>
            <a:spLocks noGrp="1"/>
          </p:cNvSpPr>
          <p:nvPr>
            <p:ph type="sldNum" sz="quarter" idx="10"/>
          </p:nvPr>
        </p:nvSpPr>
        <p:spPr/>
        <p:txBody>
          <a:bodyPr/>
          <a:lstStyle/>
          <a:p>
            <a:fld id="{1ED9F018-1283-4299-8329-F49A78EAA1DC}" type="slidenum">
              <a:rPr lang="en-CA" smtClean="0"/>
              <a:t>16</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p:txBody>
      </p:sp>
      <p:sp>
        <p:nvSpPr>
          <p:cNvPr id="4" name="Slide Number Placeholder 3"/>
          <p:cNvSpPr>
            <a:spLocks noGrp="1"/>
          </p:cNvSpPr>
          <p:nvPr>
            <p:ph type="sldNum" sz="quarter" idx="10"/>
          </p:nvPr>
        </p:nvSpPr>
        <p:spPr/>
        <p:txBody>
          <a:bodyPr/>
          <a:lstStyle/>
          <a:p>
            <a:fld id="{1ED9F018-1283-4299-8329-F49A78EAA1DC}" type="slidenum">
              <a:rPr lang="en-CA" smtClean="0"/>
              <a:t>17</a:t>
            </a:fld>
            <a:endParaRPr lang="en-CA"/>
          </a:p>
        </p:txBody>
      </p:sp>
    </p:spTree>
    <p:extLst>
      <p:ext uri="{BB962C8B-B14F-4D97-AF65-F5344CB8AC3E}">
        <p14:creationId xmlns:p14="http://schemas.microsoft.com/office/powerpoint/2010/main" val="1477641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solidFill>
                  <a:srgbClr val="000000"/>
                </a:solidFill>
              </a:rPr>
              <a:t>For your club, the chart illustrates the percent of total respondents in each type of Rotary role: club and district, current and past.  </a:t>
            </a:r>
          </a:p>
          <a:p>
            <a:endParaRPr lang="en-CA" sz="1000" dirty="0">
              <a:solidFill>
                <a:srgbClr val="000000"/>
              </a:solidFill>
            </a:endParaRPr>
          </a:p>
          <a:p>
            <a:r>
              <a:rPr lang="en-CA" sz="1000" dirty="0">
                <a:solidFill>
                  <a:srgbClr val="000000"/>
                </a:solidFill>
              </a:rPr>
              <a:t>Respondents were asked the following questions:</a:t>
            </a:r>
          </a:p>
          <a:p>
            <a:pPr lvl="1"/>
            <a:r>
              <a:rPr lang="en-CA" sz="1000" dirty="0">
                <a:solidFill>
                  <a:srgbClr val="000000"/>
                </a:solidFill>
              </a:rPr>
              <a:t>What roles, if any, do you CURRENTLY hold in your Rotary club?  Please check all that apply.</a:t>
            </a:r>
          </a:p>
          <a:p>
            <a:pPr lvl="1"/>
            <a:r>
              <a:rPr lang="en-CA" sz="1000" dirty="0">
                <a:solidFill>
                  <a:srgbClr val="000000"/>
                </a:solidFill>
              </a:rPr>
              <a:t>What roles, if any, have you EVER held in any Rotary club?  Please check all that apply.</a:t>
            </a:r>
          </a:p>
          <a:p>
            <a:pPr marL="1585175" lvl="3" indent="-176131">
              <a:buFont typeface="Wingdings" panose="05000000000000000000" pitchFamily="2" charset="2"/>
              <a:buChar char="o"/>
            </a:pPr>
            <a:r>
              <a:rPr lang="en-CA" sz="1000" dirty="0">
                <a:solidFill>
                  <a:srgbClr val="000000"/>
                </a:solidFill>
              </a:rPr>
              <a:t>Club President</a:t>
            </a:r>
          </a:p>
          <a:p>
            <a:pPr marL="1585175" lvl="3" indent="-176131">
              <a:buFont typeface="Wingdings" panose="05000000000000000000" pitchFamily="2" charset="2"/>
              <a:buChar char="o"/>
            </a:pPr>
            <a:r>
              <a:rPr lang="en-CA" sz="1000" dirty="0">
                <a:solidFill>
                  <a:srgbClr val="000000"/>
                </a:solidFill>
              </a:rPr>
              <a:t>President Elect</a:t>
            </a:r>
          </a:p>
          <a:p>
            <a:pPr marL="1585175" lvl="3" indent="-176131">
              <a:buFont typeface="Wingdings" panose="05000000000000000000" pitchFamily="2" charset="2"/>
              <a:buChar char="o"/>
            </a:pPr>
            <a:r>
              <a:rPr lang="en-CA" sz="1000" dirty="0">
                <a:solidFill>
                  <a:srgbClr val="000000"/>
                </a:solidFill>
              </a:rPr>
              <a:t>Club Board member</a:t>
            </a:r>
          </a:p>
          <a:p>
            <a:pPr marL="1585175" lvl="3" indent="-176131">
              <a:buFont typeface="Wingdings" panose="05000000000000000000" pitchFamily="2" charset="2"/>
              <a:buChar char="o"/>
            </a:pPr>
            <a:r>
              <a:rPr lang="en-CA" sz="1000" dirty="0">
                <a:solidFill>
                  <a:srgbClr val="000000"/>
                </a:solidFill>
              </a:rPr>
              <a:t>Active on one or more committees</a:t>
            </a:r>
          </a:p>
          <a:p>
            <a:pPr marL="1585175" lvl="3" indent="-176131">
              <a:buFont typeface="Wingdings" panose="05000000000000000000" pitchFamily="2" charset="2"/>
              <a:buChar char="o"/>
            </a:pPr>
            <a:r>
              <a:rPr lang="en-CA" sz="1000" dirty="0">
                <a:solidFill>
                  <a:srgbClr val="000000"/>
                </a:solidFill>
              </a:rPr>
              <a:t>Active volunteer in fundraising activities</a:t>
            </a:r>
          </a:p>
          <a:p>
            <a:pPr marL="1585175" lvl="3" indent="-176131">
              <a:buFont typeface="Wingdings" panose="05000000000000000000" pitchFamily="2" charset="2"/>
              <a:buChar char="o"/>
            </a:pPr>
            <a:r>
              <a:rPr lang="en-CA" sz="1000" dirty="0">
                <a:solidFill>
                  <a:srgbClr val="000000"/>
                </a:solidFill>
              </a:rPr>
              <a:t>Active volunteer in service activities</a:t>
            </a:r>
          </a:p>
          <a:p>
            <a:pPr marL="1585175" lvl="3" indent="-176131">
              <a:buFont typeface="Wingdings" panose="05000000000000000000" pitchFamily="2" charset="2"/>
              <a:buChar char="o"/>
            </a:pPr>
            <a:r>
              <a:rPr lang="en-CA" sz="1000" dirty="0">
                <a:solidFill>
                  <a:srgbClr val="000000"/>
                </a:solidFill>
              </a:rPr>
              <a:t>Contribute financially to club fundraising</a:t>
            </a:r>
          </a:p>
          <a:p>
            <a:pPr lvl="1"/>
            <a:endParaRPr lang="en-CA" sz="1000" dirty="0">
              <a:solidFill>
                <a:srgbClr val="000000"/>
              </a:solidFill>
            </a:endParaRPr>
          </a:p>
          <a:p>
            <a:pPr lvl="1"/>
            <a:r>
              <a:rPr lang="en-CA" sz="1000" dirty="0">
                <a:solidFill>
                  <a:srgbClr val="000000"/>
                </a:solidFill>
              </a:rPr>
              <a:t>What roles, if any, do you CURRENTLY hold at the DISTRICT level?  Please check all that apply.</a:t>
            </a:r>
          </a:p>
          <a:p>
            <a:pPr marL="1585175" lvl="3" indent="-176131">
              <a:buFont typeface="Wingdings" panose="05000000000000000000" pitchFamily="2" charset="2"/>
              <a:buChar char="o"/>
            </a:pPr>
            <a:r>
              <a:rPr lang="en-CA" sz="1000" dirty="0">
                <a:solidFill>
                  <a:srgbClr val="000000"/>
                </a:solidFill>
              </a:rPr>
              <a:t>District Leadership Team (District Chairperson or AG)</a:t>
            </a:r>
          </a:p>
          <a:p>
            <a:pPr marL="1585175" lvl="3" indent="-176131">
              <a:buFont typeface="Wingdings" panose="05000000000000000000" pitchFamily="2" charset="2"/>
              <a:buChar char="o"/>
            </a:pPr>
            <a:r>
              <a:rPr lang="en-CA" sz="1000" dirty="0">
                <a:solidFill>
                  <a:srgbClr val="000000"/>
                </a:solidFill>
              </a:rPr>
              <a:t>District committee member</a:t>
            </a:r>
          </a:p>
          <a:p>
            <a:pPr lvl="3"/>
            <a:r>
              <a:rPr lang="en-CA" sz="1000" dirty="0">
                <a:solidFill>
                  <a:srgbClr val="000000"/>
                </a:solidFill>
              </a:rPr>
              <a:t>	</a:t>
            </a:r>
          </a:p>
          <a:p>
            <a:pPr lvl="1"/>
            <a:r>
              <a:rPr lang="en-CA" sz="1000" dirty="0">
                <a:solidFill>
                  <a:srgbClr val="000000"/>
                </a:solidFill>
              </a:rPr>
              <a:t>What roles, if any, have you EVER held at the DISTRICT level?  Please check all that apply.</a:t>
            </a:r>
          </a:p>
          <a:p>
            <a:pPr marL="1585175" lvl="3" indent="-176131">
              <a:buFont typeface="Wingdings" panose="05000000000000000000" pitchFamily="2" charset="2"/>
              <a:buChar char="o"/>
            </a:pPr>
            <a:r>
              <a:rPr lang="en-CA" sz="1000" dirty="0">
                <a:solidFill>
                  <a:srgbClr val="000000"/>
                </a:solidFill>
              </a:rPr>
              <a:t>District Leadership Team (District Chairperson or AG) </a:t>
            </a:r>
          </a:p>
          <a:p>
            <a:pPr marL="1585175" lvl="3" indent="-176131">
              <a:buFont typeface="Wingdings" panose="05000000000000000000" pitchFamily="2" charset="2"/>
              <a:buChar char="o"/>
            </a:pPr>
            <a:r>
              <a:rPr lang="en-CA" sz="1000" dirty="0">
                <a:solidFill>
                  <a:srgbClr val="000000"/>
                </a:solidFill>
              </a:rPr>
              <a:t>District committee member</a:t>
            </a:r>
          </a:p>
          <a:p>
            <a:pPr marL="1585175" lvl="3" indent="-176131">
              <a:buFont typeface="Wingdings" panose="05000000000000000000" pitchFamily="2" charset="2"/>
              <a:buChar char="o"/>
            </a:pPr>
            <a:r>
              <a:rPr lang="en-CA" sz="1000" dirty="0">
                <a:solidFill>
                  <a:srgbClr val="000000"/>
                </a:solidFill>
              </a:rPr>
              <a:t>District Governor stream (DG, </a:t>
            </a:r>
            <a:r>
              <a:rPr lang="en-CA" sz="1000" dirty="0" err="1">
                <a:solidFill>
                  <a:srgbClr val="000000"/>
                </a:solidFill>
              </a:rPr>
              <a:t>PDG</a:t>
            </a:r>
            <a:r>
              <a:rPr lang="en-CA" sz="1000" dirty="0">
                <a:solidFill>
                  <a:srgbClr val="000000"/>
                </a:solidFill>
              </a:rPr>
              <a:t>, </a:t>
            </a:r>
            <a:r>
              <a:rPr lang="en-CA" sz="1000" dirty="0" err="1">
                <a:solidFill>
                  <a:srgbClr val="000000"/>
                </a:solidFill>
              </a:rPr>
              <a:t>DGE</a:t>
            </a:r>
            <a:r>
              <a:rPr lang="en-CA" sz="1000" dirty="0">
                <a:solidFill>
                  <a:srgbClr val="000000"/>
                </a:solidFill>
              </a:rPr>
              <a:t>, </a:t>
            </a:r>
            <a:r>
              <a:rPr lang="en-CA" sz="1000" dirty="0" err="1">
                <a:solidFill>
                  <a:srgbClr val="000000"/>
                </a:solidFill>
              </a:rPr>
              <a:t>DGN</a:t>
            </a:r>
            <a:r>
              <a:rPr lang="en-CA" sz="1000" dirty="0">
                <a:solidFill>
                  <a:srgbClr val="000000"/>
                </a:solidFill>
              </a:rPr>
              <a:t>, </a:t>
            </a:r>
            <a:r>
              <a:rPr lang="en-CA" sz="1000" dirty="0" err="1">
                <a:solidFill>
                  <a:srgbClr val="000000"/>
                </a:solidFill>
              </a:rPr>
              <a:t>DGND</a:t>
            </a:r>
            <a:r>
              <a:rPr lang="en-CA" sz="1000" dirty="0">
                <a:solidFill>
                  <a:srgbClr val="000000"/>
                </a:solidFill>
              </a:rPr>
              <a:t>)</a:t>
            </a:r>
          </a:p>
          <a:p>
            <a:endParaRPr lang="en-CA" sz="1000" dirty="0">
              <a:solidFill>
                <a:srgbClr val="000000"/>
              </a:solidFill>
            </a:endParaRPr>
          </a:p>
          <a:p>
            <a:r>
              <a:rPr lang="en-CA" sz="1000" dirty="0">
                <a:solidFill>
                  <a:srgbClr val="000000"/>
                </a:solidFill>
              </a:rPr>
              <a:t>Further analysis across a range of categories can be seen by clicking on the Excel icon while in PowerPoint Normal View (not </a:t>
            </a:r>
            <a:r>
              <a:rPr lang="en-CA" sz="1000" dirty="0" err="1">
                <a:solidFill>
                  <a:srgbClr val="000000"/>
                </a:solidFill>
              </a:rPr>
              <a:t>SlideShow</a:t>
            </a:r>
            <a:r>
              <a:rPr lang="en-CA" sz="1000" dirty="0">
                <a:solidFill>
                  <a:srgbClr val="000000"/>
                </a:solidFill>
              </a:rPr>
              <a:t> view).</a:t>
            </a:r>
          </a:p>
          <a:p>
            <a:endParaRPr lang="en-CA" dirty="0"/>
          </a:p>
        </p:txBody>
      </p:sp>
      <p:sp>
        <p:nvSpPr>
          <p:cNvPr id="4" name="Slide Number Placeholder 3"/>
          <p:cNvSpPr>
            <a:spLocks noGrp="1"/>
          </p:cNvSpPr>
          <p:nvPr>
            <p:ph type="sldNum" sz="quarter" idx="10"/>
          </p:nvPr>
        </p:nvSpPr>
        <p:spPr/>
        <p:txBody>
          <a:bodyPr/>
          <a:lstStyle/>
          <a:p>
            <a:fld id="{1ED9F018-1283-4299-8329-F49A78EAA1DC}" type="slidenum">
              <a:rPr lang="en-CA" smtClean="0"/>
              <a:t>18</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solidFill>
                  <a:srgbClr val="000000"/>
                </a:solidFill>
              </a:rPr>
              <a:t>The chart illustrates the percent of club respondents who participated in each type of district initiative.  </a:t>
            </a:r>
          </a:p>
          <a:p>
            <a:endParaRPr lang="en-CA" sz="1000" dirty="0">
              <a:solidFill>
                <a:srgbClr val="000000"/>
              </a:solidFill>
            </a:endParaRPr>
          </a:p>
          <a:p>
            <a:r>
              <a:rPr lang="en-CA" sz="1000" dirty="0">
                <a:solidFill>
                  <a:srgbClr val="000000"/>
                </a:solidFill>
              </a:rPr>
              <a:t>Respondents were asked the following question:</a:t>
            </a:r>
          </a:p>
          <a:p>
            <a:pPr lvl="2"/>
            <a:r>
              <a:rPr lang="en-CA" sz="1000" dirty="0">
                <a:solidFill>
                  <a:srgbClr val="000000"/>
                </a:solidFill>
              </a:rPr>
              <a:t>Which of the following apply to you?  Please check all that apply.</a:t>
            </a:r>
          </a:p>
          <a:p>
            <a:pPr lvl="2"/>
            <a:r>
              <a:rPr lang="en-CA" sz="1000" dirty="0">
                <a:solidFill>
                  <a:srgbClr val="000000"/>
                </a:solidFill>
              </a:rPr>
              <a:t>Have You -</a:t>
            </a:r>
          </a:p>
          <a:p>
            <a:pPr marL="1585175" lvl="3" indent="-176131">
              <a:buFont typeface="Wingdings" panose="05000000000000000000" pitchFamily="2" charset="2"/>
              <a:buChar char="o"/>
            </a:pPr>
            <a:r>
              <a:rPr lang="en-CA" sz="1000" dirty="0">
                <a:solidFill>
                  <a:srgbClr val="000000"/>
                </a:solidFill>
              </a:rPr>
              <a:t>Attended district assembly/conference in 2016 (Canmore)</a:t>
            </a:r>
          </a:p>
          <a:p>
            <a:pPr marL="1585175" lvl="3" indent="-176131">
              <a:buFont typeface="Wingdings" panose="05000000000000000000" pitchFamily="2" charset="2"/>
              <a:buChar char="o"/>
            </a:pPr>
            <a:r>
              <a:rPr lang="en-CA" sz="1000" dirty="0">
                <a:solidFill>
                  <a:srgbClr val="000000"/>
                </a:solidFill>
              </a:rPr>
              <a:t>Participated in 3 or more district meetings/teleconferences in the past 12 months</a:t>
            </a:r>
          </a:p>
          <a:p>
            <a:pPr marL="1585175" lvl="3" indent="-176131">
              <a:buFont typeface="Wingdings" panose="05000000000000000000" pitchFamily="2" charset="2"/>
              <a:buChar char="o"/>
            </a:pPr>
            <a:r>
              <a:rPr lang="en-CA" sz="1000" dirty="0">
                <a:solidFill>
                  <a:srgbClr val="000000"/>
                </a:solidFill>
              </a:rPr>
              <a:t>Read the district newsletter 6 times or more in the past 12 months</a:t>
            </a:r>
          </a:p>
          <a:p>
            <a:pPr marL="1585175" lvl="3" indent="-176131">
              <a:buFont typeface="Wingdings" panose="05000000000000000000" pitchFamily="2" charset="2"/>
              <a:buChar char="o"/>
            </a:pPr>
            <a:r>
              <a:rPr lang="en-CA" sz="1000" dirty="0">
                <a:solidFill>
                  <a:srgbClr val="000000"/>
                </a:solidFill>
              </a:rPr>
              <a:t>Read the weekly </a:t>
            </a:r>
            <a:r>
              <a:rPr lang="en-CA" sz="1000" dirty="0" err="1">
                <a:solidFill>
                  <a:srgbClr val="000000"/>
                </a:solidFill>
              </a:rPr>
              <a:t>WhaZUP</a:t>
            </a:r>
            <a:r>
              <a:rPr lang="en-CA" sz="1000" dirty="0">
                <a:solidFill>
                  <a:srgbClr val="000000"/>
                </a:solidFill>
              </a:rPr>
              <a:t>! Events digest 6 times or more in the past 12 months</a:t>
            </a:r>
          </a:p>
          <a:p>
            <a:pPr marL="1585175" lvl="3" indent="-176131">
              <a:buFont typeface="Wingdings" panose="05000000000000000000" pitchFamily="2" charset="2"/>
              <a:buChar char="o"/>
            </a:pPr>
            <a:r>
              <a:rPr lang="en-CA" sz="1000" dirty="0">
                <a:solidFill>
                  <a:srgbClr val="000000"/>
                </a:solidFill>
              </a:rPr>
              <a:t>Visit the district website at least monthly</a:t>
            </a:r>
          </a:p>
          <a:p>
            <a:pPr lvl="1"/>
            <a:endParaRPr lang="en-CA" sz="1000" dirty="0">
              <a:solidFill>
                <a:srgbClr val="000000"/>
              </a:solidFill>
            </a:endParaRPr>
          </a:p>
          <a:p>
            <a:r>
              <a:rPr lang="en-CA" sz="1000" dirty="0">
                <a:solidFill>
                  <a:srgbClr val="000000"/>
                </a:solidFill>
              </a:rPr>
              <a:t>Further analysis across a range of categories can be seen by clicking on the Excel icon while in PowerPoint Normal View (not </a:t>
            </a:r>
            <a:r>
              <a:rPr lang="en-CA" sz="1000" dirty="0" err="1">
                <a:solidFill>
                  <a:srgbClr val="000000"/>
                </a:solidFill>
              </a:rPr>
              <a:t>SlideShow</a:t>
            </a:r>
            <a:r>
              <a:rPr lang="en-CA" sz="1000" dirty="0">
                <a:solidFill>
                  <a:srgbClr val="000000"/>
                </a:solidFill>
              </a:rPr>
              <a:t> view).</a:t>
            </a:r>
            <a:endParaRPr lang="en-CA" sz="1100" dirty="0">
              <a:solidFill>
                <a:srgbClr val="000000"/>
              </a:solidFill>
            </a:endParaRPr>
          </a:p>
        </p:txBody>
      </p:sp>
      <p:sp>
        <p:nvSpPr>
          <p:cNvPr id="4" name="Slide Number Placeholder 3"/>
          <p:cNvSpPr>
            <a:spLocks noGrp="1"/>
          </p:cNvSpPr>
          <p:nvPr>
            <p:ph type="sldNum" sz="quarter" idx="10"/>
          </p:nvPr>
        </p:nvSpPr>
        <p:spPr/>
        <p:txBody>
          <a:bodyPr/>
          <a:lstStyle/>
          <a:p>
            <a:fld id="{1ED9F018-1283-4299-8329-F49A78EAA1DC}" type="slidenum">
              <a:rPr lang="en-CA" smtClean="0"/>
              <a:t>19</a:t>
            </a:fld>
            <a:endParaRPr lang="en-CA"/>
          </a:p>
        </p:txBody>
      </p:sp>
    </p:spTree>
    <p:extLst>
      <p:ext uri="{BB962C8B-B14F-4D97-AF65-F5344CB8AC3E}">
        <p14:creationId xmlns:p14="http://schemas.microsoft.com/office/powerpoint/2010/main" val="223908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t>In SLIDESHOW VIEW, click on any button above to navigate to the section.</a:t>
            </a:r>
          </a:p>
          <a:p>
            <a:r>
              <a:rPr lang="en-CA" sz="1100" dirty="0"/>
              <a:t>Use the icons in each slide footer for convenient navigation and quick access to more information.</a:t>
            </a:r>
          </a:p>
          <a:p>
            <a:endParaRPr lang="en-CA" dirty="0"/>
          </a:p>
        </p:txBody>
      </p:sp>
      <p:sp>
        <p:nvSpPr>
          <p:cNvPr id="4" name="Slide Number Placeholder 3"/>
          <p:cNvSpPr>
            <a:spLocks noGrp="1"/>
          </p:cNvSpPr>
          <p:nvPr>
            <p:ph type="sldNum" sz="quarter" idx="10"/>
          </p:nvPr>
        </p:nvSpPr>
        <p:spPr/>
        <p:txBody>
          <a:bodyPr/>
          <a:lstStyle/>
          <a:p>
            <a:fld id="{1ED9F018-1283-4299-8329-F49A78EAA1DC}" type="slidenum">
              <a:rPr lang="en-CA" smtClean="0"/>
              <a:t>2</a:t>
            </a:fld>
            <a:endParaRPr lang="en-CA" dirty="0"/>
          </a:p>
        </p:txBody>
      </p:sp>
    </p:spTree>
    <p:extLst>
      <p:ext uri="{BB962C8B-B14F-4D97-AF65-F5344CB8AC3E}">
        <p14:creationId xmlns:p14="http://schemas.microsoft.com/office/powerpoint/2010/main" val="2212548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solidFill>
                  <a:srgbClr val="000000"/>
                </a:solidFill>
              </a:rPr>
              <a:t>The chart illustrates the percent of club respondents who participated in each type of district initiative,</a:t>
            </a:r>
            <a:r>
              <a:rPr lang="en-CA" sz="1000" baseline="0" dirty="0">
                <a:solidFill>
                  <a:srgbClr val="000000"/>
                </a:solidFill>
              </a:rPr>
              <a:t> in comparison to the district average and other club groups.</a:t>
            </a:r>
            <a:endParaRPr lang="en-CA" sz="1000" dirty="0">
              <a:solidFill>
                <a:srgbClr val="000000"/>
              </a:solidFill>
            </a:endParaRPr>
          </a:p>
          <a:p>
            <a:endParaRPr lang="en-CA" sz="1000" dirty="0">
              <a:solidFill>
                <a:srgbClr val="000000"/>
              </a:solidFill>
            </a:endParaRPr>
          </a:p>
          <a:p>
            <a:r>
              <a:rPr lang="en-CA" sz="1000" dirty="0">
                <a:solidFill>
                  <a:srgbClr val="000000"/>
                </a:solidFill>
              </a:rPr>
              <a:t>Respondents were asked the following question:</a:t>
            </a:r>
          </a:p>
          <a:p>
            <a:pPr lvl="2"/>
            <a:r>
              <a:rPr lang="en-CA" sz="1000" dirty="0">
                <a:solidFill>
                  <a:srgbClr val="000000"/>
                </a:solidFill>
              </a:rPr>
              <a:t>Which of the following apply to you?  Please check all that apply.</a:t>
            </a:r>
          </a:p>
          <a:p>
            <a:pPr lvl="2"/>
            <a:r>
              <a:rPr lang="en-CA" sz="1000" dirty="0">
                <a:solidFill>
                  <a:srgbClr val="000000"/>
                </a:solidFill>
              </a:rPr>
              <a:t>Have You -</a:t>
            </a:r>
          </a:p>
          <a:p>
            <a:pPr marL="1585175" lvl="3" indent="-176131">
              <a:buFont typeface="Wingdings" panose="05000000000000000000" pitchFamily="2" charset="2"/>
              <a:buChar char="o"/>
            </a:pPr>
            <a:r>
              <a:rPr lang="en-CA" sz="1000" dirty="0">
                <a:solidFill>
                  <a:srgbClr val="000000"/>
                </a:solidFill>
              </a:rPr>
              <a:t>Attended district assembly/conference in 2016 (Canmore)</a:t>
            </a:r>
          </a:p>
          <a:p>
            <a:pPr marL="1585175" lvl="3" indent="-176131">
              <a:buFont typeface="Wingdings" panose="05000000000000000000" pitchFamily="2" charset="2"/>
              <a:buChar char="o"/>
            </a:pPr>
            <a:r>
              <a:rPr lang="en-CA" sz="1000" dirty="0">
                <a:solidFill>
                  <a:srgbClr val="000000"/>
                </a:solidFill>
              </a:rPr>
              <a:t>Participated in 3 or more district meetings/teleconferences in the past 12 months</a:t>
            </a:r>
          </a:p>
          <a:p>
            <a:pPr marL="1585175" lvl="3" indent="-176131">
              <a:buFont typeface="Wingdings" panose="05000000000000000000" pitchFamily="2" charset="2"/>
              <a:buChar char="o"/>
            </a:pPr>
            <a:r>
              <a:rPr lang="en-CA" sz="1000" dirty="0">
                <a:solidFill>
                  <a:srgbClr val="000000"/>
                </a:solidFill>
              </a:rPr>
              <a:t>Read the district newsletter 6 times or more in the past 12 months</a:t>
            </a:r>
          </a:p>
          <a:p>
            <a:pPr marL="1585175" lvl="3" indent="-176131">
              <a:buFont typeface="Wingdings" panose="05000000000000000000" pitchFamily="2" charset="2"/>
              <a:buChar char="o"/>
            </a:pPr>
            <a:r>
              <a:rPr lang="en-CA" sz="1000" dirty="0">
                <a:solidFill>
                  <a:srgbClr val="000000"/>
                </a:solidFill>
              </a:rPr>
              <a:t>Read the weekly </a:t>
            </a:r>
            <a:r>
              <a:rPr lang="en-CA" sz="1000" dirty="0" err="1">
                <a:solidFill>
                  <a:srgbClr val="000000"/>
                </a:solidFill>
              </a:rPr>
              <a:t>WhaZUP</a:t>
            </a:r>
            <a:r>
              <a:rPr lang="en-CA" sz="1000" dirty="0">
                <a:solidFill>
                  <a:srgbClr val="000000"/>
                </a:solidFill>
              </a:rPr>
              <a:t>! Events digest 6 times or more in the past 12 months</a:t>
            </a:r>
          </a:p>
          <a:p>
            <a:pPr marL="1585175" lvl="3" indent="-176131">
              <a:buFont typeface="Wingdings" panose="05000000000000000000" pitchFamily="2" charset="2"/>
              <a:buChar char="o"/>
            </a:pPr>
            <a:r>
              <a:rPr lang="en-CA" sz="1000" dirty="0">
                <a:solidFill>
                  <a:srgbClr val="000000"/>
                </a:solidFill>
              </a:rPr>
              <a:t>Visit the district website at least monthly</a:t>
            </a:r>
          </a:p>
          <a:p>
            <a:pPr lvl="1"/>
            <a:endParaRPr lang="en-CA" sz="1000" dirty="0">
              <a:solidFill>
                <a:srgbClr val="000000"/>
              </a:solidFill>
            </a:endParaRPr>
          </a:p>
          <a:p>
            <a:r>
              <a:rPr lang="en-CA" sz="1000" dirty="0">
                <a:solidFill>
                  <a:srgbClr val="000000"/>
                </a:solidFill>
              </a:rPr>
              <a:t>Further analysis across a range of categories can be seen by clicking on the Excel icon while in PowerPoint Normal View (not </a:t>
            </a:r>
            <a:r>
              <a:rPr lang="en-CA" sz="1000" dirty="0" err="1">
                <a:solidFill>
                  <a:srgbClr val="000000"/>
                </a:solidFill>
              </a:rPr>
              <a:t>SlideShow</a:t>
            </a:r>
            <a:r>
              <a:rPr lang="en-CA" sz="1000" dirty="0">
                <a:solidFill>
                  <a:srgbClr val="000000"/>
                </a:solidFill>
              </a:rPr>
              <a:t> view).</a:t>
            </a:r>
            <a:endParaRPr lang="en-CA" sz="1100" dirty="0">
              <a:solidFill>
                <a:srgbClr val="000000"/>
              </a:solidFill>
            </a:endParaRPr>
          </a:p>
        </p:txBody>
      </p:sp>
      <p:sp>
        <p:nvSpPr>
          <p:cNvPr id="4" name="Slide Number Placeholder 3"/>
          <p:cNvSpPr>
            <a:spLocks noGrp="1"/>
          </p:cNvSpPr>
          <p:nvPr>
            <p:ph type="sldNum" sz="quarter" idx="10"/>
          </p:nvPr>
        </p:nvSpPr>
        <p:spPr/>
        <p:txBody>
          <a:bodyPr/>
          <a:lstStyle/>
          <a:p>
            <a:fld id="{1ED9F018-1283-4299-8329-F49A78EAA1DC}" type="slidenum">
              <a:rPr lang="en-CA" smtClean="0"/>
              <a:t>20</a:t>
            </a:fld>
            <a:endParaRPr lang="en-CA"/>
          </a:p>
        </p:txBody>
      </p:sp>
    </p:spTree>
    <p:extLst>
      <p:ext uri="{BB962C8B-B14F-4D97-AF65-F5344CB8AC3E}">
        <p14:creationId xmlns:p14="http://schemas.microsoft.com/office/powerpoint/2010/main" val="2239087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t>The chart illustrates the level of engagement among Rotarians.  </a:t>
            </a:r>
          </a:p>
          <a:p>
            <a:endParaRPr lang="en-CA" sz="1000" dirty="0"/>
          </a:p>
          <a:p>
            <a:r>
              <a:rPr lang="en-CA" sz="1000" dirty="0"/>
              <a:t>Respondents were asked the following question:</a:t>
            </a:r>
          </a:p>
          <a:p>
            <a:pPr lvl="2"/>
            <a:r>
              <a:rPr lang="en-CA" sz="1000" dirty="0"/>
              <a:t>Using a 5 point scale where 5 means completely engaged and 1 means not engaged at all, how would you rate your level of engagement in the activities and work of your Rotary club?</a:t>
            </a:r>
          </a:p>
          <a:p>
            <a:pPr marL="1585175" lvl="3" indent="-176131">
              <a:buFont typeface="Wingdings" panose="05000000000000000000" pitchFamily="2" charset="2"/>
              <a:buChar char="o"/>
            </a:pPr>
            <a:r>
              <a:rPr lang="en-CA" sz="1000" dirty="0"/>
              <a:t>5 – Completely Engaged</a:t>
            </a:r>
          </a:p>
          <a:p>
            <a:pPr marL="1585175" lvl="3" indent="-176131">
              <a:buFont typeface="Wingdings" panose="05000000000000000000" pitchFamily="2" charset="2"/>
              <a:buChar char="o"/>
            </a:pPr>
            <a:r>
              <a:rPr lang="en-CA" sz="1000" dirty="0"/>
              <a:t>4</a:t>
            </a:r>
          </a:p>
          <a:p>
            <a:pPr marL="1585175" lvl="3" indent="-176131">
              <a:buFont typeface="Wingdings" panose="05000000000000000000" pitchFamily="2" charset="2"/>
              <a:buChar char="o"/>
            </a:pPr>
            <a:r>
              <a:rPr lang="en-CA" sz="1000" dirty="0"/>
              <a:t>3</a:t>
            </a:r>
          </a:p>
          <a:p>
            <a:pPr marL="1585175" lvl="3" indent="-176131">
              <a:buFont typeface="Wingdings" panose="05000000000000000000" pitchFamily="2" charset="2"/>
              <a:buChar char="o"/>
            </a:pPr>
            <a:r>
              <a:rPr lang="en-CA" sz="1000" dirty="0"/>
              <a:t>2</a:t>
            </a:r>
          </a:p>
          <a:p>
            <a:pPr marL="1585175" lvl="3" indent="-176131">
              <a:buFont typeface="Wingdings" panose="05000000000000000000" pitchFamily="2" charset="2"/>
              <a:buChar char="o"/>
            </a:pPr>
            <a:r>
              <a:rPr lang="en-CA" sz="1000" dirty="0"/>
              <a:t>1 – Not Engaged At All</a:t>
            </a:r>
          </a:p>
          <a:p>
            <a:pPr marL="1585175" lvl="3" indent="-176131">
              <a:buFont typeface="Wingdings" panose="05000000000000000000" pitchFamily="2" charset="2"/>
              <a:buChar char="o"/>
            </a:pPr>
            <a:r>
              <a:rPr lang="en-CA" sz="1000" dirty="0"/>
              <a:t>Don’t Know</a:t>
            </a:r>
          </a:p>
          <a:p>
            <a:endParaRPr lang="en-CA" sz="1000" dirty="0"/>
          </a:p>
          <a:p>
            <a:r>
              <a:rPr lang="en-CA" sz="1000" dirty="0"/>
              <a:t>Further analysis across a range of categories can be seen by clicking on the Excel icon while in PowerPoint Normal View (not </a:t>
            </a:r>
            <a:r>
              <a:rPr lang="en-CA" sz="1000" dirty="0" err="1"/>
              <a:t>SlideShow</a:t>
            </a:r>
            <a:r>
              <a:rPr lang="en-CA" sz="1000" dirty="0"/>
              <a:t> view).</a:t>
            </a:r>
          </a:p>
        </p:txBody>
      </p:sp>
      <p:sp>
        <p:nvSpPr>
          <p:cNvPr id="4" name="Slide Number Placeholder 3"/>
          <p:cNvSpPr>
            <a:spLocks noGrp="1"/>
          </p:cNvSpPr>
          <p:nvPr>
            <p:ph type="sldNum" sz="quarter" idx="10"/>
          </p:nvPr>
        </p:nvSpPr>
        <p:spPr/>
        <p:txBody>
          <a:bodyPr/>
          <a:lstStyle/>
          <a:p>
            <a:fld id="{1ED9F018-1283-4299-8329-F49A78EAA1DC}" type="slidenum">
              <a:rPr lang="en-CA" smtClean="0"/>
              <a:t>21</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t>The chart illustrates the level of engagement among Rotarians.  </a:t>
            </a:r>
          </a:p>
          <a:p>
            <a:endParaRPr lang="en-CA" sz="1000" dirty="0"/>
          </a:p>
          <a:p>
            <a:r>
              <a:rPr lang="en-CA" sz="1000" dirty="0"/>
              <a:t>Respondents were asked the following question:</a:t>
            </a:r>
          </a:p>
          <a:p>
            <a:pPr lvl="2"/>
            <a:r>
              <a:rPr lang="en-CA" sz="1000" dirty="0"/>
              <a:t>Using a 5 point scale where 5 means completely engaged and 1 means not engaged at all, how would you rate your level of engagement in the activities and work of your Rotary club?</a:t>
            </a:r>
          </a:p>
          <a:p>
            <a:pPr marL="1585175" lvl="3" indent="-176131">
              <a:buFont typeface="Wingdings" panose="05000000000000000000" pitchFamily="2" charset="2"/>
              <a:buChar char="o"/>
            </a:pPr>
            <a:r>
              <a:rPr lang="en-CA" sz="1000" dirty="0"/>
              <a:t>5 – Completely Engaged</a:t>
            </a:r>
          </a:p>
          <a:p>
            <a:pPr marL="1585175" lvl="3" indent="-176131">
              <a:buFont typeface="Wingdings" panose="05000000000000000000" pitchFamily="2" charset="2"/>
              <a:buChar char="o"/>
            </a:pPr>
            <a:r>
              <a:rPr lang="en-CA" sz="1000" dirty="0"/>
              <a:t>4</a:t>
            </a:r>
          </a:p>
          <a:p>
            <a:pPr marL="1585175" lvl="3" indent="-176131">
              <a:buFont typeface="Wingdings" panose="05000000000000000000" pitchFamily="2" charset="2"/>
              <a:buChar char="o"/>
            </a:pPr>
            <a:r>
              <a:rPr lang="en-CA" sz="1000" dirty="0"/>
              <a:t>3</a:t>
            </a:r>
          </a:p>
          <a:p>
            <a:pPr marL="1585175" lvl="3" indent="-176131">
              <a:buFont typeface="Wingdings" panose="05000000000000000000" pitchFamily="2" charset="2"/>
              <a:buChar char="o"/>
            </a:pPr>
            <a:r>
              <a:rPr lang="en-CA" sz="1000" dirty="0"/>
              <a:t>2</a:t>
            </a:r>
          </a:p>
          <a:p>
            <a:pPr marL="1585175" lvl="3" indent="-176131">
              <a:buFont typeface="Wingdings" panose="05000000000000000000" pitchFamily="2" charset="2"/>
              <a:buChar char="o"/>
            </a:pPr>
            <a:r>
              <a:rPr lang="en-CA" sz="1000" dirty="0"/>
              <a:t>1 – Not Engaged At All</a:t>
            </a:r>
          </a:p>
          <a:p>
            <a:pPr marL="1585175" lvl="3" indent="-176131">
              <a:buFont typeface="Wingdings" panose="05000000000000000000" pitchFamily="2" charset="2"/>
              <a:buChar char="o"/>
            </a:pPr>
            <a:r>
              <a:rPr lang="en-CA" sz="1000" dirty="0"/>
              <a:t>Don’t Know</a:t>
            </a:r>
          </a:p>
          <a:p>
            <a:endParaRPr lang="en-CA" sz="1000" dirty="0"/>
          </a:p>
          <a:p>
            <a:r>
              <a:rPr lang="en-CA" sz="1000" dirty="0"/>
              <a:t>Further analysis across a range of categories can be seen by clicking on the Excel icon while in PowerPoint Normal View (not </a:t>
            </a:r>
            <a:r>
              <a:rPr lang="en-CA" sz="1000" dirty="0" err="1"/>
              <a:t>SlideShow</a:t>
            </a:r>
            <a:r>
              <a:rPr lang="en-CA" sz="1000" dirty="0"/>
              <a:t> view).</a:t>
            </a:r>
          </a:p>
        </p:txBody>
      </p:sp>
      <p:sp>
        <p:nvSpPr>
          <p:cNvPr id="4" name="Slide Number Placeholder 3"/>
          <p:cNvSpPr>
            <a:spLocks noGrp="1"/>
          </p:cNvSpPr>
          <p:nvPr>
            <p:ph type="sldNum" sz="quarter" idx="10"/>
          </p:nvPr>
        </p:nvSpPr>
        <p:spPr/>
        <p:txBody>
          <a:bodyPr/>
          <a:lstStyle/>
          <a:p>
            <a:fld id="{1ED9F018-1283-4299-8329-F49A78EAA1DC}" type="slidenum">
              <a:rPr lang="en-CA" smtClean="0"/>
              <a:t>22</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t>The chart illustrates the preferred level of engagement among Rotarians, compared to their current engagement.  </a:t>
            </a:r>
          </a:p>
          <a:p>
            <a:endParaRPr lang="en-CA" sz="1000" dirty="0"/>
          </a:p>
          <a:p>
            <a:r>
              <a:rPr lang="en-CA" sz="1000" dirty="0"/>
              <a:t>Respondents were asked the following question:</a:t>
            </a:r>
          </a:p>
          <a:p>
            <a:pPr lvl="2"/>
            <a:r>
              <a:rPr lang="en-CA" sz="1000" dirty="0"/>
              <a:t>Is your level of engagement in your club’s activities and work less than you’d prefer, more than you’d prefer, or just right for you right now?  Check one.</a:t>
            </a:r>
          </a:p>
          <a:p>
            <a:pPr marL="1585175" lvl="3" indent="-176131">
              <a:buFont typeface="Wingdings" panose="05000000000000000000" pitchFamily="2" charset="2"/>
              <a:buChar char="o"/>
            </a:pPr>
            <a:r>
              <a:rPr lang="en-CA" sz="1000" dirty="0"/>
              <a:t>5 – Completely Engaged</a:t>
            </a:r>
          </a:p>
          <a:p>
            <a:pPr marL="1585175" lvl="3" indent="-176131">
              <a:buFont typeface="Wingdings" panose="05000000000000000000" pitchFamily="2" charset="2"/>
              <a:buChar char="o"/>
            </a:pPr>
            <a:r>
              <a:rPr lang="en-CA" sz="1000" dirty="0"/>
              <a:t>4</a:t>
            </a:r>
          </a:p>
          <a:p>
            <a:pPr marL="1585175" lvl="3" indent="-176131">
              <a:buFont typeface="Wingdings" panose="05000000000000000000" pitchFamily="2" charset="2"/>
              <a:buChar char="o"/>
            </a:pPr>
            <a:r>
              <a:rPr lang="en-CA" sz="1000" dirty="0"/>
              <a:t>3</a:t>
            </a:r>
          </a:p>
          <a:p>
            <a:pPr marL="1585175" lvl="3" indent="-176131">
              <a:buFont typeface="Wingdings" panose="05000000000000000000" pitchFamily="2" charset="2"/>
              <a:buChar char="o"/>
            </a:pPr>
            <a:r>
              <a:rPr lang="en-CA" sz="1000" dirty="0"/>
              <a:t>2</a:t>
            </a:r>
          </a:p>
          <a:p>
            <a:pPr marL="1585175" lvl="3" indent="-176131">
              <a:buFont typeface="Wingdings" panose="05000000000000000000" pitchFamily="2" charset="2"/>
              <a:buChar char="o"/>
            </a:pPr>
            <a:r>
              <a:rPr lang="en-CA" sz="1000" dirty="0"/>
              <a:t>1 – Not Engaged At All</a:t>
            </a:r>
          </a:p>
          <a:p>
            <a:pPr marL="1585175" lvl="3" indent="-176131">
              <a:buFont typeface="Wingdings" panose="05000000000000000000" pitchFamily="2" charset="2"/>
              <a:buChar char="o"/>
            </a:pPr>
            <a:r>
              <a:rPr lang="en-CA" sz="1000" dirty="0"/>
              <a:t>Don’t Know</a:t>
            </a:r>
          </a:p>
          <a:p>
            <a:endParaRPr lang="en-CA" sz="1000" dirty="0"/>
          </a:p>
          <a:p>
            <a:r>
              <a:rPr lang="en-CA" sz="1000" dirty="0"/>
              <a:t>Further analysis across a range of categories can be seen by clicking on the Excel icon while in PowerPoint Normal View (not </a:t>
            </a:r>
            <a:r>
              <a:rPr lang="en-CA" sz="1000" dirty="0" err="1"/>
              <a:t>SlideShow</a:t>
            </a:r>
            <a:r>
              <a:rPr lang="en-CA" sz="1000" dirty="0"/>
              <a:t> view).</a:t>
            </a:r>
          </a:p>
        </p:txBody>
      </p:sp>
      <p:sp>
        <p:nvSpPr>
          <p:cNvPr id="4" name="Slide Number Placeholder 3"/>
          <p:cNvSpPr>
            <a:spLocks noGrp="1"/>
          </p:cNvSpPr>
          <p:nvPr>
            <p:ph type="sldNum" sz="quarter" idx="10"/>
          </p:nvPr>
        </p:nvSpPr>
        <p:spPr/>
        <p:txBody>
          <a:bodyPr/>
          <a:lstStyle/>
          <a:p>
            <a:fld id="{1ED9F018-1283-4299-8329-F49A78EAA1DC}" type="slidenum">
              <a:rPr lang="en-CA" smtClean="0"/>
              <a:t>23</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t>The chart illustrates the preferred level of engagement among Rotarians, compared to their current engagement.  </a:t>
            </a:r>
          </a:p>
          <a:p>
            <a:endParaRPr lang="en-CA" sz="1000" dirty="0"/>
          </a:p>
          <a:p>
            <a:r>
              <a:rPr lang="en-CA" sz="1000" dirty="0"/>
              <a:t>Respondents were asked the following question:</a:t>
            </a:r>
          </a:p>
          <a:p>
            <a:pPr lvl="2"/>
            <a:r>
              <a:rPr lang="en-CA" sz="1000" dirty="0"/>
              <a:t>Is your level of engagement in your club’s activities and work less than you’d prefer, more than you’d prefer, or just right for you right now?  Check one.</a:t>
            </a:r>
          </a:p>
          <a:p>
            <a:pPr marL="1585175" lvl="3" indent="-176131">
              <a:buFont typeface="Wingdings" panose="05000000000000000000" pitchFamily="2" charset="2"/>
              <a:buChar char="o"/>
            </a:pPr>
            <a:r>
              <a:rPr lang="en-CA" sz="1000" dirty="0"/>
              <a:t>5 – Completely Engaged</a:t>
            </a:r>
          </a:p>
          <a:p>
            <a:pPr marL="1585175" lvl="3" indent="-176131">
              <a:buFont typeface="Wingdings" panose="05000000000000000000" pitchFamily="2" charset="2"/>
              <a:buChar char="o"/>
            </a:pPr>
            <a:r>
              <a:rPr lang="en-CA" sz="1000" dirty="0"/>
              <a:t>4</a:t>
            </a:r>
          </a:p>
          <a:p>
            <a:pPr marL="1585175" lvl="3" indent="-176131">
              <a:buFont typeface="Wingdings" panose="05000000000000000000" pitchFamily="2" charset="2"/>
              <a:buChar char="o"/>
            </a:pPr>
            <a:r>
              <a:rPr lang="en-CA" sz="1000" dirty="0"/>
              <a:t>3</a:t>
            </a:r>
          </a:p>
          <a:p>
            <a:pPr marL="1585175" lvl="3" indent="-176131">
              <a:buFont typeface="Wingdings" panose="05000000000000000000" pitchFamily="2" charset="2"/>
              <a:buChar char="o"/>
            </a:pPr>
            <a:r>
              <a:rPr lang="en-CA" sz="1000" dirty="0"/>
              <a:t>2</a:t>
            </a:r>
          </a:p>
          <a:p>
            <a:pPr marL="1585175" lvl="3" indent="-176131">
              <a:buFont typeface="Wingdings" panose="05000000000000000000" pitchFamily="2" charset="2"/>
              <a:buChar char="o"/>
            </a:pPr>
            <a:r>
              <a:rPr lang="en-CA" sz="1000" dirty="0"/>
              <a:t>1 – Not Engaged At All</a:t>
            </a:r>
          </a:p>
          <a:p>
            <a:pPr marL="1585175" lvl="3" indent="-176131">
              <a:buFont typeface="Wingdings" panose="05000000000000000000" pitchFamily="2" charset="2"/>
              <a:buChar char="o"/>
            </a:pPr>
            <a:r>
              <a:rPr lang="en-CA" sz="1000" dirty="0"/>
              <a:t>Don’t Know</a:t>
            </a:r>
          </a:p>
          <a:p>
            <a:endParaRPr lang="en-CA" sz="1000" dirty="0"/>
          </a:p>
          <a:p>
            <a:r>
              <a:rPr lang="en-CA" sz="1000" dirty="0"/>
              <a:t>Further analysis across a range of categories can be seen by clicking on the Excel icon while in PowerPoint Normal View (not </a:t>
            </a:r>
            <a:r>
              <a:rPr lang="en-CA" sz="1000" dirty="0" err="1"/>
              <a:t>SlideShow</a:t>
            </a:r>
            <a:r>
              <a:rPr lang="en-CA" sz="1000" dirty="0"/>
              <a:t> view).</a:t>
            </a:r>
          </a:p>
        </p:txBody>
      </p:sp>
      <p:sp>
        <p:nvSpPr>
          <p:cNvPr id="4" name="Slide Number Placeholder 3"/>
          <p:cNvSpPr>
            <a:spLocks noGrp="1"/>
          </p:cNvSpPr>
          <p:nvPr>
            <p:ph type="sldNum" sz="quarter" idx="10"/>
          </p:nvPr>
        </p:nvSpPr>
        <p:spPr/>
        <p:txBody>
          <a:bodyPr/>
          <a:lstStyle/>
          <a:p>
            <a:fld id="{1ED9F018-1283-4299-8329-F49A78EAA1DC}" type="slidenum">
              <a:rPr lang="en-CA" smtClean="0"/>
              <a:t>24</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solidFill>
                  <a:srgbClr val="000000"/>
                </a:solidFill>
              </a:rPr>
              <a:t>The chart illustrates the Rotarian’s self assessment of the role they play in their club.  </a:t>
            </a:r>
          </a:p>
          <a:p>
            <a:endParaRPr lang="en-CA" sz="1000" dirty="0">
              <a:solidFill>
                <a:srgbClr val="000000"/>
              </a:solidFill>
            </a:endParaRPr>
          </a:p>
          <a:p>
            <a:r>
              <a:rPr lang="en-CA" sz="1000" dirty="0">
                <a:solidFill>
                  <a:srgbClr val="000000"/>
                </a:solidFill>
              </a:rPr>
              <a:t>Respondents were asked the following question:</a:t>
            </a:r>
          </a:p>
          <a:p>
            <a:pPr lvl="2"/>
            <a:r>
              <a:rPr lang="en-CA" sz="1000" dirty="0">
                <a:solidFill>
                  <a:srgbClr val="000000"/>
                </a:solidFill>
              </a:rPr>
              <a:t>Regardless of what positions you may hold, please choose which statement best fits how you see your CURRENT role in your club.  Please select one statement.</a:t>
            </a:r>
          </a:p>
          <a:p>
            <a:pPr marL="1585175" lvl="3" indent="-176131">
              <a:buFont typeface="Wingdings" panose="05000000000000000000" pitchFamily="2" charset="2"/>
              <a:buChar char="o"/>
            </a:pPr>
            <a:r>
              <a:rPr lang="en-CA" sz="1000" dirty="0">
                <a:solidFill>
                  <a:srgbClr val="000000"/>
                </a:solidFill>
              </a:rPr>
              <a:t>I am still fairly new and just starting to get involved</a:t>
            </a:r>
          </a:p>
          <a:p>
            <a:pPr marL="1585175" lvl="3" indent="-176131">
              <a:buFont typeface="Wingdings" panose="05000000000000000000" pitchFamily="2" charset="2"/>
              <a:buChar char="o"/>
            </a:pPr>
            <a:r>
              <a:rPr lang="en-CA" sz="1000" dirty="0">
                <a:solidFill>
                  <a:srgbClr val="000000"/>
                </a:solidFill>
              </a:rPr>
              <a:t>I am actively involved in club activities, but don’t have a lot of formal responsibility</a:t>
            </a:r>
          </a:p>
          <a:p>
            <a:pPr marL="1585175" lvl="3" indent="-176131">
              <a:buFont typeface="Wingdings" panose="05000000000000000000" pitchFamily="2" charset="2"/>
              <a:buChar char="o"/>
            </a:pPr>
            <a:r>
              <a:rPr lang="en-CA" sz="1000" dirty="0">
                <a:solidFill>
                  <a:srgbClr val="000000"/>
                </a:solidFill>
              </a:rPr>
              <a:t>I am heavily involved in club activities and take on some responsibilities</a:t>
            </a:r>
          </a:p>
          <a:p>
            <a:pPr marL="1585175" lvl="3" indent="-176131">
              <a:buFont typeface="Wingdings" panose="05000000000000000000" pitchFamily="2" charset="2"/>
              <a:buChar char="o"/>
            </a:pPr>
            <a:r>
              <a:rPr lang="en-CA" sz="1000" dirty="0">
                <a:solidFill>
                  <a:srgbClr val="000000"/>
                </a:solidFill>
              </a:rPr>
              <a:t>I play an important leadership role in my club and take on a several responsibilities</a:t>
            </a:r>
          </a:p>
          <a:p>
            <a:pPr marL="1585175" lvl="3" indent="-176131">
              <a:buFont typeface="Wingdings" panose="05000000000000000000" pitchFamily="2" charset="2"/>
              <a:buChar char="o"/>
            </a:pPr>
            <a:r>
              <a:rPr lang="en-CA" sz="1000" dirty="0">
                <a:solidFill>
                  <a:srgbClr val="000000"/>
                </a:solidFill>
              </a:rPr>
              <a:t>I do too much.  Everyone relies on me to get things done. I have too many responsibilities</a:t>
            </a:r>
          </a:p>
          <a:p>
            <a:pPr marL="1585175" lvl="3" indent="-176131">
              <a:buFont typeface="Wingdings" panose="05000000000000000000" pitchFamily="2" charset="2"/>
              <a:buChar char="o"/>
            </a:pPr>
            <a:r>
              <a:rPr lang="en-CA" sz="1000" dirty="0">
                <a:solidFill>
                  <a:srgbClr val="000000"/>
                </a:solidFill>
              </a:rPr>
              <a:t>I’ve done a lot in the past.  Now I support the club, but I don’t take on much responsibility</a:t>
            </a:r>
          </a:p>
          <a:p>
            <a:endParaRPr lang="en-CA" sz="1000" dirty="0">
              <a:solidFill>
                <a:srgbClr val="000000"/>
              </a:solidFill>
            </a:endParaRPr>
          </a:p>
          <a:p>
            <a:r>
              <a:rPr lang="en-CA" sz="1000" dirty="0">
                <a:solidFill>
                  <a:srgbClr val="000000"/>
                </a:solidFill>
              </a:rPr>
              <a:t>Further analysis across a range of categories can be seen by clicking on the Excel icon while in PowerPoint Normal View (not </a:t>
            </a:r>
            <a:r>
              <a:rPr lang="en-CA" sz="1000" dirty="0" err="1">
                <a:solidFill>
                  <a:srgbClr val="000000"/>
                </a:solidFill>
              </a:rPr>
              <a:t>SlideShow</a:t>
            </a:r>
            <a:r>
              <a:rPr lang="en-CA" sz="1000" dirty="0">
                <a:solidFill>
                  <a:srgbClr val="000000"/>
                </a:solidFill>
              </a:rPr>
              <a:t> view).</a:t>
            </a:r>
          </a:p>
        </p:txBody>
      </p:sp>
      <p:sp>
        <p:nvSpPr>
          <p:cNvPr id="4" name="Slide Number Placeholder 3"/>
          <p:cNvSpPr>
            <a:spLocks noGrp="1"/>
          </p:cNvSpPr>
          <p:nvPr>
            <p:ph type="sldNum" sz="quarter" idx="10"/>
          </p:nvPr>
        </p:nvSpPr>
        <p:spPr/>
        <p:txBody>
          <a:bodyPr/>
          <a:lstStyle/>
          <a:p>
            <a:fld id="{1ED9F018-1283-4299-8329-F49A78EAA1DC}" type="slidenum">
              <a:rPr lang="en-CA" smtClean="0"/>
              <a:t>25</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solidFill>
                  <a:srgbClr val="000000"/>
                </a:solidFill>
              </a:rPr>
              <a:t>The chart illustrates the Rotarian’s self assessment of the role they play in their club.  </a:t>
            </a:r>
          </a:p>
          <a:p>
            <a:endParaRPr lang="en-CA" sz="1000" dirty="0">
              <a:solidFill>
                <a:srgbClr val="000000"/>
              </a:solidFill>
            </a:endParaRPr>
          </a:p>
          <a:p>
            <a:r>
              <a:rPr lang="en-CA" sz="1000" dirty="0">
                <a:solidFill>
                  <a:srgbClr val="000000"/>
                </a:solidFill>
              </a:rPr>
              <a:t>Respondents were asked the following question:</a:t>
            </a:r>
          </a:p>
          <a:p>
            <a:pPr lvl="2"/>
            <a:r>
              <a:rPr lang="en-CA" sz="1000" dirty="0">
                <a:solidFill>
                  <a:srgbClr val="000000"/>
                </a:solidFill>
              </a:rPr>
              <a:t>Regardless of what positions you may hold, please choose which statement best fits how you see your CURRENT role in your club.  Please select one statement.</a:t>
            </a:r>
          </a:p>
          <a:p>
            <a:pPr marL="1585175" lvl="3" indent="-176131">
              <a:buFont typeface="Wingdings" panose="05000000000000000000" pitchFamily="2" charset="2"/>
              <a:buChar char="o"/>
            </a:pPr>
            <a:r>
              <a:rPr lang="en-CA" sz="1000" dirty="0">
                <a:solidFill>
                  <a:srgbClr val="000000"/>
                </a:solidFill>
              </a:rPr>
              <a:t>I am still fairly new and just starting to get involved</a:t>
            </a:r>
          </a:p>
          <a:p>
            <a:pPr marL="1585175" lvl="3" indent="-176131">
              <a:buFont typeface="Wingdings" panose="05000000000000000000" pitchFamily="2" charset="2"/>
              <a:buChar char="o"/>
            </a:pPr>
            <a:r>
              <a:rPr lang="en-CA" sz="1000" dirty="0">
                <a:solidFill>
                  <a:srgbClr val="000000"/>
                </a:solidFill>
              </a:rPr>
              <a:t>I am actively involved in club activities, but don’t have a lot of formal responsibility</a:t>
            </a:r>
          </a:p>
          <a:p>
            <a:pPr marL="1585175" lvl="3" indent="-176131">
              <a:buFont typeface="Wingdings" panose="05000000000000000000" pitchFamily="2" charset="2"/>
              <a:buChar char="o"/>
            </a:pPr>
            <a:r>
              <a:rPr lang="en-CA" sz="1000" dirty="0">
                <a:solidFill>
                  <a:srgbClr val="000000"/>
                </a:solidFill>
              </a:rPr>
              <a:t>I am heavily involved in club activities and take on some responsibilities</a:t>
            </a:r>
          </a:p>
          <a:p>
            <a:pPr marL="1585175" lvl="3" indent="-176131">
              <a:buFont typeface="Wingdings" panose="05000000000000000000" pitchFamily="2" charset="2"/>
              <a:buChar char="o"/>
            </a:pPr>
            <a:r>
              <a:rPr lang="en-CA" sz="1000" dirty="0">
                <a:solidFill>
                  <a:srgbClr val="000000"/>
                </a:solidFill>
              </a:rPr>
              <a:t>I play an important leadership role in my club and take on a several responsibilities</a:t>
            </a:r>
          </a:p>
          <a:p>
            <a:pPr marL="1585175" lvl="3" indent="-176131">
              <a:buFont typeface="Wingdings" panose="05000000000000000000" pitchFamily="2" charset="2"/>
              <a:buChar char="o"/>
            </a:pPr>
            <a:r>
              <a:rPr lang="en-CA" sz="1000" dirty="0">
                <a:solidFill>
                  <a:srgbClr val="000000"/>
                </a:solidFill>
              </a:rPr>
              <a:t>I do too much.  Everyone relies on me to get things done. I have too many responsibilities</a:t>
            </a:r>
          </a:p>
          <a:p>
            <a:pPr marL="1585175" lvl="3" indent="-176131">
              <a:buFont typeface="Wingdings" panose="05000000000000000000" pitchFamily="2" charset="2"/>
              <a:buChar char="o"/>
            </a:pPr>
            <a:r>
              <a:rPr lang="en-CA" sz="1000" dirty="0">
                <a:solidFill>
                  <a:srgbClr val="000000"/>
                </a:solidFill>
              </a:rPr>
              <a:t>I’ve done a lot in the past.  Now I support the club, but I don’t take on much responsibility</a:t>
            </a:r>
          </a:p>
          <a:p>
            <a:endParaRPr lang="en-CA" sz="1000" dirty="0">
              <a:solidFill>
                <a:srgbClr val="000000"/>
              </a:solidFill>
            </a:endParaRPr>
          </a:p>
          <a:p>
            <a:r>
              <a:rPr lang="en-CA" sz="1000" dirty="0">
                <a:solidFill>
                  <a:srgbClr val="000000"/>
                </a:solidFill>
              </a:rPr>
              <a:t>Further analysis across a range of categories can be seen by clicking on the Excel icon while in PowerPoint Normal View (not </a:t>
            </a:r>
            <a:r>
              <a:rPr lang="en-CA" sz="1000" dirty="0" err="1">
                <a:solidFill>
                  <a:srgbClr val="000000"/>
                </a:solidFill>
              </a:rPr>
              <a:t>SlideShow</a:t>
            </a:r>
            <a:r>
              <a:rPr lang="en-CA" sz="1000" dirty="0">
                <a:solidFill>
                  <a:srgbClr val="000000"/>
                </a:solidFill>
              </a:rPr>
              <a:t> view).</a:t>
            </a:r>
          </a:p>
        </p:txBody>
      </p:sp>
      <p:sp>
        <p:nvSpPr>
          <p:cNvPr id="4" name="Slide Number Placeholder 3"/>
          <p:cNvSpPr>
            <a:spLocks noGrp="1"/>
          </p:cNvSpPr>
          <p:nvPr>
            <p:ph type="sldNum" sz="quarter" idx="10"/>
          </p:nvPr>
        </p:nvSpPr>
        <p:spPr/>
        <p:txBody>
          <a:bodyPr/>
          <a:lstStyle/>
          <a:p>
            <a:fld id="{1ED9F018-1283-4299-8329-F49A78EAA1DC}" type="slidenum">
              <a:rPr lang="en-CA" smtClean="0"/>
              <a:t>26</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p:txBody>
      </p:sp>
      <p:sp>
        <p:nvSpPr>
          <p:cNvPr id="4" name="Slide Number Placeholder 3"/>
          <p:cNvSpPr>
            <a:spLocks noGrp="1"/>
          </p:cNvSpPr>
          <p:nvPr>
            <p:ph type="sldNum" sz="quarter" idx="10"/>
          </p:nvPr>
        </p:nvSpPr>
        <p:spPr/>
        <p:txBody>
          <a:bodyPr/>
          <a:lstStyle/>
          <a:p>
            <a:fld id="{1ED9F018-1283-4299-8329-F49A78EAA1DC}" type="slidenum">
              <a:rPr lang="en-CA" smtClean="0"/>
              <a:t>27</a:t>
            </a:fld>
            <a:endParaRPr lang="en-CA"/>
          </a:p>
        </p:txBody>
      </p:sp>
    </p:spTree>
    <p:extLst>
      <p:ext uri="{BB962C8B-B14F-4D97-AF65-F5344CB8AC3E}">
        <p14:creationId xmlns:p14="http://schemas.microsoft.com/office/powerpoint/2010/main" val="3944570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solidFill>
                  <a:srgbClr val="000000"/>
                </a:solidFill>
              </a:rPr>
              <a:t>The chart illustrates how Rotarians rate their clubs across many different criteria.  Items are sorted from the highest to lowest rated overall.</a:t>
            </a:r>
          </a:p>
          <a:p>
            <a:endParaRPr lang="en-CA" sz="1000" dirty="0">
              <a:solidFill>
                <a:srgbClr val="000000"/>
              </a:solidFill>
            </a:endParaRPr>
          </a:p>
          <a:p>
            <a:r>
              <a:rPr lang="en-CA" sz="1000" dirty="0">
                <a:solidFill>
                  <a:srgbClr val="000000"/>
                </a:solidFill>
              </a:rPr>
              <a:t>Respondents were asked the following question:</a:t>
            </a:r>
          </a:p>
          <a:p>
            <a:pPr lvl="1"/>
            <a:r>
              <a:rPr lang="en-CA" sz="1000" dirty="0">
                <a:solidFill>
                  <a:srgbClr val="000000"/>
                </a:solidFill>
              </a:rPr>
              <a:t>Using a 5 point scale where 5 means Strongly Agree and 1 means Strongly Disagree, please rate your club on the following:</a:t>
            </a:r>
          </a:p>
          <a:p>
            <a:pPr lvl="2"/>
            <a:r>
              <a:rPr lang="en-CA" sz="1000" dirty="0">
                <a:solidFill>
                  <a:srgbClr val="000000"/>
                </a:solidFill>
              </a:rPr>
              <a:t>23 statements were presented, divided across three screens to be more manageable.</a:t>
            </a:r>
          </a:p>
          <a:p>
            <a:pPr lvl="1"/>
            <a:endParaRPr lang="en-CA" sz="1000" dirty="0">
              <a:solidFill>
                <a:srgbClr val="000000"/>
              </a:solidFill>
            </a:endParaRPr>
          </a:p>
          <a:p>
            <a:r>
              <a:rPr lang="en-CA" sz="1000" dirty="0">
                <a:solidFill>
                  <a:srgbClr val="000000"/>
                </a:solidFill>
              </a:rPr>
              <a:t>Further analysis across a range of categories can be seen by clicking on the Excel icon while in PowerPoint Normal View (not </a:t>
            </a:r>
            <a:r>
              <a:rPr lang="en-CA" sz="1000" dirty="0" err="1">
                <a:solidFill>
                  <a:srgbClr val="000000"/>
                </a:solidFill>
              </a:rPr>
              <a:t>SlideShow</a:t>
            </a:r>
            <a:r>
              <a:rPr lang="en-CA" sz="1000" dirty="0">
                <a:solidFill>
                  <a:srgbClr val="000000"/>
                </a:solidFill>
              </a:rPr>
              <a:t> view).</a:t>
            </a:r>
          </a:p>
          <a:p>
            <a:endParaRPr lang="en-CA" dirty="0"/>
          </a:p>
        </p:txBody>
      </p:sp>
      <p:sp>
        <p:nvSpPr>
          <p:cNvPr id="4" name="Slide Number Placeholder 3"/>
          <p:cNvSpPr>
            <a:spLocks noGrp="1"/>
          </p:cNvSpPr>
          <p:nvPr>
            <p:ph type="sldNum" sz="quarter" idx="10"/>
          </p:nvPr>
        </p:nvSpPr>
        <p:spPr/>
        <p:txBody>
          <a:bodyPr/>
          <a:lstStyle/>
          <a:p>
            <a:fld id="{1ED9F018-1283-4299-8329-F49A78EAA1DC}" type="slidenum">
              <a:rPr lang="en-CA" smtClean="0"/>
              <a:t>28</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solidFill>
                  <a:srgbClr val="000000"/>
                </a:solidFill>
              </a:rPr>
              <a:t>The chart illustrates how Rotarians rate their clubs across many different criteria.  Items are sorted from the highest to lowest rated overall.</a:t>
            </a:r>
          </a:p>
          <a:p>
            <a:endParaRPr lang="en-CA" sz="1000" dirty="0">
              <a:solidFill>
                <a:srgbClr val="000000"/>
              </a:solidFill>
            </a:endParaRPr>
          </a:p>
          <a:p>
            <a:r>
              <a:rPr lang="en-CA" sz="1000" dirty="0">
                <a:solidFill>
                  <a:srgbClr val="000000"/>
                </a:solidFill>
              </a:rPr>
              <a:t>Respondents were asked the following question:</a:t>
            </a:r>
          </a:p>
          <a:p>
            <a:pPr lvl="1"/>
            <a:r>
              <a:rPr lang="en-CA" sz="1000" dirty="0">
                <a:solidFill>
                  <a:srgbClr val="000000"/>
                </a:solidFill>
              </a:rPr>
              <a:t>Using a 5 point scale where 5 means Strongly Agree and 1 means Strongly Disagree, please rate your club on the following:</a:t>
            </a:r>
          </a:p>
          <a:p>
            <a:pPr lvl="2"/>
            <a:r>
              <a:rPr lang="en-CA" sz="1000" dirty="0">
                <a:solidFill>
                  <a:srgbClr val="000000"/>
                </a:solidFill>
              </a:rPr>
              <a:t>23 statements were presented, divided across three screens to be more manageable.</a:t>
            </a:r>
          </a:p>
          <a:p>
            <a:pPr lvl="1"/>
            <a:endParaRPr lang="en-CA" sz="1000" dirty="0">
              <a:solidFill>
                <a:srgbClr val="000000"/>
              </a:solidFill>
            </a:endParaRPr>
          </a:p>
          <a:p>
            <a:r>
              <a:rPr lang="en-CA" sz="1000" dirty="0">
                <a:solidFill>
                  <a:srgbClr val="000000"/>
                </a:solidFill>
              </a:rPr>
              <a:t>Further analysis across a range of categories can be seen by clicking on the Excel icon while in PowerPoint Normal View (not </a:t>
            </a:r>
            <a:r>
              <a:rPr lang="en-CA" sz="1000" dirty="0" err="1">
                <a:solidFill>
                  <a:srgbClr val="000000"/>
                </a:solidFill>
              </a:rPr>
              <a:t>SlideShow</a:t>
            </a:r>
            <a:r>
              <a:rPr lang="en-CA" sz="1000" dirty="0">
                <a:solidFill>
                  <a:srgbClr val="000000"/>
                </a:solidFill>
              </a:rPr>
              <a:t> view).</a:t>
            </a:r>
          </a:p>
          <a:p>
            <a:endParaRPr lang="en-CA" dirty="0"/>
          </a:p>
        </p:txBody>
      </p:sp>
      <p:sp>
        <p:nvSpPr>
          <p:cNvPr id="4" name="Slide Number Placeholder 3"/>
          <p:cNvSpPr>
            <a:spLocks noGrp="1"/>
          </p:cNvSpPr>
          <p:nvPr>
            <p:ph type="sldNum" sz="quarter" idx="10"/>
          </p:nvPr>
        </p:nvSpPr>
        <p:spPr/>
        <p:txBody>
          <a:bodyPr/>
          <a:lstStyle/>
          <a:p>
            <a:fld id="{1ED9F018-1283-4299-8329-F49A78EAA1DC}" type="slidenum">
              <a:rPr lang="en-CA" smtClean="0"/>
              <a:t>29</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p:txBody>
      </p:sp>
      <p:sp>
        <p:nvSpPr>
          <p:cNvPr id="4" name="Slide Number Placeholder 3"/>
          <p:cNvSpPr>
            <a:spLocks noGrp="1"/>
          </p:cNvSpPr>
          <p:nvPr>
            <p:ph type="sldNum" sz="quarter" idx="10"/>
          </p:nvPr>
        </p:nvSpPr>
        <p:spPr/>
        <p:txBody>
          <a:bodyPr/>
          <a:lstStyle/>
          <a:p>
            <a:fld id="{1ED9F018-1283-4299-8329-F49A78EAA1DC}" type="slidenum">
              <a:rPr lang="en-CA" smtClean="0"/>
              <a:t>3</a:t>
            </a:fld>
            <a:endParaRPr lang="en-CA" dirty="0"/>
          </a:p>
        </p:txBody>
      </p:sp>
    </p:spTree>
    <p:extLst>
      <p:ext uri="{BB962C8B-B14F-4D97-AF65-F5344CB8AC3E}">
        <p14:creationId xmlns:p14="http://schemas.microsoft.com/office/powerpoint/2010/main" val="590155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solidFill>
                  <a:srgbClr val="000000"/>
                </a:solidFill>
              </a:rPr>
              <a:t>The chart illustrates preference for club spending by area of service. </a:t>
            </a:r>
          </a:p>
          <a:p>
            <a:endParaRPr lang="en-CA" sz="1000" dirty="0">
              <a:solidFill>
                <a:srgbClr val="000000"/>
              </a:solidFill>
            </a:endParaRPr>
          </a:p>
          <a:p>
            <a:r>
              <a:rPr lang="en-CA" sz="1000" dirty="0">
                <a:solidFill>
                  <a:srgbClr val="000000"/>
                </a:solidFill>
              </a:rPr>
              <a:t>Respondents were asked the following question:</a:t>
            </a:r>
          </a:p>
          <a:p>
            <a:pPr lvl="1"/>
            <a:r>
              <a:rPr lang="en-CA" sz="1000" dirty="0">
                <a:solidFill>
                  <a:srgbClr val="000000"/>
                </a:solidFill>
              </a:rPr>
              <a:t>Without getting into the specific numbers, but comparing to your sense of what the club is doing, for each of the following areas of Rotary service, would you prefer your club spend more or less than they are this year?  </a:t>
            </a:r>
          </a:p>
          <a:p>
            <a:pPr lvl="1"/>
            <a:endParaRPr lang="en-CA" sz="1000" dirty="0">
              <a:solidFill>
                <a:srgbClr val="000000"/>
              </a:solidFill>
            </a:endParaRPr>
          </a:p>
          <a:p>
            <a:pPr lvl="1"/>
            <a:r>
              <a:rPr lang="en-CA" sz="1000" dirty="0">
                <a:solidFill>
                  <a:srgbClr val="000000"/>
                </a:solidFill>
              </a:rPr>
              <a:t>Of course, we’d all like to spend more on everything, but for the purpose of understanding how your preferences align with the club, please assume the total amount of spending is fixed.</a:t>
            </a:r>
          </a:p>
          <a:p>
            <a:pPr lvl="1"/>
            <a:endParaRPr lang="en-CA" sz="1000" dirty="0">
              <a:solidFill>
                <a:srgbClr val="000000"/>
              </a:solidFill>
            </a:endParaRPr>
          </a:p>
          <a:p>
            <a:pPr lvl="1"/>
            <a:r>
              <a:rPr lang="en-CA" sz="1000" dirty="0">
                <a:solidFill>
                  <a:srgbClr val="000000"/>
                </a:solidFill>
              </a:rPr>
              <a:t>If you are fine with the club’s spending priorities, or if you don’t know, select “No Change”. </a:t>
            </a:r>
          </a:p>
          <a:p>
            <a:pPr lvl="1"/>
            <a:endParaRPr lang="en-CA" sz="1000" dirty="0">
              <a:solidFill>
                <a:srgbClr val="000000"/>
              </a:solidFill>
            </a:endParaRPr>
          </a:p>
          <a:p>
            <a:r>
              <a:rPr lang="en-CA" sz="1000" dirty="0">
                <a:solidFill>
                  <a:srgbClr val="000000"/>
                </a:solidFill>
              </a:rPr>
              <a:t>For each of five areas of service they could choose to “Prefer to spend a lot more”, “Prefer to spend a little more”,  “No Change”, “Prefer to spend a little less” or “Prefer to spend a lot less”.</a:t>
            </a:r>
          </a:p>
          <a:p>
            <a:endParaRPr lang="en-CA" sz="1000" dirty="0">
              <a:solidFill>
                <a:srgbClr val="000000"/>
              </a:solidFill>
            </a:endParaRPr>
          </a:p>
          <a:p>
            <a:r>
              <a:rPr lang="en-CA" sz="1000" dirty="0">
                <a:solidFill>
                  <a:srgbClr val="000000"/>
                </a:solidFill>
              </a:rPr>
              <a:t>Further analysis across a range of categories can be seen by clicking on the Excel icon while in PowerPoint Normal View (not </a:t>
            </a:r>
            <a:r>
              <a:rPr lang="en-CA" sz="1000" dirty="0" err="1">
                <a:solidFill>
                  <a:srgbClr val="000000"/>
                </a:solidFill>
              </a:rPr>
              <a:t>SlideShow</a:t>
            </a:r>
            <a:r>
              <a:rPr lang="en-CA" sz="1000" dirty="0">
                <a:solidFill>
                  <a:srgbClr val="000000"/>
                </a:solidFill>
              </a:rPr>
              <a:t> view).</a:t>
            </a:r>
          </a:p>
        </p:txBody>
      </p:sp>
      <p:sp>
        <p:nvSpPr>
          <p:cNvPr id="4" name="Slide Number Placeholder 3"/>
          <p:cNvSpPr>
            <a:spLocks noGrp="1"/>
          </p:cNvSpPr>
          <p:nvPr>
            <p:ph type="sldNum" sz="quarter" idx="10"/>
          </p:nvPr>
        </p:nvSpPr>
        <p:spPr/>
        <p:txBody>
          <a:bodyPr/>
          <a:lstStyle/>
          <a:p>
            <a:fld id="{1ED9F018-1283-4299-8329-F49A78EAA1DC}" type="slidenum">
              <a:rPr lang="en-CA" smtClean="0"/>
              <a:t>30</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solidFill>
                  <a:srgbClr val="000000"/>
                </a:solidFill>
              </a:rPr>
              <a:t>The chart illustrates preference for club support/participation in Rotary programs.</a:t>
            </a:r>
          </a:p>
          <a:p>
            <a:endParaRPr lang="en-CA" sz="1000" dirty="0">
              <a:solidFill>
                <a:srgbClr val="000000"/>
              </a:solidFill>
            </a:endParaRPr>
          </a:p>
          <a:p>
            <a:r>
              <a:rPr lang="en-CA" sz="1000" dirty="0">
                <a:solidFill>
                  <a:srgbClr val="000000"/>
                </a:solidFill>
              </a:rPr>
              <a:t>Respondents were asked the following question:</a:t>
            </a:r>
          </a:p>
          <a:p>
            <a:pPr lvl="2"/>
            <a:r>
              <a:rPr lang="en-CA" sz="1000" dirty="0">
                <a:solidFill>
                  <a:srgbClr val="000000"/>
                </a:solidFill>
              </a:rPr>
              <a:t>There are several programs available to all clubs in Rotary.  Using a 5 point scale, where 5 means you believe your club should support the program every year, and 1 means you believe your club should never support the program, please rate the following:</a:t>
            </a:r>
          </a:p>
          <a:p>
            <a:pPr lvl="2"/>
            <a:endParaRPr lang="en-CA" sz="1000" dirty="0">
              <a:solidFill>
                <a:srgbClr val="000000"/>
              </a:solidFill>
            </a:endParaRPr>
          </a:p>
          <a:p>
            <a:r>
              <a:rPr lang="en-CA" sz="1000" dirty="0">
                <a:solidFill>
                  <a:srgbClr val="000000"/>
                </a:solidFill>
              </a:rPr>
              <a:t>Eleven Rotary programs were listed, with the option to prefer club participation every year, every 2</a:t>
            </a:r>
            <a:r>
              <a:rPr lang="en-CA" sz="1000" baseline="30000" dirty="0">
                <a:solidFill>
                  <a:srgbClr val="000000"/>
                </a:solidFill>
              </a:rPr>
              <a:t>nd</a:t>
            </a:r>
            <a:r>
              <a:rPr lang="en-CA" sz="1000" dirty="0">
                <a:solidFill>
                  <a:srgbClr val="000000"/>
                </a:solidFill>
              </a:rPr>
              <a:t> year, every 3</a:t>
            </a:r>
            <a:r>
              <a:rPr lang="en-CA" sz="1000" baseline="30000" dirty="0">
                <a:solidFill>
                  <a:srgbClr val="000000"/>
                </a:solidFill>
              </a:rPr>
              <a:t>rd</a:t>
            </a:r>
            <a:r>
              <a:rPr lang="en-CA" sz="1000" dirty="0">
                <a:solidFill>
                  <a:srgbClr val="000000"/>
                </a:solidFill>
              </a:rPr>
              <a:t> year, rarely or never.</a:t>
            </a:r>
          </a:p>
          <a:p>
            <a:pPr lvl="1"/>
            <a:endParaRPr lang="en-CA" sz="1000" dirty="0">
              <a:solidFill>
                <a:srgbClr val="000000"/>
              </a:solidFill>
            </a:endParaRPr>
          </a:p>
          <a:p>
            <a:r>
              <a:rPr lang="en-CA" sz="1000" dirty="0">
                <a:solidFill>
                  <a:srgbClr val="000000"/>
                </a:solidFill>
              </a:rPr>
              <a:t>Further analysis across a range of categories can be seen by clicking on the Excel icon while in PowerPoint Normal View (not </a:t>
            </a:r>
            <a:r>
              <a:rPr lang="en-CA" sz="1000" dirty="0" err="1">
                <a:solidFill>
                  <a:srgbClr val="000000"/>
                </a:solidFill>
              </a:rPr>
              <a:t>SlideShow</a:t>
            </a:r>
            <a:r>
              <a:rPr lang="en-CA" sz="1000" dirty="0">
                <a:solidFill>
                  <a:srgbClr val="000000"/>
                </a:solidFill>
              </a:rPr>
              <a:t> view).</a:t>
            </a:r>
          </a:p>
        </p:txBody>
      </p:sp>
      <p:sp>
        <p:nvSpPr>
          <p:cNvPr id="4" name="Slide Number Placeholder 3"/>
          <p:cNvSpPr>
            <a:spLocks noGrp="1"/>
          </p:cNvSpPr>
          <p:nvPr>
            <p:ph type="sldNum" sz="quarter" idx="10"/>
          </p:nvPr>
        </p:nvSpPr>
        <p:spPr/>
        <p:txBody>
          <a:bodyPr/>
          <a:lstStyle/>
          <a:p>
            <a:fld id="{1ED9F018-1283-4299-8329-F49A78EAA1DC}" type="slidenum">
              <a:rPr lang="en-CA" smtClean="0"/>
              <a:t>31</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000" dirty="0">
              <a:solidFill>
                <a:srgbClr val="000000"/>
              </a:solidFill>
            </a:endParaRPr>
          </a:p>
        </p:txBody>
      </p:sp>
      <p:sp>
        <p:nvSpPr>
          <p:cNvPr id="4" name="Slide Number Placeholder 3"/>
          <p:cNvSpPr>
            <a:spLocks noGrp="1"/>
          </p:cNvSpPr>
          <p:nvPr>
            <p:ph type="sldNum" sz="quarter" idx="10"/>
          </p:nvPr>
        </p:nvSpPr>
        <p:spPr/>
        <p:txBody>
          <a:bodyPr/>
          <a:lstStyle/>
          <a:p>
            <a:fld id="{1ED9F018-1283-4299-8329-F49A78EAA1DC}" type="slidenum">
              <a:rPr lang="en-CA" smtClean="0"/>
              <a:t>32</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p:txBody>
      </p:sp>
      <p:sp>
        <p:nvSpPr>
          <p:cNvPr id="4" name="Slide Number Placeholder 3"/>
          <p:cNvSpPr>
            <a:spLocks noGrp="1"/>
          </p:cNvSpPr>
          <p:nvPr>
            <p:ph type="sldNum" sz="quarter" idx="10"/>
          </p:nvPr>
        </p:nvSpPr>
        <p:spPr/>
        <p:txBody>
          <a:bodyPr/>
          <a:lstStyle/>
          <a:p>
            <a:fld id="{1ED9F018-1283-4299-8329-F49A78EAA1DC}" type="slidenum">
              <a:rPr lang="en-CA" smtClean="0"/>
              <a:t>33</a:t>
            </a:fld>
            <a:endParaRPr lang="en-CA"/>
          </a:p>
        </p:txBody>
      </p:sp>
    </p:spTree>
    <p:extLst>
      <p:ext uri="{BB962C8B-B14F-4D97-AF65-F5344CB8AC3E}">
        <p14:creationId xmlns:p14="http://schemas.microsoft.com/office/powerpoint/2010/main" val="2821683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solidFill>
                  <a:srgbClr val="000000"/>
                </a:solidFill>
              </a:rPr>
              <a:t>The chart illustrates the types of fundraising that clubs do. </a:t>
            </a:r>
          </a:p>
          <a:p>
            <a:endParaRPr lang="en-CA" sz="1000" dirty="0">
              <a:solidFill>
                <a:srgbClr val="000000"/>
              </a:solidFill>
            </a:endParaRPr>
          </a:p>
          <a:p>
            <a:r>
              <a:rPr lang="en-CA" sz="1000" dirty="0">
                <a:solidFill>
                  <a:srgbClr val="000000"/>
                </a:solidFill>
              </a:rPr>
              <a:t>Respondents were asked the following question:</a:t>
            </a:r>
          </a:p>
          <a:p>
            <a:pPr lvl="1"/>
            <a:r>
              <a:rPr lang="en-CA" sz="1000" dirty="0">
                <a:solidFill>
                  <a:srgbClr val="000000"/>
                </a:solidFill>
              </a:rPr>
              <a:t>What types of fundraising does your club do most years?  Please check all that apply.</a:t>
            </a:r>
          </a:p>
          <a:p>
            <a:pPr lvl="1"/>
            <a:endParaRPr lang="en-CA" sz="1000" dirty="0">
              <a:solidFill>
                <a:srgbClr val="000000"/>
              </a:solidFill>
            </a:endParaRPr>
          </a:p>
          <a:p>
            <a:pPr lvl="1"/>
            <a:r>
              <a:rPr lang="en-CA" sz="1000" dirty="0">
                <a:solidFill>
                  <a:srgbClr val="000000"/>
                </a:solidFill>
              </a:rPr>
              <a:t>10 types were listed and respondents could make additions under “Other”.</a:t>
            </a:r>
          </a:p>
          <a:p>
            <a:pPr lvl="1"/>
            <a:endParaRPr lang="en-CA" sz="1000" dirty="0">
              <a:solidFill>
                <a:srgbClr val="000000"/>
              </a:solidFill>
            </a:endParaRPr>
          </a:p>
          <a:p>
            <a:r>
              <a:rPr lang="en-CA" sz="1000" dirty="0">
                <a:solidFill>
                  <a:srgbClr val="000000"/>
                </a:solidFill>
              </a:rPr>
              <a:t>Further analysis across a range of categories can be seen by clicking on the Excel icon while in PowerPoint Normal View (not </a:t>
            </a:r>
            <a:r>
              <a:rPr lang="en-CA" sz="1000" dirty="0" err="1">
                <a:solidFill>
                  <a:srgbClr val="000000"/>
                </a:solidFill>
              </a:rPr>
              <a:t>SlideShow</a:t>
            </a:r>
            <a:r>
              <a:rPr lang="en-CA" sz="1000" dirty="0">
                <a:solidFill>
                  <a:srgbClr val="000000"/>
                </a:solidFill>
              </a:rPr>
              <a:t> view).</a:t>
            </a:r>
          </a:p>
        </p:txBody>
      </p:sp>
      <p:sp>
        <p:nvSpPr>
          <p:cNvPr id="4" name="Slide Number Placeholder 3"/>
          <p:cNvSpPr>
            <a:spLocks noGrp="1"/>
          </p:cNvSpPr>
          <p:nvPr>
            <p:ph type="sldNum" sz="quarter" idx="10"/>
          </p:nvPr>
        </p:nvSpPr>
        <p:spPr/>
        <p:txBody>
          <a:bodyPr/>
          <a:lstStyle/>
          <a:p>
            <a:fld id="{1ED9F018-1283-4299-8329-F49A78EAA1DC}" type="slidenum">
              <a:rPr lang="en-CA" smtClean="0"/>
              <a:t>34</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solidFill>
                  <a:srgbClr val="000000"/>
                </a:solidFill>
              </a:rPr>
              <a:t>The chart illustrates the how Rotarians rate the amount of fundraising their clubs do. </a:t>
            </a:r>
          </a:p>
          <a:p>
            <a:endParaRPr lang="en-CA" sz="1000" dirty="0">
              <a:solidFill>
                <a:srgbClr val="000000"/>
              </a:solidFill>
            </a:endParaRPr>
          </a:p>
          <a:p>
            <a:r>
              <a:rPr lang="en-CA" sz="1000" dirty="0">
                <a:solidFill>
                  <a:srgbClr val="000000"/>
                </a:solidFill>
              </a:rPr>
              <a:t>Respondents were asked the following question:</a:t>
            </a:r>
          </a:p>
          <a:p>
            <a:pPr lvl="2"/>
            <a:r>
              <a:rPr lang="en-CA" sz="1000" dirty="0">
                <a:solidFill>
                  <a:srgbClr val="000000"/>
                </a:solidFill>
              </a:rPr>
              <a:t>In this Rotary year, is your club doing what it should to raise funds?  Should it be trying to do more? Or is the club trying to do too much?  Please check one.</a:t>
            </a:r>
          </a:p>
          <a:p>
            <a:pPr marL="2054857" lvl="4" indent="-176131">
              <a:buFont typeface="Wingdings" panose="05000000000000000000" pitchFamily="2" charset="2"/>
              <a:buChar char="o"/>
            </a:pPr>
            <a:r>
              <a:rPr lang="en-CA" sz="1000" dirty="0">
                <a:solidFill>
                  <a:srgbClr val="000000"/>
                </a:solidFill>
              </a:rPr>
              <a:t>Doing far too little; should try to raise a lot more $</a:t>
            </a:r>
          </a:p>
          <a:p>
            <a:pPr marL="2054857" lvl="4" indent="-176131">
              <a:buFont typeface="Wingdings" panose="05000000000000000000" pitchFamily="2" charset="2"/>
              <a:buChar char="o"/>
            </a:pPr>
            <a:r>
              <a:rPr lang="en-CA" sz="1000" dirty="0">
                <a:solidFill>
                  <a:srgbClr val="000000"/>
                </a:solidFill>
              </a:rPr>
              <a:t>Doing too little, should try to raise little more $</a:t>
            </a:r>
          </a:p>
          <a:p>
            <a:pPr marL="2054857" lvl="4" indent="-176131">
              <a:buFont typeface="Wingdings" panose="05000000000000000000" pitchFamily="2" charset="2"/>
              <a:buChar char="o"/>
            </a:pPr>
            <a:r>
              <a:rPr lang="en-CA" sz="1000" dirty="0">
                <a:solidFill>
                  <a:srgbClr val="000000"/>
                </a:solidFill>
              </a:rPr>
              <a:t>Doing the right amount of fundraising</a:t>
            </a:r>
          </a:p>
          <a:p>
            <a:pPr marL="2054857" lvl="4" indent="-176131">
              <a:buFont typeface="Wingdings" panose="05000000000000000000" pitchFamily="2" charset="2"/>
              <a:buChar char="o"/>
            </a:pPr>
            <a:r>
              <a:rPr lang="en-CA" sz="1000" dirty="0">
                <a:solidFill>
                  <a:srgbClr val="000000"/>
                </a:solidFill>
              </a:rPr>
              <a:t>Doing too much; it’s okay to raise a little less $</a:t>
            </a:r>
          </a:p>
          <a:p>
            <a:pPr marL="2054857" lvl="4" indent="-176131">
              <a:buFont typeface="Wingdings" panose="05000000000000000000" pitchFamily="2" charset="2"/>
              <a:buChar char="o"/>
            </a:pPr>
            <a:r>
              <a:rPr lang="en-CA" sz="1000" dirty="0">
                <a:solidFill>
                  <a:srgbClr val="000000"/>
                </a:solidFill>
              </a:rPr>
              <a:t>Doing far too much; it’s okay to raise a lot less $</a:t>
            </a:r>
          </a:p>
          <a:p>
            <a:pPr marL="2054857" lvl="4" indent="-176131">
              <a:buFont typeface="Wingdings" panose="05000000000000000000" pitchFamily="2" charset="2"/>
              <a:buChar char="o"/>
            </a:pPr>
            <a:r>
              <a:rPr lang="en-CA" sz="1000" dirty="0">
                <a:solidFill>
                  <a:srgbClr val="000000"/>
                </a:solidFill>
              </a:rPr>
              <a:t>Don’t Know</a:t>
            </a:r>
          </a:p>
          <a:p>
            <a:pPr lvl="1"/>
            <a:endParaRPr lang="en-CA" sz="1000" dirty="0">
              <a:solidFill>
                <a:srgbClr val="000000"/>
              </a:solidFill>
            </a:endParaRPr>
          </a:p>
          <a:p>
            <a:r>
              <a:rPr lang="en-CA" sz="1000" dirty="0">
                <a:solidFill>
                  <a:srgbClr val="000000"/>
                </a:solidFill>
              </a:rPr>
              <a:t>Further analysis across a range of categories can be seen by clicking on the Excel icon while in PowerPoint Normal View (not </a:t>
            </a:r>
            <a:r>
              <a:rPr lang="en-CA" sz="1000" dirty="0" err="1">
                <a:solidFill>
                  <a:srgbClr val="000000"/>
                </a:solidFill>
              </a:rPr>
              <a:t>SlideShow</a:t>
            </a:r>
            <a:r>
              <a:rPr lang="en-CA" sz="1000" dirty="0">
                <a:solidFill>
                  <a:srgbClr val="000000"/>
                </a:solidFill>
              </a:rPr>
              <a:t> view).</a:t>
            </a:r>
          </a:p>
        </p:txBody>
      </p:sp>
      <p:sp>
        <p:nvSpPr>
          <p:cNvPr id="4" name="Slide Number Placeholder 3"/>
          <p:cNvSpPr>
            <a:spLocks noGrp="1"/>
          </p:cNvSpPr>
          <p:nvPr>
            <p:ph type="sldNum" sz="quarter" idx="10"/>
          </p:nvPr>
        </p:nvSpPr>
        <p:spPr/>
        <p:txBody>
          <a:bodyPr/>
          <a:lstStyle/>
          <a:p>
            <a:fld id="{1ED9F018-1283-4299-8329-F49A78EAA1DC}" type="slidenum">
              <a:rPr lang="en-CA" smtClean="0"/>
              <a:t>35</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solidFill>
                  <a:srgbClr val="000000"/>
                </a:solidFill>
              </a:rPr>
              <a:t>The chart illustrates limitations to club fundraising. </a:t>
            </a:r>
          </a:p>
          <a:p>
            <a:endParaRPr lang="en-CA" sz="1000" dirty="0">
              <a:solidFill>
                <a:srgbClr val="000000"/>
              </a:solidFill>
            </a:endParaRPr>
          </a:p>
          <a:p>
            <a:r>
              <a:rPr lang="en-CA" sz="1000" dirty="0">
                <a:solidFill>
                  <a:srgbClr val="000000"/>
                </a:solidFill>
              </a:rPr>
              <a:t>Respondents were asked the following question:</a:t>
            </a:r>
          </a:p>
          <a:p>
            <a:pPr lvl="2"/>
            <a:r>
              <a:rPr lang="en-CA" sz="1000" dirty="0">
                <a:solidFill>
                  <a:srgbClr val="000000"/>
                </a:solidFill>
              </a:rPr>
              <a:t>Using a 5 point scale, where 5 is a major limitation and 1 is not limiting at all, please rate the factors that are limiting your club’s ability to raise funds.</a:t>
            </a:r>
          </a:p>
          <a:p>
            <a:pPr marL="2054857" lvl="4" indent="-176131">
              <a:buFont typeface="Wingdings" panose="05000000000000000000" pitchFamily="2" charset="2"/>
              <a:buChar char="o"/>
            </a:pPr>
            <a:r>
              <a:rPr lang="en-CA" sz="1000" dirty="0">
                <a:solidFill>
                  <a:srgbClr val="000000"/>
                </a:solidFill>
              </a:rPr>
              <a:t>Expertise</a:t>
            </a:r>
          </a:p>
          <a:p>
            <a:pPr marL="2054857" lvl="4" indent="-176131">
              <a:buFont typeface="Wingdings" panose="05000000000000000000" pitchFamily="2" charset="2"/>
              <a:buChar char="o"/>
            </a:pPr>
            <a:r>
              <a:rPr lang="en-CA" sz="1000" dirty="0">
                <a:solidFill>
                  <a:srgbClr val="000000"/>
                </a:solidFill>
              </a:rPr>
              <a:t>Member fatigue</a:t>
            </a:r>
          </a:p>
          <a:p>
            <a:pPr marL="2054857" lvl="4" indent="-176131">
              <a:buFont typeface="Wingdings" panose="05000000000000000000" pitchFamily="2" charset="2"/>
              <a:buChar char="o"/>
            </a:pPr>
            <a:r>
              <a:rPr lang="en-CA" sz="1000" dirty="0">
                <a:solidFill>
                  <a:srgbClr val="000000"/>
                </a:solidFill>
              </a:rPr>
              <a:t>Member/Volunteer hours available</a:t>
            </a:r>
          </a:p>
          <a:p>
            <a:pPr marL="2054857" lvl="4" indent="-176131">
              <a:buFont typeface="Wingdings" panose="05000000000000000000" pitchFamily="2" charset="2"/>
              <a:buChar char="o"/>
            </a:pPr>
            <a:r>
              <a:rPr lang="en-CA" sz="1000" dirty="0">
                <a:solidFill>
                  <a:srgbClr val="000000"/>
                </a:solidFill>
              </a:rPr>
              <a:t>Upfront investment</a:t>
            </a:r>
          </a:p>
          <a:p>
            <a:pPr marL="2054857" lvl="4" indent="-176131">
              <a:buFont typeface="Wingdings" panose="05000000000000000000" pitchFamily="2" charset="2"/>
              <a:buChar char="o"/>
            </a:pPr>
            <a:r>
              <a:rPr lang="en-CA" sz="1000" dirty="0">
                <a:solidFill>
                  <a:srgbClr val="000000"/>
                </a:solidFill>
              </a:rPr>
              <a:t>Risks/liability</a:t>
            </a:r>
          </a:p>
          <a:p>
            <a:pPr marL="2054857" lvl="4" indent="-176131">
              <a:buFont typeface="Wingdings" panose="05000000000000000000" pitchFamily="2" charset="2"/>
              <a:buChar char="o"/>
            </a:pPr>
            <a:r>
              <a:rPr lang="en-CA" sz="1000" dirty="0">
                <a:solidFill>
                  <a:srgbClr val="000000"/>
                </a:solidFill>
              </a:rPr>
              <a:t>Poor leadership/organization</a:t>
            </a:r>
          </a:p>
          <a:p>
            <a:pPr marL="2054857" lvl="4" indent="-176131">
              <a:buFont typeface="Wingdings" panose="05000000000000000000" pitchFamily="2" charset="2"/>
              <a:buChar char="o"/>
            </a:pPr>
            <a:r>
              <a:rPr lang="en-CA" sz="1000" dirty="0">
                <a:solidFill>
                  <a:srgbClr val="000000"/>
                </a:solidFill>
              </a:rPr>
              <a:t>Access to major sponsors</a:t>
            </a:r>
          </a:p>
          <a:p>
            <a:pPr marL="2054857" lvl="4" indent="-176131">
              <a:buFont typeface="Wingdings" panose="05000000000000000000" pitchFamily="2" charset="2"/>
              <a:buChar char="o"/>
            </a:pPr>
            <a:r>
              <a:rPr lang="en-CA" sz="1000" dirty="0">
                <a:solidFill>
                  <a:srgbClr val="000000"/>
                </a:solidFill>
              </a:rPr>
              <a:t>Can’t find good ideas</a:t>
            </a:r>
          </a:p>
          <a:p>
            <a:pPr marL="2054857" lvl="4" indent="-176131">
              <a:buFont typeface="Wingdings" panose="05000000000000000000" pitchFamily="2" charset="2"/>
              <a:buChar char="o"/>
            </a:pPr>
            <a:r>
              <a:rPr lang="en-CA" sz="1000" dirty="0">
                <a:solidFill>
                  <a:srgbClr val="000000"/>
                </a:solidFill>
              </a:rPr>
              <a:t>Too dependent on $ contributions from members</a:t>
            </a:r>
          </a:p>
          <a:p>
            <a:pPr lvl="1"/>
            <a:endParaRPr lang="en-CA" sz="1000" dirty="0">
              <a:solidFill>
                <a:srgbClr val="000000"/>
              </a:solidFill>
            </a:endParaRPr>
          </a:p>
          <a:p>
            <a:r>
              <a:rPr lang="en-CA" sz="1000" dirty="0">
                <a:solidFill>
                  <a:srgbClr val="000000"/>
                </a:solidFill>
              </a:rPr>
              <a:t>Further analysis across a range of categories can be seen by clicking on the Excel icon while in PowerPoint Normal View (not </a:t>
            </a:r>
            <a:r>
              <a:rPr lang="en-CA" sz="1000" dirty="0" err="1">
                <a:solidFill>
                  <a:srgbClr val="000000"/>
                </a:solidFill>
              </a:rPr>
              <a:t>SlideShow</a:t>
            </a:r>
            <a:r>
              <a:rPr lang="en-CA" sz="1000" dirty="0">
                <a:solidFill>
                  <a:srgbClr val="000000"/>
                </a:solidFill>
              </a:rPr>
              <a:t> view).</a:t>
            </a:r>
          </a:p>
        </p:txBody>
      </p:sp>
      <p:sp>
        <p:nvSpPr>
          <p:cNvPr id="4" name="Slide Number Placeholder 3"/>
          <p:cNvSpPr>
            <a:spLocks noGrp="1"/>
          </p:cNvSpPr>
          <p:nvPr>
            <p:ph type="sldNum" sz="quarter" idx="10"/>
          </p:nvPr>
        </p:nvSpPr>
        <p:spPr/>
        <p:txBody>
          <a:bodyPr/>
          <a:lstStyle/>
          <a:p>
            <a:fld id="{1ED9F018-1283-4299-8329-F49A78EAA1DC}" type="slidenum">
              <a:rPr lang="en-CA" smtClean="0"/>
              <a:t>36</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solidFill>
                  <a:srgbClr val="000000"/>
                </a:solidFill>
              </a:rPr>
              <a:t>The chart illustrates attitudes about club fundraising. </a:t>
            </a:r>
          </a:p>
          <a:p>
            <a:endParaRPr lang="en-CA" sz="1000" dirty="0">
              <a:solidFill>
                <a:srgbClr val="000000"/>
              </a:solidFill>
            </a:endParaRPr>
          </a:p>
          <a:p>
            <a:r>
              <a:rPr lang="en-CA" sz="1000" dirty="0">
                <a:solidFill>
                  <a:srgbClr val="000000"/>
                </a:solidFill>
              </a:rPr>
              <a:t>Respondents were asked the following question:</a:t>
            </a:r>
          </a:p>
          <a:p>
            <a:pPr lvl="2"/>
            <a:r>
              <a:rPr lang="en-CA" sz="1000" dirty="0">
                <a:solidFill>
                  <a:srgbClr val="000000"/>
                </a:solidFill>
              </a:rPr>
              <a:t>Do you agree or disagree with each of the following statements?  Please check.</a:t>
            </a:r>
          </a:p>
          <a:p>
            <a:pPr marL="2054857" lvl="4" indent="-176131">
              <a:buFont typeface="Wingdings" panose="05000000000000000000" pitchFamily="2" charset="2"/>
              <a:buChar char="o"/>
            </a:pPr>
            <a:r>
              <a:rPr lang="en-CA" sz="1000" dirty="0">
                <a:solidFill>
                  <a:srgbClr val="000000"/>
                </a:solidFill>
              </a:rPr>
              <a:t>I enjoy the fundraising work that we do </a:t>
            </a:r>
          </a:p>
          <a:p>
            <a:pPr marL="2054857" lvl="4" indent="-176131">
              <a:buFont typeface="Wingdings" panose="05000000000000000000" pitchFamily="2" charset="2"/>
              <a:buChar char="o"/>
            </a:pPr>
            <a:r>
              <a:rPr lang="en-CA" sz="1000" dirty="0">
                <a:solidFill>
                  <a:srgbClr val="000000"/>
                </a:solidFill>
              </a:rPr>
              <a:t>I am growing weary of all the fundraising we have to do</a:t>
            </a:r>
          </a:p>
          <a:p>
            <a:pPr marL="2054857" lvl="4" indent="-176131">
              <a:buFont typeface="Wingdings" panose="05000000000000000000" pitchFamily="2" charset="2"/>
              <a:buChar char="o"/>
            </a:pPr>
            <a:r>
              <a:rPr lang="en-CA" sz="1000" dirty="0">
                <a:solidFill>
                  <a:srgbClr val="000000"/>
                </a:solidFill>
              </a:rPr>
              <a:t>I don’t like being asked for money so often</a:t>
            </a:r>
          </a:p>
          <a:p>
            <a:pPr marL="2054857" lvl="4" indent="-176131">
              <a:buFont typeface="Wingdings" panose="05000000000000000000" pitchFamily="2" charset="2"/>
              <a:buChar char="o"/>
            </a:pPr>
            <a:r>
              <a:rPr lang="en-CA" sz="1000" dirty="0">
                <a:solidFill>
                  <a:srgbClr val="000000"/>
                </a:solidFill>
              </a:rPr>
              <a:t>I feel there is too much peer pressure to contribute my own money</a:t>
            </a:r>
          </a:p>
          <a:p>
            <a:pPr marL="2054857" lvl="4" indent="-176131">
              <a:buFont typeface="Wingdings" panose="05000000000000000000" pitchFamily="2" charset="2"/>
              <a:buChar char="o"/>
            </a:pPr>
            <a:endParaRPr lang="en-CA" sz="1000" dirty="0">
              <a:solidFill>
                <a:srgbClr val="000000"/>
              </a:solidFill>
            </a:endParaRPr>
          </a:p>
          <a:p>
            <a:r>
              <a:rPr lang="en-CA" sz="1000" dirty="0">
                <a:solidFill>
                  <a:srgbClr val="000000"/>
                </a:solidFill>
              </a:rPr>
              <a:t>Further analysis across a range of categories can be seen by clicking on the Excel icon while in PowerPoint Normal View (not </a:t>
            </a:r>
            <a:r>
              <a:rPr lang="en-CA" sz="1000" dirty="0" err="1">
                <a:solidFill>
                  <a:srgbClr val="000000"/>
                </a:solidFill>
              </a:rPr>
              <a:t>SlideShow</a:t>
            </a:r>
            <a:r>
              <a:rPr lang="en-CA" sz="1000" dirty="0">
                <a:solidFill>
                  <a:srgbClr val="000000"/>
                </a:solidFill>
              </a:rPr>
              <a:t> view).</a:t>
            </a:r>
          </a:p>
        </p:txBody>
      </p:sp>
      <p:sp>
        <p:nvSpPr>
          <p:cNvPr id="4" name="Slide Number Placeholder 3"/>
          <p:cNvSpPr>
            <a:spLocks noGrp="1"/>
          </p:cNvSpPr>
          <p:nvPr>
            <p:ph type="sldNum" sz="quarter" idx="10"/>
          </p:nvPr>
        </p:nvSpPr>
        <p:spPr/>
        <p:txBody>
          <a:bodyPr/>
          <a:lstStyle/>
          <a:p>
            <a:fld id="{1ED9F018-1283-4299-8329-F49A78EAA1DC}" type="slidenum">
              <a:rPr lang="en-CA" smtClean="0"/>
              <a:t>37</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p:txBody>
      </p:sp>
      <p:sp>
        <p:nvSpPr>
          <p:cNvPr id="4" name="Slide Number Placeholder 3"/>
          <p:cNvSpPr>
            <a:spLocks noGrp="1"/>
          </p:cNvSpPr>
          <p:nvPr>
            <p:ph type="sldNum" sz="quarter" idx="10"/>
          </p:nvPr>
        </p:nvSpPr>
        <p:spPr/>
        <p:txBody>
          <a:bodyPr/>
          <a:lstStyle/>
          <a:p>
            <a:fld id="{1ED9F018-1283-4299-8329-F49A78EAA1DC}" type="slidenum">
              <a:rPr lang="en-CA" smtClean="0"/>
              <a:t>38</a:t>
            </a:fld>
            <a:endParaRPr lang="en-CA"/>
          </a:p>
        </p:txBody>
      </p:sp>
    </p:spTree>
    <p:extLst>
      <p:ext uri="{BB962C8B-B14F-4D97-AF65-F5344CB8AC3E}">
        <p14:creationId xmlns:p14="http://schemas.microsoft.com/office/powerpoint/2010/main" val="24638501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solidFill>
                  <a:srgbClr val="000000"/>
                </a:solidFill>
              </a:rPr>
              <a:t>The chart illustrates the percent of total respondents who would like the district to help in each way.  </a:t>
            </a:r>
          </a:p>
          <a:p>
            <a:endParaRPr lang="en-CA" sz="1000" dirty="0">
              <a:solidFill>
                <a:srgbClr val="000000"/>
              </a:solidFill>
            </a:endParaRPr>
          </a:p>
          <a:p>
            <a:r>
              <a:rPr lang="en-CA" sz="1000" dirty="0">
                <a:solidFill>
                  <a:srgbClr val="000000"/>
                </a:solidFill>
              </a:rPr>
              <a:t>Respondents were asked the following question:</a:t>
            </a:r>
          </a:p>
          <a:p>
            <a:pPr lvl="2"/>
            <a:r>
              <a:rPr lang="en-CA" sz="1000" dirty="0">
                <a:solidFill>
                  <a:srgbClr val="000000"/>
                </a:solidFill>
              </a:rPr>
              <a:t>Which of the following would you like to see District 5360 do?  Please check all that apply.</a:t>
            </a:r>
          </a:p>
          <a:p>
            <a:pPr marL="1585175" lvl="3" indent="-176131">
              <a:buFont typeface="Wingdings" panose="05000000000000000000" pitchFamily="2" charset="2"/>
              <a:buChar char="o"/>
            </a:pPr>
            <a:r>
              <a:rPr lang="en-CA" sz="1000" dirty="0">
                <a:solidFill>
                  <a:srgbClr val="000000"/>
                </a:solidFill>
              </a:rPr>
              <a:t>Visit your club to present on how to do Police Checks for youth service</a:t>
            </a:r>
          </a:p>
          <a:p>
            <a:pPr marL="1585175" lvl="3" indent="-176131">
              <a:buFont typeface="Wingdings" panose="05000000000000000000" pitchFamily="2" charset="2"/>
              <a:buChar char="o"/>
            </a:pPr>
            <a:r>
              <a:rPr lang="en-CA" sz="1000" dirty="0">
                <a:solidFill>
                  <a:srgbClr val="000000"/>
                </a:solidFill>
              </a:rPr>
              <a:t>Visit your club to present on the district structure and how it can help</a:t>
            </a:r>
          </a:p>
          <a:p>
            <a:pPr marL="1585175" lvl="3" indent="-176131">
              <a:buFont typeface="Wingdings" panose="05000000000000000000" pitchFamily="2" charset="2"/>
              <a:buChar char="o"/>
            </a:pPr>
            <a:r>
              <a:rPr lang="en-CA" sz="1000" dirty="0">
                <a:solidFill>
                  <a:srgbClr val="000000"/>
                </a:solidFill>
              </a:rPr>
              <a:t>Help you with using the district and RI websites </a:t>
            </a:r>
          </a:p>
          <a:p>
            <a:pPr marL="1585175" lvl="3" indent="-176131">
              <a:buFont typeface="Wingdings" panose="05000000000000000000" pitchFamily="2" charset="2"/>
              <a:buChar char="o"/>
            </a:pPr>
            <a:r>
              <a:rPr lang="en-CA" sz="1000" dirty="0">
                <a:solidFill>
                  <a:srgbClr val="000000"/>
                </a:solidFill>
              </a:rPr>
              <a:t>Provide more leadership training</a:t>
            </a:r>
          </a:p>
          <a:p>
            <a:pPr lvl="1"/>
            <a:endParaRPr lang="en-CA" sz="1000" dirty="0">
              <a:solidFill>
                <a:srgbClr val="000000"/>
              </a:solidFill>
            </a:endParaRPr>
          </a:p>
          <a:p>
            <a:r>
              <a:rPr lang="en-CA" sz="1000" dirty="0">
                <a:solidFill>
                  <a:srgbClr val="000000"/>
                </a:solidFill>
              </a:rPr>
              <a:t>Further analysis across a range of categories can be seen by clicking on the Excel icon while in PowerPoint Normal View (not </a:t>
            </a:r>
            <a:r>
              <a:rPr lang="en-CA" sz="1000" dirty="0" err="1">
                <a:solidFill>
                  <a:srgbClr val="000000"/>
                </a:solidFill>
              </a:rPr>
              <a:t>SlideShow</a:t>
            </a:r>
            <a:r>
              <a:rPr lang="en-CA" sz="1000" dirty="0">
                <a:solidFill>
                  <a:srgbClr val="000000"/>
                </a:solidFill>
              </a:rPr>
              <a:t> view).</a:t>
            </a:r>
          </a:p>
          <a:p>
            <a:endParaRPr lang="en-CA" dirty="0"/>
          </a:p>
        </p:txBody>
      </p:sp>
      <p:sp>
        <p:nvSpPr>
          <p:cNvPr id="4" name="Slide Number Placeholder 3"/>
          <p:cNvSpPr>
            <a:spLocks noGrp="1"/>
          </p:cNvSpPr>
          <p:nvPr>
            <p:ph type="sldNum" sz="quarter" idx="10"/>
          </p:nvPr>
        </p:nvSpPr>
        <p:spPr/>
        <p:txBody>
          <a:bodyPr/>
          <a:lstStyle/>
          <a:p>
            <a:fld id="{1ED9F018-1283-4299-8329-F49A78EAA1DC}" type="slidenum">
              <a:rPr lang="en-CA" smtClean="0"/>
              <a:t>39</a:t>
            </a:fld>
            <a:endParaRPr lang="en-CA"/>
          </a:p>
        </p:txBody>
      </p:sp>
    </p:spTree>
    <p:extLst>
      <p:ext uri="{BB962C8B-B14F-4D97-AF65-F5344CB8AC3E}">
        <p14:creationId xmlns:p14="http://schemas.microsoft.com/office/powerpoint/2010/main" val="150899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p:txBody>
      </p:sp>
      <p:sp>
        <p:nvSpPr>
          <p:cNvPr id="4" name="Slide Number Placeholder 3"/>
          <p:cNvSpPr>
            <a:spLocks noGrp="1"/>
          </p:cNvSpPr>
          <p:nvPr>
            <p:ph type="sldNum" sz="quarter" idx="10"/>
          </p:nvPr>
        </p:nvSpPr>
        <p:spPr/>
        <p:txBody>
          <a:bodyPr/>
          <a:lstStyle/>
          <a:p>
            <a:fld id="{1ED9F018-1283-4299-8329-F49A78EAA1DC}" type="slidenum">
              <a:rPr lang="en-CA" smtClean="0"/>
              <a:t>4</a:t>
            </a:fld>
            <a:endParaRPr lang="en-CA" dirty="0"/>
          </a:p>
        </p:txBody>
      </p:sp>
    </p:spTree>
    <p:extLst>
      <p:ext uri="{BB962C8B-B14F-4D97-AF65-F5344CB8AC3E}">
        <p14:creationId xmlns:p14="http://schemas.microsoft.com/office/powerpoint/2010/main" val="5901559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solidFill>
                  <a:srgbClr val="000000"/>
                </a:solidFill>
              </a:rPr>
              <a:t>The chart illustrates how Rotarians rate the district across key factors.  Items are sorted from the highest to lowest rated overall.</a:t>
            </a:r>
          </a:p>
          <a:p>
            <a:endParaRPr lang="en-CA" sz="1000" dirty="0">
              <a:solidFill>
                <a:srgbClr val="000000"/>
              </a:solidFill>
            </a:endParaRPr>
          </a:p>
          <a:p>
            <a:r>
              <a:rPr lang="en-CA" sz="1000" dirty="0">
                <a:solidFill>
                  <a:srgbClr val="000000"/>
                </a:solidFill>
              </a:rPr>
              <a:t>Respondents were asked the following question:</a:t>
            </a:r>
          </a:p>
          <a:p>
            <a:pPr lvl="1"/>
            <a:r>
              <a:rPr lang="en-CA" sz="1000" dirty="0">
                <a:solidFill>
                  <a:srgbClr val="000000"/>
                </a:solidFill>
              </a:rPr>
              <a:t>The next questions are about District 5360 and what it does to support Rotarians and their clubs.  </a:t>
            </a:r>
          </a:p>
          <a:p>
            <a:pPr lvl="1"/>
            <a:r>
              <a:rPr lang="en-CA" sz="1000" dirty="0">
                <a:solidFill>
                  <a:srgbClr val="000000"/>
                </a:solidFill>
              </a:rPr>
              <a:t>Using a 5 point scale where 5 means Strongly Agree and 1 means Strongly Disagree, please rate District 5360 on the following:</a:t>
            </a:r>
          </a:p>
          <a:p>
            <a:pPr lvl="5"/>
            <a:r>
              <a:rPr lang="en-CA" sz="1000" dirty="0">
                <a:solidFill>
                  <a:srgbClr val="000000"/>
                </a:solidFill>
              </a:rPr>
              <a:t>7 statements were presented.</a:t>
            </a:r>
          </a:p>
          <a:p>
            <a:pPr lvl="1"/>
            <a:endParaRPr lang="en-CA" sz="1000" dirty="0">
              <a:solidFill>
                <a:srgbClr val="000000"/>
              </a:solidFill>
            </a:endParaRPr>
          </a:p>
          <a:p>
            <a:r>
              <a:rPr lang="en-CA" sz="1000" dirty="0">
                <a:solidFill>
                  <a:srgbClr val="000000"/>
                </a:solidFill>
              </a:rPr>
              <a:t>Further analysis across a range of categories can be seen by clicking on the Excel icon while in PowerPoint Normal View (not </a:t>
            </a:r>
            <a:r>
              <a:rPr lang="en-CA" sz="1000" dirty="0" err="1">
                <a:solidFill>
                  <a:srgbClr val="000000"/>
                </a:solidFill>
              </a:rPr>
              <a:t>SlideShow</a:t>
            </a:r>
            <a:r>
              <a:rPr lang="en-CA" sz="1000" dirty="0">
                <a:solidFill>
                  <a:srgbClr val="000000"/>
                </a:solidFill>
              </a:rPr>
              <a:t> view).</a:t>
            </a:r>
          </a:p>
          <a:p>
            <a:endParaRPr lang="en-CA" dirty="0"/>
          </a:p>
        </p:txBody>
      </p:sp>
      <p:sp>
        <p:nvSpPr>
          <p:cNvPr id="4" name="Slide Number Placeholder 3"/>
          <p:cNvSpPr>
            <a:spLocks noGrp="1"/>
          </p:cNvSpPr>
          <p:nvPr>
            <p:ph type="sldNum" sz="quarter" idx="10"/>
          </p:nvPr>
        </p:nvSpPr>
        <p:spPr/>
        <p:txBody>
          <a:bodyPr/>
          <a:lstStyle/>
          <a:p>
            <a:fld id="{1ED9F018-1283-4299-8329-F49A78EAA1DC}" type="slidenum">
              <a:rPr lang="en-CA" smtClean="0"/>
              <a:t>40</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solidFill>
                  <a:srgbClr val="000000"/>
                </a:solidFill>
              </a:rPr>
              <a:t>The chart illustrates how Rotarians rank the importance of factors.  Items are sorted from the highest to lowest mean ranking.</a:t>
            </a:r>
          </a:p>
          <a:p>
            <a:endParaRPr lang="en-CA" sz="1000" dirty="0">
              <a:solidFill>
                <a:srgbClr val="000000"/>
              </a:solidFill>
            </a:endParaRPr>
          </a:p>
          <a:p>
            <a:r>
              <a:rPr lang="en-CA" sz="1000" dirty="0">
                <a:solidFill>
                  <a:srgbClr val="000000"/>
                </a:solidFill>
              </a:rPr>
              <a:t>Respondents were asked the following question:</a:t>
            </a:r>
          </a:p>
          <a:p>
            <a:pPr lvl="1"/>
            <a:r>
              <a:rPr lang="en-CA" sz="1000" dirty="0">
                <a:solidFill>
                  <a:srgbClr val="000000"/>
                </a:solidFill>
              </a:rPr>
              <a:t>Please rank how you see the importance of the following items to the long term success of our district.  In other words, what should be the highest priority?</a:t>
            </a:r>
          </a:p>
          <a:p>
            <a:pPr lvl="1"/>
            <a:r>
              <a:rPr lang="en-CA" sz="1000" dirty="0">
                <a:solidFill>
                  <a:srgbClr val="000000"/>
                </a:solidFill>
              </a:rPr>
              <a:t>Click on each item in order, from the most important issue to the least important issue.  Click again to change the order.</a:t>
            </a:r>
          </a:p>
          <a:p>
            <a:pPr lvl="1"/>
            <a:endParaRPr lang="en-CA" sz="1000" dirty="0">
              <a:solidFill>
                <a:srgbClr val="000000"/>
              </a:solidFill>
            </a:endParaRPr>
          </a:p>
          <a:p>
            <a:pPr lvl="5"/>
            <a:r>
              <a:rPr lang="en-CA" sz="1000" dirty="0">
                <a:solidFill>
                  <a:srgbClr val="000000"/>
                </a:solidFill>
              </a:rPr>
              <a:t>7 statements were presented.</a:t>
            </a:r>
          </a:p>
          <a:p>
            <a:pPr lvl="1"/>
            <a:endParaRPr lang="en-CA" sz="1000" dirty="0">
              <a:solidFill>
                <a:srgbClr val="000000"/>
              </a:solidFill>
            </a:endParaRPr>
          </a:p>
          <a:p>
            <a:r>
              <a:rPr lang="en-CA" sz="1000" dirty="0">
                <a:solidFill>
                  <a:srgbClr val="000000"/>
                </a:solidFill>
              </a:rPr>
              <a:t>Further analysis across a range of categories can be seen by clicking on the Excel icon while in PowerPoint Normal View (not </a:t>
            </a:r>
            <a:r>
              <a:rPr lang="en-CA" sz="1000" dirty="0" err="1">
                <a:solidFill>
                  <a:srgbClr val="000000"/>
                </a:solidFill>
              </a:rPr>
              <a:t>SlideShow</a:t>
            </a:r>
            <a:r>
              <a:rPr lang="en-CA" sz="1000" dirty="0">
                <a:solidFill>
                  <a:srgbClr val="000000"/>
                </a:solidFill>
              </a:rPr>
              <a:t> view).</a:t>
            </a:r>
          </a:p>
          <a:p>
            <a:endParaRPr lang="en-CA" dirty="0"/>
          </a:p>
        </p:txBody>
      </p:sp>
      <p:sp>
        <p:nvSpPr>
          <p:cNvPr id="4" name="Slide Number Placeholder 3"/>
          <p:cNvSpPr>
            <a:spLocks noGrp="1"/>
          </p:cNvSpPr>
          <p:nvPr>
            <p:ph type="sldNum" sz="quarter" idx="10"/>
          </p:nvPr>
        </p:nvSpPr>
        <p:spPr/>
        <p:txBody>
          <a:bodyPr/>
          <a:lstStyle/>
          <a:p>
            <a:fld id="{1ED9F018-1283-4299-8329-F49A78EAA1DC}" type="slidenum">
              <a:rPr lang="en-CA" smtClean="0"/>
              <a:t>41</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solidFill>
                  <a:srgbClr val="000000"/>
                </a:solidFill>
              </a:rPr>
              <a:t>The chart illustrates how Rotarians rate District 5360 across many different criteria.  Items are sorted from the highest to lowest rated overall.</a:t>
            </a:r>
          </a:p>
          <a:p>
            <a:endParaRPr lang="en-CA" sz="1000" dirty="0">
              <a:solidFill>
                <a:srgbClr val="000000"/>
              </a:solidFill>
            </a:endParaRPr>
          </a:p>
          <a:p>
            <a:r>
              <a:rPr lang="en-CA" sz="1000" dirty="0">
                <a:solidFill>
                  <a:srgbClr val="000000"/>
                </a:solidFill>
              </a:rPr>
              <a:t>Respondents were asked the following question:</a:t>
            </a:r>
          </a:p>
          <a:p>
            <a:pPr lvl="1"/>
            <a:r>
              <a:rPr lang="en-CA" sz="1000" dirty="0">
                <a:solidFill>
                  <a:srgbClr val="000000"/>
                </a:solidFill>
              </a:rPr>
              <a:t>Using a 5 point scale where 5 means Excellent and 1 means Poor, please rate the performance of District 5360 on the following:</a:t>
            </a:r>
          </a:p>
          <a:p>
            <a:pPr lvl="2"/>
            <a:r>
              <a:rPr lang="en-CA" sz="1000" dirty="0">
                <a:solidFill>
                  <a:srgbClr val="000000"/>
                </a:solidFill>
              </a:rPr>
              <a:t>20 statements were presented, divided across two screens to be more manageable.</a:t>
            </a:r>
          </a:p>
          <a:p>
            <a:pPr lvl="1"/>
            <a:endParaRPr lang="en-CA" sz="1000" dirty="0">
              <a:solidFill>
                <a:srgbClr val="000000"/>
              </a:solidFill>
            </a:endParaRPr>
          </a:p>
          <a:p>
            <a:r>
              <a:rPr lang="en-CA" sz="1000" dirty="0">
                <a:solidFill>
                  <a:srgbClr val="000000"/>
                </a:solidFill>
              </a:rPr>
              <a:t>Further analysis across a range of categories can be seen by clicking on the Excel icon while in PowerPoint Normal View (not </a:t>
            </a:r>
            <a:r>
              <a:rPr lang="en-CA" sz="1000" dirty="0" err="1">
                <a:solidFill>
                  <a:srgbClr val="000000"/>
                </a:solidFill>
              </a:rPr>
              <a:t>SlideShow</a:t>
            </a:r>
            <a:r>
              <a:rPr lang="en-CA" sz="1000" dirty="0">
                <a:solidFill>
                  <a:srgbClr val="000000"/>
                </a:solidFill>
              </a:rPr>
              <a:t> view).</a:t>
            </a:r>
          </a:p>
          <a:p>
            <a:endParaRPr lang="en-CA" dirty="0"/>
          </a:p>
        </p:txBody>
      </p:sp>
      <p:sp>
        <p:nvSpPr>
          <p:cNvPr id="4" name="Slide Number Placeholder 3"/>
          <p:cNvSpPr>
            <a:spLocks noGrp="1"/>
          </p:cNvSpPr>
          <p:nvPr>
            <p:ph type="sldNum" sz="quarter" idx="10"/>
          </p:nvPr>
        </p:nvSpPr>
        <p:spPr/>
        <p:txBody>
          <a:bodyPr/>
          <a:lstStyle/>
          <a:p>
            <a:fld id="{1ED9F018-1283-4299-8329-F49A78EAA1DC}" type="slidenum">
              <a:rPr lang="en-CA" smtClean="0"/>
              <a:t>42</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solidFill>
                  <a:srgbClr val="000000"/>
                </a:solidFill>
              </a:rPr>
              <a:t>The chart illustrates how Rotarians rate District 5360 across many different criteria.  Items are sorted from the highest to lowest rated overall.</a:t>
            </a:r>
          </a:p>
          <a:p>
            <a:endParaRPr lang="en-CA" sz="1000" dirty="0">
              <a:solidFill>
                <a:srgbClr val="000000"/>
              </a:solidFill>
            </a:endParaRPr>
          </a:p>
          <a:p>
            <a:r>
              <a:rPr lang="en-CA" sz="1000" dirty="0">
                <a:solidFill>
                  <a:srgbClr val="000000"/>
                </a:solidFill>
              </a:rPr>
              <a:t>Respondents were asked the following question:</a:t>
            </a:r>
          </a:p>
          <a:p>
            <a:pPr lvl="2"/>
            <a:r>
              <a:rPr lang="en-CA" sz="1000" dirty="0">
                <a:solidFill>
                  <a:srgbClr val="000000"/>
                </a:solidFill>
              </a:rPr>
              <a:t>Using a 5 point scale where 5 means Excellent and 1 means Poor, please rate the performance of District 5360 on the following:</a:t>
            </a:r>
          </a:p>
          <a:p>
            <a:pPr lvl="2"/>
            <a:r>
              <a:rPr lang="en-CA" sz="1000" dirty="0">
                <a:solidFill>
                  <a:srgbClr val="000000"/>
                </a:solidFill>
              </a:rPr>
              <a:t>20 statements were presented, divided across two screens to be more manageable.</a:t>
            </a:r>
          </a:p>
          <a:p>
            <a:pPr lvl="1"/>
            <a:endParaRPr lang="en-CA" sz="1000" dirty="0">
              <a:solidFill>
                <a:srgbClr val="000000"/>
              </a:solidFill>
            </a:endParaRPr>
          </a:p>
          <a:p>
            <a:r>
              <a:rPr lang="en-CA" sz="1000" dirty="0">
                <a:solidFill>
                  <a:srgbClr val="000000"/>
                </a:solidFill>
              </a:rPr>
              <a:t>Further analysis across a range of categories can be seen by clicking on the Excel icon while in PowerPoint Normal View (not </a:t>
            </a:r>
            <a:r>
              <a:rPr lang="en-CA" sz="1000" dirty="0" err="1">
                <a:solidFill>
                  <a:srgbClr val="000000"/>
                </a:solidFill>
              </a:rPr>
              <a:t>SlideShow</a:t>
            </a:r>
            <a:r>
              <a:rPr lang="en-CA" sz="1000" dirty="0">
                <a:solidFill>
                  <a:srgbClr val="000000"/>
                </a:solidFill>
              </a:rPr>
              <a:t> view).</a:t>
            </a:r>
          </a:p>
          <a:p>
            <a:endParaRPr lang="en-CA" dirty="0"/>
          </a:p>
        </p:txBody>
      </p:sp>
      <p:sp>
        <p:nvSpPr>
          <p:cNvPr id="4" name="Slide Number Placeholder 3"/>
          <p:cNvSpPr>
            <a:spLocks noGrp="1"/>
          </p:cNvSpPr>
          <p:nvPr>
            <p:ph type="sldNum" sz="quarter" idx="10"/>
          </p:nvPr>
        </p:nvSpPr>
        <p:spPr/>
        <p:txBody>
          <a:bodyPr/>
          <a:lstStyle/>
          <a:p>
            <a:fld id="{1ED9F018-1283-4299-8329-F49A78EAA1DC}" type="slidenum">
              <a:rPr lang="en-CA" smtClean="0"/>
              <a:t>43</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solidFill>
                  <a:srgbClr val="000000"/>
                </a:solidFill>
              </a:rPr>
              <a:t>The chart illustrates the percent of total respondents who would like the district to help in each way.  </a:t>
            </a:r>
          </a:p>
          <a:p>
            <a:endParaRPr lang="en-CA" sz="1000" dirty="0">
              <a:solidFill>
                <a:srgbClr val="000000"/>
              </a:solidFill>
            </a:endParaRPr>
          </a:p>
          <a:p>
            <a:r>
              <a:rPr lang="en-CA" sz="1000" dirty="0">
                <a:solidFill>
                  <a:srgbClr val="000000"/>
                </a:solidFill>
              </a:rPr>
              <a:t>Respondents were asked the following question:</a:t>
            </a:r>
          </a:p>
          <a:p>
            <a:pPr lvl="2"/>
            <a:r>
              <a:rPr lang="en-CA" sz="1000" dirty="0">
                <a:solidFill>
                  <a:srgbClr val="000000"/>
                </a:solidFill>
              </a:rPr>
              <a:t>Which of the following would you like to see District 5360 do?  Please check all that apply.</a:t>
            </a:r>
          </a:p>
          <a:p>
            <a:pPr marL="1585175" lvl="3" indent="-176131">
              <a:buFont typeface="Wingdings" panose="05000000000000000000" pitchFamily="2" charset="2"/>
              <a:buChar char="o"/>
            </a:pPr>
            <a:r>
              <a:rPr lang="en-CA" sz="1000" dirty="0">
                <a:solidFill>
                  <a:srgbClr val="000000"/>
                </a:solidFill>
              </a:rPr>
              <a:t>Visit your club to present on how to do Police Checks for youth service</a:t>
            </a:r>
          </a:p>
          <a:p>
            <a:pPr marL="1585175" lvl="3" indent="-176131">
              <a:buFont typeface="Wingdings" panose="05000000000000000000" pitchFamily="2" charset="2"/>
              <a:buChar char="o"/>
            </a:pPr>
            <a:r>
              <a:rPr lang="en-CA" sz="1000" dirty="0">
                <a:solidFill>
                  <a:srgbClr val="000000"/>
                </a:solidFill>
              </a:rPr>
              <a:t>Visit your club to present on the district structure and how it can help</a:t>
            </a:r>
          </a:p>
          <a:p>
            <a:pPr marL="1585175" lvl="3" indent="-176131">
              <a:buFont typeface="Wingdings" panose="05000000000000000000" pitchFamily="2" charset="2"/>
              <a:buChar char="o"/>
            </a:pPr>
            <a:r>
              <a:rPr lang="en-CA" sz="1000" dirty="0">
                <a:solidFill>
                  <a:srgbClr val="000000"/>
                </a:solidFill>
              </a:rPr>
              <a:t>Help you with using the district and RI websites </a:t>
            </a:r>
          </a:p>
          <a:p>
            <a:pPr marL="1585175" lvl="3" indent="-176131">
              <a:buFont typeface="Wingdings" panose="05000000000000000000" pitchFamily="2" charset="2"/>
              <a:buChar char="o"/>
            </a:pPr>
            <a:r>
              <a:rPr lang="en-CA" sz="1000" dirty="0">
                <a:solidFill>
                  <a:srgbClr val="000000"/>
                </a:solidFill>
              </a:rPr>
              <a:t>Provide more leadership training</a:t>
            </a:r>
          </a:p>
          <a:p>
            <a:pPr lvl="1"/>
            <a:endParaRPr lang="en-CA" sz="1000" dirty="0">
              <a:solidFill>
                <a:srgbClr val="000000"/>
              </a:solidFill>
            </a:endParaRPr>
          </a:p>
          <a:p>
            <a:r>
              <a:rPr lang="en-CA" sz="1000" dirty="0">
                <a:solidFill>
                  <a:srgbClr val="000000"/>
                </a:solidFill>
              </a:rPr>
              <a:t>Further analysis across a range of categories can be seen by clicking on the Excel icon while in PowerPoint Normal View (not </a:t>
            </a:r>
            <a:r>
              <a:rPr lang="en-CA" sz="1000" dirty="0" err="1">
                <a:solidFill>
                  <a:srgbClr val="000000"/>
                </a:solidFill>
              </a:rPr>
              <a:t>SlideShow</a:t>
            </a:r>
            <a:r>
              <a:rPr lang="en-CA" sz="1000" dirty="0">
                <a:solidFill>
                  <a:srgbClr val="000000"/>
                </a:solidFill>
              </a:rPr>
              <a:t> view).</a:t>
            </a:r>
          </a:p>
          <a:p>
            <a:endParaRPr lang="en-CA" dirty="0"/>
          </a:p>
        </p:txBody>
      </p:sp>
      <p:sp>
        <p:nvSpPr>
          <p:cNvPr id="4" name="Slide Number Placeholder 3"/>
          <p:cNvSpPr>
            <a:spLocks noGrp="1"/>
          </p:cNvSpPr>
          <p:nvPr>
            <p:ph type="sldNum" sz="quarter" idx="10"/>
          </p:nvPr>
        </p:nvSpPr>
        <p:spPr/>
        <p:txBody>
          <a:bodyPr/>
          <a:lstStyle/>
          <a:p>
            <a:fld id="{1ED9F018-1283-4299-8329-F49A78EAA1DC}" type="slidenum">
              <a:rPr lang="en-CA" smtClean="0"/>
              <a:t>44</a:t>
            </a:fld>
            <a:endParaRPr lang="en-CA"/>
          </a:p>
        </p:txBody>
      </p:sp>
    </p:spTree>
    <p:extLst>
      <p:ext uri="{BB962C8B-B14F-4D97-AF65-F5344CB8AC3E}">
        <p14:creationId xmlns:p14="http://schemas.microsoft.com/office/powerpoint/2010/main" val="1508990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p:txBody>
      </p:sp>
      <p:sp>
        <p:nvSpPr>
          <p:cNvPr id="4" name="Slide Number Placeholder 3"/>
          <p:cNvSpPr>
            <a:spLocks noGrp="1"/>
          </p:cNvSpPr>
          <p:nvPr>
            <p:ph type="sldNum" sz="quarter" idx="10"/>
          </p:nvPr>
        </p:nvSpPr>
        <p:spPr/>
        <p:txBody>
          <a:bodyPr/>
          <a:lstStyle/>
          <a:p>
            <a:fld id="{1ED9F018-1283-4299-8329-F49A78EAA1DC}" type="slidenum">
              <a:rPr lang="en-CA" smtClean="0"/>
              <a:t>45</a:t>
            </a:fld>
            <a:endParaRPr lang="en-CA" dirty="0"/>
          </a:p>
        </p:txBody>
      </p:sp>
    </p:spTree>
    <p:extLst>
      <p:ext uri="{BB962C8B-B14F-4D97-AF65-F5344CB8AC3E}">
        <p14:creationId xmlns:p14="http://schemas.microsoft.com/office/powerpoint/2010/main" val="3782755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p:txBody>
      </p:sp>
      <p:sp>
        <p:nvSpPr>
          <p:cNvPr id="4" name="Slide Number Placeholder 3"/>
          <p:cNvSpPr>
            <a:spLocks noGrp="1"/>
          </p:cNvSpPr>
          <p:nvPr>
            <p:ph type="sldNum" sz="quarter" idx="10"/>
          </p:nvPr>
        </p:nvSpPr>
        <p:spPr/>
        <p:txBody>
          <a:bodyPr/>
          <a:lstStyle/>
          <a:p>
            <a:fld id="{1ED9F018-1283-4299-8329-F49A78EAA1DC}" type="slidenum">
              <a:rPr lang="en-CA" smtClean="0"/>
              <a:t>5</a:t>
            </a:fld>
            <a:endParaRPr lang="en-CA" dirty="0"/>
          </a:p>
        </p:txBody>
      </p:sp>
    </p:spTree>
    <p:extLst>
      <p:ext uri="{BB962C8B-B14F-4D97-AF65-F5344CB8AC3E}">
        <p14:creationId xmlns:p14="http://schemas.microsoft.com/office/powerpoint/2010/main" val="4019542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solidFill>
                  <a:srgbClr val="000000"/>
                </a:solidFill>
              </a:rPr>
              <a:t>For your club, the chart shows the percent of respondents of</a:t>
            </a:r>
            <a:r>
              <a:rPr lang="en-CA" sz="1100" baseline="0" dirty="0">
                <a:solidFill>
                  <a:srgbClr val="000000"/>
                </a:solidFill>
              </a:rPr>
              <a:t> each gender, age and years in Rotary,</a:t>
            </a:r>
            <a:r>
              <a:rPr lang="en-CA" sz="1100" dirty="0">
                <a:solidFill>
                  <a:srgbClr val="000000"/>
                </a:solidFill>
              </a:rPr>
              <a:t> compared to the total district and to groups of similar clubs.  </a:t>
            </a:r>
          </a:p>
          <a:p>
            <a:endParaRPr lang="en-CA" sz="1100" dirty="0">
              <a:solidFill>
                <a:srgbClr val="000000"/>
              </a:solidFill>
            </a:endParaRPr>
          </a:p>
          <a:p>
            <a:r>
              <a:rPr lang="en-CA" sz="1100" dirty="0">
                <a:solidFill>
                  <a:srgbClr val="000000"/>
                </a:solidFill>
              </a:rPr>
              <a:t>Respondents were asked the following questions:</a:t>
            </a:r>
          </a:p>
          <a:p>
            <a:r>
              <a:rPr lang="en-CA" sz="1100" dirty="0">
                <a:solidFill>
                  <a:srgbClr val="000000"/>
                </a:solidFill>
              </a:rPr>
              <a:t>“Remembering your answers are confidential, it will help us to analyze the results by knowing…</a:t>
            </a:r>
          </a:p>
          <a:p>
            <a:r>
              <a:rPr lang="en-CA" sz="1100" dirty="0">
                <a:solidFill>
                  <a:srgbClr val="000000"/>
                </a:solidFill>
              </a:rPr>
              <a:t>	To which of the following age groups do you belong?</a:t>
            </a:r>
          </a:p>
          <a:p>
            <a:r>
              <a:rPr lang="en-CA" sz="1100" dirty="0">
                <a:solidFill>
                  <a:srgbClr val="000000"/>
                </a:solidFill>
              </a:rPr>
              <a:t>	What is your gender?”</a:t>
            </a:r>
          </a:p>
          <a:p>
            <a:r>
              <a:rPr lang="en-CA" sz="1100" dirty="0">
                <a:solidFill>
                  <a:srgbClr val="000000"/>
                </a:solidFill>
              </a:rPr>
              <a:t>	How long have you been a member of Rotary (including all clubs and locations)? </a:t>
            </a:r>
          </a:p>
          <a:p>
            <a:r>
              <a:rPr lang="en-CA" sz="1100" dirty="0">
                <a:solidFill>
                  <a:srgbClr val="000000"/>
                </a:solidFill>
              </a:rPr>
              <a:t/>
            </a:r>
            <a:br>
              <a:rPr lang="en-CA" sz="1100" dirty="0">
                <a:solidFill>
                  <a:srgbClr val="000000"/>
                </a:solidFill>
              </a:rPr>
            </a:br>
            <a:r>
              <a:rPr lang="en-CA" sz="1100" dirty="0">
                <a:solidFill>
                  <a:srgbClr val="000000"/>
                </a:solidFill>
              </a:rPr>
              <a:t>Further analysis across a range of categories can be seen by clicking on the Excel icon while in PowerPoint Normal View (not </a:t>
            </a:r>
            <a:r>
              <a:rPr lang="en-CA" sz="1100" dirty="0" err="1">
                <a:solidFill>
                  <a:srgbClr val="000000"/>
                </a:solidFill>
              </a:rPr>
              <a:t>SlideShow</a:t>
            </a:r>
            <a:r>
              <a:rPr lang="en-CA" sz="1100" dirty="0">
                <a:solidFill>
                  <a:srgbClr val="000000"/>
                </a:solidFill>
              </a:rPr>
              <a:t> view).</a:t>
            </a:r>
          </a:p>
        </p:txBody>
      </p:sp>
      <p:sp>
        <p:nvSpPr>
          <p:cNvPr id="4" name="Slide Number Placeholder 3"/>
          <p:cNvSpPr>
            <a:spLocks noGrp="1"/>
          </p:cNvSpPr>
          <p:nvPr>
            <p:ph type="sldNum" sz="quarter" idx="10"/>
          </p:nvPr>
        </p:nvSpPr>
        <p:spPr/>
        <p:txBody>
          <a:bodyPr/>
          <a:lstStyle/>
          <a:p>
            <a:fld id="{1ED9F018-1283-4299-8329-F49A78EAA1DC}" type="slidenum">
              <a:rPr lang="en-CA" smtClean="0"/>
              <a:t>6</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solidFill>
                  <a:srgbClr val="000000"/>
                </a:solidFill>
              </a:rPr>
              <a:t>The chart shows the percent of respondents of</a:t>
            </a:r>
            <a:r>
              <a:rPr lang="en-CA" sz="1100" baseline="0" dirty="0">
                <a:solidFill>
                  <a:srgbClr val="000000"/>
                </a:solidFill>
              </a:rPr>
              <a:t> each gender in y</a:t>
            </a:r>
            <a:r>
              <a:rPr lang="en-CA" sz="1100" dirty="0">
                <a:solidFill>
                  <a:srgbClr val="000000"/>
                </a:solidFill>
              </a:rPr>
              <a:t>our club, compared to the total district and to groups of similar clubs.  </a:t>
            </a:r>
          </a:p>
          <a:p>
            <a:endParaRPr lang="en-CA" sz="1100" dirty="0">
              <a:solidFill>
                <a:srgbClr val="000000"/>
              </a:solidFill>
            </a:endParaRPr>
          </a:p>
          <a:p>
            <a:r>
              <a:rPr lang="en-CA" sz="1100" dirty="0">
                <a:solidFill>
                  <a:srgbClr val="000000"/>
                </a:solidFill>
              </a:rPr>
              <a:t>Respondents were asked the following questions:</a:t>
            </a:r>
          </a:p>
          <a:p>
            <a:r>
              <a:rPr lang="en-CA" sz="1100" dirty="0">
                <a:solidFill>
                  <a:srgbClr val="000000"/>
                </a:solidFill>
              </a:rPr>
              <a:t>“Remembering your answers are confidential, it will help us to analyze the results by knowing…</a:t>
            </a:r>
          </a:p>
          <a:p>
            <a:r>
              <a:rPr lang="en-CA" sz="1100" dirty="0">
                <a:solidFill>
                  <a:srgbClr val="000000"/>
                </a:solidFill>
              </a:rPr>
              <a:t>	To which of the following age groups do you belong?</a:t>
            </a:r>
          </a:p>
          <a:p>
            <a:r>
              <a:rPr lang="en-CA" sz="1100" dirty="0">
                <a:solidFill>
                  <a:srgbClr val="000000"/>
                </a:solidFill>
              </a:rPr>
              <a:t>	What is your gender?”</a:t>
            </a:r>
          </a:p>
          <a:p>
            <a:r>
              <a:rPr lang="en-CA" sz="1100" dirty="0">
                <a:solidFill>
                  <a:srgbClr val="000000"/>
                </a:solidFill>
              </a:rPr>
              <a:t>	How long have you been a member of Rotary (including all clubs and locations)? </a:t>
            </a:r>
          </a:p>
          <a:p>
            <a:r>
              <a:rPr lang="en-CA" sz="1100" dirty="0">
                <a:solidFill>
                  <a:srgbClr val="000000"/>
                </a:solidFill>
              </a:rPr>
              <a:t/>
            </a:r>
            <a:br>
              <a:rPr lang="en-CA" sz="1100" dirty="0">
                <a:solidFill>
                  <a:srgbClr val="000000"/>
                </a:solidFill>
              </a:rPr>
            </a:br>
            <a:r>
              <a:rPr lang="en-CA" sz="1100" dirty="0">
                <a:solidFill>
                  <a:srgbClr val="000000"/>
                </a:solidFill>
              </a:rPr>
              <a:t>Further analysis across a range of categories can be seen by clicking on the Excel icon while in PowerPoint Normal View (not </a:t>
            </a:r>
            <a:r>
              <a:rPr lang="en-CA" sz="1100" dirty="0" err="1">
                <a:solidFill>
                  <a:srgbClr val="000000"/>
                </a:solidFill>
              </a:rPr>
              <a:t>SlideShow</a:t>
            </a:r>
            <a:r>
              <a:rPr lang="en-CA" sz="1100" dirty="0">
                <a:solidFill>
                  <a:srgbClr val="000000"/>
                </a:solidFill>
              </a:rPr>
              <a:t> view).</a:t>
            </a:r>
          </a:p>
        </p:txBody>
      </p:sp>
      <p:sp>
        <p:nvSpPr>
          <p:cNvPr id="4" name="Slide Number Placeholder 3"/>
          <p:cNvSpPr>
            <a:spLocks noGrp="1"/>
          </p:cNvSpPr>
          <p:nvPr>
            <p:ph type="sldNum" sz="quarter" idx="10"/>
          </p:nvPr>
        </p:nvSpPr>
        <p:spPr/>
        <p:txBody>
          <a:bodyPr/>
          <a:lstStyle/>
          <a:p>
            <a:fld id="{1ED9F018-1283-4299-8329-F49A78EAA1DC}" type="slidenum">
              <a:rPr lang="en-CA" smtClean="0"/>
              <a:t>7</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solidFill>
                  <a:srgbClr val="000000"/>
                </a:solidFill>
              </a:rPr>
              <a:t>The chart illustrates the percent of respondents from your club in each age category, compared to the total district and to groups of similar clubs.</a:t>
            </a:r>
          </a:p>
          <a:p>
            <a:endParaRPr lang="en-CA" sz="1100" dirty="0">
              <a:solidFill>
                <a:srgbClr val="000000"/>
              </a:solidFill>
            </a:endParaRPr>
          </a:p>
          <a:p>
            <a:r>
              <a:rPr lang="en-CA" sz="1100" dirty="0">
                <a:solidFill>
                  <a:srgbClr val="000000"/>
                </a:solidFill>
              </a:rPr>
              <a:t>Respondents were asked the following questions:</a:t>
            </a:r>
          </a:p>
          <a:p>
            <a:r>
              <a:rPr lang="en-CA" sz="1100" dirty="0">
                <a:solidFill>
                  <a:srgbClr val="000000"/>
                </a:solidFill>
              </a:rPr>
              <a:t>“Remembering your answers are confidential, it will help us to analyze the results by knowing…</a:t>
            </a:r>
          </a:p>
          <a:p>
            <a:r>
              <a:rPr lang="en-CA" sz="1100" dirty="0">
                <a:solidFill>
                  <a:srgbClr val="000000"/>
                </a:solidFill>
              </a:rPr>
              <a:t>	To which of the following age groups do you belong?</a:t>
            </a:r>
          </a:p>
          <a:p>
            <a:r>
              <a:rPr lang="en-CA" sz="1100" dirty="0">
                <a:solidFill>
                  <a:srgbClr val="000000"/>
                </a:solidFill>
              </a:rPr>
              <a:t>	What is your gender?”</a:t>
            </a:r>
          </a:p>
          <a:p>
            <a:r>
              <a:rPr lang="en-CA" sz="1100" dirty="0">
                <a:solidFill>
                  <a:srgbClr val="000000"/>
                </a:solidFill>
              </a:rPr>
              <a:t>	How long have you been a member of Rotary (including all clubs and locations)? </a:t>
            </a:r>
          </a:p>
          <a:p>
            <a:r>
              <a:rPr lang="en-CA" sz="1100" dirty="0">
                <a:solidFill>
                  <a:srgbClr val="000000"/>
                </a:solidFill>
              </a:rPr>
              <a:t/>
            </a:r>
            <a:br>
              <a:rPr lang="en-CA" sz="1100" dirty="0">
                <a:solidFill>
                  <a:srgbClr val="000000"/>
                </a:solidFill>
              </a:rPr>
            </a:br>
            <a:r>
              <a:rPr lang="en-CA" sz="1100" dirty="0">
                <a:solidFill>
                  <a:srgbClr val="000000"/>
                </a:solidFill>
              </a:rPr>
              <a:t>Further analysis across a range of categories can be seen by clicking on the Excel icon while in PowerPoint Normal View (not </a:t>
            </a:r>
            <a:r>
              <a:rPr lang="en-CA" sz="1100" dirty="0" err="1">
                <a:solidFill>
                  <a:srgbClr val="000000"/>
                </a:solidFill>
              </a:rPr>
              <a:t>SlideShow</a:t>
            </a:r>
            <a:r>
              <a:rPr lang="en-CA" sz="1100" dirty="0">
                <a:solidFill>
                  <a:srgbClr val="000000"/>
                </a:solidFill>
              </a:rPr>
              <a:t> view).</a:t>
            </a:r>
          </a:p>
        </p:txBody>
      </p:sp>
      <p:sp>
        <p:nvSpPr>
          <p:cNvPr id="4" name="Slide Number Placeholder 3"/>
          <p:cNvSpPr>
            <a:spLocks noGrp="1"/>
          </p:cNvSpPr>
          <p:nvPr>
            <p:ph type="sldNum" sz="quarter" idx="10"/>
          </p:nvPr>
        </p:nvSpPr>
        <p:spPr/>
        <p:txBody>
          <a:bodyPr/>
          <a:lstStyle/>
          <a:p>
            <a:fld id="{1ED9F018-1283-4299-8329-F49A78EAA1DC}" type="slidenum">
              <a:rPr lang="en-CA" smtClean="0"/>
              <a:t>8</a:t>
            </a:fld>
            <a:endParaRPr lang="en-CA"/>
          </a:p>
        </p:txBody>
      </p:sp>
    </p:spTree>
    <p:extLst>
      <p:ext uri="{BB962C8B-B14F-4D97-AF65-F5344CB8AC3E}">
        <p14:creationId xmlns:p14="http://schemas.microsoft.com/office/powerpoint/2010/main" val="2358221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solidFill>
                  <a:srgbClr val="000000"/>
                </a:solidFill>
              </a:rPr>
              <a:t>The chart illustrates the percent of respondents from your club in each category of Rotary service, compared to the total district and to groups of similar clubs</a:t>
            </a:r>
          </a:p>
          <a:p>
            <a:endParaRPr lang="en-CA" sz="1100" dirty="0">
              <a:solidFill>
                <a:srgbClr val="000000"/>
              </a:solidFill>
            </a:endParaRPr>
          </a:p>
          <a:p>
            <a:r>
              <a:rPr lang="en-CA" sz="1100" dirty="0">
                <a:solidFill>
                  <a:srgbClr val="000000"/>
                </a:solidFill>
              </a:rPr>
              <a:t>Respondents were asked the following questions:</a:t>
            </a:r>
          </a:p>
          <a:p>
            <a:r>
              <a:rPr lang="en-CA" sz="1100" dirty="0">
                <a:solidFill>
                  <a:srgbClr val="000000"/>
                </a:solidFill>
              </a:rPr>
              <a:t>“Remembering your answers are confidential, it will help us to analyze the results by knowing…</a:t>
            </a:r>
          </a:p>
          <a:p>
            <a:r>
              <a:rPr lang="en-CA" sz="1100" dirty="0">
                <a:solidFill>
                  <a:srgbClr val="000000"/>
                </a:solidFill>
              </a:rPr>
              <a:t>	To which of the following age groups do you belong?</a:t>
            </a:r>
          </a:p>
          <a:p>
            <a:r>
              <a:rPr lang="en-CA" sz="1100" dirty="0">
                <a:solidFill>
                  <a:srgbClr val="000000"/>
                </a:solidFill>
              </a:rPr>
              <a:t>	What is your gender?”</a:t>
            </a:r>
          </a:p>
          <a:p>
            <a:r>
              <a:rPr lang="en-CA" sz="1100" dirty="0">
                <a:solidFill>
                  <a:srgbClr val="000000"/>
                </a:solidFill>
              </a:rPr>
              <a:t>	How long have you been a member of Rotary (including all clubs and locations)? </a:t>
            </a:r>
          </a:p>
          <a:p>
            <a:r>
              <a:rPr lang="en-CA" sz="1100" dirty="0">
                <a:solidFill>
                  <a:srgbClr val="000000"/>
                </a:solidFill>
              </a:rPr>
              <a:t/>
            </a:r>
            <a:br>
              <a:rPr lang="en-CA" sz="1100" dirty="0">
                <a:solidFill>
                  <a:srgbClr val="000000"/>
                </a:solidFill>
              </a:rPr>
            </a:br>
            <a:r>
              <a:rPr lang="en-CA" sz="1100" dirty="0">
                <a:solidFill>
                  <a:srgbClr val="000000"/>
                </a:solidFill>
              </a:rPr>
              <a:t>Further analysis across a range of categories can be seen by clicking on the Excel icon while in PowerPoint Normal View (not </a:t>
            </a:r>
            <a:r>
              <a:rPr lang="en-CA" sz="1100" dirty="0" err="1">
                <a:solidFill>
                  <a:srgbClr val="000000"/>
                </a:solidFill>
              </a:rPr>
              <a:t>SlideShow</a:t>
            </a:r>
            <a:r>
              <a:rPr lang="en-CA" sz="1100" dirty="0">
                <a:solidFill>
                  <a:srgbClr val="000000"/>
                </a:solidFill>
              </a:rPr>
              <a:t> view).</a:t>
            </a:r>
          </a:p>
        </p:txBody>
      </p:sp>
      <p:sp>
        <p:nvSpPr>
          <p:cNvPr id="4" name="Slide Number Placeholder 3"/>
          <p:cNvSpPr>
            <a:spLocks noGrp="1"/>
          </p:cNvSpPr>
          <p:nvPr>
            <p:ph type="sldNum" sz="quarter" idx="10"/>
          </p:nvPr>
        </p:nvSpPr>
        <p:spPr/>
        <p:txBody>
          <a:bodyPr/>
          <a:lstStyle/>
          <a:p>
            <a:fld id="{1ED9F018-1283-4299-8329-F49A78EAA1DC}" type="slidenum">
              <a:rPr lang="en-CA" smtClean="0"/>
              <a:t>9</a:t>
            </a:fld>
            <a:endParaRPr lang="en-CA"/>
          </a:p>
        </p:txBody>
      </p:sp>
    </p:spTree>
    <p:extLst>
      <p:ext uri="{BB962C8B-B14F-4D97-AF65-F5344CB8AC3E}">
        <p14:creationId xmlns:p14="http://schemas.microsoft.com/office/powerpoint/2010/main" val="2358221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77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55" y="1276588"/>
            <a:ext cx="9144000" cy="1485662"/>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0"/>
            <a:r>
              <a:rPr lang="en-US" dirty="0"/>
              <a:t>Click to edit Master title style</a:t>
            </a:r>
          </a:p>
        </p:txBody>
      </p:sp>
    </p:spTree>
    <p:extLst>
      <p:ext uri="{BB962C8B-B14F-4D97-AF65-F5344CB8AC3E}">
        <p14:creationId xmlns:p14="http://schemas.microsoft.com/office/powerpoint/2010/main" val="27905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596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7727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 Target="../slides/slide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slide" Target="../slides/slide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a:off x="2097" y="3645628"/>
            <a:ext cx="9144000" cy="57674"/>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a:off x="2097" y="1828800"/>
            <a:ext cx="9144000" cy="57674"/>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p:cNvSpPr txBox="1">
            <a:spLocks/>
          </p:cNvSpPr>
          <p:nvPr userDrawn="1"/>
        </p:nvSpPr>
        <p:spPr>
          <a:xfrm>
            <a:off x="2097" y="1850384"/>
            <a:ext cx="9144000" cy="18288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lang="en-CA" sz="18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CA" sz="2800" dirty="0"/>
              <a:t>MEMBER SURVEY 2017</a:t>
            </a:r>
          </a:p>
        </p:txBody>
      </p:sp>
      <p:pic>
        <p:nvPicPr>
          <p:cNvPr id="6144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1866" y="565495"/>
            <a:ext cx="2795587" cy="126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847632"/>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6" name="Group 15"/>
          <p:cNvGrpSpPr/>
          <p:nvPr userDrawn="1"/>
        </p:nvGrpSpPr>
        <p:grpSpPr>
          <a:xfrm>
            <a:off x="122293" y="-304800"/>
            <a:ext cx="9021707" cy="7001525"/>
            <a:chOff x="122293" y="154151"/>
            <a:chExt cx="9021707" cy="6492240"/>
          </a:xfrm>
        </p:grpSpPr>
        <p:grpSp>
          <p:nvGrpSpPr>
            <p:cNvPr id="18" name="Group 17"/>
            <p:cNvGrpSpPr/>
            <p:nvPr/>
          </p:nvGrpSpPr>
          <p:grpSpPr>
            <a:xfrm>
              <a:off x="122293" y="154151"/>
              <a:ext cx="9021707" cy="6492240"/>
              <a:chOff x="122293" y="364310"/>
              <a:chExt cx="9021707" cy="6174140"/>
            </a:xfrm>
          </p:grpSpPr>
          <p:sp>
            <p:nvSpPr>
              <p:cNvPr id="48" name="Freeform 47"/>
              <p:cNvSpPr>
                <a:spLocks/>
              </p:cNvSpPr>
              <p:nvPr/>
            </p:nvSpPr>
            <p:spPr bwMode="auto">
              <a:xfrm rot="21337456">
                <a:off x="122293" y="364310"/>
                <a:ext cx="6456766" cy="6174140"/>
              </a:xfrm>
              <a:custGeom>
                <a:avLst/>
                <a:gdLst>
                  <a:gd name="T0" fmla="*/ 1629 w 2077"/>
                  <a:gd name="T1" fmla="*/ 3392 h 3417"/>
                  <a:gd name="T2" fmla="*/ 1017 w 2077"/>
                  <a:gd name="T3" fmla="*/ 3315 h 3417"/>
                  <a:gd name="T4" fmla="*/ 966 w 2077"/>
                  <a:gd name="T5" fmla="*/ 3264 h 3417"/>
                  <a:gd name="T6" fmla="*/ 903 w 2077"/>
                  <a:gd name="T7" fmla="*/ 3179 h 3417"/>
                  <a:gd name="T8" fmla="*/ 877 w 2077"/>
                  <a:gd name="T9" fmla="*/ 3104 h 3417"/>
                  <a:gd name="T10" fmla="*/ 909 w 2077"/>
                  <a:gd name="T11" fmla="*/ 3038 h 3417"/>
                  <a:gd name="T12" fmla="*/ 915 w 2077"/>
                  <a:gd name="T13" fmla="*/ 2976 h 3417"/>
                  <a:gd name="T14" fmla="*/ 904 w 2077"/>
                  <a:gd name="T15" fmla="*/ 2840 h 3417"/>
                  <a:gd name="T16" fmla="*/ 843 w 2077"/>
                  <a:gd name="T17" fmla="*/ 2757 h 3417"/>
                  <a:gd name="T18" fmla="*/ 805 w 2077"/>
                  <a:gd name="T19" fmla="*/ 2729 h 3417"/>
                  <a:gd name="T20" fmla="*/ 762 w 2077"/>
                  <a:gd name="T21" fmla="*/ 2669 h 3417"/>
                  <a:gd name="T22" fmla="*/ 738 w 2077"/>
                  <a:gd name="T23" fmla="*/ 2636 h 3417"/>
                  <a:gd name="T24" fmla="*/ 723 w 2077"/>
                  <a:gd name="T25" fmla="*/ 2579 h 3417"/>
                  <a:gd name="T26" fmla="*/ 672 w 2077"/>
                  <a:gd name="T27" fmla="*/ 2523 h 3417"/>
                  <a:gd name="T28" fmla="*/ 627 w 2077"/>
                  <a:gd name="T29" fmla="*/ 2466 h 3417"/>
                  <a:gd name="T30" fmla="*/ 616 w 2077"/>
                  <a:gd name="T31" fmla="*/ 2405 h 3417"/>
                  <a:gd name="T32" fmla="*/ 595 w 2077"/>
                  <a:gd name="T33" fmla="*/ 2355 h 3417"/>
                  <a:gd name="T34" fmla="*/ 570 w 2077"/>
                  <a:gd name="T35" fmla="*/ 2303 h 3417"/>
                  <a:gd name="T36" fmla="*/ 534 w 2077"/>
                  <a:gd name="T37" fmla="*/ 2294 h 3417"/>
                  <a:gd name="T38" fmla="*/ 501 w 2077"/>
                  <a:gd name="T39" fmla="*/ 2289 h 3417"/>
                  <a:gd name="T40" fmla="*/ 496 w 2077"/>
                  <a:gd name="T41" fmla="*/ 2240 h 3417"/>
                  <a:gd name="T42" fmla="*/ 462 w 2077"/>
                  <a:gd name="T43" fmla="*/ 2184 h 3417"/>
                  <a:gd name="T44" fmla="*/ 441 w 2077"/>
                  <a:gd name="T45" fmla="*/ 2145 h 3417"/>
                  <a:gd name="T46" fmla="*/ 381 w 2077"/>
                  <a:gd name="T47" fmla="*/ 2112 h 3417"/>
                  <a:gd name="T48" fmla="*/ 346 w 2077"/>
                  <a:gd name="T49" fmla="*/ 2079 h 3417"/>
                  <a:gd name="T50" fmla="*/ 337 w 2077"/>
                  <a:gd name="T51" fmla="*/ 2022 h 3417"/>
                  <a:gd name="T52" fmla="*/ 292 w 2077"/>
                  <a:gd name="T53" fmla="*/ 2025 h 3417"/>
                  <a:gd name="T54" fmla="*/ 283 w 2077"/>
                  <a:gd name="T55" fmla="*/ 2001 h 3417"/>
                  <a:gd name="T56" fmla="*/ 256 w 2077"/>
                  <a:gd name="T57" fmla="*/ 1946 h 3417"/>
                  <a:gd name="T58" fmla="*/ 253 w 2077"/>
                  <a:gd name="T59" fmla="*/ 1890 h 3417"/>
                  <a:gd name="T60" fmla="*/ 244 w 2077"/>
                  <a:gd name="T61" fmla="*/ 1842 h 3417"/>
                  <a:gd name="T62" fmla="*/ 216 w 2077"/>
                  <a:gd name="T63" fmla="*/ 1811 h 3417"/>
                  <a:gd name="T64" fmla="*/ 198 w 2077"/>
                  <a:gd name="T65" fmla="*/ 1784 h 3417"/>
                  <a:gd name="T66" fmla="*/ 180 w 2077"/>
                  <a:gd name="T67" fmla="*/ 1716 h 3417"/>
                  <a:gd name="T68" fmla="*/ 150 w 2077"/>
                  <a:gd name="T69" fmla="*/ 1739 h 3417"/>
                  <a:gd name="T70" fmla="*/ 97 w 2077"/>
                  <a:gd name="T71" fmla="*/ 1685 h 3417"/>
                  <a:gd name="T72" fmla="*/ 70 w 2077"/>
                  <a:gd name="T73" fmla="*/ 1625 h 3417"/>
                  <a:gd name="T74" fmla="*/ 45 w 2077"/>
                  <a:gd name="T75" fmla="*/ 1641 h 3417"/>
                  <a:gd name="T76" fmla="*/ 22 w 2077"/>
                  <a:gd name="T77" fmla="*/ 1595 h 3417"/>
                  <a:gd name="T78" fmla="*/ 9 w 2077"/>
                  <a:gd name="T79" fmla="*/ 1569 h 3417"/>
                  <a:gd name="T80" fmla="*/ 45 w 2077"/>
                  <a:gd name="T81" fmla="*/ 1554 h 3417"/>
                  <a:gd name="T82" fmla="*/ 24 w 2077"/>
                  <a:gd name="T83" fmla="*/ 1517 h 3417"/>
                  <a:gd name="T84" fmla="*/ 6 w 2077"/>
                  <a:gd name="T85" fmla="*/ 1487 h 34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connsiteX0" fmla="*/ 10000 w 10000"/>
                  <a:gd name="connsiteY0" fmla="*/ 2675 h 10000"/>
                  <a:gd name="connsiteX1" fmla="*/ 9364 w 10000"/>
                  <a:gd name="connsiteY1" fmla="*/ 10000 h 10000"/>
                  <a:gd name="connsiteX2" fmla="*/ 7843 w 10000"/>
                  <a:gd name="connsiteY2" fmla="*/ 9927 h 10000"/>
                  <a:gd name="connsiteX3" fmla="*/ 6688 w 10000"/>
                  <a:gd name="connsiteY3" fmla="*/ 9860 h 10000"/>
                  <a:gd name="connsiteX4" fmla="*/ 4872 w 10000"/>
                  <a:gd name="connsiteY4" fmla="*/ 9751 h 10000"/>
                  <a:gd name="connsiteX5" fmla="*/ 4896 w 10000"/>
                  <a:gd name="connsiteY5" fmla="*/ 9701 h 10000"/>
                  <a:gd name="connsiteX6" fmla="*/ 4781 w 10000"/>
                  <a:gd name="connsiteY6" fmla="*/ 9672 h 10000"/>
                  <a:gd name="connsiteX7" fmla="*/ 4781 w 10000"/>
                  <a:gd name="connsiteY7" fmla="*/ 9584 h 10000"/>
                  <a:gd name="connsiteX8" fmla="*/ 4651 w 10000"/>
                  <a:gd name="connsiteY8" fmla="*/ 9552 h 10000"/>
                  <a:gd name="connsiteX9" fmla="*/ 4550 w 10000"/>
                  <a:gd name="connsiteY9" fmla="*/ 9514 h 10000"/>
                  <a:gd name="connsiteX10" fmla="*/ 4434 w 10000"/>
                  <a:gd name="connsiteY10" fmla="*/ 9359 h 10000"/>
                  <a:gd name="connsiteX11" fmla="*/ 4348 w 10000"/>
                  <a:gd name="connsiteY11" fmla="*/ 9303 h 10000"/>
                  <a:gd name="connsiteX12" fmla="*/ 4381 w 10000"/>
                  <a:gd name="connsiteY12" fmla="*/ 9145 h 10000"/>
                  <a:gd name="connsiteX13" fmla="*/ 4280 w 10000"/>
                  <a:gd name="connsiteY13" fmla="*/ 9137 h 10000"/>
                  <a:gd name="connsiteX14" fmla="*/ 4222 w 10000"/>
                  <a:gd name="connsiteY14" fmla="*/ 9084 h 10000"/>
                  <a:gd name="connsiteX15" fmla="*/ 4304 w 10000"/>
                  <a:gd name="connsiteY15" fmla="*/ 9017 h 10000"/>
                  <a:gd name="connsiteX16" fmla="*/ 4348 w 10000"/>
                  <a:gd name="connsiteY16" fmla="*/ 8987 h 10000"/>
                  <a:gd name="connsiteX17" fmla="*/ 4377 w 10000"/>
                  <a:gd name="connsiteY17" fmla="*/ 8891 h 10000"/>
                  <a:gd name="connsiteX18" fmla="*/ 4352 w 10000"/>
                  <a:gd name="connsiteY18" fmla="*/ 8832 h 10000"/>
                  <a:gd name="connsiteX19" fmla="*/ 4377 w 10000"/>
                  <a:gd name="connsiteY19" fmla="*/ 8724 h 10000"/>
                  <a:gd name="connsiteX20" fmla="*/ 4405 w 10000"/>
                  <a:gd name="connsiteY20" fmla="*/ 8709 h 10000"/>
                  <a:gd name="connsiteX21" fmla="*/ 4420 w 10000"/>
                  <a:gd name="connsiteY21" fmla="*/ 8648 h 10000"/>
                  <a:gd name="connsiteX22" fmla="*/ 4362 w 10000"/>
                  <a:gd name="connsiteY22" fmla="*/ 8557 h 10000"/>
                  <a:gd name="connsiteX23" fmla="*/ 4352 w 10000"/>
                  <a:gd name="connsiteY23" fmla="*/ 8311 h 10000"/>
                  <a:gd name="connsiteX24" fmla="*/ 4222 w 10000"/>
                  <a:gd name="connsiteY24" fmla="*/ 8209 h 10000"/>
                  <a:gd name="connsiteX25" fmla="*/ 4160 w 10000"/>
                  <a:gd name="connsiteY25" fmla="*/ 8068 h 10000"/>
                  <a:gd name="connsiteX26" fmla="*/ 4059 w 10000"/>
                  <a:gd name="connsiteY26" fmla="*/ 8068 h 10000"/>
                  <a:gd name="connsiteX27" fmla="*/ 3934 w 10000"/>
                  <a:gd name="connsiteY27" fmla="*/ 8095 h 10000"/>
                  <a:gd name="connsiteX28" fmla="*/ 3857 w 10000"/>
                  <a:gd name="connsiteY28" fmla="*/ 8004 h 10000"/>
                  <a:gd name="connsiteX29" fmla="*/ 3876 w 10000"/>
                  <a:gd name="connsiteY29" fmla="*/ 7987 h 10000"/>
                  <a:gd name="connsiteX30" fmla="*/ 3861 w 10000"/>
                  <a:gd name="connsiteY30" fmla="*/ 7908 h 10000"/>
                  <a:gd name="connsiteX31" fmla="*/ 3770 w 10000"/>
                  <a:gd name="connsiteY31" fmla="*/ 7893 h 10000"/>
                  <a:gd name="connsiteX32" fmla="*/ 3669 w 10000"/>
                  <a:gd name="connsiteY32" fmla="*/ 7811 h 10000"/>
                  <a:gd name="connsiteX33" fmla="*/ 3630 w 10000"/>
                  <a:gd name="connsiteY33" fmla="*/ 7770 h 10000"/>
                  <a:gd name="connsiteX34" fmla="*/ 3572 w 10000"/>
                  <a:gd name="connsiteY34" fmla="*/ 7752 h 10000"/>
                  <a:gd name="connsiteX35" fmla="*/ 3553 w 10000"/>
                  <a:gd name="connsiteY35" fmla="*/ 7714 h 10000"/>
                  <a:gd name="connsiteX36" fmla="*/ 3640 w 10000"/>
                  <a:gd name="connsiteY36" fmla="*/ 7700 h 10000"/>
                  <a:gd name="connsiteX37" fmla="*/ 3553 w 10000"/>
                  <a:gd name="connsiteY37" fmla="*/ 7565 h 10000"/>
                  <a:gd name="connsiteX38" fmla="*/ 3481 w 10000"/>
                  <a:gd name="connsiteY38" fmla="*/ 7548 h 10000"/>
                  <a:gd name="connsiteX39" fmla="*/ 3486 w 10000"/>
                  <a:gd name="connsiteY39" fmla="*/ 7507 h 10000"/>
                  <a:gd name="connsiteX40" fmla="*/ 3255 w 10000"/>
                  <a:gd name="connsiteY40" fmla="*/ 7442 h 10000"/>
                  <a:gd name="connsiteX41" fmla="*/ 3235 w 10000"/>
                  <a:gd name="connsiteY41" fmla="*/ 7384 h 10000"/>
                  <a:gd name="connsiteX42" fmla="*/ 3255 w 10000"/>
                  <a:gd name="connsiteY42" fmla="*/ 7340 h 10000"/>
                  <a:gd name="connsiteX43" fmla="*/ 3110 w 10000"/>
                  <a:gd name="connsiteY43" fmla="*/ 7252 h 10000"/>
                  <a:gd name="connsiteX44" fmla="*/ 3019 w 10000"/>
                  <a:gd name="connsiteY44" fmla="*/ 7217 h 10000"/>
                  <a:gd name="connsiteX45" fmla="*/ 3004 w 10000"/>
                  <a:gd name="connsiteY45" fmla="*/ 7161 h 10000"/>
                  <a:gd name="connsiteX46" fmla="*/ 3038 w 10000"/>
                  <a:gd name="connsiteY46" fmla="*/ 7068 h 10000"/>
                  <a:gd name="connsiteX47" fmla="*/ 2966 w 10000"/>
                  <a:gd name="connsiteY47" fmla="*/ 7038 h 10000"/>
                  <a:gd name="connsiteX48" fmla="*/ 2961 w 10000"/>
                  <a:gd name="connsiteY48" fmla="*/ 6977 h 10000"/>
                  <a:gd name="connsiteX49" fmla="*/ 2865 w 10000"/>
                  <a:gd name="connsiteY49" fmla="*/ 6945 h 10000"/>
                  <a:gd name="connsiteX50" fmla="*/ 2865 w 10000"/>
                  <a:gd name="connsiteY50" fmla="*/ 6892 h 10000"/>
                  <a:gd name="connsiteX51" fmla="*/ 2802 w 10000"/>
                  <a:gd name="connsiteY51" fmla="*/ 6845 h 10000"/>
                  <a:gd name="connsiteX52" fmla="*/ 2802 w 10000"/>
                  <a:gd name="connsiteY52" fmla="*/ 6801 h 10000"/>
                  <a:gd name="connsiteX53" fmla="*/ 2744 w 10000"/>
                  <a:gd name="connsiteY53" fmla="*/ 6740 h 10000"/>
                  <a:gd name="connsiteX54" fmla="*/ 2730 w 10000"/>
                  <a:gd name="connsiteY54" fmla="*/ 6687 h 10000"/>
                  <a:gd name="connsiteX55" fmla="*/ 2643 w 10000"/>
                  <a:gd name="connsiteY55" fmla="*/ 6673 h 10000"/>
                  <a:gd name="connsiteX56" fmla="*/ 2571 w 10000"/>
                  <a:gd name="connsiteY56" fmla="*/ 6713 h 10000"/>
                  <a:gd name="connsiteX57" fmla="*/ 2557 w 10000"/>
                  <a:gd name="connsiteY57" fmla="*/ 6757 h 10000"/>
                  <a:gd name="connsiteX58" fmla="*/ 2441 w 10000"/>
                  <a:gd name="connsiteY58" fmla="*/ 6743 h 10000"/>
                  <a:gd name="connsiteX59" fmla="*/ 2412 w 10000"/>
                  <a:gd name="connsiteY59" fmla="*/ 6699 h 10000"/>
                  <a:gd name="connsiteX60" fmla="*/ 2417 w 10000"/>
                  <a:gd name="connsiteY60" fmla="*/ 6637 h 10000"/>
                  <a:gd name="connsiteX61" fmla="*/ 2374 w 10000"/>
                  <a:gd name="connsiteY61" fmla="*/ 6594 h 10000"/>
                  <a:gd name="connsiteX62" fmla="*/ 2388 w 10000"/>
                  <a:gd name="connsiteY62" fmla="*/ 6555 h 10000"/>
                  <a:gd name="connsiteX63" fmla="*/ 2301 w 10000"/>
                  <a:gd name="connsiteY63" fmla="*/ 6471 h 10000"/>
                  <a:gd name="connsiteX64" fmla="*/ 2224 w 10000"/>
                  <a:gd name="connsiteY64" fmla="*/ 6459 h 10000"/>
                  <a:gd name="connsiteX65" fmla="*/ 2224 w 10000"/>
                  <a:gd name="connsiteY65" fmla="*/ 6392 h 10000"/>
                  <a:gd name="connsiteX66" fmla="*/ 2152 w 10000"/>
                  <a:gd name="connsiteY66" fmla="*/ 6348 h 10000"/>
                  <a:gd name="connsiteX67" fmla="*/ 2123 w 10000"/>
                  <a:gd name="connsiteY67" fmla="*/ 6277 h 10000"/>
                  <a:gd name="connsiteX68" fmla="*/ 1964 w 10000"/>
                  <a:gd name="connsiteY68" fmla="*/ 6248 h 10000"/>
                  <a:gd name="connsiteX69" fmla="*/ 1834 w 10000"/>
                  <a:gd name="connsiteY69" fmla="*/ 6239 h 10000"/>
                  <a:gd name="connsiteX70" fmla="*/ 1834 w 10000"/>
                  <a:gd name="connsiteY70" fmla="*/ 6181 h 10000"/>
                  <a:gd name="connsiteX71" fmla="*/ 1733 w 10000"/>
                  <a:gd name="connsiteY71" fmla="*/ 6178 h 10000"/>
                  <a:gd name="connsiteX72" fmla="*/ 1661 w 10000"/>
                  <a:gd name="connsiteY72" fmla="*/ 6143 h 10000"/>
                  <a:gd name="connsiteX73" fmla="*/ 1666 w 10000"/>
                  <a:gd name="connsiteY73" fmla="*/ 6084 h 10000"/>
                  <a:gd name="connsiteX74" fmla="*/ 1805 w 10000"/>
                  <a:gd name="connsiteY74" fmla="*/ 6037 h 10000"/>
                  <a:gd name="connsiteX75" fmla="*/ 1781 w 10000"/>
                  <a:gd name="connsiteY75" fmla="*/ 5953 h 10000"/>
                  <a:gd name="connsiteX76" fmla="*/ 1623 w 10000"/>
                  <a:gd name="connsiteY76" fmla="*/ 5917 h 10000"/>
                  <a:gd name="connsiteX77" fmla="*/ 1574 w 10000"/>
                  <a:gd name="connsiteY77" fmla="*/ 5865 h 10000"/>
                  <a:gd name="connsiteX78" fmla="*/ 1502 w 10000"/>
                  <a:gd name="connsiteY78" fmla="*/ 5935 h 10000"/>
                  <a:gd name="connsiteX79" fmla="*/ 1406 w 10000"/>
                  <a:gd name="connsiteY79" fmla="*/ 5926 h 10000"/>
                  <a:gd name="connsiteX80" fmla="*/ 1300 w 10000"/>
                  <a:gd name="connsiteY80" fmla="*/ 5958 h 10000"/>
                  <a:gd name="connsiteX81" fmla="*/ 1314 w 10000"/>
                  <a:gd name="connsiteY81" fmla="*/ 5891 h 10000"/>
                  <a:gd name="connsiteX82" fmla="*/ 1363 w 10000"/>
                  <a:gd name="connsiteY82" fmla="*/ 5856 h 10000"/>
                  <a:gd name="connsiteX83" fmla="*/ 1305 w 10000"/>
                  <a:gd name="connsiteY83" fmla="*/ 5827 h 10000"/>
                  <a:gd name="connsiteX84" fmla="*/ 1276 w 10000"/>
                  <a:gd name="connsiteY84" fmla="*/ 5739 h 10000"/>
                  <a:gd name="connsiteX85" fmla="*/ 1233 w 10000"/>
                  <a:gd name="connsiteY85" fmla="*/ 5695 h 10000"/>
                  <a:gd name="connsiteX86" fmla="*/ 1314 w 10000"/>
                  <a:gd name="connsiteY86" fmla="*/ 5651 h 10000"/>
                  <a:gd name="connsiteX87" fmla="*/ 1286 w 10000"/>
                  <a:gd name="connsiteY87" fmla="*/ 5572 h 10000"/>
                  <a:gd name="connsiteX88" fmla="*/ 1218 w 10000"/>
                  <a:gd name="connsiteY88" fmla="*/ 5531 h 10000"/>
                  <a:gd name="connsiteX89" fmla="*/ 1286 w 10000"/>
                  <a:gd name="connsiteY89" fmla="*/ 5461 h 10000"/>
                  <a:gd name="connsiteX90" fmla="*/ 1199 w 10000"/>
                  <a:gd name="connsiteY90" fmla="*/ 5443 h 10000"/>
                  <a:gd name="connsiteX91" fmla="*/ 1175 w 10000"/>
                  <a:gd name="connsiteY91" fmla="*/ 5391 h 10000"/>
                  <a:gd name="connsiteX92" fmla="*/ 1074 w 10000"/>
                  <a:gd name="connsiteY92" fmla="*/ 5405 h 10000"/>
                  <a:gd name="connsiteX93" fmla="*/ 1088 w 10000"/>
                  <a:gd name="connsiteY93" fmla="*/ 5356 h 10000"/>
                  <a:gd name="connsiteX94" fmla="*/ 1040 w 10000"/>
                  <a:gd name="connsiteY94" fmla="*/ 5300 h 10000"/>
                  <a:gd name="connsiteX95" fmla="*/ 1074 w 10000"/>
                  <a:gd name="connsiteY95" fmla="*/ 5265 h 10000"/>
                  <a:gd name="connsiteX96" fmla="*/ 1016 w 10000"/>
                  <a:gd name="connsiteY96" fmla="*/ 5224 h 10000"/>
                  <a:gd name="connsiteX97" fmla="*/ 953 w 10000"/>
                  <a:gd name="connsiteY97" fmla="*/ 5221 h 10000"/>
                  <a:gd name="connsiteX98" fmla="*/ 997 w 10000"/>
                  <a:gd name="connsiteY98" fmla="*/ 5145 h 10000"/>
                  <a:gd name="connsiteX99" fmla="*/ 944 w 10000"/>
                  <a:gd name="connsiteY99" fmla="*/ 5080 h 10000"/>
                  <a:gd name="connsiteX100" fmla="*/ 867 w 10000"/>
                  <a:gd name="connsiteY100" fmla="*/ 5022 h 10000"/>
                  <a:gd name="connsiteX101" fmla="*/ 785 w 10000"/>
                  <a:gd name="connsiteY101" fmla="*/ 5010 h 10000"/>
                  <a:gd name="connsiteX102" fmla="*/ 780 w 10000"/>
                  <a:gd name="connsiteY102" fmla="*/ 5048 h 10000"/>
                  <a:gd name="connsiteX103" fmla="*/ 722 w 10000"/>
                  <a:gd name="connsiteY103" fmla="*/ 5089 h 10000"/>
                  <a:gd name="connsiteX104" fmla="*/ 611 w 10000"/>
                  <a:gd name="connsiteY104" fmla="*/ 5028 h 10000"/>
                  <a:gd name="connsiteX105" fmla="*/ 510 w 10000"/>
                  <a:gd name="connsiteY105" fmla="*/ 5022 h 10000"/>
                  <a:gd name="connsiteX106" fmla="*/ 467 w 10000"/>
                  <a:gd name="connsiteY106" fmla="*/ 4931 h 10000"/>
                  <a:gd name="connsiteX107" fmla="*/ 496 w 10000"/>
                  <a:gd name="connsiteY107" fmla="*/ 4855 h 10000"/>
                  <a:gd name="connsiteX108" fmla="*/ 438 w 10000"/>
                  <a:gd name="connsiteY108" fmla="*/ 4808 h 10000"/>
                  <a:gd name="connsiteX109" fmla="*/ 337 w 10000"/>
                  <a:gd name="connsiteY109" fmla="*/ 4756 h 10000"/>
                  <a:gd name="connsiteX110" fmla="*/ 409 w 10000"/>
                  <a:gd name="connsiteY110" fmla="*/ 4835 h 10000"/>
                  <a:gd name="connsiteX111" fmla="*/ 323 w 10000"/>
                  <a:gd name="connsiteY111" fmla="*/ 4817 h 10000"/>
                  <a:gd name="connsiteX112" fmla="*/ 217 w 10000"/>
                  <a:gd name="connsiteY112" fmla="*/ 4802 h 10000"/>
                  <a:gd name="connsiteX113" fmla="*/ 116 w 10000"/>
                  <a:gd name="connsiteY113" fmla="*/ 4776 h 10000"/>
                  <a:gd name="connsiteX114" fmla="*/ 91 w 10000"/>
                  <a:gd name="connsiteY114" fmla="*/ 4703 h 10000"/>
                  <a:gd name="connsiteX115" fmla="*/ 106 w 10000"/>
                  <a:gd name="connsiteY115" fmla="*/ 4668 h 10000"/>
                  <a:gd name="connsiteX116" fmla="*/ 63 w 10000"/>
                  <a:gd name="connsiteY116" fmla="*/ 4636 h 10000"/>
                  <a:gd name="connsiteX117" fmla="*/ 0 w 10000"/>
                  <a:gd name="connsiteY117" fmla="*/ 4633 h 10000"/>
                  <a:gd name="connsiteX118" fmla="*/ 43 w 10000"/>
                  <a:gd name="connsiteY118" fmla="*/ 4592 h 10000"/>
                  <a:gd name="connsiteX119" fmla="*/ 0 w 10000"/>
                  <a:gd name="connsiteY119" fmla="*/ 4519 h 10000"/>
                  <a:gd name="connsiteX120" fmla="*/ 164 w 10000"/>
                  <a:gd name="connsiteY120" fmla="*/ 4562 h 10000"/>
                  <a:gd name="connsiteX121" fmla="*/ 217 w 10000"/>
                  <a:gd name="connsiteY121" fmla="*/ 4548 h 10000"/>
                  <a:gd name="connsiteX122" fmla="*/ 217 w 10000"/>
                  <a:gd name="connsiteY122" fmla="*/ 4495 h 10000"/>
                  <a:gd name="connsiteX123" fmla="*/ 159 w 10000"/>
                  <a:gd name="connsiteY123" fmla="*/ 4448 h 10000"/>
                  <a:gd name="connsiteX124" fmla="*/ 116 w 10000"/>
                  <a:gd name="connsiteY124" fmla="*/ 4440 h 10000"/>
                  <a:gd name="connsiteX125" fmla="*/ 72 w 10000"/>
                  <a:gd name="connsiteY125" fmla="*/ 4407 h 10000"/>
                  <a:gd name="connsiteX126" fmla="*/ 91 w 10000"/>
                  <a:gd name="connsiteY126" fmla="*/ 4352 h 10000"/>
                  <a:gd name="connsiteX127" fmla="*/ 29 w 10000"/>
                  <a:gd name="connsiteY127" fmla="*/ 4352 h 10000"/>
                  <a:gd name="connsiteX128" fmla="*/ 0 w 10000"/>
                  <a:gd name="connsiteY128" fmla="*/ 4311 h 10000"/>
                  <a:gd name="connsiteX129" fmla="*/ 2085 w 10000"/>
                  <a:gd name="connsiteY129" fmla="*/ 0 h 10000"/>
                  <a:gd name="connsiteX0" fmla="*/ 10000 w 10000"/>
                  <a:gd name="connsiteY0" fmla="*/ 2675 h 10000"/>
                  <a:gd name="connsiteX1" fmla="*/ 9364 w 10000"/>
                  <a:gd name="connsiteY1" fmla="*/ 10000 h 10000"/>
                  <a:gd name="connsiteX2" fmla="*/ 7843 w 10000"/>
                  <a:gd name="connsiteY2" fmla="*/ 9927 h 10000"/>
                  <a:gd name="connsiteX3" fmla="*/ 6688 w 10000"/>
                  <a:gd name="connsiteY3" fmla="*/ 9860 h 10000"/>
                  <a:gd name="connsiteX4" fmla="*/ 4872 w 10000"/>
                  <a:gd name="connsiteY4" fmla="*/ 9751 h 10000"/>
                  <a:gd name="connsiteX5" fmla="*/ 4896 w 10000"/>
                  <a:gd name="connsiteY5" fmla="*/ 9701 h 10000"/>
                  <a:gd name="connsiteX6" fmla="*/ 4781 w 10000"/>
                  <a:gd name="connsiteY6" fmla="*/ 9672 h 10000"/>
                  <a:gd name="connsiteX7" fmla="*/ 4781 w 10000"/>
                  <a:gd name="connsiteY7" fmla="*/ 9584 h 10000"/>
                  <a:gd name="connsiteX8" fmla="*/ 4651 w 10000"/>
                  <a:gd name="connsiteY8" fmla="*/ 9552 h 10000"/>
                  <a:gd name="connsiteX9" fmla="*/ 4550 w 10000"/>
                  <a:gd name="connsiteY9" fmla="*/ 9514 h 10000"/>
                  <a:gd name="connsiteX10" fmla="*/ 4434 w 10000"/>
                  <a:gd name="connsiteY10" fmla="*/ 9359 h 10000"/>
                  <a:gd name="connsiteX11" fmla="*/ 4348 w 10000"/>
                  <a:gd name="connsiteY11" fmla="*/ 9303 h 10000"/>
                  <a:gd name="connsiteX12" fmla="*/ 4381 w 10000"/>
                  <a:gd name="connsiteY12" fmla="*/ 9145 h 10000"/>
                  <a:gd name="connsiteX13" fmla="*/ 4280 w 10000"/>
                  <a:gd name="connsiteY13" fmla="*/ 9137 h 10000"/>
                  <a:gd name="connsiteX14" fmla="*/ 4222 w 10000"/>
                  <a:gd name="connsiteY14" fmla="*/ 9084 h 10000"/>
                  <a:gd name="connsiteX15" fmla="*/ 4304 w 10000"/>
                  <a:gd name="connsiteY15" fmla="*/ 9017 h 10000"/>
                  <a:gd name="connsiteX16" fmla="*/ 4348 w 10000"/>
                  <a:gd name="connsiteY16" fmla="*/ 8987 h 10000"/>
                  <a:gd name="connsiteX17" fmla="*/ 4377 w 10000"/>
                  <a:gd name="connsiteY17" fmla="*/ 8891 h 10000"/>
                  <a:gd name="connsiteX18" fmla="*/ 4352 w 10000"/>
                  <a:gd name="connsiteY18" fmla="*/ 8832 h 10000"/>
                  <a:gd name="connsiteX19" fmla="*/ 4377 w 10000"/>
                  <a:gd name="connsiteY19" fmla="*/ 8724 h 10000"/>
                  <a:gd name="connsiteX20" fmla="*/ 4405 w 10000"/>
                  <a:gd name="connsiteY20" fmla="*/ 8709 h 10000"/>
                  <a:gd name="connsiteX21" fmla="*/ 4420 w 10000"/>
                  <a:gd name="connsiteY21" fmla="*/ 8648 h 10000"/>
                  <a:gd name="connsiteX22" fmla="*/ 4362 w 10000"/>
                  <a:gd name="connsiteY22" fmla="*/ 8557 h 10000"/>
                  <a:gd name="connsiteX23" fmla="*/ 4352 w 10000"/>
                  <a:gd name="connsiteY23" fmla="*/ 8311 h 10000"/>
                  <a:gd name="connsiteX24" fmla="*/ 4222 w 10000"/>
                  <a:gd name="connsiteY24" fmla="*/ 8209 h 10000"/>
                  <a:gd name="connsiteX25" fmla="*/ 4160 w 10000"/>
                  <a:gd name="connsiteY25" fmla="*/ 8068 h 10000"/>
                  <a:gd name="connsiteX26" fmla="*/ 4059 w 10000"/>
                  <a:gd name="connsiteY26" fmla="*/ 8068 h 10000"/>
                  <a:gd name="connsiteX27" fmla="*/ 3934 w 10000"/>
                  <a:gd name="connsiteY27" fmla="*/ 8095 h 10000"/>
                  <a:gd name="connsiteX28" fmla="*/ 3857 w 10000"/>
                  <a:gd name="connsiteY28" fmla="*/ 8004 h 10000"/>
                  <a:gd name="connsiteX29" fmla="*/ 3876 w 10000"/>
                  <a:gd name="connsiteY29" fmla="*/ 7987 h 10000"/>
                  <a:gd name="connsiteX30" fmla="*/ 3861 w 10000"/>
                  <a:gd name="connsiteY30" fmla="*/ 7908 h 10000"/>
                  <a:gd name="connsiteX31" fmla="*/ 3770 w 10000"/>
                  <a:gd name="connsiteY31" fmla="*/ 7893 h 10000"/>
                  <a:gd name="connsiteX32" fmla="*/ 3669 w 10000"/>
                  <a:gd name="connsiteY32" fmla="*/ 7811 h 10000"/>
                  <a:gd name="connsiteX33" fmla="*/ 3630 w 10000"/>
                  <a:gd name="connsiteY33" fmla="*/ 7770 h 10000"/>
                  <a:gd name="connsiteX34" fmla="*/ 3572 w 10000"/>
                  <a:gd name="connsiteY34" fmla="*/ 7752 h 10000"/>
                  <a:gd name="connsiteX35" fmla="*/ 3553 w 10000"/>
                  <a:gd name="connsiteY35" fmla="*/ 7714 h 10000"/>
                  <a:gd name="connsiteX36" fmla="*/ 3640 w 10000"/>
                  <a:gd name="connsiteY36" fmla="*/ 7700 h 10000"/>
                  <a:gd name="connsiteX37" fmla="*/ 3553 w 10000"/>
                  <a:gd name="connsiteY37" fmla="*/ 7565 h 10000"/>
                  <a:gd name="connsiteX38" fmla="*/ 3481 w 10000"/>
                  <a:gd name="connsiteY38" fmla="*/ 7548 h 10000"/>
                  <a:gd name="connsiteX39" fmla="*/ 3486 w 10000"/>
                  <a:gd name="connsiteY39" fmla="*/ 7507 h 10000"/>
                  <a:gd name="connsiteX40" fmla="*/ 3255 w 10000"/>
                  <a:gd name="connsiteY40" fmla="*/ 7442 h 10000"/>
                  <a:gd name="connsiteX41" fmla="*/ 3235 w 10000"/>
                  <a:gd name="connsiteY41" fmla="*/ 7384 h 10000"/>
                  <a:gd name="connsiteX42" fmla="*/ 3255 w 10000"/>
                  <a:gd name="connsiteY42" fmla="*/ 7340 h 10000"/>
                  <a:gd name="connsiteX43" fmla="*/ 3110 w 10000"/>
                  <a:gd name="connsiteY43" fmla="*/ 7252 h 10000"/>
                  <a:gd name="connsiteX44" fmla="*/ 3019 w 10000"/>
                  <a:gd name="connsiteY44" fmla="*/ 7217 h 10000"/>
                  <a:gd name="connsiteX45" fmla="*/ 3004 w 10000"/>
                  <a:gd name="connsiteY45" fmla="*/ 7161 h 10000"/>
                  <a:gd name="connsiteX46" fmla="*/ 3038 w 10000"/>
                  <a:gd name="connsiteY46" fmla="*/ 7068 h 10000"/>
                  <a:gd name="connsiteX47" fmla="*/ 2966 w 10000"/>
                  <a:gd name="connsiteY47" fmla="*/ 7038 h 10000"/>
                  <a:gd name="connsiteX48" fmla="*/ 2961 w 10000"/>
                  <a:gd name="connsiteY48" fmla="*/ 6977 h 10000"/>
                  <a:gd name="connsiteX49" fmla="*/ 2865 w 10000"/>
                  <a:gd name="connsiteY49" fmla="*/ 6945 h 10000"/>
                  <a:gd name="connsiteX50" fmla="*/ 2865 w 10000"/>
                  <a:gd name="connsiteY50" fmla="*/ 6892 h 10000"/>
                  <a:gd name="connsiteX51" fmla="*/ 2802 w 10000"/>
                  <a:gd name="connsiteY51" fmla="*/ 6845 h 10000"/>
                  <a:gd name="connsiteX52" fmla="*/ 2802 w 10000"/>
                  <a:gd name="connsiteY52" fmla="*/ 6801 h 10000"/>
                  <a:gd name="connsiteX53" fmla="*/ 2744 w 10000"/>
                  <a:gd name="connsiteY53" fmla="*/ 6740 h 10000"/>
                  <a:gd name="connsiteX54" fmla="*/ 2730 w 10000"/>
                  <a:gd name="connsiteY54" fmla="*/ 6687 h 10000"/>
                  <a:gd name="connsiteX55" fmla="*/ 2643 w 10000"/>
                  <a:gd name="connsiteY55" fmla="*/ 6673 h 10000"/>
                  <a:gd name="connsiteX56" fmla="*/ 2571 w 10000"/>
                  <a:gd name="connsiteY56" fmla="*/ 6713 h 10000"/>
                  <a:gd name="connsiteX57" fmla="*/ 2557 w 10000"/>
                  <a:gd name="connsiteY57" fmla="*/ 6757 h 10000"/>
                  <a:gd name="connsiteX58" fmla="*/ 2441 w 10000"/>
                  <a:gd name="connsiteY58" fmla="*/ 6743 h 10000"/>
                  <a:gd name="connsiteX59" fmla="*/ 2412 w 10000"/>
                  <a:gd name="connsiteY59" fmla="*/ 6699 h 10000"/>
                  <a:gd name="connsiteX60" fmla="*/ 2417 w 10000"/>
                  <a:gd name="connsiteY60" fmla="*/ 6637 h 10000"/>
                  <a:gd name="connsiteX61" fmla="*/ 2374 w 10000"/>
                  <a:gd name="connsiteY61" fmla="*/ 6594 h 10000"/>
                  <a:gd name="connsiteX62" fmla="*/ 2388 w 10000"/>
                  <a:gd name="connsiteY62" fmla="*/ 6555 h 10000"/>
                  <a:gd name="connsiteX63" fmla="*/ 2301 w 10000"/>
                  <a:gd name="connsiteY63" fmla="*/ 6471 h 10000"/>
                  <a:gd name="connsiteX64" fmla="*/ 2224 w 10000"/>
                  <a:gd name="connsiteY64" fmla="*/ 6459 h 10000"/>
                  <a:gd name="connsiteX65" fmla="*/ 2224 w 10000"/>
                  <a:gd name="connsiteY65" fmla="*/ 6392 h 10000"/>
                  <a:gd name="connsiteX66" fmla="*/ 2152 w 10000"/>
                  <a:gd name="connsiteY66" fmla="*/ 6348 h 10000"/>
                  <a:gd name="connsiteX67" fmla="*/ 1964 w 10000"/>
                  <a:gd name="connsiteY67" fmla="*/ 6248 h 10000"/>
                  <a:gd name="connsiteX68" fmla="*/ 1834 w 10000"/>
                  <a:gd name="connsiteY68" fmla="*/ 6239 h 10000"/>
                  <a:gd name="connsiteX69" fmla="*/ 1834 w 10000"/>
                  <a:gd name="connsiteY69" fmla="*/ 6181 h 10000"/>
                  <a:gd name="connsiteX70" fmla="*/ 1733 w 10000"/>
                  <a:gd name="connsiteY70" fmla="*/ 6178 h 10000"/>
                  <a:gd name="connsiteX71" fmla="*/ 1661 w 10000"/>
                  <a:gd name="connsiteY71" fmla="*/ 6143 h 10000"/>
                  <a:gd name="connsiteX72" fmla="*/ 1666 w 10000"/>
                  <a:gd name="connsiteY72" fmla="*/ 6084 h 10000"/>
                  <a:gd name="connsiteX73" fmla="*/ 1805 w 10000"/>
                  <a:gd name="connsiteY73" fmla="*/ 6037 h 10000"/>
                  <a:gd name="connsiteX74" fmla="*/ 1781 w 10000"/>
                  <a:gd name="connsiteY74" fmla="*/ 5953 h 10000"/>
                  <a:gd name="connsiteX75" fmla="*/ 1623 w 10000"/>
                  <a:gd name="connsiteY75" fmla="*/ 5917 h 10000"/>
                  <a:gd name="connsiteX76" fmla="*/ 1574 w 10000"/>
                  <a:gd name="connsiteY76" fmla="*/ 5865 h 10000"/>
                  <a:gd name="connsiteX77" fmla="*/ 1502 w 10000"/>
                  <a:gd name="connsiteY77" fmla="*/ 5935 h 10000"/>
                  <a:gd name="connsiteX78" fmla="*/ 1406 w 10000"/>
                  <a:gd name="connsiteY78" fmla="*/ 5926 h 10000"/>
                  <a:gd name="connsiteX79" fmla="*/ 1300 w 10000"/>
                  <a:gd name="connsiteY79" fmla="*/ 5958 h 10000"/>
                  <a:gd name="connsiteX80" fmla="*/ 1314 w 10000"/>
                  <a:gd name="connsiteY80" fmla="*/ 5891 h 10000"/>
                  <a:gd name="connsiteX81" fmla="*/ 1363 w 10000"/>
                  <a:gd name="connsiteY81" fmla="*/ 5856 h 10000"/>
                  <a:gd name="connsiteX82" fmla="*/ 1305 w 10000"/>
                  <a:gd name="connsiteY82" fmla="*/ 5827 h 10000"/>
                  <a:gd name="connsiteX83" fmla="*/ 1276 w 10000"/>
                  <a:gd name="connsiteY83" fmla="*/ 5739 h 10000"/>
                  <a:gd name="connsiteX84" fmla="*/ 1233 w 10000"/>
                  <a:gd name="connsiteY84" fmla="*/ 5695 h 10000"/>
                  <a:gd name="connsiteX85" fmla="*/ 1314 w 10000"/>
                  <a:gd name="connsiteY85" fmla="*/ 5651 h 10000"/>
                  <a:gd name="connsiteX86" fmla="*/ 1286 w 10000"/>
                  <a:gd name="connsiteY86" fmla="*/ 5572 h 10000"/>
                  <a:gd name="connsiteX87" fmla="*/ 1218 w 10000"/>
                  <a:gd name="connsiteY87" fmla="*/ 5531 h 10000"/>
                  <a:gd name="connsiteX88" fmla="*/ 1286 w 10000"/>
                  <a:gd name="connsiteY88" fmla="*/ 5461 h 10000"/>
                  <a:gd name="connsiteX89" fmla="*/ 1199 w 10000"/>
                  <a:gd name="connsiteY89" fmla="*/ 5443 h 10000"/>
                  <a:gd name="connsiteX90" fmla="*/ 1175 w 10000"/>
                  <a:gd name="connsiteY90" fmla="*/ 5391 h 10000"/>
                  <a:gd name="connsiteX91" fmla="*/ 1074 w 10000"/>
                  <a:gd name="connsiteY91" fmla="*/ 5405 h 10000"/>
                  <a:gd name="connsiteX92" fmla="*/ 1088 w 10000"/>
                  <a:gd name="connsiteY92" fmla="*/ 5356 h 10000"/>
                  <a:gd name="connsiteX93" fmla="*/ 1040 w 10000"/>
                  <a:gd name="connsiteY93" fmla="*/ 5300 h 10000"/>
                  <a:gd name="connsiteX94" fmla="*/ 1074 w 10000"/>
                  <a:gd name="connsiteY94" fmla="*/ 5265 h 10000"/>
                  <a:gd name="connsiteX95" fmla="*/ 1016 w 10000"/>
                  <a:gd name="connsiteY95" fmla="*/ 5224 h 10000"/>
                  <a:gd name="connsiteX96" fmla="*/ 953 w 10000"/>
                  <a:gd name="connsiteY96" fmla="*/ 5221 h 10000"/>
                  <a:gd name="connsiteX97" fmla="*/ 997 w 10000"/>
                  <a:gd name="connsiteY97" fmla="*/ 5145 h 10000"/>
                  <a:gd name="connsiteX98" fmla="*/ 944 w 10000"/>
                  <a:gd name="connsiteY98" fmla="*/ 5080 h 10000"/>
                  <a:gd name="connsiteX99" fmla="*/ 867 w 10000"/>
                  <a:gd name="connsiteY99" fmla="*/ 5022 h 10000"/>
                  <a:gd name="connsiteX100" fmla="*/ 785 w 10000"/>
                  <a:gd name="connsiteY100" fmla="*/ 5010 h 10000"/>
                  <a:gd name="connsiteX101" fmla="*/ 780 w 10000"/>
                  <a:gd name="connsiteY101" fmla="*/ 5048 h 10000"/>
                  <a:gd name="connsiteX102" fmla="*/ 722 w 10000"/>
                  <a:gd name="connsiteY102" fmla="*/ 5089 h 10000"/>
                  <a:gd name="connsiteX103" fmla="*/ 611 w 10000"/>
                  <a:gd name="connsiteY103" fmla="*/ 5028 h 10000"/>
                  <a:gd name="connsiteX104" fmla="*/ 510 w 10000"/>
                  <a:gd name="connsiteY104" fmla="*/ 5022 h 10000"/>
                  <a:gd name="connsiteX105" fmla="*/ 467 w 10000"/>
                  <a:gd name="connsiteY105" fmla="*/ 4931 h 10000"/>
                  <a:gd name="connsiteX106" fmla="*/ 496 w 10000"/>
                  <a:gd name="connsiteY106" fmla="*/ 4855 h 10000"/>
                  <a:gd name="connsiteX107" fmla="*/ 438 w 10000"/>
                  <a:gd name="connsiteY107" fmla="*/ 4808 h 10000"/>
                  <a:gd name="connsiteX108" fmla="*/ 337 w 10000"/>
                  <a:gd name="connsiteY108" fmla="*/ 4756 h 10000"/>
                  <a:gd name="connsiteX109" fmla="*/ 409 w 10000"/>
                  <a:gd name="connsiteY109" fmla="*/ 4835 h 10000"/>
                  <a:gd name="connsiteX110" fmla="*/ 323 w 10000"/>
                  <a:gd name="connsiteY110" fmla="*/ 4817 h 10000"/>
                  <a:gd name="connsiteX111" fmla="*/ 217 w 10000"/>
                  <a:gd name="connsiteY111" fmla="*/ 4802 h 10000"/>
                  <a:gd name="connsiteX112" fmla="*/ 116 w 10000"/>
                  <a:gd name="connsiteY112" fmla="*/ 4776 h 10000"/>
                  <a:gd name="connsiteX113" fmla="*/ 91 w 10000"/>
                  <a:gd name="connsiteY113" fmla="*/ 4703 h 10000"/>
                  <a:gd name="connsiteX114" fmla="*/ 106 w 10000"/>
                  <a:gd name="connsiteY114" fmla="*/ 4668 h 10000"/>
                  <a:gd name="connsiteX115" fmla="*/ 63 w 10000"/>
                  <a:gd name="connsiteY115" fmla="*/ 4636 h 10000"/>
                  <a:gd name="connsiteX116" fmla="*/ 0 w 10000"/>
                  <a:gd name="connsiteY116" fmla="*/ 4633 h 10000"/>
                  <a:gd name="connsiteX117" fmla="*/ 43 w 10000"/>
                  <a:gd name="connsiteY117" fmla="*/ 4592 h 10000"/>
                  <a:gd name="connsiteX118" fmla="*/ 0 w 10000"/>
                  <a:gd name="connsiteY118" fmla="*/ 4519 h 10000"/>
                  <a:gd name="connsiteX119" fmla="*/ 164 w 10000"/>
                  <a:gd name="connsiteY119" fmla="*/ 4562 h 10000"/>
                  <a:gd name="connsiteX120" fmla="*/ 217 w 10000"/>
                  <a:gd name="connsiteY120" fmla="*/ 4548 h 10000"/>
                  <a:gd name="connsiteX121" fmla="*/ 217 w 10000"/>
                  <a:gd name="connsiteY121" fmla="*/ 4495 h 10000"/>
                  <a:gd name="connsiteX122" fmla="*/ 159 w 10000"/>
                  <a:gd name="connsiteY122" fmla="*/ 4448 h 10000"/>
                  <a:gd name="connsiteX123" fmla="*/ 116 w 10000"/>
                  <a:gd name="connsiteY123" fmla="*/ 4440 h 10000"/>
                  <a:gd name="connsiteX124" fmla="*/ 72 w 10000"/>
                  <a:gd name="connsiteY124" fmla="*/ 4407 h 10000"/>
                  <a:gd name="connsiteX125" fmla="*/ 91 w 10000"/>
                  <a:gd name="connsiteY125" fmla="*/ 4352 h 10000"/>
                  <a:gd name="connsiteX126" fmla="*/ 29 w 10000"/>
                  <a:gd name="connsiteY126" fmla="*/ 4352 h 10000"/>
                  <a:gd name="connsiteX127" fmla="*/ 0 w 10000"/>
                  <a:gd name="connsiteY127" fmla="*/ 4311 h 10000"/>
                  <a:gd name="connsiteX128" fmla="*/ 2085 w 10000"/>
                  <a:gd name="connsiteY128" fmla="*/ 0 h 10000"/>
                  <a:gd name="connsiteX0" fmla="*/ 10000 w 10000"/>
                  <a:gd name="connsiteY0" fmla="*/ 2675 h 10000"/>
                  <a:gd name="connsiteX1" fmla="*/ 9364 w 10000"/>
                  <a:gd name="connsiteY1" fmla="*/ 10000 h 10000"/>
                  <a:gd name="connsiteX2" fmla="*/ 7843 w 10000"/>
                  <a:gd name="connsiteY2" fmla="*/ 9927 h 10000"/>
                  <a:gd name="connsiteX3" fmla="*/ 6688 w 10000"/>
                  <a:gd name="connsiteY3" fmla="*/ 9860 h 10000"/>
                  <a:gd name="connsiteX4" fmla="*/ 4872 w 10000"/>
                  <a:gd name="connsiteY4" fmla="*/ 9751 h 10000"/>
                  <a:gd name="connsiteX5" fmla="*/ 4896 w 10000"/>
                  <a:gd name="connsiteY5" fmla="*/ 9701 h 10000"/>
                  <a:gd name="connsiteX6" fmla="*/ 4781 w 10000"/>
                  <a:gd name="connsiteY6" fmla="*/ 9672 h 10000"/>
                  <a:gd name="connsiteX7" fmla="*/ 4781 w 10000"/>
                  <a:gd name="connsiteY7" fmla="*/ 9584 h 10000"/>
                  <a:gd name="connsiteX8" fmla="*/ 4651 w 10000"/>
                  <a:gd name="connsiteY8" fmla="*/ 9552 h 10000"/>
                  <a:gd name="connsiteX9" fmla="*/ 4550 w 10000"/>
                  <a:gd name="connsiteY9" fmla="*/ 9514 h 10000"/>
                  <a:gd name="connsiteX10" fmla="*/ 4434 w 10000"/>
                  <a:gd name="connsiteY10" fmla="*/ 9359 h 10000"/>
                  <a:gd name="connsiteX11" fmla="*/ 4348 w 10000"/>
                  <a:gd name="connsiteY11" fmla="*/ 9303 h 10000"/>
                  <a:gd name="connsiteX12" fmla="*/ 4381 w 10000"/>
                  <a:gd name="connsiteY12" fmla="*/ 9145 h 10000"/>
                  <a:gd name="connsiteX13" fmla="*/ 4280 w 10000"/>
                  <a:gd name="connsiteY13" fmla="*/ 9137 h 10000"/>
                  <a:gd name="connsiteX14" fmla="*/ 4222 w 10000"/>
                  <a:gd name="connsiteY14" fmla="*/ 9084 h 10000"/>
                  <a:gd name="connsiteX15" fmla="*/ 4304 w 10000"/>
                  <a:gd name="connsiteY15" fmla="*/ 9017 h 10000"/>
                  <a:gd name="connsiteX16" fmla="*/ 4348 w 10000"/>
                  <a:gd name="connsiteY16" fmla="*/ 8987 h 10000"/>
                  <a:gd name="connsiteX17" fmla="*/ 4377 w 10000"/>
                  <a:gd name="connsiteY17" fmla="*/ 8891 h 10000"/>
                  <a:gd name="connsiteX18" fmla="*/ 4352 w 10000"/>
                  <a:gd name="connsiteY18" fmla="*/ 8832 h 10000"/>
                  <a:gd name="connsiteX19" fmla="*/ 4377 w 10000"/>
                  <a:gd name="connsiteY19" fmla="*/ 8724 h 10000"/>
                  <a:gd name="connsiteX20" fmla="*/ 4405 w 10000"/>
                  <a:gd name="connsiteY20" fmla="*/ 8709 h 10000"/>
                  <a:gd name="connsiteX21" fmla="*/ 4420 w 10000"/>
                  <a:gd name="connsiteY21" fmla="*/ 8648 h 10000"/>
                  <a:gd name="connsiteX22" fmla="*/ 4362 w 10000"/>
                  <a:gd name="connsiteY22" fmla="*/ 8557 h 10000"/>
                  <a:gd name="connsiteX23" fmla="*/ 4352 w 10000"/>
                  <a:gd name="connsiteY23" fmla="*/ 8311 h 10000"/>
                  <a:gd name="connsiteX24" fmla="*/ 4222 w 10000"/>
                  <a:gd name="connsiteY24" fmla="*/ 8209 h 10000"/>
                  <a:gd name="connsiteX25" fmla="*/ 4160 w 10000"/>
                  <a:gd name="connsiteY25" fmla="*/ 8068 h 10000"/>
                  <a:gd name="connsiteX26" fmla="*/ 4059 w 10000"/>
                  <a:gd name="connsiteY26" fmla="*/ 8068 h 10000"/>
                  <a:gd name="connsiteX27" fmla="*/ 3934 w 10000"/>
                  <a:gd name="connsiteY27" fmla="*/ 8095 h 10000"/>
                  <a:gd name="connsiteX28" fmla="*/ 3857 w 10000"/>
                  <a:gd name="connsiteY28" fmla="*/ 8004 h 10000"/>
                  <a:gd name="connsiteX29" fmla="*/ 3876 w 10000"/>
                  <a:gd name="connsiteY29" fmla="*/ 7987 h 10000"/>
                  <a:gd name="connsiteX30" fmla="*/ 3861 w 10000"/>
                  <a:gd name="connsiteY30" fmla="*/ 7908 h 10000"/>
                  <a:gd name="connsiteX31" fmla="*/ 3770 w 10000"/>
                  <a:gd name="connsiteY31" fmla="*/ 7893 h 10000"/>
                  <a:gd name="connsiteX32" fmla="*/ 3669 w 10000"/>
                  <a:gd name="connsiteY32" fmla="*/ 7811 h 10000"/>
                  <a:gd name="connsiteX33" fmla="*/ 3630 w 10000"/>
                  <a:gd name="connsiteY33" fmla="*/ 7770 h 10000"/>
                  <a:gd name="connsiteX34" fmla="*/ 3572 w 10000"/>
                  <a:gd name="connsiteY34" fmla="*/ 7752 h 10000"/>
                  <a:gd name="connsiteX35" fmla="*/ 3553 w 10000"/>
                  <a:gd name="connsiteY35" fmla="*/ 7714 h 10000"/>
                  <a:gd name="connsiteX36" fmla="*/ 3640 w 10000"/>
                  <a:gd name="connsiteY36" fmla="*/ 7700 h 10000"/>
                  <a:gd name="connsiteX37" fmla="*/ 3553 w 10000"/>
                  <a:gd name="connsiteY37" fmla="*/ 7565 h 10000"/>
                  <a:gd name="connsiteX38" fmla="*/ 3481 w 10000"/>
                  <a:gd name="connsiteY38" fmla="*/ 7548 h 10000"/>
                  <a:gd name="connsiteX39" fmla="*/ 3486 w 10000"/>
                  <a:gd name="connsiteY39" fmla="*/ 7507 h 10000"/>
                  <a:gd name="connsiteX40" fmla="*/ 3255 w 10000"/>
                  <a:gd name="connsiteY40" fmla="*/ 7442 h 10000"/>
                  <a:gd name="connsiteX41" fmla="*/ 3235 w 10000"/>
                  <a:gd name="connsiteY41" fmla="*/ 7384 h 10000"/>
                  <a:gd name="connsiteX42" fmla="*/ 3255 w 10000"/>
                  <a:gd name="connsiteY42" fmla="*/ 7340 h 10000"/>
                  <a:gd name="connsiteX43" fmla="*/ 3110 w 10000"/>
                  <a:gd name="connsiteY43" fmla="*/ 7252 h 10000"/>
                  <a:gd name="connsiteX44" fmla="*/ 3019 w 10000"/>
                  <a:gd name="connsiteY44" fmla="*/ 7217 h 10000"/>
                  <a:gd name="connsiteX45" fmla="*/ 3004 w 10000"/>
                  <a:gd name="connsiteY45" fmla="*/ 7161 h 10000"/>
                  <a:gd name="connsiteX46" fmla="*/ 3038 w 10000"/>
                  <a:gd name="connsiteY46" fmla="*/ 7068 h 10000"/>
                  <a:gd name="connsiteX47" fmla="*/ 2966 w 10000"/>
                  <a:gd name="connsiteY47" fmla="*/ 7038 h 10000"/>
                  <a:gd name="connsiteX48" fmla="*/ 2961 w 10000"/>
                  <a:gd name="connsiteY48" fmla="*/ 6977 h 10000"/>
                  <a:gd name="connsiteX49" fmla="*/ 2865 w 10000"/>
                  <a:gd name="connsiteY49" fmla="*/ 6945 h 10000"/>
                  <a:gd name="connsiteX50" fmla="*/ 2865 w 10000"/>
                  <a:gd name="connsiteY50" fmla="*/ 6892 h 10000"/>
                  <a:gd name="connsiteX51" fmla="*/ 2802 w 10000"/>
                  <a:gd name="connsiteY51" fmla="*/ 6845 h 10000"/>
                  <a:gd name="connsiteX52" fmla="*/ 2802 w 10000"/>
                  <a:gd name="connsiteY52" fmla="*/ 6801 h 10000"/>
                  <a:gd name="connsiteX53" fmla="*/ 2744 w 10000"/>
                  <a:gd name="connsiteY53" fmla="*/ 6740 h 10000"/>
                  <a:gd name="connsiteX54" fmla="*/ 2730 w 10000"/>
                  <a:gd name="connsiteY54" fmla="*/ 6687 h 10000"/>
                  <a:gd name="connsiteX55" fmla="*/ 2643 w 10000"/>
                  <a:gd name="connsiteY55" fmla="*/ 6673 h 10000"/>
                  <a:gd name="connsiteX56" fmla="*/ 2571 w 10000"/>
                  <a:gd name="connsiteY56" fmla="*/ 6713 h 10000"/>
                  <a:gd name="connsiteX57" fmla="*/ 2557 w 10000"/>
                  <a:gd name="connsiteY57" fmla="*/ 6757 h 10000"/>
                  <a:gd name="connsiteX58" fmla="*/ 2441 w 10000"/>
                  <a:gd name="connsiteY58" fmla="*/ 6743 h 10000"/>
                  <a:gd name="connsiteX59" fmla="*/ 2412 w 10000"/>
                  <a:gd name="connsiteY59" fmla="*/ 6699 h 10000"/>
                  <a:gd name="connsiteX60" fmla="*/ 2417 w 10000"/>
                  <a:gd name="connsiteY60" fmla="*/ 6637 h 10000"/>
                  <a:gd name="connsiteX61" fmla="*/ 2374 w 10000"/>
                  <a:gd name="connsiteY61" fmla="*/ 6594 h 10000"/>
                  <a:gd name="connsiteX62" fmla="*/ 2388 w 10000"/>
                  <a:gd name="connsiteY62" fmla="*/ 6555 h 10000"/>
                  <a:gd name="connsiteX63" fmla="*/ 2301 w 10000"/>
                  <a:gd name="connsiteY63" fmla="*/ 6471 h 10000"/>
                  <a:gd name="connsiteX64" fmla="*/ 2224 w 10000"/>
                  <a:gd name="connsiteY64" fmla="*/ 6459 h 10000"/>
                  <a:gd name="connsiteX65" fmla="*/ 2152 w 10000"/>
                  <a:gd name="connsiteY65" fmla="*/ 6348 h 10000"/>
                  <a:gd name="connsiteX66" fmla="*/ 1964 w 10000"/>
                  <a:gd name="connsiteY66" fmla="*/ 6248 h 10000"/>
                  <a:gd name="connsiteX67" fmla="*/ 1834 w 10000"/>
                  <a:gd name="connsiteY67" fmla="*/ 6239 h 10000"/>
                  <a:gd name="connsiteX68" fmla="*/ 1834 w 10000"/>
                  <a:gd name="connsiteY68" fmla="*/ 6181 h 10000"/>
                  <a:gd name="connsiteX69" fmla="*/ 1733 w 10000"/>
                  <a:gd name="connsiteY69" fmla="*/ 6178 h 10000"/>
                  <a:gd name="connsiteX70" fmla="*/ 1661 w 10000"/>
                  <a:gd name="connsiteY70" fmla="*/ 6143 h 10000"/>
                  <a:gd name="connsiteX71" fmla="*/ 1666 w 10000"/>
                  <a:gd name="connsiteY71" fmla="*/ 6084 h 10000"/>
                  <a:gd name="connsiteX72" fmla="*/ 1805 w 10000"/>
                  <a:gd name="connsiteY72" fmla="*/ 6037 h 10000"/>
                  <a:gd name="connsiteX73" fmla="*/ 1781 w 10000"/>
                  <a:gd name="connsiteY73" fmla="*/ 5953 h 10000"/>
                  <a:gd name="connsiteX74" fmla="*/ 1623 w 10000"/>
                  <a:gd name="connsiteY74" fmla="*/ 5917 h 10000"/>
                  <a:gd name="connsiteX75" fmla="*/ 1574 w 10000"/>
                  <a:gd name="connsiteY75" fmla="*/ 5865 h 10000"/>
                  <a:gd name="connsiteX76" fmla="*/ 1502 w 10000"/>
                  <a:gd name="connsiteY76" fmla="*/ 5935 h 10000"/>
                  <a:gd name="connsiteX77" fmla="*/ 1406 w 10000"/>
                  <a:gd name="connsiteY77" fmla="*/ 5926 h 10000"/>
                  <a:gd name="connsiteX78" fmla="*/ 1300 w 10000"/>
                  <a:gd name="connsiteY78" fmla="*/ 5958 h 10000"/>
                  <a:gd name="connsiteX79" fmla="*/ 1314 w 10000"/>
                  <a:gd name="connsiteY79" fmla="*/ 5891 h 10000"/>
                  <a:gd name="connsiteX80" fmla="*/ 1363 w 10000"/>
                  <a:gd name="connsiteY80" fmla="*/ 5856 h 10000"/>
                  <a:gd name="connsiteX81" fmla="*/ 1305 w 10000"/>
                  <a:gd name="connsiteY81" fmla="*/ 5827 h 10000"/>
                  <a:gd name="connsiteX82" fmla="*/ 1276 w 10000"/>
                  <a:gd name="connsiteY82" fmla="*/ 5739 h 10000"/>
                  <a:gd name="connsiteX83" fmla="*/ 1233 w 10000"/>
                  <a:gd name="connsiteY83" fmla="*/ 5695 h 10000"/>
                  <a:gd name="connsiteX84" fmla="*/ 1314 w 10000"/>
                  <a:gd name="connsiteY84" fmla="*/ 5651 h 10000"/>
                  <a:gd name="connsiteX85" fmla="*/ 1286 w 10000"/>
                  <a:gd name="connsiteY85" fmla="*/ 5572 h 10000"/>
                  <a:gd name="connsiteX86" fmla="*/ 1218 w 10000"/>
                  <a:gd name="connsiteY86" fmla="*/ 5531 h 10000"/>
                  <a:gd name="connsiteX87" fmla="*/ 1286 w 10000"/>
                  <a:gd name="connsiteY87" fmla="*/ 5461 h 10000"/>
                  <a:gd name="connsiteX88" fmla="*/ 1199 w 10000"/>
                  <a:gd name="connsiteY88" fmla="*/ 5443 h 10000"/>
                  <a:gd name="connsiteX89" fmla="*/ 1175 w 10000"/>
                  <a:gd name="connsiteY89" fmla="*/ 5391 h 10000"/>
                  <a:gd name="connsiteX90" fmla="*/ 1074 w 10000"/>
                  <a:gd name="connsiteY90" fmla="*/ 5405 h 10000"/>
                  <a:gd name="connsiteX91" fmla="*/ 1088 w 10000"/>
                  <a:gd name="connsiteY91" fmla="*/ 5356 h 10000"/>
                  <a:gd name="connsiteX92" fmla="*/ 1040 w 10000"/>
                  <a:gd name="connsiteY92" fmla="*/ 5300 h 10000"/>
                  <a:gd name="connsiteX93" fmla="*/ 1074 w 10000"/>
                  <a:gd name="connsiteY93" fmla="*/ 5265 h 10000"/>
                  <a:gd name="connsiteX94" fmla="*/ 1016 w 10000"/>
                  <a:gd name="connsiteY94" fmla="*/ 5224 h 10000"/>
                  <a:gd name="connsiteX95" fmla="*/ 953 w 10000"/>
                  <a:gd name="connsiteY95" fmla="*/ 5221 h 10000"/>
                  <a:gd name="connsiteX96" fmla="*/ 997 w 10000"/>
                  <a:gd name="connsiteY96" fmla="*/ 5145 h 10000"/>
                  <a:gd name="connsiteX97" fmla="*/ 944 w 10000"/>
                  <a:gd name="connsiteY97" fmla="*/ 5080 h 10000"/>
                  <a:gd name="connsiteX98" fmla="*/ 867 w 10000"/>
                  <a:gd name="connsiteY98" fmla="*/ 5022 h 10000"/>
                  <a:gd name="connsiteX99" fmla="*/ 785 w 10000"/>
                  <a:gd name="connsiteY99" fmla="*/ 5010 h 10000"/>
                  <a:gd name="connsiteX100" fmla="*/ 780 w 10000"/>
                  <a:gd name="connsiteY100" fmla="*/ 5048 h 10000"/>
                  <a:gd name="connsiteX101" fmla="*/ 722 w 10000"/>
                  <a:gd name="connsiteY101" fmla="*/ 5089 h 10000"/>
                  <a:gd name="connsiteX102" fmla="*/ 611 w 10000"/>
                  <a:gd name="connsiteY102" fmla="*/ 5028 h 10000"/>
                  <a:gd name="connsiteX103" fmla="*/ 510 w 10000"/>
                  <a:gd name="connsiteY103" fmla="*/ 5022 h 10000"/>
                  <a:gd name="connsiteX104" fmla="*/ 467 w 10000"/>
                  <a:gd name="connsiteY104" fmla="*/ 4931 h 10000"/>
                  <a:gd name="connsiteX105" fmla="*/ 496 w 10000"/>
                  <a:gd name="connsiteY105" fmla="*/ 4855 h 10000"/>
                  <a:gd name="connsiteX106" fmla="*/ 438 w 10000"/>
                  <a:gd name="connsiteY106" fmla="*/ 4808 h 10000"/>
                  <a:gd name="connsiteX107" fmla="*/ 337 w 10000"/>
                  <a:gd name="connsiteY107" fmla="*/ 4756 h 10000"/>
                  <a:gd name="connsiteX108" fmla="*/ 409 w 10000"/>
                  <a:gd name="connsiteY108" fmla="*/ 4835 h 10000"/>
                  <a:gd name="connsiteX109" fmla="*/ 323 w 10000"/>
                  <a:gd name="connsiteY109" fmla="*/ 4817 h 10000"/>
                  <a:gd name="connsiteX110" fmla="*/ 217 w 10000"/>
                  <a:gd name="connsiteY110" fmla="*/ 4802 h 10000"/>
                  <a:gd name="connsiteX111" fmla="*/ 116 w 10000"/>
                  <a:gd name="connsiteY111" fmla="*/ 4776 h 10000"/>
                  <a:gd name="connsiteX112" fmla="*/ 91 w 10000"/>
                  <a:gd name="connsiteY112" fmla="*/ 4703 h 10000"/>
                  <a:gd name="connsiteX113" fmla="*/ 106 w 10000"/>
                  <a:gd name="connsiteY113" fmla="*/ 4668 h 10000"/>
                  <a:gd name="connsiteX114" fmla="*/ 63 w 10000"/>
                  <a:gd name="connsiteY114" fmla="*/ 4636 h 10000"/>
                  <a:gd name="connsiteX115" fmla="*/ 0 w 10000"/>
                  <a:gd name="connsiteY115" fmla="*/ 4633 h 10000"/>
                  <a:gd name="connsiteX116" fmla="*/ 43 w 10000"/>
                  <a:gd name="connsiteY116" fmla="*/ 4592 h 10000"/>
                  <a:gd name="connsiteX117" fmla="*/ 0 w 10000"/>
                  <a:gd name="connsiteY117" fmla="*/ 4519 h 10000"/>
                  <a:gd name="connsiteX118" fmla="*/ 164 w 10000"/>
                  <a:gd name="connsiteY118" fmla="*/ 4562 h 10000"/>
                  <a:gd name="connsiteX119" fmla="*/ 217 w 10000"/>
                  <a:gd name="connsiteY119" fmla="*/ 4548 h 10000"/>
                  <a:gd name="connsiteX120" fmla="*/ 217 w 10000"/>
                  <a:gd name="connsiteY120" fmla="*/ 4495 h 10000"/>
                  <a:gd name="connsiteX121" fmla="*/ 159 w 10000"/>
                  <a:gd name="connsiteY121" fmla="*/ 4448 h 10000"/>
                  <a:gd name="connsiteX122" fmla="*/ 116 w 10000"/>
                  <a:gd name="connsiteY122" fmla="*/ 4440 h 10000"/>
                  <a:gd name="connsiteX123" fmla="*/ 72 w 10000"/>
                  <a:gd name="connsiteY123" fmla="*/ 4407 h 10000"/>
                  <a:gd name="connsiteX124" fmla="*/ 91 w 10000"/>
                  <a:gd name="connsiteY124" fmla="*/ 4352 h 10000"/>
                  <a:gd name="connsiteX125" fmla="*/ 29 w 10000"/>
                  <a:gd name="connsiteY125" fmla="*/ 4352 h 10000"/>
                  <a:gd name="connsiteX126" fmla="*/ 0 w 10000"/>
                  <a:gd name="connsiteY126" fmla="*/ 4311 h 10000"/>
                  <a:gd name="connsiteX127" fmla="*/ 2085 w 10000"/>
                  <a:gd name="connsiteY127" fmla="*/ 0 h 10000"/>
                  <a:gd name="connsiteX0" fmla="*/ 10000 w 10000"/>
                  <a:gd name="connsiteY0" fmla="*/ 2675 h 10000"/>
                  <a:gd name="connsiteX1" fmla="*/ 9364 w 10000"/>
                  <a:gd name="connsiteY1" fmla="*/ 10000 h 10000"/>
                  <a:gd name="connsiteX2" fmla="*/ 7843 w 10000"/>
                  <a:gd name="connsiteY2" fmla="*/ 9927 h 10000"/>
                  <a:gd name="connsiteX3" fmla="*/ 6688 w 10000"/>
                  <a:gd name="connsiteY3" fmla="*/ 9860 h 10000"/>
                  <a:gd name="connsiteX4" fmla="*/ 4872 w 10000"/>
                  <a:gd name="connsiteY4" fmla="*/ 9751 h 10000"/>
                  <a:gd name="connsiteX5" fmla="*/ 4896 w 10000"/>
                  <a:gd name="connsiteY5" fmla="*/ 9701 h 10000"/>
                  <a:gd name="connsiteX6" fmla="*/ 4781 w 10000"/>
                  <a:gd name="connsiteY6" fmla="*/ 9672 h 10000"/>
                  <a:gd name="connsiteX7" fmla="*/ 4781 w 10000"/>
                  <a:gd name="connsiteY7" fmla="*/ 9584 h 10000"/>
                  <a:gd name="connsiteX8" fmla="*/ 4651 w 10000"/>
                  <a:gd name="connsiteY8" fmla="*/ 9552 h 10000"/>
                  <a:gd name="connsiteX9" fmla="*/ 4550 w 10000"/>
                  <a:gd name="connsiteY9" fmla="*/ 9514 h 10000"/>
                  <a:gd name="connsiteX10" fmla="*/ 4434 w 10000"/>
                  <a:gd name="connsiteY10" fmla="*/ 9359 h 10000"/>
                  <a:gd name="connsiteX11" fmla="*/ 4348 w 10000"/>
                  <a:gd name="connsiteY11" fmla="*/ 9303 h 10000"/>
                  <a:gd name="connsiteX12" fmla="*/ 4381 w 10000"/>
                  <a:gd name="connsiteY12" fmla="*/ 9145 h 10000"/>
                  <a:gd name="connsiteX13" fmla="*/ 4280 w 10000"/>
                  <a:gd name="connsiteY13" fmla="*/ 9137 h 10000"/>
                  <a:gd name="connsiteX14" fmla="*/ 4222 w 10000"/>
                  <a:gd name="connsiteY14" fmla="*/ 9084 h 10000"/>
                  <a:gd name="connsiteX15" fmla="*/ 4304 w 10000"/>
                  <a:gd name="connsiteY15" fmla="*/ 9017 h 10000"/>
                  <a:gd name="connsiteX16" fmla="*/ 4348 w 10000"/>
                  <a:gd name="connsiteY16" fmla="*/ 8987 h 10000"/>
                  <a:gd name="connsiteX17" fmla="*/ 4377 w 10000"/>
                  <a:gd name="connsiteY17" fmla="*/ 8891 h 10000"/>
                  <a:gd name="connsiteX18" fmla="*/ 4352 w 10000"/>
                  <a:gd name="connsiteY18" fmla="*/ 8832 h 10000"/>
                  <a:gd name="connsiteX19" fmla="*/ 4377 w 10000"/>
                  <a:gd name="connsiteY19" fmla="*/ 8724 h 10000"/>
                  <a:gd name="connsiteX20" fmla="*/ 4405 w 10000"/>
                  <a:gd name="connsiteY20" fmla="*/ 8709 h 10000"/>
                  <a:gd name="connsiteX21" fmla="*/ 4420 w 10000"/>
                  <a:gd name="connsiteY21" fmla="*/ 8648 h 10000"/>
                  <a:gd name="connsiteX22" fmla="*/ 4362 w 10000"/>
                  <a:gd name="connsiteY22" fmla="*/ 8557 h 10000"/>
                  <a:gd name="connsiteX23" fmla="*/ 4352 w 10000"/>
                  <a:gd name="connsiteY23" fmla="*/ 8311 h 10000"/>
                  <a:gd name="connsiteX24" fmla="*/ 4222 w 10000"/>
                  <a:gd name="connsiteY24" fmla="*/ 8209 h 10000"/>
                  <a:gd name="connsiteX25" fmla="*/ 4160 w 10000"/>
                  <a:gd name="connsiteY25" fmla="*/ 8068 h 10000"/>
                  <a:gd name="connsiteX26" fmla="*/ 4059 w 10000"/>
                  <a:gd name="connsiteY26" fmla="*/ 8068 h 10000"/>
                  <a:gd name="connsiteX27" fmla="*/ 3934 w 10000"/>
                  <a:gd name="connsiteY27" fmla="*/ 8095 h 10000"/>
                  <a:gd name="connsiteX28" fmla="*/ 3857 w 10000"/>
                  <a:gd name="connsiteY28" fmla="*/ 8004 h 10000"/>
                  <a:gd name="connsiteX29" fmla="*/ 3876 w 10000"/>
                  <a:gd name="connsiteY29" fmla="*/ 7987 h 10000"/>
                  <a:gd name="connsiteX30" fmla="*/ 3861 w 10000"/>
                  <a:gd name="connsiteY30" fmla="*/ 7908 h 10000"/>
                  <a:gd name="connsiteX31" fmla="*/ 3770 w 10000"/>
                  <a:gd name="connsiteY31" fmla="*/ 7893 h 10000"/>
                  <a:gd name="connsiteX32" fmla="*/ 3669 w 10000"/>
                  <a:gd name="connsiteY32" fmla="*/ 7811 h 10000"/>
                  <a:gd name="connsiteX33" fmla="*/ 3630 w 10000"/>
                  <a:gd name="connsiteY33" fmla="*/ 7770 h 10000"/>
                  <a:gd name="connsiteX34" fmla="*/ 3572 w 10000"/>
                  <a:gd name="connsiteY34" fmla="*/ 7752 h 10000"/>
                  <a:gd name="connsiteX35" fmla="*/ 3553 w 10000"/>
                  <a:gd name="connsiteY35" fmla="*/ 7714 h 10000"/>
                  <a:gd name="connsiteX36" fmla="*/ 3640 w 10000"/>
                  <a:gd name="connsiteY36" fmla="*/ 7700 h 10000"/>
                  <a:gd name="connsiteX37" fmla="*/ 3553 w 10000"/>
                  <a:gd name="connsiteY37" fmla="*/ 7565 h 10000"/>
                  <a:gd name="connsiteX38" fmla="*/ 3481 w 10000"/>
                  <a:gd name="connsiteY38" fmla="*/ 7548 h 10000"/>
                  <a:gd name="connsiteX39" fmla="*/ 3486 w 10000"/>
                  <a:gd name="connsiteY39" fmla="*/ 7507 h 10000"/>
                  <a:gd name="connsiteX40" fmla="*/ 3255 w 10000"/>
                  <a:gd name="connsiteY40" fmla="*/ 7442 h 10000"/>
                  <a:gd name="connsiteX41" fmla="*/ 3235 w 10000"/>
                  <a:gd name="connsiteY41" fmla="*/ 7384 h 10000"/>
                  <a:gd name="connsiteX42" fmla="*/ 3255 w 10000"/>
                  <a:gd name="connsiteY42" fmla="*/ 7340 h 10000"/>
                  <a:gd name="connsiteX43" fmla="*/ 3110 w 10000"/>
                  <a:gd name="connsiteY43" fmla="*/ 7252 h 10000"/>
                  <a:gd name="connsiteX44" fmla="*/ 3019 w 10000"/>
                  <a:gd name="connsiteY44" fmla="*/ 7217 h 10000"/>
                  <a:gd name="connsiteX45" fmla="*/ 3004 w 10000"/>
                  <a:gd name="connsiteY45" fmla="*/ 7161 h 10000"/>
                  <a:gd name="connsiteX46" fmla="*/ 3038 w 10000"/>
                  <a:gd name="connsiteY46" fmla="*/ 7068 h 10000"/>
                  <a:gd name="connsiteX47" fmla="*/ 2966 w 10000"/>
                  <a:gd name="connsiteY47" fmla="*/ 7038 h 10000"/>
                  <a:gd name="connsiteX48" fmla="*/ 2961 w 10000"/>
                  <a:gd name="connsiteY48" fmla="*/ 6977 h 10000"/>
                  <a:gd name="connsiteX49" fmla="*/ 2865 w 10000"/>
                  <a:gd name="connsiteY49" fmla="*/ 6945 h 10000"/>
                  <a:gd name="connsiteX50" fmla="*/ 2865 w 10000"/>
                  <a:gd name="connsiteY50" fmla="*/ 6892 h 10000"/>
                  <a:gd name="connsiteX51" fmla="*/ 2802 w 10000"/>
                  <a:gd name="connsiteY51" fmla="*/ 6845 h 10000"/>
                  <a:gd name="connsiteX52" fmla="*/ 2802 w 10000"/>
                  <a:gd name="connsiteY52" fmla="*/ 6801 h 10000"/>
                  <a:gd name="connsiteX53" fmla="*/ 2744 w 10000"/>
                  <a:gd name="connsiteY53" fmla="*/ 6740 h 10000"/>
                  <a:gd name="connsiteX54" fmla="*/ 2730 w 10000"/>
                  <a:gd name="connsiteY54" fmla="*/ 6687 h 10000"/>
                  <a:gd name="connsiteX55" fmla="*/ 2643 w 10000"/>
                  <a:gd name="connsiteY55" fmla="*/ 6673 h 10000"/>
                  <a:gd name="connsiteX56" fmla="*/ 2571 w 10000"/>
                  <a:gd name="connsiteY56" fmla="*/ 6713 h 10000"/>
                  <a:gd name="connsiteX57" fmla="*/ 2557 w 10000"/>
                  <a:gd name="connsiteY57" fmla="*/ 6757 h 10000"/>
                  <a:gd name="connsiteX58" fmla="*/ 2441 w 10000"/>
                  <a:gd name="connsiteY58" fmla="*/ 6743 h 10000"/>
                  <a:gd name="connsiteX59" fmla="*/ 2412 w 10000"/>
                  <a:gd name="connsiteY59" fmla="*/ 6699 h 10000"/>
                  <a:gd name="connsiteX60" fmla="*/ 2417 w 10000"/>
                  <a:gd name="connsiteY60" fmla="*/ 6637 h 10000"/>
                  <a:gd name="connsiteX61" fmla="*/ 2374 w 10000"/>
                  <a:gd name="connsiteY61" fmla="*/ 6594 h 10000"/>
                  <a:gd name="connsiteX62" fmla="*/ 2388 w 10000"/>
                  <a:gd name="connsiteY62" fmla="*/ 6555 h 10000"/>
                  <a:gd name="connsiteX63" fmla="*/ 2301 w 10000"/>
                  <a:gd name="connsiteY63" fmla="*/ 6471 h 10000"/>
                  <a:gd name="connsiteX64" fmla="*/ 2152 w 10000"/>
                  <a:gd name="connsiteY64" fmla="*/ 6348 h 10000"/>
                  <a:gd name="connsiteX65" fmla="*/ 1964 w 10000"/>
                  <a:gd name="connsiteY65" fmla="*/ 6248 h 10000"/>
                  <a:gd name="connsiteX66" fmla="*/ 1834 w 10000"/>
                  <a:gd name="connsiteY66" fmla="*/ 6239 h 10000"/>
                  <a:gd name="connsiteX67" fmla="*/ 1834 w 10000"/>
                  <a:gd name="connsiteY67" fmla="*/ 6181 h 10000"/>
                  <a:gd name="connsiteX68" fmla="*/ 1733 w 10000"/>
                  <a:gd name="connsiteY68" fmla="*/ 6178 h 10000"/>
                  <a:gd name="connsiteX69" fmla="*/ 1661 w 10000"/>
                  <a:gd name="connsiteY69" fmla="*/ 6143 h 10000"/>
                  <a:gd name="connsiteX70" fmla="*/ 1666 w 10000"/>
                  <a:gd name="connsiteY70" fmla="*/ 6084 h 10000"/>
                  <a:gd name="connsiteX71" fmla="*/ 1805 w 10000"/>
                  <a:gd name="connsiteY71" fmla="*/ 6037 h 10000"/>
                  <a:gd name="connsiteX72" fmla="*/ 1781 w 10000"/>
                  <a:gd name="connsiteY72" fmla="*/ 5953 h 10000"/>
                  <a:gd name="connsiteX73" fmla="*/ 1623 w 10000"/>
                  <a:gd name="connsiteY73" fmla="*/ 5917 h 10000"/>
                  <a:gd name="connsiteX74" fmla="*/ 1574 w 10000"/>
                  <a:gd name="connsiteY74" fmla="*/ 5865 h 10000"/>
                  <a:gd name="connsiteX75" fmla="*/ 1502 w 10000"/>
                  <a:gd name="connsiteY75" fmla="*/ 5935 h 10000"/>
                  <a:gd name="connsiteX76" fmla="*/ 1406 w 10000"/>
                  <a:gd name="connsiteY76" fmla="*/ 5926 h 10000"/>
                  <a:gd name="connsiteX77" fmla="*/ 1300 w 10000"/>
                  <a:gd name="connsiteY77" fmla="*/ 5958 h 10000"/>
                  <a:gd name="connsiteX78" fmla="*/ 1314 w 10000"/>
                  <a:gd name="connsiteY78" fmla="*/ 5891 h 10000"/>
                  <a:gd name="connsiteX79" fmla="*/ 1363 w 10000"/>
                  <a:gd name="connsiteY79" fmla="*/ 5856 h 10000"/>
                  <a:gd name="connsiteX80" fmla="*/ 1305 w 10000"/>
                  <a:gd name="connsiteY80" fmla="*/ 5827 h 10000"/>
                  <a:gd name="connsiteX81" fmla="*/ 1276 w 10000"/>
                  <a:gd name="connsiteY81" fmla="*/ 5739 h 10000"/>
                  <a:gd name="connsiteX82" fmla="*/ 1233 w 10000"/>
                  <a:gd name="connsiteY82" fmla="*/ 5695 h 10000"/>
                  <a:gd name="connsiteX83" fmla="*/ 1314 w 10000"/>
                  <a:gd name="connsiteY83" fmla="*/ 5651 h 10000"/>
                  <a:gd name="connsiteX84" fmla="*/ 1286 w 10000"/>
                  <a:gd name="connsiteY84" fmla="*/ 5572 h 10000"/>
                  <a:gd name="connsiteX85" fmla="*/ 1218 w 10000"/>
                  <a:gd name="connsiteY85" fmla="*/ 5531 h 10000"/>
                  <a:gd name="connsiteX86" fmla="*/ 1286 w 10000"/>
                  <a:gd name="connsiteY86" fmla="*/ 5461 h 10000"/>
                  <a:gd name="connsiteX87" fmla="*/ 1199 w 10000"/>
                  <a:gd name="connsiteY87" fmla="*/ 5443 h 10000"/>
                  <a:gd name="connsiteX88" fmla="*/ 1175 w 10000"/>
                  <a:gd name="connsiteY88" fmla="*/ 5391 h 10000"/>
                  <a:gd name="connsiteX89" fmla="*/ 1074 w 10000"/>
                  <a:gd name="connsiteY89" fmla="*/ 5405 h 10000"/>
                  <a:gd name="connsiteX90" fmla="*/ 1088 w 10000"/>
                  <a:gd name="connsiteY90" fmla="*/ 5356 h 10000"/>
                  <a:gd name="connsiteX91" fmla="*/ 1040 w 10000"/>
                  <a:gd name="connsiteY91" fmla="*/ 5300 h 10000"/>
                  <a:gd name="connsiteX92" fmla="*/ 1074 w 10000"/>
                  <a:gd name="connsiteY92" fmla="*/ 5265 h 10000"/>
                  <a:gd name="connsiteX93" fmla="*/ 1016 w 10000"/>
                  <a:gd name="connsiteY93" fmla="*/ 5224 h 10000"/>
                  <a:gd name="connsiteX94" fmla="*/ 953 w 10000"/>
                  <a:gd name="connsiteY94" fmla="*/ 5221 h 10000"/>
                  <a:gd name="connsiteX95" fmla="*/ 997 w 10000"/>
                  <a:gd name="connsiteY95" fmla="*/ 5145 h 10000"/>
                  <a:gd name="connsiteX96" fmla="*/ 944 w 10000"/>
                  <a:gd name="connsiteY96" fmla="*/ 5080 h 10000"/>
                  <a:gd name="connsiteX97" fmla="*/ 867 w 10000"/>
                  <a:gd name="connsiteY97" fmla="*/ 5022 h 10000"/>
                  <a:gd name="connsiteX98" fmla="*/ 785 w 10000"/>
                  <a:gd name="connsiteY98" fmla="*/ 5010 h 10000"/>
                  <a:gd name="connsiteX99" fmla="*/ 780 w 10000"/>
                  <a:gd name="connsiteY99" fmla="*/ 5048 h 10000"/>
                  <a:gd name="connsiteX100" fmla="*/ 722 w 10000"/>
                  <a:gd name="connsiteY100" fmla="*/ 5089 h 10000"/>
                  <a:gd name="connsiteX101" fmla="*/ 611 w 10000"/>
                  <a:gd name="connsiteY101" fmla="*/ 5028 h 10000"/>
                  <a:gd name="connsiteX102" fmla="*/ 510 w 10000"/>
                  <a:gd name="connsiteY102" fmla="*/ 5022 h 10000"/>
                  <a:gd name="connsiteX103" fmla="*/ 467 w 10000"/>
                  <a:gd name="connsiteY103" fmla="*/ 4931 h 10000"/>
                  <a:gd name="connsiteX104" fmla="*/ 496 w 10000"/>
                  <a:gd name="connsiteY104" fmla="*/ 4855 h 10000"/>
                  <a:gd name="connsiteX105" fmla="*/ 438 w 10000"/>
                  <a:gd name="connsiteY105" fmla="*/ 4808 h 10000"/>
                  <a:gd name="connsiteX106" fmla="*/ 337 w 10000"/>
                  <a:gd name="connsiteY106" fmla="*/ 4756 h 10000"/>
                  <a:gd name="connsiteX107" fmla="*/ 409 w 10000"/>
                  <a:gd name="connsiteY107" fmla="*/ 4835 h 10000"/>
                  <a:gd name="connsiteX108" fmla="*/ 323 w 10000"/>
                  <a:gd name="connsiteY108" fmla="*/ 4817 h 10000"/>
                  <a:gd name="connsiteX109" fmla="*/ 217 w 10000"/>
                  <a:gd name="connsiteY109" fmla="*/ 4802 h 10000"/>
                  <a:gd name="connsiteX110" fmla="*/ 116 w 10000"/>
                  <a:gd name="connsiteY110" fmla="*/ 4776 h 10000"/>
                  <a:gd name="connsiteX111" fmla="*/ 91 w 10000"/>
                  <a:gd name="connsiteY111" fmla="*/ 4703 h 10000"/>
                  <a:gd name="connsiteX112" fmla="*/ 106 w 10000"/>
                  <a:gd name="connsiteY112" fmla="*/ 4668 h 10000"/>
                  <a:gd name="connsiteX113" fmla="*/ 63 w 10000"/>
                  <a:gd name="connsiteY113" fmla="*/ 4636 h 10000"/>
                  <a:gd name="connsiteX114" fmla="*/ 0 w 10000"/>
                  <a:gd name="connsiteY114" fmla="*/ 4633 h 10000"/>
                  <a:gd name="connsiteX115" fmla="*/ 43 w 10000"/>
                  <a:gd name="connsiteY115" fmla="*/ 4592 h 10000"/>
                  <a:gd name="connsiteX116" fmla="*/ 0 w 10000"/>
                  <a:gd name="connsiteY116" fmla="*/ 4519 h 10000"/>
                  <a:gd name="connsiteX117" fmla="*/ 164 w 10000"/>
                  <a:gd name="connsiteY117" fmla="*/ 4562 h 10000"/>
                  <a:gd name="connsiteX118" fmla="*/ 217 w 10000"/>
                  <a:gd name="connsiteY118" fmla="*/ 4548 h 10000"/>
                  <a:gd name="connsiteX119" fmla="*/ 217 w 10000"/>
                  <a:gd name="connsiteY119" fmla="*/ 4495 h 10000"/>
                  <a:gd name="connsiteX120" fmla="*/ 159 w 10000"/>
                  <a:gd name="connsiteY120" fmla="*/ 4448 h 10000"/>
                  <a:gd name="connsiteX121" fmla="*/ 116 w 10000"/>
                  <a:gd name="connsiteY121" fmla="*/ 4440 h 10000"/>
                  <a:gd name="connsiteX122" fmla="*/ 72 w 10000"/>
                  <a:gd name="connsiteY122" fmla="*/ 4407 h 10000"/>
                  <a:gd name="connsiteX123" fmla="*/ 91 w 10000"/>
                  <a:gd name="connsiteY123" fmla="*/ 4352 h 10000"/>
                  <a:gd name="connsiteX124" fmla="*/ 29 w 10000"/>
                  <a:gd name="connsiteY124" fmla="*/ 4352 h 10000"/>
                  <a:gd name="connsiteX125" fmla="*/ 0 w 10000"/>
                  <a:gd name="connsiteY125" fmla="*/ 4311 h 10000"/>
                  <a:gd name="connsiteX126" fmla="*/ 2085 w 10000"/>
                  <a:gd name="connsiteY126" fmla="*/ 0 h 10000"/>
                  <a:gd name="connsiteX0" fmla="*/ 10000 w 10000"/>
                  <a:gd name="connsiteY0" fmla="*/ 2675 h 10000"/>
                  <a:gd name="connsiteX1" fmla="*/ 9364 w 10000"/>
                  <a:gd name="connsiteY1" fmla="*/ 10000 h 10000"/>
                  <a:gd name="connsiteX2" fmla="*/ 7843 w 10000"/>
                  <a:gd name="connsiteY2" fmla="*/ 9927 h 10000"/>
                  <a:gd name="connsiteX3" fmla="*/ 6688 w 10000"/>
                  <a:gd name="connsiteY3" fmla="*/ 9860 h 10000"/>
                  <a:gd name="connsiteX4" fmla="*/ 4872 w 10000"/>
                  <a:gd name="connsiteY4" fmla="*/ 9751 h 10000"/>
                  <a:gd name="connsiteX5" fmla="*/ 4896 w 10000"/>
                  <a:gd name="connsiteY5" fmla="*/ 9701 h 10000"/>
                  <a:gd name="connsiteX6" fmla="*/ 4781 w 10000"/>
                  <a:gd name="connsiteY6" fmla="*/ 9672 h 10000"/>
                  <a:gd name="connsiteX7" fmla="*/ 4781 w 10000"/>
                  <a:gd name="connsiteY7" fmla="*/ 9584 h 10000"/>
                  <a:gd name="connsiteX8" fmla="*/ 4651 w 10000"/>
                  <a:gd name="connsiteY8" fmla="*/ 9552 h 10000"/>
                  <a:gd name="connsiteX9" fmla="*/ 4550 w 10000"/>
                  <a:gd name="connsiteY9" fmla="*/ 9514 h 10000"/>
                  <a:gd name="connsiteX10" fmla="*/ 4434 w 10000"/>
                  <a:gd name="connsiteY10" fmla="*/ 9359 h 10000"/>
                  <a:gd name="connsiteX11" fmla="*/ 4348 w 10000"/>
                  <a:gd name="connsiteY11" fmla="*/ 9303 h 10000"/>
                  <a:gd name="connsiteX12" fmla="*/ 4381 w 10000"/>
                  <a:gd name="connsiteY12" fmla="*/ 9145 h 10000"/>
                  <a:gd name="connsiteX13" fmla="*/ 4280 w 10000"/>
                  <a:gd name="connsiteY13" fmla="*/ 9137 h 10000"/>
                  <a:gd name="connsiteX14" fmla="*/ 4222 w 10000"/>
                  <a:gd name="connsiteY14" fmla="*/ 9084 h 10000"/>
                  <a:gd name="connsiteX15" fmla="*/ 4304 w 10000"/>
                  <a:gd name="connsiteY15" fmla="*/ 9017 h 10000"/>
                  <a:gd name="connsiteX16" fmla="*/ 4348 w 10000"/>
                  <a:gd name="connsiteY16" fmla="*/ 8987 h 10000"/>
                  <a:gd name="connsiteX17" fmla="*/ 4377 w 10000"/>
                  <a:gd name="connsiteY17" fmla="*/ 8891 h 10000"/>
                  <a:gd name="connsiteX18" fmla="*/ 4352 w 10000"/>
                  <a:gd name="connsiteY18" fmla="*/ 8832 h 10000"/>
                  <a:gd name="connsiteX19" fmla="*/ 4377 w 10000"/>
                  <a:gd name="connsiteY19" fmla="*/ 8724 h 10000"/>
                  <a:gd name="connsiteX20" fmla="*/ 4405 w 10000"/>
                  <a:gd name="connsiteY20" fmla="*/ 8709 h 10000"/>
                  <a:gd name="connsiteX21" fmla="*/ 4420 w 10000"/>
                  <a:gd name="connsiteY21" fmla="*/ 8648 h 10000"/>
                  <a:gd name="connsiteX22" fmla="*/ 4362 w 10000"/>
                  <a:gd name="connsiteY22" fmla="*/ 8557 h 10000"/>
                  <a:gd name="connsiteX23" fmla="*/ 4352 w 10000"/>
                  <a:gd name="connsiteY23" fmla="*/ 8311 h 10000"/>
                  <a:gd name="connsiteX24" fmla="*/ 4222 w 10000"/>
                  <a:gd name="connsiteY24" fmla="*/ 8209 h 10000"/>
                  <a:gd name="connsiteX25" fmla="*/ 4160 w 10000"/>
                  <a:gd name="connsiteY25" fmla="*/ 8068 h 10000"/>
                  <a:gd name="connsiteX26" fmla="*/ 4059 w 10000"/>
                  <a:gd name="connsiteY26" fmla="*/ 8068 h 10000"/>
                  <a:gd name="connsiteX27" fmla="*/ 3934 w 10000"/>
                  <a:gd name="connsiteY27" fmla="*/ 8095 h 10000"/>
                  <a:gd name="connsiteX28" fmla="*/ 3857 w 10000"/>
                  <a:gd name="connsiteY28" fmla="*/ 8004 h 10000"/>
                  <a:gd name="connsiteX29" fmla="*/ 3876 w 10000"/>
                  <a:gd name="connsiteY29" fmla="*/ 7987 h 10000"/>
                  <a:gd name="connsiteX30" fmla="*/ 3861 w 10000"/>
                  <a:gd name="connsiteY30" fmla="*/ 7908 h 10000"/>
                  <a:gd name="connsiteX31" fmla="*/ 3770 w 10000"/>
                  <a:gd name="connsiteY31" fmla="*/ 7893 h 10000"/>
                  <a:gd name="connsiteX32" fmla="*/ 3669 w 10000"/>
                  <a:gd name="connsiteY32" fmla="*/ 7811 h 10000"/>
                  <a:gd name="connsiteX33" fmla="*/ 3630 w 10000"/>
                  <a:gd name="connsiteY33" fmla="*/ 7770 h 10000"/>
                  <a:gd name="connsiteX34" fmla="*/ 3572 w 10000"/>
                  <a:gd name="connsiteY34" fmla="*/ 7752 h 10000"/>
                  <a:gd name="connsiteX35" fmla="*/ 3553 w 10000"/>
                  <a:gd name="connsiteY35" fmla="*/ 7714 h 10000"/>
                  <a:gd name="connsiteX36" fmla="*/ 3640 w 10000"/>
                  <a:gd name="connsiteY36" fmla="*/ 7700 h 10000"/>
                  <a:gd name="connsiteX37" fmla="*/ 3553 w 10000"/>
                  <a:gd name="connsiteY37" fmla="*/ 7565 h 10000"/>
                  <a:gd name="connsiteX38" fmla="*/ 3481 w 10000"/>
                  <a:gd name="connsiteY38" fmla="*/ 7548 h 10000"/>
                  <a:gd name="connsiteX39" fmla="*/ 3486 w 10000"/>
                  <a:gd name="connsiteY39" fmla="*/ 7507 h 10000"/>
                  <a:gd name="connsiteX40" fmla="*/ 3255 w 10000"/>
                  <a:gd name="connsiteY40" fmla="*/ 7442 h 10000"/>
                  <a:gd name="connsiteX41" fmla="*/ 3235 w 10000"/>
                  <a:gd name="connsiteY41" fmla="*/ 7384 h 10000"/>
                  <a:gd name="connsiteX42" fmla="*/ 3255 w 10000"/>
                  <a:gd name="connsiteY42" fmla="*/ 7340 h 10000"/>
                  <a:gd name="connsiteX43" fmla="*/ 3110 w 10000"/>
                  <a:gd name="connsiteY43" fmla="*/ 7252 h 10000"/>
                  <a:gd name="connsiteX44" fmla="*/ 3019 w 10000"/>
                  <a:gd name="connsiteY44" fmla="*/ 7217 h 10000"/>
                  <a:gd name="connsiteX45" fmla="*/ 3004 w 10000"/>
                  <a:gd name="connsiteY45" fmla="*/ 7161 h 10000"/>
                  <a:gd name="connsiteX46" fmla="*/ 3038 w 10000"/>
                  <a:gd name="connsiteY46" fmla="*/ 7068 h 10000"/>
                  <a:gd name="connsiteX47" fmla="*/ 2966 w 10000"/>
                  <a:gd name="connsiteY47" fmla="*/ 7038 h 10000"/>
                  <a:gd name="connsiteX48" fmla="*/ 2961 w 10000"/>
                  <a:gd name="connsiteY48" fmla="*/ 6977 h 10000"/>
                  <a:gd name="connsiteX49" fmla="*/ 2865 w 10000"/>
                  <a:gd name="connsiteY49" fmla="*/ 6945 h 10000"/>
                  <a:gd name="connsiteX50" fmla="*/ 2865 w 10000"/>
                  <a:gd name="connsiteY50" fmla="*/ 6892 h 10000"/>
                  <a:gd name="connsiteX51" fmla="*/ 2802 w 10000"/>
                  <a:gd name="connsiteY51" fmla="*/ 6845 h 10000"/>
                  <a:gd name="connsiteX52" fmla="*/ 2802 w 10000"/>
                  <a:gd name="connsiteY52" fmla="*/ 6801 h 10000"/>
                  <a:gd name="connsiteX53" fmla="*/ 2744 w 10000"/>
                  <a:gd name="connsiteY53" fmla="*/ 6740 h 10000"/>
                  <a:gd name="connsiteX54" fmla="*/ 2730 w 10000"/>
                  <a:gd name="connsiteY54" fmla="*/ 6687 h 10000"/>
                  <a:gd name="connsiteX55" fmla="*/ 2643 w 10000"/>
                  <a:gd name="connsiteY55" fmla="*/ 6673 h 10000"/>
                  <a:gd name="connsiteX56" fmla="*/ 2571 w 10000"/>
                  <a:gd name="connsiteY56" fmla="*/ 6713 h 10000"/>
                  <a:gd name="connsiteX57" fmla="*/ 2557 w 10000"/>
                  <a:gd name="connsiteY57" fmla="*/ 6757 h 10000"/>
                  <a:gd name="connsiteX58" fmla="*/ 2441 w 10000"/>
                  <a:gd name="connsiteY58" fmla="*/ 6743 h 10000"/>
                  <a:gd name="connsiteX59" fmla="*/ 2412 w 10000"/>
                  <a:gd name="connsiteY59" fmla="*/ 6699 h 10000"/>
                  <a:gd name="connsiteX60" fmla="*/ 2417 w 10000"/>
                  <a:gd name="connsiteY60" fmla="*/ 6637 h 10000"/>
                  <a:gd name="connsiteX61" fmla="*/ 2374 w 10000"/>
                  <a:gd name="connsiteY61" fmla="*/ 6594 h 10000"/>
                  <a:gd name="connsiteX62" fmla="*/ 2388 w 10000"/>
                  <a:gd name="connsiteY62" fmla="*/ 6555 h 10000"/>
                  <a:gd name="connsiteX63" fmla="*/ 2301 w 10000"/>
                  <a:gd name="connsiteY63" fmla="*/ 6471 h 10000"/>
                  <a:gd name="connsiteX64" fmla="*/ 1964 w 10000"/>
                  <a:gd name="connsiteY64" fmla="*/ 6248 h 10000"/>
                  <a:gd name="connsiteX65" fmla="*/ 1834 w 10000"/>
                  <a:gd name="connsiteY65" fmla="*/ 6239 h 10000"/>
                  <a:gd name="connsiteX66" fmla="*/ 1834 w 10000"/>
                  <a:gd name="connsiteY66" fmla="*/ 6181 h 10000"/>
                  <a:gd name="connsiteX67" fmla="*/ 1733 w 10000"/>
                  <a:gd name="connsiteY67" fmla="*/ 6178 h 10000"/>
                  <a:gd name="connsiteX68" fmla="*/ 1661 w 10000"/>
                  <a:gd name="connsiteY68" fmla="*/ 6143 h 10000"/>
                  <a:gd name="connsiteX69" fmla="*/ 1666 w 10000"/>
                  <a:gd name="connsiteY69" fmla="*/ 6084 h 10000"/>
                  <a:gd name="connsiteX70" fmla="*/ 1805 w 10000"/>
                  <a:gd name="connsiteY70" fmla="*/ 6037 h 10000"/>
                  <a:gd name="connsiteX71" fmla="*/ 1781 w 10000"/>
                  <a:gd name="connsiteY71" fmla="*/ 5953 h 10000"/>
                  <a:gd name="connsiteX72" fmla="*/ 1623 w 10000"/>
                  <a:gd name="connsiteY72" fmla="*/ 5917 h 10000"/>
                  <a:gd name="connsiteX73" fmla="*/ 1574 w 10000"/>
                  <a:gd name="connsiteY73" fmla="*/ 5865 h 10000"/>
                  <a:gd name="connsiteX74" fmla="*/ 1502 w 10000"/>
                  <a:gd name="connsiteY74" fmla="*/ 5935 h 10000"/>
                  <a:gd name="connsiteX75" fmla="*/ 1406 w 10000"/>
                  <a:gd name="connsiteY75" fmla="*/ 5926 h 10000"/>
                  <a:gd name="connsiteX76" fmla="*/ 1300 w 10000"/>
                  <a:gd name="connsiteY76" fmla="*/ 5958 h 10000"/>
                  <a:gd name="connsiteX77" fmla="*/ 1314 w 10000"/>
                  <a:gd name="connsiteY77" fmla="*/ 5891 h 10000"/>
                  <a:gd name="connsiteX78" fmla="*/ 1363 w 10000"/>
                  <a:gd name="connsiteY78" fmla="*/ 5856 h 10000"/>
                  <a:gd name="connsiteX79" fmla="*/ 1305 w 10000"/>
                  <a:gd name="connsiteY79" fmla="*/ 5827 h 10000"/>
                  <a:gd name="connsiteX80" fmla="*/ 1276 w 10000"/>
                  <a:gd name="connsiteY80" fmla="*/ 5739 h 10000"/>
                  <a:gd name="connsiteX81" fmla="*/ 1233 w 10000"/>
                  <a:gd name="connsiteY81" fmla="*/ 5695 h 10000"/>
                  <a:gd name="connsiteX82" fmla="*/ 1314 w 10000"/>
                  <a:gd name="connsiteY82" fmla="*/ 5651 h 10000"/>
                  <a:gd name="connsiteX83" fmla="*/ 1286 w 10000"/>
                  <a:gd name="connsiteY83" fmla="*/ 5572 h 10000"/>
                  <a:gd name="connsiteX84" fmla="*/ 1218 w 10000"/>
                  <a:gd name="connsiteY84" fmla="*/ 5531 h 10000"/>
                  <a:gd name="connsiteX85" fmla="*/ 1286 w 10000"/>
                  <a:gd name="connsiteY85" fmla="*/ 5461 h 10000"/>
                  <a:gd name="connsiteX86" fmla="*/ 1199 w 10000"/>
                  <a:gd name="connsiteY86" fmla="*/ 5443 h 10000"/>
                  <a:gd name="connsiteX87" fmla="*/ 1175 w 10000"/>
                  <a:gd name="connsiteY87" fmla="*/ 5391 h 10000"/>
                  <a:gd name="connsiteX88" fmla="*/ 1074 w 10000"/>
                  <a:gd name="connsiteY88" fmla="*/ 5405 h 10000"/>
                  <a:gd name="connsiteX89" fmla="*/ 1088 w 10000"/>
                  <a:gd name="connsiteY89" fmla="*/ 5356 h 10000"/>
                  <a:gd name="connsiteX90" fmla="*/ 1040 w 10000"/>
                  <a:gd name="connsiteY90" fmla="*/ 5300 h 10000"/>
                  <a:gd name="connsiteX91" fmla="*/ 1074 w 10000"/>
                  <a:gd name="connsiteY91" fmla="*/ 5265 h 10000"/>
                  <a:gd name="connsiteX92" fmla="*/ 1016 w 10000"/>
                  <a:gd name="connsiteY92" fmla="*/ 5224 h 10000"/>
                  <a:gd name="connsiteX93" fmla="*/ 953 w 10000"/>
                  <a:gd name="connsiteY93" fmla="*/ 5221 h 10000"/>
                  <a:gd name="connsiteX94" fmla="*/ 997 w 10000"/>
                  <a:gd name="connsiteY94" fmla="*/ 5145 h 10000"/>
                  <a:gd name="connsiteX95" fmla="*/ 944 w 10000"/>
                  <a:gd name="connsiteY95" fmla="*/ 5080 h 10000"/>
                  <a:gd name="connsiteX96" fmla="*/ 867 w 10000"/>
                  <a:gd name="connsiteY96" fmla="*/ 5022 h 10000"/>
                  <a:gd name="connsiteX97" fmla="*/ 785 w 10000"/>
                  <a:gd name="connsiteY97" fmla="*/ 5010 h 10000"/>
                  <a:gd name="connsiteX98" fmla="*/ 780 w 10000"/>
                  <a:gd name="connsiteY98" fmla="*/ 5048 h 10000"/>
                  <a:gd name="connsiteX99" fmla="*/ 722 w 10000"/>
                  <a:gd name="connsiteY99" fmla="*/ 5089 h 10000"/>
                  <a:gd name="connsiteX100" fmla="*/ 611 w 10000"/>
                  <a:gd name="connsiteY100" fmla="*/ 5028 h 10000"/>
                  <a:gd name="connsiteX101" fmla="*/ 510 w 10000"/>
                  <a:gd name="connsiteY101" fmla="*/ 5022 h 10000"/>
                  <a:gd name="connsiteX102" fmla="*/ 467 w 10000"/>
                  <a:gd name="connsiteY102" fmla="*/ 4931 h 10000"/>
                  <a:gd name="connsiteX103" fmla="*/ 496 w 10000"/>
                  <a:gd name="connsiteY103" fmla="*/ 4855 h 10000"/>
                  <a:gd name="connsiteX104" fmla="*/ 438 w 10000"/>
                  <a:gd name="connsiteY104" fmla="*/ 4808 h 10000"/>
                  <a:gd name="connsiteX105" fmla="*/ 337 w 10000"/>
                  <a:gd name="connsiteY105" fmla="*/ 4756 h 10000"/>
                  <a:gd name="connsiteX106" fmla="*/ 409 w 10000"/>
                  <a:gd name="connsiteY106" fmla="*/ 4835 h 10000"/>
                  <a:gd name="connsiteX107" fmla="*/ 323 w 10000"/>
                  <a:gd name="connsiteY107" fmla="*/ 4817 h 10000"/>
                  <a:gd name="connsiteX108" fmla="*/ 217 w 10000"/>
                  <a:gd name="connsiteY108" fmla="*/ 4802 h 10000"/>
                  <a:gd name="connsiteX109" fmla="*/ 116 w 10000"/>
                  <a:gd name="connsiteY109" fmla="*/ 4776 h 10000"/>
                  <a:gd name="connsiteX110" fmla="*/ 91 w 10000"/>
                  <a:gd name="connsiteY110" fmla="*/ 4703 h 10000"/>
                  <a:gd name="connsiteX111" fmla="*/ 106 w 10000"/>
                  <a:gd name="connsiteY111" fmla="*/ 4668 h 10000"/>
                  <a:gd name="connsiteX112" fmla="*/ 63 w 10000"/>
                  <a:gd name="connsiteY112" fmla="*/ 4636 h 10000"/>
                  <a:gd name="connsiteX113" fmla="*/ 0 w 10000"/>
                  <a:gd name="connsiteY113" fmla="*/ 4633 h 10000"/>
                  <a:gd name="connsiteX114" fmla="*/ 43 w 10000"/>
                  <a:gd name="connsiteY114" fmla="*/ 4592 h 10000"/>
                  <a:gd name="connsiteX115" fmla="*/ 0 w 10000"/>
                  <a:gd name="connsiteY115" fmla="*/ 4519 h 10000"/>
                  <a:gd name="connsiteX116" fmla="*/ 164 w 10000"/>
                  <a:gd name="connsiteY116" fmla="*/ 4562 h 10000"/>
                  <a:gd name="connsiteX117" fmla="*/ 217 w 10000"/>
                  <a:gd name="connsiteY117" fmla="*/ 4548 h 10000"/>
                  <a:gd name="connsiteX118" fmla="*/ 217 w 10000"/>
                  <a:gd name="connsiteY118" fmla="*/ 4495 h 10000"/>
                  <a:gd name="connsiteX119" fmla="*/ 159 w 10000"/>
                  <a:gd name="connsiteY119" fmla="*/ 4448 h 10000"/>
                  <a:gd name="connsiteX120" fmla="*/ 116 w 10000"/>
                  <a:gd name="connsiteY120" fmla="*/ 4440 h 10000"/>
                  <a:gd name="connsiteX121" fmla="*/ 72 w 10000"/>
                  <a:gd name="connsiteY121" fmla="*/ 4407 h 10000"/>
                  <a:gd name="connsiteX122" fmla="*/ 91 w 10000"/>
                  <a:gd name="connsiteY122" fmla="*/ 4352 h 10000"/>
                  <a:gd name="connsiteX123" fmla="*/ 29 w 10000"/>
                  <a:gd name="connsiteY123" fmla="*/ 4352 h 10000"/>
                  <a:gd name="connsiteX124" fmla="*/ 0 w 10000"/>
                  <a:gd name="connsiteY124" fmla="*/ 4311 h 10000"/>
                  <a:gd name="connsiteX125" fmla="*/ 2085 w 10000"/>
                  <a:gd name="connsiteY125" fmla="*/ 0 h 10000"/>
                  <a:gd name="connsiteX0" fmla="*/ 10000 w 10000"/>
                  <a:gd name="connsiteY0" fmla="*/ 2675 h 10000"/>
                  <a:gd name="connsiteX1" fmla="*/ 9364 w 10000"/>
                  <a:gd name="connsiteY1" fmla="*/ 10000 h 10000"/>
                  <a:gd name="connsiteX2" fmla="*/ 7843 w 10000"/>
                  <a:gd name="connsiteY2" fmla="*/ 9927 h 10000"/>
                  <a:gd name="connsiteX3" fmla="*/ 6688 w 10000"/>
                  <a:gd name="connsiteY3" fmla="*/ 9860 h 10000"/>
                  <a:gd name="connsiteX4" fmla="*/ 4872 w 10000"/>
                  <a:gd name="connsiteY4" fmla="*/ 9751 h 10000"/>
                  <a:gd name="connsiteX5" fmla="*/ 4896 w 10000"/>
                  <a:gd name="connsiteY5" fmla="*/ 9701 h 10000"/>
                  <a:gd name="connsiteX6" fmla="*/ 4781 w 10000"/>
                  <a:gd name="connsiteY6" fmla="*/ 9672 h 10000"/>
                  <a:gd name="connsiteX7" fmla="*/ 4781 w 10000"/>
                  <a:gd name="connsiteY7" fmla="*/ 9584 h 10000"/>
                  <a:gd name="connsiteX8" fmla="*/ 4651 w 10000"/>
                  <a:gd name="connsiteY8" fmla="*/ 9552 h 10000"/>
                  <a:gd name="connsiteX9" fmla="*/ 4550 w 10000"/>
                  <a:gd name="connsiteY9" fmla="*/ 9514 h 10000"/>
                  <a:gd name="connsiteX10" fmla="*/ 4434 w 10000"/>
                  <a:gd name="connsiteY10" fmla="*/ 9359 h 10000"/>
                  <a:gd name="connsiteX11" fmla="*/ 4348 w 10000"/>
                  <a:gd name="connsiteY11" fmla="*/ 9303 h 10000"/>
                  <a:gd name="connsiteX12" fmla="*/ 4381 w 10000"/>
                  <a:gd name="connsiteY12" fmla="*/ 9145 h 10000"/>
                  <a:gd name="connsiteX13" fmla="*/ 4280 w 10000"/>
                  <a:gd name="connsiteY13" fmla="*/ 9137 h 10000"/>
                  <a:gd name="connsiteX14" fmla="*/ 4222 w 10000"/>
                  <a:gd name="connsiteY14" fmla="*/ 9084 h 10000"/>
                  <a:gd name="connsiteX15" fmla="*/ 4304 w 10000"/>
                  <a:gd name="connsiteY15" fmla="*/ 9017 h 10000"/>
                  <a:gd name="connsiteX16" fmla="*/ 4348 w 10000"/>
                  <a:gd name="connsiteY16" fmla="*/ 8987 h 10000"/>
                  <a:gd name="connsiteX17" fmla="*/ 4377 w 10000"/>
                  <a:gd name="connsiteY17" fmla="*/ 8891 h 10000"/>
                  <a:gd name="connsiteX18" fmla="*/ 4352 w 10000"/>
                  <a:gd name="connsiteY18" fmla="*/ 8832 h 10000"/>
                  <a:gd name="connsiteX19" fmla="*/ 4377 w 10000"/>
                  <a:gd name="connsiteY19" fmla="*/ 8724 h 10000"/>
                  <a:gd name="connsiteX20" fmla="*/ 4405 w 10000"/>
                  <a:gd name="connsiteY20" fmla="*/ 8709 h 10000"/>
                  <a:gd name="connsiteX21" fmla="*/ 4420 w 10000"/>
                  <a:gd name="connsiteY21" fmla="*/ 8648 h 10000"/>
                  <a:gd name="connsiteX22" fmla="*/ 4362 w 10000"/>
                  <a:gd name="connsiteY22" fmla="*/ 8557 h 10000"/>
                  <a:gd name="connsiteX23" fmla="*/ 4352 w 10000"/>
                  <a:gd name="connsiteY23" fmla="*/ 8311 h 10000"/>
                  <a:gd name="connsiteX24" fmla="*/ 4222 w 10000"/>
                  <a:gd name="connsiteY24" fmla="*/ 8209 h 10000"/>
                  <a:gd name="connsiteX25" fmla="*/ 4160 w 10000"/>
                  <a:gd name="connsiteY25" fmla="*/ 8068 h 10000"/>
                  <a:gd name="connsiteX26" fmla="*/ 4059 w 10000"/>
                  <a:gd name="connsiteY26" fmla="*/ 8068 h 10000"/>
                  <a:gd name="connsiteX27" fmla="*/ 3934 w 10000"/>
                  <a:gd name="connsiteY27" fmla="*/ 8095 h 10000"/>
                  <a:gd name="connsiteX28" fmla="*/ 3857 w 10000"/>
                  <a:gd name="connsiteY28" fmla="*/ 8004 h 10000"/>
                  <a:gd name="connsiteX29" fmla="*/ 3876 w 10000"/>
                  <a:gd name="connsiteY29" fmla="*/ 7987 h 10000"/>
                  <a:gd name="connsiteX30" fmla="*/ 3861 w 10000"/>
                  <a:gd name="connsiteY30" fmla="*/ 7908 h 10000"/>
                  <a:gd name="connsiteX31" fmla="*/ 3770 w 10000"/>
                  <a:gd name="connsiteY31" fmla="*/ 7893 h 10000"/>
                  <a:gd name="connsiteX32" fmla="*/ 3669 w 10000"/>
                  <a:gd name="connsiteY32" fmla="*/ 7811 h 10000"/>
                  <a:gd name="connsiteX33" fmla="*/ 3630 w 10000"/>
                  <a:gd name="connsiteY33" fmla="*/ 7770 h 10000"/>
                  <a:gd name="connsiteX34" fmla="*/ 3572 w 10000"/>
                  <a:gd name="connsiteY34" fmla="*/ 7752 h 10000"/>
                  <a:gd name="connsiteX35" fmla="*/ 3553 w 10000"/>
                  <a:gd name="connsiteY35" fmla="*/ 7714 h 10000"/>
                  <a:gd name="connsiteX36" fmla="*/ 3640 w 10000"/>
                  <a:gd name="connsiteY36" fmla="*/ 7700 h 10000"/>
                  <a:gd name="connsiteX37" fmla="*/ 3553 w 10000"/>
                  <a:gd name="connsiteY37" fmla="*/ 7565 h 10000"/>
                  <a:gd name="connsiteX38" fmla="*/ 3481 w 10000"/>
                  <a:gd name="connsiteY38" fmla="*/ 7548 h 10000"/>
                  <a:gd name="connsiteX39" fmla="*/ 3486 w 10000"/>
                  <a:gd name="connsiteY39" fmla="*/ 7507 h 10000"/>
                  <a:gd name="connsiteX40" fmla="*/ 3255 w 10000"/>
                  <a:gd name="connsiteY40" fmla="*/ 7442 h 10000"/>
                  <a:gd name="connsiteX41" fmla="*/ 3235 w 10000"/>
                  <a:gd name="connsiteY41" fmla="*/ 7384 h 10000"/>
                  <a:gd name="connsiteX42" fmla="*/ 3255 w 10000"/>
                  <a:gd name="connsiteY42" fmla="*/ 7340 h 10000"/>
                  <a:gd name="connsiteX43" fmla="*/ 3110 w 10000"/>
                  <a:gd name="connsiteY43" fmla="*/ 7252 h 10000"/>
                  <a:gd name="connsiteX44" fmla="*/ 3019 w 10000"/>
                  <a:gd name="connsiteY44" fmla="*/ 7217 h 10000"/>
                  <a:gd name="connsiteX45" fmla="*/ 3004 w 10000"/>
                  <a:gd name="connsiteY45" fmla="*/ 7161 h 10000"/>
                  <a:gd name="connsiteX46" fmla="*/ 3038 w 10000"/>
                  <a:gd name="connsiteY46" fmla="*/ 7068 h 10000"/>
                  <a:gd name="connsiteX47" fmla="*/ 2966 w 10000"/>
                  <a:gd name="connsiteY47" fmla="*/ 7038 h 10000"/>
                  <a:gd name="connsiteX48" fmla="*/ 2961 w 10000"/>
                  <a:gd name="connsiteY48" fmla="*/ 6977 h 10000"/>
                  <a:gd name="connsiteX49" fmla="*/ 2865 w 10000"/>
                  <a:gd name="connsiteY49" fmla="*/ 6945 h 10000"/>
                  <a:gd name="connsiteX50" fmla="*/ 2865 w 10000"/>
                  <a:gd name="connsiteY50" fmla="*/ 6892 h 10000"/>
                  <a:gd name="connsiteX51" fmla="*/ 2802 w 10000"/>
                  <a:gd name="connsiteY51" fmla="*/ 6845 h 10000"/>
                  <a:gd name="connsiteX52" fmla="*/ 2802 w 10000"/>
                  <a:gd name="connsiteY52" fmla="*/ 6801 h 10000"/>
                  <a:gd name="connsiteX53" fmla="*/ 2744 w 10000"/>
                  <a:gd name="connsiteY53" fmla="*/ 6740 h 10000"/>
                  <a:gd name="connsiteX54" fmla="*/ 2730 w 10000"/>
                  <a:gd name="connsiteY54" fmla="*/ 6687 h 10000"/>
                  <a:gd name="connsiteX55" fmla="*/ 2643 w 10000"/>
                  <a:gd name="connsiteY55" fmla="*/ 6673 h 10000"/>
                  <a:gd name="connsiteX56" fmla="*/ 2571 w 10000"/>
                  <a:gd name="connsiteY56" fmla="*/ 6713 h 10000"/>
                  <a:gd name="connsiteX57" fmla="*/ 2557 w 10000"/>
                  <a:gd name="connsiteY57" fmla="*/ 6757 h 10000"/>
                  <a:gd name="connsiteX58" fmla="*/ 2441 w 10000"/>
                  <a:gd name="connsiteY58" fmla="*/ 6743 h 10000"/>
                  <a:gd name="connsiteX59" fmla="*/ 2412 w 10000"/>
                  <a:gd name="connsiteY59" fmla="*/ 6699 h 10000"/>
                  <a:gd name="connsiteX60" fmla="*/ 2417 w 10000"/>
                  <a:gd name="connsiteY60" fmla="*/ 6637 h 10000"/>
                  <a:gd name="connsiteX61" fmla="*/ 2374 w 10000"/>
                  <a:gd name="connsiteY61" fmla="*/ 6594 h 10000"/>
                  <a:gd name="connsiteX62" fmla="*/ 2388 w 10000"/>
                  <a:gd name="connsiteY62" fmla="*/ 6555 h 10000"/>
                  <a:gd name="connsiteX63" fmla="*/ 2301 w 10000"/>
                  <a:gd name="connsiteY63" fmla="*/ 6471 h 10000"/>
                  <a:gd name="connsiteX64" fmla="*/ 1834 w 10000"/>
                  <a:gd name="connsiteY64" fmla="*/ 6239 h 10000"/>
                  <a:gd name="connsiteX65" fmla="*/ 1834 w 10000"/>
                  <a:gd name="connsiteY65" fmla="*/ 6181 h 10000"/>
                  <a:gd name="connsiteX66" fmla="*/ 1733 w 10000"/>
                  <a:gd name="connsiteY66" fmla="*/ 6178 h 10000"/>
                  <a:gd name="connsiteX67" fmla="*/ 1661 w 10000"/>
                  <a:gd name="connsiteY67" fmla="*/ 6143 h 10000"/>
                  <a:gd name="connsiteX68" fmla="*/ 1666 w 10000"/>
                  <a:gd name="connsiteY68" fmla="*/ 6084 h 10000"/>
                  <a:gd name="connsiteX69" fmla="*/ 1805 w 10000"/>
                  <a:gd name="connsiteY69" fmla="*/ 6037 h 10000"/>
                  <a:gd name="connsiteX70" fmla="*/ 1781 w 10000"/>
                  <a:gd name="connsiteY70" fmla="*/ 5953 h 10000"/>
                  <a:gd name="connsiteX71" fmla="*/ 1623 w 10000"/>
                  <a:gd name="connsiteY71" fmla="*/ 5917 h 10000"/>
                  <a:gd name="connsiteX72" fmla="*/ 1574 w 10000"/>
                  <a:gd name="connsiteY72" fmla="*/ 5865 h 10000"/>
                  <a:gd name="connsiteX73" fmla="*/ 1502 w 10000"/>
                  <a:gd name="connsiteY73" fmla="*/ 5935 h 10000"/>
                  <a:gd name="connsiteX74" fmla="*/ 1406 w 10000"/>
                  <a:gd name="connsiteY74" fmla="*/ 5926 h 10000"/>
                  <a:gd name="connsiteX75" fmla="*/ 1300 w 10000"/>
                  <a:gd name="connsiteY75" fmla="*/ 5958 h 10000"/>
                  <a:gd name="connsiteX76" fmla="*/ 1314 w 10000"/>
                  <a:gd name="connsiteY76" fmla="*/ 5891 h 10000"/>
                  <a:gd name="connsiteX77" fmla="*/ 1363 w 10000"/>
                  <a:gd name="connsiteY77" fmla="*/ 5856 h 10000"/>
                  <a:gd name="connsiteX78" fmla="*/ 1305 w 10000"/>
                  <a:gd name="connsiteY78" fmla="*/ 5827 h 10000"/>
                  <a:gd name="connsiteX79" fmla="*/ 1276 w 10000"/>
                  <a:gd name="connsiteY79" fmla="*/ 5739 h 10000"/>
                  <a:gd name="connsiteX80" fmla="*/ 1233 w 10000"/>
                  <a:gd name="connsiteY80" fmla="*/ 5695 h 10000"/>
                  <a:gd name="connsiteX81" fmla="*/ 1314 w 10000"/>
                  <a:gd name="connsiteY81" fmla="*/ 5651 h 10000"/>
                  <a:gd name="connsiteX82" fmla="*/ 1286 w 10000"/>
                  <a:gd name="connsiteY82" fmla="*/ 5572 h 10000"/>
                  <a:gd name="connsiteX83" fmla="*/ 1218 w 10000"/>
                  <a:gd name="connsiteY83" fmla="*/ 5531 h 10000"/>
                  <a:gd name="connsiteX84" fmla="*/ 1286 w 10000"/>
                  <a:gd name="connsiteY84" fmla="*/ 5461 h 10000"/>
                  <a:gd name="connsiteX85" fmla="*/ 1199 w 10000"/>
                  <a:gd name="connsiteY85" fmla="*/ 5443 h 10000"/>
                  <a:gd name="connsiteX86" fmla="*/ 1175 w 10000"/>
                  <a:gd name="connsiteY86" fmla="*/ 5391 h 10000"/>
                  <a:gd name="connsiteX87" fmla="*/ 1074 w 10000"/>
                  <a:gd name="connsiteY87" fmla="*/ 5405 h 10000"/>
                  <a:gd name="connsiteX88" fmla="*/ 1088 w 10000"/>
                  <a:gd name="connsiteY88" fmla="*/ 5356 h 10000"/>
                  <a:gd name="connsiteX89" fmla="*/ 1040 w 10000"/>
                  <a:gd name="connsiteY89" fmla="*/ 5300 h 10000"/>
                  <a:gd name="connsiteX90" fmla="*/ 1074 w 10000"/>
                  <a:gd name="connsiteY90" fmla="*/ 5265 h 10000"/>
                  <a:gd name="connsiteX91" fmla="*/ 1016 w 10000"/>
                  <a:gd name="connsiteY91" fmla="*/ 5224 h 10000"/>
                  <a:gd name="connsiteX92" fmla="*/ 953 w 10000"/>
                  <a:gd name="connsiteY92" fmla="*/ 5221 h 10000"/>
                  <a:gd name="connsiteX93" fmla="*/ 997 w 10000"/>
                  <a:gd name="connsiteY93" fmla="*/ 5145 h 10000"/>
                  <a:gd name="connsiteX94" fmla="*/ 944 w 10000"/>
                  <a:gd name="connsiteY94" fmla="*/ 5080 h 10000"/>
                  <a:gd name="connsiteX95" fmla="*/ 867 w 10000"/>
                  <a:gd name="connsiteY95" fmla="*/ 5022 h 10000"/>
                  <a:gd name="connsiteX96" fmla="*/ 785 w 10000"/>
                  <a:gd name="connsiteY96" fmla="*/ 5010 h 10000"/>
                  <a:gd name="connsiteX97" fmla="*/ 780 w 10000"/>
                  <a:gd name="connsiteY97" fmla="*/ 5048 h 10000"/>
                  <a:gd name="connsiteX98" fmla="*/ 722 w 10000"/>
                  <a:gd name="connsiteY98" fmla="*/ 5089 h 10000"/>
                  <a:gd name="connsiteX99" fmla="*/ 611 w 10000"/>
                  <a:gd name="connsiteY99" fmla="*/ 5028 h 10000"/>
                  <a:gd name="connsiteX100" fmla="*/ 510 w 10000"/>
                  <a:gd name="connsiteY100" fmla="*/ 5022 h 10000"/>
                  <a:gd name="connsiteX101" fmla="*/ 467 w 10000"/>
                  <a:gd name="connsiteY101" fmla="*/ 4931 h 10000"/>
                  <a:gd name="connsiteX102" fmla="*/ 496 w 10000"/>
                  <a:gd name="connsiteY102" fmla="*/ 4855 h 10000"/>
                  <a:gd name="connsiteX103" fmla="*/ 438 w 10000"/>
                  <a:gd name="connsiteY103" fmla="*/ 4808 h 10000"/>
                  <a:gd name="connsiteX104" fmla="*/ 337 w 10000"/>
                  <a:gd name="connsiteY104" fmla="*/ 4756 h 10000"/>
                  <a:gd name="connsiteX105" fmla="*/ 409 w 10000"/>
                  <a:gd name="connsiteY105" fmla="*/ 4835 h 10000"/>
                  <a:gd name="connsiteX106" fmla="*/ 323 w 10000"/>
                  <a:gd name="connsiteY106" fmla="*/ 4817 h 10000"/>
                  <a:gd name="connsiteX107" fmla="*/ 217 w 10000"/>
                  <a:gd name="connsiteY107" fmla="*/ 4802 h 10000"/>
                  <a:gd name="connsiteX108" fmla="*/ 116 w 10000"/>
                  <a:gd name="connsiteY108" fmla="*/ 4776 h 10000"/>
                  <a:gd name="connsiteX109" fmla="*/ 91 w 10000"/>
                  <a:gd name="connsiteY109" fmla="*/ 4703 h 10000"/>
                  <a:gd name="connsiteX110" fmla="*/ 106 w 10000"/>
                  <a:gd name="connsiteY110" fmla="*/ 4668 h 10000"/>
                  <a:gd name="connsiteX111" fmla="*/ 63 w 10000"/>
                  <a:gd name="connsiteY111" fmla="*/ 4636 h 10000"/>
                  <a:gd name="connsiteX112" fmla="*/ 0 w 10000"/>
                  <a:gd name="connsiteY112" fmla="*/ 4633 h 10000"/>
                  <a:gd name="connsiteX113" fmla="*/ 43 w 10000"/>
                  <a:gd name="connsiteY113" fmla="*/ 4592 h 10000"/>
                  <a:gd name="connsiteX114" fmla="*/ 0 w 10000"/>
                  <a:gd name="connsiteY114" fmla="*/ 4519 h 10000"/>
                  <a:gd name="connsiteX115" fmla="*/ 164 w 10000"/>
                  <a:gd name="connsiteY115" fmla="*/ 4562 h 10000"/>
                  <a:gd name="connsiteX116" fmla="*/ 217 w 10000"/>
                  <a:gd name="connsiteY116" fmla="*/ 4548 h 10000"/>
                  <a:gd name="connsiteX117" fmla="*/ 217 w 10000"/>
                  <a:gd name="connsiteY117" fmla="*/ 4495 h 10000"/>
                  <a:gd name="connsiteX118" fmla="*/ 159 w 10000"/>
                  <a:gd name="connsiteY118" fmla="*/ 4448 h 10000"/>
                  <a:gd name="connsiteX119" fmla="*/ 116 w 10000"/>
                  <a:gd name="connsiteY119" fmla="*/ 4440 h 10000"/>
                  <a:gd name="connsiteX120" fmla="*/ 72 w 10000"/>
                  <a:gd name="connsiteY120" fmla="*/ 4407 h 10000"/>
                  <a:gd name="connsiteX121" fmla="*/ 91 w 10000"/>
                  <a:gd name="connsiteY121" fmla="*/ 4352 h 10000"/>
                  <a:gd name="connsiteX122" fmla="*/ 29 w 10000"/>
                  <a:gd name="connsiteY122" fmla="*/ 4352 h 10000"/>
                  <a:gd name="connsiteX123" fmla="*/ 0 w 10000"/>
                  <a:gd name="connsiteY123" fmla="*/ 4311 h 10000"/>
                  <a:gd name="connsiteX124" fmla="*/ 2085 w 10000"/>
                  <a:gd name="connsiteY124" fmla="*/ 0 h 10000"/>
                  <a:gd name="connsiteX0" fmla="*/ 10000 w 10000"/>
                  <a:gd name="connsiteY0" fmla="*/ 2675 h 10000"/>
                  <a:gd name="connsiteX1" fmla="*/ 9364 w 10000"/>
                  <a:gd name="connsiteY1" fmla="*/ 10000 h 10000"/>
                  <a:gd name="connsiteX2" fmla="*/ 7843 w 10000"/>
                  <a:gd name="connsiteY2" fmla="*/ 9927 h 10000"/>
                  <a:gd name="connsiteX3" fmla="*/ 6688 w 10000"/>
                  <a:gd name="connsiteY3" fmla="*/ 9860 h 10000"/>
                  <a:gd name="connsiteX4" fmla="*/ 4872 w 10000"/>
                  <a:gd name="connsiteY4" fmla="*/ 9751 h 10000"/>
                  <a:gd name="connsiteX5" fmla="*/ 4896 w 10000"/>
                  <a:gd name="connsiteY5" fmla="*/ 9701 h 10000"/>
                  <a:gd name="connsiteX6" fmla="*/ 4781 w 10000"/>
                  <a:gd name="connsiteY6" fmla="*/ 9672 h 10000"/>
                  <a:gd name="connsiteX7" fmla="*/ 4781 w 10000"/>
                  <a:gd name="connsiteY7" fmla="*/ 9584 h 10000"/>
                  <a:gd name="connsiteX8" fmla="*/ 4651 w 10000"/>
                  <a:gd name="connsiteY8" fmla="*/ 9552 h 10000"/>
                  <a:gd name="connsiteX9" fmla="*/ 4550 w 10000"/>
                  <a:gd name="connsiteY9" fmla="*/ 9514 h 10000"/>
                  <a:gd name="connsiteX10" fmla="*/ 4434 w 10000"/>
                  <a:gd name="connsiteY10" fmla="*/ 9359 h 10000"/>
                  <a:gd name="connsiteX11" fmla="*/ 4348 w 10000"/>
                  <a:gd name="connsiteY11" fmla="*/ 9303 h 10000"/>
                  <a:gd name="connsiteX12" fmla="*/ 4381 w 10000"/>
                  <a:gd name="connsiteY12" fmla="*/ 9145 h 10000"/>
                  <a:gd name="connsiteX13" fmla="*/ 4280 w 10000"/>
                  <a:gd name="connsiteY13" fmla="*/ 9137 h 10000"/>
                  <a:gd name="connsiteX14" fmla="*/ 4222 w 10000"/>
                  <a:gd name="connsiteY14" fmla="*/ 9084 h 10000"/>
                  <a:gd name="connsiteX15" fmla="*/ 4304 w 10000"/>
                  <a:gd name="connsiteY15" fmla="*/ 9017 h 10000"/>
                  <a:gd name="connsiteX16" fmla="*/ 4348 w 10000"/>
                  <a:gd name="connsiteY16" fmla="*/ 8987 h 10000"/>
                  <a:gd name="connsiteX17" fmla="*/ 4377 w 10000"/>
                  <a:gd name="connsiteY17" fmla="*/ 8891 h 10000"/>
                  <a:gd name="connsiteX18" fmla="*/ 4352 w 10000"/>
                  <a:gd name="connsiteY18" fmla="*/ 8832 h 10000"/>
                  <a:gd name="connsiteX19" fmla="*/ 4377 w 10000"/>
                  <a:gd name="connsiteY19" fmla="*/ 8724 h 10000"/>
                  <a:gd name="connsiteX20" fmla="*/ 4405 w 10000"/>
                  <a:gd name="connsiteY20" fmla="*/ 8709 h 10000"/>
                  <a:gd name="connsiteX21" fmla="*/ 4420 w 10000"/>
                  <a:gd name="connsiteY21" fmla="*/ 8648 h 10000"/>
                  <a:gd name="connsiteX22" fmla="*/ 4362 w 10000"/>
                  <a:gd name="connsiteY22" fmla="*/ 8557 h 10000"/>
                  <a:gd name="connsiteX23" fmla="*/ 4352 w 10000"/>
                  <a:gd name="connsiteY23" fmla="*/ 8311 h 10000"/>
                  <a:gd name="connsiteX24" fmla="*/ 4222 w 10000"/>
                  <a:gd name="connsiteY24" fmla="*/ 8209 h 10000"/>
                  <a:gd name="connsiteX25" fmla="*/ 4160 w 10000"/>
                  <a:gd name="connsiteY25" fmla="*/ 8068 h 10000"/>
                  <a:gd name="connsiteX26" fmla="*/ 4059 w 10000"/>
                  <a:gd name="connsiteY26" fmla="*/ 8068 h 10000"/>
                  <a:gd name="connsiteX27" fmla="*/ 3934 w 10000"/>
                  <a:gd name="connsiteY27" fmla="*/ 8095 h 10000"/>
                  <a:gd name="connsiteX28" fmla="*/ 3857 w 10000"/>
                  <a:gd name="connsiteY28" fmla="*/ 8004 h 10000"/>
                  <a:gd name="connsiteX29" fmla="*/ 3876 w 10000"/>
                  <a:gd name="connsiteY29" fmla="*/ 7987 h 10000"/>
                  <a:gd name="connsiteX30" fmla="*/ 3861 w 10000"/>
                  <a:gd name="connsiteY30" fmla="*/ 7908 h 10000"/>
                  <a:gd name="connsiteX31" fmla="*/ 3770 w 10000"/>
                  <a:gd name="connsiteY31" fmla="*/ 7893 h 10000"/>
                  <a:gd name="connsiteX32" fmla="*/ 3669 w 10000"/>
                  <a:gd name="connsiteY32" fmla="*/ 7811 h 10000"/>
                  <a:gd name="connsiteX33" fmla="*/ 3630 w 10000"/>
                  <a:gd name="connsiteY33" fmla="*/ 7770 h 10000"/>
                  <a:gd name="connsiteX34" fmla="*/ 3572 w 10000"/>
                  <a:gd name="connsiteY34" fmla="*/ 7752 h 10000"/>
                  <a:gd name="connsiteX35" fmla="*/ 3553 w 10000"/>
                  <a:gd name="connsiteY35" fmla="*/ 7714 h 10000"/>
                  <a:gd name="connsiteX36" fmla="*/ 3640 w 10000"/>
                  <a:gd name="connsiteY36" fmla="*/ 7700 h 10000"/>
                  <a:gd name="connsiteX37" fmla="*/ 3553 w 10000"/>
                  <a:gd name="connsiteY37" fmla="*/ 7565 h 10000"/>
                  <a:gd name="connsiteX38" fmla="*/ 3481 w 10000"/>
                  <a:gd name="connsiteY38" fmla="*/ 7548 h 10000"/>
                  <a:gd name="connsiteX39" fmla="*/ 3486 w 10000"/>
                  <a:gd name="connsiteY39" fmla="*/ 7507 h 10000"/>
                  <a:gd name="connsiteX40" fmla="*/ 3255 w 10000"/>
                  <a:gd name="connsiteY40" fmla="*/ 7442 h 10000"/>
                  <a:gd name="connsiteX41" fmla="*/ 3235 w 10000"/>
                  <a:gd name="connsiteY41" fmla="*/ 7384 h 10000"/>
                  <a:gd name="connsiteX42" fmla="*/ 3255 w 10000"/>
                  <a:gd name="connsiteY42" fmla="*/ 7340 h 10000"/>
                  <a:gd name="connsiteX43" fmla="*/ 3110 w 10000"/>
                  <a:gd name="connsiteY43" fmla="*/ 7252 h 10000"/>
                  <a:gd name="connsiteX44" fmla="*/ 3019 w 10000"/>
                  <a:gd name="connsiteY44" fmla="*/ 7217 h 10000"/>
                  <a:gd name="connsiteX45" fmla="*/ 3004 w 10000"/>
                  <a:gd name="connsiteY45" fmla="*/ 7161 h 10000"/>
                  <a:gd name="connsiteX46" fmla="*/ 3038 w 10000"/>
                  <a:gd name="connsiteY46" fmla="*/ 7068 h 10000"/>
                  <a:gd name="connsiteX47" fmla="*/ 2966 w 10000"/>
                  <a:gd name="connsiteY47" fmla="*/ 7038 h 10000"/>
                  <a:gd name="connsiteX48" fmla="*/ 2961 w 10000"/>
                  <a:gd name="connsiteY48" fmla="*/ 6977 h 10000"/>
                  <a:gd name="connsiteX49" fmla="*/ 2865 w 10000"/>
                  <a:gd name="connsiteY49" fmla="*/ 6945 h 10000"/>
                  <a:gd name="connsiteX50" fmla="*/ 2865 w 10000"/>
                  <a:gd name="connsiteY50" fmla="*/ 6892 h 10000"/>
                  <a:gd name="connsiteX51" fmla="*/ 2802 w 10000"/>
                  <a:gd name="connsiteY51" fmla="*/ 6845 h 10000"/>
                  <a:gd name="connsiteX52" fmla="*/ 2802 w 10000"/>
                  <a:gd name="connsiteY52" fmla="*/ 6801 h 10000"/>
                  <a:gd name="connsiteX53" fmla="*/ 2744 w 10000"/>
                  <a:gd name="connsiteY53" fmla="*/ 6740 h 10000"/>
                  <a:gd name="connsiteX54" fmla="*/ 2730 w 10000"/>
                  <a:gd name="connsiteY54" fmla="*/ 6687 h 10000"/>
                  <a:gd name="connsiteX55" fmla="*/ 2643 w 10000"/>
                  <a:gd name="connsiteY55" fmla="*/ 6673 h 10000"/>
                  <a:gd name="connsiteX56" fmla="*/ 2571 w 10000"/>
                  <a:gd name="connsiteY56" fmla="*/ 6713 h 10000"/>
                  <a:gd name="connsiteX57" fmla="*/ 2557 w 10000"/>
                  <a:gd name="connsiteY57" fmla="*/ 6757 h 10000"/>
                  <a:gd name="connsiteX58" fmla="*/ 2441 w 10000"/>
                  <a:gd name="connsiteY58" fmla="*/ 6743 h 10000"/>
                  <a:gd name="connsiteX59" fmla="*/ 2412 w 10000"/>
                  <a:gd name="connsiteY59" fmla="*/ 6699 h 10000"/>
                  <a:gd name="connsiteX60" fmla="*/ 2417 w 10000"/>
                  <a:gd name="connsiteY60" fmla="*/ 6637 h 10000"/>
                  <a:gd name="connsiteX61" fmla="*/ 2374 w 10000"/>
                  <a:gd name="connsiteY61" fmla="*/ 6594 h 10000"/>
                  <a:gd name="connsiteX62" fmla="*/ 2388 w 10000"/>
                  <a:gd name="connsiteY62" fmla="*/ 6555 h 10000"/>
                  <a:gd name="connsiteX63" fmla="*/ 2301 w 10000"/>
                  <a:gd name="connsiteY63" fmla="*/ 6471 h 10000"/>
                  <a:gd name="connsiteX64" fmla="*/ 1834 w 10000"/>
                  <a:gd name="connsiteY64" fmla="*/ 6239 h 10000"/>
                  <a:gd name="connsiteX65" fmla="*/ 1834 w 10000"/>
                  <a:gd name="connsiteY65" fmla="*/ 6181 h 10000"/>
                  <a:gd name="connsiteX66" fmla="*/ 1733 w 10000"/>
                  <a:gd name="connsiteY66" fmla="*/ 6178 h 10000"/>
                  <a:gd name="connsiteX67" fmla="*/ 1661 w 10000"/>
                  <a:gd name="connsiteY67" fmla="*/ 6143 h 10000"/>
                  <a:gd name="connsiteX68" fmla="*/ 1666 w 10000"/>
                  <a:gd name="connsiteY68" fmla="*/ 6084 h 10000"/>
                  <a:gd name="connsiteX69" fmla="*/ 1805 w 10000"/>
                  <a:gd name="connsiteY69" fmla="*/ 6037 h 10000"/>
                  <a:gd name="connsiteX70" fmla="*/ 1781 w 10000"/>
                  <a:gd name="connsiteY70" fmla="*/ 5953 h 10000"/>
                  <a:gd name="connsiteX71" fmla="*/ 1623 w 10000"/>
                  <a:gd name="connsiteY71" fmla="*/ 5917 h 10000"/>
                  <a:gd name="connsiteX72" fmla="*/ 1574 w 10000"/>
                  <a:gd name="connsiteY72" fmla="*/ 5865 h 10000"/>
                  <a:gd name="connsiteX73" fmla="*/ 1502 w 10000"/>
                  <a:gd name="connsiteY73" fmla="*/ 5935 h 10000"/>
                  <a:gd name="connsiteX74" fmla="*/ 1406 w 10000"/>
                  <a:gd name="connsiteY74" fmla="*/ 5926 h 10000"/>
                  <a:gd name="connsiteX75" fmla="*/ 1300 w 10000"/>
                  <a:gd name="connsiteY75" fmla="*/ 5958 h 10000"/>
                  <a:gd name="connsiteX76" fmla="*/ 1314 w 10000"/>
                  <a:gd name="connsiteY76" fmla="*/ 5891 h 10000"/>
                  <a:gd name="connsiteX77" fmla="*/ 1363 w 10000"/>
                  <a:gd name="connsiteY77" fmla="*/ 5856 h 10000"/>
                  <a:gd name="connsiteX78" fmla="*/ 1305 w 10000"/>
                  <a:gd name="connsiteY78" fmla="*/ 5827 h 10000"/>
                  <a:gd name="connsiteX79" fmla="*/ 1276 w 10000"/>
                  <a:gd name="connsiteY79" fmla="*/ 5739 h 10000"/>
                  <a:gd name="connsiteX80" fmla="*/ 1233 w 10000"/>
                  <a:gd name="connsiteY80" fmla="*/ 5695 h 10000"/>
                  <a:gd name="connsiteX81" fmla="*/ 1314 w 10000"/>
                  <a:gd name="connsiteY81" fmla="*/ 5651 h 10000"/>
                  <a:gd name="connsiteX82" fmla="*/ 1286 w 10000"/>
                  <a:gd name="connsiteY82" fmla="*/ 5572 h 10000"/>
                  <a:gd name="connsiteX83" fmla="*/ 1218 w 10000"/>
                  <a:gd name="connsiteY83" fmla="*/ 5531 h 10000"/>
                  <a:gd name="connsiteX84" fmla="*/ 1286 w 10000"/>
                  <a:gd name="connsiteY84" fmla="*/ 5461 h 10000"/>
                  <a:gd name="connsiteX85" fmla="*/ 1199 w 10000"/>
                  <a:gd name="connsiteY85" fmla="*/ 5443 h 10000"/>
                  <a:gd name="connsiteX86" fmla="*/ 1175 w 10000"/>
                  <a:gd name="connsiteY86" fmla="*/ 5391 h 10000"/>
                  <a:gd name="connsiteX87" fmla="*/ 1074 w 10000"/>
                  <a:gd name="connsiteY87" fmla="*/ 5405 h 10000"/>
                  <a:gd name="connsiteX88" fmla="*/ 1088 w 10000"/>
                  <a:gd name="connsiteY88" fmla="*/ 5356 h 10000"/>
                  <a:gd name="connsiteX89" fmla="*/ 1040 w 10000"/>
                  <a:gd name="connsiteY89" fmla="*/ 5300 h 10000"/>
                  <a:gd name="connsiteX90" fmla="*/ 1074 w 10000"/>
                  <a:gd name="connsiteY90" fmla="*/ 5265 h 10000"/>
                  <a:gd name="connsiteX91" fmla="*/ 1016 w 10000"/>
                  <a:gd name="connsiteY91" fmla="*/ 5224 h 10000"/>
                  <a:gd name="connsiteX92" fmla="*/ 953 w 10000"/>
                  <a:gd name="connsiteY92" fmla="*/ 5221 h 10000"/>
                  <a:gd name="connsiteX93" fmla="*/ 997 w 10000"/>
                  <a:gd name="connsiteY93" fmla="*/ 5145 h 10000"/>
                  <a:gd name="connsiteX94" fmla="*/ 944 w 10000"/>
                  <a:gd name="connsiteY94" fmla="*/ 5080 h 10000"/>
                  <a:gd name="connsiteX95" fmla="*/ 867 w 10000"/>
                  <a:gd name="connsiteY95" fmla="*/ 5022 h 10000"/>
                  <a:gd name="connsiteX96" fmla="*/ 785 w 10000"/>
                  <a:gd name="connsiteY96" fmla="*/ 5010 h 10000"/>
                  <a:gd name="connsiteX97" fmla="*/ 780 w 10000"/>
                  <a:gd name="connsiteY97" fmla="*/ 5048 h 10000"/>
                  <a:gd name="connsiteX98" fmla="*/ 722 w 10000"/>
                  <a:gd name="connsiteY98" fmla="*/ 5089 h 10000"/>
                  <a:gd name="connsiteX99" fmla="*/ 611 w 10000"/>
                  <a:gd name="connsiteY99" fmla="*/ 5028 h 10000"/>
                  <a:gd name="connsiteX100" fmla="*/ 510 w 10000"/>
                  <a:gd name="connsiteY100" fmla="*/ 5022 h 10000"/>
                  <a:gd name="connsiteX101" fmla="*/ 467 w 10000"/>
                  <a:gd name="connsiteY101" fmla="*/ 4931 h 10000"/>
                  <a:gd name="connsiteX102" fmla="*/ 496 w 10000"/>
                  <a:gd name="connsiteY102" fmla="*/ 4855 h 10000"/>
                  <a:gd name="connsiteX103" fmla="*/ 438 w 10000"/>
                  <a:gd name="connsiteY103" fmla="*/ 4808 h 10000"/>
                  <a:gd name="connsiteX104" fmla="*/ 337 w 10000"/>
                  <a:gd name="connsiteY104" fmla="*/ 4756 h 10000"/>
                  <a:gd name="connsiteX105" fmla="*/ 409 w 10000"/>
                  <a:gd name="connsiteY105" fmla="*/ 4835 h 10000"/>
                  <a:gd name="connsiteX106" fmla="*/ 323 w 10000"/>
                  <a:gd name="connsiteY106" fmla="*/ 4817 h 10000"/>
                  <a:gd name="connsiteX107" fmla="*/ 217 w 10000"/>
                  <a:gd name="connsiteY107" fmla="*/ 4802 h 10000"/>
                  <a:gd name="connsiteX108" fmla="*/ 116 w 10000"/>
                  <a:gd name="connsiteY108" fmla="*/ 4776 h 10000"/>
                  <a:gd name="connsiteX109" fmla="*/ 91 w 10000"/>
                  <a:gd name="connsiteY109" fmla="*/ 4703 h 10000"/>
                  <a:gd name="connsiteX110" fmla="*/ 106 w 10000"/>
                  <a:gd name="connsiteY110" fmla="*/ 4668 h 10000"/>
                  <a:gd name="connsiteX111" fmla="*/ 63 w 10000"/>
                  <a:gd name="connsiteY111" fmla="*/ 4636 h 10000"/>
                  <a:gd name="connsiteX112" fmla="*/ 0 w 10000"/>
                  <a:gd name="connsiteY112" fmla="*/ 4633 h 10000"/>
                  <a:gd name="connsiteX113" fmla="*/ 43 w 10000"/>
                  <a:gd name="connsiteY113" fmla="*/ 4592 h 10000"/>
                  <a:gd name="connsiteX114" fmla="*/ 0 w 10000"/>
                  <a:gd name="connsiteY114" fmla="*/ 4519 h 10000"/>
                  <a:gd name="connsiteX115" fmla="*/ 164 w 10000"/>
                  <a:gd name="connsiteY115" fmla="*/ 4562 h 10000"/>
                  <a:gd name="connsiteX116" fmla="*/ 217 w 10000"/>
                  <a:gd name="connsiteY116" fmla="*/ 4548 h 10000"/>
                  <a:gd name="connsiteX117" fmla="*/ 217 w 10000"/>
                  <a:gd name="connsiteY117" fmla="*/ 4495 h 10000"/>
                  <a:gd name="connsiteX118" fmla="*/ 159 w 10000"/>
                  <a:gd name="connsiteY118" fmla="*/ 4448 h 10000"/>
                  <a:gd name="connsiteX119" fmla="*/ 116 w 10000"/>
                  <a:gd name="connsiteY119" fmla="*/ 4440 h 10000"/>
                  <a:gd name="connsiteX120" fmla="*/ 72 w 10000"/>
                  <a:gd name="connsiteY120" fmla="*/ 4407 h 10000"/>
                  <a:gd name="connsiteX121" fmla="*/ 91 w 10000"/>
                  <a:gd name="connsiteY121" fmla="*/ 4352 h 10000"/>
                  <a:gd name="connsiteX122" fmla="*/ 29 w 10000"/>
                  <a:gd name="connsiteY122" fmla="*/ 4352 h 10000"/>
                  <a:gd name="connsiteX123" fmla="*/ 2085 w 10000"/>
                  <a:gd name="connsiteY123" fmla="*/ 0 h 10000"/>
                  <a:gd name="connsiteX0" fmla="*/ 10112 w 10112"/>
                  <a:gd name="connsiteY0" fmla="*/ 2675 h 10000"/>
                  <a:gd name="connsiteX1" fmla="*/ 9476 w 10112"/>
                  <a:gd name="connsiteY1" fmla="*/ 10000 h 10000"/>
                  <a:gd name="connsiteX2" fmla="*/ 7955 w 10112"/>
                  <a:gd name="connsiteY2" fmla="*/ 9927 h 10000"/>
                  <a:gd name="connsiteX3" fmla="*/ 6800 w 10112"/>
                  <a:gd name="connsiteY3" fmla="*/ 9860 h 10000"/>
                  <a:gd name="connsiteX4" fmla="*/ 4984 w 10112"/>
                  <a:gd name="connsiteY4" fmla="*/ 9751 h 10000"/>
                  <a:gd name="connsiteX5" fmla="*/ 5008 w 10112"/>
                  <a:gd name="connsiteY5" fmla="*/ 9701 h 10000"/>
                  <a:gd name="connsiteX6" fmla="*/ 4893 w 10112"/>
                  <a:gd name="connsiteY6" fmla="*/ 9672 h 10000"/>
                  <a:gd name="connsiteX7" fmla="*/ 4893 w 10112"/>
                  <a:gd name="connsiteY7" fmla="*/ 9584 h 10000"/>
                  <a:gd name="connsiteX8" fmla="*/ 4763 w 10112"/>
                  <a:gd name="connsiteY8" fmla="*/ 9552 h 10000"/>
                  <a:gd name="connsiteX9" fmla="*/ 4662 w 10112"/>
                  <a:gd name="connsiteY9" fmla="*/ 9514 h 10000"/>
                  <a:gd name="connsiteX10" fmla="*/ 4546 w 10112"/>
                  <a:gd name="connsiteY10" fmla="*/ 9359 h 10000"/>
                  <a:gd name="connsiteX11" fmla="*/ 4460 w 10112"/>
                  <a:gd name="connsiteY11" fmla="*/ 9303 h 10000"/>
                  <a:gd name="connsiteX12" fmla="*/ 4493 w 10112"/>
                  <a:gd name="connsiteY12" fmla="*/ 9145 h 10000"/>
                  <a:gd name="connsiteX13" fmla="*/ 4392 w 10112"/>
                  <a:gd name="connsiteY13" fmla="*/ 9137 h 10000"/>
                  <a:gd name="connsiteX14" fmla="*/ 4334 w 10112"/>
                  <a:gd name="connsiteY14" fmla="*/ 9084 h 10000"/>
                  <a:gd name="connsiteX15" fmla="*/ 4416 w 10112"/>
                  <a:gd name="connsiteY15" fmla="*/ 9017 h 10000"/>
                  <a:gd name="connsiteX16" fmla="*/ 4460 w 10112"/>
                  <a:gd name="connsiteY16" fmla="*/ 8987 h 10000"/>
                  <a:gd name="connsiteX17" fmla="*/ 4489 w 10112"/>
                  <a:gd name="connsiteY17" fmla="*/ 8891 h 10000"/>
                  <a:gd name="connsiteX18" fmla="*/ 4464 w 10112"/>
                  <a:gd name="connsiteY18" fmla="*/ 8832 h 10000"/>
                  <a:gd name="connsiteX19" fmla="*/ 4489 w 10112"/>
                  <a:gd name="connsiteY19" fmla="*/ 8724 h 10000"/>
                  <a:gd name="connsiteX20" fmla="*/ 4517 w 10112"/>
                  <a:gd name="connsiteY20" fmla="*/ 8709 h 10000"/>
                  <a:gd name="connsiteX21" fmla="*/ 4532 w 10112"/>
                  <a:gd name="connsiteY21" fmla="*/ 8648 h 10000"/>
                  <a:gd name="connsiteX22" fmla="*/ 4474 w 10112"/>
                  <a:gd name="connsiteY22" fmla="*/ 8557 h 10000"/>
                  <a:gd name="connsiteX23" fmla="*/ 4464 w 10112"/>
                  <a:gd name="connsiteY23" fmla="*/ 8311 h 10000"/>
                  <a:gd name="connsiteX24" fmla="*/ 4334 w 10112"/>
                  <a:gd name="connsiteY24" fmla="*/ 8209 h 10000"/>
                  <a:gd name="connsiteX25" fmla="*/ 4272 w 10112"/>
                  <a:gd name="connsiteY25" fmla="*/ 8068 h 10000"/>
                  <a:gd name="connsiteX26" fmla="*/ 4171 w 10112"/>
                  <a:gd name="connsiteY26" fmla="*/ 8068 h 10000"/>
                  <a:gd name="connsiteX27" fmla="*/ 4046 w 10112"/>
                  <a:gd name="connsiteY27" fmla="*/ 8095 h 10000"/>
                  <a:gd name="connsiteX28" fmla="*/ 3969 w 10112"/>
                  <a:gd name="connsiteY28" fmla="*/ 8004 h 10000"/>
                  <a:gd name="connsiteX29" fmla="*/ 3988 w 10112"/>
                  <a:gd name="connsiteY29" fmla="*/ 7987 h 10000"/>
                  <a:gd name="connsiteX30" fmla="*/ 3973 w 10112"/>
                  <a:gd name="connsiteY30" fmla="*/ 7908 h 10000"/>
                  <a:gd name="connsiteX31" fmla="*/ 3882 w 10112"/>
                  <a:gd name="connsiteY31" fmla="*/ 7893 h 10000"/>
                  <a:gd name="connsiteX32" fmla="*/ 3781 w 10112"/>
                  <a:gd name="connsiteY32" fmla="*/ 7811 h 10000"/>
                  <a:gd name="connsiteX33" fmla="*/ 3742 w 10112"/>
                  <a:gd name="connsiteY33" fmla="*/ 7770 h 10000"/>
                  <a:gd name="connsiteX34" fmla="*/ 3684 w 10112"/>
                  <a:gd name="connsiteY34" fmla="*/ 7752 h 10000"/>
                  <a:gd name="connsiteX35" fmla="*/ 3665 w 10112"/>
                  <a:gd name="connsiteY35" fmla="*/ 7714 h 10000"/>
                  <a:gd name="connsiteX36" fmla="*/ 3752 w 10112"/>
                  <a:gd name="connsiteY36" fmla="*/ 7700 h 10000"/>
                  <a:gd name="connsiteX37" fmla="*/ 3665 w 10112"/>
                  <a:gd name="connsiteY37" fmla="*/ 7565 h 10000"/>
                  <a:gd name="connsiteX38" fmla="*/ 3593 w 10112"/>
                  <a:gd name="connsiteY38" fmla="*/ 7548 h 10000"/>
                  <a:gd name="connsiteX39" fmla="*/ 3598 w 10112"/>
                  <a:gd name="connsiteY39" fmla="*/ 7507 h 10000"/>
                  <a:gd name="connsiteX40" fmla="*/ 3367 w 10112"/>
                  <a:gd name="connsiteY40" fmla="*/ 7442 h 10000"/>
                  <a:gd name="connsiteX41" fmla="*/ 3347 w 10112"/>
                  <a:gd name="connsiteY41" fmla="*/ 7384 h 10000"/>
                  <a:gd name="connsiteX42" fmla="*/ 3367 w 10112"/>
                  <a:gd name="connsiteY42" fmla="*/ 7340 h 10000"/>
                  <a:gd name="connsiteX43" fmla="*/ 3222 w 10112"/>
                  <a:gd name="connsiteY43" fmla="*/ 7252 h 10000"/>
                  <a:gd name="connsiteX44" fmla="*/ 3131 w 10112"/>
                  <a:gd name="connsiteY44" fmla="*/ 7217 h 10000"/>
                  <a:gd name="connsiteX45" fmla="*/ 3116 w 10112"/>
                  <a:gd name="connsiteY45" fmla="*/ 7161 h 10000"/>
                  <a:gd name="connsiteX46" fmla="*/ 3150 w 10112"/>
                  <a:gd name="connsiteY46" fmla="*/ 7068 h 10000"/>
                  <a:gd name="connsiteX47" fmla="*/ 3078 w 10112"/>
                  <a:gd name="connsiteY47" fmla="*/ 7038 h 10000"/>
                  <a:gd name="connsiteX48" fmla="*/ 3073 w 10112"/>
                  <a:gd name="connsiteY48" fmla="*/ 6977 h 10000"/>
                  <a:gd name="connsiteX49" fmla="*/ 2977 w 10112"/>
                  <a:gd name="connsiteY49" fmla="*/ 6945 h 10000"/>
                  <a:gd name="connsiteX50" fmla="*/ 2977 w 10112"/>
                  <a:gd name="connsiteY50" fmla="*/ 6892 h 10000"/>
                  <a:gd name="connsiteX51" fmla="*/ 2914 w 10112"/>
                  <a:gd name="connsiteY51" fmla="*/ 6845 h 10000"/>
                  <a:gd name="connsiteX52" fmla="*/ 2914 w 10112"/>
                  <a:gd name="connsiteY52" fmla="*/ 6801 h 10000"/>
                  <a:gd name="connsiteX53" fmla="*/ 2856 w 10112"/>
                  <a:gd name="connsiteY53" fmla="*/ 6740 h 10000"/>
                  <a:gd name="connsiteX54" fmla="*/ 2842 w 10112"/>
                  <a:gd name="connsiteY54" fmla="*/ 6687 h 10000"/>
                  <a:gd name="connsiteX55" fmla="*/ 2755 w 10112"/>
                  <a:gd name="connsiteY55" fmla="*/ 6673 h 10000"/>
                  <a:gd name="connsiteX56" fmla="*/ 2683 w 10112"/>
                  <a:gd name="connsiteY56" fmla="*/ 6713 h 10000"/>
                  <a:gd name="connsiteX57" fmla="*/ 2669 w 10112"/>
                  <a:gd name="connsiteY57" fmla="*/ 6757 h 10000"/>
                  <a:gd name="connsiteX58" fmla="*/ 2553 w 10112"/>
                  <a:gd name="connsiteY58" fmla="*/ 6743 h 10000"/>
                  <a:gd name="connsiteX59" fmla="*/ 2524 w 10112"/>
                  <a:gd name="connsiteY59" fmla="*/ 6699 h 10000"/>
                  <a:gd name="connsiteX60" fmla="*/ 2529 w 10112"/>
                  <a:gd name="connsiteY60" fmla="*/ 6637 h 10000"/>
                  <a:gd name="connsiteX61" fmla="*/ 2486 w 10112"/>
                  <a:gd name="connsiteY61" fmla="*/ 6594 h 10000"/>
                  <a:gd name="connsiteX62" fmla="*/ 2500 w 10112"/>
                  <a:gd name="connsiteY62" fmla="*/ 6555 h 10000"/>
                  <a:gd name="connsiteX63" fmla="*/ 2413 w 10112"/>
                  <a:gd name="connsiteY63" fmla="*/ 6471 h 10000"/>
                  <a:gd name="connsiteX64" fmla="*/ 1946 w 10112"/>
                  <a:gd name="connsiteY64" fmla="*/ 6239 h 10000"/>
                  <a:gd name="connsiteX65" fmla="*/ 1946 w 10112"/>
                  <a:gd name="connsiteY65" fmla="*/ 6181 h 10000"/>
                  <a:gd name="connsiteX66" fmla="*/ 1845 w 10112"/>
                  <a:gd name="connsiteY66" fmla="*/ 6178 h 10000"/>
                  <a:gd name="connsiteX67" fmla="*/ 1773 w 10112"/>
                  <a:gd name="connsiteY67" fmla="*/ 6143 h 10000"/>
                  <a:gd name="connsiteX68" fmla="*/ 1778 w 10112"/>
                  <a:gd name="connsiteY68" fmla="*/ 6084 h 10000"/>
                  <a:gd name="connsiteX69" fmla="*/ 1917 w 10112"/>
                  <a:gd name="connsiteY69" fmla="*/ 6037 h 10000"/>
                  <a:gd name="connsiteX70" fmla="*/ 1893 w 10112"/>
                  <a:gd name="connsiteY70" fmla="*/ 5953 h 10000"/>
                  <a:gd name="connsiteX71" fmla="*/ 1735 w 10112"/>
                  <a:gd name="connsiteY71" fmla="*/ 5917 h 10000"/>
                  <a:gd name="connsiteX72" fmla="*/ 1686 w 10112"/>
                  <a:gd name="connsiteY72" fmla="*/ 5865 h 10000"/>
                  <a:gd name="connsiteX73" fmla="*/ 1614 w 10112"/>
                  <a:gd name="connsiteY73" fmla="*/ 5935 h 10000"/>
                  <a:gd name="connsiteX74" fmla="*/ 1518 w 10112"/>
                  <a:gd name="connsiteY74" fmla="*/ 5926 h 10000"/>
                  <a:gd name="connsiteX75" fmla="*/ 1412 w 10112"/>
                  <a:gd name="connsiteY75" fmla="*/ 5958 h 10000"/>
                  <a:gd name="connsiteX76" fmla="*/ 1426 w 10112"/>
                  <a:gd name="connsiteY76" fmla="*/ 5891 h 10000"/>
                  <a:gd name="connsiteX77" fmla="*/ 1475 w 10112"/>
                  <a:gd name="connsiteY77" fmla="*/ 5856 h 10000"/>
                  <a:gd name="connsiteX78" fmla="*/ 1417 w 10112"/>
                  <a:gd name="connsiteY78" fmla="*/ 5827 h 10000"/>
                  <a:gd name="connsiteX79" fmla="*/ 1388 w 10112"/>
                  <a:gd name="connsiteY79" fmla="*/ 5739 h 10000"/>
                  <a:gd name="connsiteX80" fmla="*/ 1345 w 10112"/>
                  <a:gd name="connsiteY80" fmla="*/ 5695 h 10000"/>
                  <a:gd name="connsiteX81" fmla="*/ 1426 w 10112"/>
                  <a:gd name="connsiteY81" fmla="*/ 5651 h 10000"/>
                  <a:gd name="connsiteX82" fmla="*/ 1398 w 10112"/>
                  <a:gd name="connsiteY82" fmla="*/ 5572 h 10000"/>
                  <a:gd name="connsiteX83" fmla="*/ 1330 w 10112"/>
                  <a:gd name="connsiteY83" fmla="*/ 5531 h 10000"/>
                  <a:gd name="connsiteX84" fmla="*/ 1398 w 10112"/>
                  <a:gd name="connsiteY84" fmla="*/ 5461 h 10000"/>
                  <a:gd name="connsiteX85" fmla="*/ 1311 w 10112"/>
                  <a:gd name="connsiteY85" fmla="*/ 5443 h 10000"/>
                  <a:gd name="connsiteX86" fmla="*/ 1287 w 10112"/>
                  <a:gd name="connsiteY86" fmla="*/ 5391 h 10000"/>
                  <a:gd name="connsiteX87" fmla="*/ 1186 w 10112"/>
                  <a:gd name="connsiteY87" fmla="*/ 5405 h 10000"/>
                  <a:gd name="connsiteX88" fmla="*/ 1200 w 10112"/>
                  <a:gd name="connsiteY88" fmla="*/ 5356 h 10000"/>
                  <a:gd name="connsiteX89" fmla="*/ 1152 w 10112"/>
                  <a:gd name="connsiteY89" fmla="*/ 5300 h 10000"/>
                  <a:gd name="connsiteX90" fmla="*/ 1186 w 10112"/>
                  <a:gd name="connsiteY90" fmla="*/ 5265 h 10000"/>
                  <a:gd name="connsiteX91" fmla="*/ 1128 w 10112"/>
                  <a:gd name="connsiteY91" fmla="*/ 5224 h 10000"/>
                  <a:gd name="connsiteX92" fmla="*/ 1065 w 10112"/>
                  <a:gd name="connsiteY92" fmla="*/ 5221 h 10000"/>
                  <a:gd name="connsiteX93" fmla="*/ 1109 w 10112"/>
                  <a:gd name="connsiteY93" fmla="*/ 5145 h 10000"/>
                  <a:gd name="connsiteX94" fmla="*/ 1056 w 10112"/>
                  <a:gd name="connsiteY94" fmla="*/ 5080 h 10000"/>
                  <a:gd name="connsiteX95" fmla="*/ 979 w 10112"/>
                  <a:gd name="connsiteY95" fmla="*/ 5022 h 10000"/>
                  <a:gd name="connsiteX96" fmla="*/ 897 w 10112"/>
                  <a:gd name="connsiteY96" fmla="*/ 5010 h 10000"/>
                  <a:gd name="connsiteX97" fmla="*/ 892 w 10112"/>
                  <a:gd name="connsiteY97" fmla="*/ 5048 h 10000"/>
                  <a:gd name="connsiteX98" fmla="*/ 834 w 10112"/>
                  <a:gd name="connsiteY98" fmla="*/ 5089 h 10000"/>
                  <a:gd name="connsiteX99" fmla="*/ 723 w 10112"/>
                  <a:gd name="connsiteY99" fmla="*/ 5028 h 10000"/>
                  <a:gd name="connsiteX100" fmla="*/ 622 w 10112"/>
                  <a:gd name="connsiteY100" fmla="*/ 5022 h 10000"/>
                  <a:gd name="connsiteX101" fmla="*/ 579 w 10112"/>
                  <a:gd name="connsiteY101" fmla="*/ 4931 h 10000"/>
                  <a:gd name="connsiteX102" fmla="*/ 608 w 10112"/>
                  <a:gd name="connsiteY102" fmla="*/ 4855 h 10000"/>
                  <a:gd name="connsiteX103" fmla="*/ 550 w 10112"/>
                  <a:gd name="connsiteY103" fmla="*/ 4808 h 10000"/>
                  <a:gd name="connsiteX104" fmla="*/ 449 w 10112"/>
                  <a:gd name="connsiteY104" fmla="*/ 4756 h 10000"/>
                  <a:gd name="connsiteX105" fmla="*/ 521 w 10112"/>
                  <a:gd name="connsiteY105" fmla="*/ 4835 h 10000"/>
                  <a:gd name="connsiteX106" fmla="*/ 435 w 10112"/>
                  <a:gd name="connsiteY106" fmla="*/ 4817 h 10000"/>
                  <a:gd name="connsiteX107" fmla="*/ 329 w 10112"/>
                  <a:gd name="connsiteY107" fmla="*/ 4802 h 10000"/>
                  <a:gd name="connsiteX108" fmla="*/ 228 w 10112"/>
                  <a:gd name="connsiteY108" fmla="*/ 4776 h 10000"/>
                  <a:gd name="connsiteX109" fmla="*/ 203 w 10112"/>
                  <a:gd name="connsiteY109" fmla="*/ 4703 h 10000"/>
                  <a:gd name="connsiteX110" fmla="*/ 218 w 10112"/>
                  <a:gd name="connsiteY110" fmla="*/ 4668 h 10000"/>
                  <a:gd name="connsiteX111" fmla="*/ 175 w 10112"/>
                  <a:gd name="connsiteY111" fmla="*/ 4636 h 10000"/>
                  <a:gd name="connsiteX112" fmla="*/ 112 w 10112"/>
                  <a:gd name="connsiteY112" fmla="*/ 4633 h 10000"/>
                  <a:gd name="connsiteX113" fmla="*/ 155 w 10112"/>
                  <a:gd name="connsiteY113" fmla="*/ 4592 h 10000"/>
                  <a:gd name="connsiteX114" fmla="*/ 112 w 10112"/>
                  <a:gd name="connsiteY114" fmla="*/ 4519 h 10000"/>
                  <a:gd name="connsiteX115" fmla="*/ 276 w 10112"/>
                  <a:gd name="connsiteY115" fmla="*/ 4562 h 10000"/>
                  <a:gd name="connsiteX116" fmla="*/ 329 w 10112"/>
                  <a:gd name="connsiteY116" fmla="*/ 4548 h 10000"/>
                  <a:gd name="connsiteX117" fmla="*/ 329 w 10112"/>
                  <a:gd name="connsiteY117" fmla="*/ 4495 h 10000"/>
                  <a:gd name="connsiteX118" fmla="*/ 271 w 10112"/>
                  <a:gd name="connsiteY118" fmla="*/ 4448 h 10000"/>
                  <a:gd name="connsiteX119" fmla="*/ 228 w 10112"/>
                  <a:gd name="connsiteY119" fmla="*/ 4440 h 10000"/>
                  <a:gd name="connsiteX120" fmla="*/ 184 w 10112"/>
                  <a:gd name="connsiteY120" fmla="*/ 4407 h 10000"/>
                  <a:gd name="connsiteX121" fmla="*/ 141 w 10112"/>
                  <a:gd name="connsiteY121" fmla="*/ 4352 h 10000"/>
                  <a:gd name="connsiteX122" fmla="*/ 2197 w 10112"/>
                  <a:gd name="connsiteY122" fmla="*/ 0 h 10000"/>
                  <a:gd name="connsiteX0" fmla="*/ 10102 w 10102"/>
                  <a:gd name="connsiteY0" fmla="*/ 2675 h 10000"/>
                  <a:gd name="connsiteX1" fmla="*/ 9466 w 10102"/>
                  <a:gd name="connsiteY1" fmla="*/ 10000 h 10000"/>
                  <a:gd name="connsiteX2" fmla="*/ 7945 w 10102"/>
                  <a:gd name="connsiteY2" fmla="*/ 9927 h 10000"/>
                  <a:gd name="connsiteX3" fmla="*/ 6790 w 10102"/>
                  <a:gd name="connsiteY3" fmla="*/ 9860 h 10000"/>
                  <a:gd name="connsiteX4" fmla="*/ 4974 w 10102"/>
                  <a:gd name="connsiteY4" fmla="*/ 9751 h 10000"/>
                  <a:gd name="connsiteX5" fmla="*/ 4998 w 10102"/>
                  <a:gd name="connsiteY5" fmla="*/ 9701 h 10000"/>
                  <a:gd name="connsiteX6" fmla="*/ 4883 w 10102"/>
                  <a:gd name="connsiteY6" fmla="*/ 9672 h 10000"/>
                  <a:gd name="connsiteX7" fmla="*/ 4883 w 10102"/>
                  <a:gd name="connsiteY7" fmla="*/ 9584 h 10000"/>
                  <a:gd name="connsiteX8" fmla="*/ 4753 w 10102"/>
                  <a:gd name="connsiteY8" fmla="*/ 9552 h 10000"/>
                  <a:gd name="connsiteX9" fmla="*/ 4652 w 10102"/>
                  <a:gd name="connsiteY9" fmla="*/ 9514 h 10000"/>
                  <a:gd name="connsiteX10" fmla="*/ 4536 w 10102"/>
                  <a:gd name="connsiteY10" fmla="*/ 9359 h 10000"/>
                  <a:gd name="connsiteX11" fmla="*/ 4450 w 10102"/>
                  <a:gd name="connsiteY11" fmla="*/ 9303 h 10000"/>
                  <a:gd name="connsiteX12" fmla="*/ 4483 w 10102"/>
                  <a:gd name="connsiteY12" fmla="*/ 9145 h 10000"/>
                  <a:gd name="connsiteX13" fmla="*/ 4382 w 10102"/>
                  <a:gd name="connsiteY13" fmla="*/ 9137 h 10000"/>
                  <a:gd name="connsiteX14" fmla="*/ 4324 w 10102"/>
                  <a:gd name="connsiteY14" fmla="*/ 9084 h 10000"/>
                  <a:gd name="connsiteX15" fmla="*/ 4406 w 10102"/>
                  <a:gd name="connsiteY15" fmla="*/ 9017 h 10000"/>
                  <a:gd name="connsiteX16" fmla="*/ 4450 w 10102"/>
                  <a:gd name="connsiteY16" fmla="*/ 8987 h 10000"/>
                  <a:gd name="connsiteX17" fmla="*/ 4479 w 10102"/>
                  <a:gd name="connsiteY17" fmla="*/ 8891 h 10000"/>
                  <a:gd name="connsiteX18" fmla="*/ 4454 w 10102"/>
                  <a:gd name="connsiteY18" fmla="*/ 8832 h 10000"/>
                  <a:gd name="connsiteX19" fmla="*/ 4479 w 10102"/>
                  <a:gd name="connsiteY19" fmla="*/ 8724 h 10000"/>
                  <a:gd name="connsiteX20" fmla="*/ 4507 w 10102"/>
                  <a:gd name="connsiteY20" fmla="*/ 8709 h 10000"/>
                  <a:gd name="connsiteX21" fmla="*/ 4522 w 10102"/>
                  <a:gd name="connsiteY21" fmla="*/ 8648 h 10000"/>
                  <a:gd name="connsiteX22" fmla="*/ 4464 w 10102"/>
                  <a:gd name="connsiteY22" fmla="*/ 8557 h 10000"/>
                  <a:gd name="connsiteX23" fmla="*/ 4454 w 10102"/>
                  <a:gd name="connsiteY23" fmla="*/ 8311 h 10000"/>
                  <a:gd name="connsiteX24" fmla="*/ 4324 w 10102"/>
                  <a:gd name="connsiteY24" fmla="*/ 8209 h 10000"/>
                  <a:gd name="connsiteX25" fmla="*/ 4262 w 10102"/>
                  <a:gd name="connsiteY25" fmla="*/ 8068 h 10000"/>
                  <a:gd name="connsiteX26" fmla="*/ 4161 w 10102"/>
                  <a:gd name="connsiteY26" fmla="*/ 8068 h 10000"/>
                  <a:gd name="connsiteX27" fmla="*/ 4036 w 10102"/>
                  <a:gd name="connsiteY27" fmla="*/ 8095 h 10000"/>
                  <a:gd name="connsiteX28" fmla="*/ 3959 w 10102"/>
                  <a:gd name="connsiteY28" fmla="*/ 8004 h 10000"/>
                  <a:gd name="connsiteX29" fmla="*/ 3978 w 10102"/>
                  <a:gd name="connsiteY29" fmla="*/ 7987 h 10000"/>
                  <a:gd name="connsiteX30" fmla="*/ 3963 w 10102"/>
                  <a:gd name="connsiteY30" fmla="*/ 7908 h 10000"/>
                  <a:gd name="connsiteX31" fmla="*/ 3872 w 10102"/>
                  <a:gd name="connsiteY31" fmla="*/ 7893 h 10000"/>
                  <a:gd name="connsiteX32" fmla="*/ 3771 w 10102"/>
                  <a:gd name="connsiteY32" fmla="*/ 7811 h 10000"/>
                  <a:gd name="connsiteX33" fmla="*/ 3732 w 10102"/>
                  <a:gd name="connsiteY33" fmla="*/ 7770 h 10000"/>
                  <a:gd name="connsiteX34" fmla="*/ 3674 w 10102"/>
                  <a:gd name="connsiteY34" fmla="*/ 7752 h 10000"/>
                  <a:gd name="connsiteX35" fmla="*/ 3655 w 10102"/>
                  <a:gd name="connsiteY35" fmla="*/ 7714 h 10000"/>
                  <a:gd name="connsiteX36" fmla="*/ 3742 w 10102"/>
                  <a:gd name="connsiteY36" fmla="*/ 7700 h 10000"/>
                  <a:gd name="connsiteX37" fmla="*/ 3655 w 10102"/>
                  <a:gd name="connsiteY37" fmla="*/ 7565 h 10000"/>
                  <a:gd name="connsiteX38" fmla="*/ 3583 w 10102"/>
                  <a:gd name="connsiteY38" fmla="*/ 7548 h 10000"/>
                  <a:gd name="connsiteX39" fmla="*/ 3588 w 10102"/>
                  <a:gd name="connsiteY39" fmla="*/ 7507 h 10000"/>
                  <a:gd name="connsiteX40" fmla="*/ 3357 w 10102"/>
                  <a:gd name="connsiteY40" fmla="*/ 7442 h 10000"/>
                  <a:gd name="connsiteX41" fmla="*/ 3337 w 10102"/>
                  <a:gd name="connsiteY41" fmla="*/ 7384 h 10000"/>
                  <a:gd name="connsiteX42" fmla="*/ 3357 w 10102"/>
                  <a:gd name="connsiteY42" fmla="*/ 7340 h 10000"/>
                  <a:gd name="connsiteX43" fmla="*/ 3212 w 10102"/>
                  <a:gd name="connsiteY43" fmla="*/ 7252 h 10000"/>
                  <a:gd name="connsiteX44" fmla="*/ 3121 w 10102"/>
                  <a:gd name="connsiteY44" fmla="*/ 7217 h 10000"/>
                  <a:gd name="connsiteX45" fmla="*/ 3106 w 10102"/>
                  <a:gd name="connsiteY45" fmla="*/ 7161 h 10000"/>
                  <a:gd name="connsiteX46" fmla="*/ 3140 w 10102"/>
                  <a:gd name="connsiteY46" fmla="*/ 7068 h 10000"/>
                  <a:gd name="connsiteX47" fmla="*/ 3068 w 10102"/>
                  <a:gd name="connsiteY47" fmla="*/ 7038 h 10000"/>
                  <a:gd name="connsiteX48" fmla="*/ 3063 w 10102"/>
                  <a:gd name="connsiteY48" fmla="*/ 6977 h 10000"/>
                  <a:gd name="connsiteX49" fmla="*/ 2967 w 10102"/>
                  <a:gd name="connsiteY49" fmla="*/ 6945 h 10000"/>
                  <a:gd name="connsiteX50" fmla="*/ 2967 w 10102"/>
                  <a:gd name="connsiteY50" fmla="*/ 6892 h 10000"/>
                  <a:gd name="connsiteX51" fmla="*/ 2904 w 10102"/>
                  <a:gd name="connsiteY51" fmla="*/ 6845 h 10000"/>
                  <a:gd name="connsiteX52" fmla="*/ 2904 w 10102"/>
                  <a:gd name="connsiteY52" fmla="*/ 6801 h 10000"/>
                  <a:gd name="connsiteX53" fmla="*/ 2846 w 10102"/>
                  <a:gd name="connsiteY53" fmla="*/ 6740 h 10000"/>
                  <a:gd name="connsiteX54" fmla="*/ 2832 w 10102"/>
                  <a:gd name="connsiteY54" fmla="*/ 6687 h 10000"/>
                  <a:gd name="connsiteX55" fmla="*/ 2745 w 10102"/>
                  <a:gd name="connsiteY55" fmla="*/ 6673 h 10000"/>
                  <a:gd name="connsiteX56" fmla="*/ 2673 w 10102"/>
                  <a:gd name="connsiteY56" fmla="*/ 6713 h 10000"/>
                  <a:gd name="connsiteX57" fmla="*/ 2659 w 10102"/>
                  <a:gd name="connsiteY57" fmla="*/ 6757 h 10000"/>
                  <a:gd name="connsiteX58" fmla="*/ 2543 w 10102"/>
                  <a:gd name="connsiteY58" fmla="*/ 6743 h 10000"/>
                  <a:gd name="connsiteX59" fmla="*/ 2514 w 10102"/>
                  <a:gd name="connsiteY59" fmla="*/ 6699 h 10000"/>
                  <a:gd name="connsiteX60" fmla="*/ 2519 w 10102"/>
                  <a:gd name="connsiteY60" fmla="*/ 6637 h 10000"/>
                  <a:gd name="connsiteX61" fmla="*/ 2476 w 10102"/>
                  <a:gd name="connsiteY61" fmla="*/ 6594 h 10000"/>
                  <a:gd name="connsiteX62" fmla="*/ 2490 w 10102"/>
                  <a:gd name="connsiteY62" fmla="*/ 6555 h 10000"/>
                  <a:gd name="connsiteX63" fmla="*/ 2403 w 10102"/>
                  <a:gd name="connsiteY63" fmla="*/ 6471 h 10000"/>
                  <a:gd name="connsiteX64" fmla="*/ 1936 w 10102"/>
                  <a:gd name="connsiteY64" fmla="*/ 6239 h 10000"/>
                  <a:gd name="connsiteX65" fmla="*/ 1936 w 10102"/>
                  <a:gd name="connsiteY65" fmla="*/ 6181 h 10000"/>
                  <a:gd name="connsiteX66" fmla="*/ 1835 w 10102"/>
                  <a:gd name="connsiteY66" fmla="*/ 6178 h 10000"/>
                  <a:gd name="connsiteX67" fmla="*/ 1763 w 10102"/>
                  <a:gd name="connsiteY67" fmla="*/ 6143 h 10000"/>
                  <a:gd name="connsiteX68" fmla="*/ 1768 w 10102"/>
                  <a:gd name="connsiteY68" fmla="*/ 6084 h 10000"/>
                  <a:gd name="connsiteX69" fmla="*/ 1907 w 10102"/>
                  <a:gd name="connsiteY69" fmla="*/ 6037 h 10000"/>
                  <a:gd name="connsiteX70" fmla="*/ 1883 w 10102"/>
                  <a:gd name="connsiteY70" fmla="*/ 5953 h 10000"/>
                  <a:gd name="connsiteX71" fmla="*/ 1725 w 10102"/>
                  <a:gd name="connsiteY71" fmla="*/ 5917 h 10000"/>
                  <a:gd name="connsiteX72" fmla="*/ 1676 w 10102"/>
                  <a:gd name="connsiteY72" fmla="*/ 5865 h 10000"/>
                  <a:gd name="connsiteX73" fmla="*/ 1604 w 10102"/>
                  <a:gd name="connsiteY73" fmla="*/ 5935 h 10000"/>
                  <a:gd name="connsiteX74" fmla="*/ 1508 w 10102"/>
                  <a:gd name="connsiteY74" fmla="*/ 5926 h 10000"/>
                  <a:gd name="connsiteX75" fmla="*/ 1402 w 10102"/>
                  <a:gd name="connsiteY75" fmla="*/ 5958 h 10000"/>
                  <a:gd name="connsiteX76" fmla="*/ 1416 w 10102"/>
                  <a:gd name="connsiteY76" fmla="*/ 5891 h 10000"/>
                  <a:gd name="connsiteX77" fmla="*/ 1465 w 10102"/>
                  <a:gd name="connsiteY77" fmla="*/ 5856 h 10000"/>
                  <a:gd name="connsiteX78" fmla="*/ 1407 w 10102"/>
                  <a:gd name="connsiteY78" fmla="*/ 5827 h 10000"/>
                  <a:gd name="connsiteX79" fmla="*/ 1378 w 10102"/>
                  <a:gd name="connsiteY79" fmla="*/ 5739 h 10000"/>
                  <a:gd name="connsiteX80" fmla="*/ 1335 w 10102"/>
                  <a:gd name="connsiteY80" fmla="*/ 5695 h 10000"/>
                  <a:gd name="connsiteX81" fmla="*/ 1416 w 10102"/>
                  <a:gd name="connsiteY81" fmla="*/ 5651 h 10000"/>
                  <a:gd name="connsiteX82" fmla="*/ 1388 w 10102"/>
                  <a:gd name="connsiteY82" fmla="*/ 5572 h 10000"/>
                  <a:gd name="connsiteX83" fmla="*/ 1320 w 10102"/>
                  <a:gd name="connsiteY83" fmla="*/ 5531 h 10000"/>
                  <a:gd name="connsiteX84" fmla="*/ 1388 w 10102"/>
                  <a:gd name="connsiteY84" fmla="*/ 5461 h 10000"/>
                  <a:gd name="connsiteX85" fmla="*/ 1301 w 10102"/>
                  <a:gd name="connsiteY85" fmla="*/ 5443 h 10000"/>
                  <a:gd name="connsiteX86" fmla="*/ 1277 w 10102"/>
                  <a:gd name="connsiteY86" fmla="*/ 5391 h 10000"/>
                  <a:gd name="connsiteX87" fmla="*/ 1176 w 10102"/>
                  <a:gd name="connsiteY87" fmla="*/ 5405 h 10000"/>
                  <a:gd name="connsiteX88" fmla="*/ 1190 w 10102"/>
                  <a:gd name="connsiteY88" fmla="*/ 5356 h 10000"/>
                  <a:gd name="connsiteX89" fmla="*/ 1142 w 10102"/>
                  <a:gd name="connsiteY89" fmla="*/ 5300 h 10000"/>
                  <a:gd name="connsiteX90" fmla="*/ 1176 w 10102"/>
                  <a:gd name="connsiteY90" fmla="*/ 5265 h 10000"/>
                  <a:gd name="connsiteX91" fmla="*/ 1118 w 10102"/>
                  <a:gd name="connsiteY91" fmla="*/ 5224 h 10000"/>
                  <a:gd name="connsiteX92" fmla="*/ 1055 w 10102"/>
                  <a:gd name="connsiteY92" fmla="*/ 5221 h 10000"/>
                  <a:gd name="connsiteX93" fmla="*/ 1099 w 10102"/>
                  <a:gd name="connsiteY93" fmla="*/ 5145 h 10000"/>
                  <a:gd name="connsiteX94" fmla="*/ 1046 w 10102"/>
                  <a:gd name="connsiteY94" fmla="*/ 5080 h 10000"/>
                  <a:gd name="connsiteX95" fmla="*/ 969 w 10102"/>
                  <a:gd name="connsiteY95" fmla="*/ 5022 h 10000"/>
                  <a:gd name="connsiteX96" fmla="*/ 887 w 10102"/>
                  <a:gd name="connsiteY96" fmla="*/ 5010 h 10000"/>
                  <a:gd name="connsiteX97" fmla="*/ 882 w 10102"/>
                  <a:gd name="connsiteY97" fmla="*/ 5048 h 10000"/>
                  <a:gd name="connsiteX98" fmla="*/ 824 w 10102"/>
                  <a:gd name="connsiteY98" fmla="*/ 5089 h 10000"/>
                  <a:gd name="connsiteX99" fmla="*/ 713 w 10102"/>
                  <a:gd name="connsiteY99" fmla="*/ 5028 h 10000"/>
                  <a:gd name="connsiteX100" fmla="*/ 612 w 10102"/>
                  <a:gd name="connsiteY100" fmla="*/ 5022 h 10000"/>
                  <a:gd name="connsiteX101" fmla="*/ 569 w 10102"/>
                  <a:gd name="connsiteY101" fmla="*/ 4931 h 10000"/>
                  <a:gd name="connsiteX102" fmla="*/ 598 w 10102"/>
                  <a:gd name="connsiteY102" fmla="*/ 4855 h 10000"/>
                  <a:gd name="connsiteX103" fmla="*/ 540 w 10102"/>
                  <a:gd name="connsiteY103" fmla="*/ 4808 h 10000"/>
                  <a:gd name="connsiteX104" fmla="*/ 439 w 10102"/>
                  <a:gd name="connsiteY104" fmla="*/ 4756 h 10000"/>
                  <a:gd name="connsiteX105" fmla="*/ 511 w 10102"/>
                  <a:gd name="connsiteY105" fmla="*/ 4835 h 10000"/>
                  <a:gd name="connsiteX106" fmla="*/ 425 w 10102"/>
                  <a:gd name="connsiteY106" fmla="*/ 4817 h 10000"/>
                  <a:gd name="connsiteX107" fmla="*/ 319 w 10102"/>
                  <a:gd name="connsiteY107" fmla="*/ 4802 h 10000"/>
                  <a:gd name="connsiteX108" fmla="*/ 218 w 10102"/>
                  <a:gd name="connsiteY108" fmla="*/ 4776 h 10000"/>
                  <a:gd name="connsiteX109" fmla="*/ 193 w 10102"/>
                  <a:gd name="connsiteY109" fmla="*/ 4703 h 10000"/>
                  <a:gd name="connsiteX110" fmla="*/ 208 w 10102"/>
                  <a:gd name="connsiteY110" fmla="*/ 4668 h 10000"/>
                  <a:gd name="connsiteX111" fmla="*/ 165 w 10102"/>
                  <a:gd name="connsiteY111" fmla="*/ 4636 h 10000"/>
                  <a:gd name="connsiteX112" fmla="*/ 102 w 10102"/>
                  <a:gd name="connsiteY112" fmla="*/ 4633 h 10000"/>
                  <a:gd name="connsiteX113" fmla="*/ 145 w 10102"/>
                  <a:gd name="connsiteY113" fmla="*/ 4592 h 10000"/>
                  <a:gd name="connsiteX114" fmla="*/ 102 w 10102"/>
                  <a:gd name="connsiteY114" fmla="*/ 4519 h 10000"/>
                  <a:gd name="connsiteX115" fmla="*/ 266 w 10102"/>
                  <a:gd name="connsiteY115" fmla="*/ 4562 h 10000"/>
                  <a:gd name="connsiteX116" fmla="*/ 319 w 10102"/>
                  <a:gd name="connsiteY116" fmla="*/ 4548 h 10000"/>
                  <a:gd name="connsiteX117" fmla="*/ 319 w 10102"/>
                  <a:gd name="connsiteY117" fmla="*/ 4495 h 10000"/>
                  <a:gd name="connsiteX118" fmla="*/ 261 w 10102"/>
                  <a:gd name="connsiteY118" fmla="*/ 4448 h 10000"/>
                  <a:gd name="connsiteX119" fmla="*/ 218 w 10102"/>
                  <a:gd name="connsiteY119" fmla="*/ 4440 h 10000"/>
                  <a:gd name="connsiteX120" fmla="*/ 131 w 10102"/>
                  <a:gd name="connsiteY120" fmla="*/ 4352 h 10000"/>
                  <a:gd name="connsiteX121" fmla="*/ 2187 w 10102"/>
                  <a:gd name="connsiteY121" fmla="*/ 0 h 10000"/>
                  <a:gd name="connsiteX0" fmla="*/ 13266 w 13266"/>
                  <a:gd name="connsiteY0" fmla="*/ 5915 h 10000"/>
                  <a:gd name="connsiteX1" fmla="*/ 9466 w 13266"/>
                  <a:gd name="connsiteY1" fmla="*/ 10000 h 10000"/>
                  <a:gd name="connsiteX2" fmla="*/ 7945 w 13266"/>
                  <a:gd name="connsiteY2" fmla="*/ 9927 h 10000"/>
                  <a:gd name="connsiteX3" fmla="*/ 6790 w 13266"/>
                  <a:gd name="connsiteY3" fmla="*/ 9860 h 10000"/>
                  <a:gd name="connsiteX4" fmla="*/ 4974 w 13266"/>
                  <a:gd name="connsiteY4" fmla="*/ 9751 h 10000"/>
                  <a:gd name="connsiteX5" fmla="*/ 4998 w 13266"/>
                  <a:gd name="connsiteY5" fmla="*/ 9701 h 10000"/>
                  <a:gd name="connsiteX6" fmla="*/ 4883 w 13266"/>
                  <a:gd name="connsiteY6" fmla="*/ 9672 h 10000"/>
                  <a:gd name="connsiteX7" fmla="*/ 4883 w 13266"/>
                  <a:gd name="connsiteY7" fmla="*/ 9584 h 10000"/>
                  <a:gd name="connsiteX8" fmla="*/ 4753 w 13266"/>
                  <a:gd name="connsiteY8" fmla="*/ 9552 h 10000"/>
                  <a:gd name="connsiteX9" fmla="*/ 4652 w 13266"/>
                  <a:gd name="connsiteY9" fmla="*/ 9514 h 10000"/>
                  <a:gd name="connsiteX10" fmla="*/ 4536 w 13266"/>
                  <a:gd name="connsiteY10" fmla="*/ 9359 h 10000"/>
                  <a:gd name="connsiteX11" fmla="*/ 4450 w 13266"/>
                  <a:gd name="connsiteY11" fmla="*/ 9303 h 10000"/>
                  <a:gd name="connsiteX12" fmla="*/ 4483 w 13266"/>
                  <a:gd name="connsiteY12" fmla="*/ 9145 h 10000"/>
                  <a:gd name="connsiteX13" fmla="*/ 4382 w 13266"/>
                  <a:gd name="connsiteY13" fmla="*/ 9137 h 10000"/>
                  <a:gd name="connsiteX14" fmla="*/ 4324 w 13266"/>
                  <a:gd name="connsiteY14" fmla="*/ 9084 h 10000"/>
                  <a:gd name="connsiteX15" fmla="*/ 4406 w 13266"/>
                  <a:gd name="connsiteY15" fmla="*/ 9017 h 10000"/>
                  <a:gd name="connsiteX16" fmla="*/ 4450 w 13266"/>
                  <a:gd name="connsiteY16" fmla="*/ 8987 h 10000"/>
                  <a:gd name="connsiteX17" fmla="*/ 4479 w 13266"/>
                  <a:gd name="connsiteY17" fmla="*/ 8891 h 10000"/>
                  <a:gd name="connsiteX18" fmla="*/ 4454 w 13266"/>
                  <a:gd name="connsiteY18" fmla="*/ 8832 h 10000"/>
                  <a:gd name="connsiteX19" fmla="*/ 4479 w 13266"/>
                  <a:gd name="connsiteY19" fmla="*/ 8724 h 10000"/>
                  <a:gd name="connsiteX20" fmla="*/ 4507 w 13266"/>
                  <a:gd name="connsiteY20" fmla="*/ 8709 h 10000"/>
                  <a:gd name="connsiteX21" fmla="*/ 4522 w 13266"/>
                  <a:gd name="connsiteY21" fmla="*/ 8648 h 10000"/>
                  <a:gd name="connsiteX22" fmla="*/ 4464 w 13266"/>
                  <a:gd name="connsiteY22" fmla="*/ 8557 h 10000"/>
                  <a:gd name="connsiteX23" fmla="*/ 4454 w 13266"/>
                  <a:gd name="connsiteY23" fmla="*/ 8311 h 10000"/>
                  <a:gd name="connsiteX24" fmla="*/ 4324 w 13266"/>
                  <a:gd name="connsiteY24" fmla="*/ 8209 h 10000"/>
                  <a:gd name="connsiteX25" fmla="*/ 4262 w 13266"/>
                  <a:gd name="connsiteY25" fmla="*/ 8068 h 10000"/>
                  <a:gd name="connsiteX26" fmla="*/ 4161 w 13266"/>
                  <a:gd name="connsiteY26" fmla="*/ 8068 h 10000"/>
                  <a:gd name="connsiteX27" fmla="*/ 4036 w 13266"/>
                  <a:gd name="connsiteY27" fmla="*/ 8095 h 10000"/>
                  <a:gd name="connsiteX28" fmla="*/ 3959 w 13266"/>
                  <a:gd name="connsiteY28" fmla="*/ 8004 h 10000"/>
                  <a:gd name="connsiteX29" fmla="*/ 3978 w 13266"/>
                  <a:gd name="connsiteY29" fmla="*/ 7987 h 10000"/>
                  <a:gd name="connsiteX30" fmla="*/ 3963 w 13266"/>
                  <a:gd name="connsiteY30" fmla="*/ 7908 h 10000"/>
                  <a:gd name="connsiteX31" fmla="*/ 3872 w 13266"/>
                  <a:gd name="connsiteY31" fmla="*/ 7893 h 10000"/>
                  <a:gd name="connsiteX32" fmla="*/ 3771 w 13266"/>
                  <a:gd name="connsiteY32" fmla="*/ 7811 h 10000"/>
                  <a:gd name="connsiteX33" fmla="*/ 3732 w 13266"/>
                  <a:gd name="connsiteY33" fmla="*/ 7770 h 10000"/>
                  <a:gd name="connsiteX34" fmla="*/ 3674 w 13266"/>
                  <a:gd name="connsiteY34" fmla="*/ 7752 h 10000"/>
                  <a:gd name="connsiteX35" fmla="*/ 3655 w 13266"/>
                  <a:gd name="connsiteY35" fmla="*/ 7714 h 10000"/>
                  <a:gd name="connsiteX36" fmla="*/ 3742 w 13266"/>
                  <a:gd name="connsiteY36" fmla="*/ 7700 h 10000"/>
                  <a:gd name="connsiteX37" fmla="*/ 3655 w 13266"/>
                  <a:gd name="connsiteY37" fmla="*/ 7565 h 10000"/>
                  <a:gd name="connsiteX38" fmla="*/ 3583 w 13266"/>
                  <a:gd name="connsiteY38" fmla="*/ 7548 h 10000"/>
                  <a:gd name="connsiteX39" fmla="*/ 3588 w 13266"/>
                  <a:gd name="connsiteY39" fmla="*/ 7507 h 10000"/>
                  <a:gd name="connsiteX40" fmla="*/ 3357 w 13266"/>
                  <a:gd name="connsiteY40" fmla="*/ 7442 h 10000"/>
                  <a:gd name="connsiteX41" fmla="*/ 3337 w 13266"/>
                  <a:gd name="connsiteY41" fmla="*/ 7384 h 10000"/>
                  <a:gd name="connsiteX42" fmla="*/ 3357 w 13266"/>
                  <a:gd name="connsiteY42" fmla="*/ 7340 h 10000"/>
                  <a:gd name="connsiteX43" fmla="*/ 3212 w 13266"/>
                  <a:gd name="connsiteY43" fmla="*/ 7252 h 10000"/>
                  <a:gd name="connsiteX44" fmla="*/ 3121 w 13266"/>
                  <a:gd name="connsiteY44" fmla="*/ 7217 h 10000"/>
                  <a:gd name="connsiteX45" fmla="*/ 3106 w 13266"/>
                  <a:gd name="connsiteY45" fmla="*/ 7161 h 10000"/>
                  <a:gd name="connsiteX46" fmla="*/ 3140 w 13266"/>
                  <a:gd name="connsiteY46" fmla="*/ 7068 h 10000"/>
                  <a:gd name="connsiteX47" fmla="*/ 3068 w 13266"/>
                  <a:gd name="connsiteY47" fmla="*/ 7038 h 10000"/>
                  <a:gd name="connsiteX48" fmla="*/ 3063 w 13266"/>
                  <a:gd name="connsiteY48" fmla="*/ 6977 h 10000"/>
                  <a:gd name="connsiteX49" fmla="*/ 2967 w 13266"/>
                  <a:gd name="connsiteY49" fmla="*/ 6945 h 10000"/>
                  <a:gd name="connsiteX50" fmla="*/ 2967 w 13266"/>
                  <a:gd name="connsiteY50" fmla="*/ 6892 h 10000"/>
                  <a:gd name="connsiteX51" fmla="*/ 2904 w 13266"/>
                  <a:gd name="connsiteY51" fmla="*/ 6845 h 10000"/>
                  <a:gd name="connsiteX52" fmla="*/ 2904 w 13266"/>
                  <a:gd name="connsiteY52" fmla="*/ 6801 h 10000"/>
                  <a:gd name="connsiteX53" fmla="*/ 2846 w 13266"/>
                  <a:gd name="connsiteY53" fmla="*/ 6740 h 10000"/>
                  <a:gd name="connsiteX54" fmla="*/ 2832 w 13266"/>
                  <a:gd name="connsiteY54" fmla="*/ 6687 h 10000"/>
                  <a:gd name="connsiteX55" fmla="*/ 2745 w 13266"/>
                  <a:gd name="connsiteY55" fmla="*/ 6673 h 10000"/>
                  <a:gd name="connsiteX56" fmla="*/ 2673 w 13266"/>
                  <a:gd name="connsiteY56" fmla="*/ 6713 h 10000"/>
                  <a:gd name="connsiteX57" fmla="*/ 2659 w 13266"/>
                  <a:gd name="connsiteY57" fmla="*/ 6757 h 10000"/>
                  <a:gd name="connsiteX58" fmla="*/ 2543 w 13266"/>
                  <a:gd name="connsiteY58" fmla="*/ 6743 h 10000"/>
                  <a:gd name="connsiteX59" fmla="*/ 2514 w 13266"/>
                  <a:gd name="connsiteY59" fmla="*/ 6699 h 10000"/>
                  <a:gd name="connsiteX60" fmla="*/ 2519 w 13266"/>
                  <a:gd name="connsiteY60" fmla="*/ 6637 h 10000"/>
                  <a:gd name="connsiteX61" fmla="*/ 2476 w 13266"/>
                  <a:gd name="connsiteY61" fmla="*/ 6594 h 10000"/>
                  <a:gd name="connsiteX62" fmla="*/ 2490 w 13266"/>
                  <a:gd name="connsiteY62" fmla="*/ 6555 h 10000"/>
                  <a:gd name="connsiteX63" fmla="*/ 2403 w 13266"/>
                  <a:gd name="connsiteY63" fmla="*/ 6471 h 10000"/>
                  <a:gd name="connsiteX64" fmla="*/ 1936 w 13266"/>
                  <a:gd name="connsiteY64" fmla="*/ 6239 h 10000"/>
                  <a:gd name="connsiteX65" fmla="*/ 1936 w 13266"/>
                  <a:gd name="connsiteY65" fmla="*/ 6181 h 10000"/>
                  <a:gd name="connsiteX66" fmla="*/ 1835 w 13266"/>
                  <a:gd name="connsiteY66" fmla="*/ 6178 h 10000"/>
                  <a:gd name="connsiteX67" fmla="*/ 1763 w 13266"/>
                  <a:gd name="connsiteY67" fmla="*/ 6143 h 10000"/>
                  <a:gd name="connsiteX68" fmla="*/ 1768 w 13266"/>
                  <a:gd name="connsiteY68" fmla="*/ 6084 h 10000"/>
                  <a:gd name="connsiteX69" fmla="*/ 1907 w 13266"/>
                  <a:gd name="connsiteY69" fmla="*/ 6037 h 10000"/>
                  <a:gd name="connsiteX70" fmla="*/ 1883 w 13266"/>
                  <a:gd name="connsiteY70" fmla="*/ 5953 h 10000"/>
                  <a:gd name="connsiteX71" fmla="*/ 1725 w 13266"/>
                  <a:gd name="connsiteY71" fmla="*/ 5917 h 10000"/>
                  <a:gd name="connsiteX72" fmla="*/ 1676 w 13266"/>
                  <a:gd name="connsiteY72" fmla="*/ 5865 h 10000"/>
                  <a:gd name="connsiteX73" fmla="*/ 1604 w 13266"/>
                  <a:gd name="connsiteY73" fmla="*/ 5935 h 10000"/>
                  <a:gd name="connsiteX74" fmla="*/ 1508 w 13266"/>
                  <a:gd name="connsiteY74" fmla="*/ 5926 h 10000"/>
                  <a:gd name="connsiteX75" fmla="*/ 1402 w 13266"/>
                  <a:gd name="connsiteY75" fmla="*/ 5958 h 10000"/>
                  <a:gd name="connsiteX76" fmla="*/ 1416 w 13266"/>
                  <a:gd name="connsiteY76" fmla="*/ 5891 h 10000"/>
                  <a:gd name="connsiteX77" fmla="*/ 1465 w 13266"/>
                  <a:gd name="connsiteY77" fmla="*/ 5856 h 10000"/>
                  <a:gd name="connsiteX78" fmla="*/ 1407 w 13266"/>
                  <a:gd name="connsiteY78" fmla="*/ 5827 h 10000"/>
                  <a:gd name="connsiteX79" fmla="*/ 1378 w 13266"/>
                  <a:gd name="connsiteY79" fmla="*/ 5739 h 10000"/>
                  <a:gd name="connsiteX80" fmla="*/ 1335 w 13266"/>
                  <a:gd name="connsiteY80" fmla="*/ 5695 h 10000"/>
                  <a:gd name="connsiteX81" fmla="*/ 1416 w 13266"/>
                  <a:gd name="connsiteY81" fmla="*/ 5651 h 10000"/>
                  <a:gd name="connsiteX82" fmla="*/ 1388 w 13266"/>
                  <a:gd name="connsiteY82" fmla="*/ 5572 h 10000"/>
                  <a:gd name="connsiteX83" fmla="*/ 1320 w 13266"/>
                  <a:gd name="connsiteY83" fmla="*/ 5531 h 10000"/>
                  <a:gd name="connsiteX84" fmla="*/ 1388 w 13266"/>
                  <a:gd name="connsiteY84" fmla="*/ 5461 h 10000"/>
                  <a:gd name="connsiteX85" fmla="*/ 1301 w 13266"/>
                  <a:gd name="connsiteY85" fmla="*/ 5443 h 10000"/>
                  <a:gd name="connsiteX86" fmla="*/ 1277 w 13266"/>
                  <a:gd name="connsiteY86" fmla="*/ 5391 h 10000"/>
                  <a:gd name="connsiteX87" fmla="*/ 1176 w 13266"/>
                  <a:gd name="connsiteY87" fmla="*/ 5405 h 10000"/>
                  <a:gd name="connsiteX88" fmla="*/ 1190 w 13266"/>
                  <a:gd name="connsiteY88" fmla="*/ 5356 h 10000"/>
                  <a:gd name="connsiteX89" fmla="*/ 1142 w 13266"/>
                  <a:gd name="connsiteY89" fmla="*/ 5300 h 10000"/>
                  <a:gd name="connsiteX90" fmla="*/ 1176 w 13266"/>
                  <a:gd name="connsiteY90" fmla="*/ 5265 h 10000"/>
                  <a:gd name="connsiteX91" fmla="*/ 1118 w 13266"/>
                  <a:gd name="connsiteY91" fmla="*/ 5224 h 10000"/>
                  <a:gd name="connsiteX92" fmla="*/ 1055 w 13266"/>
                  <a:gd name="connsiteY92" fmla="*/ 5221 h 10000"/>
                  <a:gd name="connsiteX93" fmla="*/ 1099 w 13266"/>
                  <a:gd name="connsiteY93" fmla="*/ 5145 h 10000"/>
                  <a:gd name="connsiteX94" fmla="*/ 1046 w 13266"/>
                  <a:gd name="connsiteY94" fmla="*/ 5080 h 10000"/>
                  <a:gd name="connsiteX95" fmla="*/ 969 w 13266"/>
                  <a:gd name="connsiteY95" fmla="*/ 5022 h 10000"/>
                  <a:gd name="connsiteX96" fmla="*/ 887 w 13266"/>
                  <a:gd name="connsiteY96" fmla="*/ 5010 h 10000"/>
                  <a:gd name="connsiteX97" fmla="*/ 882 w 13266"/>
                  <a:gd name="connsiteY97" fmla="*/ 5048 h 10000"/>
                  <a:gd name="connsiteX98" fmla="*/ 824 w 13266"/>
                  <a:gd name="connsiteY98" fmla="*/ 5089 h 10000"/>
                  <a:gd name="connsiteX99" fmla="*/ 713 w 13266"/>
                  <a:gd name="connsiteY99" fmla="*/ 5028 h 10000"/>
                  <a:gd name="connsiteX100" fmla="*/ 612 w 13266"/>
                  <a:gd name="connsiteY100" fmla="*/ 5022 h 10000"/>
                  <a:gd name="connsiteX101" fmla="*/ 569 w 13266"/>
                  <a:gd name="connsiteY101" fmla="*/ 4931 h 10000"/>
                  <a:gd name="connsiteX102" fmla="*/ 598 w 13266"/>
                  <a:gd name="connsiteY102" fmla="*/ 4855 h 10000"/>
                  <a:gd name="connsiteX103" fmla="*/ 540 w 13266"/>
                  <a:gd name="connsiteY103" fmla="*/ 4808 h 10000"/>
                  <a:gd name="connsiteX104" fmla="*/ 439 w 13266"/>
                  <a:gd name="connsiteY104" fmla="*/ 4756 h 10000"/>
                  <a:gd name="connsiteX105" fmla="*/ 511 w 13266"/>
                  <a:gd name="connsiteY105" fmla="*/ 4835 h 10000"/>
                  <a:gd name="connsiteX106" fmla="*/ 425 w 13266"/>
                  <a:gd name="connsiteY106" fmla="*/ 4817 h 10000"/>
                  <a:gd name="connsiteX107" fmla="*/ 319 w 13266"/>
                  <a:gd name="connsiteY107" fmla="*/ 4802 h 10000"/>
                  <a:gd name="connsiteX108" fmla="*/ 218 w 13266"/>
                  <a:gd name="connsiteY108" fmla="*/ 4776 h 10000"/>
                  <a:gd name="connsiteX109" fmla="*/ 193 w 13266"/>
                  <a:gd name="connsiteY109" fmla="*/ 4703 h 10000"/>
                  <a:gd name="connsiteX110" fmla="*/ 208 w 13266"/>
                  <a:gd name="connsiteY110" fmla="*/ 4668 h 10000"/>
                  <a:gd name="connsiteX111" fmla="*/ 165 w 13266"/>
                  <a:gd name="connsiteY111" fmla="*/ 4636 h 10000"/>
                  <a:gd name="connsiteX112" fmla="*/ 102 w 13266"/>
                  <a:gd name="connsiteY112" fmla="*/ 4633 h 10000"/>
                  <a:gd name="connsiteX113" fmla="*/ 145 w 13266"/>
                  <a:gd name="connsiteY113" fmla="*/ 4592 h 10000"/>
                  <a:gd name="connsiteX114" fmla="*/ 102 w 13266"/>
                  <a:gd name="connsiteY114" fmla="*/ 4519 h 10000"/>
                  <a:gd name="connsiteX115" fmla="*/ 266 w 13266"/>
                  <a:gd name="connsiteY115" fmla="*/ 4562 h 10000"/>
                  <a:gd name="connsiteX116" fmla="*/ 319 w 13266"/>
                  <a:gd name="connsiteY116" fmla="*/ 4548 h 10000"/>
                  <a:gd name="connsiteX117" fmla="*/ 319 w 13266"/>
                  <a:gd name="connsiteY117" fmla="*/ 4495 h 10000"/>
                  <a:gd name="connsiteX118" fmla="*/ 261 w 13266"/>
                  <a:gd name="connsiteY118" fmla="*/ 4448 h 10000"/>
                  <a:gd name="connsiteX119" fmla="*/ 218 w 13266"/>
                  <a:gd name="connsiteY119" fmla="*/ 4440 h 10000"/>
                  <a:gd name="connsiteX120" fmla="*/ 131 w 13266"/>
                  <a:gd name="connsiteY120" fmla="*/ 4352 h 10000"/>
                  <a:gd name="connsiteX121" fmla="*/ 2187 w 13266"/>
                  <a:gd name="connsiteY121" fmla="*/ 0 h 10000"/>
                  <a:gd name="connsiteX0" fmla="*/ 9997 w 9997"/>
                  <a:gd name="connsiteY0" fmla="*/ 5757 h 10000"/>
                  <a:gd name="connsiteX1" fmla="*/ 9466 w 9997"/>
                  <a:gd name="connsiteY1" fmla="*/ 10000 h 10000"/>
                  <a:gd name="connsiteX2" fmla="*/ 7945 w 9997"/>
                  <a:gd name="connsiteY2" fmla="*/ 9927 h 10000"/>
                  <a:gd name="connsiteX3" fmla="*/ 6790 w 9997"/>
                  <a:gd name="connsiteY3" fmla="*/ 9860 h 10000"/>
                  <a:gd name="connsiteX4" fmla="*/ 4974 w 9997"/>
                  <a:gd name="connsiteY4" fmla="*/ 9751 h 10000"/>
                  <a:gd name="connsiteX5" fmla="*/ 4998 w 9997"/>
                  <a:gd name="connsiteY5" fmla="*/ 9701 h 10000"/>
                  <a:gd name="connsiteX6" fmla="*/ 4883 w 9997"/>
                  <a:gd name="connsiteY6" fmla="*/ 9672 h 10000"/>
                  <a:gd name="connsiteX7" fmla="*/ 4883 w 9997"/>
                  <a:gd name="connsiteY7" fmla="*/ 9584 h 10000"/>
                  <a:gd name="connsiteX8" fmla="*/ 4753 w 9997"/>
                  <a:gd name="connsiteY8" fmla="*/ 9552 h 10000"/>
                  <a:gd name="connsiteX9" fmla="*/ 4652 w 9997"/>
                  <a:gd name="connsiteY9" fmla="*/ 9514 h 10000"/>
                  <a:gd name="connsiteX10" fmla="*/ 4536 w 9997"/>
                  <a:gd name="connsiteY10" fmla="*/ 9359 h 10000"/>
                  <a:gd name="connsiteX11" fmla="*/ 4450 w 9997"/>
                  <a:gd name="connsiteY11" fmla="*/ 9303 h 10000"/>
                  <a:gd name="connsiteX12" fmla="*/ 4483 w 9997"/>
                  <a:gd name="connsiteY12" fmla="*/ 9145 h 10000"/>
                  <a:gd name="connsiteX13" fmla="*/ 4382 w 9997"/>
                  <a:gd name="connsiteY13" fmla="*/ 9137 h 10000"/>
                  <a:gd name="connsiteX14" fmla="*/ 4324 w 9997"/>
                  <a:gd name="connsiteY14" fmla="*/ 9084 h 10000"/>
                  <a:gd name="connsiteX15" fmla="*/ 4406 w 9997"/>
                  <a:gd name="connsiteY15" fmla="*/ 9017 h 10000"/>
                  <a:gd name="connsiteX16" fmla="*/ 4450 w 9997"/>
                  <a:gd name="connsiteY16" fmla="*/ 8987 h 10000"/>
                  <a:gd name="connsiteX17" fmla="*/ 4479 w 9997"/>
                  <a:gd name="connsiteY17" fmla="*/ 8891 h 10000"/>
                  <a:gd name="connsiteX18" fmla="*/ 4454 w 9997"/>
                  <a:gd name="connsiteY18" fmla="*/ 8832 h 10000"/>
                  <a:gd name="connsiteX19" fmla="*/ 4479 w 9997"/>
                  <a:gd name="connsiteY19" fmla="*/ 8724 h 10000"/>
                  <a:gd name="connsiteX20" fmla="*/ 4507 w 9997"/>
                  <a:gd name="connsiteY20" fmla="*/ 8709 h 10000"/>
                  <a:gd name="connsiteX21" fmla="*/ 4522 w 9997"/>
                  <a:gd name="connsiteY21" fmla="*/ 8648 h 10000"/>
                  <a:gd name="connsiteX22" fmla="*/ 4464 w 9997"/>
                  <a:gd name="connsiteY22" fmla="*/ 8557 h 10000"/>
                  <a:gd name="connsiteX23" fmla="*/ 4454 w 9997"/>
                  <a:gd name="connsiteY23" fmla="*/ 8311 h 10000"/>
                  <a:gd name="connsiteX24" fmla="*/ 4324 w 9997"/>
                  <a:gd name="connsiteY24" fmla="*/ 8209 h 10000"/>
                  <a:gd name="connsiteX25" fmla="*/ 4262 w 9997"/>
                  <a:gd name="connsiteY25" fmla="*/ 8068 h 10000"/>
                  <a:gd name="connsiteX26" fmla="*/ 4161 w 9997"/>
                  <a:gd name="connsiteY26" fmla="*/ 8068 h 10000"/>
                  <a:gd name="connsiteX27" fmla="*/ 4036 w 9997"/>
                  <a:gd name="connsiteY27" fmla="*/ 8095 h 10000"/>
                  <a:gd name="connsiteX28" fmla="*/ 3959 w 9997"/>
                  <a:gd name="connsiteY28" fmla="*/ 8004 h 10000"/>
                  <a:gd name="connsiteX29" fmla="*/ 3978 w 9997"/>
                  <a:gd name="connsiteY29" fmla="*/ 7987 h 10000"/>
                  <a:gd name="connsiteX30" fmla="*/ 3963 w 9997"/>
                  <a:gd name="connsiteY30" fmla="*/ 7908 h 10000"/>
                  <a:gd name="connsiteX31" fmla="*/ 3872 w 9997"/>
                  <a:gd name="connsiteY31" fmla="*/ 7893 h 10000"/>
                  <a:gd name="connsiteX32" fmla="*/ 3771 w 9997"/>
                  <a:gd name="connsiteY32" fmla="*/ 7811 h 10000"/>
                  <a:gd name="connsiteX33" fmla="*/ 3732 w 9997"/>
                  <a:gd name="connsiteY33" fmla="*/ 7770 h 10000"/>
                  <a:gd name="connsiteX34" fmla="*/ 3674 w 9997"/>
                  <a:gd name="connsiteY34" fmla="*/ 7752 h 10000"/>
                  <a:gd name="connsiteX35" fmla="*/ 3655 w 9997"/>
                  <a:gd name="connsiteY35" fmla="*/ 7714 h 10000"/>
                  <a:gd name="connsiteX36" fmla="*/ 3742 w 9997"/>
                  <a:gd name="connsiteY36" fmla="*/ 7700 h 10000"/>
                  <a:gd name="connsiteX37" fmla="*/ 3655 w 9997"/>
                  <a:gd name="connsiteY37" fmla="*/ 7565 h 10000"/>
                  <a:gd name="connsiteX38" fmla="*/ 3583 w 9997"/>
                  <a:gd name="connsiteY38" fmla="*/ 7548 h 10000"/>
                  <a:gd name="connsiteX39" fmla="*/ 3588 w 9997"/>
                  <a:gd name="connsiteY39" fmla="*/ 7507 h 10000"/>
                  <a:gd name="connsiteX40" fmla="*/ 3357 w 9997"/>
                  <a:gd name="connsiteY40" fmla="*/ 7442 h 10000"/>
                  <a:gd name="connsiteX41" fmla="*/ 3337 w 9997"/>
                  <a:gd name="connsiteY41" fmla="*/ 7384 h 10000"/>
                  <a:gd name="connsiteX42" fmla="*/ 3357 w 9997"/>
                  <a:gd name="connsiteY42" fmla="*/ 7340 h 10000"/>
                  <a:gd name="connsiteX43" fmla="*/ 3212 w 9997"/>
                  <a:gd name="connsiteY43" fmla="*/ 7252 h 10000"/>
                  <a:gd name="connsiteX44" fmla="*/ 3121 w 9997"/>
                  <a:gd name="connsiteY44" fmla="*/ 7217 h 10000"/>
                  <a:gd name="connsiteX45" fmla="*/ 3106 w 9997"/>
                  <a:gd name="connsiteY45" fmla="*/ 7161 h 10000"/>
                  <a:gd name="connsiteX46" fmla="*/ 3140 w 9997"/>
                  <a:gd name="connsiteY46" fmla="*/ 7068 h 10000"/>
                  <a:gd name="connsiteX47" fmla="*/ 3068 w 9997"/>
                  <a:gd name="connsiteY47" fmla="*/ 7038 h 10000"/>
                  <a:gd name="connsiteX48" fmla="*/ 3063 w 9997"/>
                  <a:gd name="connsiteY48" fmla="*/ 6977 h 10000"/>
                  <a:gd name="connsiteX49" fmla="*/ 2967 w 9997"/>
                  <a:gd name="connsiteY49" fmla="*/ 6945 h 10000"/>
                  <a:gd name="connsiteX50" fmla="*/ 2967 w 9997"/>
                  <a:gd name="connsiteY50" fmla="*/ 6892 h 10000"/>
                  <a:gd name="connsiteX51" fmla="*/ 2904 w 9997"/>
                  <a:gd name="connsiteY51" fmla="*/ 6845 h 10000"/>
                  <a:gd name="connsiteX52" fmla="*/ 2904 w 9997"/>
                  <a:gd name="connsiteY52" fmla="*/ 6801 h 10000"/>
                  <a:gd name="connsiteX53" fmla="*/ 2846 w 9997"/>
                  <a:gd name="connsiteY53" fmla="*/ 6740 h 10000"/>
                  <a:gd name="connsiteX54" fmla="*/ 2832 w 9997"/>
                  <a:gd name="connsiteY54" fmla="*/ 6687 h 10000"/>
                  <a:gd name="connsiteX55" fmla="*/ 2745 w 9997"/>
                  <a:gd name="connsiteY55" fmla="*/ 6673 h 10000"/>
                  <a:gd name="connsiteX56" fmla="*/ 2673 w 9997"/>
                  <a:gd name="connsiteY56" fmla="*/ 6713 h 10000"/>
                  <a:gd name="connsiteX57" fmla="*/ 2659 w 9997"/>
                  <a:gd name="connsiteY57" fmla="*/ 6757 h 10000"/>
                  <a:gd name="connsiteX58" fmla="*/ 2543 w 9997"/>
                  <a:gd name="connsiteY58" fmla="*/ 6743 h 10000"/>
                  <a:gd name="connsiteX59" fmla="*/ 2514 w 9997"/>
                  <a:gd name="connsiteY59" fmla="*/ 6699 h 10000"/>
                  <a:gd name="connsiteX60" fmla="*/ 2519 w 9997"/>
                  <a:gd name="connsiteY60" fmla="*/ 6637 h 10000"/>
                  <a:gd name="connsiteX61" fmla="*/ 2476 w 9997"/>
                  <a:gd name="connsiteY61" fmla="*/ 6594 h 10000"/>
                  <a:gd name="connsiteX62" fmla="*/ 2490 w 9997"/>
                  <a:gd name="connsiteY62" fmla="*/ 6555 h 10000"/>
                  <a:gd name="connsiteX63" fmla="*/ 2403 w 9997"/>
                  <a:gd name="connsiteY63" fmla="*/ 6471 h 10000"/>
                  <a:gd name="connsiteX64" fmla="*/ 1936 w 9997"/>
                  <a:gd name="connsiteY64" fmla="*/ 6239 h 10000"/>
                  <a:gd name="connsiteX65" fmla="*/ 1936 w 9997"/>
                  <a:gd name="connsiteY65" fmla="*/ 6181 h 10000"/>
                  <a:gd name="connsiteX66" fmla="*/ 1835 w 9997"/>
                  <a:gd name="connsiteY66" fmla="*/ 6178 h 10000"/>
                  <a:gd name="connsiteX67" fmla="*/ 1763 w 9997"/>
                  <a:gd name="connsiteY67" fmla="*/ 6143 h 10000"/>
                  <a:gd name="connsiteX68" fmla="*/ 1768 w 9997"/>
                  <a:gd name="connsiteY68" fmla="*/ 6084 h 10000"/>
                  <a:gd name="connsiteX69" fmla="*/ 1907 w 9997"/>
                  <a:gd name="connsiteY69" fmla="*/ 6037 h 10000"/>
                  <a:gd name="connsiteX70" fmla="*/ 1883 w 9997"/>
                  <a:gd name="connsiteY70" fmla="*/ 5953 h 10000"/>
                  <a:gd name="connsiteX71" fmla="*/ 1725 w 9997"/>
                  <a:gd name="connsiteY71" fmla="*/ 5917 h 10000"/>
                  <a:gd name="connsiteX72" fmla="*/ 1676 w 9997"/>
                  <a:gd name="connsiteY72" fmla="*/ 5865 h 10000"/>
                  <a:gd name="connsiteX73" fmla="*/ 1604 w 9997"/>
                  <a:gd name="connsiteY73" fmla="*/ 5935 h 10000"/>
                  <a:gd name="connsiteX74" fmla="*/ 1508 w 9997"/>
                  <a:gd name="connsiteY74" fmla="*/ 5926 h 10000"/>
                  <a:gd name="connsiteX75" fmla="*/ 1402 w 9997"/>
                  <a:gd name="connsiteY75" fmla="*/ 5958 h 10000"/>
                  <a:gd name="connsiteX76" fmla="*/ 1416 w 9997"/>
                  <a:gd name="connsiteY76" fmla="*/ 5891 h 10000"/>
                  <a:gd name="connsiteX77" fmla="*/ 1465 w 9997"/>
                  <a:gd name="connsiteY77" fmla="*/ 5856 h 10000"/>
                  <a:gd name="connsiteX78" fmla="*/ 1407 w 9997"/>
                  <a:gd name="connsiteY78" fmla="*/ 5827 h 10000"/>
                  <a:gd name="connsiteX79" fmla="*/ 1378 w 9997"/>
                  <a:gd name="connsiteY79" fmla="*/ 5739 h 10000"/>
                  <a:gd name="connsiteX80" fmla="*/ 1335 w 9997"/>
                  <a:gd name="connsiteY80" fmla="*/ 5695 h 10000"/>
                  <a:gd name="connsiteX81" fmla="*/ 1416 w 9997"/>
                  <a:gd name="connsiteY81" fmla="*/ 5651 h 10000"/>
                  <a:gd name="connsiteX82" fmla="*/ 1388 w 9997"/>
                  <a:gd name="connsiteY82" fmla="*/ 5572 h 10000"/>
                  <a:gd name="connsiteX83" fmla="*/ 1320 w 9997"/>
                  <a:gd name="connsiteY83" fmla="*/ 5531 h 10000"/>
                  <a:gd name="connsiteX84" fmla="*/ 1388 w 9997"/>
                  <a:gd name="connsiteY84" fmla="*/ 5461 h 10000"/>
                  <a:gd name="connsiteX85" fmla="*/ 1301 w 9997"/>
                  <a:gd name="connsiteY85" fmla="*/ 5443 h 10000"/>
                  <a:gd name="connsiteX86" fmla="*/ 1277 w 9997"/>
                  <a:gd name="connsiteY86" fmla="*/ 5391 h 10000"/>
                  <a:gd name="connsiteX87" fmla="*/ 1176 w 9997"/>
                  <a:gd name="connsiteY87" fmla="*/ 5405 h 10000"/>
                  <a:gd name="connsiteX88" fmla="*/ 1190 w 9997"/>
                  <a:gd name="connsiteY88" fmla="*/ 5356 h 10000"/>
                  <a:gd name="connsiteX89" fmla="*/ 1142 w 9997"/>
                  <a:gd name="connsiteY89" fmla="*/ 5300 h 10000"/>
                  <a:gd name="connsiteX90" fmla="*/ 1176 w 9997"/>
                  <a:gd name="connsiteY90" fmla="*/ 5265 h 10000"/>
                  <a:gd name="connsiteX91" fmla="*/ 1118 w 9997"/>
                  <a:gd name="connsiteY91" fmla="*/ 5224 h 10000"/>
                  <a:gd name="connsiteX92" fmla="*/ 1055 w 9997"/>
                  <a:gd name="connsiteY92" fmla="*/ 5221 h 10000"/>
                  <a:gd name="connsiteX93" fmla="*/ 1099 w 9997"/>
                  <a:gd name="connsiteY93" fmla="*/ 5145 h 10000"/>
                  <a:gd name="connsiteX94" fmla="*/ 1046 w 9997"/>
                  <a:gd name="connsiteY94" fmla="*/ 5080 h 10000"/>
                  <a:gd name="connsiteX95" fmla="*/ 969 w 9997"/>
                  <a:gd name="connsiteY95" fmla="*/ 5022 h 10000"/>
                  <a:gd name="connsiteX96" fmla="*/ 887 w 9997"/>
                  <a:gd name="connsiteY96" fmla="*/ 5010 h 10000"/>
                  <a:gd name="connsiteX97" fmla="*/ 882 w 9997"/>
                  <a:gd name="connsiteY97" fmla="*/ 5048 h 10000"/>
                  <a:gd name="connsiteX98" fmla="*/ 824 w 9997"/>
                  <a:gd name="connsiteY98" fmla="*/ 5089 h 10000"/>
                  <a:gd name="connsiteX99" fmla="*/ 713 w 9997"/>
                  <a:gd name="connsiteY99" fmla="*/ 5028 h 10000"/>
                  <a:gd name="connsiteX100" fmla="*/ 612 w 9997"/>
                  <a:gd name="connsiteY100" fmla="*/ 5022 h 10000"/>
                  <a:gd name="connsiteX101" fmla="*/ 569 w 9997"/>
                  <a:gd name="connsiteY101" fmla="*/ 4931 h 10000"/>
                  <a:gd name="connsiteX102" fmla="*/ 598 w 9997"/>
                  <a:gd name="connsiteY102" fmla="*/ 4855 h 10000"/>
                  <a:gd name="connsiteX103" fmla="*/ 540 w 9997"/>
                  <a:gd name="connsiteY103" fmla="*/ 4808 h 10000"/>
                  <a:gd name="connsiteX104" fmla="*/ 439 w 9997"/>
                  <a:gd name="connsiteY104" fmla="*/ 4756 h 10000"/>
                  <a:gd name="connsiteX105" fmla="*/ 511 w 9997"/>
                  <a:gd name="connsiteY105" fmla="*/ 4835 h 10000"/>
                  <a:gd name="connsiteX106" fmla="*/ 425 w 9997"/>
                  <a:gd name="connsiteY106" fmla="*/ 4817 h 10000"/>
                  <a:gd name="connsiteX107" fmla="*/ 319 w 9997"/>
                  <a:gd name="connsiteY107" fmla="*/ 4802 h 10000"/>
                  <a:gd name="connsiteX108" fmla="*/ 218 w 9997"/>
                  <a:gd name="connsiteY108" fmla="*/ 4776 h 10000"/>
                  <a:gd name="connsiteX109" fmla="*/ 193 w 9997"/>
                  <a:gd name="connsiteY109" fmla="*/ 4703 h 10000"/>
                  <a:gd name="connsiteX110" fmla="*/ 208 w 9997"/>
                  <a:gd name="connsiteY110" fmla="*/ 4668 h 10000"/>
                  <a:gd name="connsiteX111" fmla="*/ 165 w 9997"/>
                  <a:gd name="connsiteY111" fmla="*/ 4636 h 10000"/>
                  <a:gd name="connsiteX112" fmla="*/ 102 w 9997"/>
                  <a:gd name="connsiteY112" fmla="*/ 4633 h 10000"/>
                  <a:gd name="connsiteX113" fmla="*/ 145 w 9997"/>
                  <a:gd name="connsiteY113" fmla="*/ 4592 h 10000"/>
                  <a:gd name="connsiteX114" fmla="*/ 102 w 9997"/>
                  <a:gd name="connsiteY114" fmla="*/ 4519 h 10000"/>
                  <a:gd name="connsiteX115" fmla="*/ 266 w 9997"/>
                  <a:gd name="connsiteY115" fmla="*/ 4562 h 10000"/>
                  <a:gd name="connsiteX116" fmla="*/ 319 w 9997"/>
                  <a:gd name="connsiteY116" fmla="*/ 4548 h 10000"/>
                  <a:gd name="connsiteX117" fmla="*/ 319 w 9997"/>
                  <a:gd name="connsiteY117" fmla="*/ 4495 h 10000"/>
                  <a:gd name="connsiteX118" fmla="*/ 261 w 9997"/>
                  <a:gd name="connsiteY118" fmla="*/ 4448 h 10000"/>
                  <a:gd name="connsiteX119" fmla="*/ 218 w 9997"/>
                  <a:gd name="connsiteY119" fmla="*/ 4440 h 10000"/>
                  <a:gd name="connsiteX120" fmla="*/ 131 w 9997"/>
                  <a:gd name="connsiteY120" fmla="*/ 4352 h 10000"/>
                  <a:gd name="connsiteX121" fmla="*/ 2187 w 9997"/>
                  <a:gd name="connsiteY121" fmla="*/ 0 h 10000"/>
                  <a:gd name="connsiteX0" fmla="*/ 10000 w 10000"/>
                  <a:gd name="connsiteY0" fmla="*/ 1405 h 5648"/>
                  <a:gd name="connsiteX1" fmla="*/ 9469 w 10000"/>
                  <a:gd name="connsiteY1" fmla="*/ 5648 h 5648"/>
                  <a:gd name="connsiteX2" fmla="*/ 7947 w 10000"/>
                  <a:gd name="connsiteY2" fmla="*/ 5575 h 5648"/>
                  <a:gd name="connsiteX3" fmla="*/ 6792 w 10000"/>
                  <a:gd name="connsiteY3" fmla="*/ 5508 h 5648"/>
                  <a:gd name="connsiteX4" fmla="*/ 4975 w 10000"/>
                  <a:gd name="connsiteY4" fmla="*/ 5399 h 5648"/>
                  <a:gd name="connsiteX5" fmla="*/ 4999 w 10000"/>
                  <a:gd name="connsiteY5" fmla="*/ 5349 h 5648"/>
                  <a:gd name="connsiteX6" fmla="*/ 4884 w 10000"/>
                  <a:gd name="connsiteY6" fmla="*/ 5320 h 5648"/>
                  <a:gd name="connsiteX7" fmla="*/ 4884 w 10000"/>
                  <a:gd name="connsiteY7" fmla="*/ 5232 h 5648"/>
                  <a:gd name="connsiteX8" fmla="*/ 4754 w 10000"/>
                  <a:gd name="connsiteY8" fmla="*/ 5200 h 5648"/>
                  <a:gd name="connsiteX9" fmla="*/ 4653 w 10000"/>
                  <a:gd name="connsiteY9" fmla="*/ 5162 h 5648"/>
                  <a:gd name="connsiteX10" fmla="*/ 4537 w 10000"/>
                  <a:gd name="connsiteY10" fmla="*/ 5007 h 5648"/>
                  <a:gd name="connsiteX11" fmla="*/ 4451 w 10000"/>
                  <a:gd name="connsiteY11" fmla="*/ 4951 h 5648"/>
                  <a:gd name="connsiteX12" fmla="*/ 4484 w 10000"/>
                  <a:gd name="connsiteY12" fmla="*/ 4793 h 5648"/>
                  <a:gd name="connsiteX13" fmla="*/ 4383 w 10000"/>
                  <a:gd name="connsiteY13" fmla="*/ 4785 h 5648"/>
                  <a:gd name="connsiteX14" fmla="*/ 4325 w 10000"/>
                  <a:gd name="connsiteY14" fmla="*/ 4732 h 5648"/>
                  <a:gd name="connsiteX15" fmla="*/ 4407 w 10000"/>
                  <a:gd name="connsiteY15" fmla="*/ 4665 h 5648"/>
                  <a:gd name="connsiteX16" fmla="*/ 4451 w 10000"/>
                  <a:gd name="connsiteY16" fmla="*/ 4635 h 5648"/>
                  <a:gd name="connsiteX17" fmla="*/ 4480 w 10000"/>
                  <a:gd name="connsiteY17" fmla="*/ 4539 h 5648"/>
                  <a:gd name="connsiteX18" fmla="*/ 4455 w 10000"/>
                  <a:gd name="connsiteY18" fmla="*/ 4480 h 5648"/>
                  <a:gd name="connsiteX19" fmla="*/ 4480 w 10000"/>
                  <a:gd name="connsiteY19" fmla="*/ 4372 h 5648"/>
                  <a:gd name="connsiteX20" fmla="*/ 4508 w 10000"/>
                  <a:gd name="connsiteY20" fmla="*/ 4357 h 5648"/>
                  <a:gd name="connsiteX21" fmla="*/ 4523 w 10000"/>
                  <a:gd name="connsiteY21" fmla="*/ 4296 h 5648"/>
                  <a:gd name="connsiteX22" fmla="*/ 4465 w 10000"/>
                  <a:gd name="connsiteY22" fmla="*/ 4205 h 5648"/>
                  <a:gd name="connsiteX23" fmla="*/ 4455 w 10000"/>
                  <a:gd name="connsiteY23" fmla="*/ 3959 h 5648"/>
                  <a:gd name="connsiteX24" fmla="*/ 4325 w 10000"/>
                  <a:gd name="connsiteY24" fmla="*/ 3857 h 5648"/>
                  <a:gd name="connsiteX25" fmla="*/ 4263 w 10000"/>
                  <a:gd name="connsiteY25" fmla="*/ 3716 h 5648"/>
                  <a:gd name="connsiteX26" fmla="*/ 4162 w 10000"/>
                  <a:gd name="connsiteY26" fmla="*/ 3716 h 5648"/>
                  <a:gd name="connsiteX27" fmla="*/ 4037 w 10000"/>
                  <a:gd name="connsiteY27" fmla="*/ 3743 h 5648"/>
                  <a:gd name="connsiteX28" fmla="*/ 3960 w 10000"/>
                  <a:gd name="connsiteY28" fmla="*/ 3652 h 5648"/>
                  <a:gd name="connsiteX29" fmla="*/ 3979 w 10000"/>
                  <a:gd name="connsiteY29" fmla="*/ 3635 h 5648"/>
                  <a:gd name="connsiteX30" fmla="*/ 3964 w 10000"/>
                  <a:gd name="connsiteY30" fmla="*/ 3556 h 5648"/>
                  <a:gd name="connsiteX31" fmla="*/ 3873 w 10000"/>
                  <a:gd name="connsiteY31" fmla="*/ 3541 h 5648"/>
                  <a:gd name="connsiteX32" fmla="*/ 3772 w 10000"/>
                  <a:gd name="connsiteY32" fmla="*/ 3459 h 5648"/>
                  <a:gd name="connsiteX33" fmla="*/ 3733 w 10000"/>
                  <a:gd name="connsiteY33" fmla="*/ 3418 h 5648"/>
                  <a:gd name="connsiteX34" fmla="*/ 3675 w 10000"/>
                  <a:gd name="connsiteY34" fmla="*/ 3400 h 5648"/>
                  <a:gd name="connsiteX35" fmla="*/ 3656 w 10000"/>
                  <a:gd name="connsiteY35" fmla="*/ 3362 h 5648"/>
                  <a:gd name="connsiteX36" fmla="*/ 3743 w 10000"/>
                  <a:gd name="connsiteY36" fmla="*/ 3348 h 5648"/>
                  <a:gd name="connsiteX37" fmla="*/ 3656 w 10000"/>
                  <a:gd name="connsiteY37" fmla="*/ 3213 h 5648"/>
                  <a:gd name="connsiteX38" fmla="*/ 3584 w 10000"/>
                  <a:gd name="connsiteY38" fmla="*/ 3196 h 5648"/>
                  <a:gd name="connsiteX39" fmla="*/ 3589 w 10000"/>
                  <a:gd name="connsiteY39" fmla="*/ 3155 h 5648"/>
                  <a:gd name="connsiteX40" fmla="*/ 3358 w 10000"/>
                  <a:gd name="connsiteY40" fmla="*/ 3090 h 5648"/>
                  <a:gd name="connsiteX41" fmla="*/ 3338 w 10000"/>
                  <a:gd name="connsiteY41" fmla="*/ 3032 h 5648"/>
                  <a:gd name="connsiteX42" fmla="*/ 3358 w 10000"/>
                  <a:gd name="connsiteY42" fmla="*/ 2988 h 5648"/>
                  <a:gd name="connsiteX43" fmla="*/ 3213 w 10000"/>
                  <a:gd name="connsiteY43" fmla="*/ 2900 h 5648"/>
                  <a:gd name="connsiteX44" fmla="*/ 3122 w 10000"/>
                  <a:gd name="connsiteY44" fmla="*/ 2865 h 5648"/>
                  <a:gd name="connsiteX45" fmla="*/ 3107 w 10000"/>
                  <a:gd name="connsiteY45" fmla="*/ 2809 h 5648"/>
                  <a:gd name="connsiteX46" fmla="*/ 3141 w 10000"/>
                  <a:gd name="connsiteY46" fmla="*/ 2716 h 5648"/>
                  <a:gd name="connsiteX47" fmla="*/ 3069 w 10000"/>
                  <a:gd name="connsiteY47" fmla="*/ 2686 h 5648"/>
                  <a:gd name="connsiteX48" fmla="*/ 3064 w 10000"/>
                  <a:gd name="connsiteY48" fmla="*/ 2625 h 5648"/>
                  <a:gd name="connsiteX49" fmla="*/ 2968 w 10000"/>
                  <a:gd name="connsiteY49" fmla="*/ 2593 h 5648"/>
                  <a:gd name="connsiteX50" fmla="*/ 2968 w 10000"/>
                  <a:gd name="connsiteY50" fmla="*/ 2540 h 5648"/>
                  <a:gd name="connsiteX51" fmla="*/ 2905 w 10000"/>
                  <a:gd name="connsiteY51" fmla="*/ 2493 h 5648"/>
                  <a:gd name="connsiteX52" fmla="*/ 2905 w 10000"/>
                  <a:gd name="connsiteY52" fmla="*/ 2449 h 5648"/>
                  <a:gd name="connsiteX53" fmla="*/ 2847 w 10000"/>
                  <a:gd name="connsiteY53" fmla="*/ 2388 h 5648"/>
                  <a:gd name="connsiteX54" fmla="*/ 2833 w 10000"/>
                  <a:gd name="connsiteY54" fmla="*/ 2335 h 5648"/>
                  <a:gd name="connsiteX55" fmla="*/ 2746 w 10000"/>
                  <a:gd name="connsiteY55" fmla="*/ 2321 h 5648"/>
                  <a:gd name="connsiteX56" fmla="*/ 2674 w 10000"/>
                  <a:gd name="connsiteY56" fmla="*/ 2361 h 5648"/>
                  <a:gd name="connsiteX57" fmla="*/ 2660 w 10000"/>
                  <a:gd name="connsiteY57" fmla="*/ 2405 h 5648"/>
                  <a:gd name="connsiteX58" fmla="*/ 2544 w 10000"/>
                  <a:gd name="connsiteY58" fmla="*/ 2391 h 5648"/>
                  <a:gd name="connsiteX59" fmla="*/ 2515 w 10000"/>
                  <a:gd name="connsiteY59" fmla="*/ 2347 h 5648"/>
                  <a:gd name="connsiteX60" fmla="*/ 2520 w 10000"/>
                  <a:gd name="connsiteY60" fmla="*/ 2285 h 5648"/>
                  <a:gd name="connsiteX61" fmla="*/ 2477 w 10000"/>
                  <a:gd name="connsiteY61" fmla="*/ 2242 h 5648"/>
                  <a:gd name="connsiteX62" fmla="*/ 2491 w 10000"/>
                  <a:gd name="connsiteY62" fmla="*/ 2203 h 5648"/>
                  <a:gd name="connsiteX63" fmla="*/ 2404 w 10000"/>
                  <a:gd name="connsiteY63" fmla="*/ 2119 h 5648"/>
                  <a:gd name="connsiteX64" fmla="*/ 1937 w 10000"/>
                  <a:gd name="connsiteY64" fmla="*/ 1887 h 5648"/>
                  <a:gd name="connsiteX65" fmla="*/ 1937 w 10000"/>
                  <a:gd name="connsiteY65" fmla="*/ 1829 h 5648"/>
                  <a:gd name="connsiteX66" fmla="*/ 1836 w 10000"/>
                  <a:gd name="connsiteY66" fmla="*/ 1826 h 5648"/>
                  <a:gd name="connsiteX67" fmla="*/ 1764 w 10000"/>
                  <a:gd name="connsiteY67" fmla="*/ 1791 h 5648"/>
                  <a:gd name="connsiteX68" fmla="*/ 1769 w 10000"/>
                  <a:gd name="connsiteY68" fmla="*/ 1732 h 5648"/>
                  <a:gd name="connsiteX69" fmla="*/ 1908 w 10000"/>
                  <a:gd name="connsiteY69" fmla="*/ 1685 h 5648"/>
                  <a:gd name="connsiteX70" fmla="*/ 1884 w 10000"/>
                  <a:gd name="connsiteY70" fmla="*/ 1601 h 5648"/>
                  <a:gd name="connsiteX71" fmla="*/ 1726 w 10000"/>
                  <a:gd name="connsiteY71" fmla="*/ 1565 h 5648"/>
                  <a:gd name="connsiteX72" fmla="*/ 1677 w 10000"/>
                  <a:gd name="connsiteY72" fmla="*/ 1513 h 5648"/>
                  <a:gd name="connsiteX73" fmla="*/ 1604 w 10000"/>
                  <a:gd name="connsiteY73" fmla="*/ 1583 h 5648"/>
                  <a:gd name="connsiteX74" fmla="*/ 1508 w 10000"/>
                  <a:gd name="connsiteY74" fmla="*/ 1574 h 5648"/>
                  <a:gd name="connsiteX75" fmla="*/ 1402 w 10000"/>
                  <a:gd name="connsiteY75" fmla="*/ 1606 h 5648"/>
                  <a:gd name="connsiteX76" fmla="*/ 1416 w 10000"/>
                  <a:gd name="connsiteY76" fmla="*/ 1539 h 5648"/>
                  <a:gd name="connsiteX77" fmla="*/ 1465 w 10000"/>
                  <a:gd name="connsiteY77" fmla="*/ 1504 h 5648"/>
                  <a:gd name="connsiteX78" fmla="*/ 1407 w 10000"/>
                  <a:gd name="connsiteY78" fmla="*/ 1475 h 5648"/>
                  <a:gd name="connsiteX79" fmla="*/ 1378 w 10000"/>
                  <a:gd name="connsiteY79" fmla="*/ 1387 h 5648"/>
                  <a:gd name="connsiteX80" fmla="*/ 1335 w 10000"/>
                  <a:gd name="connsiteY80" fmla="*/ 1343 h 5648"/>
                  <a:gd name="connsiteX81" fmla="*/ 1416 w 10000"/>
                  <a:gd name="connsiteY81" fmla="*/ 1299 h 5648"/>
                  <a:gd name="connsiteX82" fmla="*/ 1388 w 10000"/>
                  <a:gd name="connsiteY82" fmla="*/ 1220 h 5648"/>
                  <a:gd name="connsiteX83" fmla="*/ 1320 w 10000"/>
                  <a:gd name="connsiteY83" fmla="*/ 1179 h 5648"/>
                  <a:gd name="connsiteX84" fmla="*/ 1388 w 10000"/>
                  <a:gd name="connsiteY84" fmla="*/ 1109 h 5648"/>
                  <a:gd name="connsiteX85" fmla="*/ 1301 w 10000"/>
                  <a:gd name="connsiteY85" fmla="*/ 1091 h 5648"/>
                  <a:gd name="connsiteX86" fmla="*/ 1277 w 10000"/>
                  <a:gd name="connsiteY86" fmla="*/ 1039 h 5648"/>
                  <a:gd name="connsiteX87" fmla="*/ 1176 w 10000"/>
                  <a:gd name="connsiteY87" fmla="*/ 1053 h 5648"/>
                  <a:gd name="connsiteX88" fmla="*/ 1190 w 10000"/>
                  <a:gd name="connsiteY88" fmla="*/ 1004 h 5648"/>
                  <a:gd name="connsiteX89" fmla="*/ 1142 w 10000"/>
                  <a:gd name="connsiteY89" fmla="*/ 948 h 5648"/>
                  <a:gd name="connsiteX90" fmla="*/ 1176 w 10000"/>
                  <a:gd name="connsiteY90" fmla="*/ 913 h 5648"/>
                  <a:gd name="connsiteX91" fmla="*/ 1118 w 10000"/>
                  <a:gd name="connsiteY91" fmla="*/ 872 h 5648"/>
                  <a:gd name="connsiteX92" fmla="*/ 1055 w 10000"/>
                  <a:gd name="connsiteY92" fmla="*/ 869 h 5648"/>
                  <a:gd name="connsiteX93" fmla="*/ 1099 w 10000"/>
                  <a:gd name="connsiteY93" fmla="*/ 793 h 5648"/>
                  <a:gd name="connsiteX94" fmla="*/ 1046 w 10000"/>
                  <a:gd name="connsiteY94" fmla="*/ 728 h 5648"/>
                  <a:gd name="connsiteX95" fmla="*/ 969 w 10000"/>
                  <a:gd name="connsiteY95" fmla="*/ 670 h 5648"/>
                  <a:gd name="connsiteX96" fmla="*/ 887 w 10000"/>
                  <a:gd name="connsiteY96" fmla="*/ 658 h 5648"/>
                  <a:gd name="connsiteX97" fmla="*/ 882 w 10000"/>
                  <a:gd name="connsiteY97" fmla="*/ 696 h 5648"/>
                  <a:gd name="connsiteX98" fmla="*/ 824 w 10000"/>
                  <a:gd name="connsiteY98" fmla="*/ 737 h 5648"/>
                  <a:gd name="connsiteX99" fmla="*/ 713 w 10000"/>
                  <a:gd name="connsiteY99" fmla="*/ 676 h 5648"/>
                  <a:gd name="connsiteX100" fmla="*/ 612 w 10000"/>
                  <a:gd name="connsiteY100" fmla="*/ 670 h 5648"/>
                  <a:gd name="connsiteX101" fmla="*/ 569 w 10000"/>
                  <a:gd name="connsiteY101" fmla="*/ 579 h 5648"/>
                  <a:gd name="connsiteX102" fmla="*/ 598 w 10000"/>
                  <a:gd name="connsiteY102" fmla="*/ 503 h 5648"/>
                  <a:gd name="connsiteX103" fmla="*/ 540 w 10000"/>
                  <a:gd name="connsiteY103" fmla="*/ 456 h 5648"/>
                  <a:gd name="connsiteX104" fmla="*/ 439 w 10000"/>
                  <a:gd name="connsiteY104" fmla="*/ 404 h 5648"/>
                  <a:gd name="connsiteX105" fmla="*/ 511 w 10000"/>
                  <a:gd name="connsiteY105" fmla="*/ 483 h 5648"/>
                  <a:gd name="connsiteX106" fmla="*/ 425 w 10000"/>
                  <a:gd name="connsiteY106" fmla="*/ 465 h 5648"/>
                  <a:gd name="connsiteX107" fmla="*/ 319 w 10000"/>
                  <a:gd name="connsiteY107" fmla="*/ 450 h 5648"/>
                  <a:gd name="connsiteX108" fmla="*/ 218 w 10000"/>
                  <a:gd name="connsiteY108" fmla="*/ 424 h 5648"/>
                  <a:gd name="connsiteX109" fmla="*/ 193 w 10000"/>
                  <a:gd name="connsiteY109" fmla="*/ 351 h 5648"/>
                  <a:gd name="connsiteX110" fmla="*/ 208 w 10000"/>
                  <a:gd name="connsiteY110" fmla="*/ 316 h 5648"/>
                  <a:gd name="connsiteX111" fmla="*/ 165 w 10000"/>
                  <a:gd name="connsiteY111" fmla="*/ 284 h 5648"/>
                  <a:gd name="connsiteX112" fmla="*/ 102 w 10000"/>
                  <a:gd name="connsiteY112" fmla="*/ 281 h 5648"/>
                  <a:gd name="connsiteX113" fmla="*/ 145 w 10000"/>
                  <a:gd name="connsiteY113" fmla="*/ 240 h 5648"/>
                  <a:gd name="connsiteX114" fmla="*/ 102 w 10000"/>
                  <a:gd name="connsiteY114" fmla="*/ 167 h 5648"/>
                  <a:gd name="connsiteX115" fmla="*/ 266 w 10000"/>
                  <a:gd name="connsiteY115" fmla="*/ 210 h 5648"/>
                  <a:gd name="connsiteX116" fmla="*/ 319 w 10000"/>
                  <a:gd name="connsiteY116" fmla="*/ 196 h 5648"/>
                  <a:gd name="connsiteX117" fmla="*/ 319 w 10000"/>
                  <a:gd name="connsiteY117" fmla="*/ 143 h 5648"/>
                  <a:gd name="connsiteX118" fmla="*/ 261 w 10000"/>
                  <a:gd name="connsiteY118" fmla="*/ 96 h 5648"/>
                  <a:gd name="connsiteX119" fmla="*/ 218 w 10000"/>
                  <a:gd name="connsiteY119" fmla="*/ 88 h 5648"/>
                  <a:gd name="connsiteX120" fmla="*/ 131 w 10000"/>
                  <a:gd name="connsiteY120" fmla="*/ 0 h 5648"/>
                  <a:gd name="connsiteX0" fmla="*/ 10000 w 10000"/>
                  <a:gd name="connsiteY0" fmla="*/ 2488 h 10000"/>
                  <a:gd name="connsiteX1" fmla="*/ 9469 w 10000"/>
                  <a:gd name="connsiteY1" fmla="*/ 10000 h 10000"/>
                  <a:gd name="connsiteX2" fmla="*/ 7947 w 10000"/>
                  <a:gd name="connsiteY2" fmla="*/ 9871 h 10000"/>
                  <a:gd name="connsiteX3" fmla="*/ 6792 w 10000"/>
                  <a:gd name="connsiteY3" fmla="*/ 9752 h 10000"/>
                  <a:gd name="connsiteX4" fmla="*/ 4975 w 10000"/>
                  <a:gd name="connsiteY4" fmla="*/ 9559 h 10000"/>
                  <a:gd name="connsiteX5" fmla="*/ 4999 w 10000"/>
                  <a:gd name="connsiteY5" fmla="*/ 9471 h 10000"/>
                  <a:gd name="connsiteX6" fmla="*/ 4884 w 10000"/>
                  <a:gd name="connsiteY6" fmla="*/ 9419 h 10000"/>
                  <a:gd name="connsiteX7" fmla="*/ 4884 w 10000"/>
                  <a:gd name="connsiteY7" fmla="*/ 9263 h 10000"/>
                  <a:gd name="connsiteX8" fmla="*/ 4754 w 10000"/>
                  <a:gd name="connsiteY8" fmla="*/ 9207 h 10000"/>
                  <a:gd name="connsiteX9" fmla="*/ 4653 w 10000"/>
                  <a:gd name="connsiteY9" fmla="*/ 9140 h 10000"/>
                  <a:gd name="connsiteX10" fmla="*/ 4537 w 10000"/>
                  <a:gd name="connsiteY10" fmla="*/ 8865 h 10000"/>
                  <a:gd name="connsiteX11" fmla="*/ 4451 w 10000"/>
                  <a:gd name="connsiteY11" fmla="*/ 8766 h 10000"/>
                  <a:gd name="connsiteX12" fmla="*/ 4484 w 10000"/>
                  <a:gd name="connsiteY12" fmla="*/ 8486 h 10000"/>
                  <a:gd name="connsiteX13" fmla="*/ 4383 w 10000"/>
                  <a:gd name="connsiteY13" fmla="*/ 8472 h 10000"/>
                  <a:gd name="connsiteX14" fmla="*/ 4325 w 10000"/>
                  <a:gd name="connsiteY14" fmla="*/ 8378 h 10000"/>
                  <a:gd name="connsiteX15" fmla="*/ 4407 w 10000"/>
                  <a:gd name="connsiteY15" fmla="*/ 8260 h 10000"/>
                  <a:gd name="connsiteX16" fmla="*/ 4451 w 10000"/>
                  <a:gd name="connsiteY16" fmla="*/ 8206 h 10000"/>
                  <a:gd name="connsiteX17" fmla="*/ 4480 w 10000"/>
                  <a:gd name="connsiteY17" fmla="*/ 8036 h 10000"/>
                  <a:gd name="connsiteX18" fmla="*/ 4455 w 10000"/>
                  <a:gd name="connsiteY18" fmla="*/ 7932 h 10000"/>
                  <a:gd name="connsiteX19" fmla="*/ 4480 w 10000"/>
                  <a:gd name="connsiteY19" fmla="*/ 7741 h 10000"/>
                  <a:gd name="connsiteX20" fmla="*/ 4508 w 10000"/>
                  <a:gd name="connsiteY20" fmla="*/ 7714 h 10000"/>
                  <a:gd name="connsiteX21" fmla="*/ 4523 w 10000"/>
                  <a:gd name="connsiteY21" fmla="*/ 7606 h 10000"/>
                  <a:gd name="connsiteX22" fmla="*/ 4465 w 10000"/>
                  <a:gd name="connsiteY22" fmla="*/ 7445 h 10000"/>
                  <a:gd name="connsiteX23" fmla="*/ 4455 w 10000"/>
                  <a:gd name="connsiteY23" fmla="*/ 7010 h 10000"/>
                  <a:gd name="connsiteX24" fmla="*/ 4325 w 10000"/>
                  <a:gd name="connsiteY24" fmla="*/ 6829 h 10000"/>
                  <a:gd name="connsiteX25" fmla="*/ 4263 w 10000"/>
                  <a:gd name="connsiteY25" fmla="*/ 6579 h 10000"/>
                  <a:gd name="connsiteX26" fmla="*/ 4162 w 10000"/>
                  <a:gd name="connsiteY26" fmla="*/ 6579 h 10000"/>
                  <a:gd name="connsiteX27" fmla="*/ 4037 w 10000"/>
                  <a:gd name="connsiteY27" fmla="*/ 6627 h 10000"/>
                  <a:gd name="connsiteX28" fmla="*/ 3960 w 10000"/>
                  <a:gd name="connsiteY28" fmla="*/ 6466 h 10000"/>
                  <a:gd name="connsiteX29" fmla="*/ 3979 w 10000"/>
                  <a:gd name="connsiteY29" fmla="*/ 6436 h 10000"/>
                  <a:gd name="connsiteX30" fmla="*/ 3964 w 10000"/>
                  <a:gd name="connsiteY30" fmla="*/ 6296 h 10000"/>
                  <a:gd name="connsiteX31" fmla="*/ 3873 w 10000"/>
                  <a:gd name="connsiteY31" fmla="*/ 6269 h 10000"/>
                  <a:gd name="connsiteX32" fmla="*/ 3772 w 10000"/>
                  <a:gd name="connsiteY32" fmla="*/ 6124 h 10000"/>
                  <a:gd name="connsiteX33" fmla="*/ 3733 w 10000"/>
                  <a:gd name="connsiteY33" fmla="*/ 6052 h 10000"/>
                  <a:gd name="connsiteX34" fmla="*/ 3675 w 10000"/>
                  <a:gd name="connsiteY34" fmla="*/ 6020 h 10000"/>
                  <a:gd name="connsiteX35" fmla="*/ 3656 w 10000"/>
                  <a:gd name="connsiteY35" fmla="*/ 5953 h 10000"/>
                  <a:gd name="connsiteX36" fmla="*/ 3743 w 10000"/>
                  <a:gd name="connsiteY36" fmla="*/ 5928 h 10000"/>
                  <a:gd name="connsiteX37" fmla="*/ 3656 w 10000"/>
                  <a:gd name="connsiteY37" fmla="*/ 5689 h 10000"/>
                  <a:gd name="connsiteX38" fmla="*/ 3584 w 10000"/>
                  <a:gd name="connsiteY38" fmla="*/ 5659 h 10000"/>
                  <a:gd name="connsiteX39" fmla="*/ 3589 w 10000"/>
                  <a:gd name="connsiteY39" fmla="*/ 5586 h 10000"/>
                  <a:gd name="connsiteX40" fmla="*/ 3358 w 10000"/>
                  <a:gd name="connsiteY40" fmla="*/ 5471 h 10000"/>
                  <a:gd name="connsiteX41" fmla="*/ 3338 w 10000"/>
                  <a:gd name="connsiteY41" fmla="*/ 5368 h 10000"/>
                  <a:gd name="connsiteX42" fmla="*/ 3358 w 10000"/>
                  <a:gd name="connsiteY42" fmla="*/ 5290 h 10000"/>
                  <a:gd name="connsiteX43" fmla="*/ 3213 w 10000"/>
                  <a:gd name="connsiteY43" fmla="*/ 5135 h 10000"/>
                  <a:gd name="connsiteX44" fmla="*/ 3122 w 10000"/>
                  <a:gd name="connsiteY44" fmla="*/ 5073 h 10000"/>
                  <a:gd name="connsiteX45" fmla="*/ 3107 w 10000"/>
                  <a:gd name="connsiteY45" fmla="*/ 4973 h 10000"/>
                  <a:gd name="connsiteX46" fmla="*/ 3141 w 10000"/>
                  <a:gd name="connsiteY46" fmla="*/ 4809 h 10000"/>
                  <a:gd name="connsiteX47" fmla="*/ 3069 w 10000"/>
                  <a:gd name="connsiteY47" fmla="*/ 4756 h 10000"/>
                  <a:gd name="connsiteX48" fmla="*/ 3064 w 10000"/>
                  <a:gd name="connsiteY48" fmla="*/ 4648 h 10000"/>
                  <a:gd name="connsiteX49" fmla="*/ 2968 w 10000"/>
                  <a:gd name="connsiteY49" fmla="*/ 4591 h 10000"/>
                  <a:gd name="connsiteX50" fmla="*/ 2968 w 10000"/>
                  <a:gd name="connsiteY50" fmla="*/ 4497 h 10000"/>
                  <a:gd name="connsiteX51" fmla="*/ 2905 w 10000"/>
                  <a:gd name="connsiteY51" fmla="*/ 4414 h 10000"/>
                  <a:gd name="connsiteX52" fmla="*/ 2905 w 10000"/>
                  <a:gd name="connsiteY52" fmla="*/ 4336 h 10000"/>
                  <a:gd name="connsiteX53" fmla="*/ 2847 w 10000"/>
                  <a:gd name="connsiteY53" fmla="*/ 4228 h 10000"/>
                  <a:gd name="connsiteX54" fmla="*/ 2833 w 10000"/>
                  <a:gd name="connsiteY54" fmla="*/ 4134 h 10000"/>
                  <a:gd name="connsiteX55" fmla="*/ 2746 w 10000"/>
                  <a:gd name="connsiteY55" fmla="*/ 4109 h 10000"/>
                  <a:gd name="connsiteX56" fmla="*/ 2674 w 10000"/>
                  <a:gd name="connsiteY56" fmla="*/ 4180 h 10000"/>
                  <a:gd name="connsiteX57" fmla="*/ 2660 w 10000"/>
                  <a:gd name="connsiteY57" fmla="*/ 4258 h 10000"/>
                  <a:gd name="connsiteX58" fmla="*/ 2544 w 10000"/>
                  <a:gd name="connsiteY58" fmla="*/ 4233 h 10000"/>
                  <a:gd name="connsiteX59" fmla="*/ 2515 w 10000"/>
                  <a:gd name="connsiteY59" fmla="*/ 4155 h 10000"/>
                  <a:gd name="connsiteX60" fmla="*/ 2520 w 10000"/>
                  <a:gd name="connsiteY60" fmla="*/ 4046 h 10000"/>
                  <a:gd name="connsiteX61" fmla="*/ 2477 w 10000"/>
                  <a:gd name="connsiteY61" fmla="*/ 3970 h 10000"/>
                  <a:gd name="connsiteX62" fmla="*/ 2491 w 10000"/>
                  <a:gd name="connsiteY62" fmla="*/ 3900 h 10000"/>
                  <a:gd name="connsiteX63" fmla="*/ 2404 w 10000"/>
                  <a:gd name="connsiteY63" fmla="*/ 3752 h 10000"/>
                  <a:gd name="connsiteX64" fmla="*/ 1937 w 10000"/>
                  <a:gd name="connsiteY64" fmla="*/ 3341 h 10000"/>
                  <a:gd name="connsiteX65" fmla="*/ 1937 w 10000"/>
                  <a:gd name="connsiteY65" fmla="*/ 3238 h 10000"/>
                  <a:gd name="connsiteX66" fmla="*/ 1836 w 10000"/>
                  <a:gd name="connsiteY66" fmla="*/ 3233 h 10000"/>
                  <a:gd name="connsiteX67" fmla="*/ 1764 w 10000"/>
                  <a:gd name="connsiteY67" fmla="*/ 3171 h 10000"/>
                  <a:gd name="connsiteX68" fmla="*/ 1769 w 10000"/>
                  <a:gd name="connsiteY68" fmla="*/ 3067 h 10000"/>
                  <a:gd name="connsiteX69" fmla="*/ 1908 w 10000"/>
                  <a:gd name="connsiteY69" fmla="*/ 2983 h 10000"/>
                  <a:gd name="connsiteX70" fmla="*/ 1884 w 10000"/>
                  <a:gd name="connsiteY70" fmla="*/ 2835 h 10000"/>
                  <a:gd name="connsiteX71" fmla="*/ 1726 w 10000"/>
                  <a:gd name="connsiteY71" fmla="*/ 2771 h 10000"/>
                  <a:gd name="connsiteX72" fmla="*/ 1677 w 10000"/>
                  <a:gd name="connsiteY72" fmla="*/ 2679 h 10000"/>
                  <a:gd name="connsiteX73" fmla="*/ 1604 w 10000"/>
                  <a:gd name="connsiteY73" fmla="*/ 2803 h 10000"/>
                  <a:gd name="connsiteX74" fmla="*/ 1508 w 10000"/>
                  <a:gd name="connsiteY74" fmla="*/ 2787 h 10000"/>
                  <a:gd name="connsiteX75" fmla="*/ 1402 w 10000"/>
                  <a:gd name="connsiteY75" fmla="*/ 2843 h 10000"/>
                  <a:gd name="connsiteX76" fmla="*/ 1416 w 10000"/>
                  <a:gd name="connsiteY76" fmla="*/ 2725 h 10000"/>
                  <a:gd name="connsiteX77" fmla="*/ 1465 w 10000"/>
                  <a:gd name="connsiteY77" fmla="*/ 2663 h 10000"/>
                  <a:gd name="connsiteX78" fmla="*/ 1407 w 10000"/>
                  <a:gd name="connsiteY78" fmla="*/ 2612 h 10000"/>
                  <a:gd name="connsiteX79" fmla="*/ 1378 w 10000"/>
                  <a:gd name="connsiteY79" fmla="*/ 2456 h 10000"/>
                  <a:gd name="connsiteX80" fmla="*/ 1335 w 10000"/>
                  <a:gd name="connsiteY80" fmla="*/ 2378 h 10000"/>
                  <a:gd name="connsiteX81" fmla="*/ 1416 w 10000"/>
                  <a:gd name="connsiteY81" fmla="*/ 2300 h 10000"/>
                  <a:gd name="connsiteX82" fmla="*/ 1388 w 10000"/>
                  <a:gd name="connsiteY82" fmla="*/ 2160 h 10000"/>
                  <a:gd name="connsiteX83" fmla="*/ 1320 w 10000"/>
                  <a:gd name="connsiteY83" fmla="*/ 2087 h 10000"/>
                  <a:gd name="connsiteX84" fmla="*/ 1388 w 10000"/>
                  <a:gd name="connsiteY84" fmla="*/ 1964 h 10000"/>
                  <a:gd name="connsiteX85" fmla="*/ 1301 w 10000"/>
                  <a:gd name="connsiteY85" fmla="*/ 1932 h 10000"/>
                  <a:gd name="connsiteX86" fmla="*/ 1277 w 10000"/>
                  <a:gd name="connsiteY86" fmla="*/ 1840 h 10000"/>
                  <a:gd name="connsiteX87" fmla="*/ 1176 w 10000"/>
                  <a:gd name="connsiteY87" fmla="*/ 1864 h 10000"/>
                  <a:gd name="connsiteX88" fmla="*/ 1190 w 10000"/>
                  <a:gd name="connsiteY88" fmla="*/ 1778 h 10000"/>
                  <a:gd name="connsiteX89" fmla="*/ 1142 w 10000"/>
                  <a:gd name="connsiteY89" fmla="*/ 1678 h 10000"/>
                  <a:gd name="connsiteX90" fmla="*/ 1176 w 10000"/>
                  <a:gd name="connsiteY90" fmla="*/ 1617 h 10000"/>
                  <a:gd name="connsiteX91" fmla="*/ 1118 w 10000"/>
                  <a:gd name="connsiteY91" fmla="*/ 1544 h 10000"/>
                  <a:gd name="connsiteX92" fmla="*/ 1055 w 10000"/>
                  <a:gd name="connsiteY92" fmla="*/ 1539 h 10000"/>
                  <a:gd name="connsiteX93" fmla="*/ 1099 w 10000"/>
                  <a:gd name="connsiteY93" fmla="*/ 1404 h 10000"/>
                  <a:gd name="connsiteX94" fmla="*/ 1046 w 10000"/>
                  <a:gd name="connsiteY94" fmla="*/ 1289 h 10000"/>
                  <a:gd name="connsiteX95" fmla="*/ 969 w 10000"/>
                  <a:gd name="connsiteY95" fmla="*/ 1186 h 10000"/>
                  <a:gd name="connsiteX96" fmla="*/ 887 w 10000"/>
                  <a:gd name="connsiteY96" fmla="*/ 1165 h 10000"/>
                  <a:gd name="connsiteX97" fmla="*/ 882 w 10000"/>
                  <a:gd name="connsiteY97" fmla="*/ 1232 h 10000"/>
                  <a:gd name="connsiteX98" fmla="*/ 824 w 10000"/>
                  <a:gd name="connsiteY98" fmla="*/ 1305 h 10000"/>
                  <a:gd name="connsiteX99" fmla="*/ 713 w 10000"/>
                  <a:gd name="connsiteY99" fmla="*/ 1197 h 10000"/>
                  <a:gd name="connsiteX100" fmla="*/ 612 w 10000"/>
                  <a:gd name="connsiteY100" fmla="*/ 1186 h 10000"/>
                  <a:gd name="connsiteX101" fmla="*/ 569 w 10000"/>
                  <a:gd name="connsiteY101" fmla="*/ 1025 h 10000"/>
                  <a:gd name="connsiteX102" fmla="*/ 598 w 10000"/>
                  <a:gd name="connsiteY102" fmla="*/ 891 h 10000"/>
                  <a:gd name="connsiteX103" fmla="*/ 540 w 10000"/>
                  <a:gd name="connsiteY103" fmla="*/ 807 h 10000"/>
                  <a:gd name="connsiteX104" fmla="*/ 439 w 10000"/>
                  <a:gd name="connsiteY104" fmla="*/ 715 h 10000"/>
                  <a:gd name="connsiteX105" fmla="*/ 511 w 10000"/>
                  <a:gd name="connsiteY105" fmla="*/ 855 h 10000"/>
                  <a:gd name="connsiteX106" fmla="*/ 425 w 10000"/>
                  <a:gd name="connsiteY106" fmla="*/ 823 h 10000"/>
                  <a:gd name="connsiteX107" fmla="*/ 319 w 10000"/>
                  <a:gd name="connsiteY107" fmla="*/ 797 h 10000"/>
                  <a:gd name="connsiteX108" fmla="*/ 218 w 10000"/>
                  <a:gd name="connsiteY108" fmla="*/ 751 h 10000"/>
                  <a:gd name="connsiteX109" fmla="*/ 193 w 10000"/>
                  <a:gd name="connsiteY109" fmla="*/ 621 h 10000"/>
                  <a:gd name="connsiteX110" fmla="*/ 208 w 10000"/>
                  <a:gd name="connsiteY110" fmla="*/ 559 h 10000"/>
                  <a:gd name="connsiteX111" fmla="*/ 165 w 10000"/>
                  <a:gd name="connsiteY111" fmla="*/ 503 h 10000"/>
                  <a:gd name="connsiteX112" fmla="*/ 102 w 10000"/>
                  <a:gd name="connsiteY112" fmla="*/ 498 h 10000"/>
                  <a:gd name="connsiteX113" fmla="*/ 145 w 10000"/>
                  <a:gd name="connsiteY113" fmla="*/ 425 h 10000"/>
                  <a:gd name="connsiteX114" fmla="*/ 102 w 10000"/>
                  <a:gd name="connsiteY114" fmla="*/ 296 h 10000"/>
                  <a:gd name="connsiteX115" fmla="*/ 266 w 10000"/>
                  <a:gd name="connsiteY115" fmla="*/ 372 h 10000"/>
                  <a:gd name="connsiteX116" fmla="*/ 319 w 10000"/>
                  <a:gd name="connsiteY116" fmla="*/ 253 h 10000"/>
                  <a:gd name="connsiteX117" fmla="*/ 261 w 10000"/>
                  <a:gd name="connsiteY117" fmla="*/ 170 h 10000"/>
                  <a:gd name="connsiteX118" fmla="*/ 218 w 10000"/>
                  <a:gd name="connsiteY118" fmla="*/ 156 h 10000"/>
                  <a:gd name="connsiteX119" fmla="*/ 131 w 10000"/>
                  <a:gd name="connsiteY119" fmla="*/ 0 h 10000"/>
                  <a:gd name="connsiteX0" fmla="*/ 10000 w 10000"/>
                  <a:gd name="connsiteY0" fmla="*/ 2488 h 10000"/>
                  <a:gd name="connsiteX1" fmla="*/ 9469 w 10000"/>
                  <a:gd name="connsiteY1" fmla="*/ 10000 h 10000"/>
                  <a:gd name="connsiteX2" fmla="*/ 7947 w 10000"/>
                  <a:gd name="connsiteY2" fmla="*/ 9871 h 10000"/>
                  <a:gd name="connsiteX3" fmla="*/ 6792 w 10000"/>
                  <a:gd name="connsiteY3" fmla="*/ 9752 h 10000"/>
                  <a:gd name="connsiteX4" fmla="*/ 4975 w 10000"/>
                  <a:gd name="connsiteY4" fmla="*/ 9559 h 10000"/>
                  <a:gd name="connsiteX5" fmla="*/ 4999 w 10000"/>
                  <a:gd name="connsiteY5" fmla="*/ 9471 h 10000"/>
                  <a:gd name="connsiteX6" fmla="*/ 4884 w 10000"/>
                  <a:gd name="connsiteY6" fmla="*/ 9419 h 10000"/>
                  <a:gd name="connsiteX7" fmla="*/ 4884 w 10000"/>
                  <a:gd name="connsiteY7" fmla="*/ 9263 h 10000"/>
                  <a:gd name="connsiteX8" fmla="*/ 4754 w 10000"/>
                  <a:gd name="connsiteY8" fmla="*/ 9207 h 10000"/>
                  <a:gd name="connsiteX9" fmla="*/ 4653 w 10000"/>
                  <a:gd name="connsiteY9" fmla="*/ 9140 h 10000"/>
                  <a:gd name="connsiteX10" fmla="*/ 4537 w 10000"/>
                  <a:gd name="connsiteY10" fmla="*/ 8865 h 10000"/>
                  <a:gd name="connsiteX11" fmla="*/ 4451 w 10000"/>
                  <a:gd name="connsiteY11" fmla="*/ 8766 h 10000"/>
                  <a:gd name="connsiteX12" fmla="*/ 4484 w 10000"/>
                  <a:gd name="connsiteY12" fmla="*/ 8486 h 10000"/>
                  <a:gd name="connsiteX13" fmla="*/ 4383 w 10000"/>
                  <a:gd name="connsiteY13" fmla="*/ 8472 h 10000"/>
                  <a:gd name="connsiteX14" fmla="*/ 4325 w 10000"/>
                  <a:gd name="connsiteY14" fmla="*/ 8378 h 10000"/>
                  <a:gd name="connsiteX15" fmla="*/ 4407 w 10000"/>
                  <a:gd name="connsiteY15" fmla="*/ 8260 h 10000"/>
                  <a:gd name="connsiteX16" fmla="*/ 4451 w 10000"/>
                  <a:gd name="connsiteY16" fmla="*/ 8206 h 10000"/>
                  <a:gd name="connsiteX17" fmla="*/ 4480 w 10000"/>
                  <a:gd name="connsiteY17" fmla="*/ 8036 h 10000"/>
                  <a:gd name="connsiteX18" fmla="*/ 4455 w 10000"/>
                  <a:gd name="connsiteY18" fmla="*/ 7932 h 10000"/>
                  <a:gd name="connsiteX19" fmla="*/ 4480 w 10000"/>
                  <a:gd name="connsiteY19" fmla="*/ 7741 h 10000"/>
                  <a:gd name="connsiteX20" fmla="*/ 4508 w 10000"/>
                  <a:gd name="connsiteY20" fmla="*/ 7714 h 10000"/>
                  <a:gd name="connsiteX21" fmla="*/ 4523 w 10000"/>
                  <a:gd name="connsiteY21" fmla="*/ 7606 h 10000"/>
                  <a:gd name="connsiteX22" fmla="*/ 4465 w 10000"/>
                  <a:gd name="connsiteY22" fmla="*/ 7445 h 10000"/>
                  <a:gd name="connsiteX23" fmla="*/ 4455 w 10000"/>
                  <a:gd name="connsiteY23" fmla="*/ 7010 h 10000"/>
                  <a:gd name="connsiteX24" fmla="*/ 4325 w 10000"/>
                  <a:gd name="connsiteY24" fmla="*/ 6829 h 10000"/>
                  <a:gd name="connsiteX25" fmla="*/ 4263 w 10000"/>
                  <a:gd name="connsiteY25" fmla="*/ 6579 h 10000"/>
                  <a:gd name="connsiteX26" fmla="*/ 4162 w 10000"/>
                  <a:gd name="connsiteY26" fmla="*/ 6579 h 10000"/>
                  <a:gd name="connsiteX27" fmla="*/ 4037 w 10000"/>
                  <a:gd name="connsiteY27" fmla="*/ 6627 h 10000"/>
                  <a:gd name="connsiteX28" fmla="*/ 3960 w 10000"/>
                  <a:gd name="connsiteY28" fmla="*/ 6466 h 10000"/>
                  <a:gd name="connsiteX29" fmla="*/ 3979 w 10000"/>
                  <a:gd name="connsiteY29" fmla="*/ 6436 h 10000"/>
                  <a:gd name="connsiteX30" fmla="*/ 3964 w 10000"/>
                  <a:gd name="connsiteY30" fmla="*/ 6296 h 10000"/>
                  <a:gd name="connsiteX31" fmla="*/ 3873 w 10000"/>
                  <a:gd name="connsiteY31" fmla="*/ 6269 h 10000"/>
                  <a:gd name="connsiteX32" fmla="*/ 3772 w 10000"/>
                  <a:gd name="connsiteY32" fmla="*/ 6124 h 10000"/>
                  <a:gd name="connsiteX33" fmla="*/ 3733 w 10000"/>
                  <a:gd name="connsiteY33" fmla="*/ 6052 h 10000"/>
                  <a:gd name="connsiteX34" fmla="*/ 3675 w 10000"/>
                  <a:gd name="connsiteY34" fmla="*/ 6020 h 10000"/>
                  <a:gd name="connsiteX35" fmla="*/ 3656 w 10000"/>
                  <a:gd name="connsiteY35" fmla="*/ 5953 h 10000"/>
                  <a:gd name="connsiteX36" fmla="*/ 3743 w 10000"/>
                  <a:gd name="connsiteY36" fmla="*/ 5928 h 10000"/>
                  <a:gd name="connsiteX37" fmla="*/ 3656 w 10000"/>
                  <a:gd name="connsiteY37" fmla="*/ 5689 h 10000"/>
                  <a:gd name="connsiteX38" fmla="*/ 3584 w 10000"/>
                  <a:gd name="connsiteY38" fmla="*/ 5659 h 10000"/>
                  <a:gd name="connsiteX39" fmla="*/ 3589 w 10000"/>
                  <a:gd name="connsiteY39" fmla="*/ 5586 h 10000"/>
                  <a:gd name="connsiteX40" fmla="*/ 3358 w 10000"/>
                  <a:gd name="connsiteY40" fmla="*/ 5471 h 10000"/>
                  <a:gd name="connsiteX41" fmla="*/ 3338 w 10000"/>
                  <a:gd name="connsiteY41" fmla="*/ 5368 h 10000"/>
                  <a:gd name="connsiteX42" fmla="*/ 3358 w 10000"/>
                  <a:gd name="connsiteY42" fmla="*/ 5290 h 10000"/>
                  <a:gd name="connsiteX43" fmla="*/ 3213 w 10000"/>
                  <a:gd name="connsiteY43" fmla="*/ 5135 h 10000"/>
                  <a:gd name="connsiteX44" fmla="*/ 3122 w 10000"/>
                  <a:gd name="connsiteY44" fmla="*/ 5073 h 10000"/>
                  <a:gd name="connsiteX45" fmla="*/ 3107 w 10000"/>
                  <a:gd name="connsiteY45" fmla="*/ 4973 h 10000"/>
                  <a:gd name="connsiteX46" fmla="*/ 3141 w 10000"/>
                  <a:gd name="connsiteY46" fmla="*/ 4809 h 10000"/>
                  <a:gd name="connsiteX47" fmla="*/ 3069 w 10000"/>
                  <a:gd name="connsiteY47" fmla="*/ 4756 h 10000"/>
                  <a:gd name="connsiteX48" fmla="*/ 3064 w 10000"/>
                  <a:gd name="connsiteY48" fmla="*/ 4648 h 10000"/>
                  <a:gd name="connsiteX49" fmla="*/ 2968 w 10000"/>
                  <a:gd name="connsiteY49" fmla="*/ 4591 h 10000"/>
                  <a:gd name="connsiteX50" fmla="*/ 2968 w 10000"/>
                  <a:gd name="connsiteY50" fmla="*/ 4497 h 10000"/>
                  <a:gd name="connsiteX51" fmla="*/ 2905 w 10000"/>
                  <a:gd name="connsiteY51" fmla="*/ 4414 h 10000"/>
                  <a:gd name="connsiteX52" fmla="*/ 2905 w 10000"/>
                  <a:gd name="connsiteY52" fmla="*/ 4336 h 10000"/>
                  <a:gd name="connsiteX53" fmla="*/ 2847 w 10000"/>
                  <a:gd name="connsiteY53" fmla="*/ 4228 h 10000"/>
                  <a:gd name="connsiteX54" fmla="*/ 2833 w 10000"/>
                  <a:gd name="connsiteY54" fmla="*/ 4134 h 10000"/>
                  <a:gd name="connsiteX55" fmla="*/ 2746 w 10000"/>
                  <a:gd name="connsiteY55" fmla="*/ 4109 h 10000"/>
                  <a:gd name="connsiteX56" fmla="*/ 2674 w 10000"/>
                  <a:gd name="connsiteY56" fmla="*/ 4180 h 10000"/>
                  <a:gd name="connsiteX57" fmla="*/ 2660 w 10000"/>
                  <a:gd name="connsiteY57" fmla="*/ 4258 h 10000"/>
                  <a:gd name="connsiteX58" fmla="*/ 2544 w 10000"/>
                  <a:gd name="connsiteY58" fmla="*/ 4233 h 10000"/>
                  <a:gd name="connsiteX59" fmla="*/ 2515 w 10000"/>
                  <a:gd name="connsiteY59" fmla="*/ 4155 h 10000"/>
                  <a:gd name="connsiteX60" fmla="*/ 2520 w 10000"/>
                  <a:gd name="connsiteY60" fmla="*/ 4046 h 10000"/>
                  <a:gd name="connsiteX61" fmla="*/ 2477 w 10000"/>
                  <a:gd name="connsiteY61" fmla="*/ 3970 h 10000"/>
                  <a:gd name="connsiteX62" fmla="*/ 2491 w 10000"/>
                  <a:gd name="connsiteY62" fmla="*/ 3900 h 10000"/>
                  <a:gd name="connsiteX63" fmla="*/ 2404 w 10000"/>
                  <a:gd name="connsiteY63" fmla="*/ 3752 h 10000"/>
                  <a:gd name="connsiteX64" fmla="*/ 1937 w 10000"/>
                  <a:gd name="connsiteY64" fmla="*/ 3341 h 10000"/>
                  <a:gd name="connsiteX65" fmla="*/ 1937 w 10000"/>
                  <a:gd name="connsiteY65" fmla="*/ 3238 h 10000"/>
                  <a:gd name="connsiteX66" fmla="*/ 1836 w 10000"/>
                  <a:gd name="connsiteY66" fmla="*/ 3233 h 10000"/>
                  <a:gd name="connsiteX67" fmla="*/ 1764 w 10000"/>
                  <a:gd name="connsiteY67" fmla="*/ 3171 h 10000"/>
                  <a:gd name="connsiteX68" fmla="*/ 1769 w 10000"/>
                  <a:gd name="connsiteY68" fmla="*/ 3067 h 10000"/>
                  <a:gd name="connsiteX69" fmla="*/ 1908 w 10000"/>
                  <a:gd name="connsiteY69" fmla="*/ 2983 h 10000"/>
                  <a:gd name="connsiteX70" fmla="*/ 1884 w 10000"/>
                  <a:gd name="connsiteY70" fmla="*/ 2835 h 10000"/>
                  <a:gd name="connsiteX71" fmla="*/ 1726 w 10000"/>
                  <a:gd name="connsiteY71" fmla="*/ 2771 h 10000"/>
                  <a:gd name="connsiteX72" fmla="*/ 1677 w 10000"/>
                  <a:gd name="connsiteY72" fmla="*/ 2679 h 10000"/>
                  <a:gd name="connsiteX73" fmla="*/ 1604 w 10000"/>
                  <a:gd name="connsiteY73" fmla="*/ 2803 h 10000"/>
                  <a:gd name="connsiteX74" fmla="*/ 1508 w 10000"/>
                  <a:gd name="connsiteY74" fmla="*/ 2787 h 10000"/>
                  <a:gd name="connsiteX75" fmla="*/ 1402 w 10000"/>
                  <a:gd name="connsiteY75" fmla="*/ 2843 h 10000"/>
                  <a:gd name="connsiteX76" fmla="*/ 1416 w 10000"/>
                  <a:gd name="connsiteY76" fmla="*/ 2725 h 10000"/>
                  <a:gd name="connsiteX77" fmla="*/ 1465 w 10000"/>
                  <a:gd name="connsiteY77" fmla="*/ 2663 h 10000"/>
                  <a:gd name="connsiteX78" fmla="*/ 1407 w 10000"/>
                  <a:gd name="connsiteY78" fmla="*/ 2612 h 10000"/>
                  <a:gd name="connsiteX79" fmla="*/ 1378 w 10000"/>
                  <a:gd name="connsiteY79" fmla="*/ 2456 h 10000"/>
                  <a:gd name="connsiteX80" fmla="*/ 1335 w 10000"/>
                  <a:gd name="connsiteY80" fmla="*/ 2378 h 10000"/>
                  <a:gd name="connsiteX81" fmla="*/ 1416 w 10000"/>
                  <a:gd name="connsiteY81" fmla="*/ 2300 h 10000"/>
                  <a:gd name="connsiteX82" fmla="*/ 1388 w 10000"/>
                  <a:gd name="connsiteY82" fmla="*/ 2160 h 10000"/>
                  <a:gd name="connsiteX83" fmla="*/ 1320 w 10000"/>
                  <a:gd name="connsiteY83" fmla="*/ 2087 h 10000"/>
                  <a:gd name="connsiteX84" fmla="*/ 1388 w 10000"/>
                  <a:gd name="connsiteY84" fmla="*/ 1964 h 10000"/>
                  <a:gd name="connsiteX85" fmla="*/ 1301 w 10000"/>
                  <a:gd name="connsiteY85" fmla="*/ 1932 h 10000"/>
                  <a:gd name="connsiteX86" fmla="*/ 1277 w 10000"/>
                  <a:gd name="connsiteY86" fmla="*/ 1840 h 10000"/>
                  <a:gd name="connsiteX87" fmla="*/ 1176 w 10000"/>
                  <a:gd name="connsiteY87" fmla="*/ 1864 h 10000"/>
                  <a:gd name="connsiteX88" fmla="*/ 1190 w 10000"/>
                  <a:gd name="connsiteY88" fmla="*/ 1778 h 10000"/>
                  <a:gd name="connsiteX89" fmla="*/ 1142 w 10000"/>
                  <a:gd name="connsiteY89" fmla="*/ 1678 h 10000"/>
                  <a:gd name="connsiteX90" fmla="*/ 1176 w 10000"/>
                  <a:gd name="connsiteY90" fmla="*/ 1617 h 10000"/>
                  <a:gd name="connsiteX91" fmla="*/ 1118 w 10000"/>
                  <a:gd name="connsiteY91" fmla="*/ 1544 h 10000"/>
                  <a:gd name="connsiteX92" fmla="*/ 1055 w 10000"/>
                  <a:gd name="connsiteY92" fmla="*/ 1539 h 10000"/>
                  <a:gd name="connsiteX93" fmla="*/ 1099 w 10000"/>
                  <a:gd name="connsiteY93" fmla="*/ 1404 h 10000"/>
                  <a:gd name="connsiteX94" fmla="*/ 1046 w 10000"/>
                  <a:gd name="connsiteY94" fmla="*/ 1289 h 10000"/>
                  <a:gd name="connsiteX95" fmla="*/ 969 w 10000"/>
                  <a:gd name="connsiteY95" fmla="*/ 1186 h 10000"/>
                  <a:gd name="connsiteX96" fmla="*/ 887 w 10000"/>
                  <a:gd name="connsiteY96" fmla="*/ 1165 h 10000"/>
                  <a:gd name="connsiteX97" fmla="*/ 882 w 10000"/>
                  <a:gd name="connsiteY97" fmla="*/ 1232 h 10000"/>
                  <a:gd name="connsiteX98" fmla="*/ 824 w 10000"/>
                  <a:gd name="connsiteY98" fmla="*/ 1305 h 10000"/>
                  <a:gd name="connsiteX99" fmla="*/ 713 w 10000"/>
                  <a:gd name="connsiteY99" fmla="*/ 1197 h 10000"/>
                  <a:gd name="connsiteX100" fmla="*/ 612 w 10000"/>
                  <a:gd name="connsiteY100" fmla="*/ 1186 h 10000"/>
                  <a:gd name="connsiteX101" fmla="*/ 569 w 10000"/>
                  <a:gd name="connsiteY101" fmla="*/ 1025 h 10000"/>
                  <a:gd name="connsiteX102" fmla="*/ 598 w 10000"/>
                  <a:gd name="connsiteY102" fmla="*/ 891 h 10000"/>
                  <a:gd name="connsiteX103" fmla="*/ 540 w 10000"/>
                  <a:gd name="connsiteY103" fmla="*/ 807 h 10000"/>
                  <a:gd name="connsiteX104" fmla="*/ 439 w 10000"/>
                  <a:gd name="connsiteY104" fmla="*/ 715 h 10000"/>
                  <a:gd name="connsiteX105" fmla="*/ 511 w 10000"/>
                  <a:gd name="connsiteY105" fmla="*/ 855 h 10000"/>
                  <a:gd name="connsiteX106" fmla="*/ 425 w 10000"/>
                  <a:gd name="connsiteY106" fmla="*/ 823 h 10000"/>
                  <a:gd name="connsiteX107" fmla="*/ 319 w 10000"/>
                  <a:gd name="connsiteY107" fmla="*/ 797 h 10000"/>
                  <a:gd name="connsiteX108" fmla="*/ 218 w 10000"/>
                  <a:gd name="connsiteY108" fmla="*/ 751 h 10000"/>
                  <a:gd name="connsiteX109" fmla="*/ 193 w 10000"/>
                  <a:gd name="connsiteY109" fmla="*/ 621 h 10000"/>
                  <a:gd name="connsiteX110" fmla="*/ 208 w 10000"/>
                  <a:gd name="connsiteY110" fmla="*/ 559 h 10000"/>
                  <a:gd name="connsiteX111" fmla="*/ 165 w 10000"/>
                  <a:gd name="connsiteY111" fmla="*/ 503 h 10000"/>
                  <a:gd name="connsiteX112" fmla="*/ 102 w 10000"/>
                  <a:gd name="connsiteY112" fmla="*/ 498 h 10000"/>
                  <a:gd name="connsiteX113" fmla="*/ 145 w 10000"/>
                  <a:gd name="connsiteY113" fmla="*/ 425 h 10000"/>
                  <a:gd name="connsiteX114" fmla="*/ 102 w 10000"/>
                  <a:gd name="connsiteY114" fmla="*/ 296 h 10000"/>
                  <a:gd name="connsiteX115" fmla="*/ 266 w 10000"/>
                  <a:gd name="connsiteY115" fmla="*/ 372 h 10000"/>
                  <a:gd name="connsiteX116" fmla="*/ 261 w 10000"/>
                  <a:gd name="connsiteY116" fmla="*/ 170 h 10000"/>
                  <a:gd name="connsiteX117" fmla="*/ 218 w 10000"/>
                  <a:gd name="connsiteY117" fmla="*/ 156 h 10000"/>
                  <a:gd name="connsiteX118" fmla="*/ 131 w 10000"/>
                  <a:gd name="connsiteY118" fmla="*/ 0 h 10000"/>
                  <a:gd name="connsiteX0" fmla="*/ 10000 w 10000"/>
                  <a:gd name="connsiteY0" fmla="*/ 2488 h 10000"/>
                  <a:gd name="connsiteX1" fmla="*/ 9469 w 10000"/>
                  <a:gd name="connsiteY1" fmla="*/ 10000 h 10000"/>
                  <a:gd name="connsiteX2" fmla="*/ 7947 w 10000"/>
                  <a:gd name="connsiteY2" fmla="*/ 9871 h 10000"/>
                  <a:gd name="connsiteX3" fmla="*/ 6792 w 10000"/>
                  <a:gd name="connsiteY3" fmla="*/ 9752 h 10000"/>
                  <a:gd name="connsiteX4" fmla="*/ 4975 w 10000"/>
                  <a:gd name="connsiteY4" fmla="*/ 9559 h 10000"/>
                  <a:gd name="connsiteX5" fmla="*/ 4999 w 10000"/>
                  <a:gd name="connsiteY5" fmla="*/ 9471 h 10000"/>
                  <a:gd name="connsiteX6" fmla="*/ 4884 w 10000"/>
                  <a:gd name="connsiteY6" fmla="*/ 9419 h 10000"/>
                  <a:gd name="connsiteX7" fmla="*/ 4884 w 10000"/>
                  <a:gd name="connsiteY7" fmla="*/ 9263 h 10000"/>
                  <a:gd name="connsiteX8" fmla="*/ 4754 w 10000"/>
                  <a:gd name="connsiteY8" fmla="*/ 9207 h 10000"/>
                  <a:gd name="connsiteX9" fmla="*/ 4653 w 10000"/>
                  <a:gd name="connsiteY9" fmla="*/ 9140 h 10000"/>
                  <a:gd name="connsiteX10" fmla="*/ 4537 w 10000"/>
                  <a:gd name="connsiteY10" fmla="*/ 8865 h 10000"/>
                  <a:gd name="connsiteX11" fmla="*/ 4451 w 10000"/>
                  <a:gd name="connsiteY11" fmla="*/ 8766 h 10000"/>
                  <a:gd name="connsiteX12" fmla="*/ 4484 w 10000"/>
                  <a:gd name="connsiteY12" fmla="*/ 8486 h 10000"/>
                  <a:gd name="connsiteX13" fmla="*/ 4383 w 10000"/>
                  <a:gd name="connsiteY13" fmla="*/ 8472 h 10000"/>
                  <a:gd name="connsiteX14" fmla="*/ 4325 w 10000"/>
                  <a:gd name="connsiteY14" fmla="*/ 8378 h 10000"/>
                  <a:gd name="connsiteX15" fmla="*/ 4407 w 10000"/>
                  <a:gd name="connsiteY15" fmla="*/ 8260 h 10000"/>
                  <a:gd name="connsiteX16" fmla="*/ 4451 w 10000"/>
                  <a:gd name="connsiteY16" fmla="*/ 8206 h 10000"/>
                  <a:gd name="connsiteX17" fmla="*/ 4480 w 10000"/>
                  <a:gd name="connsiteY17" fmla="*/ 8036 h 10000"/>
                  <a:gd name="connsiteX18" fmla="*/ 4455 w 10000"/>
                  <a:gd name="connsiteY18" fmla="*/ 7932 h 10000"/>
                  <a:gd name="connsiteX19" fmla="*/ 4480 w 10000"/>
                  <a:gd name="connsiteY19" fmla="*/ 7741 h 10000"/>
                  <a:gd name="connsiteX20" fmla="*/ 4508 w 10000"/>
                  <a:gd name="connsiteY20" fmla="*/ 7714 h 10000"/>
                  <a:gd name="connsiteX21" fmla="*/ 4523 w 10000"/>
                  <a:gd name="connsiteY21" fmla="*/ 7606 h 10000"/>
                  <a:gd name="connsiteX22" fmla="*/ 4465 w 10000"/>
                  <a:gd name="connsiteY22" fmla="*/ 7445 h 10000"/>
                  <a:gd name="connsiteX23" fmla="*/ 4455 w 10000"/>
                  <a:gd name="connsiteY23" fmla="*/ 7010 h 10000"/>
                  <a:gd name="connsiteX24" fmla="*/ 4325 w 10000"/>
                  <a:gd name="connsiteY24" fmla="*/ 6829 h 10000"/>
                  <a:gd name="connsiteX25" fmla="*/ 4263 w 10000"/>
                  <a:gd name="connsiteY25" fmla="*/ 6579 h 10000"/>
                  <a:gd name="connsiteX26" fmla="*/ 4162 w 10000"/>
                  <a:gd name="connsiteY26" fmla="*/ 6579 h 10000"/>
                  <a:gd name="connsiteX27" fmla="*/ 4037 w 10000"/>
                  <a:gd name="connsiteY27" fmla="*/ 6627 h 10000"/>
                  <a:gd name="connsiteX28" fmla="*/ 3960 w 10000"/>
                  <a:gd name="connsiteY28" fmla="*/ 6466 h 10000"/>
                  <a:gd name="connsiteX29" fmla="*/ 3979 w 10000"/>
                  <a:gd name="connsiteY29" fmla="*/ 6436 h 10000"/>
                  <a:gd name="connsiteX30" fmla="*/ 3964 w 10000"/>
                  <a:gd name="connsiteY30" fmla="*/ 6296 h 10000"/>
                  <a:gd name="connsiteX31" fmla="*/ 3873 w 10000"/>
                  <a:gd name="connsiteY31" fmla="*/ 6269 h 10000"/>
                  <a:gd name="connsiteX32" fmla="*/ 3772 w 10000"/>
                  <a:gd name="connsiteY32" fmla="*/ 6124 h 10000"/>
                  <a:gd name="connsiteX33" fmla="*/ 3733 w 10000"/>
                  <a:gd name="connsiteY33" fmla="*/ 6052 h 10000"/>
                  <a:gd name="connsiteX34" fmla="*/ 3675 w 10000"/>
                  <a:gd name="connsiteY34" fmla="*/ 6020 h 10000"/>
                  <a:gd name="connsiteX35" fmla="*/ 3656 w 10000"/>
                  <a:gd name="connsiteY35" fmla="*/ 5953 h 10000"/>
                  <a:gd name="connsiteX36" fmla="*/ 3743 w 10000"/>
                  <a:gd name="connsiteY36" fmla="*/ 5928 h 10000"/>
                  <a:gd name="connsiteX37" fmla="*/ 3656 w 10000"/>
                  <a:gd name="connsiteY37" fmla="*/ 5689 h 10000"/>
                  <a:gd name="connsiteX38" fmla="*/ 3584 w 10000"/>
                  <a:gd name="connsiteY38" fmla="*/ 5659 h 10000"/>
                  <a:gd name="connsiteX39" fmla="*/ 3589 w 10000"/>
                  <a:gd name="connsiteY39" fmla="*/ 5586 h 10000"/>
                  <a:gd name="connsiteX40" fmla="*/ 3358 w 10000"/>
                  <a:gd name="connsiteY40" fmla="*/ 5471 h 10000"/>
                  <a:gd name="connsiteX41" fmla="*/ 3338 w 10000"/>
                  <a:gd name="connsiteY41" fmla="*/ 5368 h 10000"/>
                  <a:gd name="connsiteX42" fmla="*/ 3358 w 10000"/>
                  <a:gd name="connsiteY42" fmla="*/ 5290 h 10000"/>
                  <a:gd name="connsiteX43" fmla="*/ 3213 w 10000"/>
                  <a:gd name="connsiteY43" fmla="*/ 5135 h 10000"/>
                  <a:gd name="connsiteX44" fmla="*/ 3122 w 10000"/>
                  <a:gd name="connsiteY44" fmla="*/ 5073 h 10000"/>
                  <a:gd name="connsiteX45" fmla="*/ 3107 w 10000"/>
                  <a:gd name="connsiteY45" fmla="*/ 4973 h 10000"/>
                  <a:gd name="connsiteX46" fmla="*/ 3141 w 10000"/>
                  <a:gd name="connsiteY46" fmla="*/ 4809 h 10000"/>
                  <a:gd name="connsiteX47" fmla="*/ 3069 w 10000"/>
                  <a:gd name="connsiteY47" fmla="*/ 4756 h 10000"/>
                  <a:gd name="connsiteX48" fmla="*/ 3064 w 10000"/>
                  <a:gd name="connsiteY48" fmla="*/ 4648 h 10000"/>
                  <a:gd name="connsiteX49" fmla="*/ 2968 w 10000"/>
                  <a:gd name="connsiteY49" fmla="*/ 4591 h 10000"/>
                  <a:gd name="connsiteX50" fmla="*/ 2968 w 10000"/>
                  <a:gd name="connsiteY50" fmla="*/ 4497 h 10000"/>
                  <a:gd name="connsiteX51" fmla="*/ 2905 w 10000"/>
                  <a:gd name="connsiteY51" fmla="*/ 4414 h 10000"/>
                  <a:gd name="connsiteX52" fmla="*/ 2905 w 10000"/>
                  <a:gd name="connsiteY52" fmla="*/ 4336 h 10000"/>
                  <a:gd name="connsiteX53" fmla="*/ 2847 w 10000"/>
                  <a:gd name="connsiteY53" fmla="*/ 4228 h 10000"/>
                  <a:gd name="connsiteX54" fmla="*/ 2833 w 10000"/>
                  <a:gd name="connsiteY54" fmla="*/ 4134 h 10000"/>
                  <a:gd name="connsiteX55" fmla="*/ 2746 w 10000"/>
                  <a:gd name="connsiteY55" fmla="*/ 4109 h 10000"/>
                  <a:gd name="connsiteX56" fmla="*/ 2674 w 10000"/>
                  <a:gd name="connsiteY56" fmla="*/ 4180 h 10000"/>
                  <a:gd name="connsiteX57" fmla="*/ 2660 w 10000"/>
                  <a:gd name="connsiteY57" fmla="*/ 4258 h 10000"/>
                  <a:gd name="connsiteX58" fmla="*/ 2544 w 10000"/>
                  <a:gd name="connsiteY58" fmla="*/ 4233 h 10000"/>
                  <a:gd name="connsiteX59" fmla="*/ 2515 w 10000"/>
                  <a:gd name="connsiteY59" fmla="*/ 4155 h 10000"/>
                  <a:gd name="connsiteX60" fmla="*/ 2520 w 10000"/>
                  <a:gd name="connsiteY60" fmla="*/ 4046 h 10000"/>
                  <a:gd name="connsiteX61" fmla="*/ 2477 w 10000"/>
                  <a:gd name="connsiteY61" fmla="*/ 3970 h 10000"/>
                  <a:gd name="connsiteX62" fmla="*/ 2491 w 10000"/>
                  <a:gd name="connsiteY62" fmla="*/ 3900 h 10000"/>
                  <a:gd name="connsiteX63" fmla="*/ 2404 w 10000"/>
                  <a:gd name="connsiteY63" fmla="*/ 3752 h 10000"/>
                  <a:gd name="connsiteX64" fmla="*/ 1937 w 10000"/>
                  <a:gd name="connsiteY64" fmla="*/ 3341 h 10000"/>
                  <a:gd name="connsiteX65" fmla="*/ 1937 w 10000"/>
                  <a:gd name="connsiteY65" fmla="*/ 3238 h 10000"/>
                  <a:gd name="connsiteX66" fmla="*/ 1836 w 10000"/>
                  <a:gd name="connsiteY66" fmla="*/ 3233 h 10000"/>
                  <a:gd name="connsiteX67" fmla="*/ 1764 w 10000"/>
                  <a:gd name="connsiteY67" fmla="*/ 3171 h 10000"/>
                  <a:gd name="connsiteX68" fmla="*/ 1769 w 10000"/>
                  <a:gd name="connsiteY68" fmla="*/ 3067 h 10000"/>
                  <a:gd name="connsiteX69" fmla="*/ 1908 w 10000"/>
                  <a:gd name="connsiteY69" fmla="*/ 2983 h 10000"/>
                  <a:gd name="connsiteX70" fmla="*/ 1884 w 10000"/>
                  <a:gd name="connsiteY70" fmla="*/ 2835 h 10000"/>
                  <a:gd name="connsiteX71" fmla="*/ 1726 w 10000"/>
                  <a:gd name="connsiteY71" fmla="*/ 2771 h 10000"/>
                  <a:gd name="connsiteX72" fmla="*/ 1677 w 10000"/>
                  <a:gd name="connsiteY72" fmla="*/ 2679 h 10000"/>
                  <a:gd name="connsiteX73" fmla="*/ 1604 w 10000"/>
                  <a:gd name="connsiteY73" fmla="*/ 2803 h 10000"/>
                  <a:gd name="connsiteX74" fmla="*/ 1508 w 10000"/>
                  <a:gd name="connsiteY74" fmla="*/ 2787 h 10000"/>
                  <a:gd name="connsiteX75" fmla="*/ 1402 w 10000"/>
                  <a:gd name="connsiteY75" fmla="*/ 2843 h 10000"/>
                  <a:gd name="connsiteX76" fmla="*/ 1416 w 10000"/>
                  <a:gd name="connsiteY76" fmla="*/ 2725 h 10000"/>
                  <a:gd name="connsiteX77" fmla="*/ 1465 w 10000"/>
                  <a:gd name="connsiteY77" fmla="*/ 2663 h 10000"/>
                  <a:gd name="connsiteX78" fmla="*/ 1407 w 10000"/>
                  <a:gd name="connsiteY78" fmla="*/ 2612 h 10000"/>
                  <a:gd name="connsiteX79" fmla="*/ 1378 w 10000"/>
                  <a:gd name="connsiteY79" fmla="*/ 2456 h 10000"/>
                  <a:gd name="connsiteX80" fmla="*/ 1335 w 10000"/>
                  <a:gd name="connsiteY80" fmla="*/ 2378 h 10000"/>
                  <a:gd name="connsiteX81" fmla="*/ 1416 w 10000"/>
                  <a:gd name="connsiteY81" fmla="*/ 2300 h 10000"/>
                  <a:gd name="connsiteX82" fmla="*/ 1388 w 10000"/>
                  <a:gd name="connsiteY82" fmla="*/ 2160 h 10000"/>
                  <a:gd name="connsiteX83" fmla="*/ 1320 w 10000"/>
                  <a:gd name="connsiteY83" fmla="*/ 2087 h 10000"/>
                  <a:gd name="connsiteX84" fmla="*/ 1388 w 10000"/>
                  <a:gd name="connsiteY84" fmla="*/ 1964 h 10000"/>
                  <a:gd name="connsiteX85" fmla="*/ 1301 w 10000"/>
                  <a:gd name="connsiteY85" fmla="*/ 1932 h 10000"/>
                  <a:gd name="connsiteX86" fmla="*/ 1277 w 10000"/>
                  <a:gd name="connsiteY86" fmla="*/ 1840 h 10000"/>
                  <a:gd name="connsiteX87" fmla="*/ 1176 w 10000"/>
                  <a:gd name="connsiteY87" fmla="*/ 1864 h 10000"/>
                  <a:gd name="connsiteX88" fmla="*/ 1190 w 10000"/>
                  <a:gd name="connsiteY88" fmla="*/ 1778 h 10000"/>
                  <a:gd name="connsiteX89" fmla="*/ 1142 w 10000"/>
                  <a:gd name="connsiteY89" fmla="*/ 1678 h 10000"/>
                  <a:gd name="connsiteX90" fmla="*/ 1176 w 10000"/>
                  <a:gd name="connsiteY90" fmla="*/ 1617 h 10000"/>
                  <a:gd name="connsiteX91" fmla="*/ 1118 w 10000"/>
                  <a:gd name="connsiteY91" fmla="*/ 1544 h 10000"/>
                  <a:gd name="connsiteX92" fmla="*/ 1055 w 10000"/>
                  <a:gd name="connsiteY92" fmla="*/ 1539 h 10000"/>
                  <a:gd name="connsiteX93" fmla="*/ 1099 w 10000"/>
                  <a:gd name="connsiteY93" fmla="*/ 1404 h 10000"/>
                  <a:gd name="connsiteX94" fmla="*/ 1046 w 10000"/>
                  <a:gd name="connsiteY94" fmla="*/ 1289 h 10000"/>
                  <a:gd name="connsiteX95" fmla="*/ 969 w 10000"/>
                  <a:gd name="connsiteY95" fmla="*/ 1186 h 10000"/>
                  <a:gd name="connsiteX96" fmla="*/ 887 w 10000"/>
                  <a:gd name="connsiteY96" fmla="*/ 1165 h 10000"/>
                  <a:gd name="connsiteX97" fmla="*/ 882 w 10000"/>
                  <a:gd name="connsiteY97" fmla="*/ 1232 h 10000"/>
                  <a:gd name="connsiteX98" fmla="*/ 824 w 10000"/>
                  <a:gd name="connsiteY98" fmla="*/ 1305 h 10000"/>
                  <a:gd name="connsiteX99" fmla="*/ 713 w 10000"/>
                  <a:gd name="connsiteY99" fmla="*/ 1197 h 10000"/>
                  <a:gd name="connsiteX100" fmla="*/ 612 w 10000"/>
                  <a:gd name="connsiteY100" fmla="*/ 1186 h 10000"/>
                  <a:gd name="connsiteX101" fmla="*/ 569 w 10000"/>
                  <a:gd name="connsiteY101" fmla="*/ 1025 h 10000"/>
                  <a:gd name="connsiteX102" fmla="*/ 598 w 10000"/>
                  <a:gd name="connsiteY102" fmla="*/ 891 h 10000"/>
                  <a:gd name="connsiteX103" fmla="*/ 540 w 10000"/>
                  <a:gd name="connsiteY103" fmla="*/ 807 h 10000"/>
                  <a:gd name="connsiteX104" fmla="*/ 439 w 10000"/>
                  <a:gd name="connsiteY104" fmla="*/ 715 h 10000"/>
                  <a:gd name="connsiteX105" fmla="*/ 511 w 10000"/>
                  <a:gd name="connsiteY105" fmla="*/ 855 h 10000"/>
                  <a:gd name="connsiteX106" fmla="*/ 425 w 10000"/>
                  <a:gd name="connsiteY106" fmla="*/ 823 h 10000"/>
                  <a:gd name="connsiteX107" fmla="*/ 319 w 10000"/>
                  <a:gd name="connsiteY107" fmla="*/ 797 h 10000"/>
                  <a:gd name="connsiteX108" fmla="*/ 218 w 10000"/>
                  <a:gd name="connsiteY108" fmla="*/ 751 h 10000"/>
                  <a:gd name="connsiteX109" fmla="*/ 193 w 10000"/>
                  <a:gd name="connsiteY109" fmla="*/ 621 h 10000"/>
                  <a:gd name="connsiteX110" fmla="*/ 208 w 10000"/>
                  <a:gd name="connsiteY110" fmla="*/ 559 h 10000"/>
                  <a:gd name="connsiteX111" fmla="*/ 165 w 10000"/>
                  <a:gd name="connsiteY111" fmla="*/ 503 h 10000"/>
                  <a:gd name="connsiteX112" fmla="*/ 102 w 10000"/>
                  <a:gd name="connsiteY112" fmla="*/ 498 h 10000"/>
                  <a:gd name="connsiteX113" fmla="*/ 145 w 10000"/>
                  <a:gd name="connsiteY113" fmla="*/ 425 h 10000"/>
                  <a:gd name="connsiteX114" fmla="*/ 102 w 10000"/>
                  <a:gd name="connsiteY114" fmla="*/ 296 h 10000"/>
                  <a:gd name="connsiteX115" fmla="*/ 266 w 10000"/>
                  <a:gd name="connsiteY115" fmla="*/ 372 h 10000"/>
                  <a:gd name="connsiteX116" fmla="*/ 218 w 10000"/>
                  <a:gd name="connsiteY116" fmla="*/ 156 h 10000"/>
                  <a:gd name="connsiteX117" fmla="*/ 131 w 10000"/>
                  <a:gd name="connsiteY117" fmla="*/ 0 h 10000"/>
                  <a:gd name="connsiteX0" fmla="*/ 9898 w 9898"/>
                  <a:gd name="connsiteY0" fmla="*/ 2332 h 9844"/>
                  <a:gd name="connsiteX1" fmla="*/ 9367 w 9898"/>
                  <a:gd name="connsiteY1" fmla="*/ 9844 h 9844"/>
                  <a:gd name="connsiteX2" fmla="*/ 7845 w 9898"/>
                  <a:gd name="connsiteY2" fmla="*/ 9715 h 9844"/>
                  <a:gd name="connsiteX3" fmla="*/ 6690 w 9898"/>
                  <a:gd name="connsiteY3" fmla="*/ 9596 h 9844"/>
                  <a:gd name="connsiteX4" fmla="*/ 4873 w 9898"/>
                  <a:gd name="connsiteY4" fmla="*/ 9403 h 9844"/>
                  <a:gd name="connsiteX5" fmla="*/ 4897 w 9898"/>
                  <a:gd name="connsiteY5" fmla="*/ 9315 h 9844"/>
                  <a:gd name="connsiteX6" fmla="*/ 4782 w 9898"/>
                  <a:gd name="connsiteY6" fmla="*/ 9263 h 9844"/>
                  <a:gd name="connsiteX7" fmla="*/ 4782 w 9898"/>
                  <a:gd name="connsiteY7" fmla="*/ 9107 h 9844"/>
                  <a:gd name="connsiteX8" fmla="*/ 4652 w 9898"/>
                  <a:gd name="connsiteY8" fmla="*/ 9051 h 9844"/>
                  <a:gd name="connsiteX9" fmla="*/ 4551 w 9898"/>
                  <a:gd name="connsiteY9" fmla="*/ 8984 h 9844"/>
                  <a:gd name="connsiteX10" fmla="*/ 4435 w 9898"/>
                  <a:gd name="connsiteY10" fmla="*/ 8709 h 9844"/>
                  <a:gd name="connsiteX11" fmla="*/ 4349 w 9898"/>
                  <a:gd name="connsiteY11" fmla="*/ 8610 h 9844"/>
                  <a:gd name="connsiteX12" fmla="*/ 4382 w 9898"/>
                  <a:gd name="connsiteY12" fmla="*/ 8330 h 9844"/>
                  <a:gd name="connsiteX13" fmla="*/ 4281 w 9898"/>
                  <a:gd name="connsiteY13" fmla="*/ 8316 h 9844"/>
                  <a:gd name="connsiteX14" fmla="*/ 4223 w 9898"/>
                  <a:gd name="connsiteY14" fmla="*/ 8222 h 9844"/>
                  <a:gd name="connsiteX15" fmla="*/ 4305 w 9898"/>
                  <a:gd name="connsiteY15" fmla="*/ 8104 h 9844"/>
                  <a:gd name="connsiteX16" fmla="*/ 4349 w 9898"/>
                  <a:gd name="connsiteY16" fmla="*/ 8050 h 9844"/>
                  <a:gd name="connsiteX17" fmla="*/ 4378 w 9898"/>
                  <a:gd name="connsiteY17" fmla="*/ 7880 h 9844"/>
                  <a:gd name="connsiteX18" fmla="*/ 4353 w 9898"/>
                  <a:gd name="connsiteY18" fmla="*/ 7776 h 9844"/>
                  <a:gd name="connsiteX19" fmla="*/ 4378 w 9898"/>
                  <a:gd name="connsiteY19" fmla="*/ 7585 h 9844"/>
                  <a:gd name="connsiteX20" fmla="*/ 4406 w 9898"/>
                  <a:gd name="connsiteY20" fmla="*/ 7558 h 9844"/>
                  <a:gd name="connsiteX21" fmla="*/ 4421 w 9898"/>
                  <a:gd name="connsiteY21" fmla="*/ 7450 h 9844"/>
                  <a:gd name="connsiteX22" fmla="*/ 4363 w 9898"/>
                  <a:gd name="connsiteY22" fmla="*/ 7289 h 9844"/>
                  <a:gd name="connsiteX23" fmla="*/ 4353 w 9898"/>
                  <a:gd name="connsiteY23" fmla="*/ 6854 h 9844"/>
                  <a:gd name="connsiteX24" fmla="*/ 4223 w 9898"/>
                  <a:gd name="connsiteY24" fmla="*/ 6673 h 9844"/>
                  <a:gd name="connsiteX25" fmla="*/ 4161 w 9898"/>
                  <a:gd name="connsiteY25" fmla="*/ 6423 h 9844"/>
                  <a:gd name="connsiteX26" fmla="*/ 4060 w 9898"/>
                  <a:gd name="connsiteY26" fmla="*/ 6423 h 9844"/>
                  <a:gd name="connsiteX27" fmla="*/ 3935 w 9898"/>
                  <a:gd name="connsiteY27" fmla="*/ 6471 h 9844"/>
                  <a:gd name="connsiteX28" fmla="*/ 3858 w 9898"/>
                  <a:gd name="connsiteY28" fmla="*/ 6310 h 9844"/>
                  <a:gd name="connsiteX29" fmla="*/ 3877 w 9898"/>
                  <a:gd name="connsiteY29" fmla="*/ 6280 h 9844"/>
                  <a:gd name="connsiteX30" fmla="*/ 3862 w 9898"/>
                  <a:gd name="connsiteY30" fmla="*/ 6140 h 9844"/>
                  <a:gd name="connsiteX31" fmla="*/ 3771 w 9898"/>
                  <a:gd name="connsiteY31" fmla="*/ 6113 h 9844"/>
                  <a:gd name="connsiteX32" fmla="*/ 3670 w 9898"/>
                  <a:gd name="connsiteY32" fmla="*/ 5968 h 9844"/>
                  <a:gd name="connsiteX33" fmla="*/ 3631 w 9898"/>
                  <a:gd name="connsiteY33" fmla="*/ 5896 h 9844"/>
                  <a:gd name="connsiteX34" fmla="*/ 3573 w 9898"/>
                  <a:gd name="connsiteY34" fmla="*/ 5864 h 9844"/>
                  <a:gd name="connsiteX35" fmla="*/ 3554 w 9898"/>
                  <a:gd name="connsiteY35" fmla="*/ 5797 h 9844"/>
                  <a:gd name="connsiteX36" fmla="*/ 3641 w 9898"/>
                  <a:gd name="connsiteY36" fmla="*/ 5772 h 9844"/>
                  <a:gd name="connsiteX37" fmla="*/ 3554 w 9898"/>
                  <a:gd name="connsiteY37" fmla="*/ 5533 h 9844"/>
                  <a:gd name="connsiteX38" fmla="*/ 3482 w 9898"/>
                  <a:gd name="connsiteY38" fmla="*/ 5503 h 9844"/>
                  <a:gd name="connsiteX39" fmla="*/ 3487 w 9898"/>
                  <a:gd name="connsiteY39" fmla="*/ 5430 h 9844"/>
                  <a:gd name="connsiteX40" fmla="*/ 3256 w 9898"/>
                  <a:gd name="connsiteY40" fmla="*/ 5315 h 9844"/>
                  <a:gd name="connsiteX41" fmla="*/ 3236 w 9898"/>
                  <a:gd name="connsiteY41" fmla="*/ 5212 h 9844"/>
                  <a:gd name="connsiteX42" fmla="*/ 3256 w 9898"/>
                  <a:gd name="connsiteY42" fmla="*/ 5134 h 9844"/>
                  <a:gd name="connsiteX43" fmla="*/ 3111 w 9898"/>
                  <a:gd name="connsiteY43" fmla="*/ 4979 h 9844"/>
                  <a:gd name="connsiteX44" fmla="*/ 3020 w 9898"/>
                  <a:gd name="connsiteY44" fmla="*/ 4917 h 9844"/>
                  <a:gd name="connsiteX45" fmla="*/ 3005 w 9898"/>
                  <a:gd name="connsiteY45" fmla="*/ 4817 h 9844"/>
                  <a:gd name="connsiteX46" fmla="*/ 3039 w 9898"/>
                  <a:gd name="connsiteY46" fmla="*/ 4653 h 9844"/>
                  <a:gd name="connsiteX47" fmla="*/ 2967 w 9898"/>
                  <a:gd name="connsiteY47" fmla="*/ 4600 h 9844"/>
                  <a:gd name="connsiteX48" fmla="*/ 2962 w 9898"/>
                  <a:gd name="connsiteY48" fmla="*/ 4492 h 9844"/>
                  <a:gd name="connsiteX49" fmla="*/ 2866 w 9898"/>
                  <a:gd name="connsiteY49" fmla="*/ 4435 h 9844"/>
                  <a:gd name="connsiteX50" fmla="*/ 2866 w 9898"/>
                  <a:gd name="connsiteY50" fmla="*/ 4341 h 9844"/>
                  <a:gd name="connsiteX51" fmla="*/ 2803 w 9898"/>
                  <a:gd name="connsiteY51" fmla="*/ 4258 h 9844"/>
                  <a:gd name="connsiteX52" fmla="*/ 2803 w 9898"/>
                  <a:gd name="connsiteY52" fmla="*/ 4180 h 9844"/>
                  <a:gd name="connsiteX53" fmla="*/ 2745 w 9898"/>
                  <a:gd name="connsiteY53" fmla="*/ 4072 h 9844"/>
                  <a:gd name="connsiteX54" fmla="*/ 2731 w 9898"/>
                  <a:gd name="connsiteY54" fmla="*/ 3978 h 9844"/>
                  <a:gd name="connsiteX55" fmla="*/ 2644 w 9898"/>
                  <a:gd name="connsiteY55" fmla="*/ 3953 h 9844"/>
                  <a:gd name="connsiteX56" fmla="*/ 2572 w 9898"/>
                  <a:gd name="connsiteY56" fmla="*/ 4024 h 9844"/>
                  <a:gd name="connsiteX57" fmla="*/ 2558 w 9898"/>
                  <a:gd name="connsiteY57" fmla="*/ 4102 h 9844"/>
                  <a:gd name="connsiteX58" fmla="*/ 2442 w 9898"/>
                  <a:gd name="connsiteY58" fmla="*/ 4077 h 9844"/>
                  <a:gd name="connsiteX59" fmla="*/ 2413 w 9898"/>
                  <a:gd name="connsiteY59" fmla="*/ 3999 h 9844"/>
                  <a:gd name="connsiteX60" fmla="*/ 2418 w 9898"/>
                  <a:gd name="connsiteY60" fmla="*/ 3890 h 9844"/>
                  <a:gd name="connsiteX61" fmla="*/ 2375 w 9898"/>
                  <a:gd name="connsiteY61" fmla="*/ 3814 h 9844"/>
                  <a:gd name="connsiteX62" fmla="*/ 2389 w 9898"/>
                  <a:gd name="connsiteY62" fmla="*/ 3744 h 9844"/>
                  <a:gd name="connsiteX63" fmla="*/ 2302 w 9898"/>
                  <a:gd name="connsiteY63" fmla="*/ 3596 h 9844"/>
                  <a:gd name="connsiteX64" fmla="*/ 1835 w 9898"/>
                  <a:gd name="connsiteY64" fmla="*/ 3185 h 9844"/>
                  <a:gd name="connsiteX65" fmla="*/ 1835 w 9898"/>
                  <a:gd name="connsiteY65" fmla="*/ 3082 h 9844"/>
                  <a:gd name="connsiteX66" fmla="*/ 1734 w 9898"/>
                  <a:gd name="connsiteY66" fmla="*/ 3077 h 9844"/>
                  <a:gd name="connsiteX67" fmla="*/ 1662 w 9898"/>
                  <a:gd name="connsiteY67" fmla="*/ 3015 h 9844"/>
                  <a:gd name="connsiteX68" fmla="*/ 1667 w 9898"/>
                  <a:gd name="connsiteY68" fmla="*/ 2911 h 9844"/>
                  <a:gd name="connsiteX69" fmla="*/ 1806 w 9898"/>
                  <a:gd name="connsiteY69" fmla="*/ 2827 h 9844"/>
                  <a:gd name="connsiteX70" fmla="*/ 1782 w 9898"/>
                  <a:gd name="connsiteY70" fmla="*/ 2679 h 9844"/>
                  <a:gd name="connsiteX71" fmla="*/ 1624 w 9898"/>
                  <a:gd name="connsiteY71" fmla="*/ 2615 h 9844"/>
                  <a:gd name="connsiteX72" fmla="*/ 1575 w 9898"/>
                  <a:gd name="connsiteY72" fmla="*/ 2523 h 9844"/>
                  <a:gd name="connsiteX73" fmla="*/ 1502 w 9898"/>
                  <a:gd name="connsiteY73" fmla="*/ 2647 h 9844"/>
                  <a:gd name="connsiteX74" fmla="*/ 1406 w 9898"/>
                  <a:gd name="connsiteY74" fmla="*/ 2631 h 9844"/>
                  <a:gd name="connsiteX75" fmla="*/ 1300 w 9898"/>
                  <a:gd name="connsiteY75" fmla="*/ 2687 h 9844"/>
                  <a:gd name="connsiteX76" fmla="*/ 1314 w 9898"/>
                  <a:gd name="connsiteY76" fmla="*/ 2569 h 9844"/>
                  <a:gd name="connsiteX77" fmla="*/ 1363 w 9898"/>
                  <a:gd name="connsiteY77" fmla="*/ 2507 h 9844"/>
                  <a:gd name="connsiteX78" fmla="*/ 1305 w 9898"/>
                  <a:gd name="connsiteY78" fmla="*/ 2456 h 9844"/>
                  <a:gd name="connsiteX79" fmla="*/ 1276 w 9898"/>
                  <a:gd name="connsiteY79" fmla="*/ 2300 h 9844"/>
                  <a:gd name="connsiteX80" fmla="*/ 1233 w 9898"/>
                  <a:gd name="connsiteY80" fmla="*/ 2222 h 9844"/>
                  <a:gd name="connsiteX81" fmla="*/ 1314 w 9898"/>
                  <a:gd name="connsiteY81" fmla="*/ 2144 h 9844"/>
                  <a:gd name="connsiteX82" fmla="*/ 1286 w 9898"/>
                  <a:gd name="connsiteY82" fmla="*/ 2004 h 9844"/>
                  <a:gd name="connsiteX83" fmla="*/ 1218 w 9898"/>
                  <a:gd name="connsiteY83" fmla="*/ 1931 h 9844"/>
                  <a:gd name="connsiteX84" fmla="*/ 1286 w 9898"/>
                  <a:gd name="connsiteY84" fmla="*/ 1808 h 9844"/>
                  <a:gd name="connsiteX85" fmla="*/ 1199 w 9898"/>
                  <a:gd name="connsiteY85" fmla="*/ 1776 h 9844"/>
                  <a:gd name="connsiteX86" fmla="*/ 1175 w 9898"/>
                  <a:gd name="connsiteY86" fmla="*/ 1684 h 9844"/>
                  <a:gd name="connsiteX87" fmla="*/ 1074 w 9898"/>
                  <a:gd name="connsiteY87" fmla="*/ 1708 h 9844"/>
                  <a:gd name="connsiteX88" fmla="*/ 1088 w 9898"/>
                  <a:gd name="connsiteY88" fmla="*/ 1622 h 9844"/>
                  <a:gd name="connsiteX89" fmla="*/ 1040 w 9898"/>
                  <a:gd name="connsiteY89" fmla="*/ 1522 h 9844"/>
                  <a:gd name="connsiteX90" fmla="*/ 1074 w 9898"/>
                  <a:gd name="connsiteY90" fmla="*/ 1461 h 9844"/>
                  <a:gd name="connsiteX91" fmla="*/ 1016 w 9898"/>
                  <a:gd name="connsiteY91" fmla="*/ 1388 h 9844"/>
                  <a:gd name="connsiteX92" fmla="*/ 953 w 9898"/>
                  <a:gd name="connsiteY92" fmla="*/ 1383 h 9844"/>
                  <a:gd name="connsiteX93" fmla="*/ 997 w 9898"/>
                  <a:gd name="connsiteY93" fmla="*/ 1248 h 9844"/>
                  <a:gd name="connsiteX94" fmla="*/ 944 w 9898"/>
                  <a:gd name="connsiteY94" fmla="*/ 1133 h 9844"/>
                  <a:gd name="connsiteX95" fmla="*/ 867 w 9898"/>
                  <a:gd name="connsiteY95" fmla="*/ 1030 h 9844"/>
                  <a:gd name="connsiteX96" fmla="*/ 785 w 9898"/>
                  <a:gd name="connsiteY96" fmla="*/ 1009 h 9844"/>
                  <a:gd name="connsiteX97" fmla="*/ 780 w 9898"/>
                  <a:gd name="connsiteY97" fmla="*/ 1076 h 9844"/>
                  <a:gd name="connsiteX98" fmla="*/ 722 w 9898"/>
                  <a:gd name="connsiteY98" fmla="*/ 1149 h 9844"/>
                  <a:gd name="connsiteX99" fmla="*/ 611 w 9898"/>
                  <a:gd name="connsiteY99" fmla="*/ 1041 h 9844"/>
                  <a:gd name="connsiteX100" fmla="*/ 510 w 9898"/>
                  <a:gd name="connsiteY100" fmla="*/ 1030 h 9844"/>
                  <a:gd name="connsiteX101" fmla="*/ 467 w 9898"/>
                  <a:gd name="connsiteY101" fmla="*/ 869 h 9844"/>
                  <a:gd name="connsiteX102" fmla="*/ 496 w 9898"/>
                  <a:gd name="connsiteY102" fmla="*/ 735 h 9844"/>
                  <a:gd name="connsiteX103" fmla="*/ 438 w 9898"/>
                  <a:gd name="connsiteY103" fmla="*/ 651 h 9844"/>
                  <a:gd name="connsiteX104" fmla="*/ 337 w 9898"/>
                  <a:gd name="connsiteY104" fmla="*/ 559 h 9844"/>
                  <a:gd name="connsiteX105" fmla="*/ 409 w 9898"/>
                  <a:gd name="connsiteY105" fmla="*/ 699 h 9844"/>
                  <a:gd name="connsiteX106" fmla="*/ 323 w 9898"/>
                  <a:gd name="connsiteY106" fmla="*/ 667 h 9844"/>
                  <a:gd name="connsiteX107" fmla="*/ 217 w 9898"/>
                  <a:gd name="connsiteY107" fmla="*/ 641 h 9844"/>
                  <a:gd name="connsiteX108" fmla="*/ 116 w 9898"/>
                  <a:gd name="connsiteY108" fmla="*/ 595 h 9844"/>
                  <a:gd name="connsiteX109" fmla="*/ 91 w 9898"/>
                  <a:gd name="connsiteY109" fmla="*/ 465 h 9844"/>
                  <a:gd name="connsiteX110" fmla="*/ 106 w 9898"/>
                  <a:gd name="connsiteY110" fmla="*/ 403 h 9844"/>
                  <a:gd name="connsiteX111" fmla="*/ 63 w 9898"/>
                  <a:gd name="connsiteY111" fmla="*/ 347 h 9844"/>
                  <a:gd name="connsiteX112" fmla="*/ 0 w 9898"/>
                  <a:gd name="connsiteY112" fmla="*/ 342 h 9844"/>
                  <a:gd name="connsiteX113" fmla="*/ 43 w 9898"/>
                  <a:gd name="connsiteY113" fmla="*/ 269 h 9844"/>
                  <a:gd name="connsiteX114" fmla="*/ 0 w 9898"/>
                  <a:gd name="connsiteY114" fmla="*/ 140 h 9844"/>
                  <a:gd name="connsiteX115" fmla="*/ 164 w 9898"/>
                  <a:gd name="connsiteY115" fmla="*/ 216 h 9844"/>
                  <a:gd name="connsiteX116" fmla="*/ 116 w 9898"/>
                  <a:gd name="connsiteY116" fmla="*/ 0 h 9844"/>
                  <a:gd name="connsiteX0" fmla="*/ 10000 w 10000"/>
                  <a:gd name="connsiteY0" fmla="*/ 2369 h 10000"/>
                  <a:gd name="connsiteX1" fmla="*/ 9464 w 10000"/>
                  <a:gd name="connsiteY1" fmla="*/ 10000 h 10000"/>
                  <a:gd name="connsiteX2" fmla="*/ 7926 w 10000"/>
                  <a:gd name="connsiteY2" fmla="*/ 9869 h 10000"/>
                  <a:gd name="connsiteX3" fmla="*/ 6759 w 10000"/>
                  <a:gd name="connsiteY3" fmla="*/ 9748 h 10000"/>
                  <a:gd name="connsiteX4" fmla="*/ 4923 w 10000"/>
                  <a:gd name="connsiteY4" fmla="*/ 9552 h 10000"/>
                  <a:gd name="connsiteX5" fmla="*/ 4947 w 10000"/>
                  <a:gd name="connsiteY5" fmla="*/ 9463 h 10000"/>
                  <a:gd name="connsiteX6" fmla="*/ 4831 w 10000"/>
                  <a:gd name="connsiteY6" fmla="*/ 9410 h 10000"/>
                  <a:gd name="connsiteX7" fmla="*/ 4831 w 10000"/>
                  <a:gd name="connsiteY7" fmla="*/ 9251 h 10000"/>
                  <a:gd name="connsiteX8" fmla="*/ 4700 w 10000"/>
                  <a:gd name="connsiteY8" fmla="*/ 9194 h 10000"/>
                  <a:gd name="connsiteX9" fmla="*/ 4598 w 10000"/>
                  <a:gd name="connsiteY9" fmla="*/ 9126 h 10000"/>
                  <a:gd name="connsiteX10" fmla="*/ 4481 w 10000"/>
                  <a:gd name="connsiteY10" fmla="*/ 8847 h 10000"/>
                  <a:gd name="connsiteX11" fmla="*/ 4394 w 10000"/>
                  <a:gd name="connsiteY11" fmla="*/ 8746 h 10000"/>
                  <a:gd name="connsiteX12" fmla="*/ 4427 w 10000"/>
                  <a:gd name="connsiteY12" fmla="*/ 8462 h 10000"/>
                  <a:gd name="connsiteX13" fmla="*/ 4325 w 10000"/>
                  <a:gd name="connsiteY13" fmla="*/ 8448 h 10000"/>
                  <a:gd name="connsiteX14" fmla="*/ 4267 w 10000"/>
                  <a:gd name="connsiteY14" fmla="*/ 8352 h 10000"/>
                  <a:gd name="connsiteX15" fmla="*/ 4349 w 10000"/>
                  <a:gd name="connsiteY15" fmla="*/ 8232 h 10000"/>
                  <a:gd name="connsiteX16" fmla="*/ 4394 w 10000"/>
                  <a:gd name="connsiteY16" fmla="*/ 8178 h 10000"/>
                  <a:gd name="connsiteX17" fmla="*/ 4423 w 10000"/>
                  <a:gd name="connsiteY17" fmla="*/ 8005 h 10000"/>
                  <a:gd name="connsiteX18" fmla="*/ 4398 w 10000"/>
                  <a:gd name="connsiteY18" fmla="*/ 7899 h 10000"/>
                  <a:gd name="connsiteX19" fmla="*/ 4423 w 10000"/>
                  <a:gd name="connsiteY19" fmla="*/ 7705 h 10000"/>
                  <a:gd name="connsiteX20" fmla="*/ 4451 w 10000"/>
                  <a:gd name="connsiteY20" fmla="*/ 7678 h 10000"/>
                  <a:gd name="connsiteX21" fmla="*/ 4467 w 10000"/>
                  <a:gd name="connsiteY21" fmla="*/ 7568 h 10000"/>
                  <a:gd name="connsiteX22" fmla="*/ 4408 w 10000"/>
                  <a:gd name="connsiteY22" fmla="*/ 7405 h 10000"/>
                  <a:gd name="connsiteX23" fmla="*/ 4398 w 10000"/>
                  <a:gd name="connsiteY23" fmla="*/ 6963 h 10000"/>
                  <a:gd name="connsiteX24" fmla="*/ 4267 w 10000"/>
                  <a:gd name="connsiteY24" fmla="*/ 6779 h 10000"/>
                  <a:gd name="connsiteX25" fmla="*/ 4204 w 10000"/>
                  <a:gd name="connsiteY25" fmla="*/ 6525 h 10000"/>
                  <a:gd name="connsiteX26" fmla="*/ 4102 w 10000"/>
                  <a:gd name="connsiteY26" fmla="*/ 6525 h 10000"/>
                  <a:gd name="connsiteX27" fmla="*/ 3976 w 10000"/>
                  <a:gd name="connsiteY27" fmla="*/ 6574 h 10000"/>
                  <a:gd name="connsiteX28" fmla="*/ 3898 w 10000"/>
                  <a:gd name="connsiteY28" fmla="*/ 6410 h 10000"/>
                  <a:gd name="connsiteX29" fmla="*/ 3917 w 10000"/>
                  <a:gd name="connsiteY29" fmla="*/ 6380 h 10000"/>
                  <a:gd name="connsiteX30" fmla="*/ 3902 w 10000"/>
                  <a:gd name="connsiteY30" fmla="*/ 6237 h 10000"/>
                  <a:gd name="connsiteX31" fmla="*/ 3810 w 10000"/>
                  <a:gd name="connsiteY31" fmla="*/ 6210 h 10000"/>
                  <a:gd name="connsiteX32" fmla="*/ 3708 w 10000"/>
                  <a:gd name="connsiteY32" fmla="*/ 6063 h 10000"/>
                  <a:gd name="connsiteX33" fmla="*/ 3668 w 10000"/>
                  <a:gd name="connsiteY33" fmla="*/ 5989 h 10000"/>
                  <a:gd name="connsiteX34" fmla="*/ 3610 w 10000"/>
                  <a:gd name="connsiteY34" fmla="*/ 5957 h 10000"/>
                  <a:gd name="connsiteX35" fmla="*/ 3591 w 10000"/>
                  <a:gd name="connsiteY35" fmla="*/ 5889 h 10000"/>
                  <a:gd name="connsiteX36" fmla="*/ 3679 w 10000"/>
                  <a:gd name="connsiteY36" fmla="*/ 5863 h 10000"/>
                  <a:gd name="connsiteX37" fmla="*/ 3591 w 10000"/>
                  <a:gd name="connsiteY37" fmla="*/ 5621 h 10000"/>
                  <a:gd name="connsiteX38" fmla="*/ 3518 w 10000"/>
                  <a:gd name="connsiteY38" fmla="*/ 5590 h 10000"/>
                  <a:gd name="connsiteX39" fmla="*/ 3523 w 10000"/>
                  <a:gd name="connsiteY39" fmla="*/ 5516 h 10000"/>
                  <a:gd name="connsiteX40" fmla="*/ 3290 w 10000"/>
                  <a:gd name="connsiteY40" fmla="*/ 5399 h 10000"/>
                  <a:gd name="connsiteX41" fmla="*/ 3269 w 10000"/>
                  <a:gd name="connsiteY41" fmla="*/ 5295 h 10000"/>
                  <a:gd name="connsiteX42" fmla="*/ 3290 w 10000"/>
                  <a:gd name="connsiteY42" fmla="*/ 5215 h 10000"/>
                  <a:gd name="connsiteX43" fmla="*/ 3143 w 10000"/>
                  <a:gd name="connsiteY43" fmla="*/ 5058 h 10000"/>
                  <a:gd name="connsiteX44" fmla="*/ 3051 w 10000"/>
                  <a:gd name="connsiteY44" fmla="*/ 4995 h 10000"/>
                  <a:gd name="connsiteX45" fmla="*/ 3036 w 10000"/>
                  <a:gd name="connsiteY45" fmla="*/ 4893 h 10000"/>
                  <a:gd name="connsiteX46" fmla="*/ 3070 w 10000"/>
                  <a:gd name="connsiteY46" fmla="*/ 4727 h 10000"/>
                  <a:gd name="connsiteX47" fmla="*/ 2998 w 10000"/>
                  <a:gd name="connsiteY47" fmla="*/ 4673 h 10000"/>
                  <a:gd name="connsiteX48" fmla="*/ 2993 w 10000"/>
                  <a:gd name="connsiteY48" fmla="*/ 4563 h 10000"/>
                  <a:gd name="connsiteX49" fmla="*/ 2896 w 10000"/>
                  <a:gd name="connsiteY49" fmla="*/ 4505 h 10000"/>
                  <a:gd name="connsiteX50" fmla="*/ 2896 w 10000"/>
                  <a:gd name="connsiteY50" fmla="*/ 4410 h 10000"/>
                  <a:gd name="connsiteX51" fmla="*/ 2832 w 10000"/>
                  <a:gd name="connsiteY51" fmla="*/ 4325 h 10000"/>
                  <a:gd name="connsiteX52" fmla="*/ 2832 w 10000"/>
                  <a:gd name="connsiteY52" fmla="*/ 4246 h 10000"/>
                  <a:gd name="connsiteX53" fmla="*/ 2773 w 10000"/>
                  <a:gd name="connsiteY53" fmla="*/ 4137 h 10000"/>
                  <a:gd name="connsiteX54" fmla="*/ 2759 w 10000"/>
                  <a:gd name="connsiteY54" fmla="*/ 4041 h 10000"/>
                  <a:gd name="connsiteX55" fmla="*/ 2671 w 10000"/>
                  <a:gd name="connsiteY55" fmla="*/ 4016 h 10000"/>
                  <a:gd name="connsiteX56" fmla="*/ 2599 w 10000"/>
                  <a:gd name="connsiteY56" fmla="*/ 4088 h 10000"/>
                  <a:gd name="connsiteX57" fmla="*/ 2584 w 10000"/>
                  <a:gd name="connsiteY57" fmla="*/ 4167 h 10000"/>
                  <a:gd name="connsiteX58" fmla="*/ 2467 w 10000"/>
                  <a:gd name="connsiteY58" fmla="*/ 4142 h 10000"/>
                  <a:gd name="connsiteX59" fmla="*/ 2438 w 10000"/>
                  <a:gd name="connsiteY59" fmla="*/ 4062 h 10000"/>
                  <a:gd name="connsiteX60" fmla="*/ 2443 w 10000"/>
                  <a:gd name="connsiteY60" fmla="*/ 3952 h 10000"/>
                  <a:gd name="connsiteX61" fmla="*/ 2399 w 10000"/>
                  <a:gd name="connsiteY61" fmla="*/ 3874 h 10000"/>
                  <a:gd name="connsiteX62" fmla="*/ 2414 w 10000"/>
                  <a:gd name="connsiteY62" fmla="*/ 3803 h 10000"/>
                  <a:gd name="connsiteX63" fmla="*/ 2326 w 10000"/>
                  <a:gd name="connsiteY63" fmla="*/ 3653 h 10000"/>
                  <a:gd name="connsiteX64" fmla="*/ 1854 w 10000"/>
                  <a:gd name="connsiteY64" fmla="*/ 3235 h 10000"/>
                  <a:gd name="connsiteX65" fmla="*/ 1854 w 10000"/>
                  <a:gd name="connsiteY65" fmla="*/ 3131 h 10000"/>
                  <a:gd name="connsiteX66" fmla="*/ 1752 w 10000"/>
                  <a:gd name="connsiteY66" fmla="*/ 3126 h 10000"/>
                  <a:gd name="connsiteX67" fmla="*/ 1679 w 10000"/>
                  <a:gd name="connsiteY67" fmla="*/ 3063 h 10000"/>
                  <a:gd name="connsiteX68" fmla="*/ 1684 w 10000"/>
                  <a:gd name="connsiteY68" fmla="*/ 2957 h 10000"/>
                  <a:gd name="connsiteX69" fmla="*/ 1825 w 10000"/>
                  <a:gd name="connsiteY69" fmla="*/ 2872 h 10000"/>
                  <a:gd name="connsiteX70" fmla="*/ 1800 w 10000"/>
                  <a:gd name="connsiteY70" fmla="*/ 2721 h 10000"/>
                  <a:gd name="connsiteX71" fmla="*/ 1641 w 10000"/>
                  <a:gd name="connsiteY71" fmla="*/ 2656 h 10000"/>
                  <a:gd name="connsiteX72" fmla="*/ 1591 w 10000"/>
                  <a:gd name="connsiteY72" fmla="*/ 2563 h 10000"/>
                  <a:gd name="connsiteX73" fmla="*/ 1517 w 10000"/>
                  <a:gd name="connsiteY73" fmla="*/ 2689 h 10000"/>
                  <a:gd name="connsiteX74" fmla="*/ 1420 w 10000"/>
                  <a:gd name="connsiteY74" fmla="*/ 2673 h 10000"/>
                  <a:gd name="connsiteX75" fmla="*/ 1313 w 10000"/>
                  <a:gd name="connsiteY75" fmla="*/ 2730 h 10000"/>
                  <a:gd name="connsiteX76" fmla="*/ 1328 w 10000"/>
                  <a:gd name="connsiteY76" fmla="*/ 2610 h 10000"/>
                  <a:gd name="connsiteX77" fmla="*/ 1377 w 10000"/>
                  <a:gd name="connsiteY77" fmla="*/ 2547 h 10000"/>
                  <a:gd name="connsiteX78" fmla="*/ 1318 w 10000"/>
                  <a:gd name="connsiteY78" fmla="*/ 2495 h 10000"/>
                  <a:gd name="connsiteX79" fmla="*/ 1289 w 10000"/>
                  <a:gd name="connsiteY79" fmla="*/ 2336 h 10000"/>
                  <a:gd name="connsiteX80" fmla="*/ 1246 w 10000"/>
                  <a:gd name="connsiteY80" fmla="*/ 2257 h 10000"/>
                  <a:gd name="connsiteX81" fmla="*/ 1328 w 10000"/>
                  <a:gd name="connsiteY81" fmla="*/ 2178 h 10000"/>
                  <a:gd name="connsiteX82" fmla="*/ 1299 w 10000"/>
                  <a:gd name="connsiteY82" fmla="*/ 2036 h 10000"/>
                  <a:gd name="connsiteX83" fmla="*/ 1231 w 10000"/>
                  <a:gd name="connsiteY83" fmla="*/ 1962 h 10000"/>
                  <a:gd name="connsiteX84" fmla="*/ 1299 w 10000"/>
                  <a:gd name="connsiteY84" fmla="*/ 1837 h 10000"/>
                  <a:gd name="connsiteX85" fmla="*/ 1211 w 10000"/>
                  <a:gd name="connsiteY85" fmla="*/ 1804 h 10000"/>
                  <a:gd name="connsiteX86" fmla="*/ 1187 w 10000"/>
                  <a:gd name="connsiteY86" fmla="*/ 1711 h 10000"/>
                  <a:gd name="connsiteX87" fmla="*/ 1085 w 10000"/>
                  <a:gd name="connsiteY87" fmla="*/ 1735 h 10000"/>
                  <a:gd name="connsiteX88" fmla="*/ 1099 w 10000"/>
                  <a:gd name="connsiteY88" fmla="*/ 1648 h 10000"/>
                  <a:gd name="connsiteX89" fmla="*/ 1051 w 10000"/>
                  <a:gd name="connsiteY89" fmla="*/ 1546 h 10000"/>
                  <a:gd name="connsiteX90" fmla="*/ 1085 w 10000"/>
                  <a:gd name="connsiteY90" fmla="*/ 1484 h 10000"/>
                  <a:gd name="connsiteX91" fmla="*/ 1026 w 10000"/>
                  <a:gd name="connsiteY91" fmla="*/ 1410 h 10000"/>
                  <a:gd name="connsiteX92" fmla="*/ 963 w 10000"/>
                  <a:gd name="connsiteY92" fmla="*/ 1405 h 10000"/>
                  <a:gd name="connsiteX93" fmla="*/ 1007 w 10000"/>
                  <a:gd name="connsiteY93" fmla="*/ 1268 h 10000"/>
                  <a:gd name="connsiteX94" fmla="*/ 954 w 10000"/>
                  <a:gd name="connsiteY94" fmla="*/ 1151 h 10000"/>
                  <a:gd name="connsiteX95" fmla="*/ 876 w 10000"/>
                  <a:gd name="connsiteY95" fmla="*/ 1046 h 10000"/>
                  <a:gd name="connsiteX96" fmla="*/ 793 w 10000"/>
                  <a:gd name="connsiteY96" fmla="*/ 1025 h 10000"/>
                  <a:gd name="connsiteX97" fmla="*/ 788 w 10000"/>
                  <a:gd name="connsiteY97" fmla="*/ 1093 h 10000"/>
                  <a:gd name="connsiteX98" fmla="*/ 729 w 10000"/>
                  <a:gd name="connsiteY98" fmla="*/ 1167 h 10000"/>
                  <a:gd name="connsiteX99" fmla="*/ 617 w 10000"/>
                  <a:gd name="connsiteY99" fmla="*/ 1057 h 10000"/>
                  <a:gd name="connsiteX100" fmla="*/ 515 w 10000"/>
                  <a:gd name="connsiteY100" fmla="*/ 1046 h 10000"/>
                  <a:gd name="connsiteX101" fmla="*/ 472 w 10000"/>
                  <a:gd name="connsiteY101" fmla="*/ 883 h 10000"/>
                  <a:gd name="connsiteX102" fmla="*/ 501 w 10000"/>
                  <a:gd name="connsiteY102" fmla="*/ 747 h 10000"/>
                  <a:gd name="connsiteX103" fmla="*/ 443 w 10000"/>
                  <a:gd name="connsiteY103" fmla="*/ 661 h 10000"/>
                  <a:gd name="connsiteX104" fmla="*/ 340 w 10000"/>
                  <a:gd name="connsiteY104" fmla="*/ 568 h 10000"/>
                  <a:gd name="connsiteX105" fmla="*/ 413 w 10000"/>
                  <a:gd name="connsiteY105" fmla="*/ 710 h 10000"/>
                  <a:gd name="connsiteX106" fmla="*/ 326 w 10000"/>
                  <a:gd name="connsiteY106" fmla="*/ 678 h 10000"/>
                  <a:gd name="connsiteX107" fmla="*/ 219 w 10000"/>
                  <a:gd name="connsiteY107" fmla="*/ 651 h 10000"/>
                  <a:gd name="connsiteX108" fmla="*/ 117 w 10000"/>
                  <a:gd name="connsiteY108" fmla="*/ 604 h 10000"/>
                  <a:gd name="connsiteX109" fmla="*/ 92 w 10000"/>
                  <a:gd name="connsiteY109" fmla="*/ 472 h 10000"/>
                  <a:gd name="connsiteX110" fmla="*/ 107 w 10000"/>
                  <a:gd name="connsiteY110" fmla="*/ 409 h 10000"/>
                  <a:gd name="connsiteX111" fmla="*/ 64 w 10000"/>
                  <a:gd name="connsiteY111" fmla="*/ 352 h 10000"/>
                  <a:gd name="connsiteX112" fmla="*/ 0 w 10000"/>
                  <a:gd name="connsiteY112" fmla="*/ 347 h 10000"/>
                  <a:gd name="connsiteX113" fmla="*/ 43 w 10000"/>
                  <a:gd name="connsiteY113" fmla="*/ 273 h 10000"/>
                  <a:gd name="connsiteX114" fmla="*/ 0 w 10000"/>
                  <a:gd name="connsiteY114" fmla="*/ 142 h 10000"/>
                  <a:gd name="connsiteX115" fmla="*/ 166 w 10000"/>
                  <a:gd name="connsiteY115" fmla="*/ 219 h 10000"/>
                  <a:gd name="connsiteX116" fmla="*/ 159 w 10000"/>
                  <a:gd name="connsiteY116" fmla="*/ 210 h 10000"/>
                  <a:gd name="connsiteX117" fmla="*/ 117 w 10000"/>
                  <a:gd name="connsiteY117" fmla="*/ 0 h 10000"/>
                  <a:gd name="connsiteX0" fmla="*/ 10000 w 10000"/>
                  <a:gd name="connsiteY0" fmla="*/ 2369 h 10000"/>
                  <a:gd name="connsiteX1" fmla="*/ 9464 w 10000"/>
                  <a:gd name="connsiteY1" fmla="*/ 10000 h 10000"/>
                  <a:gd name="connsiteX2" fmla="*/ 7926 w 10000"/>
                  <a:gd name="connsiteY2" fmla="*/ 9869 h 10000"/>
                  <a:gd name="connsiteX3" fmla="*/ 6759 w 10000"/>
                  <a:gd name="connsiteY3" fmla="*/ 9748 h 10000"/>
                  <a:gd name="connsiteX4" fmla="*/ 4923 w 10000"/>
                  <a:gd name="connsiteY4" fmla="*/ 9552 h 10000"/>
                  <a:gd name="connsiteX5" fmla="*/ 4947 w 10000"/>
                  <a:gd name="connsiteY5" fmla="*/ 9463 h 10000"/>
                  <a:gd name="connsiteX6" fmla="*/ 4831 w 10000"/>
                  <a:gd name="connsiteY6" fmla="*/ 9410 h 10000"/>
                  <a:gd name="connsiteX7" fmla="*/ 4831 w 10000"/>
                  <a:gd name="connsiteY7" fmla="*/ 9251 h 10000"/>
                  <a:gd name="connsiteX8" fmla="*/ 4700 w 10000"/>
                  <a:gd name="connsiteY8" fmla="*/ 9194 h 10000"/>
                  <a:gd name="connsiteX9" fmla="*/ 4598 w 10000"/>
                  <a:gd name="connsiteY9" fmla="*/ 9126 h 10000"/>
                  <a:gd name="connsiteX10" fmla="*/ 4481 w 10000"/>
                  <a:gd name="connsiteY10" fmla="*/ 8847 h 10000"/>
                  <a:gd name="connsiteX11" fmla="*/ 4394 w 10000"/>
                  <a:gd name="connsiteY11" fmla="*/ 8746 h 10000"/>
                  <a:gd name="connsiteX12" fmla="*/ 4427 w 10000"/>
                  <a:gd name="connsiteY12" fmla="*/ 8462 h 10000"/>
                  <a:gd name="connsiteX13" fmla="*/ 4325 w 10000"/>
                  <a:gd name="connsiteY13" fmla="*/ 8448 h 10000"/>
                  <a:gd name="connsiteX14" fmla="*/ 4267 w 10000"/>
                  <a:gd name="connsiteY14" fmla="*/ 8352 h 10000"/>
                  <a:gd name="connsiteX15" fmla="*/ 4349 w 10000"/>
                  <a:gd name="connsiteY15" fmla="*/ 8232 h 10000"/>
                  <a:gd name="connsiteX16" fmla="*/ 4394 w 10000"/>
                  <a:gd name="connsiteY16" fmla="*/ 8178 h 10000"/>
                  <a:gd name="connsiteX17" fmla="*/ 4423 w 10000"/>
                  <a:gd name="connsiteY17" fmla="*/ 8005 h 10000"/>
                  <a:gd name="connsiteX18" fmla="*/ 4398 w 10000"/>
                  <a:gd name="connsiteY18" fmla="*/ 7899 h 10000"/>
                  <a:gd name="connsiteX19" fmla="*/ 4423 w 10000"/>
                  <a:gd name="connsiteY19" fmla="*/ 7705 h 10000"/>
                  <a:gd name="connsiteX20" fmla="*/ 4451 w 10000"/>
                  <a:gd name="connsiteY20" fmla="*/ 7678 h 10000"/>
                  <a:gd name="connsiteX21" fmla="*/ 4467 w 10000"/>
                  <a:gd name="connsiteY21" fmla="*/ 7568 h 10000"/>
                  <a:gd name="connsiteX22" fmla="*/ 4408 w 10000"/>
                  <a:gd name="connsiteY22" fmla="*/ 7405 h 10000"/>
                  <a:gd name="connsiteX23" fmla="*/ 4398 w 10000"/>
                  <a:gd name="connsiteY23" fmla="*/ 6963 h 10000"/>
                  <a:gd name="connsiteX24" fmla="*/ 4267 w 10000"/>
                  <a:gd name="connsiteY24" fmla="*/ 6779 h 10000"/>
                  <a:gd name="connsiteX25" fmla="*/ 4204 w 10000"/>
                  <a:gd name="connsiteY25" fmla="*/ 6525 h 10000"/>
                  <a:gd name="connsiteX26" fmla="*/ 4102 w 10000"/>
                  <a:gd name="connsiteY26" fmla="*/ 6525 h 10000"/>
                  <a:gd name="connsiteX27" fmla="*/ 3976 w 10000"/>
                  <a:gd name="connsiteY27" fmla="*/ 6574 h 10000"/>
                  <a:gd name="connsiteX28" fmla="*/ 3898 w 10000"/>
                  <a:gd name="connsiteY28" fmla="*/ 6410 h 10000"/>
                  <a:gd name="connsiteX29" fmla="*/ 3917 w 10000"/>
                  <a:gd name="connsiteY29" fmla="*/ 6380 h 10000"/>
                  <a:gd name="connsiteX30" fmla="*/ 3902 w 10000"/>
                  <a:gd name="connsiteY30" fmla="*/ 6237 h 10000"/>
                  <a:gd name="connsiteX31" fmla="*/ 3810 w 10000"/>
                  <a:gd name="connsiteY31" fmla="*/ 6210 h 10000"/>
                  <a:gd name="connsiteX32" fmla="*/ 3708 w 10000"/>
                  <a:gd name="connsiteY32" fmla="*/ 6063 h 10000"/>
                  <a:gd name="connsiteX33" fmla="*/ 3668 w 10000"/>
                  <a:gd name="connsiteY33" fmla="*/ 5989 h 10000"/>
                  <a:gd name="connsiteX34" fmla="*/ 3610 w 10000"/>
                  <a:gd name="connsiteY34" fmla="*/ 5957 h 10000"/>
                  <a:gd name="connsiteX35" fmla="*/ 3591 w 10000"/>
                  <a:gd name="connsiteY35" fmla="*/ 5889 h 10000"/>
                  <a:gd name="connsiteX36" fmla="*/ 3679 w 10000"/>
                  <a:gd name="connsiteY36" fmla="*/ 5863 h 10000"/>
                  <a:gd name="connsiteX37" fmla="*/ 3591 w 10000"/>
                  <a:gd name="connsiteY37" fmla="*/ 5621 h 10000"/>
                  <a:gd name="connsiteX38" fmla="*/ 3518 w 10000"/>
                  <a:gd name="connsiteY38" fmla="*/ 5590 h 10000"/>
                  <a:gd name="connsiteX39" fmla="*/ 3523 w 10000"/>
                  <a:gd name="connsiteY39" fmla="*/ 5516 h 10000"/>
                  <a:gd name="connsiteX40" fmla="*/ 3290 w 10000"/>
                  <a:gd name="connsiteY40" fmla="*/ 5399 h 10000"/>
                  <a:gd name="connsiteX41" fmla="*/ 3269 w 10000"/>
                  <a:gd name="connsiteY41" fmla="*/ 5295 h 10000"/>
                  <a:gd name="connsiteX42" fmla="*/ 3290 w 10000"/>
                  <a:gd name="connsiteY42" fmla="*/ 5215 h 10000"/>
                  <a:gd name="connsiteX43" fmla="*/ 3143 w 10000"/>
                  <a:gd name="connsiteY43" fmla="*/ 5058 h 10000"/>
                  <a:gd name="connsiteX44" fmla="*/ 3051 w 10000"/>
                  <a:gd name="connsiteY44" fmla="*/ 4995 h 10000"/>
                  <a:gd name="connsiteX45" fmla="*/ 3036 w 10000"/>
                  <a:gd name="connsiteY45" fmla="*/ 4893 h 10000"/>
                  <a:gd name="connsiteX46" fmla="*/ 3070 w 10000"/>
                  <a:gd name="connsiteY46" fmla="*/ 4727 h 10000"/>
                  <a:gd name="connsiteX47" fmla="*/ 2998 w 10000"/>
                  <a:gd name="connsiteY47" fmla="*/ 4673 h 10000"/>
                  <a:gd name="connsiteX48" fmla="*/ 2993 w 10000"/>
                  <a:gd name="connsiteY48" fmla="*/ 4563 h 10000"/>
                  <a:gd name="connsiteX49" fmla="*/ 2896 w 10000"/>
                  <a:gd name="connsiteY49" fmla="*/ 4505 h 10000"/>
                  <a:gd name="connsiteX50" fmla="*/ 2896 w 10000"/>
                  <a:gd name="connsiteY50" fmla="*/ 4410 h 10000"/>
                  <a:gd name="connsiteX51" fmla="*/ 2832 w 10000"/>
                  <a:gd name="connsiteY51" fmla="*/ 4325 h 10000"/>
                  <a:gd name="connsiteX52" fmla="*/ 2832 w 10000"/>
                  <a:gd name="connsiteY52" fmla="*/ 4246 h 10000"/>
                  <a:gd name="connsiteX53" fmla="*/ 2773 w 10000"/>
                  <a:gd name="connsiteY53" fmla="*/ 4137 h 10000"/>
                  <a:gd name="connsiteX54" fmla="*/ 2759 w 10000"/>
                  <a:gd name="connsiteY54" fmla="*/ 4041 h 10000"/>
                  <a:gd name="connsiteX55" fmla="*/ 2671 w 10000"/>
                  <a:gd name="connsiteY55" fmla="*/ 4016 h 10000"/>
                  <a:gd name="connsiteX56" fmla="*/ 2599 w 10000"/>
                  <a:gd name="connsiteY56" fmla="*/ 4088 h 10000"/>
                  <a:gd name="connsiteX57" fmla="*/ 2584 w 10000"/>
                  <a:gd name="connsiteY57" fmla="*/ 4167 h 10000"/>
                  <a:gd name="connsiteX58" fmla="*/ 2467 w 10000"/>
                  <a:gd name="connsiteY58" fmla="*/ 4142 h 10000"/>
                  <a:gd name="connsiteX59" fmla="*/ 2438 w 10000"/>
                  <a:gd name="connsiteY59" fmla="*/ 4062 h 10000"/>
                  <a:gd name="connsiteX60" fmla="*/ 2443 w 10000"/>
                  <a:gd name="connsiteY60" fmla="*/ 3952 h 10000"/>
                  <a:gd name="connsiteX61" fmla="*/ 2399 w 10000"/>
                  <a:gd name="connsiteY61" fmla="*/ 3874 h 10000"/>
                  <a:gd name="connsiteX62" fmla="*/ 2414 w 10000"/>
                  <a:gd name="connsiteY62" fmla="*/ 3803 h 10000"/>
                  <a:gd name="connsiteX63" fmla="*/ 2326 w 10000"/>
                  <a:gd name="connsiteY63" fmla="*/ 3653 h 10000"/>
                  <a:gd name="connsiteX64" fmla="*/ 1854 w 10000"/>
                  <a:gd name="connsiteY64" fmla="*/ 3235 h 10000"/>
                  <a:gd name="connsiteX65" fmla="*/ 1854 w 10000"/>
                  <a:gd name="connsiteY65" fmla="*/ 3131 h 10000"/>
                  <a:gd name="connsiteX66" fmla="*/ 1752 w 10000"/>
                  <a:gd name="connsiteY66" fmla="*/ 3126 h 10000"/>
                  <a:gd name="connsiteX67" fmla="*/ 1679 w 10000"/>
                  <a:gd name="connsiteY67" fmla="*/ 3063 h 10000"/>
                  <a:gd name="connsiteX68" fmla="*/ 1684 w 10000"/>
                  <a:gd name="connsiteY68" fmla="*/ 2957 h 10000"/>
                  <a:gd name="connsiteX69" fmla="*/ 1825 w 10000"/>
                  <a:gd name="connsiteY69" fmla="*/ 2872 h 10000"/>
                  <a:gd name="connsiteX70" fmla="*/ 1800 w 10000"/>
                  <a:gd name="connsiteY70" fmla="*/ 2721 h 10000"/>
                  <a:gd name="connsiteX71" fmla="*/ 1641 w 10000"/>
                  <a:gd name="connsiteY71" fmla="*/ 2656 h 10000"/>
                  <a:gd name="connsiteX72" fmla="*/ 1591 w 10000"/>
                  <a:gd name="connsiteY72" fmla="*/ 2563 h 10000"/>
                  <a:gd name="connsiteX73" fmla="*/ 1517 w 10000"/>
                  <a:gd name="connsiteY73" fmla="*/ 2689 h 10000"/>
                  <a:gd name="connsiteX74" fmla="*/ 1420 w 10000"/>
                  <a:gd name="connsiteY74" fmla="*/ 2673 h 10000"/>
                  <a:gd name="connsiteX75" fmla="*/ 1313 w 10000"/>
                  <a:gd name="connsiteY75" fmla="*/ 2730 h 10000"/>
                  <a:gd name="connsiteX76" fmla="*/ 1328 w 10000"/>
                  <a:gd name="connsiteY76" fmla="*/ 2610 h 10000"/>
                  <a:gd name="connsiteX77" fmla="*/ 1377 w 10000"/>
                  <a:gd name="connsiteY77" fmla="*/ 2547 h 10000"/>
                  <a:gd name="connsiteX78" fmla="*/ 1318 w 10000"/>
                  <a:gd name="connsiteY78" fmla="*/ 2495 h 10000"/>
                  <a:gd name="connsiteX79" fmla="*/ 1289 w 10000"/>
                  <a:gd name="connsiteY79" fmla="*/ 2336 h 10000"/>
                  <a:gd name="connsiteX80" fmla="*/ 1246 w 10000"/>
                  <a:gd name="connsiteY80" fmla="*/ 2257 h 10000"/>
                  <a:gd name="connsiteX81" fmla="*/ 1328 w 10000"/>
                  <a:gd name="connsiteY81" fmla="*/ 2178 h 10000"/>
                  <a:gd name="connsiteX82" fmla="*/ 1299 w 10000"/>
                  <a:gd name="connsiteY82" fmla="*/ 2036 h 10000"/>
                  <a:gd name="connsiteX83" fmla="*/ 1231 w 10000"/>
                  <a:gd name="connsiteY83" fmla="*/ 1962 h 10000"/>
                  <a:gd name="connsiteX84" fmla="*/ 1299 w 10000"/>
                  <a:gd name="connsiteY84" fmla="*/ 1837 h 10000"/>
                  <a:gd name="connsiteX85" fmla="*/ 1211 w 10000"/>
                  <a:gd name="connsiteY85" fmla="*/ 1804 h 10000"/>
                  <a:gd name="connsiteX86" fmla="*/ 1187 w 10000"/>
                  <a:gd name="connsiteY86" fmla="*/ 1711 h 10000"/>
                  <a:gd name="connsiteX87" fmla="*/ 1085 w 10000"/>
                  <a:gd name="connsiteY87" fmla="*/ 1735 h 10000"/>
                  <a:gd name="connsiteX88" fmla="*/ 1099 w 10000"/>
                  <a:gd name="connsiteY88" fmla="*/ 1648 h 10000"/>
                  <a:gd name="connsiteX89" fmla="*/ 1051 w 10000"/>
                  <a:gd name="connsiteY89" fmla="*/ 1546 h 10000"/>
                  <a:gd name="connsiteX90" fmla="*/ 1085 w 10000"/>
                  <a:gd name="connsiteY90" fmla="*/ 1484 h 10000"/>
                  <a:gd name="connsiteX91" fmla="*/ 1026 w 10000"/>
                  <a:gd name="connsiteY91" fmla="*/ 1410 h 10000"/>
                  <a:gd name="connsiteX92" fmla="*/ 963 w 10000"/>
                  <a:gd name="connsiteY92" fmla="*/ 1405 h 10000"/>
                  <a:gd name="connsiteX93" fmla="*/ 1007 w 10000"/>
                  <a:gd name="connsiteY93" fmla="*/ 1268 h 10000"/>
                  <a:gd name="connsiteX94" fmla="*/ 954 w 10000"/>
                  <a:gd name="connsiteY94" fmla="*/ 1151 h 10000"/>
                  <a:gd name="connsiteX95" fmla="*/ 876 w 10000"/>
                  <a:gd name="connsiteY95" fmla="*/ 1046 h 10000"/>
                  <a:gd name="connsiteX96" fmla="*/ 793 w 10000"/>
                  <a:gd name="connsiteY96" fmla="*/ 1025 h 10000"/>
                  <a:gd name="connsiteX97" fmla="*/ 788 w 10000"/>
                  <a:gd name="connsiteY97" fmla="*/ 1093 h 10000"/>
                  <a:gd name="connsiteX98" fmla="*/ 729 w 10000"/>
                  <a:gd name="connsiteY98" fmla="*/ 1167 h 10000"/>
                  <a:gd name="connsiteX99" fmla="*/ 617 w 10000"/>
                  <a:gd name="connsiteY99" fmla="*/ 1057 h 10000"/>
                  <a:gd name="connsiteX100" fmla="*/ 515 w 10000"/>
                  <a:gd name="connsiteY100" fmla="*/ 1046 h 10000"/>
                  <a:gd name="connsiteX101" fmla="*/ 472 w 10000"/>
                  <a:gd name="connsiteY101" fmla="*/ 883 h 10000"/>
                  <a:gd name="connsiteX102" fmla="*/ 501 w 10000"/>
                  <a:gd name="connsiteY102" fmla="*/ 747 h 10000"/>
                  <a:gd name="connsiteX103" fmla="*/ 443 w 10000"/>
                  <a:gd name="connsiteY103" fmla="*/ 661 h 10000"/>
                  <a:gd name="connsiteX104" fmla="*/ 340 w 10000"/>
                  <a:gd name="connsiteY104" fmla="*/ 568 h 10000"/>
                  <a:gd name="connsiteX105" fmla="*/ 413 w 10000"/>
                  <a:gd name="connsiteY105" fmla="*/ 710 h 10000"/>
                  <a:gd name="connsiteX106" fmla="*/ 326 w 10000"/>
                  <a:gd name="connsiteY106" fmla="*/ 678 h 10000"/>
                  <a:gd name="connsiteX107" fmla="*/ 219 w 10000"/>
                  <a:gd name="connsiteY107" fmla="*/ 651 h 10000"/>
                  <a:gd name="connsiteX108" fmla="*/ 117 w 10000"/>
                  <a:gd name="connsiteY108" fmla="*/ 604 h 10000"/>
                  <a:gd name="connsiteX109" fmla="*/ 92 w 10000"/>
                  <a:gd name="connsiteY109" fmla="*/ 472 h 10000"/>
                  <a:gd name="connsiteX110" fmla="*/ 107 w 10000"/>
                  <a:gd name="connsiteY110" fmla="*/ 409 h 10000"/>
                  <a:gd name="connsiteX111" fmla="*/ 64 w 10000"/>
                  <a:gd name="connsiteY111" fmla="*/ 352 h 10000"/>
                  <a:gd name="connsiteX112" fmla="*/ 0 w 10000"/>
                  <a:gd name="connsiteY112" fmla="*/ 347 h 10000"/>
                  <a:gd name="connsiteX113" fmla="*/ 43 w 10000"/>
                  <a:gd name="connsiteY113" fmla="*/ 273 h 10000"/>
                  <a:gd name="connsiteX114" fmla="*/ 0 w 10000"/>
                  <a:gd name="connsiteY114" fmla="*/ 142 h 10000"/>
                  <a:gd name="connsiteX115" fmla="*/ 166 w 10000"/>
                  <a:gd name="connsiteY115" fmla="*/ 219 h 10000"/>
                  <a:gd name="connsiteX116" fmla="*/ 117 w 10000"/>
                  <a:gd name="connsiteY116" fmla="*/ 0 h 10000"/>
                  <a:gd name="connsiteX0" fmla="*/ 10000 w 10000"/>
                  <a:gd name="connsiteY0" fmla="*/ 2369 h 10000"/>
                  <a:gd name="connsiteX1" fmla="*/ 9464 w 10000"/>
                  <a:gd name="connsiteY1" fmla="*/ 10000 h 10000"/>
                  <a:gd name="connsiteX2" fmla="*/ 7926 w 10000"/>
                  <a:gd name="connsiteY2" fmla="*/ 9869 h 10000"/>
                  <a:gd name="connsiteX3" fmla="*/ 6759 w 10000"/>
                  <a:gd name="connsiteY3" fmla="*/ 9748 h 10000"/>
                  <a:gd name="connsiteX4" fmla="*/ 4923 w 10000"/>
                  <a:gd name="connsiteY4" fmla="*/ 9552 h 10000"/>
                  <a:gd name="connsiteX5" fmla="*/ 4947 w 10000"/>
                  <a:gd name="connsiteY5" fmla="*/ 9463 h 10000"/>
                  <a:gd name="connsiteX6" fmla="*/ 4831 w 10000"/>
                  <a:gd name="connsiteY6" fmla="*/ 9410 h 10000"/>
                  <a:gd name="connsiteX7" fmla="*/ 4831 w 10000"/>
                  <a:gd name="connsiteY7" fmla="*/ 9251 h 10000"/>
                  <a:gd name="connsiteX8" fmla="*/ 4700 w 10000"/>
                  <a:gd name="connsiteY8" fmla="*/ 9194 h 10000"/>
                  <a:gd name="connsiteX9" fmla="*/ 4598 w 10000"/>
                  <a:gd name="connsiteY9" fmla="*/ 9126 h 10000"/>
                  <a:gd name="connsiteX10" fmla="*/ 4481 w 10000"/>
                  <a:gd name="connsiteY10" fmla="*/ 8847 h 10000"/>
                  <a:gd name="connsiteX11" fmla="*/ 4394 w 10000"/>
                  <a:gd name="connsiteY11" fmla="*/ 8746 h 10000"/>
                  <a:gd name="connsiteX12" fmla="*/ 4427 w 10000"/>
                  <a:gd name="connsiteY12" fmla="*/ 8462 h 10000"/>
                  <a:gd name="connsiteX13" fmla="*/ 4325 w 10000"/>
                  <a:gd name="connsiteY13" fmla="*/ 8448 h 10000"/>
                  <a:gd name="connsiteX14" fmla="*/ 4267 w 10000"/>
                  <a:gd name="connsiteY14" fmla="*/ 8352 h 10000"/>
                  <a:gd name="connsiteX15" fmla="*/ 4349 w 10000"/>
                  <a:gd name="connsiteY15" fmla="*/ 8232 h 10000"/>
                  <a:gd name="connsiteX16" fmla="*/ 4394 w 10000"/>
                  <a:gd name="connsiteY16" fmla="*/ 8178 h 10000"/>
                  <a:gd name="connsiteX17" fmla="*/ 4423 w 10000"/>
                  <a:gd name="connsiteY17" fmla="*/ 8005 h 10000"/>
                  <a:gd name="connsiteX18" fmla="*/ 4398 w 10000"/>
                  <a:gd name="connsiteY18" fmla="*/ 7899 h 10000"/>
                  <a:gd name="connsiteX19" fmla="*/ 4423 w 10000"/>
                  <a:gd name="connsiteY19" fmla="*/ 7705 h 10000"/>
                  <a:gd name="connsiteX20" fmla="*/ 4451 w 10000"/>
                  <a:gd name="connsiteY20" fmla="*/ 7678 h 10000"/>
                  <a:gd name="connsiteX21" fmla="*/ 4467 w 10000"/>
                  <a:gd name="connsiteY21" fmla="*/ 7568 h 10000"/>
                  <a:gd name="connsiteX22" fmla="*/ 4408 w 10000"/>
                  <a:gd name="connsiteY22" fmla="*/ 7405 h 10000"/>
                  <a:gd name="connsiteX23" fmla="*/ 4398 w 10000"/>
                  <a:gd name="connsiteY23" fmla="*/ 6963 h 10000"/>
                  <a:gd name="connsiteX24" fmla="*/ 4267 w 10000"/>
                  <a:gd name="connsiteY24" fmla="*/ 6779 h 10000"/>
                  <a:gd name="connsiteX25" fmla="*/ 4204 w 10000"/>
                  <a:gd name="connsiteY25" fmla="*/ 6525 h 10000"/>
                  <a:gd name="connsiteX26" fmla="*/ 4102 w 10000"/>
                  <a:gd name="connsiteY26" fmla="*/ 6525 h 10000"/>
                  <a:gd name="connsiteX27" fmla="*/ 3976 w 10000"/>
                  <a:gd name="connsiteY27" fmla="*/ 6574 h 10000"/>
                  <a:gd name="connsiteX28" fmla="*/ 3898 w 10000"/>
                  <a:gd name="connsiteY28" fmla="*/ 6410 h 10000"/>
                  <a:gd name="connsiteX29" fmla="*/ 3917 w 10000"/>
                  <a:gd name="connsiteY29" fmla="*/ 6380 h 10000"/>
                  <a:gd name="connsiteX30" fmla="*/ 3902 w 10000"/>
                  <a:gd name="connsiteY30" fmla="*/ 6237 h 10000"/>
                  <a:gd name="connsiteX31" fmla="*/ 3810 w 10000"/>
                  <a:gd name="connsiteY31" fmla="*/ 6210 h 10000"/>
                  <a:gd name="connsiteX32" fmla="*/ 3708 w 10000"/>
                  <a:gd name="connsiteY32" fmla="*/ 6063 h 10000"/>
                  <a:gd name="connsiteX33" fmla="*/ 3668 w 10000"/>
                  <a:gd name="connsiteY33" fmla="*/ 5989 h 10000"/>
                  <a:gd name="connsiteX34" fmla="*/ 3610 w 10000"/>
                  <a:gd name="connsiteY34" fmla="*/ 5957 h 10000"/>
                  <a:gd name="connsiteX35" fmla="*/ 3591 w 10000"/>
                  <a:gd name="connsiteY35" fmla="*/ 5889 h 10000"/>
                  <a:gd name="connsiteX36" fmla="*/ 3679 w 10000"/>
                  <a:gd name="connsiteY36" fmla="*/ 5863 h 10000"/>
                  <a:gd name="connsiteX37" fmla="*/ 3591 w 10000"/>
                  <a:gd name="connsiteY37" fmla="*/ 5621 h 10000"/>
                  <a:gd name="connsiteX38" fmla="*/ 3518 w 10000"/>
                  <a:gd name="connsiteY38" fmla="*/ 5590 h 10000"/>
                  <a:gd name="connsiteX39" fmla="*/ 3523 w 10000"/>
                  <a:gd name="connsiteY39" fmla="*/ 5516 h 10000"/>
                  <a:gd name="connsiteX40" fmla="*/ 3290 w 10000"/>
                  <a:gd name="connsiteY40" fmla="*/ 5399 h 10000"/>
                  <a:gd name="connsiteX41" fmla="*/ 3269 w 10000"/>
                  <a:gd name="connsiteY41" fmla="*/ 5295 h 10000"/>
                  <a:gd name="connsiteX42" fmla="*/ 3290 w 10000"/>
                  <a:gd name="connsiteY42" fmla="*/ 5215 h 10000"/>
                  <a:gd name="connsiteX43" fmla="*/ 3143 w 10000"/>
                  <a:gd name="connsiteY43" fmla="*/ 5058 h 10000"/>
                  <a:gd name="connsiteX44" fmla="*/ 3051 w 10000"/>
                  <a:gd name="connsiteY44" fmla="*/ 4995 h 10000"/>
                  <a:gd name="connsiteX45" fmla="*/ 3036 w 10000"/>
                  <a:gd name="connsiteY45" fmla="*/ 4893 h 10000"/>
                  <a:gd name="connsiteX46" fmla="*/ 3070 w 10000"/>
                  <a:gd name="connsiteY46" fmla="*/ 4727 h 10000"/>
                  <a:gd name="connsiteX47" fmla="*/ 2998 w 10000"/>
                  <a:gd name="connsiteY47" fmla="*/ 4673 h 10000"/>
                  <a:gd name="connsiteX48" fmla="*/ 2993 w 10000"/>
                  <a:gd name="connsiteY48" fmla="*/ 4563 h 10000"/>
                  <a:gd name="connsiteX49" fmla="*/ 2896 w 10000"/>
                  <a:gd name="connsiteY49" fmla="*/ 4505 h 10000"/>
                  <a:gd name="connsiteX50" fmla="*/ 2896 w 10000"/>
                  <a:gd name="connsiteY50" fmla="*/ 4410 h 10000"/>
                  <a:gd name="connsiteX51" fmla="*/ 2832 w 10000"/>
                  <a:gd name="connsiteY51" fmla="*/ 4325 h 10000"/>
                  <a:gd name="connsiteX52" fmla="*/ 2832 w 10000"/>
                  <a:gd name="connsiteY52" fmla="*/ 4246 h 10000"/>
                  <a:gd name="connsiteX53" fmla="*/ 2773 w 10000"/>
                  <a:gd name="connsiteY53" fmla="*/ 4137 h 10000"/>
                  <a:gd name="connsiteX54" fmla="*/ 2759 w 10000"/>
                  <a:gd name="connsiteY54" fmla="*/ 4041 h 10000"/>
                  <a:gd name="connsiteX55" fmla="*/ 2671 w 10000"/>
                  <a:gd name="connsiteY55" fmla="*/ 4016 h 10000"/>
                  <a:gd name="connsiteX56" fmla="*/ 2599 w 10000"/>
                  <a:gd name="connsiteY56" fmla="*/ 4088 h 10000"/>
                  <a:gd name="connsiteX57" fmla="*/ 2584 w 10000"/>
                  <a:gd name="connsiteY57" fmla="*/ 4167 h 10000"/>
                  <a:gd name="connsiteX58" fmla="*/ 2467 w 10000"/>
                  <a:gd name="connsiteY58" fmla="*/ 4142 h 10000"/>
                  <a:gd name="connsiteX59" fmla="*/ 2438 w 10000"/>
                  <a:gd name="connsiteY59" fmla="*/ 4062 h 10000"/>
                  <a:gd name="connsiteX60" fmla="*/ 2443 w 10000"/>
                  <a:gd name="connsiteY60" fmla="*/ 3952 h 10000"/>
                  <a:gd name="connsiteX61" fmla="*/ 2399 w 10000"/>
                  <a:gd name="connsiteY61" fmla="*/ 3874 h 10000"/>
                  <a:gd name="connsiteX62" fmla="*/ 2414 w 10000"/>
                  <a:gd name="connsiteY62" fmla="*/ 3803 h 10000"/>
                  <a:gd name="connsiteX63" fmla="*/ 2326 w 10000"/>
                  <a:gd name="connsiteY63" fmla="*/ 3653 h 10000"/>
                  <a:gd name="connsiteX64" fmla="*/ 1854 w 10000"/>
                  <a:gd name="connsiteY64" fmla="*/ 3235 h 10000"/>
                  <a:gd name="connsiteX65" fmla="*/ 1854 w 10000"/>
                  <a:gd name="connsiteY65" fmla="*/ 3131 h 10000"/>
                  <a:gd name="connsiteX66" fmla="*/ 1752 w 10000"/>
                  <a:gd name="connsiteY66" fmla="*/ 3126 h 10000"/>
                  <a:gd name="connsiteX67" fmla="*/ 1679 w 10000"/>
                  <a:gd name="connsiteY67" fmla="*/ 3063 h 10000"/>
                  <a:gd name="connsiteX68" fmla="*/ 1684 w 10000"/>
                  <a:gd name="connsiteY68" fmla="*/ 2957 h 10000"/>
                  <a:gd name="connsiteX69" fmla="*/ 1825 w 10000"/>
                  <a:gd name="connsiteY69" fmla="*/ 2872 h 10000"/>
                  <a:gd name="connsiteX70" fmla="*/ 1800 w 10000"/>
                  <a:gd name="connsiteY70" fmla="*/ 2721 h 10000"/>
                  <a:gd name="connsiteX71" fmla="*/ 1641 w 10000"/>
                  <a:gd name="connsiteY71" fmla="*/ 2656 h 10000"/>
                  <a:gd name="connsiteX72" fmla="*/ 1591 w 10000"/>
                  <a:gd name="connsiteY72" fmla="*/ 2563 h 10000"/>
                  <a:gd name="connsiteX73" fmla="*/ 1517 w 10000"/>
                  <a:gd name="connsiteY73" fmla="*/ 2689 h 10000"/>
                  <a:gd name="connsiteX74" fmla="*/ 1420 w 10000"/>
                  <a:gd name="connsiteY74" fmla="*/ 2673 h 10000"/>
                  <a:gd name="connsiteX75" fmla="*/ 1313 w 10000"/>
                  <a:gd name="connsiteY75" fmla="*/ 2730 h 10000"/>
                  <a:gd name="connsiteX76" fmla="*/ 1328 w 10000"/>
                  <a:gd name="connsiteY76" fmla="*/ 2610 h 10000"/>
                  <a:gd name="connsiteX77" fmla="*/ 1377 w 10000"/>
                  <a:gd name="connsiteY77" fmla="*/ 2547 h 10000"/>
                  <a:gd name="connsiteX78" fmla="*/ 1318 w 10000"/>
                  <a:gd name="connsiteY78" fmla="*/ 2495 h 10000"/>
                  <a:gd name="connsiteX79" fmla="*/ 1289 w 10000"/>
                  <a:gd name="connsiteY79" fmla="*/ 2336 h 10000"/>
                  <a:gd name="connsiteX80" fmla="*/ 1246 w 10000"/>
                  <a:gd name="connsiteY80" fmla="*/ 2257 h 10000"/>
                  <a:gd name="connsiteX81" fmla="*/ 1328 w 10000"/>
                  <a:gd name="connsiteY81" fmla="*/ 2178 h 10000"/>
                  <a:gd name="connsiteX82" fmla="*/ 1299 w 10000"/>
                  <a:gd name="connsiteY82" fmla="*/ 2036 h 10000"/>
                  <a:gd name="connsiteX83" fmla="*/ 1231 w 10000"/>
                  <a:gd name="connsiteY83" fmla="*/ 1962 h 10000"/>
                  <a:gd name="connsiteX84" fmla="*/ 1299 w 10000"/>
                  <a:gd name="connsiteY84" fmla="*/ 1837 h 10000"/>
                  <a:gd name="connsiteX85" fmla="*/ 1211 w 10000"/>
                  <a:gd name="connsiteY85" fmla="*/ 1804 h 10000"/>
                  <a:gd name="connsiteX86" fmla="*/ 1187 w 10000"/>
                  <a:gd name="connsiteY86" fmla="*/ 1711 h 10000"/>
                  <a:gd name="connsiteX87" fmla="*/ 1085 w 10000"/>
                  <a:gd name="connsiteY87" fmla="*/ 1735 h 10000"/>
                  <a:gd name="connsiteX88" fmla="*/ 1099 w 10000"/>
                  <a:gd name="connsiteY88" fmla="*/ 1648 h 10000"/>
                  <a:gd name="connsiteX89" fmla="*/ 1051 w 10000"/>
                  <a:gd name="connsiteY89" fmla="*/ 1546 h 10000"/>
                  <a:gd name="connsiteX90" fmla="*/ 1085 w 10000"/>
                  <a:gd name="connsiteY90" fmla="*/ 1484 h 10000"/>
                  <a:gd name="connsiteX91" fmla="*/ 1026 w 10000"/>
                  <a:gd name="connsiteY91" fmla="*/ 1410 h 10000"/>
                  <a:gd name="connsiteX92" fmla="*/ 963 w 10000"/>
                  <a:gd name="connsiteY92" fmla="*/ 1405 h 10000"/>
                  <a:gd name="connsiteX93" fmla="*/ 1007 w 10000"/>
                  <a:gd name="connsiteY93" fmla="*/ 1268 h 10000"/>
                  <a:gd name="connsiteX94" fmla="*/ 954 w 10000"/>
                  <a:gd name="connsiteY94" fmla="*/ 1151 h 10000"/>
                  <a:gd name="connsiteX95" fmla="*/ 876 w 10000"/>
                  <a:gd name="connsiteY95" fmla="*/ 1046 h 10000"/>
                  <a:gd name="connsiteX96" fmla="*/ 793 w 10000"/>
                  <a:gd name="connsiteY96" fmla="*/ 1025 h 10000"/>
                  <a:gd name="connsiteX97" fmla="*/ 788 w 10000"/>
                  <a:gd name="connsiteY97" fmla="*/ 1093 h 10000"/>
                  <a:gd name="connsiteX98" fmla="*/ 729 w 10000"/>
                  <a:gd name="connsiteY98" fmla="*/ 1167 h 10000"/>
                  <a:gd name="connsiteX99" fmla="*/ 617 w 10000"/>
                  <a:gd name="connsiteY99" fmla="*/ 1057 h 10000"/>
                  <a:gd name="connsiteX100" fmla="*/ 515 w 10000"/>
                  <a:gd name="connsiteY100" fmla="*/ 1046 h 10000"/>
                  <a:gd name="connsiteX101" fmla="*/ 472 w 10000"/>
                  <a:gd name="connsiteY101" fmla="*/ 883 h 10000"/>
                  <a:gd name="connsiteX102" fmla="*/ 501 w 10000"/>
                  <a:gd name="connsiteY102" fmla="*/ 747 h 10000"/>
                  <a:gd name="connsiteX103" fmla="*/ 443 w 10000"/>
                  <a:gd name="connsiteY103" fmla="*/ 661 h 10000"/>
                  <a:gd name="connsiteX104" fmla="*/ 340 w 10000"/>
                  <a:gd name="connsiteY104" fmla="*/ 568 h 10000"/>
                  <a:gd name="connsiteX105" fmla="*/ 413 w 10000"/>
                  <a:gd name="connsiteY105" fmla="*/ 710 h 10000"/>
                  <a:gd name="connsiteX106" fmla="*/ 326 w 10000"/>
                  <a:gd name="connsiteY106" fmla="*/ 678 h 10000"/>
                  <a:gd name="connsiteX107" fmla="*/ 219 w 10000"/>
                  <a:gd name="connsiteY107" fmla="*/ 651 h 10000"/>
                  <a:gd name="connsiteX108" fmla="*/ 117 w 10000"/>
                  <a:gd name="connsiteY108" fmla="*/ 604 h 10000"/>
                  <a:gd name="connsiteX109" fmla="*/ 92 w 10000"/>
                  <a:gd name="connsiteY109" fmla="*/ 472 h 10000"/>
                  <a:gd name="connsiteX110" fmla="*/ 107 w 10000"/>
                  <a:gd name="connsiteY110" fmla="*/ 409 h 10000"/>
                  <a:gd name="connsiteX111" fmla="*/ 64 w 10000"/>
                  <a:gd name="connsiteY111" fmla="*/ 352 h 10000"/>
                  <a:gd name="connsiteX112" fmla="*/ 0 w 10000"/>
                  <a:gd name="connsiteY112" fmla="*/ 347 h 10000"/>
                  <a:gd name="connsiteX113" fmla="*/ 43 w 10000"/>
                  <a:gd name="connsiteY113" fmla="*/ 273 h 10000"/>
                  <a:gd name="connsiteX114" fmla="*/ 166 w 10000"/>
                  <a:gd name="connsiteY114" fmla="*/ 219 h 10000"/>
                  <a:gd name="connsiteX115" fmla="*/ 117 w 10000"/>
                  <a:gd name="connsiteY115" fmla="*/ 0 h 10000"/>
                  <a:gd name="connsiteX0" fmla="*/ 10000 w 10000"/>
                  <a:gd name="connsiteY0" fmla="*/ 2369 h 10000"/>
                  <a:gd name="connsiteX1" fmla="*/ 9464 w 10000"/>
                  <a:gd name="connsiteY1" fmla="*/ 10000 h 10000"/>
                  <a:gd name="connsiteX2" fmla="*/ 7926 w 10000"/>
                  <a:gd name="connsiteY2" fmla="*/ 9869 h 10000"/>
                  <a:gd name="connsiteX3" fmla="*/ 6759 w 10000"/>
                  <a:gd name="connsiteY3" fmla="*/ 9748 h 10000"/>
                  <a:gd name="connsiteX4" fmla="*/ 4923 w 10000"/>
                  <a:gd name="connsiteY4" fmla="*/ 9552 h 10000"/>
                  <a:gd name="connsiteX5" fmla="*/ 4947 w 10000"/>
                  <a:gd name="connsiteY5" fmla="*/ 9463 h 10000"/>
                  <a:gd name="connsiteX6" fmla="*/ 4831 w 10000"/>
                  <a:gd name="connsiteY6" fmla="*/ 9410 h 10000"/>
                  <a:gd name="connsiteX7" fmla="*/ 4831 w 10000"/>
                  <a:gd name="connsiteY7" fmla="*/ 9251 h 10000"/>
                  <a:gd name="connsiteX8" fmla="*/ 4700 w 10000"/>
                  <a:gd name="connsiteY8" fmla="*/ 9194 h 10000"/>
                  <a:gd name="connsiteX9" fmla="*/ 4598 w 10000"/>
                  <a:gd name="connsiteY9" fmla="*/ 9126 h 10000"/>
                  <a:gd name="connsiteX10" fmla="*/ 4481 w 10000"/>
                  <a:gd name="connsiteY10" fmla="*/ 8847 h 10000"/>
                  <a:gd name="connsiteX11" fmla="*/ 4394 w 10000"/>
                  <a:gd name="connsiteY11" fmla="*/ 8746 h 10000"/>
                  <a:gd name="connsiteX12" fmla="*/ 4427 w 10000"/>
                  <a:gd name="connsiteY12" fmla="*/ 8462 h 10000"/>
                  <a:gd name="connsiteX13" fmla="*/ 4325 w 10000"/>
                  <a:gd name="connsiteY13" fmla="*/ 8448 h 10000"/>
                  <a:gd name="connsiteX14" fmla="*/ 4267 w 10000"/>
                  <a:gd name="connsiteY14" fmla="*/ 8352 h 10000"/>
                  <a:gd name="connsiteX15" fmla="*/ 4349 w 10000"/>
                  <a:gd name="connsiteY15" fmla="*/ 8232 h 10000"/>
                  <a:gd name="connsiteX16" fmla="*/ 4394 w 10000"/>
                  <a:gd name="connsiteY16" fmla="*/ 8178 h 10000"/>
                  <a:gd name="connsiteX17" fmla="*/ 4423 w 10000"/>
                  <a:gd name="connsiteY17" fmla="*/ 8005 h 10000"/>
                  <a:gd name="connsiteX18" fmla="*/ 4398 w 10000"/>
                  <a:gd name="connsiteY18" fmla="*/ 7899 h 10000"/>
                  <a:gd name="connsiteX19" fmla="*/ 4423 w 10000"/>
                  <a:gd name="connsiteY19" fmla="*/ 7705 h 10000"/>
                  <a:gd name="connsiteX20" fmla="*/ 4451 w 10000"/>
                  <a:gd name="connsiteY20" fmla="*/ 7678 h 10000"/>
                  <a:gd name="connsiteX21" fmla="*/ 4467 w 10000"/>
                  <a:gd name="connsiteY21" fmla="*/ 7568 h 10000"/>
                  <a:gd name="connsiteX22" fmla="*/ 4408 w 10000"/>
                  <a:gd name="connsiteY22" fmla="*/ 7405 h 10000"/>
                  <a:gd name="connsiteX23" fmla="*/ 4398 w 10000"/>
                  <a:gd name="connsiteY23" fmla="*/ 6963 h 10000"/>
                  <a:gd name="connsiteX24" fmla="*/ 4267 w 10000"/>
                  <a:gd name="connsiteY24" fmla="*/ 6779 h 10000"/>
                  <a:gd name="connsiteX25" fmla="*/ 4204 w 10000"/>
                  <a:gd name="connsiteY25" fmla="*/ 6525 h 10000"/>
                  <a:gd name="connsiteX26" fmla="*/ 4102 w 10000"/>
                  <a:gd name="connsiteY26" fmla="*/ 6525 h 10000"/>
                  <a:gd name="connsiteX27" fmla="*/ 3976 w 10000"/>
                  <a:gd name="connsiteY27" fmla="*/ 6574 h 10000"/>
                  <a:gd name="connsiteX28" fmla="*/ 3898 w 10000"/>
                  <a:gd name="connsiteY28" fmla="*/ 6410 h 10000"/>
                  <a:gd name="connsiteX29" fmla="*/ 3917 w 10000"/>
                  <a:gd name="connsiteY29" fmla="*/ 6380 h 10000"/>
                  <a:gd name="connsiteX30" fmla="*/ 3902 w 10000"/>
                  <a:gd name="connsiteY30" fmla="*/ 6237 h 10000"/>
                  <a:gd name="connsiteX31" fmla="*/ 3810 w 10000"/>
                  <a:gd name="connsiteY31" fmla="*/ 6210 h 10000"/>
                  <a:gd name="connsiteX32" fmla="*/ 3708 w 10000"/>
                  <a:gd name="connsiteY32" fmla="*/ 6063 h 10000"/>
                  <a:gd name="connsiteX33" fmla="*/ 3668 w 10000"/>
                  <a:gd name="connsiteY33" fmla="*/ 5989 h 10000"/>
                  <a:gd name="connsiteX34" fmla="*/ 3610 w 10000"/>
                  <a:gd name="connsiteY34" fmla="*/ 5957 h 10000"/>
                  <a:gd name="connsiteX35" fmla="*/ 3591 w 10000"/>
                  <a:gd name="connsiteY35" fmla="*/ 5889 h 10000"/>
                  <a:gd name="connsiteX36" fmla="*/ 3679 w 10000"/>
                  <a:gd name="connsiteY36" fmla="*/ 5863 h 10000"/>
                  <a:gd name="connsiteX37" fmla="*/ 3591 w 10000"/>
                  <a:gd name="connsiteY37" fmla="*/ 5621 h 10000"/>
                  <a:gd name="connsiteX38" fmla="*/ 3518 w 10000"/>
                  <a:gd name="connsiteY38" fmla="*/ 5590 h 10000"/>
                  <a:gd name="connsiteX39" fmla="*/ 3523 w 10000"/>
                  <a:gd name="connsiteY39" fmla="*/ 5516 h 10000"/>
                  <a:gd name="connsiteX40" fmla="*/ 3290 w 10000"/>
                  <a:gd name="connsiteY40" fmla="*/ 5399 h 10000"/>
                  <a:gd name="connsiteX41" fmla="*/ 3269 w 10000"/>
                  <a:gd name="connsiteY41" fmla="*/ 5295 h 10000"/>
                  <a:gd name="connsiteX42" fmla="*/ 3290 w 10000"/>
                  <a:gd name="connsiteY42" fmla="*/ 5215 h 10000"/>
                  <a:gd name="connsiteX43" fmla="*/ 3143 w 10000"/>
                  <a:gd name="connsiteY43" fmla="*/ 5058 h 10000"/>
                  <a:gd name="connsiteX44" fmla="*/ 3051 w 10000"/>
                  <a:gd name="connsiteY44" fmla="*/ 4995 h 10000"/>
                  <a:gd name="connsiteX45" fmla="*/ 3036 w 10000"/>
                  <a:gd name="connsiteY45" fmla="*/ 4893 h 10000"/>
                  <a:gd name="connsiteX46" fmla="*/ 3070 w 10000"/>
                  <a:gd name="connsiteY46" fmla="*/ 4727 h 10000"/>
                  <a:gd name="connsiteX47" fmla="*/ 2998 w 10000"/>
                  <a:gd name="connsiteY47" fmla="*/ 4673 h 10000"/>
                  <a:gd name="connsiteX48" fmla="*/ 2993 w 10000"/>
                  <a:gd name="connsiteY48" fmla="*/ 4563 h 10000"/>
                  <a:gd name="connsiteX49" fmla="*/ 2896 w 10000"/>
                  <a:gd name="connsiteY49" fmla="*/ 4505 h 10000"/>
                  <a:gd name="connsiteX50" fmla="*/ 2896 w 10000"/>
                  <a:gd name="connsiteY50" fmla="*/ 4410 h 10000"/>
                  <a:gd name="connsiteX51" fmla="*/ 2832 w 10000"/>
                  <a:gd name="connsiteY51" fmla="*/ 4325 h 10000"/>
                  <a:gd name="connsiteX52" fmla="*/ 2832 w 10000"/>
                  <a:gd name="connsiteY52" fmla="*/ 4246 h 10000"/>
                  <a:gd name="connsiteX53" fmla="*/ 2773 w 10000"/>
                  <a:gd name="connsiteY53" fmla="*/ 4137 h 10000"/>
                  <a:gd name="connsiteX54" fmla="*/ 2759 w 10000"/>
                  <a:gd name="connsiteY54" fmla="*/ 4041 h 10000"/>
                  <a:gd name="connsiteX55" fmla="*/ 2671 w 10000"/>
                  <a:gd name="connsiteY55" fmla="*/ 4016 h 10000"/>
                  <a:gd name="connsiteX56" fmla="*/ 2599 w 10000"/>
                  <a:gd name="connsiteY56" fmla="*/ 4088 h 10000"/>
                  <a:gd name="connsiteX57" fmla="*/ 2584 w 10000"/>
                  <a:gd name="connsiteY57" fmla="*/ 4167 h 10000"/>
                  <a:gd name="connsiteX58" fmla="*/ 2467 w 10000"/>
                  <a:gd name="connsiteY58" fmla="*/ 4142 h 10000"/>
                  <a:gd name="connsiteX59" fmla="*/ 2438 w 10000"/>
                  <a:gd name="connsiteY59" fmla="*/ 4062 h 10000"/>
                  <a:gd name="connsiteX60" fmla="*/ 2443 w 10000"/>
                  <a:gd name="connsiteY60" fmla="*/ 3952 h 10000"/>
                  <a:gd name="connsiteX61" fmla="*/ 2399 w 10000"/>
                  <a:gd name="connsiteY61" fmla="*/ 3874 h 10000"/>
                  <a:gd name="connsiteX62" fmla="*/ 2414 w 10000"/>
                  <a:gd name="connsiteY62" fmla="*/ 3803 h 10000"/>
                  <a:gd name="connsiteX63" fmla="*/ 2326 w 10000"/>
                  <a:gd name="connsiteY63" fmla="*/ 3653 h 10000"/>
                  <a:gd name="connsiteX64" fmla="*/ 1854 w 10000"/>
                  <a:gd name="connsiteY64" fmla="*/ 3235 h 10000"/>
                  <a:gd name="connsiteX65" fmla="*/ 1854 w 10000"/>
                  <a:gd name="connsiteY65" fmla="*/ 3131 h 10000"/>
                  <a:gd name="connsiteX66" fmla="*/ 1752 w 10000"/>
                  <a:gd name="connsiteY66" fmla="*/ 3126 h 10000"/>
                  <a:gd name="connsiteX67" fmla="*/ 1679 w 10000"/>
                  <a:gd name="connsiteY67" fmla="*/ 3063 h 10000"/>
                  <a:gd name="connsiteX68" fmla="*/ 1684 w 10000"/>
                  <a:gd name="connsiteY68" fmla="*/ 2957 h 10000"/>
                  <a:gd name="connsiteX69" fmla="*/ 1825 w 10000"/>
                  <a:gd name="connsiteY69" fmla="*/ 2872 h 10000"/>
                  <a:gd name="connsiteX70" fmla="*/ 1800 w 10000"/>
                  <a:gd name="connsiteY70" fmla="*/ 2721 h 10000"/>
                  <a:gd name="connsiteX71" fmla="*/ 1641 w 10000"/>
                  <a:gd name="connsiteY71" fmla="*/ 2656 h 10000"/>
                  <a:gd name="connsiteX72" fmla="*/ 1591 w 10000"/>
                  <a:gd name="connsiteY72" fmla="*/ 2563 h 10000"/>
                  <a:gd name="connsiteX73" fmla="*/ 1517 w 10000"/>
                  <a:gd name="connsiteY73" fmla="*/ 2689 h 10000"/>
                  <a:gd name="connsiteX74" fmla="*/ 1420 w 10000"/>
                  <a:gd name="connsiteY74" fmla="*/ 2673 h 10000"/>
                  <a:gd name="connsiteX75" fmla="*/ 1313 w 10000"/>
                  <a:gd name="connsiteY75" fmla="*/ 2730 h 10000"/>
                  <a:gd name="connsiteX76" fmla="*/ 1328 w 10000"/>
                  <a:gd name="connsiteY76" fmla="*/ 2610 h 10000"/>
                  <a:gd name="connsiteX77" fmla="*/ 1377 w 10000"/>
                  <a:gd name="connsiteY77" fmla="*/ 2547 h 10000"/>
                  <a:gd name="connsiteX78" fmla="*/ 1318 w 10000"/>
                  <a:gd name="connsiteY78" fmla="*/ 2495 h 10000"/>
                  <a:gd name="connsiteX79" fmla="*/ 1289 w 10000"/>
                  <a:gd name="connsiteY79" fmla="*/ 2336 h 10000"/>
                  <a:gd name="connsiteX80" fmla="*/ 1246 w 10000"/>
                  <a:gd name="connsiteY80" fmla="*/ 2257 h 10000"/>
                  <a:gd name="connsiteX81" fmla="*/ 1328 w 10000"/>
                  <a:gd name="connsiteY81" fmla="*/ 2178 h 10000"/>
                  <a:gd name="connsiteX82" fmla="*/ 1299 w 10000"/>
                  <a:gd name="connsiteY82" fmla="*/ 2036 h 10000"/>
                  <a:gd name="connsiteX83" fmla="*/ 1231 w 10000"/>
                  <a:gd name="connsiteY83" fmla="*/ 1962 h 10000"/>
                  <a:gd name="connsiteX84" fmla="*/ 1299 w 10000"/>
                  <a:gd name="connsiteY84" fmla="*/ 1837 h 10000"/>
                  <a:gd name="connsiteX85" fmla="*/ 1211 w 10000"/>
                  <a:gd name="connsiteY85" fmla="*/ 1804 h 10000"/>
                  <a:gd name="connsiteX86" fmla="*/ 1187 w 10000"/>
                  <a:gd name="connsiteY86" fmla="*/ 1711 h 10000"/>
                  <a:gd name="connsiteX87" fmla="*/ 1085 w 10000"/>
                  <a:gd name="connsiteY87" fmla="*/ 1735 h 10000"/>
                  <a:gd name="connsiteX88" fmla="*/ 1099 w 10000"/>
                  <a:gd name="connsiteY88" fmla="*/ 1648 h 10000"/>
                  <a:gd name="connsiteX89" fmla="*/ 1051 w 10000"/>
                  <a:gd name="connsiteY89" fmla="*/ 1546 h 10000"/>
                  <a:gd name="connsiteX90" fmla="*/ 1085 w 10000"/>
                  <a:gd name="connsiteY90" fmla="*/ 1484 h 10000"/>
                  <a:gd name="connsiteX91" fmla="*/ 1026 w 10000"/>
                  <a:gd name="connsiteY91" fmla="*/ 1410 h 10000"/>
                  <a:gd name="connsiteX92" fmla="*/ 963 w 10000"/>
                  <a:gd name="connsiteY92" fmla="*/ 1405 h 10000"/>
                  <a:gd name="connsiteX93" fmla="*/ 1007 w 10000"/>
                  <a:gd name="connsiteY93" fmla="*/ 1268 h 10000"/>
                  <a:gd name="connsiteX94" fmla="*/ 954 w 10000"/>
                  <a:gd name="connsiteY94" fmla="*/ 1151 h 10000"/>
                  <a:gd name="connsiteX95" fmla="*/ 876 w 10000"/>
                  <a:gd name="connsiteY95" fmla="*/ 1046 h 10000"/>
                  <a:gd name="connsiteX96" fmla="*/ 793 w 10000"/>
                  <a:gd name="connsiteY96" fmla="*/ 1025 h 10000"/>
                  <a:gd name="connsiteX97" fmla="*/ 788 w 10000"/>
                  <a:gd name="connsiteY97" fmla="*/ 1093 h 10000"/>
                  <a:gd name="connsiteX98" fmla="*/ 729 w 10000"/>
                  <a:gd name="connsiteY98" fmla="*/ 1167 h 10000"/>
                  <a:gd name="connsiteX99" fmla="*/ 617 w 10000"/>
                  <a:gd name="connsiteY99" fmla="*/ 1057 h 10000"/>
                  <a:gd name="connsiteX100" fmla="*/ 515 w 10000"/>
                  <a:gd name="connsiteY100" fmla="*/ 1046 h 10000"/>
                  <a:gd name="connsiteX101" fmla="*/ 472 w 10000"/>
                  <a:gd name="connsiteY101" fmla="*/ 883 h 10000"/>
                  <a:gd name="connsiteX102" fmla="*/ 501 w 10000"/>
                  <a:gd name="connsiteY102" fmla="*/ 747 h 10000"/>
                  <a:gd name="connsiteX103" fmla="*/ 443 w 10000"/>
                  <a:gd name="connsiteY103" fmla="*/ 661 h 10000"/>
                  <a:gd name="connsiteX104" fmla="*/ 340 w 10000"/>
                  <a:gd name="connsiteY104" fmla="*/ 568 h 10000"/>
                  <a:gd name="connsiteX105" fmla="*/ 413 w 10000"/>
                  <a:gd name="connsiteY105" fmla="*/ 710 h 10000"/>
                  <a:gd name="connsiteX106" fmla="*/ 326 w 10000"/>
                  <a:gd name="connsiteY106" fmla="*/ 678 h 10000"/>
                  <a:gd name="connsiteX107" fmla="*/ 219 w 10000"/>
                  <a:gd name="connsiteY107" fmla="*/ 651 h 10000"/>
                  <a:gd name="connsiteX108" fmla="*/ 117 w 10000"/>
                  <a:gd name="connsiteY108" fmla="*/ 604 h 10000"/>
                  <a:gd name="connsiteX109" fmla="*/ 92 w 10000"/>
                  <a:gd name="connsiteY109" fmla="*/ 472 h 10000"/>
                  <a:gd name="connsiteX110" fmla="*/ 107 w 10000"/>
                  <a:gd name="connsiteY110" fmla="*/ 409 h 10000"/>
                  <a:gd name="connsiteX111" fmla="*/ 64 w 10000"/>
                  <a:gd name="connsiteY111" fmla="*/ 352 h 10000"/>
                  <a:gd name="connsiteX112" fmla="*/ 0 w 10000"/>
                  <a:gd name="connsiteY112" fmla="*/ 347 h 10000"/>
                  <a:gd name="connsiteX113" fmla="*/ 43 w 10000"/>
                  <a:gd name="connsiteY113" fmla="*/ 273 h 10000"/>
                  <a:gd name="connsiteX114" fmla="*/ 117 w 10000"/>
                  <a:gd name="connsiteY114" fmla="*/ 0 h 10000"/>
                  <a:gd name="connsiteX0" fmla="*/ 10000 w 10000"/>
                  <a:gd name="connsiteY0" fmla="*/ 2369 h 10000"/>
                  <a:gd name="connsiteX1" fmla="*/ 9464 w 10000"/>
                  <a:gd name="connsiteY1" fmla="*/ 10000 h 10000"/>
                  <a:gd name="connsiteX2" fmla="*/ 7926 w 10000"/>
                  <a:gd name="connsiteY2" fmla="*/ 9869 h 10000"/>
                  <a:gd name="connsiteX3" fmla="*/ 6759 w 10000"/>
                  <a:gd name="connsiteY3" fmla="*/ 9748 h 10000"/>
                  <a:gd name="connsiteX4" fmla="*/ 4923 w 10000"/>
                  <a:gd name="connsiteY4" fmla="*/ 9552 h 10000"/>
                  <a:gd name="connsiteX5" fmla="*/ 4947 w 10000"/>
                  <a:gd name="connsiteY5" fmla="*/ 9463 h 10000"/>
                  <a:gd name="connsiteX6" fmla="*/ 4831 w 10000"/>
                  <a:gd name="connsiteY6" fmla="*/ 9410 h 10000"/>
                  <a:gd name="connsiteX7" fmla="*/ 4831 w 10000"/>
                  <a:gd name="connsiteY7" fmla="*/ 9251 h 10000"/>
                  <a:gd name="connsiteX8" fmla="*/ 4700 w 10000"/>
                  <a:gd name="connsiteY8" fmla="*/ 9194 h 10000"/>
                  <a:gd name="connsiteX9" fmla="*/ 4598 w 10000"/>
                  <a:gd name="connsiteY9" fmla="*/ 9126 h 10000"/>
                  <a:gd name="connsiteX10" fmla="*/ 4481 w 10000"/>
                  <a:gd name="connsiteY10" fmla="*/ 8847 h 10000"/>
                  <a:gd name="connsiteX11" fmla="*/ 4394 w 10000"/>
                  <a:gd name="connsiteY11" fmla="*/ 8746 h 10000"/>
                  <a:gd name="connsiteX12" fmla="*/ 4427 w 10000"/>
                  <a:gd name="connsiteY12" fmla="*/ 8462 h 10000"/>
                  <a:gd name="connsiteX13" fmla="*/ 4325 w 10000"/>
                  <a:gd name="connsiteY13" fmla="*/ 8448 h 10000"/>
                  <a:gd name="connsiteX14" fmla="*/ 4267 w 10000"/>
                  <a:gd name="connsiteY14" fmla="*/ 8352 h 10000"/>
                  <a:gd name="connsiteX15" fmla="*/ 4349 w 10000"/>
                  <a:gd name="connsiteY15" fmla="*/ 8232 h 10000"/>
                  <a:gd name="connsiteX16" fmla="*/ 4394 w 10000"/>
                  <a:gd name="connsiteY16" fmla="*/ 8178 h 10000"/>
                  <a:gd name="connsiteX17" fmla="*/ 4423 w 10000"/>
                  <a:gd name="connsiteY17" fmla="*/ 8005 h 10000"/>
                  <a:gd name="connsiteX18" fmla="*/ 4398 w 10000"/>
                  <a:gd name="connsiteY18" fmla="*/ 7899 h 10000"/>
                  <a:gd name="connsiteX19" fmla="*/ 4423 w 10000"/>
                  <a:gd name="connsiteY19" fmla="*/ 7705 h 10000"/>
                  <a:gd name="connsiteX20" fmla="*/ 4451 w 10000"/>
                  <a:gd name="connsiteY20" fmla="*/ 7678 h 10000"/>
                  <a:gd name="connsiteX21" fmla="*/ 4467 w 10000"/>
                  <a:gd name="connsiteY21" fmla="*/ 7568 h 10000"/>
                  <a:gd name="connsiteX22" fmla="*/ 4408 w 10000"/>
                  <a:gd name="connsiteY22" fmla="*/ 7405 h 10000"/>
                  <a:gd name="connsiteX23" fmla="*/ 4398 w 10000"/>
                  <a:gd name="connsiteY23" fmla="*/ 6963 h 10000"/>
                  <a:gd name="connsiteX24" fmla="*/ 4267 w 10000"/>
                  <a:gd name="connsiteY24" fmla="*/ 6779 h 10000"/>
                  <a:gd name="connsiteX25" fmla="*/ 4204 w 10000"/>
                  <a:gd name="connsiteY25" fmla="*/ 6525 h 10000"/>
                  <a:gd name="connsiteX26" fmla="*/ 4102 w 10000"/>
                  <a:gd name="connsiteY26" fmla="*/ 6525 h 10000"/>
                  <a:gd name="connsiteX27" fmla="*/ 3976 w 10000"/>
                  <a:gd name="connsiteY27" fmla="*/ 6574 h 10000"/>
                  <a:gd name="connsiteX28" fmla="*/ 3898 w 10000"/>
                  <a:gd name="connsiteY28" fmla="*/ 6410 h 10000"/>
                  <a:gd name="connsiteX29" fmla="*/ 3917 w 10000"/>
                  <a:gd name="connsiteY29" fmla="*/ 6380 h 10000"/>
                  <a:gd name="connsiteX30" fmla="*/ 3902 w 10000"/>
                  <a:gd name="connsiteY30" fmla="*/ 6237 h 10000"/>
                  <a:gd name="connsiteX31" fmla="*/ 3810 w 10000"/>
                  <a:gd name="connsiteY31" fmla="*/ 6210 h 10000"/>
                  <a:gd name="connsiteX32" fmla="*/ 3708 w 10000"/>
                  <a:gd name="connsiteY32" fmla="*/ 6063 h 10000"/>
                  <a:gd name="connsiteX33" fmla="*/ 3668 w 10000"/>
                  <a:gd name="connsiteY33" fmla="*/ 5989 h 10000"/>
                  <a:gd name="connsiteX34" fmla="*/ 3610 w 10000"/>
                  <a:gd name="connsiteY34" fmla="*/ 5957 h 10000"/>
                  <a:gd name="connsiteX35" fmla="*/ 3591 w 10000"/>
                  <a:gd name="connsiteY35" fmla="*/ 5889 h 10000"/>
                  <a:gd name="connsiteX36" fmla="*/ 3679 w 10000"/>
                  <a:gd name="connsiteY36" fmla="*/ 5863 h 10000"/>
                  <a:gd name="connsiteX37" fmla="*/ 3591 w 10000"/>
                  <a:gd name="connsiteY37" fmla="*/ 5621 h 10000"/>
                  <a:gd name="connsiteX38" fmla="*/ 3518 w 10000"/>
                  <a:gd name="connsiteY38" fmla="*/ 5590 h 10000"/>
                  <a:gd name="connsiteX39" fmla="*/ 3523 w 10000"/>
                  <a:gd name="connsiteY39" fmla="*/ 5516 h 10000"/>
                  <a:gd name="connsiteX40" fmla="*/ 3290 w 10000"/>
                  <a:gd name="connsiteY40" fmla="*/ 5399 h 10000"/>
                  <a:gd name="connsiteX41" fmla="*/ 3269 w 10000"/>
                  <a:gd name="connsiteY41" fmla="*/ 5295 h 10000"/>
                  <a:gd name="connsiteX42" fmla="*/ 3290 w 10000"/>
                  <a:gd name="connsiteY42" fmla="*/ 5215 h 10000"/>
                  <a:gd name="connsiteX43" fmla="*/ 3143 w 10000"/>
                  <a:gd name="connsiteY43" fmla="*/ 5058 h 10000"/>
                  <a:gd name="connsiteX44" fmla="*/ 3051 w 10000"/>
                  <a:gd name="connsiteY44" fmla="*/ 4995 h 10000"/>
                  <a:gd name="connsiteX45" fmla="*/ 3036 w 10000"/>
                  <a:gd name="connsiteY45" fmla="*/ 4893 h 10000"/>
                  <a:gd name="connsiteX46" fmla="*/ 3070 w 10000"/>
                  <a:gd name="connsiteY46" fmla="*/ 4727 h 10000"/>
                  <a:gd name="connsiteX47" fmla="*/ 2998 w 10000"/>
                  <a:gd name="connsiteY47" fmla="*/ 4673 h 10000"/>
                  <a:gd name="connsiteX48" fmla="*/ 2993 w 10000"/>
                  <a:gd name="connsiteY48" fmla="*/ 4563 h 10000"/>
                  <a:gd name="connsiteX49" fmla="*/ 2896 w 10000"/>
                  <a:gd name="connsiteY49" fmla="*/ 4505 h 10000"/>
                  <a:gd name="connsiteX50" fmla="*/ 2896 w 10000"/>
                  <a:gd name="connsiteY50" fmla="*/ 4410 h 10000"/>
                  <a:gd name="connsiteX51" fmla="*/ 2832 w 10000"/>
                  <a:gd name="connsiteY51" fmla="*/ 4325 h 10000"/>
                  <a:gd name="connsiteX52" fmla="*/ 2832 w 10000"/>
                  <a:gd name="connsiteY52" fmla="*/ 4246 h 10000"/>
                  <a:gd name="connsiteX53" fmla="*/ 2773 w 10000"/>
                  <a:gd name="connsiteY53" fmla="*/ 4137 h 10000"/>
                  <a:gd name="connsiteX54" fmla="*/ 2759 w 10000"/>
                  <a:gd name="connsiteY54" fmla="*/ 4041 h 10000"/>
                  <a:gd name="connsiteX55" fmla="*/ 2671 w 10000"/>
                  <a:gd name="connsiteY55" fmla="*/ 4016 h 10000"/>
                  <a:gd name="connsiteX56" fmla="*/ 2599 w 10000"/>
                  <a:gd name="connsiteY56" fmla="*/ 4088 h 10000"/>
                  <a:gd name="connsiteX57" fmla="*/ 2584 w 10000"/>
                  <a:gd name="connsiteY57" fmla="*/ 4167 h 10000"/>
                  <a:gd name="connsiteX58" fmla="*/ 2467 w 10000"/>
                  <a:gd name="connsiteY58" fmla="*/ 4142 h 10000"/>
                  <a:gd name="connsiteX59" fmla="*/ 2438 w 10000"/>
                  <a:gd name="connsiteY59" fmla="*/ 4062 h 10000"/>
                  <a:gd name="connsiteX60" fmla="*/ 2443 w 10000"/>
                  <a:gd name="connsiteY60" fmla="*/ 3952 h 10000"/>
                  <a:gd name="connsiteX61" fmla="*/ 2399 w 10000"/>
                  <a:gd name="connsiteY61" fmla="*/ 3874 h 10000"/>
                  <a:gd name="connsiteX62" fmla="*/ 2414 w 10000"/>
                  <a:gd name="connsiteY62" fmla="*/ 3803 h 10000"/>
                  <a:gd name="connsiteX63" fmla="*/ 2326 w 10000"/>
                  <a:gd name="connsiteY63" fmla="*/ 3653 h 10000"/>
                  <a:gd name="connsiteX64" fmla="*/ 1854 w 10000"/>
                  <a:gd name="connsiteY64" fmla="*/ 3235 h 10000"/>
                  <a:gd name="connsiteX65" fmla="*/ 1854 w 10000"/>
                  <a:gd name="connsiteY65" fmla="*/ 3131 h 10000"/>
                  <a:gd name="connsiteX66" fmla="*/ 1752 w 10000"/>
                  <a:gd name="connsiteY66" fmla="*/ 3126 h 10000"/>
                  <a:gd name="connsiteX67" fmla="*/ 1679 w 10000"/>
                  <a:gd name="connsiteY67" fmla="*/ 3063 h 10000"/>
                  <a:gd name="connsiteX68" fmla="*/ 1684 w 10000"/>
                  <a:gd name="connsiteY68" fmla="*/ 2957 h 10000"/>
                  <a:gd name="connsiteX69" fmla="*/ 1825 w 10000"/>
                  <a:gd name="connsiteY69" fmla="*/ 2872 h 10000"/>
                  <a:gd name="connsiteX70" fmla="*/ 1800 w 10000"/>
                  <a:gd name="connsiteY70" fmla="*/ 2721 h 10000"/>
                  <a:gd name="connsiteX71" fmla="*/ 1641 w 10000"/>
                  <a:gd name="connsiteY71" fmla="*/ 2656 h 10000"/>
                  <a:gd name="connsiteX72" fmla="*/ 1591 w 10000"/>
                  <a:gd name="connsiteY72" fmla="*/ 2563 h 10000"/>
                  <a:gd name="connsiteX73" fmla="*/ 1517 w 10000"/>
                  <a:gd name="connsiteY73" fmla="*/ 2689 h 10000"/>
                  <a:gd name="connsiteX74" fmla="*/ 1420 w 10000"/>
                  <a:gd name="connsiteY74" fmla="*/ 2673 h 10000"/>
                  <a:gd name="connsiteX75" fmla="*/ 1313 w 10000"/>
                  <a:gd name="connsiteY75" fmla="*/ 2730 h 10000"/>
                  <a:gd name="connsiteX76" fmla="*/ 1328 w 10000"/>
                  <a:gd name="connsiteY76" fmla="*/ 2610 h 10000"/>
                  <a:gd name="connsiteX77" fmla="*/ 1377 w 10000"/>
                  <a:gd name="connsiteY77" fmla="*/ 2547 h 10000"/>
                  <a:gd name="connsiteX78" fmla="*/ 1318 w 10000"/>
                  <a:gd name="connsiteY78" fmla="*/ 2495 h 10000"/>
                  <a:gd name="connsiteX79" fmla="*/ 1289 w 10000"/>
                  <a:gd name="connsiteY79" fmla="*/ 2336 h 10000"/>
                  <a:gd name="connsiteX80" fmla="*/ 1246 w 10000"/>
                  <a:gd name="connsiteY80" fmla="*/ 2257 h 10000"/>
                  <a:gd name="connsiteX81" fmla="*/ 1328 w 10000"/>
                  <a:gd name="connsiteY81" fmla="*/ 2178 h 10000"/>
                  <a:gd name="connsiteX82" fmla="*/ 1299 w 10000"/>
                  <a:gd name="connsiteY82" fmla="*/ 2036 h 10000"/>
                  <a:gd name="connsiteX83" fmla="*/ 1231 w 10000"/>
                  <a:gd name="connsiteY83" fmla="*/ 1962 h 10000"/>
                  <a:gd name="connsiteX84" fmla="*/ 1299 w 10000"/>
                  <a:gd name="connsiteY84" fmla="*/ 1837 h 10000"/>
                  <a:gd name="connsiteX85" fmla="*/ 1211 w 10000"/>
                  <a:gd name="connsiteY85" fmla="*/ 1804 h 10000"/>
                  <a:gd name="connsiteX86" fmla="*/ 1187 w 10000"/>
                  <a:gd name="connsiteY86" fmla="*/ 1711 h 10000"/>
                  <a:gd name="connsiteX87" fmla="*/ 1085 w 10000"/>
                  <a:gd name="connsiteY87" fmla="*/ 1735 h 10000"/>
                  <a:gd name="connsiteX88" fmla="*/ 1099 w 10000"/>
                  <a:gd name="connsiteY88" fmla="*/ 1648 h 10000"/>
                  <a:gd name="connsiteX89" fmla="*/ 1051 w 10000"/>
                  <a:gd name="connsiteY89" fmla="*/ 1546 h 10000"/>
                  <a:gd name="connsiteX90" fmla="*/ 1085 w 10000"/>
                  <a:gd name="connsiteY90" fmla="*/ 1484 h 10000"/>
                  <a:gd name="connsiteX91" fmla="*/ 1026 w 10000"/>
                  <a:gd name="connsiteY91" fmla="*/ 1410 h 10000"/>
                  <a:gd name="connsiteX92" fmla="*/ 963 w 10000"/>
                  <a:gd name="connsiteY92" fmla="*/ 1405 h 10000"/>
                  <a:gd name="connsiteX93" fmla="*/ 1007 w 10000"/>
                  <a:gd name="connsiteY93" fmla="*/ 1268 h 10000"/>
                  <a:gd name="connsiteX94" fmla="*/ 954 w 10000"/>
                  <a:gd name="connsiteY94" fmla="*/ 1151 h 10000"/>
                  <a:gd name="connsiteX95" fmla="*/ 876 w 10000"/>
                  <a:gd name="connsiteY95" fmla="*/ 1046 h 10000"/>
                  <a:gd name="connsiteX96" fmla="*/ 793 w 10000"/>
                  <a:gd name="connsiteY96" fmla="*/ 1025 h 10000"/>
                  <a:gd name="connsiteX97" fmla="*/ 788 w 10000"/>
                  <a:gd name="connsiteY97" fmla="*/ 1093 h 10000"/>
                  <a:gd name="connsiteX98" fmla="*/ 729 w 10000"/>
                  <a:gd name="connsiteY98" fmla="*/ 1167 h 10000"/>
                  <a:gd name="connsiteX99" fmla="*/ 617 w 10000"/>
                  <a:gd name="connsiteY99" fmla="*/ 1057 h 10000"/>
                  <a:gd name="connsiteX100" fmla="*/ 515 w 10000"/>
                  <a:gd name="connsiteY100" fmla="*/ 1046 h 10000"/>
                  <a:gd name="connsiteX101" fmla="*/ 472 w 10000"/>
                  <a:gd name="connsiteY101" fmla="*/ 883 h 10000"/>
                  <a:gd name="connsiteX102" fmla="*/ 501 w 10000"/>
                  <a:gd name="connsiteY102" fmla="*/ 747 h 10000"/>
                  <a:gd name="connsiteX103" fmla="*/ 443 w 10000"/>
                  <a:gd name="connsiteY103" fmla="*/ 661 h 10000"/>
                  <a:gd name="connsiteX104" fmla="*/ 340 w 10000"/>
                  <a:gd name="connsiteY104" fmla="*/ 568 h 10000"/>
                  <a:gd name="connsiteX105" fmla="*/ 413 w 10000"/>
                  <a:gd name="connsiteY105" fmla="*/ 710 h 10000"/>
                  <a:gd name="connsiteX106" fmla="*/ 326 w 10000"/>
                  <a:gd name="connsiteY106" fmla="*/ 678 h 10000"/>
                  <a:gd name="connsiteX107" fmla="*/ 219 w 10000"/>
                  <a:gd name="connsiteY107" fmla="*/ 651 h 10000"/>
                  <a:gd name="connsiteX108" fmla="*/ 117 w 10000"/>
                  <a:gd name="connsiteY108" fmla="*/ 604 h 10000"/>
                  <a:gd name="connsiteX109" fmla="*/ 92 w 10000"/>
                  <a:gd name="connsiteY109" fmla="*/ 472 h 10000"/>
                  <a:gd name="connsiteX110" fmla="*/ 107 w 10000"/>
                  <a:gd name="connsiteY110" fmla="*/ 409 h 10000"/>
                  <a:gd name="connsiteX111" fmla="*/ 64 w 10000"/>
                  <a:gd name="connsiteY111" fmla="*/ 352 h 10000"/>
                  <a:gd name="connsiteX112" fmla="*/ 0 w 10000"/>
                  <a:gd name="connsiteY112" fmla="*/ 347 h 10000"/>
                  <a:gd name="connsiteX113" fmla="*/ 117 w 10000"/>
                  <a:gd name="connsiteY113" fmla="*/ 0 h 10000"/>
                  <a:gd name="connsiteX0" fmla="*/ 10000 w 10000"/>
                  <a:gd name="connsiteY0" fmla="*/ 2369 h 10000"/>
                  <a:gd name="connsiteX1" fmla="*/ 9464 w 10000"/>
                  <a:gd name="connsiteY1" fmla="*/ 10000 h 10000"/>
                  <a:gd name="connsiteX2" fmla="*/ 7926 w 10000"/>
                  <a:gd name="connsiteY2" fmla="*/ 9869 h 10000"/>
                  <a:gd name="connsiteX3" fmla="*/ 6759 w 10000"/>
                  <a:gd name="connsiteY3" fmla="*/ 9748 h 10000"/>
                  <a:gd name="connsiteX4" fmla="*/ 4923 w 10000"/>
                  <a:gd name="connsiteY4" fmla="*/ 9552 h 10000"/>
                  <a:gd name="connsiteX5" fmla="*/ 4947 w 10000"/>
                  <a:gd name="connsiteY5" fmla="*/ 9463 h 10000"/>
                  <a:gd name="connsiteX6" fmla="*/ 4831 w 10000"/>
                  <a:gd name="connsiteY6" fmla="*/ 9410 h 10000"/>
                  <a:gd name="connsiteX7" fmla="*/ 4831 w 10000"/>
                  <a:gd name="connsiteY7" fmla="*/ 9251 h 10000"/>
                  <a:gd name="connsiteX8" fmla="*/ 4700 w 10000"/>
                  <a:gd name="connsiteY8" fmla="*/ 9194 h 10000"/>
                  <a:gd name="connsiteX9" fmla="*/ 4598 w 10000"/>
                  <a:gd name="connsiteY9" fmla="*/ 9126 h 10000"/>
                  <a:gd name="connsiteX10" fmla="*/ 4481 w 10000"/>
                  <a:gd name="connsiteY10" fmla="*/ 8847 h 10000"/>
                  <a:gd name="connsiteX11" fmla="*/ 4394 w 10000"/>
                  <a:gd name="connsiteY11" fmla="*/ 8746 h 10000"/>
                  <a:gd name="connsiteX12" fmla="*/ 4427 w 10000"/>
                  <a:gd name="connsiteY12" fmla="*/ 8462 h 10000"/>
                  <a:gd name="connsiteX13" fmla="*/ 4325 w 10000"/>
                  <a:gd name="connsiteY13" fmla="*/ 8448 h 10000"/>
                  <a:gd name="connsiteX14" fmla="*/ 4267 w 10000"/>
                  <a:gd name="connsiteY14" fmla="*/ 8352 h 10000"/>
                  <a:gd name="connsiteX15" fmla="*/ 4349 w 10000"/>
                  <a:gd name="connsiteY15" fmla="*/ 8232 h 10000"/>
                  <a:gd name="connsiteX16" fmla="*/ 4394 w 10000"/>
                  <a:gd name="connsiteY16" fmla="*/ 8178 h 10000"/>
                  <a:gd name="connsiteX17" fmla="*/ 4423 w 10000"/>
                  <a:gd name="connsiteY17" fmla="*/ 8005 h 10000"/>
                  <a:gd name="connsiteX18" fmla="*/ 4398 w 10000"/>
                  <a:gd name="connsiteY18" fmla="*/ 7899 h 10000"/>
                  <a:gd name="connsiteX19" fmla="*/ 4423 w 10000"/>
                  <a:gd name="connsiteY19" fmla="*/ 7705 h 10000"/>
                  <a:gd name="connsiteX20" fmla="*/ 4451 w 10000"/>
                  <a:gd name="connsiteY20" fmla="*/ 7678 h 10000"/>
                  <a:gd name="connsiteX21" fmla="*/ 4467 w 10000"/>
                  <a:gd name="connsiteY21" fmla="*/ 7568 h 10000"/>
                  <a:gd name="connsiteX22" fmla="*/ 4408 w 10000"/>
                  <a:gd name="connsiteY22" fmla="*/ 7405 h 10000"/>
                  <a:gd name="connsiteX23" fmla="*/ 4398 w 10000"/>
                  <a:gd name="connsiteY23" fmla="*/ 6963 h 10000"/>
                  <a:gd name="connsiteX24" fmla="*/ 4267 w 10000"/>
                  <a:gd name="connsiteY24" fmla="*/ 6779 h 10000"/>
                  <a:gd name="connsiteX25" fmla="*/ 4204 w 10000"/>
                  <a:gd name="connsiteY25" fmla="*/ 6525 h 10000"/>
                  <a:gd name="connsiteX26" fmla="*/ 4102 w 10000"/>
                  <a:gd name="connsiteY26" fmla="*/ 6525 h 10000"/>
                  <a:gd name="connsiteX27" fmla="*/ 3976 w 10000"/>
                  <a:gd name="connsiteY27" fmla="*/ 6574 h 10000"/>
                  <a:gd name="connsiteX28" fmla="*/ 3898 w 10000"/>
                  <a:gd name="connsiteY28" fmla="*/ 6410 h 10000"/>
                  <a:gd name="connsiteX29" fmla="*/ 3917 w 10000"/>
                  <a:gd name="connsiteY29" fmla="*/ 6380 h 10000"/>
                  <a:gd name="connsiteX30" fmla="*/ 3902 w 10000"/>
                  <a:gd name="connsiteY30" fmla="*/ 6237 h 10000"/>
                  <a:gd name="connsiteX31" fmla="*/ 3810 w 10000"/>
                  <a:gd name="connsiteY31" fmla="*/ 6210 h 10000"/>
                  <a:gd name="connsiteX32" fmla="*/ 3708 w 10000"/>
                  <a:gd name="connsiteY32" fmla="*/ 6063 h 10000"/>
                  <a:gd name="connsiteX33" fmla="*/ 3668 w 10000"/>
                  <a:gd name="connsiteY33" fmla="*/ 5989 h 10000"/>
                  <a:gd name="connsiteX34" fmla="*/ 3610 w 10000"/>
                  <a:gd name="connsiteY34" fmla="*/ 5957 h 10000"/>
                  <a:gd name="connsiteX35" fmla="*/ 3591 w 10000"/>
                  <a:gd name="connsiteY35" fmla="*/ 5889 h 10000"/>
                  <a:gd name="connsiteX36" fmla="*/ 3679 w 10000"/>
                  <a:gd name="connsiteY36" fmla="*/ 5863 h 10000"/>
                  <a:gd name="connsiteX37" fmla="*/ 3591 w 10000"/>
                  <a:gd name="connsiteY37" fmla="*/ 5621 h 10000"/>
                  <a:gd name="connsiteX38" fmla="*/ 3518 w 10000"/>
                  <a:gd name="connsiteY38" fmla="*/ 5590 h 10000"/>
                  <a:gd name="connsiteX39" fmla="*/ 3523 w 10000"/>
                  <a:gd name="connsiteY39" fmla="*/ 5516 h 10000"/>
                  <a:gd name="connsiteX40" fmla="*/ 3290 w 10000"/>
                  <a:gd name="connsiteY40" fmla="*/ 5399 h 10000"/>
                  <a:gd name="connsiteX41" fmla="*/ 3269 w 10000"/>
                  <a:gd name="connsiteY41" fmla="*/ 5295 h 10000"/>
                  <a:gd name="connsiteX42" fmla="*/ 3290 w 10000"/>
                  <a:gd name="connsiteY42" fmla="*/ 5215 h 10000"/>
                  <a:gd name="connsiteX43" fmla="*/ 3143 w 10000"/>
                  <a:gd name="connsiteY43" fmla="*/ 5058 h 10000"/>
                  <a:gd name="connsiteX44" fmla="*/ 3051 w 10000"/>
                  <a:gd name="connsiteY44" fmla="*/ 4995 h 10000"/>
                  <a:gd name="connsiteX45" fmla="*/ 3036 w 10000"/>
                  <a:gd name="connsiteY45" fmla="*/ 4893 h 10000"/>
                  <a:gd name="connsiteX46" fmla="*/ 3070 w 10000"/>
                  <a:gd name="connsiteY46" fmla="*/ 4727 h 10000"/>
                  <a:gd name="connsiteX47" fmla="*/ 2998 w 10000"/>
                  <a:gd name="connsiteY47" fmla="*/ 4673 h 10000"/>
                  <a:gd name="connsiteX48" fmla="*/ 2993 w 10000"/>
                  <a:gd name="connsiteY48" fmla="*/ 4563 h 10000"/>
                  <a:gd name="connsiteX49" fmla="*/ 2896 w 10000"/>
                  <a:gd name="connsiteY49" fmla="*/ 4505 h 10000"/>
                  <a:gd name="connsiteX50" fmla="*/ 2896 w 10000"/>
                  <a:gd name="connsiteY50" fmla="*/ 4410 h 10000"/>
                  <a:gd name="connsiteX51" fmla="*/ 2832 w 10000"/>
                  <a:gd name="connsiteY51" fmla="*/ 4325 h 10000"/>
                  <a:gd name="connsiteX52" fmla="*/ 2832 w 10000"/>
                  <a:gd name="connsiteY52" fmla="*/ 4246 h 10000"/>
                  <a:gd name="connsiteX53" fmla="*/ 2773 w 10000"/>
                  <a:gd name="connsiteY53" fmla="*/ 4137 h 10000"/>
                  <a:gd name="connsiteX54" fmla="*/ 2759 w 10000"/>
                  <a:gd name="connsiteY54" fmla="*/ 4041 h 10000"/>
                  <a:gd name="connsiteX55" fmla="*/ 2671 w 10000"/>
                  <a:gd name="connsiteY55" fmla="*/ 4016 h 10000"/>
                  <a:gd name="connsiteX56" fmla="*/ 2599 w 10000"/>
                  <a:gd name="connsiteY56" fmla="*/ 4088 h 10000"/>
                  <a:gd name="connsiteX57" fmla="*/ 2584 w 10000"/>
                  <a:gd name="connsiteY57" fmla="*/ 4167 h 10000"/>
                  <a:gd name="connsiteX58" fmla="*/ 2467 w 10000"/>
                  <a:gd name="connsiteY58" fmla="*/ 4142 h 10000"/>
                  <a:gd name="connsiteX59" fmla="*/ 2438 w 10000"/>
                  <a:gd name="connsiteY59" fmla="*/ 4062 h 10000"/>
                  <a:gd name="connsiteX60" fmla="*/ 2443 w 10000"/>
                  <a:gd name="connsiteY60" fmla="*/ 3952 h 10000"/>
                  <a:gd name="connsiteX61" fmla="*/ 2399 w 10000"/>
                  <a:gd name="connsiteY61" fmla="*/ 3874 h 10000"/>
                  <a:gd name="connsiteX62" fmla="*/ 2414 w 10000"/>
                  <a:gd name="connsiteY62" fmla="*/ 3803 h 10000"/>
                  <a:gd name="connsiteX63" fmla="*/ 2326 w 10000"/>
                  <a:gd name="connsiteY63" fmla="*/ 3653 h 10000"/>
                  <a:gd name="connsiteX64" fmla="*/ 1854 w 10000"/>
                  <a:gd name="connsiteY64" fmla="*/ 3235 h 10000"/>
                  <a:gd name="connsiteX65" fmla="*/ 1854 w 10000"/>
                  <a:gd name="connsiteY65" fmla="*/ 3131 h 10000"/>
                  <a:gd name="connsiteX66" fmla="*/ 1752 w 10000"/>
                  <a:gd name="connsiteY66" fmla="*/ 3126 h 10000"/>
                  <a:gd name="connsiteX67" fmla="*/ 1679 w 10000"/>
                  <a:gd name="connsiteY67" fmla="*/ 3063 h 10000"/>
                  <a:gd name="connsiteX68" fmla="*/ 1684 w 10000"/>
                  <a:gd name="connsiteY68" fmla="*/ 2957 h 10000"/>
                  <a:gd name="connsiteX69" fmla="*/ 1825 w 10000"/>
                  <a:gd name="connsiteY69" fmla="*/ 2872 h 10000"/>
                  <a:gd name="connsiteX70" fmla="*/ 1800 w 10000"/>
                  <a:gd name="connsiteY70" fmla="*/ 2721 h 10000"/>
                  <a:gd name="connsiteX71" fmla="*/ 1641 w 10000"/>
                  <a:gd name="connsiteY71" fmla="*/ 2656 h 10000"/>
                  <a:gd name="connsiteX72" fmla="*/ 1591 w 10000"/>
                  <a:gd name="connsiteY72" fmla="*/ 2563 h 10000"/>
                  <a:gd name="connsiteX73" fmla="*/ 1517 w 10000"/>
                  <a:gd name="connsiteY73" fmla="*/ 2689 h 10000"/>
                  <a:gd name="connsiteX74" fmla="*/ 1420 w 10000"/>
                  <a:gd name="connsiteY74" fmla="*/ 2673 h 10000"/>
                  <a:gd name="connsiteX75" fmla="*/ 1313 w 10000"/>
                  <a:gd name="connsiteY75" fmla="*/ 2730 h 10000"/>
                  <a:gd name="connsiteX76" fmla="*/ 1328 w 10000"/>
                  <a:gd name="connsiteY76" fmla="*/ 2610 h 10000"/>
                  <a:gd name="connsiteX77" fmla="*/ 1377 w 10000"/>
                  <a:gd name="connsiteY77" fmla="*/ 2547 h 10000"/>
                  <a:gd name="connsiteX78" fmla="*/ 1318 w 10000"/>
                  <a:gd name="connsiteY78" fmla="*/ 2495 h 10000"/>
                  <a:gd name="connsiteX79" fmla="*/ 1289 w 10000"/>
                  <a:gd name="connsiteY79" fmla="*/ 2336 h 10000"/>
                  <a:gd name="connsiteX80" fmla="*/ 1246 w 10000"/>
                  <a:gd name="connsiteY80" fmla="*/ 2257 h 10000"/>
                  <a:gd name="connsiteX81" fmla="*/ 1328 w 10000"/>
                  <a:gd name="connsiteY81" fmla="*/ 2178 h 10000"/>
                  <a:gd name="connsiteX82" fmla="*/ 1299 w 10000"/>
                  <a:gd name="connsiteY82" fmla="*/ 2036 h 10000"/>
                  <a:gd name="connsiteX83" fmla="*/ 1231 w 10000"/>
                  <a:gd name="connsiteY83" fmla="*/ 1962 h 10000"/>
                  <a:gd name="connsiteX84" fmla="*/ 1299 w 10000"/>
                  <a:gd name="connsiteY84" fmla="*/ 1837 h 10000"/>
                  <a:gd name="connsiteX85" fmla="*/ 1211 w 10000"/>
                  <a:gd name="connsiteY85" fmla="*/ 1804 h 10000"/>
                  <a:gd name="connsiteX86" fmla="*/ 1187 w 10000"/>
                  <a:gd name="connsiteY86" fmla="*/ 1711 h 10000"/>
                  <a:gd name="connsiteX87" fmla="*/ 1085 w 10000"/>
                  <a:gd name="connsiteY87" fmla="*/ 1735 h 10000"/>
                  <a:gd name="connsiteX88" fmla="*/ 1099 w 10000"/>
                  <a:gd name="connsiteY88" fmla="*/ 1648 h 10000"/>
                  <a:gd name="connsiteX89" fmla="*/ 1051 w 10000"/>
                  <a:gd name="connsiteY89" fmla="*/ 1546 h 10000"/>
                  <a:gd name="connsiteX90" fmla="*/ 1085 w 10000"/>
                  <a:gd name="connsiteY90" fmla="*/ 1484 h 10000"/>
                  <a:gd name="connsiteX91" fmla="*/ 1026 w 10000"/>
                  <a:gd name="connsiteY91" fmla="*/ 1410 h 10000"/>
                  <a:gd name="connsiteX92" fmla="*/ 963 w 10000"/>
                  <a:gd name="connsiteY92" fmla="*/ 1405 h 10000"/>
                  <a:gd name="connsiteX93" fmla="*/ 1007 w 10000"/>
                  <a:gd name="connsiteY93" fmla="*/ 1268 h 10000"/>
                  <a:gd name="connsiteX94" fmla="*/ 954 w 10000"/>
                  <a:gd name="connsiteY94" fmla="*/ 1151 h 10000"/>
                  <a:gd name="connsiteX95" fmla="*/ 876 w 10000"/>
                  <a:gd name="connsiteY95" fmla="*/ 1046 h 10000"/>
                  <a:gd name="connsiteX96" fmla="*/ 793 w 10000"/>
                  <a:gd name="connsiteY96" fmla="*/ 1025 h 10000"/>
                  <a:gd name="connsiteX97" fmla="*/ 788 w 10000"/>
                  <a:gd name="connsiteY97" fmla="*/ 1093 h 10000"/>
                  <a:gd name="connsiteX98" fmla="*/ 729 w 10000"/>
                  <a:gd name="connsiteY98" fmla="*/ 1167 h 10000"/>
                  <a:gd name="connsiteX99" fmla="*/ 617 w 10000"/>
                  <a:gd name="connsiteY99" fmla="*/ 1057 h 10000"/>
                  <a:gd name="connsiteX100" fmla="*/ 515 w 10000"/>
                  <a:gd name="connsiteY100" fmla="*/ 1046 h 10000"/>
                  <a:gd name="connsiteX101" fmla="*/ 472 w 10000"/>
                  <a:gd name="connsiteY101" fmla="*/ 883 h 10000"/>
                  <a:gd name="connsiteX102" fmla="*/ 501 w 10000"/>
                  <a:gd name="connsiteY102" fmla="*/ 747 h 10000"/>
                  <a:gd name="connsiteX103" fmla="*/ 443 w 10000"/>
                  <a:gd name="connsiteY103" fmla="*/ 661 h 10000"/>
                  <a:gd name="connsiteX104" fmla="*/ 340 w 10000"/>
                  <a:gd name="connsiteY104" fmla="*/ 568 h 10000"/>
                  <a:gd name="connsiteX105" fmla="*/ 413 w 10000"/>
                  <a:gd name="connsiteY105" fmla="*/ 710 h 10000"/>
                  <a:gd name="connsiteX106" fmla="*/ 326 w 10000"/>
                  <a:gd name="connsiteY106" fmla="*/ 678 h 10000"/>
                  <a:gd name="connsiteX107" fmla="*/ 219 w 10000"/>
                  <a:gd name="connsiteY107" fmla="*/ 651 h 10000"/>
                  <a:gd name="connsiteX108" fmla="*/ 117 w 10000"/>
                  <a:gd name="connsiteY108" fmla="*/ 604 h 10000"/>
                  <a:gd name="connsiteX109" fmla="*/ 92 w 10000"/>
                  <a:gd name="connsiteY109" fmla="*/ 472 h 10000"/>
                  <a:gd name="connsiteX110" fmla="*/ 107 w 10000"/>
                  <a:gd name="connsiteY110" fmla="*/ 409 h 10000"/>
                  <a:gd name="connsiteX111" fmla="*/ 0 w 10000"/>
                  <a:gd name="connsiteY111" fmla="*/ 347 h 10000"/>
                  <a:gd name="connsiteX112" fmla="*/ 117 w 10000"/>
                  <a:gd name="connsiteY112" fmla="*/ 0 h 10000"/>
                  <a:gd name="connsiteX0" fmla="*/ 10000 w 10000"/>
                  <a:gd name="connsiteY0" fmla="*/ 2369 h 10000"/>
                  <a:gd name="connsiteX1" fmla="*/ 9464 w 10000"/>
                  <a:gd name="connsiteY1" fmla="*/ 10000 h 10000"/>
                  <a:gd name="connsiteX2" fmla="*/ 7926 w 10000"/>
                  <a:gd name="connsiteY2" fmla="*/ 9869 h 10000"/>
                  <a:gd name="connsiteX3" fmla="*/ 6759 w 10000"/>
                  <a:gd name="connsiteY3" fmla="*/ 9748 h 10000"/>
                  <a:gd name="connsiteX4" fmla="*/ 4923 w 10000"/>
                  <a:gd name="connsiteY4" fmla="*/ 9552 h 10000"/>
                  <a:gd name="connsiteX5" fmla="*/ 4947 w 10000"/>
                  <a:gd name="connsiteY5" fmla="*/ 9463 h 10000"/>
                  <a:gd name="connsiteX6" fmla="*/ 4831 w 10000"/>
                  <a:gd name="connsiteY6" fmla="*/ 9410 h 10000"/>
                  <a:gd name="connsiteX7" fmla="*/ 4831 w 10000"/>
                  <a:gd name="connsiteY7" fmla="*/ 9251 h 10000"/>
                  <a:gd name="connsiteX8" fmla="*/ 4700 w 10000"/>
                  <a:gd name="connsiteY8" fmla="*/ 9194 h 10000"/>
                  <a:gd name="connsiteX9" fmla="*/ 4598 w 10000"/>
                  <a:gd name="connsiteY9" fmla="*/ 9126 h 10000"/>
                  <a:gd name="connsiteX10" fmla="*/ 4481 w 10000"/>
                  <a:gd name="connsiteY10" fmla="*/ 8847 h 10000"/>
                  <a:gd name="connsiteX11" fmla="*/ 4394 w 10000"/>
                  <a:gd name="connsiteY11" fmla="*/ 8746 h 10000"/>
                  <a:gd name="connsiteX12" fmla="*/ 4427 w 10000"/>
                  <a:gd name="connsiteY12" fmla="*/ 8462 h 10000"/>
                  <a:gd name="connsiteX13" fmla="*/ 4325 w 10000"/>
                  <a:gd name="connsiteY13" fmla="*/ 8448 h 10000"/>
                  <a:gd name="connsiteX14" fmla="*/ 4267 w 10000"/>
                  <a:gd name="connsiteY14" fmla="*/ 8352 h 10000"/>
                  <a:gd name="connsiteX15" fmla="*/ 4349 w 10000"/>
                  <a:gd name="connsiteY15" fmla="*/ 8232 h 10000"/>
                  <a:gd name="connsiteX16" fmla="*/ 4394 w 10000"/>
                  <a:gd name="connsiteY16" fmla="*/ 8178 h 10000"/>
                  <a:gd name="connsiteX17" fmla="*/ 4423 w 10000"/>
                  <a:gd name="connsiteY17" fmla="*/ 8005 h 10000"/>
                  <a:gd name="connsiteX18" fmla="*/ 4398 w 10000"/>
                  <a:gd name="connsiteY18" fmla="*/ 7899 h 10000"/>
                  <a:gd name="connsiteX19" fmla="*/ 4423 w 10000"/>
                  <a:gd name="connsiteY19" fmla="*/ 7705 h 10000"/>
                  <a:gd name="connsiteX20" fmla="*/ 4451 w 10000"/>
                  <a:gd name="connsiteY20" fmla="*/ 7678 h 10000"/>
                  <a:gd name="connsiteX21" fmla="*/ 4467 w 10000"/>
                  <a:gd name="connsiteY21" fmla="*/ 7568 h 10000"/>
                  <a:gd name="connsiteX22" fmla="*/ 4408 w 10000"/>
                  <a:gd name="connsiteY22" fmla="*/ 7405 h 10000"/>
                  <a:gd name="connsiteX23" fmla="*/ 4398 w 10000"/>
                  <a:gd name="connsiteY23" fmla="*/ 6963 h 10000"/>
                  <a:gd name="connsiteX24" fmla="*/ 4267 w 10000"/>
                  <a:gd name="connsiteY24" fmla="*/ 6779 h 10000"/>
                  <a:gd name="connsiteX25" fmla="*/ 4204 w 10000"/>
                  <a:gd name="connsiteY25" fmla="*/ 6525 h 10000"/>
                  <a:gd name="connsiteX26" fmla="*/ 4102 w 10000"/>
                  <a:gd name="connsiteY26" fmla="*/ 6525 h 10000"/>
                  <a:gd name="connsiteX27" fmla="*/ 3976 w 10000"/>
                  <a:gd name="connsiteY27" fmla="*/ 6574 h 10000"/>
                  <a:gd name="connsiteX28" fmla="*/ 3898 w 10000"/>
                  <a:gd name="connsiteY28" fmla="*/ 6410 h 10000"/>
                  <a:gd name="connsiteX29" fmla="*/ 3917 w 10000"/>
                  <a:gd name="connsiteY29" fmla="*/ 6380 h 10000"/>
                  <a:gd name="connsiteX30" fmla="*/ 3902 w 10000"/>
                  <a:gd name="connsiteY30" fmla="*/ 6237 h 10000"/>
                  <a:gd name="connsiteX31" fmla="*/ 3810 w 10000"/>
                  <a:gd name="connsiteY31" fmla="*/ 6210 h 10000"/>
                  <a:gd name="connsiteX32" fmla="*/ 3708 w 10000"/>
                  <a:gd name="connsiteY32" fmla="*/ 6063 h 10000"/>
                  <a:gd name="connsiteX33" fmla="*/ 3668 w 10000"/>
                  <a:gd name="connsiteY33" fmla="*/ 5989 h 10000"/>
                  <a:gd name="connsiteX34" fmla="*/ 3610 w 10000"/>
                  <a:gd name="connsiteY34" fmla="*/ 5957 h 10000"/>
                  <a:gd name="connsiteX35" fmla="*/ 3591 w 10000"/>
                  <a:gd name="connsiteY35" fmla="*/ 5889 h 10000"/>
                  <a:gd name="connsiteX36" fmla="*/ 3679 w 10000"/>
                  <a:gd name="connsiteY36" fmla="*/ 5863 h 10000"/>
                  <a:gd name="connsiteX37" fmla="*/ 3591 w 10000"/>
                  <a:gd name="connsiteY37" fmla="*/ 5621 h 10000"/>
                  <a:gd name="connsiteX38" fmla="*/ 3518 w 10000"/>
                  <a:gd name="connsiteY38" fmla="*/ 5590 h 10000"/>
                  <a:gd name="connsiteX39" fmla="*/ 3523 w 10000"/>
                  <a:gd name="connsiteY39" fmla="*/ 5516 h 10000"/>
                  <a:gd name="connsiteX40" fmla="*/ 3290 w 10000"/>
                  <a:gd name="connsiteY40" fmla="*/ 5399 h 10000"/>
                  <a:gd name="connsiteX41" fmla="*/ 3269 w 10000"/>
                  <a:gd name="connsiteY41" fmla="*/ 5295 h 10000"/>
                  <a:gd name="connsiteX42" fmla="*/ 3290 w 10000"/>
                  <a:gd name="connsiteY42" fmla="*/ 5215 h 10000"/>
                  <a:gd name="connsiteX43" fmla="*/ 3143 w 10000"/>
                  <a:gd name="connsiteY43" fmla="*/ 5058 h 10000"/>
                  <a:gd name="connsiteX44" fmla="*/ 3051 w 10000"/>
                  <a:gd name="connsiteY44" fmla="*/ 4995 h 10000"/>
                  <a:gd name="connsiteX45" fmla="*/ 3036 w 10000"/>
                  <a:gd name="connsiteY45" fmla="*/ 4893 h 10000"/>
                  <a:gd name="connsiteX46" fmla="*/ 3070 w 10000"/>
                  <a:gd name="connsiteY46" fmla="*/ 4727 h 10000"/>
                  <a:gd name="connsiteX47" fmla="*/ 2998 w 10000"/>
                  <a:gd name="connsiteY47" fmla="*/ 4673 h 10000"/>
                  <a:gd name="connsiteX48" fmla="*/ 2993 w 10000"/>
                  <a:gd name="connsiteY48" fmla="*/ 4563 h 10000"/>
                  <a:gd name="connsiteX49" fmla="*/ 2896 w 10000"/>
                  <a:gd name="connsiteY49" fmla="*/ 4505 h 10000"/>
                  <a:gd name="connsiteX50" fmla="*/ 2896 w 10000"/>
                  <a:gd name="connsiteY50" fmla="*/ 4410 h 10000"/>
                  <a:gd name="connsiteX51" fmla="*/ 2832 w 10000"/>
                  <a:gd name="connsiteY51" fmla="*/ 4325 h 10000"/>
                  <a:gd name="connsiteX52" fmla="*/ 2832 w 10000"/>
                  <a:gd name="connsiteY52" fmla="*/ 4246 h 10000"/>
                  <a:gd name="connsiteX53" fmla="*/ 2773 w 10000"/>
                  <a:gd name="connsiteY53" fmla="*/ 4137 h 10000"/>
                  <a:gd name="connsiteX54" fmla="*/ 2759 w 10000"/>
                  <a:gd name="connsiteY54" fmla="*/ 4041 h 10000"/>
                  <a:gd name="connsiteX55" fmla="*/ 2671 w 10000"/>
                  <a:gd name="connsiteY55" fmla="*/ 4016 h 10000"/>
                  <a:gd name="connsiteX56" fmla="*/ 2599 w 10000"/>
                  <a:gd name="connsiteY56" fmla="*/ 4088 h 10000"/>
                  <a:gd name="connsiteX57" fmla="*/ 2584 w 10000"/>
                  <a:gd name="connsiteY57" fmla="*/ 4167 h 10000"/>
                  <a:gd name="connsiteX58" fmla="*/ 2467 w 10000"/>
                  <a:gd name="connsiteY58" fmla="*/ 4142 h 10000"/>
                  <a:gd name="connsiteX59" fmla="*/ 2438 w 10000"/>
                  <a:gd name="connsiteY59" fmla="*/ 4062 h 10000"/>
                  <a:gd name="connsiteX60" fmla="*/ 2443 w 10000"/>
                  <a:gd name="connsiteY60" fmla="*/ 3952 h 10000"/>
                  <a:gd name="connsiteX61" fmla="*/ 2399 w 10000"/>
                  <a:gd name="connsiteY61" fmla="*/ 3874 h 10000"/>
                  <a:gd name="connsiteX62" fmla="*/ 2414 w 10000"/>
                  <a:gd name="connsiteY62" fmla="*/ 3803 h 10000"/>
                  <a:gd name="connsiteX63" fmla="*/ 2326 w 10000"/>
                  <a:gd name="connsiteY63" fmla="*/ 3653 h 10000"/>
                  <a:gd name="connsiteX64" fmla="*/ 1854 w 10000"/>
                  <a:gd name="connsiteY64" fmla="*/ 3235 h 10000"/>
                  <a:gd name="connsiteX65" fmla="*/ 1854 w 10000"/>
                  <a:gd name="connsiteY65" fmla="*/ 3131 h 10000"/>
                  <a:gd name="connsiteX66" fmla="*/ 1752 w 10000"/>
                  <a:gd name="connsiteY66" fmla="*/ 3126 h 10000"/>
                  <a:gd name="connsiteX67" fmla="*/ 1679 w 10000"/>
                  <a:gd name="connsiteY67" fmla="*/ 3063 h 10000"/>
                  <a:gd name="connsiteX68" fmla="*/ 1684 w 10000"/>
                  <a:gd name="connsiteY68" fmla="*/ 2957 h 10000"/>
                  <a:gd name="connsiteX69" fmla="*/ 1825 w 10000"/>
                  <a:gd name="connsiteY69" fmla="*/ 2872 h 10000"/>
                  <a:gd name="connsiteX70" fmla="*/ 1800 w 10000"/>
                  <a:gd name="connsiteY70" fmla="*/ 2721 h 10000"/>
                  <a:gd name="connsiteX71" fmla="*/ 1641 w 10000"/>
                  <a:gd name="connsiteY71" fmla="*/ 2656 h 10000"/>
                  <a:gd name="connsiteX72" fmla="*/ 1591 w 10000"/>
                  <a:gd name="connsiteY72" fmla="*/ 2563 h 10000"/>
                  <a:gd name="connsiteX73" fmla="*/ 1517 w 10000"/>
                  <a:gd name="connsiteY73" fmla="*/ 2689 h 10000"/>
                  <a:gd name="connsiteX74" fmla="*/ 1420 w 10000"/>
                  <a:gd name="connsiteY74" fmla="*/ 2673 h 10000"/>
                  <a:gd name="connsiteX75" fmla="*/ 1313 w 10000"/>
                  <a:gd name="connsiteY75" fmla="*/ 2730 h 10000"/>
                  <a:gd name="connsiteX76" fmla="*/ 1328 w 10000"/>
                  <a:gd name="connsiteY76" fmla="*/ 2610 h 10000"/>
                  <a:gd name="connsiteX77" fmla="*/ 1377 w 10000"/>
                  <a:gd name="connsiteY77" fmla="*/ 2547 h 10000"/>
                  <a:gd name="connsiteX78" fmla="*/ 1318 w 10000"/>
                  <a:gd name="connsiteY78" fmla="*/ 2495 h 10000"/>
                  <a:gd name="connsiteX79" fmla="*/ 1289 w 10000"/>
                  <a:gd name="connsiteY79" fmla="*/ 2336 h 10000"/>
                  <a:gd name="connsiteX80" fmla="*/ 1246 w 10000"/>
                  <a:gd name="connsiteY80" fmla="*/ 2257 h 10000"/>
                  <a:gd name="connsiteX81" fmla="*/ 1328 w 10000"/>
                  <a:gd name="connsiteY81" fmla="*/ 2178 h 10000"/>
                  <a:gd name="connsiteX82" fmla="*/ 1299 w 10000"/>
                  <a:gd name="connsiteY82" fmla="*/ 2036 h 10000"/>
                  <a:gd name="connsiteX83" fmla="*/ 1231 w 10000"/>
                  <a:gd name="connsiteY83" fmla="*/ 1962 h 10000"/>
                  <a:gd name="connsiteX84" fmla="*/ 1299 w 10000"/>
                  <a:gd name="connsiteY84" fmla="*/ 1837 h 10000"/>
                  <a:gd name="connsiteX85" fmla="*/ 1211 w 10000"/>
                  <a:gd name="connsiteY85" fmla="*/ 1804 h 10000"/>
                  <a:gd name="connsiteX86" fmla="*/ 1187 w 10000"/>
                  <a:gd name="connsiteY86" fmla="*/ 1711 h 10000"/>
                  <a:gd name="connsiteX87" fmla="*/ 1085 w 10000"/>
                  <a:gd name="connsiteY87" fmla="*/ 1735 h 10000"/>
                  <a:gd name="connsiteX88" fmla="*/ 1099 w 10000"/>
                  <a:gd name="connsiteY88" fmla="*/ 1648 h 10000"/>
                  <a:gd name="connsiteX89" fmla="*/ 1051 w 10000"/>
                  <a:gd name="connsiteY89" fmla="*/ 1546 h 10000"/>
                  <a:gd name="connsiteX90" fmla="*/ 1085 w 10000"/>
                  <a:gd name="connsiteY90" fmla="*/ 1484 h 10000"/>
                  <a:gd name="connsiteX91" fmla="*/ 1026 w 10000"/>
                  <a:gd name="connsiteY91" fmla="*/ 1410 h 10000"/>
                  <a:gd name="connsiteX92" fmla="*/ 963 w 10000"/>
                  <a:gd name="connsiteY92" fmla="*/ 1405 h 10000"/>
                  <a:gd name="connsiteX93" fmla="*/ 1007 w 10000"/>
                  <a:gd name="connsiteY93" fmla="*/ 1268 h 10000"/>
                  <a:gd name="connsiteX94" fmla="*/ 954 w 10000"/>
                  <a:gd name="connsiteY94" fmla="*/ 1151 h 10000"/>
                  <a:gd name="connsiteX95" fmla="*/ 876 w 10000"/>
                  <a:gd name="connsiteY95" fmla="*/ 1046 h 10000"/>
                  <a:gd name="connsiteX96" fmla="*/ 793 w 10000"/>
                  <a:gd name="connsiteY96" fmla="*/ 1025 h 10000"/>
                  <a:gd name="connsiteX97" fmla="*/ 788 w 10000"/>
                  <a:gd name="connsiteY97" fmla="*/ 1093 h 10000"/>
                  <a:gd name="connsiteX98" fmla="*/ 729 w 10000"/>
                  <a:gd name="connsiteY98" fmla="*/ 1167 h 10000"/>
                  <a:gd name="connsiteX99" fmla="*/ 617 w 10000"/>
                  <a:gd name="connsiteY99" fmla="*/ 1057 h 10000"/>
                  <a:gd name="connsiteX100" fmla="*/ 515 w 10000"/>
                  <a:gd name="connsiteY100" fmla="*/ 1046 h 10000"/>
                  <a:gd name="connsiteX101" fmla="*/ 472 w 10000"/>
                  <a:gd name="connsiteY101" fmla="*/ 883 h 10000"/>
                  <a:gd name="connsiteX102" fmla="*/ 501 w 10000"/>
                  <a:gd name="connsiteY102" fmla="*/ 747 h 10000"/>
                  <a:gd name="connsiteX103" fmla="*/ 443 w 10000"/>
                  <a:gd name="connsiteY103" fmla="*/ 661 h 10000"/>
                  <a:gd name="connsiteX104" fmla="*/ 340 w 10000"/>
                  <a:gd name="connsiteY104" fmla="*/ 568 h 10000"/>
                  <a:gd name="connsiteX105" fmla="*/ 413 w 10000"/>
                  <a:gd name="connsiteY105" fmla="*/ 710 h 10000"/>
                  <a:gd name="connsiteX106" fmla="*/ 326 w 10000"/>
                  <a:gd name="connsiteY106" fmla="*/ 678 h 10000"/>
                  <a:gd name="connsiteX107" fmla="*/ 219 w 10000"/>
                  <a:gd name="connsiteY107" fmla="*/ 651 h 10000"/>
                  <a:gd name="connsiteX108" fmla="*/ 117 w 10000"/>
                  <a:gd name="connsiteY108" fmla="*/ 604 h 10000"/>
                  <a:gd name="connsiteX109" fmla="*/ 92 w 10000"/>
                  <a:gd name="connsiteY109" fmla="*/ 472 h 10000"/>
                  <a:gd name="connsiteX110" fmla="*/ 0 w 10000"/>
                  <a:gd name="connsiteY110" fmla="*/ 347 h 10000"/>
                  <a:gd name="connsiteX111" fmla="*/ 117 w 10000"/>
                  <a:gd name="connsiteY111" fmla="*/ 0 h 10000"/>
                  <a:gd name="connsiteX0" fmla="*/ 9908 w 9908"/>
                  <a:gd name="connsiteY0" fmla="*/ 2369 h 10000"/>
                  <a:gd name="connsiteX1" fmla="*/ 9372 w 9908"/>
                  <a:gd name="connsiteY1" fmla="*/ 10000 h 10000"/>
                  <a:gd name="connsiteX2" fmla="*/ 7834 w 9908"/>
                  <a:gd name="connsiteY2" fmla="*/ 9869 h 10000"/>
                  <a:gd name="connsiteX3" fmla="*/ 6667 w 9908"/>
                  <a:gd name="connsiteY3" fmla="*/ 9748 h 10000"/>
                  <a:gd name="connsiteX4" fmla="*/ 4831 w 9908"/>
                  <a:gd name="connsiteY4" fmla="*/ 9552 h 10000"/>
                  <a:gd name="connsiteX5" fmla="*/ 4855 w 9908"/>
                  <a:gd name="connsiteY5" fmla="*/ 9463 h 10000"/>
                  <a:gd name="connsiteX6" fmla="*/ 4739 w 9908"/>
                  <a:gd name="connsiteY6" fmla="*/ 9410 h 10000"/>
                  <a:gd name="connsiteX7" fmla="*/ 4739 w 9908"/>
                  <a:gd name="connsiteY7" fmla="*/ 9251 h 10000"/>
                  <a:gd name="connsiteX8" fmla="*/ 4608 w 9908"/>
                  <a:gd name="connsiteY8" fmla="*/ 9194 h 10000"/>
                  <a:gd name="connsiteX9" fmla="*/ 4506 w 9908"/>
                  <a:gd name="connsiteY9" fmla="*/ 9126 h 10000"/>
                  <a:gd name="connsiteX10" fmla="*/ 4389 w 9908"/>
                  <a:gd name="connsiteY10" fmla="*/ 8847 h 10000"/>
                  <a:gd name="connsiteX11" fmla="*/ 4302 w 9908"/>
                  <a:gd name="connsiteY11" fmla="*/ 8746 h 10000"/>
                  <a:gd name="connsiteX12" fmla="*/ 4335 w 9908"/>
                  <a:gd name="connsiteY12" fmla="*/ 8462 h 10000"/>
                  <a:gd name="connsiteX13" fmla="*/ 4233 w 9908"/>
                  <a:gd name="connsiteY13" fmla="*/ 8448 h 10000"/>
                  <a:gd name="connsiteX14" fmla="*/ 4175 w 9908"/>
                  <a:gd name="connsiteY14" fmla="*/ 8352 h 10000"/>
                  <a:gd name="connsiteX15" fmla="*/ 4257 w 9908"/>
                  <a:gd name="connsiteY15" fmla="*/ 8232 h 10000"/>
                  <a:gd name="connsiteX16" fmla="*/ 4302 w 9908"/>
                  <a:gd name="connsiteY16" fmla="*/ 8178 h 10000"/>
                  <a:gd name="connsiteX17" fmla="*/ 4331 w 9908"/>
                  <a:gd name="connsiteY17" fmla="*/ 8005 h 10000"/>
                  <a:gd name="connsiteX18" fmla="*/ 4306 w 9908"/>
                  <a:gd name="connsiteY18" fmla="*/ 7899 h 10000"/>
                  <a:gd name="connsiteX19" fmla="*/ 4331 w 9908"/>
                  <a:gd name="connsiteY19" fmla="*/ 7705 h 10000"/>
                  <a:gd name="connsiteX20" fmla="*/ 4359 w 9908"/>
                  <a:gd name="connsiteY20" fmla="*/ 7678 h 10000"/>
                  <a:gd name="connsiteX21" fmla="*/ 4375 w 9908"/>
                  <a:gd name="connsiteY21" fmla="*/ 7568 h 10000"/>
                  <a:gd name="connsiteX22" fmla="*/ 4316 w 9908"/>
                  <a:gd name="connsiteY22" fmla="*/ 7405 h 10000"/>
                  <a:gd name="connsiteX23" fmla="*/ 4306 w 9908"/>
                  <a:gd name="connsiteY23" fmla="*/ 6963 h 10000"/>
                  <a:gd name="connsiteX24" fmla="*/ 4175 w 9908"/>
                  <a:gd name="connsiteY24" fmla="*/ 6779 h 10000"/>
                  <a:gd name="connsiteX25" fmla="*/ 4112 w 9908"/>
                  <a:gd name="connsiteY25" fmla="*/ 6525 h 10000"/>
                  <a:gd name="connsiteX26" fmla="*/ 4010 w 9908"/>
                  <a:gd name="connsiteY26" fmla="*/ 6525 h 10000"/>
                  <a:gd name="connsiteX27" fmla="*/ 3884 w 9908"/>
                  <a:gd name="connsiteY27" fmla="*/ 6574 h 10000"/>
                  <a:gd name="connsiteX28" fmla="*/ 3806 w 9908"/>
                  <a:gd name="connsiteY28" fmla="*/ 6410 h 10000"/>
                  <a:gd name="connsiteX29" fmla="*/ 3825 w 9908"/>
                  <a:gd name="connsiteY29" fmla="*/ 6380 h 10000"/>
                  <a:gd name="connsiteX30" fmla="*/ 3810 w 9908"/>
                  <a:gd name="connsiteY30" fmla="*/ 6237 h 10000"/>
                  <a:gd name="connsiteX31" fmla="*/ 3718 w 9908"/>
                  <a:gd name="connsiteY31" fmla="*/ 6210 h 10000"/>
                  <a:gd name="connsiteX32" fmla="*/ 3616 w 9908"/>
                  <a:gd name="connsiteY32" fmla="*/ 6063 h 10000"/>
                  <a:gd name="connsiteX33" fmla="*/ 3576 w 9908"/>
                  <a:gd name="connsiteY33" fmla="*/ 5989 h 10000"/>
                  <a:gd name="connsiteX34" fmla="*/ 3518 w 9908"/>
                  <a:gd name="connsiteY34" fmla="*/ 5957 h 10000"/>
                  <a:gd name="connsiteX35" fmla="*/ 3499 w 9908"/>
                  <a:gd name="connsiteY35" fmla="*/ 5889 h 10000"/>
                  <a:gd name="connsiteX36" fmla="*/ 3587 w 9908"/>
                  <a:gd name="connsiteY36" fmla="*/ 5863 h 10000"/>
                  <a:gd name="connsiteX37" fmla="*/ 3499 w 9908"/>
                  <a:gd name="connsiteY37" fmla="*/ 5621 h 10000"/>
                  <a:gd name="connsiteX38" fmla="*/ 3426 w 9908"/>
                  <a:gd name="connsiteY38" fmla="*/ 5590 h 10000"/>
                  <a:gd name="connsiteX39" fmla="*/ 3431 w 9908"/>
                  <a:gd name="connsiteY39" fmla="*/ 5516 h 10000"/>
                  <a:gd name="connsiteX40" fmla="*/ 3198 w 9908"/>
                  <a:gd name="connsiteY40" fmla="*/ 5399 h 10000"/>
                  <a:gd name="connsiteX41" fmla="*/ 3177 w 9908"/>
                  <a:gd name="connsiteY41" fmla="*/ 5295 h 10000"/>
                  <a:gd name="connsiteX42" fmla="*/ 3198 w 9908"/>
                  <a:gd name="connsiteY42" fmla="*/ 5215 h 10000"/>
                  <a:gd name="connsiteX43" fmla="*/ 3051 w 9908"/>
                  <a:gd name="connsiteY43" fmla="*/ 5058 h 10000"/>
                  <a:gd name="connsiteX44" fmla="*/ 2959 w 9908"/>
                  <a:gd name="connsiteY44" fmla="*/ 4995 h 10000"/>
                  <a:gd name="connsiteX45" fmla="*/ 2944 w 9908"/>
                  <a:gd name="connsiteY45" fmla="*/ 4893 h 10000"/>
                  <a:gd name="connsiteX46" fmla="*/ 2978 w 9908"/>
                  <a:gd name="connsiteY46" fmla="*/ 4727 h 10000"/>
                  <a:gd name="connsiteX47" fmla="*/ 2906 w 9908"/>
                  <a:gd name="connsiteY47" fmla="*/ 4673 h 10000"/>
                  <a:gd name="connsiteX48" fmla="*/ 2901 w 9908"/>
                  <a:gd name="connsiteY48" fmla="*/ 4563 h 10000"/>
                  <a:gd name="connsiteX49" fmla="*/ 2804 w 9908"/>
                  <a:gd name="connsiteY49" fmla="*/ 4505 h 10000"/>
                  <a:gd name="connsiteX50" fmla="*/ 2804 w 9908"/>
                  <a:gd name="connsiteY50" fmla="*/ 4410 h 10000"/>
                  <a:gd name="connsiteX51" fmla="*/ 2740 w 9908"/>
                  <a:gd name="connsiteY51" fmla="*/ 4325 h 10000"/>
                  <a:gd name="connsiteX52" fmla="*/ 2740 w 9908"/>
                  <a:gd name="connsiteY52" fmla="*/ 4246 h 10000"/>
                  <a:gd name="connsiteX53" fmla="*/ 2681 w 9908"/>
                  <a:gd name="connsiteY53" fmla="*/ 4137 h 10000"/>
                  <a:gd name="connsiteX54" fmla="*/ 2667 w 9908"/>
                  <a:gd name="connsiteY54" fmla="*/ 4041 h 10000"/>
                  <a:gd name="connsiteX55" fmla="*/ 2579 w 9908"/>
                  <a:gd name="connsiteY55" fmla="*/ 4016 h 10000"/>
                  <a:gd name="connsiteX56" fmla="*/ 2507 w 9908"/>
                  <a:gd name="connsiteY56" fmla="*/ 4088 h 10000"/>
                  <a:gd name="connsiteX57" fmla="*/ 2492 w 9908"/>
                  <a:gd name="connsiteY57" fmla="*/ 4167 h 10000"/>
                  <a:gd name="connsiteX58" fmla="*/ 2375 w 9908"/>
                  <a:gd name="connsiteY58" fmla="*/ 4142 h 10000"/>
                  <a:gd name="connsiteX59" fmla="*/ 2346 w 9908"/>
                  <a:gd name="connsiteY59" fmla="*/ 4062 h 10000"/>
                  <a:gd name="connsiteX60" fmla="*/ 2351 w 9908"/>
                  <a:gd name="connsiteY60" fmla="*/ 3952 h 10000"/>
                  <a:gd name="connsiteX61" fmla="*/ 2307 w 9908"/>
                  <a:gd name="connsiteY61" fmla="*/ 3874 h 10000"/>
                  <a:gd name="connsiteX62" fmla="*/ 2322 w 9908"/>
                  <a:gd name="connsiteY62" fmla="*/ 3803 h 10000"/>
                  <a:gd name="connsiteX63" fmla="*/ 2234 w 9908"/>
                  <a:gd name="connsiteY63" fmla="*/ 3653 h 10000"/>
                  <a:gd name="connsiteX64" fmla="*/ 1762 w 9908"/>
                  <a:gd name="connsiteY64" fmla="*/ 3235 h 10000"/>
                  <a:gd name="connsiteX65" fmla="*/ 1762 w 9908"/>
                  <a:gd name="connsiteY65" fmla="*/ 3131 h 10000"/>
                  <a:gd name="connsiteX66" fmla="*/ 1660 w 9908"/>
                  <a:gd name="connsiteY66" fmla="*/ 3126 h 10000"/>
                  <a:gd name="connsiteX67" fmla="*/ 1587 w 9908"/>
                  <a:gd name="connsiteY67" fmla="*/ 3063 h 10000"/>
                  <a:gd name="connsiteX68" fmla="*/ 1592 w 9908"/>
                  <a:gd name="connsiteY68" fmla="*/ 2957 h 10000"/>
                  <a:gd name="connsiteX69" fmla="*/ 1733 w 9908"/>
                  <a:gd name="connsiteY69" fmla="*/ 2872 h 10000"/>
                  <a:gd name="connsiteX70" fmla="*/ 1708 w 9908"/>
                  <a:gd name="connsiteY70" fmla="*/ 2721 h 10000"/>
                  <a:gd name="connsiteX71" fmla="*/ 1549 w 9908"/>
                  <a:gd name="connsiteY71" fmla="*/ 2656 h 10000"/>
                  <a:gd name="connsiteX72" fmla="*/ 1499 w 9908"/>
                  <a:gd name="connsiteY72" fmla="*/ 2563 h 10000"/>
                  <a:gd name="connsiteX73" fmla="*/ 1425 w 9908"/>
                  <a:gd name="connsiteY73" fmla="*/ 2689 h 10000"/>
                  <a:gd name="connsiteX74" fmla="*/ 1328 w 9908"/>
                  <a:gd name="connsiteY74" fmla="*/ 2673 h 10000"/>
                  <a:gd name="connsiteX75" fmla="*/ 1221 w 9908"/>
                  <a:gd name="connsiteY75" fmla="*/ 2730 h 10000"/>
                  <a:gd name="connsiteX76" fmla="*/ 1236 w 9908"/>
                  <a:gd name="connsiteY76" fmla="*/ 2610 h 10000"/>
                  <a:gd name="connsiteX77" fmla="*/ 1285 w 9908"/>
                  <a:gd name="connsiteY77" fmla="*/ 2547 h 10000"/>
                  <a:gd name="connsiteX78" fmla="*/ 1226 w 9908"/>
                  <a:gd name="connsiteY78" fmla="*/ 2495 h 10000"/>
                  <a:gd name="connsiteX79" fmla="*/ 1197 w 9908"/>
                  <a:gd name="connsiteY79" fmla="*/ 2336 h 10000"/>
                  <a:gd name="connsiteX80" fmla="*/ 1154 w 9908"/>
                  <a:gd name="connsiteY80" fmla="*/ 2257 h 10000"/>
                  <a:gd name="connsiteX81" fmla="*/ 1236 w 9908"/>
                  <a:gd name="connsiteY81" fmla="*/ 2178 h 10000"/>
                  <a:gd name="connsiteX82" fmla="*/ 1207 w 9908"/>
                  <a:gd name="connsiteY82" fmla="*/ 2036 h 10000"/>
                  <a:gd name="connsiteX83" fmla="*/ 1139 w 9908"/>
                  <a:gd name="connsiteY83" fmla="*/ 1962 h 10000"/>
                  <a:gd name="connsiteX84" fmla="*/ 1207 w 9908"/>
                  <a:gd name="connsiteY84" fmla="*/ 1837 h 10000"/>
                  <a:gd name="connsiteX85" fmla="*/ 1119 w 9908"/>
                  <a:gd name="connsiteY85" fmla="*/ 1804 h 10000"/>
                  <a:gd name="connsiteX86" fmla="*/ 1095 w 9908"/>
                  <a:gd name="connsiteY86" fmla="*/ 1711 h 10000"/>
                  <a:gd name="connsiteX87" fmla="*/ 993 w 9908"/>
                  <a:gd name="connsiteY87" fmla="*/ 1735 h 10000"/>
                  <a:gd name="connsiteX88" fmla="*/ 1007 w 9908"/>
                  <a:gd name="connsiteY88" fmla="*/ 1648 h 10000"/>
                  <a:gd name="connsiteX89" fmla="*/ 959 w 9908"/>
                  <a:gd name="connsiteY89" fmla="*/ 1546 h 10000"/>
                  <a:gd name="connsiteX90" fmla="*/ 993 w 9908"/>
                  <a:gd name="connsiteY90" fmla="*/ 1484 h 10000"/>
                  <a:gd name="connsiteX91" fmla="*/ 934 w 9908"/>
                  <a:gd name="connsiteY91" fmla="*/ 1410 h 10000"/>
                  <a:gd name="connsiteX92" fmla="*/ 871 w 9908"/>
                  <a:gd name="connsiteY92" fmla="*/ 1405 h 10000"/>
                  <a:gd name="connsiteX93" fmla="*/ 915 w 9908"/>
                  <a:gd name="connsiteY93" fmla="*/ 1268 h 10000"/>
                  <a:gd name="connsiteX94" fmla="*/ 862 w 9908"/>
                  <a:gd name="connsiteY94" fmla="*/ 1151 h 10000"/>
                  <a:gd name="connsiteX95" fmla="*/ 784 w 9908"/>
                  <a:gd name="connsiteY95" fmla="*/ 1046 h 10000"/>
                  <a:gd name="connsiteX96" fmla="*/ 701 w 9908"/>
                  <a:gd name="connsiteY96" fmla="*/ 1025 h 10000"/>
                  <a:gd name="connsiteX97" fmla="*/ 696 w 9908"/>
                  <a:gd name="connsiteY97" fmla="*/ 1093 h 10000"/>
                  <a:gd name="connsiteX98" fmla="*/ 637 w 9908"/>
                  <a:gd name="connsiteY98" fmla="*/ 1167 h 10000"/>
                  <a:gd name="connsiteX99" fmla="*/ 525 w 9908"/>
                  <a:gd name="connsiteY99" fmla="*/ 1057 h 10000"/>
                  <a:gd name="connsiteX100" fmla="*/ 423 w 9908"/>
                  <a:gd name="connsiteY100" fmla="*/ 1046 h 10000"/>
                  <a:gd name="connsiteX101" fmla="*/ 380 w 9908"/>
                  <a:gd name="connsiteY101" fmla="*/ 883 h 10000"/>
                  <a:gd name="connsiteX102" fmla="*/ 409 w 9908"/>
                  <a:gd name="connsiteY102" fmla="*/ 747 h 10000"/>
                  <a:gd name="connsiteX103" fmla="*/ 351 w 9908"/>
                  <a:gd name="connsiteY103" fmla="*/ 661 h 10000"/>
                  <a:gd name="connsiteX104" fmla="*/ 248 w 9908"/>
                  <a:gd name="connsiteY104" fmla="*/ 568 h 10000"/>
                  <a:gd name="connsiteX105" fmla="*/ 321 w 9908"/>
                  <a:gd name="connsiteY105" fmla="*/ 710 h 10000"/>
                  <a:gd name="connsiteX106" fmla="*/ 234 w 9908"/>
                  <a:gd name="connsiteY106" fmla="*/ 678 h 10000"/>
                  <a:gd name="connsiteX107" fmla="*/ 127 w 9908"/>
                  <a:gd name="connsiteY107" fmla="*/ 651 h 10000"/>
                  <a:gd name="connsiteX108" fmla="*/ 25 w 9908"/>
                  <a:gd name="connsiteY108" fmla="*/ 604 h 10000"/>
                  <a:gd name="connsiteX109" fmla="*/ 0 w 9908"/>
                  <a:gd name="connsiteY109" fmla="*/ 472 h 10000"/>
                  <a:gd name="connsiteX110" fmla="*/ 25 w 9908"/>
                  <a:gd name="connsiteY110" fmla="*/ 0 h 10000"/>
                  <a:gd name="connsiteX0" fmla="*/ 9983 w 9983"/>
                  <a:gd name="connsiteY0" fmla="*/ 2369 h 10000"/>
                  <a:gd name="connsiteX1" fmla="*/ 9442 w 9983"/>
                  <a:gd name="connsiteY1" fmla="*/ 10000 h 10000"/>
                  <a:gd name="connsiteX2" fmla="*/ 7890 w 9983"/>
                  <a:gd name="connsiteY2" fmla="*/ 9869 h 10000"/>
                  <a:gd name="connsiteX3" fmla="*/ 6712 w 9983"/>
                  <a:gd name="connsiteY3" fmla="*/ 9748 h 10000"/>
                  <a:gd name="connsiteX4" fmla="*/ 4859 w 9983"/>
                  <a:gd name="connsiteY4" fmla="*/ 9552 h 10000"/>
                  <a:gd name="connsiteX5" fmla="*/ 4883 w 9983"/>
                  <a:gd name="connsiteY5" fmla="*/ 9463 h 10000"/>
                  <a:gd name="connsiteX6" fmla="*/ 4766 w 9983"/>
                  <a:gd name="connsiteY6" fmla="*/ 9410 h 10000"/>
                  <a:gd name="connsiteX7" fmla="*/ 4766 w 9983"/>
                  <a:gd name="connsiteY7" fmla="*/ 9251 h 10000"/>
                  <a:gd name="connsiteX8" fmla="*/ 4634 w 9983"/>
                  <a:gd name="connsiteY8" fmla="*/ 9194 h 10000"/>
                  <a:gd name="connsiteX9" fmla="*/ 4531 w 9983"/>
                  <a:gd name="connsiteY9" fmla="*/ 9126 h 10000"/>
                  <a:gd name="connsiteX10" fmla="*/ 4413 w 9983"/>
                  <a:gd name="connsiteY10" fmla="*/ 8847 h 10000"/>
                  <a:gd name="connsiteX11" fmla="*/ 4325 w 9983"/>
                  <a:gd name="connsiteY11" fmla="*/ 8746 h 10000"/>
                  <a:gd name="connsiteX12" fmla="*/ 4358 w 9983"/>
                  <a:gd name="connsiteY12" fmla="*/ 8462 h 10000"/>
                  <a:gd name="connsiteX13" fmla="*/ 4255 w 9983"/>
                  <a:gd name="connsiteY13" fmla="*/ 8448 h 10000"/>
                  <a:gd name="connsiteX14" fmla="*/ 4197 w 9983"/>
                  <a:gd name="connsiteY14" fmla="*/ 8352 h 10000"/>
                  <a:gd name="connsiteX15" fmla="*/ 4280 w 9983"/>
                  <a:gd name="connsiteY15" fmla="*/ 8232 h 10000"/>
                  <a:gd name="connsiteX16" fmla="*/ 4325 w 9983"/>
                  <a:gd name="connsiteY16" fmla="*/ 8178 h 10000"/>
                  <a:gd name="connsiteX17" fmla="*/ 4354 w 9983"/>
                  <a:gd name="connsiteY17" fmla="*/ 8005 h 10000"/>
                  <a:gd name="connsiteX18" fmla="*/ 4329 w 9983"/>
                  <a:gd name="connsiteY18" fmla="*/ 7899 h 10000"/>
                  <a:gd name="connsiteX19" fmla="*/ 4354 w 9983"/>
                  <a:gd name="connsiteY19" fmla="*/ 7705 h 10000"/>
                  <a:gd name="connsiteX20" fmla="*/ 4382 w 9983"/>
                  <a:gd name="connsiteY20" fmla="*/ 7678 h 10000"/>
                  <a:gd name="connsiteX21" fmla="*/ 4399 w 9983"/>
                  <a:gd name="connsiteY21" fmla="*/ 7568 h 10000"/>
                  <a:gd name="connsiteX22" fmla="*/ 4339 w 9983"/>
                  <a:gd name="connsiteY22" fmla="*/ 7405 h 10000"/>
                  <a:gd name="connsiteX23" fmla="*/ 4329 w 9983"/>
                  <a:gd name="connsiteY23" fmla="*/ 6963 h 10000"/>
                  <a:gd name="connsiteX24" fmla="*/ 4197 w 9983"/>
                  <a:gd name="connsiteY24" fmla="*/ 6779 h 10000"/>
                  <a:gd name="connsiteX25" fmla="*/ 4133 w 9983"/>
                  <a:gd name="connsiteY25" fmla="*/ 6525 h 10000"/>
                  <a:gd name="connsiteX26" fmla="*/ 4030 w 9983"/>
                  <a:gd name="connsiteY26" fmla="*/ 6525 h 10000"/>
                  <a:gd name="connsiteX27" fmla="*/ 3903 w 9983"/>
                  <a:gd name="connsiteY27" fmla="*/ 6574 h 10000"/>
                  <a:gd name="connsiteX28" fmla="*/ 3824 w 9983"/>
                  <a:gd name="connsiteY28" fmla="*/ 6410 h 10000"/>
                  <a:gd name="connsiteX29" fmla="*/ 3844 w 9983"/>
                  <a:gd name="connsiteY29" fmla="*/ 6380 h 10000"/>
                  <a:gd name="connsiteX30" fmla="*/ 3828 w 9983"/>
                  <a:gd name="connsiteY30" fmla="*/ 6237 h 10000"/>
                  <a:gd name="connsiteX31" fmla="*/ 3736 w 9983"/>
                  <a:gd name="connsiteY31" fmla="*/ 6210 h 10000"/>
                  <a:gd name="connsiteX32" fmla="*/ 3633 w 9983"/>
                  <a:gd name="connsiteY32" fmla="*/ 6063 h 10000"/>
                  <a:gd name="connsiteX33" fmla="*/ 3592 w 9983"/>
                  <a:gd name="connsiteY33" fmla="*/ 5989 h 10000"/>
                  <a:gd name="connsiteX34" fmla="*/ 3534 w 9983"/>
                  <a:gd name="connsiteY34" fmla="*/ 5957 h 10000"/>
                  <a:gd name="connsiteX35" fmla="*/ 3514 w 9983"/>
                  <a:gd name="connsiteY35" fmla="*/ 5889 h 10000"/>
                  <a:gd name="connsiteX36" fmla="*/ 3603 w 9983"/>
                  <a:gd name="connsiteY36" fmla="*/ 5863 h 10000"/>
                  <a:gd name="connsiteX37" fmla="*/ 3514 w 9983"/>
                  <a:gd name="connsiteY37" fmla="*/ 5621 h 10000"/>
                  <a:gd name="connsiteX38" fmla="*/ 3441 w 9983"/>
                  <a:gd name="connsiteY38" fmla="*/ 5590 h 10000"/>
                  <a:gd name="connsiteX39" fmla="*/ 3446 w 9983"/>
                  <a:gd name="connsiteY39" fmla="*/ 5516 h 10000"/>
                  <a:gd name="connsiteX40" fmla="*/ 3211 w 9983"/>
                  <a:gd name="connsiteY40" fmla="*/ 5399 h 10000"/>
                  <a:gd name="connsiteX41" fmla="*/ 3189 w 9983"/>
                  <a:gd name="connsiteY41" fmla="*/ 5295 h 10000"/>
                  <a:gd name="connsiteX42" fmla="*/ 3211 w 9983"/>
                  <a:gd name="connsiteY42" fmla="*/ 5215 h 10000"/>
                  <a:gd name="connsiteX43" fmla="*/ 3062 w 9983"/>
                  <a:gd name="connsiteY43" fmla="*/ 5058 h 10000"/>
                  <a:gd name="connsiteX44" fmla="*/ 2969 w 9983"/>
                  <a:gd name="connsiteY44" fmla="*/ 4995 h 10000"/>
                  <a:gd name="connsiteX45" fmla="*/ 2954 w 9983"/>
                  <a:gd name="connsiteY45" fmla="*/ 4893 h 10000"/>
                  <a:gd name="connsiteX46" fmla="*/ 2989 w 9983"/>
                  <a:gd name="connsiteY46" fmla="*/ 4727 h 10000"/>
                  <a:gd name="connsiteX47" fmla="*/ 2916 w 9983"/>
                  <a:gd name="connsiteY47" fmla="*/ 4673 h 10000"/>
                  <a:gd name="connsiteX48" fmla="*/ 2911 w 9983"/>
                  <a:gd name="connsiteY48" fmla="*/ 4563 h 10000"/>
                  <a:gd name="connsiteX49" fmla="*/ 2813 w 9983"/>
                  <a:gd name="connsiteY49" fmla="*/ 4505 h 10000"/>
                  <a:gd name="connsiteX50" fmla="*/ 2813 w 9983"/>
                  <a:gd name="connsiteY50" fmla="*/ 4410 h 10000"/>
                  <a:gd name="connsiteX51" fmla="*/ 2748 w 9983"/>
                  <a:gd name="connsiteY51" fmla="*/ 4325 h 10000"/>
                  <a:gd name="connsiteX52" fmla="*/ 2748 w 9983"/>
                  <a:gd name="connsiteY52" fmla="*/ 4246 h 10000"/>
                  <a:gd name="connsiteX53" fmla="*/ 2689 w 9983"/>
                  <a:gd name="connsiteY53" fmla="*/ 4137 h 10000"/>
                  <a:gd name="connsiteX54" fmla="*/ 2675 w 9983"/>
                  <a:gd name="connsiteY54" fmla="*/ 4041 h 10000"/>
                  <a:gd name="connsiteX55" fmla="*/ 2586 w 9983"/>
                  <a:gd name="connsiteY55" fmla="*/ 4016 h 10000"/>
                  <a:gd name="connsiteX56" fmla="*/ 2513 w 9983"/>
                  <a:gd name="connsiteY56" fmla="*/ 4088 h 10000"/>
                  <a:gd name="connsiteX57" fmla="*/ 2498 w 9983"/>
                  <a:gd name="connsiteY57" fmla="*/ 4167 h 10000"/>
                  <a:gd name="connsiteX58" fmla="*/ 2380 w 9983"/>
                  <a:gd name="connsiteY58" fmla="*/ 4142 h 10000"/>
                  <a:gd name="connsiteX59" fmla="*/ 2351 w 9983"/>
                  <a:gd name="connsiteY59" fmla="*/ 4062 h 10000"/>
                  <a:gd name="connsiteX60" fmla="*/ 2356 w 9983"/>
                  <a:gd name="connsiteY60" fmla="*/ 3952 h 10000"/>
                  <a:gd name="connsiteX61" fmla="*/ 2311 w 9983"/>
                  <a:gd name="connsiteY61" fmla="*/ 3874 h 10000"/>
                  <a:gd name="connsiteX62" fmla="*/ 2327 w 9983"/>
                  <a:gd name="connsiteY62" fmla="*/ 3803 h 10000"/>
                  <a:gd name="connsiteX63" fmla="*/ 2238 w 9983"/>
                  <a:gd name="connsiteY63" fmla="*/ 3653 h 10000"/>
                  <a:gd name="connsiteX64" fmla="*/ 1761 w 9983"/>
                  <a:gd name="connsiteY64" fmla="*/ 3235 h 10000"/>
                  <a:gd name="connsiteX65" fmla="*/ 1761 w 9983"/>
                  <a:gd name="connsiteY65" fmla="*/ 3131 h 10000"/>
                  <a:gd name="connsiteX66" fmla="*/ 1658 w 9983"/>
                  <a:gd name="connsiteY66" fmla="*/ 3126 h 10000"/>
                  <a:gd name="connsiteX67" fmla="*/ 1585 w 9983"/>
                  <a:gd name="connsiteY67" fmla="*/ 3063 h 10000"/>
                  <a:gd name="connsiteX68" fmla="*/ 1590 w 9983"/>
                  <a:gd name="connsiteY68" fmla="*/ 2957 h 10000"/>
                  <a:gd name="connsiteX69" fmla="*/ 1732 w 9983"/>
                  <a:gd name="connsiteY69" fmla="*/ 2872 h 10000"/>
                  <a:gd name="connsiteX70" fmla="*/ 1707 w 9983"/>
                  <a:gd name="connsiteY70" fmla="*/ 2721 h 10000"/>
                  <a:gd name="connsiteX71" fmla="*/ 1546 w 9983"/>
                  <a:gd name="connsiteY71" fmla="*/ 2656 h 10000"/>
                  <a:gd name="connsiteX72" fmla="*/ 1496 w 9983"/>
                  <a:gd name="connsiteY72" fmla="*/ 2563 h 10000"/>
                  <a:gd name="connsiteX73" fmla="*/ 1421 w 9983"/>
                  <a:gd name="connsiteY73" fmla="*/ 2689 h 10000"/>
                  <a:gd name="connsiteX74" fmla="*/ 1323 w 9983"/>
                  <a:gd name="connsiteY74" fmla="*/ 2673 h 10000"/>
                  <a:gd name="connsiteX75" fmla="*/ 1215 w 9983"/>
                  <a:gd name="connsiteY75" fmla="*/ 2730 h 10000"/>
                  <a:gd name="connsiteX76" fmla="*/ 1230 w 9983"/>
                  <a:gd name="connsiteY76" fmla="*/ 2610 h 10000"/>
                  <a:gd name="connsiteX77" fmla="*/ 1280 w 9983"/>
                  <a:gd name="connsiteY77" fmla="*/ 2547 h 10000"/>
                  <a:gd name="connsiteX78" fmla="*/ 1220 w 9983"/>
                  <a:gd name="connsiteY78" fmla="*/ 2495 h 10000"/>
                  <a:gd name="connsiteX79" fmla="*/ 1191 w 9983"/>
                  <a:gd name="connsiteY79" fmla="*/ 2336 h 10000"/>
                  <a:gd name="connsiteX80" fmla="*/ 1148 w 9983"/>
                  <a:gd name="connsiteY80" fmla="*/ 2257 h 10000"/>
                  <a:gd name="connsiteX81" fmla="*/ 1230 w 9983"/>
                  <a:gd name="connsiteY81" fmla="*/ 2178 h 10000"/>
                  <a:gd name="connsiteX82" fmla="*/ 1201 w 9983"/>
                  <a:gd name="connsiteY82" fmla="*/ 2036 h 10000"/>
                  <a:gd name="connsiteX83" fmla="*/ 1133 w 9983"/>
                  <a:gd name="connsiteY83" fmla="*/ 1962 h 10000"/>
                  <a:gd name="connsiteX84" fmla="*/ 1201 w 9983"/>
                  <a:gd name="connsiteY84" fmla="*/ 1837 h 10000"/>
                  <a:gd name="connsiteX85" fmla="*/ 1112 w 9983"/>
                  <a:gd name="connsiteY85" fmla="*/ 1804 h 10000"/>
                  <a:gd name="connsiteX86" fmla="*/ 1088 w 9983"/>
                  <a:gd name="connsiteY86" fmla="*/ 1711 h 10000"/>
                  <a:gd name="connsiteX87" fmla="*/ 985 w 9983"/>
                  <a:gd name="connsiteY87" fmla="*/ 1735 h 10000"/>
                  <a:gd name="connsiteX88" fmla="*/ 999 w 9983"/>
                  <a:gd name="connsiteY88" fmla="*/ 1648 h 10000"/>
                  <a:gd name="connsiteX89" fmla="*/ 951 w 9983"/>
                  <a:gd name="connsiteY89" fmla="*/ 1546 h 10000"/>
                  <a:gd name="connsiteX90" fmla="*/ 985 w 9983"/>
                  <a:gd name="connsiteY90" fmla="*/ 1484 h 10000"/>
                  <a:gd name="connsiteX91" fmla="*/ 926 w 9983"/>
                  <a:gd name="connsiteY91" fmla="*/ 1410 h 10000"/>
                  <a:gd name="connsiteX92" fmla="*/ 862 w 9983"/>
                  <a:gd name="connsiteY92" fmla="*/ 1405 h 10000"/>
                  <a:gd name="connsiteX93" fmla="*/ 906 w 9983"/>
                  <a:gd name="connsiteY93" fmla="*/ 1268 h 10000"/>
                  <a:gd name="connsiteX94" fmla="*/ 853 w 9983"/>
                  <a:gd name="connsiteY94" fmla="*/ 1151 h 10000"/>
                  <a:gd name="connsiteX95" fmla="*/ 774 w 9983"/>
                  <a:gd name="connsiteY95" fmla="*/ 1046 h 10000"/>
                  <a:gd name="connsiteX96" fmla="*/ 691 w 9983"/>
                  <a:gd name="connsiteY96" fmla="*/ 1025 h 10000"/>
                  <a:gd name="connsiteX97" fmla="*/ 685 w 9983"/>
                  <a:gd name="connsiteY97" fmla="*/ 1093 h 10000"/>
                  <a:gd name="connsiteX98" fmla="*/ 626 w 9983"/>
                  <a:gd name="connsiteY98" fmla="*/ 1167 h 10000"/>
                  <a:gd name="connsiteX99" fmla="*/ 513 w 9983"/>
                  <a:gd name="connsiteY99" fmla="*/ 1057 h 10000"/>
                  <a:gd name="connsiteX100" fmla="*/ 410 w 9983"/>
                  <a:gd name="connsiteY100" fmla="*/ 1046 h 10000"/>
                  <a:gd name="connsiteX101" fmla="*/ 367 w 9983"/>
                  <a:gd name="connsiteY101" fmla="*/ 883 h 10000"/>
                  <a:gd name="connsiteX102" fmla="*/ 396 w 9983"/>
                  <a:gd name="connsiteY102" fmla="*/ 747 h 10000"/>
                  <a:gd name="connsiteX103" fmla="*/ 337 w 9983"/>
                  <a:gd name="connsiteY103" fmla="*/ 661 h 10000"/>
                  <a:gd name="connsiteX104" fmla="*/ 233 w 9983"/>
                  <a:gd name="connsiteY104" fmla="*/ 568 h 10000"/>
                  <a:gd name="connsiteX105" fmla="*/ 307 w 9983"/>
                  <a:gd name="connsiteY105" fmla="*/ 710 h 10000"/>
                  <a:gd name="connsiteX106" fmla="*/ 219 w 9983"/>
                  <a:gd name="connsiteY106" fmla="*/ 678 h 10000"/>
                  <a:gd name="connsiteX107" fmla="*/ 111 w 9983"/>
                  <a:gd name="connsiteY107" fmla="*/ 651 h 10000"/>
                  <a:gd name="connsiteX108" fmla="*/ 8 w 9983"/>
                  <a:gd name="connsiteY108" fmla="*/ 604 h 10000"/>
                  <a:gd name="connsiteX109" fmla="*/ 8 w 9983"/>
                  <a:gd name="connsiteY109" fmla="*/ 0 h 10000"/>
                  <a:gd name="connsiteX0" fmla="*/ 10000 w 10000"/>
                  <a:gd name="connsiteY0" fmla="*/ 2369 h 10000"/>
                  <a:gd name="connsiteX1" fmla="*/ 9458 w 10000"/>
                  <a:gd name="connsiteY1" fmla="*/ 10000 h 10000"/>
                  <a:gd name="connsiteX2" fmla="*/ 7903 w 10000"/>
                  <a:gd name="connsiteY2" fmla="*/ 9869 h 10000"/>
                  <a:gd name="connsiteX3" fmla="*/ 6723 w 10000"/>
                  <a:gd name="connsiteY3" fmla="*/ 9748 h 10000"/>
                  <a:gd name="connsiteX4" fmla="*/ 4867 w 10000"/>
                  <a:gd name="connsiteY4" fmla="*/ 9552 h 10000"/>
                  <a:gd name="connsiteX5" fmla="*/ 4891 w 10000"/>
                  <a:gd name="connsiteY5" fmla="*/ 9463 h 10000"/>
                  <a:gd name="connsiteX6" fmla="*/ 4774 w 10000"/>
                  <a:gd name="connsiteY6" fmla="*/ 9410 h 10000"/>
                  <a:gd name="connsiteX7" fmla="*/ 4774 w 10000"/>
                  <a:gd name="connsiteY7" fmla="*/ 9251 h 10000"/>
                  <a:gd name="connsiteX8" fmla="*/ 4642 w 10000"/>
                  <a:gd name="connsiteY8" fmla="*/ 9194 h 10000"/>
                  <a:gd name="connsiteX9" fmla="*/ 4539 w 10000"/>
                  <a:gd name="connsiteY9" fmla="*/ 9126 h 10000"/>
                  <a:gd name="connsiteX10" fmla="*/ 4421 w 10000"/>
                  <a:gd name="connsiteY10" fmla="*/ 8847 h 10000"/>
                  <a:gd name="connsiteX11" fmla="*/ 4332 w 10000"/>
                  <a:gd name="connsiteY11" fmla="*/ 8746 h 10000"/>
                  <a:gd name="connsiteX12" fmla="*/ 4365 w 10000"/>
                  <a:gd name="connsiteY12" fmla="*/ 8462 h 10000"/>
                  <a:gd name="connsiteX13" fmla="*/ 4262 w 10000"/>
                  <a:gd name="connsiteY13" fmla="*/ 8448 h 10000"/>
                  <a:gd name="connsiteX14" fmla="*/ 4204 w 10000"/>
                  <a:gd name="connsiteY14" fmla="*/ 8352 h 10000"/>
                  <a:gd name="connsiteX15" fmla="*/ 4287 w 10000"/>
                  <a:gd name="connsiteY15" fmla="*/ 8232 h 10000"/>
                  <a:gd name="connsiteX16" fmla="*/ 4332 w 10000"/>
                  <a:gd name="connsiteY16" fmla="*/ 8178 h 10000"/>
                  <a:gd name="connsiteX17" fmla="*/ 4361 w 10000"/>
                  <a:gd name="connsiteY17" fmla="*/ 8005 h 10000"/>
                  <a:gd name="connsiteX18" fmla="*/ 4336 w 10000"/>
                  <a:gd name="connsiteY18" fmla="*/ 7899 h 10000"/>
                  <a:gd name="connsiteX19" fmla="*/ 4361 w 10000"/>
                  <a:gd name="connsiteY19" fmla="*/ 7705 h 10000"/>
                  <a:gd name="connsiteX20" fmla="*/ 4389 w 10000"/>
                  <a:gd name="connsiteY20" fmla="*/ 7678 h 10000"/>
                  <a:gd name="connsiteX21" fmla="*/ 4406 w 10000"/>
                  <a:gd name="connsiteY21" fmla="*/ 7568 h 10000"/>
                  <a:gd name="connsiteX22" fmla="*/ 4346 w 10000"/>
                  <a:gd name="connsiteY22" fmla="*/ 7405 h 10000"/>
                  <a:gd name="connsiteX23" fmla="*/ 4336 w 10000"/>
                  <a:gd name="connsiteY23" fmla="*/ 6963 h 10000"/>
                  <a:gd name="connsiteX24" fmla="*/ 4204 w 10000"/>
                  <a:gd name="connsiteY24" fmla="*/ 6779 h 10000"/>
                  <a:gd name="connsiteX25" fmla="*/ 4140 w 10000"/>
                  <a:gd name="connsiteY25" fmla="*/ 6525 h 10000"/>
                  <a:gd name="connsiteX26" fmla="*/ 4037 w 10000"/>
                  <a:gd name="connsiteY26" fmla="*/ 6525 h 10000"/>
                  <a:gd name="connsiteX27" fmla="*/ 3910 w 10000"/>
                  <a:gd name="connsiteY27" fmla="*/ 6574 h 10000"/>
                  <a:gd name="connsiteX28" fmla="*/ 3831 w 10000"/>
                  <a:gd name="connsiteY28" fmla="*/ 6410 h 10000"/>
                  <a:gd name="connsiteX29" fmla="*/ 3851 w 10000"/>
                  <a:gd name="connsiteY29" fmla="*/ 6380 h 10000"/>
                  <a:gd name="connsiteX30" fmla="*/ 3835 w 10000"/>
                  <a:gd name="connsiteY30" fmla="*/ 6237 h 10000"/>
                  <a:gd name="connsiteX31" fmla="*/ 3742 w 10000"/>
                  <a:gd name="connsiteY31" fmla="*/ 6210 h 10000"/>
                  <a:gd name="connsiteX32" fmla="*/ 3639 w 10000"/>
                  <a:gd name="connsiteY32" fmla="*/ 6063 h 10000"/>
                  <a:gd name="connsiteX33" fmla="*/ 3598 w 10000"/>
                  <a:gd name="connsiteY33" fmla="*/ 5989 h 10000"/>
                  <a:gd name="connsiteX34" fmla="*/ 3540 w 10000"/>
                  <a:gd name="connsiteY34" fmla="*/ 5957 h 10000"/>
                  <a:gd name="connsiteX35" fmla="*/ 3520 w 10000"/>
                  <a:gd name="connsiteY35" fmla="*/ 5889 h 10000"/>
                  <a:gd name="connsiteX36" fmla="*/ 3609 w 10000"/>
                  <a:gd name="connsiteY36" fmla="*/ 5863 h 10000"/>
                  <a:gd name="connsiteX37" fmla="*/ 3520 w 10000"/>
                  <a:gd name="connsiteY37" fmla="*/ 5621 h 10000"/>
                  <a:gd name="connsiteX38" fmla="*/ 3447 w 10000"/>
                  <a:gd name="connsiteY38" fmla="*/ 5590 h 10000"/>
                  <a:gd name="connsiteX39" fmla="*/ 3452 w 10000"/>
                  <a:gd name="connsiteY39" fmla="*/ 5516 h 10000"/>
                  <a:gd name="connsiteX40" fmla="*/ 3216 w 10000"/>
                  <a:gd name="connsiteY40" fmla="*/ 5399 h 10000"/>
                  <a:gd name="connsiteX41" fmla="*/ 3194 w 10000"/>
                  <a:gd name="connsiteY41" fmla="*/ 5295 h 10000"/>
                  <a:gd name="connsiteX42" fmla="*/ 3216 w 10000"/>
                  <a:gd name="connsiteY42" fmla="*/ 5215 h 10000"/>
                  <a:gd name="connsiteX43" fmla="*/ 3067 w 10000"/>
                  <a:gd name="connsiteY43" fmla="*/ 5058 h 10000"/>
                  <a:gd name="connsiteX44" fmla="*/ 2974 w 10000"/>
                  <a:gd name="connsiteY44" fmla="*/ 4995 h 10000"/>
                  <a:gd name="connsiteX45" fmla="*/ 2959 w 10000"/>
                  <a:gd name="connsiteY45" fmla="*/ 4893 h 10000"/>
                  <a:gd name="connsiteX46" fmla="*/ 2994 w 10000"/>
                  <a:gd name="connsiteY46" fmla="*/ 4727 h 10000"/>
                  <a:gd name="connsiteX47" fmla="*/ 2921 w 10000"/>
                  <a:gd name="connsiteY47" fmla="*/ 4673 h 10000"/>
                  <a:gd name="connsiteX48" fmla="*/ 2916 w 10000"/>
                  <a:gd name="connsiteY48" fmla="*/ 4563 h 10000"/>
                  <a:gd name="connsiteX49" fmla="*/ 2818 w 10000"/>
                  <a:gd name="connsiteY49" fmla="*/ 4505 h 10000"/>
                  <a:gd name="connsiteX50" fmla="*/ 2818 w 10000"/>
                  <a:gd name="connsiteY50" fmla="*/ 4410 h 10000"/>
                  <a:gd name="connsiteX51" fmla="*/ 2753 w 10000"/>
                  <a:gd name="connsiteY51" fmla="*/ 4325 h 10000"/>
                  <a:gd name="connsiteX52" fmla="*/ 2753 w 10000"/>
                  <a:gd name="connsiteY52" fmla="*/ 4246 h 10000"/>
                  <a:gd name="connsiteX53" fmla="*/ 2694 w 10000"/>
                  <a:gd name="connsiteY53" fmla="*/ 4137 h 10000"/>
                  <a:gd name="connsiteX54" fmla="*/ 2680 w 10000"/>
                  <a:gd name="connsiteY54" fmla="*/ 4041 h 10000"/>
                  <a:gd name="connsiteX55" fmla="*/ 2590 w 10000"/>
                  <a:gd name="connsiteY55" fmla="*/ 4016 h 10000"/>
                  <a:gd name="connsiteX56" fmla="*/ 2517 w 10000"/>
                  <a:gd name="connsiteY56" fmla="*/ 4088 h 10000"/>
                  <a:gd name="connsiteX57" fmla="*/ 2502 w 10000"/>
                  <a:gd name="connsiteY57" fmla="*/ 4167 h 10000"/>
                  <a:gd name="connsiteX58" fmla="*/ 2384 w 10000"/>
                  <a:gd name="connsiteY58" fmla="*/ 4142 h 10000"/>
                  <a:gd name="connsiteX59" fmla="*/ 2355 w 10000"/>
                  <a:gd name="connsiteY59" fmla="*/ 4062 h 10000"/>
                  <a:gd name="connsiteX60" fmla="*/ 2360 w 10000"/>
                  <a:gd name="connsiteY60" fmla="*/ 3952 h 10000"/>
                  <a:gd name="connsiteX61" fmla="*/ 2315 w 10000"/>
                  <a:gd name="connsiteY61" fmla="*/ 3874 h 10000"/>
                  <a:gd name="connsiteX62" fmla="*/ 2331 w 10000"/>
                  <a:gd name="connsiteY62" fmla="*/ 3803 h 10000"/>
                  <a:gd name="connsiteX63" fmla="*/ 2242 w 10000"/>
                  <a:gd name="connsiteY63" fmla="*/ 3653 h 10000"/>
                  <a:gd name="connsiteX64" fmla="*/ 1764 w 10000"/>
                  <a:gd name="connsiteY64" fmla="*/ 3235 h 10000"/>
                  <a:gd name="connsiteX65" fmla="*/ 1764 w 10000"/>
                  <a:gd name="connsiteY65" fmla="*/ 3131 h 10000"/>
                  <a:gd name="connsiteX66" fmla="*/ 1661 w 10000"/>
                  <a:gd name="connsiteY66" fmla="*/ 3126 h 10000"/>
                  <a:gd name="connsiteX67" fmla="*/ 1588 w 10000"/>
                  <a:gd name="connsiteY67" fmla="*/ 3063 h 10000"/>
                  <a:gd name="connsiteX68" fmla="*/ 1593 w 10000"/>
                  <a:gd name="connsiteY68" fmla="*/ 2957 h 10000"/>
                  <a:gd name="connsiteX69" fmla="*/ 1735 w 10000"/>
                  <a:gd name="connsiteY69" fmla="*/ 2872 h 10000"/>
                  <a:gd name="connsiteX70" fmla="*/ 1710 w 10000"/>
                  <a:gd name="connsiteY70" fmla="*/ 2721 h 10000"/>
                  <a:gd name="connsiteX71" fmla="*/ 1549 w 10000"/>
                  <a:gd name="connsiteY71" fmla="*/ 2656 h 10000"/>
                  <a:gd name="connsiteX72" fmla="*/ 1499 w 10000"/>
                  <a:gd name="connsiteY72" fmla="*/ 2563 h 10000"/>
                  <a:gd name="connsiteX73" fmla="*/ 1423 w 10000"/>
                  <a:gd name="connsiteY73" fmla="*/ 2689 h 10000"/>
                  <a:gd name="connsiteX74" fmla="*/ 1325 w 10000"/>
                  <a:gd name="connsiteY74" fmla="*/ 2673 h 10000"/>
                  <a:gd name="connsiteX75" fmla="*/ 1217 w 10000"/>
                  <a:gd name="connsiteY75" fmla="*/ 2730 h 10000"/>
                  <a:gd name="connsiteX76" fmla="*/ 1232 w 10000"/>
                  <a:gd name="connsiteY76" fmla="*/ 2610 h 10000"/>
                  <a:gd name="connsiteX77" fmla="*/ 1282 w 10000"/>
                  <a:gd name="connsiteY77" fmla="*/ 2547 h 10000"/>
                  <a:gd name="connsiteX78" fmla="*/ 1222 w 10000"/>
                  <a:gd name="connsiteY78" fmla="*/ 2495 h 10000"/>
                  <a:gd name="connsiteX79" fmla="*/ 1193 w 10000"/>
                  <a:gd name="connsiteY79" fmla="*/ 2336 h 10000"/>
                  <a:gd name="connsiteX80" fmla="*/ 1150 w 10000"/>
                  <a:gd name="connsiteY80" fmla="*/ 2257 h 10000"/>
                  <a:gd name="connsiteX81" fmla="*/ 1232 w 10000"/>
                  <a:gd name="connsiteY81" fmla="*/ 2178 h 10000"/>
                  <a:gd name="connsiteX82" fmla="*/ 1203 w 10000"/>
                  <a:gd name="connsiteY82" fmla="*/ 2036 h 10000"/>
                  <a:gd name="connsiteX83" fmla="*/ 1135 w 10000"/>
                  <a:gd name="connsiteY83" fmla="*/ 1962 h 10000"/>
                  <a:gd name="connsiteX84" fmla="*/ 1203 w 10000"/>
                  <a:gd name="connsiteY84" fmla="*/ 1837 h 10000"/>
                  <a:gd name="connsiteX85" fmla="*/ 1114 w 10000"/>
                  <a:gd name="connsiteY85" fmla="*/ 1804 h 10000"/>
                  <a:gd name="connsiteX86" fmla="*/ 1090 w 10000"/>
                  <a:gd name="connsiteY86" fmla="*/ 1711 h 10000"/>
                  <a:gd name="connsiteX87" fmla="*/ 987 w 10000"/>
                  <a:gd name="connsiteY87" fmla="*/ 1735 h 10000"/>
                  <a:gd name="connsiteX88" fmla="*/ 1001 w 10000"/>
                  <a:gd name="connsiteY88" fmla="*/ 1648 h 10000"/>
                  <a:gd name="connsiteX89" fmla="*/ 953 w 10000"/>
                  <a:gd name="connsiteY89" fmla="*/ 1546 h 10000"/>
                  <a:gd name="connsiteX90" fmla="*/ 987 w 10000"/>
                  <a:gd name="connsiteY90" fmla="*/ 1484 h 10000"/>
                  <a:gd name="connsiteX91" fmla="*/ 928 w 10000"/>
                  <a:gd name="connsiteY91" fmla="*/ 1410 h 10000"/>
                  <a:gd name="connsiteX92" fmla="*/ 863 w 10000"/>
                  <a:gd name="connsiteY92" fmla="*/ 1405 h 10000"/>
                  <a:gd name="connsiteX93" fmla="*/ 908 w 10000"/>
                  <a:gd name="connsiteY93" fmla="*/ 1268 h 10000"/>
                  <a:gd name="connsiteX94" fmla="*/ 854 w 10000"/>
                  <a:gd name="connsiteY94" fmla="*/ 1151 h 10000"/>
                  <a:gd name="connsiteX95" fmla="*/ 775 w 10000"/>
                  <a:gd name="connsiteY95" fmla="*/ 1046 h 10000"/>
                  <a:gd name="connsiteX96" fmla="*/ 692 w 10000"/>
                  <a:gd name="connsiteY96" fmla="*/ 1025 h 10000"/>
                  <a:gd name="connsiteX97" fmla="*/ 686 w 10000"/>
                  <a:gd name="connsiteY97" fmla="*/ 1093 h 10000"/>
                  <a:gd name="connsiteX98" fmla="*/ 627 w 10000"/>
                  <a:gd name="connsiteY98" fmla="*/ 1167 h 10000"/>
                  <a:gd name="connsiteX99" fmla="*/ 514 w 10000"/>
                  <a:gd name="connsiteY99" fmla="*/ 1057 h 10000"/>
                  <a:gd name="connsiteX100" fmla="*/ 411 w 10000"/>
                  <a:gd name="connsiteY100" fmla="*/ 1046 h 10000"/>
                  <a:gd name="connsiteX101" fmla="*/ 368 w 10000"/>
                  <a:gd name="connsiteY101" fmla="*/ 883 h 10000"/>
                  <a:gd name="connsiteX102" fmla="*/ 397 w 10000"/>
                  <a:gd name="connsiteY102" fmla="*/ 747 h 10000"/>
                  <a:gd name="connsiteX103" fmla="*/ 338 w 10000"/>
                  <a:gd name="connsiteY103" fmla="*/ 661 h 10000"/>
                  <a:gd name="connsiteX104" fmla="*/ 308 w 10000"/>
                  <a:gd name="connsiteY104" fmla="*/ 710 h 10000"/>
                  <a:gd name="connsiteX105" fmla="*/ 219 w 10000"/>
                  <a:gd name="connsiteY105" fmla="*/ 678 h 10000"/>
                  <a:gd name="connsiteX106" fmla="*/ 111 w 10000"/>
                  <a:gd name="connsiteY106" fmla="*/ 651 h 10000"/>
                  <a:gd name="connsiteX107" fmla="*/ 8 w 10000"/>
                  <a:gd name="connsiteY107" fmla="*/ 604 h 10000"/>
                  <a:gd name="connsiteX108" fmla="*/ 8 w 10000"/>
                  <a:gd name="connsiteY108" fmla="*/ 0 h 10000"/>
                  <a:gd name="connsiteX0" fmla="*/ 10000 w 10000"/>
                  <a:gd name="connsiteY0" fmla="*/ 2369 h 10000"/>
                  <a:gd name="connsiteX1" fmla="*/ 9458 w 10000"/>
                  <a:gd name="connsiteY1" fmla="*/ 10000 h 10000"/>
                  <a:gd name="connsiteX2" fmla="*/ 7903 w 10000"/>
                  <a:gd name="connsiteY2" fmla="*/ 9869 h 10000"/>
                  <a:gd name="connsiteX3" fmla="*/ 6723 w 10000"/>
                  <a:gd name="connsiteY3" fmla="*/ 9748 h 10000"/>
                  <a:gd name="connsiteX4" fmla="*/ 4867 w 10000"/>
                  <a:gd name="connsiteY4" fmla="*/ 9552 h 10000"/>
                  <a:gd name="connsiteX5" fmla="*/ 4891 w 10000"/>
                  <a:gd name="connsiteY5" fmla="*/ 9463 h 10000"/>
                  <a:gd name="connsiteX6" fmla="*/ 4774 w 10000"/>
                  <a:gd name="connsiteY6" fmla="*/ 9410 h 10000"/>
                  <a:gd name="connsiteX7" fmla="*/ 4774 w 10000"/>
                  <a:gd name="connsiteY7" fmla="*/ 9251 h 10000"/>
                  <a:gd name="connsiteX8" fmla="*/ 4642 w 10000"/>
                  <a:gd name="connsiteY8" fmla="*/ 9194 h 10000"/>
                  <a:gd name="connsiteX9" fmla="*/ 4539 w 10000"/>
                  <a:gd name="connsiteY9" fmla="*/ 9126 h 10000"/>
                  <a:gd name="connsiteX10" fmla="*/ 4421 w 10000"/>
                  <a:gd name="connsiteY10" fmla="*/ 8847 h 10000"/>
                  <a:gd name="connsiteX11" fmla="*/ 4332 w 10000"/>
                  <a:gd name="connsiteY11" fmla="*/ 8746 h 10000"/>
                  <a:gd name="connsiteX12" fmla="*/ 4365 w 10000"/>
                  <a:gd name="connsiteY12" fmla="*/ 8462 h 10000"/>
                  <a:gd name="connsiteX13" fmla="*/ 4262 w 10000"/>
                  <a:gd name="connsiteY13" fmla="*/ 8448 h 10000"/>
                  <a:gd name="connsiteX14" fmla="*/ 4204 w 10000"/>
                  <a:gd name="connsiteY14" fmla="*/ 8352 h 10000"/>
                  <a:gd name="connsiteX15" fmla="*/ 4287 w 10000"/>
                  <a:gd name="connsiteY15" fmla="*/ 8232 h 10000"/>
                  <a:gd name="connsiteX16" fmla="*/ 4332 w 10000"/>
                  <a:gd name="connsiteY16" fmla="*/ 8178 h 10000"/>
                  <a:gd name="connsiteX17" fmla="*/ 4361 w 10000"/>
                  <a:gd name="connsiteY17" fmla="*/ 8005 h 10000"/>
                  <a:gd name="connsiteX18" fmla="*/ 4336 w 10000"/>
                  <a:gd name="connsiteY18" fmla="*/ 7899 h 10000"/>
                  <a:gd name="connsiteX19" fmla="*/ 4361 w 10000"/>
                  <a:gd name="connsiteY19" fmla="*/ 7705 h 10000"/>
                  <a:gd name="connsiteX20" fmla="*/ 4389 w 10000"/>
                  <a:gd name="connsiteY20" fmla="*/ 7678 h 10000"/>
                  <a:gd name="connsiteX21" fmla="*/ 4406 w 10000"/>
                  <a:gd name="connsiteY21" fmla="*/ 7568 h 10000"/>
                  <a:gd name="connsiteX22" fmla="*/ 4346 w 10000"/>
                  <a:gd name="connsiteY22" fmla="*/ 7405 h 10000"/>
                  <a:gd name="connsiteX23" fmla="*/ 4336 w 10000"/>
                  <a:gd name="connsiteY23" fmla="*/ 6963 h 10000"/>
                  <a:gd name="connsiteX24" fmla="*/ 4204 w 10000"/>
                  <a:gd name="connsiteY24" fmla="*/ 6779 h 10000"/>
                  <a:gd name="connsiteX25" fmla="*/ 4140 w 10000"/>
                  <a:gd name="connsiteY25" fmla="*/ 6525 h 10000"/>
                  <a:gd name="connsiteX26" fmla="*/ 4037 w 10000"/>
                  <a:gd name="connsiteY26" fmla="*/ 6525 h 10000"/>
                  <a:gd name="connsiteX27" fmla="*/ 3910 w 10000"/>
                  <a:gd name="connsiteY27" fmla="*/ 6574 h 10000"/>
                  <a:gd name="connsiteX28" fmla="*/ 3831 w 10000"/>
                  <a:gd name="connsiteY28" fmla="*/ 6410 h 10000"/>
                  <a:gd name="connsiteX29" fmla="*/ 3851 w 10000"/>
                  <a:gd name="connsiteY29" fmla="*/ 6380 h 10000"/>
                  <a:gd name="connsiteX30" fmla="*/ 3835 w 10000"/>
                  <a:gd name="connsiteY30" fmla="*/ 6237 h 10000"/>
                  <a:gd name="connsiteX31" fmla="*/ 3742 w 10000"/>
                  <a:gd name="connsiteY31" fmla="*/ 6210 h 10000"/>
                  <a:gd name="connsiteX32" fmla="*/ 3639 w 10000"/>
                  <a:gd name="connsiteY32" fmla="*/ 6063 h 10000"/>
                  <a:gd name="connsiteX33" fmla="*/ 3598 w 10000"/>
                  <a:gd name="connsiteY33" fmla="*/ 5989 h 10000"/>
                  <a:gd name="connsiteX34" fmla="*/ 3540 w 10000"/>
                  <a:gd name="connsiteY34" fmla="*/ 5957 h 10000"/>
                  <a:gd name="connsiteX35" fmla="*/ 3520 w 10000"/>
                  <a:gd name="connsiteY35" fmla="*/ 5889 h 10000"/>
                  <a:gd name="connsiteX36" fmla="*/ 3609 w 10000"/>
                  <a:gd name="connsiteY36" fmla="*/ 5863 h 10000"/>
                  <a:gd name="connsiteX37" fmla="*/ 3520 w 10000"/>
                  <a:gd name="connsiteY37" fmla="*/ 5621 h 10000"/>
                  <a:gd name="connsiteX38" fmla="*/ 3447 w 10000"/>
                  <a:gd name="connsiteY38" fmla="*/ 5590 h 10000"/>
                  <a:gd name="connsiteX39" fmla="*/ 3452 w 10000"/>
                  <a:gd name="connsiteY39" fmla="*/ 5516 h 10000"/>
                  <a:gd name="connsiteX40" fmla="*/ 3216 w 10000"/>
                  <a:gd name="connsiteY40" fmla="*/ 5399 h 10000"/>
                  <a:gd name="connsiteX41" fmla="*/ 3194 w 10000"/>
                  <a:gd name="connsiteY41" fmla="*/ 5295 h 10000"/>
                  <a:gd name="connsiteX42" fmla="*/ 3216 w 10000"/>
                  <a:gd name="connsiteY42" fmla="*/ 5215 h 10000"/>
                  <a:gd name="connsiteX43" fmla="*/ 3067 w 10000"/>
                  <a:gd name="connsiteY43" fmla="*/ 5058 h 10000"/>
                  <a:gd name="connsiteX44" fmla="*/ 2974 w 10000"/>
                  <a:gd name="connsiteY44" fmla="*/ 4995 h 10000"/>
                  <a:gd name="connsiteX45" fmla="*/ 2959 w 10000"/>
                  <a:gd name="connsiteY45" fmla="*/ 4893 h 10000"/>
                  <a:gd name="connsiteX46" fmla="*/ 2994 w 10000"/>
                  <a:gd name="connsiteY46" fmla="*/ 4727 h 10000"/>
                  <a:gd name="connsiteX47" fmla="*/ 2921 w 10000"/>
                  <a:gd name="connsiteY47" fmla="*/ 4673 h 10000"/>
                  <a:gd name="connsiteX48" fmla="*/ 2916 w 10000"/>
                  <a:gd name="connsiteY48" fmla="*/ 4563 h 10000"/>
                  <a:gd name="connsiteX49" fmla="*/ 2818 w 10000"/>
                  <a:gd name="connsiteY49" fmla="*/ 4505 h 10000"/>
                  <a:gd name="connsiteX50" fmla="*/ 2818 w 10000"/>
                  <a:gd name="connsiteY50" fmla="*/ 4410 h 10000"/>
                  <a:gd name="connsiteX51" fmla="*/ 2753 w 10000"/>
                  <a:gd name="connsiteY51" fmla="*/ 4325 h 10000"/>
                  <a:gd name="connsiteX52" fmla="*/ 2753 w 10000"/>
                  <a:gd name="connsiteY52" fmla="*/ 4246 h 10000"/>
                  <a:gd name="connsiteX53" fmla="*/ 2694 w 10000"/>
                  <a:gd name="connsiteY53" fmla="*/ 4137 h 10000"/>
                  <a:gd name="connsiteX54" fmla="*/ 2680 w 10000"/>
                  <a:gd name="connsiteY54" fmla="*/ 4041 h 10000"/>
                  <a:gd name="connsiteX55" fmla="*/ 2590 w 10000"/>
                  <a:gd name="connsiteY55" fmla="*/ 4016 h 10000"/>
                  <a:gd name="connsiteX56" fmla="*/ 2517 w 10000"/>
                  <a:gd name="connsiteY56" fmla="*/ 4088 h 10000"/>
                  <a:gd name="connsiteX57" fmla="*/ 2502 w 10000"/>
                  <a:gd name="connsiteY57" fmla="*/ 4167 h 10000"/>
                  <a:gd name="connsiteX58" fmla="*/ 2384 w 10000"/>
                  <a:gd name="connsiteY58" fmla="*/ 4142 h 10000"/>
                  <a:gd name="connsiteX59" fmla="*/ 2355 w 10000"/>
                  <a:gd name="connsiteY59" fmla="*/ 4062 h 10000"/>
                  <a:gd name="connsiteX60" fmla="*/ 2360 w 10000"/>
                  <a:gd name="connsiteY60" fmla="*/ 3952 h 10000"/>
                  <a:gd name="connsiteX61" fmla="*/ 2315 w 10000"/>
                  <a:gd name="connsiteY61" fmla="*/ 3874 h 10000"/>
                  <a:gd name="connsiteX62" fmla="*/ 2331 w 10000"/>
                  <a:gd name="connsiteY62" fmla="*/ 3803 h 10000"/>
                  <a:gd name="connsiteX63" fmla="*/ 2242 w 10000"/>
                  <a:gd name="connsiteY63" fmla="*/ 3653 h 10000"/>
                  <a:gd name="connsiteX64" fmla="*/ 1764 w 10000"/>
                  <a:gd name="connsiteY64" fmla="*/ 3235 h 10000"/>
                  <a:gd name="connsiteX65" fmla="*/ 1764 w 10000"/>
                  <a:gd name="connsiteY65" fmla="*/ 3131 h 10000"/>
                  <a:gd name="connsiteX66" fmla="*/ 1661 w 10000"/>
                  <a:gd name="connsiteY66" fmla="*/ 3126 h 10000"/>
                  <a:gd name="connsiteX67" fmla="*/ 1588 w 10000"/>
                  <a:gd name="connsiteY67" fmla="*/ 3063 h 10000"/>
                  <a:gd name="connsiteX68" fmla="*/ 1593 w 10000"/>
                  <a:gd name="connsiteY68" fmla="*/ 2957 h 10000"/>
                  <a:gd name="connsiteX69" fmla="*/ 1735 w 10000"/>
                  <a:gd name="connsiteY69" fmla="*/ 2872 h 10000"/>
                  <a:gd name="connsiteX70" fmla="*/ 1710 w 10000"/>
                  <a:gd name="connsiteY70" fmla="*/ 2721 h 10000"/>
                  <a:gd name="connsiteX71" fmla="*/ 1549 w 10000"/>
                  <a:gd name="connsiteY71" fmla="*/ 2656 h 10000"/>
                  <a:gd name="connsiteX72" fmla="*/ 1499 w 10000"/>
                  <a:gd name="connsiteY72" fmla="*/ 2563 h 10000"/>
                  <a:gd name="connsiteX73" fmla="*/ 1423 w 10000"/>
                  <a:gd name="connsiteY73" fmla="*/ 2689 h 10000"/>
                  <a:gd name="connsiteX74" fmla="*/ 1325 w 10000"/>
                  <a:gd name="connsiteY74" fmla="*/ 2673 h 10000"/>
                  <a:gd name="connsiteX75" fmla="*/ 1217 w 10000"/>
                  <a:gd name="connsiteY75" fmla="*/ 2730 h 10000"/>
                  <a:gd name="connsiteX76" fmla="*/ 1232 w 10000"/>
                  <a:gd name="connsiteY76" fmla="*/ 2610 h 10000"/>
                  <a:gd name="connsiteX77" fmla="*/ 1282 w 10000"/>
                  <a:gd name="connsiteY77" fmla="*/ 2547 h 10000"/>
                  <a:gd name="connsiteX78" fmla="*/ 1222 w 10000"/>
                  <a:gd name="connsiteY78" fmla="*/ 2495 h 10000"/>
                  <a:gd name="connsiteX79" fmla="*/ 1193 w 10000"/>
                  <a:gd name="connsiteY79" fmla="*/ 2336 h 10000"/>
                  <a:gd name="connsiteX80" fmla="*/ 1150 w 10000"/>
                  <a:gd name="connsiteY80" fmla="*/ 2257 h 10000"/>
                  <a:gd name="connsiteX81" fmla="*/ 1232 w 10000"/>
                  <a:gd name="connsiteY81" fmla="*/ 2178 h 10000"/>
                  <a:gd name="connsiteX82" fmla="*/ 1203 w 10000"/>
                  <a:gd name="connsiteY82" fmla="*/ 2036 h 10000"/>
                  <a:gd name="connsiteX83" fmla="*/ 1135 w 10000"/>
                  <a:gd name="connsiteY83" fmla="*/ 1962 h 10000"/>
                  <a:gd name="connsiteX84" fmla="*/ 1203 w 10000"/>
                  <a:gd name="connsiteY84" fmla="*/ 1837 h 10000"/>
                  <a:gd name="connsiteX85" fmla="*/ 1114 w 10000"/>
                  <a:gd name="connsiteY85" fmla="*/ 1804 h 10000"/>
                  <a:gd name="connsiteX86" fmla="*/ 1090 w 10000"/>
                  <a:gd name="connsiteY86" fmla="*/ 1711 h 10000"/>
                  <a:gd name="connsiteX87" fmla="*/ 987 w 10000"/>
                  <a:gd name="connsiteY87" fmla="*/ 1735 h 10000"/>
                  <a:gd name="connsiteX88" fmla="*/ 1001 w 10000"/>
                  <a:gd name="connsiteY88" fmla="*/ 1648 h 10000"/>
                  <a:gd name="connsiteX89" fmla="*/ 953 w 10000"/>
                  <a:gd name="connsiteY89" fmla="*/ 1546 h 10000"/>
                  <a:gd name="connsiteX90" fmla="*/ 987 w 10000"/>
                  <a:gd name="connsiteY90" fmla="*/ 1484 h 10000"/>
                  <a:gd name="connsiteX91" fmla="*/ 928 w 10000"/>
                  <a:gd name="connsiteY91" fmla="*/ 1410 h 10000"/>
                  <a:gd name="connsiteX92" fmla="*/ 863 w 10000"/>
                  <a:gd name="connsiteY92" fmla="*/ 1405 h 10000"/>
                  <a:gd name="connsiteX93" fmla="*/ 908 w 10000"/>
                  <a:gd name="connsiteY93" fmla="*/ 1268 h 10000"/>
                  <a:gd name="connsiteX94" fmla="*/ 854 w 10000"/>
                  <a:gd name="connsiteY94" fmla="*/ 1151 h 10000"/>
                  <a:gd name="connsiteX95" fmla="*/ 775 w 10000"/>
                  <a:gd name="connsiteY95" fmla="*/ 1046 h 10000"/>
                  <a:gd name="connsiteX96" fmla="*/ 692 w 10000"/>
                  <a:gd name="connsiteY96" fmla="*/ 1025 h 10000"/>
                  <a:gd name="connsiteX97" fmla="*/ 686 w 10000"/>
                  <a:gd name="connsiteY97" fmla="*/ 1093 h 10000"/>
                  <a:gd name="connsiteX98" fmla="*/ 627 w 10000"/>
                  <a:gd name="connsiteY98" fmla="*/ 1167 h 10000"/>
                  <a:gd name="connsiteX99" fmla="*/ 514 w 10000"/>
                  <a:gd name="connsiteY99" fmla="*/ 1057 h 10000"/>
                  <a:gd name="connsiteX100" fmla="*/ 411 w 10000"/>
                  <a:gd name="connsiteY100" fmla="*/ 1046 h 10000"/>
                  <a:gd name="connsiteX101" fmla="*/ 368 w 10000"/>
                  <a:gd name="connsiteY101" fmla="*/ 883 h 10000"/>
                  <a:gd name="connsiteX102" fmla="*/ 397 w 10000"/>
                  <a:gd name="connsiteY102" fmla="*/ 747 h 10000"/>
                  <a:gd name="connsiteX103" fmla="*/ 338 w 10000"/>
                  <a:gd name="connsiteY103" fmla="*/ 661 h 10000"/>
                  <a:gd name="connsiteX104" fmla="*/ 219 w 10000"/>
                  <a:gd name="connsiteY104" fmla="*/ 678 h 10000"/>
                  <a:gd name="connsiteX105" fmla="*/ 111 w 10000"/>
                  <a:gd name="connsiteY105" fmla="*/ 651 h 10000"/>
                  <a:gd name="connsiteX106" fmla="*/ 8 w 10000"/>
                  <a:gd name="connsiteY106" fmla="*/ 604 h 10000"/>
                  <a:gd name="connsiteX107" fmla="*/ 8 w 10000"/>
                  <a:gd name="connsiteY107" fmla="*/ 0 h 10000"/>
                  <a:gd name="connsiteX0" fmla="*/ 10000 w 10000"/>
                  <a:gd name="connsiteY0" fmla="*/ 2369 h 10000"/>
                  <a:gd name="connsiteX1" fmla="*/ 9458 w 10000"/>
                  <a:gd name="connsiteY1" fmla="*/ 10000 h 10000"/>
                  <a:gd name="connsiteX2" fmla="*/ 7903 w 10000"/>
                  <a:gd name="connsiteY2" fmla="*/ 9869 h 10000"/>
                  <a:gd name="connsiteX3" fmla="*/ 6723 w 10000"/>
                  <a:gd name="connsiteY3" fmla="*/ 9748 h 10000"/>
                  <a:gd name="connsiteX4" fmla="*/ 4867 w 10000"/>
                  <a:gd name="connsiteY4" fmla="*/ 9552 h 10000"/>
                  <a:gd name="connsiteX5" fmla="*/ 4891 w 10000"/>
                  <a:gd name="connsiteY5" fmla="*/ 9463 h 10000"/>
                  <a:gd name="connsiteX6" fmla="*/ 4774 w 10000"/>
                  <a:gd name="connsiteY6" fmla="*/ 9410 h 10000"/>
                  <a:gd name="connsiteX7" fmla="*/ 4774 w 10000"/>
                  <a:gd name="connsiteY7" fmla="*/ 9251 h 10000"/>
                  <a:gd name="connsiteX8" fmla="*/ 4642 w 10000"/>
                  <a:gd name="connsiteY8" fmla="*/ 9194 h 10000"/>
                  <a:gd name="connsiteX9" fmla="*/ 4539 w 10000"/>
                  <a:gd name="connsiteY9" fmla="*/ 9126 h 10000"/>
                  <a:gd name="connsiteX10" fmla="*/ 4421 w 10000"/>
                  <a:gd name="connsiteY10" fmla="*/ 8847 h 10000"/>
                  <a:gd name="connsiteX11" fmla="*/ 4332 w 10000"/>
                  <a:gd name="connsiteY11" fmla="*/ 8746 h 10000"/>
                  <a:gd name="connsiteX12" fmla="*/ 4365 w 10000"/>
                  <a:gd name="connsiteY12" fmla="*/ 8462 h 10000"/>
                  <a:gd name="connsiteX13" fmla="*/ 4262 w 10000"/>
                  <a:gd name="connsiteY13" fmla="*/ 8448 h 10000"/>
                  <a:gd name="connsiteX14" fmla="*/ 4204 w 10000"/>
                  <a:gd name="connsiteY14" fmla="*/ 8352 h 10000"/>
                  <a:gd name="connsiteX15" fmla="*/ 4287 w 10000"/>
                  <a:gd name="connsiteY15" fmla="*/ 8232 h 10000"/>
                  <a:gd name="connsiteX16" fmla="*/ 4332 w 10000"/>
                  <a:gd name="connsiteY16" fmla="*/ 8178 h 10000"/>
                  <a:gd name="connsiteX17" fmla="*/ 4361 w 10000"/>
                  <a:gd name="connsiteY17" fmla="*/ 8005 h 10000"/>
                  <a:gd name="connsiteX18" fmla="*/ 4336 w 10000"/>
                  <a:gd name="connsiteY18" fmla="*/ 7899 h 10000"/>
                  <a:gd name="connsiteX19" fmla="*/ 4361 w 10000"/>
                  <a:gd name="connsiteY19" fmla="*/ 7705 h 10000"/>
                  <a:gd name="connsiteX20" fmla="*/ 4389 w 10000"/>
                  <a:gd name="connsiteY20" fmla="*/ 7678 h 10000"/>
                  <a:gd name="connsiteX21" fmla="*/ 4406 w 10000"/>
                  <a:gd name="connsiteY21" fmla="*/ 7568 h 10000"/>
                  <a:gd name="connsiteX22" fmla="*/ 4346 w 10000"/>
                  <a:gd name="connsiteY22" fmla="*/ 7405 h 10000"/>
                  <a:gd name="connsiteX23" fmla="*/ 4336 w 10000"/>
                  <a:gd name="connsiteY23" fmla="*/ 6963 h 10000"/>
                  <a:gd name="connsiteX24" fmla="*/ 4204 w 10000"/>
                  <a:gd name="connsiteY24" fmla="*/ 6779 h 10000"/>
                  <a:gd name="connsiteX25" fmla="*/ 4140 w 10000"/>
                  <a:gd name="connsiteY25" fmla="*/ 6525 h 10000"/>
                  <a:gd name="connsiteX26" fmla="*/ 4037 w 10000"/>
                  <a:gd name="connsiteY26" fmla="*/ 6525 h 10000"/>
                  <a:gd name="connsiteX27" fmla="*/ 3910 w 10000"/>
                  <a:gd name="connsiteY27" fmla="*/ 6574 h 10000"/>
                  <a:gd name="connsiteX28" fmla="*/ 3831 w 10000"/>
                  <a:gd name="connsiteY28" fmla="*/ 6410 h 10000"/>
                  <a:gd name="connsiteX29" fmla="*/ 3851 w 10000"/>
                  <a:gd name="connsiteY29" fmla="*/ 6380 h 10000"/>
                  <a:gd name="connsiteX30" fmla="*/ 3835 w 10000"/>
                  <a:gd name="connsiteY30" fmla="*/ 6237 h 10000"/>
                  <a:gd name="connsiteX31" fmla="*/ 3742 w 10000"/>
                  <a:gd name="connsiteY31" fmla="*/ 6210 h 10000"/>
                  <a:gd name="connsiteX32" fmla="*/ 3639 w 10000"/>
                  <a:gd name="connsiteY32" fmla="*/ 6063 h 10000"/>
                  <a:gd name="connsiteX33" fmla="*/ 3598 w 10000"/>
                  <a:gd name="connsiteY33" fmla="*/ 5989 h 10000"/>
                  <a:gd name="connsiteX34" fmla="*/ 3540 w 10000"/>
                  <a:gd name="connsiteY34" fmla="*/ 5957 h 10000"/>
                  <a:gd name="connsiteX35" fmla="*/ 3520 w 10000"/>
                  <a:gd name="connsiteY35" fmla="*/ 5889 h 10000"/>
                  <a:gd name="connsiteX36" fmla="*/ 3609 w 10000"/>
                  <a:gd name="connsiteY36" fmla="*/ 5863 h 10000"/>
                  <a:gd name="connsiteX37" fmla="*/ 3520 w 10000"/>
                  <a:gd name="connsiteY37" fmla="*/ 5621 h 10000"/>
                  <a:gd name="connsiteX38" fmla="*/ 3447 w 10000"/>
                  <a:gd name="connsiteY38" fmla="*/ 5590 h 10000"/>
                  <a:gd name="connsiteX39" fmla="*/ 3452 w 10000"/>
                  <a:gd name="connsiteY39" fmla="*/ 5516 h 10000"/>
                  <a:gd name="connsiteX40" fmla="*/ 3216 w 10000"/>
                  <a:gd name="connsiteY40" fmla="*/ 5399 h 10000"/>
                  <a:gd name="connsiteX41" fmla="*/ 3194 w 10000"/>
                  <a:gd name="connsiteY41" fmla="*/ 5295 h 10000"/>
                  <a:gd name="connsiteX42" fmla="*/ 3216 w 10000"/>
                  <a:gd name="connsiteY42" fmla="*/ 5215 h 10000"/>
                  <a:gd name="connsiteX43" fmla="*/ 3067 w 10000"/>
                  <a:gd name="connsiteY43" fmla="*/ 5058 h 10000"/>
                  <a:gd name="connsiteX44" fmla="*/ 2974 w 10000"/>
                  <a:gd name="connsiteY44" fmla="*/ 4995 h 10000"/>
                  <a:gd name="connsiteX45" fmla="*/ 2959 w 10000"/>
                  <a:gd name="connsiteY45" fmla="*/ 4893 h 10000"/>
                  <a:gd name="connsiteX46" fmla="*/ 2994 w 10000"/>
                  <a:gd name="connsiteY46" fmla="*/ 4727 h 10000"/>
                  <a:gd name="connsiteX47" fmla="*/ 2921 w 10000"/>
                  <a:gd name="connsiteY47" fmla="*/ 4673 h 10000"/>
                  <a:gd name="connsiteX48" fmla="*/ 2916 w 10000"/>
                  <a:gd name="connsiteY48" fmla="*/ 4563 h 10000"/>
                  <a:gd name="connsiteX49" fmla="*/ 2818 w 10000"/>
                  <a:gd name="connsiteY49" fmla="*/ 4505 h 10000"/>
                  <a:gd name="connsiteX50" fmla="*/ 2818 w 10000"/>
                  <a:gd name="connsiteY50" fmla="*/ 4410 h 10000"/>
                  <a:gd name="connsiteX51" fmla="*/ 2753 w 10000"/>
                  <a:gd name="connsiteY51" fmla="*/ 4325 h 10000"/>
                  <a:gd name="connsiteX52" fmla="*/ 2753 w 10000"/>
                  <a:gd name="connsiteY52" fmla="*/ 4246 h 10000"/>
                  <a:gd name="connsiteX53" fmla="*/ 2694 w 10000"/>
                  <a:gd name="connsiteY53" fmla="*/ 4137 h 10000"/>
                  <a:gd name="connsiteX54" fmla="*/ 2680 w 10000"/>
                  <a:gd name="connsiteY54" fmla="*/ 4041 h 10000"/>
                  <a:gd name="connsiteX55" fmla="*/ 2590 w 10000"/>
                  <a:gd name="connsiteY55" fmla="*/ 4016 h 10000"/>
                  <a:gd name="connsiteX56" fmla="*/ 2517 w 10000"/>
                  <a:gd name="connsiteY56" fmla="*/ 4088 h 10000"/>
                  <a:gd name="connsiteX57" fmla="*/ 2502 w 10000"/>
                  <a:gd name="connsiteY57" fmla="*/ 4167 h 10000"/>
                  <a:gd name="connsiteX58" fmla="*/ 2384 w 10000"/>
                  <a:gd name="connsiteY58" fmla="*/ 4142 h 10000"/>
                  <a:gd name="connsiteX59" fmla="*/ 2355 w 10000"/>
                  <a:gd name="connsiteY59" fmla="*/ 4062 h 10000"/>
                  <a:gd name="connsiteX60" fmla="*/ 2360 w 10000"/>
                  <a:gd name="connsiteY60" fmla="*/ 3952 h 10000"/>
                  <a:gd name="connsiteX61" fmla="*/ 2315 w 10000"/>
                  <a:gd name="connsiteY61" fmla="*/ 3874 h 10000"/>
                  <a:gd name="connsiteX62" fmla="*/ 2331 w 10000"/>
                  <a:gd name="connsiteY62" fmla="*/ 3803 h 10000"/>
                  <a:gd name="connsiteX63" fmla="*/ 2242 w 10000"/>
                  <a:gd name="connsiteY63" fmla="*/ 3653 h 10000"/>
                  <a:gd name="connsiteX64" fmla="*/ 1764 w 10000"/>
                  <a:gd name="connsiteY64" fmla="*/ 3235 h 10000"/>
                  <a:gd name="connsiteX65" fmla="*/ 1764 w 10000"/>
                  <a:gd name="connsiteY65" fmla="*/ 3131 h 10000"/>
                  <a:gd name="connsiteX66" fmla="*/ 1661 w 10000"/>
                  <a:gd name="connsiteY66" fmla="*/ 3126 h 10000"/>
                  <a:gd name="connsiteX67" fmla="*/ 1588 w 10000"/>
                  <a:gd name="connsiteY67" fmla="*/ 3063 h 10000"/>
                  <a:gd name="connsiteX68" fmla="*/ 1593 w 10000"/>
                  <a:gd name="connsiteY68" fmla="*/ 2957 h 10000"/>
                  <a:gd name="connsiteX69" fmla="*/ 1735 w 10000"/>
                  <a:gd name="connsiteY69" fmla="*/ 2872 h 10000"/>
                  <a:gd name="connsiteX70" fmla="*/ 1710 w 10000"/>
                  <a:gd name="connsiteY70" fmla="*/ 2721 h 10000"/>
                  <a:gd name="connsiteX71" fmla="*/ 1549 w 10000"/>
                  <a:gd name="connsiteY71" fmla="*/ 2656 h 10000"/>
                  <a:gd name="connsiteX72" fmla="*/ 1499 w 10000"/>
                  <a:gd name="connsiteY72" fmla="*/ 2563 h 10000"/>
                  <a:gd name="connsiteX73" fmla="*/ 1423 w 10000"/>
                  <a:gd name="connsiteY73" fmla="*/ 2689 h 10000"/>
                  <a:gd name="connsiteX74" fmla="*/ 1325 w 10000"/>
                  <a:gd name="connsiteY74" fmla="*/ 2673 h 10000"/>
                  <a:gd name="connsiteX75" fmla="*/ 1217 w 10000"/>
                  <a:gd name="connsiteY75" fmla="*/ 2730 h 10000"/>
                  <a:gd name="connsiteX76" fmla="*/ 1232 w 10000"/>
                  <a:gd name="connsiteY76" fmla="*/ 2610 h 10000"/>
                  <a:gd name="connsiteX77" fmla="*/ 1282 w 10000"/>
                  <a:gd name="connsiteY77" fmla="*/ 2547 h 10000"/>
                  <a:gd name="connsiteX78" fmla="*/ 1222 w 10000"/>
                  <a:gd name="connsiteY78" fmla="*/ 2495 h 10000"/>
                  <a:gd name="connsiteX79" fmla="*/ 1193 w 10000"/>
                  <a:gd name="connsiteY79" fmla="*/ 2336 h 10000"/>
                  <a:gd name="connsiteX80" fmla="*/ 1150 w 10000"/>
                  <a:gd name="connsiteY80" fmla="*/ 2257 h 10000"/>
                  <a:gd name="connsiteX81" fmla="*/ 1232 w 10000"/>
                  <a:gd name="connsiteY81" fmla="*/ 2178 h 10000"/>
                  <a:gd name="connsiteX82" fmla="*/ 1203 w 10000"/>
                  <a:gd name="connsiteY82" fmla="*/ 2036 h 10000"/>
                  <a:gd name="connsiteX83" fmla="*/ 1135 w 10000"/>
                  <a:gd name="connsiteY83" fmla="*/ 1962 h 10000"/>
                  <a:gd name="connsiteX84" fmla="*/ 1203 w 10000"/>
                  <a:gd name="connsiteY84" fmla="*/ 1837 h 10000"/>
                  <a:gd name="connsiteX85" fmla="*/ 1114 w 10000"/>
                  <a:gd name="connsiteY85" fmla="*/ 1804 h 10000"/>
                  <a:gd name="connsiteX86" fmla="*/ 1090 w 10000"/>
                  <a:gd name="connsiteY86" fmla="*/ 1711 h 10000"/>
                  <a:gd name="connsiteX87" fmla="*/ 987 w 10000"/>
                  <a:gd name="connsiteY87" fmla="*/ 1735 h 10000"/>
                  <a:gd name="connsiteX88" fmla="*/ 1001 w 10000"/>
                  <a:gd name="connsiteY88" fmla="*/ 1648 h 10000"/>
                  <a:gd name="connsiteX89" fmla="*/ 953 w 10000"/>
                  <a:gd name="connsiteY89" fmla="*/ 1546 h 10000"/>
                  <a:gd name="connsiteX90" fmla="*/ 987 w 10000"/>
                  <a:gd name="connsiteY90" fmla="*/ 1484 h 10000"/>
                  <a:gd name="connsiteX91" fmla="*/ 928 w 10000"/>
                  <a:gd name="connsiteY91" fmla="*/ 1410 h 10000"/>
                  <a:gd name="connsiteX92" fmla="*/ 863 w 10000"/>
                  <a:gd name="connsiteY92" fmla="*/ 1405 h 10000"/>
                  <a:gd name="connsiteX93" fmla="*/ 908 w 10000"/>
                  <a:gd name="connsiteY93" fmla="*/ 1268 h 10000"/>
                  <a:gd name="connsiteX94" fmla="*/ 854 w 10000"/>
                  <a:gd name="connsiteY94" fmla="*/ 1151 h 10000"/>
                  <a:gd name="connsiteX95" fmla="*/ 775 w 10000"/>
                  <a:gd name="connsiteY95" fmla="*/ 1046 h 10000"/>
                  <a:gd name="connsiteX96" fmla="*/ 692 w 10000"/>
                  <a:gd name="connsiteY96" fmla="*/ 1025 h 10000"/>
                  <a:gd name="connsiteX97" fmla="*/ 686 w 10000"/>
                  <a:gd name="connsiteY97" fmla="*/ 1093 h 10000"/>
                  <a:gd name="connsiteX98" fmla="*/ 627 w 10000"/>
                  <a:gd name="connsiteY98" fmla="*/ 1167 h 10000"/>
                  <a:gd name="connsiteX99" fmla="*/ 514 w 10000"/>
                  <a:gd name="connsiteY99" fmla="*/ 1057 h 10000"/>
                  <a:gd name="connsiteX100" fmla="*/ 411 w 10000"/>
                  <a:gd name="connsiteY100" fmla="*/ 1046 h 10000"/>
                  <a:gd name="connsiteX101" fmla="*/ 368 w 10000"/>
                  <a:gd name="connsiteY101" fmla="*/ 883 h 10000"/>
                  <a:gd name="connsiteX102" fmla="*/ 338 w 10000"/>
                  <a:gd name="connsiteY102" fmla="*/ 661 h 10000"/>
                  <a:gd name="connsiteX103" fmla="*/ 219 w 10000"/>
                  <a:gd name="connsiteY103" fmla="*/ 678 h 10000"/>
                  <a:gd name="connsiteX104" fmla="*/ 111 w 10000"/>
                  <a:gd name="connsiteY104" fmla="*/ 651 h 10000"/>
                  <a:gd name="connsiteX105" fmla="*/ 8 w 10000"/>
                  <a:gd name="connsiteY105" fmla="*/ 604 h 10000"/>
                  <a:gd name="connsiteX106" fmla="*/ 8 w 10000"/>
                  <a:gd name="connsiteY106" fmla="*/ 0 h 10000"/>
                  <a:gd name="connsiteX0" fmla="*/ 10000 w 10000"/>
                  <a:gd name="connsiteY0" fmla="*/ 2369 h 10000"/>
                  <a:gd name="connsiteX1" fmla="*/ 9458 w 10000"/>
                  <a:gd name="connsiteY1" fmla="*/ 10000 h 10000"/>
                  <a:gd name="connsiteX2" fmla="*/ 7903 w 10000"/>
                  <a:gd name="connsiteY2" fmla="*/ 9869 h 10000"/>
                  <a:gd name="connsiteX3" fmla="*/ 6723 w 10000"/>
                  <a:gd name="connsiteY3" fmla="*/ 9748 h 10000"/>
                  <a:gd name="connsiteX4" fmla="*/ 4867 w 10000"/>
                  <a:gd name="connsiteY4" fmla="*/ 9552 h 10000"/>
                  <a:gd name="connsiteX5" fmla="*/ 4891 w 10000"/>
                  <a:gd name="connsiteY5" fmla="*/ 9463 h 10000"/>
                  <a:gd name="connsiteX6" fmla="*/ 4774 w 10000"/>
                  <a:gd name="connsiteY6" fmla="*/ 9410 h 10000"/>
                  <a:gd name="connsiteX7" fmla="*/ 4774 w 10000"/>
                  <a:gd name="connsiteY7" fmla="*/ 9251 h 10000"/>
                  <a:gd name="connsiteX8" fmla="*/ 4642 w 10000"/>
                  <a:gd name="connsiteY8" fmla="*/ 9194 h 10000"/>
                  <a:gd name="connsiteX9" fmla="*/ 4539 w 10000"/>
                  <a:gd name="connsiteY9" fmla="*/ 9126 h 10000"/>
                  <a:gd name="connsiteX10" fmla="*/ 4421 w 10000"/>
                  <a:gd name="connsiteY10" fmla="*/ 8847 h 10000"/>
                  <a:gd name="connsiteX11" fmla="*/ 4332 w 10000"/>
                  <a:gd name="connsiteY11" fmla="*/ 8746 h 10000"/>
                  <a:gd name="connsiteX12" fmla="*/ 4365 w 10000"/>
                  <a:gd name="connsiteY12" fmla="*/ 8462 h 10000"/>
                  <a:gd name="connsiteX13" fmla="*/ 4262 w 10000"/>
                  <a:gd name="connsiteY13" fmla="*/ 8448 h 10000"/>
                  <a:gd name="connsiteX14" fmla="*/ 4204 w 10000"/>
                  <a:gd name="connsiteY14" fmla="*/ 8352 h 10000"/>
                  <a:gd name="connsiteX15" fmla="*/ 4287 w 10000"/>
                  <a:gd name="connsiteY15" fmla="*/ 8232 h 10000"/>
                  <a:gd name="connsiteX16" fmla="*/ 4332 w 10000"/>
                  <a:gd name="connsiteY16" fmla="*/ 8178 h 10000"/>
                  <a:gd name="connsiteX17" fmla="*/ 4361 w 10000"/>
                  <a:gd name="connsiteY17" fmla="*/ 8005 h 10000"/>
                  <a:gd name="connsiteX18" fmla="*/ 4336 w 10000"/>
                  <a:gd name="connsiteY18" fmla="*/ 7899 h 10000"/>
                  <a:gd name="connsiteX19" fmla="*/ 4361 w 10000"/>
                  <a:gd name="connsiteY19" fmla="*/ 7705 h 10000"/>
                  <a:gd name="connsiteX20" fmla="*/ 4389 w 10000"/>
                  <a:gd name="connsiteY20" fmla="*/ 7678 h 10000"/>
                  <a:gd name="connsiteX21" fmla="*/ 4406 w 10000"/>
                  <a:gd name="connsiteY21" fmla="*/ 7568 h 10000"/>
                  <a:gd name="connsiteX22" fmla="*/ 4346 w 10000"/>
                  <a:gd name="connsiteY22" fmla="*/ 7405 h 10000"/>
                  <a:gd name="connsiteX23" fmla="*/ 4336 w 10000"/>
                  <a:gd name="connsiteY23" fmla="*/ 6963 h 10000"/>
                  <a:gd name="connsiteX24" fmla="*/ 4204 w 10000"/>
                  <a:gd name="connsiteY24" fmla="*/ 6779 h 10000"/>
                  <a:gd name="connsiteX25" fmla="*/ 4140 w 10000"/>
                  <a:gd name="connsiteY25" fmla="*/ 6525 h 10000"/>
                  <a:gd name="connsiteX26" fmla="*/ 4037 w 10000"/>
                  <a:gd name="connsiteY26" fmla="*/ 6525 h 10000"/>
                  <a:gd name="connsiteX27" fmla="*/ 3910 w 10000"/>
                  <a:gd name="connsiteY27" fmla="*/ 6574 h 10000"/>
                  <a:gd name="connsiteX28" fmla="*/ 3831 w 10000"/>
                  <a:gd name="connsiteY28" fmla="*/ 6410 h 10000"/>
                  <a:gd name="connsiteX29" fmla="*/ 3851 w 10000"/>
                  <a:gd name="connsiteY29" fmla="*/ 6380 h 10000"/>
                  <a:gd name="connsiteX30" fmla="*/ 3835 w 10000"/>
                  <a:gd name="connsiteY30" fmla="*/ 6237 h 10000"/>
                  <a:gd name="connsiteX31" fmla="*/ 3742 w 10000"/>
                  <a:gd name="connsiteY31" fmla="*/ 6210 h 10000"/>
                  <a:gd name="connsiteX32" fmla="*/ 3639 w 10000"/>
                  <a:gd name="connsiteY32" fmla="*/ 6063 h 10000"/>
                  <a:gd name="connsiteX33" fmla="*/ 3598 w 10000"/>
                  <a:gd name="connsiteY33" fmla="*/ 5989 h 10000"/>
                  <a:gd name="connsiteX34" fmla="*/ 3540 w 10000"/>
                  <a:gd name="connsiteY34" fmla="*/ 5957 h 10000"/>
                  <a:gd name="connsiteX35" fmla="*/ 3520 w 10000"/>
                  <a:gd name="connsiteY35" fmla="*/ 5889 h 10000"/>
                  <a:gd name="connsiteX36" fmla="*/ 3609 w 10000"/>
                  <a:gd name="connsiteY36" fmla="*/ 5863 h 10000"/>
                  <a:gd name="connsiteX37" fmla="*/ 3520 w 10000"/>
                  <a:gd name="connsiteY37" fmla="*/ 5621 h 10000"/>
                  <a:gd name="connsiteX38" fmla="*/ 3447 w 10000"/>
                  <a:gd name="connsiteY38" fmla="*/ 5590 h 10000"/>
                  <a:gd name="connsiteX39" fmla="*/ 3452 w 10000"/>
                  <a:gd name="connsiteY39" fmla="*/ 5516 h 10000"/>
                  <a:gd name="connsiteX40" fmla="*/ 3216 w 10000"/>
                  <a:gd name="connsiteY40" fmla="*/ 5399 h 10000"/>
                  <a:gd name="connsiteX41" fmla="*/ 3194 w 10000"/>
                  <a:gd name="connsiteY41" fmla="*/ 5295 h 10000"/>
                  <a:gd name="connsiteX42" fmla="*/ 3216 w 10000"/>
                  <a:gd name="connsiteY42" fmla="*/ 5215 h 10000"/>
                  <a:gd name="connsiteX43" fmla="*/ 3067 w 10000"/>
                  <a:gd name="connsiteY43" fmla="*/ 5058 h 10000"/>
                  <a:gd name="connsiteX44" fmla="*/ 2974 w 10000"/>
                  <a:gd name="connsiteY44" fmla="*/ 4995 h 10000"/>
                  <a:gd name="connsiteX45" fmla="*/ 2959 w 10000"/>
                  <a:gd name="connsiteY45" fmla="*/ 4893 h 10000"/>
                  <a:gd name="connsiteX46" fmla="*/ 2994 w 10000"/>
                  <a:gd name="connsiteY46" fmla="*/ 4727 h 10000"/>
                  <a:gd name="connsiteX47" fmla="*/ 2921 w 10000"/>
                  <a:gd name="connsiteY47" fmla="*/ 4673 h 10000"/>
                  <a:gd name="connsiteX48" fmla="*/ 2916 w 10000"/>
                  <a:gd name="connsiteY48" fmla="*/ 4563 h 10000"/>
                  <a:gd name="connsiteX49" fmla="*/ 2818 w 10000"/>
                  <a:gd name="connsiteY49" fmla="*/ 4505 h 10000"/>
                  <a:gd name="connsiteX50" fmla="*/ 2818 w 10000"/>
                  <a:gd name="connsiteY50" fmla="*/ 4410 h 10000"/>
                  <a:gd name="connsiteX51" fmla="*/ 2753 w 10000"/>
                  <a:gd name="connsiteY51" fmla="*/ 4325 h 10000"/>
                  <a:gd name="connsiteX52" fmla="*/ 2753 w 10000"/>
                  <a:gd name="connsiteY52" fmla="*/ 4246 h 10000"/>
                  <a:gd name="connsiteX53" fmla="*/ 2694 w 10000"/>
                  <a:gd name="connsiteY53" fmla="*/ 4137 h 10000"/>
                  <a:gd name="connsiteX54" fmla="*/ 2680 w 10000"/>
                  <a:gd name="connsiteY54" fmla="*/ 4041 h 10000"/>
                  <a:gd name="connsiteX55" fmla="*/ 2590 w 10000"/>
                  <a:gd name="connsiteY55" fmla="*/ 4016 h 10000"/>
                  <a:gd name="connsiteX56" fmla="*/ 2517 w 10000"/>
                  <a:gd name="connsiteY56" fmla="*/ 4088 h 10000"/>
                  <a:gd name="connsiteX57" fmla="*/ 2502 w 10000"/>
                  <a:gd name="connsiteY57" fmla="*/ 4167 h 10000"/>
                  <a:gd name="connsiteX58" fmla="*/ 2384 w 10000"/>
                  <a:gd name="connsiteY58" fmla="*/ 4142 h 10000"/>
                  <a:gd name="connsiteX59" fmla="*/ 2355 w 10000"/>
                  <a:gd name="connsiteY59" fmla="*/ 4062 h 10000"/>
                  <a:gd name="connsiteX60" fmla="*/ 2360 w 10000"/>
                  <a:gd name="connsiteY60" fmla="*/ 3952 h 10000"/>
                  <a:gd name="connsiteX61" fmla="*/ 2315 w 10000"/>
                  <a:gd name="connsiteY61" fmla="*/ 3874 h 10000"/>
                  <a:gd name="connsiteX62" fmla="*/ 2331 w 10000"/>
                  <a:gd name="connsiteY62" fmla="*/ 3803 h 10000"/>
                  <a:gd name="connsiteX63" fmla="*/ 2242 w 10000"/>
                  <a:gd name="connsiteY63" fmla="*/ 3653 h 10000"/>
                  <a:gd name="connsiteX64" fmla="*/ 1764 w 10000"/>
                  <a:gd name="connsiteY64" fmla="*/ 3235 h 10000"/>
                  <a:gd name="connsiteX65" fmla="*/ 1764 w 10000"/>
                  <a:gd name="connsiteY65" fmla="*/ 3131 h 10000"/>
                  <a:gd name="connsiteX66" fmla="*/ 1661 w 10000"/>
                  <a:gd name="connsiteY66" fmla="*/ 3126 h 10000"/>
                  <a:gd name="connsiteX67" fmla="*/ 1588 w 10000"/>
                  <a:gd name="connsiteY67" fmla="*/ 3063 h 10000"/>
                  <a:gd name="connsiteX68" fmla="*/ 1593 w 10000"/>
                  <a:gd name="connsiteY68" fmla="*/ 2957 h 10000"/>
                  <a:gd name="connsiteX69" fmla="*/ 1735 w 10000"/>
                  <a:gd name="connsiteY69" fmla="*/ 2872 h 10000"/>
                  <a:gd name="connsiteX70" fmla="*/ 1710 w 10000"/>
                  <a:gd name="connsiteY70" fmla="*/ 2721 h 10000"/>
                  <a:gd name="connsiteX71" fmla="*/ 1549 w 10000"/>
                  <a:gd name="connsiteY71" fmla="*/ 2656 h 10000"/>
                  <a:gd name="connsiteX72" fmla="*/ 1499 w 10000"/>
                  <a:gd name="connsiteY72" fmla="*/ 2563 h 10000"/>
                  <a:gd name="connsiteX73" fmla="*/ 1423 w 10000"/>
                  <a:gd name="connsiteY73" fmla="*/ 2689 h 10000"/>
                  <a:gd name="connsiteX74" fmla="*/ 1325 w 10000"/>
                  <a:gd name="connsiteY74" fmla="*/ 2673 h 10000"/>
                  <a:gd name="connsiteX75" fmla="*/ 1217 w 10000"/>
                  <a:gd name="connsiteY75" fmla="*/ 2730 h 10000"/>
                  <a:gd name="connsiteX76" fmla="*/ 1232 w 10000"/>
                  <a:gd name="connsiteY76" fmla="*/ 2610 h 10000"/>
                  <a:gd name="connsiteX77" fmla="*/ 1282 w 10000"/>
                  <a:gd name="connsiteY77" fmla="*/ 2547 h 10000"/>
                  <a:gd name="connsiteX78" fmla="*/ 1222 w 10000"/>
                  <a:gd name="connsiteY78" fmla="*/ 2495 h 10000"/>
                  <a:gd name="connsiteX79" fmla="*/ 1193 w 10000"/>
                  <a:gd name="connsiteY79" fmla="*/ 2336 h 10000"/>
                  <a:gd name="connsiteX80" fmla="*/ 1150 w 10000"/>
                  <a:gd name="connsiteY80" fmla="*/ 2257 h 10000"/>
                  <a:gd name="connsiteX81" fmla="*/ 1232 w 10000"/>
                  <a:gd name="connsiteY81" fmla="*/ 2178 h 10000"/>
                  <a:gd name="connsiteX82" fmla="*/ 1203 w 10000"/>
                  <a:gd name="connsiteY82" fmla="*/ 2036 h 10000"/>
                  <a:gd name="connsiteX83" fmla="*/ 1135 w 10000"/>
                  <a:gd name="connsiteY83" fmla="*/ 1962 h 10000"/>
                  <a:gd name="connsiteX84" fmla="*/ 1203 w 10000"/>
                  <a:gd name="connsiteY84" fmla="*/ 1837 h 10000"/>
                  <a:gd name="connsiteX85" fmla="*/ 1114 w 10000"/>
                  <a:gd name="connsiteY85" fmla="*/ 1804 h 10000"/>
                  <a:gd name="connsiteX86" fmla="*/ 1090 w 10000"/>
                  <a:gd name="connsiteY86" fmla="*/ 1711 h 10000"/>
                  <a:gd name="connsiteX87" fmla="*/ 987 w 10000"/>
                  <a:gd name="connsiteY87" fmla="*/ 1735 h 10000"/>
                  <a:gd name="connsiteX88" fmla="*/ 1001 w 10000"/>
                  <a:gd name="connsiteY88" fmla="*/ 1648 h 10000"/>
                  <a:gd name="connsiteX89" fmla="*/ 953 w 10000"/>
                  <a:gd name="connsiteY89" fmla="*/ 1546 h 10000"/>
                  <a:gd name="connsiteX90" fmla="*/ 987 w 10000"/>
                  <a:gd name="connsiteY90" fmla="*/ 1484 h 10000"/>
                  <a:gd name="connsiteX91" fmla="*/ 928 w 10000"/>
                  <a:gd name="connsiteY91" fmla="*/ 1410 h 10000"/>
                  <a:gd name="connsiteX92" fmla="*/ 863 w 10000"/>
                  <a:gd name="connsiteY92" fmla="*/ 1405 h 10000"/>
                  <a:gd name="connsiteX93" fmla="*/ 908 w 10000"/>
                  <a:gd name="connsiteY93" fmla="*/ 1268 h 10000"/>
                  <a:gd name="connsiteX94" fmla="*/ 854 w 10000"/>
                  <a:gd name="connsiteY94" fmla="*/ 1151 h 10000"/>
                  <a:gd name="connsiteX95" fmla="*/ 775 w 10000"/>
                  <a:gd name="connsiteY95" fmla="*/ 1046 h 10000"/>
                  <a:gd name="connsiteX96" fmla="*/ 692 w 10000"/>
                  <a:gd name="connsiteY96" fmla="*/ 1025 h 10000"/>
                  <a:gd name="connsiteX97" fmla="*/ 686 w 10000"/>
                  <a:gd name="connsiteY97" fmla="*/ 1093 h 10000"/>
                  <a:gd name="connsiteX98" fmla="*/ 627 w 10000"/>
                  <a:gd name="connsiteY98" fmla="*/ 1167 h 10000"/>
                  <a:gd name="connsiteX99" fmla="*/ 514 w 10000"/>
                  <a:gd name="connsiteY99" fmla="*/ 1057 h 10000"/>
                  <a:gd name="connsiteX100" fmla="*/ 411 w 10000"/>
                  <a:gd name="connsiteY100" fmla="*/ 1046 h 10000"/>
                  <a:gd name="connsiteX101" fmla="*/ 368 w 10000"/>
                  <a:gd name="connsiteY101" fmla="*/ 883 h 10000"/>
                  <a:gd name="connsiteX102" fmla="*/ 219 w 10000"/>
                  <a:gd name="connsiteY102" fmla="*/ 678 h 10000"/>
                  <a:gd name="connsiteX103" fmla="*/ 111 w 10000"/>
                  <a:gd name="connsiteY103" fmla="*/ 651 h 10000"/>
                  <a:gd name="connsiteX104" fmla="*/ 8 w 10000"/>
                  <a:gd name="connsiteY104" fmla="*/ 604 h 10000"/>
                  <a:gd name="connsiteX105" fmla="*/ 8 w 10000"/>
                  <a:gd name="connsiteY105" fmla="*/ 0 h 10000"/>
                  <a:gd name="connsiteX0" fmla="*/ 10000 w 10000"/>
                  <a:gd name="connsiteY0" fmla="*/ 2369 h 10000"/>
                  <a:gd name="connsiteX1" fmla="*/ 9458 w 10000"/>
                  <a:gd name="connsiteY1" fmla="*/ 10000 h 10000"/>
                  <a:gd name="connsiteX2" fmla="*/ 7903 w 10000"/>
                  <a:gd name="connsiteY2" fmla="*/ 9869 h 10000"/>
                  <a:gd name="connsiteX3" fmla="*/ 6723 w 10000"/>
                  <a:gd name="connsiteY3" fmla="*/ 9748 h 10000"/>
                  <a:gd name="connsiteX4" fmla="*/ 4867 w 10000"/>
                  <a:gd name="connsiteY4" fmla="*/ 9552 h 10000"/>
                  <a:gd name="connsiteX5" fmla="*/ 4891 w 10000"/>
                  <a:gd name="connsiteY5" fmla="*/ 9463 h 10000"/>
                  <a:gd name="connsiteX6" fmla="*/ 4774 w 10000"/>
                  <a:gd name="connsiteY6" fmla="*/ 9410 h 10000"/>
                  <a:gd name="connsiteX7" fmla="*/ 4774 w 10000"/>
                  <a:gd name="connsiteY7" fmla="*/ 9251 h 10000"/>
                  <a:gd name="connsiteX8" fmla="*/ 4642 w 10000"/>
                  <a:gd name="connsiteY8" fmla="*/ 9194 h 10000"/>
                  <a:gd name="connsiteX9" fmla="*/ 4539 w 10000"/>
                  <a:gd name="connsiteY9" fmla="*/ 9126 h 10000"/>
                  <a:gd name="connsiteX10" fmla="*/ 4421 w 10000"/>
                  <a:gd name="connsiteY10" fmla="*/ 8847 h 10000"/>
                  <a:gd name="connsiteX11" fmla="*/ 4332 w 10000"/>
                  <a:gd name="connsiteY11" fmla="*/ 8746 h 10000"/>
                  <a:gd name="connsiteX12" fmla="*/ 4365 w 10000"/>
                  <a:gd name="connsiteY12" fmla="*/ 8462 h 10000"/>
                  <a:gd name="connsiteX13" fmla="*/ 4262 w 10000"/>
                  <a:gd name="connsiteY13" fmla="*/ 8448 h 10000"/>
                  <a:gd name="connsiteX14" fmla="*/ 4204 w 10000"/>
                  <a:gd name="connsiteY14" fmla="*/ 8352 h 10000"/>
                  <a:gd name="connsiteX15" fmla="*/ 4287 w 10000"/>
                  <a:gd name="connsiteY15" fmla="*/ 8232 h 10000"/>
                  <a:gd name="connsiteX16" fmla="*/ 4332 w 10000"/>
                  <a:gd name="connsiteY16" fmla="*/ 8178 h 10000"/>
                  <a:gd name="connsiteX17" fmla="*/ 4361 w 10000"/>
                  <a:gd name="connsiteY17" fmla="*/ 8005 h 10000"/>
                  <a:gd name="connsiteX18" fmla="*/ 4336 w 10000"/>
                  <a:gd name="connsiteY18" fmla="*/ 7899 h 10000"/>
                  <a:gd name="connsiteX19" fmla="*/ 4361 w 10000"/>
                  <a:gd name="connsiteY19" fmla="*/ 7705 h 10000"/>
                  <a:gd name="connsiteX20" fmla="*/ 4389 w 10000"/>
                  <a:gd name="connsiteY20" fmla="*/ 7678 h 10000"/>
                  <a:gd name="connsiteX21" fmla="*/ 4406 w 10000"/>
                  <a:gd name="connsiteY21" fmla="*/ 7568 h 10000"/>
                  <a:gd name="connsiteX22" fmla="*/ 4346 w 10000"/>
                  <a:gd name="connsiteY22" fmla="*/ 7405 h 10000"/>
                  <a:gd name="connsiteX23" fmla="*/ 4336 w 10000"/>
                  <a:gd name="connsiteY23" fmla="*/ 6963 h 10000"/>
                  <a:gd name="connsiteX24" fmla="*/ 4204 w 10000"/>
                  <a:gd name="connsiteY24" fmla="*/ 6779 h 10000"/>
                  <a:gd name="connsiteX25" fmla="*/ 4140 w 10000"/>
                  <a:gd name="connsiteY25" fmla="*/ 6525 h 10000"/>
                  <a:gd name="connsiteX26" fmla="*/ 4037 w 10000"/>
                  <a:gd name="connsiteY26" fmla="*/ 6525 h 10000"/>
                  <a:gd name="connsiteX27" fmla="*/ 3910 w 10000"/>
                  <a:gd name="connsiteY27" fmla="*/ 6574 h 10000"/>
                  <a:gd name="connsiteX28" fmla="*/ 3831 w 10000"/>
                  <a:gd name="connsiteY28" fmla="*/ 6410 h 10000"/>
                  <a:gd name="connsiteX29" fmla="*/ 3851 w 10000"/>
                  <a:gd name="connsiteY29" fmla="*/ 6380 h 10000"/>
                  <a:gd name="connsiteX30" fmla="*/ 3835 w 10000"/>
                  <a:gd name="connsiteY30" fmla="*/ 6237 h 10000"/>
                  <a:gd name="connsiteX31" fmla="*/ 3742 w 10000"/>
                  <a:gd name="connsiteY31" fmla="*/ 6210 h 10000"/>
                  <a:gd name="connsiteX32" fmla="*/ 3639 w 10000"/>
                  <a:gd name="connsiteY32" fmla="*/ 6063 h 10000"/>
                  <a:gd name="connsiteX33" fmla="*/ 3598 w 10000"/>
                  <a:gd name="connsiteY33" fmla="*/ 5989 h 10000"/>
                  <a:gd name="connsiteX34" fmla="*/ 3540 w 10000"/>
                  <a:gd name="connsiteY34" fmla="*/ 5957 h 10000"/>
                  <a:gd name="connsiteX35" fmla="*/ 3520 w 10000"/>
                  <a:gd name="connsiteY35" fmla="*/ 5889 h 10000"/>
                  <a:gd name="connsiteX36" fmla="*/ 3609 w 10000"/>
                  <a:gd name="connsiteY36" fmla="*/ 5863 h 10000"/>
                  <a:gd name="connsiteX37" fmla="*/ 3520 w 10000"/>
                  <a:gd name="connsiteY37" fmla="*/ 5621 h 10000"/>
                  <a:gd name="connsiteX38" fmla="*/ 3447 w 10000"/>
                  <a:gd name="connsiteY38" fmla="*/ 5590 h 10000"/>
                  <a:gd name="connsiteX39" fmla="*/ 3452 w 10000"/>
                  <a:gd name="connsiteY39" fmla="*/ 5516 h 10000"/>
                  <a:gd name="connsiteX40" fmla="*/ 3216 w 10000"/>
                  <a:gd name="connsiteY40" fmla="*/ 5399 h 10000"/>
                  <a:gd name="connsiteX41" fmla="*/ 3194 w 10000"/>
                  <a:gd name="connsiteY41" fmla="*/ 5295 h 10000"/>
                  <a:gd name="connsiteX42" fmla="*/ 3216 w 10000"/>
                  <a:gd name="connsiteY42" fmla="*/ 5215 h 10000"/>
                  <a:gd name="connsiteX43" fmla="*/ 3067 w 10000"/>
                  <a:gd name="connsiteY43" fmla="*/ 5058 h 10000"/>
                  <a:gd name="connsiteX44" fmla="*/ 2974 w 10000"/>
                  <a:gd name="connsiteY44" fmla="*/ 4995 h 10000"/>
                  <a:gd name="connsiteX45" fmla="*/ 2959 w 10000"/>
                  <a:gd name="connsiteY45" fmla="*/ 4893 h 10000"/>
                  <a:gd name="connsiteX46" fmla="*/ 2994 w 10000"/>
                  <a:gd name="connsiteY46" fmla="*/ 4727 h 10000"/>
                  <a:gd name="connsiteX47" fmla="*/ 2921 w 10000"/>
                  <a:gd name="connsiteY47" fmla="*/ 4673 h 10000"/>
                  <a:gd name="connsiteX48" fmla="*/ 2916 w 10000"/>
                  <a:gd name="connsiteY48" fmla="*/ 4563 h 10000"/>
                  <a:gd name="connsiteX49" fmla="*/ 2818 w 10000"/>
                  <a:gd name="connsiteY49" fmla="*/ 4505 h 10000"/>
                  <a:gd name="connsiteX50" fmla="*/ 2818 w 10000"/>
                  <a:gd name="connsiteY50" fmla="*/ 4410 h 10000"/>
                  <a:gd name="connsiteX51" fmla="*/ 2753 w 10000"/>
                  <a:gd name="connsiteY51" fmla="*/ 4325 h 10000"/>
                  <a:gd name="connsiteX52" fmla="*/ 2753 w 10000"/>
                  <a:gd name="connsiteY52" fmla="*/ 4246 h 10000"/>
                  <a:gd name="connsiteX53" fmla="*/ 2694 w 10000"/>
                  <a:gd name="connsiteY53" fmla="*/ 4137 h 10000"/>
                  <a:gd name="connsiteX54" fmla="*/ 2680 w 10000"/>
                  <a:gd name="connsiteY54" fmla="*/ 4041 h 10000"/>
                  <a:gd name="connsiteX55" fmla="*/ 2590 w 10000"/>
                  <a:gd name="connsiteY55" fmla="*/ 4016 h 10000"/>
                  <a:gd name="connsiteX56" fmla="*/ 2517 w 10000"/>
                  <a:gd name="connsiteY56" fmla="*/ 4088 h 10000"/>
                  <a:gd name="connsiteX57" fmla="*/ 2502 w 10000"/>
                  <a:gd name="connsiteY57" fmla="*/ 4167 h 10000"/>
                  <a:gd name="connsiteX58" fmla="*/ 2384 w 10000"/>
                  <a:gd name="connsiteY58" fmla="*/ 4142 h 10000"/>
                  <a:gd name="connsiteX59" fmla="*/ 2355 w 10000"/>
                  <a:gd name="connsiteY59" fmla="*/ 4062 h 10000"/>
                  <a:gd name="connsiteX60" fmla="*/ 2360 w 10000"/>
                  <a:gd name="connsiteY60" fmla="*/ 3952 h 10000"/>
                  <a:gd name="connsiteX61" fmla="*/ 2315 w 10000"/>
                  <a:gd name="connsiteY61" fmla="*/ 3874 h 10000"/>
                  <a:gd name="connsiteX62" fmla="*/ 2331 w 10000"/>
                  <a:gd name="connsiteY62" fmla="*/ 3803 h 10000"/>
                  <a:gd name="connsiteX63" fmla="*/ 2242 w 10000"/>
                  <a:gd name="connsiteY63" fmla="*/ 3653 h 10000"/>
                  <a:gd name="connsiteX64" fmla="*/ 1764 w 10000"/>
                  <a:gd name="connsiteY64" fmla="*/ 3235 h 10000"/>
                  <a:gd name="connsiteX65" fmla="*/ 1764 w 10000"/>
                  <a:gd name="connsiteY65" fmla="*/ 3131 h 10000"/>
                  <a:gd name="connsiteX66" fmla="*/ 1661 w 10000"/>
                  <a:gd name="connsiteY66" fmla="*/ 3126 h 10000"/>
                  <a:gd name="connsiteX67" fmla="*/ 1588 w 10000"/>
                  <a:gd name="connsiteY67" fmla="*/ 3063 h 10000"/>
                  <a:gd name="connsiteX68" fmla="*/ 1593 w 10000"/>
                  <a:gd name="connsiteY68" fmla="*/ 2957 h 10000"/>
                  <a:gd name="connsiteX69" fmla="*/ 1735 w 10000"/>
                  <a:gd name="connsiteY69" fmla="*/ 2872 h 10000"/>
                  <a:gd name="connsiteX70" fmla="*/ 1710 w 10000"/>
                  <a:gd name="connsiteY70" fmla="*/ 2721 h 10000"/>
                  <a:gd name="connsiteX71" fmla="*/ 1549 w 10000"/>
                  <a:gd name="connsiteY71" fmla="*/ 2656 h 10000"/>
                  <a:gd name="connsiteX72" fmla="*/ 1499 w 10000"/>
                  <a:gd name="connsiteY72" fmla="*/ 2563 h 10000"/>
                  <a:gd name="connsiteX73" fmla="*/ 1423 w 10000"/>
                  <a:gd name="connsiteY73" fmla="*/ 2689 h 10000"/>
                  <a:gd name="connsiteX74" fmla="*/ 1325 w 10000"/>
                  <a:gd name="connsiteY74" fmla="*/ 2673 h 10000"/>
                  <a:gd name="connsiteX75" fmla="*/ 1217 w 10000"/>
                  <a:gd name="connsiteY75" fmla="*/ 2730 h 10000"/>
                  <a:gd name="connsiteX76" fmla="*/ 1232 w 10000"/>
                  <a:gd name="connsiteY76" fmla="*/ 2610 h 10000"/>
                  <a:gd name="connsiteX77" fmla="*/ 1282 w 10000"/>
                  <a:gd name="connsiteY77" fmla="*/ 2547 h 10000"/>
                  <a:gd name="connsiteX78" fmla="*/ 1222 w 10000"/>
                  <a:gd name="connsiteY78" fmla="*/ 2495 h 10000"/>
                  <a:gd name="connsiteX79" fmla="*/ 1193 w 10000"/>
                  <a:gd name="connsiteY79" fmla="*/ 2336 h 10000"/>
                  <a:gd name="connsiteX80" fmla="*/ 1150 w 10000"/>
                  <a:gd name="connsiteY80" fmla="*/ 2257 h 10000"/>
                  <a:gd name="connsiteX81" fmla="*/ 1232 w 10000"/>
                  <a:gd name="connsiteY81" fmla="*/ 2178 h 10000"/>
                  <a:gd name="connsiteX82" fmla="*/ 1203 w 10000"/>
                  <a:gd name="connsiteY82" fmla="*/ 2036 h 10000"/>
                  <a:gd name="connsiteX83" fmla="*/ 1135 w 10000"/>
                  <a:gd name="connsiteY83" fmla="*/ 1962 h 10000"/>
                  <a:gd name="connsiteX84" fmla="*/ 1203 w 10000"/>
                  <a:gd name="connsiteY84" fmla="*/ 1837 h 10000"/>
                  <a:gd name="connsiteX85" fmla="*/ 1114 w 10000"/>
                  <a:gd name="connsiteY85" fmla="*/ 1804 h 10000"/>
                  <a:gd name="connsiteX86" fmla="*/ 1090 w 10000"/>
                  <a:gd name="connsiteY86" fmla="*/ 1711 h 10000"/>
                  <a:gd name="connsiteX87" fmla="*/ 987 w 10000"/>
                  <a:gd name="connsiteY87" fmla="*/ 1735 h 10000"/>
                  <a:gd name="connsiteX88" fmla="*/ 1001 w 10000"/>
                  <a:gd name="connsiteY88" fmla="*/ 1648 h 10000"/>
                  <a:gd name="connsiteX89" fmla="*/ 953 w 10000"/>
                  <a:gd name="connsiteY89" fmla="*/ 1546 h 10000"/>
                  <a:gd name="connsiteX90" fmla="*/ 987 w 10000"/>
                  <a:gd name="connsiteY90" fmla="*/ 1484 h 10000"/>
                  <a:gd name="connsiteX91" fmla="*/ 928 w 10000"/>
                  <a:gd name="connsiteY91" fmla="*/ 1410 h 10000"/>
                  <a:gd name="connsiteX92" fmla="*/ 863 w 10000"/>
                  <a:gd name="connsiteY92" fmla="*/ 1405 h 10000"/>
                  <a:gd name="connsiteX93" fmla="*/ 908 w 10000"/>
                  <a:gd name="connsiteY93" fmla="*/ 1268 h 10000"/>
                  <a:gd name="connsiteX94" fmla="*/ 854 w 10000"/>
                  <a:gd name="connsiteY94" fmla="*/ 1151 h 10000"/>
                  <a:gd name="connsiteX95" fmla="*/ 775 w 10000"/>
                  <a:gd name="connsiteY95" fmla="*/ 1046 h 10000"/>
                  <a:gd name="connsiteX96" fmla="*/ 692 w 10000"/>
                  <a:gd name="connsiteY96" fmla="*/ 1025 h 10000"/>
                  <a:gd name="connsiteX97" fmla="*/ 686 w 10000"/>
                  <a:gd name="connsiteY97" fmla="*/ 1093 h 10000"/>
                  <a:gd name="connsiteX98" fmla="*/ 627 w 10000"/>
                  <a:gd name="connsiteY98" fmla="*/ 1167 h 10000"/>
                  <a:gd name="connsiteX99" fmla="*/ 514 w 10000"/>
                  <a:gd name="connsiteY99" fmla="*/ 1057 h 10000"/>
                  <a:gd name="connsiteX100" fmla="*/ 411 w 10000"/>
                  <a:gd name="connsiteY100" fmla="*/ 1046 h 10000"/>
                  <a:gd name="connsiteX101" fmla="*/ 368 w 10000"/>
                  <a:gd name="connsiteY101" fmla="*/ 883 h 10000"/>
                  <a:gd name="connsiteX102" fmla="*/ 111 w 10000"/>
                  <a:gd name="connsiteY102" fmla="*/ 651 h 10000"/>
                  <a:gd name="connsiteX103" fmla="*/ 8 w 10000"/>
                  <a:gd name="connsiteY103" fmla="*/ 604 h 10000"/>
                  <a:gd name="connsiteX104" fmla="*/ 8 w 10000"/>
                  <a:gd name="connsiteY104" fmla="*/ 0 h 10000"/>
                  <a:gd name="connsiteX0" fmla="*/ 10000 w 10000"/>
                  <a:gd name="connsiteY0" fmla="*/ 2369 h 10000"/>
                  <a:gd name="connsiteX1" fmla="*/ 9458 w 10000"/>
                  <a:gd name="connsiteY1" fmla="*/ 10000 h 10000"/>
                  <a:gd name="connsiteX2" fmla="*/ 7903 w 10000"/>
                  <a:gd name="connsiteY2" fmla="*/ 9869 h 10000"/>
                  <a:gd name="connsiteX3" fmla="*/ 6723 w 10000"/>
                  <a:gd name="connsiteY3" fmla="*/ 9748 h 10000"/>
                  <a:gd name="connsiteX4" fmla="*/ 4867 w 10000"/>
                  <a:gd name="connsiteY4" fmla="*/ 9552 h 10000"/>
                  <a:gd name="connsiteX5" fmla="*/ 4891 w 10000"/>
                  <a:gd name="connsiteY5" fmla="*/ 9463 h 10000"/>
                  <a:gd name="connsiteX6" fmla="*/ 4774 w 10000"/>
                  <a:gd name="connsiteY6" fmla="*/ 9410 h 10000"/>
                  <a:gd name="connsiteX7" fmla="*/ 4774 w 10000"/>
                  <a:gd name="connsiteY7" fmla="*/ 9251 h 10000"/>
                  <a:gd name="connsiteX8" fmla="*/ 4642 w 10000"/>
                  <a:gd name="connsiteY8" fmla="*/ 9194 h 10000"/>
                  <a:gd name="connsiteX9" fmla="*/ 4539 w 10000"/>
                  <a:gd name="connsiteY9" fmla="*/ 9126 h 10000"/>
                  <a:gd name="connsiteX10" fmla="*/ 4421 w 10000"/>
                  <a:gd name="connsiteY10" fmla="*/ 8847 h 10000"/>
                  <a:gd name="connsiteX11" fmla="*/ 4332 w 10000"/>
                  <a:gd name="connsiteY11" fmla="*/ 8746 h 10000"/>
                  <a:gd name="connsiteX12" fmla="*/ 4365 w 10000"/>
                  <a:gd name="connsiteY12" fmla="*/ 8462 h 10000"/>
                  <a:gd name="connsiteX13" fmla="*/ 4262 w 10000"/>
                  <a:gd name="connsiteY13" fmla="*/ 8448 h 10000"/>
                  <a:gd name="connsiteX14" fmla="*/ 4204 w 10000"/>
                  <a:gd name="connsiteY14" fmla="*/ 8352 h 10000"/>
                  <a:gd name="connsiteX15" fmla="*/ 4287 w 10000"/>
                  <a:gd name="connsiteY15" fmla="*/ 8232 h 10000"/>
                  <a:gd name="connsiteX16" fmla="*/ 4332 w 10000"/>
                  <a:gd name="connsiteY16" fmla="*/ 8178 h 10000"/>
                  <a:gd name="connsiteX17" fmla="*/ 4361 w 10000"/>
                  <a:gd name="connsiteY17" fmla="*/ 8005 h 10000"/>
                  <a:gd name="connsiteX18" fmla="*/ 4336 w 10000"/>
                  <a:gd name="connsiteY18" fmla="*/ 7899 h 10000"/>
                  <a:gd name="connsiteX19" fmla="*/ 4361 w 10000"/>
                  <a:gd name="connsiteY19" fmla="*/ 7705 h 10000"/>
                  <a:gd name="connsiteX20" fmla="*/ 4389 w 10000"/>
                  <a:gd name="connsiteY20" fmla="*/ 7678 h 10000"/>
                  <a:gd name="connsiteX21" fmla="*/ 4406 w 10000"/>
                  <a:gd name="connsiteY21" fmla="*/ 7568 h 10000"/>
                  <a:gd name="connsiteX22" fmla="*/ 4346 w 10000"/>
                  <a:gd name="connsiteY22" fmla="*/ 7405 h 10000"/>
                  <a:gd name="connsiteX23" fmla="*/ 4336 w 10000"/>
                  <a:gd name="connsiteY23" fmla="*/ 6963 h 10000"/>
                  <a:gd name="connsiteX24" fmla="*/ 4204 w 10000"/>
                  <a:gd name="connsiteY24" fmla="*/ 6779 h 10000"/>
                  <a:gd name="connsiteX25" fmla="*/ 4140 w 10000"/>
                  <a:gd name="connsiteY25" fmla="*/ 6525 h 10000"/>
                  <a:gd name="connsiteX26" fmla="*/ 4037 w 10000"/>
                  <a:gd name="connsiteY26" fmla="*/ 6525 h 10000"/>
                  <a:gd name="connsiteX27" fmla="*/ 3910 w 10000"/>
                  <a:gd name="connsiteY27" fmla="*/ 6574 h 10000"/>
                  <a:gd name="connsiteX28" fmla="*/ 3831 w 10000"/>
                  <a:gd name="connsiteY28" fmla="*/ 6410 h 10000"/>
                  <a:gd name="connsiteX29" fmla="*/ 3851 w 10000"/>
                  <a:gd name="connsiteY29" fmla="*/ 6380 h 10000"/>
                  <a:gd name="connsiteX30" fmla="*/ 3835 w 10000"/>
                  <a:gd name="connsiteY30" fmla="*/ 6237 h 10000"/>
                  <a:gd name="connsiteX31" fmla="*/ 3742 w 10000"/>
                  <a:gd name="connsiteY31" fmla="*/ 6210 h 10000"/>
                  <a:gd name="connsiteX32" fmla="*/ 3639 w 10000"/>
                  <a:gd name="connsiteY32" fmla="*/ 6063 h 10000"/>
                  <a:gd name="connsiteX33" fmla="*/ 3598 w 10000"/>
                  <a:gd name="connsiteY33" fmla="*/ 5989 h 10000"/>
                  <a:gd name="connsiteX34" fmla="*/ 3540 w 10000"/>
                  <a:gd name="connsiteY34" fmla="*/ 5957 h 10000"/>
                  <a:gd name="connsiteX35" fmla="*/ 3520 w 10000"/>
                  <a:gd name="connsiteY35" fmla="*/ 5889 h 10000"/>
                  <a:gd name="connsiteX36" fmla="*/ 3609 w 10000"/>
                  <a:gd name="connsiteY36" fmla="*/ 5863 h 10000"/>
                  <a:gd name="connsiteX37" fmla="*/ 3520 w 10000"/>
                  <a:gd name="connsiteY37" fmla="*/ 5621 h 10000"/>
                  <a:gd name="connsiteX38" fmla="*/ 3447 w 10000"/>
                  <a:gd name="connsiteY38" fmla="*/ 5590 h 10000"/>
                  <a:gd name="connsiteX39" fmla="*/ 3452 w 10000"/>
                  <a:gd name="connsiteY39" fmla="*/ 5516 h 10000"/>
                  <a:gd name="connsiteX40" fmla="*/ 3216 w 10000"/>
                  <a:gd name="connsiteY40" fmla="*/ 5399 h 10000"/>
                  <a:gd name="connsiteX41" fmla="*/ 3194 w 10000"/>
                  <a:gd name="connsiteY41" fmla="*/ 5295 h 10000"/>
                  <a:gd name="connsiteX42" fmla="*/ 3216 w 10000"/>
                  <a:gd name="connsiteY42" fmla="*/ 5215 h 10000"/>
                  <a:gd name="connsiteX43" fmla="*/ 3067 w 10000"/>
                  <a:gd name="connsiteY43" fmla="*/ 5058 h 10000"/>
                  <a:gd name="connsiteX44" fmla="*/ 2974 w 10000"/>
                  <a:gd name="connsiteY44" fmla="*/ 4995 h 10000"/>
                  <a:gd name="connsiteX45" fmla="*/ 2959 w 10000"/>
                  <a:gd name="connsiteY45" fmla="*/ 4893 h 10000"/>
                  <a:gd name="connsiteX46" fmla="*/ 2994 w 10000"/>
                  <a:gd name="connsiteY46" fmla="*/ 4727 h 10000"/>
                  <a:gd name="connsiteX47" fmla="*/ 2921 w 10000"/>
                  <a:gd name="connsiteY47" fmla="*/ 4673 h 10000"/>
                  <a:gd name="connsiteX48" fmla="*/ 2916 w 10000"/>
                  <a:gd name="connsiteY48" fmla="*/ 4563 h 10000"/>
                  <a:gd name="connsiteX49" fmla="*/ 2818 w 10000"/>
                  <a:gd name="connsiteY49" fmla="*/ 4505 h 10000"/>
                  <a:gd name="connsiteX50" fmla="*/ 2818 w 10000"/>
                  <a:gd name="connsiteY50" fmla="*/ 4410 h 10000"/>
                  <a:gd name="connsiteX51" fmla="*/ 2753 w 10000"/>
                  <a:gd name="connsiteY51" fmla="*/ 4325 h 10000"/>
                  <a:gd name="connsiteX52" fmla="*/ 2753 w 10000"/>
                  <a:gd name="connsiteY52" fmla="*/ 4246 h 10000"/>
                  <a:gd name="connsiteX53" fmla="*/ 2694 w 10000"/>
                  <a:gd name="connsiteY53" fmla="*/ 4137 h 10000"/>
                  <a:gd name="connsiteX54" fmla="*/ 2680 w 10000"/>
                  <a:gd name="connsiteY54" fmla="*/ 4041 h 10000"/>
                  <a:gd name="connsiteX55" fmla="*/ 2590 w 10000"/>
                  <a:gd name="connsiteY55" fmla="*/ 4016 h 10000"/>
                  <a:gd name="connsiteX56" fmla="*/ 2517 w 10000"/>
                  <a:gd name="connsiteY56" fmla="*/ 4088 h 10000"/>
                  <a:gd name="connsiteX57" fmla="*/ 2502 w 10000"/>
                  <a:gd name="connsiteY57" fmla="*/ 4167 h 10000"/>
                  <a:gd name="connsiteX58" fmla="*/ 2384 w 10000"/>
                  <a:gd name="connsiteY58" fmla="*/ 4142 h 10000"/>
                  <a:gd name="connsiteX59" fmla="*/ 2355 w 10000"/>
                  <a:gd name="connsiteY59" fmla="*/ 4062 h 10000"/>
                  <a:gd name="connsiteX60" fmla="*/ 2360 w 10000"/>
                  <a:gd name="connsiteY60" fmla="*/ 3952 h 10000"/>
                  <a:gd name="connsiteX61" fmla="*/ 2315 w 10000"/>
                  <a:gd name="connsiteY61" fmla="*/ 3874 h 10000"/>
                  <a:gd name="connsiteX62" fmla="*/ 2331 w 10000"/>
                  <a:gd name="connsiteY62" fmla="*/ 3803 h 10000"/>
                  <a:gd name="connsiteX63" fmla="*/ 2242 w 10000"/>
                  <a:gd name="connsiteY63" fmla="*/ 3653 h 10000"/>
                  <a:gd name="connsiteX64" fmla="*/ 1764 w 10000"/>
                  <a:gd name="connsiteY64" fmla="*/ 3235 h 10000"/>
                  <a:gd name="connsiteX65" fmla="*/ 1764 w 10000"/>
                  <a:gd name="connsiteY65" fmla="*/ 3131 h 10000"/>
                  <a:gd name="connsiteX66" fmla="*/ 1661 w 10000"/>
                  <a:gd name="connsiteY66" fmla="*/ 3126 h 10000"/>
                  <a:gd name="connsiteX67" fmla="*/ 1588 w 10000"/>
                  <a:gd name="connsiteY67" fmla="*/ 3063 h 10000"/>
                  <a:gd name="connsiteX68" fmla="*/ 1593 w 10000"/>
                  <a:gd name="connsiteY68" fmla="*/ 2957 h 10000"/>
                  <a:gd name="connsiteX69" fmla="*/ 1735 w 10000"/>
                  <a:gd name="connsiteY69" fmla="*/ 2872 h 10000"/>
                  <a:gd name="connsiteX70" fmla="*/ 1710 w 10000"/>
                  <a:gd name="connsiteY70" fmla="*/ 2721 h 10000"/>
                  <a:gd name="connsiteX71" fmla="*/ 1549 w 10000"/>
                  <a:gd name="connsiteY71" fmla="*/ 2656 h 10000"/>
                  <a:gd name="connsiteX72" fmla="*/ 1499 w 10000"/>
                  <a:gd name="connsiteY72" fmla="*/ 2563 h 10000"/>
                  <a:gd name="connsiteX73" fmla="*/ 1423 w 10000"/>
                  <a:gd name="connsiteY73" fmla="*/ 2689 h 10000"/>
                  <a:gd name="connsiteX74" fmla="*/ 1325 w 10000"/>
                  <a:gd name="connsiteY74" fmla="*/ 2673 h 10000"/>
                  <a:gd name="connsiteX75" fmla="*/ 1217 w 10000"/>
                  <a:gd name="connsiteY75" fmla="*/ 2730 h 10000"/>
                  <a:gd name="connsiteX76" fmla="*/ 1232 w 10000"/>
                  <a:gd name="connsiteY76" fmla="*/ 2610 h 10000"/>
                  <a:gd name="connsiteX77" fmla="*/ 1282 w 10000"/>
                  <a:gd name="connsiteY77" fmla="*/ 2547 h 10000"/>
                  <a:gd name="connsiteX78" fmla="*/ 1222 w 10000"/>
                  <a:gd name="connsiteY78" fmla="*/ 2495 h 10000"/>
                  <a:gd name="connsiteX79" fmla="*/ 1193 w 10000"/>
                  <a:gd name="connsiteY79" fmla="*/ 2336 h 10000"/>
                  <a:gd name="connsiteX80" fmla="*/ 1150 w 10000"/>
                  <a:gd name="connsiteY80" fmla="*/ 2257 h 10000"/>
                  <a:gd name="connsiteX81" fmla="*/ 1232 w 10000"/>
                  <a:gd name="connsiteY81" fmla="*/ 2178 h 10000"/>
                  <a:gd name="connsiteX82" fmla="*/ 1203 w 10000"/>
                  <a:gd name="connsiteY82" fmla="*/ 2036 h 10000"/>
                  <a:gd name="connsiteX83" fmla="*/ 1135 w 10000"/>
                  <a:gd name="connsiteY83" fmla="*/ 1962 h 10000"/>
                  <a:gd name="connsiteX84" fmla="*/ 1203 w 10000"/>
                  <a:gd name="connsiteY84" fmla="*/ 1837 h 10000"/>
                  <a:gd name="connsiteX85" fmla="*/ 1114 w 10000"/>
                  <a:gd name="connsiteY85" fmla="*/ 1804 h 10000"/>
                  <a:gd name="connsiteX86" fmla="*/ 1090 w 10000"/>
                  <a:gd name="connsiteY86" fmla="*/ 1711 h 10000"/>
                  <a:gd name="connsiteX87" fmla="*/ 987 w 10000"/>
                  <a:gd name="connsiteY87" fmla="*/ 1735 h 10000"/>
                  <a:gd name="connsiteX88" fmla="*/ 1001 w 10000"/>
                  <a:gd name="connsiteY88" fmla="*/ 1648 h 10000"/>
                  <a:gd name="connsiteX89" fmla="*/ 953 w 10000"/>
                  <a:gd name="connsiteY89" fmla="*/ 1546 h 10000"/>
                  <a:gd name="connsiteX90" fmla="*/ 987 w 10000"/>
                  <a:gd name="connsiteY90" fmla="*/ 1484 h 10000"/>
                  <a:gd name="connsiteX91" fmla="*/ 928 w 10000"/>
                  <a:gd name="connsiteY91" fmla="*/ 1410 h 10000"/>
                  <a:gd name="connsiteX92" fmla="*/ 863 w 10000"/>
                  <a:gd name="connsiteY92" fmla="*/ 1405 h 10000"/>
                  <a:gd name="connsiteX93" fmla="*/ 908 w 10000"/>
                  <a:gd name="connsiteY93" fmla="*/ 1268 h 10000"/>
                  <a:gd name="connsiteX94" fmla="*/ 854 w 10000"/>
                  <a:gd name="connsiteY94" fmla="*/ 1151 h 10000"/>
                  <a:gd name="connsiteX95" fmla="*/ 775 w 10000"/>
                  <a:gd name="connsiteY95" fmla="*/ 1046 h 10000"/>
                  <a:gd name="connsiteX96" fmla="*/ 692 w 10000"/>
                  <a:gd name="connsiteY96" fmla="*/ 1025 h 10000"/>
                  <a:gd name="connsiteX97" fmla="*/ 686 w 10000"/>
                  <a:gd name="connsiteY97" fmla="*/ 1093 h 10000"/>
                  <a:gd name="connsiteX98" fmla="*/ 627 w 10000"/>
                  <a:gd name="connsiteY98" fmla="*/ 1167 h 10000"/>
                  <a:gd name="connsiteX99" fmla="*/ 514 w 10000"/>
                  <a:gd name="connsiteY99" fmla="*/ 1057 h 10000"/>
                  <a:gd name="connsiteX100" fmla="*/ 411 w 10000"/>
                  <a:gd name="connsiteY100" fmla="*/ 1046 h 10000"/>
                  <a:gd name="connsiteX101" fmla="*/ 368 w 10000"/>
                  <a:gd name="connsiteY101" fmla="*/ 883 h 10000"/>
                  <a:gd name="connsiteX102" fmla="*/ 8 w 10000"/>
                  <a:gd name="connsiteY102" fmla="*/ 604 h 10000"/>
                  <a:gd name="connsiteX103" fmla="*/ 8 w 10000"/>
                  <a:gd name="connsiteY103" fmla="*/ 0 h 10000"/>
                  <a:gd name="connsiteX0" fmla="*/ 9992 w 9992"/>
                  <a:gd name="connsiteY0" fmla="*/ 2369 h 10000"/>
                  <a:gd name="connsiteX1" fmla="*/ 9450 w 9992"/>
                  <a:gd name="connsiteY1" fmla="*/ 10000 h 10000"/>
                  <a:gd name="connsiteX2" fmla="*/ 7895 w 9992"/>
                  <a:gd name="connsiteY2" fmla="*/ 9869 h 10000"/>
                  <a:gd name="connsiteX3" fmla="*/ 6715 w 9992"/>
                  <a:gd name="connsiteY3" fmla="*/ 9748 h 10000"/>
                  <a:gd name="connsiteX4" fmla="*/ 4859 w 9992"/>
                  <a:gd name="connsiteY4" fmla="*/ 9552 h 10000"/>
                  <a:gd name="connsiteX5" fmla="*/ 4883 w 9992"/>
                  <a:gd name="connsiteY5" fmla="*/ 9463 h 10000"/>
                  <a:gd name="connsiteX6" fmla="*/ 4766 w 9992"/>
                  <a:gd name="connsiteY6" fmla="*/ 9410 h 10000"/>
                  <a:gd name="connsiteX7" fmla="*/ 4766 w 9992"/>
                  <a:gd name="connsiteY7" fmla="*/ 9251 h 10000"/>
                  <a:gd name="connsiteX8" fmla="*/ 4634 w 9992"/>
                  <a:gd name="connsiteY8" fmla="*/ 9194 h 10000"/>
                  <a:gd name="connsiteX9" fmla="*/ 4531 w 9992"/>
                  <a:gd name="connsiteY9" fmla="*/ 9126 h 10000"/>
                  <a:gd name="connsiteX10" fmla="*/ 4413 w 9992"/>
                  <a:gd name="connsiteY10" fmla="*/ 8847 h 10000"/>
                  <a:gd name="connsiteX11" fmla="*/ 4324 w 9992"/>
                  <a:gd name="connsiteY11" fmla="*/ 8746 h 10000"/>
                  <a:gd name="connsiteX12" fmla="*/ 4357 w 9992"/>
                  <a:gd name="connsiteY12" fmla="*/ 8462 h 10000"/>
                  <a:gd name="connsiteX13" fmla="*/ 4254 w 9992"/>
                  <a:gd name="connsiteY13" fmla="*/ 8448 h 10000"/>
                  <a:gd name="connsiteX14" fmla="*/ 4196 w 9992"/>
                  <a:gd name="connsiteY14" fmla="*/ 8352 h 10000"/>
                  <a:gd name="connsiteX15" fmla="*/ 4279 w 9992"/>
                  <a:gd name="connsiteY15" fmla="*/ 8232 h 10000"/>
                  <a:gd name="connsiteX16" fmla="*/ 4324 w 9992"/>
                  <a:gd name="connsiteY16" fmla="*/ 8178 h 10000"/>
                  <a:gd name="connsiteX17" fmla="*/ 4353 w 9992"/>
                  <a:gd name="connsiteY17" fmla="*/ 8005 h 10000"/>
                  <a:gd name="connsiteX18" fmla="*/ 4328 w 9992"/>
                  <a:gd name="connsiteY18" fmla="*/ 7899 h 10000"/>
                  <a:gd name="connsiteX19" fmla="*/ 4353 w 9992"/>
                  <a:gd name="connsiteY19" fmla="*/ 7705 h 10000"/>
                  <a:gd name="connsiteX20" fmla="*/ 4381 w 9992"/>
                  <a:gd name="connsiteY20" fmla="*/ 7678 h 10000"/>
                  <a:gd name="connsiteX21" fmla="*/ 4398 w 9992"/>
                  <a:gd name="connsiteY21" fmla="*/ 7568 h 10000"/>
                  <a:gd name="connsiteX22" fmla="*/ 4338 w 9992"/>
                  <a:gd name="connsiteY22" fmla="*/ 7405 h 10000"/>
                  <a:gd name="connsiteX23" fmla="*/ 4328 w 9992"/>
                  <a:gd name="connsiteY23" fmla="*/ 6963 h 10000"/>
                  <a:gd name="connsiteX24" fmla="*/ 4196 w 9992"/>
                  <a:gd name="connsiteY24" fmla="*/ 6779 h 10000"/>
                  <a:gd name="connsiteX25" fmla="*/ 4132 w 9992"/>
                  <a:gd name="connsiteY25" fmla="*/ 6525 h 10000"/>
                  <a:gd name="connsiteX26" fmla="*/ 4029 w 9992"/>
                  <a:gd name="connsiteY26" fmla="*/ 6525 h 10000"/>
                  <a:gd name="connsiteX27" fmla="*/ 3902 w 9992"/>
                  <a:gd name="connsiteY27" fmla="*/ 6574 h 10000"/>
                  <a:gd name="connsiteX28" fmla="*/ 3823 w 9992"/>
                  <a:gd name="connsiteY28" fmla="*/ 6410 h 10000"/>
                  <a:gd name="connsiteX29" fmla="*/ 3843 w 9992"/>
                  <a:gd name="connsiteY29" fmla="*/ 6380 h 10000"/>
                  <a:gd name="connsiteX30" fmla="*/ 3827 w 9992"/>
                  <a:gd name="connsiteY30" fmla="*/ 6237 h 10000"/>
                  <a:gd name="connsiteX31" fmla="*/ 3734 w 9992"/>
                  <a:gd name="connsiteY31" fmla="*/ 6210 h 10000"/>
                  <a:gd name="connsiteX32" fmla="*/ 3631 w 9992"/>
                  <a:gd name="connsiteY32" fmla="*/ 6063 h 10000"/>
                  <a:gd name="connsiteX33" fmla="*/ 3590 w 9992"/>
                  <a:gd name="connsiteY33" fmla="*/ 5989 h 10000"/>
                  <a:gd name="connsiteX34" fmla="*/ 3532 w 9992"/>
                  <a:gd name="connsiteY34" fmla="*/ 5957 h 10000"/>
                  <a:gd name="connsiteX35" fmla="*/ 3512 w 9992"/>
                  <a:gd name="connsiteY35" fmla="*/ 5889 h 10000"/>
                  <a:gd name="connsiteX36" fmla="*/ 3601 w 9992"/>
                  <a:gd name="connsiteY36" fmla="*/ 5863 h 10000"/>
                  <a:gd name="connsiteX37" fmla="*/ 3512 w 9992"/>
                  <a:gd name="connsiteY37" fmla="*/ 5621 h 10000"/>
                  <a:gd name="connsiteX38" fmla="*/ 3439 w 9992"/>
                  <a:gd name="connsiteY38" fmla="*/ 5590 h 10000"/>
                  <a:gd name="connsiteX39" fmla="*/ 3444 w 9992"/>
                  <a:gd name="connsiteY39" fmla="*/ 5516 h 10000"/>
                  <a:gd name="connsiteX40" fmla="*/ 3208 w 9992"/>
                  <a:gd name="connsiteY40" fmla="*/ 5399 h 10000"/>
                  <a:gd name="connsiteX41" fmla="*/ 3186 w 9992"/>
                  <a:gd name="connsiteY41" fmla="*/ 5295 h 10000"/>
                  <a:gd name="connsiteX42" fmla="*/ 3208 w 9992"/>
                  <a:gd name="connsiteY42" fmla="*/ 5215 h 10000"/>
                  <a:gd name="connsiteX43" fmla="*/ 3059 w 9992"/>
                  <a:gd name="connsiteY43" fmla="*/ 5058 h 10000"/>
                  <a:gd name="connsiteX44" fmla="*/ 2966 w 9992"/>
                  <a:gd name="connsiteY44" fmla="*/ 4995 h 10000"/>
                  <a:gd name="connsiteX45" fmla="*/ 2951 w 9992"/>
                  <a:gd name="connsiteY45" fmla="*/ 4893 h 10000"/>
                  <a:gd name="connsiteX46" fmla="*/ 2986 w 9992"/>
                  <a:gd name="connsiteY46" fmla="*/ 4727 h 10000"/>
                  <a:gd name="connsiteX47" fmla="*/ 2913 w 9992"/>
                  <a:gd name="connsiteY47" fmla="*/ 4673 h 10000"/>
                  <a:gd name="connsiteX48" fmla="*/ 2908 w 9992"/>
                  <a:gd name="connsiteY48" fmla="*/ 4563 h 10000"/>
                  <a:gd name="connsiteX49" fmla="*/ 2810 w 9992"/>
                  <a:gd name="connsiteY49" fmla="*/ 4505 h 10000"/>
                  <a:gd name="connsiteX50" fmla="*/ 2810 w 9992"/>
                  <a:gd name="connsiteY50" fmla="*/ 4410 h 10000"/>
                  <a:gd name="connsiteX51" fmla="*/ 2745 w 9992"/>
                  <a:gd name="connsiteY51" fmla="*/ 4325 h 10000"/>
                  <a:gd name="connsiteX52" fmla="*/ 2745 w 9992"/>
                  <a:gd name="connsiteY52" fmla="*/ 4246 h 10000"/>
                  <a:gd name="connsiteX53" fmla="*/ 2686 w 9992"/>
                  <a:gd name="connsiteY53" fmla="*/ 4137 h 10000"/>
                  <a:gd name="connsiteX54" fmla="*/ 2672 w 9992"/>
                  <a:gd name="connsiteY54" fmla="*/ 4041 h 10000"/>
                  <a:gd name="connsiteX55" fmla="*/ 2582 w 9992"/>
                  <a:gd name="connsiteY55" fmla="*/ 4016 h 10000"/>
                  <a:gd name="connsiteX56" fmla="*/ 2509 w 9992"/>
                  <a:gd name="connsiteY56" fmla="*/ 4088 h 10000"/>
                  <a:gd name="connsiteX57" fmla="*/ 2494 w 9992"/>
                  <a:gd name="connsiteY57" fmla="*/ 4167 h 10000"/>
                  <a:gd name="connsiteX58" fmla="*/ 2376 w 9992"/>
                  <a:gd name="connsiteY58" fmla="*/ 4142 h 10000"/>
                  <a:gd name="connsiteX59" fmla="*/ 2347 w 9992"/>
                  <a:gd name="connsiteY59" fmla="*/ 4062 h 10000"/>
                  <a:gd name="connsiteX60" fmla="*/ 2352 w 9992"/>
                  <a:gd name="connsiteY60" fmla="*/ 3952 h 10000"/>
                  <a:gd name="connsiteX61" fmla="*/ 2307 w 9992"/>
                  <a:gd name="connsiteY61" fmla="*/ 3874 h 10000"/>
                  <a:gd name="connsiteX62" fmla="*/ 2323 w 9992"/>
                  <a:gd name="connsiteY62" fmla="*/ 3803 h 10000"/>
                  <a:gd name="connsiteX63" fmla="*/ 2234 w 9992"/>
                  <a:gd name="connsiteY63" fmla="*/ 3653 h 10000"/>
                  <a:gd name="connsiteX64" fmla="*/ 1756 w 9992"/>
                  <a:gd name="connsiteY64" fmla="*/ 3235 h 10000"/>
                  <a:gd name="connsiteX65" fmla="*/ 1756 w 9992"/>
                  <a:gd name="connsiteY65" fmla="*/ 3131 h 10000"/>
                  <a:gd name="connsiteX66" fmla="*/ 1653 w 9992"/>
                  <a:gd name="connsiteY66" fmla="*/ 3126 h 10000"/>
                  <a:gd name="connsiteX67" fmla="*/ 1580 w 9992"/>
                  <a:gd name="connsiteY67" fmla="*/ 3063 h 10000"/>
                  <a:gd name="connsiteX68" fmla="*/ 1585 w 9992"/>
                  <a:gd name="connsiteY68" fmla="*/ 2957 h 10000"/>
                  <a:gd name="connsiteX69" fmla="*/ 1727 w 9992"/>
                  <a:gd name="connsiteY69" fmla="*/ 2872 h 10000"/>
                  <a:gd name="connsiteX70" fmla="*/ 1702 w 9992"/>
                  <a:gd name="connsiteY70" fmla="*/ 2721 h 10000"/>
                  <a:gd name="connsiteX71" fmla="*/ 1541 w 9992"/>
                  <a:gd name="connsiteY71" fmla="*/ 2656 h 10000"/>
                  <a:gd name="connsiteX72" fmla="*/ 1491 w 9992"/>
                  <a:gd name="connsiteY72" fmla="*/ 2563 h 10000"/>
                  <a:gd name="connsiteX73" fmla="*/ 1415 w 9992"/>
                  <a:gd name="connsiteY73" fmla="*/ 2689 h 10000"/>
                  <a:gd name="connsiteX74" fmla="*/ 1317 w 9992"/>
                  <a:gd name="connsiteY74" fmla="*/ 2673 h 10000"/>
                  <a:gd name="connsiteX75" fmla="*/ 1209 w 9992"/>
                  <a:gd name="connsiteY75" fmla="*/ 2730 h 10000"/>
                  <a:gd name="connsiteX76" fmla="*/ 1224 w 9992"/>
                  <a:gd name="connsiteY76" fmla="*/ 2610 h 10000"/>
                  <a:gd name="connsiteX77" fmla="*/ 1274 w 9992"/>
                  <a:gd name="connsiteY77" fmla="*/ 2547 h 10000"/>
                  <a:gd name="connsiteX78" fmla="*/ 1214 w 9992"/>
                  <a:gd name="connsiteY78" fmla="*/ 2495 h 10000"/>
                  <a:gd name="connsiteX79" fmla="*/ 1185 w 9992"/>
                  <a:gd name="connsiteY79" fmla="*/ 2336 h 10000"/>
                  <a:gd name="connsiteX80" fmla="*/ 1142 w 9992"/>
                  <a:gd name="connsiteY80" fmla="*/ 2257 h 10000"/>
                  <a:gd name="connsiteX81" fmla="*/ 1224 w 9992"/>
                  <a:gd name="connsiteY81" fmla="*/ 2178 h 10000"/>
                  <a:gd name="connsiteX82" fmla="*/ 1195 w 9992"/>
                  <a:gd name="connsiteY82" fmla="*/ 2036 h 10000"/>
                  <a:gd name="connsiteX83" fmla="*/ 1127 w 9992"/>
                  <a:gd name="connsiteY83" fmla="*/ 1962 h 10000"/>
                  <a:gd name="connsiteX84" fmla="*/ 1195 w 9992"/>
                  <a:gd name="connsiteY84" fmla="*/ 1837 h 10000"/>
                  <a:gd name="connsiteX85" fmla="*/ 1106 w 9992"/>
                  <a:gd name="connsiteY85" fmla="*/ 1804 h 10000"/>
                  <a:gd name="connsiteX86" fmla="*/ 1082 w 9992"/>
                  <a:gd name="connsiteY86" fmla="*/ 1711 h 10000"/>
                  <a:gd name="connsiteX87" fmla="*/ 979 w 9992"/>
                  <a:gd name="connsiteY87" fmla="*/ 1735 h 10000"/>
                  <a:gd name="connsiteX88" fmla="*/ 993 w 9992"/>
                  <a:gd name="connsiteY88" fmla="*/ 1648 h 10000"/>
                  <a:gd name="connsiteX89" fmla="*/ 945 w 9992"/>
                  <a:gd name="connsiteY89" fmla="*/ 1546 h 10000"/>
                  <a:gd name="connsiteX90" fmla="*/ 979 w 9992"/>
                  <a:gd name="connsiteY90" fmla="*/ 1484 h 10000"/>
                  <a:gd name="connsiteX91" fmla="*/ 920 w 9992"/>
                  <a:gd name="connsiteY91" fmla="*/ 1410 h 10000"/>
                  <a:gd name="connsiteX92" fmla="*/ 855 w 9992"/>
                  <a:gd name="connsiteY92" fmla="*/ 1405 h 10000"/>
                  <a:gd name="connsiteX93" fmla="*/ 900 w 9992"/>
                  <a:gd name="connsiteY93" fmla="*/ 1268 h 10000"/>
                  <a:gd name="connsiteX94" fmla="*/ 846 w 9992"/>
                  <a:gd name="connsiteY94" fmla="*/ 1151 h 10000"/>
                  <a:gd name="connsiteX95" fmla="*/ 767 w 9992"/>
                  <a:gd name="connsiteY95" fmla="*/ 1046 h 10000"/>
                  <a:gd name="connsiteX96" fmla="*/ 684 w 9992"/>
                  <a:gd name="connsiteY96" fmla="*/ 1025 h 10000"/>
                  <a:gd name="connsiteX97" fmla="*/ 678 w 9992"/>
                  <a:gd name="connsiteY97" fmla="*/ 1093 h 10000"/>
                  <a:gd name="connsiteX98" fmla="*/ 619 w 9992"/>
                  <a:gd name="connsiteY98" fmla="*/ 1167 h 10000"/>
                  <a:gd name="connsiteX99" fmla="*/ 506 w 9992"/>
                  <a:gd name="connsiteY99" fmla="*/ 1057 h 10000"/>
                  <a:gd name="connsiteX100" fmla="*/ 403 w 9992"/>
                  <a:gd name="connsiteY100" fmla="*/ 1046 h 10000"/>
                  <a:gd name="connsiteX101" fmla="*/ 360 w 9992"/>
                  <a:gd name="connsiteY101" fmla="*/ 883 h 10000"/>
                  <a:gd name="connsiteX102" fmla="*/ 0 w 9992"/>
                  <a:gd name="connsiteY102"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757 w 10000"/>
                  <a:gd name="connsiteY64" fmla="*/ 3235 h 10000"/>
                  <a:gd name="connsiteX65" fmla="*/ 1757 w 10000"/>
                  <a:gd name="connsiteY65" fmla="*/ 3131 h 10000"/>
                  <a:gd name="connsiteX66" fmla="*/ 1654 w 10000"/>
                  <a:gd name="connsiteY66" fmla="*/ 3126 h 10000"/>
                  <a:gd name="connsiteX67" fmla="*/ 1581 w 10000"/>
                  <a:gd name="connsiteY67" fmla="*/ 3063 h 10000"/>
                  <a:gd name="connsiteX68" fmla="*/ 1586 w 10000"/>
                  <a:gd name="connsiteY68" fmla="*/ 2957 h 10000"/>
                  <a:gd name="connsiteX69" fmla="*/ 1728 w 10000"/>
                  <a:gd name="connsiteY69" fmla="*/ 2872 h 10000"/>
                  <a:gd name="connsiteX70" fmla="*/ 1703 w 10000"/>
                  <a:gd name="connsiteY70" fmla="*/ 2721 h 10000"/>
                  <a:gd name="connsiteX71" fmla="*/ 1542 w 10000"/>
                  <a:gd name="connsiteY71" fmla="*/ 2656 h 10000"/>
                  <a:gd name="connsiteX72" fmla="*/ 1492 w 10000"/>
                  <a:gd name="connsiteY72" fmla="*/ 2563 h 10000"/>
                  <a:gd name="connsiteX73" fmla="*/ 1416 w 10000"/>
                  <a:gd name="connsiteY73" fmla="*/ 2689 h 10000"/>
                  <a:gd name="connsiteX74" fmla="*/ 1318 w 10000"/>
                  <a:gd name="connsiteY74" fmla="*/ 2673 h 10000"/>
                  <a:gd name="connsiteX75" fmla="*/ 1210 w 10000"/>
                  <a:gd name="connsiteY75" fmla="*/ 2730 h 10000"/>
                  <a:gd name="connsiteX76" fmla="*/ 1225 w 10000"/>
                  <a:gd name="connsiteY76" fmla="*/ 2610 h 10000"/>
                  <a:gd name="connsiteX77" fmla="*/ 1275 w 10000"/>
                  <a:gd name="connsiteY77" fmla="*/ 2547 h 10000"/>
                  <a:gd name="connsiteX78" fmla="*/ 1215 w 10000"/>
                  <a:gd name="connsiteY78" fmla="*/ 2495 h 10000"/>
                  <a:gd name="connsiteX79" fmla="*/ 1186 w 10000"/>
                  <a:gd name="connsiteY79" fmla="*/ 2336 h 10000"/>
                  <a:gd name="connsiteX80" fmla="*/ 1143 w 10000"/>
                  <a:gd name="connsiteY80" fmla="*/ 2257 h 10000"/>
                  <a:gd name="connsiteX81" fmla="*/ 1225 w 10000"/>
                  <a:gd name="connsiteY81" fmla="*/ 2178 h 10000"/>
                  <a:gd name="connsiteX82" fmla="*/ 1196 w 10000"/>
                  <a:gd name="connsiteY82" fmla="*/ 2036 h 10000"/>
                  <a:gd name="connsiteX83" fmla="*/ 1128 w 10000"/>
                  <a:gd name="connsiteY83" fmla="*/ 1962 h 10000"/>
                  <a:gd name="connsiteX84" fmla="*/ 1196 w 10000"/>
                  <a:gd name="connsiteY84" fmla="*/ 1837 h 10000"/>
                  <a:gd name="connsiteX85" fmla="*/ 1107 w 10000"/>
                  <a:gd name="connsiteY85" fmla="*/ 1804 h 10000"/>
                  <a:gd name="connsiteX86" fmla="*/ 1083 w 10000"/>
                  <a:gd name="connsiteY86" fmla="*/ 1711 h 10000"/>
                  <a:gd name="connsiteX87" fmla="*/ 980 w 10000"/>
                  <a:gd name="connsiteY87" fmla="*/ 1735 h 10000"/>
                  <a:gd name="connsiteX88" fmla="*/ 994 w 10000"/>
                  <a:gd name="connsiteY88" fmla="*/ 1648 h 10000"/>
                  <a:gd name="connsiteX89" fmla="*/ 946 w 10000"/>
                  <a:gd name="connsiteY89" fmla="*/ 1546 h 10000"/>
                  <a:gd name="connsiteX90" fmla="*/ 980 w 10000"/>
                  <a:gd name="connsiteY90" fmla="*/ 1484 h 10000"/>
                  <a:gd name="connsiteX91" fmla="*/ 921 w 10000"/>
                  <a:gd name="connsiteY91" fmla="*/ 1410 h 10000"/>
                  <a:gd name="connsiteX92" fmla="*/ 856 w 10000"/>
                  <a:gd name="connsiteY92" fmla="*/ 1405 h 10000"/>
                  <a:gd name="connsiteX93" fmla="*/ 901 w 10000"/>
                  <a:gd name="connsiteY93" fmla="*/ 1268 h 10000"/>
                  <a:gd name="connsiteX94" fmla="*/ 847 w 10000"/>
                  <a:gd name="connsiteY94" fmla="*/ 1151 h 10000"/>
                  <a:gd name="connsiteX95" fmla="*/ 768 w 10000"/>
                  <a:gd name="connsiteY95" fmla="*/ 1046 h 10000"/>
                  <a:gd name="connsiteX96" fmla="*/ 685 w 10000"/>
                  <a:gd name="connsiteY96" fmla="*/ 1025 h 10000"/>
                  <a:gd name="connsiteX97" fmla="*/ 679 w 10000"/>
                  <a:gd name="connsiteY97" fmla="*/ 1093 h 10000"/>
                  <a:gd name="connsiteX98" fmla="*/ 619 w 10000"/>
                  <a:gd name="connsiteY98" fmla="*/ 1167 h 10000"/>
                  <a:gd name="connsiteX99" fmla="*/ 506 w 10000"/>
                  <a:gd name="connsiteY99" fmla="*/ 1057 h 10000"/>
                  <a:gd name="connsiteX100" fmla="*/ 403 w 10000"/>
                  <a:gd name="connsiteY100" fmla="*/ 1046 h 10000"/>
                  <a:gd name="connsiteX101" fmla="*/ 0 w 10000"/>
                  <a:gd name="connsiteY101"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757 w 10000"/>
                  <a:gd name="connsiteY64" fmla="*/ 3235 h 10000"/>
                  <a:gd name="connsiteX65" fmla="*/ 1757 w 10000"/>
                  <a:gd name="connsiteY65" fmla="*/ 3131 h 10000"/>
                  <a:gd name="connsiteX66" fmla="*/ 1581 w 10000"/>
                  <a:gd name="connsiteY66" fmla="*/ 3063 h 10000"/>
                  <a:gd name="connsiteX67" fmla="*/ 1586 w 10000"/>
                  <a:gd name="connsiteY67" fmla="*/ 2957 h 10000"/>
                  <a:gd name="connsiteX68" fmla="*/ 1728 w 10000"/>
                  <a:gd name="connsiteY68" fmla="*/ 2872 h 10000"/>
                  <a:gd name="connsiteX69" fmla="*/ 1703 w 10000"/>
                  <a:gd name="connsiteY69" fmla="*/ 2721 h 10000"/>
                  <a:gd name="connsiteX70" fmla="*/ 1542 w 10000"/>
                  <a:gd name="connsiteY70" fmla="*/ 2656 h 10000"/>
                  <a:gd name="connsiteX71" fmla="*/ 1492 w 10000"/>
                  <a:gd name="connsiteY71" fmla="*/ 2563 h 10000"/>
                  <a:gd name="connsiteX72" fmla="*/ 1416 w 10000"/>
                  <a:gd name="connsiteY72" fmla="*/ 2689 h 10000"/>
                  <a:gd name="connsiteX73" fmla="*/ 1318 w 10000"/>
                  <a:gd name="connsiteY73" fmla="*/ 2673 h 10000"/>
                  <a:gd name="connsiteX74" fmla="*/ 1210 w 10000"/>
                  <a:gd name="connsiteY74" fmla="*/ 2730 h 10000"/>
                  <a:gd name="connsiteX75" fmla="*/ 1225 w 10000"/>
                  <a:gd name="connsiteY75" fmla="*/ 2610 h 10000"/>
                  <a:gd name="connsiteX76" fmla="*/ 1275 w 10000"/>
                  <a:gd name="connsiteY76" fmla="*/ 2547 h 10000"/>
                  <a:gd name="connsiteX77" fmla="*/ 1215 w 10000"/>
                  <a:gd name="connsiteY77" fmla="*/ 2495 h 10000"/>
                  <a:gd name="connsiteX78" fmla="*/ 1186 w 10000"/>
                  <a:gd name="connsiteY78" fmla="*/ 2336 h 10000"/>
                  <a:gd name="connsiteX79" fmla="*/ 1143 w 10000"/>
                  <a:gd name="connsiteY79" fmla="*/ 2257 h 10000"/>
                  <a:gd name="connsiteX80" fmla="*/ 1225 w 10000"/>
                  <a:gd name="connsiteY80" fmla="*/ 2178 h 10000"/>
                  <a:gd name="connsiteX81" fmla="*/ 1196 w 10000"/>
                  <a:gd name="connsiteY81" fmla="*/ 2036 h 10000"/>
                  <a:gd name="connsiteX82" fmla="*/ 1128 w 10000"/>
                  <a:gd name="connsiteY82" fmla="*/ 1962 h 10000"/>
                  <a:gd name="connsiteX83" fmla="*/ 1196 w 10000"/>
                  <a:gd name="connsiteY83" fmla="*/ 1837 h 10000"/>
                  <a:gd name="connsiteX84" fmla="*/ 1107 w 10000"/>
                  <a:gd name="connsiteY84" fmla="*/ 1804 h 10000"/>
                  <a:gd name="connsiteX85" fmla="*/ 1083 w 10000"/>
                  <a:gd name="connsiteY85" fmla="*/ 1711 h 10000"/>
                  <a:gd name="connsiteX86" fmla="*/ 980 w 10000"/>
                  <a:gd name="connsiteY86" fmla="*/ 1735 h 10000"/>
                  <a:gd name="connsiteX87" fmla="*/ 994 w 10000"/>
                  <a:gd name="connsiteY87" fmla="*/ 1648 h 10000"/>
                  <a:gd name="connsiteX88" fmla="*/ 946 w 10000"/>
                  <a:gd name="connsiteY88" fmla="*/ 1546 h 10000"/>
                  <a:gd name="connsiteX89" fmla="*/ 980 w 10000"/>
                  <a:gd name="connsiteY89" fmla="*/ 1484 h 10000"/>
                  <a:gd name="connsiteX90" fmla="*/ 921 w 10000"/>
                  <a:gd name="connsiteY90" fmla="*/ 1410 h 10000"/>
                  <a:gd name="connsiteX91" fmla="*/ 856 w 10000"/>
                  <a:gd name="connsiteY91" fmla="*/ 1405 h 10000"/>
                  <a:gd name="connsiteX92" fmla="*/ 901 w 10000"/>
                  <a:gd name="connsiteY92" fmla="*/ 1268 h 10000"/>
                  <a:gd name="connsiteX93" fmla="*/ 847 w 10000"/>
                  <a:gd name="connsiteY93" fmla="*/ 1151 h 10000"/>
                  <a:gd name="connsiteX94" fmla="*/ 768 w 10000"/>
                  <a:gd name="connsiteY94" fmla="*/ 1046 h 10000"/>
                  <a:gd name="connsiteX95" fmla="*/ 685 w 10000"/>
                  <a:gd name="connsiteY95" fmla="*/ 1025 h 10000"/>
                  <a:gd name="connsiteX96" fmla="*/ 679 w 10000"/>
                  <a:gd name="connsiteY96" fmla="*/ 1093 h 10000"/>
                  <a:gd name="connsiteX97" fmla="*/ 619 w 10000"/>
                  <a:gd name="connsiteY97" fmla="*/ 1167 h 10000"/>
                  <a:gd name="connsiteX98" fmla="*/ 506 w 10000"/>
                  <a:gd name="connsiteY98" fmla="*/ 1057 h 10000"/>
                  <a:gd name="connsiteX99" fmla="*/ 403 w 10000"/>
                  <a:gd name="connsiteY99" fmla="*/ 1046 h 10000"/>
                  <a:gd name="connsiteX100" fmla="*/ 0 w 10000"/>
                  <a:gd name="connsiteY100"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757 w 10000"/>
                  <a:gd name="connsiteY64" fmla="*/ 3235 h 10000"/>
                  <a:gd name="connsiteX65" fmla="*/ 1581 w 10000"/>
                  <a:gd name="connsiteY65" fmla="*/ 3063 h 10000"/>
                  <a:gd name="connsiteX66" fmla="*/ 1586 w 10000"/>
                  <a:gd name="connsiteY66" fmla="*/ 2957 h 10000"/>
                  <a:gd name="connsiteX67" fmla="*/ 1728 w 10000"/>
                  <a:gd name="connsiteY67" fmla="*/ 2872 h 10000"/>
                  <a:gd name="connsiteX68" fmla="*/ 1703 w 10000"/>
                  <a:gd name="connsiteY68" fmla="*/ 2721 h 10000"/>
                  <a:gd name="connsiteX69" fmla="*/ 1542 w 10000"/>
                  <a:gd name="connsiteY69" fmla="*/ 2656 h 10000"/>
                  <a:gd name="connsiteX70" fmla="*/ 1492 w 10000"/>
                  <a:gd name="connsiteY70" fmla="*/ 2563 h 10000"/>
                  <a:gd name="connsiteX71" fmla="*/ 1416 w 10000"/>
                  <a:gd name="connsiteY71" fmla="*/ 2689 h 10000"/>
                  <a:gd name="connsiteX72" fmla="*/ 1318 w 10000"/>
                  <a:gd name="connsiteY72" fmla="*/ 2673 h 10000"/>
                  <a:gd name="connsiteX73" fmla="*/ 1210 w 10000"/>
                  <a:gd name="connsiteY73" fmla="*/ 2730 h 10000"/>
                  <a:gd name="connsiteX74" fmla="*/ 1225 w 10000"/>
                  <a:gd name="connsiteY74" fmla="*/ 2610 h 10000"/>
                  <a:gd name="connsiteX75" fmla="*/ 1275 w 10000"/>
                  <a:gd name="connsiteY75" fmla="*/ 2547 h 10000"/>
                  <a:gd name="connsiteX76" fmla="*/ 1215 w 10000"/>
                  <a:gd name="connsiteY76" fmla="*/ 2495 h 10000"/>
                  <a:gd name="connsiteX77" fmla="*/ 1186 w 10000"/>
                  <a:gd name="connsiteY77" fmla="*/ 2336 h 10000"/>
                  <a:gd name="connsiteX78" fmla="*/ 1143 w 10000"/>
                  <a:gd name="connsiteY78" fmla="*/ 2257 h 10000"/>
                  <a:gd name="connsiteX79" fmla="*/ 1225 w 10000"/>
                  <a:gd name="connsiteY79" fmla="*/ 2178 h 10000"/>
                  <a:gd name="connsiteX80" fmla="*/ 1196 w 10000"/>
                  <a:gd name="connsiteY80" fmla="*/ 2036 h 10000"/>
                  <a:gd name="connsiteX81" fmla="*/ 1128 w 10000"/>
                  <a:gd name="connsiteY81" fmla="*/ 1962 h 10000"/>
                  <a:gd name="connsiteX82" fmla="*/ 1196 w 10000"/>
                  <a:gd name="connsiteY82" fmla="*/ 1837 h 10000"/>
                  <a:gd name="connsiteX83" fmla="*/ 1107 w 10000"/>
                  <a:gd name="connsiteY83" fmla="*/ 1804 h 10000"/>
                  <a:gd name="connsiteX84" fmla="*/ 1083 w 10000"/>
                  <a:gd name="connsiteY84" fmla="*/ 1711 h 10000"/>
                  <a:gd name="connsiteX85" fmla="*/ 980 w 10000"/>
                  <a:gd name="connsiteY85" fmla="*/ 1735 h 10000"/>
                  <a:gd name="connsiteX86" fmla="*/ 994 w 10000"/>
                  <a:gd name="connsiteY86" fmla="*/ 1648 h 10000"/>
                  <a:gd name="connsiteX87" fmla="*/ 946 w 10000"/>
                  <a:gd name="connsiteY87" fmla="*/ 1546 h 10000"/>
                  <a:gd name="connsiteX88" fmla="*/ 980 w 10000"/>
                  <a:gd name="connsiteY88" fmla="*/ 1484 h 10000"/>
                  <a:gd name="connsiteX89" fmla="*/ 921 w 10000"/>
                  <a:gd name="connsiteY89" fmla="*/ 1410 h 10000"/>
                  <a:gd name="connsiteX90" fmla="*/ 856 w 10000"/>
                  <a:gd name="connsiteY90" fmla="*/ 1405 h 10000"/>
                  <a:gd name="connsiteX91" fmla="*/ 901 w 10000"/>
                  <a:gd name="connsiteY91" fmla="*/ 1268 h 10000"/>
                  <a:gd name="connsiteX92" fmla="*/ 847 w 10000"/>
                  <a:gd name="connsiteY92" fmla="*/ 1151 h 10000"/>
                  <a:gd name="connsiteX93" fmla="*/ 768 w 10000"/>
                  <a:gd name="connsiteY93" fmla="*/ 1046 h 10000"/>
                  <a:gd name="connsiteX94" fmla="*/ 685 w 10000"/>
                  <a:gd name="connsiteY94" fmla="*/ 1025 h 10000"/>
                  <a:gd name="connsiteX95" fmla="*/ 679 w 10000"/>
                  <a:gd name="connsiteY95" fmla="*/ 1093 h 10000"/>
                  <a:gd name="connsiteX96" fmla="*/ 619 w 10000"/>
                  <a:gd name="connsiteY96" fmla="*/ 1167 h 10000"/>
                  <a:gd name="connsiteX97" fmla="*/ 506 w 10000"/>
                  <a:gd name="connsiteY97" fmla="*/ 1057 h 10000"/>
                  <a:gd name="connsiteX98" fmla="*/ 403 w 10000"/>
                  <a:gd name="connsiteY98" fmla="*/ 1046 h 10000"/>
                  <a:gd name="connsiteX99" fmla="*/ 0 w 10000"/>
                  <a:gd name="connsiteY99"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581 w 10000"/>
                  <a:gd name="connsiteY64" fmla="*/ 3063 h 10000"/>
                  <a:gd name="connsiteX65" fmla="*/ 1586 w 10000"/>
                  <a:gd name="connsiteY65" fmla="*/ 2957 h 10000"/>
                  <a:gd name="connsiteX66" fmla="*/ 1728 w 10000"/>
                  <a:gd name="connsiteY66" fmla="*/ 2872 h 10000"/>
                  <a:gd name="connsiteX67" fmla="*/ 1703 w 10000"/>
                  <a:gd name="connsiteY67" fmla="*/ 2721 h 10000"/>
                  <a:gd name="connsiteX68" fmla="*/ 1542 w 10000"/>
                  <a:gd name="connsiteY68" fmla="*/ 2656 h 10000"/>
                  <a:gd name="connsiteX69" fmla="*/ 1492 w 10000"/>
                  <a:gd name="connsiteY69" fmla="*/ 2563 h 10000"/>
                  <a:gd name="connsiteX70" fmla="*/ 1416 w 10000"/>
                  <a:gd name="connsiteY70" fmla="*/ 2689 h 10000"/>
                  <a:gd name="connsiteX71" fmla="*/ 1318 w 10000"/>
                  <a:gd name="connsiteY71" fmla="*/ 2673 h 10000"/>
                  <a:gd name="connsiteX72" fmla="*/ 1210 w 10000"/>
                  <a:gd name="connsiteY72" fmla="*/ 2730 h 10000"/>
                  <a:gd name="connsiteX73" fmla="*/ 1225 w 10000"/>
                  <a:gd name="connsiteY73" fmla="*/ 2610 h 10000"/>
                  <a:gd name="connsiteX74" fmla="*/ 1275 w 10000"/>
                  <a:gd name="connsiteY74" fmla="*/ 2547 h 10000"/>
                  <a:gd name="connsiteX75" fmla="*/ 1215 w 10000"/>
                  <a:gd name="connsiteY75" fmla="*/ 2495 h 10000"/>
                  <a:gd name="connsiteX76" fmla="*/ 1186 w 10000"/>
                  <a:gd name="connsiteY76" fmla="*/ 2336 h 10000"/>
                  <a:gd name="connsiteX77" fmla="*/ 1143 w 10000"/>
                  <a:gd name="connsiteY77" fmla="*/ 2257 h 10000"/>
                  <a:gd name="connsiteX78" fmla="*/ 1225 w 10000"/>
                  <a:gd name="connsiteY78" fmla="*/ 2178 h 10000"/>
                  <a:gd name="connsiteX79" fmla="*/ 1196 w 10000"/>
                  <a:gd name="connsiteY79" fmla="*/ 2036 h 10000"/>
                  <a:gd name="connsiteX80" fmla="*/ 1128 w 10000"/>
                  <a:gd name="connsiteY80" fmla="*/ 1962 h 10000"/>
                  <a:gd name="connsiteX81" fmla="*/ 1196 w 10000"/>
                  <a:gd name="connsiteY81" fmla="*/ 1837 h 10000"/>
                  <a:gd name="connsiteX82" fmla="*/ 1107 w 10000"/>
                  <a:gd name="connsiteY82" fmla="*/ 1804 h 10000"/>
                  <a:gd name="connsiteX83" fmla="*/ 1083 w 10000"/>
                  <a:gd name="connsiteY83" fmla="*/ 1711 h 10000"/>
                  <a:gd name="connsiteX84" fmla="*/ 980 w 10000"/>
                  <a:gd name="connsiteY84" fmla="*/ 1735 h 10000"/>
                  <a:gd name="connsiteX85" fmla="*/ 994 w 10000"/>
                  <a:gd name="connsiteY85" fmla="*/ 1648 h 10000"/>
                  <a:gd name="connsiteX86" fmla="*/ 946 w 10000"/>
                  <a:gd name="connsiteY86" fmla="*/ 1546 h 10000"/>
                  <a:gd name="connsiteX87" fmla="*/ 980 w 10000"/>
                  <a:gd name="connsiteY87" fmla="*/ 1484 h 10000"/>
                  <a:gd name="connsiteX88" fmla="*/ 921 w 10000"/>
                  <a:gd name="connsiteY88" fmla="*/ 1410 h 10000"/>
                  <a:gd name="connsiteX89" fmla="*/ 856 w 10000"/>
                  <a:gd name="connsiteY89" fmla="*/ 1405 h 10000"/>
                  <a:gd name="connsiteX90" fmla="*/ 901 w 10000"/>
                  <a:gd name="connsiteY90" fmla="*/ 1268 h 10000"/>
                  <a:gd name="connsiteX91" fmla="*/ 847 w 10000"/>
                  <a:gd name="connsiteY91" fmla="*/ 1151 h 10000"/>
                  <a:gd name="connsiteX92" fmla="*/ 768 w 10000"/>
                  <a:gd name="connsiteY92" fmla="*/ 1046 h 10000"/>
                  <a:gd name="connsiteX93" fmla="*/ 685 w 10000"/>
                  <a:gd name="connsiteY93" fmla="*/ 1025 h 10000"/>
                  <a:gd name="connsiteX94" fmla="*/ 679 w 10000"/>
                  <a:gd name="connsiteY94" fmla="*/ 1093 h 10000"/>
                  <a:gd name="connsiteX95" fmla="*/ 619 w 10000"/>
                  <a:gd name="connsiteY95" fmla="*/ 1167 h 10000"/>
                  <a:gd name="connsiteX96" fmla="*/ 506 w 10000"/>
                  <a:gd name="connsiteY96" fmla="*/ 1057 h 10000"/>
                  <a:gd name="connsiteX97" fmla="*/ 403 w 10000"/>
                  <a:gd name="connsiteY97" fmla="*/ 1046 h 10000"/>
                  <a:gd name="connsiteX98" fmla="*/ 0 w 10000"/>
                  <a:gd name="connsiteY98"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581 w 10000"/>
                  <a:gd name="connsiteY64" fmla="*/ 3063 h 10000"/>
                  <a:gd name="connsiteX65" fmla="*/ 1586 w 10000"/>
                  <a:gd name="connsiteY65" fmla="*/ 2957 h 10000"/>
                  <a:gd name="connsiteX66" fmla="*/ 1703 w 10000"/>
                  <a:gd name="connsiteY66" fmla="*/ 2721 h 10000"/>
                  <a:gd name="connsiteX67" fmla="*/ 1542 w 10000"/>
                  <a:gd name="connsiteY67" fmla="*/ 2656 h 10000"/>
                  <a:gd name="connsiteX68" fmla="*/ 1492 w 10000"/>
                  <a:gd name="connsiteY68" fmla="*/ 2563 h 10000"/>
                  <a:gd name="connsiteX69" fmla="*/ 1416 w 10000"/>
                  <a:gd name="connsiteY69" fmla="*/ 2689 h 10000"/>
                  <a:gd name="connsiteX70" fmla="*/ 1318 w 10000"/>
                  <a:gd name="connsiteY70" fmla="*/ 2673 h 10000"/>
                  <a:gd name="connsiteX71" fmla="*/ 1210 w 10000"/>
                  <a:gd name="connsiteY71" fmla="*/ 2730 h 10000"/>
                  <a:gd name="connsiteX72" fmla="*/ 1225 w 10000"/>
                  <a:gd name="connsiteY72" fmla="*/ 2610 h 10000"/>
                  <a:gd name="connsiteX73" fmla="*/ 1275 w 10000"/>
                  <a:gd name="connsiteY73" fmla="*/ 2547 h 10000"/>
                  <a:gd name="connsiteX74" fmla="*/ 1215 w 10000"/>
                  <a:gd name="connsiteY74" fmla="*/ 2495 h 10000"/>
                  <a:gd name="connsiteX75" fmla="*/ 1186 w 10000"/>
                  <a:gd name="connsiteY75" fmla="*/ 2336 h 10000"/>
                  <a:gd name="connsiteX76" fmla="*/ 1143 w 10000"/>
                  <a:gd name="connsiteY76" fmla="*/ 2257 h 10000"/>
                  <a:gd name="connsiteX77" fmla="*/ 1225 w 10000"/>
                  <a:gd name="connsiteY77" fmla="*/ 2178 h 10000"/>
                  <a:gd name="connsiteX78" fmla="*/ 1196 w 10000"/>
                  <a:gd name="connsiteY78" fmla="*/ 2036 h 10000"/>
                  <a:gd name="connsiteX79" fmla="*/ 1128 w 10000"/>
                  <a:gd name="connsiteY79" fmla="*/ 1962 h 10000"/>
                  <a:gd name="connsiteX80" fmla="*/ 1196 w 10000"/>
                  <a:gd name="connsiteY80" fmla="*/ 1837 h 10000"/>
                  <a:gd name="connsiteX81" fmla="*/ 1107 w 10000"/>
                  <a:gd name="connsiteY81" fmla="*/ 1804 h 10000"/>
                  <a:gd name="connsiteX82" fmla="*/ 1083 w 10000"/>
                  <a:gd name="connsiteY82" fmla="*/ 1711 h 10000"/>
                  <a:gd name="connsiteX83" fmla="*/ 980 w 10000"/>
                  <a:gd name="connsiteY83" fmla="*/ 1735 h 10000"/>
                  <a:gd name="connsiteX84" fmla="*/ 994 w 10000"/>
                  <a:gd name="connsiteY84" fmla="*/ 1648 h 10000"/>
                  <a:gd name="connsiteX85" fmla="*/ 946 w 10000"/>
                  <a:gd name="connsiteY85" fmla="*/ 1546 h 10000"/>
                  <a:gd name="connsiteX86" fmla="*/ 980 w 10000"/>
                  <a:gd name="connsiteY86" fmla="*/ 1484 h 10000"/>
                  <a:gd name="connsiteX87" fmla="*/ 921 w 10000"/>
                  <a:gd name="connsiteY87" fmla="*/ 1410 h 10000"/>
                  <a:gd name="connsiteX88" fmla="*/ 856 w 10000"/>
                  <a:gd name="connsiteY88" fmla="*/ 1405 h 10000"/>
                  <a:gd name="connsiteX89" fmla="*/ 901 w 10000"/>
                  <a:gd name="connsiteY89" fmla="*/ 1268 h 10000"/>
                  <a:gd name="connsiteX90" fmla="*/ 847 w 10000"/>
                  <a:gd name="connsiteY90" fmla="*/ 1151 h 10000"/>
                  <a:gd name="connsiteX91" fmla="*/ 768 w 10000"/>
                  <a:gd name="connsiteY91" fmla="*/ 1046 h 10000"/>
                  <a:gd name="connsiteX92" fmla="*/ 685 w 10000"/>
                  <a:gd name="connsiteY92" fmla="*/ 1025 h 10000"/>
                  <a:gd name="connsiteX93" fmla="*/ 679 w 10000"/>
                  <a:gd name="connsiteY93" fmla="*/ 1093 h 10000"/>
                  <a:gd name="connsiteX94" fmla="*/ 619 w 10000"/>
                  <a:gd name="connsiteY94" fmla="*/ 1167 h 10000"/>
                  <a:gd name="connsiteX95" fmla="*/ 506 w 10000"/>
                  <a:gd name="connsiteY95" fmla="*/ 1057 h 10000"/>
                  <a:gd name="connsiteX96" fmla="*/ 403 w 10000"/>
                  <a:gd name="connsiteY96" fmla="*/ 1046 h 10000"/>
                  <a:gd name="connsiteX97" fmla="*/ 0 w 10000"/>
                  <a:gd name="connsiteY97"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581 w 10000"/>
                  <a:gd name="connsiteY64" fmla="*/ 3063 h 10000"/>
                  <a:gd name="connsiteX65" fmla="*/ 1703 w 10000"/>
                  <a:gd name="connsiteY65" fmla="*/ 2721 h 10000"/>
                  <a:gd name="connsiteX66" fmla="*/ 1542 w 10000"/>
                  <a:gd name="connsiteY66" fmla="*/ 2656 h 10000"/>
                  <a:gd name="connsiteX67" fmla="*/ 1492 w 10000"/>
                  <a:gd name="connsiteY67" fmla="*/ 2563 h 10000"/>
                  <a:gd name="connsiteX68" fmla="*/ 1416 w 10000"/>
                  <a:gd name="connsiteY68" fmla="*/ 2689 h 10000"/>
                  <a:gd name="connsiteX69" fmla="*/ 1318 w 10000"/>
                  <a:gd name="connsiteY69" fmla="*/ 2673 h 10000"/>
                  <a:gd name="connsiteX70" fmla="*/ 1210 w 10000"/>
                  <a:gd name="connsiteY70" fmla="*/ 2730 h 10000"/>
                  <a:gd name="connsiteX71" fmla="*/ 1225 w 10000"/>
                  <a:gd name="connsiteY71" fmla="*/ 2610 h 10000"/>
                  <a:gd name="connsiteX72" fmla="*/ 1275 w 10000"/>
                  <a:gd name="connsiteY72" fmla="*/ 2547 h 10000"/>
                  <a:gd name="connsiteX73" fmla="*/ 1215 w 10000"/>
                  <a:gd name="connsiteY73" fmla="*/ 2495 h 10000"/>
                  <a:gd name="connsiteX74" fmla="*/ 1186 w 10000"/>
                  <a:gd name="connsiteY74" fmla="*/ 2336 h 10000"/>
                  <a:gd name="connsiteX75" fmla="*/ 1143 w 10000"/>
                  <a:gd name="connsiteY75" fmla="*/ 2257 h 10000"/>
                  <a:gd name="connsiteX76" fmla="*/ 1225 w 10000"/>
                  <a:gd name="connsiteY76" fmla="*/ 2178 h 10000"/>
                  <a:gd name="connsiteX77" fmla="*/ 1196 w 10000"/>
                  <a:gd name="connsiteY77" fmla="*/ 2036 h 10000"/>
                  <a:gd name="connsiteX78" fmla="*/ 1128 w 10000"/>
                  <a:gd name="connsiteY78" fmla="*/ 1962 h 10000"/>
                  <a:gd name="connsiteX79" fmla="*/ 1196 w 10000"/>
                  <a:gd name="connsiteY79" fmla="*/ 1837 h 10000"/>
                  <a:gd name="connsiteX80" fmla="*/ 1107 w 10000"/>
                  <a:gd name="connsiteY80" fmla="*/ 1804 h 10000"/>
                  <a:gd name="connsiteX81" fmla="*/ 1083 w 10000"/>
                  <a:gd name="connsiteY81" fmla="*/ 1711 h 10000"/>
                  <a:gd name="connsiteX82" fmla="*/ 980 w 10000"/>
                  <a:gd name="connsiteY82" fmla="*/ 1735 h 10000"/>
                  <a:gd name="connsiteX83" fmla="*/ 994 w 10000"/>
                  <a:gd name="connsiteY83" fmla="*/ 1648 h 10000"/>
                  <a:gd name="connsiteX84" fmla="*/ 946 w 10000"/>
                  <a:gd name="connsiteY84" fmla="*/ 1546 h 10000"/>
                  <a:gd name="connsiteX85" fmla="*/ 980 w 10000"/>
                  <a:gd name="connsiteY85" fmla="*/ 1484 h 10000"/>
                  <a:gd name="connsiteX86" fmla="*/ 921 w 10000"/>
                  <a:gd name="connsiteY86" fmla="*/ 1410 h 10000"/>
                  <a:gd name="connsiteX87" fmla="*/ 856 w 10000"/>
                  <a:gd name="connsiteY87" fmla="*/ 1405 h 10000"/>
                  <a:gd name="connsiteX88" fmla="*/ 901 w 10000"/>
                  <a:gd name="connsiteY88" fmla="*/ 1268 h 10000"/>
                  <a:gd name="connsiteX89" fmla="*/ 847 w 10000"/>
                  <a:gd name="connsiteY89" fmla="*/ 1151 h 10000"/>
                  <a:gd name="connsiteX90" fmla="*/ 768 w 10000"/>
                  <a:gd name="connsiteY90" fmla="*/ 1046 h 10000"/>
                  <a:gd name="connsiteX91" fmla="*/ 685 w 10000"/>
                  <a:gd name="connsiteY91" fmla="*/ 1025 h 10000"/>
                  <a:gd name="connsiteX92" fmla="*/ 679 w 10000"/>
                  <a:gd name="connsiteY92" fmla="*/ 1093 h 10000"/>
                  <a:gd name="connsiteX93" fmla="*/ 619 w 10000"/>
                  <a:gd name="connsiteY93" fmla="*/ 1167 h 10000"/>
                  <a:gd name="connsiteX94" fmla="*/ 506 w 10000"/>
                  <a:gd name="connsiteY94" fmla="*/ 1057 h 10000"/>
                  <a:gd name="connsiteX95" fmla="*/ 403 w 10000"/>
                  <a:gd name="connsiteY95" fmla="*/ 1046 h 10000"/>
                  <a:gd name="connsiteX96" fmla="*/ 0 w 10000"/>
                  <a:gd name="connsiteY96"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581 w 10000"/>
                  <a:gd name="connsiteY64" fmla="*/ 3063 h 10000"/>
                  <a:gd name="connsiteX65" fmla="*/ 1582 w 10000"/>
                  <a:gd name="connsiteY65" fmla="*/ 3075 h 10000"/>
                  <a:gd name="connsiteX66" fmla="*/ 1703 w 10000"/>
                  <a:gd name="connsiteY66" fmla="*/ 2721 h 10000"/>
                  <a:gd name="connsiteX67" fmla="*/ 1542 w 10000"/>
                  <a:gd name="connsiteY67" fmla="*/ 2656 h 10000"/>
                  <a:gd name="connsiteX68" fmla="*/ 1492 w 10000"/>
                  <a:gd name="connsiteY68" fmla="*/ 2563 h 10000"/>
                  <a:gd name="connsiteX69" fmla="*/ 1416 w 10000"/>
                  <a:gd name="connsiteY69" fmla="*/ 2689 h 10000"/>
                  <a:gd name="connsiteX70" fmla="*/ 1318 w 10000"/>
                  <a:gd name="connsiteY70" fmla="*/ 2673 h 10000"/>
                  <a:gd name="connsiteX71" fmla="*/ 1210 w 10000"/>
                  <a:gd name="connsiteY71" fmla="*/ 2730 h 10000"/>
                  <a:gd name="connsiteX72" fmla="*/ 1225 w 10000"/>
                  <a:gd name="connsiteY72" fmla="*/ 2610 h 10000"/>
                  <a:gd name="connsiteX73" fmla="*/ 1275 w 10000"/>
                  <a:gd name="connsiteY73" fmla="*/ 2547 h 10000"/>
                  <a:gd name="connsiteX74" fmla="*/ 1215 w 10000"/>
                  <a:gd name="connsiteY74" fmla="*/ 2495 h 10000"/>
                  <a:gd name="connsiteX75" fmla="*/ 1186 w 10000"/>
                  <a:gd name="connsiteY75" fmla="*/ 2336 h 10000"/>
                  <a:gd name="connsiteX76" fmla="*/ 1143 w 10000"/>
                  <a:gd name="connsiteY76" fmla="*/ 2257 h 10000"/>
                  <a:gd name="connsiteX77" fmla="*/ 1225 w 10000"/>
                  <a:gd name="connsiteY77" fmla="*/ 2178 h 10000"/>
                  <a:gd name="connsiteX78" fmla="*/ 1196 w 10000"/>
                  <a:gd name="connsiteY78" fmla="*/ 2036 h 10000"/>
                  <a:gd name="connsiteX79" fmla="*/ 1128 w 10000"/>
                  <a:gd name="connsiteY79" fmla="*/ 1962 h 10000"/>
                  <a:gd name="connsiteX80" fmla="*/ 1196 w 10000"/>
                  <a:gd name="connsiteY80" fmla="*/ 1837 h 10000"/>
                  <a:gd name="connsiteX81" fmla="*/ 1107 w 10000"/>
                  <a:gd name="connsiteY81" fmla="*/ 1804 h 10000"/>
                  <a:gd name="connsiteX82" fmla="*/ 1083 w 10000"/>
                  <a:gd name="connsiteY82" fmla="*/ 1711 h 10000"/>
                  <a:gd name="connsiteX83" fmla="*/ 980 w 10000"/>
                  <a:gd name="connsiteY83" fmla="*/ 1735 h 10000"/>
                  <a:gd name="connsiteX84" fmla="*/ 994 w 10000"/>
                  <a:gd name="connsiteY84" fmla="*/ 1648 h 10000"/>
                  <a:gd name="connsiteX85" fmla="*/ 946 w 10000"/>
                  <a:gd name="connsiteY85" fmla="*/ 1546 h 10000"/>
                  <a:gd name="connsiteX86" fmla="*/ 980 w 10000"/>
                  <a:gd name="connsiteY86" fmla="*/ 1484 h 10000"/>
                  <a:gd name="connsiteX87" fmla="*/ 921 w 10000"/>
                  <a:gd name="connsiteY87" fmla="*/ 1410 h 10000"/>
                  <a:gd name="connsiteX88" fmla="*/ 856 w 10000"/>
                  <a:gd name="connsiteY88" fmla="*/ 1405 h 10000"/>
                  <a:gd name="connsiteX89" fmla="*/ 901 w 10000"/>
                  <a:gd name="connsiteY89" fmla="*/ 1268 h 10000"/>
                  <a:gd name="connsiteX90" fmla="*/ 847 w 10000"/>
                  <a:gd name="connsiteY90" fmla="*/ 1151 h 10000"/>
                  <a:gd name="connsiteX91" fmla="*/ 768 w 10000"/>
                  <a:gd name="connsiteY91" fmla="*/ 1046 h 10000"/>
                  <a:gd name="connsiteX92" fmla="*/ 685 w 10000"/>
                  <a:gd name="connsiteY92" fmla="*/ 1025 h 10000"/>
                  <a:gd name="connsiteX93" fmla="*/ 679 w 10000"/>
                  <a:gd name="connsiteY93" fmla="*/ 1093 h 10000"/>
                  <a:gd name="connsiteX94" fmla="*/ 619 w 10000"/>
                  <a:gd name="connsiteY94" fmla="*/ 1167 h 10000"/>
                  <a:gd name="connsiteX95" fmla="*/ 506 w 10000"/>
                  <a:gd name="connsiteY95" fmla="*/ 1057 h 10000"/>
                  <a:gd name="connsiteX96" fmla="*/ 403 w 10000"/>
                  <a:gd name="connsiteY96" fmla="*/ 1046 h 10000"/>
                  <a:gd name="connsiteX97" fmla="*/ 0 w 10000"/>
                  <a:gd name="connsiteY97"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581 w 10000"/>
                  <a:gd name="connsiteY64" fmla="*/ 3063 h 10000"/>
                  <a:gd name="connsiteX65" fmla="*/ 1582 w 10000"/>
                  <a:gd name="connsiteY65" fmla="*/ 3075 h 10000"/>
                  <a:gd name="connsiteX66" fmla="*/ 1703 w 10000"/>
                  <a:gd name="connsiteY66" fmla="*/ 2721 h 10000"/>
                  <a:gd name="connsiteX67" fmla="*/ 1542 w 10000"/>
                  <a:gd name="connsiteY67" fmla="*/ 2656 h 10000"/>
                  <a:gd name="connsiteX68" fmla="*/ 1416 w 10000"/>
                  <a:gd name="connsiteY68" fmla="*/ 2689 h 10000"/>
                  <a:gd name="connsiteX69" fmla="*/ 1318 w 10000"/>
                  <a:gd name="connsiteY69" fmla="*/ 2673 h 10000"/>
                  <a:gd name="connsiteX70" fmla="*/ 1210 w 10000"/>
                  <a:gd name="connsiteY70" fmla="*/ 2730 h 10000"/>
                  <a:gd name="connsiteX71" fmla="*/ 1225 w 10000"/>
                  <a:gd name="connsiteY71" fmla="*/ 2610 h 10000"/>
                  <a:gd name="connsiteX72" fmla="*/ 1275 w 10000"/>
                  <a:gd name="connsiteY72" fmla="*/ 2547 h 10000"/>
                  <a:gd name="connsiteX73" fmla="*/ 1215 w 10000"/>
                  <a:gd name="connsiteY73" fmla="*/ 2495 h 10000"/>
                  <a:gd name="connsiteX74" fmla="*/ 1186 w 10000"/>
                  <a:gd name="connsiteY74" fmla="*/ 2336 h 10000"/>
                  <a:gd name="connsiteX75" fmla="*/ 1143 w 10000"/>
                  <a:gd name="connsiteY75" fmla="*/ 2257 h 10000"/>
                  <a:gd name="connsiteX76" fmla="*/ 1225 w 10000"/>
                  <a:gd name="connsiteY76" fmla="*/ 2178 h 10000"/>
                  <a:gd name="connsiteX77" fmla="*/ 1196 w 10000"/>
                  <a:gd name="connsiteY77" fmla="*/ 2036 h 10000"/>
                  <a:gd name="connsiteX78" fmla="*/ 1128 w 10000"/>
                  <a:gd name="connsiteY78" fmla="*/ 1962 h 10000"/>
                  <a:gd name="connsiteX79" fmla="*/ 1196 w 10000"/>
                  <a:gd name="connsiteY79" fmla="*/ 1837 h 10000"/>
                  <a:gd name="connsiteX80" fmla="*/ 1107 w 10000"/>
                  <a:gd name="connsiteY80" fmla="*/ 1804 h 10000"/>
                  <a:gd name="connsiteX81" fmla="*/ 1083 w 10000"/>
                  <a:gd name="connsiteY81" fmla="*/ 1711 h 10000"/>
                  <a:gd name="connsiteX82" fmla="*/ 980 w 10000"/>
                  <a:gd name="connsiteY82" fmla="*/ 1735 h 10000"/>
                  <a:gd name="connsiteX83" fmla="*/ 994 w 10000"/>
                  <a:gd name="connsiteY83" fmla="*/ 1648 h 10000"/>
                  <a:gd name="connsiteX84" fmla="*/ 946 w 10000"/>
                  <a:gd name="connsiteY84" fmla="*/ 1546 h 10000"/>
                  <a:gd name="connsiteX85" fmla="*/ 980 w 10000"/>
                  <a:gd name="connsiteY85" fmla="*/ 1484 h 10000"/>
                  <a:gd name="connsiteX86" fmla="*/ 921 w 10000"/>
                  <a:gd name="connsiteY86" fmla="*/ 1410 h 10000"/>
                  <a:gd name="connsiteX87" fmla="*/ 856 w 10000"/>
                  <a:gd name="connsiteY87" fmla="*/ 1405 h 10000"/>
                  <a:gd name="connsiteX88" fmla="*/ 901 w 10000"/>
                  <a:gd name="connsiteY88" fmla="*/ 1268 h 10000"/>
                  <a:gd name="connsiteX89" fmla="*/ 847 w 10000"/>
                  <a:gd name="connsiteY89" fmla="*/ 1151 h 10000"/>
                  <a:gd name="connsiteX90" fmla="*/ 768 w 10000"/>
                  <a:gd name="connsiteY90" fmla="*/ 1046 h 10000"/>
                  <a:gd name="connsiteX91" fmla="*/ 685 w 10000"/>
                  <a:gd name="connsiteY91" fmla="*/ 1025 h 10000"/>
                  <a:gd name="connsiteX92" fmla="*/ 679 w 10000"/>
                  <a:gd name="connsiteY92" fmla="*/ 1093 h 10000"/>
                  <a:gd name="connsiteX93" fmla="*/ 619 w 10000"/>
                  <a:gd name="connsiteY93" fmla="*/ 1167 h 10000"/>
                  <a:gd name="connsiteX94" fmla="*/ 506 w 10000"/>
                  <a:gd name="connsiteY94" fmla="*/ 1057 h 10000"/>
                  <a:gd name="connsiteX95" fmla="*/ 403 w 10000"/>
                  <a:gd name="connsiteY95" fmla="*/ 1046 h 10000"/>
                  <a:gd name="connsiteX96" fmla="*/ 0 w 10000"/>
                  <a:gd name="connsiteY96"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581 w 10000"/>
                  <a:gd name="connsiteY64" fmla="*/ 3063 h 10000"/>
                  <a:gd name="connsiteX65" fmla="*/ 1703 w 10000"/>
                  <a:gd name="connsiteY65" fmla="*/ 2721 h 10000"/>
                  <a:gd name="connsiteX66" fmla="*/ 1542 w 10000"/>
                  <a:gd name="connsiteY66" fmla="*/ 2656 h 10000"/>
                  <a:gd name="connsiteX67" fmla="*/ 1416 w 10000"/>
                  <a:gd name="connsiteY67" fmla="*/ 2689 h 10000"/>
                  <a:gd name="connsiteX68" fmla="*/ 1318 w 10000"/>
                  <a:gd name="connsiteY68" fmla="*/ 2673 h 10000"/>
                  <a:gd name="connsiteX69" fmla="*/ 1210 w 10000"/>
                  <a:gd name="connsiteY69" fmla="*/ 2730 h 10000"/>
                  <a:gd name="connsiteX70" fmla="*/ 1225 w 10000"/>
                  <a:gd name="connsiteY70" fmla="*/ 2610 h 10000"/>
                  <a:gd name="connsiteX71" fmla="*/ 1275 w 10000"/>
                  <a:gd name="connsiteY71" fmla="*/ 2547 h 10000"/>
                  <a:gd name="connsiteX72" fmla="*/ 1215 w 10000"/>
                  <a:gd name="connsiteY72" fmla="*/ 2495 h 10000"/>
                  <a:gd name="connsiteX73" fmla="*/ 1186 w 10000"/>
                  <a:gd name="connsiteY73" fmla="*/ 2336 h 10000"/>
                  <a:gd name="connsiteX74" fmla="*/ 1143 w 10000"/>
                  <a:gd name="connsiteY74" fmla="*/ 2257 h 10000"/>
                  <a:gd name="connsiteX75" fmla="*/ 1225 w 10000"/>
                  <a:gd name="connsiteY75" fmla="*/ 2178 h 10000"/>
                  <a:gd name="connsiteX76" fmla="*/ 1196 w 10000"/>
                  <a:gd name="connsiteY76" fmla="*/ 2036 h 10000"/>
                  <a:gd name="connsiteX77" fmla="*/ 1128 w 10000"/>
                  <a:gd name="connsiteY77" fmla="*/ 1962 h 10000"/>
                  <a:gd name="connsiteX78" fmla="*/ 1196 w 10000"/>
                  <a:gd name="connsiteY78" fmla="*/ 1837 h 10000"/>
                  <a:gd name="connsiteX79" fmla="*/ 1107 w 10000"/>
                  <a:gd name="connsiteY79" fmla="*/ 1804 h 10000"/>
                  <a:gd name="connsiteX80" fmla="*/ 1083 w 10000"/>
                  <a:gd name="connsiteY80" fmla="*/ 1711 h 10000"/>
                  <a:gd name="connsiteX81" fmla="*/ 980 w 10000"/>
                  <a:gd name="connsiteY81" fmla="*/ 1735 h 10000"/>
                  <a:gd name="connsiteX82" fmla="*/ 994 w 10000"/>
                  <a:gd name="connsiteY82" fmla="*/ 1648 h 10000"/>
                  <a:gd name="connsiteX83" fmla="*/ 946 w 10000"/>
                  <a:gd name="connsiteY83" fmla="*/ 1546 h 10000"/>
                  <a:gd name="connsiteX84" fmla="*/ 980 w 10000"/>
                  <a:gd name="connsiteY84" fmla="*/ 1484 h 10000"/>
                  <a:gd name="connsiteX85" fmla="*/ 921 w 10000"/>
                  <a:gd name="connsiteY85" fmla="*/ 1410 h 10000"/>
                  <a:gd name="connsiteX86" fmla="*/ 856 w 10000"/>
                  <a:gd name="connsiteY86" fmla="*/ 1405 h 10000"/>
                  <a:gd name="connsiteX87" fmla="*/ 901 w 10000"/>
                  <a:gd name="connsiteY87" fmla="*/ 1268 h 10000"/>
                  <a:gd name="connsiteX88" fmla="*/ 847 w 10000"/>
                  <a:gd name="connsiteY88" fmla="*/ 1151 h 10000"/>
                  <a:gd name="connsiteX89" fmla="*/ 768 w 10000"/>
                  <a:gd name="connsiteY89" fmla="*/ 1046 h 10000"/>
                  <a:gd name="connsiteX90" fmla="*/ 685 w 10000"/>
                  <a:gd name="connsiteY90" fmla="*/ 1025 h 10000"/>
                  <a:gd name="connsiteX91" fmla="*/ 679 w 10000"/>
                  <a:gd name="connsiteY91" fmla="*/ 1093 h 10000"/>
                  <a:gd name="connsiteX92" fmla="*/ 619 w 10000"/>
                  <a:gd name="connsiteY92" fmla="*/ 1167 h 10000"/>
                  <a:gd name="connsiteX93" fmla="*/ 506 w 10000"/>
                  <a:gd name="connsiteY93" fmla="*/ 1057 h 10000"/>
                  <a:gd name="connsiteX94" fmla="*/ 403 w 10000"/>
                  <a:gd name="connsiteY94" fmla="*/ 1046 h 10000"/>
                  <a:gd name="connsiteX95" fmla="*/ 0 w 10000"/>
                  <a:gd name="connsiteY95"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703 w 10000"/>
                  <a:gd name="connsiteY64" fmla="*/ 2721 h 10000"/>
                  <a:gd name="connsiteX65" fmla="*/ 1542 w 10000"/>
                  <a:gd name="connsiteY65" fmla="*/ 2656 h 10000"/>
                  <a:gd name="connsiteX66" fmla="*/ 1416 w 10000"/>
                  <a:gd name="connsiteY66" fmla="*/ 2689 h 10000"/>
                  <a:gd name="connsiteX67" fmla="*/ 1318 w 10000"/>
                  <a:gd name="connsiteY67" fmla="*/ 2673 h 10000"/>
                  <a:gd name="connsiteX68" fmla="*/ 1210 w 10000"/>
                  <a:gd name="connsiteY68" fmla="*/ 2730 h 10000"/>
                  <a:gd name="connsiteX69" fmla="*/ 1225 w 10000"/>
                  <a:gd name="connsiteY69" fmla="*/ 2610 h 10000"/>
                  <a:gd name="connsiteX70" fmla="*/ 1275 w 10000"/>
                  <a:gd name="connsiteY70" fmla="*/ 2547 h 10000"/>
                  <a:gd name="connsiteX71" fmla="*/ 1215 w 10000"/>
                  <a:gd name="connsiteY71" fmla="*/ 2495 h 10000"/>
                  <a:gd name="connsiteX72" fmla="*/ 1186 w 10000"/>
                  <a:gd name="connsiteY72" fmla="*/ 2336 h 10000"/>
                  <a:gd name="connsiteX73" fmla="*/ 1143 w 10000"/>
                  <a:gd name="connsiteY73" fmla="*/ 2257 h 10000"/>
                  <a:gd name="connsiteX74" fmla="*/ 1225 w 10000"/>
                  <a:gd name="connsiteY74" fmla="*/ 2178 h 10000"/>
                  <a:gd name="connsiteX75" fmla="*/ 1196 w 10000"/>
                  <a:gd name="connsiteY75" fmla="*/ 2036 h 10000"/>
                  <a:gd name="connsiteX76" fmla="*/ 1128 w 10000"/>
                  <a:gd name="connsiteY76" fmla="*/ 1962 h 10000"/>
                  <a:gd name="connsiteX77" fmla="*/ 1196 w 10000"/>
                  <a:gd name="connsiteY77" fmla="*/ 1837 h 10000"/>
                  <a:gd name="connsiteX78" fmla="*/ 1107 w 10000"/>
                  <a:gd name="connsiteY78" fmla="*/ 1804 h 10000"/>
                  <a:gd name="connsiteX79" fmla="*/ 1083 w 10000"/>
                  <a:gd name="connsiteY79" fmla="*/ 1711 h 10000"/>
                  <a:gd name="connsiteX80" fmla="*/ 980 w 10000"/>
                  <a:gd name="connsiteY80" fmla="*/ 1735 h 10000"/>
                  <a:gd name="connsiteX81" fmla="*/ 994 w 10000"/>
                  <a:gd name="connsiteY81" fmla="*/ 1648 h 10000"/>
                  <a:gd name="connsiteX82" fmla="*/ 946 w 10000"/>
                  <a:gd name="connsiteY82" fmla="*/ 1546 h 10000"/>
                  <a:gd name="connsiteX83" fmla="*/ 980 w 10000"/>
                  <a:gd name="connsiteY83" fmla="*/ 1484 h 10000"/>
                  <a:gd name="connsiteX84" fmla="*/ 921 w 10000"/>
                  <a:gd name="connsiteY84" fmla="*/ 1410 h 10000"/>
                  <a:gd name="connsiteX85" fmla="*/ 856 w 10000"/>
                  <a:gd name="connsiteY85" fmla="*/ 1405 h 10000"/>
                  <a:gd name="connsiteX86" fmla="*/ 901 w 10000"/>
                  <a:gd name="connsiteY86" fmla="*/ 1268 h 10000"/>
                  <a:gd name="connsiteX87" fmla="*/ 847 w 10000"/>
                  <a:gd name="connsiteY87" fmla="*/ 1151 h 10000"/>
                  <a:gd name="connsiteX88" fmla="*/ 768 w 10000"/>
                  <a:gd name="connsiteY88" fmla="*/ 1046 h 10000"/>
                  <a:gd name="connsiteX89" fmla="*/ 685 w 10000"/>
                  <a:gd name="connsiteY89" fmla="*/ 1025 h 10000"/>
                  <a:gd name="connsiteX90" fmla="*/ 679 w 10000"/>
                  <a:gd name="connsiteY90" fmla="*/ 1093 h 10000"/>
                  <a:gd name="connsiteX91" fmla="*/ 619 w 10000"/>
                  <a:gd name="connsiteY91" fmla="*/ 1167 h 10000"/>
                  <a:gd name="connsiteX92" fmla="*/ 506 w 10000"/>
                  <a:gd name="connsiteY92" fmla="*/ 1057 h 10000"/>
                  <a:gd name="connsiteX93" fmla="*/ 403 w 10000"/>
                  <a:gd name="connsiteY93" fmla="*/ 1046 h 10000"/>
                  <a:gd name="connsiteX94" fmla="*/ 0 w 10000"/>
                  <a:gd name="connsiteY94"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542 w 10000"/>
                  <a:gd name="connsiteY64" fmla="*/ 2656 h 10000"/>
                  <a:gd name="connsiteX65" fmla="*/ 1416 w 10000"/>
                  <a:gd name="connsiteY65" fmla="*/ 2689 h 10000"/>
                  <a:gd name="connsiteX66" fmla="*/ 1318 w 10000"/>
                  <a:gd name="connsiteY66" fmla="*/ 2673 h 10000"/>
                  <a:gd name="connsiteX67" fmla="*/ 1210 w 10000"/>
                  <a:gd name="connsiteY67" fmla="*/ 2730 h 10000"/>
                  <a:gd name="connsiteX68" fmla="*/ 1225 w 10000"/>
                  <a:gd name="connsiteY68" fmla="*/ 2610 h 10000"/>
                  <a:gd name="connsiteX69" fmla="*/ 1275 w 10000"/>
                  <a:gd name="connsiteY69" fmla="*/ 2547 h 10000"/>
                  <a:gd name="connsiteX70" fmla="*/ 1215 w 10000"/>
                  <a:gd name="connsiteY70" fmla="*/ 2495 h 10000"/>
                  <a:gd name="connsiteX71" fmla="*/ 1186 w 10000"/>
                  <a:gd name="connsiteY71" fmla="*/ 2336 h 10000"/>
                  <a:gd name="connsiteX72" fmla="*/ 1143 w 10000"/>
                  <a:gd name="connsiteY72" fmla="*/ 2257 h 10000"/>
                  <a:gd name="connsiteX73" fmla="*/ 1225 w 10000"/>
                  <a:gd name="connsiteY73" fmla="*/ 2178 h 10000"/>
                  <a:gd name="connsiteX74" fmla="*/ 1196 w 10000"/>
                  <a:gd name="connsiteY74" fmla="*/ 2036 h 10000"/>
                  <a:gd name="connsiteX75" fmla="*/ 1128 w 10000"/>
                  <a:gd name="connsiteY75" fmla="*/ 1962 h 10000"/>
                  <a:gd name="connsiteX76" fmla="*/ 1196 w 10000"/>
                  <a:gd name="connsiteY76" fmla="*/ 1837 h 10000"/>
                  <a:gd name="connsiteX77" fmla="*/ 1107 w 10000"/>
                  <a:gd name="connsiteY77" fmla="*/ 1804 h 10000"/>
                  <a:gd name="connsiteX78" fmla="*/ 1083 w 10000"/>
                  <a:gd name="connsiteY78" fmla="*/ 1711 h 10000"/>
                  <a:gd name="connsiteX79" fmla="*/ 980 w 10000"/>
                  <a:gd name="connsiteY79" fmla="*/ 1735 h 10000"/>
                  <a:gd name="connsiteX80" fmla="*/ 994 w 10000"/>
                  <a:gd name="connsiteY80" fmla="*/ 1648 h 10000"/>
                  <a:gd name="connsiteX81" fmla="*/ 946 w 10000"/>
                  <a:gd name="connsiteY81" fmla="*/ 1546 h 10000"/>
                  <a:gd name="connsiteX82" fmla="*/ 980 w 10000"/>
                  <a:gd name="connsiteY82" fmla="*/ 1484 h 10000"/>
                  <a:gd name="connsiteX83" fmla="*/ 921 w 10000"/>
                  <a:gd name="connsiteY83" fmla="*/ 1410 h 10000"/>
                  <a:gd name="connsiteX84" fmla="*/ 856 w 10000"/>
                  <a:gd name="connsiteY84" fmla="*/ 1405 h 10000"/>
                  <a:gd name="connsiteX85" fmla="*/ 901 w 10000"/>
                  <a:gd name="connsiteY85" fmla="*/ 1268 h 10000"/>
                  <a:gd name="connsiteX86" fmla="*/ 847 w 10000"/>
                  <a:gd name="connsiteY86" fmla="*/ 1151 h 10000"/>
                  <a:gd name="connsiteX87" fmla="*/ 768 w 10000"/>
                  <a:gd name="connsiteY87" fmla="*/ 1046 h 10000"/>
                  <a:gd name="connsiteX88" fmla="*/ 685 w 10000"/>
                  <a:gd name="connsiteY88" fmla="*/ 1025 h 10000"/>
                  <a:gd name="connsiteX89" fmla="*/ 679 w 10000"/>
                  <a:gd name="connsiteY89" fmla="*/ 1093 h 10000"/>
                  <a:gd name="connsiteX90" fmla="*/ 619 w 10000"/>
                  <a:gd name="connsiteY90" fmla="*/ 1167 h 10000"/>
                  <a:gd name="connsiteX91" fmla="*/ 506 w 10000"/>
                  <a:gd name="connsiteY91" fmla="*/ 1057 h 10000"/>
                  <a:gd name="connsiteX92" fmla="*/ 403 w 10000"/>
                  <a:gd name="connsiteY92" fmla="*/ 1046 h 10000"/>
                  <a:gd name="connsiteX93" fmla="*/ 0 w 10000"/>
                  <a:gd name="connsiteY93"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416 w 10000"/>
                  <a:gd name="connsiteY64" fmla="*/ 2689 h 10000"/>
                  <a:gd name="connsiteX65" fmla="*/ 1318 w 10000"/>
                  <a:gd name="connsiteY65" fmla="*/ 2673 h 10000"/>
                  <a:gd name="connsiteX66" fmla="*/ 1210 w 10000"/>
                  <a:gd name="connsiteY66" fmla="*/ 2730 h 10000"/>
                  <a:gd name="connsiteX67" fmla="*/ 1225 w 10000"/>
                  <a:gd name="connsiteY67" fmla="*/ 2610 h 10000"/>
                  <a:gd name="connsiteX68" fmla="*/ 1275 w 10000"/>
                  <a:gd name="connsiteY68" fmla="*/ 2547 h 10000"/>
                  <a:gd name="connsiteX69" fmla="*/ 1215 w 10000"/>
                  <a:gd name="connsiteY69" fmla="*/ 2495 h 10000"/>
                  <a:gd name="connsiteX70" fmla="*/ 1186 w 10000"/>
                  <a:gd name="connsiteY70" fmla="*/ 2336 h 10000"/>
                  <a:gd name="connsiteX71" fmla="*/ 1143 w 10000"/>
                  <a:gd name="connsiteY71" fmla="*/ 2257 h 10000"/>
                  <a:gd name="connsiteX72" fmla="*/ 1225 w 10000"/>
                  <a:gd name="connsiteY72" fmla="*/ 2178 h 10000"/>
                  <a:gd name="connsiteX73" fmla="*/ 1196 w 10000"/>
                  <a:gd name="connsiteY73" fmla="*/ 2036 h 10000"/>
                  <a:gd name="connsiteX74" fmla="*/ 1128 w 10000"/>
                  <a:gd name="connsiteY74" fmla="*/ 1962 h 10000"/>
                  <a:gd name="connsiteX75" fmla="*/ 1196 w 10000"/>
                  <a:gd name="connsiteY75" fmla="*/ 1837 h 10000"/>
                  <a:gd name="connsiteX76" fmla="*/ 1107 w 10000"/>
                  <a:gd name="connsiteY76" fmla="*/ 1804 h 10000"/>
                  <a:gd name="connsiteX77" fmla="*/ 1083 w 10000"/>
                  <a:gd name="connsiteY77" fmla="*/ 1711 h 10000"/>
                  <a:gd name="connsiteX78" fmla="*/ 980 w 10000"/>
                  <a:gd name="connsiteY78" fmla="*/ 1735 h 10000"/>
                  <a:gd name="connsiteX79" fmla="*/ 994 w 10000"/>
                  <a:gd name="connsiteY79" fmla="*/ 1648 h 10000"/>
                  <a:gd name="connsiteX80" fmla="*/ 946 w 10000"/>
                  <a:gd name="connsiteY80" fmla="*/ 1546 h 10000"/>
                  <a:gd name="connsiteX81" fmla="*/ 980 w 10000"/>
                  <a:gd name="connsiteY81" fmla="*/ 1484 h 10000"/>
                  <a:gd name="connsiteX82" fmla="*/ 921 w 10000"/>
                  <a:gd name="connsiteY82" fmla="*/ 1410 h 10000"/>
                  <a:gd name="connsiteX83" fmla="*/ 856 w 10000"/>
                  <a:gd name="connsiteY83" fmla="*/ 1405 h 10000"/>
                  <a:gd name="connsiteX84" fmla="*/ 901 w 10000"/>
                  <a:gd name="connsiteY84" fmla="*/ 1268 h 10000"/>
                  <a:gd name="connsiteX85" fmla="*/ 847 w 10000"/>
                  <a:gd name="connsiteY85" fmla="*/ 1151 h 10000"/>
                  <a:gd name="connsiteX86" fmla="*/ 768 w 10000"/>
                  <a:gd name="connsiteY86" fmla="*/ 1046 h 10000"/>
                  <a:gd name="connsiteX87" fmla="*/ 685 w 10000"/>
                  <a:gd name="connsiteY87" fmla="*/ 1025 h 10000"/>
                  <a:gd name="connsiteX88" fmla="*/ 679 w 10000"/>
                  <a:gd name="connsiteY88" fmla="*/ 1093 h 10000"/>
                  <a:gd name="connsiteX89" fmla="*/ 619 w 10000"/>
                  <a:gd name="connsiteY89" fmla="*/ 1167 h 10000"/>
                  <a:gd name="connsiteX90" fmla="*/ 506 w 10000"/>
                  <a:gd name="connsiteY90" fmla="*/ 1057 h 10000"/>
                  <a:gd name="connsiteX91" fmla="*/ 403 w 10000"/>
                  <a:gd name="connsiteY91" fmla="*/ 1046 h 10000"/>
                  <a:gd name="connsiteX92" fmla="*/ 0 w 10000"/>
                  <a:gd name="connsiteY92"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318 w 10000"/>
                  <a:gd name="connsiteY64" fmla="*/ 2673 h 10000"/>
                  <a:gd name="connsiteX65" fmla="*/ 1210 w 10000"/>
                  <a:gd name="connsiteY65" fmla="*/ 2730 h 10000"/>
                  <a:gd name="connsiteX66" fmla="*/ 1225 w 10000"/>
                  <a:gd name="connsiteY66" fmla="*/ 2610 h 10000"/>
                  <a:gd name="connsiteX67" fmla="*/ 1275 w 10000"/>
                  <a:gd name="connsiteY67" fmla="*/ 2547 h 10000"/>
                  <a:gd name="connsiteX68" fmla="*/ 1215 w 10000"/>
                  <a:gd name="connsiteY68" fmla="*/ 2495 h 10000"/>
                  <a:gd name="connsiteX69" fmla="*/ 1186 w 10000"/>
                  <a:gd name="connsiteY69" fmla="*/ 2336 h 10000"/>
                  <a:gd name="connsiteX70" fmla="*/ 1143 w 10000"/>
                  <a:gd name="connsiteY70" fmla="*/ 2257 h 10000"/>
                  <a:gd name="connsiteX71" fmla="*/ 1225 w 10000"/>
                  <a:gd name="connsiteY71" fmla="*/ 2178 h 10000"/>
                  <a:gd name="connsiteX72" fmla="*/ 1196 w 10000"/>
                  <a:gd name="connsiteY72" fmla="*/ 2036 h 10000"/>
                  <a:gd name="connsiteX73" fmla="*/ 1128 w 10000"/>
                  <a:gd name="connsiteY73" fmla="*/ 1962 h 10000"/>
                  <a:gd name="connsiteX74" fmla="*/ 1196 w 10000"/>
                  <a:gd name="connsiteY74" fmla="*/ 1837 h 10000"/>
                  <a:gd name="connsiteX75" fmla="*/ 1107 w 10000"/>
                  <a:gd name="connsiteY75" fmla="*/ 1804 h 10000"/>
                  <a:gd name="connsiteX76" fmla="*/ 1083 w 10000"/>
                  <a:gd name="connsiteY76" fmla="*/ 1711 h 10000"/>
                  <a:gd name="connsiteX77" fmla="*/ 980 w 10000"/>
                  <a:gd name="connsiteY77" fmla="*/ 1735 h 10000"/>
                  <a:gd name="connsiteX78" fmla="*/ 994 w 10000"/>
                  <a:gd name="connsiteY78" fmla="*/ 1648 h 10000"/>
                  <a:gd name="connsiteX79" fmla="*/ 946 w 10000"/>
                  <a:gd name="connsiteY79" fmla="*/ 1546 h 10000"/>
                  <a:gd name="connsiteX80" fmla="*/ 980 w 10000"/>
                  <a:gd name="connsiteY80" fmla="*/ 1484 h 10000"/>
                  <a:gd name="connsiteX81" fmla="*/ 921 w 10000"/>
                  <a:gd name="connsiteY81" fmla="*/ 1410 h 10000"/>
                  <a:gd name="connsiteX82" fmla="*/ 856 w 10000"/>
                  <a:gd name="connsiteY82" fmla="*/ 1405 h 10000"/>
                  <a:gd name="connsiteX83" fmla="*/ 901 w 10000"/>
                  <a:gd name="connsiteY83" fmla="*/ 1268 h 10000"/>
                  <a:gd name="connsiteX84" fmla="*/ 847 w 10000"/>
                  <a:gd name="connsiteY84" fmla="*/ 1151 h 10000"/>
                  <a:gd name="connsiteX85" fmla="*/ 768 w 10000"/>
                  <a:gd name="connsiteY85" fmla="*/ 1046 h 10000"/>
                  <a:gd name="connsiteX86" fmla="*/ 685 w 10000"/>
                  <a:gd name="connsiteY86" fmla="*/ 1025 h 10000"/>
                  <a:gd name="connsiteX87" fmla="*/ 679 w 10000"/>
                  <a:gd name="connsiteY87" fmla="*/ 1093 h 10000"/>
                  <a:gd name="connsiteX88" fmla="*/ 619 w 10000"/>
                  <a:gd name="connsiteY88" fmla="*/ 1167 h 10000"/>
                  <a:gd name="connsiteX89" fmla="*/ 506 w 10000"/>
                  <a:gd name="connsiteY89" fmla="*/ 1057 h 10000"/>
                  <a:gd name="connsiteX90" fmla="*/ 403 w 10000"/>
                  <a:gd name="connsiteY90" fmla="*/ 1046 h 10000"/>
                  <a:gd name="connsiteX91" fmla="*/ 0 w 10000"/>
                  <a:gd name="connsiteY91"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210 w 10000"/>
                  <a:gd name="connsiteY64" fmla="*/ 2730 h 10000"/>
                  <a:gd name="connsiteX65" fmla="*/ 1225 w 10000"/>
                  <a:gd name="connsiteY65" fmla="*/ 2610 h 10000"/>
                  <a:gd name="connsiteX66" fmla="*/ 1275 w 10000"/>
                  <a:gd name="connsiteY66" fmla="*/ 2547 h 10000"/>
                  <a:gd name="connsiteX67" fmla="*/ 1215 w 10000"/>
                  <a:gd name="connsiteY67" fmla="*/ 2495 h 10000"/>
                  <a:gd name="connsiteX68" fmla="*/ 1186 w 10000"/>
                  <a:gd name="connsiteY68" fmla="*/ 2336 h 10000"/>
                  <a:gd name="connsiteX69" fmla="*/ 1143 w 10000"/>
                  <a:gd name="connsiteY69" fmla="*/ 2257 h 10000"/>
                  <a:gd name="connsiteX70" fmla="*/ 1225 w 10000"/>
                  <a:gd name="connsiteY70" fmla="*/ 2178 h 10000"/>
                  <a:gd name="connsiteX71" fmla="*/ 1196 w 10000"/>
                  <a:gd name="connsiteY71" fmla="*/ 2036 h 10000"/>
                  <a:gd name="connsiteX72" fmla="*/ 1128 w 10000"/>
                  <a:gd name="connsiteY72" fmla="*/ 1962 h 10000"/>
                  <a:gd name="connsiteX73" fmla="*/ 1196 w 10000"/>
                  <a:gd name="connsiteY73" fmla="*/ 1837 h 10000"/>
                  <a:gd name="connsiteX74" fmla="*/ 1107 w 10000"/>
                  <a:gd name="connsiteY74" fmla="*/ 1804 h 10000"/>
                  <a:gd name="connsiteX75" fmla="*/ 1083 w 10000"/>
                  <a:gd name="connsiteY75" fmla="*/ 1711 h 10000"/>
                  <a:gd name="connsiteX76" fmla="*/ 980 w 10000"/>
                  <a:gd name="connsiteY76" fmla="*/ 1735 h 10000"/>
                  <a:gd name="connsiteX77" fmla="*/ 994 w 10000"/>
                  <a:gd name="connsiteY77" fmla="*/ 1648 h 10000"/>
                  <a:gd name="connsiteX78" fmla="*/ 946 w 10000"/>
                  <a:gd name="connsiteY78" fmla="*/ 1546 h 10000"/>
                  <a:gd name="connsiteX79" fmla="*/ 980 w 10000"/>
                  <a:gd name="connsiteY79" fmla="*/ 1484 h 10000"/>
                  <a:gd name="connsiteX80" fmla="*/ 921 w 10000"/>
                  <a:gd name="connsiteY80" fmla="*/ 1410 h 10000"/>
                  <a:gd name="connsiteX81" fmla="*/ 856 w 10000"/>
                  <a:gd name="connsiteY81" fmla="*/ 1405 h 10000"/>
                  <a:gd name="connsiteX82" fmla="*/ 901 w 10000"/>
                  <a:gd name="connsiteY82" fmla="*/ 1268 h 10000"/>
                  <a:gd name="connsiteX83" fmla="*/ 847 w 10000"/>
                  <a:gd name="connsiteY83" fmla="*/ 1151 h 10000"/>
                  <a:gd name="connsiteX84" fmla="*/ 768 w 10000"/>
                  <a:gd name="connsiteY84" fmla="*/ 1046 h 10000"/>
                  <a:gd name="connsiteX85" fmla="*/ 685 w 10000"/>
                  <a:gd name="connsiteY85" fmla="*/ 1025 h 10000"/>
                  <a:gd name="connsiteX86" fmla="*/ 679 w 10000"/>
                  <a:gd name="connsiteY86" fmla="*/ 1093 h 10000"/>
                  <a:gd name="connsiteX87" fmla="*/ 619 w 10000"/>
                  <a:gd name="connsiteY87" fmla="*/ 1167 h 10000"/>
                  <a:gd name="connsiteX88" fmla="*/ 506 w 10000"/>
                  <a:gd name="connsiteY88" fmla="*/ 1057 h 10000"/>
                  <a:gd name="connsiteX89" fmla="*/ 403 w 10000"/>
                  <a:gd name="connsiteY89" fmla="*/ 1046 h 10000"/>
                  <a:gd name="connsiteX90" fmla="*/ 0 w 10000"/>
                  <a:gd name="connsiteY90"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210 w 10000"/>
                  <a:gd name="connsiteY64" fmla="*/ 2730 h 10000"/>
                  <a:gd name="connsiteX65" fmla="*/ 1225 w 10000"/>
                  <a:gd name="connsiteY65" fmla="*/ 2610 h 10000"/>
                  <a:gd name="connsiteX66" fmla="*/ 1215 w 10000"/>
                  <a:gd name="connsiteY66" fmla="*/ 2495 h 10000"/>
                  <a:gd name="connsiteX67" fmla="*/ 1186 w 10000"/>
                  <a:gd name="connsiteY67" fmla="*/ 2336 h 10000"/>
                  <a:gd name="connsiteX68" fmla="*/ 1143 w 10000"/>
                  <a:gd name="connsiteY68" fmla="*/ 2257 h 10000"/>
                  <a:gd name="connsiteX69" fmla="*/ 1225 w 10000"/>
                  <a:gd name="connsiteY69" fmla="*/ 2178 h 10000"/>
                  <a:gd name="connsiteX70" fmla="*/ 1196 w 10000"/>
                  <a:gd name="connsiteY70" fmla="*/ 2036 h 10000"/>
                  <a:gd name="connsiteX71" fmla="*/ 1128 w 10000"/>
                  <a:gd name="connsiteY71" fmla="*/ 1962 h 10000"/>
                  <a:gd name="connsiteX72" fmla="*/ 1196 w 10000"/>
                  <a:gd name="connsiteY72" fmla="*/ 1837 h 10000"/>
                  <a:gd name="connsiteX73" fmla="*/ 1107 w 10000"/>
                  <a:gd name="connsiteY73" fmla="*/ 1804 h 10000"/>
                  <a:gd name="connsiteX74" fmla="*/ 1083 w 10000"/>
                  <a:gd name="connsiteY74" fmla="*/ 1711 h 10000"/>
                  <a:gd name="connsiteX75" fmla="*/ 980 w 10000"/>
                  <a:gd name="connsiteY75" fmla="*/ 1735 h 10000"/>
                  <a:gd name="connsiteX76" fmla="*/ 994 w 10000"/>
                  <a:gd name="connsiteY76" fmla="*/ 1648 h 10000"/>
                  <a:gd name="connsiteX77" fmla="*/ 946 w 10000"/>
                  <a:gd name="connsiteY77" fmla="*/ 1546 h 10000"/>
                  <a:gd name="connsiteX78" fmla="*/ 980 w 10000"/>
                  <a:gd name="connsiteY78" fmla="*/ 1484 h 10000"/>
                  <a:gd name="connsiteX79" fmla="*/ 921 w 10000"/>
                  <a:gd name="connsiteY79" fmla="*/ 1410 h 10000"/>
                  <a:gd name="connsiteX80" fmla="*/ 856 w 10000"/>
                  <a:gd name="connsiteY80" fmla="*/ 1405 h 10000"/>
                  <a:gd name="connsiteX81" fmla="*/ 901 w 10000"/>
                  <a:gd name="connsiteY81" fmla="*/ 1268 h 10000"/>
                  <a:gd name="connsiteX82" fmla="*/ 847 w 10000"/>
                  <a:gd name="connsiteY82" fmla="*/ 1151 h 10000"/>
                  <a:gd name="connsiteX83" fmla="*/ 768 w 10000"/>
                  <a:gd name="connsiteY83" fmla="*/ 1046 h 10000"/>
                  <a:gd name="connsiteX84" fmla="*/ 685 w 10000"/>
                  <a:gd name="connsiteY84" fmla="*/ 1025 h 10000"/>
                  <a:gd name="connsiteX85" fmla="*/ 679 w 10000"/>
                  <a:gd name="connsiteY85" fmla="*/ 1093 h 10000"/>
                  <a:gd name="connsiteX86" fmla="*/ 619 w 10000"/>
                  <a:gd name="connsiteY86" fmla="*/ 1167 h 10000"/>
                  <a:gd name="connsiteX87" fmla="*/ 506 w 10000"/>
                  <a:gd name="connsiteY87" fmla="*/ 1057 h 10000"/>
                  <a:gd name="connsiteX88" fmla="*/ 403 w 10000"/>
                  <a:gd name="connsiteY88" fmla="*/ 1046 h 10000"/>
                  <a:gd name="connsiteX89" fmla="*/ 0 w 10000"/>
                  <a:gd name="connsiteY89"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210 w 10000"/>
                  <a:gd name="connsiteY64" fmla="*/ 2730 h 10000"/>
                  <a:gd name="connsiteX65" fmla="*/ 1215 w 10000"/>
                  <a:gd name="connsiteY65" fmla="*/ 2495 h 10000"/>
                  <a:gd name="connsiteX66" fmla="*/ 1186 w 10000"/>
                  <a:gd name="connsiteY66" fmla="*/ 2336 h 10000"/>
                  <a:gd name="connsiteX67" fmla="*/ 1143 w 10000"/>
                  <a:gd name="connsiteY67" fmla="*/ 2257 h 10000"/>
                  <a:gd name="connsiteX68" fmla="*/ 1225 w 10000"/>
                  <a:gd name="connsiteY68" fmla="*/ 2178 h 10000"/>
                  <a:gd name="connsiteX69" fmla="*/ 1196 w 10000"/>
                  <a:gd name="connsiteY69" fmla="*/ 2036 h 10000"/>
                  <a:gd name="connsiteX70" fmla="*/ 1128 w 10000"/>
                  <a:gd name="connsiteY70" fmla="*/ 1962 h 10000"/>
                  <a:gd name="connsiteX71" fmla="*/ 1196 w 10000"/>
                  <a:gd name="connsiteY71" fmla="*/ 1837 h 10000"/>
                  <a:gd name="connsiteX72" fmla="*/ 1107 w 10000"/>
                  <a:gd name="connsiteY72" fmla="*/ 1804 h 10000"/>
                  <a:gd name="connsiteX73" fmla="*/ 1083 w 10000"/>
                  <a:gd name="connsiteY73" fmla="*/ 1711 h 10000"/>
                  <a:gd name="connsiteX74" fmla="*/ 980 w 10000"/>
                  <a:gd name="connsiteY74" fmla="*/ 1735 h 10000"/>
                  <a:gd name="connsiteX75" fmla="*/ 994 w 10000"/>
                  <a:gd name="connsiteY75" fmla="*/ 1648 h 10000"/>
                  <a:gd name="connsiteX76" fmla="*/ 946 w 10000"/>
                  <a:gd name="connsiteY76" fmla="*/ 1546 h 10000"/>
                  <a:gd name="connsiteX77" fmla="*/ 980 w 10000"/>
                  <a:gd name="connsiteY77" fmla="*/ 1484 h 10000"/>
                  <a:gd name="connsiteX78" fmla="*/ 921 w 10000"/>
                  <a:gd name="connsiteY78" fmla="*/ 1410 h 10000"/>
                  <a:gd name="connsiteX79" fmla="*/ 856 w 10000"/>
                  <a:gd name="connsiteY79" fmla="*/ 1405 h 10000"/>
                  <a:gd name="connsiteX80" fmla="*/ 901 w 10000"/>
                  <a:gd name="connsiteY80" fmla="*/ 1268 h 10000"/>
                  <a:gd name="connsiteX81" fmla="*/ 847 w 10000"/>
                  <a:gd name="connsiteY81" fmla="*/ 1151 h 10000"/>
                  <a:gd name="connsiteX82" fmla="*/ 768 w 10000"/>
                  <a:gd name="connsiteY82" fmla="*/ 1046 h 10000"/>
                  <a:gd name="connsiteX83" fmla="*/ 685 w 10000"/>
                  <a:gd name="connsiteY83" fmla="*/ 1025 h 10000"/>
                  <a:gd name="connsiteX84" fmla="*/ 679 w 10000"/>
                  <a:gd name="connsiteY84" fmla="*/ 1093 h 10000"/>
                  <a:gd name="connsiteX85" fmla="*/ 619 w 10000"/>
                  <a:gd name="connsiteY85" fmla="*/ 1167 h 10000"/>
                  <a:gd name="connsiteX86" fmla="*/ 506 w 10000"/>
                  <a:gd name="connsiteY86" fmla="*/ 1057 h 10000"/>
                  <a:gd name="connsiteX87" fmla="*/ 403 w 10000"/>
                  <a:gd name="connsiteY87" fmla="*/ 1046 h 10000"/>
                  <a:gd name="connsiteX88" fmla="*/ 0 w 10000"/>
                  <a:gd name="connsiteY88"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215 w 10000"/>
                  <a:gd name="connsiteY64" fmla="*/ 2495 h 10000"/>
                  <a:gd name="connsiteX65" fmla="*/ 1186 w 10000"/>
                  <a:gd name="connsiteY65" fmla="*/ 2336 h 10000"/>
                  <a:gd name="connsiteX66" fmla="*/ 1143 w 10000"/>
                  <a:gd name="connsiteY66" fmla="*/ 2257 h 10000"/>
                  <a:gd name="connsiteX67" fmla="*/ 1225 w 10000"/>
                  <a:gd name="connsiteY67" fmla="*/ 2178 h 10000"/>
                  <a:gd name="connsiteX68" fmla="*/ 1196 w 10000"/>
                  <a:gd name="connsiteY68" fmla="*/ 2036 h 10000"/>
                  <a:gd name="connsiteX69" fmla="*/ 1128 w 10000"/>
                  <a:gd name="connsiteY69" fmla="*/ 1962 h 10000"/>
                  <a:gd name="connsiteX70" fmla="*/ 1196 w 10000"/>
                  <a:gd name="connsiteY70" fmla="*/ 1837 h 10000"/>
                  <a:gd name="connsiteX71" fmla="*/ 1107 w 10000"/>
                  <a:gd name="connsiteY71" fmla="*/ 1804 h 10000"/>
                  <a:gd name="connsiteX72" fmla="*/ 1083 w 10000"/>
                  <a:gd name="connsiteY72" fmla="*/ 1711 h 10000"/>
                  <a:gd name="connsiteX73" fmla="*/ 980 w 10000"/>
                  <a:gd name="connsiteY73" fmla="*/ 1735 h 10000"/>
                  <a:gd name="connsiteX74" fmla="*/ 994 w 10000"/>
                  <a:gd name="connsiteY74" fmla="*/ 1648 h 10000"/>
                  <a:gd name="connsiteX75" fmla="*/ 946 w 10000"/>
                  <a:gd name="connsiteY75" fmla="*/ 1546 h 10000"/>
                  <a:gd name="connsiteX76" fmla="*/ 980 w 10000"/>
                  <a:gd name="connsiteY76" fmla="*/ 1484 h 10000"/>
                  <a:gd name="connsiteX77" fmla="*/ 921 w 10000"/>
                  <a:gd name="connsiteY77" fmla="*/ 1410 h 10000"/>
                  <a:gd name="connsiteX78" fmla="*/ 856 w 10000"/>
                  <a:gd name="connsiteY78" fmla="*/ 1405 h 10000"/>
                  <a:gd name="connsiteX79" fmla="*/ 901 w 10000"/>
                  <a:gd name="connsiteY79" fmla="*/ 1268 h 10000"/>
                  <a:gd name="connsiteX80" fmla="*/ 847 w 10000"/>
                  <a:gd name="connsiteY80" fmla="*/ 1151 h 10000"/>
                  <a:gd name="connsiteX81" fmla="*/ 768 w 10000"/>
                  <a:gd name="connsiteY81" fmla="*/ 1046 h 10000"/>
                  <a:gd name="connsiteX82" fmla="*/ 685 w 10000"/>
                  <a:gd name="connsiteY82" fmla="*/ 1025 h 10000"/>
                  <a:gd name="connsiteX83" fmla="*/ 679 w 10000"/>
                  <a:gd name="connsiteY83" fmla="*/ 1093 h 10000"/>
                  <a:gd name="connsiteX84" fmla="*/ 619 w 10000"/>
                  <a:gd name="connsiteY84" fmla="*/ 1167 h 10000"/>
                  <a:gd name="connsiteX85" fmla="*/ 506 w 10000"/>
                  <a:gd name="connsiteY85" fmla="*/ 1057 h 10000"/>
                  <a:gd name="connsiteX86" fmla="*/ 403 w 10000"/>
                  <a:gd name="connsiteY86" fmla="*/ 1046 h 10000"/>
                  <a:gd name="connsiteX87" fmla="*/ 0 w 10000"/>
                  <a:gd name="connsiteY87"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86 w 10000"/>
                  <a:gd name="connsiteY64" fmla="*/ 2336 h 10000"/>
                  <a:gd name="connsiteX65" fmla="*/ 1143 w 10000"/>
                  <a:gd name="connsiteY65" fmla="*/ 2257 h 10000"/>
                  <a:gd name="connsiteX66" fmla="*/ 1225 w 10000"/>
                  <a:gd name="connsiteY66" fmla="*/ 2178 h 10000"/>
                  <a:gd name="connsiteX67" fmla="*/ 1196 w 10000"/>
                  <a:gd name="connsiteY67" fmla="*/ 2036 h 10000"/>
                  <a:gd name="connsiteX68" fmla="*/ 1128 w 10000"/>
                  <a:gd name="connsiteY68" fmla="*/ 1962 h 10000"/>
                  <a:gd name="connsiteX69" fmla="*/ 1196 w 10000"/>
                  <a:gd name="connsiteY69" fmla="*/ 1837 h 10000"/>
                  <a:gd name="connsiteX70" fmla="*/ 1107 w 10000"/>
                  <a:gd name="connsiteY70" fmla="*/ 1804 h 10000"/>
                  <a:gd name="connsiteX71" fmla="*/ 1083 w 10000"/>
                  <a:gd name="connsiteY71" fmla="*/ 1711 h 10000"/>
                  <a:gd name="connsiteX72" fmla="*/ 980 w 10000"/>
                  <a:gd name="connsiteY72" fmla="*/ 1735 h 10000"/>
                  <a:gd name="connsiteX73" fmla="*/ 994 w 10000"/>
                  <a:gd name="connsiteY73" fmla="*/ 1648 h 10000"/>
                  <a:gd name="connsiteX74" fmla="*/ 946 w 10000"/>
                  <a:gd name="connsiteY74" fmla="*/ 1546 h 10000"/>
                  <a:gd name="connsiteX75" fmla="*/ 980 w 10000"/>
                  <a:gd name="connsiteY75" fmla="*/ 1484 h 10000"/>
                  <a:gd name="connsiteX76" fmla="*/ 921 w 10000"/>
                  <a:gd name="connsiteY76" fmla="*/ 1410 h 10000"/>
                  <a:gd name="connsiteX77" fmla="*/ 856 w 10000"/>
                  <a:gd name="connsiteY77" fmla="*/ 1405 h 10000"/>
                  <a:gd name="connsiteX78" fmla="*/ 901 w 10000"/>
                  <a:gd name="connsiteY78" fmla="*/ 1268 h 10000"/>
                  <a:gd name="connsiteX79" fmla="*/ 847 w 10000"/>
                  <a:gd name="connsiteY79" fmla="*/ 1151 h 10000"/>
                  <a:gd name="connsiteX80" fmla="*/ 768 w 10000"/>
                  <a:gd name="connsiteY80" fmla="*/ 1046 h 10000"/>
                  <a:gd name="connsiteX81" fmla="*/ 685 w 10000"/>
                  <a:gd name="connsiteY81" fmla="*/ 1025 h 10000"/>
                  <a:gd name="connsiteX82" fmla="*/ 679 w 10000"/>
                  <a:gd name="connsiteY82" fmla="*/ 1093 h 10000"/>
                  <a:gd name="connsiteX83" fmla="*/ 619 w 10000"/>
                  <a:gd name="connsiteY83" fmla="*/ 1167 h 10000"/>
                  <a:gd name="connsiteX84" fmla="*/ 506 w 10000"/>
                  <a:gd name="connsiteY84" fmla="*/ 1057 h 10000"/>
                  <a:gd name="connsiteX85" fmla="*/ 403 w 10000"/>
                  <a:gd name="connsiteY85" fmla="*/ 1046 h 10000"/>
                  <a:gd name="connsiteX86" fmla="*/ 0 w 10000"/>
                  <a:gd name="connsiteY86"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86 w 10000"/>
                  <a:gd name="connsiteY64" fmla="*/ 2336 h 10000"/>
                  <a:gd name="connsiteX65" fmla="*/ 1225 w 10000"/>
                  <a:gd name="connsiteY65" fmla="*/ 2178 h 10000"/>
                  <a:gd name="connsiteX66" fmla="*/ 1196 w 10000"/>
                  <a:gd name="connsiteY66" fmla="*/ 2036 h 10000"/>
                  <a:gd name="connsiteX67" fmla="*/ 1128 w 10000"/>
                  <a:gd name="connsiteY67" fmla="*/ 1962 h 10000"/>
                  <a:gd name="connsiteX68" fmla="*/ 1196 w 10000"/>
                  <a:gd name="connsiteY68" fmla="*/ 1837 h 10000"/>
                  <a:gd name="connsiteX69" fmla="*/ 1107 w 10000"/>
                  <a:gd name="connsiteY69" fmla="*/ 1804 h 10000"/>
                  <a:gd name="connsiteX70" fmla="*/ 1083 w 10000"/>
                  <a:gd name="connsiteY70" fmla="*/ 1711 h 10000"/>
                  <a:gd name="connsiteX71" fmla="*/ 980 w 10000"/>
                  <a:gd name="connsiteY71" fmla="*/ 1735 h 10000"/>
                  <a:gd name="connsiteX72" fmla="*/ 994 w 10000"/>
                  <a:gd name="connsiteY72" fmla="*/ 1648 h 10000"/>
                  <a:gd name="connsiteX73" fmla="*/ 946 w 10000"/>
                  <a:gd name="connsiteY73" fmla="*/ 1546 h 10000"/>
                  <a:gd name="connsiteX74" fmla="*/ 980 w 10000"/>
                  <a:gd name="connsiteY74" fmla="*/ 1484 h 10000"/>
                  <a:gd name="connsiteX75" fmla="*/ 921 w 10000"/>
                  <a:gd name="connsiteY75" fmla="*/ 1410 h 10000"/>
                  <a:gd name="connsiteX76" fmla="*/ 856 w 10000"/>
                  <a:gd name="connsiteY76" fmla="*/ 1405 h 10000"/>
                  <a:gd name="connsiteX77" fmla="*/ 901 w 10000"/>
                  <a:gd name="connsiteY77" fmla="*/ 1268 h 10000"/>
                  <a:gd name="connsiteX78" fmla="*/ 847 w 10000"/>
                  <a:gd name="connsiteY78" fmla="*/ 1151 h 10000"/>
                  <a:gd name="connsiteX79" fmla="*/ 768 w 10000"/>
                  <a:gd name="connsiteY79" fmla="*/ 1046 h 10000"/>
                  <a:gd name="connsiteX80" fmla="*/ 685 w 10000"/>
                  <a:gd name="connsiteY80" fmla="*/ 1025 h 10000"/>
                  <a:gd name="connsiteX81" fmla="*/ 679 w 10000"/>
                  <a:gd name="connsiteY81" fmla="*/ 1093 h 10000"/>
                  <a:gd name="connsiteX82" fmla="*/ 619 w 10000"/>
                  <a:gd name="connsiteY82" fmla="*/ 1167 h 10000"/>
                  <a:gd name="connsiteX83" fmla="*/ 506 w 10000"/>
                  <a:gd name="connsiteY83" fmla="*/ 1057 h 10000"/>
                  <a:gd name="connsiteX84" fmla="*/ 403 w 10000"/>
                  <a:gd name="connsiteY84" fmla="*/ 1046 h 10000"/>
                  <a:gd name="connsiteX85" fmla="*/ 0 w 10000"/>
                  <a:gd name="connsiteY85"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86 w 10000"/>
                  <a:gd name="connsiteY64" fmla="*/ 2336 h 10000"/>
                  <a:gd name="connsiteX65" fmla="*/ 1225 w 10000"/>
                  <a:gd name="connsiteY65" fmla="*/ 2178 h 10000"/>
                  <a:gd name="connsiteX66" fmla="*/ 1128 w 10000"/>
                  <a:gd name="connsiteY66" fmla="*/ 1962 h 10000"/>
                  <a:gd name="connsiteX67" fmla="*/ 1196 w 10000"/>
                  <a:gd name="connsiteY67" fmla="*/ 1837 h 10000"/>
                  <a:gd name="connsiteX68" fmla="*/ 1107 w 10000"/>
                  <a:gd name="connsiteY68" fmla="*/ 1804 h 10000"/>
                  <a:gd name="connsiteX69" fmla="*/ 1083 w 10000"/>
                  <a:gd name="connsiteY69" fmla="*/ 1711 h 10000"/>
                  <a:gd name="connsiteX70" fmla="*/ 980 w 10000"/>
                  <a:gd name="connsiteY70" fmla="*/ 1735 h 10000"/>
                  <a:gd name="connsiteX71" fmla="*/ 994 w 10000"/>
                  <a:gd name="connsiteY71" fmla="*/ 1648 h 10000"/>
                  <a:gd name="connsiteX72" fmla="*/ 946 w 10000"/>
                  <a:gd name="connsiteY72" fmla="*/ 1546 h 10000"/>
                  <a:gd name="connsiteX73" fmla="*/ 980 w 10000"/>
                  <a:gd name="connsiteY73" fmla="*/ 1484 h 10000"/>
                  <a:gd name="connsiteX74" fmla="*/ 921 w 10000"/>
                  <a:gd name="connsiteY74" fmla="*/ 1410 h 10000"/>
                  <a:gd name="connsiteX75" fmla="*/ 856 w 10000"/>
                  <a:gd name="connsiteY75" fmla="*/ 1405 h 10000"/>
                  <a:gd name="connsiteX76" fmla="*/ 901 w 10000"/>
                  <a:gd name="connsiteY76" fmla="*/ 1268 h 10000"/>
                  <a:gd name="connsiteX77" fmla="*/ 847 w 10000"/>
                  <a:gd name="connsiteY77" fmla="*/ 1151 h 10000"/>
                  <a:gd name="connsiteX78" fmla="*/ 768 w 10000"/>
                  <a:gd name="connsiteY78" fmla="*/ 1046 h 10000"/>
                  <a:gd name="connsiteX79" fmla="*/ 685 w 10000"/>
                  <a:gd name="connsiteY79" fmla="*/ 1025 h 10000"/>
                  <a:gd name="connsiteX80" fmla="*/ 679 w 10000"/>
                  <a:gd name="connsiteY80" fmla="*/ 1093 h 10000"/>
                  <a:gd name="connsiteX81" fmla="*/ 619 w 10000"/>
                  <a:gd name="connsiteY81" fmla="*/ 1167 h 10000"/>
                  <a:gd name="connsiteX82" fmla="*/ 506 w 10000"/>
                  <a:gd name="connsiteY82" fmla="*/ 1057 h 10000"/>
                  <a:gd name="connsiteX83" fmla="*/ 403 w 10000"/>
                  <a:gd name="connsiteY83" fmla="*/ 1046 h 10000"/>
                  <a:gd name="connsiteX84" fmla="*/ 0 w 10000"/>
                  <a:gd name="connsiteY84"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86 w 10000"/>
                  <a:gd name="connsiteY64" fmla="*/ 2336 h 10000"/>
                  <a:gd name="connsiteX65" fmla="*/ 1128 w 10000"/>
                  <a:gd name="connsiteY65" fmla="*/ 1962 h 10000"/>
                  <a:gd name="connsiteX66" fmla="*/ 1196 w 10000"/>
                  <a:gd name="connsiteY66" fmla="*/ 1837 h 10000"/>
                  <a:gd name="connsiteX67" fmla="*/ 1107 w 10000"/>
                  <a:gd name="connsiteY67" fmla="*/ 1804 h 10000"/>
                  <a:gd name="connsiteX68" fmla="*/ 1083 w 10000"/>
                  <a:gd name="connsiteY68" fmla="*/ 1711 h 10000"/>
                  <a:gd name="connsiteX69" fmla="*/ 980 w 10000"/>
                  <a:gd name="connsiteY69" fmla="*/ 1735 h 10000"/>
                  <a:gd name="connsiteX70" fmla="*/ 994 w 10000"/>
                  <a:gd name="connsiteY70" fmla="*/ 1648 h 10000"/>
                  <a:gd name="connsiteX71" fmla="*/ 946 w 10000"/>
                  <a:gd name="connsiteY71" fmla="*/ 1546 h 10000"/>
                  <a:gd name="connsiteX72" fmla="*/ 980 w 10000"/>
                  <a:gd name="connsiteY72" fmla="*/ 1484 h 10000"/>
                  <a:gd name="connsiteX73" fmla="*/ 921 w 10000"/>
                  <a:gd name="connsiteY73" fmla="*/ 1410 h 10000"/>
                  <a:gd name="connsiteX74" fmla="*/ 856 w 10000"/>
                  <a:gd name="connsiteY74" fmla="*/ 1405 h 10000"/>
                  <a:gd name="connsiteX75" fmla="*/ 901 w 10000"/>
                  <a:gd name="connsiteY75" fmla="*/ 1268 h 10000"/>
                  <a:gd name="connsiteX76" fmla="*/ 847 w 10000"/>
                  <a:gd name="connsiteY76" fmla="*/ 1151 h 10000"/>
                  <a:gd name="connsiteX77" fmla="*/ 768 w 10000"/>
                  <a:gd name="connsiteY77" fmla="*/ 1046 h 10000"/>
                  <a:gd name="connsiteX78" fmla="*/ 685 w 10000"/>
                  <a:gd name="connsiteY78" fmla="*/ 1025 h 10000"/>
                  <a:gd name="connsiteX79" fmla="*/ 679 w 10000"/>
                  <a:gd name="connsiteY79" fmla="*/ 1093 h 10000"/>
                  <a:gd name="connsiteX80" fmla="*/ 619 w 10000"/>
                  <a:gd name="connsiteY80" fmla="*/ 1167 h 10000"/>
                  <a:gd name="connsiteX81" fmla="*/ 506 w 10000"/>
                  <a:gd name="connsiteY81" fmla="*/ 1057 h 10000"/>
                  <a:gd name="connsiteX82" fmla="*/ 403 w 10000"/>
                  <a:gd name="connsiteY82" fmla="*/ 1046 h 10000"/>
                  <a:gd name="connsiteX83" fmla="*/ 0 w 10000"/>
                  <a:gd name="connsiteY83"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1196 w 10000"/>
                  <a:gd name="connsiteY65" fmla="*/ 1837 h 10000"/>
                  <a:gd name="connsiteX66" fmla="*/ 1107 w 10000"/>
                  <a:gd name="connsiteY66" fmla="*/ 1804 h 10000"/>
                  <a:gd name="connsiteX67" fmla="*/ 1083 w 10000"/>
                  <a:gd name="connsiteY67" fmla="*/ 1711 h 10000"/>
                  <a:gd name="connsiteX68" fmla="*/ 980 w 10000"/>
                  <a:gd name="connsiteY68" fmla="*/ 1735 h 10000"/>
                  <a:gd name="connsiteX69" fmla="*/ 994 w 10000"/>
                  <a:gd name="connsiteY69" fmla="*/ 1648 h 10000"/>
                  <a:gd name="connsiteX70" fmla="*/ 946 w 10000"/>
                  <a:gd name="connsiteY70" fmla="*/ 1546 h 10000"/>
                  <a:gd name="connsiteX71" fmla="*/ 980 w 10000"/>
                  <a:gd name="connsiteY71" fmla="*/ 1484 h 10000"/>
                  <a:gd name="connsiteX72" fmla="*/ 921 w 10000"/>
                  <a:gd name="connsiteY72" fmla="*/ 1410 h 10000"/>
                  <a:gd name="connsiteX73" fmla="*/ 856 w 10000"/>
                  <a:gd name="connsiteY73" fmla="*/ 1405 h 10000"/>
                  <a:gd name="connsiteX74" fmla="*/ 901 w 10000"/>
                  <a:gd name="connsiteY74" fmla="*/ 1268 h 10000"/>
                  <a:gd name="connsiteX75" fmla="*/ 847 w 10000"/>
                  <a:gd name="connsiteY75" fmla="*/ 1151 h 10000"/>
                  <a:gd name="connsiteX76" fmla="*/ 768 w 10000"/>
                  <a:gd name="connsiteY76" fmla="*/ 1046 h 10000"/>
                  <a:gd name="connsiteX77" fmla="*/ 685 w 10000"/>
                  <a:gd name="connsiteY77" fmla="*/ 1025 h 10000"/>
                  <a:gd name="connsiteX78" fmla="*/ 679 w 10000"/>
                  <a:gd name="connsiteY78" fmla="*/ 1093 h 10000"/>
                  <a:gd name="connsiteX79" fmla="*/ 619 w 10000"/>
                  <a:gd name="connsiteY79" fmla="*/ 1167 h 10000"/>
                  <a:gd name="connsiteX80" fmla="*/ 506 w 10000"/>
                  <a:gd name="connsiteY80" fmla="*/ 1057 h 10000"/>
                  <a:gd name="connsiteX81" fmla="*/ 403 w 10000"/>
                  <a:gd name="connsiteY81" fmla="*/ 1046 h 10000"/>
                  <a:gd name="connsiteX82" fmla="*/ 0 w 10000"/>
                  <a:gd name="connsiteY82"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1196 w 10000"/>
                  <a:gd name="connsiteY65" fmla="*/ 1837 h 10000"/>
                  <a:gd name="connsiteX66" fmla="*/ 1107 w 10000"/>
                  <a:gd name="connsiteY66" fmla="*/ 1804 h 10000"/>
                  <a:gd name="connsiteX67" fmla="*/ 1083 w 10000"/>
                  <a:gd name="connsiteY67" fmla="*/ 1711 h 10000"/>
                  <a:gd name="connsiteX68" fmla="*/ 980 w 10000"/>
                  <a:gd name="connsiteY68" fmla="*/ 1735 h 10000"/>
                  <a:gd name="connsiteX69" fmla="*/ 946 w 10000"/>
                  <a:gd name="connsiteY69" fmla="*/ 1546 h 10000"/>
                  <a:gd name="connsiteX70" fmla="*/ 980 w 10000"/>
                  <a:gd name="connsiteY70" fmla="*/ 1484 h 10000"/>
                  <a:gd name="connsiteX71" fmla="*/ 921 w 10000"/>
                  <a:gd name="connsiteY71" fmla="*/ 1410 h 10000"/>
                  <a:gd name="connsiteX72" fmla="*/ 856 w 10000"/>
                  <a:gd name="connsiteY72" fmla="*/ 1405 h 10000"/>
                  <a:gd name="connsiteX73" fmla="*/ 901 w 10000"/>
                  <a:gd name="connsiteY73" fmla="*/ 1268 h 10000"/>
                  <a:gd name="connsiteX74" fmla="*/ 847 w 10000"/>
                  <a:gd name="connsiteY74" fmla="*/ 1151 h 10000"/>
                  <a:gd name="connsiteX75" fmla="*/ 768 w 10000"/>
                  <a:gd name="connsiteY75" fmla="*/ 1046 h 10000"/>
                  <a:gd name="connsiteX76" fmla="*/ 685 w 10000"/>
                  <a:gd name="connsiteY76" fmla="*/ 1025 h 10000"/>
                  <a:gd name="connsiteX77" fmla="*/ 679 w 10000"/>
                  <a:gd name="connsiteY77" fmla="*/ 1093 h 10000"/>
                  <a:gd name="connsiteX78" fmla="*/ 619 w 10000"/>
                  <a:gd name="connsiteY78" fmla="*/ 1167 h 10000"/>
                  <a:gd name="connsiteX79" fmla="*/ 506 w 10000"/>
                  <a:gd name="connsiteY79" fmla="*/ 1057 h 10000"/>
                  <a:gd name="connsiteX80" fmla="*/ 403 w 10000"/>
                  <a:gd name="connsiteY80" fmla="*/ 1046 h 10000"/>
                  <a:gd name="connsiteX81" fmla="*/ 0 w 10000"/>
                  <a:gd name="connsiteY81"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1196 w 10000"/>
                  <a:gd name="connsiteY65" fmla="*/ 1837 h 10000"/>
                  <a:gd name="connsiteX66" fmla="*/ 1083 w 10000"/>
                  <a:gd name="connsiteY66" fmla="*/ 1711 h 10000"/>
                  <a:gd name="connsiteX67" fmla="*/ 980 w 10000"/>
                  <a:gd name="connsiteY67" fmla="*/ 1735 h 10000"/>
                  <a:gd name="connsiteX68" fmla="*/ 946 w 10000"/>
                  <a:gd name="connsiteY68" fmla="*/ 1546 h 10000"/>
                  <a:gd name="connsiteX69" fmla="*/ 980 w 10000"/>
                  <a:gd name="connsiteY69" fmla="*/ 1484 h 10000"/>
                  <a:gd name="connsiteX70" fmla="*/ 921 w 10000"/>
                  <a:gd name="connsiteY70" fmla="*/ 1410 h 10000"/>
                  <a:gd name="connsiteX71" fmla="*/ 856 w 10000"/>
                  <a:gd name="connsiteY71" fmla="*/ 1405 h 10000"/>
                  <a:gd name="connsiteX72" fmla="*/ 901 w 10000"/>
                  <a:gd name="connsiteY72" fmla="*/ 1268 h 10000"/>
                  <a:gd name="connsiteX73" fmla="*/ 847 w 10000"/>
                  <a:gd name="connsiteY73" fmla="*/ 1151 h 10000"/>
                  <a:gd name="connsiteX74" fmla="*/ 768 w 10000"/>
                  <a:gd name="connsiteY74" fmla="*/ 1046 h 10000"/>
                  <a:gd name="connsiteX75" fmla="*/ 685 w 10000"/>
                  <a:gd name="connsiteY75" fmla="*/ 1025 h 10000"/>
                  <a:gd name="connsiteX76" fmla="*/ 679 w 10000"/>
                  <a:gd name="connsiteY76" fmla="*/ 1093 h 10000"/>
                  <a:gd name="connsiteX77" fmla="*/ 619 w 10000"/>
                  <a:gd name="connsiteY77" fmla="*/ 1167 h 10000"/>
                  <a:gd name="connsiteX78" fmla="*/ 506 w 10000"/>
                  <a:gd name="connsiteY78" fmla="*/ 1057 h 10000"/>
                  <a:gd name="connsiteX79" fmla="*/ 403 w 10000"/>
                  <a:gd name="connsiteY79" fmla="*/ 1046 h 10000"/>
                  <a:gd name="connsiteX80" fmla="*/ 0 w 10000"/>
                  <a:gd name="connsiteY80"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1083 w 10000"/>
                  <a:gd name="connsiteY65" fmla="*/ 1711 h 10000"/>
                  <a:gd name="connsiteX66" fmla="*/ 980 w 10000"/>
                  <a:gd name="connsiteY66" fmla="*/ 1735 h 10000"/>
                  <a:gd name="connsiteX67" fmla="*/ 946 w 10000"/>
                  <a:gd name="connsiteY67" fmla="*/ 1546 h 10000"/>
                  <a:gd name="connsiteX68" fmla="*/ 980 w 10000"/>
                  <a:gd name="connsiteY68" fmla="*/ 1484 h 10000"/>
                  <a:gd name="connsiteX69" fmla="*/ 921 w 10000"/>
                  <a:gd name="connsiteY69" fmla="*/ 1410 h 10000"/>
                  <a:gd name="connsiteX70" fmla="*/ 856 w 10000"/>
                  <a:gd name="connsiteY70" fmla="*/ 1405 h 10000"/>
                  <a:gd name="connsiteX71" fmla="*/ 901 w 10000"/>
                  <a:gd name="connsiteY71" fmla="*/ 1268 h 10000"/>
                  <a:gd name="connsiteX72" fmla="*/ 847 w 10000"/>
                  <a:gd name="connsiteY72" fmla="*/ 1151 h 10000"/>
                  <a:gd name="connsiteX73" fmla="*/ 768 w 10000"/>
                  <a:gd name="connsiteY73" fmla="*/ 1046 h 10000"/>
                  <a:gd name="connsiteX74" fmla="*/ 685 w 10000"/>
                  <a:gd name="connsiteY74" fmla="*/ 1025 h 10000"/>
                  <a:gd name="connsiteX75" fmla="*/ 679 w 10000"/>
                  <a:gd name="connsiteY75" fmla="*/ 1093 h 10000"/>
                  <a:gd name="connsiteX76" fmla="*/ 619 w 10000"/>
                  <a:gd name="connsiteY76" fmla="*/ 1167 h 10000"/>
                  <a:gd name="connsiteX77" fmla="*/ 506 w 10000"/>
                  <a:gd name="connsiteY77" fmla="*/ 1057 h 10000"/>
                  <a:gd name="connsiteX78" fmla="*/ 403 w 10000"/>
                  <a:gd name="connsiteY78" fmla="*/ 1046 h 10000"/>
                  <a:gd name="connsiteX79" fmla="*/ 0 w 10000"/>
                  <a:gd name="connsiteY79"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1083 w 10000"/>
                  <a:gd name="connsiteY65" fmla="*/ 1711 h 10000"/>
                  <a:gd name="connsiteX66" fmla="*/ 946 w 10000"/>
                  <a:gd name="connsiteY66" fmla="*/ 1546 h 10000"/>
                  <a:gd name="connsiteX67" fmla="*/ 980 w 10000"/>
                  <a:gd name="connsiteY67" fmla="*/ 1484 h 10000"/>
                  <a:gd name="connsiteX68" fmla="*/ 921 w 10000"/>
                  <a:gd name="connsiteY68" fmla="*/ 1410 h 10000"/>
                  <a:gd name="connsiteX69" fmla="*/ 856 w 10000"/>
                  <a:gd name="connsiteY69" fmla="*/ 1405 h 10000"/>
                  <a:gd name="connsiteX70" fmla="*/ 901 w 10000"/>
                  <a:gd name="connsiteY70" fmla="*/ 1268 h 10000"/>
                  <a:gd name="connsiteX71" fmla="*/ 847 w 10000"/>
                  <a:gd name="connsiteY71" fmla="*/ 1151 h 10000"/>
                  <a:gd name="connsiteX72" fmla="*/ 768 w 10000"/>
                  <a:gd name="connsiteY72" fmla="*/ 1046 h 10000"/>
                  <a:gd name="connsiteX73" fmla="*/ 685 w 10000"/>
                  <a:gd name="connsiteY73" fmla="*/ 1025 h 10000"/>
                  <a:gd name="connsiteX74" fmla="*/ 679 w 10000"/>
                  <a:gd name="connsiteY74" fmla="*/ 1093 h 10000"/>
                  <a:gd name="connsiteX75" fmla="*/ 619 w 10000"/>
                  <a:gd name="connsiteY75" fmla="*/ 1167 h 10000"/>
                  <a:gd name="connsiteX76" fmla="*/ 506 w 10000"/>
                  <a:gd name="connsiteY76" fmla="*/ 1057 h 10000"/>
                  <a:gd name="connsiteX77" fmla="*/ 403 w 10000"/>
                  <a:gd name="connsiteY77" fmla="*/ 1046 h 10000"/>
                  <a:gd name="connsiteX78" fmla="*/ 0 w 10000"/>
                  <a:gd name="connsiteY78"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946 w 10000"/>
                  <a:gd name="connsiteY65" fmla="*/ 1546 h 10000"/>
                  <a:gd name="connsiteX66" fmla="*/ 980 w 10000"/>
                  <a:gd name="connsiteY66" fmla="*/ 1484 h 10000"/>
                  <a:gd name="connsiteX67" fmla="*/ 921 w 10000"/>
                  <a:gd name="connsiteY67" fmla="*/ 1410 h 10000"/>
                  <a:gd name="connsiteX68" fmla="*/ 856 w 10000"/>
                  <a:gd name="connsiteY68" fmla="*/ 1405 h 10000"/>
                  <a:gd name="connsiteX69" fmla="*/ 901 w 10000"/>
                  <a:gd name="connsiteY69" fmla="*/ 1268 h 10000"/>
                  <a:gd name="connsiteX70" fmla="*/ 847 w 10000"/>
                  <a:gd name="connsiteY70" fmla="*/ 1151 h 10000"/>
                  <a:gd name="connsiteX71" fmla="*/ 768 w 10000"/>
                  <a:gd name="connsiteY71" fmla="*/ 1046 h 10000"/>
                  <a:gd name="connsiteX72" fmla="*/ 685 w 10000"/>
                  <a:gd name="connsiteY72" fmla="*/ 1025 h 10000"/>
                  <a:gd name="connsiteX73" fmla="*/ 679 w 10000"/>
                  <a:gd name="connsiteY73" fmla="*/ 1093 h 10000"/>
                  <a:gd name="connsiteX74" fmla="*/ 619 w 10000"/>
                  <a:gd name="connsiteY74" fmla="*/ 1167 h 10000"/>
                  <a:gd name="connsiteX75" fmla="*/ 506 w 10000"/>
                  <a:gd name="connsiteY75" fmla="*/ 1057 h 10000"/>
                  <a:gd name="connsiteX76" fmla="*/ 403 w 10000"/>
                  <a:gd name="connsiteY76" fmla="*/ 1046 h 10000"/>
                  <a:gd name="connsiteX77" fmla="*/ 0 w 10000"/>
                  <a:gd name="connsiteY77"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946 w 10000"/>
                  <a:gd name="connsiteY65" fmla="*/ 1546 h 10000"/>
                  <a:gd name="connsiteX66" fmla="*/ 921 w 10000"/>
                  <a:gd name="connsiteY66" fmla="*/ 1410 h 10000"/>
                  <a:gd name="connsiteX67" fmla="*/ 856 w 10000"/>
                  <a:gd name="connsiteY67" fmla="*/ 1405 h 10000"/>
                  <a:gd name="connsiteX68" fmla="*/ 901 w 10000"/>
                  <a:gd name="connsiteY68" fmla="*/ 1268 h 10000"/>
                  <a:gd name="connsiteX69" fmla="*/ 847 w 10000"/>
                  <a:gd name="connsiteY69" fmla="*/ 1151 h 10000"/>
                  <a:gd name="connsiteX70" fmla="*/ 768 w 10000"/>
                  <a:gd name="connsiteY70" fmla="*/ 1046 h 10000"/>
                  <a:gd name="connsiteX71" fmla="*/ 685 w 10000"/>
                  <a:gd name="connsiteY71" fmla="*/ 1025 h 10000"/>
                  <a:gd name="connsiteX72" fmla="*/ 679 w 10000"/>
                  <a:gd name="connsiteY72" fmla="*/ 1093 h 10000"/>
                  <a:gd name="connsiteX73" fmla="*/ 619 w 10000"/>
                  <a:gd name="connsiteY73" fmla="*/ 1167 h 10000"/>
                  <a:gd name="connsiteX74" fmla="*/ 506 w 10000"/>
                  <a:gd name="connsiteY74" fmla="*/ 1057 h 10000"/>
                  <a:gd name="connsiteX75" fmla="*/ 403 w 10000"/>
                  <a:gd name="connsiteY75" fmla="*/ 1046 h 10000"/>
                  <a:gd name="connsiteX76" fmla="*/ 0 w 10000"/>
                  <a:gd name="connsiteY76"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946 w 10000"/>
                  <a:gd name="connsiteY65" fmla="*/ 1546 h 10000"/>
                  <a:gd name="connsiteX66" fmla="*/ 856 w 10000"/>
                  <a:gd name="connsiteY66" fmla="*/ 1405 h 10000"/>
                  <a:gd name="connsiteX67" fmla="*/ 901 w 10000"/>
                  <a:gd name="connsiteY67" fmla="*/ 1268 h 10000"/>
                  <a:gd name="connsiteX68" fmla="*/ 847 w 10000"/>
                  <a:gd name="connsiteY68" fmla="*/ 1151 h 10000"/>
                  <a:gd name="connsiteX69" fmla="*/ 768 w 10000"/>
                  <a:gd name="connsiteY69" fmla="*/ 1046 h 10000"/>
                  <a:gd name="connsiteX70" fmla="*/ 685 w 10000"/>
                  <a:gd name="connsiteY70" fmla="*/ 1025 h 10000"/>
                  <a:gd name="connsiteX71" fmla="*/ 679 w 10000"/>
                  <a:gd name="connsiteY71" fmla="*/ 1093 h 10000"/>
                  <a:gd name="connsiteX72" fmla="*/ 619 w 10000"/>
                  <a:gd name="connsiteY72" fmla="*/ 1167 h 10000"/>
                  <a:gd name="connsiteX73" fmla="*/ 506 w 10000"/>
                  <a:gd name="connsiteY73" fmla="*/ 1057 h 10000"/>
                  <a:gd name="connsiteX74" fmla="*/ 403 w 10000"/>
                  <a:gd name="connsiteY74" fmla="*/ 1046 h 10000"/>
                  <a:gd name="connsiteX75" fmla="*/ 0 w 10000"/>
                  <a:gd name="connsiteY75"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946 w 10000"/>
                  <a:gd name="connsiteY65" fmla="*/ 1546 h 10000"/>
                  <a:gd name="connsiteX66" fmla="*/ 856 w 10000"/>
                  <a:gd name="connsiteY66" fmla="*/ 1405 h 10000"/>
                  <a:gd name="connsiteX67" fmla="*/ 847 w 10000"/>
                  <a:gd name="connsiteY67" fmla="*/ 1151 h 10000"/>
                  <a:gd name="connsiteX68" fmla="*/ 768 w 10000"/>
                  <a:gd name="connsiteY68" fmla="*/ 1046 h 10000"/>
                  <a:gd name="connsiteX69" fmla="*/ 685 w 10000"/>
                  <a:gd name="connsiteY69" fmla="*/ 1025 h 10000"/>
                  <a:gd name="connsiteX70" fmla="*/ 679 w 10000"/>
                  <a:gd name="connsiteY70" fmla="*/ 1093 h 10000"/>
                  <a:gd name="connsiteX71" fmla="*/ 619 w 10000"/>
                  <a:gd name="connsiteY71" fmla="*/ 1167 h 10000"/>
                  <a:gd name="connsiteX72" fmla="*/ 506 w 10000"/>
                  <a:gd name="connsiteY72" fmla="*/ 1057 h 10000"/>
                  <a:gd name="connsiteX73" fmla="*/ 403 w 10000"/>
                  <a:gd name="connsiteY73" fmla="*/ 1046 h 10000"/>
                  <a:gd name="connsiteX74" fmla="*/ 0 w 10000"/>
                  <a:gd name="connsiteY74"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946 w 10000"/>
                  <a:gd name="connsiteY65" fmla="*/ 1546 h 10000"/>
                  <a:gd name="connsiteX66" fmla="*/ 856 w 10000"/>
                  <a:gd name="connsiteY66" fmla="*/ 1405 h 10000"/>
                  <a:gd name="connsiteX67" fmla="*/ 768 w 10000"/>
                  <a:gd name="connsiteY67" fmla="*/ 1046 h 10000"/>
                  <a:gd name="connsiteX68" fmla="*/ 685 w 10000"/>
                  <a:gd name="connsiteY68" fmla="*/ 1025 h 10000"/>
                  <a:gd name="connsiteX69" fmla="*/ 679 w 10000"/>
                  <a:gd name="connsiteY69" fmla="*/ 1093 h 10000"/>
                  <a:gd name="connsiteX70" fmla="*/ 619 w 10000"/>
                  <a:gd name="connsiteY70" fmla="*/ 1167 h 10000"/>
                  <a:gd name="connsiteX71" fmla="*/ 506 w 10000"/>
                  <a:gd name="connsiteY71" fmla="*/ 1057 h 10000"/>
                  <a:gd name="connsiteX72" fmla="*/ 403 w 10000"/>
                  <a:gd name="connsiteY72" fmla="*/ 1046 h 10000"/>
                  <a:gd name="connsiteX73" fmla="*/ 0 w 10000"/>
                  <a:gd name="connsiteY73"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946 w 10000"/>
                  <a:gd name="connsiteY65" fmla="*/ 1546 h 10000"/>
                  <a:gd name="connsiteX66" fmla="*/ 856 w 10000"/>
                  <a:gd name="connsiteY66" fmla="*/ 1405 h 10000"/>
                  <a:gd name="connsiteX67" fmla="*/ 685 w 10000"/>
                  <a:gd name="connsiteY67" fmla="*/ 1025 h 10000"/>
                  <a:gd name="connsiteX68" fmla="*/ 679 w 10000"/>
                  <a:gd name="connsiteY68" fmla="*/ 1093 h 10000"/>
                  <a:gd name="connsiteX69" fmla="*/ 619 w 10000"/>
                  <a:gd name="connsiteY69" fmla="*/ 1167 h 10000"/>
                  <a:gd name="connsiteX70" fmla="*/ 506 w 10000"/>
                  <a:gd name="connsiteY70" fmla="*/ 1057 h 10000"/>
                  <a:gd name="connsiteX71" fmla="*/ 403 w 10000"/>
                  <a:gd name="connsiteY71" fmla="*/ 1046 h 10000"/>
                  <a:gd name="connsiteX72" fmla="*/ 0 w 10000"/>
                  <a:gd name="connsiteY72"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946 w 10000"/>
                  <a:gd name="connsiteY65" fmla="*/ 1546 h 10000"/>
                  <a:gd name="connsiteX66" fmla="*/ 856 w 10000"/>
                  <a:gd name="connsiteY66" fmla="*/ 1405 h 10000"/>
                  <a:gd name="connsiteX67" fmla="*/ 685 w 10000"/>
                  <a:gd name="connsiteY67" fmla="*/ 1025 h 10000"/>
                  <a:gd name="connsiteX68" fmla="*/ 619 w 10000"/>
                  <a:gd name="connsiteY68" fmla="*/ 1167 h 10000"/>
                  <a:gd name="connsiteX69" fmla="*/ 506 w 10000"/>
                  <a:gd name="connsiteY69" fmla="*/ 1057 h 10000"/>
                  <a:gd name="connsiteX70" fmla="*/ 403 w 10000"/>
                  <a:gd name="connsiteY70" fmla="*/ 1046 h 10000"/>
                  <a:gd name="connsiteX71" fmla="*/ 0 w 10000"/>
                  <a:gd name="connsiteY71"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856 w 10000"/>
                  <a:gd name="connsiteY65" fmla="*/ 1405 h 10000"/>
                  <a:gd name="connsiteX66" fmla="*/ 685 w 10000"/>
                  <a:gd name="connsiteY66" fmla="*/ 1025 h 10000"/>
                  <a:gd name="connsiteX67" fmla="*/ 619 w 10000"/>
                  <a:gd name="connsiteY67" fmla="*/ 1167 h 10000"/>
                  <a:gd name="connsiteX68" fmla="*/ 506 w 10000"/>
                  <a:gd name="connsiteY68" fmla="*/ 1057 h 10000"/>
                  <a:gd name="connsiteX69" fmla="*/ 403 w 10000"/>
                  <a:gd name="connsiteY69" fmla="*/ 1046 h 10000"/>
                  <a:gd name="connsiteX70" fmla="*/ 0 w 10000"/>
                  <a:gd name="connsiteY70"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685 w 10000"/>
                  <a:gd name="connsiteY65" fmla="*/ 1025 h 10000"/>
                  <a:gd name="connsiteX66" fmla="*/ 619 w 10000"/>
                  <a:gd name="connsiteY66" fmla="*/ 1167 h 10000"/>
                  <a:gd name="connsiteX67" fmla="*/ 506 w 10000"/>
                  <a:gd name="connsiteY67" fmla="*/ 1057 h 10000"/>
                  <a:gd name="connsiteX68" fmla="*/ 403 w 10000"/>
                  <a:gd name="connsiteY68" fmla="*/ 1046 h 10000"/>
                  <a:gd name="connsiteX69" fmla="*/ 0 w 10000"/>
                  <a:gd name="connsiteY69"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619 w 10000"/>
                  <a:gd name="connsiteY65" fmla="*/ 1167 h 10000"/>
                  <a:gd name="connsiteX66" fmla="*/ 506 w 10000"/>
                  <a:gd name="connsiteY66" fmla="*/ 1057 h 10000"/>
                  <a:gd name="connsiteX67" fmla="*/ 403 w 10000"/>
                  <a:gd name="connsiteY67" fmla="*/ 1046 h 10000"/>
                  <a:gd name="connsiteX68" fmla="*/ 0 w 10000"/>
                  <a:gd name="connsiteY68"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506 w 10000"/>
                  <a:gd name="connsiteY65" fmla="*/ 1057 h 10000"/>
                  <a:gd name="connsiteX66" fmla="*/ 403 w 10000"/>
                  <a:gd name="connsiteY66" fmla="*/ 1046 h 10000"/>
                  <a:gd name="connsiteX67" fmla="*/ 0 w 10000"/>
                  <a:gd name="connsiteY67"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403 w 10000"/>
                  <a:gd name="connsiteY65" fmla="*/ 1046 h 10000"/>
                  <a:gd name="connsiteX66" fmla="*/ 0 w 10000"/>
                  <a:gd name="connsiteY66"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0 w 10000"/>
                  <a:gd name="connsiteY65" fmla="*/ 0 h 10000"/>
                  <a:gd name="connsiteX0" fmla="*/ 8872 w 8872"/>
                  <a:gd name="connsiteY0" fmla="*/ 407 h 8038"/>
                  <a:gd name="connsiteX1" fmla="*/ 8330 w 8872"/>
                  <a:gd name="connsiteY1" fmla="*/ 8038 h 8038"/>
                  <a:gd name="connsiteX2" fmla="*/ 6773 w 8872"/>
                  <a:gd name="connsiteY2" fmla="*/ 7907 h 8038"/>
                  <a:gd name="connsiteX3" fmla="*/ 5592 w 8872"/>
                  <a:gd name="connsiteY3" fmla="*/ 7786 h 8038"/>
                  <a:gd name="connsiteX4" fmla="*/ 3735 w 8872"/>
                  <a:gd name="connsiteY4" fmla="*/ 7590 h 8038"/>
                  <a:gd name="connsiteX5" fmla="*/ 3759 w 8872"/>
                  <a:gd name="connsiteY5" fmla="*/ 7501 h 8038"/>
                  <a:gd name="connsiteX6" fmla="*/ 3642 w 8872"/>
                  <a:gd name="connsiteY6" fmla="*/ 7448 h 8038"/>
                  <a:gd name="connsiteX7" fmla="*/ 3642 w 8872"/>
                  <a:gd name="connsiteY7" fmla="*/ 7289 h 8038"/>
                  <a:gd name="connsiteX8" fmla="*/ 3510 w 8872"/>
                  <a:gd name="connsiteY8" fmla="*/ 7232 h 8038"/>
                  <a:gd name="connsiteX9" fmla="*/ 3407 w 8872"/>
                  <a:gd name="connsiteY9" fmla="*/ 7164 h 8038"/>
                  <a:gd name="connsiteX10" fmla="*/ 3289 w 8872"/>
                  <a:gd name="connsiteY10" fmla="*/ 6885 h 8038"/>
                  <a:gd name="connsiteX11" fmla="*/ 3199 w 8872"/>
                  <a:gd name="connsiteY11" fmla="*/ 6784 h 8038"/>
                  <a:gd name="connsiteX12" fmla="*/ 3232 w 8872"/>
                  <a:gd name="connsiteY12" fmla="*/ 6500 h 8038"/>
                  <a:gd name="connsiteX13" fmla="*/ 3129 w 8872"/>
                  <a:gd name="connsiteY13" fmla="*/ 6486 h 8038"/>
                  <a:gd name="connsiteX14" fmla="*/ 3071 w 8872"/>
                  <a:gd name="connsiteY14" fmla="*/ 6390 h 8038"/>
                  <a:gd name="connsiteX15" fmla="*/ 3154 w 8872"/>
                  <a:gd name="connsiteY15" fmla="*/ 6270 h 8038"/>
                  <a:gd name="connsiteX16" fmla="*/ 3199 w 8872"/>
                  <a:gd name="connsiteY16" fmla="*/ 6216 h 8038"/>
                  <a:gd name="connsiteX17" fmla="*/ 3228 w 8872"/>
                  <a:gd name="connsiteY17" fmla="*/ 6043 h 8038"/>
                  <a:gd name="connsiteX18" fmla="*/ 3203 w 8872"/>
                  <a:gd name="connsiteY18" fmla="*/ 5937 h 8038"/>
                  <a:gd name="connsiteX19" fmla="*/ 3228 w 8872"/>
                  <a:gd name="connsiteY19" fmla="*/ 5743 h 8038"/>
                  <a:gd name="connsiteX20" fmla="*/ 3257 w 8872"/>
                  <a:gd name="connsiteY20" fmla="*/ 5716 h 8038"/>
                  <a:gd name="connsiteX21" fmla="*/ 3274 w 8872"/>
                  <a:gd name="connsiteY21" fmla="*/ 5606 h 8038"/>
                  <a:gd name="connsiteX22" fmla="*/ 3213 w 8872"/>
                  <a:gd name="connsiteY22" fmla="*/ 5443 h 8038"/>
                  <a:gd name="connsiteX23" fmla="*/ 3203 w 8872"/>
                  <a:gd name="connsiteY23" fmla="*/ 5001 h 8038"/>
                  <a:gd name="connsiteX24" fmla="*/ 3071 w 8872"/>
                  <a:gd name="connsiteY24" fmla="*/ 4817 h 8038"/>
                  <a:gd name="connsiteX25" fmla="*/ 3007 w 8872"/>
                  <a:gd name="connsiteY25" fmla="*/ 4563 h 8038"/>
                  <a:gd name="connsiteX26" fmla="*/ 2904 w 8872"/>
                  <a:gd name="connsiteY26" fmla="*/ 4563 h 8038"/>
                  <a:gd name="connsiteX27" fmla="*/ 2777 w 8872"/>
                  <a:gd name="connsiteY27" fmla="*/ 4612 h 8038"/>
                  <a:gd name="connsiteX28" fmla="*/ 2698 w 8872"/>
                  <a:gd name="connsiteY28" fmla="*/ 4448 h 8038"/>
                  <a:gd name="connsiteX29" fmla="*/ 2718 w 8872"/>
                  <a:gd name="connsiteY29" fmla="*/ 4418 h 8038"/>
                  <a:gd name="connsiteX30" fmla="*/ 2702 w 8872"/>
                  <a:gd name="connsiteY30" fmla="*/ 4275 h 8038"/>
                  <a:gd name="connsiteX31" fmla="*/ 2609 w 8872"/>
                  <a:gd name="connsiteY31" fmla="*/ 4248 h 8038"/>
                  <a:gd name="connsiteX32" fmla="*/ 2506 w 8872"/>
                  <a:gd name="connsiteY32" fmla="*/ 4101 h 8038"/>
                  <a:gd name="connsiteX33" fmla="*/ 2465 w 8872"/>
                  <a:gd name="connsiteY33" fmla="*/ 4027 h 8038"/>
                  <a:gd name="connsiteX34" fmla="*/ 2407 w 8872"/>
                  <a:gd name="connsiteY34" fmla="*/ 3995 h 8038"/>
                  <a:gd name="connsiteX35" fmla="*/ 2387 w 8872"/>
                  <a:gd name="connsiteY35" fmla="*/ 3927 h 8038"/>
                  <a:gd name="connsiteX36" fmla="*/ 2476 w 8872"/>
                  <a:gd name="connsiteY36" fmla="*/ 3901 h 8038"/>
                  <a:gd name="connsiteX37" fmla="*/ 2387 w 8872"/>
                  <a:gd name="connsiteY37" fmla="*/ 3659 h 8038"/>
                  <a:gd name="connsiteX38" fmla="*/ 2314 w 8872"/>
                  <a:gd name="connsiteY38" fmla="*/ 3628 h 8038"/>
                  <a:gd name="connsiteX39" fmla="*/ 2319 w 8872"/>
                  <a:gd name="connsiteY39" fmla="*/ 3554 h 8038"/>
                  <a:gd name="connsiteX40" fmla="*/ 2083 w 8872"/>
                  <a:gd name="connsiteY40" fmla="*/ 3437 h 8038"/>
                  <a:gd name="connsiteX41" fmla="*/ 2061 w 8872"/>
                  <a:gd name="connsiteY41" fmla="*/ 3333 h 8038"/>
                  <a:gd name="connsiteX42" fmla="*/ 2083 w 8872"/>
                  <a:gd name="connsiteY42" fmla="*/ 3253 h 8038"/>
                  <a:gd name="connsiteX43" fmla="*/ 1933 w 8872"/>
                  <a:gd name="connsiteY43" fmla="*/ 3096 h 8038"/>
                  <a:gd name="connsiteX44" fmla="*/ 1840 w 8872"/>
                  <a:gd name="connsiteY44" fmla="*/ 3033 h 8038"/>
                  <a:gd name="connsiteX45" fmla="*/ 1825 w 8872"/>
                  <a:gd name="connsiteY45" fmla="*/ 2931 h 8038"/>
                  <a:gd name="connsiteX46" fmla="*/ 1860 w 8872"/>
                  <a:gd name="connsiteY46" fmla="*/ 2765 h 8038"/>
                  <a:gd name="connsiteX47" fmla="*/ 1787 w 8872"/>
                  <a:gd name="connsiteY47" fmla="*/ 2711 h 8038"/>
                  <a:gd name="connsiteX48" fmla="*/ 1782 w 8872"/>
                  <a:gd name="connsiteY48" fmla="*/ 2601 h 8038"/>
                  <a:gd name="connsiteX49" fmla="*/ 1684 w 8872"/>
                  <a:gd name="connsiteY49" fmla="*/ 2543 h 8038"/>
                  <a:gd name="connsiteX50" fmla="*/ 1684 w 8872"/>
                  <a:gd name="connsiteY50" fmla="*/ 2448 h 8038"/>
                  <a:gd name="connsiteX51" fmla="*/ 1619 w 8872"/>
                  <a:gd name="connsiteY51" fmla="*/ 2363 h 8038"/>
                  <a:gd name="connsiteX52" fmla="*/ 1619 w 8872"/>
                  <a:gd name="connsiteY52" fmla="*/ 2284 h 8038"/>
                  <a:gd name="connsiteX53" fmla="*/ 1560 w 8872"/>
                  <a:gd name="connsiteY53" fmla="*/ 2175 h 8038"/>
                  <a:gd name="connsiteX54" fmla="*/ 1546 w 8872"/>
                  <a:gd name="connsiteY54" fmla="*/ 2079 h 8038"/>
                  <a:gd name="connsiteX55" fmla="*/ 1456 w 8872"/>
                  <a:gd name="connsiteY55" fmla="*/ 2054 h 8038"/>
                  <a:gd name="connsiteX56" fmla="*/ 1383 w 8872"/>
                  <a:gd name="connsiteY56" fmla="*/ 2126 h 8038"/>
                  <a:gd name="connsiteX57" fmla="*/ 1368 w 8872"/>
                  <a:gd name="connsiteY57" fmla="*/ 2205 h 8038"/>
                  <a:gd name="connsiteX58" fmla="*/ 1250 w 8872"/>
                  <a:gd name="connsiteY58" fmla="*/ 2180 h 8038"/>
                  <a:gd name="connsiteX59" fmla="*/ 1221 w 8872"/>
                  <a:gd name="connsiteY59" fmla="*/ 2100 h 8038"/>
                  <a:gd name="connsiteX60" fmla="*/ 1226 w 8872"/>
                  <a:gd name="connsiteY60" fmla="*/ 1990 h 8038"/>
                  <a:gd name="connsiteX61" fmla="*/ 1181 w 8872"/>
                  <a:gd name="connsiteY61" fmla="*/ 1912 h 8038"/>
                  <a:gd name="connsiteX62" fmla="*/ 1197 w 8872"/>
                  <a:gd name="connsiteY62" fmla="*/ 1841 h 8038"/>
                  <a:gd name="connsiteX63" fmla="*/ 1108 w 8872"/>
                  <a:gd name="connsiteY63" fmla="*/ 1691 h 8038"/>
                  <a:gd name="connsiteX64" fmla="*/ 0 w 8872"/>
                  <a:gd name="connsiteY64" fmla="*/ 0 h 8038"/>
                  <a:gd name="connsiteX0" fmla="*/ 8751 w 8751"/>
                  <a:gd name="connsiteY0" fmla="*/ 784 h 10278"/>
                  <a:gd name="connsiteX1" fmla="*/ 8140 w 8751"/>
                  <a:gd name="connsiteY1" fmla="*/ 10278 h 10278"/>
                  <a:gd name="connsiteX2" fmla="*/ 6385 w 8751"/>
                  <a:gd name="connsiteY2" fmla="*/ 10115 h 10278"/>
                  <a:gd name="connsiteX3" fmla="*/ 5054 w 8751"/>
                  <a:gd name="connsiteY3" fmla="*/ 9964 h 10278"/>
                  <a:gd name="connsiteX4" fmla="*/ 2961 w 8751"/>
                  <a:gd name="connsiteY4" fmla="*/ 9721 h 10278"/>
                  <a:gd name="connsiteX5" fmla="*/ 2988 w 8751"/>
                  <a:gd name="connsiteY5" fmla="*/ 9610 h 10278"/>
                  <a:gd name="connsiteX6" fmla="*/ 2856 w 8751"/>
                  <a:gd name="connsiteY6" fmla="*/ 9544 h 10278"/>
                  <a:gd name="connsiteX7" fmla="*/ 2856 w 8751"/>
                  <a:gd name="connsiteY7" fmla="*/ 9346 h 10278"/>
                  <a:gd name="connsiteX8" fmla="*/ 2707 w 8751"/>
                  <a:gd name="connsiteY8" fmla="*/ 9275 h 10278"/>
                  <a:gd name="connsiteX9" fmla="*/ 2591 w 8751"/>
                  <a:gd name="connsiteY9" fmla="*/ 9191 h 10278"/>
                  <a:gd name="connsiteX10" fmla="*/ 2458 w 8751"/>
                  <a:gd name="connsiteY10" fmla="*/ 8844 h 10278"/>
                  <a:gd name="connsiteX11" fmla="*/ 2357 w 8751"/>
                  <a:gd name="connsiteY11" fmla="*/ 8718 h 10278"/>
                  <a:gd name="connsiteX12" fmla="*/ 2394 w 8751"/>
                  <a:gd name="connsiteY12" fmla="*/ 8365 h 10278"/>
                  <a:gd name="connsiteX13" fmla="*/ 2278 w 8751"/>
                  <a:gd name="connsiteY13" fmla="*/ 8347 h 10278"/>
                  <a:gd name="connsiteX14" fmla="*/ 2212 w 8751"/>
                  <a:gd name="connsiteY14" fmla="*/ 8228 h 10278"/>
                  <a:gd name="connsiteX15" fmla="*/ 2306 w 8751"/>
                  <a:gd name="connsiteY15" fmla="*/ 8078 h 10278"/>
                  <a:gd name="connsiteX16" fmla="*/ 2357 w 8751"/>
                  <a:gd name="connsiteY16" fmla="*/ 8011 h 10278"/>
                  <a:gd name="connsiteX17" fmla="*/ 2389 w 8751"/>
                  <a:gd name="connsiteY17" fmla="*/ 7796 h 10278"/>
                  <a:gd name="connsiteX18" fmla="*/ 2361 w 8751"/>
                  <a:gd name="connsiteY18" fmla="*/ 7664 h 10278"/>
                  <a:gd name="connsiteX19" fmla="*/ 2389 w 8751"/>
                  <a:gd name="connsiteY19" fmla="*/ 7423 h 10278"/>
                  <a:gd name="connsiteX20" fmla="*/ 2422 w 8751"/>
                  <a:gd name="connsiteY20" fmla="*/ 7389 h 10278"/>
                  <a:gd name="connsiteX21" fmla="*/ 2441 w 8751"/>
                  <a:gd name="connsiteY21" fmla="*/ 7252 h 10278"/>
                  <a:gd name="connsiteX22" fmla="*/ 2373 w 8751"/>
                  <a:gd name="connsiteY22" fmla="*/ 7050 h 10278"/>
                  <a:gd name="connsiteX23" fmla="*/ 2361 w 8751"/>
                  <a:gd name="connsiteY23" fmla="*/ 6500 h 10278"/>
                  <a:gd name="connsiteX24" fmla="*/ 2212 w 8751"/>
                  <a:gd name="connsiteY24" fmla="*/ 6271 h 10278"/>
                  <a:gd name="connsiteX25" fmla="*/ 2140 w 8751"/>
                  <a:gd name="connsiteY25" fmla="*/ 5955 h 10278"/>
                  <a:gd name="connsiteX26" fmla="*/ 2024 w 8751"/>
                  <a:gd name="connsiteY26" fmla="*/ 5955 h 10278"/>
                  <a:gd name="connsiteX27" fmla="*/ 1881 w 8751"/>
                  <a:gd name="connsiteY27" fmla="*/ 6016 h 10278"/>
                  <a:gd name="connsiteX28" fmla="*/ 1792 w 8751"/>
                  <a:gd name="connsiteY28" fmla="*/ 5812 h 10278"/>
                  <a:gd name="connsiteX29" fmla="*/ 1815 w 8751"/>
                  <a:gd name="connsiteY29" fmla="*/ 5774 h 10278"/>
                  <a:gd name="connsiteX30" fmla="*/ 1797 w 8751"/>
                  <a:gd name="connsiteY30" fmla="*/ 5596 h 10278"/>
                  <a:gd name="connsiteX31" fmla="*/ 1692 w 8751"/>
                  <a:gd name="connsiteY31" fmla="*/ 5563 h 10278"/>
                  <a:gd name="connsiteX32" fmla="*/ 1576 w 8751"/>
                  <a:gd name="connsiteY32" fmla="*/ 5380 h 10278"/>
                  <a:gd name="connsiteX33" fmla="*/ 1529 w 8751"/>
                  <a:gd name="connsiteY33" fmla="*/ 5288 h 10278"/>
                  <a:gd name="connsiteX34" fmla="*/ 1464 w 8751"/>
                  <a:gd name="connsiteY34" fmla="*/ 5248 h 10278"/>
                  <a:gd name="connsiteX35" fmla="*/ 1441 w 8751"/>
                  <a:gd name="connsiteY35" fmla="*/ 5164 h 10278"/>
                  <a:gd name="connsiteX36" fmla="*/ 1542 w 8751"/>
                  <a:gd name="connsiteY36" fmla="*/ 5131 h 10278"/>
                  <a:gd name="connsiteX37" fmla="*/ 1441 w 8751"/>
                  <a:gd name="connsiteY37" fmla="*/ 4830 h 10278"/>
                  <a:gd name="connsiteX38" fmla="*/ 1359 w 8751"/>
                  <a:gd name="connsiteY38" fmla="*/ 4792 h 10278"/>
                  <a:gd name="connsiteX39" fmla="*/ 1365 w 8751"/>
                  <a:gd name="connsiteY39" fmla="*/ 4699 h 10278"/>
                  <a:gd name="connsiteX40" fmla="*/ 1099 w 8751"/>
                  <a:gd name="connsiteY40" fmla="*/ 4554 h 10278"/>
                  <a:gd name="connsiteX41" fmla="*/ 1074 w 8751"/>
                  <a:gd name="connsiteY41" fmla="*/ 4425 h 10278"/>
                  <a:gd name="connsiteX42" fmla="*/ 1099 w 8751"/>
                  <a:gd name="connsiteY42" fmla="*/ 4325 h 10278"/>
                  <a:gd name="connsiteX43" fmla="*/ 930 w 8751"/>
                  <a:gd name="connsiteY43" fmla="*/ 4130 h 10278"/>
                  <a:gd name="connsiteX44" fmla="*/ 825 w 8751"/>
                  <a:gd name="connsiteY44" fmla="*/ 4051 h 10278"/>
                  <a:gd name="connsiteX45" fmla="*/ 808 w 8751"/>
                  <a:gd name="connsiteY45" fmla="*/ 3924 h 10278"/>
                  <a:gd name="connsiteX46" fmla="*/ 847 w 8751"/>
                  <a:gd name="connsiteY46" fmla="*/ 3718 h 10278"/>
                  <a:gd name="connsiteX47" fmla="*/ 765 w 8751"/>
                  <a:gd name="connsiteY47" fmla="*/ 3651 h 10278"/>
                  <a:gd name="connsiteX48" fmla="*/ 760 w 8751"/>
                  <a:gd name="connsiteY48" fmla="*/ 3514 h 10278"/>
                  <a:gd name="connsiteX49" fmla="*/ 649 w 8751"/>
                  <a:gd name="connsiteY49" fmla="*/ 3442 h 10278"/>
                  <a:gd name="connsiteX50" fmla="*/ 649 w 8751"/>
                  <a:gd name="connsiteY50" fmla="*/ 3324 h 10278"/>
                  <a:gd name="connsiteX51" fmla="*/ 576 w 8751"/>
                  <a:gd name="connsiteY51" fmla="*/ 3218 h 10278"/>
                  <a:gd name="connsiteX52" fmla="*/ 576 w 8751"/>
                  <a:gd name="connsiteY52" fmla="*/ 3120 h 10278"/>
                  <a:gd name="connsiteX53" fmla="*/ 509 w 8751"/>
                  <a:gd name="connsiteY53" fmla="*/ 2984 h 10278"/>
                  <a:gd name="connsiteX54" fmla="*/ 494 w 8751"/>
                  <a:gd name="connsiteY54" fmla="*/ 2864 h 10278"/>
                  <a:gd name="connsiteX55" fmla="*/ 392 w 8751"/>
                  <a:gd name="connsiteY55" fmla="*/ 2833 h 10278"/>
                  <a:gd name="connsiteX56" fmla="*/ 310 w 8751"/>
                  <a:gd name="connsiteY56" fmla="*/ 2923 h 10278"/>
                  <a:gd name="connsiteX57" fmla="*/ 293 w 8751"/>
                  <a:gd name="connsiteY57" fmla="*/ 3021 h 10278"/>
                  <a:gd name="connsiteX58" fmla="*/ 160 w 8751"/>
                  <a:gd name="connsiteY58" fmla="*/ 2990 h 10278"/>
                  <a:gd name="connsiteX59" fmla="*/ 127 w 8751"/>
                  <a:gd name="connsiteY59" fmla="*/ 2891 h 10278"/>
                  <a:gd name="connsiteX60" fmla="*/ 133 w 8751"/>
                  <a:gd name="connsiteY60" fmla="*/ 2754 h 10278"/>
                  <a:gd name="connsiteX61" fmla="*/ 82 w 8751"/>
                  <a:gd name="connsiteY61" fmla="*/ 2657 h 10278"/>
                  <a:gd name="connsiteX62" fmla="*/ 100 w 8751"/>
                  <a:gd name="connsiteY62" fmla="*/ 2568 h 10278"/>
                  <a:gd name="connsiteX63" fmla="*/ 0 w 8751"/>
                  <a:gd name="connsiteY63" fmla="*/ 2382 h 10278"/>
                  <a:gd name="connsiteX64" fmla="*/ 134 w 8751"/>
                  <a:gd name="connsiteY64" fmla="*/ 0 h 10278"/>
                  <a:gd name="connsiteX0" fmla="*/ 10000 w 10000"/>
                  <a:gd name="connsiteY0" fmla="*/ 763 h 10000"/>
                  <a:gd name="connsiteX1" fmla="*/ 9302 w 10000"/>
                  <a:gd name="connsiteY1" fmla="*/ 10000 h 10000"/>
                  <a:gd name="connsiteX2" fmla="*/ 7296 w 10000"/>
                  <a:gd name="connsiteY2" fmla="*/ 9841 h 10000"/>
                  <a:gd name="connsiteX3" fmla="*/ 5775 w 10000"/>
                  <a:gd name="connsiteY3" fmla="*/ 9694 h 10000"/>
                  <a:gd name="connsiteX4" fmla="*/ 3384 w 10000"/>
                  <a:gd name="connsiteY4" fmla="*/ 9458 h 10000"/>
                  <a:gd name="connsiteX5" fmla="*/ 3414 w 10000"/>
                  <a:gd name="connsiteY5" fmla="*/ 9350 h 10000"/>
                  <a:gd name="connsiteX6" fmla="*/ 3264 w 10000"/>
                  <a:gd name="connsiteY6" fmla="*/ 9286 h 10000"/>
                  <a:gd name="connsiteX7" fmla="*/ 3264 w 10000"/>
                  <a:gd name="connsiteY7" fmla="*/ 9093 h 10000"/>
                  <a:gd name="connsiteX8" fmla="*/ 3093 w 10000"/>
                  <a:gd name="connsiteY8" fmla="*/ 9024 h 10000"/>
                  <a:gd name="connsiteX9" fmla="*/ 2961 w 10000"/>
                  <a:gd name="connsiteY9" fmla="*/ 8942 h 10000"/>
                  <a:gd name="connsiteX10" fmla="*/ 2809 w 10000"/>
                  <a:gd name="connsiteY10" fmla="*/ 8605 h 10000"/>
                  <a:gd name="connsiteX11" fmla="*/ 2693 w 10000"/>
                  <a:gd name="connsiteY11" fmla="*/ 8482 h 10000"/>
                  <a:gd name="connsiteX12" fmla="*/ 2736 w 10000"/>
                  <a:gd name="connsiteY12" fmla="*/ 8139 h 10000"/>
                  <a:gd name="connsiteX13" fmla="*/ 2603 w 10000"/>
                  <a:gd name="connsiteY13" fmla="*/ 8121 h 10000"/>
                  <a:gd name="connsiteX14" fmla="*/ 2528 w 10000"/>
                  <a:gd name="connsiteY14" fmla="*/ 8005 h 10000"/>
                  <a:gd name="connsiteX15" fmla="*/ 2635 w 10000"/>
                  <a:gd name="connsiteY15" fmla="*/ 7860 h 10000"/>
                  <a:gd name="connsiteX16" fmla="*/ 2693 w 10000"/>
                  <a:gd name="connsiteY16" fmla="*/ 7794 h 10000"/>
                  <a:gd name="connsiteX17" fmla="*/ 2730 w 10000"/>
                  <a:gd name="connsiteY17" fmla="*/ 7585 h 10000"/>
                  <a:gd name="connsiteX18" fmla="*/ 2698 w 10000"/>
                  <a:gd name="connsiteY18" fmla="*/ 7457 h 10000"/>
                  <a:gd name="connsiteX19" fmla="*/ 2730 w 10000"/>
                  <a:gd name="connsiteY19" fmla="*/ 7222 h 10000"/>
                  <a:gd name="connsiteX20" fmla="*/ 2768 w 10000"/>
                  <a:gd name="connsiteY20" fmla="*/ 7189 h 10000"/>
                  <a:gd name="connsiteX21" fmla="*/ 2789 w 10000"/>
                  <a:gd name="connsiteY21" fmla="*/ 7056 h 10000"/>
                  <a:gd name="connsiteX22" fmla="*/ 2712 w 10000"/>
                  <a:gd name="connsiteY22" fmla="*/ 6859 h 10000"/>
                  <a:gd name="connsiteX23" fmla="*/ 2698 w 10000"/>
                  <a:gd name="connsiteY23" fmla="*/ 6324 h 10000"/>
                  <a:gd name="connsiteX24" fmla="*/ 2528 w 10000"/>
                  <a:gd name="connsiteY24" fmla="*/ 6101 h 10000"/>
                  <a:gd name="connsiteX25" fmla="*/ 2445 w 10000"/>
                  <a:gd name="connsiteY25" fmla="*/ 5794 h 10000"/>
                  <a:gd name="connsiteX26" fmla="*/ 2313 w 10000"/>
                  <a:gd name="connsiteY26" fmla="*/ 5794 h 10000"/>
                  <a:gd name="connsiteX27" fmla="*/ 2149 w 10000"/>
                  <a:gd name="connsiteY27" fmla="*/ 5853 h 10000"/>
                  <a:gd name="connsiteX28" fmla="*/ 2048 w 10000"/>
                  <a:gd name="connsiteY28" fmla="*/ 5655 h 10000"/>
                  <a:gd name="connsiteX29" fmla="*/ 2074 w 10000"/>
                  <a:gd name="connsiteY29" fmla="*/ 5618 h 10000"/>
                  <a:gd name="connsiteX30" fmla="*/ 2053 w 10000"/>
                  <a:gd name="connsiteY30" fmla="*/ 5445 h 10000"/>
                  <a:gd name="connsiteX31" fmla="*/ 1933 w 10000"/>
                  <a:gd name="connsiteY31" fmla="*/ 5413 h 10000"/>
                  <a:gd name="connsiteX32" fmla="*/ 1801 w 10000"/>
                  <a:gd name="connsiteY32" fmla="*/ 5234 h 10000"/>
                  <a:gd name="connsiteX33" fmla="*/ 1747 w 10000"/>
                  <a:gd name="connsiteY33" fmla="*/ 5145 h 10000"/>
                  <a:gd name="connsiteX34" fmla="*/ 1673 w 10000"/>
                  <a:gd name="connsiteY34" fmla="*/ 5106 h 10000"/>
                  <a:gd name="connsiteX35" fmla="*/ 1647 w 10000"/>
                  <a:gd name="connsiteY35" fmla="*/ 5024 h 10000"/>
                  <a:gd name="connsiteX36" fmla="*/ 1762 w 10000"/>
                  <a:gd name="connsiteY36" fmla="*/ 4992 h 10000"/>
                  <a:gd name="connsiteX37" fmla="*/ 1647 w 10000"/>
                  <a:gd name="connsiteY37" fmla="*/ 4699 h 10000"/>
                  <a:gd name="connsiteX38" fmla="*/ 1553 w 10000"/>
                  <a:gd name="connsiteY38" fmla="*/ 4662 h 10000"/>
                  <a:gd name="connsiteX39" fmla="*/ 1560 w 10000"/>
                  <a:gd name="connsiteY39" fmla="*/ 4572 h 10000"/>
                  <a:gd name="connsiteX40" fmla="*/ 1256 w 10000"/>
                  <a:gd name="connsiteY40" fmla="*/ 4431 h 10000"/>
                  <a:gd name="connsiteX41" fmla="*/ 1227 w 10000"/>
                  <a:gd name="connsiteY41" fmla="*/ 4305 h 10000"/>
                  <a:gd name="connsiteX42" fmla="*/ 1256 w 10000"/>
                  <a:gd name="connsiteY42" fmla="*/ 4208 h 10000"/>
                  <a:gd name="connsiteX43" fmla="*/ 1063 w 10000"/>
                  <a:gd name="connsiteY43" fmla="*/ 4018 h 10000"/>
                  <a:gd name="connsiteX44" fmla="*/ 943 w 10000"/>
                  <a:gd name="connsiteY44" fmla="*/ 3941 h 10000"/>
                  <a:gd name="connsiteX45" fmla="*/ 923 w 10000"/>
                  <a:gd name="connsiteY45" fmla="*/ 3818 h 10000"/>
                  <a:gd name="connsiteX46" fmla="*/ 968 w 10000"/>
                  <a:gd name="connsiteY46" fmla="*/ 3617 h 10000"/>
                  <a:gd name="connsiteX47" fmla="*/ 874 w 10000"/>
                  <a:gd name="connsiteY47" fmla="*/ 3552 h 10000"/>
                  <a:gd name="connsiteX48" fmla="*/ 868 w 10000"/>
                  <a:gd name="connsiteY48" fmla="*/ 3419 h 10000"/>
                  <a:gd name="connsiteX49" fmla="*/ 742 w 10000"/>
                  <a:gd name="connsiteY49" fmla="*/ 3349 h 10000"/>
                  <a:gd name="connsiteX50" fmla="*/ 742 w 10000"/>
                  <a:gd name="connsiteY50" fmla="*/ 3234 h 10000"/>
                  <a:gd name="connsiteX51" fmla="*/ 658 w 10000"/>
                  <a:gd name="connsiteY51" fmla="*/ 3131 h 10000"/>
                  <a:gd name="connsiteX52" fmla="*/ 658 w 10000"/>
                  <a:gd name="connsiteY52" fmla="*/ 3036 h 10000"/>
                  <a:gd name="connsiteX53" fmla="*/ 582 w 10000"/>
                  <a:gd name="connsiteY53" fmla="*/ 2903 h 10000"/>
                  <a:gd name="connsiteX54" fmla="*/ 565 w 10000"/>
                  <a:gd name="connsiteY54" fmla="*/ 2787 h 10000"/>
                  <a:gd name="connsiteX55" fmla="*/ 448 w 10000"/>
                  <a:gd name="connsiteY55" fmla="*/ 2756 h 10000"/>
                  <a:gd name="connsiteX56" fmla="*/ 354 w 10000"/>
                  <a:gd name="connsiteY56" fmla="*/ 2844 h 10000"/>
                  <a:gd name="connsiteX57" fmla="*/ 335 w 10000"/>
                  <a:gd name="connsiteY57" fmla="*/ 2939 h 10000"/>
                  <a:gd name="connsiteX58" fmla="*/ 183 w 10000"/>
                  <a:gd name="connsiteY58" fmla="*/ 2909 h 10000"/>
                  <a:gd name="connsiteX59" fmla="*/ 145 w 10000"/>
                  <a:gd name="connsiteY59" fmla="*/ 2813 h 10000"/>
                  <a:gd name="connsiteX60" fmla="*/ 152 w 10000"/>
                  <a:gd name="connsiteY60" fmla="*/ 2680 h 10000"/>
                  <a:gd name="connsiteX61" fmla="*/ 94 w 10000"/>
                  <a:gd name="connsiteY61" fmla="*/ 2585 h 10000"/>
                  <a:gd name="connsiteX62" fmla="*/ 114 w 10000"/>
                  <a:gd name="connsiteY62" fmla="*/ 2499 h 10000"/>
                  <a:gd name="connsiteX63" fmla="*/ 0 w 10000"/>
                  <a:gd name="connsiteY63" fmla="*/ 2318 h 10000"/>
                  <a:gd name="connsiteX64" fmla="*/ 153 w 10000"/>
                  <a:gd name="connsiteY64" fmla="*/ 0 h 10000"/>
                  <a:gd name="connsiteX65" fmla="*/ 10000 w 10000"/>
                  <a:gd name="connsiteY65" fmla="*/ 7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000" h="10000">
                    <a:moveTo>
                      <a:pt x="10000" y="763"/>
                    </a:moveTo>
                    <a:cubicBezTo>
                      <a:pt x="9767" y="3842"/>
                      <a:pt x="9535" y="6921"/>
                      <a:pt x="9302" y="10000"/>
                    </a:cubicBezTo>
                    <a:lnTo>
                      <a:pt x="7296" y="9841"/>
                    </a:lnTo>
                    <a:lnTo>
                      <a:pt x="5775" y="9694"/>
                    </a:lnTo>
                    <a:lnTo>
                      <a:pt x="3384" y="9458"/>
                    </a:lnTo>
                    <a:cubicBezTo>
                      <a:pt x="3394" y="9421"/>
                      <a:pt x="3404" y="9386"/>
                      <a:pt x="3414" y="9350"/>
                    </a:cubicBezTo>
                    <a:cubicBezTo>
                      <a:pt x="3365" y="9327"/>
                      <a:pt x="3314" y="9307"/>
                      <a:pt x="3264" y="9286"/>
                    </a:cubicBezTo>
                    <a:lnTo>
                      <a:pt x="3264" y="9093"/>
                    </a:lnTo>
                    <a:cubicBezTo>
                      <a:pt x="3209" y="9071"/>
                      <a:pt x="3149" y="9048"/>
                      <a:pt x="3093" y="9024"/>
                    </a:cubicBezTo>
                    <a:cubicBezTo>
                      <a:pt x="3049" y="8998"/>
                      <a:pt x="3004" y="8970"/>
                      <a:pt x="2961" y="8942"/>
                    </a:cubicBezTo>
                    <a:cubicBezTo>
                      <a:pt x="2908" y="8830"/>
                      <a:pt x="2859" y="8717"/>
                      <a:pt x="2809" y="8605"/>
                    </a:cubicBezTo>
                    <a:cubicBezTo>
                      <a:pt x="2768" y="8563"/>
                      <a:pt x="2730" y="8523"/>
                      <a:pt x="2693" y="8482"/>
                    </a:cubicBezTo>
                    <a:cubicBezTo>
                      <a:pt x="2707" y="8367"/>
                      <a:pt x="2722" y="8254"/>
                      <a:pt x="2736" y="8139"/>
                    </a:cubicBezTo>
                    <a:cubicBezTo>
                      <a:pt x="2692" y="8132"/>
                      <a:pt x="2647" y="8127"/>
                      <a:pt x="2603" y="8121"/>
                    </a:cubicBezTo>
                    <a:cubicBezTo>
                      <a:pt x="2578" y="8081"/>
                      <a:pt x="2553" y="8045"/>
                      <a:pt x="2528" y="8005"/>
                    </a:cubicBezTo>
                    <a:cubicBezTo>
                      <a:pt x="2563" y="7957"/>
                      <a:pt x="2599" y="7908"/>
                      <a:pt x="2635" y="7860"/>
                    </a:cubicBezTo>
                    <a:cubicBezTo>
                      <a:pt x="2656" y="7838"/>
                      <a:pt x="2674" y="7817"/>
                      <a:pt x="2693" y="7794"/>
                    </a:cubicBezTo>
                    <a:cubicBezTo>
                      <a:pt x="2706" y="7725"/>
                      <a:pt x="2717" y="7655"/>
                      <a:pt x="2730" y="7585"/>
                    </a:cubicBezTo>
                    <a:cubicBezTo>
                      <a:pt x="2720" y="7541"/>
                      <a:pt x="2708" y="7500"/>
                      <a:pt x="2698" y="7457"/>
                    </a:cubicBezTo>
                    <a:cubicBezTo>
                      <a:pt x="2708" y="7378"/>
                      <a:pt x="2720" y="7301"/>
                      <a:pt x="2730" y="7222"/>
                    </a:cubicBezTo>
                    <a:cubicBezTo>
                      <a:pt x="2743" y="7212"/>
                      <a:pt x="2756" y="7200"/>
                      <a:pt x="2768" y="7189"/>
                    </a:cubicBezTo>
                    <a:cubicBezTo>
                      <a:pt x="2776" y="7145"/>
                      <a:pt x="2784" y="7101"/>
                      <a:pt x="2789" y="7056"/>
                    </a:cubicBezTo>
                    <a:cubicBezTo>
                      <a:pt x="2763" y="6990"/>
                      <a:pt x="2736" y="6924"/>
                      <a:pt x="2712" y="6859"/>
                    </a:cubicBezTo>
                    <a:cubicBezTo>
                      <a:pt x="2707" y="6679"/>
                      <a:pt x="2703" y="6502"/>
                      <a:pt x="2698" y="6324"/>
                    </a:cubicBezTo>
                    <a:cubicBezTo>
                      <a:pt x="2641" y="6250"/>
                      <a:pt x="2585" y="6175"/>
                      <a:pt x="2528" y="6101"/>
                    </a:cubicBezTo>
                    <a:cubicBezTo>
                      <a:pt x="2500" y="5998"/>
                      <a:pt x="2473" y="5897"/>
                      <a:pt x="2445" y="5794"/>
                    </a:cubicBezTo>
                    <a:lnTo>
                      <a:pt x="2313" y="5794"/>
                    </a:lnTo>
                    <a:lnTo>
                      <a:pt x="2149" y="5853"/>
                    </a:lnTo>
                    <a:cubicBezTo>
                      <a:pt x="2115" y="5788"/>
                      <a:pt x="2082" y="5720"/>
                      <a:pt x="2048" y="5655"/>
                    </a:cubicBezTo>
                    <a:cubicBezTo>
                      <a:pt x="2056" y="5641"/>
                      <a:pt x="2065" y="5631"/>
                      <a:pt x="2074" y="5618"/>
                    </a:cubicBezTo>
                    <a:cubicBezTo>
                      <a:pt x="2066" y="5561"/>
                      <a:pt x="2059" y="5502"/>
                      <a:pt x="2053" y="5445"/>
                    </a:cubicBezTo>
                    <a:lnTo>
                      <a:pt x="1933" y="5413"/>
                    </a:lnTo>
                    <a:cubicBezTo>
                      <a:pt x="1888" y="5354"/>
                      <a:pt x="1844" y="5293"/>
                      <a:pt x="1801" y="5234"/>
                    </a:cubicBezTo>
                    <a:cubicBezTo>
                      <a:pt x="1783" y="5204"/>
                      <a:pt x="1764" y="5175"/>
                      <a:pt x="1747" y="5145"/>
                    </a:cubicBezTo>
                    <a:cubicBezTo>
                      <a:pt x="1723" y="5131"/>
                      <a:pt x="1697" y="5120"/>
                      <a:pt x="1673" y="5106"/>
                    </a:cubicBezTo>
                    <a:cubicBezTo>
                      <a:pt x="1665" y="5079"/>
                      <a:pt x="1656" y="5052"/>
                      <a:pt x="1647" y="5024"/>
                    </a:cubicBezTo>
                    <a:cubicBezTo>
                      <a:pt x="1686" y="5013"/>
                      <a:pt x="1723" y="5005"/>
                      <a:pt x="1762" y="4992"/>
                    </a:cubicBezTo>
                    <a:cubicBezTo>
                      <a:pt x="1724" y="4894"/>
                      <a:pt x="1685" y="4797"/>
                      <a:pt x="1647" y="4699"/>
                    </a:cubicBezTo>
                    <a:cubicBezTo>
                      <a:pt x="1615" y="4686"/>
                      <a:pt x="1584" y="4674"/>
                      <a:pt x="1553" y="4662"/>
                    </a:cubicBezTo>
                    <a:cubicBezTo>
                      <a:pt x="1555" y="4631"/>
                      <a:pt x="1558" y="4603"/>
                      <a:pt x="1560" y="4572"/>
                    </a:cubicBezTo>
                    <a:lnTo>
                      <a:pt x="1256" y="4431"/>
                    </a:lnTo>
                    <a:cubicBezTo>
                      <a:pt x="1246" y="4390"/>
                      <a:pt x="1238" y="4346"/>
                      <a:pt x="1227" y="4305"/>
                    </a:cubicBezTo>
                    <a:cubicBezTo>
                      <a:pt x="1238" y="4272"/>
                      <a:pt x="1246" y="4242"/>
                      <a:pt x="1256" y="4208"/>
                    </a:cubicBezTo>
                    <a:lnTo>
                      <a:pt x="1063" y="4018"/>
                    </a:lnTo>
                    <a:cubicBezTo>
                      <a:pt x="1024" y="3991"/>
                      <a:pt x="983" y="3967"/>
                      <a:pt x="943" y="3941"/>
                    </a:cubicBezTo>
                    <a:cubicBezTo>
                      <a:pt x="936" y="3900"/>
                      <a:pt x="930" y="3861"/>
                      <a:pt x="923" y="3818"/>
                    </a:cubicBezTo>
                    <a:cubicBezTo>
                      <a:pt x="937" y="3752"/>
                      <a:pt x="954" y="3686"/>
                      <a:pt x="968" y="3617"/>
                    </a:cubicBezTo>
                    <a:cubicBezTo>
                      <a:pt x="936" y="3594"/>
                      <a:pt x="905" y="3574"/>
                      <a:pt x="874" y="3552"/>
                    </a:cubicBezTo>
                    <a:cubicBezTo>
                      <a:pt x="872" y="3507"/>
                      <a:pt x="871" y="3463"/>
                      <a:pt x="868" y="3419"/>
                    </a:cubicBezTo>
                    <a:cubicBezTo>
                      <a:pt x="825" y="3395"/>
                      <a:pt x="783" y="3373"/>
                      <a:pt x="742" y="3349"/>
                    </a:cubicBezTo>
                    <a:lnTo>
                      <a:pt x="742" y="3234"/>
                    </a:lnTo>
                    <a:cubicBezTo>
                      <a:pt x="713" y="3198"/>
                      <a:pt x="687" y="3166"/>
                      <a:pt x="658" y="3131"/>
                    </a:cubicBezTo>
                    <a:lnTo>
                      <a:pt x="658" y="3036"/>
                    </a:lnTo>
                    <a:cubicBezTo>
                      <a:pt x="633" y="2992"/>
                      <a:pt x="607" y="2947"/>
                      <a:pt x="582" y="2903"/>
                    </a:cubicBezTo>
                    <a:cubicBezTo>
                      <a:pt x="576" y="2863"/>
                      <a:pt x="570" y="2827"/>
                      <a:pt x="565" y="2787"/>
                    </a:cubicBezTo>
                    <a:cubicBezTo>
                      <a:pt x="526" y="2776"/>
                      <a:pt x="487" y="2768"/>
                      <a:pt x="448" y="2756"/>
                    </a:cubicBezTo>
                    <a:cubicBezTo>
                      <a:pt x="417" y="2785"/>
                      <a:pt x="386" y="2815"/>
                      <a:pt x="354" y="2844"/>
                    </a:cubicBezTo>
                    <a:cubicBezTo>
                      <a:pt x="346" y="2877"/>
                      <a:pt x="342" y="2908"/>
                      <a:pt x="335" y="2939"/>
                    </a:cubicBezTo>
                    <a:lnTo>
                      <a:pt x="183" y="2909"/>
                    </a:lnTo>
                    <a:cubicBezTo>
                      <a:pt x="170" y="2877"/>
                      <a:pt x="159" y="2846"/>
                      <a:pt x="145" y="2813"/>
                    </a:cubicBezTo>
                    <a:cubicBezTo>
                      <a:pt x="147" y="2768"/>
                      <a:pt x="150" y="2724"/>
                      <a:pt x="152" y="2680"/>
                    </a:cubicBezTo>
                    <a:cubicBezTo>
                      <a:pt x="134" y="2647"/>
                      <a:pt x="114" y="2616"/>
                      <a:pt x="94" y="2585"/>
                    </a:cubicBezTo>
                    <a:cubicBezTo>
                      <a:pt x="102" y="2557"/>
                      <a:pt x="109" y="2529"/>
                      <a:pt x="114" y="2499"/>
                    </a:cubicBezTo>
                    <a:cubicBezTo>
                      <a:pt x="74" y="2439"/>
                      <a:pt x="38" y="2378"/>
                      <a:pt x="0" y="2318"/>
                    </a:cubicBezTo>
                    <a:lnTo>
                      <a:pt x="153" y="0"/>
                    </a:lnTo>
                    <a:lnTo>
                      <a:pt x="10000" y="763"/>
                    </a:lnTo>
                    <a:close/>
                  </a:path>
                </a:pathLst>
              </a:custGeom>
              <a:solidFill>
                <a:srgbClr val="B0C7E2"/>
              </a:solidFill>
              <a:ln w="3175" cmpd="sng">
                <a:noFill/>
                <a:round/>
                <a:headEnd/>
                <a:tailEnd/>
              </a:ln>
              <a:effectLst/>
            </p:spPr>
            <p:txBody>
              <a:bodyPr/>
              <a:lstStyle/>
              <a:p>
                <a:endParaRPr lang="en-CA"/>
              </a:p>
            </p:txBody>
          </p:sp>
          <p:sp>
            <p:nvSpPr>
              <p:cNvPr id="49" name="Rectangle 48"/>
              <p:cNvSpPr/>
              <p:nvPr/>
            </p:nvSpPr>
            <p:spPr>
              <a:xfrm>
                <a:off x="6364588" y="600547"/>
                <a:ext cx="2779412" cy="57607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9"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6882979" y="2178105"/>
              <a:ext cx="390429" cy="365760"/>
            </a:xfrm>
            <a:prstGeom prst="rect">
              <a:avLst/>
            </a:prstGeom>
            <a:noFill/>
          </p:spPr>
        </p:pic>
        <p:pic>
          <p:nvPicPr>
            <p:cNvPr id="20"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8148873" y="4761086"/>
              <a:ext cx="390429" cy="365760"/>
            </a:xfrm>
            <a:prstGeom prst="rect">
              <a:avLst/>
            </a:prstGeom>
            <a:noFill/>
          </p:spPr>
        </p:pic>
        <p:pic>
          <p:nvPicPr>
            <p:cNvPr id="21"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4709953" y="1074396"/>
              <a:ext cx="390429" cy="365760"/>
            </a:xfrm>
            <a:prstGeom prst="rect">
              <a:avLst/>
            </a:prstGeom>
            <a:noFill/>
          </p:spPr>
        </p:pic>
        <p:pic>
          <p:nvPicPr>
            <p:cNvPr id="22"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3055731" y="689296"/>
              <a:ext cx="390429" cy="365760"/>
            </a:xfrm>
            <a:prstGeom prst="rect">
              <a:avLst/>
            </a:prstGeom>
            <a:noFill/>
          </p:spPr>
        </p:pic>
        <p:pic>
          <p:nvPicPr>
            <p:cNvPr id="23"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4791795" y="2178105"/>
              <a:ext cx="390429" cy="365760"/>
            </a:xfrm>
            <a:prstGeom prst="rect">
              <a:avLst/>
            </a:prstGeom>
            <a:noFill/>
          </p:spPr>
        </p:pic>
        <p:pic>
          <p:nvPicPr>
            <p:cNvPr id="24"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5867400" y="4868483"/>
              <a:ext cx="390429" cy="365760"/>
            </a:xfrm>
            <a:prstGeom prst="rect">
              <a:avLst/>
            </a:prstGeom>
            <a:noFill/>
          </p:spPr>
        </p:pic>
        <p:pic>
          <p:nvPicPr>
            <p:cNvPr id="25"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5089725" y="4050974"/>
              <a:ext cx="390429" cy="365760"/>
            </a:xfrm>
            <a:prstGeom prst="rect">
              <a:avLst/>
            </a:prstGeom>
            <a:noFill/>
          </p:spPr>
        </p:pic>
        <p:pic>
          <p:nvPicPr>
            <p:cNvPr id="26"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3006738" y="1440156"/>
              <a:ext cx="390429" cy="365760"/>
            </a:xfrm>
            <a:prstGeom prst="rect">
              <a:avLst/>
            </a:prstGeom>
            <a:noFill/>
          </p:spPr>
        </p:pic>
        <p:pic>
          <p:nvPicPr>
            <p:cNvPr id="27"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3068603" y="1089183"/>
              <a:ext cx="390429" cy="365760"/>
            </a:xfrm>
            <a:prstGeom prst="rect">
              <a:avLst/>
            </a:prstGeom>
            <a:noFill/>
          </p:spPr>
        </p:pic>
        <p:pic>
          <p:nvPicPr>
            <p:cNvPr id="28"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1158966" y="1435328"/>
              <a:ext cx="390429" cy="365760"/>
            </a:xfrm>
            <a:prstGeom prst="rect">
              <a:avLst/>
            </a:prstGeom>
            <a:noFill/>
          </p:spPr>
        </p:pic>
        <p:pic>
          <p:nvPicPr>
            <p:cNvPr id="29"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2471720" y="1454943"/>
              <a:ext cx="390429" cy="365760"/>
            </a:xfrm>
            <a:prstGeom prst="rect">
              <a:avLst/>
            </a:prstGeom>
            <a:noFill/>
          </p:spPr>
        </p:pic>
        <p:pic>
          <p:nvPicPr>
            <p:cNvPr id="30"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713623" y="2652300"/>
              <a:ext cx="390429" cy="365760"/>
            </a:xfrm>
            <a:prstGeom prst="rect">
              <a:avLst/>
            </a:prstGeom>
            <a:noFill/>
          </p:spPr>
        </p:pic>
        <p:pic>
          <p:nvPicPr>
            <p:cNvPr id="31"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3217684" y="1840309"/>
              <a:ext cx="390429" cy="365760"/>
            </a:xfrm>
            <a:prstGeom prst="rect">
              <a:avLst/>
            </a:prstGeom>
            <a:noFill/>
          </p:spPr>
        </p:pic>
        <p:pic>
          <p:nvPicPr>
            <p:cNvPr id="32"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1174810" y="2624947"/>
              <a:ext cx="390429" cy="365760"/>
            </a:xfrm>
            <a:prstGeom prst="rect">
              <a:avLst/>
            </a:prstGeom>
            <a:noFill/>
          </p:spPr>
        </p:pic>
        <p:pic>
          <p:nvPicPr>
            <p:cNvPr id="33"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2851399" y="2160349"/>
              <a:ext cx="390429" cy="365760"/>
            </a:xfrm>
            <a:prstGeom prst="rect">
              <a:avLst/>
            </a:prstGeom>
            <a:noFill/>
          </p:spPr>
        </p:pic>
        <p:pic>
          <p:nvPicPr>
            <p:cNvPr id="34"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3201952" y="2559926"/>
              <a:ext cx="390429" cy="365760"/>
            </a:xfrm>
            <a:prstGeom prst="rect">
              <a:avLst/>
            </a:prstGeom>
            <a:noFill/>
          </p:spPr>
        </p:pic>
        <p:pic>
          <p:nvPicPr>
            <p:cNvPr id="35"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2791541" y="2726882"/>
              <a:ext cx="390429" cy="365760"/>
            </a:xfrm>
            <a:prstGeom prst="rect">
              <a:avLst/>
            </a:prstGeom>
            <a:noFill/>
          </p:spPr>
        </p:pic>
        <p:pic>
          <p:nvPicPr>
            <p:cNvPr id="37"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2849125" y="5900219"/>
              <a:ext cx="390429" cy="365760"/>
            </a:xfrm>
            <a:prstGeom prst="rect">
              <a:avLst/>
            </a:prstGeom>
            <a:noFill/>
          </p:spPr>
        </p:pic>
        <p:pic>
          <p:nvPicPr>
            <p:cNvPr id="38"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2335366" y="5242291"/>
              <a:ext cx="390429" cy="365760"/>
            </a:xfrm>
            <a:prstGeom prst="rect">
              <a:avLst/>
            </a:prstGeom>
            <a:noFill/>
          </p:spPr>
        </p:pic>
        <p:pic>
          <p:nvPicPr>
            <p:cNvPr id="39"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3592381" y="4795721"/>
              <a:ext cx="390429" cy="365760"/>
            </a:xfrm>
            <a:prstGeom prst="rect">
              <a:avLst/>
            </a:prstGeom>
            <a:noFill/>
          </p:spPr>
        </p:pic>
        <p:pic>
          <p:nvPicPr>
            <p:cNvPr id="40"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4158333" y="4795721"/>
              <a:ext cx="390429" cy="365760"/>
            </a:xfrm>
            <a:prstGeom prst="rect">
              <a:avLst/>
            </a:prstGeom>
            <a:noFill/>
          </p:spPr>
        </p:pic>
        <p:pic>
          <p:nvPicPr>
            <p:cNvPr id="41"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4468620" y="5384422"/>
              <a:ext cx="390429" cy="365760"/>
            </a:xfrm>
            <a:prstGeom prst="rect">
              <a:avLst/>
            </a:prstGeom>
            <a:noFill/>
          </p:spPr>
        </p:pic>
        <p:pic>
          <p:nvPicPr>
            <p:cNvPr id="42"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3172114" y="2929336"/>
              <a:ext cx="390429" cy="365760"/>
            </a:xfrm>
            <a:prstGeom prst="rect">
              <a:avLst/>
            </a:prstGeom>
            <a:noFill/>
          </p:spPr>
        </p:pic>
        <p:pic>
          <p:nvPicPr>
            <p:cNvPr id="43"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4946101" y="5085919"/>
              <a:ext cx="390429" cy="365760"/>
            </a:xfrm>
            <a:prstGeom prst="rect">
              <a:avLst/>
            </a:prstGeom>
            <a:noFill/>
          </p:spPr>
        </p:pic>
        <p:pic>
          <p:nvPicPr>
            <p:cNvPr id="44"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4699296" y="4785260"/>
              <a:ext cx="390429" cy="365760"/>
            </a:xfrm>
            <a:prstGeom prst="rect">
              <a:avLst/>
            </a:prstGeom>
            <a:noFill/>
          </p:spPr>
        </p:pic>
        <p:pic>
          <p:nvPicPr>
            <p:cNvPr id="45"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3433201" y="3685214"/>
              <a:ext cx="390429" cy="365760"/>
            </a:xfrm>
            <a:prstGeom prst="rect">
              <a:avLst/>
            </a:prstGeom>
            <a:noFill/>
          </p:spPr>
        </p:pic>
        <p:pic>
          <p:nvPicPr>
            <p:cNvPr id="46"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3334601" y="3295096"/>
              <a:ext cx="390429" cy="365760"/>
            </a:xfrm>
            <a:prstGeom prst="rect">
              <a:avLst/>
            </a:prstGeom>
            <a:noFill/>
          </p:spPr>
        </p:pic>
        <p:pic>
          <p:nvPicPr>
            <p:cNvPr id="47" name="Picture 3" descr="C:\Users\Kent Fraser\Desktop\RotaryMBS_REV-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6"/>
            <a:stretch/>
          </p:blipFill>
          <p:spPr bwMode="auto">
            <a:xfrm>
              <a:off x="2116947" y="2909473"/>
              <a:ext cx="390429" cy="365760"/>
            </a:xfrm>
            <a:prstGeom prst="rect">
              <a:avLst/>
            </a:prstGeom>
            <a:noFill/>
          </p:spPr>
        </p:pic>
      </p:grpSp>
      <p:cxnSp>
        <p:nvCxnSpPr>
          <p:cNvPr id="3" name="Straight Connector 2"/>
          <p:cNvCxnSpPr/>
          <p:nvPr userDrawn="1"/>
        </p:nvCxnSpPr>
        <p:spPr>
          <a:xfrm>
            <a:off x="6364588" y="433082"/>
            <a:ext cx="0" cy="60269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36905"/>
            <a:ext cx="9144000" cy="6459307"/>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a:off x="0" y="6434356"/>
            <a:ext cx="9144000" cy="57674"/>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a:off x="0" y="6451134"/>
            <a:ext cx="9144000" cy="41148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dirty="0"/>
          </a:p>
        </p:txBody>
      </p:sp>
      <p:pic>
        <p:nvPicPr>
          <p:cNvPr id="13" name="Picture 12" descr="C:\Users\Kent Fraser\Desktop\RotaryMBS_REV-Gold-RGB.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15959" y="6474623"/>
            <a:ext cx="851841" cy="320040"/>
          </a:xfrm>
          <a:prstGeom prst="rect">
            <a:avLst/>
          </a:prstGeom>
          <a:noFill/>
        </p:spPr>
      </p:pic>
      <p:sp>
        <p:nvSpPr>
          <p:cNvPr id="14" name="TextBox 13"/>
          <p:cNvSpPr txBox="1"/>
          <p:nvPr userDrawn="1"/>
        </p:nvSpPr>
        <p:spPr>
          <a:xfrm>
            <a:off x="8182403" y="6735588"/>
            <a:ext cx="520976" cy="123111"/>
          </a:xfrm>
          <a:prstGeom prst="rect">
            <a:avLst/>
          </a:prstGeom>
          <a:noFill/>
        </p:spPr>
        <p:txBody>
          <a:bodyPr wrap="none" lIns="0" tIns="0" rIns="0" bIns="0" rtlCol="0">
            <a:spAutoFit/>
          </a:bodyPr>
          <a:lstStyle/>
          <a:p>
            <a:r>
              <a:rPr lang="en-CA" sz="800" dirty="0">
                <a:solidFill>
                  <a:schemeClr val="bg1"/>
                </a:solidFill>
                <a:latin typeface="Calibri Light" panose="020F0302020204030204" pitchFamily="34" charset="0"/>
              </a:rPr>
              <a:t>District 5360</a:t>
            </a:r>
          </a:p>
        </p:txBody>
      </p:sp>
      <p:sp>
        <p:nvSpPr>
          <p:cNvPr id="15" name="TextBox 14"/>
          <p:cNvSpPr txBox="1"/>
          <p:nvPr userDrawn="1"/>
        </p:nvSpPr>
        <p:spPr>
          <a:xfrm>
            <a:off x="207977" y="6541735"/>
            <a:ext cx="2595344" cy="253916"/>
          </a:xfrm>
          <a:prstGeom prst="rect">
            <a:avLst/>
          </a:prstGeom>
          <a:noFill/>
        </p:spPr>
        <p:txBody>
          <a:bodyPr wrap="square" rtlCol="0">
            <a:spAutoFit/>
          </a:bodyPr>
          <a:lstStyle/>
          <a:p>
            <a:r>
              <a:rPr lang="en-CA" sz="1050" dirty="0">
                <a:solidFill>
                  <a:schemeClr val="bg1"/>
                </a:solidFill>
                <a:latin typeface="Calibri Light" panose="020F0302020204030204" pitchFamily="34" charset="0"/>
              </a:rPr>
              <a:t>Member Survey 2017 – Calgary Centennial</a:t>
            </a:r>
          </a:p>
        </p:txBody>
      </p:sp>
      <p:sp>
        <p:nvSpPr>
          <p:cNvPr id="17" name="Rectangle 5"/>
          <p:cNvSpPr>
            <a:spLocks noChangeArrowheads="1"/>
          </p:cNvSpPr>
          <p:nvPr userDrawn="1"/>
        </p:nvSpPr>
        <p:spPr bwMode="auto">
          <a:xfrm>
            <a:off x="29614" y="6615792"/>
            <a:ext cx="8976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spAutoFit/>
          </a:bodyPr>
          <a:lstStyle/>
          <a:p>
            <a:pPr eaLnBrk="1" hangingPunct="1">
              <a:lnSpc>
                <a:spcPct val="100000"/>
              </a:lnSpc>
              <a:spcBef>
                <a:spcPct val="50000"/>
              </a:spcBef>
            </a:pPr>
            <a:fld id="{87738691-A154-4377-BE3F-D2314FE08648}" type="slidenum">
              <a:rPr lang="en-US" sz="700" b="0" smtClean="0">
                <a:solidFill>
                  <a:schemeClr val="bg1"/>
                </a:solidFill>
                <a:latin typeface="Arial Narrow" panose="020B0606020202030204" pitchFamily="34" charset="0"/>
              </a:rPr>
              <a:pPr eaLnBrk="1" hangingPunct="1">
                <a:lnSpc>
                  <a:spcPct val="100000"/>
                </a:lnSpc>
                <a:spcBef>
                  <a:spcPct val="50000"/>
                </a:spcBef>
              </a:pPr>
              <a:t>‹#›</a:t>
            </a:fld>
            <a:endParaRPr lang="en-US" sz="700" b="0" dirty="0">
              <a:solidFill>
                <a:schemeClr val="bg1"/>
              </a:solidFill>
              <a:latin typeface="Arial Narrow" panose="020B0606020202030204" pitchFamily="34" charset="0"/>
            </a:endParaRPr>
          </a:p>
        </p:txBody>
      </p:sp>
      <p:pic>
        <p:nvPicPr>
          <p:cNvPr id="55" name="Picture 54" descr="navigate_white.png">
            <a:hlinkClick r:id="rId6" action="ppaction://hlinksldjump"/>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400891" y="6482247"/>
            <a:ext cx="313458" cy="313458"/>
          </a:xfrm>
          <a:prstGeom prst="rect">
            <a:avLst/>
          </a:prstGeom>
          <a:noFill/>
        </p:spPr>
      </p:pic>
      <p:sp>
        <p:nvSpPr>
          <p:cNvPr id="9" name="Rectangle 8"/>
          <p:cNvSpPr/>
          <p:nvPr userDrawn="1"/>
        </p:nvSpPr>
        <p:spPr>
          <a:xfrm>
            <a:off x="-4855" y="1249936"/>
            <a:ext cx="9144000" cy="57674"/>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userDrawn="1"/>
        </p:nvSpPr>
        <p:spPr>
          <a:xfrm>
            <a:off x="-4855" y="2750259"/>
            <a:ext cx="9144000" cy="57674"/>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Title Placeholder 1"/>
          <p:cNvSpPr>
            <a:spLocks noGrp="1"/>
          </p:cNvSpPr>
          <p:nvPr>
            <p:ph type="title"/>
          </p:nvPr>
        </p:nvSpPr>
        <p:spPr>
          <a:xfrm>
            <a:off x="-4855" y="1276588"/>
            <a:ext cx="9144000" cy="1485662"/>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0"/>
            <a:r>
              <a:rPr lang="en-US" dirty="0"/>
              <a:t>Click to edit Master title style</a:t>
            </a:r>
          </a:p>
        </p:txBody>
      </p:sp>
    </p:spTree>
    <p:extLst>
      <p:ext uri="{BB962C8B-B14F-4D97-AF65-F5344CB8AC3E}">
        <p14:creationId xmlns:p14="http://schemas.microsoft.com/office/powerpoint/2010/main" val="3726692233"/>
      </p:ext>
    </p:extLst>
  </p:cSld>
  <p:clrMap bg1="lt1" tx1="dk1" bg2="lt2" tx2="dk2" accent1="accent1" accent2="accent2" accent3="accent3" accent4="accent4" accent5="accent5" accent6="accent6" hlink="hlink" folHlink="folHlink"/>
  <p:sldLayoutIdLst>
    <p:sldLayoutId id="2147483667" r:id="rId1"/>
    <p:sldLayoutId id="2147483670" r:id="rId2"/>
  </p:sldLayoutIdLst>
  <p:hf hdr="0" ftr="0" dt="0"/>
  <p:txStyles>
    <p:titleStyle>
      <a:lvl1pPr algn="ctr" defTabSz="914400" rtl="0" eaLnBrk="1" latinLnBrk="0" hangingPunct="1">
        <a:spcBef>
          <a:spcPct val="0"/>
        </a:spcBef>
        <a:buNone/>
        <a:defRPr lang="en-US" sz="2400" kern="1200" dirty="0">
          <a:solidFill>
            <a:schemeClr val="lt1"/>
          </a:solidFill>
          <a:latin typeface="+mn-lt"/>
          <a:ea typeface="+mn-ea"/>
          <a:cs typeface="+mn-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6" name="Group 15"/>
          <p:cNvGrpSpPr/>
          <p:nvPr userDrawn="1"/>
        </p:nvGrpSpPr>
        <p:grpSpPr>
          <a:xfrm>
            <a:off x="122293" y="204485"/>
            <a:ext cx="9021707" cy="6492240"/>
            <a:chOff x="122293" y="154151"/>
            <a:chExt cx="9021707" cy="6492240"/>
          </a:xfrm>
        </p:grpSpPr>
        <p:grpSp>
          <p:nvGrpSpPr>
            <p:cNvPr id="18" name="Group 17"/>
            <p:cNvGrpSpPr/>
            <p:nvPr/>
          </p:nvGrpSpPr>
          <p:grpSpPr>
            <a:xfrm>
              <a:off x="122293" y="154151"/>
              <a:ext cx="9021707" cy="6492240"/>
              <a:chOff x="122293" y="364310"/>
              <a:chExt cx="9021707" cy="6174140"/>
            </a:xfrm>
          </p:grpSpPr>
          <p:sp>
            <p:nvSpPr>
              <p:cNvPr id="48" name="Freeform 47"/>
              <p:cNvSpPr>
                <a:spLocks/>
              </p:cNvSpPr>
              <p:nvPr/>
            </p:nvSpPr>
            <p:spPr bwMode="auto">
              <a:xfrm rot="21337456">
                <a:off x="122293" y="364310"/>
                <a:ext cx="6456766" cy="6174140"/>
              </a:xfrm>
              <a:custGeom>
                <a:avLst/>
                <a:gdLst>
                  <a:gd name="T0" fmla="*/ 1629 w 2077"/>
                  <a:gd name="T1" fmla="*/ 3392 h 3417"/>
                  <a:gd name="T2" fmla="*/ 1017 w 2077"/>
                  <a:gd name="T3" fmla="*/ 3315 h 3417"/>
                  <a:gd name="T4" fmla="*/ 966 w 2077"/>
                  <a:gd name="T5" fmla="*/ 3264 h 3417"/>
                  <a:gd name="T6" fmla="*/ 903 w 2077"/>
                  <a:gd name="T7" fmla="*/ 3179 h 3417"/>
                  <a:gd name="T8" fmla="*/ 877 w 2077"/>
                  <a:gd name="T9" fmla="*/ 3104 h 3417"/>
                  <a:gd name="T10" fmla="*/ 909 w 2077"/>
                  <a:gd name="T11" fmla="*/ 3038 h 3417"/>
                  <a:gd name="T12" fmla="*/ 915 w 2077"/>
                  <a:gd name="T13" fmla="*/ 2976 h 3417"/>
                  <a:gd name="T14" fmla="*/ 904 w 2077"/>
                  <a:gd name="T15" fmla="*/ 2840 h 3417"/>
                  <a:gd name="T16" fmla="*/ 843 w 2077"/>
                  <a:gd name="T17" fmla="*/ 2757 h 3417"/>
                  <a:gd name="T18" fmla="*/ 805 w 2077"/>
                  <a:gd name="T19" fmla="*/ 2729 h 3417"/>
                  <a:gd name="T20" fmla="*/ 762 w 2077"/>
                  <a:gd name="T21" fmla="*/ 2669 h 3417"/>
                  <a:gd name="T22" fmla="*/ 738 w 2077"/>
                  <a:gd name="T23" fmla="*/ 2636 h 3417"/>
                  <a:gd name="T24" fmla="*/ 723 w 2077"/>
                  <a:gd name="T25" fmla="*/ 2579 h 3417"/>
                  <a:gd name="T26" fmla="*/ 672 w 2077"/>
                  <a:gd name="T27" fmla="*/ 2523 h 3417"/>
                  <a:gd name="T28" fmla="*/ 627 w 2077"/>
                  <a:gd name="T29" fmla="*/ 2466 h 3417"/>
                  <a:gd name="T30" fmla="*/ 616 w 2077"/>
                  <a:gd name="T31" fmla="*/ 2405 h 3417"/>
                  <a:gd name="T32" fmla="*/ 595 w 2077"/>
                  <a:gd name="T33" fmla="*/ 2355 h 3417"/>
                  <a:gd name="T34" fmla="*/ 570 w 2077"/>
                  <a:gd name="T35" fmla="*/ 2303 h 3417"/>
                  <a:gd name="T36" fmla="*/ 534 w 2077"/>
                  <a:gd name="T37" fmla="*/ 2294 h 3417"/>
                  <a:gd name="T38" fmla="*/ 501 w 2077"/>
                  <a:gd name="T39" fmla="*/ 2289 h 3417"/>
                  <a:gd name="T40" fmla="*/ 496 w 2077"/>
                  <a:gd name="T41" fmla="*/ 2240 h 3417"/>
                  <a:gd name="T42" fmla="*/ 462 w 2077"/>
                  <a:gd name="T43" fmla="*/ 2184 h 3417"/>
                  <a:gd name="T44" fmla="*/ 441 w 2077"/>
                  <a:gd name="T45" fmla="*/ 2145 h 3417"/>
                  <a:gd name="T46" fmla="*/ 381 w 2077"/>
                  <a:gd name="T47" fmla="*/ 2112 h 3417"/>
                  <a:gd name="T48" fmla="*/ 346 w 2077"/>
                  <a:gd name="T49" fmla="*/ 2079 h 3417"/>
                  <a:gd name="T50" fmla="*/ 337 w 2077"/>
                  <a:gd name="T51" fmla="*/ 2022 h 3417"/>
                  <a:gd name="T52" fmla="*/ 292 w 2077"/>
                  <a:gd name="T53" fmla="*/ 2025 h 3417"/>
                  <a:gd name="T54" fmla="*/ 283 w 2077"/>
                  <a:gd name="T55" fmla="*/ 2001 h 3417"/>
                  <a:gd name="T56" fmla="*/ 256 w 2077"/>
                  <a:gd name="T57" fmla="*/ 1946 h 3417"/>
                  <a:gd name="T58" fmla="*/ 253 w 2077"/>
                  <a:gd name="T59" fmla="*/ 1890 h 3417"/>
                  <a:gd name="T60" fmla="*/ 244 w 2077"/>
                  <a:gd name="T61" fmla="*/ 1842 h 3417"/>
                  <a:gd name="T62" fmla="*/ 216 w 2077"/>
                  <a:gd name="T63" fmla="*/ 1811 h 3417"/>
                  <a:gd name="T64" fmla="*/ 198 w 2077"/>
                  <a:gd name="T65" fmla="*/ 1784 h 3417"/>
                  <a:gd name="T66" fmla="*/ 180 w 2077"/>
                  <a:gd name="T67" fmla="*/ 1716 h 3417"/>
                  <a:gd name="T68" fmla="*/ 150 w 2077"/>
                  <a:gd name="T69" fmla="*/ 1739 h 3417"/>
                  <a:gd name="T70" fmla="*/ 97 w 2077"/>
                  <a:gd name="T71" fmla="*/ 1685 h 3417"/>
                  <a:gd name="T72" fmla="*/ 70 w 2077"/>
                  <a:gd name="T73" fmla="*/ 1625 h 3417"/>
                  <a:gd name="T74" fmla="*/ 45 w 2077"/>
                  <a:gd name="T75" fmla="*/ 1641 h 3417"/>
                  <a:gd name="T76" fmla="*/ 22 w 2077"/>
                  <a:gd name="T77" fmla="*/ 1595 h 3417"/>
                  <a:gd name="T78" fmla="*/ 9 w 2077"/>
                  <a:gd name="T79" fmla="*/ 1569 h 3417"/>
                  <a:gd name="T80" fmla="*/ 45 w 2077"/>
                  <a:gd name="T81" fmla="*/ 1554 h 3417"/>
                  <a:gd name="T82" fmla="*/ 24 w 2077"/>
                  <a:gd name="T83" fmla="*/ 1517 h 3417"/>
                  <a:gd name="T84" fmla="*/ 6 w 2077"/>
                  <a:gd name="T85" fmla="*/ 1487 h 34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connsiteX0" fmla="*/ 10000 w 10000"/>
                  <a:gd name="connsiteY0" fmla="*/ 2675 h 10000"/>
                  <a:gd name="connsiteX1" fmla="*/ 9364 w 10000"/>
                  <a:gd name="connsiteY1" fmla="*/ 10000 h 10000"/>
                  <a:gd name="connsiteX2" fmla="*/ 7843 w 10000"/>
                  <a:gd name="connsiteY2" fmla="*/ 9927 h 10000"/>
                  <a:gd name="connsiteX3" fmla="*/ 6688 w 10000"/>
                  <a:gd name="connsiteY3" fmla="*/ 9860 h 10000"/>
                  <a:gd name="connsiteX4" fmla="*/ 4872 w 10000"/>
                  <a:gd name="connsiteY4" fmla="*/ 9751 h 10000"/>
                  <a:gd name="connsiteX5" fmla="*/ 4896 w 10000"/>
                  <a:gd name="connsiteY5" fmla="*/ 9701 h 10000"/>
                  <a:gd name="connsiteX6" fmla="*/ 4781 w 10000"/>
                  <a:gd name="connsiteY6" fmla="*/ 9672 h 10000"/>
                  <a:gd name="connsiteX7" fmla="*/ 4781 w 10000"/>
                  <a:gd name="connsiteY7" fmla="*/ 9584 h 10000"/>
                  <a:gd name="connsiteX8" fmla="*/ 4651 w 10000"/>
                  <a:gd name="connsiteY8" fmla="*/ 9552 h 10000"/>
                  <a:gd name="connsiteX9" fmla="*/ 4550 w 10000"/>
                  <a:gd name="connsiteY9" fmla="*/ 9514 h 10000"/>
                  <a:gd name="connsiteX10" fmla="*/ 4434 w 10000"/>
                  <a:gd name="connsiteY10" fmla="*/ 9359 h 10000"/>
                  <a:gd name="connsiteX11" fmla="*/ 4348 w 10000"/>
                  <a:gd name="connsiteY11" fmla="*/ 9303 h 10000"/>
                  <a:gd name="connsiteX12" fmla="*/ 4381 w 10000"/>
                  <a:gd name="connsiteY12" fmla="*/ 9145 h 10000"/>
                  <a:gd name="connsiteX13" fmla="*/ 4280 w 10000"/>
                  <a:gd name="connsiteY13" fmla="*/ 9137 h 10000"/>
                  <a:gd name="connsiteX14" fmla="*/ 4222 w 10000"/>
                  <a:gd name="connsiteY14" fmla="*/ 9084 h 10000"/>
                  <a:gd name="connsiteX15" fmla="*/ 4304 w 10000"/>
                  <a:gd name="connsiteY15" fmla="*/ 9017 h 10000"/>
                  <a:gd name="connsiteX16" fmla="*/ 4348 w 10000"/>
                  <a:gd name="connsiteY16" fmla="*/ 8987 h 10000"/>
                  <a:gd name="connsiteX17" fmla="*/ 4377 w 10000"/>
                  <a:gd name="connsiteY17" fmla="*/ 8891 h 10000"/>
                  <a:gd name="connsiteX18" fmla="*/ 4352 w 10000"/>
                  <a:gd name="connsiteY18" fmla="*/ 8832 h 10000"/>
                  <a:gd name="connsiteX19" fmla="*/ 4377 w 10000"/>
                  <a:gd name="connsiteY19" fmla="*/ 8724 h 10000"/>
                  <a:gd name="connsiteX20" fmla="*/ 4405 w 10000"/>
                  <a:gd name="connsiteY20" fmla="*/ 8709 h 10000"/>
                  <a:gd name="connsiteX21" fmla="*/ 4420 w 10000"/>
                  <a:gd name="connsiteY21" fmla="*/ 8648 h 10000"/>
                  <a:gd name="connsiteX22" fmla="*/ 4362 w 10000"/>
                  <a:gd name="connsiteY22" fmla="*/ 8557 h 10000"/>
                  <a:gd name="connsiteX23" fmla="*/ 4352 w 10000"/>
                  <a:gd name="connsiteY23" fmla="*/ 8311 h 10000"/>
                  <a:gd name="connsiteX24" fmla="*/ 4222 w 10000"/>
                  <a:gd name="connsiteY24" fmla="*/ 8209 h 10000"/>
                  <a:gd name="connsiteX25" fmla="*/ 4160 w 10000"/>
                  <a:gd name="connsiteY25" fmla="*/ 8068 h 10000"/>
                  <a:gd name="connsiteX26" fmla="*/ 4059 w 10000"/>
                  <a:gd name="connsiteY26" fmla="*/ 8068 h 10000"/>
                  <a:gd name="connsiteX27" fmla="*/ 3934 w 10000"/>
                  <a:gd name="connsiteY27" fmla="*/ 8095 h 10000"/>
                  <a:gd name="connsiteX28" fmla="*/ 3857 w 10000"/>
                  <a:gd name="connsiteY28" fmla="*/ 8004 h 10000"/>
                  <a:gd name="connsiteX29" fmla="*/ 3876 w 10000"/>
                  <a:gd name="connsiteY29" fmla="*/ 7987 h 10000"/>
                  <a:gd name="connsiteX30" fmla="*/ 3861 w 10000"/>
                  <a:gd name="connsiteY30" fmla="*/ 7908 h 10000"/>
                  <a:gd name="connsiteX31" fmla="*/ 3770 w 10000"/>
                  <a:gd name="connsiteY31" fmla="*/ 7893 h 10000"/>
                  <a:gd name="connsiteX32" fmla="*/ 3669 w 10000"/>
                  <a:gd name="connsiteY32" fmla="*/ 7811 h 10000"/>
                  <a:gd name="connsiteX33" fmla="*/ 3630 w 10000"/>
                  <a:gd name="connsiteY33" fmla="*/ 7770 h 10000"/>
                  <a:gd name="connsiteX34" fmla="*/ 3572 w 10000"/>
                  <a:gd name="connsiteY34" fmla="*/ 7752 h 10000"/>
                  <a:gd name="connsiteX35" fmla="*/ 3553 w 10000"/>
                  <a:gd name="connsiteY35" fmla="*/ 7714 h 10000"/>
                  <a:gd name="connsiteX36" fmla="*/ 3640 w 10000"/>
                  <a:gd name="connsiteY36" fmla="*/ 7700 h 10000"/>
                  <a:gd name="connsiteX37" fmla="*/ 3553 w 10000"/>
                  <a:gd name="connsiteY37" fmla="*/ 7565 h 10000"/>
                  <a:gd name="connsiteX38" fmla="*/ 3481 w 10000"/>
                  <a:gd name="connsiteY38" fmla="*/ 7548 h 10000"/>
                  <a:gd name="connsiteX39" fmla="*/ 3486 w 10000"/>
                  <a:gd name="connsiteY39" fmla="*/ 7507 h 10000"/>
                  <a:gd name="connsiteX40" fmla="*/ 3255 w 10000"/>
                  <a:gd name="connsiteY40" fmla="*/ 7442 h 10000"/>
                  <a:gd name="connsiteX41" fmla="*/ 3235 w 10000"/>
                  <a:gd name="connsiteY41" fmla="*/ 7384 h 10000"/>
                  <a:gd name="connsiteX42" fmla="*/ 3255 w 10000"/>
                  <a:gd name="connsiteY42" fmla="*/ 7340 h 10000"/>
                  <a:gd name="connsiteX43" fmla="*/ 3110 w 10000"/>
                  <a:gd name="connsiteY43" fmla="*/ 7252 h 10000"/>
                  <a:gd name="connsiteX44" fmla="*/ 3019 w 10000"/>
                  <a:gd name="connsiteY44" fmla="*/ 7217 h 10000"/>
                  <a:gd name="connsiteX45" fmla="*/ 3004 w 10000"/>
                  <a:gd name="connsiteY45" fmla="*/ 7161 h 10000"/>
                  <a:gd name="connsiteX46" fmla="*/ 3038 w 10000"/>
                  <a:gd name="connsiteY46" fmla="*/ 7068 h 10000"/>
                  <a:gd name="connsiteX47" fmla="*/ 2966 w 10000"/>
                  <a:gd name="connsiteY47" fmla="*/ 7038 h 10000"/>
                  <a:gd name="connsiteX48" fmla="*/ 2961 w 10000"/>
                  <a:gd name="connsiteY48" fmla="*/ 6977 h 10000"/>
                  <a:gd name="connsiteX49" fmla="*/ 2865 w 10000"/>
                  <a:gd name="connsiteY49" fmla="*/ 6945 h 10000"/>
                  <a:gd name="connsiteX50" fmla="*/ 2865 w 10000"/>
                  <a:gd name="connsiteY50" fmla="*/ 6892 h 10000"/>
                  <a:gd name="connsiteX51" fmla="*/ 2802 w 10000"/>
                  <a:gd name="connsiteY51" fmla="*/ 6845 h 10000"/>
                  <a:gd name="connsiteX52" fmla="*/ 2802 w 10000"/>
                  <a:gd name="connsiteY52" fmla="*/ 6801 h 10000"/>
                  <a:gd name="connsiteX53" fmla="*/ 2744 w 10000"/>
                  <a:gd name="connsiteY53" fmla="*/ 6740 h 10000"/>
                  <a:gd name="connsiteX54" fmla="*/ 2730 w 10000"/>
                  <a:gd name="connsiteY54" fmla="*/ 6687 h 10000"/>
                  <a:gd name="connsiteX55" fmla="*/ 2643 w 10000"/>
                  <a:gd name="connsiteY55" fmla="*/ 6673 h 10000"/>
                  <a:gd name="connsiteX56" fmla="*/ 2571 w 10000"/>
                  <a:gd name="connsiteY56" fmla="*/ 6713 h 10000"/>
                  <a:gd name="connsiteX57" fmla="*/ 2557 w 10000"/>
                  <a:gd name="connsiteY57" fmla="*/ 6757 h 10000"/>
                  <a:gd name="connsiteX58" fmla="*/ 2441 w 10000"/>
                  <a:gd name="connsiteY58" fmla="*/ 6743 h 10000"/>
                  <a:gd name="connsiteX59" fmla="*/ 2412 w 10000"/>
                  <a:gd name="connsiteY59" fmla="*/ 6699 h 10000"/>
                  <a:gd name="connsiteX60" fmla="*/ 2417 w 10000"/>
                  <a:gd name="connsiteY60" fmla="*/ 6637 h 10000"/>
                  <a:gd name="connsiteX61" fmla="*/ 2374 w 10000"/>
                  <a:gd name="connsiteY61" fmla="*/ 6594 h 10000"/>
                  <a:gd name="connsiteX62" fmla="*/ 2388 w 10000"/>
                  <a:gd name="connsiteY62" fmla="*/ 6555 h 10000"/>
                  <a:gd name="connsiteX63" fmla="*/ 2301 w 10000"/>
                  <a:gd name="connsiteY63" fmla="*/ 6471 h 10000"/>
                  <a:gd name="connsiteX64" fmla="*/ 2224 w 10000"/>
                  <a:gd name="connsiteY64" fmla="*/ 6459 h 10000"/>
                  <a:gd name="connsiteX65" fmla="*/ 2224 w 10000"/>
                  <a:gd name="connsiteY65" fmla="*/ 6392 h 10000"/>
                  <a:gd name="connsiteX66" fmla="*/ 2152 w 10000"/>
                  <a:gd name="connsiteY66" fmla="*/ 6348 h 10000"/>
                  <a:gd name="connsiteX67" fmla="*/ 2123 w 10000"/>
                  <a:gd name="connsiteY67" fmla="*/ 6277 h 10000"/>
                  <a:gd name="connsiteX68" fmla="*/ 1964 w 10000"/>
                  <a:gd name="connsiteY68" fmla="*/ 6248 h 10000"/>
                  <a:gd name="connsiteX69" fmla="*/ 1834 w 10000"/>
                  <a:gd name="connsiteY69" fmla="*/ 6239 h 10000"/>
                  <a:gd name="connsiteX70" fmla="*/ 1834 w 10000"/>
                  <a:gd name="connsiteY70" fmla="*/ 6181 h 10000"/>
                  <a:gd name="connsiteX71" fmla="*/ 1733 w 10000"/>
                  <a:gd name="connsiteY71" fmla="*/ 6178 h 10000"/>
                  <a:gd name="connsiteX72" fmla="*/ 1661 w 10000"/>
                  <a:gd name="connsiteY72" fmla="*/ 6143 h 10000"/>
                  <a:gd name="connsiteX73" fmla="*/ 1666 w 10000"/>
                  <a:gd name="connsiteY73" fmla="*/ 6084 h 10000"/>
                  <a:gd name="connsiteX74" fmla="*/ 1805 w 10000"/>
                  <a:gd name="connsiteY74" fmla="*/ 6037 h 10000"/>
                  <a:gd name="connsiteX75" fmla="*/ 1781 w 10000"/>
                  <a:gd name="connsiteY75" fmla="*/ 5953 h 10000"/>
                  <a:gd name="connsiteX76" fmla="*/ 1623 w 10000"/>
                  <a:gd name="connsiteY76" fmla="*/ 5917 h 10000"/>
                  <a:gd name="connsiteX77" fmla="*/ 1574 w 10000"/>
                  <a:gd name="connsiteY77" fmla="*/ 5865 h 10000"/>
                  <a:gd name="connsiteX78" fmla="*/ 1502 w 10000"/>
                  <a:gd name="connsiteY78" fmla="*/ 5935 h 10000"/>
                  <a:gd name="connsiteX79" fmla="*/ 1406 w 10000"/>
                  <a:gd name="connsiteY79" fmla="*/ 5926 h 10000"/>
                  <a:gd name="connsiteX80" fmla="*/ 1300 w 10000"/>
                  <a:gd name="connsiteY80" fmla="*/ 5958 h 10000"/>
                  <a:gd name="connsiteX81" fmla="*/ 1314 w 10000"/>
                  <a:gd name="connsiteY81" fmla="*/ 5891 h 10000"/>
                  <a:gd name="connsiteX82" fmla="*/ 1363 w 10000"/>
                  <a:gd name="connsiteY82" fmla="*/ 5856 h 10000"/>
                  <a:gd name="connsiteX83" fmla="*/ 1305 w 10000"/>
                  <a:gd name="connsiteY83" fmla="*/ 5827 h 10000"/>
                  <a:gd name="connsiteX84" fmla="*/ 1276 w 10000"/>
                  <a:gd name="connsiteY84" fmla="*/ 5739 h 10000"/>
                  <a:gd name="connsiteX85" fmla="*/ 1233 w 10000"/>
                  <a:gd name="connsiteY85" fmla="*/ 5695 h 10000"/>
                  <a:gd name="connsiteX86" fmla="*/ 1314 w 10000"/>
                  <a:gd name="connsiteY86" fmla="*/ 5651 h 10000"/>
                  <a:gd name="connsiteX87" fmla="*/ 1286 w 10000"/>
                  <a:gd name="connsiteY87" fmla="*/ 5572 h 10000"/>
                  <a:gd name="connsiteX88" fmla="*/ 1218 w 10000"/>
                  <a:gd name="connsiteY88" fmla="*/ 5531 h 10000"/>
                  <a:gd name="connsiteX89" fmla="*/ 1286 w 10000"/>
                  <a:gd name="connsiteY89" fmla="*/ 5461 h 10000"/>
                  <a:gd name="connsiteX90" fmla="*/ 1199 w 10000"/>
                  <a:gd name="connsiteY90" fmla="*/ 5443 h 10000"/>
                  <a:gd name="connsiteX91" fmla="*/ 1175 w 10000"/>
                  <a:gd name="connsiteY91" fmla="*/ 5391 h 10000"/>
                  <a:gd name="connsiteX92" fmla="*/ 1074 w 10000"/>
                  <a:gd name="connsiteY92" fmla="*/ 5405 h 10000"/>
                  <a:gd name="connsiteX93" fmla="*/ 1088 w 10000"/>
                  <a:gd name="connsiteY93" fmla="*/ 5356 h 10000"/>
                  <a:gd name="connsiteX94" fmla="*/ 1040 w 10000"/>
                  <a:gd name="connsiteY94" fmla="*/ 5300 h 10000"/>
                  <a:gd name="connsiteX95" fmla="*/ 1074 w 10000"/>
                  <a:gd name="connsiteY95" fmla="*/ 5265 h 10000"/>
                  <a:gd name="connsiteX96" fmla="*/ 1016 w 10000"/>
                  <a:gd name="connsiteY96" fmla="*/ 5224 h 10000"/>
                  <a:gd name="connsiteX97" fmla="*/ 953 w 10000"/>
                  <a:gd name="connsiteY97" fmla="*/ 5221 h 10000"/>
                  <a:gd name="connsiteX98" fmla="*/ 997 w 10000"/>
                  <a:gd name="connsiteY98" fmla="*/ 5145 h 10000"/>
                  <a:gd name="connsiteX99" fmla="*/ 944 w 10000"/>
                  <a:gd name="connsiteY99" fmla="*/ 5080 h 10000"/>
                  <a:gd name="connsiteX100" fmla="*/ 867 w 10000"/>
                  <a:gd name="connsiteY100" fmla="*/ 5022 h 10000"/>
                  <a:gd name="connsiteX101" fmla="*/ 785 w 10000"/>
                  <a:gd name="connsiteY101" fmla="*/ 5010 h 10000"/>
                  <a:gd name="connsiteX102" fmla="*/ 780 w 10000"/>
                  <a:gd name="connsiteY102" fmla="*/ 5048 h 10000"/>
                  <a:gd name="connsiteX103" fmla="*/ 722 w 10000"/>
                  <a:gd name="connsiteY103" fmla="*/ 5089 h 10000"/>
                  <a:gd name="connsiteX104" fmla="*/ 611 w 10000"/>
                  <a:gd name="connsiteY104" fmla="*/ 5028 h 10000"/>
                  <a:gd name="connsiteX105" fmla="*/ 510 w 10000"/>
                  <a:gd name="connsiteY105" fmla="*/ 5022 h 10000"/>
                  <a:gd name="connsiteX106" fmla="*/ 467 w 10000"/>
                  <a:gd name="connsiteY106" fmla="*/ 4931 h 10000"/>
                  <a:gd name="connsiteX107" fmla="*/ 496 w 10000"/>
                  <a:gd name="connsiteY107" fmla="*/ 4855 h 10000"/>
                  <a:gd name="connsiteX108" fmla="*/ 438 w 10000"/>
                  <a:gd name="connsiteY108" fmla="*/ 4808 h 10000"/>
                  <a:gd name="connsiteX109" fmla="*/ 337 w 10000"/>
                  <a:gd name="connsiteY109" fmla="*/ 4756 h 10000"/>
                  <a:gd name="connsiteX110" fmla="*/ 409 w 10000"/>
                  <a:gd name="connsiteY110" fmla="*/ 4835 h 10000"/>
                  <a:gd name="connsiteX111" fmla="*/ 323 w 10000"/>
                  <a:gd name="connsiteY111" fmla="*/ 4817 h 10000"/>
                  <a:gd name="connsiteX112" fmla="*/ 217 w 10000"/>
                  <a:gd name="connsiteY112" fmla="*/ 4802 h 10000"/>
                  <a:gd name="connsiteX113" fmla="*/ 116 w 10000"/>
                  <a:gd name="connsiteY113" fmla="*/ 4776 h 10000"/>
                  <a:gd name="connsiteX114" fmla="*/ 91 w 10000"/>
                  <a:gd name="connsiteY114" fmla="*/ 4703 h 10000"/>
                  <a:gd name="connsiteX115" fmla="*/ 106 w 10000"/>
                  <a:gd name="connsiteY115" fmla="*/ 4668 h 10000"/>
                  <a:gd name="connsiteX116" fmla="*/ 63 w 10000"/>
                  <a:gd name="connsiteY116" fmla="*/ 4636 h 10000"/>
                  <a:gd name="connsiteX117" fmla="*/ 0 w 10000"/>
                  <a:gd name="connsiteY117" fmla="*/ 4633 h 10000"/>
                  <a:gd name="connsiteX118" fmla="*/ 43 w 10000"/>
                  <a:gd name="connsiteY118" fmla="*/ 4592 h 10000"/>
                  <a:gd name="connsiteX119" fmla="*/ 0 w 10000"/>
                  <a:gd name="connsiteY119" fmla="*/ 4519 h 10000"/>
                  <a:gd name="connsiteX120" fmla="*/ 164 w 10000"/>
                  <a:gd name="connsiteY120" fmla="*/ 4562 h 10000"/>
                  <a:gd name="connsiteX121" fmla="*/ 217 w 10000"/>
                  <a:gd name="connsiteY121" fmla="*/ 4548 h 10000"/>
                  <a:gd name="connsiteX122" fmla="*/ 217 w 10000"/>
                  <a:gd name="connsiteY122" fmla="*/ 4495 h 10000"/>
                  <a:gd name="connsiteX123" fmla="*/ 159 w 10000"/>
                  <a:gd name="connsiteY123" fmla="*/ 4448 h 10000"/>
                  <a:gd name="connsiteX124" fmla="*/ 116 w 10000"/>
                  <a:gd name="connsiteY124" fmla="*/ 4440 h 10000"/>
                  <a:gd name="connsiteX125" fmla="*/ 72 w 10000"/>
                  <a:gd name="connsiteY125" fmla="*/ 4407 h 10000"/>
                  <a:gd name="connsiteX126" fmla="*/ 91 w 10000"/>
                  <a:gd name="connsiteY126" fmla="*/ 4352 h 10000"/>
                  <a:gd name="connsiteX127" fmla="*/ 29 w 10000"/>
                  <a:gd name="connsiteY127" fmla="*/ 4352 h 10000"/>
                  <a:gd name="connsiteX128" fmla="*/ 0 w 10000"/>
                  <a:gd name="connsiteY128" fmla="*/ 4311 h 10000"/>
                  <a:gd name="connsiteX129" fmla="*/ 2085 w 10000"/>
                  <a:gd name="connsiteY129" fmla="*/ 0 h 10000"/>
                  <a:gd name="connsiteX0" fmla="*/ 10000 w 10000"/>
                  <a:gd name="connsiteY0" fmla="*/ 2675 h 10000"/>
                  <a:gd name="connsiteX1" fmla="*/ 9364 w 10000"/>
                  <a:gd name="connsiteY1" fmla="*/ 10000 h 10000"/>
                  <a:gd name="connsiteX2" fmla="*/ 7843 w 10000"/>
                  <a:gd name="connsiteY2" fmla="*/ 9927 h 10000"/>
                  <a:gd name="connsiteX3" fmla="*/ 6688 w 10000"/>
                  <a:gd name="connsiteY3" fmla="*/ 9860 h 10000"/>
                  <a:gd name="connsiteX4" fmla="*/ 4872 w 10000"/>
                  <a:gd name="connsiteY4" fmla="*/ 9751 h 10000"/>
                  <a:gd name="connsiteX5" fmla="*/ 4896 w 10000"/>
                  <a:gd name="connsiteY5" fmla="*/ 9701 h 10000"/>
                  <a:gd name="connsiteX6" fmla="*/ 4781 w 10000"/>
                  <a:gd name="connsiteY6" fmla="*/ 9672 h 10000"/>
                  <a:gd name="connsiteX7" fmla="*/ 4781 w 10000"/>
                  <a:gd name="connsiteY7" fmla="*/ 9584 h 10000"/>
                  <a:gd name="connsiteX8" fmla="*/ 4651 w 10000"/>
                  <a:gd name="connsiteY8" fmla="*/ 9552 h 10000"/>
                  <a:gd name="connsiteX9" fmla="*/ 4550 w 10000"/>
                  <a:gd name="connsiteY9" fmla="*/ 9514 h 10000"/>
                  <a:gd name="connsiteX10" fmla="*/ 4434 w 10000"/>
                  <a:gd name="connsiteY10" fmla="*/ 9359 h 10000"/>
                  <a:gd name="connsiteX11" fmla="*/ 4348 w 10000"/>
                  <a:gd name="connsiteY11" fmla="*/ 9303 h 10000"/>
                  <a:gd name="connsiteX12" fmla="*/ 4381 w 10000"/>
                  <a:gd name="connsiteY12" fmla="*/ 9145 h 10000"/>
                  <a:gd name="connsiteX13" fmla="*/ 4280 w 10000"/>
                  <a:gd name="connsiteY13" fmla="*/ 9137 h 10000"/>
                  <a:gd name="connsiteX14" fmla="*/ 4222 w 10000"/>
                  <a:gd name="connsiteY14" fmla="*/ 9084 h 10000"/>
                  <a:gd name="connsiteX15" fmla="*/ 4304 w 10000"/>
                  <a:gd name="connsiteY15" fmla="*/ 9017 h 10000"/>
                  <a:gd name="connsiteX16" fmla="*/ 4348 w 10000"/>
                  <a:gd name="connsiteY16" fmla="*/ 8987 h 10000"/>
                  <a:gd name="connsiteX17" fmla="*/ 4377 w 10000"/>
                  <a:gd name="connsiteY17" fmla="*/ 8891 h 10000"/>
                  <a:gd name="connsiteX18" fmla="*/ 4352 w 10000"/>
                  <a:gd name="connsiteY18" fmla="*/ 8832 h 10000"/>
                  <a:gd name="connsiteX19" fmla="*/ 4377 w 10000"/>
                  <a:gd name="connsiteY19" fmla="*/ 8724 h 10000"/>
                  <a:gd name="connsiteX20" fmla="*/ 4405 w 10000"/>
                  <a:gd name="connsiteY20" fmla="*/ 8709 h 10000"/>
                  <a:gd name="connsiteX21" fmla="*/ 4420 w 10000"/>
                  <a:gd name="connsiteY21" fmla="*/ 8648 h 10000"/>
                  <a:gd name="connsiteX22" fmla="*/ 4362 w 10000"/>
                  <a:gd name="connsiteY22" fmla="*/ 8557 h 10000"/>
                  <a:gd name="connsiteX23" fmla="*/ 4352 w 10000"/>
                  <a:gd name="connsiteY23" fmla="*/ 8311 h 10000"/>
                  <a:gd name="connsiteX24" fmla="*/ 4222 w 10000"/>
                  <a:gd name="connsiteY24" fmla="*/ 8209 h 10000"/>
                  <a:gd name="connsiteX25" fmla="*/ 4160 w 10000"/>
                  <a:gd name="connsiteY25" fmla="*/ 8068 h 10000"/>
                  <a:gd name="connsiteX26" fmla="*/ 4059 w 10000"/>
                  <a:gd name="connsiteY26" fmla="*/ 8068 h 10000"/>
                  <a:gd name="connsiteX27" fmla="*/ 3934 w 10000"/>
                  <a:gd name="connsiteY27" fmla="*/ 8095 h 10000"/>
                  <a:gd name="connsiteX28" fmla="*/ 3857 w 10000"/>
                  <a:gd name="connsiteY28" fmla="*/ 8004 h 10000"/>
                  <a:gd name="connsiteX29" fmla="*/ 3876 w 10000"/>
                  <a:gd name="connsiteY29" fmla="*/ 7987 h 10000"/>
                  <a:gd name="connsiteX30" fmla="*/ 3861 w 10000"/>
                  <a:gd name="connsiteY30" fmla="*/ 7908 h 10000"/>
                  <a:gd name="connsiteX31" fmla="*/ 3770 w 10000"/>
                  <a:gd name="connsiteY31" fmla="*/ 7893 h 10000"/>
                  <a:gd name="connsiteX32" fmla="*/ 3669 w 10000"/>
                  <a:gd name="connsiteY32" fmla="*/ 7811 h 10000"/>
                  <a:gd name="connsiteX33" fmla="*/ 3630 w 10000"/>
                  <a:gd name="connsiteY33" fmla="*/ 7770 h 10000"/>
                  <a:gd name="connsiteX34" fmla="*/ 3572 w 10000"/>
                  <a:gd name="connsiteY34" fmla="*/ 7752 h 10000"/>
                  <a:gd name="connsiteX35" fmla="*/ 3553 w 10000"/>
                  <a:gd name="connsiteY35" fmla="*/ 7714 h 10000"/>
                  <a:gd name="connsiteX36" fmla="*/ 3640 w 10000"/>
                  <a:gd name="connsiteY36" fmla="*/ 7700 h 10000"/>
                  <a:gd name="connsiteX37" fmla="*/ 3553 w 10000"/>
                  <a:gd name="connsiteY37" fmla="*/ 7565 h 10000"/>
                  <a:gd name="connsiteX38" fmla="*/ 3481 w 10000"/>
                  <a:gd name="connsiteY38" fmla="*/ 7548 h 10000"/>
                  <a:gd name="connsiteX39" fmla="*/ 3486 w 10000"/>
                  <a:gd name="connsiteY39" fmla="*/ 7507 h 10000"/>
                  <a:gd name="connsiteX40" fmla="*/ 3255 w 10000"/>
                  <a:gd name="connsiteY40" fmla="*/ 7442 h 10000"/>
                  <a:gd name="connsiteX41" fmla="*/ 3235 w 10000"/>
                  <a:gd name="connsiteY41" fmla="*/ 7384 h 10000"/>
                  <a:gd name="connsiteX42" fmla="*/ 3255 w 10000"/>
                  <a:gd name="connsiteY42" fmla="*/ 7340 h 10000"/>
                  <a:gd name="connsiteX43" fmla="*/ 3110 w 10000"/>
                  <a:gd name="connsiteY43" fmla="*/ 7252 h 10000"/>
                  <a:gd name="connsiteX44" fmla="*/ 3019 w 10000"/>
                  <a:gd name="connsiteY44" fmla="*/ 7217 h 10000"/>
                  <a:gd name="connsiteX45" fmla="*/ 3004 w 10000"/>
                  <a:gd name="connsiteY45" fmla="*/ 7161 h 10000"/>
                  <a:gd name="connsiteX46" fmla="*/ 3038 w 10000"/>
                  <a:gd name="connsiteY46" fmla="*/ 7068 h 10000"/>
                  <a:gd name="connsiteX47" fmla="*/ 2966 w 10000"/>
                  <a:gd name="connsiteY47" fmla="*/ 7038 h 10000"/>
                  <a:gd name="connsiteX48" fmla="*/ 2961 w 10000"/>
                  <a:gd name="connsiteY48" fmla="*/ 6977 h 10000"/>
                  <a:gd name="connsiteX49" fmla="*/ 2865 w 10000"/>
                  <a:gd name="connsiteY49" fmla="*/ 6945 h 10000"/>
                  <a:gd name="connsiteX50" fmla="*/ 2865 w 10000"/>
                  <a:gd name="connsiteY50" fmla="*/ 6892 h 10000"/>
                  <a:gd name="connsiteX51" fmla="*/ 2802 w 10000"/>
                  <a:gd name="connsiteY51" fmla="*/ 6845 h 10000"/>
                  <a:gd name="connsiteX52" fmla="*/ 2802 w 10000"/>
                  <a:gd name="connsiteY52" fmla="*/ 6801 h 10000"/>
                  <a:gd name="connsiteX53" fmla="*/ 2744 w 10000"/>
                  <a:gd name="connsiteY53" fmla="*/ 6740 h 10000"/>
                  <a:gd name="connsiteX54" fmla="*/ 2730 w 10000"/>
                  <a:gd name="connsiteY54" fmla="*/ 6687 h 10000"/>
                  <a:gd name="connsiteX55" fmla="*/ 2643 w 10000"/>
                  <a:gd name="connsiteY55" fmla="*/ 6673 h 10000"/>
                  <a:gd name="connsiteX56" fmla="*/ 2571 w 10000"/>
                  <a:gd name="connsiteY56" fmla="*/ 6713 h 10000"/>
                  <a:gd name="connsiteX57" fmla="*/ 2557 w 10000"/>
                  <a:gd name="connsiteY57" fmla="*/ 6757 h 10000"/>
                  <a:gd name="connsiteX58" fmla="*/ 2441 w 10000"/>
                  <a:gd name="connsiteY58" fmla="*/ 6743 h 10000"/>
                  <a:gd name="connsiteX59" fmla="*/ 2412 w 10000"/>
                  <a:gd name="connsiteY59" fmla="*/ 6699 h 10000"/>
                  <a:gd name="connsiteX60" fmla="*/ 2417 w 10000"/>
                  <a:gd name="connsiteY60" fmla="*/ 6637 h 10000"/>
                  <a:gd name="connsiteX61" fmla="*/ 2374 w 10000"/>
                  <a:gd name="connsiteY61" fmla="*/ 6594 h 10000"/>
                  <a:gd name="connsiteX62" fmla="*/ 2388 w 10000"/>
                  <a:gd name="connsiteY62" fmla="*/ 6555 h 10000"/>
                  <a:gd name="connsiteX63" fmla="*/ 2301 w 10000"/>
                  <a:gd name="connsiteY63" fmla="*/ 6471 h 10000"/>
                  <a:gd name="connsiteX64" fmla="*/ 2224 w 10000"/>
                  <a:gd name="connsiteY64" fmla="*/ 6459 h 10000"/>
                  <a:gd name="connsiteX65" fmla="*/ 2224 w 10000"/>
                  <a:gd name="connsiteY65" fmla="*/ 6392 h 10000"/>
                  <a:gd name="connsiteX66" fmla="*/ 2152 w 10000"/>
                  <a:gd name="connsiteY66" fmla="*/ 6348 h 10000"/>
                  <a:gd name="connsiteX67" fmla="*/ 1964 w 10000"/>
                  <a:gd name="connsiteY67" fmla="*/ 6248 h 10000"/>
                  <a:gd name="connsiteX68" fmla="*/ 1834 w 10000"/>
                  <a:gd name="connsiteY68" fmla="*/ 6239 h 10000"/>
                  <a:gd name="connsiteX69" fmla="*/ 1834 w 10000"/>
                  <a:gd name="connsiteY69" fmla="*/ 6181 h 10000"/>
                  <a:gd name="connsiteX70" fmla="*/ 1733 w 10000"/>
                  <a:gd name="connsiteY70" fmla="*/ 6178 h 10000"/>
                  <a:gd name="connsiteX71" fmla="*/ 1661 w 10000"/>
                  <a:gd name="connsiteY71" fmla="*/ 6143 h 10000"/>
                  <a:gd name="connsiteX72" fmla="*/ 1666 w 10000"/>
                  <a:gd name="connsiteY72" fmla="*/ 6084 h 10000"/>
                  <a:gd name="connsiteX73" fmla="*/ 1805 w 10000"/>
                  <a:gd name="connsiteY73" fmla="*/ 6037 h 10000"/>
                  <a:gd name="connsiteX74" fmla="*/ 1781 w 10000"/>
                  <a:gd name="connsiteY74" fmla="*/ 5953 h 10000"/>
                  <a:gd name="connsiteX75" fmla="*/ 1623 w 10000"/>
                  <a:gd name="connsiteY75" fmla="*/ 5917 h 10000"/>
                  <a:gd name="connsiteX76" fmla="*/ 1574 w 10000"/>
                  <a:gd name="connsiteY76" fmla="*/ 5865 h 10000"/>
                  <a:gd name="connsiteX77" fmla="*/ 1502 w 10000"/>
                  <a:gd name="connsiteY77" fmla="*/ 5935 h 10000"/>
                  <a:gd name="connsiteX78" fmla="*/ 1406 w 10000"/>
                  <a:gd name="connsiteY78" fmla="*/ 5926 h 10000"/>
                  <a:gd name="connsiteX79" fmla="*/ 1300 w 10000"/>
                  <a:gd name="connsiteY79" fmla="*/ 5958 h 10000"/>
                  <a:gd name="connsiteX80" fmla="*/ 1314 w 10000"/>
                  <a:gd name="connsiteY80" fmla="*/ 5891 h 10000"/>
                  <a:gd name="connsiteX81" fmla="*/ 1363 w 10000"/>
                  <a:gd name="connsiteY81" fmla="*/ 5856 h 10000"/>
                  <a:gd name="connsiteX82" fmla="*/ 1305 w 10000"/>
                  <a:gd name="connsiteY82" fmla="*/ 5827 h 10000"/>
                  <a:gd name="connsiteX83" fmla="*/ 1276 w 10000"/>
                  <a:gd name="connsiteY83" fmla="*/ 5739 h 10000"/>
                  <a:gd name="connsiteX84" fmla="*/ 1233 w 10000"/>
                  <a:gd name="connsiteY84" fmla="*/ 5695 h 10000"/>
                  <a:gd name="connsiteX85" fmla="*/ 1314 w 10000"/>
                  <a:gd name="connsiteY85" fmla="*/ 5651 h 10000"/>
                  <a:gd name="connsiteX86" fmla="*/ 1286 w 10000"/>
                  <a:gd name="connsiteY86" fmla="*/ 5572 h 10000"/>
                  <a:gd name="connsiteX87" fmla="*/ 1218 w 10000"/>
                  <a:gd name="connsiteY87" fmla="*/ 5531 h 10000"/>
                  <a:gd name="connsiteX88" fmla="*/ 1286 w 10000"/>
                  <a:gd name="connsiteY88" fmla="*/ 5461 h 10000"/>
                  <a:gd name="connsiteX89" fmla="*/ 1199 w 10000"/>
                  <a:gd name="connsiteY89" fmla="*/ 5443 h 10000"/>
                  <a:gd name="connsiteX90" fmla="*/ 1175 w 10000"/>
                  <a:gd name="connsiteY90" fmla="*/ 5391 h 10000"/>
                  <a:gd name="connsiteX91" fmla="*/ 1074 w 10000"/>
                  <a:gd name="connsiteY91" fmla="*/ 5405 h 10000"/>
                  <a:gd name="connsiteX92" fmla="*/ 1088 w 10000"/>
                  <a:gd name="connsiteY92" fmla="*/ 5356 h 10000"/>
                  <a:gd name="connsiteX93" fmla="*/ 1040 w 10000"/>
                  <a:gd name="connsiteY93" fmla="*/ 5300 h 10000"/>
                  <a:gd name="connsiteX94" fmla="*/ 1074 w 10000"/>
                  <a:gd name="connsiteY94" fmla="*/ 5265 h 10000"/>
                  <a:gd name="connsiteX95" fmla="*/ 1016 w 10000"/>
                  <a:gd name="connsiteY95" fmla="*/ 5224 h 10000"/>
                  <a:gd name="connsiteX96" fmla="*/ 953 w 10000"/>
                  <a:gd name="connsiteY96" fmla="*/ 5221 h 10000"/>
                  <a:gd name="connsiteX97" fmla="*/ 997 w 10000"/>
                  <a:gd name="connsiteY97" fmla="*/ 5145 h 10000"/>
                  <a:gd name="connsiteX98" fmla="*/ 944 w 10000"/>
                  <a:gd name="connsiteY98" fmla="*/ 5080 h 10000"/>
                  <a:gd name="connsiteX99" fmla="*/ 867 w 10000"/>
                  <a:gd name="connsiteY99" fmla="*/ 5022 h 10000"/>
                  <a:gd name="connsiteX100" fmla="*/ 785 w 10000"/>
                  <a:gd name="connsiteY100" fmla="*/ 5010 h 10000"/>
                  <a:gd name="connsiteX101" fmla="*/ 780 w 10000"/>
                  <a:gd name="connsiteY101" fmla="*/ 5048 h 10000"/>
                  <a:gd name="connsiteX102" fmla="*/ 722 w 10000"/>
                  <a:gd name="connsiteY102" fmla="*/ 5089 h 10000"/>
                  <a:gd name="connsiteX103" fmla="*/ 611 w 10000"/>
                  <a:gd name="connsiteY103" fmla="*/ 5028 h 10000"/>
                  <a:gd name="connsiteX104" fmla="*/ 510 w 10000"/>
                  <a:gd name="connsiteY104" fmla="*/ 5022 h 10000"/>
                  <a:gd name="connsiteX105" fmla="*/ 467 w 10000"/>
                  <a:gd name="connsiteY105" fmla="*/ 4931 h 10000"/>
                  <a:gd name="connsiteX106" fmla="*/ 496 w 10000"/>
                  <a:gd name="connsiteY106" fmla="*/ 4855 h 10000"/>
                  <a:gd name="connsiteX107" fmla="*/ 438 w 10000"/>
                  <a:gd name="connsiteY107" fmla="*/ 4808 h 10000"/>
                  <a:gd name="connsiteX108" fmla="*/ 337 w 10000"/>
                  <a:gd name="connsiteY108" fmla="*/ 4756 h 10000"/>
                  <a:gd name="connsiteX109" fmla="*/ 409 w 10000"/>
                  <a:gd name="connsiteY109" fmla="*/ 4835 h 10000"/>
                  <a:gd name="connsiteX110" fmla="*/ 323 w 10000"/>
                  <a:gd name="connsiteY110" fmla="*/ 4817 h 10000"/>
                  <a:gd name="connsiteX111" fmla="*/ 217 w 10000"/>
                  <a:gd name="connsiteY111" fmla="*/ 4802 h 10000"/>
                  <a:gd name="connsiteX112" fmla="*/ 116 w 10000"/>
                  <a:gd name="connsiteY112" fmla="*/ 4776 h 10000"/>
                  <a:gd name="connsiteX113" fmla="*/ 91 w 10000"/>
                  <a:gd name="connsiteY113" fmla="*/ 4703 h 10000"/>
                  <a:gd name="connsiteX114" fmla="*/ 106 w 10000"/>
                  <a:gd name="connsiteY114" fmla="*/ 4668 h 10000"/>
                  <a:gd name="connsiteX115" fmla="*/ 63 w 10000"/>
                  <a:gd name="connsiteY115" fmla="*/ 4636 h 10000"/>
                  <a:gd name="connsiteX116" fmla="*/ 0 w 10000"/>
                  <a:gd name="connsiteY116" fmla="*/ 4633 h 10000"/>
                  <a:gd name="connsiteX117" fmla="*/ 43 w 10000"/>
                  <a:gd name="connsiteY117" fmla="*/ 4592 h 10000"/>
                  <a:gd name="connsiteX118" fmla="*/ 0 w 10000"/>
                  <a:gd name="connsiteY118" fmla="*/ 4519 h 10000"/>
                  <a:gd name="connsiteX119" fmla="*/ 164 w 10000"/>
                  <a:gd name="connsiteY119" fmla="*/ 4562 h 10000"/>
                  <a:gd name="connsiteX120" fmla="*/ 217 w 10000"/>
                  <a:gd name="connsiteY120" fmla="*/ 4548 h 10000"/>
                  <a:gd name="connsiteX121" fmla="*/ 217 w 10000"/>
                  <a:gd name="connsiteY121" fmla="*/ 4495 h 10000"/>
                  <a:gd name="connsiteX122" fmla="*/ 159 w 10000"/>
                  <a:gd name="connsiteY122" fmla="*/ 4448 h 10000"/>
                  <a:gd name="connsiteX123" fmla="*/ 116 w 10000"/>
                  <a:gd name="connsiteY123" fmla="*/ 4440 h 10000"/>
                  <a:gd name="connsiteX124" fmla="*/ 72 w 10000"/>
                  <a:gd name="connsiteY124" fmla="*/ 4407 h 10000"/>
                  <a:gd name="connsiteX125" fmla="*/ 91 w 10000"/>
                  <a:gd name="connsiteY125" fmla="*/ 4352 h 10000"/>
                  <a:gd name="connsiteX126" fmla="*/ 29 w 10000"/>
                  <a:gd name="connsiteY126" fmla="*/ 4352 h 10000"/>
                  <a:gd name="connsiteX127" fmla="*/ 0 w 10000"/>
                  <a:gd name="connsiteY127" fmla="*/ 4311 h 10000"/>
                  <a:gd name="connsiteX128" fmla="*/ 2085 w 10000"/>
                  <a:gd name="connsiteY128" fmla="*/ 0 h 10000"/>
                  <a:gd name="connsiteX0" fmla="*/ 10000 w 10000"/>
                  <a:gd name="connsiteY0" fmla="*/ 2675 h 10000"/>
                  <a:gd name="connsiteX1" fmla="*/ 9364 w 10000"/>
                  <a:gd name="connsiteY1" fmla="*/ 10000 h 10000"/>
                  <a:gd name="connsiteX2" fmla="*/ 7843 w 10000"/>
                  <a:gd name="connsiteY2" fmla="*/ 9927 h 10000"/>
                  <a:gd name="connsiteX3" fmla="*/ 6688 w 10000"/>
                  <a:gd name="connsiteY3" fmla="*/ 9860 h 10000"/>
                  <a:gd name="connsiteX4" fmla="*/ 4872 w 10000"/>
                  <a:gd name="connsiteY4" fmla="*/ 9751 h 10000"/>
                  <a:gd name="connsiteX5" fmla="*/ 4896 w 10000"/>
                  <a:gd name="connsiteY5" fmla="*/ 9701 h 10000"/>
                  <a:gd name="connsiteX6" fmla="*/ 4781 w 10000"/>
                  <a:gd name="connsiteY6" fmla="*/ 9672 h 10000"/>
                  <a:gd name="connsiteX7" fmla="*/ 4781 w 10000"/>
                  <a:gd name="connsiteY7" fmla="*/ 9584 h 10000"/>
                  <a:gd name="connsiteX8" fmla="*/ 4651 w 10000"/>
                  <a:gd name="connsiteY8" fmla="*/ 9552 h 10000"/>
                  <a:gd name="connsiteX9" fmla="*/ 4550 w 10000"/>
                  <a:gd name="connsiteY9" fmla="*/ 9514 h 10000"/>
                  <a:gd name="connsiteX10" fmla="*/ 4434 w 10000"/>
                  <a:gd name="connsiteY10" fmla="*/ 9359 h 10000"/>
                  <a:gd name="connsiteX11" fmla="*/ 4348 w 10000"/>
                  <a:gd name="connsiteY11" fmla="*/ 9303 h 10000"/>
                  <a:gd name="connsiteX12" fmla="*/ 4381 w 10000"/>
                  <a:gd name="connsiteY12" fmla="*/ 9145 h 10000"/>
                  <a:gd name="connsiteX13" fmla="*/ 4280 w 10000"/>
                  <a:gd name="connsiteY13" fmla="*/ 9137 h 10000"/>
                  <a:gd name="connsiteX14" fmla="*/ 4222 w 10000"/>
                  <a:gd name="connsiteY14" fmla="*/ 9084 h 10000"/>
                  <a:gd name="connsiteX15" fmla="*/ 4304 w 10000"/>
                  <a:gd name="connsiteY15" fmla="*/ 9017 h 10000"/>
                  <a:gd name="connsiteX16" fmla="*/ 4348 w 10000"/>
                  <a:gd name="connsiteY16" fmla="*/ 8987 h 10000"/>
                  <a:gd name="connsiteX17" fmla="*/ 4377 w 10000"/>
                  <a:gd name="connsiteY17" fmla="*/ 8891 h 10000"/>
                  <a:gd name="connsiteX18" fmla="*/ 4352 w 10000"/>
                  <a:gd name="connsiteY18" fmla="*/ 8832 h 10000"/>
                  <a:gd name="connsiteX19" fmla="*/ 4377 w 10000"/>
                  <a:gd name="connsiteY19" fmla="*/ 8724 h 10000"/>
                  <a:gd name="connsiteX20" fmla="*/ 4405 w 10000"/>
                  <a:gd name="connsiteY20" fmla="*/ 8709 h 10000"/>
                  <a:gd name="connsiteX21" fmla="*/ 4420 w 10000"/>
                  <a:gd name="connsiteY21" fmla="*/ 8648 h 10000"/>
                  <a:gd name="connsiteX22" fmla="*/ 4362 w 10000"/>
                  <a:gd name="connsiteY22" fmla="*/ 8557 h 10000"/>
                  <a:gd name="connsiteX23" fmla="*/ 4352 w 10000"/>
                  <a:gd name="connsiteY23" fmla="*/ 8311 h 10000"/>
                  <a:gd name="connsiteX24" fmla="*/ 4222 w 10000"/>
                  <a:gd name="connsiteY24" fmla="*/ 8209 h 10000"/>
                  <a:gd name="connsiteX25" fmla="*/ 4160 w 10000"/>
                  <a:gd name="connsiteY25" fmla="*/ 8068 h 10000"/>
                  <a:gd name="connsiteX26" fmla="*/ 4059 w 10000"/>
                  <a:gd name="connsiteY26" fmla="*/ 8068 h 10000"/>
                  <a:gd name="connsiteX27" fmla="*/ 3934 w 10000"/>
                  <a:gd name="connsiteY27" fmla="*/ 8095 h 10000"/>
                  <a:gd name="connsiteX28" fmla="*/ 3857 w 10000"/>
                  <a:gd name="connsiteY28" fmla="*/ 8004 h 10000"/>
                  <a:gd name="connsiteX29" fmla="*/ 3876 w 10000"/>
                  <a:gd name="connsiteY29" fmla="*/ 7987 h 10000"/>
                  <a:gd name="connsiteX30" fmla="*/ 3861 w 10000"/>
                  <a:gd name="connsiteY30" fmla="*/ 7908 h 10000"/>
                  <a:gd name="connsiteX31" fmla="*/ 3770 w 10000"/>
                  <a:gd name="connsiteY31" fmla="*/ 7893 h 10000"/>
                  <a:gd name="connsiteX32" fmla="*/ 3669 w 10000"/>
                  <a:gd name="connsiteY32" fmla="*/ 7811 h 10000"/>
                  <a:gd name="connsiteX33" fmla="*/ 3630 w 10000"/>
                  <a:gd name="connsiteY33" fmla="*/ 7770 h 10000"/>
                  <a:gd name="connsiteX34" fmla="*/ 3572 w 10000"/>
                  <a:gd name="connsiteY34" fmla="*/ 7752 h 10000"/>
                  <a:gd name="connsiteX35" fmla="*/ 3553 w 10000"/>
                  <a:gd name="connsiteY35" fmla="*/ 7714 h 10000"/>
                  <a:gd name="connsiteX36" fmla="*/ 3640 w 10000"/>
                  <a:gd name="connsiteY36" fmla="*/ 7700 h 10000"/>
                  <a:gd name="connsiteX37" fmla="*/ 3553 w 10000"/>
                  <a:gd name="connsiteY37" fmla="*/ 7565 h 10000"/>
                  <a:gd name="connsiteX38" fmla="*/ 3481 w 10000"/>
                  <a:gd name="connsiteY38" fmla="*/ 7548 h 10000"/>
                  <a:gd name="connsiteX39" fmla="*/ 3486 w 10000"/>
                  <a:gd name="connsiteY39" fmla="*/ 7507 h 10000"/>
                  <a:gd name="connsiteX40" fmla="*/ 3255 w 10000"/>
                  <a:gd name="connsiteY40" fmla="*/ 7442 h 10000"/>
                  <a:gd name="connsiteX41" fmla="*/ 3235 w 10000"/>
                  <a:gd name="connsiteY41" fmla="*/ 7384 h 10000"/>
                  <a:gd name="connsiteX42" fmla="*/ 3255 w 10000"/>
                  <a:gd name="connsiteY42" fmla="*/ 7340 h 10000"/>
                  <a:gd name="connsiteX43" fmla="*/ 3110 w 10000"/>
                  <a:gd name="connsiteY43" fmla="*/ 7252 h 10000"/>
                  <a:gd name="connsiteX44" fmla="*/ 3019 w 10000"/>
                  <a:gd name="connsiteY44" fmla="*/ 7217 h 10000"/>
                  <a:gd name="connsiteX45" fmla="*/ 3004 w 10000"/>
                  <a:gd name="connsiteY45" fmla="*/ 7161 h 10000"/>
                  <a:gd name="connsiteX46" fmla="*/ 3038 w 10000"/>
                  <a:gd name="connsiteY46" fmla="*/ 7068 h 10000"/>
                  <a:gd name="connsiteX47" fmla="*/ 2966 w 10000"/>
                  <a:gd name="connsiteY47" fmla="*/ 7038 h 10000"/>
                  <a:gd name="connsiteX48" fmla="*/ 2961 w 10000"/>
                  <a:gd name="connsiteY48" fmla="*/ 6977 h 10000"/>
                  <a:gd name="connsiteX49" fmla="*/ 2865 w 10000"/>
                  <a:gd name="connsiteY49" fmla="*/ 6945 h 10000"/>
                  <a:gd name="connsiteX50" fmla="*/ 2865 w 10000"/>
                  <a:gd name="connsiteY50" fmla="*/ 6892 h 10000"/>
                  <a:gd name="connsiteX51" fmla="*/ 2802 w 10000"/>
                  <a:gd name="connsiteY51" fmla="*/ 6845 h 10000"/>
                  <a:gd name="connsiteX52" fmla="*/ 2802 w 10000"/>
                  <a:gd name="connsiteY52" fmla="*/ 6801 h 10000"/>
                  <a:gd name="connsiteX53" fmla="*/ 2744 w 10000"/>
                  <a:gd name="connsiteY53" fmla="*/ 6740 h 10000"/>
                  <a:gd name="connsiteX54" fmla="*/ 2730 w 10000"/>
                  <a:gd name="connsiteY54" fmla="*/ 6687 h 10000"/>
                  <a:gd name="connsiteX55" fmla="*/ 2643 w 10000"/>
                  <a:gd name="connsiteY55" fmla="*/ 6673 h 10000"/>
                  <a:gd name="connsiteX56" fmla="*/ 2571 w 10000"/>
                  <a:gd name="connsiteY56" fmla="*/ 6713 h 10000"/>
                  <a:gd name="connsiteX57" fmla="*/ 2557 w 10000"/>
                  <a:gd name="connsiteY57" fmla="*/ 6757 h 10000"/>
                  <a:gd name="connsiteX58" fmla="*/ 2441 w 10000"/>
                  <a:gd name="connsiteY58" fmla="*/ 6743 h 10000"/>
                  <a:gd name="connsiteX59" fmla="*/ 2412 w 10000"/>
                  <a:gd name="connsiteY59" fmla="*/ 6699 h 10000"/>
                  <a:gd name="connsiteX60" fmla="*/ 2417 w 10000"/>
                  <a:gd name="connsiteY60" fmla="*/ 6637 h 10000"/>
                  <a:gd name="connsiteX61" fmla="*/ 2374 w 10000"/>
                  <a:gd name="connsiteY61" fmla="*/ 6594 h 10000"/>
                  <a:gd name="connsiteX62" fmla="*/ 2388 w 10000"/>
                  <a:gd name="connsiteY62" fmla="*/ 6555 h 10000"/>
                  <a:gd name="connsiteX63" fmla="*/ 2301 w 10000"/>
                  <a:gd name="connsiteY63" fmla="*/ 6471 h 10000"/>
                  <a:gd name="connsiteX64" fmla="*/ 2224 w 10000"/>
                  <a:gd name="connsiteY64" fmla="*/ 6459 h 10000"/>
                  <a:gd name="connsiteX65" fmla="*/ 2152 w 10000"/>
                  <a:gd name="connsiteY65" fmla="*/ 6348 h 10000"/>
                  <a:gd name="connsiteX66" fmla="*/ 1964 w 10000"/>
                  <a:gd name="connsiteY66" fmla="*/ 6248 h 10000"/>
                  <a:gd name="connsiteX67" fmla="*/ 1834 w 10000"/>
                  <a:gd name="connsiteY67" fmla="*/ 6239 h 10000"/>
                  <a:gd name="connsiteX68" fmla="*/ 1834 w 10000"/>
                  <a:gd name="connsiteY68" fmla="*/ 6181 h 10000"/>
                  <a:gd name="connsiteX69" fmla="*/ 1733 w 10000"/>
                  <a:gd name="connsiteY69" fmla="*/ 6178 h 10000"/>
                  <a:gd name="connsiteX70" fmla="*/ 1661 w 10000"/>
                  <a:gd name="connsiteY70" fmla="*/ 6143 h 10000"/>
                  <a:gd name="connsiteX71" fmla="*/ 1666 w 10000"/>
                  <a:gd name="connsiteY71" fmla="*/ 6084 h 10000"/>
                  <a:gd name="connsiteX72" fmla="*/ 1805 w 10000"/>
                  <a:gd name="connsiteY72" fmla="*/ 6037 h 10000"/>
                  <a:gd name="connsiteX73" fmla="*/ 1781 w 10000"/>
                  <a:gd name="connsiteY73" fmla="*/ 5953 h 10000"/>
                  <a:gd name="connsiteX74" fmla="*/ 1623 w 10000"/>
                  <a:gd name="connsiteY74" fmla="*/ 5917 h 10000"/>
                  <a:gd name="connsiteX75" fmla="*/ 1574 w 10000"/>
                  <a:gd name="connsiteY75" fmla="*/ 5865 h 10000"/>
                  <a:gd name="connsiteX76" fmla="*/ 1502 w 10000"/>
                  <a:gd name="connsiteY76" fmla="*/ 5935 h 10000"/>
                  <a:gd name="connsiteX77" fmla="*/ 1406 w 10000"/>
                  <a:gd name="connsiteY77" fmla="*/ 5926 h 10000"/>
                  <a:gd name="connsiteX78" fmla="*/ 1300 w 10000"/>
                  <a:gd name="connsiteY78" fmla="*/ 5958 h 10000"/>
                  <a:gd name="connsiteX79" fmla="*/ 1314 w 10000"/>
                  <a:gd name="connsiteY79" fmla="*/ 5891 h 10000"/>
                  <a:gd name="connsiteX80" fmla="*/ 1363 w 10000"/>
                  <a:gd name="connsiteY80" fmla="*/ 5856 h 10000"/>
                  <a:gd name="connsiteX81" fmla="*/ 1305 w 10000"/>
                  <a:gd name="connsiteY81" fmla="*/ 5827 h 10000"/>
                  <a:gd name="connsiteX82" fmla="*/ 1276 w 10000"/>
                  <a:gd name="connsiteY82" fmla="*/ 5739 h 10000"/>
                  <a:gd name="connsiteX83" fmla="*/ 1233 w 10000"/>
                  <a:gd name="connsiteY83" fmla="*/ 5695 h 10000"/>
                  <a:gd name="connsiteX84" fmla="*/ 1314 w 10000"/>
                  <a:gd name="connsiteY84" fmla="*/ 5651 h 10000"/>
                  <a:gd name="connsiteX85" fmla="*/ 1286 w 10000"/>
                  <a:gd name="connsiteY85" fmla="*/ 5572 h 10000"/>
                  <a:gd name="connsiteX86" fmla="*/ 1218 w 10000"/>
                  <a:gd name="connsiteY86" fmla="*/ 5531 h 10000"/>
                  <a:gd name="connsiteX87" fmla="*/ 1286 w 10000"/>
                  <a:gd name="connsiteY87" fmla="*/ 5461 h 10000"/>
                  <a:gd name="connsiteX88" fmla="*/ 1199 w 10000"/>
                  <a:gd name="connsiteY88" fmla="*/ 5443 h 10000"/>
                  <a:gd name="connsiteX89" fmla="*/ 1175 w 10000"/>
                  <a:gd name="connsiteY89" fmla="*/ 5391 h 10000"/>
                  <a:gd name="connsiteX90" fmla="*/ 1074 w 10000"/>
                  <a:gd name="connsiteY90" fmla="*/ 5405 h 10000"/>
                  <a:gd name="connsiteX91" fmla="*/ 1088 w 10000"/>
                  <a:gd name="connsiteY91" fmla="*/ 5356 h 10000"/>
                  <a:gd name="connsiteX92" fmla="*/ 1040 w 10000"/>
                  <a:gd name="connsiteY92" fmla="*/ 5300 h 10000"/>
                  <a:gd name="connsiteX93" fmla="*/ 1074 w 10000"/>
                  <a:gd name="connsiteY93" fmla="*/ 5265 h 10000"/>
                  <a:gd name="connsiteX94" fmla="*/ 1016 w 10000"/>
                  <a:gd name="connsiteY94" fmla="*/ 5224 h 10000"/>
                  <a:gd name="connsiteX95" fmla="*/ 953 w 10000"/>
                  <a:gd name="connsiteY95" fmla="*/ 5221 h 10000"/>
                  <a:gd name="connsiteX96" fmla="*/ 997 w 10000"/>
                  <a:gd name="connsiteY96" fmla="*/ 5145 h 10000"/>
                  <a:gd name="connsiteX97" fmla="*/ 944 w 10000"/>
                  <a:gd name="connsiteY97" fmla="*/ 5080 h 10000"/>
                  <a:gd name="connsiteX98" fmla="*/ 867 w 10000"/>
                  <a:gd name="connsiteY98" fmla="*/ 5022 h 10000"/>
                  <a:gd name="connsiteX99" fmla="*/ 785 w 10000"/>
                  <a:gd name="connsiteY99" fmla="*/ 5010 h 10000"/>
                  <a:gd name="connsiteX100" fmla="*/ 780 w 10000"/>
                  <a:gd name="connsiteY100" fmla="*/ 5048 h 10000"/>
                  <a:gd name="connsiteX101" fmla="*/ 722 w 10000"/>
                  <a:gd name="connsiteY101" fmla="*/ 5089 h 10000"/>
                  <a:gd name="connsiteX102" fmla="*/ 611 w 10000"/>
                  <a:gd name="connsiteY102" fmla="*/ 5028 h 10000"/>
                  <a:gd name="connsiteX103" fmla="*/ 510 w 10000"/>
                  <a:gd name="connsiteY103" fmla="*/ 5022 h 10000"/>
                  <a:gd name="connsiteX104" fmla="*/ 467 w 10000"/>
                  <a:gd name="connsiteY104" fmla="*/ 4931 h 10000"/>
                  <a:gd name="connsiteX105" fmla="*/ 496 w 10000"/>
                  <a:gd name="connsiteY105" fmla="*/ 4855 h 10000"/>
                  <a:gd name="connsiteX106" fmla="*/ 438 w 10000"/>
                  <a:gd name="connsiteY106" fmla="*/ 4808 h 10000"/>
                  <a:gd name="connsiteX107" fmla="*/ 337 w 10000"/>
                  <a:gd name="connsiteY107" fmla="*/ 4756 h 10000"/>
                  <a:gd name="connsiteX108" fmla="*/ 409 w 10000"/>
                  <a:gd name="connsiteY108" fmla="*/ 4835 h 10000"/>
                  <a:gd name="connsiteX109" fmla="*/ 323 w 10000"/>
                  <a:gd name="connsiteY109" fmla="*/ 4817 h 10000"/>
                  <a:gd name="connsiteX110" fmla="*/ 217 w 10000"/>
                  <a:gd name="connsiteY110" fmla="*/ 4802 h 10000"/>
                  <a:gd name="connsiteX111" fmla="*/ 116 w 10000"/>
                  <a:gd name="connsiteY111" fmla="*/ 4776 h 10000"/>
                  <a:gd name="connsiteX112" fmla="*/ 91 w 10000"/>
                  <a:gd name="connsiteY112" fmla="*/ 4703 h 10000"/>
                  <a:gd name="connsiteX113" fmla="*/ 106 w 10000"/>
                  <a:gd name="connsiteY113" fmla="*/ 4668 h 10000"/>
                  <a:gd name="connsiteX114" fmla="*/ 63 w 10000"/>
                  <a:gd name="connsiteY114" fmla="*/ 4636 h 10000"/>
                  <a:gd name="connsiteX115" fmla="*/ 0 w 10000"/>
                  <a:gd name="connsiteY115" fmla="*/ 4633 h 10000"/>
                  <a:gd name="connsiteX116" fmla="*/ 43 w 10000"/>
                  <a:gd name="connsiteY116" fmla="*/ 4592 h 10000"/>
                  <a:gd name="connsiteX117" fmla="*/ 0 w 10000"/>
                  <a:gd name="connsiteY117" fmla="*/ 4519 h 10000"/>
                  <a:gd name="connsiteX118" fmla="*/ 164 w 10000"/>
                  <a:gd name="connsiteY118" fmla="*/ 4562 h 10000"/>
                  <a:gd name="connsiteX119" fmla="*/ 217 w 10000"/>
                  <a:gd name="connsiteY119" fmla="*/ 4548 h 10000"/>
                  <a:gd name="connsiteX120" fmla="*/ 217 w 10000"/>
                  <a:gd name="connsiteY120" fmla="*/ 4495 h 10000"/>
                  <a:gd name="connsiteX121" fmla="*/ 159 w 10000"/>
                  <a:gd name="connsiteY121" fmla="*/ 4448 h 10000"/>
                  <a:gd name="connsiteX122" fmla="*/ 116 w 10000"/>
                  <a:gd name="connsiteY122" fmla="*/ 4440 h 10000"/>
                  <a:gd name="connsiteX123" fmla="*/ 72 w 10000"/>
                  <a:gd name="connsiteY123" fmla="*/ 4407 h 10000"/>
                  <a:gd name="connsiteX124" fmla="*/ 91 w 10000"/>
                  <a:gd name="connsiteY124" fmla="*/ 4352 h 10000"/>
                  <a:gd name="connsiteX125" fmla="*/ 29 w 10000"/>
                  <a:gd name="connsiteY125" fmla="*/ 4352 h 10000"/>
                  <a:gd name="connsiteX126" fmla="*/ 0 w 10000"/>
                  <a:gd name="connsiteY126" fmla="*/ 4311 h 10000"/>
                  <a:gd name="connsiteX127" fmla="*/ 2085 w 10000"/>
                  <a:gd name="connsiteY127" fmla="*/ 0 h 10000"/>
                  <a:gd name="connsiteX0" fmla="*/ 10000 w 10000"/>
                  <a:gd name="connsiteY0" fmla="*/ 2675 h 10000"/>
                  <a:gd name="connsiteX1" fmla="*/ 9364 w 10000"/>
                  <a:gd name="connsiteY1" fmla="*/ 10000 h 10000"/>
                  <a:gd name="connsiteX2" fmla="*/ 7843 w 10000"/>
                  <a:gd name="connsiteY2" fmla="*/ 9927 h 10000"/>
                  <a:gd name="connsiteX3" fmla="*/ 6688 w 10000"/>
                  <a:gd name="connsiteY3" fmla="*/ 9860 h 10000"/>
                  <a:gd name="connsiteX4" fmla="*/ 4872 w 10000"/>
                  <a:gd name="connsiteY4" fmla="*/ 9751 h 10000"/>
                  <a:gd name="connsiteX5" fmla="*/ 4896 w 10000"/>
                  <a:gd name="connsiteY5" fmla="*/ 9701 h 10000"/>
                  <a:gd name="connsiteX6" fmla="*/ 4781 w 10000"/>
                  <a:gd name="connsiteY6" fmla="*/ 9672 h 10000"/>
                  <a:gd name="connsiteX7" fmla="*/ 4781 w 10000"/>
                  <a:gd name="connsiteY7" fmla="*/ 9584 h 10000"/>
                  <a:gd name="connsiteX8" fmla="*/ 4651 w 10000"/>
                  <a:gd name="connsiteY8" fmla="*/ 9552 h 10000"/>
                  <a:gd name="connsiteX9" fmla="*/ 4550 w 10000"/>
                  <a:gd name="connsiteY9" fmla="*/ 9514 h 10000"/>
                  <a:gd name="connsiteX10" fmla="*/ 4434 w 10000"/>
                  <a:gd name="connsiteY10" fmla="*/ 9359 h 10000"/>
                  <a:gd name="connsiteX11" fmla="*/ 4348 w 10000"/>
                  <a:gd name="connsiteY11" fmla="*/ 9303 h 10000"/>
                  <a:gd name="connsiteX12" fmla="*/ 4381 w 10000"/>
                  <a:gd name="connsiteY12" fmla="*/ 9145 h 10000"/>
                  <a:gd name="connsiteX13" fmla="*/ 4280 w 10000"/>
                  <a:gd name="connsiteY13" fmla="*/ 9137 h 10000"/>
                  <a:gd name="connsiteX14" fmla="*/ 4222 w 10000"/>
                  <a:gd name="connsiteY14" fmla="*/ 9084 h 10000"/>
                  <a:gd name="connsiteX15" fmla="*/ 4304 w 10000"/>
                  <a:gd name="connsiteY15" fmla="*/ 9017 h 10000"/>
                  <a:gd name="connsiteX16" fmla="*/ 4348 w 10000"/>
                  <a:gd name="connsiteY16" fmla="*/ 8987 h 10000"/>
                  <a:gd name="connsiteX17" fmla="*/ 4377 w 10000"/>
                  <a:gd name="connsiteY17" fmla="*/ 8891 h 10000"/>
                  <a:gd name="connsiteX18" fmla="*/ 4352 w 10000"/>
                  <a:gd name="connsiteY18" fmla="*/ 8832 h 10000"/>
                  <a:gd name="connsiteX19" fmla="*/ 4377 w 10000"/>
                  <a:gd name="connsiteY19" fmla="*/ 8724 h 10000"/>
                  <a:gd name="connsiteX20" fmla="*/ 4405 w 10000"/>
                  <a:gd name="connsiteY20" fmla="*/ 8709 h 10000"/>
                  <a:gd name="connsiteX21" fmla="*/ 4420 w 10000"/>
                  <a:gd name="connsiteY21" fmla="*/ 8648 h 10000"/>
                  <a:gd name="connsiteX22" fmla="*/ 4362 w 10000"/>
                  <a:gd name="connsiteY22" fmla="*/ 8557 h 10000"/>
                  <a:gd name="connsiteX23" fmla="*/ 4352 w 10000"/>
                  <a:gd name="connsiteY23" fmla="*/ 8311 h 10000"/>
                  <a:gd name="connsiteX24" fmla="*/ 4222 w 10000"/>
                  <a:gd name="connsiteY24" fmla="*/ 8209 h 10000"/>
                  <a:gd name="connsiteX25" fmla="*/ 4160 w 10000"/>
                  <a:gd name="connsiteY25" fmla="*/ 8068 h 10000"/>
                  <a:gd name="connsiteX26" fmla="*/ 4059 w 10000"/>
                  <a:gd name="connsiteY26" fmla="*/ 8068 h 10000"/>
                  <a:gd name="connsiteX27" fmla="*/ 3934 w 10000"/>
                  <a:gd name="connsiteY27" fmla="*/ 8095 h 10000"/>
                  <a:gd name="connsiteX28" fmla="*/ 3857 w 10000"/>
                  <a:gd name="connsiteY28" fmla="*/ 8004 h 10000"/>
                  <a:gd name="connsiteX29" fmla="*/ 3876 w 10000"/>
                  <a:gd name="connsiteY29" fmla="*/ 7987 h 10000"/>
                  <a:gd name="connsiteX30" fmla="*/ 3861 w 10000"/>
                  <a:gd name="connsiteY30" fmla="*/ 7908 h 10000"/>
                  <a:gd name="connsiteX31" fmla="*/ 3770 w 10000"/>
                  <a:gd name="connsiteY31" fmla="*/ 7893 h 10000"/>
                  <a:gd name="connsiteX32" fmla="*/ 3669 w 10000"/>
                  <a:gd name="connsiteY32" fmla="*/ 7811 h 10000"/>
                  <a:gd name="connsiteX33" fmla="*/ 3630 w 10000"/>
                  <a:gd name="connsiteY33" fmla="*/ 7770 h 10000"/>
                  <a:gd name="connsiteX34" fmla="*/ 3572 w 10000"/>
                  <a:gd name="connsiteY34" fmla="*/ 7752 h 10000"/>
                  <a:gd name="connsiteX35" fmla="*/ 3553 w 10000"/>
                  <a:gd name="connsiteY35" fmla="*/ 7714 h 10000"/>
                  <a:gd name="connsiteX36" fmla="*/ 3640 w 10000"/>
                  <a:gd name="connsiteY36" fmla="*/ 7700 h 10000"/>
                  <a:gd name="connsiteX37" fmla="*/ 3553 w 10000"/>
                  <a:gd name="connsiteY37" fmla="*/ 7565 h 10000"/>
                  <a:gd name="connsiteX38" fmla="*/ 3481 w 10000"/>
                  <a:gd name="connsiteY38" fmla="*/ 7548 h 10000"/>
                  <a:gd name="connsiteX39" fmla="*/ 3486 w 10000"/>
                  <a:gd name="connsiteY39" fmla="*/ 7507 h 10000"/>
                  <a:gd name="connsiteX40" fmla="*/ 3255 w 10000"/>
                  <a:gd name="connsiteY40" fmla="*/ 7442 h 10000"/>
                  <a:gd name="connsiteX41" fmla="*/ 3235 w 10000"/>
                  <a:gd name="connsiteY41" fmla="*/ 7384 h 10000"/>
                  <a:gd name="connsiteX42" fmla="*/ 3255 w 10000"/>
                  <a:gd name="connsiteY42" fmla="*/ 7340 h 10000"/>
                  <a:gd name="connsiteX43" fmla="*/ 3110 w 10000"/>
                  <a:gd name="connsiteY43" fmla="*/ 7252 h 10000"/>
                  <a:gd name="connsiteX44" fmla="*/ 3019 w 10000"/>
                  <a:gd name="connsiteY44" fmla="*/ 7217 h 10000"/>
                  <a:gd name="connsiteX45" fmla="*/ 3004 w 10000"/>
                  <a:gd name="connsiteY45" fmla="*/ 7161 h 10000"/>
                  <a:gd name="connsiteX46" fmla="*/ 3038 w 10000"/>
                  <a:gd name="connsiteY46" fmla="*/ 7068 h 10000"/>
                  <a:gd name="connsiteX47" fmla="*/ 2966 w 10000"/>
                  <a:gd name="connsiteY47" fmla="*/ 7038 h 10000"/>
                  <a:gd name="connsiteX48" fmla="*/ 2961 w 10000"/>
                  <a:gd name="connsiteY48" fmla="*/ 6977 h 10000"/>
                  <a:gd name="connsiteX49" fmla="*/ 2865 w 10000"/>
                  <a:gd name="connsiteY49" fmla="*/ 6945 h 10000"/>
                  <a:gd name="connsiteX50" fmla="*/ 2865 w 10000"/>
                  <a:gd name="connsiteY50" fmla="*/ 6892 h 10000"/>
                  <a:gd name="connsiteX51" fmla="*/ 2802 w 10000"/>
                  <a:gd name="connsiteY51" fmla="*/ 6845 h 10000"/>
                  <a:gd name="connsiteX52" fmla="*/ 2802 w 10000"/>
                  <a:gd name="connsiteY52" fmla="*/ 6801 h 10000"/>
                  <a:gd name="connsiteX53" fmla="*/ 2744 w 10000"/>
                  <a:gd name="connsiteY53" fmla="*/ 6740 h 10000"/>
                  <a:gd name="connsiteX54" fmla="*/ 2730 w 10000"/>
                  <a:gd name="connsiteY54" fmla="*/ 6687 h 10000"/>
                  <a:gd name="connsiteX55" fmla="*/ 2643 w 10000"/>
                  <a:gd name="connsiteY55" fmla="*/ 6673 h 10000"/>
                  <a:gd name="connsiteX56" fmla="*/ 2571 w 10000"/>
                  <a:gd name="connsiteY56" fmla="*/ 6713 h 10000"/>
                  <a:gd name="connsiteX57" fmla="*/ 2557 w 10000"/>
                  <a:gd name="connsiteY57" fmla="*/ 6757 h 10000"/>
                  <a:gd name="connsiteX58" fmla="*/ 2441 w 10000"/>
                  <a:gd name="connsiteY58" fmla="*/ 6743 h 10000"/>
                  <a:gd name="connsiteX59" fmla="*/ 2412 w 10000"/>
                  <a:gd name="connsiteY59" fmla="*/ 6699 h 10000"/>
                  <a:gd name="connsiteX60" fmla="*/ 2417 w 10000"/>
                  <a:gd name="connsiteY60" fmla="*/ 6637 h 10000"/>
                  <a:gd name="connsiteX61" fmla="*/ 2374 w 10000"/>
                  <a:gd name="connsiteY61" fmla="*/ 6594 h 10000"/>
                  <a:gd name="connsiteX62" fmla="*/ 2388 w 10000"/>
                  <a:gd name="connsiteY62" fmla="*/ 6555 h 10000"/>
                  <a:gd name="connsiteX63" fmla="*/ 2301 w 10000"/>
                  <a:gd name="connsiteY63" fmla="*/ 6471 h 10000"/>
                  <a:gd name="connsiteX64" fmla="*/ 2152 w 10000"/>
                  <a:gd name="connsiteY64" fmla="*/ 6348 h 10000"/>
                  <a:gd name="connsiteX65" fmla="*/ 1964 w 10000"/>
                  <a:gd name="connsiteY65" fmla="*/ 6248 h 10000"/>
                  <a:gd name="connsiteX66" fmla="*/ 1834 w 10000"/>
                  <a:gd name="connsiteY66" fmla="*/ 6239 h 10000"/>
                  <a:gd name="connsiteX67" fmla="*/ 1834 w 10000"/>
                  <a:gd name="connsiteY67" fmla="*/ 6181 h 10000"/>
                  <a:gd name="connsiteX68" fmla="*/ 1733 w 10000"/>
                  <a:gd name="connsiteY68" fmla="*/ 6178 h 10000"/>
                  <a:gd name="connsiteX69" fmla="*/ 1661 w 10000"/>
                  <a:gd name="connsiteY69" fmla="*/ 6143 h 10000"/>
                  <a:gd name="connsiteX70" fmla="*/ 1666 w 10000"/>
                  <a:gd name="connsiteY70" fmla="*/ 6084 h 10000"/>
                  <a:gd name="connsiteX71" fmla="*/ 1805 w 10000"/>
                  <a:gd name="connsiteY71" fmla="*/ 6037 h 10000"/>
                  <a:gd name="connsiteX72" fmla="*/ 1781 w 10000"/>
                  <a:gd name="connsiteY72" fmla="*/ 5953 h 10000"/>
                  <a:gd name="connsiteX73" fmla="*/ 1623 w 10000"/>
                  <a:gd name="connsiteY73" fmla="*/ 5917 h 10000"/>
                  <a:gd name="connsiteX74" fmla="*/ 1574 w 10000"/>
                  <a:gd name="connsiteY74" fmla="*/ 5865 h 10000"/>
                  <a:gd name="connsiteX75" fmla="*/ 1502 w 10000"/>
                  <a:gd name="connsiteY75" fmla="*/ 5935 h 10000"/>
                  <a:gd name="connsiteX76" fmla="*/ 1406 w 10000"/>
                  <a:gd name="connsiteY76" fmla="*/ 5926 h 10000"/>
                  <a:gd name="connsiteX77" fmla="*/ 1300 w 10000"/>
                  <a:gd name="connsiteY77" fmla="*/ 5958 h 10000"/>
                  <a:gd name="connsiteX78" fmla="*/ 1314 w 10000"/>
                  <a:gd name="connsiteY78" fmla="*/ 5891 h 10000"/>
                  <a:gd name="connsiteX79" fmla="*/ 1363 w 10000"/>
                  <a:gd name="connsiteY79" fmla="*/ 5856 h 10000"/>
                  <a:gd name="connsiteX80" fmla="*/ 1305 w 10000"/>
                  <a:gd name="connsiteY80" fmla="*/ 5827 h 10000"/>
                  <a:gd name="connsiteX81" fmla="*/ 1276 w 10000"/>
                  <a:gd name="connsiteY81" fmla="*/ 5739 h 10000"/>
                  <a:gd name="connsiteX82" fmla="*/ 1233 w 10000"/>
                  <a:gd name="connsiteY82" fmla="*/ 5695 h 10000"/>
                  <a:gd name="connsiteX83" fmla="*/ 1314 w 10000"/>
                  <a:gd name="connsiteY83" fmla="*/ 5651 h 10000"/>
                  <a:gd name="connsiteX84" fmla="*/ 1286 w 10000"/>
                  <a:gd name="connsiteY84" fmla="*/ 5572 h 10000"/>
                  <a:gd name="connsiteX85" fmla="*/ 1218 w 10000"/>
                  <a:gd name="connsiteY85" fmla="*/ 5531 h 10000"/>
                  <a:gd name="connsiteX86" fmla="*/ 1286 w 10000"/>
                  <a:gd name="connsiteY86" fmla="*/ 5461 h 10000"/>
                  <a:gd name="connsiteX87" fmla="*/ 1199 w 10000"/>
                  <a:gd name="connsiteY87" fmla="*/ 5443 h 10000"/>
                  <a:gd name="connsiteX88" fmla="*/ 1175 w 10000"/>
                  <a:gd name="connsiteY88" fmla="*/ 5391 h 10000"/>
                  <a:gd name="connsiteX89" fmla="*/ 1074 w 10000"/>
                  <a:gd name="connsiteY89" fmla="*/ 5405 h 10000"/>
                  <a:gd name="connsiteX90" fmla="*/ 1088 w 10000"/>
                  <a:gd name="connsiteY90" fmla="*/ 5356 h 10000"/>
                  <a:gd name="connsiteX91" fmla="*/ 1040 w 10000"/>
                  <a:gd name="connsiteY91" fmla="*/ 5300 h 10000"/>
                  <a:gd name="connsiteX92" fmla="*/ 1074 w 10000"/>
                  <a:gd name="connsiteY92" fmla="*/ 5265 h 10000"/>
                  <a:gd name="connsiteX93" fmla="*/ 1016 w 10000"/>
                  <a:gd name="connsiteY93" fmla="*/ 5224 h 10000"/>
                  <a:gd name="connsiteX94" fmla="*/ 953 w 10000"/>
                  <a:gd name="connsiteY94" fmla="*/ 5221 h 10000"/>
                  <a:gd name="connsiteX95" fmla="*/ 997 w 10000"/>
                  <a:gd name="connsiteY95" fmla="*/ 5145 h 10000"/>
                  <a:gd name="connsiteX96" fmla="*/ 944 w 10000"/>
                  <a:gd name="connsiteY96" fmla="*/ 5080 h 10000"/>
                  <a:gd name="connsiteX97" fmla="*/ 867 w 10000"/>
                  <a:gd name="connsiteY97" fmla="*/ 5022 h 10000"/>
                  <a:gd name="connsiteX98" fmla="*/ 785 w 10000"/>
                  <a:gd name="connsiteY98" fmla="*/ 5010 h 10000"/>
                  <a:gd name="connsiteX99" fmla="*/ 780 w 10000"/>
                  <a:gd name="connsiteY99" fmla="*/ 5048 h 10000"/>
                  <a:gd name="connsiteX100" fmla="*/ 722 w 10000"/>
                  <a:gd name="connsiteY100" fmla="*/ 5089 h 10000"/>
                  <a:gd name="connsiteX101" fmla="*/ 611 w 10000"/>
                  <a:gd name="connsiteY101" fmla="*/ 5028 h 10000"/>
                  <a:gd name="connsiteX102" fmla="*/ 510 w 10000"/>
                  <a:gd name="connsiteY102" fmla="*/ 5022 h 10000"/>
                  <a:gd name="connsiteX103" fmla="*/ 467 w 10000"/>
                  <a:gd name="connsiteY103" fmla="*/ 4931 h 10000"/>
                  <a:gd name="connsiteX104" fmla="*/ 496 w 10000"/>
                  <a:gd name="connsiteY104" fmla="*/ 4855 h 10000"/>
                  <a:gd name="connsiteX105" fmla="*/ 438 w 10000"/>
                  <a:gd name="connsiteY105" fmla="*/ 4808 h 10000"/>
                  <a:gd name="connsiteX106" fmla="*/ 337 w 10000"/>
                  <a:gd name="connsiteY106" fmla="*/ 4756 h 10000"/>
                  <a:gd name="connsiteX107" fmla="*/ 409 w 10000"/>
                  <a:gd name="connsiteY107" fmla="*/ 4835 h 10000"/>
                  <a:gd name="connsiteX108" fmla="*/ 323 w 10000"/>
                  <a:gd name="connsiteY108" fmla="*/ 4817 h 10000"/>
                  <a:gd name="connsiteX109" fmla="*/ 217 w 10000"/>
                  <a:gd name="connsiteY109" fmla="*/ 4802 h 10000"/>
                  <a:gd name="connsiteX110" fmla="*/ 116 w 10000"/>
                  <a:gd name="connsiteY110" fmla="*/ 4776 h 10000"/>
                  <a:gd name="connsiteX111" fmla="*/ 91 w 10000"/>
                  <a:gd name="connsiteY111" fmla="*/ 4703 h 10000"/>
                  <a:gd name="connsiteX112" fmla="*/ 106 w 10000"/>
                  <a:gd name="connsiteY112" fmla="*/ 4668 h 10000"/>
                  <a:gd name="connsiteX113" fmla="*/ 63 w 10000"/>
                  <a:gd name="connsiteY113" fmla="*/ 4636 h 10000"/>
                  <a:gd name="connsiteX114" fmla="*/ 0 w 10000"/>
                  <a:gd name="connsiteY114" fmla="*/ 4633 h 10000"/>
                  <a:gd name="connsiteX115" fmla="*/ 43 w 10000"/>
                  <a:gd name="connsiteY115" fmla="*/ 4592 h 10000"/>
                  <a:gd name="connsiteX116" fmla="*/ 0 w 10000"/>
                  <a:gd name="connsiteY116" fmla="*/ 4519 h 10000"/>
                  <a:gd name="connsiteX117" fmla="*/ 164 w 10000"/>
                  <a:gd name="connsiteY117" fmla="*/ 4562 h 10000"/>
                  <a:gd name="connsiteX118" fmla="*/ 217 w 10000"/>
                  <a:gd name="connsiteY118" fmla="*/ 4548 h 10000"/>
                  <a:gd name="connsiteX119" fmla="*/ 217 w 10000"/>
                  <a:gd name="connsiteY119" fmla="*/ 4495 h 10000"/>
                  <a:gd name="connsiteX120" fmla="*/ 159 w 10000"/>
                  <a:gd name="connsiteY120" fmla="*/ 4448 h 10000"/>
                  <a:gd name="connsiteX121" fmla="*/ 116 w 10000"/>
                  <a:gd name="connsiteY121" fmla="*/ 4440 h 10000"/>
                  <a:gd name="connsiteX122" fmla="*/ 72 w 10000"/>
                  <a:gd name="connsiteY122" fmla="*/ 4407 h 10000"/>
                  <a:gd name="connsiteX123" fmla="*/ 91 w 10000"/>
                  <a:gd name="connsiteY123" fmla="*/ 4352 h 10000"/>
                  <a:gd name="connsiteX124" fmla="*/ 29 w 10000"/>
                  <a:gd name="connsiteY124" fmla="*/ 4352 h 10000"/>
                  <a:gd name="connsiteX125" fmla="*/ 0 w 10000"/>
                  <a:gd name="connsiteY125" fmla="*/ 4311 h 10000"/>
                  <a:gd name="connsiteX126" fmla="*/ 2085 w 10000"/>
                  <a:gd name="connsiteY126" fmla="*/ 0 h 10000"/>
                  <a:gd name="connsiteX0" fmla="*/ 10000 w 10000"/>
                  <a:gd name="connsiteY0" fmla="*/ 2675 h 10000"/>
                  <a:gd name="connsiteX1" fmla="*/ 9364 w 10000"/>
                  <a:gd name="connsiteY1" fmla="*/ 10000 h 10000"/>
                  <a:gd name="connsiteX2" fmla="*/ 7843 w 10000"/>
                  <a:gd name="connsiteY2" fmla="*/ 9927 h 10000"/>
                  <a:gd name="connsiteX3" fmla="*/ 6688 w 10000"/>
                  <a:gd name="connsiteY3" fmla="*/ 9860 h 10000"/>
                  <a:gd name="connsiteX4" fmla="*/ 4872 w 10000"/>
                  <a:gd name="connsiteY4" fmla="*/ 9751 h 10000"/>
                  <a:gd name="connsiteX5" fmla="*/ 4896 w 10000"/>
                  <a:gd name="connsiteY5" fmla="*/ 9701 h 10000"/>
                  <a:gd name="connsiteX6" fmla="*/ 4781 w 10000"/>
                  <a:gd name="connsiteY6" fmla="*/ 9672 h 10000"/>
                  <a:gd name="connsiteX7" fmla="*/ 4781 w 10000"/>
                  <a:gd name="connsiteY7" fmla="*/ 9584 h 10000"/>
                  <a:gd name="connsiteX8" fmla="*/ 4651 w 10000"/>
                  <a:gd name="connsiteY8" fmla="*/ 9552 h 10000"/>
                  <a:gd name="connsiteX9" fmla="*/ 4550 w 10000"/>
                  <a:gd name="connsiteY9" fmla="*/ 9514 h 10000"/>
                  <a:gd name="connsiteX10" fmla="*/ 4434 w 10000"/>
                  <a:gd name="connsiteY10" fmla="*/ 9359 h 10000"/>
                  <a:gd name="connsiteX11" fmla="*/ 4348 w 10000"/>
                  <a:gd name="connsiteY11" fmla="*/ 9303 h 10000"/>
                  <a:gd name="connsiteX12" fmla="*/ 4381 w 10000"/>
                  <a:gd name="connsiteY12" fmla="*/ 9145 h 10000"/>
                  <a:gd name="connsiteX13" fmla="*/ 4280 w 10000"/>
                  <a:gd name="connsiteY13" fmla="*/ 9137 h 10000"/>
                  <a:gd name="connsiteX14" fmla="*/ 4222 w 10000"/>
                  <a:gd name="connsiteY14" fmla="*/ 9084 h 10000"/>
                  <a:gd name="connsiteX15" fmla="*/ 4304 w 10000"/>
                  <a:gd name="connsiteY15" fmla="*/ 9017 h 10000"/>
                  <a:gd name="connsiteX16" fmla="*/ 4348 w 10000"/>
                  <a:gd name="connsiteY16" fmla="*/ 8987 h 10000"/>
                  <a:gd name="connsiteX17" fmla="*/ 4377 w 10000"/>
                  <a:gd name="connsiteY17" fmla="*/ 8891 h 10000"/>
                  <a:gd name="connsiteX18" fmla="*/ 4352 w 10000"/>
                  <a:gd name="connsiteY18" fmla="*/ 8832 h 10000"/>
                  <a:gd name="connsiteX19" fmla="*/ 4377 w 10000"/>
                  <a:gd name="connsiteY19" fmla="*/ 8724 h 10000"/>
                  <a:gd name="connsiteX20" fmla="*/ 4405 w 10000"/>
                  <a:gd name="connsiteY20" fmla="*/ 8709 h 10000"/>
                  <a:gd name="connsiteX21" fmla="*/ 4420 w 10000"/>
                  <a:gd name="connsiteY21" fmla="*/ 8648 h 10000"/>
                  <a:gd name="connsiteX22" fmla="*/ 4362 w 10000"/>
                  <a:gd name="connsiteY22" fmla="*/ 8557 h 10000"/>
                  <a:gd name="connsiteX23" fmla="*/ 4352 w 10000"/>
                  <a:gd name="connsiteY23" fmla="*/ 8311 h 10000"/>
                  <a:gd name="connsiteX24" fmla="*/ 4222 w 10000"/>
                  <a:gd name="connsiteY24" fmla="*/ 8209 h 10000"/>
                  <a:gd name="connsiteX25" fmla="*/ 4160 w 10000"/>
                  <a:gd name="connsiteY25" fmla="*/ 8068 h 10000"/>
                  <a:gd name="connsiteX26" fmla="*/ 4059 w 10000"/>
                  <a:gd name="connsiteY26" fmla="*/ 8068 h 10000"/>
                  <a:gd name="connsiteX27" fmla="*/ 3934 w 10000"/>
                  <a:gd name="connsiteY27" fmla="*/ 8095 h 10000"/>
                  <a:gd name="connsiteX28" fmla="*/ 3857 w 10000"/>
                  <a:gd name="connsiteY28" fmla="*/ 8004 h 10000"/>
                  <a:gd name="connsiteX29" fmla="*/ 3876 w 10000"/>
                  <a:gd name="connsiteY29" fmla="*/ 7987 h 10000"/>
                  <a:gd name="connsiteX30" fmla="*/ 3861 w 10000"/>
                  <a:gd name="connsiteY30" fmla="*/ 7908 h 10000"/>
                  <a:gd name="connsiteX31" fmla="*/ 3770 w 10000"/>
                  <a:gd name="connsiteY31" fmla="*/ 7893 h 10000"/>
                  <a:gd name="connsiteX32" fmla="*/ 3669 w 10000"/>
                  <a:gd name="connsiteY32" fmla="*/ 7811 h 10000"/>
                  <a:gd name="connsiteX33" fmla="*/ 3630 w 10000"/>
                  <a:gd name="connsiteY33" fmla="*/ 7770 h 10000"/>
                  <a:gd name="connsiteX34" fmla="*/ 3572 w 10000"/>
                  <a:gd name="connsiteY34" fmla="*/ 7752 h 10000"/>
                  <a:gd name="connsiteX35" fmla="*/ 3553 w 10000"/>
                  <a:gd name="connsiteY35" fmla="*/ 7714 h 10000"/>
                  <a:gd name="connsiteX36" fmla="*/ 3640 w 10000"/>
                  <a:gd name="connsiteY36" fmla="*/ 7700 h 10000"/>
                  <a:gd name="connsiteX37" fmla="*/ 3553 w 10000"/>
                  <a:gd name="connsiteY37" fmla="*/ 7565 h 10000"/>
                  <a:gd name="connsiteX38" fmla="*/ 3481 w 10000"/>
                  <a:gd name="connsiteY38" fmla="*/ 7548 h 10000"/>
                  <a:gd name="connsiteX39" fmla="*/ 3486 w 10000"/>
                  <a:gd name="connsiteY39" fmla="*/ 7507 h 10000"/>
                  <a:gd name="connsiteX40" fmla="*/ 3255 w 10000"/>
                  <a:gd name="connsiteY40" fmla="*/ 7442 h 10000"/>
                  <a:gd name="connsiteX41" fmla="*/ 3235 w 10000"/>
                  <a:gd name="connsiteY41" fmla="*/ 7384 h 10000"/>
                  <a:gd name="connsiteX42" fmla="*/ 3255 w 10000"/>
                  <a:gd name="connsiteY42" fmla="*/ 7340 h 10000"/>
                  <a:gd name="connsiteX43" fmla="*/ 3110 w 10000"/>
                  <a:gd name="connsiteY43" fmla="*/ 7252 h 10000"/>
                  <a:gd name="connsiteX44" fmla="*/ 3019 w 10000"/>
                  <a:gd name="connsiteY44" fmla="*/ 7217 h 10000"/>
                  <a:gd name="connsiteX45" fmla="*/ 3004 w 10000"/>
                  <a:gd name="connsiteY45" fmla="*/ 7161 h 10000"/>
                  <a:gd name="connsiteX46" fmla="*/ 3038 w 10000"/>
                  <a:gd name="connsiteY46" fmla="*/ 7068 h 10000"/>
                  <a:gd name="connsiteX47" fmla="*/ 2966 w 10000"/>
                  <a:gd name="connsiteY47" fmla="*/ 7038 h 10000"/>
                  <a:gd name="connsiteX48" fmla="*/ 2961 w 10000"/>
                  <a:gd name="connsiteY48" fmla="*/ 6977 h 10000"/>
                  <a:gd name="connsiteX49" fmla="*/ 2865 w 10000"/>
                  <a:gd name="connsiteY49" fmla="*/ 6945 h 10000"/>
                  <a:gd name="connsiteX50" fmla="*/ 2865 w 10000"/>
                  <a:gd name="connsiteY50" fmla="*/ 6892 h 10000"/>
                  <a:gd name="connsiteX51" fmla="*/ 2802 w 10000"/>
                  <a:gd name="connsiteY51" fmla="*/ 6845 h 10000"/>
                  <a:gd name="connsiteX52" fmla="*/ 2802 w 10000"/>
                  <a:gd name="connsiteY52" fmla="*/ 6801 h 10000"/>
                  <a:gd name="connsiteX53" fmla="*/ 2744 w 10000"/>
                  <a:gd name="connsiteY53" fmla="*/ 6740 h 10000"/>
                  <a:gd name="connsiteX54" fmla="*/ 2730 w 10000"/>
                  <a:gd name="connsiteY54" fmla="*/ 6687 h 10000"/>
                  <a:gd name="connsiteX55" fmla="*/ 2643 w 10000"/>
                  <a:gd name="connsiteY55" fmla="*/ 6673 h 10000"/>
                  <a:gd name="connsiteX56" fmla="*/ 2571 w 10000"/>
                  <a:gd name="connsiteY56" fmla="*/ 6713 h 10000"/>
                  <a:gd name="connsiteX57" fmla="*/ 2557 w 10000"/>
                  <a:gd name="connsiteY57" fmla="*/ 6757 h 10000"/>
                  <a:gd name="connsiteX58" fmla="*/ 2441 w 10000"/>
                  <a:gd name="connsiteY58" fmla="*/ 6743 h 10000"/>
                  <a:gd name="connsiteX59" fmla="*/ 2412 w 10000"/>
                  <a:gd name="connsiteY59" fmla="*/ 6699 h 10000"/>
                  <a:gd name="connsiteX60" fmla="*/ 2417 w 10000"/>
                  <a:gd name="connsiteY60" fmla="*/ 6637 h 10000"/>
                  <a:gd name="connsiteX61" fmla="*/ 2374 w 10000"/>
                  <a:gd name="connsiteY61" fmla="*/ 6594 h 10000"/>
                  <a:gd name="connsiteX62" fmla="*/ 2388 w 10000"/>
                  <a:gd name="connsiteY62" fmla="*/ 6555 h 10000"/>
                  <a:gd name="connsiteX63" fmla="*/ 2301 w 10000"/>
                  <a:gd name="connsiteY63" fmla="*/ 6471 h 10000"/>
                  <a:gd name="connsiteX64" fmla="*/ 1964 w 10000"/>
                  <a:gd name="connsiteY64" fmla="*/ 6248 h 10000"/>
                  <a:gd name="connsiteX65" fmla="*/ 1834 w 10000"/>
                  <a:gd name="connsiteY65" fmla="*/ 6239 h 10000"/>
                  <a:gd name="connsiteX66" fmla="*/ 1834 w 10000"/>
                  <a:gd name="connsiteY66" fmla="*/ 6181 h 10000"/>
                  <a:gd name="connsiteX67" fmla="*/ 1733 w 10000"/>
                  <a:gd name="connsiteY67" fmla="*/ 6178 h 10000"/>
                  <a:gd name="connsiteX68" fmla="*/ 1661 w 10000"/>
                  <a:gd name="connsiteY68" fmla="*/ 6143 h 10000"/>
                  <a:gd name="connsiteX69" fmla="*/ 1666 w 10000"/>
                  <a:gd name="connsiteY69" fmla="*/ 6084 h 10000"/>
                  <a:gd name="connsiteX70" fmla="*/ 1805 w 10000"/>
                  <a:gd name="connsiteY70" fmla="*/ 6037 h 10000"/>
                  <a:gd name="connsiteX71" fmla="*/ 1781 w 10000"/>
                  <a:gd name="connsiteY71" fmla="*/ 5953 h 10000"/>
                  <a:gd name="connsiteX72" fmla="*/ 1623 w 10000"/>
                  <a:gd name="connsiteY72" fmla="*/ 5917 h 10000"/>
                  <a:gd name="connsiteX73" fmla="*/ 1574 w 10000"/>
                  <a:gd name="connsiteY73" fmla="*/ 5865 h 10000"/>
                  <a:gd name="connsiteX74" fmla="*/ 1502 w 10000"/>
                  <a:gd name="connsiteY74" fmla="*/ 5935 h 10000"/>
                  <a:gd name="connsiteX75" fmla="*/ 1406 w 10000"/>
                  <a:gd name="connsiteY75" fmla="*/ 5926 h 10000"/>
                  <a:gd name="connsiteX76" fmla="*/ 1300 w 10000"/>
                  <a:gd name="connsiteY76" fmla="*/ 5958 h 10000"/>
                  <a:gd name="connsiteX77" fmla="*/ 1314 w 10000"/>
                  <a:gd name="connsiteY77" fmla="*/ 5891 h 10000"/>
                  <a:gd name="connsiteX78" fmla="*/ 1363 w 10000"/>
                  <a:gd name="connsiteY78" fmla="*/ 5856 h 10000"/>
                  <a:gd name="connsiteX79" fmla="*/ 1305 w 10000"/>
                  <a:gd name="connsiteY79" fmla="*/ 5827 h 10000"/>
                  <a:gd name="connsiteX80" fmla="*/ 1276 w 10000"/>
                  <a:gd name="connsiteY80" fmla="*/ 5739 h 10000"/>
                  <a:gd name="connsiteX81" fmla="*/ 1233 w 10000"/>
                  <a:gd name="connsiteY81" fmla="*/ 5695 h 10000"/>
                  <a:gd name="connsiteX82" fmla="*/ 1314 w 10000"/>
                  <a:gd name="connsiteY82" fmla="*/ 5651 h 10000"/>
                  <a:gd name="connsiteX83" fmla="*/ 1286 w 10000"/>
                  <a:gd name="connsiteY83" fmla="*/ 5572 h 10000"/>
                  <a:gd name="connsiteX84" fmla="*/ 1218 w 10000"/>
                  <a:gd name="connsiteY84" fmla="*/ 5531 h 10000"/>
                  <a:gd name="connsiteX85" fmla="*/ 1286 w 10000"/>
                  <a:gd name="connsiteY85" fmla="*/ 5461 h 10000"/>
                  <a:gd name="connsiteX86" fmla="*/ 1199 w 10000"/>
                  <a:gd name="connsiteY86" fmla="*/ 5443 h 10000"/>
                  <a:gd name="connsiteX87" fmla="*/ 1175 w 10000"/>
                  <a:gd name="connsiteY87" fmla="*/ 5391 h 10000"/>
                  <a:gd name="connsiteX88" fmla="*/ 1074 w 10000"/>
                  <a:gd name="connsiteY88" fmla="*/ 5405 h 10000"/>
                  <a:gd name="connsiteX89" fmla="*/ 1088 w 10000"/>
                  <a:gd name="connsiteY89" fmla="*/ 5356 h 10000"/>
                  <a:gd name="connsiteX90" fmla="*/ 1040 w 10000"/>
                  <a:gd name="connsiteY90" fmla="*/ 5300 h 10000"/>
                  <a:gd name="connsiteX91" fmla="*/ 1074 w 10000"/>
                  <a:gd name="connsiteY91" fmla="*/ 5265 h 10000"/>
                  <a:gd name="connsiteX92" fmla="*/ 1016 w 10000"/>
                  <a:gd name="connsiteY92" fmla="*/ 5224 h 10000"/>
                  <a:gd name="connsiteX93" fmla="*/ 953 w 10000"/>
                  <a:gd name="connsiteY93" fmla="*/ 5221 h 10000"/>
                  <a:gd name="connsiteX94" fmla="*/ 997 w 10000"/>
                  <a:gd name="connsiteY94" fmla="*/ 5145 h 10000"/>
                  <a:gd name="connsiteX95" fmla="*/ 944 w 10000"/>
                  <a:gd name="connsiteY95" fmla="*/ 5080 h 10000"/>
                  <a:gd name="connsiteX96" fmla="*/ 867 w 10000"/>
                  <a:gd name="connsiteY96" fmla="*/ 5022 h 10000"/>
                  <a:gd name="connsiteX97" fmla="*/ 785 w 10000"/>
                  <a:gd name="connsiteY97" fmla="*/ 5010 h 10000"/>
                  <a:gd name="connsiteX98" fmla="*/ 780 w 10000"/>
                  <a:gd name="connsiteY98" fmla="*/ 5048 h 10000"/>
                  <a:gd name="connsiteX99" fmla="*/ 722 w 10000"/>
                  <a:gd name="connsiteY99" fmla="*/ 5089 h 10000"/>
                  <a:gd name="connsiteX100" fmla="*/ 611 w 10000"/>
                  <a:gd name="connsiteY100" fmla="*/ 5028 h 10000"/>
                  <a:gd name="connsiteX101" fmla="*/ 510 w 10000"/>
                  <a:gd name="connsiteY101" fmla="*/ 5022 h 10000"/>
                  <a:gd name="connsiteX102" fmla="*/ 467 w 10000"/>
                  <a:gd name="connsiteY102" fmla="*/ 4931 h 10000"/>
                  <a:gd name="connsiteX103" fmla="*/ 496 w 10000"/>
                  <a:gd name="connsiteY103" fmla="*/ 4855 h 10000"/>
                  <a:gd name="connsiteX104" fmla="*/ 438 w 10000"/>
                  <a:gd name="connsiteY104" fmla="*/ 4808 h 10000"/>
                  <a:gd name="connsiteX105" fmla="*/ 337 w 10000"/>
                  <a:gd name="connsiteY105" fmla="*/ 4756 h 10000"/>
                  <a:gd name="connsiteX106" fmla="*/ 409 w 10000"/>
                  <a:gd name="connsiteY106" fmla="*/ 4835 h 10000"/>
                  <a:gd name="connsiteX107" fmla="*/ 323 w 10000"/>
                  <a:gd name="connsiteY107" fmla="*/ 4817 h 10000"/>
                  <a:gd name="connsiteX108" fmla="*/ 217 w 10000"/>
                  <a:gd name="connsiteY108" fmla="*/ 4802 h 10000"/>
                  <a:gd name="connsiteX109" fmla="*/ 116 w 10000"/>
                  <a:gd name="connsiteY109" fmla="*/ 4776 h 10000"/>
                  <a:gd name="connsiteX110" fmla="*/ 91 w 10000"/>
                  <a:gd name="connsiteY110" fmla="*/ 4703 h 10000"/>
                  <a:gd name="connsiteX111" fmla="*/ 106 w 10000"/>
                  <a:gd name="connsiteY111" fmla="*/ 4668 h 10000"/>
                  <a:gd name="connsiteX112" fmla="*/ 63 w 10000"/>
                  <a:gd name="connsiteY112" fmla="*/ 4636 h 10000"/>
                  <a:gd name="connsiteX113" fmla="*/ 0 w 10000"/>
                  <a:gd name="connsiteY113" fmla="*/ 4633 h 10000"/>
                  <a:gd name="connsiteX114" fmla="*/ 43 w 10000"/>
                  <a:gd name="connsiteY114" fmla="*/ 4592 h 10000"/>
                  <a:gd name="connsiteX115" fmla="*/ 0 w 10000"/>
                  <a:gd name="connsiteY115" fmla="*/ 4519 h 10000"/>
                  <a:gd name="connsiteX116" fmla="*/ 164 w 10000"/>
                  <a:gd name="connsiteY116" fmla="*/ 4562 h 10000"/>
                  <a:gd name="connsiteX117" fmla="*/ 217 w 10000"/>
                  <a:gd name="connsiteY117" fmla="*/ 4548 h 10000"/>
                  <a:gd name="connsiteX118" fmla="*/ 217 w 10000"/>
                  <a:gd name="connsiteY118" fmla="*/ 4495 h 10000"/>
                  <a:gd name="connsiteX119" fmla="*/ 159 w 10000"/>
                  <a:gd name="connsiteY119" fmla="*/ 4448 h 10000"/>
                  <a:gd name="connsiteX120" fmla="*/ 116 w 10000"/>
                  <a:gd name="connsiteY120" fmla="*/ 4440 h 10000"/>
                  <a:gd name="connsiteX121" fmla="*/ 72 w 10000"/>
                  <a:gd name="connsiteY121" fmla="*/ 4407 h 10000"/>
                  <a:gd name="connsiteX122" fmla="*/ 91 w 10000"/>
                  <a:gd name="connsiteY122" fmla="*/ 4352 h 10000"/>
                  <a:gd name="connsiteX123" fmla="*/ 29 w 10000"/>
                  <a:gd name="connsiteY123" fmla="*/ 4352 h 10000"/>
                  <a:gd name="connsiteX124" fmla="*/ 0 w 10000"/>
                  <a:gd name="connsiteY124" fmla="*/ 4311 h 10000"/>
                  <a:gd name="connsiteX125" fmla="*/ 2085 w 10000"/>
                  <a:gd name="connsiteY125" fmla="*/ 0 h 10000"/>
                  <a:gd name="connsiteX0" fmla="*/ 10000 w 10000"/>
                  <a:gd name="connsiteY0" fmla="*/ 2675 h 10000"/>
                  <a:gd name="connsiteX1" fmla="*/ 9364 w 10000"/>
                  <a:gd name="connsiteY1" fmla="*/ 10000 h 10000"/>
                  <a:gd name="connsiteX2" fmla="*/ 7843 w 10000"/>
                  <a:gd name="connsiteY2" fmla="*/ 9927 h 10000"/>
                  <a:gd name="connsiteX3" fmla="*/ 6688 w 10000"/>
                  <a:gd name="connsiteY3" fmla="*/ 9860 h 10000"/>
                  <a:gd name="connsiteX4" fmla="*/ 4872 w 10000"/>
                  <a:gd name="connsiteY4" fmla="*/ 9751 h 10000"/>
                  <a:gd name="connsiteX5" fmla="*/ 4896 w 10000"/>
                  <a:gd name="connsiteY5" fmla="*/ 9701 h 10000"/>
                  <a:gd name="connsiteX6" fmla="*/ 4781 w 10000"/>
                  <a:gd name="connsiteY6" fmla="*/ 9672 h 10000"/>
                  <a:gd name="connsiteX7" fmla="*/ 4781 w 10000"/>
                  <a:gd name="connsiteY7" fmla="*/ 9584 h 10000"/>
                  <a:gd name="connsiteX8" fmla="*/ 4651 w 10000"/>
                  <a:gd name="connsiteY8" fmla="*/ 9552 h 10000"/>
                  <a:gd name="connsiteX9" fmla="*/ 4550 w 10000"/>
                  <a:gd name="connsiteY9" fmla="*/ 9514 h 10000"/>
                  <a:gd name="connsiteX10" fmla="*/ 4434 w 10000"/>
                  <a:gd name="connsiteY10" fmla="*/ 9359 h 10000"/>
                  <a:gd name="connsiteX11" fmla="*/ 4348 w 10000"/>
                  <a:gd name="connsiteY11" fmla="*/ 9303 h 10000"/>
                  <a:gd name="connsiteX12" fmla="*/ 4381 w 10000"/>
                  <a:gd name="connsiteY12" fmla="*/ 9145 h 10000"/>
                  <a:gd name="connsiteX13" fmla="*/ 4280 w 10000"/>
                  <a:gd name="connsiteY13" fmla="*/ 9137 h 10000"/>
                  <a:gd name="connsiteX14" fmla="*/ 4222 w 10000"/>
                  <a:gd name="connsiteY14" fmla="*/ 9084 h 10000"/>
                  <a:gd name="connsiteX15" fmla="*/ 4304 w 10000"/>
                  <a:gd name="connsiteY15" fmla="*/ 9017 h 10000"/>
                  <a:gd name="connsiteX16" fmla="*/ 4348 w 10000"/>
                  <a:gd name="connsiteY16" fmla="*/ 8987 h 10000"/>
                  <a:gd name="connsiteX17" fmla="*/ 4377 w 10000"/>
                  <a:gd name="connsiteY17" fmla="*/ 8891 h 10000"/>
                  <a:gd name="connsiteX18" fmla="*/ 4352 w 10000"/>
                  <a:gd name="connsiteY18" fmla="*/ 8832 h 10000"/>
                  <a:gd name="connsiteX19" fmla="*/ 4377 w 10000"/>
                  <a:gd name="connsiteY19" fmla="*/ 8724 h 10000"/>
                  <a:gd name="connsiteX20" fmla="*/ 4405 w 10000"/>
                  <a:gd name="connsiteY20" fmla="*/ 8709 h 10000"/>
                  <a:gd name="connsiteX21" fmla="*/ 4420 w 10000"/>
                  <a:gd name="connsiteY21" fmla="*/ 8648 h 10000"/>
                  <a:gd name="connsiteX22" fmla="*/ 4362 w 10000"/>
                  <a:gd name="connsiteY22" fmla="*/ 8557 h 10000"/>
                  <a:gd name="connsiteX23" fmla="*/ 4352 w 10000"/>
                  <a:gd name="connsiteY23" fmla="*/ 8311 h 10000"/>
                  <a:gd name="connsiteX24" fmla="*/ 4222 w 10000"/>
                  <a:gd name="connsiteY24" fmla="*/ 8209 h 10000"/>
                  <a:gd name="connsiteX25" fmla="*/ 4160 w 10000"/>
                  <a:gd name="connsiteY25" fmla="*/ 8068 h 10000"/>
                  <a:gd name="connsiteX26" fmla="*/ 4059 w 10000"/>
                  <a:gd name="connsiteY26" fmla="*/ 8068 h 10000"/>
                  <a:gd name="connsiteX27" fmla="*/ 3934 w 10000"/>
                  <a:gd name="connsiteY27" fmla="*/ 8095 h 10000"/>
                  <a:gd name="connsiteX28" fmla="*/ 3857 w 10000"/>
                  <a:gd name="connsiteY28" fmla="*/ 8004 h 10000"/>
                  <a:gd name="connsiteX29" fmla="*/ 3876 w 10000"/>
                  <a:gd name="connsiteY29" fmla="*/ 7987 h 10000"/>
                  <a:gd name="connsiteX30" fmla="*/ 3861 w 10000"/>
                  <a:gd name="connsiteY30" fmla="*/ 7908 h 10000"/>
                  <a:gd name="connsiteX31" fmla="*/ 3770 w 10000"/>
                  <a:gd name="connsiteY31" fmla="*/ 7893 h 10000"/>
                  <a:gd name="connsiteX32" fmla="*/ 3669 w 10000"/>
                  <a:gd name="connsiteY32" fmla="*/ 7811 h 10000"/>
                  <a:gd name="connsiteX33" fmla="*/ 3630 w 10000"/>
                  <a:gd name="connsiteY33" fmla="*/ 7770 h 10000"/>
                  <a:gd name="connsiteX34" fmla="*/ 3572 w 10000"/>
                  <a:gd name="connsiteY34" fmla="*/ 7752 h 10000"/>
                  <a:gd name="connsiteX35" fmla="*/ 3553 w 10000"/>
                  <a:gd name="connsiteY35" fmla="*/ 7714 h 10000"/>
                  <a:gd name="connsiteX36" fmla="*/ 3640 w 10000"/>
                  <a:gd name="connsiteY36" fmla="*/ 7700 h 10000"/>
                  <a:gd name="connsiteX37" fmla="*/ 3553 w 10000"/>
                  <a:gd name="connsiteY37" fmla="*/ 7565 h 10000"/>
                  <a:gd name="connsiteX38" fmla="*/ 3481 w 10000"/>
                  <a:gd name="connsiteY38" fmla="*/ 7548 h 10000"/>
                  <a:gd name="connsiteX39" fmla="*/ 3486 w 10000"/>
                  <a:gd name="connsiteY39" fmla="*/ 7507 h 10000"/>
                  <a:gd name="connsiteX40" fmla="*/ 3255 w 10000"/>
                  <a:gd name="connsiteY40" fmla="*/ 7442 h 10000"/>
                  <a:gd name="connsiteX41" fmla="*/ 3235 w 10000"/>
                  <a:gd name="connsiteY41" fmla="*/ 7384 h 10000"/>
                  <a:gd name="connsiteX42" fmla="*/ 3255 w 10000"/>
                  <a:gd name="connsiteY42" fmla="*/ 7340 h 10000"/>
                  <a:gd name="connsiteX43" fmla="*/ 3110 w 10000"/>
                  <a:gd name="connsiteY43" fmla="*/ 7252 h 10000"/>
                  <a:gd name="connsiteX44" fmla="*/ 3019 w 10000"/>
                  <a:gd name="connsiteY44" fmla="*/ 7217 h 10000"/>
                  <a:gd name="connsiteX45" fmla="*/ 3004 w 10000"/>
                  <a:gd name="connsiteY45" fmla="*/ 7161 h 10000"/>
                  <a:gd name="connsiteX46" fmla="*/ 3038 w 10000"/>
                  <a:gd name="connsiteY46" fmla="*/ 7068 h 10000"/>
                  <a:gd name="connsiteX47" fmla="*/ 2966 w 10000"/>
                  <a:gd name="connsiteY47" fmla="*/ 7038 h 10000"/>
                  <a:gd name="connsiteX48" fmla="*/ 2961 w 10000"/>
                  <a:gd name="connsiteY48" fmla="*/ 6977 h 10000"/>
                  <a:gd name="connsiteX49" fmla="*/ 2865 w 10000"/>
                  <a:gd name="connsiteY49" fmla="*/ 6945 h 10000"/>
                  <a:gd name="connsiteX50" fmla="*/ 2865 w 10000"/>
                  <a:gd name="connsiteY50" fmla="*/ 6892 h 10000"/>
                  <a:gd name="connsiteX51" fmla="*/ 2802 w 10000"/>
                  <a:gd name="connsiteY51" fmla="*/ 6845 h 10000"/>
                  <a:gd name="connsiteX52" fmla="*/ 2802 w 10000"/>
                  <a:gd name="connsiteY52" fmla="*/ 6801 h 10000"/>
                  <a:gd name="connsiteX53" fmla="*/ 2744 w 10000"/>
                  <a:gd name="connsiteY53" fmla="*/ 6740 h 10000"/>
                  <a:gd name="connsiteX54" fmla="*/ 2730 w 10000"/>
                  <a:gd name="connsiteY54" fmla="*/ 6687 h 10000"/>
                  <a:gd name="connsiteX55" fmla="*/ 2643 w 10000"/>
                  <a:gd name="connsiteY55" fmla="*/ 6673 h 10000"/>
                  <a:gd name="connsiteX56" fmla="*/ 2571 w 10000"/>
                  <a:gd name="connsiteY56" fmla="*/ 6713 h 10000"/>
                  <a:gd name="connsiteX57" fmla="*/ 2557 w 10000"/>
                  <a:gd name="connsiteY57" fmla="*/ 6757 h 10000"/>
                  <a:gd name="connsiteX58" fmla="*/ 2441 w 10000"/>
                  <a:gd name="connsiteY58" fmla="*/ 6743 h 10000"/>
                  <a:gd name="connsiteX59" fmla="*/ 2412 w 10000"/>
                  <a:gd name="connsiteY59" fmla="*/ 6699 h 10000"/>
                  <a:gd name="connsiteX60" fmla="*/ 2417 w 10000"/>
                  <a:gd name="connsiteY60" fmla="*/ 6637 h 10000"/>
                  <a:gd name="connsiteX61" fmla="*/ 2374 w 10000"/>
                  <a:gd name="connsiteY61" fmla="*/ 6594 h 10000"/>
                  <a:gd name="connsiteX62" fmla="*/ 2388 w 10000"/>
                  <a:gd name="connsiteY62" fmla="*/ 6555 h 10000"/>
                  <a:gd name="connsiteX63" fmla="*/ 2301 w 10000"/>
                  <a:gd name="connsiteY63" fmla="*/ 6471 h 10000"/>
                  <a:gd name="connsiteX64" fmla="*/ 1834 w 10000"/>
                  <a:gd name="connsiteY64" fmla="*/ 6239 h 10000"/>
                  <a:gd name="connsiteX65" fmla="*/ 1834 w 10000"/>
                  <a:gd name="connsiteY65" fmla="*/ 6181 h 10000"/>
                  <a:gd name="connsiteX66" fmla="*/ 1733 w 10000"/>
                  <a:gd name="connsiteY66" fmla="*/ 6178 h 10000"/>
                  <a:gd name="connsiteX67" fmla="*/ 1661 w 10000"/>
                  <a:gd name="connsiteY67" fmla="*/ 6143 h 10000"/>
                  <a:gd name="connsiteX68" fmla="*/ 1666 w 10000"/>
                  <a:gd name="connsiteY68" fmla="*/ 6084 h 10000"/>
                  <a:gd name="connsiteX69" fmla="*/ 1805 w 10000"/>
                  <a:gd name="connsiteY69" fmla="*/ 6037 h 10000"/>
                  <a:gd name="connsiteX70" fmla="*/ 1781 w 10000"/>
                  <a:gd name="connsiteY70" fmla="*/ 5953 h 10000"/>
                  <a:gd name="connsiteX71" fmla="*/ 1623 w 10000"/>
                  <a:gd name="connsiteY71" fmla="*/ 5917 h 10000"/>
                  <a:gd name="connsiteX72" fmla="*/ 1574 w 10000"/>
                  <a:gd name="connsiteY72" fmla="*/ 5865 h 10000"/>
                  <a:gd name="connsiteX73" fmla="*/ 1502 w 10000"/>
                  <a:gd name="connsiteY73" fmla="*/ 5935 h 10000"/>
                  <a:gd name="connsiteX74" fmla="*/ 1406 w 10000"/>
                  <a:gd name="connsiteY74" fmla="*/ 5926 h 10000"/>
                  <a:gd name="connsiteX75" fmla="*/ 1300 w 10000"/>
                  <a:gd name="connsiteY75" fmla="*/ 5958 h 10000"/>
                  <a:gd name="connsiteX76" fmla="*/ 1314 w 10000"/>
                  <a:gd name="connsiteY76" fmla="*/ 5891 h 10000"/>
                  <a:gd name="connsiteX77" fmla="*/ 1363 w 10000"/>
                  <a:gd name="connsiteY77" fmla="*/ 5856 h 10000"/>
                  <a:gd name="connsiteX78" fmla="*/ 1305 w 10000"/>
                  <a:gd name="connsiteY78" fmla="*/ 5827 h 10000"/>
                  <a:gd name="connsiteX79" fmla="*/ 1276 w 10000"/>
                  <a:gd name="connsiteY79" fmla="*/ 5739 h 10000"/>
                  <a:gd name="connsiteX80" fmla="*/ 1233 w 10000"/>
                  <a:gd name="connsiteY80" fmla="*/ 5695 h 10000"/>
                  <a:gd name="connsiteX81" fmla="*/ 1314 w 10000"/>
                  <a:gd name="connsiteY81" fmla="*/ 5651 h 10000"/>
                  <a:gd name="connsiteX82" fmla="*/ 1286 w 10000"/>
                  <a:gd name="connsiteY82" fmla="*/ 5572 h 10000"/>
                  <a:gd name="connsiteX83" fmla="*/ 1218 w 10000"/>
                  <a:gd name="connsiteY83" fmla="*/ 5531 h 10000"/>
                  <a:gd name="connsiteX84" fmla="*/ 1286 w 10000"/>
                  <a:gd name="connsiteY84" fmla="*/ 5461 h 10000"/>
                  <a:gd name="connsiteX85" fmla="*/ 1199 w 10000"/>
                  <a:gd name="connsiteY85" fmla="*/ 5443 h 10000"/>
                  <a:gd name="connsiteX86" fmla="*/ 1175 w 10000"/>
                  <a:gd name="connsiteY86" fmla="*/ 5391 h 10000"/>
                  <a:gd name="connsiteX87" fmla="*/ 1074 w 10000"/>
                  <a:gd name="connsiteY87" fmla="*/ 5405 h 10000"/>
                  <a:gd name="connsiteX88" fmla="*/ 1088 w 10000"/>
                  <a:gd name="connsiteY88" fmla="*/ 5356 h 10000"/>
                  <a:gd name="connsiteX89" fmla="*/ 1040 w 10000"/>
                  <a:gd name="connsiteY89" fmla="*/ 5300 h 10000"/>
                  <a:gd name="connsiteX90" fmla="*/ 1074 w 10000"/>
                  <a:gd name="connsiteY90" fmla="*/ 5265 h 10000"/>
                  <a:gd name="connsiteX91" fmla="*/ 1016 w 10000"/>
                  <a:gd name="connsiteY91" fmla="*/ 5224 h 10000"/>
                  <a:gd name="connsiteX92" fmla="*/ 953 w 10000"/>
                  <a:gd name="connsiteY92" fmla="*/ 5221 h 10000"/>
                  <a:gd name="connsiteX93" fmla="*/ 997 w 10000"/>
                  <a:gd name="connsiteY93" fmla="*/ 5145 h 10000"/>
                  <a:gd name="connsiteX94" fmla="*/ 944 w 10000"/>
                  <a:gd name="connsiteY94" fmla="*/ 5080 h 10000"/>
                  <a:gd name="connsiteX95" fmla="*/ 867 w 10000"/>
                  <a:gd name="connsiteY95" fmla="*/ 5022 h 10000"/>
                  <a:gd name="connsiteX96" fmla="*/ 785 w 10000"/>
                  <a:gd name="connsiteY96" fmla="*/ 5010 h 10000"/>
                  <a:gd name="connsiteX97" fmla="*/ 780 w 10000"/>
                  <a:gd name="connsiteY97" fmla="*/ 5048 h 10000"/>
                  <a:gd name="connsiteX98" fmla="*/ 722 w 10000"/>
                  <a:gd name="connsiteY98" fmla="*/ 5089 h 10000"/>
                  <a:gd name="connsiteX99" fmla="*/ 611 w 10000"/>
                  <a:gd name="connsiteY99" fmla="*/ 5028 h 10000"/>
                  <a:gd name="connsiteX100" fmla="*/ 510 w 10000"/>
                  <a:gd name="connsiteY100" fmla="*/ 5022 h 10000"/>
                  <a:gd name="connsiteX101" fmla="*/ 467 w 10000"/>
                  <a:gd name="connsiteY101" fmla="*/ 4931 h 10000"/>
                  <a:gd name="connsiteX102" fmla="*/ 496 w 10000"/>
                  <a:gd name="connsiteY102" fmla="*/ 4855 h 10000"/>
                  <a:gd name="connsiteX103" fmla="*/ 438 w 10000"/>
                  <a:gd name="connsiteY103" fmla="*/ 4808 h 10000"/>
                  <a:gd name="connsiteX104" fmla="*/ 337 w 10000"/>
                  <a:gd name="connsiteY104" fmla="*/ 4756 h 10000"/>
                  <a:gd name="connsiteX105" fmla="*/ 409 w 10000"/>
                  <a:gd name="connsiteY105" fmla="*/ 4835 h 10000"/>
                  <a:gd name="connsiteX106" fmla="*/ 323 w 10000"/>
                  <a:gd name="connsiteY106" fmla="*/ 4817 h 10000"/>
                  <a:gd name="connsiteX107" fmla="*/ 217 w 10000"/>
                  <a:gd name="connsiteY107" fmla="*/ 4802 h 10000"/>
                  <a:gd name="connsiteX108" fmla="*/ 116 w 10000"/>
                  <a:gd name="connsiteY108" fmla="*/ 4776 h 10000"/>
                  <a:gd name="connsiteX109" fmla="*/ 91 w 10000"/>
                  <a:gd name="connsiteY109" fmla="*/ 4703 h 10000"/>
                  <a:gd name="connsiteX110" fmla="*/ 106 w 10000"/>
                  <a:gd name="connsiteY110" fmla="*/ 4668 h 10000"/>
                  <a:gd name="connsiteX111" fmla="*/ 63 w 10000"/>
                  <a:gd name="connsiteY111" fmla="*/ 4636 h 10000"/>
                  <a:gd name="connsiteX112" fmla="*/ 0 w 10000"/>
                  <a:gd name="connsiteY112" fmla="*/ 4633 h 10000"/>
                  <a:gd name="connsiteX113" fmla="*/ 43 w 10000"/>
                  <a:gd name="connsiteY113" fmla="*/ 4592 h 10000"/>
                  <a:gd name="connsiteX114" fmla="*/ 0 w 10000"/>
                  <a:gd name="connsiteY114" fmla="*/ 4519 h 10000"/>
                  <a:gd name="connsiteX115" fmla="*/ 164 w 10000"/>
                  <a:gd name="connsiteY115" fmla="*/ 4562 h 10000"/>
                  <a:gd name="connsiteX116" fmla="*/ 217 w 10000"/>
                  <a:gd name="connsiteY116" fmla="*/ 4548 h 10000"/>
                  <a:gd name="connsiteX117" fmla="*/ 217 w 10000"/>
                  <a:gd name="connsiteY117" fmla="*/ 4495 h 10000"/>
                  <a:gd name="connsiteX118" fmla="*/ 159 w 10000"/>
                  <a:gd name="connsiteY118" fmla="*/ 4448 h 10000"/>
                  <a:gd name="connsiteX119" fmla="*/ 116 w 10000"/>
                  <a:gd name="connsiteY119" fmla="*/ 4440 h 10000"/>
                  <a:gd name="connsiteX120" fmla="*/ 72 w 10000"/>
                  <a:gd name="connsiteY120" fmla="*/ 4407 h 10000"/>
                  <a:gd name="connsiteX121" fmla="*/ 91 w 10000"/>
                  <a:gd name="connsiteY121" fmla="*/ 4352 h 10000"/>
                  <a:gd name="connsiteX122" fmla="*/ 29 w 10000"/>
                  <a:gd name="connsiteY122" fmla="*/ 4352 h 10000"/>
                  <a:gd name="connsiteX123" fmla="*/ 0 w 10000"/>
                  <a:gd name="connsiteY123" fmla="*/ 4311 h 10000"/>
                  <a:gd name="connsiteX124" fmla="*/ 2085 w 10000"/>
                  <a:gd name="connsiteY124" fmla="*/ 0 h 10000"/>
                  <a:gd name="connsiteX0" fmla="*/ 10000 w 10000"/>
                  <a:gd name="connsiteY0" fmla="*/ 2675 h 10000"/>
                  <a:gd name="connsiteX1" fmla="*/ 9364 w 10000"/>
                  <a:gd name="connsiteY1" fmla="*/ 10000 h 10000"/>
                  <a:gd name="connsiteX2" fmla="*/ 7843 w 10000"/>
                  <a:gd name="connsiteY2" fmla="*/ 9927 h 10000"/>
                  <a:gd name="connsiteX3" fmla="*/ 6688 w 10000"/>
                  <a:gd name="connsiteY3" fmla="*/ 9860 h 10000"/>
                  <a:gd name="connsiteX4" fmla="*/ 4872 w 10000"/>
                  <a:gd name="connsiteY4" fmla="*/ 9751 h 10000"/>
                  <a:gd name="connsiteX5" fmla="*/ 4896 w 10000"/>
                  <a:gd name="connsiteY5" fmla="*/ 9701 h 10000"/>
                  <a:gd name="connsiteX6" fmla="*/ 4781 w 10000"/>
                  <a:gd name="connsiteY6" fmla="*/ 9672 h 10000"/>
                  <a:gd name="connsiteX7" fmla="*/ 4781 w 10000"/>
                  <a:gd name="connsiteY7" fmla="*/ 9584 h 10000"/>
                  <a:gd name="connsiteX8" fmla="*/ 4651 w 10000"/>
                  <a:gd name="connsiteY8" fmla="*/ 9552 h 10000"/>
                  <a:gd name="connsiteX9" fmla="*/ 4550 w 10000"/>
                  <a:gd name="connsiteY9" fmla="*/ 9514 h 10000"/>
                  <a:gd name="connsiteX10" fmla="*/ 4434 w 10000"/>
                  <a:gd name="connsiteY10" fmla="*/ 9359 h 10000"/>
                  <a:gd name="connsiteX11" fmla="*/ 4348 w 10000"/>
                  <a:gd name="connsiteY11" fmla="*/ 9303 h 10000"/>
                  <a:gd name="connsiteX12" fmla="*/ 4381 w 10000"/>
                  <a:gd name="connsiteY12" fmla="*/ 9145 h 10000"/>
                  <a:gd name="connsiteX13" fmla="*/ 4280 w 10000"/>
                  <a:gd name="connsiteY13" fmla="*/ 9137 h 10000"/>
                  <a:gd name="connsiteX14" fmla="*/ 4222 w 10000"/>
                  <a:gd name="connsiteY14" fmla="*/ 9084 h 10000"/>
                  <a:gd name="connsiteX15" fmla="*/ 4304 w 10000"/>
                  <a:gd name="connsiteY15" fmla="*/ 9017 h 10000"/>
                  <a:gd name="connsiteX16" fmla="*/ 4348 w 10000"/>
                  <a:gd name="connsiteY16" fmla="*/ 8987 h 10000"/>
                  <a:gd name="connsiteX17" fmla="*/ 4377 w 10000"/>
                  <a:gd name="connsiteY17" fmla="*/ 8891 h 10000"/>
                  <a:gd name="connsiteX18" fmla="*/ 4352 w 10000"/>
                  <a:gd name="connsiteY18" fmla="*/ 8832 h 10000"/>
                  <a:gd name="connsiteX19" fmla="*/ 4377 w 10000"/>
                  <a:gd name="connsiteY19" fmla="*/ 8724 h 10000"/>
                  <a:gd name="connsiteX20" fmla="*/ 4405 w 10000"/>
                  <a:gd name="connsiteY20" fmla="*/ 8709 h 10000"/>
                  <a:gd name="connsiteX21" fmla="*/ 4420 w 10000"/>
                  <a:gd name="connsiteY21" fmla="*/ 8648 h 10000"/>
                  <a:gd name="connsiteX22" fmla="*/ 4362 w 10000"/>
                  <a:gd name="connsiteY22" fmla="*/ 8557 h 10000"/>
                  <a:gd name="connsiteX23" fmla="*/ 4352 w 10000"/>
                  <a:gd name="connsiteY23" fmla="*/ 8311 h 10000"/>
                  <a:gd name="connsiteX24" fmla="*/ 4222 w 10000"/>
                  <a:gd name="connsiteY24" fmla="*/ 8209 h 10000"/>
                  <a:gd name="connsiteX25" fmla="*/ 4160 w 10000"/>
                  <a:gd name="connsiteY25" fmla="*/ 8068 h 10000"/>
                  <a:gd name="connsiteX26" fmla="*/ 4059 w 10000"/>
                  <a:gd name="connsiteY26" fmla="*/ 8068 h 10000"/>
                  <a:gd name="connsiteX27" fmla="*/ 3934 w 10000"/>
                  <a:gd name="connsiteY27" fmla="*/ 8095 h 10000"/>
                  <a:gd name="connsiteX28" fmla="*/ 3857 w 10000"/>
                  <a:gd name="connsiteY28" fmla="*/ 8004 h 10000"/>
                  <a:gd name="connsiteX29" fmla="*/ 3876 w 10000"/>
                  <a:gd name="connsiteY29" fmla="*/ 7987 h 10000"/>
                  <a:gd name="connsiteX30" fmla="*/ 3861 w 10000"/>
                  <a:gd name="connsiteY30" fmla="*/ 7908 h 10000"/>
                  <a:gd name="connsiteX31" fmla="*/ 3770 w 10000"/>
                  <a:gd name="connsiteY31" fmla="*/ 7893 h 10000"/>
                  <a:gd name="connsiteX32" fmla="*/ 3669 w 10000"/>
                  <a:gd name="connsiteY32" fmla="*/ 7811 h 10000"/>
                  <a:gd name="connsiteX33" fmla="*/ 3630 w 10000"/>
                  <a:gd name="connsiteY33" fmla="*/ 7770 h 10000"/>
                  <a:gd name="connsiteX34" fmla="*/ 3572 w 10000"/>
                  <a:gd name="connsiteY34" fmla="*/ 7752 h 10000"/>
                  <a:gd name="connsiteX35" fmla="*/ 3553 w 10000"/>
                  <a:gd name="connsiteY35" fmla="*/ 7714 h 10000"/>
                  <a:gd name="connsiteX36" fmla="*/ 3640 w 10000"/>
                  <a:gd name="connsiteY36" fmla="*/ 7700 h 10000"/>
                  <a:gd name="connsiteX37" fmla="*/ 3553 w 10000"/>
                  <a:gd name="connsiteY37" fmla="*/ 7565 h 10000"/>
                  <a:gd name="connsiteX38" fmla="*/ 3481 w 10000"/>
                  <a:gd name="connsiteY38" fmla="*/ 7548 h 10000"/>
                  <a:gd name="connsiteX39" fmla="*/ 3486 w 10000"/>
                  <a:gd name="connsiteY39" fmla="*/ 7507 h 10000"/>
                  <a:gd name="connsiteX40" fmla="*/ 3255 w 10000"/>
                  <a:gd name="connsiteY40" fmla="*/ 7442 h 10000"/>
                  <a:gd name="connsiteX41" fmla="*/ 3235 w 10000"/>
                  <a:gd name="connsiteY41" fmla="*/ 7384 h 10000"/>
                  <a:gd name="connsiteX42" fmla="*/ 3255 w 10000"/>
                  <a:gd name="connsiteY42" fmla="*/ 7340 h 10000"/>
                  <a:gd name="connsiteX43" fmla="*/ 3110 w 10000"/>
                  <a:gd name="connsiteY43" fmla="*/ 7252 h 10000"/>
                  <a:gd name="connsiteX44" fmla="*/ 3019 w 10000"/>
                  <a:gd name="connsiteY44" fmla="*/ 7217 h 10000"/>
                  <a:gd name="connsiteX45" fmla="*/ 3004 w 10000"/>
                  <a:gd name="connsiteY45" fmla="*/ 7161 h 10000"/>
                  <a:gd name="connsiteX46" fmla="*/ 3038 w 10000"/>
                  <a:gd name="connsiteY46" fmla="*/ 7068 h 10000"/>
                  <a:gd name="connsiteX47" fmla="*/ 2966 w 10000"/>
                  <a:gd name="connsiteY47" fmla="*/ 7038 h 10000"/>
                  <a:gd name="connsiteX48" fmla="*/ 2961 w 10000"/>
                  <a:gd name="connsiteY48" fmla="*/ 6977 h 10000"/>
                  <a:gd name="connsiteX49" fmla="*/ 2865 w 10000"/>
                  <a:gd name="connsiteY49" fmla="*/ 6945 h 10000"/>
                  <a:gd name="connsiteX50" fmla="*/ 2865 w 10000"/>
                  <a:gd name="connsiteY50" fmla="*/ 6892 h 10000"/>
                  <a:gd name="connsiteX51" fmla="*/ 2802 w 10000"/>
                  <a:gd name="connsiteY51" fmla="*/ 6845 h 10000"/>
                  <a:gd name="connsiteX52" fmla="*/ 2802 w 10000"/>
                  <a:gd name="connsiteY52" fmla="*/ 6801 h 10000"/>
                  <a:gd name="connsiteX53" fmla="*/ 2744 w 10000"/>
                  <a:gd name="connsiteY53" fmla="*/ 6740 h 10000"/>
                  <a:gd name="connsiteX54" fmla="*/ 2730 w 10000"/>
                  <a:gd name="connsiteY54" fmla="*/ 6687 h 10000"/>
                  <a:gd name="connsiteX55" fmla="*/ 2643 w 10000"/>
                  <a:gd name="connsiteY55" fmla="*/ 6673 h 10000"/>
                  <a:gd name="connsiteX56" fmla="*/ 2571 w 10000"/>
                  <a:gd name="connsiteY56" fmla="*/ 6713 h 10000"/>
                  <a:gd name="connsiteX57" fmla="*/ 2557 w 10000"/>
                  <a:gd name="connsiteY57" fmla="*/ 6757 h 10000"/>
                  <a:gd name="connsiteX58" fmla="*/ 2441 w 10000"/>
                  <a:gd name="connsiteY58" fmla="*/ 6743 h 10000"/>
                  <a:gd name="connsiteX59" fmla="*/ 2412 w 10000"/>
                  <a:gd name="connsiteY59" fmla="*/ 6699 h 10000"/>
                  <a:gd name="connsiteX60" fmla="*/ 2417 w 10000"/>
                  <a:gd name="connsiteY60" fmla="*/ 6637 h 10000"/>
                  <a:gd name="connsiteX61" fmla="*/ 2374 w 10000"/>
                  <a:gd name="connsiteY61" fmla="*/ 6594 h 10000"/>
                  <a:gd name="connsiteX62" fmla="*/ 2388 w 10000"/>
                  <a:gd name="connsiteY62" fmla="*/ 6555 h 10000"/>
                  <a:gd name="connsiteX63" fmla="*/ 2301 w 10000"/>
                  <a:gd name="connsiteY63" fmla="*/ 6471 h 10000"/>
                  <a:gd name="connsiteX64" fmla="*/ 1834 w 10000"/>
                  <a:gd name="connsiteY64" fmla="*/ 6239 h 10000"/>
                  <a:gd name="connsiteX65" fmla="*/ 1834 w 10000"/>
                  <a:gd name="connsiteY65" fmla="*/ 6181 h 10000"/>
                  <a:gd name="connsiteX66" fmla="*/ 1733 w 10000"/>
                  <a:gd name="connsiteY66" fmla="*/ 6178 h 10000"/>
                  <a:gd name="connsiteX67" fmla="*/ 1661 w 10000"/>
                  <a:gd name="connsiteY67" fmla="*/ 6143 h 10000"/>
                  <a:gd name="connsiteX68" fmla="*/ 1666 w 10000"/>
                  <a:gd name="connsiteY68" fmla="*/ 6084 h 10000"/>
                  <a:gd name="connsiteX69" fmla="*/ 1805 w 10000"/>
                  <a:gd name="connsiteY69" fmla="*/ 6037 h 10000"/>
                  <a:gd name="connsiteX70" fmla="*/ 1781 w 10000"/>
                  <a:gd name="connsiteY70" fmla="*/ 5953 h 10000"/>
                  <a:gd name="connsiteX71" fmla="*/ 1623 w 10000"/>
                  <a:gd name="connsiteY71" fmla="*/ 5917 h 10000"/>
                  <a:gd name="connsiteX72" fmla="*/ 1574 w 10000"/>
                  <a:gd name="connsiteY72" fmla="*/ 5865 h 10000"/>
                  <a:gd name="connsiteX73" fmla="*/ 1502 w 10000"/>
                  <a:gd name="connsiteY73" fmla="*/ 5935 h 10000"/>
                  <a:gd name="connsiteX74" fmla="*/ 1406 w 10000"/>
                  <a:gd name="connsiteY74" fmla="*/ 5926 h 10000"/>
                  <a:gd name="connsiteX75" fmla="*/ 1300 w 10000"/>
                  <a:gd name="connsiteY75" fmla="*/ 5958 h 10000"/>
                  <a:gd name="connsiteX76" fmla="*/ 1314 w 10000"/>
                  <a:gd name="connsiteY76" fmla="*/ 5891 h 10000"/>
                  <a:gd name="connsiteX77" fmla="*/ 1363 w 10000"/>
                  <a:gd name="connsiteY77" fmla="*/ 5856 h 10000"/>
                  <a:gd name="connsiteX78" fmla="*/ 1305 w 10000"/>
                  <a:gd name="connsiteY78" fmla="*/ 5827 h 10000"/>
                  <a:gd name="connsiteX79" fmla="*/ 1276 w 10000"/>
                  <a:gd name="connsiteY79" fmla="*/ 5739 h 10000"/>
                  <a:gd name="connsiteX80" fmla="*/ 1233 w 10000"/>
                  <a:gd name="connsiteY80" fmla="*/ 5695 h 10000"/>
                  <a:gd name="connsiteX81" fmla="*/ 1314 w 10000"/>
                  <a:gd name="connsiteY81" fmla="*/ 5651 h 10000"/>
                  <a:gd name="connsiteX82" fmla="*/ 1286 w 10000"/>
                  <a:gd name="connsiteY82" fmla="*/ 5572 h 10000"/>
                  <a:gd name="connsiteX83" fmla="*/ 1218 w 10000"/>
                  <a:gd name="connsiteY83" fmla="*/ 5531 h 10000"/>
                  <a:gd name="connsiteX84" fmla="*/ 1286 w 10000"/>
                  <a:gd name="connsiteY84" fmla="*/ 5461 h 10000"/>
                  <a:gd name="connsiteX85" fmla="*/ 1199 w 10000"/>
                  <a:gd name="connsiteY85" fmla="*/ 5443 h 10000"/>
                  <a:gd name="connsiteX86" fmla="*/ 1175 w 10000"/>
                  <a:gd name="connsiteY86" fmla="*/ 5391 h 10000"/>
                  <a:gd name="connsiteX87" fmla="*/ 1074 w 10000"/>
                  <a:gd name="connsiteY87" fmla="*/ 5405 h 10000"/>
                  <a:gd name="connsiteX88" fmla="*/ 1088 w 10000"/>
                  <a:gd name="connsiteY88" fmla="*/ 5356 h 10000"/>
                  <a:gd name="connsiteX89" fmla="*/ 1040 w 10000"/>
                  <a:gd name="connsiteY89" fmla="*/ 5300 h 10000"/>
                  <a:gd name="connsiteX90" fmla="*/ 1074 w 10000"/>
                  <a:gd name="connsiteY90" fmla="*/ 5265 h 10000"/>
                  <a:gd name="connsiteX91" fmla="*/ 1016 w 10000"/>
                  <a:gd name="connsiteY91" fmla="*/ 5224 h 10000"/>
                  <a:gd name="connsiteX92" fmla="*/ 953 w 10000"/>
                  <a:gd name="connsiteY92" fmla="*/ 5221 h 10000"/>
                  <a:gd name="connsiteX93" fmla="*/ 997 w 10000"/>
                  <a:gd name="connsiteY93" fmla="*/ 5145 h 10000"/>
                  <a:gd name="connsiteX94" fmla="*/ 944 w 10000"/>
                  <a:gd name="connsiteY94" fmla="*/ 5080 h 10000"/>
                  <a:gd name="connsiteX95" fmla="*/ 867 w 10000"/>
                  <a:gd name="connsiteY95" fmla="*/ 5022 h 10000"/>
                  <a:gd name="connsiteX96" fmla="*/ 785 w 10000"/>
                  <a:gd name="connsiteY96" fmla="*/ 5010 h 10000"/>
                  <a:gd name="connsiteX97" fmla="*/ 780 w 10000"/>
                  <a:gd name="connsiteY97" fmla="*/ 5048 h 10000"/>
                  <a:gd name="connsiteX98" fmla="*/ 722 w 10000"/>
                  <a:gd name="connsiteY98" fmla="*/ 5089 h 10000"/>
                  <a:gd name="connsiteX99" fmla="*/ 611 w 10000"/>
                  <a:gd name="connsiteY99" fmla="*/ 5028 h 10000"/>
                  <a:gd name="connsiteX100" fmla="*/ 510 w 10000"/>
                  <a:gd name="connsiteY100" fmla="*/ 5022 h 10000"/>
                  <a:gd name="connsiteX101" fmla="*/ 467 w 10000"/>
                  <a:gd name="connsiteY101" fmla="*/ 4931 h 10000"/>
                  <a:gd name="connsiteX102" fmla="*/ 496 w 10000"/>
                  <a:gd name="connsiteY102" fmla="*/ 4855 h 10000"/>
                  <a:gd name="connsiteX103" fmla="*/ 438 w 10000"/>
                  <a:gd name="connsiteY103" fmla="*/ 4808 h 10000"/>
                  <a:gd name="connsiteX104" fmla="*/ 337 w 10000"/>
                  <a:gd name="connsiteY104" fmla="*/ 4756 h 10000"/>
                  <a:gd name="connsiteX105" fmla="*/ 409 w 10000"/>
                  <a:gd name="connsiteY105" fmla="*/ 4835 h 10000"/>
                  <a:gd name="connsiteX106" fmla="*/ 323 w 10000"/>
                  <a:gd name="connsiteY106" fmla="*/ 4817 h 10000"/>
                  <a:gd name="connsiteX107" fmla="*/ 217 w 10000"/>
                  <a:gd name="connsiteY107" fmla="*/ 4802 h 10000"/>
                  <a:gd name="connsiteX108" fmla="*/ 116 w 10000"/>
                  <a:gd name="connsiteY108" fmla="*/ 4776 h 10000"/>
                  <a:gd name="connsiteX109" fmla="*/ 91 w 10000"/>
                  <a:gd name="connsiteY109" fmla="*/ 4703 h 10000"/>
                  <a:gd name="connsiteX110" fmla="*/ 106 w 10000"/>
                  <a:gd name="connsiteY110" fmla="*/ 4668 h 10000"/>
                  <a:gd name="connsiteX111" fmla="*/ 63 w 10000"/>
                  <a:gd name="connsiteY111" fmla="*/ 4636 h 10000"/>
                  <a:gd name="connsiteX112" fmla="*/ 0 w 10000"/>
                  <a:gd name="connsiteY112" fmla="*/ 4633 h 10000"/>
                  <a:gd name="connsiteX113" fmla="*/ 43 w 10000"/>
                  <a:gd name="connsiteY113" fmla="*/ 4592 h 10000"/>
                  <a:gd name="connsiteX114" fmla="*/ 0 w 10000"/>
                  <a:gd name="connsiteY114" fmla="*/ 4519 h 10000"/>
                  <a:gd name="connsiteX115" fmla="*/ 164 w 10000"/>
                  <a:gd name="connsiteY115" fmla="*/ 4562 h 10000"/>
                  <a:gd name="connsiteX116" fmla="*/ 217 w 10000"/>
                  <a:gd name="connsiteY116" fmla="*/ 4548 h 10000"/>
                  <a:gd name="connsiteX117" fmla="*/ 217 w 10000"/>
                  <a:gd name="connsiteY117" fmla="*/ 4495 h 10000"/>
                  <a:gd name="connsiteX118" fmla="*/ 159 w 10000"/>
                  <a:gd name="connsiteY118" fmla="*/ 4448 h 10000"/>
                  <a:gd name="connsiteX119" fmla="*/ 116 w 10000"/>
                  <a:gd name="connsiteY119" fmla="*/ 4440 h 10000"/>
                  <a:gd name="connsiteX120" fmla="*/ 72 w 10000"/>
                  <a:gd name="connsiteY120" fmla="*/ 4407 h 10000"/>
                  <a:gd name="connsiteX121" fmla="*/ 91 w 10000"/>
                  <a:gd name="connsiteY121" fmla="*/ 4352 h 10000"/>
                  <a:gd name="connsiteX122" fmla="*/ 29 w 10000"/>
                  <a:gd name="connsiteY122" fmla="*/ 4352 h 10000"/>
                  <a:gd name="connsiteX123" fmla="*/ 2085 w 10000"/>
                  <a:gd name="connsiteY123" fmla="*/ 0 h 10000"/>
                  <a:gd name="connsiteX0" fmla="*/ 10112 w 10112"/>
                  <a:gd name="connsiteY0" fmla="*/ 2675 h 10000"/>
                  <a:gd name="connsiteX1" fmla="*/ 9476 w 10112"/>
                  <a:gd name="connsiteY1" fmla="*/ 10000 h 10000"/>
                  <a:gd name="connsiteX2" fmla="*/ 7955 w 10112"/>
                  <a:gd name="connsiteY2" fmla="*/ 9927 h 10000"/>
                  <a:gd name="connsiteX3" fmla="*/ 6800 w 10112"/>
                  <a:gd name="connsiteY3" fmla="*/ 9860 h 10000"/>
                  <a:gd name="connsiteX4" fmla="*/ 4984 w 10112"/>
                  <a:gd name="connsiteY4" fmla="*/ 9751 h 10000"/>
                  <a:gd name="connsiteX5" fmla="*/ 5008 w 10112"/>
                  <a:gd name="connsiteY5" fmla="*/ 9701 h 10000"/>
                  <a:gd name="connsiteX6" fmla="*/ 4893 w 10112"/>
                  <a:gd name="connsiteY6" fmla="*/ 9672 h 10000"/>
                  <a:gd name="connsiteX7" fmla="*/ 4893 w 10112"/>
                  <a:gd name="connsiteY7" fmla="*/ 9584 h 10000"/>
                  <a:gd name="connsiteX8" fmla="*/ 4763 w 10112"/>
                  <a:gd name="connsiteY8" fmla="*/ 9552 h 10000"/>
                  <a:gd name="connsiteX9" fmla="*/ 4662 w 10112"/>
                  <a:gd name="connsiteY9" fmla="*/ 9514 h 10000"/>
                  <a:gd name="connsiteX10" fmla="*/ 4546 w 10112"/>
                  <a:gd name="connsiteY10" fmla="*/ 9359 h 10000"/>
                  <a:gd name="connsiteX11" fmla="*/ 4460 w 10112"/>
                  <a:gd name="connsiteY11" fmla="*/ 9303 h 10000"/>
                  <a:gd name="connsiteX12" fmla="*/ 4493 w 10112"/>
                  <a:gd name="connsiteY12" fmla="*/ 9145 h 10000"/>
                  <a:gd name="connsiteX13" fmla="*/ 4392 w 10112"/>
                  <a:gd name="connsiteY13" fmla="*/ 9137 h 10000"/>
                  <a:gd name="connsiteX14" fmla="*/ 4334 w 10112"/>
                  <a:gd name="connsiteY14" fmla="*/ 9084 h 10000"/>
                  <a:gd name="connsiteX15" fmla="*/ 4416 w 10112"/>
                  <a:gd name="connsiteY15" fmla="*/ 9017 h 10000"/>
                  <a:gd name="connsiteX16" fmla="*/ 4460 w 10112"/>
                  <a:gd name="connsiteY16" fmla="*/ 8987 h 10000"/>
                  <a:gd name="connsiteX17" fmla="*/ 4489 w 10112"/>
                  <a:gd name="connsiteY17" fmla="*/ 8891 h 10000"/>
                  <a:gd name="connsiteX18" fmla="*/ 4464 w 10112"/>
                  <a:gd name="connsiteY18" fmla="*/ 8832 h 10000"/>
                  <a:gd name="connsiteX19" fmla="*/ 4489 w 10112"/>
                  <a:gd name="connsiteY19" fmla="*/ 8724 h 10000"/>
                  <a:gd name="connsiteX20" fmla="*/ 4517 w 10112"/>
                  <a:gd name="connsiteY20" fmla="*/ 8709 h 10000"/>
                  <a:gd name="connsiteX21" fmla="*/ 4532 w 10112"/>
                  <a:gd name="connsiteY21" fmla="*/ 8648 h 10000"/>
                  <a:gd name="connsiteX22" fmla="*/ 4474 w 10112"/>
                  <a:gd name="connsiteY22" fmla="*/ 8557 h 10000"/>
                  <a:gd name="connsiteX23" fmla="*/ 4464 w 10112"/>
                  <a:gd name="connsiteY23" fmla="*/ 8311 h 10000"/>
                  <a:gd name="connsiteX24" fmla="*/ 4334 w 10112"/>
                  <a:gd name="connsiteY24" fmla="*/ 8209 h 10000"/>
                  <a:gd name="connsiteX25" fmla="*/ 4272 w 10112"/>
                  <a:gd name="connsiteY25" fmla="*/ 8068 h 10000"/>
                  <a:gd name="connsiteX26" fmla="*/ 4171 w 10112"/>
                  <a:gd name="connsiteY26" fmla="*/ 8068 h 10000"/>
                  <a:gd name="connsiteX27" fmla="*/ 4046 w 10112"/>
                  <a:gd name="connsiteY27" fmla="*/ 8095 h 10000"/>
                  <a:gd name="connsiteX28" fmla="*/ 3969 w 10112"/>
                  <a:gd name="connsiteY28" fmla="*/ 8004 h 10000"/>
                  <a:gd name="connsiteX29" fmla="*/ 3988 w 10112"/>
                  <a:gd name="connsiteY29" fmla="*/ 7987 h 10000"/>
                  <a:gd name="connsiteX30" fmla="*/ 3973 w 10112"/>
                  <a:gd name="connsiteY30" fmla="*/ 7908 h 10000"/>
                  <a:gd name="connsiteX31" fmla="*/ 3882 w 10112"/>
                  <a:gd name="connsiteY31" fmla="*/ 7893 h 10000"/>
                  <a:gd name="connsiteX32" fmla="*/ 3781 w 10112"/>
                  <a:gd name="connsiteY32" fmla="*/ 7811 h 10000"/>
                  <a:gd name="connsiteX33" fmla="*/ 3742 w 10112"/>
                  <a:gd name="connsiteY33" fmla="*/ 7770 h 10000"/>
                  <a:gd name="connsiteX34" fmla="*/ 3684 w 10112"/>
                  <a:gd name="connsiteY34" fmla="*/ 7752 h 10000"/>
                  <a:gd name="connsiteX35" fmla="*/ 3665 w 10112"/>
                  <a:gd name="connsiteY35" fmla="*/ 7714 h 10000"/>
                  <a:gd name="connsiteX36" fmla="*/ 3752 w 10112"/>
                  <a:gd name="connsiteY36" fmla="*/ 7700 h 10000"/>
                  <a:gd name="connsiteX37" fmla="*/ 3665 w 10112"/>
                  <a:gd name="connsiteY37" fmla="*/ 7565 h 10000"/>
                  <a:gd name="connsiteX38" fmla="*/ 3593 w 10112"/>
                  <a:gd name="connsiteY38" fmla="*/ 7548 h 10000"/>
                  <a:gd name="connsiteX39" fmla="*/ 3598 w 10112"/>
                  <a:gd name="connsiteY39" fmla="*/ 7507 h 10000"/>
                  <a:gd name="connsiteX40" fmla="*/ 3367 w 10112"/>
                  <a:gd name="connsiteY40" fmla="*/ 7442 h 10000"/>
                  <a:gd name="connsiteX41" fmla="*/ 3347 w 10112"/>
                  <a:gd name="connsiteY41" fmla="*/ 7384 h 10000"/>
                  <a:gd name="connsiteX42" fmla="*/ 3367 w 10112"/>
                  <a:gd name="connsiteY42" fmla="*/ 7340 h 10000"/>
                  <a:gd name="connsiteX43" fmla="*/ 3222 w 10112"/>
                  <a:gd name="connsiteY43" fmla="*/ 7252 h 10000"/>
                  <a:gd name="connsiteX44" fmla="*/ 3131 w 10112"/>
                  <a:gd name="connsiteY44" fmla="*/ 7217 h 10000"/>
                  <a:gd name="connsiteX45" fmla="*/ 3116 w 10112"/>
                  <a:gd name="connsiteY45" fmla="*/ 7161 h 10000"/>
                  <a:gd name="connsiteX46" fmla="*/ 3150 w 10112"/>
                  <a:gd name="connsiteY46" fmla="*/ 7068 h 10000"/>
                  <a:gd name="connsiteX47" fmla="*/ 3078 w 10112"/>
                  <a:gd name="connsiteY47" fmla="*/ 7038 h 10000"/>
                  <a:gd name="connsiteX48" fmla="*/ 3073 w 10112"/>
                  <a:gd name="connsiteY48" fmla="*/ 6977 h 10000"/>
                  <a:gd name="connsiteX49" fmla="*/ 2977 w 10112"/>
                  <a:gd name="connsiteY49" fmla="*/ 6945 h 10000"/>
                  <a:gd name="connsiteX50" fmla="*/ 2977 w 10112"/>
                  <a:gd name="connsiteY50" fmla="*/ 6892 h 10000"/>
                  <a:gd name="connsiteX51" fmla="*/ 2914 w 10112"/>
                  <a:gd name="connsiteY51" fmla="*/ 6845 h 10000"/>
                  <a:gd name="connsiteX52" fmla="*/ 2914 w 10112"/>
                  <a:gd name="connsiteY52" fmla="*/ 6801 h 10000"/>
                  <a:gd name="connsiteX53" fmla="*/ 2856 w 10112"/>
                  <a:gd name="connsiteY53" fmla="*/ 6740 h 10000"/>
                  <a:gd name="connsiteX54" fmla="*/ 2842 w 10112"/>
                  <a:gd name="connsiteY54" fmla="*/ 6687 h 10000"/>
                  <a:gd name="connsiteX55" fmla="*/ 2755 w 10112"/>
                  <a:gd name="connsiteY55" fmla="*/ 6673 h 10000"/>
                  <a:gd name="connsiteX56" fmla="*/ 2683 w 10112"/>
                  <a:gd name="connsiteY56" fmla="*/ 6713 h 10000"/>
                  <a:gd name="connsiteX57" fmla="*/ 2669 w 10112"/>
                  <a:gd name="connsiteY57" fmla="*/ 6757 h 10000"/>
                  <a:gd name="connsiteX58" fmla="*/ 2553 w 10112"/>
                  <a:gd name="connsiteY58" fmla="*/ 6743 h 10000"/>
                  <a:gd name="connsiteX59" fmla="*/ 2524 w 10112"/>
                  <a:gd name="connsiteY59" fmla="*/ 6699 h 10000"/>
                  <a:gd name="connsiteX60" fmla="*/ 2529 w 10112"/>
                  <a:gd name="connsiteY60" fmla="*/ 6637 h 10000"/>
                  <a:gd name="connsiteX61" fmla="*/ 2486 w 10112"/>
                  <a:gd name="connsiteY61" fmla="*/ 6594 h 10000"/>
                  <a:gd name="connsiteX62" fmla="*/ 2500 w 10112"/>
                  <a:gd name="connsiteY62" fmla="*/ 6555 h 10000"/>
                  <a:gd name="connsiteX63" fmla="*/ 2413 w 10112"/>
                  <a:gd name="connsiteY63" fmla="*/ 6471 h 10000"/>
                  <a:gd name="connsiteX64" fmla="*/ 1946 w 10112"/>
                  <a:gd name="connsiteY64" fmla="*/ 6239 h 10000"/>
                  <a:gd name="connsiteX65" fmla="*/ 1946 w 10112"/>
                  <a:gd name="connsiteY65" fmla="*/ 6181 h 10000"/>
                  <a:gd name="connsiteX66" fmla="*/ 1845 w 10112"/>
                  <a:gd name="connsiteY66" fmla="*/ 6178 h 10000"/>
                  <a:gd name="connsiteX67" fmla="*/ 1773 w 10112"/>
                  <a:gd name="connsiteY67" fmla="*/ 6143 h 10000"/>
                  <a:gd name="connsiteX68" fmla="*/ 1778 w 10112"/>
                  <a:gd name="connsiteY68" fmla="*/ 6084 h 10000"/>
                  <a:gd name="connsiteX69" fmla="*/ 1917 w 10112"/>
                  <a:gd name="connsiteY69" fmla="*/ 6037 h 10000"/>
                  <a:gd name="connsiteX70" fmla="*/ 1893 w 10112"/>
                  <a:gd name="connsiteY70" fmla="*/ 5953 h 10000"/>
                  <a:gd name="connsiteX71" fmla="*/ 1735 w 10112"/>
                  <a:gd name="connsiteY71" fmla="*/ 5917 h 10000"/>
                  <a:gd name="connsiteX72" fmla="*/ 1686 w 10112"/>
                  <a:gd name="connsiteY72" fmla="*/ 5865 h 10000"/>
                  <a:gd name="connsiteX73" fmla="*/ 1614 w 10112"/>
                  <a:gd name="connsiteY73" fmla="*/ 5935 h 10000"/>
                  <a:gd name="connsiteX74" fmla="*/ 1518 w 10112"/>
                  <a:gd name="connsiteY74" fmla="*/ 5926 h 10000"/>
                  <a:gd name="connsiteX75" fmla="*/ 1412 w 10112"/>
                  <a:gd name="connsiteY75" fmla="*/ 5958 h 10000"/>
                  <a:gd name="connsiteX76" fmla="*/ 1426 w 10112"/>
                  <a:gd name="connsiteY76" fmla="*/ 5891 h 10000"/>
                  <a:gd name="connsiteX77" fmla="*/ 1475 w 10112"/>
                  <a:gd name="connsiteY77" fmla="*/ 5856 h 10000"/>
                  <a:gd name="connsiteX78" fmla="*/ 1417 w 10112"/>
                  <a:gd name="connsiteY78" fmla="*/ 5827 h 10000"/>
                  <a:gd name="connsiteX79" fmla="*/ 1388 w 10112"/>
                  <a:gd name="connsiteY79" fmla="*/ 5739 h 10000"/>
                  <a:gd name="connsiteX80" fmla="*/ 1345 w 10112"/>
                  <a:gd name="connsiteY80" fmla="*/ 5695 h 10000"/>
                  <a:gd name="connsiteX81" fmla="*/ 1426 w 10112"/>
                  <a:gd name="connsiteY81" fmla="*/ 5651 h 10000"/>
                  <a:gd name="connsiteX82" fmla="*/ 1398 w 10112"/>
                  <a:gd name="connsiteY82" fmla="*/ 5572 h 10000"/>
                  <a:gd name="connsiteX83" fmla="*/ 1330 w 10112"/>
                  <a:gd name="connsiteY83" fmla="*/ 5531 h 10000"/>
                  <a:gd name="connsiteX84" fmla="*/ 1398 w 10112"/>
                  <a:gd name="connsiteY84" fmla="*/ 5461 h 10000"/>
                  <a:gd name="connsiteX85" fmla="*/ 1311 w 10112"/>
                  <a:gd name="connsiteY85" fmla="*/ 5443 h 10000"/>
                  <a:gd name="connsiteX86" fmla="*/ 1287 w 10112"/>
                  <a:gd name="connsiteY86" fmla="*/ 5391 h 10000"/>
                  <a:gd name="connsiteX87" fmla="*/ 1186 w 10112"/>
                  <a:gd name="connsiteY87" fmla="*/ 5405 h 10000"/>
                  <a:gd name="connsiteX88" fmla="*/ 1200 w 10112"/>
                  <a:gd name="connsiteY88" fmla="*/ 5356 h 10000"/>
                  <a:gd name="connsiteX89" fmla="*/ 1152 w 10112"/>
                  <a:gd name="connsiteY89" fmla="*/ 5300 h 10000"/>
                  <a:gd name="connsiteX90" fmla="*/ 1186 w 10112"/>
                  <a:gd name="connsiteY90" fmla="*/ 5265 h 10000"/>
                  <a:gd name="connsiteX91" fmla="*/ 1128 w 10112"/>
                  <a:gd name="connsiteY91" fmla="*/ 5224 h 10000"/>
                  <a:gd name="connsiteX92" fmla="*/ 1065 w 10112"/>
                  <a:gd name="connsiteY92" fmla="*/ 5221 h 10000"/>
                  <a:gd name="connsiteX93" fmla="*/ 1109 w 10112"/>
                  <a:gd name="connsiteY93" fmla="*/ 5145 h 10000"/>
                  <a:gd name="connsiteX94" fmla="*/ 1056 w 10112"/>
                  <a:gd name="connsiteY94" fmla="*/ 5080 h 10000"/>
                  <a:gd name="connsiteX95" fmla="*/ 979 w 10112"/>
                  <a:gd name="connsiteY95" fmla="*/ 5022 h 10000"/>
                  <a:gd name="connsiteX96" fmla="*/ 897 w 10112"/>
                  <a:gd name="connsiteY96" fmla="*/ 5010 h 10000"/>
                  <a:gd name="connsiteX97" fmla="*/ 892 w 10112"/>
                  <a:gd name="connsiteY97" fmla="*/ 5048 h 10000"/>
                  <a:gd name="connsiteX98" fmla="*/ 834 w 10112"/>
                  <a:gd name="connsiteY98" fmla="*/ 5089 h 10000"/>
                  <a:gd name="connsiteX99" fmla="*/ 723 w 10112"/>
                  <a:gd name="connsiteY99" fmla="*/ 5028 h 10000"/>
                  <a:gd name="connsiteX100" fmla="*/ 622 w 10112"/>
                  <a:gd name="connsiteY100" fmla="*/ 5022 h 10000"/>
                  <a:gd name="connsiteX101" fmla="*/ 579 w 10112"/>
                  <a:gd name="connsiteY101" fmla="*/ 4931 h 10000"/>
                  <a:gd name="connsiteX102" fmla="*/ 608 w 10112"/>
                  <a:gd name="connsiteY102" fmla="*/ 4855 h 10000"/>
                  <a:gd name="connsiteX103" fmla="*/ 550 w 10112"/>
                  <a:gd name="connsiteY103" fmla="*/ 4808 h 10000"/>
                  <a:gd name="connsiteX104" fmla="*/ 449 w 10112"/>
                  <a:gd name="connsiteY104" fmla="*/ 4756 h 10000"/>
                  <a:gd name="connsiteX105" fmla="*/ 521 w 10112"/>
                  <a:gd name="connsiteY105" fmla="*/ 4835 h 10000"/>
                  <a:gd name="connsiteX106" fmla="*/ 435 w 10112"/>
                  <a:gd name="connsiteY106" fmla="*/ 4817 h 10000"/>
                  <a:gd name="connsiteX107" fmla="*/ 329 w 10112"/>
                  <a:gd name="connsiteY107" fmla="*/ 4802 h 10000"/>
                  <a:gd name="connsiteX108" fmla="*/ 228 w 10112"/>
                  <a:gd name="connsiteY108" fmla="*/ 4776 h 10000"/>
                  <a:gd name="connsiteX109" fmla="*/ 203 w 10112"/>
                  <a:gd name="connsiteY109" fmla="*/ 4703 h 10000"/>
                  <a:gd name="connsiteX110" fmla="*/ 218 w 10112"/>
                  <a:gd name="connsiteY110" fmla="*/ 4668 h 10000"/>
                  <a:gd name="connsiteX111" fmla="*/ 175 w 10112"/>
                  <a:gd name="connsiteY111" fmla="*/ 4636 h 10000"/>
                  <a:gd name="connsiteX112" fmla="*/ 112 w 10112"/>
                  <a:gd name="connsiteY112" fmla="*/ 4633 h 10000"/>
                  <a:gd name="connsiteX113" fmla="*/ 155 w 10112"/>
                  <a:gd name="connsiteY113" fmla="*/ 4592 h 10000"/>
                  <a:gd name="connsiteX114" fmla="*/ 112 w 10112"/>
                  <a:gd name="connsiteY114" fmla="*/ 4519 h 10000"/>
                  <a:gd name="connsiteX115" fmla="*/ 276 w 10112"/>
                  <a:gd name="connsiteY115" fmla="*/ 4562 h 10000"/>
                  <a:gd name="connsiteX116" fmla="*/ 329 w 10112"/>
                  <a:gd name="connsiteY116" fmla="*/ 4548 h 10000"/>
                  <a:gd name="connsiteX117" fmla="*/ 329 w 10112"/>
                  <a:gd name="connsiteY117" fmla="*/ 4495 h 10000"/>
                  <a:gd name="connsiteX118" fmla="*/ 271 w 10112"/>
                  <a:gd name="connsiteY118" fmla="*/ 4448 h 10000"/>
                  <a:gd name="connsiteX119" fmla="*/ 228 w 10112"/>
                  <a:gd name="connsiteY119" fmla="*/ 4440 h 10000"/>
                  <a:gd name="connsiteX120" fmla="*/ 184 w 10112"/>
                  <a:gd name="connsiteY120" fmla="*/ 4407 h 10000"/>
                  <a:gd name="connsiteX121" fmla="*/ 141 w 10112"/>
                  <a:gd name="connsiteY121" fmla="*/ 4352 h 10000"/>
                  <a:gd name="connsiteX122" fmla="*/ 2197 w 10112"/>
                  <a:gd name="connsiteY122" fmla="*/ 0 h 10000"/>
                  <a:gd name="connsiteX0" fmla="*/ 10102 w 10102"/>
                  <a:gd name="connsiteY0" fmla="*/ 2675 h 10000"/>
                  <a:gd name="connsiteX1" fmla="*/ 9466 w 10102"/>
                  <a:gd name="connsiteY1" fmla="*/ 10000 h 10000"/>
                  <a:gd name="connsiteX2" fmla="*/ 7945 w 10102"/>
                  <a:gd name="connsiteY2" fmla="*/ 9927 h 10000"/>
                  <a:gd name="connsiteX3" fmla="*/ 6790 w 10102"/>
                  <a:gd name="connsiteY3" fmla="*/ 9860 h 10000"/>
                  <a:gd name="connsiteX4" fmla="*/ 4974 w 10102"/>
                  <a:gd name="connsiteY4" fmla="*/ 9751 h 10000"/>
                  <a:gd name="connsiteX5" fmla="*/ 4998 w 10102"/>
                  <a:gd name="connsiteY5" fmla="*/ 9701 h 10000"/>
                  <a:gd name="connsiteX6" fmla="*/ 4883 w 10102"/>
                  <a:gd name="connsiteY6" fmla="*/ 9672 h 10000"/>
                  <a:gd name="connsiteX7" fmla="*/ 4883 w 10102"/>
                  <a:gd name="connsiteY7" fmla="*/ 9584 h 10000"/>
                  <a:gd name="connsiteX8" fmla="*/ 4753 w 10102"/>
                  <a:gd name="connsiteY8" fmla="*/ 9552 h 10000"/>
                  <a:gd name="connsiteX9" fmla="*/ 4652 w 10102"/>
                  <a:gd name="connsiteY9" fmla="*/ 9514 h 10000"/>
                  <a:gd name="connsiteX10" fmla="*/ 4536 w 10102"/>
                  <a:gd name="connsiteY10" fmla="*/ 9359 h 10000"/>
                  <a:gd name="connsiteX11" fmla="*/ 4450 w 10102"/>
                  <a:gd name="connsiteY11" fmla="*/ 9303 h 10000"/>
                  <a:gd name="connsiteX12" fmla="*/ 4483 w 10102"/>
                  <a:gd name="connsiteY12" fmla="*/ 9145 h 10000"/>
                  <a:gd name="connsiteX13" fmla="*/ 4382 w 10102"/>
                  <a:gd name="connsiteY13" fmla="*/ 9137 h 10000"/>
                  <a:gd name="connsiteX14" fmla="*/ 4324 w 10102"/>
                  <a:gd name="connsiteY14" fmla="*/ 9084 h 10000"/>
                  <a:gd name="connsiteX15" fmla="*/ 4406 w 10102"/>
                  <a:gd name="connsiteY15" fmla="*/ 9017 h 10000"/>
                  <a:gd name="connsiteX16" fmla="*/ 4450 w 10102"/>
                  <a:gd name="connsiteY16" fmla="*/ 8987 h 10000"/>
                  <a:gd name="connsiteX17" fmla="*/ 4479 w 10102"/>
                  <a:gd name="connsiteY17" fmla="*/ 8891 h 10000"/>
                  <a:gd name="connsiteX18" fmla="*/ 4454 w 10102"/>
                  <a:gd name="connsiteY18" fmla="*/ 8832 h 10000"/>
                  <a:gd name="connsiteX19" fmla="*/ 4479 w 10102"/>
                  <a:gd name="connsiteY19" fmla="*/ 8724 h 10000"/>
                  <a:gd name="connsiteX20" fmla="*/ 4507 w 10102"/>
                  <a:gd name="connsiteY20" fmla="*/ 8709 h 10000"/>
                  <a:gd name="connsiteX21" fmla="*/ 4522 w 10102"/>
                  <a:gd name="connsiteY21" fmla="*/ 8648 h 10000"/>
                  <a:gd name="connsiteX22" fmla="*/ 4464 w 10102"/>
                  <a:gd name="connsiteY22" fmla="*/ 8557 h 10000"/>
                  <a:gd name="connsiteX23" fmla="*/ 4454 w 10102"/>
                  <a:gd name="connsiteY23" fmla="*/ 8311 h 10000"/>
                  <a:gd name="connsiteX24" fmla="*/ 4324 w 10102"/>
                  <a:gd name="connsiteY24" fmla="*/ 8209 h 10000"/>
                  <a:gd name="connsiteX25" fmla="*/ 4262 w 10102"/>
                  <a:gd name="connsiteY25" fmla="*/ 8068 h 10000"/>
                  <a:gd name="connsiteX26" fmla="*/ 4161 w 10102"/>
                  <a:gd name="connsiteY26" fmla="*/ 8068 h 10000"/>
                  <a:gd name="connsiteX27" fmla="*/ 4036 w 10102"/>
                  <a:gd name="connsiteY27" fmla="*/ 8095 h 10000"/>
                  <a:gd name="connsiteX28" fmla="*/ 3959 w 10102"/>
                  <a:gd name="connsiteY28" fmla="*/ 8004 h 10000"/>
                  <a:gd name="connsiteX29" fmla="*/ 3978 w 10102"/>
                  <a:gd name="connsiteY29" fmla="*/ 7987 h 10000"/>
                  <a:gd name="connsiteX30" fmla="*/ 3963 w 10102"/>
                  <a:gd name="connsiteY30" fmla="*/ 7908 h 10000"/>
                  <a:gd name="connsiteX31" fmla="*/ 3872 w 10102"/>
                  <a:gd name="connsiteY31" fmla="*/ 7893 h 10000"/>
                  <a:gd name="connsiteX32" fmla="*/ 3771 w 10102"/>
                  <a:gd name="connsiteY32" fmla="*/ 7811 h 10000"/>
                  <a:gd name="connsiteX33" fmla="*/ 3732 w 10102"/>
                  <a:gd name="connsiteY33" fmla="*/ 7770 h 10000"/>
                  <a:gd name="connsiteX34" fmla="*/ 3674 w 10102"/>
                  <a:gd name="connsiteY34" fmla="*/ 7752 h 10000"/>
                  <a:gd name="connsiteX35" fmla="*/ 3655 w 10102"/>
                  <a:gd name="connsiteY35" fmla="*/ 7714 h 10000"/>
                  <a:gd name="connsiteX36" fmla="*/ 3742 w 10102"/>
                  <a:gd name="connsiteY36" fmla="*/ 7700 h 10000"/>
                  <a:gd name="connsiteX37" fmla="*/ 3655 w 10102"/>
                  <a:gd name="connsiteY37" fmla="*/ 7565 h 10000"/>
                  <a:gd name="connsiteX38" fmla="*/ 3583 w 10102"/>
                  <a:gd name="connsiteY38" fmla="*/ 7548 h 10000"/>
                  <a:gd name="connsiteX39" fmla="*/ 3588 w 10102"/>
                  <a:gd name="connsiteY39" fmla="*/ 7507 h 10000"/>
                  <a:gd name="connsiteX40" fmla="*/ 3357 w 10102"/>
                  <a:gd name="connsiteY40" fmla="*/ 7442 h 10000"/>
                  <a:gd name="connsiteX41" fmla="*/ 3337 w 10102"/>
                  <a:gd name="connsiteY41" fmla="*/ 7384 h 10000"/>
                  <a:gd name="connsiteX42" fmla="*/ 3357 w 10102"/>
                  <a:gd name="connsiteY42" fmla="*/ 7340 h 10000"/>
                  <a:gd name="connsiteX43" fmla="*/ 3212 w 10102"/>
                  <a:gd name="connsiteY43" fmla="*/ 7252 h 10000"/>
                  <a:gd name="connsiteX44" fmla="*/ 3121 w 10102"/>
                  <a:gd name="connsiteY44" fmla="*/ 7217 h 10000"/>
                  <a:gd name="connsiteX45" fmla="*/ 3106 w 10102"/>
                  <a:gd name="connsiteY45" fmla="*/ 7161 h 10000"/>
                  <a:gd name="connsiteX46" fmla="*/ 3140 w 10102"/>
                  <a:gd name="connsiteY46" fmla="*/ 7068 h 10000"/>
                  <a:gd name="connsiteX47" fmla="*/ 3068 w 10102"/>
                  <a:gd name="connsiteY47" fmla="*/ 7038 h 10000"/>
                  <a:gd name="connsiteX48" fmla="*/ 3063 w 10102"/>
                  <a:gd name="connsiteY48" fmla="*/ 6977 h 10000"/>
                  <a:gd name="connsiteX49" fmla="*/ 2967 w 10102"/>
                  <a:gd name="connsiteY49" fmla="*/ 6945 h 10000"/>
                  <a:gd name="connsiteX50" fmla="*/ 2967 w 10102"/>
                  <a:gd name="connsiteY50" fmla="*/ 6892 h 10000"/>
                  <a:gd name="connsiteX51" fmla="*/ 2904 w 10102"/>
                  <a:gd name="connsiteY51" fmla="*/ 6845 h 10000"/>
                  <a:gd name="connsiteX52" fmla="*/ 2904 w 10102"/>
                  <a:gd name="connsiteY52" fmla="*/ 6801 h 10000"/>
                  <a:gd name="connsiteX53" fmla="*/ 2846 w 10102"/>
                  <a:gd name="connsiteY53" fmla="*/ 6740 h 10000"/>
                  <a:gd name="connsiteX54" fmla="*/ 2832 w 10102"/>
                  <a:gd name="connsiteY54" fmla="*/ 6687 h 10000"/>
                  <a:gd name="connsiteX55" fmla="*/ 2745 w 10102"/>
                  <a:gd name="connsiteY55" fmla="*/ 6673 h 10000"/>
                  <a:gd name="connsiteX56" fmla="*/ 2673 w 10102"/>
                  <a:gd name="connsiteY56" fmla="*/ 6713 h 10000"/>
                  <a:gd name="connsiteX57" fmla="*/ 2659 w 10102"/>
                  <a:gd name="connsiteY57" fmla="*/ 6757 h 10000"/>
                  <a:gd name="connsiteX58" fmla="*/ 2543 w 10102"/>
                  <a:gd name="connsiteY58" fmla="*/ 6743 h 10000"/>
                  <a:gd name="connsiteX59" fmla="*/ 2514 w 10102"/>
                  <a:gd name="connsiteY59" fmla="*/ 6699 h 10000"/>
                  <a:gd name="connsiteX60" fmla="*/ 2519 w 10102"/>
                  <a:gd name="connsiteY60" fmla="*/ 6637 h 10000"/>
                  <a:gd name="connsiteX61" fmla="*/ 2476 w 10102"/>
                  <a:gd name="connsiteY61" fmla="*/ 6594 h 10000"/>
                  <a:gd name="connsiteX62" fmla="*/ 2490 w 10102"/>
                  <a:gd name="connsiteY62" fmla="*/ 6555 h 10000"/>
                  <a:gd name="connsiteX63" fmla="*/ 2403 w 10102"/>
                  <a:gd name="connsiteY63" fmla="*/ 6471 h 10000"/>
                  <a:gd name="connsiteX64" fmla="*/ 1936 w 10102"/>
                  <a:gd name="connsiteY64" fmla="*/ 6239 h 10000"/>
                  <a:gd name="connsiteX65" fmla="*/ 1936 w 10102"/>
                  <a:gd name="connsiteY65" fmla="*/ 6181 h 10000"/>
                  <a:gd name="connsiteX66" fmla="*/ 1835 w 10102"/>
                  <a:gd name="connsiteY66" fmla="*/ 6178 h 10000"/>
                  <a:gd name="connsiteX67" fmla="*/ 1763 w 10102"/>
                  <a:gd name="connsiteY67" fmla="*/ 6143 h 10000"/>
                  <a:gd name="connsiteX68" fmla="*/ 1768 w 10102"/>
                  <a:gd name="connsiteY68" fmla="*/ 6084 h 10000"/>
                  <a:gd name="connsiteX69" fmla="*/ 1907 w 10102"/>
                  <a:gd name="connsiteY69" fmla="*/ 6037 h 10000"/>
                  <a:gd name="connsiteX70" fmla="*/ 1883 w 10102"/>
                  <a:gd name="connsiteY70" fmla="*/ 5953 h 10000"/>
                  <a:gd name="connsiteX71" fmla="*/ 1725 w 10102"/>
                  <a:gd name="connsiteY71" fmla="*/ 5917 h 10000"/>
                  <a:gd name="connsiteX72" fmla="*/ 1676 w 10102"/>
                  <a:gd name="connsiteY72" fmla="*/ 5865 h 10000"/>
                  <a:gd name="connsiteX73" fmla="*/ 1604 w 10102"/>
                  <a:gd name="connsiteY73" fmla="*/ 5935 h 10000"/>
                  <a:gd name="connsiteX74" fmla="*/ 1508 w 10102"/>
                  <a:gd name="connsiteY74" fmla="*/ 5926 h 10000"/>
                  <a:gd name="connsiteX75" fmla="*/ 1402 w 10102"/>
                  <a:gd name="connsiteY75" fmla="*/ 5958 h 10000"/>
                  <a:gd name="connsiteX76" fmla="*/ 1416 w 10102"/>
                  <a:gd name="connsiteY76" fmla="*/ 5891 h 10000"/>
                  <a:gd name="connsiteX77" fmla="*/ 1465 w 10102"/>
                  <a:gd name="connsiteY77" fmla="*/ 5856 h 10000"/>
                  <a:gd name="connsiteX78" fmla="*/ 1407 w 10102"/>
                  <a:gd name="connsiteY78" fmla="*/ 5827 h 10000"/>
                  <a:gd name="connsiteX79" fmla="*/ 1378 w 10102"/>
                  <a:gd name="connsiteY79" fmla="*/ 5739 h 10000"/>
                  <a:gd name="connsiteX80" fmla="*/ 1335 w 10102"/>
                  <a:gd name="connsiteY80" fmla="*/ 5695 h 10000"/>
                  <a:gd name="connsiteX81" fmla="*/ 1416 w 10102"/>
                  <a:gd name="connsiteY81" fmla="*/ 5651 h 10000"/>
                  <a:gd name="connsiteX82" fmla="*/ 1388 w 10102"/>
                  <a:gd name="connsiteY82" fmla="*/ 5572 h 10000"/>
                  <a:gd name="connsiteX83" fmla="*/ 1320 w 10102"/>
                  <a:gd name="connsiteY83" fmla="*/ 5531 h 10000"/>
                  <a:gd name="connsiteX84" fmla="*/ 1388 w 10102"/>
                  <a:gd name="connsiteY84" fmla="*/ 5461 h 10000"/>
                  <a:gd name="connsiteX85" fmla="*/ 1301 w 10102"/>
                  <a:gd name="connsiteY85" fmla="*/ 5443 h 10000"/>
                  <a:gd name="connsiteX86" fmla="*/ 1277 w 10102"/>
                  <a:gd name="connsiteY86" fmla="*/ 5391 h 10000"/>
                  <a:gd name="connsiteX87" fmla="*/ 1176 w 10102"/>
                  <a:gd name="connsiteY87" fmla="*/ 5405 h 10000"/>
                  <a:gd name="connsiteX88" fmla="*/ 1190 w 10102"/>
                  <a:gd name="connsiteY88" fmla="*/ 5356 h 10000"/>
                  <a:gd name="connsiteX89" fmla="*/ 1142 w 10102"/>
                  <a:gd name="connsiteY89" fmla="*/ 5300 h 10000"/>
                  <a:gd name="connsiteX90" fmla="*/ 1176 w 10102"/>
                  <a:gd name="connsiteY90" fmla="*/ 5265 h 10000"/>
                  <a:gd name="connsiteX91" fmla="*/ 1118 w 10102"/>
                  <a:gd name="connsiteY91" fmla="*/ 5224 h 10000"/>
                  <a:gd name="connsiteX92" fmla="*/ 1055 w 10102"/>
                  <a:gd name="connsiteY92" fmla="*/ 5221 h 10000"/>
                  <a:gd name="connsiteX93" fmla="*/ 1099 w 10102"/>
                  <a:gd name="connsiteY93" fmla="*/ 5145 h 10000"/>
                  <a:gd name="connsiteX94" fmla="*/ 1046 w 10102"/>
                  <a:gd name="connsiteY94" fmla="*/ 5080 h 10000"/>
                  <a:gd name="connsiteX95" fmla="*/ 969 w 10102"/>
                  <a:gd name="connsiteY95" fmla="*/ 5022 h 10000"/>
                  <a:gd name="connsiteX96" fmla="*/ 887 w 10102"/>
                  <a:gd name="connsiteY96" fmla="*/ 5010 h 10000"/>
                  <a:gd name="connsiteX97" fmla="*/ 882 w 10102"/>
                  <a:gd name="connsiteY97" fmla="*/ 5048 h 10000"/>
                  <a:gd name="connsiteX98" fmla="*/ 824 w 10102"/>
                  <a:gd name="connsiteY98" fmla="*/ 5089 h 10000"/>
                  <a:gd name="connsiteX99" fmla="*/ 713 w 10102"/>
                  <a:gd name="connsiteY99" fmla="*/ 5028 h 10000"/>
                  <a:gd name="connsiteX100" fmla="*/ 612 w 10102"/>
                  <a:gd name="connsiteY100" fmla="*/ 5022 h 10000"/>
                  <a:gd name="connsiteX101" fmla="*/ 569 w 10102"/>
                  <a:gd name="connsiteY101" fmla="*/ 4931 h 10000"/>
                  <a:gd name="connsiteX102" fmla="*/ 598 w 10102"/>
                  <a:gd name="connsiteY102" fmla="*/ 4855 h 10000"/>
                  <a:gd name="connsiteX103" fmla="*/ 540 w 10102"/>
                  <a:gd name="connsiteY103" fmla="*/ 4808 h 10000"/>
                  <a:gd name="connsiteX104" fmla="*/ 439 w 10102"/>
                  <a:gd name="connsiteY104" fmla="*/ 4756 h 10000"/>
                  <a:gd name="connsiteX105" fmla="*/ 511 w 10102"/>
                  <a:gd name="connsiteY105" fmla="*/ 4835 h 10000"/>
                  <a:gd name="connsiteX106" fmla="*/ 425 w 10102"/>
                  <a:gd name="connsiteY106" fmla="*/ 4817 h 10000"/>
                  <a:gd name="connsiteX107" fmla="*/ 319 w 10102"/>
                  <a:gd name="connsiteY107" fmla="*/ 4802 h 10000"/>
                  <a:gd name="connsiteX108" fmla="*/ 218 w 10102"/>
                  <a:gd name="connsiteY108" fmla="*/ 4776 h 10000"/>
                  <a:gd name="connsiteX109" fmla="*/ 193 w 10102"/>
                  <a:gd name="connsiteY109" fmla="*/ 4703 h 10000"/>
                  <a:gd name="connsiteX110" fmla="*/ 208 w 10102"/>
                  <a:gd name="connsiteY110" fmla="*/ 4668 h 10000"/>
                  <a:gd name="connsiteX111" fmla="*/ 165 w 10102"/>
                  <a:gd name="connsiteY111" fmla="*/ 4636 h 10000"/>
                  <a:gd name="connsiteX112" fmla="*/ 102 w 10102"/>
                  <a:gd name="connsiteY112" fmla="*/ 4633 h 10000"/>
                  <a:gd name="connsiteX113" fmla="*/ 145 w 10102"/>
                  <a:gd name="connsiteY113" fmla="*/ 4592 h 10000"/>
                  <a:gd name="connsiteX114" fmla="*/ 102 w 10102"/>
                  <a:gd name="connsiteY114" fmla="*/ 4519 h 10000"/>
                  <a:gd name="connsiteX115" fmla="*/ 266 w 10102"/>
                  <a:gd name="connsiteY115" fmla="*/ 4562 h 10000"/>
                  <a:gd name="connsiteX116" fmla="*/ 319 w 10102"/>
                  <a:gd name="connsiteY116" fmla="*/ 4548 h 10000"/>
                  <a:gd name="connsiteX117" fmla="*/ 319 w 10102"/>
                  <a:gd name="connsiteY117" fmla="*/ 4495 h 10000"/>
                  <a:gd name="connsiteX118" fmla="*/ 261 w 10102"/>
                  <a:gd name="connsiteY118" fmla="*/ 4448 h 10000"/>
                  <a:gd name="connsiteX119" fmla="*/ 218 w 10102"/>
                  <a:gd name="connsiteY119" fmla="*/ 4440 h 10000"/>
                  <a:gd name="connsiteX120" fmla="*/ 131 w 10102"/>
                  <a:gd name="connsiteY120" fmla="*/ 4352 h 10000"/>
                  <a:gd name="connsiteX121" fmla="*/ 2187 w 10102"/>
                  <a:gd name="connsiteY121" fmla="*/ 0 h 10000"/>
                  <a:gd name="connsiteX0" fmla="*/ 13266 w 13266"/>
                  <a:gd name="connsiteY0" fmla="*/ 5915 h 10000"/>
                  <a:gd name="connsiteX1" fmla="*/ 9466 w 13266"/>
                  <a:gd name="connsiteY1" fmla="*/ 10000 h 10000"/>
                  <a:gd name="connsiteX2" fmla="*/ 7945 w 13266"/>
                  <a:gd name="connsiteY2" fmla="*/ 9927 h 10000"/>
                  <a:gd name="connsiteX3" fmla="*/ 6790 w 13266"/>
                  <a:gd name="connsiteY3" fmla="*/ 9860 h 10000"/>
                  <a:gd name="connsiteX4" fmla="*/ 4974 w 13266"/>
                  <a:gd name="connsiteY4" fmla="*/ 9751 h 10000"/>
                  <a:gd name="connsiteX5" fmla="*/ 4998 w 13266"/>
                  <a:gd name="connsiteY5" fmla="*/ 9701 h 10000"/>
                  <a:gd name="connsiteX6" fmla="*/ 4883 w 13266"/>
                  <a:gd name="connsiteY6" fmla="*/ 9672 h 10000"/>
                  <a:gd name="connsiteX7" fmla="*/ 4883 w 13266"/>
                  <a:gd name="connsiteY7" fmla="*/ 9584 h 10000"/>
                  <a:gd name="connsiteX8" fmla="*/ 4753 w 13266"/>
                  <a:gd name="connsiteY8" fmla="*/ 9552 h 10000"/>
                  <a:gd name="connsiteX9" fmla="*/ 4652 w 13266"/>
                  <a:gd name="connsiteY9" fmla="*/ 9514 h 10000"/>
                  <a:gd name="connsiteX10" fmla="*/ 4536 w 13266"/>
                  <a:gd name="connsiteY10" fmla="*/ 9359 h 10000"/>
                  <a:gd name="connsiteX11" fmla="*/ 4450 w 13266"/>
                  <a:gd name="connsiteY11" fmla="*/ 9303 h 10000"/>
                  <a:gd name="connsiteX12" fmla="*/ 4483 w 13266"/>
                  <a:gd name="connsiteY12" fmla="*/ 9145 h 10000"/>
                  <a:gd name="connsiteX13" fmla="*/ 4382 w 13266"/>
                  <a:gd name="connsiteY13" fmla="*/ 9137 h 10000"/>
                  <a:gd name="connsiteX14" fmla="*/ 4324 w 13266"/>
                  <a:gd name="connsiteY14" fmla="*/ 9084 h 10000"/>
                  <a:gd name="connsiteX15" fmla="*/ 4406 w 13266"/>
                  <a:gd name="connsiteY15" fmla="*/ 9017 h 10000"/>
                  <a:gd name="connsiteX16" fmla="*/ 4450 w 13266"/>
                  <a:gd name="connsiteY16" fmla="*/ 8987 h 10000"/>
                  <a:gd name="connsiteX17" fmla="*/ 4479 w 13266"/>
                  <a:gd name="connsiteY17" fmla="*/ 8891 h 10000"/>
                  <a:gd name="connsiteX18" fmla="*/ 4454 w 13266"/>
                  <a:gd name="connsiteY18" fmla="*/ 8832 h 10000"/>
                  <a:gd name="connsiteX19" fmla="*/ 4479 w 13266"/>
                  <a:gd name="connsiteY19" fmla="*/ 8724 h 10000"/>
                  <a:gd name="connsiteX20" fmla="*/ 4507 w 13266"/>
                  <a:gd name="connsiteY20" fmla="*/ 8709 h 10000"/>
                  <a:gd name="connsiteX21" fmla="*/ 4522 w 13266"/>
                  <a:gd name="connsiteY21" fmla="*/ 8648 h 10000"/>
                  <a:gd name="connsiteX22" fmla="*/ 4464 w 13266"/>
                  <a:gd name="connsiteY22" fmla="*/ 8557 h 10000"/>
                  <a:gd name="connsiteX23" fmla="*/ 4454 w 13266"/>
                  <a:gd name="connsiteY23" fmla="*/ 8311 h 10000"/>
                  <a:gd name="connsiteX24" fmla="*/ 4324 w 13266"/>
                  <a:gd name="connsiteY24" fmla="*/ 8209 h 10000"/>
                  <a:gd name="connsiteX25" fmla="*/ 4262 w 13266"/>
                  <a:gd name="connsiteY25" fmla="*/ 8068 h 10000"/>
                  <a:gd name="connsiteX26" fmla="*/ 4161 w 13266"/>
                  <a:gd name="connsiteY26" fmla="*/ 8068 h 10000"/>
                  <a:gd name="connsiteX27" fmla="*/ 4036 w 13266"/>
                  <a:gd name="connsiteY27" fmla="*/ 8095 h 10000"/>
                  <a:gd name="connsiteX28" fmla="*/ 3959 w 13266"/>
                  <a:gd name="connsiteY28" fmla="*/ 8004 h 10000"/>
                  <a:gd name="connsiteX29" fmla="*/ 3978 w 13266"/>
                  <a:gd name="connsiteY29" fmla="*/ 7987 h 10000"/>
                  <a:gd name="connsiteX30" fmla="*/ 3963 w 13266"/>
                  <a:gd name="connsiteY30" fmla="*/ 7908 h 10000"/>
                  <a:gd name="connsiteX31" fmla="*/ 3872 w 13266"/>
                  <a:gd name="connsiteY31" fmla="*/ 7893 h 10000"/>
                  <a:gd name="connsiteX32" fmla="*/ 3771 w 13266"/>
                  <a:gd name="connsiteY32" fmla="*/ 7811 h 10000"/>
                  <a:gd name="connsiteX33" fmla="*/ 3732 w 13266"/>
                  <a:gd name="connsiteY33" fmla="*/ 7770 h 10000"/>
                  <a:gd name="connsiteX34" fmla="*/ 3674 w 13266"/>
                  <a:gd name="connsiteY34" fmla="*/ 7752 h 10000"/>
                  <a:gd name="connsiteX35" fmla="*/ 3655 w 13266"/>
                  <a:gd name="connsiteY35" fmla="*/ 7714 h 10000"/>
                  <a:gd name="connsiteX36" fmla="*/ 3742 w 13266"/>
                  <a:gd name="connsiteY36" fmla="*/ 7700 h 10000"/>
                  <a:gd name="connsiteX37" fmla="*/ 3655 w 13266"/>
                  <a:gd name="connsiteY37" fmla="*/ 7565 h 10000"/>
                  <a:gd name="connsiteX38" fmla="*/ 3583 w 13266"/>
                  <a:gd name="connsiteY38" fmla="*/ 7548 h 10000"/>
                  <a:gd name="connsiteX39" fmla="*/ 3588 w 13266"/>
                  <a:gd name="connsiteY39" fmla="*/ 7507 h 10000"/>
                  <a:gd name="connsiteX40" fmla="*/ 3357 w 13266"/>
                  <a:gd name="connsiteY40" fmla="*/ 7442 h 10000"/>
                  <a:gd name="connsiteX41" fmla="*/ 3337 w 13266"/>
                  <a:gd name="connsiteY41" fmla="*/ 7384 h 10000"/>
                  <a:gd name="connsiteX42" fmla="*/ 3357 w 13266"/>
                  <a:gd name="connsiteY42" fmla="*/ 7340 h 10000"/>
                  <a:gd name="connsiteX43" fmla="*/ 3212 w 13266"/>
                  <a:gd name="connsiteY43" fmla="*/ 7252 h 10000"/>
                  <a:gd name="connsiteX44" fmla="*/ 3121 w 13266"/>
                  <a:gd name="connsiteY44" fmla="*/ 7217 h 10000"/>
                  <a:gd name="connsiteX45" fmla="*/ 3106 w 13266"/>
                  <a:gd name="connsiteY45" fmla="*/ 7161 h 10000"/>
                  <a:gd name="connsiteX46" fmla="*/ 3140 w 13266"/>
                  <a:gd name="connsiteY46" fmla="*/ 7068 h 10000"/>
                  <a:gd name="connsiteX47" fmla="*/ 3068 w 13266"/>
                  <a:gd name="connsiteY47" fmla="*/ 7038 h 10000"/>
                  <a:gd name="connsiteX48" fmla="*/ 3063 w 13266"/>
                  <a:gd name="connsiteY48" fmla="*/ 6977 h 10000"/>
                  <a:gd name="connsiteX49" fmla="*/ 2967 w 13266"/>
                  <a:gd name="connsiteY49" fmla="*/ 6945 h 10000"/>
                  <a:gd name="connsiteX50" fmla="*/ 2967 w 13266"/>
                  <a:gd name="connsiteY50" fmla="*/ 6892 h 10000"/>
                  <a:gd name="connsiteX51" fmla="*/ 2904 w 13266"/>
                  <a:gd name="connsiteY51" fmla="*/ 6845 h 10000"/>
                  <a:gd name="connsiteX52" fmla="*/ 2904 w 13266"/>
                  <a:gd name="connsiteY52" fmla="*/ 6801 h 10000"/>
                  <a:gd name="connsiteX53" fmla="*/ 2846 w 13266"/>
                  <a:gd name="connsiteY53" fmla="*/ 6740 h 10000"/>
                  <a:gd name="connsiteX54" fmla="*/ 2832 w 13266"/>
                  <a:gd name="connsiteY54" fmla="*/ 6687 h 10000"/>
                  <a:gd name="connsiteX55" fmla="*/ 2745 w 13266"/>
                  <a:gd name="connsiteY55" fmla="*/ 6673 h 10000"/>
                  <a:gd name="connsiteX56" fmla="*/ 2673 w 13266"/>
                  <a:gd name="connsiteY56" fmla="*/ 6713 h 10000"/>
                  <a:gd name="connsiteX57" fmla="*/ 2659 w 13266"/>
                  <a:gd name="connsiteY57" fmla="*/ 6757 h 10000"/>
                  <a:gd name="connsiteX58" fmla="*/ 2543 w 13266"/>
                  <a:gd name="connsiteY58" fmla="*/ 6743 h 10000"/>
                  <a:gd name="connsiteX59" fmla="*/ 2514 w 13266"/>
                  <a:gd name="connsiteY59" fmla="*/ 6699 h 10000"/>
                  <a:gd name="connsiteX60" fmla="*/ 2519 w 13266"/>
                  <a:gd name="connsiteY60" fmla="*/ 6637 h 10000"/>
                  <a:gd name="connsiteX61" fmla="*/ 2476 w 13266"/>
                  <a:gd name="connsiteY61" fmla="*/ 6594 h 10000"/>
                  <a:gd name="connsiteX62" fmla="*/ 2490 w 13266"/>
                  <a:gd name="connsiteY62" fmla="*/ 6555 h 10000"/>
                  <a:gd name="connsiteX63" fmla="*/ 2403 w 13266"/>
                  <a:gd name="connsiteY63" fmla="*/ 6471 h 10000"/>
                  <a:gd name="connsiteX64" fmla="*/ 1936 w 13266"/>
                  <a:gd name="connsiteY64" fmla="*/ 6239 h 10000"/>
                  <a:gd name="connsiteX65" fmla="*/ 1936 w 13266"/>
                  <a:gd name="connsiteY65" fmla="*/ 6181 h 10000"/>
                  <a:gd name="connsiteX66" fmla="*/ 1835 w 13266"/>
                  <a:gd name="connsiteY66" fmla="*/ 6178 h 10000"/>
                  <a:gd name="connsiteX67" fmla="*/ 1763 w 13266"/>
                  <a:gd name="connsiteY67" fmla="*/ 6143 h 10000"/>
                  <a:gd name="connsiteX68" fmla="*/ 1768 w 13266"/>
                  <a:gd name="connsiteY68" fmla="*/ 6084 h 10000"/>
                  <a:gd name="connsiteX69" fmla="*/ 1907 w 13266"/>
                  <a:gd name="connsiteY69" fmla="*/ 6037 h 10000"/>
                  <a:gd name="connsiteX70" fmla="*/ 1883 w 13266"/>
                  <a:gd name="connsiteY70" fmla="*/ 5953 h 10000"/>
                  <a:gd name="connsiteX71" fmla="*/ 1725 w 13266"/>
                  <a:gd name="connsiteY71" fmla="*/ 5917 h 10000"/>
                  <a:gd name="connsiteX72" fmla="*/ 1676 w 13266"/>
                  <a:gd name="connsiteY72" fmla="*/ 5865 h 10000"/>
                  <a:gd name="connsiteX73" fmla="*/ 1604 w 13266"/>
                  <a:gd name="connsiteY73" fmla="*/ 5935 h 10000"/>
                  <a:gd name="connsiteX74" fmla="*/ 1508 w 13266"/>
                  <a:gd name="connsiteY74" fmla="*/ 5926 h 10000"/>
                  <a:gd name="connsiteX75" fmla="*/ 1402 w 13266"/>
                  <a:gd name="connsiteY75" fmla="*/ 5958 h 10000"/>
                  <a:gd name="connsiteX76" fmla="*/ 1416 w 13266"/>
                  <a:gd name="connsiteY76" fmla="*/ 5891 h 10000"/>
                  <a:gd name="connsiteX77" fmla="*/ 1465 w 13266"/>
                  <a:gd name="connsiteY77" fmla="*/ 5856 h 10000"/>
                  <a:gd name="connsiteX78" fmla="*/ 1407 w 13266"/>
                  <a:gd name="connsiteY78" fmla="*/ 5827 h 10000"/>
                  <a:gd name="connsiteX79" fmla="*/ 1378 w 13266"/>
                  <a:gd name="connsiteY79" fmla="*/ 5739 h 10000"/>
                  <a:gd name="connsiteX80" fmla="*/ 1335 w 13266"/>
                  <a:gd name="connsiteY80" fmla="*/ 5695 h 10000"/>
                  <a:gd name="connsiteX81" fmla="*/ 1416 w 13266"/>
                  <a:gd name="connsiteY81" fmla="*/ 5651 h 10000"/>
                  <a:gd name="connsiteX82" fmla="*/ 1388 w 13266"/>
                  <a:gd name="connsiteY82" fmla="*/ 5572 h 10000"/>
                  <a:gd name="connsiteX83" fmla="*/ 1320 w 13266"/>
                  <a:gd name="connsiteY83" fmla="*/ 5531 h 10000"/>
                  <a:gd name="connsiteX84" fmla="*/ 1388 w 13266"/>
                  <a:gd name="connsiteY84" fmla="*/ 5461 h 10000"/>
                  <a:gd name="connsiteX85" fmla="*/ 1301 w 13266"/>
                  <a:gd name="connsiteY85" fmla="*/ 5443 h 10000"/>
                  <a:gd name="connsiteX86" fmla="*/ 1277 w 13266"/>
                  <a:gd name="connsiteY86" fmla="*/ 5391 h 10000"/>
                  <a:gd name="connsiteX87" fmla="*/ 1176 w 13266"/>
                  <a:gd name="connsiteY87" fmla="*/ 5405 h 10000"/>
                  <a:gd name="connsiteX88" fmla="*/ 1190 w 13266"/>
                  <a:gd name="connsiteY88" fmla="*/ 5356 h 10000"/>
                  <a:gd name="connsiteX89" fmla="*/ 1142 w 13266"/>
                  <a:gd name="connsiteY89" fmla="*/ 5300 h 10000"/>
                  <a:gd name="connsiteX90" fmla="*/ 1176 w 13266"/>
                  <a:gd name="connsiteY90" fmla="*/ 5265 h 10000"/>
                  <a:gd name="connsiteX91" fmla="*/ 1118 w 13266"/>
                  <a:gd name="connsiteY91" fmla="*/ 5224 h 10000"/>
                  <a:gd name="connsiteX92" fmla="*/ 1055 w 13266"/>
                  <a:gd name="connsiteY92" fmla="*/ 5221 h 10000"/>
                  <a:gd name="connsiteX93" fmla="*/ 1099 w 13266"/>
                  <a:gd name="connsiteY93" fmla="*/ 5145 h 10000"/>
                  <a:gd name="connsiteX94" fmla="*/ 1046 w 13266"/>
                  <a:gd name="connsiteY94" fmla="*/ 5080 h 10000"/>
                  <a:gd name="connsiteX95" fmla="*/ 969 w 13266"/>
                  <a:gd name="connsiteY95" fmla="*/ 5022 h 10000"/>
                  <a:gd name="connsiteX96" fmla="*/ 887 w 13266"/>
                  <a:gd name="connsiteY96" fmla="*/ 5010 h 10000"/>
                  <a:gd name="connsiteX97" fmla="*/ 882 w 13266"/>
                  <a:gd name="connsiteY97" fmla="*/ 5048 h 10000"/>
                  <a:gd name="connsiteX98" fmla="*/ 824 w 13266"/>
                  <a:gd name="connsiteY98" fmla="*/ 5089 h 10000"/>
                  <a:gd name="connsiteX99" fmla="*/ 713 w 13266"/>
                  <a:gd name="connsiteY99" fmla="*/ 5028 h 10000"/>
                  <a:gd name="connsiteX100" fmla="*/ 612 w 13266"/>
                  <a:gd name="connsiteY100" fmla="*/ 5022 h 10000"/>
                  <a:gd name="connsiteX101" fmla="*/ 569 w 13266"/>
                  <a:gd name="connsiteY101" fmla="*/ 4931 h 10000"/>
                  <a:gd name="connsiteX102" fmla="*/ 598 w 13266"/>
                  <a:gd name="connsiteY102" fmla="*/ 4855 h 10000"/>
                  <a:gd name="connsiteX103" fmla="*/ 540 w 13266"/>
                  <a:gd name="connsiteY103" fmla="*/ 4808 h 10000"/>
                  <a:gd name="connsiteX104" fmla="*/ 439 w 13266"/>
                  <a:gd name="connsiteY104" fmla="*/ 4756 h 10000"/>
                  <a:gd name="connsiteX105" fmla="*/ 511 w 13266"/>
                  <a:gd name="connsiteY105" fmla="*/ 4835 h 10000"/>
                  <a:gd name="connsiteX106" fmla="*/ 425 w 13266"/>
                  <a:gd name="connsiteY106" fmla="*/ 4817 h 10000"/>
                  <a:gd name="connsiteX107" fmla="*/ 319 w 13266"/>
                  <a:gd name="connsiteY107" fmla="*/ 4802 h 10000"/>
                  <a:gd name="connsiteX108" fmla="*/ 218 w 13266"/>
                  <a:gd name="connsiteY108" fmla="*/ 4776 h 10000"/>
                  <a:gd name="connsiteX109" fmla="*/ 193 w 13266"/>
                  <a:gd name="connsiteY109" fmla="*/ 4703 h 10000"/>
                  <a:gd name="connsiteX110" fmla="*/ 208 w 13266"/>
                  <a:gd name="connsiteY110" fmla="*/ 4668 h 10000"/>
                  <a:gd name="connsiteX111" fmla="*/ 165 w 13266"/>
                  <a:gd name="connsiteY111" fmla="*/ 4636 h 10000"/>
                  <a:gd name="connsiteX112" fmla="*/ 102 w 13266"/>
                  <a:gd name="connsiteY112" fmla="*/ 4633 h 10000"/>
                  <a:gd name="connsiteX113" fmla="*/ 145 w 13266"/>
                  <a:gd name="connsiteY113" fmla="*/ 4592 h 10000"/>
                  <a:gd name="connsiteX114" fmla="*/ 102 w 13266"/>
                  <a:gd name="connsiteY114" fmla="*/ 4519 h 10000"/>
                  <a:gd name="connsiteX115" fmla="*/ 266 w 13266"/>
                  <a:gd name="connsiteY115" fmla="*/ 4562 h 10000"/>
                  <a:gd name="connsiteX116" fmla="*/ 319 w 13266"/>
                  <a:gd name="connsiteY116" fmla="*/ 4548 h 10000"/>
                  <a:gd name="connsiteX117" fmla="*/ 319 w 13266"/>
                  <a:gd name="connsiteY117" fmla="*/ 4495 h 10000"/>
                  <a:gd name="connsiteX118" fmla="*/ 261 w 13266"/>
                  <a:gd name="connsiteY118" fmla="*/ 4448 h 10000"/>
                  <a:gd name="connsiteX119" fmla="*/ 218 w 13266"/>
                  <a:gd name="connsiteY119" fmla="*/ 4440 h 10000"/>
                  <a:gd name="connsiteX120" fmla="*/ 131 w 13266"/>
                  <a:gd name="connsiteY120" fmla="*/ 4352 h 10000"/>
                  <a:gd name="connsiteX121" fmla="*/ 2187 w 13266"/>
                  <a:gd name="connsiteY121" fmla="*/ 0 h 10000"/>
                  <a:gd name="connsiteX0" fmla="*/ 9997 w 9997"/>
                  <a:gd name="connsiteY0" fmla="*/ 5757 h 10000"/>
                  <a:gd name="connsiteX1" fmla="*/ 9466 w 9997"/>
                  <a:gd name="connsiteY1" fmla="*/ 10000 h 10000"/>
                  <a:gd name="connsiteX2" fmla="*/ 7945 w 9997"/>
                  <a:gd name="connsiteY2" fmla="*/ 9927 h 10000"/>
                  <a:gd name="connsiteX3" fmla="*/ 6790 w 9997"/>
                  <a:gd name="connsiteY3" fmla="*/ 9860 h 10000"/>
                  <a:gd name="connsiteX4" fmla="*/ 4974 w 9997"/>
                  <a:gd name="connsiteY4" fmla="*/ 9751 h 10000"/>
                  <a:gd name="connsiteX5" fmla="*/ 4998 w 9997"/>
                  <a:gd name="connsiteY5" fmla="*/ 9701 h 10000"/>
                  <a:gd name="connsiteX6" fmla="*/ 4883 w 9997"/>
                  <a:gd name="connsiteY6" fmla="*/ 9672 h 10000"/>
                  <a:gd name="connsiteX7" fmla="*/ 4883 w 9997"/>
                  <a:gd name="connsiteY7" fmla="*/ 9584 h 10000"/>
                  <a:gd name="connsiteX8" fmla="*/ 4753 w 9997"/>
                  <a:gd name="connsiteY8" fmla="*/ 9552 h 10000"/>
                  <a:gd name="connsiteX9" fmla="*/ 4652 w 9997"/>
                  <a:gd name="connsiteY9" fmla="*/ 9514 h 10000"/>
                  <a:gd name="connsiteX10" fmla="*/ 4536 w 9997"/>
                  <a:gd name="connsiteY10" fmla="*/ 9359 h 10000"/>
                  <a:gd name="connsiteX11" fmla="*/ 4450 w 9997"/>
                  <a:gd name="connsiteY11" fmla="*/ 9303 h 10000"/>
                  <a:gd name="connsiteX12" fmla="*/ 4483 w 9997"/>
                  <a:gd name="connsiteY12" fmla="*/ 9145 h 10000"/>
                  <a:gd name="connsiteX13" fmla="*/ 4382 w 9997"/>
                  <a:gd name="connsiteY13" fmla="*/ 9137 h 10000"/>
                  <a:gd name="connsiteX14" fmla="*/ 4324 w 9997"/>
                  <a:gd name="connsiteY14" fmla="*/ 9084 h 10000"/>
                  <a:gd name="connsiteX15" fmla="*/ 4406 w 9997"/>
                  <a:gd name="connsiteY15" fmla="*/ 9017 h 10000"/>
                  <a:gd name="connsiteX16" fmla="*/ 4450 w 9997"/>
                  <a:gd name="connsiteY16" fmla="*/ 8987 h 10000"/>
                  <a:gd name="connsiteX17" fmla="*/ 4479 w 9997"/>
                  <a:gd name="connsiteY17" fmla="*/ 8891 h 10000"/>
                  <a:gd name="connsiteX18" fmla="*/ 4454 w 9997"/>
                  <a:gd name="connsiteY18" fmla="*/ 8832 h 10000"/>
                  <a:gd name="connsiteX19" fmla="*/ 4479 w 9997"/>
                  <a:gd name="connsiteY19" fmla="*/ 8724 h 10000"/>
                  <a:gd name="connsiteX20" fmla="*/ 4507 w 9997"/>
                  <a:gd name="connsiteY20" fmla="*/ 8709 h 10000"/>
                  <a:gd name="connsiteX21" fmla="*/ 4522 w 9997"/>
                  <a:gd name="connsiteY21" fmla="*/ 8648 h 10000"/>
                  <a:gd name="connsiteX22" fmla="*/ 4464 w 9997"/>
                  <a:gd name="connsiteY22" fmla="*/ 8557 h 10000"/>
                  <a:gd name="connsiteX23" fmla="*/ 4454 w 9997"/>
                  <a:gd name="connsiteY23" fmla="*/ 8311 h 10000"/>
                  <a:gd name="connsiteX24" fmla="*/ 4324 w 9997"/>
                  <a:gd name="connsiteY24" fmla="*/ 8209 h 10000"/>
                  <a:gd name="connsiteX25" fmla="*/ 4262 w 9997"/>
                  <a:gd name="connsiteY25" fmla="*/ 8068 h 10000"/>
                  <a:gd name="connsiteX26" fmla="*/ 4161 w 9997"/>
                  <a:gd name="connsiteY26" fmla="*/ 8068 h 10000"/>
                  <a:gd name="connsiteX27" fmla="*/ 4036 w 9997"/>
                  <a:gd name="connsiteY27" fmla="*/ 8095 h 10000"/>
                  <a:gd name="connsiteX28" fmla="*/ 3959 w 9997"/>
                  <a:gd name="connsiteY28" fmla="*/ 8004 h 10000"/>
                  <a:gd name="connsiteX29" fmla="*/ 3978 w 9997"/>
                  <a:gd name="connsiteY29" fmla="*/ 7987 h 10000"/>
                  <a:gd name="connsiteX30" fmla="*/ 3963 w 9997"/>
                  <a:gd name="connsiteY30" fmla="*/ 7908 h 10000"/>
                  <a:gd name="connsiteX31" fmla="*/ 3872 w 9997"/>
                  <a:gd name="connsiteY31" fmla="*/ 7893 h 10000"/>
                  <a:gd name="connsiteX32" fmla="*/ 3771 w 9997"/>
                  <a:gd name="connsiteY32" fmla="*/ 7811 h 10000"/>
                  <a:gd name="connsiteX33" fmla="*/ 3732 w 9997"/>
                  <a:gd name="connsiteY33" fmla="*/ 7770 h 10000"/>
                  <a:gd name="connsiteX34" fmla="*/ 3674 w 9997"/>
                  <a:gd name="connsiteY34" fmla="*/ 7752 h 10000"/>
                  <a:gd name="connsiteX35" fmla="*/ 3655 w 9997"/>
                  <a:gd name="connsiteY35" fmla="*/ 7714 h 10000"/>
                  <a:gd name="connsiteX36" fmla="*/ 3742 w 9997"/>
                  <a:gd name="connsiteY36" fmla="*/ 7700 h 10000"/>
                  <a:gd name="connsiteX37" fmla="*/ 3655 w 9997"/>
                  <a:gd name="connsiteY37" fmla="*/ 7565 h 10000"/>
                  <a:gd name="connsiteX38" fmla="*/ 3583 w 9997"/>
                  <a:gd name="connsiteY38" fmla="*/ 7548 h 10000"/>
                  <a:gd name="connsiteX39" fmla="*/ 3588 w 9997"/>
                  <a:gd name="connsiteY39" fmla="*/ 7507 h 10000"/>
                  <a:gd name="connsiteX40" fmla="*/ 3357 w 9997"/>
                  <a:gd name="connsiteY40" fmla="*/ 7442 h 10000"/>
                  <a:gd name="connsiteX41" fmla="*/ 3337 w 9997"/>
                  <a:gd name="connsiteY41" fmla="*/ 7384 h 10000"/>
                  <a:gd name="connsiteX42" fmla="*/ 3357 w 9997"/>
                  <a:gd name="connsiteY42" fmla="*/ 7340 h 10000"/>
                  <a:gd name="connsiteX43" fmla="*/ 3212 w 9997"/>
                  <a:gd name="connsiteY43" fmla="*/ 7252 h 10000"/>
                  <a:gd name="connsiteX44" fmla="*/ 3121 w 9997"/>
                  <a:gd name="connsiteY44" fmla="*/ 7217 h 10000"/>
                  <a:gd name="connsiteX45" fmla="*/ 3106 w 9997"/>
                  <a:gd name="connsiteY45" fmla="*/ 7161 h 10000"/>
                  <a:gd name="connsiteX46" fmla="*/ 3140 w 9997"/>
                  <a:gd name="connsiteY46" fmla="*/ 7068 h 10000"/>
                  <a:gd name="connsiteX47" fmla="*/ 3068 w 9997"/>
                  <a:gd name="connsiteY47" fmla="*/ 7038 h 10000"/>
                  <a:gd name="connsiteX48" fmla="*/ 3063 w 9997"/>
                  <a:gd name="connsiteY48" fmla="*/ 6977 h 10000"/>
                  <a:gd name="connsiteX49" fmla="*/ 2967 w 9997"/>
                  <a:gd name="connsiteY49" fmla="*/ 6945 h 10000"/>
                  <a:gd name="connsiteX50" fmla="*/ 2967 w 9997"/>
                  <a:gd name="connsiteY50" fmla="*/ 6892 h 10000"/>
                  <a:gd name="connsiteX51" fmla="*/ 2904 w 9997"/>
                  <a:gd name="connsiteY51" fmla="*/ 6845 h 10000"/>
                  <a:gd name="connsiteX52" fmla="*/ 2904 w 9997"/>
                  <a:gd name="connsiteY52" fmla="*/ 6801 h 10000"/>
                  <a:gd name="connsiteX53" fmla="*/ 2846 w 9997"/>
                  <a:gd name="connsiteY53" fmla="*/ 6740 h 10000"/>
                  <a:gd name="connsiteX54" fmla="*/ 2832 w 9997"/>
                  <a:gd name="connsiteY54" fmla="*/ 6687 h 10000"/>
                  <a:gd name="connsiteX55" fmla="*/ 2745 w 9997"/>
                  <a:gd name="connsiteY55" fmla="*/ 6673 h 10000"/>
                  <a:gd name="connsiteX56" fmla="*/ 2673 w 9997"/>
                  <a:gd name="connsiteY56" fmla="*/ 6713 h 10000"/>
                  <a:gd name="connsiteX57" fmla="*/ 2659 w 9997"/>
                  <a:gd name="connsiteY57" fmla="*/ 6757 h 10000"/>
                  <a:gd name="connsiteX58" fmla="*/ 2543 w 9997"/>
                  <a:gd name="connsiteY58" fmla="*/ 6743 h 10000"/>
                  <a:gd name="connsiteX59" fmla="*/ 2514 w 9997"/>
                  <a:gd name="connsiteY59" fmla="*/ 6699 h 10000"/>
                  <a:gd name="connsiteX60" fmla="*/ 2519 w 9997"/>
                  <a:gd name="connsiteY60" fmla="*/ 6637 h 10000"/>
                  <a:gd name="connsiteX61" fmla="*/ 2476 w 9997"/>
                  <a:gd name="connsiteY61" fmla="*/ 6594 h 10000"/>
                  <a:gd name="connsiteX62" fmla="*/ 2490 w 9997"/>
                  <a:gd name="connsiteY62" fmla="*/ 6555 h 10000"/>
                  <a:gd name="connsiteX63" fmla="*/ 2403 w 9997"/>
                  <a:gd name="connsiteY63" fmla="*/ 6471 h 10000"/>
                  <a:gd name="connsiteX64" fmla="*/ 1936 w 9997"/>
                  <a:gd name="connsiteY64" fmla="*/ 6239 h 10000"/>
                  <a:gd name="connsiteX65" fmla="*/ 1936 w 9997"/>
                  <a:gd name="connsiteY65" fmla="*/ 6181 h 10000"/>
                  <a:gd name="connsiteX66" fmla="*/ 1835 w 9997"/>
                  <a:gd name="connsiteY66" fmla="*/ 6178 h 10000"/>
                  <a:gd name="connsiteX67" fmla="*/ 1763 w 9997"/>
                  <a:gd name="connsiteY67" fmla="*/ 6143 h 10000"/>
                  <a:gd name="connsiteX68" fmla="*/ 1768 w 9997"/>
                  <a:gd name="connsiteY68" fmla="*/ 6084 h 10000"/>
                  <a:gd name="connsiteX69" fmla="*/ 1907 w 9997"/>
                  <a:gd name="connsiteY69" fmla="*/ 6037 h 10000"/>
                  <a:gd name="connsiteX70" fmla="*/ 1883 w 9997"/>
                  <a:gd name="connsiteY70" fmla="*/ 5953 h 10000"/>
                  <a:gd name="connsiteX71" fmla="*/ 1725 w 9997"/>
                  <a:gd name="connsiteY71" fmla="*/ 5917 h 10000"/>
                  <a:gd name="connsiteX72" fmla="*/ 1676 w 9997"/>
                  <a:gd name="connsiteY72" fmla="*/ 5865 h 10000"/>
                  <a:gd name="connsiteX73" fmla="*/ 1604 w 9997"/>
                  <a:gd name="connsiteY73" fmla="*/ 5935 h 10000"/>
                  <a:gd name="connsiteX74" fmla="*/ 1508 w 9997"/>
                  <a:gd name="connsiteY74" fmla="*/ 5926 h 10000"/>
                  <a:gd name="connsiteX75" fmla="*/ 1402 w 9997"/>
                  <a:gd name="connsiteY75" fmla="*/ 5958 h 10000"/>
                  <a:gd name="connsiteX76" fmla="*/ 1416 w 9997"/>
                  <a:gd name="connsiteY76" fmla="*/ 5891 h 10000"/>
                  <a:gd name="connsiteX77" fmla="*/ 1465 w 9997"/>
                  <a:gd name="connsiteY77" fmla="*/ 5856 h 10000"/>
                  <a:gd name="connsiteX78" fmla="*/ 1407 w 9997"/>
                  <a:gd name="connsiteY78" fmla="*/ 5827 h 10000"/>
                  <a:gd name="connsiteX79" fmla="*/ 1378 w 9997"/>
                  <a:gd name="connsiteY79" fmla="*/ 5739 h 10000"/>
                  <a:gd name="connsiteX80" fmla="*/ 1335 w 9997"/>
                  <a:gd name="connsiteY80" fmla="*/ 5695 h 10000"/>
                  <a:gd name="connsiteX81" fmla="*/ 1416 w 9997"/>
                  <a:gd name="connsiteY81" fmla="*/ 5651 h 10000"/>
                  <a:gd name="connsiteX82" fmla="*/ 1388 w 9997"/>
                  <a:gd name="connsiteY82" fmla="*/ 5572 h 10000"/>
                  <a:gd name="connsiteX83" fmla="*/ 1320 w 9997"/>
                  <a:gd name="connsiteY83" fmla="*/ 5531 h 10000"/>
                  <a:gd name="connsiteX84" fmla="*/ 1388 w 9997"/>
                  <a:gd name="connsiteY84" fmla="*/ 5461 h 10000"/>
                  <a:gd name="connsiteX85" fmla="*/ 1301 w 9997"/>
                  <a:gd name="connsiteY85" fmla="*/ 5443 h 10000"/>
                  <a:gd name="connsiteX86" fmla="*/ 1277 w 9997"/>
                  <a:gd name="connsiteY86" fmla="*/ 5391 h 10000"/>
                  <a:gd name="connsiteX87" fmla="*/ 1176 w 9997"/>
                  <a:gd name="connsiteY87" fmla="*/ 5405 h 10000"/>
                  <a:gd name="connsiteX88" fmla="*/ 1190 w 9997"/>
                  <a:gd name="connsiteY88" fmla="*/ 5356 h 10000"/>
                  <a:gd name="connsiteX89" fmla="*/ 1142 w 9997"/>
                  <a:gd name="connsiteY89" fmla="*/ 5300 h 10000"/>
                  <a:gd name="connsiteX90" fmla="*/ 1176 w 9997"/>
                  <a:gd name="connsiteY90" fmla="*/ 5265 h 10000"/>
                  <a:gd name="connsiteX91" fmla="*/ 1118 w 9997"/>
                  <a:gd name="connsiteY91" fmla="*/ 5224 h 10000"/>
                  <a:gd name="connsiteX92" fmla="*/ 1055 w 9997"/>
                  <a:gd name="connsiteY92" fmla="*/ 5221 h 10000"/>
                  <a:gd name="connsiteX93" fmla="*/ 1099 w 9997"/>
                  <a:gd name="connsiteY93" fmla="*/ 5145 h 10000"/>
                  <a:gd name="connsiteX94" fmla="*/ 1046 w 9997"/>
                  <a:gd name="connsiteY94" fmla="*/ 5080 h 10000"/>
                  <a:gd name="connsiteX95" fmla="*/ 969 w 9997"/>
                  <a:gd name="connsiteY95" fmla="*/ 5022 h 10000"/>
                  <a:gd name="connsiteX96" fmla="*/ 887 w 9997"/>
                  <a:gd name="connsiteY96" fmla="*/ 5010 h 10000"/>
                  <a:gd name="connsiteX97" fmla="*/ 882 w 9997"/>
                  <a:gd name="connsiteY97" fmla="*/ 5048 h 10000"/>
                  <a:gd name="connsiteX98" fmla="*/ 824 w 9997"/>
                  <a:gd name="connsiteY98" fmla="*/ 5089 h 10000"/>
                  <a:gd name="connsiteX99" fmla="*/ 713 w 9997"/>
                  <a:gd name="connsiteY99" fmla="*/ 5028 h 10000"/>
                  <a:gd name="connsiteX100" fmla="*/ 612 w 9997"/>
                  <a:gd name="connsiteY100" fmla="*/ 5022 h 10000"/>
                  <a:gd name="connsiteX101" fmla="*/ 569 w 9997"/>
                  <a:gd name="connsiteY101" fmla="*/ 4931 h 10000"/>
                  <a:gd name="connsiteX102" fmla="*/ 598 w 9997"/>
                  <a:gd name="connsiteY102" fmla="*/ 4855 h 10000"/>
                  <a:gd name="connsiteX103" fmla="*/ 540 w 9997"/>
                  <a:gd name="connsiteY103" fmla="*/ 4808 h 10000"/>
                  <a:gd name="connsiteX104" fmla="*/ 439 w 9997"/>
                  <a:gd name="connsiteY104" fmla="*/ 4756 h 10000"/>
                  <a:gd name="connsiteX105" fmla="*/ 511 w 9997"/>
                  <a:gd name="connsiteY105" fmla="*/ 4835 h 10000"/>
                  <a:gd name="connsiteX106" fmla="*/ 425 w 9997"/>
                  <a:gd name="connsiteY106" fmla="*/ 4817 h 10000"/>
                  <a:gd name="connsiteX107" fmla="*/ 319 w 9997"/>
                  <a:gd name="connsiteY107" fmla="*/ 4802 h 10000"/>
                  <a:gd name="connsiteX108" fmla="*/ 218 w 9997"/>
                  <a:gd name="connsiteY108" fmla="*/ 4776 h 10000"/>
                  <a:gd name="connsiteX109" fmla="*/ 193 w 9997"/>
                  <a:gd name="connsiteY109" fmla="*/ 4703 h 10000"/>
                  <a:gd name="connsiteX110" fmla="*/ 208 w 9997"/>
                  <a:gd name="connsiteY110" fmla="*/ 4668 h 10000"/>
                  <a:gd name="connsiteX111" fmla="*/ 165 w 9997"/>
                  <a:gd name="connsiteY111" fmla="*/ 4636 h 10000"/>
                  <a:gd name="connsiteX112" fmla="*/ 102 w 9997"/>
                  <a:gd name="connsiteY112" fmla="*/ 4633 h 10000"/>
                  <a:gd name="connsiteX113" fmla="*/ 145 w 9997"/>
                  <a:gd name="connsiteY113" fmla="*/ 4592 h 10000"/>
                  <a:gd name="connsiteX114" fmla="*/ 102 w 9997"/>
                  <a:gd name="connsiteY114" fmla="*/ 4519 h 10000"/>
                  <a:gd name="connsiteX115" fmla="*/ 266 w 9997"/>
                  <a:gd name="connsiteY115" fmla="*/ 4562 h 10000"/>
                  <a:gd name="connsiteX116" fmla="*/ 319 w 9997"/>
                  <a:gd name="connsiteY116" fmla="*/ 4548 h 10000"/>
                  <a:gd name="connsiteX117" fmla="*/ 319 w 9997"/>
                  <a:gd name="connsiteY117" fmla="*/ 4495 h 10000"/>
                  <a:gd name="connsiteX118" fmla="*/ 261 w 9997"/>
                  <a:gd name="connsiteY118" fmla="*/ 4448 h 10000"/>
                  <a:gd name="connsiteX119" fmla="*/ 218 w 9997"/>
                  <a:gd name="connsiteY119" fmla="*/ 4440 h 10000"/>
                  <a:gd name="connsiteX120" fmla="*/ 131 w 9997"/>
                  <a:gd name="connsiteY120" fmla="*/ 4352 h 10000"/>
                  <a:gd name="connsiteX121" fmla="*/ 2187 w 9997"/>
                  <a:gd name="connsiteY121" fmla="*/ 0 h 10000"/>
                  <a:gd name="connsiteX0" fmla="*/ 10000 w 10000"/>
                  <a:gd name="connsiteY0" fmla="*/ 1405 h 5648"/>
                  <a:gd name="connsiteX1" fmla="*/ 9469 w 10000"/>
                  <a:gd name="connsiteY1" fmla="*/ 5648 h 5648"/>
                  <a:gd name="connsiteX2" fmla="*/ 7947 w 10000"/>
                  <a:gd name="connsiteY2" fmla="*/ 5575 h 5648"/>
                  <a:gd name="connsiteX3" fmla="*/ 6792 w 10000"/>
                  <a:gd name="connsiteY3" fmla="*/ 5508 h 5648"/>
                  <a:gd name="connsiteX4" fmla="*/ 4975 w 10000"/>
                  <a:gd name="connsiteY4" fmla="*/ 5399 h 5648"/>
                  <a:gd name="connsiteX5" fmla="*/ 4999 w 10000"/>
                  <a:gd name="connsiteY5" fmla="*/ 5349 h 5648"/>
                  <a:gd name="connsiteX6" fmla="*/ 4884 w 10000"/>
                  <a:gd name="connsiteY6" fmla="*/ 5320 h 5648"/>
                  <a:gd name="connsiteX7" fmla="*/ 4884 w 10000"/>
                  <a:gd name="connsiteY7" fmla="*/ 5232 h 5648"/>
                  <a:gd name="connsiteX8" fmla="*/ 4754 w 10000"/>
                  <a:gd name="connsiteY8" fmla="*/ 5200 h 5648"/>
                  <a:gd name="connsiteX9" fmla="*/ 4653 w 10000"/>
                  <a:gd name="connsiteY9" fmla="*/ 5162 h 5648"/>
                  <a:gd name="connsiteX10" fmla="*/ 4537 w 10000"/>
                  <a:gd name="connsiteY10" fmla="*/ 5007 h 5648"/>
                  <a:gd name="connsiteX11" fmla="*/ 4451 w 10000"/>
                  <a:gd name="connsiteY11" fmla="*/ 4951 h 5648"/>
                  <a:gd name="connsiteX12" fmla="*/ 4484 w 10000"/>
                  <a:gd name="connsiteY12" fmla="*/ 4793 h 5648"/>
                  <a:gd name="connsiteX13" fmla="*/ 4383 w 10000"/>
                  <a:gd name="connsiteY13" fmla="*/ 4785 h 5648"/>
                  <a:gd name="connsiteX14" fmla="*/ 4325 w 10000"/>
                  <a:gd name="connsiteY14" fmla="*/ 4732 h 5648"/>
                  <a:gd name="connsiteX15" fmla="*/ 4407 w 10000"/>
                  <a:gd name="connsiteY15" fmla="*/ 4665 h 5648"/>
                  <a:gd name="connsiteX16" fmla="*/ 4451 w 10000"/>
                  <a:gd name="connsiteY16" fmla="*/ 4635 h 5648"/>
                  <a:gd name="connsiteX17" fmla="*/ 4480 w 10000"/>
                  <a:gd name="connsiteY17" fmla="*/ 4539 h 5648"/>
                  <a:gd name="connsiteX18" fmla="*/ 4455 w 10000"/>
                  <a:gd name="connsiteY18" fmla="*/ 4480 h 5648"/>
                  <a:gd name="connsiteX19" fmla="*/ 4480 w 10000"/>
                  <a:gd name="connsiteY19" fmla="*/ 4372 h 5648"/>
                  <a:gd name="connsiteX20" fmla="*/ 4508 w 10000"/>
                  <a:gd name="connsiteY20" fmla="*/ 4357 h 5648"/>
                  <a:gd name="connsiteX21" fmla="*/ 4523 w 10000"/>
                  <a:gd name="connsiteY21" fmla="*/ 4296 h 5648"/>
                  <a:gd name="connsiteX22" fmla="*/ 4465 w 10000"/>
                  <a:gd name="connsiteY22" fmla="*/ 4205 h 5648"/>
                  <a:gd name="connsiteX23" fmla="*/ 4455 w 10000"/>
                  <a:gd name="connsiteY23" fmla="*/ 3959 h 5648"/>
                  <a:gd name="connsiteX24" fmla="*/ 4325 w 10000"/>
                  <a:gd name="connsiteY24" fmla="*/ 3857 h 5648"/>
                  <a:gd name="connsiteX25" fmla="*/ 4263 w 10000"/>
                  <a:gd name="connsiteY25" fmla="*/ 3716 h 5648"/>
                  <a:gd name="connsiteX26" fmla="*/ 4162 w 10000"/>
                  <a:gd name="connsiteY26" fmla="*/ 3716 h 5648"/>
                  <a:gd name="connsiteX27" fmla="*/ 4037 w 10000"/>
                  <a:gd name="connsiteY27" fmla="*/ 3743 h 5648"/>
                  <a:gd name="connsiteX28" fmla="*/ 3960 w 10000"/>
                  <a:gd name="connsiteY28" fmla="*/ 3652 h 5648"/>
                  <a:gd name="connsiteX29" fmla="*/ 3979 w 10000"/>
                  <a:gd name="connsiteY29" fmla="*/ 3635 h 5648"/>
                  <a:gd name="connsiteX30" fmla="*/ 3964 w 10000"/>
                  <a:gd name="connsiteY30" fmla="*/ 3556 h 5648"/>
                  <a:gd name="connsiteX31" fmla="*/ 3873 w 10000"/>
                  <a:gd name="connsiteY31" fmla="*/ 3541 h 5648"/>
                  <a:gd name="connsiteX32" fmla="*/ 3772 w 10000"/>
                  <a:gd name="connsiteY32" fmla="*/ 3459 h 5648"/>
                  <a:gd name="connsiteX33" fmla="*/ 3733 w 10000"/>
                  <a:gd name="connsiteY33" fmla="*/ 3418 h 5648"/>
                  <a:gd name="connsiteX34" fmla="*/ 3675 w 10000"/>
                  <a:gd name="connsiteY34" fmla="*/ 3400 h 5648"/>
                  <a:gd name="connsiteX35" fmla="*/ 3656 w 10000"/>
                  <a:gd name="connsiteY35" fmla="*/ 3362 h 5648"/>
                  <a:gd name="connsiteX36" fmla="*/ 3743 w 10000"/>
                  <a:gd name="connsiteY36" fmla="*/ 3348 h 5648"/>
                  <a:gd name="connsiteX37" fmla="*/ 3656 w 10000"/>
                  <a:gd name="connsiteY37" fmla="*/ 3213 h 5648"/>
                  <a:gd name="connsiteX38" fmla="*/ 3584 w 10000"/>
                  <a:gd name="connsiteY38" fmla="*/ 3196 h 5648"/>
                  <a:gd name="connsiteX39" fmla="*/ 3589 w 10000"/>
                  <a:gd name="connsiteY39" fmla="*/ 3155 h 5648"/>
                  <a:gd name="connsiteX40" fmla="*/ 3358 w 10000"/>
                  <a:gd name="connsiteY40" fmla="*/ 3090 h 5648"/>
                  <a:gd name="connsiteX41" fmla="*/ 3338 w 10000"/>
                  <a:gd name="connsiteY41" fmla="*/ 3032 h 5648"/>
                  <a:gd name="connsiteX42" fmla="*/ 3358 w 10000"/>
                  <a:gd name="connsiteY42" fmla="*/ 2988 h 5648"/>
                  <a:gd name="connsiteX43" fmla="*/ 3213 w 10000"/>
                  <a:gd name="connsiteY43" fmla="*/ 2900 h 5648"/>
                  <a:gd name="connsiteX44" fmla="*/ 3122 w 10000"/>
                  <a:gd name="connsiteY44" fmla="*/ 2865 h 5648"/>
                  <a:gd name="connsiteX45" fmla="*/ 3107 w 10000"/>
                  <a:gd name="connsiteY45" fmla="*/ 2809 h 5648"/>
                  <a:gd name="connsiteX46" fmla="*/ 3141 w 10000"/>
                  <a:gd name="connsiteY46" fmla="*/ 2716 h 5648"/>
                  <a:gd name="connsiteX47" fmla="*/ 3069 w 10000"/>
                  <a:gd name="connsiteY47" fmla="*/ 2686 h 5648"/>
                  <a:gd name="connsiteX48" fmla="*/ 3064 w 10000"/>
                  <a:gd name="connsiteY48" fmla="*/ 2625 h 5648"/>
                  <a:gd name="connsiteX49" fmla="*/ 2968 w 10000"/>
                  <a:gd name="connsiteY49" fmla="*/ 2593 h 5648"/>
                  <a:gd name="connsiteX50" fmla="*/ 2968 w 10000"/>
                  <a:gd name="connsiteY50" fmla="*/ 2540 h 5648"/>
                  <a:gd name="connsiteX51" fmla="*/ 2905 w 10000"/>
                  <a:gd name="connsiteY51" fmla="*/ 2493 h 5648"/>
                  <a:gd name="connsiteX52" fmla="*/ 2905 w 10000"/>
                  <a:gd name="connsiteY52" fmla="*/ 2449 h 5648"/>
                  <a:gd name="connsiteX53" fmla="*/ 2847 w 10000"/>
                  <a:gd name="connsiteY53" fmla="*/ 2388 h 5648"/>
                  <a:gd name="connsiteX54" fmla="*/ 2833 w 10000"/>
                  <a:gd name="connsiteY54" fmla="*/ 2335 h 5648"/>
                  <a:gd name="connsiteX55" fmla="*/ 2746 w 10000"/>
                  <a:gd name="connsiteY55" fmla="*/ 2321 h 5648"/>
                  <a:gd name="connsiteX56" fmla="*/ 2674 w 10000"/>
                  <a:gd name="connsiteY56" fmla="*/ 2361 h 5648"/>
                  <a:gd name="connsiteX57" fmla="*/ 2660 w 10000"/>
                  <a:gd name="connsiteY57" fmla="*/ 2405 h 5648"/>
                  <a:gd name="connsiteX58" fmla="*/ 2544 w 10000"/>
                  <a:gd name="connsiteY58" fmla="*/ 2391 h 5648"/>
                  <a:gd name="connsiteX59" fmla="*/ 2515 w 10000"/>
                  <a:gd name="connsiteY59" fmla="*/ 2347 h 5648"/>
                  <a:gd name="connsiteX60" fmla="*/ 2520 w 10000"/>
                  <a:gd name="connsiteY60" fmla="*/ 2285 h 5648"/>
                  <a:gd name="connsiteX61" fmla="*/ 2477 w 10000"/>
                  <a:gd name="connsiteY61" fmla="*/ 2242 h 5648"/>
                  <a:gd name="connsiteX62" fmla="*/ 2491 w 10000"/>
                  <a:gd name="connsiteY62" fmla="*/ 2203 h 5648"/>
                  <a:gd name="connsiteX63" fmla="*/ 2404 w 10000"/>
                  <a:gd name="connsiteY63" fmla="*/ 2119 h 5648"/>
                  <a:gd name="connsiteX64" fmla="*/ 1937 w 10000"/>
                  <a:gd name="connsiteY64" fmla="*/ 1887 h 5648"/>
                  <a:gd name="connsiteX65" fmla="*/ 1937 w 10000"/>
                  <a:gd name="connsiteY65" fmla="*/ 1829 h 5648"/>
                  <a:gd name="connsiteX66" fmla="*/ 1836 w 10000"/>
                  <a:gd name="connsiteY66" fmla="*/ 1826 h 5648"/>
                  <a:gd name="connsiteX67" fmla="*/ 1764 w 10000"/>
                  <a:gd name="connsiteY67" fmla="*/ 1791 h 5648"/>
                  <a:gd name="connsiteX68" fmla="*/ 1769 w 10000"/>
                  <a:gd name="connsiteY68" fmla="*/ 1732 h 5648"/>
                  <a:gd name="connsiteX69" fmla="*/ 1908 w 10000"/>
                  <a:gd name="connsiteY69" fmla="*/ 1685 h 5648"/>
                  <a:gd name="connsiteX70" fmla="*/ 1884 w 10000"/>
                  <a:gd name="connsiteY70" fmla="*/ 1601 h 5648"/>
                  <a:gd name="connsiteX71" fmla="*/ 1726 w 10000"/>
                  <a:gd name="connsiteY71" fmla="*/ 1565 h 5648"/>
                  <a:gd name="connsiteX72" fmla="*/ 1677 w 10000"/>
                  <a:gd name="connsiteY72" fmla="*/ 1513 h 5648"/>
                  <a:gd name="connsiteX73" fmla="*/ 1604 w 10000"/>
                  <a:gd name="connsiteY73" fmla="*/ 1583 h 5648"/>
                  <a:gd name="connsiteX74" fmla="*/ 1508 w 10000"/>
                  <a:gd name="connsiteY74" fmla="*/ 1574 h 5648"/>
                  <a:gd name="connsiteX75" fmla="*/ 1402 w 10000"/>
                  <a:gd name="connsiteY75" fmla="*/ 1606 h 5648"/>
                  <a:gd name="connsiteX76" fmla="*/ 1416 w 10000"/>
                  <a:gd name="connsiteY76" fmla="*/ 1539 h 5648"/>
                  <a:gd name="connsiteX77" fmla="*/ 1465 w 10000"/>
                  <a:gd name="connsiteY77" fmla="*/ 1504 h 5648"/>
                  <a:gd name="connsiteX78" fmla="*/ 1407 w 10000"/>
                  <a:gd name="connsiteY78" fmla="*/ 1475 h 5648"/>
                  <a:gd name="connsiteX79" fmla="*/ 1378 w 10000"/>
                  <a:gd name="connsiteY79" fmla="*/ 1387 h 5648"/>
                  <a:gd name="connsiteX80" fmla="*/ 1335 w 10000"/>
                  <a:gd name="connsiteY80" fmla="*/ 1343 h 5648"/>
                  <a:gd name="connsiteX81" fmla="*/ 1416 w 10000"/>
                  <a:gd name="connsiteY81" fmla="*/ 1299 h 5648"/>
                  <a:gd name="connsiteX82" fmla="*/ 1388 w 10000"/>
                  <a:gd name="connsiteY82" fmla="*/ 1220 h 5648"/>
                  <a:gd name="connsiteX83" fmla="*/ 1320 w 10000"/>
                  <a:gd name="connsiteY83" fmla="*/ 1179 h 5648"/>
                  <a:gd name="connsiteX84" fmla="*/ 1388 w 10000"/>
                  <a:gd name="connsiteY84" fmla="*/ 1109 h 5648"/>
                  <a:gd name="connsiteX85" fmla="*/ 1301 w 10000"/>
                  <a:gd name="connsiteY85" fmla="*/ 1091 h 5648"/>
                  <a:gd name="connsiteX86" fmla="*/ 1277 w 10000"/>
                  <a:gd name="connsiteY86" fmla="*/ 1039 h 5648"/>
                  <a:gd name="connsiteX87" fmla="*/ 1176 w 10000"/>
                  <a:gd name="connsiteY87" fmla="*/ 1053 h 5648"/>
                  <a:gd name="connsiteX88" fmla="*/ 1190 w 10000"/>
                  <a:gd name="connsiteY88" fmla="*/ 1004 h 5648"/>
                  <a:gd name="connsiteX89" fmla="*/ 1142 w 10000"/>
                  <a:gd name="connsiteY89" fmla="*/ 948 h 5648"/>
                  <a:gd name="connsiteX90" fmla="*/ 1176 w 10000"/>
                  <a:gd name="connsiteY90" fmla="*/ 913 h 5648"/>
                  <a:gd name="connsiteX91" fmla="*/ 1118 w 10000"/>
                  <a:gd name="connsiteY91" fmla="*/ 872 h 5648"/>
                  <a:gd name="connsiteX92" fmla="*/ 1055 w 10000"/>
                  <a:gd name="connsiteY92" fmla="*/ 869 h 5648"/>
                  <a:gd name="connsiteX93" fmla="*/ 1099 w 10000"/>
                  <a:gd name="connsiteY93" fmla="*/ 793 h 5648"/>
                  <a:gd name="connsiteX94" fmla="*/ 1046 w 10000"/>
                  <a:gd name="connsiteY94" fmla="*/ 728 h 5648"/>
                  <a:gd name="connsiteX95" fmla="*/ 969 w 10000"/>
                  <a:gd name="connsiteY95" fmla="*/ 670 h 5648"/>
                  <a:gd name="connsiteX96" fmla="*/ 887 w 10000"/>
                  <a:gd name="connsiteY96" fmla="*/ 658 h 5648"/>
                  <a:gd name="connsiteX97" fmla="*/ 882 w 10000"/>
                  <a:gd name="connsiteY97" fmla="*/ 696 h 5648"/>
                  <a:gd name="connsiteX98" fmla="*/ 824 w 10000"/>
                  <a:gd name="connsiteY98" fmla="*/ 737 h 5648"/>
                  <a:gd name="connsiteX99" fmla="*/ 713 w 10000"/>
                  <a:gd name="connsiteY99" fmla="*/ 676 h 5648"/>
                  <a:gd name="connsiteX100" fmla="*/ 612 w 10000"/>
                  <a:gd name="connsiteY100" fmla="*/ 670 h 5648"/>
                  <a:gd name="connsiteX101" fmla="*/ 569 w 10000"/>
                  <a:gd name="connsiteY101" fmla="*/ 579 h 5648"/>
                  <a:gd name="connsiteX102" fmla="*/ 598 w 10000"/>
                  <a:gd name="connsiteY102" fmla="*/ 503 h 5648"/>
                  <a:gd name="connsiteX103" fmla="*/ 540 w 10000"/>
                  <a:gd name="connsiteY103" fmla="*/ 456 h 5648"/>
                  <a:gd name="connsiteX104" fmla="*/ 439 w 10000"/>
                  <a:gd name="connsiteY104" fmla="*/ 404 h 5648"/>
                  <a:gd name="connsiteX105" fmla="*/ 511 w 10000"/>
                  <a:gd name="connsiteY105" fmla="*/ 483 h 5648"/>
                  <a:gd name="connsiteX106" fmla="*/ 425 w 10000"/>
                  <a:gd name="connsiteY106" fmla="*/ 465 h 5648"/>
                  <a:gd name="connsiteX107" fmla="*/ 319 w 10000"/>
                  <a:gd name="connsiteY107" fmla="*/ 450 h 5648"/>
                  <a:gd name="connsiteX108" fmla="*/ 218 w 10000"/>
                  <a:gd name="connsiteY108" fmla="*/ 424 h 5648"/>
                  <a:gd name="connsiteX109" fmla="*/ 193 w 10000"/>
                  <a:gd name="connsiteY109" fmla="*/ 351 h 5648"/>
                  <a:gd name="connsiteX110" fmla="*/ 208 w 10000"/>
                  <a:gd name="connsiteY110" fmla="*/ 316 h 5648"/>
                  <a:gd name="connsiteX111" fmla="*/ 165 w 10000"/>
                  <a:gd name="connsiteY111" fmla="*/ 284 h 5648"/>
                  <a:gd name="connsiteX112" fmla="*/ 102 w 10000"/>
                  <a:gd name="connsiteY112" fmla="*/ 281 h 5648"/>
                  <a:gd name="connsiteX113" fmla="*/ 145 w 10000"/>
                  <a:gd name="connsiteY113" fmla="*/ 240 h 5648"/>
                  <a:gd name="connsiteX114" fmla="*/ 102 w 10000"/>
                  <a:gd name="connsiteY114" fmla="*/ 167 h 5648"/>
                  <a:gd name="connsiteX115" fmla="*/ 266 w 10000"/>
                  <a:gd name="connsiteY115" fmla="*/ 210 h 5648"/>
                  <a:gd name="connsiteX116" fmla="*/ 319 w 10000"/>
                  <a:gd name="connsiteY116" fmla="*/ 196 h 5648"/>
                  <a:gd name="connsiteX117" fmla="*/ 319 w 10000"/>
                  <a:gd name="connsiteY117" fmla="*/ 143 h 5648"/>
                  <a:gd name="connsiteX118" fmla="*/ 261 w 10000"/>
                  <a:gd name="connsiteY118" fmla="*/ 96 h 5648"/>
                  <a:gd name="connsiteX119" fmla="*/ 218 w 10000"/>
                  <a:gd name="connsiteY119" fmla="*/ 88 h 5648"/>
                  <a:gd name="connsiteX120" fmla="*/ 131 w 10000"/>
                  <a:gd name="connsiteY120" fmla="*/ 0 h 5648"/>
                  <a:gd name="connsiteX0" fmla="*/ 10000 w 10000"/>
                  <a:gd name="connsiteY0" fmla="*/ 2488 h 10000"/>
                  <a:gd name="connsiteX1" fmla="*/ 9469 w 10000"/>
                  <a:gd name="connsiteY1" fmla="*/ 10000 h 10000"/>
                  <a:gd name="connsiteX2" fmla="*/ 7947 w 10000"/>
                  <a:gd name="connsiteY2" fmla="*/ 9871 h 10000"/>
                  <a:gd name="connsiteX3" fmla="*/ 6792 w 10000"/>
                  <a:gd name="connsiteY3" fmla="*/ 9752 h 10000"/>
                  <a:gd name="connsiteX4" fmla="*/ 4975 w 10000"/>
                  <a:gd name="connsiteY4" fmla="*/ 9559 h 10000"/>
                  <a:gd name="connsiteX5" fmla="*/ 4999 w 10000"/>
                  <a:gd name="connsiteY5" fmla="*/ 9471 h 10000"/>
                  <a:gd name="connsiteX6" fmla="*/ 4884 w 10000"/>
                  <a:gd name="connsiteY6" fmla="*/ 9419 h 10000"/>
                  <a:gd name="connsiteX7" fmla="*/ 4884 w 10000"/>
                  <a:gd name="connsiteY7" fmla="*/ 9263 h 10000"/>
                  <a:gd name="connsiteX8" fmla="*/ 4754 w 10000"/>
                  <a:gd name="connsiteY8" fmla="*/ 9207 h 10000"/>
                  <a:gd name="connsiteX9" fmla="*/ 4653 w 10000"/>
                  <a:gd name="connsiteY9" fmla="*/ 9140 h 10000"/>
                  <a:gd name="connsiteX10" fmla="*/ 4537 w 10000"/>
                  <a:gd name="connsiteY10" fmla="*/ 8865 h 10000"/>
                  <a:gd name="connsiteX11" fmla="*/ 4451 w 10000"/>
                  <a:gd name="connsiteY11" fmla="*/ 8766 h 10000"/>
                  <a:gd name="connsiteX12" fmla="*/ 4484 w 10000"/>
                  <a:gd name="connsiteY12" fmla="*/ 8486 h 10000"/>
                  <a:gd name="connsiteX13" fmla="*/ 4383 w 10000"/>
                  <a:gd name="connsiteY13" fmla="*/ 8472 h 10000"/>
                  <a:gd name="connsiteX14" fmla="*/ 4325 w 10000"/>
                  <a:gd name="connsiteY14" fmla="*/ 8378 h 10000"/>
                  <a:gd name="connsiteX15" fmla="*/ 4407 w 10000"/>
                  <a:gd name="connsiteY15" fmla="*/ 8260 h 10000"/>
                  <a:gd name="connsiteX16" fmla="*/ 4451 w 10000"/>
                  <a:gd name="connsiteY16" fmla="*/ 8206 h 10000"/>
                  <a:gd name="connsiteX17" fmla="*/ 4480 w 10000"/>
                  <a:gd name="connsiteY17" fmla="*/ 8036 h 10000"/>
                  <a:gd name="connsiteX18" fmla="*/ 4455 w 10000"/>
                  <a:gd name="connsiteY18" fmla="*/ 7932 h 10000"/>
                  <a:gd name="connsiteX19" fmla="*/ 4480 w 10000"/>
                  <a:gd name="connsiteY19" fmla="*/ 7741 h 10000"/>
                  <a:gd name="connsiteX20" fmla="*/ 4508 w 10000"/>
                  <a:gd name="connsiteY20" fmla="*/ 7714 h 10000"/>
                  <a:gd name="connsiteX21" fmla="*/ 4523 w 10000"/>
                  <a:gd name="connsiteY21" fmla="*/ 7606 h 10000"/>
                  <a:gd name="connsiteX22" fmla="*/ 4465 w 10000"/>
                  <a:gd name="connsiteY22" fmla="*/ 7445 h 10000"/>
                  <a:gd name="connsiteX23" fmla="*/ 4455 w 10000"/>
                  <a:gd name="connsiteY23" fmla="*/ 7010 h 10000"/>
                  <a:gd name="connsiteX24" fmla="*/ 4325 w 10000"/>
                  <a:gd name="connsiteY24" fmla="*/ 6829 h 10000"/>
                  <a:gd name="connsiteX25" fmla="*/ 4263 w 10000"/>
                  <a:gd name="connsiteY25" fmla="*/ 6579 h 10000"/>
                  <a:gd name="connsiteX26" fmla="*/ 4162 w 10000"/>
                  <a:gd name="connsiteY26" fmla="*/ 6579 h 10000"/>
                  <a:gd name="connsiteX27" fmla="*/ 4037 w 10000"/>
                  <a:gd name="connsiteY27" fmla="*/ 6627 h 10000"/>
                  <a:gd name="connsiteX28" fmla="*/ 3960 w 10000"/>
                  <a:gd name="connsiteY28" fmla="*/ 6466 h 10000"/>
                  <a:gd name="connsiteX29" fmla="*/ 3979 w 10000"/>
                  <a:gd name="connsiteY29" fmla="*/ 6436 h 10000"/>
                  <a:gd name="connsiteX30" fmla="*/ 3964 w 10000"/>
                  <a:gd name="connsiteY30" fmla="*/ 6296 h 10000"/>
                  <a:gd name="connsiteX31" fmla="*/ 3873 w 10000"/>
                  <a:gd name="connsiteY31" fmla="*/ 6269 h 10000"/>
                  <a:gd name="connsiteX32" fmla="*/ 3772 w 10000"/>
                  <a:gd name="connsiteY32" fmla="*/ 6124 h 10000"/>
                  <a:gd name="connsiteX33" fmla="*/ 3733 w 10000"/>
                  <a:gd name="connsiteY33" fmla="*/ 6052 h 10000"/>
                  <a:gd name="connsiteX34" fmla="*/ 3675 w 10000"/>
                  <a:gd name="connsiteY34" fmla="*/ 6020 h 10000"/>
                  <a:gd name="connsiteX35" fmla="*/ 3656 w 10000"/>
                  <a:gd name="connsiteY35" fmla="*/ 5953 h 10000"/>
                  <a:gd name="connsiteX36" fmla="*/ 3743 w 10000"/>
                  <a:gd name="connsiteY36" fmla="*/ 5928 h 10000"/>
                  <a:gd name="connsiteX37" fmla="*/ 3656 w 10000"/>
                  <a:gd name="connsiteY37" fmla="*/ 5689 h 10000"/>
                  <a:gd name="connsiteX38" fmla="*/ 3584 w 10000"/>
                  <a:gd name="connsiteY38" fmla="*/ 5659 h 10000"/>
                  <a:gd name="connsiteX39" fmla="*/ 3589 w 10000"/>
                  <a:gd name="connsiteY39" fmla="*/ 5586 h 10000"/>
                  <a:gd name="connsiteX40" fmla="*/ 3358 w 10000"/>
                  <a:gd name="connsiteY40" fmla="*/ 5471 h 10000"/>
                  <a:gd name="connsiteX41" fmla="*/ 3338 w 10000"/>
                  <a:gd name="connsiteY41" fmla="*/ 5368 h 10000"/>
                  <a:gd name="connsiteX42" fmla="*/ 3358 w 10000"/>
                  <a:gd name="connsiteY42" fmla="*/ 5290 h 10000"/>
                  <a:gd name="connsiteX43" fmla="*/ 3213 w 10000"/>
                  <a:gd name="connsiteY43" fmla="*/ 5135 h 10000"/>
                  <a:gd name="connsiteX44" fmla="*/ 3122 w 10000"/>
                  <a:gd name="connsiteY44" fmla="*/ 5073 h 10000"/>
                  <a:gd name="connsiteX45" fmla="*/ 3107 w 10000"/>
                  <a:gd name="connsiteY45" fmla="*/ 4973 h 10000"/>
                  <a:gd name="connsiteX46" fmla="*/ 3141 w 10000"/>
                  <a:gd name="connsiteY46" fmla="*/ 4809 h 10000"/>
                  <a:gd name="connsiteX47" fmla="*/ 3069 w 10000"/>
                  <a:gd name="connsiteY47" fmla="*/ 4756 h 10000"/>
                  <a:gd name="connsiteX48" fmla="*/ 3064 w 10000"/>
                  <a:gd name="connsiteY48" fmla="*/ 4648 h 10000"/>
                  <a:gd name="connsiteX49" fmla="*/ 2968 w 10000"/>
                  <a:gd name="connsiteY49" fmla="*/ 4591 h 10000"/>
                  <a:gd name="connsiteX50" fmla="*/ 2968 w 10000"/>
                  <a:gd name="connsiteY50" fmla="*/ 4497 h 10000"/>
                  <a:gd name="connsiteX51" fmla="*/ 2905 w 10000"/>
                  <a:gd name="connsiteY51" fmla="*/ 4414 h 10000"/>
                  <a:gd name="connsiteX52" fmla="*/ 2905 w 10000"/>
                  <a:gd name="connsiteY52" fmla="*/ 4336 h 10000"/>
                  <a:gd name="connsiteX53" fmla="*/ 2847 w 10000"/>
                  <a:gd name="connsiteY53" fmla="*/ 4228 h 10000"/>
                  <a:gd name="connsiteX54" fmla="*/ 2833 w 10000"/>
                  <a:gd name="connsiteY54" fmla="*/ 4134 h 10000"/>
                  <a:gd name="connsiteX55" fmla="*/ 2746 w 10000"/>
                  <a:gd name="connsiteY55" fmla="*/ 4109 h 10000"/>
                  <a:gd name="connsiteX56" fmla="*/ 2674 w 10000"/>
                  <a:gd name="connsiteY56" fmla="*/ 4180 h 10000"/>
                  <a:gd name="connsiteX57" fmla="*/ 2660 w 10000"/>
                  <a:gd name="connsiteY57" fmla="*/ 4258 h 10000"/>
                  <a:gd name="connsiteX58" fmla="*/ 2544 w 10000"/>
                  <a:gd name="connsiteY58" fmla="*/ 4233 h 10000"/>
                  <a:gd name="connsiteX59" fmla="*/ 2515 w 10000"/>
                  <a:gd name="connsiteY59" fmla="*/ 4155 h 10000"/>
                  <a:gd name="connsiteX60" fmla="*/ 2520 w 10000"/>
                  <a:gd name="connsiteY60" fmla="*/ 4046 h 10000"/>
                  <a:gd name="connsiteX61" fmla="*/ 2477 w 10000"/>
                  <a:gd name="connsiteY61" fmla="*/ 3970 h 10000"/>
                  <a:gd name="connsiteX62" fmla="*/ 2491 w 10000"/>
                  <a:gd name="connsiteY62" fmla="*/ 3900 h 10000"/>
                  <a:gd name="connsiteX63" fmla="*/ 2404 w 10000"/>
                  <a:gd name="connsiteY63" fmla="*/ 3752 h 10000"/>
                  <a:gd name="connsiteX64" fmla="*/ 1937 w 10000"/>
                  <a:gd name="connsiteY64" fmla="*/ 3341 h 10000"/>
                  <a:gd name="connsiteX65" fmla="*/ 1937 w 10000"/>
                  <a:gd name="connsiteY65" fmla="*/ 3238 h 10000"/>
                  <a:gd name="connsiteX66" fmla="*/ 1836 w 10000"/>
                  <a:gd name="connsiteY66" fmla="*/ 3233 h 10000"/>
                  <a:gd name="connsiteX67" fmla="*/ 1764 w 10000"/>
                  <a:gd name="connsiteY67" fmla="*/ 3171 h 10000"/>
                  <a:gd name="connsiteX68" fmla="*/ 1769 w 10000"/>
                  <a:gd name="connsiteY68" fmla="*/ 3067 h 10000"/>
                  <a:gd name="connsiteX69" fmla="*/ 1908 w 10000"/>
                  <a:gd name="connsiteY69" fmla="*/ 2983 h 10000"/>
                  <a:gd name="connsiteX70" fmla="*/ 1884 w 10000"/>
                  <a:gd name="connsiteY70" fmla="*/ 2835 h 10000"/>
                  <a:gd name="connsiteX71" fmla="*/ 1726 w 10000"/>
                  <a:gd name="connsiteY71" fmla="*/ 2771 h 10000"/>
                  <a:gd name="connsiteX72" fmla="*/ 1677 w 10000"/>
                  <a:gd name="connsiteY72" fmla="*/ 2679 h 10000"/>
                  <a:gd name="connsiteX73" fmla="*/ 1604 w 10000"/>
                  <a:gd name="connsiteY73" fmla="*/ 2803 h 10000"/>
                  <a:gd name="connsiteX74" fmla="*/ 1508 w 10000"/>
                  <a:gd name="connsiteY74" fmla="*/ 2787 h 10000"/>
                  <a:gd name="connsiteX75" fmla="*/ 1402 w 10000"/>
                  <a:gd name="connsiteY75" fmla="*/ 2843 h 10000"/>
                  <a:gd name="connsiteX76" fmla="*/ 1416 w 10000"/>
                  <a:gd name="connsiteY76" fmla="*/ 2725 h 10000"/>
                  <a:gd name="connsiteX77" fmla="*/ 1465 w 10000"/>
                  <a:gd name="connsiteY77" fmla="*/ 2663 h 10000"/>
                  <a:gd name="connsiteX78" fmla="*/ 1407 w 10000"/>
                  <a:gd name="connsiteY78" fmla="*/ 2612 h 10000"/>
                  <a:gd name="connsiteX79" fmla="*/ 1378 w 10000"/>
                  <a:gd name="connsiteY79" fmla="*/ 2456 h 10000"/>
                  <a:gd name="connsiteX80" fmla="*/ 1335 w 10000"/>
                  <a:gd name="connsiteY80" fmla="*/ 2378 h 10000"/>
                  <a:gd name="connsiteX81" fmla="*/ 1416 w 10000"/>
                  <a:gd name="connsiteY81" fmla="*/ 2300 h 10000"/>
                  <a:gd name="connsiteX82" fmla="*/ 1388 w 10000"/>
                  <a:gd name="connsiteY82" fmla="*/ 2160 h 10000"/>
                  <a:gd name="connsiteX83" fmla="*/ 1320 w 10000"/>
                  <a:gd name="connsiteY83" fmla="*/ 2087 h 10000"/>
                  <a:gd name="connsiteX84" fmla="*/ 1388 w 10000"/>
                  <a:gd name="connsiteY84" fmla="*/ 1964 h 10000"/>
                  <a:gd name="connsiteX85" fmla="*/ 1301 w 10000"/>
                  <a:gd name="connsiteY85" fmla="*/ 1932 h 10000"/>
                  <a:gd name="connsiteX86" fmla="*/ 1277 w 10000"/>
                  <a:gd name="connsiteY86" fmla="*/ 1840 h 10000"/>
                  <a:gd name="connsiteX87" fmla="*/ 1176 w 10000"/>
                  <a:gd name="connsiteY87" fmla="*/ 1864 h 10000"/>
                  <a:gd name="connsiteX88" fmla="*/ 1190 w 10000"/>
                  <a:gd name="connsiteY88" fmla="*/ 1778 h 10000"/>
                  <a:gd name="connsiteX89" fmla="*/ 1142 w 10000"/>
                  <a:gd name="connsiteY89" fmla="*/ 1678 h 10000"/>
                  <a:gd name="connsiteX90" fmla="*/ 1176 w 10000"/>
                  <a:gd name="connsiteY90" fmla="*/ 1617 h 10000"/>
                  <a:gd name="connsiteX91" fmla="*/ 1118 w 10000"/>
                  <a:gd name="connsiteY91" fmla="*/ 1544 h 10000"/>
                  <a:gd name="connsiteX92" fmla="*/ 1055 w 10000"/>
                  <a:gd name="connsiteY92" fmla="*/ 1539 h 10000"/>
                  <a:gd name="connsiteX93" fmla="*/ 1099 w 10000"/>
                  <a:gd name="connsiteY93" fmla="*/ 1404 h 10000"/>
                  <a:gd name="connsiteX94" fmla="*/ 1046 w 10000"/>
                  <a:gd name="connsiteY94" fmla="*/ 1289 h 10000"/>
                  <a:gd name="connsiteX95" fmla="*/ 969 w 10000"/>
                  <a:gd name="connsiteY95" fmla="*/ 1186 h 10000"/>
                  <a:gd name="connsiteX96" fmla="*/ 887 w 10000"/>
                  <a:gd name="connsiteY96" fmla="*/ 1165 h 10000"/>
                  <a:gd name="connsiteX97" fmla="*/ 882 w 10000"/>
                  <a:gd name="connsiteY97" fmla="*/ 1232 h 10000"/>
                  <a:gd name="connsiteX98" fmla="*/ 824 w 10000"/>
                  <a:gd name="connsiteY98" fmla="*/ 1305 h 10000"/>
                  <a:gd name="connsiteX99" fmla="*/ 713 w 10000"/>
                  <a:gd name="connsiteY99" fmla="*/ 1197 h 10000"/>
                  <a:gd name="connsiteX100" fmla="*/ 612 w 10000"/>
                  <a:gd name="connsiteY100" fmla="*/ 1186 h 10000"/>
                  <a:gd name="connsiteX101" fmla="*/ 569 w 10000"/>
                  <a:gd name="connsiteY101" fmla="*/ 1025 h 10000"/>
                  <a:gd name="connsiteX102" fmla="*/ 598 w 10000"/>
                  <a:gd name="connsiteY102" fmla="*/ 891 h 10000"/>
                  <a:gd name="connsiteX103" fmla="*/ 540 w 10000"/>
                  <a:gd name="connsiteY103" fmla="*/ 807 h 10000"/>
                  <a:gd name="connsiteX104" fmla="*/ 439 w 10000"/>
                  <a:gd name="connsiteY104" fmla="*/ 715 h 10000"/>
                  <a:gd name="connsiteX105" fmla="*/ 511 w 10000"/>
                  <a:gd name="connsiteY105" fmla="*/ 855 h 10000"/>
                  <a:gd name="connsiteX106" fmla="*/ 425 w 10000"/>
                  <a:gd name="connsiteY106" fmla="*/ 823 h 10000"/>
                  <a:gd name="connsiteX107" fmla="*/ 319 w 10000"/>
                  <a:gd name="connsiteY107" fmla="*/ 797 h 10000"/>
                  <a:gd name="connsiteX108" fmla="*/ 218 w 10000"/>
                  <a:gd name="connsiteY108" fmla="*/ 751 h 10000"/>
                  <a:gd name="connsiteX109" fmla="*/ 193 w 10000"/>
                  <a:gd name="connsiteY109" fmla="*/ 621 h 10000"/>
                  <a:gd name="connsiteX110" fmla="*/ 208 w 10000"/>
                  <a:gd name="connsiteY110" fmla="*/ 559 h 10000"/>
                  <a:gd name="connsiteX111" fmla="*/ 165 w 10000"/>
                  <a:gd name="connsiteY111" fmla="*/ 503 h 10000"/>
                  <a:gd name="connsiteX112" fmla="*/ 102 w 10000"/>
                  <a:gd name="connsiteY112" fmla="*/ 498 h 10000"/>
                  <a:gd name="connsiteX113" fmla="*/ 145 w 10000"/>
                  <a:gd name="connsiteY113" fmla="*/ 425 h 10000"/>
                  <a:gd name="connsiteX114" fmla="*/ 102 w 10000"/>
                  <a:gd name="connsiteY114" fmla="*/ 296 h 10000"/>
                  <a:gd name="connsiteX115" fmla="*/ 266 w 10000"/>
                  <a:gd name="connsiteY115" fmla="*/ 372 h 10000"/>
                  <a:gd name="connsiteX116" fmla="*/ 319 w 10000"/>
                  <a:gd name="connsiteY116" fmla="*/ 253 h 10000"/>
                  <a:gd name="connsiteX117" fmla="*/ 261 w 10000"/>
                  <a:gd name="connsiteY117" fmla="*/ 170 h 10000"/>
                  <a:gd name="connsiteX118" fmla="*/ 218 w 10000"/>
                  <a:gd name="connsiteY118" fmla="*/ 156 h 10000"/>
                  <a:gd name="connsiteX119" fmla="*/ 131 w 10000"/>
                  <a:gd name="connsiteY119" fmla="*/ 0 h 10000"/>
                  <a:gd name="connsiteX0" fmla="*/ 10000 w 10000"/>
                  <a:gd name="connsiteY0" fmla="*/ 2488 h 10000"/>
                  <a:gd name="connsiteX1" fmla="*/ 9469 w 10000"/>
                  <a:gd name="connsiteY1" fmla="*/ 10000 h 10000"/>
                  <a:gd name="connsiteX2" fmla="*/ 7947 w 10000"/>
                  <a:gd name="connsiteY2" fmla="*/ 9871 h 10000"/>
                  <a:gd name="connsiteX3" fmla="*/ 6792 w 10000"/>
                  <a:gd name="connsiteY3" fmla="*/ 9752 h 10000"/>
                  <a:gd name="connsiteX4" fmla="*/ 4975 w 10000"/>
                  <a:gd name="connsiteY4" fmla="*/ 9559 h 10000"/>
                  <a:gd name="connsiteX5" fmla="*/ 4999 w 10000"/>
                  <a:gd name="connsiteY5" fmla="*/ 9471 h 10000"/>
                  <a:gd name="connsiteX6" fmla="*/ 4884 w 10000"/>
                  <a:gd name="connsiteY6" fmla="*/ 9419 h 10000"/>
                  <a:gd name="connsiteX7" fmla="*/ 4884 w 10000"/>
                  <a:gd name="connsiteY7" fmla="*/ 9263 h 10000"/>
                  <a:gd name="connsiteX8" fmla="*/ 4754 w 10000"/>
                  <a:gd name="connsiteY8" fmla="*/ 9207 h 10000"/>
                  <a:gd name="connsiteX9" fmla="*/ 4653 w 10000"/>
                  <a:gd name="connsiteY9" fmla="*/ 9140 h 10000"/>
                  <a:gd name="connsiteX10" fmla="*/ 4537 w 10000"/>
                  <a:gd name="connsiteY10" fmla="*/ 8865 h 10000"/>
                  <a:gd name="connsiteX11" fmla="*/ 4451 w 10000"/>
                  <a:gd name="connsiteY11" fmla="*/ 8766 h 10000"/>
                  <a:gd name="connsiteX12" fmla="*/ 4484 w 10000"/>
                  <a:gd name="connsiteY12" fmla="*/ 8486 h 10000"/>
                  <a:gd name="connsiteX13" fmla="*/ 4383 w 10000"/>
                  <a:gd name="connsiteY13" fmla="*/ 8472 h 10000"/>
                  <a:gd name="connsiteX14" fmla="*/ 4325 w 10000"/>
                  <a:gd name="connsiteY14" fmla="*/ 8378 h 10000"/>
                  <a:gd name="connsiteX15" fmla="*/ 4407 w 10000"/>
                  <a:gd name="connsiteY15" fmla="*/ 8260 h 10000"/>
                  <a:gd name="connsiteX16" fmla="*/ 4451 w 10000"/>
                  <a:gd name="connsiteY16" fmla="*/ 8206 h 10000"/>
                  <a:gd name="connsiteX17" fmla="*/ 4480 w 10000"/>
                  <a:gd name="connsiteY17" fmla="*/ 8036 h 10000"/>
                  <a:gd name="connsiteX18" fmla="*/ 4455 w 10000"/>
                  <a:gd name="connsiteY18" fmla="*/ 7932 h 10000"/>
                  <a:gd name="connsiteX19" fmla="*/ 4480 w 10000"/>
                  <a:gd name="connsiteY19" fmla="*/ 7741 h 10000"/>
                  <a:gd name="connsiteX20" fmla="*/ 4508 w 10000"/>
                  <a:gd name="connsiteY20" fmla="*/ 7714 h 10000"/>
                  <a:gd name="connsiteX21" fmla="*/ 4523 w 10000"/>
                  <a:gd name="connsiteY21" fmla="*/ 7606 h 10000"/>
                  <a:gd name="connsiteX22" fmla="*/ 4465 w 10000"/>
                  <a:gd name="connsiteY22" fmla="*/ 7445 h 10000"/>
                  <a:gd name="connsiteX23" fmla="*/ 4455 w 10000"/>
                  <a:gd name="connsiteY23" fmla="*/ 7010 h 10000"/>
                  <a:gd name="connsiteX24" fmla="*/ 4325 w 10000"/>
                  <a:gd name="connsiteY24" fmla="*/ 6829 h 10000"/>
                  <a:gd name="connsiteX25" fmla="*/ 4263 w 10000"/>
                  <a:gd name="connsiteY25" fmla="*/ 6579 h 10000"/>
                  <a:gd name="connsiteX26" fmla="*/ 4162 w 10000"/>
                  <a:gd name="connsiteY26" fmla="*/ 6579 h 10000"/>
                  <a:gd name="connsiteX27" fmla="*/ 4037 w 10000"/>
                  <a:gd name="connsiteY27" fmla="*/ 6627 h 10000"/>
                  <a:gd name="connsiteX28" fmla="*/ 3960 w 10000"/>
                  <a:gd name="connsiteY28" fmla="*/ 6466 h 10000"/>
                  <a:gd name="connsiteX29" fmla="*/ 3979 w 10000"/>
                  <a:gd name="connsiteY29" fmla="*/ 6436 h 10000"/>
                  <a:gd name="connsiteX30" fmla="*/ 3964 w 10000"/>
                  <a:gd name="connsiteY30" fmla="*/ 6296 h 10000"/>
                  <a:gd name="connsiteX31" fmla="*/ 3873 w 10000"/>
                  <a:gd name="connsiteY31" fmla="*/ 6269 h 10000"/>
                  <a:gd name="connsiteX32" fmla="*/ 3772 w 10000"/>
                  <a:gd name="connsiteY32" fmla="*/ 6124 h 10000"/>
                  <a:gd name="connsiteX33" fmla="*/ 3733 w 10000"/>
                  <a:gd name="connsiteY33" fmla="*/ 6052 h 10000"/>
                  <a:gd name="connsiteX34" fmla="*/ 3675 w 10000"/>
                  <a:gd name="connsiteY34" fmla="*/ 6020 h 10000"/>
                  <a:gd name="connsiteX35" fmla="*/ 3656 w 10000"/>
                  <a:gd name="connsiteY35" fmla="*/ 5953 h 10000"/>
                  <a:gd name="connsiteX36" fmla="*/ 3743 w 10000"/>
                  <a:gd name="connsiteY36" fmla="*/ 5928 h 10000"/>
                  <a:gd name="connsiteX37" fmla="*/ 3656 w 10000"/>
                  <a:gd name="connsiteY37" fmla="*/ 5689 h 10000"/>
                  <a:gd name="connsiteX38" fmla="*/ 3584 w 10000"/>
                  <a:gd name="connsiteY38" fmla="*/ 5659 h 10000"/>
                  <a:gd name="connsiteX39" fmla="*/ 3589 w 10000"/>
                  <a:gd name="connsiteY39" fmla="*/ 5586 h 10000"/>
                  <a:gd name="connsiteX40" fmla="*/ 3358 w 10000"/>
                  <a:gd name="connsiteY40" fmla="*/ 5471 h 10000"/>
                  <a:gd name="connsiteX41" fmla="*/ 3338 w 10000"/>
                  <a:gd name="connsiteY41" fmla="*/ 5368 h 10000"/>
                  <a:gd name="connsiteX42" fmla="*/ 3358 w 10000"/>
                  <a:gd name="connsiteY42" fmla="*/ 5290 h 10000"/>
                  <a:gd name="connsiteX43" fmla="*/ 3213 w 10000"/>
                  <a:gd name="connsiteY43" fmla="*/ 5135 h 10000"/>
                  <a:gd name="connsiteX44" fmla="*/ 3122 w 10000"/>
                  <a:gd name="connsiteY44" fmla="*/ 5073 h 10000"/>
                  <a:gd name="connsiteX45" fmla="*/ 3107 w 10000"/>
                  <a:gd name="connsiteY45" fmla="*/ 4973 h 10000"/>
                  <a:gd name="connsiteX46" fmla="*/ 3141 w 10000"/>
                  <a:gd name="connsiteY46" fmla="*/ 4809 h 10000"/>
                  <a:gd name="connsiteX47" fmla="*/ 3069 w 10000"/>
                  <a:gd name="connsiteY47" fmla="*/ 4756 h 10000"/>
                  <a:gd name="connsiteX48" fmla="*/ 3064 w 10000"/>
                  <a:gd name="connsiteY48" fmla="*/ 4648 h 10000"/>
                  <a:gd name="connsiteX49" fmla="*/ 2968 w 10000"/>
                  <a:gd name="connsiteY49" fmla="*/ 4591 h 10000"/>
                  <a:gd name="connsiteX50" fmla="*/ 2968 w 10000"/>
                  <a:gd name="connsiteY50" fmla="*/ 4497 h 10000"/>
                  <a:gd name="connsiteX51" fmla="*/ 2905 w 10000"/>
                  <a:gd name="connsiteY51" fmla="*/ 4414 h 10000"/>
                  <a:gd name="connsiteX52" fmla="*/ 2905 w 10000"/>
                  <a:gd name="connsiteY52" fmla="*/ 4336 h 10000"/>
                  <a:gd name="connsiteX53" fmla="*/ 2847 w 10000"/>
                  <a:gd name="connsiteY53" fmla="*/ 4228 h 10000"/>
                  <a:gd name="connsiteX54" fmla="*/ 2833 w 10000"/>
                  <a:gd name="connsiteY54" fmla="*/ 4134 h 10000"/>
                  <a:gd name="connsiteX55" fmla="*/ 2746 w 10000"/>
                  <a:gd name="connsiteY55" fmla="*/ 4109 h 10000"/>
                  <a:gd name="connsiteX56" fmla="*/ 2674 w 10000"/>
                  <a:gd name="connsiteY56" fmla="*/ 4180 h 10000"/>
                  <a:gd name="connsiteX57" fmla="*/ 2660 w 10000"/>
                  <a:gd name="connsiteY57" fmla="*/ 4258 h 10000"/>
                  <a:gd name="connsiteX58" fmla="*/ 2544 w 10000"/>
                  <a:gd name="connsiteY58" fmla="*/ 4233 h 10000"/>
                  <a:gd name="connsiteX59" fmla="*/ 2515 w 10000"/>
                  <a:gd name="connsiteY59" fmla="*/ 4155 h 10000"/>
                  <a:gd name="connsiteX60" fmla="*/ 2520 w 10000"/>
                  <a:gd name="connsiteY60" fmla="*/ 4046 h 10000"/>
                  <a:gd name="connsiteX61" fmla="*/ 2477 w 10000"/>
                  <a:gd name="connsiteY61" fmla="*/ 3970 h 10000"/>
                  <a:gd name="connsiteX62" fmla="*/ 2491 w 10000"/>
                  <a:gd name="connsiteY62" fmla="*/ 3900 h 10000"/>
                  <a:gd name="connsiteX63" fmla="*/ 2404 w 10000"/>
                  <a:gd name="connsiteY63" fmla="*/ 3752 h 10000"/>
                  <a:gd name="connsiteX64" fmla="*/ 1937 w 10000"/>
                  <a:gd name="connsiteY64" fmla="*/ 3341 h 10000"/>
                  <a:gd name="connsiteX65" fmla="*/ 1937 w 10000"/>
                  <a:gd name="connsiteY65" fmla="*/ 3238 h 10000"/>
                  <a:gd name="connsiteX66" fmla="*/ 1836 w 10000"/>
                  <a:gd name="connsiteY66" fmla="*/ 3233 h 10000"/>
                  <a:gd name="connsiteX67" fmla="*/ 1764 w 10000"/>
                  <a:gd name="connsiteY67" fmla="*/ 3171 h 10000"/>
                  <a:gd name="connsiteX68" fmla="*/ 1769 w 10000"/>
                  <a:gd name="connsiteY68" fmla="*/ 3067 h 10000"/>
                  <a:gd name="connsiteX69" fmla="*/ 1908 w 10000"/>
                  <a:gd name="connsiteY69" fmla="*/ 2983 h 10000"/>
                  <a:gd name="connsiteX70" fmla="*/ 1884 w 10000"/>
                  <a:gd name="connsiteY70" fmla="*/ 2835 h 10000"/>
                  <a:gd name="connsiteX71" fmla="*/ 1726 w 10000"/>
                  <a:gd name="connsiteY71" fmla="*/ 2771 h 10000"/>
                  <a:gd name="connsiteX72" fmla="*/ 1677 w 10000"/>
                  <a:gd name="connsiteY72" fmla="*/ 2679 h 10000"/>
                  <a:gd name="connsiteX73" fmla="*/ 1604 w 10000"/>
                  <a:gd name="connsiteY73" fmla="*/ 2803 h 10000"/>
                  <a:gd name="connsiteX74" fmla="*/ 1508 w 10000"/>
                  <a:gd name="connsiteY74" fmla="*/ 2787 h 10000"/>
                  <a:gd name="connsiteX75" fmla="*/ 1402 w 10000"/>
                  <a:gd name="connsiteY75" fmla="*/ 2843 h 10000"/>
                  <a:gd name="connsiteX76" fmla="*/ 1416 w 10000"/>
                  <a:gd name="connsiteY76" fmla="*/ 2725 h 10000"/>
                  <a:gd name="connsiteX77" fmla="*/ 1465 w 10000"/>
                  <a:gd name="connsiteY77" fmla="*/ 2663 h 10000"/>
                  <a:gd name="connsiteX78" fmla="*/ 1407 w 10000"/>
                  <a:gd name="connsiteY78" fmla="*/ 2612 h 10000"/>
                  <a:gd name="connsiteX79" fmla="*/ 1378 w 10000"/>
                  <a:gd name="connsiteY79" fmla="*/ 2456 h 10000"/>
                  <a:gd name="connsiteX80" fmla="*/ 1335 w 10000"/>
                  <a:gd name="connsiteY80" fmla="*/ 2378 h 10000"/>
                  <a:gd name="connsiteX81" fmla="*/ 1416 w 10000"/>
                  <a:gd name="connsiteY81" fmla="*/ 2300 h 10000"/>
                  <a:gd name="connsiteX82" fmla="*/ 1388 w 10000"/>
                  <a:gd name="connsiteY82" fmla="*/ 2160 h 10000"/>
                  <a:gd name="connsiteX83" fmla="*/ 1320 w 10000"/>
                  <a:gd name="connsiteY83" fmla="*/ 2087 h 10000"/>
                  <a:gd name="connsiteX84" fmla="*/ 1388 w 10000"/>
                  <a:gd name="connsiteY84" fmla="*/ 1964 h 10000"/>
                  <a:gd name="connsiteX85" fmla="*/ 1301 w 10000"/>
                  <a:gd name="connsiteY85" fmla="*/ 1932 h 10000"/>
                  <a:gd name="connsiteX86" fmla="*/ 1277 w 10000"/>
                  <a:gd name="connsiteY86" fmla="*/ 1840 h 10000"/>
                  <a:gd name="connsiteX87" fmla="*/ 1176 w 10000"/>
                  <a:gd name="connsiteY87" fmla="*/ 1864 h 10000"/>
                  <a:gd name="connsiteX88" fmla="*/ 1190 w 10000"/>
                  <a:gd name="connsiteY88" fmla="*/ 1778 h 10000"/>
                  <a:gd name="connsiteX89" fmla="*/ 1142 w 10000"/>
                  <a:gd name="connsiteY89" fmla="*/ 1678 h 10000"/>
                  <a:gd name="connsiteX90" fmla="*/ 1176 w 10000"/>
                  <a:gd name="connsiteY90" fmla="*/ 1617 h 10000"/>
                  <a:gd name="connsiteX91" fmla="*/ 1118 w 10000"/>
                  <a:gd name="connsiteY91" fmla="*/ 1544 h 10000"/>
                  <a:gd name="connsiteX92" fmla="*/ 1055 w 10000"/>
                  <a:gd name="connsiteY92" fmla="*/ 1539 h 10000"/>
                  <a:gd name="connsiteX93" fmla="*/ 1099 w 10000"/>
                  <a:gd name="connsiteY93" fmla="*/ 1404 h 10000"/>
                  <a:gd name="connsiteX94" fmla="*/ 1046 w 10000"/>
                  <a:gd name="connsiteY94" fmla="*/ 1289 h 10000"/>
                  <a:gd name="connsiteX95" fmla="*/ 969 w 10000"/>
                  <a:gd name="connsiteY95" fmla="*/ 1186 h 10000"/>
                  <a:gd name="connsiteX96" fmla="*/ 887 w 10000"/>
                  <a:gd name="connsiteY96" fmla="*/ 1165 h 10000"/>
                  <a:gd name="connsiteX97" fmla="*/ 882 w 10000"/>
                  <a:gd name="connsiteY97" fmla="*/ 1232 h 10000"/>
                  <a:gd name="connsiteX98" fmla="*/ 824 w 10000"/>
                  <a:gd name="connsiteY98" fmla="*/ 1305 h 10000"/>
                  <a:gd name="connsiteX99" fmla="*/ 713 w 10000"/>
                  <a:gd name="connsiteY99" fmla="*/ 1197 h 10000"/>
                  <a:gd name="connsiteX100" fmla="*/ 612 w 10000"/>
                  <a:gd name="connsiteY100" fmla="*/ 1186 h 10000"/>
                  <a:gd name="connsiteX101" fmla="*/ 569 w 10000"/>
                  <a:gd name="connsiteY101" fmla="*/ 1025 h 10000"/>
                  <a:gd name="connsiteX102" fmla="*/ 598 w 10000"/>
                  <a:gd name="connsiteY102" fmla="*/ 891 h 10000"/>
                  <a:gd name="connsiteX103" fmla="*/ 540 w 10000"/>
                  <a:gd name="connsiteY103" fmla="*/ 807 h 10000"/>
                  <a:gd name="connsiteX104" fmla="*/ 439 w 10000"/>
                  <a:gd name="connsiteY104" fmla="*/ 715 h 10000"/>
                  <a:gd name="connsiteX105" fmla="*/ 511 w 10000"/>
                  <a:gd name="connsiteY105" fmla="*/ 855 h 10000"/>
                  <a:gd name="connsiteX106" fmla="*/ 425 w 10000"/>
                  <a:gd name="connsiteY106" fmla="*/ 823 h 10000"/>
                  <a:gd name="connsiteX107" fmla="*/ 319 w 10000"/>
                  <a:gd name="connsiteY107" fmla="*/ 797 h 10000"/>
                  <a:gd name="connsiteX108" fmla="*/ 218 w 10000"/>
                  <a:gd name="connsiteY108" fmla="*/ 751 h 10000"/>
                  <a:gd name="connsiteX109" fmla="*/ 193 w 10000"/>
                  <a:gd name="connsiteY109" fmla="*/ 621 h 10000"/>
                  <a:gd name="connsiteX110" fmla="*/ 208 w 10000"/>
                  <a:gd name="connsiteY110" fmla="*/ 559 h 10000"/>
                  <a:gd name="connsiteX111" fmla="*/ 165 w 10000"/>
                  <a:gd name="connsiteY111" fmla="*/ 503 h 10000"/>
                  <a:gd name="connsiteX112" fmla="*/ 102 w 10000"/>
                  <a:gd name="connsiteY112" fmla="*/ 498 h 10000"/>
                  <a:gd name="connsiteX113" fmla="*/ 145 w 10000"/>
                  <a:gd name="connsiteY113" fmla="*/ 425 h 10000"/>
                  <a:gd name="connsiteX114" fmla="*/ 102 w 10000"/>
                  <a:gd name="connsiteY114" fmla="*/ 296 h 10000"/>
                  <a:gd name="connsiteX115" fmla="*/ 266 w 10000"/>
                  <a:gd name="connsiteY115" fmla="*/ 372 h 10000"/>
                  <a:gd name="connsiteX116" fmla="*/ 261 w 10000"/>
                  <a:gd name="connsiteY116" fmla="*/ 170 h 10000"/>
                  <a:gd name="connsiteX117" fmla="*/ 218 w 10000"/>
                  <a:gd name="connsiteY117" fmla="*/ 156 h 10000"/>
                  <a:gd name="connsiteX118" fmla="*/ 131 w 10000"/>
                  <a:gd name="connsiteY118" fmla="*/ 0 h 10000"/>
                  <a:gd name="connsiteX0" fmla="*/ 10000 w 10000"/>
                  <a:gd name="connsiteY0" fmla="*/ 2488 h 10000"/>
                  <a:gd name="connsiteX1" fmla="*/ 9469 w 10000"/>
                  <a:gd name="connsiteY1" fmla="*/ 10000 h 10000"/>
                  <a:gd name="connsiteX2" fmla="*/ 7947 w 10000"/>
                  <a:gd name="connsiteY2" fmla="*/ 9871 h 10000"/>
                  <a:gd name="connsiteX3" fmla="*/ 6792 w 10000"/>
                  <a:gd name="connsiteY3" fmla="*/ 9752 h 10000"/>
                  <a:gd name="connsiteX4" fmla="*/ 4975 w 10000"/>
                  <a:gd name="connsiteY4" fmla="*/ 9559 h 10000"/>
                  <a:gd name="connsiteX5" fmla="*/ 4999 w 10000"/>
                  <a:gd name="connsiteY5" fmla="*/ 9471 h 10000"/>
                  <a:gd name="connsiteX6" fmla="*/ 4884 w 10000"/>
                  <a:gd name="connsiteY6" fmla="*/ 9419 h 10000"/>
                  <a:gd name="connsiteX7" fmla="*/ 4884 w 10000"/>
                  <a:gd name="connsiteY7" fmla="*/ 9263 h 10000"/>
                  <a:gd name="connsiteX8" fmla="*/ 4754 w 10000"/>
                  <a:gd name="connsiteY8" fmla="*/ 9207 h 10000"/>
                  <a:gd name="connsiteX9" fmla="*/ 4653 w 10000"/>
                  <a:gd name="connsiteY9" fmla="*/ 9140 h 10000"/>
                  <a:gd name="connsiteX10" fmla="*/ 4537 w 10000"/>
                  <a:gd name="connsiteY10" fmla="*/ 8865 h 10000"/>
                  <a:gd name="connsiteX11" fmla="*/ 4451 w 10000"/>
                  <a:gd name="connsiteY11" fmla="*/ 8766 h 10000"/>
                  <a:gd name="connsiteX12" fmla="*/ 4484 w 10000"/>
                  <a:gd name="connsiteY12" fmla="*/ 8486 h 10000"/>
                  <a:gd name="connsiteX13" fmla="*/ 4383 w 10000"/>
                  <a:gd name="connsiteY13" fmla="*/ 8472 h 10000"/>
                  <a:gd name="connsiteX14" fmla="*/ 4325 w 10000"/>
                  <a:gd name="connsiteY14" fmla="*/ 8378 h 10000"/>
                  <a:gd name="connsiteX15" fmla="*/ 4407 w 10000"/>
                  <a:gd name="connsiteY15" fmla="*/ 8260 h 10000"/>
                  <a:gd name="connsiteX16" fmla="*/ 4451 w 10000"/>
                  <a:gd name="connsiteY16" fmla="*/ 8206 h 10000"/>
                  <a:gd name="connsiteX17" fmla="*/ 4480 w 10000"/>
                  <a:gd name="connsiteY17" fmla="*/ 8036 h 10000"/>
                  <a:gd name="connsiteX18" fmla="*/ 4455 w 10000"/>
                  <a:gd name="connsiteY18" fmla="*/ 7932 h 10000"/>
                  <a:gd name="connsiteX19" fmla="*/ 4480 w 10000"/>
                  <a:gd name="connsiteY19" fmla="*/ 7741 h 10000"/>
                  <a:gd name="connsiteX20" fmla="*/ 4508 w 10000"/>
                  <a:gd name="connsiteY20" fmla="*/ 7714 h 10000"/>
                  <a:gd name="connsiteX21" fmla="*/ 4523 w 10000"/>
                  <a:gd name="connsiteY21" fmla="*/ 7606 h 10000"/>
                  <a:gd name="connsiteX22" fmla="*/ 4465 w 10000"/>
                  <a:gd name="connsiteY22" fmla="*/ 7445 h 10000"/>
                  <a:gd name="connsiteX23" fmla="*/ 4455 w 10000"/>
                  <a:gd name="connsiteY23" fmla="*/ 7010 h 10000"/>
                  <a:gd name="connsiteX24" fmla="*/ 4325 w 10000"/>
                  <a:gd name="connsiteY24" fmla="*/ 6829 h 10000"/>
                  <a:gd name="connsiteX25" fmla="*/ 4263 w 10000"/>
                  <a:gd name="connsiteY25" fmla="*/ 6579 h 10000"/>
                  <a:gd name="connsiteX26" fmla="*/ 4162 w 10000"/>
                  <a:gd name="connsiteY26" fmla="*/ 6579 h 10000"/>
                  <a:gd name="connsiteX27" fmla="*/ 4037 w 10000"/>
                  <a:gd name="connsiteY27" fmla="*/ 6627 h 10000"/>
                  <a:gd name="connsiteX28" fmla="*/ 3960 w 10000"/>
                  <a:gd name="connsiteY28" fmla="*/ 6466 h 10000"/>
                  <a:gd name="connsiteX29" fmla="*/ 3979 w 10000"/>
                  <a:gd name="connsiteY29" fmla="*/ 6436 h 10000"/>
                  <a:gd name="connsiteX30" fmla="*/ 3964 w 10000"/>
                  <a:gd name="connsiteY30" fmla="*/ 6296 h 10000"/>
                  <a:gd name="connsiteX31" fmla="*/ 3873 w 10000"/>
                  <a:gd name="connsiteY31" fmla="*/ 6269 h 10000"/>
                  <a:gd name="connsiteX32" fmla="*/ 3772 w 10000"/>
                  <a:gd name="connsiteY32" fmla="*/ 6124 h 10000"/>
                  <a:gd name="connsiteX33" fmla="*/ 3733 w 10000"/>
                  <a:gd name="connsiteY33" fmla="*/ 6052 h 10000"/>
                  <a:gd name="connsiteX34" fmla="*/ 3675 w 10000"/>
                  <a:gd name="connsiteY34" fmla="*/ 6020 h 10000"/>
                  <a:gd name="connsiteX35" fmla="*/ 3656 w 10000"/>
                  <a:gd name="connsiteY35" fmla="*/ 5953 h 10000"/>
                  <a:gd name="connsiteX36" fmla="*/ 3743 w 10000"/>
                  <a:gd name="connsiteY36" fmla="*/ 5928 h 10000"/>
                  <a:gd name="connsiteX37" fmla="*/ 3656 w 10000"/>
                  <a:gd name="connsiteY37" fmla="*/ 5689 h 10000"/>
                  <a:gd name="connsiteX38" fmla="*/ 3584 w 10000"/>
                  <a:gd name="connsiteY38" fmla="*/ 5659 h 10000"/>
                  <a:gd name="connsiteX39" fmla="*/ 3589 w 10000"/>
                  <a:gd name="connsiteY39" fmla="*/ 5586 h 10000"/>
                  <a:gd name="connsiteX40" fmla="*/ 3358 w 10000"/>
                  <a:gd name="connsiteY40" fmla="*/ 5471 h 10000"/>
                  <a:gd name="connsiteX41" fmla="*/ 3338 w 10000"/>
                  <a:gd name="connsiteY41" fmla="*/ 5368 h 10000"/>
                  <a:gd name="connsiteX42" fmla="*/ 3358 w 10000"/>
                  <a:gd name="connsiteY42" fmla="*/ 5290 h 10000"/>
                  <a:gd name="connsiteX43" fmla="*/ 3213 w 10000"/>
                  <a:gd name="connsiteY43" fmla="*/ 5135 h 10000"/>
                  <a:gd name="connsiteX44" fmla="*/ 3122 w 10000"/>
                  <a:gd name="connsiteY44" fmla="*/ 5073 h 10000"/>
                  <a:gd name="connsiteX45" fmla="*/ 3107 w 10000"/>
                  <a:gd name="connsiteY45" fmla="*/ 4973 h 10000"/>
                  <a:gd name="connsiteX46" fmla="*/ 3141 w 10000"/>
                  <a:gd name="connsiteY46" fmla="*/ 4809 h 10000"/>
                  <a:gd name="connsiteX47" fmla="*/ 3069 w 10000"/>
                  <a:gd name="connsiteY47" fmla="*/ 4756 h 10000"/>
                  <a:gd name="connsiteX48" fmla="*/ 3064 w 10000"/>
                  <a:gd name="connsiteY48" fmla="*/ 4648 h 10000"/>
                  <a:gd name="connsiteX49" fmla="*/ 2968 w 10000"/>
                  <a:gd name="connsiteY49" fmla="*/ 4591 h 10000"/>
                  <a:gd name="connsiteX50" fmla="*/ 2968 w 10000"/>
                  <a:gd name="connsiteY50" fmla="*/ 4497 h 10000"/>
                  <a:gd name="connsiteX51" fmla="*/ 2905 w 10000"/>
                  <a:gd name="connsiteY51" fmla="*/ 4414 h 10000"/>
                  <a:gd name="connsiteX52" fmla="*/ 2905 w 10000"/>
                  <a:gd name="connsiteY52" fmla="*/ 4336 h 10000"/>
                  <a:gd name="connsiteX53" fmla="*/ 2847 w 10000"/>
                  <a:gd name="connsiteY53" fmla="*/ 4228 h 10000"/>
                  <a:gd name="connsiteX54" fmla="*/ 2833 w 10000"/>
                  <a:gd name="connsiteY54" fmla="*/ 4134 h 10000"/>
                  <a:gd name="connsiteX55" fmla="*/ 2746 w 10000"/>
                  <a:gd name="connsiteY55" fmla="*/ 4109 h 10000"/>
                  <a:gd name="connsiteX56" fmla="*/ 2674 w 10000"/>
                  <a:gd name="connsiteY56" fmla="*/ 4180 h 10000"/>
                  <a:gd name="connsiteX57" fmla="*/ 2660 w 10000"/>
                  <a:gd name="connsiteY57" fmla="*/ 4258 h 10000"/>
                  <a:gd name="connsiteX58" fmla="*/ 2544 w 10000"/>
                  <a:gd name="connsiteY58" fmla="*/ 4233 h 10000"/>
                  <a:gd name="connsiteX59" fmla="*/ 2515 w 10000"/>
                  <a:gd name="connsiteY59" fmla="*/ 4155 h 10000"/>
                  <a:gd name="connsiteX60" fmla="*/ 2520 w 10000"/>
                  <a:gd name="connsiteY60" fmla="*/ 4046 h 10000"/>
                  <a:gd name="connsiteX61" fmla="*/ 2477 w 10000"/>
                  <a:gd name="connsiteY61" fmla="*/ 3970 h 10000"/>
                  <a:gd name="connsiteX62" fmla="*/ 2491 w 10000"/>
                  <a:gd name="connsiteY62" fmla="*/ 3900 h 10000"/>
                  <a:gd name="connsiteX63" fmla="*/ 2404 w 10000"/>
                  <a:gd name="connsiteY63" fmla="*/ 3752 h 10000"/>
                  <a:gd name="connsiteX64" fmla="*/ 1937 w 10000"/>
                  <a:gd name="connsiteY64" fmla="*/ 3341 h 10000"/>
                  <a:gd name="connsiteX65" fmla="*/ 1937 w 10000"/>
                  <a:gd name="connsiteY65" fmla="*/ 3238 h 10000"/>
                  <a:gd name="connsiteX66" fmla="*/ 1836 w 10000"/>
                  <a:gd name="connsiteY66" fmla="*/ 3233 h 10000"/>
                  <a:gd name="connsiteX67" fmla="*/ 1764 w 10000"/>
                  <a:gd name="connsiteY67" fmla="*/ 3171 h 10000"/>
                  <a:gd name="connsiteX68" fmla="*/ 1769 w 10000"/>
                  <a:gd name="connsiteY68" fmla="*/ 3067 h 10000"/>
                  <a:gd name="connsiteX69" fmla="*/ 1908 w 10000"/>
                  <a:gd name="connsiteY69" fmla="*/ 2983 h 10000"/>
                  <a:gd name="connsiteX70" fmla="*/ 1884 w 10000"/>
                  <a:gd name="connsiteY70" fmla="*/ 2835 h 10000"/>
                  <a:gd name="connsiteX71" fmla="*/ 1726 w 10000"/>
                  <a:gd name="connsiteY71" fmla="*/ 2771 h 10000"/>
                  <a:gd name="connsiteX72" fmla="*/ 1677 w 10000"/>
                  <a:gd name="connsiteY72" fmla="*/ 2679 h 10000"/>
                  <a:gd name="connsiteX73" fmla="*/ 1604 w 10000"/>
                  <a:gd name="connsiteY73" fmla="*/ 2803 h 10000"/>
                  <a:gd name="connsiteX74" fmla="*/ 1508 w 10000"/>
                  <a:gd name="connsiteY74" fmla="*/ 2787 h 10000"/>
                  <a:gd name="connsiteX75" fmla="*/ 1402 w 10000"/>
                  <a:gd name="connsiteY75" fmla="*/ 2843 h 10000"/>
                  <a:gd name="connsiteX76" fmla="*/ 1416 w 10000"/>
                  <a:gd name="connsiteY76" fmla="*/ 2725 h 10000"/>
                  <a:gd name="connsiteX77" fmla="*/ 1465 w 10000"/>
                  <a:gd name="connsiteY77" fmla="*/ 2663 h 10000"/>
                  <a:gd name="connsiteX78" fmla="*/ 1407 w 10000"/>
                  <a:gd name="connsiteY78" fmla="*/ 2612 h 10000"/>
                  <a:gd name="connsiteX79" fmla="*/ 1378 w 10000"/>
                  <a:gd name="connsiteY79" fmla="*/ 2456 h 10000"/>
                  <a:gd name="connsiteX80" fmla="*/ 1335 w 10000"/>
                  <a:gd name="connsiteY80" fmla="*/ 2378 h 10000"/>
                  <a:gd name="connsiteX81" fmla="*/ 1416 w 10000"/>
                  <a:gd name="connsiteY81" fmla="*/ 2300 h 10000"/>
                  <a:gd name="connsiteX82" fmla="*/ 1388 w 10000"/>
                  <a:gd name="connsiteY82" fmla="*/ 2160 h 10000"/>
                  <a:gd name="connsiteX83" fmla="*/ 1320 w 10000"/>
                  <a:gd name="connsiteY83" fmla="*/ 2087 h 10000"/>
                  <a:gd name="connsiteX84" fmla="*/ 1388 w 10000"/>
                  <a:gd name="connsiteY84" fmla="*/ 1964 h 10000"/>
                  <a:gd name="connsiteX85" fmla="*/ 1301 w 10000"/>
                  <a:gd name="connsiteY85" fmla="*/ 1932 h 10000"/>
                  <a:gd name="connsiteX86" fmla="*/ 1277 w 10000"/>
                  <a:gd name="connsiteY86" fmla="*/ 1840 h 10000"/>
                  <a:gd name="connsiteX87" fmla="*/ 1176 w 10000"/>
                  <a:gd name="connsiteY87" fmla="*/ 1864 h 10000"/>
                  <a:gd name="connsiteX88" fmla="*/ 1190 w 10000"/>
                  <a:gd name="connsiteY88" fmla="*/ 1778 h 10000"/>
                  <a:gd name="connsiteX89" fmla="*/ 1142 w 10000"/>
                  <a:gd name="connsiteY89" fmla="*/ 1678 h 10000"/>
                  <a:gd name="connsiteX90" fmla="*/ 1176 w 10000"/>
                  <a:gd name="connsiteY90" fmla="*/ 1617 h 10000"/>
                  <a:gd name="connsiteX91" fmla="*/ 1118 w 10000"/>
                  <a:gd name="connsiteY91" fmla="*/ 1544 h 10000"/>
                  <a:gd name="connsiteX92" fmla="*/ 1055 w 10000"/>
                  <a:gd name="connsiteY92" fmla="*/ 1539 h 10000"/>
                  <a:gd name="connsiteX93" fmla="*/ 1099 w 10000"/>
                  <a:gd name="connsiteY93" fmla="*/ 1404 h 10000"/>
                  <a:gd name="connsiteX94" fmla="*/ 1046 w 10000"/>
                  <a:gd name="connsiteY94" fmla="*/ 1289 h 10000"/>
                  <a:gd name="connsiteX95" fmla="*/ 969 w 10000"/>
                  <a:gd name="connsiteY95" fmla="*/ 1186 h 10000"/>
                  <a:gd name="connsiteX96" fmla="*/ 887 w 10000"/>
                  <a:gd name="connsiteY96" fmla="*/ 1165 h 10000"/>
                  <a:gd name="connsiteX97" fmla="*/ 882 w 10000"/>
                  <a:gd name="connsiteY97" fmla="*/ 1232 h 10000"/>
                  <a:gd name="connsiteX98" fmla="*/ 824 w 10000"/>
                  <a:gd name="connsiteY98" fmla="*/ 1305 h 10000"/>
                  <a:gd name="connsiteX99" fmla="*/ 713 w 10000"/>
                  <a:gd name="connsiteY99" fmla="*/ 1197 h 10000"/>
                  <a:gd name="connsiteX100" fmla="*/ 612 w 10000"/>
                  <a:gd name="connsiteY100" fmla="*/ 1186 h 10000"/>
                  <a:gd name="connsiteX101" fmla="*/ 569 w 10000"/>
                  <a:gd name="connsiteY101" fmla="*/ 1025 h 10000"/>
                  <a:gd name="connsiteX102" fmla="*/ 598 w 10000"/>
                  <a:gd name="connsiteY102" fmla="*/ 891 h 10000"/>
                  <a:gd name="connsiteX103" fmla="*/ 540 w 10000"/>
                  <a:gd name="connsiteY103" fmla="*/ 807 h 10000"/>
                  <a:gd name="connsiteX104" fmla="*/ 439 w 10000"/>
                  <a:gd name="connsiteY104" fmla="*/ 715 h 10000"/>
                  <a:gd name="connsiteX105" fmla="*/ 511 w 10000"/>
                  <a:gd name="connsiteY105" fmla="*/ 855 h 10000"/>
                  <a:gd name="connsiteX106" fmla="*/ 425 w 10000"/>
                  <a:gd name="connsiteY106" fmla="*/ 823 h 10000"/>
                  <a:gd name="connsiteX107" fmla="*/ 319 w 10000"/>
                  <a:gd name="connsiteY107" fmla="*/ 797 h 10000"/>
                  <a:gd name="connsiteX108" fmla="*/ 218 w 10000"/>
                  <a:gd name="connsiteY108" fmla="*/ 751 h 10000"/>
                  <a:gd name="connsiteX109" fmla="*/ 193 w 10000"/>
                  <a:gd name="connsiteY109" fmla="*/ 621 h 10000"/>
                  <a:gd name="connsiteX110" fmla="*/ 208 w 10000"/>
                  <a:gd name="connsiteY110" fmla="*/ 559 h 10000"/>
                  <a:gd name="connsiteX111" fmla="*/ 165 w 10000"/>
                  <a:gd name="connsiteY111" fmla="*/ 503 h 10000"/>
                  <a:gd name="connsiteX112" fmla="*/ 102 w 10000"/>
                  <a:gd name="connsiteY112" fmla="*/ 498 h 10000"/>
                  <a:gd name="connsiteX113" fmla="*/ 145 w 10000"/>
                  <a:gd name="connsiteY113" fmla="*/ 425 h 10000"/>
                  <a:gd name="connsiteX114" fmla="*/ 102 w 10000"/>
                  <a:gd name="connsiteY114" fmla="*/ 296 h 10000"/>
                  <a:gd name="connsiteX115" fmla="*/ 266 w 10000"/>
                  <a:gd name="connsiteY115" fmla="*/ 372 h 10000"/>
                  <a:gd name="connsiteX116" fmla="*/ 218 w 10000"/>
                  <a:gd name="connsiteY116" fmla="*/ 156 h 10000"/>
                  <a:gd name="connsiteX117" fmla="*/ 131 w 10000"/>
                  <a:gd name="connsiteY117" fmla="*/ 0 h 10000"/>
                  <a:gd name="connsiteX0" fmla="*/ 9898 w 9898"/>
                  <a:gd name="connsiteY0" fmla="*/ 2332 h 9844"/>
                  <a:gd name="connsiteX1" fmla="*/ 9367 w 9898"/>
                  <a:gd name="connsiteY1" fmla="*/ 9844 h 9844"/>
                  <a:gd name="connsiteX2" fmla="*/ 7845 w 9898"/>
                  <a:gd name="connsiteY2" fmla="*/ 9715 h 9844"/>
                  <a:gd name="connsiteX3" fmla="*/ 6690 w 9898"/>
                  <a:gd name="connsiteY3" fmla="*/ 9596 h 9844"/>
                  <a:gd name="connsiteX4" fmla="*/ 4873 w 9898"/>
                  <a:gd name="connsiteY4" fmla="*/ 9403 h 9844"/>
                  <a:gd name="connsiteX5" fmla="*/ 4897 w 9898"/>
                  <a:gd name="connsiteY5" fmla="*/ 9315 h 9844"/>
                  <a:gd name="connsiteX6" fmla="*/ 4782 w 9898"/>
                  <a:gd name="connsiteY6" fmla="*/ 9263 h 9844"/>
                  <a:gd name="connsiteX7" fmla="*/ 4782 w 9898"/>
                  <a:gd name="connsiteY7" fmla="*/ 9107 h 9844"/>
                  <a:gd name="connsiteX8" fmla="*/ 4652 w 9898"/>
                  <a:gd name="connsiteY8" fmla="*/ 9051 h 9844"/>
                  <a:gd name="connsiteX9" fmla="*/ 4551 w 9898"/>
                  <a:gd name="connsiteY9" fmla="*/ 8984 h 9844"/>
                  <a:gd name="connsiteX10" fmla="*/ 4435 w 9898"/>
                  <a:gd name="connsiteY10" fmla="*/ 8709 h 9844"/>
                  <a:gd name="connsiteX11" fmla="*/ 4349 w 9898"/>
                  <a:gd name="connsiteY11" fmla="*/ 8610 h 9844"/>
                  <a:gd name="connsiteX12" fmla="*/ 4382 w 9898"/>
                  <a:gd name="connsiteY12" fmla="*/ 8330 h 9844"/>
                  <a:gd name="connsiteX13" fmla="*/ 4281 w 9898"/>
                  <a:gd name="connsiteY13" fmla="*/ 8316 h 9844"/>
                  <a:gd name="connsiteX14" fmla="*/ 4223 w 9898"/>
                  <a:gd name="connsiteY14" fmla="*/ 8222 h 9844"/>
                  <a:gd name="connsiteX15" fmla="*/ 4305 w 9898"/>
                  <a:gd name="connsiteY15" fmla="*/ 8104 h 9844"/>
                  <a:gd name="connsiteX16" fmla="*/ 4349 w 9898"/>
                  <a:gd name="connsiteY16" fmla="*/ 8050 h 9844"/>
                  <a:gd name="connsiteX17" fmla="*/ 4378 w 9898"/>
                  <a:gd name="connsiteY17" fmla="*/ 7880 h 9844"/>
                  <a:gd name="connsiteX18" fmla="*/ 4353 w 9898"/>
                  <a:gd name="connsiteY18" fmla="*/ 7776 h 9844"/>
                  <a:gd name="connsiteX19" fmla="*/ 4378 w 9898"/>
                  <a:gd name="connsiteY19" fmla="*/ 7585 h 9844"/>
                  <a:gd name="connsiteX20" fmla="*/ 4406 w 9898"/>
                  <a:gd name="connsiteY20" fmla="*/ 7558 h 9844"/>
                  <a:gd name="connsiteX21" fmla="*/ 4421 w 9898"/>
                  <a:gd name="connsiteY21" fmla="*/ 7450 h 9844"/>
                  <a:gd name="connsiteX22" fmla="*/ 4363 w 9898"/>
                  <a:gd name="connsiteY22" fmla="*/ 7289 h 9844"/>
                  <a:gd name="connsiteX23" fmla="*/ 4353 w 9898"/>
                  <a:gd name="connsiteY23" fmla="*/ 6854 h 9844"/>
                  <a:gd name="connsiteX24" fmla="*/ 4223 w 9898"/>
                  <a:gd name="connsiteY24" fmla="*/ 6673 h 9844"/>
                  <a:gd name="connsiteX25" fmla="*/ 4161 w 9898"/>
                  <a:gd name="connsiteY25" fmla="*/ 6423 h 9844"/>
                  <a:gd name="connsiteX26" fmla="*/ 4060 w 9898"/>
                  <a:gd name="connsiteY26" fmla="*/ 6423 h 9844"/>
                  <a:gd name="connsiteX27" fmla="*/ 3935 w 9898"/>
                  <a:gd name="connsiteY27" fmla="*/ 6471 h 9844"/>
                  <a:gd name="connsiteX28" fmla="*/ 3858 w 9898"/>
                  <a:gd name="connsiteY28" fmla="*/ 6310 h 9844"/>
                  <a:gd name="connsiteX29" fmla="*/ 3877 w 9898"/>
                  <a:gd name="connsiteY29" fmla="*/ 6280 h 9844"/>
                  <a:gd name="connsiteX30" fmla="*/ 3862 w 9898"/>
                  <a:gd name="connsiteY30" fmla="*/ 6140 h 9844"/>
                  <a:gd name="connsiteX31" fmla="*/ 3771 w 9898"/>
                  <a:gd name="connsiteY31" fmla="*/ 6113 h 9844"/>
                  <a:gd name="connsiteX32" fmla="*/ 3670 w 9898"/>
                  <a:gd name="connsiteY32" fmla="*/ 5968 h 9844"/>
                  <a:gd name="connsiteX33" fmla="*/ 3631 w 9898"/>
                  <a:gd name="connsiteY33" fmla="*/ 5896 h 9844"/>
                  <a:gd name="connsiteX34" fmla="*/ 3573 w 9898"/>
                  <a:gd name="connsiteY34" fmla="*/ 5864 h 9844"/>
                  <a:gd name="connsiteX35" fmla="*/ 3554 w 9898"/>
                  <a:gd name="connsiteY35" fmla="*/ 5797 h 9844"/>
                  <a:gd name="connsiteX36" fmla="*/ 3641 w 9898"/>
                  <a:gd name="connsiteY36" fmla="*/ 5772 h 9844"/>
                  <a:gd name="connsiteX37" fmla="*/ 3554 w 9898"/>
                  <a:gd name="connsiteY37" fmla="*/ 5533 h 9844"/>
                  <a:gd name="connsiteX38" fmla="*/ 3482 w 9898"/>
                  <a:gd name="connsiteY38" fmla="*/ 5503 h 9844"/>
                  <a:gd name="connsiteX39" fmla="*/ 3487 w 9898"/>
                  <a:gd name="connsiteY39" fmla="*/ 5430 h 9844"/>
                  <a:gd name="connsiteX40" fmla="*/ 3256 w 9898"/>
                  <a:gd name="connsiteY40" fmla="*/ 5315 h 9844"/>
                  <a:gd name="connsiteX41" fmla="*/ 3236 w 9898"/>
                  <a:gd name="connsiteY41" fmla="*/ 5212 h 9844"/>
                  <a:gd name="connsiteX42" fmla="*/ 3256 w 9898"/>
                  <a:gd name="connsiteY42" fmla="*/ 5134 h 9844"/>
                  <a:gd name="connsiteX43" fmla="*/ 3111 w 9898"/>
                  <a:gd name="connsiteY43" fmla="*/ 4979 h 9844"/>
                  <a:gd name="connsiteX44" fmla="*/ 3020 w 9898"/>
                  <a:gd name="connsiteY44" fmla="*/ 4917 h 9844"/>
                  <a:gd name="connsiteX45" fmla="*/ 3005 w 9898"/>
                  <a:gd name="connsiteY45" fmla="*/ 4817 h 9844"/>
                  <a:gd name="connsiteX46" fmla="*/ 3039 w 9898"/>
                  <a:gd name="connsiteY46" fmla="*/ 4653 h 9844"/>
                  <a:gd name="connsiteX47" fmla="*/ 2967 w 9898"/>
                  <a:gd name="connsiteY47" fmla="*/ 4600 h 9844"/>
                  <a:gd name="connsiteX48" fmla="*/ 2962 w 9898"/>
                  <a:gd name="connsiteY48" fmla="*/ 4492 h 9844"/>
                  <a:gd name="connsiteX49" fmla="*/ 2866 w 9898"/>
                  <a:gd name="connsiteY49" fmla="*/ 4435 h 9844"/>
                  <a:gd name="connsiteX50" fmla="*/ 2866 w 9898"/>
                  <a:gd name="connsiteY50" fmla="*/ 4341 h 9844"/>
                  <a:gd name="connsiteX51" fmla="*/ 2803 w 9898"/>
                  <a:gd name="connsiteY51" fmla="*/ 4258 h 9844"/>
                  <a:gd name="connsiteX52" fmla="*/ 2803 w 9898"/>
                  <a:gd name="connsiteY52" fmla="*/ 4180 h 9844"/>
                  <a:gd name="connsiteX53" fmla="*/ 2745 w 9898"/>
                  <a:gd name="connsiteY53" fmla="*/ 4072 h 9844"/>
                  <a:gd name="connsiteX54" fmla="*/ 2731 w 9898"/>
                  <a:gd name="connsiteY54" fmla="*/ 3978 h 9844"/>
                  <a:gd name="connsiteX55" fmla="*/ 2644 w 9898"/>
                  <a:gd name="connsiteY55" fmla="*/ 3953 h 9844"/>
                  <a:gd name="connsiteX56" fmla="*/ 2572 w 9898"/>
                  <a:gd name="connsiteY56" fmla="*/ 4024 h 9844"/>
                  <a:gd name="connsiteX57" fmla="*/ 2558 w 9898"/>
                  <a:gd name="connsiteY57" fmla="*/ 4102 h 9844"/>
                  <a:gd name="connsiteX58" fmla="*/ 2442 w 9898"/>
                  <a:gd name="connsiteY58" fmla="*/ 4077 h 9844"/>
                  <a:gd name="connsiteX59" fmla="*/ 2413 w 9898"/>
                  <a:gd name="connsiteY59" fmla="*/ 3999 h 9844"/>
                  <a:gd name="connsiteX60" fmla="*/ 2418 w 9898"/>
                  <a:gd name="connsiteY60" fmla="*/ 3890 h 9844"/>
                  <a:gd name="connsiteX61" fmla="*/ 2375 w 9898"/>
                  <a:gd name="connsiteY61" fmla="*/ 3814 h 9844"/>
                  <a:gd name="connsiteX62" fmla="*/ 2389 w 9898"/>
                  <a:gd name="connsiteY62" fmla="*/ 3744 h 9844"/>
                  <a:gd name="connsiteX63" fmla="*/ 2302 w 9898"/>
                  <a:gd name="connsiteY63" fmla="*/ 3596 h 9844"/>
                  <a:gd name="connsiteX64" fmla="*/ 1835 w 9898"/>
                  <a:gd name="connsiteY64" fmla="*/ 3185 h 9844"/>
                  <a:gd name="connsiteX65" fmla="*/ 1835 w 9898"/>
                  <a:gd name="connsiteY65" fmla="*/ 3082 h 9844"/>
                  <a:gd name="connsiteX66" fmla="*/ 1734 w 9898"/>
                  <a:gd name="connsiteY66" fmla="*/ 3077 h 9844"/>
                  <a:gd name="connsiteX67" fmla="*/ 1662 w 9898"/>
                  <a:gd name="connsiteY67" fmla="*/ 3015 h 9844"/>
                  <a:gd name="connsiteX68" fmla="*/ 1667 w 9898"/>
                  <a:gd name="connsiteY68" fmla="*/ 2911 h 9844"/>
                  <a:gd name="connsiteX69" fmla="*/ 1806 w 9898"/>
                  <a:gd name="connsiteY69" fmla="*/ 2827 h 9844"/>
                  <a:gd name="connsiteX70" fmla="*/ 1782 w 9898"/>
                  <a:gd name="connsiteY70" fmla="*/ 2679 h 9844"/>
                  <a:gd name="connsiteX71" fmla="*/ 1624 w 9898"/>
                  <a:gd name="connsiteY71" fmla="*/ 2615 h 9844"/>
                  <a:gd name="connsiteX72" fmla="*/ 1575 w 9898"/>
                  <a:gd name="connsiteY72" fmla="*/ 2523 h 9844"/>
                  <a:gd name="connsiteX73" fmla="*/ 1502 w 9898"/>
                  <a:gd name="connsiteY73" fmla="*/ 2647 h 9844"/>
                  <a:gd name="connsiteX74" fmla="*/ 1406 w 9898"/>
                  <a:gd name="connsiteY74" fmla="*/ 2631 h 9844"/>
                  <a:gd name="connsiteX75" fmla="*/ 1300 w 9898"/>
                  <a:gd name="connsiteY75" fmla="*/ 2687 h 9844"/>
                  <a:gd name="connsiteX76" fmla="*/ 1314 w 9898"/>
                  <a:gd name="connsiteY76" fmla="*/ 2569 h 9844"/>
                  <a:gd name="connsiteX77" fmla="*/ 1363 w 9898"/>
                  <a:gd name="connsiteY77" fmla="*/ 2507 h 9844"/>
                  <a:gd name="connsiteX78" fmla="*/ 1305 w 9898"/>
                  <a:gd name="connsiteY78" fmla="*/ 2456 h 9844"/>
                  <a:gd name="connsiteX79" fmla="*/ 1276 w 9898"/>
                  <a:gd name="connsiteY79" fmla="*/ 2300 h 9844"/>
                  <a:gd name="connsiteX80" fmla="*/ 1233 w 9898"/>
                  <a:gd name="connsiteY80" fmla="*/ 2222 h 9844"/>
                  <a:gd name="connsiteX81" fmla="*/ 1314 w 9898"/>
                  <a:gd name="connsiteY81" fmla="*/ 2144 h 9844"/>
                  <a:gd name="connsiteX82" fmla="*/ 1286 w 9898"/>
                  <a:gd name="connsiteY82" fmla="*/ 2004 h 9844"/>
                  <a:gd name="connsiteX83" fmla="*/ 1218 w 9898"/>
                  <a:gd name="connsiteY83" fmla="*/ 1931 h 9844"/>
                  <a:gd name="connsiteX84" fmla="*/ 1286 w 9898"/>
                  <a:gd name="connsiteY84" fmla="*/ 1808 h 9844"/>
                  <a:gd name="connsiteX85" fmla="*/ 1199 w 9898"/>
                  <a:gd name="connsiteY85" fmla="*/ 1776 h 9844"/>
                  <a:gd name="connsiteX86" fmla="*/ 1175 w 9898"/>
                  <a:gd name="connsiteY86" fmla="*/ 1684 h 9844"/>
                  <a:gd name="connsiteX87" fmla="*/ 1074 w 9898"/>
                  <a:gd name="connsiteY87" fmla="*/ 1708 h 9844"/>
                  <a:gd name="connsiteX88" fmla="*/ 1088 w 9898"/>
                  <a:gd name="connsiteY88" fmla="*/ 1622 h 9844"/>
                  <a:gd name="connsiteX89" fmla="*/ 1040 w 9898"/>
                  <a:gd name="connsiteY89" fmla="*/ 1522 h 9844"/>
                  <a:gd name="connsiteX90" fmla="*/ 1074 w 9898"/>
                  <a:gd name="connsiteY90" fmla="*/ 1461 h 9844"/>
                  <a:gd name="connsiteX91" fmla="*/ 1016 w 9898"/>
                  <a:gd name="connsiteY91" fmla="*/ 1388 h 9844"/>
                  <a:gd name="connsiteX92" fmla="*/ 953 w 9898"/>
                  <a:gd name="connsiteY92" fmla="*/ 1383 h 9844"/>
                  <a:gd name="connsiteX93" fmla="*/ 997 w 9898"/>
                  <a:gd name="connsiteY93" fmla="*/ 1248 h 9844"/>
                  <a:gd name="connsiteX94" fmla="*/ 944 w 9898"/>
                  <a:gd name="connsiteY94" fmla="*/ 1133 h 9844"/>
                  <a:gd name="connsiteX95" fmla="*/ 867 w 9898"/>
                  <a:gd name="connsiteY95" fmla="*/ 1030 h 9844"/>
                  <a:gd name="connsiteX96" fmla="*/ 785 w 9898"/>
                  <a:gd name="connsiteY96" fmla="*/ 1009 h 9844"/>
                  <a:gd name="connsiteX97" fmla="*/ 780 w 9898"/>
                  <a:gd name="connsiteY97" fmla="*/ 1076 h 9844"/>
                  <a:gd name="connsiteX98" fmla="*/ 722 w 9898"/>
                  <a:gd name="connsiteY98" fmla="*/ 1149 h 9844"/>
                  <a:gd name="connsiteX99" fmla="*/ 611 w 9898"/>
                  <a:gd name="connsiteY99" fmla="*/ 1041 h 9844"/>
                  <a:gd name="connsiteX100" fmla="*/ 510 w 9898"/>
                  <a:gd name="connsiteY100" fmla="*/ 1030 h 9844"/>
                  <a:gd name="connsiteX101" fmla="*/ 467 w 9898"/>
                  <a:gd name="connsiteY101" fmla="*/ 869 h 9844"/>
                  <a:gd name="connsiteX102" fmla="*/ 496 w 9898"/>
                  <a:gd name="connsiteY102" fmla="*/ 735 h 9844"/>
                  <a:gd name="connsiteX103" fmla="*/ 438 w 9898"/>
                  <a:gd name="connsiteY103" fmla="*/ 651 h 9844"/>
                  <a:gd name="connsiteX104" fmla="*/ 337 w 9898"/>
                  <a:gd name="connsiteY104" fmla="*/ 559 h 9844"/>
                  <a:gd name="connsiteX105" fmla="*/ 409 w 9898"/>
                  <a:gd name="connsiteY105" fmla="*/ 699 h 9844"/>
                  <a:gd name="connsiteX106" fmla="*/ 323 w 9898"/>
                  <a:gd name="connsiteY106" fmla="*/ 667 h 9844"/>
                  <a:gd name="connsiteX107" fmla="*/ 217 w 9898"/>
                  <a:gd name="connsiteY107" fmla="*/ 641 h 9844"/>
                  <a:gd name="connsiteX108" fmla="*/ 116 w 9898"/>
                  <a:gd name="connsiteY108" fmla="*/ 595 h 9844"/>
                  <a:gd name="connsiteX109" fmla="*/ 91 w 9898"/>
                  <a:gd name="connsiteY109" fmla="*/ 465 h 9844"/>
                  <a:gd name="connsiteX110" fmla="*/ 106 w 9898"/>
                  <a:gd name="connsiteY110" fmla="*/ 403 h 9844"/>
                  <a:gd name="connsiteX111" fmla="*/ 63 w 9898"/>
                  <a:gd name="connsiteY111" fmla="*/ 347 h 9844"/>
                  <a:gd name="connsiteX112" fmla="*/ 0 w 9898"/>
                  <a:gd name="connsiteY112" fmla="*/ 342 h 9844"/>
                  <a:gd name="connsiteX113" fmla="*/ 43 w 9898"/>
                  <a:gd name="connsiteY113" fmla="*/ 269 h 9844"/>
                  <a:gd name="connsiteX114" fmla="*/ 0 w 9898"/>
                  <a:gd name="connsiteY114" fmla="*/ 140 h 9844"/>
                  <a:gd name="connsiteX115" fmla="*/ 164 w 9898"/>
                  <a:gd name="connsiteY115" fmla="*/ 216 h 9844"/>
                  <a:gd name="connsiteX116" fmla="*/ 116 w 9898"/>
                  <a:gd name="connsiteY116" fmla="*/ 0 h 9844"/>
                  <a:gd name="connsiteX0" fmla="*/ 10000 w 10000"/>
                  <a:gd name="connsiteY0" fmla="*/ 2369 h 10000"/>
                  <a:gd name="connsiteX1" fmla="*/ 9464 w 10000"/>
                  <a:gd name="connsiteY1" fmla="*/ 10000 h 10000"/>
                  <a:gd name="connsiteX2" fmla="*/ 7926 w 10000"/>
                  <a:gd name="connsiteY2" fmla="*/ 9869 h 10000"/>
                  <a:gd name="connsiteX3" fmla="*/ 6759 w 10000"/>
                  <a:gd name="connsiteY3" fmla="*/ 9748 h 10000"/>
                  <a:gd name="connsiteX4" fmla="*/ 4923 w 10000"/>
                  <a:gd name="connsiteY4" fmla="*/ 9552 h 10000"/>
                  <a:gd name="connsiteX5" fmla="*/ 4947 w 10000"/>
                  <a:gd name="connsiteY5" fmla="*/ 9463 h 10000"/>
                  <a:gd name="connsiteX6" fmla="*/ 4831 w 10000"/>
                  <a:gd name="connsiteY6" fmla="*/ 9410 h 10000"/>
                  <a:gd name="connsiteX7" fmla="*/ 4831 w 10000"/>
                  <a:gd name="connsiteY7" fmla="*/ 9251 h 10000"/>
                  <a:gd name="connsiteX8" fmla="*/ 4700 w 10000"/>
                  <a:gd name="connsiteY8" fmla="*/ 9194 h 10000"/>
                  <a:gd name="connsiteX9" fmla="*/ 4598 w 10000"/>
                  <a:gd name="connsiteY9" fmla="*/ 9126 h 10000"/>
                  <a:gd name="connsiteX10" fmla="*/ 4481 w 10000"/>
                  <a:gd name="connsiteY10" fmla="*/ 8847 h 10000"/>
                  <a:gd name="connsiteX11" fmla="*/ 4394 w 10000"/>
                  <a:gd name="connsiteY11" fmla="*/ 8746 h 10000"/>
                  <a:gd name="connsiteX12" fmla="*/ 4427 w 10000"/>
                  <a:gd name="connsiteY12" fmla="*/ 8462 h 10000"/>
                  <a:gd name="connsiteX13" fmla="*/ 4325 w 10000"/>
                  <a:gd name="connsiteY13" fmla="*/ 8448 h 10000"/>
                  <a:gd name="connsiteX14" fmla="*/ 4267 w 10000"/>
                  <a:gd name="connsiteY14" fmla="*/ 8352 h 10000"/>
                  <a:gd name="connsiteX15" fmla="*/ 4349 w 10000"/>
                  <a:gd name="connsiteY15" fmla="*/ 8232 h 10000"/>
                  <a:gd name="connsiteX16" fmla="*/ 4394 w 10000"/>
                  <a:gd name="connsiteY16" fmla="*/ 8178 h 10000"/>
                  <a:gd name="connsiteX17" fmla="*/ 4423 w 10000"/>
                  <a:gd name="connsiteY17" fmla="*/ 8005 h 10000"/>
                  <a:gd name="connsiteX18" fmla="*/ 4398 w 10000"/>
                  <a:gd name="connsiteY18" fmla="*/ 7899 h 10000"/>
                  <a:gd name="connsiteX19" fmla="*/ 4423 w 10000"/>
                  <a:gd name="connsiteY19" fmla="*/ 7705 h 10000"/>
                  <a:gd name="connsiteX20" fmla="*/ 4451 w 10000"/>
                  <a:gd name="connsiteY20" fmla="*/ 7678 h 10000"/>
                  <a:gd name="connsiteX21" fmla="*/ 4467 w 10000"/>
                  <a:gd name="connsiteY21" fmla="*/ 7568 h 10000"/>
                  <a:gd name="connsiteX22" fmla="*/ 4408 w 10000"/>
                  <a:gd name="connsiteY22" fmla="*/ 7405 h 10000"/>
                  <a:gd name="connsiteX23" fmla="*/ 4398 w 10000"/>
                  <a:gd name="connsiteY23" fmla="*/ 6963 h 10000"/>
                  <a:gd name="connsiteX24" fmla="*/ 4267 w 10000"/>
                  <a:gd name="connsiteY24" fmla="*/ 6779 h 10000"/>
                  <a:gd name="connsiteX25" fmla="*/ 4204 w 10000"/>
                  <a:gd name="connsiteY25" fmla="*/ 6525 h 10000"/>
                  <a:gd name="connsiteX26" fmla="*/ 4102 w 10000"/>
                  <a:gd name="connsiteY26" fmla="*/ 6525 h 10000"/>
                  <a:gd name="connsiteX27" fmla="*/ 3976 w 10000"/>
                  <a:gd name="connsiteY27" fmla="*/ 6574 h 10000"/>
                  <a:gd name="connsiteX28" fmla="*/ 3898 w 10000"/>
                  <a:gd name="connsiteY28" fmla="*/ 6410 h 10000"/>
                  <a:gd name="connsiteX29" fmla="*/ 3917 w 10000"/>
                  <a:gd name="connsiteY29" fmla="*/ 6380 h 10000"/>
                  <a:gd name="connsiteX30" fmla="*/ 3902 w 10000"/>
                  <a:gd name="connsiteY30" fmla="*/ 6237 h 10000"/>
                  <a:gd name="connsiteX31" fmla="*/ 3810 w 10000"/>
                  <a:gd name="connsiteY31" fmla="*/ 6210 h 10000"/>
                  <a:gd name="connsiteX32" fmla="*/ 3708 w 10000"/>
                  <a:gd name="connsiteY32" fmla="*/ 6063 h 10000"/>
                  <a:gd name="connsiteX33" fmla="*/ 3668 w 10000"/>
                  <a:gd name="connsiteY33" fmla="*/ 5989 h 10000"/>
                  <a:gd name="connsiteX34" fmla="*/ 3610 w 10000"/>
                  <a:gd name="connsiteY34" fmla="*/ 5957 h 10000"/>
                  <a:gd name="connsiteX35" fmla="*/ 3591 w 10000"/>
                  <a:gd name="connsiteY35" fmla="*/ 5889 h 10000"/>
                  <a:gd name="connsiteX36" fmla="*/ 3679 w 10000"/>
                  <a:gd name="connsiteY36" fmla="*/ 5863 h 10000"/>
                  <a:gd name="connsiteX37" fmla="*/ 3591 w 10000"/>
                  <a:gd name="connsiteY37" fmla="*/ 5621 h 10000"/>
                  <a:gd name="connsiteX38" fmla="*/ 3518 w 10000"/>
                  <a:gd name="connsiteY38" fmla="*/ 5590 h 10000"/>
                  <a:gd name="connsiteX39" fmla="*/ 3523 w 10000"/>
                  <a:gd name="connsiteY39" fmla="*/ 5516 h 10000"/>
                  <a:gd name="connsiteX40" fmla="*/ 3290 w 10000"/>
                  <a:gd name="connsiteY40" fmla="*/ 5399 h 10000"/>
                  <a:gd name="connsiteX41" fmla="*/ 3269 w 10000"/>
                  <a:gd name="connsiteY41" fmla="*/ 5295 h 10000"/>
                  <a:gd name="connsiteX42" fmla="*/ 3290 w 10000"/>
                  <a:gd name="connsiteY42" fmla="*/ 5215 h 10000"/>
                  <a:gd name="connsiteX43" fmla="*/ 3143 w 10000"/>
                  <a:gd name="connsiteY43" fmla="*/ 5058 h 10000"/>
                  <a:gd name="connsiteX44" fmla="*/ 3051 w 10000"/>
                  <a:gd name="connsiteY44" fmla="*/ 4995 h 10000"/>
                  <a:gd name="connsiteX45" fmla="*/ 3036 w 10000"/>
                  <a:gd name="connsiteY45" fmla="*/ 4893 h 10000"/>
                  <a:gd name="connsiteX46" fmla="*/ 3070 w 10000"/>
                  <a:gd name="connsiteY46" fmla="*/ 4727 h 10000"/>
                  <a:gd name="connsiteX47" fmla="*/ 2998 w 10000"/>
                  <a:gd name="connsiteY47" fmla="*/ 4673 h 10000"/>
                  <a:gd name="connsiteX48" fmla="*/ 2993 w 10000"/>
                  <a:gd name="connsiteY48" fmla="*/ 4563 h 10000"/>
                  <a:gd name="connsiteX49" fmla="*/ 2896 w 10000"/>
                  <a:gd name="connsiteY49" fmla="*/ 4505 h 10000"/>
                  <a:gd name="connsiteX50" fmla="*/ 2896 w 10000"/>
                  <a:gd name="connsiteY50" fmla="*/ 4410 h 10000"/>
                  <a:gd name="connsiteX51" fmla="*/ 2832 w 10000"/>
                  <a:gd name="connsiteY51" fmla="*/ 4325 h 10000"/>
                  <a:gd name="connsiteX52" fmla="*/ 2832 w 10000"/>
                  <a:gd name="connsiteY52" fmla="*/ 4246 h 10000"/>
                  <a:gd name="connsiteX53" fmla="*/ 2773 w 10000"/>
                  <a:gd name="connsiteY53" fmla="*/ 4137 h 10000"/>
                  <a:gd name="connsiteX54" fmla="*/ 2759 w 10000"/>
                  <a:gd name="connsiteY54" fmla="*/ 4041 h 10000"/>
                  <a:gd name="connsiteX55" fmla="*/ 2671 w 10000"/>
                  <a:gd name="connsiteY55" fmla="*/ 4016 h 10000"/>
                  <a:gd name="connsiteX56" fmla="*/ 2599 w 10000"/>
                  <a:gd name="connsiteY56" fmla="*/ 4088 h 10000"/>
                  <a:gd name="connsiteX57" fmla="*/ 2584 w 10000"/>
                  <a:gd name="connsiteY57" fmla="*/ 4167 h 10000"/>
                  <a:gd name="connsiteX58" fmla="*/ 2467 w 10000"/>
                  <a:gd name="connsiteY58" fmla="*/ 4142 h 10000"/>
                  <a:gd name="connsiteX59" fmla="*/ 2438 w 10000"/>
                  <a:gd name="connsiteY59" fmla="*/ 4062 h 10000"/>
                  <a:gd name="connsiteX60" fmla="*/ 2443 w 10000"/>
                  <a:gd name="connsiteY60" fmla="*/ 3952 h 10000"/>
                  <a:gd name="connsiteX61" fmla="*/ 2399 w 10000"/>
                  <a:gd name="connsiteY61" fmla="*/ 3874 h 10000"/>
                  <a:gd name="connsiteX62" fmla="*/ 2414 w 10000"/>
                  <a:gd name="connsiteY62" fmla="*/ 3803 h 10000"/>
                  <a:gd name="connsiteX63" fmla="*/ 2326 w 10000"/>
                  <a:gd name="connsiteY63" fmla="*/ 3653 h 10000"/>
                  <a:gd name="connsiteX64" fmla="*/ 1854 w 10000"/>
                  <a:gd name="connsiteY64" fmla="*/ 3235 h 10000"/>
                  <a:gd name="connsiteX65" fmla="*/ 1854 w 10000"/>
                  <a:gd name="connsiteY65" fmla="*/ 3131 h 10000"/>
                  <a:gd name="connsiteX66" fmla="*/ 1752 w 10000"/>
                  <a:gd name="connsiteY66" fmla="*/ 3126 h 10000"/>
                  <a:gd name="connsiteX67" fmla="*/ 1679 w 10000"/>
                  <a:gd name="connsiteY67" fmla="*/ 3063 h 10000"/>
                  <a:gd name="connsiteX68" fmla="*/ 1684 w 10000"/>
                  <a:gd name="connsiteY68" fmla="*/ 2957 h 10000"/>
                  <a:gd name="connsiteX69" fmla="*/ 1825 w 10000"/>
                  <a:gd name="connsiteY69" fmla="*/ 2872 h 10000"/>
                  <a:gd name="connsiteX70" fmla="*/ 1800 w 10000"/>
                  <a:gd name="connsiteY70" fmla="*/ 2721 h 10000"/>
                  <a:gd name="connsiteX71" fmla="*/ 1641 w 10000"/>
                  <a:gd name="connsiteY71" fmla="*/ 2656 h 10000"/>
                  <a:gd name="connsiteX72" fmla="*/ 1591 w 10000"/>
                  <a:gd name="connsiteY72" fmla="*/ 2563 h 10000"/>
                  <a:gd name="connsiteX73" fmla="*/ 1517 w 10000"/>
                  <a:gd name="connsiteY73" fmla="*/ 2689 h 10000"/>
                  <a:gd name="connsiteX74" fmla="*/ 1420 w 10000"/>
                  <a:gd name="connsiteY74" fmla="*/ 2673 h 10000"/>
                  <a:gd name="connsiteX75" fmla="*/ 1313 w 10000"/>
                  <a:gd name="connsiteY75" fmla="*/ 2730 h 10000"/>
                  <a:gd name="connsiteX76" fmla="*/ 1328 w 10000"/>
                  <a:gd name="connsiteY76" fmla="*/ 2610 h 10000"/>
                  <a:gd name="connsiteX77" fmla="*/ 1377 w 10000"/>
                  <a:gd name="connsiteY77" fmla="*/ 2547 h 10000"/>
                  <a:gd name="connsiteX78" fmla="*/ 1318 w 10000"/>
                  <a:gd name="connsiteY78" fmla="*/ 2495 h 10000"/>
                  <a:gd name="connsiteX79" fmla="*/ 1289 w 10000"/>
                  <a:gd name="connsiteY79" fmla="*/ 2336 h 10000"/>
                  <a:gd name="connsiteX80" fmla="*/ 1246 w 10000"/>
                  <a:gd name="connsiteY80" fmla="*/ 2257 h 10000"/>
                  <a:gd name="connsiteX81" fmla="*/ 1328 w 10000"/>
                  <a:gd name="connsiteY81" fmla="*/ 2178 h 10000"/>
                  <a:gd name="connsiteX82" fmla="*/ 1299 w 10000"/>
                  <a:gd name="connsiteY82" fmla="*/ 2036 h 10000"/>
                  <a:gd name="connsiteX83" fmla="*/ 1231 w 10000"/>
                  <a:gd name="connsiteY83" fmla="*/ 1962 h 10000"/>
                  <a:gd name="connsiteX84" fmla="*/ 1299 w 10000"/>
                  <a:gd name="connsiteY84" fmla="*/ 1837 h 10000"/>
                  <a:gd name="connsiteX85" fmla="*/ 1211 w 10000"/>
                  <a:gd name="connsiteY85" fmla="*/ 1804 h 10000"/>
                  <a:gd name="connsiteX86" fmla="*/ 1187 w 10000"/>
                  <a:gd name="connsiteY86" fmla="*/ 1711 h 10000"/>
                  <a:gd name="connsiteX87" fmla="*/ 1085 w 10000"/>
                  <a:gd name="connsiteY87" fmla="*/ 1735 h 10000"/>
                  <a:gd name="connsiteX88" fmla="*/ 1099 w 10000"/>
                  <a:gd name="connsiteY88" fmla="*/ 1648 h 10000"/>
                  <a:gd name="connsiteX89" fmla="*/ 1051 w 10000"/>
                  <a:gd name="connsiteY89" fmla="*/ 1546 h 10000"/>
                  <a:gd name="connsiteX90" fmla="*/ 1085 w 10000"/>
                  <a:gd name="connsiteY90" fmla="*/ 1484 h 10000"/>
                  <a:gd name="connsiteX91" fmla="*/ 1026 w 10000"/>
                  <a:gd name="connsiteY91" fmla="*/ 1410 h 10000"/>
                  <a:gd name="connsiteX92" fmla="*/ 963 w 10000"/>
                  <a:gd name="connsiteY92" fmla="*/ 1405 h 10000"/>
                  <a:gd name="connsiteX93" fmla="*/ 1007 w 10000"/>
                  <a:gd name="connsiteY93" fmla="*/ 1268 h 10000"/>
                  <a:gd name="connsiteX94" fmla="*/ 954 w 10000"/>
                  <a:gd name="connsiteY94" fmla="*/ 1151 h 10000"/>
                  <a:gd name="connsiteX95" fmla="*/ 876 w 10000"/>
                  <a:gd name="connsiteY95" fmla="*/ 1046 h 10000"/>
                  <a:gd name="connsiteX96" fmla="*/ 793 w 10000"/>
                  <a:gd name="connsiteY96" fmla="*/ 1025 h 10000"/>
                  <a:gd name="connsiteX97" fmla="*/ 788 w 10000"/>
                  <a:gd name="connsiteY97" fmla="*/ 1093 h 10000"/>
                  <a:gd name="connsiteX98" fmla="*/ 729 w 10000"/>
                  <a:gd name="connsiteY98" fmla="*/ 1167 h 10000"/>
                  <a:gd name="connsiteX99" fmla="*/ 617 w 10000"/>
                  <a:gd name="connsiteY99" fmla="*/ 1057 h 10000"/>
                  <a:gd name="connsiteX100" fmla="*/ 515 w 10000"/>
                  <a:gd name="connsiteY100" fmla="*/ 1046 h 10000"/>
                  <a:gd name="connsiteX101" fmla="*/ 472 w 10000"/>
                  <a:gd name="connsiteY101" fmla="*/ 883 h 10000"/>
                  <a:gd name="connsiteX102" fmla="*/ 501 w 10000"/>
                  <a:gd name="connsiteY102" fmla="*/ 747 h 10000"/>
                  <a:gd name="connsiteX103" fmla="*/ 443 w 10000"/>
                  <a:gd name="connsiteY103" fmla="*/ 661 h 10000"/>
                  <a:gd name="connsiteX104" fmla="*/ 340 w 10000"/>
                  <a:gd name="connsiteY104" fmla="*/ 568 h 10000"/>
                  <a:gd name="connsiteX105" fmla="*/ 413 w 10000"/>
                  <a:gd name="connsiteY105" fmla="*/ 710 h 10000"/>
                  <a:gd name="connsiteX106" fmla="*/ 326 w 10000"/>
                  <a:gd name="connsiteY106" fmla="*/ 678 h 10000"/>
                  <a:gd name="connsiteX107" fmla="*/ 219 w 10000"/>
                  <a:gd name="connsiteY107" fmla="*/ 651 h 10000"/>
                  <a:gd name="connsiteX108" fmla="*/ 117 w 10000"/>
                  <a:gd name="connsiteY108" fmla="*/ 604 h 10000"/>
                  <a:gd name="connsiteX109" fmla="*/ 92 w 10000"/>
                  <a:gd name="connsiteY109" fmla="*/ 472 h 10000"/>
                  <a:gd name="connsiteX110" fmla="*/ 107 w 10000"/>
                  <a:gd name="connsiteY110" fmla="*/ 409 h 10000"/>
                  <a:gd name="connsiteX111" fmla="*/ 64 w 10000"/>
                  <a:gd name="connsiteY111" fmla="*/ 352 h 10000"/>
                  <a:gd name="connsiteX112" fmla="*/ 0 w 10000"/>
                  <a:gd name="connsiteY112" fmla="*/ 347 h 10000"/>
                  <a:gd name="connsiteX113" fmla="*/ 43 w 10000"/>
                  <a:gd name="connsiteY113" fmla="*/ 273 h 10000"/>
                  <a:gd name="connsiteX114" fmla="*/ 0 w 10000"/>
                  <a:gd name="connsiteY114" fmla="*/ 142 h 10000"/>
                  <a:gd name="connsiteX115" fmla="*/ 166 w 10000"/>
                  <a:gd name="connsiteY115" fmla="*/ 219 h 10000"/>
                  <a:gd name="connsiteX116" fmla="*/ 159 w 10000"/>
                  <a:gd name="connsiteY116" fmla="*/ 210 h 10000"/>
                  <a:gd name="connsiteX117" fmla="*/ 117 w 10000"/>
                  <a:gd name="connsiteY117" fmla="*/ 0 h 10000"/>
                  <a:gd name="connsiteX0" fmla="*/ 10000 w 10000"/>
                  <a:gd name="connsiteY0" fmla="*/ 2369 h 10000"/>
                  <a:gd name="connsiteX1" fmla="*/ 9464 w 10000"/>
                  <a:gd name="connsiteY1" fmla="*/ 10000 h 10000"/>
                  <a:gd name="connsiteX2" fmla="*/ 7926 w 10000"/>
                  <a:gd name="connsiteY2" fmla="*/ 9869 h 10000"/>
                  <a:gd name="connsiteX3" fmla="*/ 6759 w 10000"/>
                  <a:gd name="connsiteY3" fmla="*/ 9748 h 10000"/>
                  <a:gd name="connsiteX4" fmla="*/ 4923 w 10000"/>
                  <a:gd name="connsiteY4" fmla="*/ 9552 h 10000"/>
                  <a:gd name="connsiteX5" fmla="*/ 4947 w 10000"/>
                  <a:gd name="connsiteY5" fmla="*/ 9463 h 10000"/>
                  <a:gd name="connsiteX6" fmla="*/ 4831 w 10000"/>
                  <a:gd name="connsiteY6" fmla="*/ 9410 h 10000"/>
                  <a:gd name="connsiteX7" fmla="*/ 4831 w 10000"/>
                  <a:gd name="connsiteY7" fmla="*/ 9251 h 10000"/>
                  <a:gd name="connsiteX8" fmla="*/ 4700 w 10000"/>
                  <a:gd name="connsiteY8" fmla="*/ 9194 h 10000"/>
                  <a:gd name="connsiteX9" fmla="*/ 4598 w 10000"/>
                  <a:gd name="connsiteY9" fmla="*/ 9126 h 10000"/>
                  <a:gd name="connsiteX10" fmla="*/ 4481 w 10000"/>
                  <a:gd name="connsiteY10" fmla="*/ 8847 h 10000"/>
                  <a:gd name="connsiteX11" fmla="*/ 4394 w 10000"/>
                  <a:gd name="connsiteY11" fmla="*/ 8746 h 10000"/>
                  <a:gd name="connsiteX12" fmla="*/ 4427 w 10000"/>
                  <a:gd name="connsiteY12" fmla="*/ 8462 h 10000"/>
                  <a:gd name="connsiteX13" fmla="*/ 4325 w 10000"/>
                  <a:gd name="connsiteY13" fmla="*/ 8448 h 10000"/>
                  <a:gd name="connsiteX14" fmla="*/ 4267 w 10000"/>
                  <a:gd name="connsiteY14" fmla="*/ 8352 h 10000"/>
                  <a:gd name="connsiteX15" fmla="*/ 4349 w 10000"/>
                  <a:gd name="connsiteY15" fmla="*/ 8232 h 10000"/>
                  <a:gd name="connsiteX16" fmla="*/ 4394 w 10000"/>
                  <a:gd name="connsiteY16" fmla="*/ 8178 h 10000"/>
                  <a:gd name="connsiteX17" fmla="*/ 4423 w 10000"/>
                  <a:gd name="connsiteY17" fmla="*/ 8005 h 10000"/>
                  <a:gd name="connsiteX18" fmla="*/ 4398 w 10000"/>
                  <a:gd name="connsiteY18" fmla="*/ 7899 h 10000"/>
                  <a:gd name="connsiteX19" fmla="*/ 4423 w 10000"/>
                  <a:gd name="connsiteY19" fmla="*/ 7705 h 10000"/>
                  <a:gd name="connsiteX20" fmla="*/ 4451 w 10000"/>
                  <a:gd name="connsiteY20" fmla="*/ 7678 h 10000"/>
                  <a:gd name="connsiteX21" fmla="*/ 4467 w 10000"/>
                  <a:gd name="connsiteY21" fmla="*/ 7568 h 10000"/>
                  <a:gd name="connsiteX22" fmla="*/ 4408 w 10000"/>
                  <a:gd name="connsiteY22" fmla="*/ 7405 h 10000"/>
                  <a:gd name="connsiteX23" fmla="*/ 4398 w 10000"/>
                  <a:gd name="connsiteY23" fmla="*/ 6963 h 10000"/>
                  <a:gd name="connsiteX24" fmla="*/ 4267 w 10000"/>
                  <a:gd name="connsiteY24" fmla="*/ 6779 h 10000"/>
                  <a:gd name="connsiteX25" fmla="*/ 4204 w 10000"/>
                  <a:gd name="connsiteY25" fmla="*/ 6525 h 10000"/>
                  <a:gd name="connsiteX26" fmla="*/ 4102 w 10000"/>
                  <a:gd name="connsiteY26" fmla="*/ 6525 h 10000"/>
                  <a:gd name="connsiteX27" fmla="*/ 3976 w 10000"/>
                  <a:gd name="connsiteY27" fmla="*/ 6574 h 10000"/>
                  <a:gd name="connsiteX28" fmla="*/ 3898 w 10000"/>
                  <a:gd name="connsiteY28" fmla="*/ 6410 h 10000"/>
                  <a:gd name="connsiteX29" fmla="*/ 3917 w 10000"/>
                  <a:gd name="connsiteY29" fmla="*/ 6380 h 10000"/>
                  <a:gd name="connsiteX30" fmla="*/ 3902 w 10000"/>
                  <a:gd name="connsiteY30" fmla="*/ 6237 h 10000"/>
                  <a:gd name="connsiteX31" fmla="*/ 3810 w 10000"/>
                  <a:gd name="connsiteY31" fmla="*/ 6210 h 10000"/>
                  <a:gd name="connsiteX32" fmla="*/ 3708 w 10000"/>
                  <a:gd name="connsiteY32" fmla="*/ 6063 h 10000"/>
                  <a:gd name="connsiteX33" fmla="*/ 3668 w 10000"/>
                  <a:gd name="connsiteY33" fmla="*/ 5989 h 10000"/>
                  <a:gd name="connsiteX34" fmla="*/ 3610 w 10000"/>
                  <a:gd name="connsiteY34" fmla="*/ 5957 h 10000"/>
                  <a:gd name="connsiteX35" fmla="*/ 3591 w 10000"/>
                  <a:gd name="connsiteY35" fmla="*/ 5889 h 10000"/>
                  <a:gd name="connsiteX36" fmla="*/ 3679 w 10000"/>
                  <a:gd name="connsiteY36" fmla="*/ 5863 h 10000"/>
                  <a:gd name="connsiteX37" fmla="*/ 3591 w 10000"/>
                  <a:gd name="connsiteY37" fmla="*/ 5621 h 10000"/>
                  <a:gd name="connsiteX38" fmla="*/ 3518 w 10000"/>
                  <a:gd name="connsiteY38" fmla="*/ 5590 h 10000"/>
                  <a:gd name="connsiteX39" fmla="*/ 3523 w 10000"/>
                  <a:gd name="connsiteY39" fmla="*/ 5516 h 10000"/>
                  <a:gd name="connsiteX40" fmla="*/ 3290 w 10000"/>
                  <a:gd name="connsiteY40" fmla="*/ 5399 h 10000"/>
                  <a:gd name="connsiteX41" fmla="*/ 3269 w 10000"/>
                  <a:gd name="connsiteY41" fmla="*/ 5295 h 10000"/>
                  <a:gd name="connsiteX42" fmla="*/ 3290 w 10000"/>
                  <a:gd name="connsiteY42" fmla="*/ 5215 h 10000"/>
                  <a:gd name="connsiteX43" fmla="*/ 3143 w 10000"/>
                  <a:gd name="connsiteY43" fmla="*/ 5058 h 10000"/>
                  <a:gd name="connsiteX44" fmla="*/ 3051 w 10000"/>
                  <a:gd name="connsiteY44" fmla="*/ 4995 h 10000"/>
                  <a:gd name="connsiteX45" fmla="*/ 3036 w 10000"/>
                  <a:gd name="connsiteY45" fmla="*/ 4893 h 10000"/>
                  <a:gd name="connsiteX46" fmla="*/ 3070 w 10000"/>
                  <a:gd name="connsiteY46" fmla="*/ 4727 h 10000"/>
                  <a:gd name="connsiteX47" fmla="*/ 2998 w 10000"/>
                  <a:gd name="connsiteY47" fmla="*/ 4673 h 10000"/>
                  <a:gd name="connsiteX48" fmla="*/ 2993 w 10000"/>
                  <a:gd name="connsiteY48" fmla="*/ 4563 h 10000"/>
                  <a:gd name="connsiteX49" fmla="*/ 2896 w 10000"/>
                  <a:gd name="connsiteY49" fmla="*/ 4505 h 10000"/>
                  <a:gd name="connsiteX50" fmla="*/ 2896 w 10000"/>
                  <a:gd name="connsiteY50" fmla="*/ 4410 h 10000"/>
                  <a:gd name="connsiteX51" fmla="*/ 2832 w 10000"/>
                  <a:gd name="connsiteY51" fmla="*/ 4325 h 10000"/>
                  <a:gd name="connsiteX52" fmla="*/ 2832 w 10000"/>
                  <a:gd name="connsiteY52" fmla="*/ 4246 h 10000"/>
                  <a:gd name="connsiteX53" fmla="*/ 2773 w 10000"/>
                  <a:gd name="connsiteY53" fmla="*/ 4137 h 10000"/>
                  <a:gd name="connsiteX54" fmla="*/ 2759 w 10000"/>
                  <a:gd name="connsiteY54" fmla="*/ 4041 h 10000"/>
                  <a:gd name="connsiteX55" fmla="*/ 2671 w 10000"/>
                  <a:gd name="connsiteY55" fmla="*/ 4016 h 10000"/>
                  <a:gd name="connsiteX56" fmla="*/ 2599 w 10000"/>
                  <a:gd name="connsiteY56" fmla="*/ 4088 h 10000"/>
                  <a:gd name="connsiteX57" fmla="*/ 2584 w 10000"/>
                  <a:gd name="connsiteY57" fmla="*/ 4167 h 10000"/>
                  <a:gd name="connsiteX58" fmla="*/ 2467 w 10000"/>
                  <a:gd name="connsiteY58" fmla="*/ 4142 h 10000"/>
                  <a:gd name="connsiteX59" fmla="*/ 2438 w 10000"/>
                  <a:gd name="connsiteY59" fmla="*/ 4062 h 10000"/>
                  <a:gd name="connsiteX60" fmla="*/ 2443 w 10000"/>
                  <a:gd name="connsiteY60" fmla="*/ 3952 h 10000"/>
                  <a:gd name="connsiteX61" fmla="*/ 2399 w 10000"/>
                  <a:gd name="connsiteY61" fmla="*/ 3874 h 10000"/>
                  <a:gd name="connsiteX62" fmla="*/ 2414 w 10000"/>
                  <a:gd name="connsiteY62" fmla="*/ 3803 h 10000"/>
                  <a:gd name="connsiteX63" fmla="*/ 2326 w 10000"/>
                  <a:gd name="connsiteY63" fmla="*/ 3653 h 10000"/>
                  <a:gd name="connsiteX64" fmla="*/ 1854 w 10000"/>
                  <a:gd name="connsiteY64" fmla="*/ 3235 h 10000"/>
                  <a:gd name="connsiteX65" fmla="*/ 1854 w 10000"/>
                  <a:gd name="connsiteY65" fmla="*/ 3131 h 10000"/>
                  <a:gd name="connsiteX66" fmla="*/ 1752 w 10000"/>
                  <a:gd name="connsiteY66" fmla="*/ 3126 h 10000"/>
                  <a:gd name="connsiteX67" fmla="*/ 1679 w 10000"/>
                  <a:gd name="connsiteY67" fmla="*/ 3063 h 10000"/>
                  <a:gd name="connsiteX68" fmla="*/ 1684 w 10000"/>
                  <a:gd name="connsiteY68" fmla="*/ 2957 h 10000"/>
                  <a:gd name="connsiteX69" fmla="*/ 1825 w 10000"/>
                  <a:gd name="connsiteY69" fmla="*/ 2872 h 10000"/>
                  <a:gd name="connsiteX70" fmla="*/ 1800 w 10000"/>
                  <a:gd name="connsiteY70" fmla="*/ 2721 h 10000"/>
                  <a:gd name="connsiteX71" fmla="*/ 1641 w 10000"/>
                  <a:gd name="connsiteY71" fmla="*/ 2656 h 10000"/>
                  <a:gd name="connsiteX72" fmla="*/ 1591 w 10000"/>
                  <a:gd name="connsiteY72" fmla="*/ 2563 h 10000"/>
                  <a:gd name="connsiteX73" fmla="*/ 1517 w 10000"/>
                  <a:gd name="connsiteY73" fmla="*/ 2689 h 10000"/>
                  <a:gd name="connsiteX74" fmla="*/ 1420 w 10000"/>
                  <a:gd name="connsiteY74" fmla="*/ 2673 h 10000"/>
                  <a:gd name="connsiteX75" fmla="*/ 1313 w 10000"/>
                  <a:gd name="connsiteY75" fmla="*/ 2730 h 10000"/>
                  <a:gd name="connsiteX76" fmla="*/ 1328 w 10000"/>
                  <a:gd name="connsiteY76" fmla="*/ 2610 h 10000"/>
                  <a:gd name="connsiteX77" fmla="*/ 1377 w 10000"/>
                  <a:gd name="connsiteY77" fmla="*/ 2547 h 10000"/>
                  <a:gd name="connsiteX78" fmla="*/ 1318 w 10000"/>
                  <a:gd name="connsiteY78" fmla="*/ 2495 h 10000"/>
                  <a:gd name="connsiteX79" fmla="*/ 1289 w 10000"/>
                  <a:gd name="connsiteY79" fmla="*/ 2336 h 10000"/>
                  <a:gd name="connsiteX80" fmla="*/ 1246 w 10000"/>
                  <a:gd name="connsiteY80" fmla="*/ 2257 h 10000"/>
                  <a:gd name="connsiteX81" fmla="*/ 1328 w 10000"/>
                  <a:gd name="connsiteY81" fmla="*/ 2178 h 10000"/>
                  <a:gd name="connsiteX82" fmla="*/ 1299 w 10000"/>
                  <a:gd name="connsiteY82" fmla="*/ 2036 h 10000"/>
                  <a:gd name="connsiteX83" fmla="*/ 1231 w 10000"/>
                  <a:gd name="connsiteY83" fmla="*/ 1962 h 10000"/>
                  <a:gd name="connsiteX84" fmla="*/ 1299 w 10000"/>
                  <a:gd name="connsiteY84" fmla="*/ 1837 h 10000"/>
                  <a:gd name="connsiteX85" fmla="*/ 1211 w 10000"/>
                  <a:gd name="connsiteY85" fmla="*/ 1804 h 10000"/>
                  <a:gd name="connsiteX86" fmla="*/ 1187 w 10000"/>
                  <a:gd name="connsiteY86" fmla="*/ 1711 h 10000"/>
                  <a:gd name="connsiteX87" fmla="*/ 1085 w 10000"/>
                  <a:gd name="connsiteY87" fmla="*/ 1735 h 10000"/>
                  <a:gd name="connsiteX88" fmla="*/ 1099 w 10000"/>
                  <a:gd name="connsiteY88" fmla="*/ 1648 h 10000"/>
                  <a:gd name="connsiteX89" fmla="*/ 1051 w 10000"/>
                  <a:gd name="connsiteY89" fmla="*/ 1546 h 10000"/>
                  <a:gd name="connsiteX90" fmla="*/ 1085 w 10000"/>
                  <a:gd name="connsiteY90" fmla="*/ 1484 h 10000"/>
                  <a:gd name="connsiteX91" fmla="*/ 1026 w 10000"/>
                  <a:gd name="connsiteY91" fmla="*/ 1410 h 10000"/>
                  <a:gd name="connsiteX92" fmla="*/ 963 w 10000"/>
                  <a:gd name="connsiteY92" fmla="*/ 1405 h 10000"/>
                  <a:gd name="connsiteX93" fmla="*/ 1007 w 10000"/>
                  <a:gd name="connsiteY93" fmla="*/ 1268 h 10000"/>
                  <a:gd name="connsiteX94" fmla="*/ 954 w 10000"/>
                  <a:gd name="connsiteY94" fmla="*/ 1151 h 10000"/>
                  <a:gd name="connsiteX95" fmla="*/ 876 w 10000"/>
                  <a:gd name="connsiteY95" fmla="*/ 1046 h 10000"/>
                  <a:gd name="connsiteX96" fmla="*/ 793 w 10000"/>
                  <a:gd name="connsiteY96" fmla="*/ 1025 h 10000"/>
                  <a:gd name="connsiteX97" fmla="*/ 788 w 10000"/>
                  <a:gd name="connsiteY97" fmla="*/ 1093 h 10000"/>
                  <a:gd name="connsiteX98" fmla="*/ 729 w 10000"/>
                  <a:gd name="connsiteY98" fmla="*/ 1167 h 10000"/>
                  <a:gd name="connsiteX99" fmla="*/ 617 w 10000"/>
                  <a:gd name="connsiteY99" fmla="*/ 1057 h 10000"/>
                  <a:gd name="connsiteX100" fmla="*/ 515 w 10000"/>
                  <a:gd name="connsiteY100" fmla="*/ 1046 h 10000"/>
                  <a:gd name="connsiteX101" fmla="*/ 472 w 10000"/>
                  <a:gd name="connsiteY101" fmla="*/ 883 h 10000"/>
                  <a:gd name="connsiteX102" fmla="*/ 501 w 10000"/>
                  <a:gd name="connsiteY102" fmla="*/ 747 h 10000"/>
                  <a:gd name="connsiteX103" fmla="*/ 443 w 10000"/>
                  <a:gd name="connsiteY103" fmla="*/ 661 h 10000"/>
                  <a:gd name="connsiteX104" fmla="*/ 340 w 10000"/>
                  <a:gd name="connsiteY104" fmla="*/ 568 h 10000"/>
                  <a:gd name="connsiteX105" fmla="*/ 413 w 10000"/>
                  <a:gd name="connsiteY105" fmla="*/ 710 h 10000"/>
                  <a:gd name="connsiteX106" fmla="*/ 326 w 10000"/>
                  <a:gd name="connsiteY106" fmla="*/ 678 h 10000"/>
                  <a:gd name="connsiteX107" fmla="*/ 219 w 10000"/>
                  <a:gd name="connsiteY107" fmla="*/ 651 h 10000"/>
                  <a:gd name="connsiteX108" fmla="*/ 117 w 10000"/>
                  <a:gd name="connsiteY108" fmla="*/ 604 h 10000"/>
                  <a:gd name="connsiteX109" fmla="*/ 92 w 10000"/>
                  <a:gd name="connsiteY109" fmla="*/ 472 h 10000"/>
                  <a:gd name="connsiteX110" fmla="*/ 107 w 10000"/>
                  <a:gd name="connsiteY110" fmla="*/ 409 h 10000"/>
                  <a:gd name="connsiteX111" fmla="*/ 64 w 10000"/>
                  <a:gd name="connsiteY111" fmla="*/ 352 h 10000"/>
                  <a:gd name="connsiteX112" fmla="*/ 0 w 10000"/>
                  <a:gd name="connsiteY112" fmla="*/ 347 h 10000"/>
                  <a:gd name="connsiteX113" fmla="*/ 43 w 10000"/>
                  <a:gd name="connsiteY113" fmla="*/ 273 h 10000"/>
                  <a:gd name="connsiteX114" fmla="*/ 0 w 10000"/>
                  <a:gd name="connsiteY114" fmla="*/ 142 h 10000"/>
                  <a:gd name="connsiteX115" fmla="*/ 166 w 10000"/>
                  <a:gd name="connsiteY115" fmla="*/ 219 h 10000"/>
                  <a:gd name="connsiteX116" fmla="*/ 117 w 10000"/>
                  <a:gd name="connsiteY116" fmla="*/ 0 h 10000"/>
                  <a:gd name="connsiteX0" fmla="*/ 10000 w 10000"/>
                  <a:gd name="connsiteY0" fmla="*/ 2369 h 10000"/>
                  <a:gd name="connsiteX1" fmla="*/ 9464 w 10000"/>
                  <a:gd name="connsiteY1" fmla="*/ 10000 h 10000"/>
                  <a:gd name="connsiteX2" fmla="*/ 7926 w 10000"/>
                  <a:gd name="connsiteY2" fmla="*/ 9869 h 10000"/>
                  <a:gd name="connsiteX3" fmla="*/ 6759 w 10000"/>
                  <a:gd name="connsiteY3" fmla="*/ 9748 h 10000"/>
                  <a:gd name="connsiteX4" fmla="*/ 4923 w 10000"/>
                  <a:gd name="connsiteY4" fmla="*/ 9552 h 10000"/>
                  <a:gd name="connsiteX5" fmla="*/ 4947 w 10000"/>
                  <a:gd name="connsiteY5" fmla="*/ 9463 h 10000"/>
                  <a:gd name="connsiteX6" fmla="*/ 4831 w 10000"/>
                  <a:gd name="connsiteY6" fmla="*/ 9410 h 10000"/>
                  <a:gd name="connsiteX7" fmla="*/ 4831 w 10000"/>
                  <a:gd name="connsiteY7" fmla="*/ 9251 h 10000"/>
                  <a:gd name="connsiteX8" fmla="*/ 4700 w 10000"/>
                  <a:gd name="connsiteY8" fmla="*/ 9194 h 10000"/>
                  <a:gd name="connsiteX9" fmla="*/ 4598 w 10000"/>
                  <a:gd name="connsiteY9" fmla="*/ 9126 h 10000"/>
                  <a:gd name="connsiteX10" fmla="*/ 4481 w 10000"/>
                  <a:gd name="connsiteY10" fmla="*/ 8847 h 10000"/>
                  <a:gd name="connsiteX11" fmla="*/ 4394 w 10000"/>
                  <a:gd name="connsiteY11" fmla="*/ 8746 h 10000"/>
                  <a:gd name="connsiteX12" fmla="*/ 4427 w 10000"/>
                  <a:gd name="connsiteY12" fmla="*/ 8462 h 10000"/>
                  <a:gd name="connsiteX13" fmla="*/ 4325 w 10000"/>
                  <a:gd name="connsiteY13" fmla="*/ 8448 h 10000"/>
                  <a:gd name="connsiteX14" fmla="*/ 4267 w 10000"/>
                  <a:gd name="connsiteY14" fmla="*/ 8352 h 10000"/>
                  <a:gd name="connsiteX15" fmla="*/ 4349 w 10000"/>
                  <a:gd name="connsiteY15" fmla="*/ 8232 h 10000"/>
                  <a:gd name="connsiteX16" fmla="*/ 4394 w 10000"/>
                  <a:gd name="connsiteY16" fmla="*/ 8178 h 10000"/>
                  <a:gd name="connsiteX17" fmla="*/ 4423 w 10000"/>
                  <a:gd name="connsiteY17" fmla="*/ 8005 h 10000"/>
                  <a:gd name="connsiteX18" fmla="*/ 4398 w 10000"/>
                  <a:gd name="connsiteY18" fmla="*/ 7899 h 10000"/>
                  <a:gd name="connsiteX19" fmla="*/ 4423 w 10000"/>
                  <a:gd name="connsiteY19" fmla="*/ 7705 h 10000"/>
                  <a:gd name="connsiteX20" fmla="*/ 4451 w 10000"/>
                  <a:gd name="connsiteY20" fmla="*/ 7678 h 10000"/>
                  <a:gd name="connsiteX21" fmla="*/ 4467 w 10000"/>
                  <a:gd name="connsiteY21" fmla="*/ 7568 h 10000"/>
                  <a:gd name="connsiteX22" fmla="*/ 4408 w 10000"/>
                  <a:gd name="connsiteY22" fmla="*/ 7405 h 10000"/>
                  <a:gd name="connsiteX23" fmla="*/ 4398 w 10000"/>
                  <a:gd name="connsiteY23" fmla="*/ 6963 h 10000"/>
                  <a:gd name="connsiteX24" fmla="*/ 4267 w 10000"/>
                  <a:gd name="connsiteY24" fmla="*/ 6779 h 10000"/>
                  <a:gd name="connsiteX25" fmla="*/ 4204 w 10000"/>
                  <a:gd name="connsiteY25" fmla="*/ 6525 h 10000"/>
                  <a:gd name="connsiteX26" fmla="*/ 4102 w 10000"/>
                  <a:gd name="connsiteY26" fmla="*/ 6525 h 10000"/>
                  <a:gd name="connsiteX27" fmla="*/ 3976 w 10000"/>
                  <a:gd name="connsiteY27" fmla="*/ 6574 h 10000"/>
                  <a:gd name="connsiteX28" fmla="*/ 3898 w 10000"/>
                  <a:gd name="connsiteY28" fmla="*/ 6410 h 10000"/>
                  <a:gd name="connsiteX29" fmla="*/ 3917 w 10000"/>
                  <a:gd name="connsiteY29" fmla="*/ 6380 h 10000"/>
                  <a:gd name="connsiteX30" fmla="*/ 3902 w 10000"/>
                  <a:gd name="connsiteY30" fmla="*/ 6237 h 10000"/>
                  <a:gd name="connsiteX31" fmla="*/ 3810 w 10000"/>
                  <a:gd name="connsiteY31" fmla="*/ 6210 h 10000"/>
                  <a:gd name="connsiteX32" fmla="*/ 3708 w 10000"/>
                  <a:gd name="connsiteY32" fmla="*/ 6063 h 10000"/>
                  <a:gd name="connsiteX33" fmla="*/ 3668 w 10000"/>
                  <a:gd name="connsiteY33" fmla="*/ 5989 h 10000"/>
                  <a:gd name="connsiteX34" fmla="*/ 3610 w 10000"/>
                  <a:gd name="connsiteY34" fmla="*/ 5957 h 10000"/>
                  <a:gd name="connsiteX35" fmla="*/ 3591 w 10000"/>
                  <a:gd name="connsiteY35" fmla="*/ 5889 h 10000"/>
                  <a:gd name="connsiteX36" fmla="*/ 3679 w 10000"/>
                  <a:gd name="connsiteY36" fmla="*/ 5863 h 10000"/>
                  <a:gd name="connsiteX37" fmla="*/ 3591 w 10000"/>
                  <a:gd name="connsiteY37" fmla="*/ 5621 h 10000"/>
                  <a:gd name="connsiteX38" fmla="*/ 3518 w 10000"/>
                  <a:gd name="connsiteY38" fmla="*/ 5590 h 10000"/>
                  <a:gd name="connsiteX39" fmla="*/ 3523 w 10000"/>
                  <a:gd name="connsiteY39" fmla="*/ 5516 h 10000"/>
                  <a:gd name="connsiteX40" fmla="*/ 3290 w 10000"/>
                  <a:gd name="connsiteY40" fmla="*/ 5399 h 10000"/>
                  <a:gd name="connsiteX41" fmla="*/ 3269 w 10000"/>
                  <a:gd name="connsiteY41" fmla="*/ 5295 h 10000"/>
                  <a:gd name="connsiteX42" fmla="*/ 3290 w 10000"/>
                  <a:gd name="connsiteY42" fmla="*/ 5215 h 10000"/>
                  <a:gd name="connsiteX43" fmla="*/ 3143 w 10000"/>
                  <a:gd name="connsiteY43" fmla="*/ 5058 h 10000"/>
                  <a:gd name="connsiteX44" fmla="*/ 3051 w 10000"/>
                  <a:gd name="connsiteY44" fmla="*/ 4995 h 10000"/>
                  <a:gd name="connsiteX45" fmla="*/ 3036 w 10000"/>
                  <a:gd name="connsiteY45" fmla="*/ 4893 h 10000"/>
                  <a:gd name="connsiteX46" fmla="*/ 3070 w 10000"/>
                  <a:gd name="connsiteY46" fmla="*/ 4727 h 10000"/>
                  <a:gd name="connsiteX47" fmla="*/ 2998 w 10000"/>
                  <a:gd name="connsiteY47" fmla="*/ 4673 h 10000"/>
                  <a:gd name="connsiteX48" fmla="*/ 2993 w 10000"/>
                  <a:gd name="connsiteY48" fmla="*/ 4563 h 10000"/>
                  <a:gd name="connsiteX49" fmla="*/ 2896 w 10000"/>
                  <a:gd name="connsiteY49" fmla="*/ 4505 h 10000"/>
                  <a:gd name="connsiteX50" fmla="*/ 2896 w 10000"/>
                  <a:gd name="connsiteY50" fmla="*/ 4410 h 10000"/>
                  <a:gd name="connsiteX51" fmla="*/ 2832 w 10000"/>
                  <a:gd name="connsiteY51" fmla="*/ 4325 h 10000"/>
                  <a:gd name="connsiteX52" fmla="*/ 2832 w 10000"/>
                  <a:gd name="connsiteY52" fmla="*/ 4246 h 10000"/>
                  <a:gd name="connsiteX53" fmla="*/ 2773 w 10000"/>
                  <a:gd name="connsiteY53" fmla="*/ 4137 h 10000"/>
                  <a:gd name="connsiteX54" fmla="*/ 2759 w 10000"/>
                  <a:gd name="connsiteY54" fmla="*/ 4041 h 10000"/>
                  <a:gd name="connsiteX55" fmla="*/ 2671 w 10000"/>
                  <a:gd name="connsiteY55" fmla="*/ 4016 h 10000"/>
                  <a:gd name="connsiteX56" fmla="*/ 2599 w 10000"/>
                  <a:gd name="connsiteY56" fmla="*/ 4088 h 10000"/>
                  <a:gd name="connsiteX57" fmla="*/ 2584 w 10000"/>
                  <a:gd name="connsiteY57" fmla="*/ 4167 h 10000"/>
                  <a:gd name="connsiteX58" fmla="*/ 2467 w 10000"/>
                  <a:gd name="connsiteY58" fmla="*/ 4142 h 10000"/>
                  <a:gd name="connsiteX59" fmla="*/ 2438 w 10000"/>
                  <a:gd name="connsiteY59" fmla="*/ 4062 h 10000"/>
                  <a:gd name="connsiteX60" fmla="*/ 2443 w 10000"/>
                  <a:gd name="connsiteY60" fmla="*/ 3952 h 10000"/>
                  <a:gd name="connsiteX61" fmla="*/ 2399 w 10000"/>
                  <a:gd name="connsiteY61" fmla="*/ 3874 h 10000"/>
                  <a:gd name="connsiteX62" fmla="*/ 2414 w 10000"/>
                  <a:gd name="connsiteY62" fmla="*/ 3803 h 10000"/>
                  <a:gd name="connsiteX63" fmla="*/ 2326 w 10000"/>
                  <a:gd name="connsiteY63" fmla="*/ 3653 h 10000"/>
                  <a:gd name="connsiteX64" fmla="*/ 1854 w 10000"/>
                  <a:gd name="connsiteY64" fmla="*/ 3235 h 10000"/>
                  <a:gd name="connsiteX65" fmla="*/ 1854 w 10000"/>
                  <a:gd name="connsiteY65" fmla="*/ 3131 h 10000"/>
                  <a:gd name="connsiteX66" fmla="*/ 1752 w 10000"/>
                  <a:gd name="connsiteY66" fmla="*/ 3126 h 10000"/>
                  <a:gd name="connsiteX67" fmla="*/ 1679 w 10000"/>
                  <a:gd name="connsiteY67" fmla="*/ 3063 h 10000"/>
                  <a:gd name="connsiteX68" fmla="*/ 1684 w 10000"/>
                  <a:gd name="connsiteY68" fmla="*/ 2957 h 10000"/>
                  <a:gd name="connsiteX69" fmla="*/ 1825 w 10000"/>
                  <a:gd name="connsiteY69" fmla="*/ 2872 h 10000"/>
                  <a:gd name="connsiteX70" fmla="*/ 1800 w 10000"/>
                  <a:gd name="connsiteY70" fmla="*/ 2721 h 10000"/>
                  <a:gd name="connsiteX71" fmla="*/ 1641 w 10000"/>
                  <a:gd name="connsiteY71" fmla="*/ 2656 h 10000"/>
                  <a:gd name="connsiteX72" fmla="*/ 1591 w 10000"/>
                  <a:gd name="connsiteY72" fmla="*/ 2563 h 10000"/>
                  <a:gd name="connsiteX73" fmla="*/ 1517 w 10000"/>
                  <a:gd name="connsiteY73" fmla="*/ 2689 h 10000"/>
                  <a:gd name="connsiteX74" fmla="*/ 1420 w 10000"/>
                  <a:gd name="connsiteY74" fmla="*/ 2673 h 10000"/>
                  <a:gd name="connsiteX75" fmla="*/ 1313 w 10000"/>
                  <a:gd name="connsiteY75" fmla="*/ 2730 h 10000"/>
                  <a:gd name="connsiteX76" fmla="*/ 1328 w 10000"/>
                  <a:gd name="connsiteY76" fmla="*/ 2610 h 10000"/>
                  <a:gd name="connsiteX77" fmla="*/ 1377 w 10000"/>
                  <a:gd name="connsiteY77" fmla="*/ 2547 h 10000"/>
                  <a:gd name="connsiteX78" fmla="*/ 1318 w 10000"/>
                  <a:gd name="connsiteY78" fmla="*/ 2495 h 10000"/>
                  <a:gd name="connsiteX79" fmla="*/ 1289 w 10000"/>
                  <a:gd name="connsiteY79" fmla="*/ 2336 h 10000"/>
                  <a:gd name="connsiteX80" fmla="*/ 1246 w 10000"/>
                  <a:gd name="connsiteY80" fmla="*/ 2257 h 10000"/>
                  <a:gd name="connsiteX81" fmla="*/ 1328 w 10000"/>
                  <a:gd name="connsiteY81" fmla="*/ 2178 h 10000"/>
                  <a:gd name="connsiteX82" fmla="*/ 1299 w 10000"/>
                  <a:gd name="connsiteY82" fmla="*/ 2036 h 10000"/>
                  <a:gd name="connsiteX83" fmla="*/ 1231 w 10000"/>
                  <a:gd name="connsiteY83" fmla="*/ 1962 h 10000"/>
                  <a:gd name="connsiteX84" fmla="*/ 1299 w 10000"/>
                  <a:gd name="connsiteY84" fmla="*/ 1837 h 10000"/>
                  <a:gd name="connsiteX85" fmla="*/ 1211 w 10000"/>
                  <a:gd name="connsiteY85" fmla="*/ 1804 h 10000"/>
                  <a:gd name="connsiteX86" fmla="*/ 1187 w 10000"/>
                  <a:gd name="connsiteY86" fmla="*/ 1711 h 10000"/>
                  <a:gd name="connsiteX87" fmla="*/ 1085 w 10000"/>
                  <a:gd name="connsiteY87" fmla="*/ 1735 h 10000"/>
                  <a:gd name="connsiteX88" fmla="*/ 1099 w 10000"/>
                  <a:gd name="connsiteY88" fmla="*/ 1648 h 10000"/>
                  <a:gd name="connsiteX89" fmla="*/ 1051 w 10000"/>
                  <a:gd name="connsiteY89" fmla="*/ 1546 h 10000"/>
                  <a:gd name="connsiteX90" fmla="*/ 1085 w 10000"/>
                  <a:gd name="connsiteY90" fmla="*/ 1484 h 10000"/>
                  <a:gd name="connsiteX91" fmla="*/ 1026 w 10000"/>
                  <a:gd name="connsiteY91" fmla="*/ 1410 h 10000"/>
                  <a:gd name="connsiteX92" fmla="*/ 963 w 10000"/>
                  <a:gd name="connsiteY92" fmla="*/ 1405 h 10000"/>
                  <a:gd name="connsiteX93" fmla="*/ 1007 w 10000"/>
                  <a:gd name="connsiteY93" fmla="*/ 1268 h 10000"/>
                  <a:gd name="connsiteX94" fmla="*/ 954 w 10000"/>
                  <a:gd name="connsiteY94" fmla="*/ 1151 h 10000"/>
                  <a:gd name="connsiteX95" fmla="*/ 876 w 10000"/>
                  <a:gd name="connsiteY95" fmla="*/ 1046 h 10000"/>
                  <a:gd name="connsiteX96" fmla="*/ 793 w 10000"/>
                  <a:gd name="connsiteY96" fmla="*/ 1025 h 10000"/>
                  <a:gd name="connsiteX97" fmla="*/ 788 w 10000"/>
                  <a:gd name="connsiteY97" fmla="*/ 1093 h 10000"/>
                  <a:gd name="connsiteX98" fmla="*/ 729 w 10000"/>
                  <a:gd name="connsiteY98" fmla="*/ 1167 h 10000"/>
                  <a:gd name="connsiteX99" fmla="*/ 617 w 10000"/>
                  <a:gd name="connsiteY99" fmla="*/ 1057 h 10000"/>
                  <a:gd name="connsiteX100" fmla="*/ 515 w 10000"/>
                  <a:gd name="connsiteY100" fmla="*/ 1046 h 10000"/>
                  <a:gd name="connsiteX101" fmla="*/ 472 w 10000"/>
                  <a:gd name="connsiteY101" fmla="*/ 883 h 10000"/>
                  <a:gd name="connsiteX102" fmla="*/ 501 w 10000"/>
                  <a:gd name="connsiteY102" fmla="*/ 747 h 10000"/>
                  <a:gd name="connsiteX103" fmla="*/ 443 w 10000"/>
                  <a:gd name="connsiteY103" fmla="*/ 661 h 10000"/>
                  <a:gd name="connsiteX104" fmla="*/ 340 w 10000"/>
                  <a:gd name="connsiteY104" fmla="*/ 568 h 10000"/>
                  <a:gd name="connsiteX105" fmla="*/ 413 w 10000"/>
                  <a:gd name="connsiteY105" fmla="*/ 710 h 10000"/>
                  <a:gd name="connsiteX106" fmla="*/ 326 w 10000"/>
                  <a:gd name="connsiteY106" fmla="*/ 678 h 10000"/>
                  <a:gd name="connsiteX107" fmla="*/ 219 w 10000"/>
                  <a:gd name="connsiteY107" fmla="*/ 651 h 10000"/>
                  <a:gd name="connsiteX108" fmla="*/ 117 w 10000"/>
                  <a:gd name="connsiteY108" fmla="*/ 604 h 10000"/>
                  <a:gd name="connsiteX109" fmla="*/ 92 w 10000"/>
                  <a:gd name="connsiteY109" fmla="*/ 472 h 10000"/>
                  <a:gd name="connsiteX110" fmla="*/ 107 w 10000"/>
                  <a:gd name="connsiteY110" fmla="*/ 409 h 10000"/>
                  <a:gd name="connsiteX111" fmla="*/ 64 w 10000"/>
                  <a:gd name="connsiteY111" fmla="*/ 352 h 10000"/>
                  <a:gd name="connsiteX112" fmla="*/ 0 w 10000"/>
                  <a:gd name="connsiteY112" fmla="*/ 347 h 10000"/>
                  <a:gd name="connsiteX113" fmla="*/ 43 w 10000"/>
                  <a:gd name="connsiteY113" fmla="*/ 273 h 10000"/>
                  <a:gd name="connsiteX114" fmla="*/ 166 w 10000"/>
                  <a:gd name="connsiteY114" fmla="*/ 219 h 10000"/>
                  <a:gd name="connsiteX115" fmla="*/ 117 w 10000"/>
                  <a:gd name="connsiteY115" fmla="*/ 0 h 10000"/>
                  <a:gd name="connsiteX0" fmla="*/ 10000 w 10000"/>
                  <a:gd name="connsiteY0" fmla="*/ 2369 h 10000"/>
                  <a:gd name="connsiteX1" fmla="*/ 9464 w 10000"/>
                  <a:gd name="connsiteY1" fmla="*/ 10000 h 10000"/>
                  <a:gd name="connsiteX2" fmla="*/ 7926 w 10000"/>
                  <a:gd name="connsiteY2" fmla="*/ 9869 h 10000"/>
                  <a:gd name="connsiteX3" fmla="*/ 6759 w 10000"/>
                  <a:gd name="connsiteY3" fmla="*/ 9748 h 10000"/>
                  <a:gd name="connsiteX4" fmla="*/ 4923 w 10000"/>
                  <a:gd name="connsiteY4" fmla="*/ 9552 h 10000"/>
                  <a:gd name="connsiteX5" fmla="*/ 4947 w 10000"/>
                  <a:gd name="connsiteY5" fmla="*/ 9463 h 10000"/>
                  <a:gd name="connsiteX6" fmla="*/ 4831 w 10000"/>
                  <a:gd name="connsiteY6" fmla="*/ 9410 h 10000"/>
                  <a:gd name="connsiteX7" fmla="*/ 4831 w 10000"/>
                  <a:gd name="connsiteY7" fmla="*/ 9251 h 10000"/>
                  <a:gd name="connsiteX8" fmla="*/ 4700 w 10000"/>
                  <a:gd name="connsiteY8" fmla="*/ 9194 h 10000"/>
                  <a:gd name="connsiteX9" fmla="*/ 4598 w 10000"/>
                  <a:gd name="connsiteY9" fmla="*/ 9126 h 10000"/>
                  <a:gd name="connsiteX10" fmla="*/ 4481 w 10000"/>
                  <a:gd name="connsiteY10" fmla="*/ 8847 h 10000"/>
                  <a:gd name="connsiteX11" fmla="*/ 4394 w 10000"/>
                  <a:gd name="connsiteY11" fmla="*/ 8746 h 10000"/>
                  <a:gd name="connsiteX12" fmla="*/ 4427 w 10000"/>
                  <a:gd name="connsiteY12" fmla="*/ 8462 h 10000"/>
                  <a:gd name="connsiteX13" fmla="*/ 4325 w 10000"/>
                  <a:gd name="connsiteY13" fmla="*/ 8448 h 10000"/>
                  <a:gd name="connsiteX14" fmla="*/ 4267 w 10000"/>
                  <a:gd name="connsiteY14" fmla="*/ 8352 h 10000"/>
                  <a:gd name="connsiteX15" fmla="*/ 4349 w 10000"/>
                  <a:gd name="connsiteY15" fmla="*/ 8232 h 10000"/>
                  <a:gd name="connsiteX16" fmla="*/ 4394 w 10000"/>
                  <a:gd name="connsiteY16" fmla="*/ 8178 h 10000"/>
                  <a:gd name="connsiteX17" fmla="*/ 4423 w 10000"/>
                  <a:gd name="connsiteY17" fmla="*/ 8005 h 10000"/>
                  <a:gd name="connsiteX18" fmla="*/ 4398 w 10000"/>
                  <a:gd name="connsiteY18" fmla="*/ 7899 h 10000"/>
                  <a:gd name="connsiteX19" fmla="*/ 4423 w 10000"/>
                  <a:gd name="connsiteY19" fmla="*/ 7705 h 10000"/>
                  <a:gd name="connsiteX20" fmla="*/ 4451 w 10000"/>
                  <a:gd name="connsiteY20" fmla="*/ 7678 h 10000"/>
                  <a:gd name="connsiteX21" fmla="*/ 4467 w 10000"/>
                  <a:gd name="connsiteY21" fmla="*/ 7568 h 10000"/>
                  <a:gd name="connsiteX22" fmla="*/ 4408 w 10000"/>
                  <a:gd name="connsiteY22" fmla="*/ 7405 h 10000"/>
                  <a:gd name="connsiteX23" fmla="*/ 4398 w 10000"/>
                  <a:gd name="connsiteY23" fmla="*/ 6963 h 10000"/>
                  <a:gd name="connsiteX24" fmla="*/ 4267 w 10000"/>
                  <a:gd name="connsiteY24" fmla="*/ 6779 h 10000"/>
                  <a:gd name="connsiteX25" fmla="*/ 4204 w 10000"/>
                  <a:gd name="connsiteY25" fmla="*/ 6525 h 10000"/>
                  <a:gd name="connsiteX26" fmla="*/ 4102 w 10000"/>
                  <a:gd name="connsiteY26" fmla="*/ 6525 h 10000"/>
                  <a:gd name="connsiteX27" fmla="*/ 3976 w 10000"/>
                  <a:gd name="connsiteY27" fmla="*/ 6574 h 10000"/>
                  <a:gd name="connsiteX28" fmla="*/ 3898 w 10000"/>
                  <a:gd name="connsiteY28" fmla="*/ 6410 h 10000"/>
                  <a:gd name="connsiteX29" fmla="*/ 3917 w 10000"/>
                  <a:gd name="connsiteY29" fmla="*/ 6380 h 10000"/>
                  <a:gd name="connsiteX30" fmla="*/ 3902 w 10000"/>
                  <a:gd name="connsiteY30" fmla="*/ 6237 h 10000"/>
                  <a:gd name="connsiteX31" fmla="*/ 3810 w 10000"/>
                  <a:gd name="connsiteY31" fmla="*/ 6210 h 10000"/>
                  <a:gd name="connsiteX32" fmla="*/ 3708 w 10000"/>
                  <a:gd name="connsiteY32" fmla="*/ 6063 h 10000"/>
                  <a:gd name="connsiteX33" fmla="*/ 3668 w 10000"/>
                  <a:gd name="connsiteY33" fmla="*/ 5989 h 10000"/>
                  <a:gd name="connsiteX34" fmla="*/ 3610 w 10000"/>
                  <a:gd name="connsiteY34" fmla="*/ 5957 h 10000"/>
                  <a:gd name="connsiteX35" fmla="*/ 3591 w 10000"/>
                  <a:gd name="connsiteY35" fmla="*/ 5889 h 10000"/>
                  <a:gd name="connsiteX36" fmla="*/ 3679 w 10000"/>
                  <a:gd name="connsiteY36" fmla="*/ 5863 h 10000"/>
                  <a:gd name="connsiteX37" fmla="*/ 3591 w 10000"/>
                  <a:gd name="connsiteY37" fmla="*/ 5621 h 10000"/>
                  <a:gd name="connsiteX38" fmla="*/ 3518 w 10000"/>
                  <a:gd name="connsiteY38" fmla="*/ 5590 h 10000"/>
                  <a:gd name="connsiteX39" fmla="*/ 3523 w 10000"/>
                  <a:gd name="connsiteY39" fmla="*/ 5516 h 10000"/>
                  <a:gd name="connsiteX40" fmla="*/ 3290 w 10000"/>
                  <a:gd name="connsiteY40" fmla="*/ 5399 h 10000"/>
                  <a:gd name="connsiteX41" fmla="*/ 3269 w 10000"/>
                  <a:gd name="connsiteY41" fmla="*/ 5295 h 10000"/>
                  <a:gd name="connsiteX42" fmla="*/ 3290 w 10000"/>
                  <a:gd name="connsiteY42" fmla="*/ 5215 h 10000"/>
                  <a:gd name="connsiteX43" fmla="*/ 3143 w 10000"/>
                  <a:gd name="connsiteY43" fmla="*/ 5058 h 10000"/>
                  <a:gd name="connsiteX44" fmla="*/ 3051 w 10000"/>
                  <a:gd name="connsiteY44" fmla="*/ 4995 h 10000"/>
                  <a:gd name="connsiteX45" fmla="*/ 3036 w 10000"/>
                  <a:gd name="connsiteY45" fmla="*/ 4893 h 10000"/>
                  <a:gd name="connsiteX46" fmla="*/ 3070 w 10000"/>
                  <a:gd name="connsiteY46" fmla="*/ 4727 h 10000"/>
                  <a:gd name="connsiteX47" fmla="*/ 2998 w 10000"/>
                  <a:gd name="connsiteY47" fmla="*/ 4673 h 10000"/>
                  <a:gd name="connsiteX48" fmla="*/ 2993 w 10000"/>
                  <a:gd name="connsiteY48" fmla="*/ 4563 h 10000"/>
                  <a:gd name="connsiteX49" fmla="*/ 2896 w 10000"/>
                  <a:gd name="connsiteY49" fmla="*/ 4505 h 10000"/>
                  <a:gd name="connsiteX50" fmla="*/ 2896 w 10000"/>
                  <a:gd name="connsiteY50" fmla="*/ 4410 h 10000"/>
                  <a:gd name="connsiteX51" fmla="*/ 2832 w 10000"/>
                  <a:gd name="connsiteY51" fmla="*/ 4325 h 10000"/>
                  <a:gd name="connsiteX52" fmla="*/ 2832 w 10000"/>
                  <a:gd name="connsiteY52" fmla="*/ 4246 h 10000"/>
                  <a:gd name="connsiteX53" fmla="*/ 2773 w 10000"/>
                  <a:gd name="connsiteY53" fmla="*/ 4137 h 10000"/>
                  <a:gd name="connsiteX54" fmla="*/ 2759 w 10000"/>
                  <a:gd name="connsiteY54" fmla="*/ 4041 h 10000"/>
                  <a:gd name="connsiteX55" fmla="*/ 2671 w 10000"/>
                  <a:gd name="connsiteY55" fmla="*/ 4016 h 10000"/>
                  <a:gd name="connsiteX56" fmla="*/ 2599 w 10000"/>
                  <a:gd name="connsiteY56" fmla="*/ 4088 h 10000"/>
                  <a:gd name="connsiteX57" fmla="*/ 2584 w 10000"/>
                  <a:gd name="connsiteY57" fmla="*/ 4167 h 10000"/>
                  <a:gd name="connsiteX58" fmla="*/ 2467 w 10000"/>
                  <a:gd name="connsiteY58" fmla="*/ 4142 h 10000"/>
                  <a:gd name="connsiteX59" fmla="*/ 2438 w 10000"/>
                  <a:gd name="connsiteY59" fmla="*/ 4062 h 10000"/>
                  <a:gd name="connsiteX60" fmla="*/ 2443 w 10000"/>
                  <a:gd name="connsiteY60" fmla="*/ 3952 h 10000"/>
                  <a:gd name="connsiteX61" fmla="*/ 2399 w 10000"/>
                  <a:gd name="connsiteY61" fmla="*/ 3874 h 10000"/>
                  <a:gd name="connsiteX62" fmla="*/ 2414 w 10000"/>
                  <a:gd name="connsiteY62" fmla="*/ 3803 h 10000"/>
                  <a:gd name="connsiteX63" fmla="*/ 2326 w 10000"/>
                  <a:gd name="connsiteY63" fmla="*/ 3653 h 10000"/>
                  <a:gd name="connsiteX64" fmla="*/ 1854 w 10000"/>
                  <a:gd name="connsiteY64" fmla="*/ 3235 h 10000"/>
                  <a:gd name="connsiteX65" fmla="*/ 1854 w 10000"/>
                  <a:gd name="connsiteY65" fmla="*/ 3131 h 10000"/>
                  <a:gd name="connsiteX66" fmla="*/ 1752 w 10000"/>
                  <a:gd name="connsiteY66" fmla="*/ 3126 h 10000"/>
                  <a:gd name="connsiteX67" fmla="*/ 1679 w 10000"/>
                  <a:gd name="connsiteY67" fmla="*/ 3063 h 10000"/>
                  <a:gd name="connsiteX68" fmla="*/ 1684 w 10000"/>
                  <a:gd name="connsiteY68" fmla="*/ 2957 h 10000"/>
                  <a:gd name="connsiteX69" fmla="*/ 1825 w 10000"/>
                  <a:gd name="connsiteY69" fmla="*/ 2872 h 10000"/>
                  <a:gd name="connsiteX70" fmla="*/ 1800 w 10000"/>
                  <a:gd name="connsiteY70" fmla="*/ 2721 h 10000"/>
                  <a:gd name="connsiteX71" fmla="*/ 1641 w 10000"/>
                  <a:gd name="connsiteY71" fmla="*/ 2656 h 10000"/>
                  <a:gd name="connsiteX72" fmla="*/ 1591 w 10000"/>
                  <a:gd name="connsiteY72" fmla="*/ 2563 h 10000"/>
                  <a:gd name="connsiteX73" fmla="*/ 1517 w 10000"/>
                  <a:gd name="connsiteY73" fmla="*/ 2689 h 10000"/>
                  <a:gd name="connsiteX74" fmla="*/ 1420 w 10000"/>
                  <a:gd name="connsiteY74" fmla="*/ 2673 h 10000"/>
                  <a:gd name="connsiteX75" fmla="*/ 1313 w 10000"/>
                  <a:gd name="connsiteY75" fmla="*/ 2730 h 10000"/>
                  <a:gd name="connsiteX76" fmla="*/ 1328 w 10000"/>
                  <a:gd name="connsiteY76" fmla="*/ 2610 h 10000"/>
                  <a:gd name="connsiteX77" fmla="*/ 1377 w 10000"/>
                  <a:gd name="connsiteY77" fmla="*/ 2547 h 10000"/>
                  <a:gd name="connsiteX78" fmla="*/ 1318 w 10000"/>
                  <a:gd name="connsiteY78" fmla="*/ 2495 h 10000"/>
                  <a:gd name="connsiteX79" fmla="*/ 1289 w 10000"/>
                  <a:gd name="connsiteY79" fmla="*/ 2336 h 10000"/>
                  <a:gd name="connsiteX80" fmla="*/ 1246 w 10000"/>
                  <a:gd name="connsiteY80" fmla="*/ 2257 h 10000"/>
                  <a:gd name="connsiteX81" fmla="*/ 1328 w 10000"/>
                  <a:gd name="connsiteY81" fmla="*/ 2178 h 10000"/>
                  <a:gd name="connsiteX82" fmla="*/ 1299 w 10000"/>
                  <a:gd name="connsiteY82" fmla="*/ 2036 h 10000"/>
                  <a:gd name="connsiteX83" fmla="*/ 1231 w 10000"/>
                  <a:gd name="connsiteY83" fmla="*/ 1962 h 10000"/>
                  <a:gd name="connsiteX84" fmla="*/ 1299 w 10000"/>
                  <a:gd name="connsiteY84" fmla="*/ 1837 h 10000"/>
                  <a:gd name="connsiteX85" fmla="*/ 1211 w 10000"/>
                  <a:gd name="connsiteY85" fmla="*/ 1804 h 10000"/>
                  <a:gd name="connsiteX86" fmla="*/ 1187 w 10000"/>
                  <a:gd name="connsiteY86" fmla="*/ 1711 h 10000"/>
                  <a:gd name="connsiteX87" fmla="*/ 1085 w 10000"/>
                  <a:gd name="connsiteY87" fmla="*/ 1735 h 10000"/>
                  <a:gd name="connsiteX88" fmla="*/ 1099 w 10000"/>
                  <a:gd name="connsiteY88" fmla="*/ 1648 h 10000"/>
                  <a:gd name="connsiteX89" fmla="*/ 1051 w 10000"/>
                  <a:gd name="connsiteY89" fmla="*/ 1546 h 10000"/>
                  <a:gd name="connsiteX90" fmla="*/ 1085 w 10000"/>
                  <a:gd name="connsiteY90" fmla="*/ 1484 h 10000"/>
                  <a:gd name="connsiteX91" fmla="*/ 1026 w 10000"/>
                  <a:gd name="connsiteY91" fmla="*/ 1410 h 10000"/>
                  <a:gd name="connsiteX92" fmla="*/ 963 w 10000"/>
                  <a:gd name="connsiteY92" fmla="*/ 1405 h 10000"/>
                  <a:gd name="connsiteX93" fmla="*/ 1007 w 10000"/>
                  <a:gd name="connsiteY93" fmla="*/ 1268 h 10000"/>
                  <a:gd name="connsiteX94" fmla="*/ 954 w 10000"/>
                  <a:gd name="connsiteY94" fmla="*/ 1151 h 10000"/>
                  <a:gd name="connsiteX95" fmla="*/ 876 w 10000"/>
                  <a:gd name="connsiteY95" fmla="*/ 1046 h 10000"/>
                  <a:gd name="connsiteX96" fmla="*/ 793 w 10000"/>
                  <a:gd name="connsiteY96" fmla="*/ 1025 h 10000"/>
                  <a:gd name="connsiteX97" fmla="*/ 788 w 10000"/>
                  <a:gd name="connsiteY97" fmla="*/ 1093 h 10000"/>
                  <a:gd name="connsiteX98" fmla="*/ 729 w 10000"/>
                  <a:gd name="connsiteY98" fmla="*/ 1167 h 10000"/>
                  <a:gd name="connsiteX99" fmla="*/ 617 w 10000"/>
                  <a:gd name="connsiteY99" fmla="*/ 1057 h 10000"/>
                  <a:gd name="connsiteX100" fmla="*/ 515 w 10000"/>
                  <a:gd name="connsiteY100" fmla="*/ 1046 h 10000"/>
                  <a:gd name="connsiteX101" fmla="*/ 472 w 10000"/>
                  <a:gd name="connsiteY101" fmla="*/ 883 h 10000"/>
                  <a:gd name="connsiteX102" fmla="*/ 501 w 10000"/>
                  <a:gd name="connsiteY102" fmla="*/ 747 h 10000"/>
                  <a:gd name="connsiteX103" fmla="*/ 443 w 10000"/>
                  <a:gd name="connsiteY103" fmla="*/ 661 h 10000"/>
                  <a:gd name="connsiteX104" fmla="*/ 340 w 10000"/>
                  <a:gd name="connsiteY104" fmla="*/ 568 h 10000"/>
                  <a:gd name="connsiteX105" fmla="*/ 413 w 10000"/>
                  <a:gd name="connsiteY105" fmla="*/ 710 h 10000"/>
                  <a:gd name="connsiteX106" fmla="*/ 326 w 10000"/>
                  <a:gd name="connsiteY106" fmla="*/ 678 h 10000"/>
                  <a:gd name="connsiteX107" fmla="*/ 219 w 10000"/>
                  <a:gd name="connsiteY107" fmla="*/ 651 h 10000"/>
                  <a:gd name="connsiteX108" fmla="*/ 117 w 10000"/>
                  <a:gd name="connsiteY108" fmla="*/ 604 h 10000"/>
                  <a:gd name="connsiteX109" fmla="*/ 92 w 10000"/>
                  <a:gd name="connsiteY109" fmla="*/ 472 h 10000"/>
                  <a:gd name="connsiteX110" fmla="*/ 107 w 10000"/>
                  <a:gd name="connsiteY110" fmla="*/ 409 h 10000"/>
                  <a:gd name="connsiteX111" fmla="*/ 64 w 10000"/>
                  <a:gd name="connsiteY111" fmla="*/ 352 h 10000"/>
                  <a:gd name="connsiteX112" fmla="*/ 0 w 10000"/>
                  <a:gd name="connsiteY112" fmla="*/ 347 h 10000"/>
                  <a:gd name="connsiteX113" fmla="*/ 43 w 10000"/>
                  <a:gd name="connsiteY113" fmla="*/ 273 h 10000"/>
                  <a:gd name="connsiteX114" fmla="*/ 117 w 10000"/>
                  <a:gd name="connsiteY114" fmla="*/ 0 h 10000"/>
                  <a:gd name="connsiteX0" fmla="*/ 10000 w 10000"/>
                  <a:gd name="connsiteY0" fmla="*/ 2369 h 10000"/>
                  <a:gd name="connsiteX1" fmla="*/ 9464 w 10000"/>
                  <a:gd name="connsiteY1" fmla="*/ 10000 h 10000"/>
                  <a:gd name="connsiteX2" fmla="*/ 7926 w 10000"/>
                  <a:gd name="connsiteY2" fmla="*/ 9869 h 10000"/>
                  <a:gd name="connsiteX3" fmla="*/ 6759 w 10000"/>
                  <a:gd name="connsiteY3" fmla="*/ 9748 h 10000"/>
                  <a:gd name="connsiteX4" fmla="*/ 4923 w 10000"/>
                  <a:gd name="connsiteY4" fmla="*/ 9552 h 10000"/>
                  <a:gd name="connsiteX5" fmla="*/ 4947 w 10000"/>
                  <a:gd name="connsiteY5" fmla="*/ 9463 h 10000"/>
                  <a:gd name="connsiteX6" fmla="*/ 4831 w 10000"/>
                  <a:gd name="connsiteY6" fmla="*/ 9410 h 10000"/>
                  <a:gd name="connsiteX7" fmla="*/ 4831 w 10000"/>
                  <a:gd name="connsiteY7" fmla="*/ 9251 h 10000"/>
                  <a:gd name="connsiteX8" fmla="*/ 4700 w 10000"/>
                  <a:gd name="connsiteY8" fmla="*/ 9194 h 10000"/>
                  <a:gd name="connsiteX9" fmla="*/ 4598 w 10000"/>
                  <a:gd name="connsiteY9" fmla="*/ 9126 h 10000"/>
                  <a:gd name="connsiteX10" fmla="*/ 4481 w 10000"/>
                  <a:gd name="connsiteY10" fmla="*/ 8847 h 10000"/>
                  <a:gd name="connsiteX11" fmla="*/ 4394 w 10000"/>
                  <a:gd name="connsiteY11" fmla="*/ 8746 h 10000"/>
                  <a:gd name="connsiteX12" fmla="*/ 4427 w 10000"/>
                  <a:gd name="connsiteY12" fmla="*/ 8462 h 10000"/>
                  <a:gd name="connsiteX13" fmla="*/ 4325 w 10000"/>
                  <a:gd name="connsiteY13" fmla="*/ 8448 h 10000"/>
                  <a:gd name="connsiteX14" fmla="*/ 4267 w 10000"/>
                  <a:gd name="connsiteY14" fmla="*/ 8352 h 10000"/>
                  <a:gd name="connsiteX15" fmla="*/ 4349 w 10000"/>
                  <a:gd name="connsiteY15" fmla="*/ 8232 h 10000"/>
                  <a:gd name="connsiteX16" fmla="*/ 4394 w 10000"/>
                  <a:gd name="connsiteY16" fmla="*/ 8178 h 10000"/>
                  <a:gd name="connsiteX17" fmla="*/ 4423 w 10000"/>
                  <a:gd name="connsiteY17" fmla="*/ 8005 h 10000"/>
                  <a:gd name="connsiteX18" fmla="*/ 4398 w 10000"/>
                  <a:gd name="connsiteY18" fmla="*/ 7899 h 10000"/>
                  <a:gd name="connsiteX19" fmla="*/ 4423 w 10000"/>
                  <a:gd name="connsiteY19" fmla="*/ 7705 h 10000"/>
                  <a:gd name="connsiteX20" fmla="*/ 4451 w 10000"/>
                  <a:gd name="connsiteY20" fmla="*/ 7678 h 10000"/>
                  <a:gd name="connsiteX21" fmla="*/ 4467 w 10000"/>
                  <a:gd name="connsiteY21" fmla="*/ 7568 h 10000"/>
                  <a:gd name="connsiteX22" fmla="*/ 4408 w 10000"/>
                  <a:gd name="connsiteY22" fmla="*/ 7405 h 10000"/>
                  <a:gd name="connsiteX23" fmla="*/ 4398 w 10000"/>
                  <a:gd name="connsiteY23" fmla="*/ 6963 h 10000"/>
                  <a:gd name="connsiteX24" fmla="*/ 4267 w 10000"/>
                  <a:gd name="connsiteY24" fmla="*/ 6779 h 10000"/>
                  <a:gd name="connsiteX25" fmla="*/ 4204 w 10000"/>
                  <a:gd name="connsiteY25" fmla="*/ 6525 h 10000"/>
                  <a:gd name="connsiteX26" fmla="*/ 4102 w 10000"/>
                  <a:gd name="connsiteY26" fmla="*/ 6525 h 10000"/>
                  <a:gd name="connsiteX27" fmla="*/ 3976 w 10000"/>
                  <a:gd name="connsiteY27" fmla="*/ 6574 h 10000"/>
                  <a:gd name="connsiteX28" fmla="*/ 3898 w 10000"/>
                  <a:gd name="connsiteY28" fmla="*/ 6410 h 10000"/>
                  <a:gd name="connsiteX29" fmla="*/ 3917 w 10000"/>
                  <a:gd name="connsiteY29" fmla="*/ 6380 h 10000"/>
                  <a:gd name="connsiteX30" fmla="*/ 3902 w 10000"/>
                  <a:gd name="connsiteY30" fmla="*/ 6237 h 10000"/>
                  <a:gd name="connsiteX31" fmla="*/ 3810 w 10000"/>
                  <a:gd name="connsiteY31" fmla="*/ 6210 h 10000"/>
                  <a:gd name="connsiteX32" fmla="*/ 3708 w 10000"/>
                  <a:gd name="connsiteY32" fmla="*/ 6063 h 10000"/>
                  <a:gd name="connsiteX33" fmla="*/ 3668 w 10000"/>
                  <a:gd name="connsiteY33" fmla="*/ 5989 h 10000"/>
                  <a:gd name="connsiteX34" fmla="*/ 3610 w 10000"/>
                  <a:gd name="connsiteY34" fmla="*/ 5957 h 10000"/>
                  <a:gd name="connsiteX35" fmla="*/ 3591 w 10000"/>
                  <a:gd name="connsiteY35" fmla="*/ 5889 h 10000"/>
                  <a:gd name="connsiteX36" fmla="*/ 3679 w 10000"/>
                  <a:gd name="connsiteY36" fmla="*/ 5863 h 10000"/>
                  <a:gd name="connsiteX37" fmla="*/ 3591 w 10000"/>
                  <a:gd name="connsiteY37" fmla="*/ 5621 h 10000"/>
                  <a:gd name="connsiteX38" fmla="*/ 3518 w 10000"/>
                  <a:gd name="connsiteY38" fmla="*/ 5590 h 10000"/>
                  <a:gd name="connsiteX39" fmla="*/ 3523 w 10000"/>
                  <a:gd name="connsiteY39" fmla="*/ 5516 h 10000"/>
                  <a:gd name="connsiteX40" fmla="*/ 3290 w 10000"/>
                  <a:gd name="connsiteY40" fmla="*/ 5399 h 10000"/>
                  <a:gd name="connsiteX41" fmla="*/ 3269 w 10000"/>
                  <a:gd name="connsiteY41" fmla="*/ 5295 h 10000"/>
                  <a:gd name="connsiteX42" fmla="*/ 3290 w 10000"/>
                  <a:gd name="connsiteY42" fmla="*/ 5215 h 10000"/>
                  <a:gd name="connsiteX43" fmla="*/ 3143 w 10000"/>
                  <a:gd name="connsiteY43" fmla="*/ 5058 h 10000"/>
                  <a:gd name="connsiteX44" fmla="*/ 3051 w 10000"/>
                  <a:gd name="connsiteY44" fmla="*/ 4995 h 10000"/>
                  <a:gd name="connsiteX45" fmla="*/ 3036 w 10000"/>
                  <a:gd name="connsiteY45" fmla="*/ 4893 h 10000"/>
                  <a:gd name="connsiteX46" fmla="*/ 3070 w 10000"/>
                  <a:gd name="connsiteY46" fmla="*/ 4727 h 10000"/>
                  <a:gd name="connsiteX47" fmla="*/ 2998 w 10000"/>
                  <a:gd name="connsiteY47" fmla="*/ 4673 h 10000"/>
                  <a:gd name="connsiteX48" fmla="*/ 2993 w 10000"/>
                  <a:gd name="connsiteY48" fmla="*/ 4563 h 10000"/>
                  <a:gd name="connsiteX49" fmla="*/ 2896 w 10000"/>
                  <a:gd name="connsiteY49" fmla="*/ 4505 h 10000"/>
                  <a:gd name="connsiteX50" fmla="*/ 2896 w 10000"/>
                  <a:gd name="connsiteY50" fmla="*/ 4410 h 10000"/>
                  <a:gd name="connsiteX51" fmla="*/ 2832 w 10000"/>
                  <a:gd name="connsiteY51" fmla="*/ 4325 h 10000"/>
                  <a:gd name="connsiteX52" fmla="*/ 2832 w 10000"/>
                  <a:gd name="connsiteY52" fmla="*/ 4246 h 10000"/>
                  <a:gd name="connsiteX53" fmla="*/ 2773 w 10000"/>
                  <a:gd name="connsiteY53" fmla="*/ 4137 h 10000"/>
                  <a:gd name="connsiteX54" fmla="*/ 2759 w 10000"/>
                  <a:gd name="connsiteY54" fmla="*/ 4041 h 10000"/>
                  <a:gd name="connsiteX55" fmla="*/ 2671 w 10000"/>
                  <a:gd name="connsiteY55" fmla="*/ 4016 h 10000"/>
                  <a:gd name="connsiteX56" fmla="*/ 2599 w 10000"/>
                  <a:gd name="connsiteY56" fmla="*/ 4088 h 10000"/>
                  <a:gd name="connsiteX57" fmla="*/ 2584 w 10000"/>
                  <a:gd name="connsiteY57" fmla="*/ 4167 h 10000"/>
                  <a:gd name="connsiteX58" fmla="*/ 2467 w 10000"/>
                  <a:gd name="connsiteY58" fmla="*/ 4142 h 10000"/>
                  <a:gd name="connsiteX59" fmla="*/ 2438 w 10000"/>
                  <a:gd name="connsiteY59" fmla="*/ 4062 h 10000"/>
                  <a:gd name="connsiteX60" fmla="*/ 2443 w 10000"/>
                  <a:gd name="connsiteY60" fmla="*/ 3952 h 10000"/>
                  <a:gd name="connsiteX61" fmla="*/ 2399 w 10000"/>
                  <a:gd name="connsiteY61" fmla="*/ 3874 h 10000"/>
                  <a:gd name="connsiteX62" fmla="*/ 2414 w 10000"/>
                  <a:gd name="connsiteY62" fmla="*/ 3803 h 10000"/>
                  <a:gd name="connsiteX63" fmla="*/ 2326 w 10000"/>
                  <a:gd name="connsiteY63" fmla="*/ 3653 h 10000"/>
                  <a:gd name="connsiteX64" fmla="*/ 1854 w 10000"/>
                  <a:gd name="connsiteY64" fmla="*/ 3235 h 10000"/>
                  <a:gd name="connsiteX65" fmla="*/ 1854 w 10000"/>
                  <a:gd name="connsiteY65" fmla="*/ 3131 h 10000"/>
                  <a:gd name="connsiteX66" fmla="*/ 1752 w 10000"/>
                  <a:gd name="connsiteY66" fmla="*/ 3126 h 10000"/>
                  <a:gd name="connsiteX67" fmla="*/ 1679 w 10000"/>
                  <a:gd name="connsiteY67" fmla="*/ 3063 h 10000"/>
                  <a:gd name="connsiteX68" fmla="*/ 1684 w 10000"/>
                  <a:gd name="connsiteY68" fmla="*/ 2957 h 10000"/>
                  <a:gd name="connsiteX69" fmla="*/ 1825 w 10000"/>
                  <a:gd name="connsiteY69" fmla="*/ 2872 h 10000"/>
                  <a:gd name="connsiteX70" fmla="*/ 1800 w 10000"/>
                  <a:gd name="connsiteY70" fmla="*/ 2721 h 10000"/>
                  <a:gd name="connsiteX71" fmla="*/ 1641 w 10000"/>
                  <a:gd name="connsiteY71" fmla="*/ 2656 h 10000"/>
                  <a:gd name="connsiteX72" fmla="*/ 1591 w 10000"/>
                  <a:gd name="connsiteY72" fmla="*/ 2563 h 10000"/>
                  <a:gd name="connsiteX73" fmla="*/ 1517 w 10000"/>
                  <a:gd name="connsiteY73" fmla="*/ 2689 h 10000"/>
                  <a:gd name="connsiteX74" fmla="*/ 1420 w 10000"/>
                  <a:gd name="connsiteY74" fmla="*/ 2673 h 10000"/>
                  <a:gd name="connsiteX75" fmla="*/ 1313 w 10000"/>
                  <a:gd name="connsiteY75" fmla="*/ 2730 h 10000"/>
                  <a:gd name="connsiteX76" fmla="*/ 1328 w 10000"/>
                  <a:gd name="connsiteY76" fmla="*/ 2610 h 10000"/>
                  <a:gd name="connsiteX77" fmla="*/ 1377 w 10000"/>
                  <a:gd name="connsiteY77" fmla="*/ 2547 h 10000"/>
                  <a:gd name="connsiteX78" fmla="*/ 1318 w 10000"/>
                  <a:gd name="connsiteY78" fmla="*/ 2495 h 10000"/>
                  <a:gd name="connsiteX79" fmla="*/ 1289 w 10000"/>
                  <a:gd name="connsiteY79" fmla="*/ 2336 h 10000"/>
                  <a:gd name="connsiteX80" fmla="*/ 1246 w 10000"/>
                  <a:gd name="connsiteY80" fmla="*/ 2257 h 10000"/>
                  <a:gd name="connsiteX81" fmla="*/ 1328 w 10000"/>
                  <a:gd name="connsiteY81" fmla="*/ 2178 h 10000"/>
                  <a:gd name="connsiteX82" fmla="*/ 1299 w 10000"/>
                  <a:gd name="connsiteY82" fmla="*/ 2036 h 10000"/>
                  <a:gd name="connsiteX83" fmla="*/ 1231 w 10000"/>
                  <a:gd name="connsiteY83" fmla="*/ 1962 h 10000"/>
                  <a:gd name="connsiteX84" fmla="*/ 1299 w 10000"/>
                  <a:gd name="connsiteY84" fmla="*/ 1837 h 10000"/>
                  <a:gd name="connsiteX85" fmla="*/ 1211 w 10000"/>
                  <a:gd name="connsiteY85" fmla="*/ 1804 h 10000"/>
                  <a:gd name="connsiteX86" fmla="*/ 1187 w 10000"/>
                  <a:gd name="connsiteY86" fmla="*/ 1711 h 10000"/>
                  <a:gd name="connsiteX87" fmla="*/ 1085 w 10000"/>
                  <a:gd name="connsiteY87" fmla="*/ 1735 h 10000"/>
                  <a:gd name="connsiteX88" fmla="*/ 1099 w 10000"/>
                  <a:gd name="connsiteY88" fmla="*/ 1648 h 10000"/>
                  <a:gd name="connsiteX89" fmla="*/ 1051 w 10000"/>
                  <a:gd name="connsiteY89" fmla="*/ 1546 h 10000"/>
                  <a:gd name="connsiteX90" fmla="*/ 1085 w 10000"/>
                  <a:gd name="connsiteY90" fmla="*/ 1484 h 10000"/>
                  <a:gd name="connsiteX91" fmla="*/ 1026 w 10000"/>
                  <a:gd name="connsiteY91" fmla="*/ 1410 h 10000"/>
                  <a:gd name="connsiteX92" fmla="*/ 963 w 10000"/>
                  <a:gd name="connsiteY92" fmla="*/ 1405 h 10000"/>
                  <a:gd name="connsiteX93" fmla="*/ 1007 w 10000"/>
                  <a:gd name="connsiteY93" fmla="*/ 1268 h 10000"/>
                  <a:gd name="connsiteX94" fmla="*/ 954 w 10000"/>
                  <a:gd name="connsiteY94" fmla="*/ 1151 h 10000"/>
                  <a:gd name="connsiteX95" fmla="*/ 876 w 10000"/>
                  <a:gd name="connsiteY95" fmla="*/ 1046 h 10000"/>
                  <a:gd name="connsiteX96" fmla="*/ 793 w 10000"/>
                  <a:gd name="connsiteY96" fmla="*/ 1025 h 10000"/>
                  <a:gd name="connsiteX97" fmla="*/ 788 w 10000"/>
                  <a:gd name="connsiteY97" fmla="*/ 1093 h 10000"/>
                  <a:gd name="connsiteX98" fmla="*/ 729 w 10000"/>
                  <a:gd name="connsiteY98" fmla="*/ 1167 h 10000"/>
                  <a:gd name="connsiteX99" fmla="*/ 617 w 10000"/>
                  <a:gd name="connsiteY99" fmla="*/ 1057 h 10000"/>
                  <a:gd name="connsiteX100" fmla="*/ 515 w 10000"/>
                  <a:gd name="connsiteY100" fmla="*/ 1046 h 10000"/>
                  <a:gd name="connsiteX101" fmla="*/ 472 w 10000"/>
                  <a:gd name="connsiteY101" fmla="*/ 883 h 10000"/>
                  <a:gd name="connsiteX102" fmla="*/ 501 w 10000"/>
                  <a:gd name="connsiteY102" fmla="*/ 747 h 10000"/>
                  <a:gd name="connsiteX103" fmla="*/ 443 w 10000"/>
                  <a:gd name="connsiteY103" fmla="*/ 661 h 10000"/>
                  <a:gd name="connsiteX104" fmla="*/ 340 w 10000"/>
                  <a:gd name="connsiteY104" fmla="*/ 568 h 10000"/>
                  <a:gd name="connsiteX105" fmla="*/ 413 w 10000"/>
                  <a:gd name="connsiteY105" fmla="*/ 710 h 10000"/>
                  <a:gd name="connsiteX106" fmla="*/ 326 w 10000"/>
                  <a:gd name="connsiteY106" fmla="*/ 678 h 10000"/>
                  <a:gd name="connsiteX107" fmla="*/ 219 w 10000"/>
                  <a:gd name="connsiteY107" fmla="*/ 651 h 10000"/>
                  <a:gd name="connsiteX108" fmla="*/ 117 w 10000"/>
                  <a:gd name="connsiteY108" fmla="*/ 604 h 10000"/>
                  <a:gd name="connsiteX109" fmla="*/ 92 w 10000"/>
                  <a:gd name="connsiteY109" fmla="*/ 472 h 10000"/>
                  <a:gd name="connsiteX110" fmla="*/ 107 w 10000"/>
                  <a:gd name="connsiteY110" fmla="*/ 409 h 10000"/>
                  <a:gd name="connsiteX111" fmla="*/ 64 w 10000"/>
                  <a:gd name="connsiteY111" fmla="*/ 352 h 10000"/>
                  <a:gd name="connsiteX112" fmla="*/ 0 w 10000"/>
                  <a:gd name="connsiteY112" fmla="*/ 347 h 10000"/>
                  <a:gd name="connsiteX113" fmla="*/ 117 w 10000"/>
                  <a:gd name="connsiteY113" fmla="*/ 0 h 10000"/>
                  <a:gd name="connsiteX0" fmla="*/ 10000 w 10000"/>
                  <a:gd name="connsiteY0" fmla="*/ 2369 h 10000"/>
                  <a:gd name="connsiteX1" fmla="*/ 9464 w 10000"/>
                  <a:gd name="connsiteY1" fmla="*/ 10000 h 10000"/>
                  <a:gd name="connsiteX2" fmla="*/ 7926 w 10000"/>
                  <a:gd name="connsiteY2" fmla="*/ 9869 h 10000"/>
                  <a:gd name="connsiteX3" fmla="*/ 6759 w 10000"/>
                  <a:gd name="connsiteY3" fmla="*/ 9748 h 10000"/>
                  <a:gd name="connsiteX4" fmla="*/ 4923 w 10000"/>
                  <a:gd name="connsiteY4" fmla="*/ 9552 h 10000"/>
                  <a:gd name="connsiteX5" fmla="*/ 4947 w 10000"/>
                  <a:gd name="connsiteY5" fmla="*/ 9463 h 10000"/>
                  <a:gd name="connsiteX6" fmla="*/ 4831 w 10000"/>
                  <a:gd name="connsiteY6" fmla="*/ 9410 h 10000"/>
                  <a:gd name="connsiteX7" fmla="*/ 4831 w 10000"/>
                  <a:gd name="connsiteY7" fmla="*/ 9251 h 10000"/>
                  <a:gd name="connsiteX8" fmla="*/ 4700 w 10000"/>
                  <a:gd name="connsiteY8" fmla="*/ 9194 h 10000"/>
                  <a:gd name="connsiteX9" fmla="*/ 4598 w 10000"/>
                  <a:gd name="connsiteY9" fmla="*/ 9126 h 10000"/>
                  <a:gd name="connsiteX10" fmla="*/ 4481 w 10000"/>
                  <a:gd name="connsiteY10" fmla="*/ 8847 h 10000"/>
                  <a:gd name="connsiteX11" fmla="*/ 4394 w 10000"/>
                  <a:gd name="connsiteY11" fmla="*/ 8746 h 10000"/>
                  <a:gd name="connsiteX12" fmla="*/ 4427 w 10000"/>
                  <a:gd name="connsiteY12" fmla="*/ 8462 h 10000"/>
                  <a:gd name="connsiteX13" fmla="*/ 4325 w 10000"/>
                  <a:gd name="connsiteY13" fmla="*/ 8448 h 10000"/>
                  <a:gd name="connsiteX14" fmla="*/ 4267 w 10000"/>
                  <a:gd name="connsiteY14" fmla="*/ 8352 h 10000"/>
                  <a:gd name="connsiteX15" fmla="*/ 4349 w 10000"/>
                  <a:gd name="connsiteY15" fmla="*/ 8232 h 10000"/>
                  <a:gd name="connsiteX16" fmla="*/ 4394 w 10000"/>
                  <a:gd name="connsiteY16" fmla="*/ 8178 h 10000"/>
                  <a:gd name="connsiteX17" fmla="*/ 4423 w 10000"/>
                  <a:gd name="connsiteY17" fmla="*/ 8005 h 10000"/>
                  <a:gd name="connsiteX18" fmla="*/ 4398 w 10000"/>
                  <a:gd name="connsiteY18" fmla="*/ 7899 h 10000"/>
                  <a:gd name="connsiteX19" fmla="*/ 4423 w 10000"/>
                  <a:gd name="connsiteY19" fmla="*/ 7705 h 10000"/>
                  <a:gd name="connsiteX20" fmla="*/ 4451 w 10000"/>
                  <a:gd name="connsiteY20" fmla="*/ 7678 h 10000"/>
                  <a:gd name="connsiteX21" fmla="*/ 4467 w 10000"/>
                  <a:gd name="connsiteY21" fmla="*/ 7568 h 10000"/>
                  <a:gd name="connsiteX22" fmla="*/ 4408 w 10000"/>
                  <a:gd name="connsiteY22" fmla="*/ 7405 h 10000"/>
                  <a:gd name="connsiteX23" fmla="*/ 4398 w 10000"/>
                  <a:gd name="connsiteY23" fmla="*/ 6963 h 10000"/>
                  <a:gd name="connsiteX24" fmla="*/ 4267 w 10000"/>
                  <a:gd name="connsiteY24" fmla="*/ 6779 h 10000"/>
                  <a:gd name="connsiteX25" fmla="*/ 4204 w 10000"/>
                  <a:gd name="connsiteY25" fmla="*/ 6525 h 10000"/>
                  <a:gd name="connsiteX26" fmla="*/ 4102 w 10000"/>
                  <a:gd name="connsiteY26" fmla="*/ 6525 h 10000"/>
                  <a:gd name="connsiteX27" fmla="*/ 3976 w 10000"/>
                  <a:gd name="connsiteY27" fmla="*/ 6574 h 10000"/>
                  <a:gd name="connsiteX28" fmla="*/ 3898 w 10000"/>
                  <a:gd name="connsiteY28" fmla="*/ 6410 h 10000"/>
                  <a:gd name="connsiteX29" fmla="*/ 3917 w 10000"/>
                  <a:gd name="connsiteY29" fmla="*/ 6380 h 10000"/>
                  <a:gd name="connsiteX30" fmla="*/ 3902 w 10000"/>
                  <a:gd name="connsiteY30" fmla="*/ 6237 h 10000"/>
                  <a:gd name="connsiteX31" fmla="*/ 3810 w 10000"/>
                  <a:gd name="connsiteY31" fmla="*/ 6210 h 10000"/>
                  <a:gd name="connsiteX32" fmla="*/ 3708 w 10000"/>
                  <a:gd name="connsiteY32" fmla="*/ 6063 h 10000"/>
                  <a:gd name="connsiteX33" fmla="*/ 3668 w 10000"/>
                  <a:gd name="connsiteY33" fmla="*/ 5989 h 10000"/>
                  <a:gd name="connsiteX34" fmla="*/ 3610 w 10000"/>
                  <a:gd name="connsiteY34" fmla="*/ 5957 h 10000"/>
                  <a:gd name="connsiteX35" fmla="*/ 3591 w 10000"/>
                  <a:gd name="connsiteY35" fmla="*/ 5889 h 10000"/>
                  <a:gd name="connsiteX36" fmla="*/ 3679 w 10000"/>
                  <a:gd name="connsiteY36" fmla="*/ 5863 h 10000"/>
                  <a:gd name="connsiteX37" fmla="*/ 3591 w 10000"/>
                  <a:gd name="connsiteY37" fmla="*/ 5621 h 10000"/>
                  <a:gd name="connsiteX38" fmla="*/ 3518 w 10000"/>
                  <a:gd name="connsiteY38" fmla="*/ 5590 h 10000"/>
                  <a:gd name="connsiteX39" fmla="*/ 3523 w 10000"/>
                  <a:gd name="connsiteY39" fmla="*/ 5516 h 10000"/>
                  <a:gd name="connsiteX40" fmla="*/ 3290 w 10000"/>
                  <a:gd name="connsiteY40" fmla="*/ 5399 h 10000"/>
                  <a:gd name="connsiteX41" fmla="*/ 3269 w 10000"/>
                  <a:gd name="connsiteY41" fmla="*/ 5295 h 10000"/>
                  <a:gd name="connsiteX42" fmla="*/ 3290 w 10000"/>
                  <a:gd name="connsiteY42" fmla="*/ 5215 h 10000"/>
                  <a:gd name="connsiteX43" fmla="*/ 3143 w 10000"/>
                  <a:gd name="connsiteY43" fmla="*/ 5058 h 10000"/>
                  <a:gd name="connsiteX44" fmla="*/ 3051 w 10000"/>
                  <a:gd name="connsiteY44" fmla="*/ 4995 h 10000"/>
                  <a:gd name="connsiteX45" fmla="*/ 3036 w 10000"/>
                  <a:gd name="connsiteY45" fmla="*/ 4893 h 10000"/>
                  <a:gd name="connsiteX46" fmla="*/ 3070 w 10000"/>
                  <a:gd name="connsiteY46" fmla="*/ 4727 h 10000"/>
                  <a:gd name="connsiteX47" fmla="*/ 2998 w 10000"/>
                  <a:gd name="connsiteY47" fmla="*/ 4673 h 10000"/>
                  <a:gd name="connsiteX48" fmla="*/ 2993 w 10000"/>
                  <a:gd name="connsiteY48" fmla="*/ 4563 h 10000"/>
                  <a:gd name="connsiteX49" fmla="*/ 2896 w 10000"/>
                  <a:gd name="connsiteY49" fmla="*/ 4505 h 10000"/>
                  <a:gd name="connsiteX50" fmla="*/ 2896 w 10000"/>
                  <a:gd name="connsiteY50" fmla="*/ 4410 h 10000"/>
                  <a:gd name="connsiteX51" fmla="*/ 2832 w 10000"/>
                  <a:gd name="connsiteY51" fmla="*/ 4325 h 10000"/>
                  <a:gd name="connsiteX52" fmla="*/ 2832 w 10000"/>
                  <a:gd name="connsiteY52" fmla="*/ 4246 h 10000"/>
                  <a:gd name="connsiteX53" fmla="*/ 2773 w 10000"/>
                  <a:gd name="connsiteY53" fmla="*/ 4137 h 10000"/>
                  <a:gd name="connsiteX54" fmla="*/ 2759 w 10000"/>
                  <a:gd name="connsiteY54" fmla="*/ 4041 h 10000"/>
                  <a:gd name="connsiteX55" fmla="*/ 2671 w 10000"/>
                  <a:gd name="connsiteY55" fmla="*/ 4016 h 10000"/>
                  <a:gd name="connsiteX56" fmla="*/ 2599 w 10000"/>
                  <a:gd name="connsiteY56" fmla="*/ 4088 h 10000"/>
                  <a:gd name="connsiteX57" fmla="*/ 2584 w 10000"/>
                  <a:gd name="connsiteY57" fmla="*/ 4167 h 10000"/>
                  <a:gd name="connsiteX58" fmla="*/ 2467 w 10000"/>
                  <a:gd name="connsiteY58" fmla="*/ 4142 h 10000"/>
                  <a:gd name="connsiteX59" fmla="*/ 2438 w 10000"/>
                  <a:gd name="connsiteY59" fmla="*/ 4062 h 10000"/>
                  <a:gd name="connsiteX60" fmla="*/ 2443 w 10000"/>
                  <a:gd name="connsiteY60" fmla="*/ 3952 h 10000"/>
                  <a:gd name="connsiteX61" fmla="*/ 2399 w 10000"/>
                  <a:gd name="connsiteY61" fmla="*/ 3874 h 10000"/>
                  <a:gd name="connsiteX62" fmla="*/ 2414 w 10000"/>
                  <a:gd name="connsiteY62" fmla="*/ 3803 h 10000"/>
                  <a:gd name="connsiteX63" fmla="*/ 2326 w 10000"/>
                  <a:gd name="connsiteY63" fmla="*/ 3653 h 10000"/>
                  <a:gd name="connsiteX64" fmla="*/ 1854 w 10000"/>
                  <a:gd name="connsiteY64" fmla="*/ 3235 h 10000"/>
                  <a:gd name="connsiteX65" fmla="*/ 1854 w 10000"/>
                  <a:gd name="connsiteY65" fmla="*/ 3131 h 10000"/>
                  <a:gd name="connsiteX66" fmla="*/ 1752 w 10000"/>
                  <a:gd name="connsiteY66" fmla="*/ 3126 h 10000"/>
                  <a:gd name="connsiteX67" fmla="*/ 1679 w 10000"/>
                  <a:gd name="connsiteY67" fmla="*/ 3063 h 10000"/>
                  <a:gd name="connsiteX68" fmla="*/ 1684 w 10000"/>
                  <a:gd name="connsiteY68" fmla="*/ 2957 h 10000"/>
                  <a:gd name="connsiteX69" fmla="*/ 1825 w 10000"/>
                  <a:gd name="connsiteY69" fmla="*/ 2872 h 10000"/>
                  <a:gd name="connsiteX70" fmla="*/ 1800 w 10000"/>
                  <a:gd name="connsiteY70" fmla="*/ 2721 h 10000"/>
                  <a:gd name="connsiteX71" fmla="*/ 1641 w 10000"/>
                  <a:gd name="connsiteY71" fmla="*/ 2656 h 10000"/>
                  <a:gd name="connsiteX72" fmla="*/ 1591 w 10000"/>
                  <a:gd name="connsiteY72" fmla="*/ 2563 h 10000"/>
                  <a:gd name="connsiteX73" fmla="*/ 1517 w 10000"/>
                  <a:gd name="connsiteY73" fmla="*/ 2689 h 10000"/>
                  <a:gd name="connsiteX74" fmla="*/ 1420 w 10000"/>
                  <a:gd name="connsiteY74" fmla="*/ 2673 h 10000"/>
                  <a:gd name="connsiteX75" fmla="*/ 1313 w 10000"/>
                  <a:gd name="connsiteY75" fmla="*/ 2730 h 10000"/>
                  <a:gd name="connsiteX76" fmla="*/ 1328 w 10000"/>
                  <a:gd name="connsiteY76" fmla="*/ 2610 h 10000"/>
                  <a:gd name="connsiteX77" fmla="*/ 1377 w 10000"/>
                  <a:gd name="connsiteY77" fmla="*/ 2547 h 10000"/>
                  <a:gd name="connsiteX78" fmla="*/ 1318 w 10000"/>
                  <a:gd name="connsiteY78" fmla="*/ 2495 h 10000"/>
                  <a:gd name="connsiteX79" fmla="*/ 1289 w 10000"/>
                  <a:gd name="connsiteY79" fmla="*/ 2336 h 10000"/>
                  <a:gd name="connsiteX80" fmla="*/ 1246 w 10000"/>
                  <a:gd name="connsiteY80" fmla="*/ 2257 h 10000"/>
                  <a:gd name="connsiteX81" fmla="*/ 1328 w 10000"/>
                  <a:gd name="connsiteY81" fmla="*/ 2178 h 10000"/>
                  <a:gd name="connsiteX82" fmla="*/ 1299 w 10000"/>
                  <a:gd name="connsiteY82" fmla="*/ 2036 h 10000"/>
                  <a:gd name="connsiteX83" fmla="*/ 1231 w 10000"/>
                  <a:gd name="connsiteY83" fmla="*/ 1962 h 10000"/>
                  <a:gd name="connsiteX84" fmla="*/ 1299 w 10000"/>
                  <a:gd name="connsiteY84" fmla="*/ 1837 h 10000"/>
                  <a:gd name="connsiteX85" fmla="*/ 1211 w 10000"/>
                  <a:gd name="connsiteY85" fmla="*/ 1804 h 10000"/>
                  <a:gd name="connsiteX86" fmla="*/ 1187 w 10000"/>
                  <a:gd name="connsiteY86" fmla="*/ 1711 h 10000"/>
                  <a:gd name="connsiteX87" fmla="*/ 1085 w 10000"/>
                  <a:gd name="connsiteY87" fmla="*/ 1735 h 10000"/>
                  <a:gd name="connsiteX88" fmla="*/ 1099 w 10000"/>
                  <a:gd name="connsiteY88" fmla="*/ 1648 h 10000"/>
                  <a:gd name="connsiteX89" fmla="*/ 1051 w 10000"/>
                  <a:gd name="connsiteY89" fmla="*/ 1546 h 10000"/>
                  <a:gd name="connsiteX90" fmla="*/ 1085 w 10000"/>
                  <a:gd name="connsiteY90" fmla="*/ 1484 h 10000"/>
                  <a:gd name="connsiteX91" fmla="*/ 1026 w 10000"/>
                  <a:gd name="connsiteY91" fmla="*/ 1410 h 10000"/>
                  <a:gd name="connsiteX92" fmla="*/ 963 w 10000"/>
                  <a:gd name="connsiteY92" fmla="*/ 1405 h 10000"/>
                  <a:gd name="connsiteX93" fmla="*/ 1007 w 10000"/>
                  <a:gd name="connsiteY93" fmla="*/ 1268 h 10000"/>
                  <a:gd name="connsiteX94" fmla="*/ 954 w 10000"/>
                  <a:gd name="connsiteY94" fmla="*/ 1151 h 10000"/>
                  <a:gd name="connsiteX95" fmla="*/ 876 w 10000"/>
                  <a:gd name="connsiteY95" fmla="*/ 1046 h 10000"/>
                  <a:gd name="connsiteX96" fmla="*/ 793 w 10000"/>
                  <a:gd name="connsiteY96" fmla="*/ 1025 h 10000"/>
                  <a:gd name="connsiteX97" fmla="*/ 788 w 10000"/>
                  <a:gd name="connsiteY97" fmla="*/ 1093 h 10000"/>
                  <a:gd name="connsiteX98" fmla="*/ 729 w 10000"/>
                  <a:gd name="connsiteY98" fmla="*/ 1167 h 10000"/>
                  <a:gd name="connsiteX99" fmla="*/ 617 w 10000"/>
                  <a:gd name="connsiteY99" fmla="*/ 1057 h 10000"/>
                  <a:gd name="connsiteX100" fmla="*/ 515 w 10000"/>
                  <a:gd name="connsiteY100" fmla="*/ 1046 h 10000"/>
                  <a:gd name="connsiteX101" fmla="*/ 472 w 10000"/>
                  <a:gd name="connsiteY101" fmla="*/ 883 h 10000"/>
                  <a:gd name="connsiteX102" fmla="*/ 501 w 10000"/>
                  <a:gd name="connsiteY102" fmla="*/ 747 h 10000"/>
                  <a:gd name="connsiteX103" fmla="*/ 443 w 10000"/>
                  <a:gd name="connsiteY103" fmla="*/ 661 h 10000"/>
                  <a:gd name="connsiteX104" fmla="*/ 340 w 10000"/>
                  <a:gd name="connsiteY104" fmla="*/ 568 h 10000"/>
                  <a:gd name="connsiteX105" fmla="*/ 413 w 10000"/>
                  <a:gd name="connsiteY105" fmla="*/ 710 h 10000"/>
                  <a:gd name="connsiteX106" fmla="*/ 326 w 10000"/>
                  <a:gd name="connsiteY106" fmla="*/ 678 h 10000"/>
                  <a:gd name="connsiteX107" fmla="*/ 219 w 10000"/>
                  <a:gd name="connsiteY107" fmla="*/ 651 h 10000"/>
                  <a:gd name="connsiteX108" fmla="*/ 117 w 10000"/>
                  <a:gd name="connsiteY108" fmla="*/ 604 h 10000"/>
                  <a:gd name="connsiteX109" fmla="*/ 92 w 10000"/>
                  <a:gd name="connsiteY109" fmla="*/ 472 h 10000"/>
                  <a:gd name="connsiteX110" fmla="*/ 107 w 10000"/>
                  <a:gd name="connsiteY110" fmla="*/ 409 h 10000"/>
                  <a:gd name="connsiteX111" fmla="*/ 0 w 10000"/>
                  <a:gd name="connsiteY111" fmla="*/ 347 h 10000"/>
                  <a:gd name="connsiteX112" fmla="*/ 117 w 10000"/>
                  <a:gd name="connsiteY112" fmla="*/ 0 h 10000"/>
                  <a:gd name="connsiteX0" fmla="*/ 10000 w 10000"/>
                  <a:gd name="connsiteY0" fmla="*/ 2369 h 10000"/>
                  <a:gd name="connsiteX1" fmla="*/ 9464 w 10000"/>
                  <a:gd name="connsiteY1" fmla="*/ 10000 h 10000"/>
                  <a:gd name="connsiteX2" fmla="*/ 7926 w 10000"/>
                  <a:gd name="connsiteY2" fmla="*/ 9869 h 10000"/>
                  <a:gd name="connsiteX3" fmla="*/ 6759 w 10000"/>
                  <a:gd name="connsiteY3" fmla="*/ 9748 h 10000"/>
                  <a:gd name="connsiteX4" fmla="*/ 4923 w 10000"/>
                  <a:gd name="connsiteY4" fmla="*/ 9552 h 10000"/>
                  <a:gd name="connsiteX5" fmla="*/ 4947 w 10000"/>
                  <a:gd name="connsiteY5" fmla="*/ 9463 h 10000"/>
                  <a:gd name="connsiteX6" fmla="*/ 4831 w 10000"/>
                  <a:gd name="connsiteY6" fmla="*/ 9410 h 10000"/>
                  <a:gd name="connsiteX7" fmla="*/ 4831 w 10000"/>
                  <a:gd name="connsiteY7" fmla="*/ 9251 h 10000"/>
                  <a:gd name="connsiteX8" fmla="*/ 4700 w 10000"/>
                  <a:gd name="connsiteY8" fmla="*/ 9194 h 10000"/>
                  <a:gd name="connsiteX9" fmla="*/ 4598 w 10000"/>
                  <a:gd name="connsiteY9" fmla="*/ 9126 h 10000"/>
                  <a:gd name="connsiteX10" fmla="*/ 4481 w 10000"/>
                  <a:gd name="connsiteY10" fmla="*/ 8847 h 10000"/>
                  <a:gd name="connsiteX11" fmla="*/ 4394 w 10000"/>
                  <a:gd name="connsiteY11" fmla="*/ 8746 h 10000"/>
                  <a:gd name="connsiteX12" fmla="*/ 4427 w 10000"/>
                  <a:gd name="connsiteY12" fmla="*/ 8462 h 10000"/>
                  <a:gd name="connsiteX13" fmla="*/ 4325 w 10000"/>
                  <a:gd name="connsiteY13" fmla="*/ 8448 h 10000"/>
                  <a:gd name="connsiteX14" fmla="*/ 4267 w 10000"/>
                  <a:gd name="connsiteY14" fmla="*/ 8352 h 10000"/>
                  <a:gd name="connsiteX15" fmla="*/ 4349 w 10000"/>
                  <a:gd name="connsiteY15" fmla="*/ 8232 h 10000"/>
                  <a:gd name="connsiteX16" fmla="*/ 4394 w 10000"/>
                  <a:gd name="connsiteY16" fmla="*/ 8178 h 10000"/>
                  <a:gd name="connsiteX17" fmla="*/ 4423 w 10000"/>
                  <a:gd name="connsiteY17" fmla="*/ 8005 h 10000"/>
                  <a:gd name="connsiteX18" fmla="*/ 4398 w 10000"/>
                  <a:gd name="connsiteY18" fmla="*/ 7899 h 10000"/>
                  <a:gd name="connsiteX19" fmla="*/ 4423 w 10000"/>
                  <a:gd name="connsiteY19" fmla="*/ 7705 h 10000"/>
                  <a:gd name="connsiteX20" fmla="*/ 4451 w 10000"/>
                  <a:gd name="connsiteY20" fmla="*/ 7678 h 10000"/>
                  <a:gd name="connsiteX21" fmla="*/ 4467 w 10000"/>
                  <a:gd name="connsiteY21" fmla="*/ 7568 h 10000"/>
                  <a:gd name="connsiteX22" fmla="*/ 4408 w 10000"/>
                  <a:gd name="connsiteY22" fmla="*/ 7405 h 10000"/>
                  <a:gd name="connsiteX23" fmla="*/ 4398 w 10000"/>
                  <a:gd name="connsiteY23" fmla="*/ 6963 h 10000"/>
                  <a:gd name="connsiteX24" fmla="*/ 4267 w 10000"/>
                  <a:gd name="connsiteY24" fmla="*/ 6779 h 10000"/>
                  <a:gd name="connsiteX25" fmla="*/ 4204 w 10000"/>
                  <a:gd name="connsiteY25" fmla="*/ 6525 h 10000"/>
                  <a:gd name="connsiteX26" fmla="*/ 4102 w 10000"/>
                  <a:gd name="connsiteY26" fmla="*/ 6525 h 10000"/>
                  <a:gd name="connsiteX27" fmla="*/ 3976 w 10000"/>
                  <a:gd name="connsiteY27" fmla="*/ 6574 h 10000"/>
                  <a:gd name="connsiteX28" fmla="*/ 3898 w 10000"/>
                  <a:gd name="connsiteY28" fmla="*/ 6410 h 10000"/>
                  <a:gd name="connsiteX29" fmla="*/ 3917 w 10000"/>
                  <a:gd name="connsiteY29" fmla="*/ 6380 h 10000"/>
                  <a:gd name="connsiteX30" fmla="*/ 3902 w 10000"/>
                  <a:gd name="connsiteY30" fmla="*/ 6237 h 10000"/>
                  <a:gd name="connsiteX31" fmla="*/ 3810 w 10000"/>
                  <a:gd name="connsiteY31" fmla="*/ 6210 h 10000"/>
                  <a:gd name="connsiteX32" fmla="*/ 3708 w 10000"/>
                  <a:gd name="connsiteY32" fmla="*/ 6063 h 10000"/>
                  <a:gd name="connsiteX33" fmla="*/ 3668 w 10000"/>
                  <a:gd name="connsiteY33" fmla="*/ 5989 h 10000"/>
                  <a:gd name="connsiteX34" fmla="*/ 3610 w 10000"/>
                  <a:gd name="connsiteY34" fmla="*/ 5957 h 10000"/>
                  <a:gd name="connsiteX35" fmla="*/ 3591 w 10000"/>
                  <a:gd name="connsiteY35" fmla="*/ 5889 h 10000"/>
                  <a:gd name="connsiteX36" fmla="*/ 3679 w 10000"/>
                  <a:gd name="connsiteY36" fmla="*/ 5863 h 10000"/>
                  <a:gd name="connsiteX37" fmla="*/ 3591 w 10000"/>
                  <a:gd name="connsiteY37" fmla="*/ 5621 h 10000"/>
                  <a:gd name="connsiteX38" fmla="*/ 3518 w 10000"/>
                  <a:gd name="connsiteY38" fmla="*/ 5590 h 10000"/>
                  <a:gd name="connsiteX39" fmla="*/ 3523 w 10000"/>
                  <a:gd name="connsiteY39" fmla="*/ 5516 h 10000"/>
                  <a:gd name="connsiteX40" fmla="*/ 3290 w 10000"/>
                  <a:gd name="connsiteY40" fmla="*/ 5399 h 10000"/>
                  <a:gd name="connsiteX41" fmla="*/ 3269 w 10000"/>
                  <a:gd name="connsiteY41" fmla="*/ 5295 h 10000"/>
                  <a:gd name="connsiteX42" fmla="*/ 3290 w 10000"/>
                  <a:gd name="connsiteY42" fmla="*/ 5215 h 10000"/>
                  <a:gd name="connsiteX43" fmla="*/ 3143 w 10000"/>
                  <a:gd name="connsiteY43" fmla="*/ 5058 h 10000"/>
                  <a:gd name="connsiteX44" fmla="*/ 3051 w 10000"/>
                  <a:gd name="connsiteY44" fmla="*/ 4995 h 10000"/>
                  <a:gd name="connsiteX45" fmla="*/ 3036 w 10000"/>
                  <a:gd name="connsiteY45" fmla="*/ 4893 h 10000"/>
                  <a:gd name="connsiteX46" fmla="*/ 3070 w 10000"/>
                  <a:gd name="connsiteY46" fmla="*/ 4727 h 10000"/>
                  <a:gd name="connsiteX47" fmla="*/ 2998 w 10000"/>
                  <a:gd name="connsiteY47" fmla="*/ 4673 h 10000"/>
                  <a:gd name="connsiteX48" fmla="*/ 2993 w 10000"/>
                  <a:gd name="connsiteY48" fmla="*/ 4563 h 10000"/>
                  <a:gd name="connsiteX49" fmla="*/ 2896 w 10000"/>
                  <a:gd name="connsiteY49" fmla="*/ 4505 h 10000"/>
                  <a:gd name="connsiteX50" fmla="*/ 2896 w 10000"/>
                  <a:gd name="connsiteY50" fmla="*/ 4410 h 10000"/>
                  <a:gd name="connsiteX51" fmla="*/ 2832 w 10000"/>
                  <a:gd name="connsiteY51" fmla="*/ 4325 h 10000"/>
                  <a:gd name="connsiteX52" fmla="*/ 2832 w 10000"/>
                  <a:gd name="connsiteY52" fmla="*/ 4246 h 10000"/>
                  <a:gd name="connsiteX53" fmla="*/ 2773 w 10000"/>
                  <a:gd name="connsiteY53" fmla="*/ 4137 h 10000"/>
                  <a:gd name="connsiteX54" fmla="*/ 2759 w 10000"/>
                  <a:gd name="connsiteY54" fmla="*/ 4041 h 10000"/>
                  <a:gd name="connsiteX55" fmla="*/ 2671 w 10000"/>
                  <a:gd name="connsiteY55" fmla="*/ 4016 h 10000"/>
                  <a:gd name="connsiteX56" fmla="*/ 2599 w 10000"/>
                  <a:gd name="connsiteY56" fmla="*/ 4088 h 10000"/>
                  <a:gd name="connsiteX57" fmla="*/ 2584 w 10000"/>
                  <a:gd name="connsiteY57" fmla="*/ 4167 h 10000"/>
                  <a:gd name="connsiteX58" fmla="*/ 2467 w 10000"/>
                  <a:gd name="connsiteY58" fmla="*/ 4142 h 10000"/>
                  <a:gd name="connsiteX59" fmla="*/ 2438 w 10000"/>
                  <a:gd name="connsiteY59" fmla="*/ 4062 h 10000"/>
                  <a:gd name="connsiteX60" fmla="*/ 2443 w 10000"/>
                  <a:gd name="connsiteY60" fmla="*/ 3952 h 10000"/>
                  <a:gd name="connsiteX61" fmla="*/ 2399 w 10000"/>
                  <a:gd name="connsiteY61" fmla="*/ 3874 h 10000"/>
                  <a:gd name="connsiteX62" fmla="*/ 2414 w 10000"/>
                  <a:gd name="connsiteY62" fmla="*/ 3803 h 10000"/>
                  <a:gd name="connsiteX63" fmla="*/ 2326 w 10000"/>
                  <a:gd name="connsiteY63" fmla="*/ 3653 h 10000"/>
                  <a:gd name="connsiteX64" fmla="*/ 1854 w 10000"/>
                  <a:gd name="connsiteY64" fmla="*/ 3235 h 10000"/>
                  <a:gd name="connsiteX65" fmla="*/ 1854 w 10000"/>
                  <a:gd name="connsiteY65" fmla="*/ 3131 h 10000"/>
                  <a:gd name="connsiteX66" fmla="*/ 1752 w 10000"/>
                  <a:gd name="connsiteY66" fmla="*/ 3126 h 10000"/>
                  <a:gd name="connsiteX67" fmla="*/ 1679 w 10000"/>
                  <a:gd name="connsiteY67" fmla="*/ 3063 h 10000"/>
                  <a:gd name="connsiteX68" fmla="*/ 1684 w 10000"/>
                  <a:gd name="connsiteY68" fmla="*/ 2957 h 10000"/>
                  <a:gd name="connsiteX69" fmla="*/ 1825 w 10000"/>
                  <a:gd name="connsiteY69" fmla="*/ 2872 h 10000"/>
                  <a:gd name="connsiteX70" fmla="*/ 1800 w 10000"/>
                  <a:gd name="connsiteY70" fmla="*/ 2721 h 10000"/>
                  <a:gd name="connsiteX71" fmla="*/ 1641 w 10000"/>
                  <a:gd name="connsiteY71" fmla="*/ 2656 h 10000"/>
                  <a:gd name="connsiteX72" fmla="*/ 1591 w 10000"/>
                  <a:gd name="connsiteY72" fmla="*/ 2563 h 10000"/>
                  <a:gd name="connsiteX73" fmla="*/ 1517 w 10000"/>
                  <a:gd name="connsiteY73" fmla="*/ 2689 h 10000"/>
                  <a:gd name="connsiteX74" fmla="*/ 1420 w 10000"/>
                  <a:gd name="connsiteY74" fmla="*/ 2673 h 10000"/>
                  <a:gd name="connsiteX75" fmla="*/ 1313 w 10000"/>
                  <a:gd name="connsiteY75" fmla="*/ 2730 h 10000"/>
                  <a:gd name="connsiteX76" fmla="*/ 1328 w 10000"/>
                  <a:gd name="connsiteY76" fmla="*/ 2610 h 10000"/>
                  <a:gd name="connsiteX77" fmla="*/ 1377 w 10000"/>
                  <a:gd name="connsiteY77" fmla="*/ 2547 h 10000"/>
                  <a:gd name="connsiteX78" fmla="*/ 1318 w 10000"/>
                  <a:gd name="connsiteY78" fmla="*/ 2495 h 10000"/>
                  <a:gd name="connsiteX79" fmla="*/ 1289 w 10000"/>
                  <a:gd name="connsiteY79" fmla="*/ 2336 h 10000"/>
                  <a:gd name="connsiteX80" fmla="*/ 1246 w 10000"/>
                  <a:gd name="connsiteY80" fmla="*/ 2257 h 10000"/>
                  <a:gd name="connsiteX81" fmla="*/ 1328 w 10000"/>
                  <a:gd name="connsiteY81" fmla="*/ 2178 h 10000"/>
                  <a:gd name="connsiteX82" fmla="*/ 1299 w 10000"/>
                  <a:gd name="connsiteY82" fmla="*/ 2036 h 10000"/>
                  <a:gd name="connsiteX83" fmla="*/ 1231 w 10000"/>
                  <a:gd name="connsiteY83" fmla="*/ 1962 h 10000"/>
                  <a:gd name="connsiteX84" fmla="*/ 1299 w 10000"/>
                  <a:gd name="connsiteY84" fmla="*/ 1837 h 10000"/>
                  <a:gd name="connsiteX85" fmla="*/ 1211 w 10000"/>
                  <a:gd name="connsiteY85" fmla="*/ 1804 h 10000"/>
                  <a:gd name="connsiteX86" fmla="*/ 1187 w 10000"/>
                  <a:gd name="connsiteY86" fmla="*/ 1711 h 10000"/>
                  <a:gd name="connsiteX87" fmla="*/ 1085 w 10000"/>
                  <a:gd name="connsiteY87" fmla="*/ 1735 h 10000"/>
                  <a:gd name="connsiteX88" fmla="*/ 1099 w 10000"/>
                  <a:gd name="connsiteY88" fmla="*/ 1648 h 10000"/>
                  <a:gd name="connsiteX89" fmla="*/ 1051 w 10000"/>
                  <a:gd name="connsiteY89" fmla="*/ 1546 h 10000"/>
                  <a:gd name="connsiteX90" fmla="*/ 1085 w 10000"/>
                  <a:gd name="connsiteY90" fmla="*/ 1484 h 10000"/>
                  <a:gd name="connsiteX91" fmla="*/ 1026 w 10000"/>
                  <a:gd name="connsiteY91" fmla="*/ 1410 h 10000"/>
                  <a:gd name="connsiteX92" fmla="*/ 963 w 10000"/>
                  <a:gd name="connsiteY92" fmla="*/ 1405 h 10000"/>
                  <a:gd name="connsiteX93" fmla="*/ 1007 w 10000"/>
                  <a:gd name="connsiteY93" fmla="*/ 1268 h 10000"/>
                  <a:gd name="connsiteX94" fmla="*/ 954 w 10000"/>
                  <a:gd name="connsiteY94" fmla="*/ 1151 h 10000"/>
                  <a:gd name="connsiteX95" fmla="*/ 876 w 10000"/>
                  <a:gd name="connsiteY95" fmla="*/ 1046 h 10000"/>
                  <a:gd name="connsiteX96" fmla="*/ 793 w 10000"/>
                  <a:gd name="connsiteY96" fmla="*/ 1025 h 10000"/>
                  <a:gd name="connsiteX97" fmla="*/ 788 w 10000"/>
                  <a:gd name="connsiteY97" fmla="*/ 1093 h 10000"/>
                  <a:gd name="connsiteX98" fmla="*/ 729 w 10000"/>
                  <a:gd name="connsiteY98" fmla="*/ 1167 h 10000"/>
                  <a:gd name="connsiteX99" fmla="*/ 617 w 10000"/>
                  <a:gd name="connsiteY99" fmla="*/ 1057 h 10000"/>
                  <a:gd name="connsiteX100" fmla="*/ 515 w 10000"/>
                  <a:gd name="connsiteY100" fmla="*/ 1046 h 10000"/>
                  <a:gd name="connsiteX101" fmla="*/ 472 w 10000"/>
                  <a:gd name="connsiteY101" fmla="*/ 883 h 10000"/>
                  <a:gd name="connsiteX102" fmla="*/ 501 w 10000"/>
                  <a:gd name="connsiteY102" fmla="*/ 747 h 10000"/>
                  <a:gd name="connsiteX103" fmla="*/ 443 w 10000"/>
                  <a:gd name="connsiteY103" fmla="*/ 661 h 10000"/>
                  <a:gd name="connsiteX104" fmla="*/ 340 w 10000"/>
                  <a:gd name="connsiteY104" fmla="*/ 568 h 10000"/>
                  <a:gd name="connsiteX105" fmla="*/ 413 w 10000"/>
                  <a:gd name="connsiteY105" fmla="*/ 710 h 10000"/>
                  <a:gd name="connsiteX106" fmla="*/ 326 w 10000"/>
                  <a:gd name="connsiteY106" fmla="*/ 678 h 10000"/>
                  <a:gd name="connsiteX107" fmla="*/ 219 w 10000"/>
                  <a:gd name="connsiteY107" fmla="*/ 651 h 10000"/>
                  <a:gd name="connsiteX108" fmla="*/ 117 w 10000"/>
                  <a:gd name="connsiteY108" fmla="*/ 604 h 10000"/>
                  <a:gd name="connsiteX109" fmla="*/ 92 w 10000"/>
                  <a:gd name="connsiteY109" fmla="*/ 472 h 10000"/>
                  <a:gd name="connsiteX110" fmla="*/ 0 w 10000"/>
                  <a:gd name="connsiteY110" fmla="*/ 347 h 10000"/>
                  <a:gd name="connsiteX111" fmla="*/ 117 w 10000"/>
                  <a:gd name="connsiteY111" fmla="*/ 0 h 10000"/>
                  <a:gd name="connsiteX0" fmla="*/ 9908 w 9908"/>
                  <a:gd name="connsiteY0" fmla="*/ 2369 h 10000"/>
                  <a:gd name="connsiteX1" fmla="*/ 9372 w 9908"/>
                  <a:gd name="connsiteY1" fmla="*/ 10000 h 10000"/>
                  <a:gd name="connsiteX2" fmla="*/ 7834 w 9908"/>
                  <a:gd name="connsiteY2" fmla="*/ 9869 h 10000"/>
                  <a:gd name="connsiteX3" fmla="*/ 6667 w 9908"/>
                  <a:gd name="connsiteY3" fmla="*/ 9748 h 10000"/>
                  <a:gd name="connsiteX4" fmla="*/ 4831 w 9908"/>
                  <a:gd name="connsiteY4" fmla="*/ 9552 h 10000"/>
                  <a:gd name="connsiteX5" fmla="*/ 4855 w 9908"/>
                  <a:gd name="connsiteY5" fmla="*/ 9463 h 10000"/>
                  <a:gd name="connsiteX6" fmla="*/ 4739 w 9908"/>
                  <a:gd name="connsiteY6" fmla="*/ 9410 h 10000"/>
                  <a:gd name="connsiteX7" fmla="*/ 4739 w 9908"/>
                  <a:gd name="connsiteY7" fmla="*/ 9251 h 10000"/>
                  <a:gd name="connsiteX8" fmla="*/ 4608 w 9908"/>
                  <a:gd name="connsiteY8" fmla="*/ 9194 h 10000"/>
                  <a:gd name="connsiteX9" fmla="*/ 4506 w 9908"/>
                  <a:gd name="connsiteY9" fmla="*/ 9126 h 10000"/>
                  <a:gd name="connsiteX10" fmla="*/ 4389 w 9908"/>
                  <a:gd name="connsiteY10" fmla="*/ 8847 h 10000"/>
                  <a:gd name="connsiteX11" fmla="*/ 4302 w 9908"/>
                  <a:gd name="connsiteY11" fmla="*/ 8746 h 10000"/>
                  <a:gd name="connsiteX12" fmla="*/ 4335 w 9908"/>
                  <a:gd name="connsiteY12" fmla="*/ 8462 h 10000"/>
                  <a:gd name="connsiteX13" fmla="*/ 4233 w 9908"/>
                  <a:gd name="connsiteY13" fmla="*/ 8448 h 10000"/>
                  <a:gd name="connsiteX14" fmla="*/ 4175 w 9908"/>
                  <a:gd name="connsiteY14" fmla="*/ 8352 h 10000"/>
                  <a:gd name="connsiteX15" fmla="*/ 4257 w 9908"/>
                  <a:gd name="connsiteY15" fmla="*/ 8232 h 10000"/>
                  <a:gd name="connsiteX16" fmla="*/ 4302 w 9908"/>
                  <a:gd name="connsiteY16" fmla="*/ 8178 h 10000"/>
                  <a:gd name="connsiteX17" fmla="*/ 4331 w 9908"/>
                  <a:gd name="connsiteY17" fmla="*/ 8005 h 10000"/>
                  <a:gd name="connsiteX18" fmla="*/ 4306 w 9908"/>
                  <a:gd name="connsiteY18" fmla="*/ 7899 h 10000"/>
                  <a:gd name="connsiteX19" fmla="*/ 4331 w 9908"/>
                  <a:gd name="connsiteY19" fmla="*/ 7705 h 10000"/>
                  <a:gd name="connsiteX20" fmla="*/ 4359 w 9908"/>
                  <a:gd name="connsiteY20" fmla="*/ 7678 h 10000"/>
                  <a:gd name="connsiteX21" fmla="*/ 4375 w 9908"/>
                  <a:gd name="connsiteY21" fmla="*/ 7568 h 10000"/>
                  <a:gd name="connsiteX22" fmla="*/ 4316 w 9908"/>
                  <a:gd name="connsiteY22" fmla="*/ 7405 h 10000"/>
                  <a:gd name="connsiteX23" fmla="*/ 4306 w 9908"/>
                  <a:gd name="connsiteY23" fmla="*/ 6963 h 10000"/>
                  <a:gd name="connsiteX24" fmla="*/ 4175 w 9908"/>
                  <a:gd name="connsiteY24" fmla="*/ 6779 h 10000"/>
                  <a:gd name="connsiteX25" fmla="*/ 4112 w 9908"/>
                  <a:gd name="connsiteY25" fmla="*/ 6525 h 10000"/>
                  <a:gd name="connsiteX26" fmla="*/ 4010 w 9908"/>
                  <a:gd name="connsiteY26" fmla="*/ 6525 h 10000"/>
                  <a:gd name="connsiteX27" fmla="*/ 3884 w 9908"/>
                  <a:gd name="connsiteY27" fmla="*/ 6574 h 10000"/>
                  <a:gd name="connsiteX28" fmla="*/ 3806 w 9908"/>
                  <a:gd name="connsiteY28" fmla="*/ 6410 h 10000"/>
                  <a:gd name="connsiteX29" fmla="*/ 3825 w 9908"/>
                  <a:gd name="connsiteY29" fmla="*/ 6380 h 10000"/>
                  <a:gd name="connsiteX30" fmla="*/ 3810 w 9908"/>
                  <a:gd name="connsiteY30" fmla="*/ 6237 h 10000"/>
                  <a:gd name="connsiteX31" fmla="*/ 3718 w 9908"/>
                  <a:gd name="connsiteY31" fmla="*/ 6210 h 10000"/>
                  <a:gd name="connsiteX32" fmla="*/ 3616 w 9908"/>
                  <a:gd name="connsiteY32" fmla="*/ 6063 h 10000"/>
                  <a:gd name="connsiteX33" fmla="*/ 3576 w 9908"/>
                  <a:gd name="connsiteY33" fmla="*/ 5989 h 10000"/>
                  <a:gd name="connsiteX34" fmla="*/ 3518 w 9908"/>
                  <a:gd name="connsiteY34" fmla="*/ 5957 h 10000"/>
                  <a:gd name="connsiteX35" fmla="*/ 3499 w 9908"/>
                  <a:gd name="connsiteY35" fmla="*/ 5889 h 10000"/>
                  <a:gd name="connsiteX36" fmla="*/ 3587 w 9908"/>
                  <a:gd name="connsiteY36" fmla="*/ 5863 h 10000"/>
                  <a:gd name="connsiteX37" fmla="*/ 3499 w 9908"/>
                  <a:gd name="connsiteY37" fmla="*/ 5621 h 10000"/>
                  <a:gd name="connsiteX38" fmla="*/ 3426 w 9908"/>
                  <a:gd name="connsiteY38" fmla="*/ 5590 h 10000"/>
                  <a:gd name="connsiteX39" fmla="*/ 3431 w 9908"/>
                  <a:gd name="connsiteY39" fmla="*/ 5516 h 10000"/>
                  <a:gd name="connsiteX40" fmla="*/ 3198 w 9908"/>
                  <a:gd name="connsiteY40" fmla="*/ 5399 h 10000"/>
                  <a:gd name="connsiteX41" fmla="*/ 3177 w 9908"/>
                  <a:gd name="connsiteY41" fmla="*/ 5295 h 10000"/>
                  <a:gd name="connsiteX42" fmla="*/ 3198 w 9908"/>
                  <a:gd name="connsiteY42" fmla="*/ 5215 h 10000"/>
                  <a:gd name="connsiteX43" fmla="*/ 3051 w 9908"/>
                  <a:gd name="connsiteY43" fmla="*/ 5058 h 10000"/>
                  <a:gd name="connsiteX44" fmla="*/ 2959 w 9908"/>
                  <a:gd name="connsiteY44" fmla="*/ 4995 h 10000"/>
                  <a:gd name="connsiteX45" fmla="*/ 2944 w 9908"/>
                  <a:gd name="connsiteY45" fmla="*/ 4893 h 10000"/>
                  <a:gd name="connsiteX46" fmla="*/ 2978 w 9908"/>
                  <a:gd name="connsiteY46" fmla="*/ 4727 h 10000"/>
                  <a:gd name="connsiteX47" fmla="*/ 2906 w 9908"/>
                  <a:gd name="connsiteY47" fmla="*/ 4673 h 10000"/>
                  <a:gd name="connsiteX48" fmla="*/ 2901 w 9908"/>
                  <a:gd name="connsiteY48" fmla="*/ 4563 h 10000"/>
                  <a:gd name="connsiteX49" fmla="*/ 2804 w 9908"/>
                  <a:gd name="connsiteY49" fmla="*/ 4505 h 10000"/>
                  <a:gd name="connsiteX50" fmla="*/ 2804 w 9908"/>
                  <a:gd name="connsiteY50" fmla="*/ 4410 h 10000"/>
                  <a:gd name="connsiteX51" fmla="*/ 2740 w 9908"/>
                  <a:gd name="connsiteY51" fmla="*/ 4325 h 10000"/>
                  <a:gd name="connsiteX52" fmla="*/ 2740 w 9908"/>
                  <a:gd name="connsiteY52" fmla="*/ 4246 h 10000"/>
                  <a:gd name="connsiteX53" fmla="*/ 2681 w 9908"/>
                  <a:gd name="connsiteY53" fmla="*/ 4137 h 10000"/>
                  <a:gd name="connsiteX54" fmla="*/ 2667 w 9908"/>
                  <a:gd name="connsiteY54" fmla="*/ 4041 h 10000"/>
                  <a:gd name="connsiteX55" fmla="*/ 2579 w 9908"/>
                  <a:gd name="connsiteY55" fmla="*/ 4016 h 10000"/>
                  <a:gd name="connsiteX56" fmla="*/ 2507 w 9908"/>
                  <a:gd name="connsiteY56" fmla="*/ 4088 h 10000"/>
                  <a:gd name="connsiteX57" fmla="*/ 2492 w 9908"/>
                  <a:gd name="connsiteY57" fmla="*/ 4167 h 10000"/>
                  <a:gd name="connsiteX58" fmla="*/ 2375 w 9908"/>
                  <a:gd name="connsiteY58" fmla="*/ 4142 h 10000"/>
                  <a:gd name="connsiteX59" fmla="*/ 2346 w 9908"/>
                  <a:gd name="connsiteY59" fmla="*/ 4062 h 10000"/>
                  <a:gd name="connsiteX60" fmla="*/ 2351 w 9908"/>
                  <a:gd name="connsiteY60" fmla="*/ 3952 h 10000"/>
                  <a:gd name="connsiteX61" fmla="*/ 2307 w 9908"/>
                  <a:gd name="connsiteY61" fmla="*/ 3874 h 10000"/>
                  <a:gd name="connsiteX62" fmla="*/ 2322 w 9908"/>
                  <a:gd name="connsiteY62" fmla="*/ 3803 h 10000"/>
                  <a:gd name="connsiteX63" fmla="*/ 2234 w 9908"/>
                  <a:gd name="connsiteY63" fmla="*/ 3653 h 10000"/>
                  <a:gd name="connsiteX64" fmla="*/ 1762 w 9908"/>
                  <a:gd name="connsiteY64" fmla="*/ 3235 h 10000"/>
                  <a:gd name="connsiteX65" fmla="*/ 1762 w 9908"/>
                  <a:gd name="connsiteY65" fmla="*/ 3131 h 10000"/>
                  <a:gd name="connsiteX66" fmla="*/ 1660 w 9908"/>
                  <a:gd name="connsiteY66" fmla="*/ 3126 h 10000"/>
                  <a:gd name="connsiteX67" fmla="*/ 1587 w 9908"/>
                  <a:gd name="connsiteY67" fmla="*/ 3063 h 10000"/>
                  <a:gd name="connsiteX68" fmla="*/ 1592 w 9908"/>
                  <a:gd name="connsiteY68" fmla="*/ 2957 h 10000"/>
                  <a:gd name="connsiteX69" fmla="*/ 1733 w 9908"/>
                  <a:gd name="connsiteY69" fmla="*/ 2872 h 10000"/>
                  <a:gd name="connsiteX70" fmla="*/ 1708 w 9908"/>
                  <a:gd name="connsiteY70" fmla="*/ 2721 h 10000"/>
                  <a:gd name="connsiteX71" fmla="*/ 1549 w 9908"/>
                  <a:gd name="connsiteY71" fmla="*/ 2656 h 10000"/>
                  <a:gd name="connsiteX72" fmla="*/ 1499 w 9908"/>
                  <a:gd name="connsiteY72" fmla="*/ 2563 h 10000"/>
                  <a:gd name="connsiteX73" fmla="*/ 1425 w 9908"/>
                  <a:gd name="connsiteY73" fmla="*/ 2689 h 10000"/>
                  <a:gd name="connsiteX74" fmla="*/ 1328 w 9908"/>
                  <a:gd name="connsiteY74" fmla="*/ 2673 h 10000"/>
                  <a:gd name="connsiteX75" fmla="*/ 1221 w 9908"/>
                  <a:gd name="connsiteY75" fmla="*/ 2730 h 10000"/>
                  <a:gd name="connsiteX76" fmla="*/ 1236 w 9908"/>
                  <a:gd name="connsiteY76" fmla="*/ 2610 h 10000"/>
                  <a:gd name="connsiteX77" fmla="*/ 1285 w 9908"/>
                  <a:gd name="connsiteY77" fmla="*/ 2547 h 10000"/>
                  <a:gd name="connsiteX78" fmla="*/ 1226 w 9908"/>
                  <a:gd name="connsiteY78" fmla="*/ 2495 h 10000"/>
                  <a:gd name="connsiteX79" fmla="*/ 1197 w 9908"/>
                  <a:gd name="connsiteY79" fmla="*/ 2336 h 10000"/>
                  <a:gd name="connsiteX80" fmla="*/ 1154 w 9908"/>
                  <a:gd name="connsiteY80" fmla="*/ 2257 h 10000"/>
                  <a:gd name="connsiteX81" fmla="*/ 1236 w 9908"/>
                  <a:gd name="connsiteY81" fmla="*/ 2178 h 10000"/>
                  <a:gd name="connsiteX82" fmla="*/ 1207 w 9908"/>
                  <a:gd name="connsiteY82" fmla="*/ 2036 h 10000"/>
                  <a:gd name="connsiteX83" fmla="*/ 1139 w 9908"/>
                  <a:gd name="connsiteY83" fmla="*/ 1962 h 10000"/>
                  <a:gd name="connsiteX84" fmla="*/ 1207 w 9908"/>
                  <a:gd name="connsiteY84" fmla="*/ 1837 h 10000"/>
                  <a:gd name="connsiteX85" fmla="*/ 1119 w 9908"/>
                  <a:gd name="connsiteY85" fmla="*/ 1804 h 10000"/>
                  <a:gd name="connsiteX86" fmla="*/ 1095 w 9908"/>
                  <a:gd name="connsiteY86" fmla="*/ 1711 h 10000"/>
                  <a:gd name="connsiteX87" fmla="*/ 993 w 9908"/>
                  <a:gd name="connsiteY87" fmla="*/ 1735 h 10000"/>
                  <a:gd name="connsiteX88" fmla="*/ 1007 w 9908"/>
                  <a:gd name="connsiteY88" fmla="*/ 1648 h 10000"/>
                  <a:gd name="connsiteX89" fmla="*/ 959 w 9908"/>
                  <a:gd name="connsiteY89" fmla="*/ 1546 h 10000"/>
                  <a:gd name="connsiteX90" fmla="*/ 993 w 9908"/>
                  <a:gd name="connsiteY90" fmla="*/ 1484 h 10000"/>
                  <a:gd name="connsiteX91" fmla="*/ 934 w 9908"/>
                  <a:gd name="connsiteY91" fmla="*/ 1410 h 10000"/>
                  <a:gd name="connsiteX92" fmla="*/ 871 w 9908"/>
                  <a:gd name="connsiteY92" fmla="*/ 1405 h 10000"/>
                  <a:gd name="connsiteX93" fmla="*/ 915 w 9908"/>
                  <a:gd name="connsiteY93" fmla="*/ 1268 h 10000"/>
                  <a:gd name="connsiteX94" fmla="*/ 862 w 9908"/>
                  <a:gd name="connsiteY94" fmla="*/ 1151 h 10000"/>
                  <a:gd name="connsiteX95" fmla="*/ 784 w 9908"/>
                  <a:gd name="connsiteY95" fmla="*/ 1046 h 10000"/>
                  <a:gd name="connsiteX96" fmla="*/ 701 w 9908"/>
                  <a:gd name="connsiteY96" fmla="*/ 1025 h 10000"/>
                  <a:gd name="connsiteX97" fmla="*/ 696 w 9908"/>
                  <a:gd name="connsiteY97" fmla="*/ 1093 h 10000"/>
                  <a:gd name="connsiteX98" fmla="*/ 637 w 9908"/>
                  <a:gd name="connsiteY98" fmla="*/ 1167 h 10000"/>
                  <a:gd name="connsiteX99" fmla="*/ 525 w 9908"/>
                  <a:gd name="connsiteY99" fmla="*/ 1057 h 10000"/>
                  <a:gd name="connsiteX100" fmla="*/ 423 w 9908"/>
                  <a:gd name="connsiteY100" fmla="*/ 1046 h 10000"/>
                  <a:gd name="connsiteX101" fmla="*/ 380 w 9908"/>
                  <a:gd name="connsiteY101" fmla="*/ 883 h 10000"/>
                  <a:gd name="connsiteX102" fmla="*/ 409 w 9908"/>
                  <a:gd name="connsiteY102" fmla="*/ 747 h 10000"/>
                  <a:gd name="connsiteX103" fmla="*/ 351 w 9908"/>
                  <a:gd name="connsiteY103" fmla="*/ 661 h 10000"/>
                  <a:gd name="connsiteX104" fmla="*/ 248 w 9908"/>
                  <a:gd name="connsiteY104" fmla="*/ 568 h 10000"/>
                  <a:gd name="connsiteX105" fmla="*/ 321 w 9908"/>
                  <a:gd name="connsiteY105" fmla="*/ 710 h 10000"/>
                  <a:gd name="connsiteX106" fmla="*/ 234 w 9908"/>
                  <a:gd name="connsiteY106" fmla="*/ 678 h 10000"/>
                  <a:gd name="connsiteX107" fmla="*/ 127 w 9908"/>
                  <a:gd name="connsiteY107" fmla="*/ 651 h 10000"/>
                  <a:gd name="connsiteX108" fmla="*/ 25 w 9908"/>
                  <a:gd name="connsiteY108" fmla="*/ 604 h 10000"/>
                  <a:gd name="connsiteX109" fmla="*/ 0 w 9908"/>
                  <a:gd name="connsiteY109" fmla="*/ 472 h 10000"/>
                  <a:gd name="connsiteX110" fmla="*/ 25 w 9908"/>
                  <a:gd name="connsiteY110" fmla="*/ 0 h 10000"/>
                  <a:gd name="connsiteX0" fmla="*/ 9983 w 9983"/>
                  <a:gd name="connsiteY0" fmla="*/ 2369 h 10000"/>
                  <a:gd name="connsiteX1" fmla="*/ 9442 w 9983"/>
                  <a:gd name="connsiteY1" fmla="*/ 10000 h 10000"/>
                  <a:gd name="connsiteX2" fmla="*/ 7890 w 9983"/>
                  <a:gd name="connsiteY2" fmla="*/ 9869 h 10000"/>
                  <a:gd name="connsiteX3" fmla="*/ 6712 w 9983"/>
                  <a:gd name="connsiteY3" fmla="*/ 9748 h 10000"/>
                  <a:gd name="connsiteX4" fmla="*/ 4859 w 9983"/>
                  <a:gd name="connsiteY4" fmla="*/ 9552 h 10000"/>
                  <a:gd name="connsiteX5" fmla="*/ 4883 w 9983"/>
                  <a:gd name="connsiteY5" fmla="*/ 9463 h 10000"/>
                  <a:gd name="connsiteX6" fmla="*/ 4766 w 9983"/>
                  <a:gd name="connsiteY6" fmla="*/ 9410 h 10000"/>
                  <a:gd name="connsiteX7" fmla="*/ 4766 w 9983"/>
                  <a:gd name="connsiteY7" fmla="*/ 9251 h 10000"/>
                  <a:gd name="connsiteX8" fmla="*/ 4634 w 9983"/>
                  <a:gd name="connsiteY8" fmla="*/ 9194 h 10000"/>
                  <a:gd name="connsiteX9" fmla="*/ 4531 w 9983"/>
                  <a:gd name="connsiteY9" fmla="*/ 9126 h 10000"/>
                  <a:gd name="connsiteX10" fmla="*/ 4413 w 9983"/>
                  <a:gd name="connsiteY10" fmla="*/ 8847 h 10000"/>
                  <a:gd name="connsiteX11" fmla="*/ 4325 w 9983"/>
                  <a:gd name="connsiteY11" fmla="*/ 8746 h 10000"/>
                  <a:gd name="connsiteX12" fmla="*/ 4358 w 9983"/>
                  <a:gd name="connsiteY12" fmla="*/ 8462 h 10000"/>
                  <a:gd name="connsiteX13" fmla="*/ 4255 w 9983"/>
                  <a:gd name="connsiteY13" fmla="*/ 8448 h 10000"/>
                  <a:gd name="connsiteX14" fmla="*/ 4197 w 9983"/>
                  <a:gd name="connsiteY14" fmla="*/ 8352 h 10000"/>
                  <a:gd name="connsiteX15" fmla="*/ 4280 w 9983"/>
                  <a:gd name="connsiteY15" fmla="*/ 8232 h 10000"/>
                  <a:gd name="connsiteX16" fmla="*/ 4325 w 9983"/>
                  <a:gd name="connsiteY16" fmla="*/ 8178 h 10000"/>
                  <a:gd name="connsiteX17" fmla="*/ 4354 w 9983"/>
                  <a:gd name="connsiteY17" fmla="*/ 8005 h 10000"/>
                  <a:gd name="connsiteX18" fmla="*/ 4329 w 9983"/>
                  <a:gd name="connsiteY18" fmla="*/ 7899 h 10000"/>
                  <a:gd name="connsiteX19" fmla="*/ 4354 w 9983"/>
                  <a:gd name="connsiteY19" fmla="*/ 7705 h 10000"/>
                  <a:gd name="connsiteX20" fmla="*/ 4382 w 9983"/>
                  <a:gd name="connsiteY20" fmla="*/ 7678 h 10000"/>
                  <a:gd name="connsiteX21" fmla="*/ 4399 w 9983"/>
                  <a:gd name="connsiteY21" fmla="*/ 7568 h 10000"/>
                  <a:gd name="connsiteX22" fmla="*/ 4339 w 9983"/>
                  <a:gd name="connsiteY22" fmla="*/ 7405 h 10000"/>
                  <a:gd name="connsiteX23" fmla="*/ 4329 w 9983"/>
                  <a:gd name="connsiteY23" fmla="*/ 6963 h 10000"/>
                  <a:gd name="connsiteX24" fmla="*/ 4197 w 9983"/>
                  <a:gd name="connsiteY24" fmla="*/ 6779 h 10000"/>
                  <a:gd name="connsiteX25" fmla="*/ 4133 w 9983"/>
                  <a:gd name="connsiteY25" fmla="*/ 6525 h 10000"/>
                  <a:gd name="connsiteX26" fmla="*/ 4030 w 9983"/>
                  <a:gd name="connsiteY26" fmla="*/ 6525 h 10000"/>
                  <a:gd name="connsiteX27" fmla="*/ 3903 w 9983"/>
                  <a:gd name="connsiteY27" fmla="*/ 6574 h 10000"/>
                  <a:gd name="connsiteX28" fmla="*/ 3824 w 9983"/>
                  <a:gd name="connsiteY28" fmla="*/ 6410 h 10000"/>
                  <a:gd name="connsiteX29" fmla="*/ 3844 w 9983"/>
                  <a:gd name="connsiteY29" fmla="*/ 6380 h 10000"/>
                  <a:gd name="connsiteX30" fmla="*/ 3828 w 9983"/>
                  <a:gd name="connsiteY30" fmla="*/ 6237 h 10000"/>
                  <a:gd name="connsiteX31" fmla="*/ 3736 w 9983"/>
                  <a:gd name="connsiteY31" fmla="*/ 6210 h 10000"/>
                  <a:gd name="connsiteX32" fmla="*/ 3633 w 9983"/>
                  <a:gd name="connsiteY32" fmla="*/ 6063 h 10000"/>
                  <a:gd name="connsiteX33" fmla="*/ 3592 w 9983"/>
                  <a:gd name="connsiteY33" fmla="*/ 5989 h 10000"/>
                  <a:gd name="connsiteX34" fmla="*/ 3534 w 9983"/>
                  <a:gd name="connsiteY34" fmla="*/ 5957 h 10000"/>
                  <a:gd name="connsiteX35" fmla="*/ 3514 w 9983"/>
                  <a:gd name="connsiteY35" fmla="*/ 5889 h 10000"/>
                  <a:gd name="connsiteX36" fmla="*/ 3603 w 9983"/>
                  <a:gd name="connsiteY36" fmla="*/ 5863 h 10000"/>
                  <a:gd name="connsiteX37" fmla="*/ 3514 w 9983"/>
                  <a:gd name="connsiteY37" fmla="*/ 5621 h 10000"/>
                  <a:gd name="connsiteX38" fmla="*/ 3441 w 9983"/>
                  <a:gd name="connsiteY38" fmla="*/ 5590 h 10000"/>
                  <a:gd name="connsiteX39" fmla="*/ 3446 w 9983"/>
                  <a:gd name="connsiteY39" fmla="*/ 5516 h 10000"/>
                  <a:gd name="connsiteX40" fmla="*/ 3211 w 9983"/>
                  <a:gd name="connsiteY40" fmla="*/ 5399 h 10000"/>
                  <a:gd name="connsiteX41" fmla="*/ 3189 w 9983"/>
                  <a:gd name="connsiteY41" fmla="*/ 5295 h 10000"/>
                  <a:gd name="connsiteX42" fmla="*/ 3211 w 9983"/>
                  <a:gd name="connsiteY42" fmla="*/ 5215 h 10000"/>
                  <a:gd name="connsiteX43" fmla="*/ 3062 w 9983"/>
                  <a:gd name="connsiteY43" fmla="*/ 5058 h 10000"/>
                  <a:gd name="connsiteX44" fmla="*/ 2969 w 9983"/>
                  <a:gd name="connsiteY44" fmla="*/ 4995 h 10000"/>
                  <a:gd name="connsiteX45" fmla="*/ 2954 w 9983"/>
                  <a:gd name="connsiteY45" fmla="*/ 4893 h 10000"/>
                  <a:gd name="connsiteX46" fmla="*/ 2989 w 9983"/>
                  <a:gd name="connsiteY46" fmla="*/ 4727 h 10000"/>
                  <a:gd name="connsiteX47" fmla="*/ 2916 w 9983"/>
                  <a:gd name="connsiteY47" fmla="*/ 4673 h 10000"/>
                  <a:gd name="connsiteX48" fmla="*/ 2911 w 9983"/>
                  <a:gd name="connsiteY48" fmla="*/ 4563 h 10000"/>
                  <a:gd name="connsiteX49" fmla="*/ 2813 w 9983"/>
                  <a:gd name="connsiteY49" fmla="*/ 4505 h 10000"/>
                  <a:gd name="connsiteX50" fmla="*/ 2813 w 9983"/>
                  <a:gd name="connsiteY50" fmla="*/ 4410 h 10000"/>
                  <a:gd name="connsiteX51" fmla="*/ 2748 w 9983"/>
                  <a:gd name="connsiteY51" fmla="*/ 4325 h 10000"/>
                  <a:gd name="connsiteX52" fmla="*/ 2748 w 9983"/>
                  <a:gd name="connsiteY52" fmla="*/ 4246 h 10000"/>
                  <a:gd name="connsiteX53" fmla="*/ 2689 w 9983"/>
                  <a:gd name="connsiteY53" fmla="*/ 4137 h 10000"/>
                  <a:gd name="connsiteX54" fmla="*/ 2675 w 9983"/>
                  <a:gd name="connsiteY54" fmla="*/ 4041 h 10000"/>
                  <a:gd name="connsiteX55" fmla="*/ 2586 w 9983"/>
                  <a:gd name="connsiteY55" fmla="*/ 4016 h 10000"/>
                  <a:gd name="connsiteX56" fmla="*/ 2513 w 9983"/>
                  <a:gd name="connsiteY56" fmla="*/ 4088 h 10000"/>
                  <a:gd name="connsiteX57" fmla="*/ 2498 w 9983"/>
                  <a:gd name="connsiteY57" fmla="*/ 4167 h 10000"/>
                  <a:gd name="connsiteX58" fmla="*/ 2380 w 9983"/>
                  <a:gd name="connsiteY58" fmla="*/ 4142 h 10000"/>
                  <a:gd name="connsiteX59" fmla="*/ 2351 w 9983"/>
                  <a:gd name="connsiteY59" fmla="*/ 4062 h 10000"/>
                  <a:gd name="connsiteX60" fmla="*/ 2356 w 9983"/>
                  <a:gd name="connsiteY60" fmla="*/ 3952 h 10000"/>
                  <a:gd name="connsiteX61" fmla="*/ 2311 w 9983"/>
                  <a:gd name="connsiteY61" fmla="*/ 3874 h 10000"/>
                  <a:gd name="connsiteX62" fmla="*/ 2327 w 9983"/>
                  <a:gd name="connsiteY62" fmla="*/ 3803 h 10000"/>
                  <a:gd name="connsiteX63" fmla="*/ 2238 w 9983"/>
                  <a:gd name="connsiteY63" fmla="*/ 3653 h 10000"/>
                  <a:gd name="connsiteX64" fmla="*/ 1761 w 9983"/>
                  <a:gd name="connsiteY64" fmla="*/ 3235 h 10000"/>
                  <a:gd name="connsiteX65" fmla="*/ 1761 w 9983"/>
                  <a:gd name="connsiteY65" fmla="*/ 3131 h 10000"/>
                  <a:gd name="connsiteX66" fmla="*/ 1658 w 9983"/>
                  <a:gd name="connsiteY66" fmla="*/ 3126 h 10000"/>
                  <a:gd name="connsiteX67" fmla="*/ 1585 w 9983"/>
                  <a:gd name="connsiteY67" fmla="*/ 3063 h 10000"/>
                  <a:gd name="connsiteX68" fmla="*/ 1590 w 9983"/>
                  <a:gd name="connsiteY68" fmla="*/ 2957 h 10000"/>
                  <a:gd name="connsiteX69" fmla="*/ 1732 w 9983"/>
                  <a:gd name="connsiteY69" fmla="*/ 2872 h 10000"/>
                  <a:gd name="connsiteX70" fmla="*/ 1707 w 9983"/>
                  <a:gd name="connsiteY70" fmla="*/ 2721 h 10000"/>
                  <a:gd name="connsiteX71" fmla="*/ 1546 w 9983"/>
                  <a:gd name="connsiteY71" fmla="*/ 2656 h 10000"/>
                  <a:gd name="connsiteX72" fmla="*/ 1496 w 9983"/>
                  <a:gd name="connsiteY72" fmla="*/ 2563 h 10000"/>
                  <a:gd name="connsiteX73" fmla="*/ 1421 w 9983"/>
                  <a:gd name="connsiteY73" fmla="*/ 2689 h 10000"/>
                  <a:gd name="connsiteX74" fmla="*/ 1323 w 9983"/>
                  <a:gd name="connsiteY74" fmla="*/ 2673 h 10000"/>
                  <a:gd name="connsiteX75" fmla="*/ 1215 w 9983"/>
                  <a:gd name="connsiteY75" fmla="*/ 2730 h 10000"/>
                  <a:gd name="connsiteX76" fmla="*/ 1230 w 9983"/>
                  <a:gd name="connsiteY76" fmla="*/ 2610 h 10000"/>
                  <a:gd name="connsiteX77" fmla="*/ 1280 w 9983"/>
                  <a:gd name="connsiteY77" fmla="*/ 2547 h 10000"/>
                  <a:gd name="connsiteX78" fmla="*/ 1220 w 9983"/>
                  <a:gd name="connsiteY78" fmla="*/ 2495 h 10000"/>
                  <a:gd name="connsiteX79" fmla="*/ 1191 w 9983"/>
                  <a:gd name="connsiteY79" fmla="*/ 2336 h 10000"/>
                  <a:gd name="connsiteX80" fmla="*/ 1148 w 9983"/>
                  <a:gd name="connsiteY80" fmla="*/ 2257 h 10000"/>
                  <a:gd name="connsiteX81" fmla="*/ 1230 w 9983"/>
                  <a:gd name="connsiteY81" fmla="*/ 2178 h 10000"/>
                  <a:gd name="connsiteX82" fmla="*/ 1201 w 9983"/>
                  <a:gd name="connsiteY82" fmla="*/ 2036 h 10000"/>
                  <a:gd name="connsiteX83" fmla="*/ 1133 w 9983"/>
                  <a:gd name="connsiteY83" fmla="*/ 1962 h 10000"/>
                  <a:gd name="connsiteX84" fmla="*/ 1201 w 9983"/>
                  <a:gd name="connsiteY84" fmla="*/ 1837 h 10000"/>
                  <a:gd name="connsiteX85" fmla="*/ 1112 w 9983"/>
                  <a:gd name="connsiteY85" fmla="*/ 1804 h 10000"/>
                  <a:gd name="connsiteX86" fmla="*/ 1088 w 9983"/>
                  <a:gd name="connsiteY86" fmla="*/ 1711 h 10000"/>
                  <a:gd name="connsiteX87" fmla="*/ 985 w 9983"/>
                  <a:gd name="connsiteY87" fmla="*/ 1735 h 10000"/>
                  <a:gd name="connsiteX88" fmla="*/ 999 w 9983"/>
                  <a:gd name="connsiteY88" fmla="*/ 1648 h 10000"/>
                  <a:gd name="connsiteX89" fmla="*/ 951 w 9983"/>
                  <a:gd name="connsiteY89" fmla="*/ 1546 h 10000"/>
                  <a:gd name="connsiteX90" fmla="*/ 985 w 9983"/>
                  <a:gd name="connsiteY90" fmla="*/ 1484 h 10000"/>
                  <a:gd name="connsiteX91" fmla="*/ 926 w 9983"/>
                  <a:gd name="connsiteY91" fmla="*/ 1410 h 10000"/>
                  <a:gd name="connsiteX92" fmla="*/ 862 w 9983"/>
                  <a:gd name="connsiteY92" fmla="*/ 1405 h 10000"/>
                  <a:gd name="connsiteX93" fmla="*/ 906 w 9983"/>
                  <a:gd name="connsiteY93" fmla="*/ 1268 h 10000"/>
                  <a:gd name="connsiteX94" fmla="*/ 853 w 9983"/>
                  <a:gd name="connsiteY94" fmla="*/ 1151 h 10000"/>
                  <a:gd name="connsiteX95" fmla="*/ 774 w 9983"/>
                  <a:gd name="connsiteY95" fmla="*/ 1046 h 10000"/>
                  <a:gd name="connsiteX96" fmla="*/ 691 w 9983"/>
                  <a:gd name="connsiteY96" fmla="*/ 1025 h 10000"/>
                  <a:gd name="connsiteX97" fmla="*/ 685 w 9983"/>
                  <a:gd name="connsiteY97" fmla="*/ 1093 h 10000"/>
                  <a:gd name="connsiteX98" fmla="*/ 626 w 9983"/>
                  <a:gd name="connsiteY98" fmla="*/ 1167 h 10000"/>
                  <a:gd name="connsiteX99" fmla="*/ 513 w 9983"/>
                  <a:gd name="connsiteY99" fmla="*/ 1057 h 10000"/>
                  <a:gd name="connsiteX100" fmla="*/ 410 w 9983"/>
                  <a:gd name="connsiteY100" fmla="*/ 1046 h 10000"/>
                  <a:gd name="connsiteX101" fmla="*/ 367 w 9983"/>
                  <a:gd name="connsiteY101" fmla="*/ 883 h 10000"/>
                  <a:gd name="connsiteX102" fmla="*/ 396 w 9983"/>
                  <a:gd name="connsiteY102" fmla="*/ 747 h 10000"/>
                  <a:gd name="connsiteX103" fmla="*/ 337 w 9983"/>
                  <a:gd name="connsiteY103" fmla="*/ 661 h 10000"/>
                  <a:gd name="connsiteX104" fmla="*/ 233 w 9983"/>
                  <a:gd name="connsiteY104" fmla="*/ 568 h 10000"/>
                  <a:gd name="connsiteX105" fmla="*/ 307 w 9983"/>
                  <a:gd name="connsiteY105" fmla="*/ 710 h 10000"/>
                  <a:gd name="connsiteX106" fmla="*/ 219 w 9983"/>
                  <a:gd name="connsiteY106" fmla="*/ 678 h 10000"/>
                  <a:gd name="connsiteX107" fmla="*/ 111 w 9983"/>
                  <a:gd name="connsiteY107" fmla="*/ 651 h 10000"/>
                  <a:gd name="connsiteX108" fmla="*/ 8 w 9983"/>
                  <a:gd name="connsiteY108" fmla="*/ 604 h 10000"/>
                  <a:gd name="connsiteX109" fmla="*/ 8 w 9983"/>
                  <a:gd name="connsiteY109" fmla="*/ 0 h 10000"/>
                  <a:gd name="connsiteX0" fmla="*/ 10000 w 10000"/>
                  <a:gd name="connsiteY0" fmla="*/ 2369 h 10000"/>
                  <a:gd name="connsiteX1" fmla="*/ 9458 w 10000"/>
                  <a:gd name="connsiteY1" fmla="*/ 10000 h 10000"/>
                  <a:gd name="connsiteX2" fmla="*/ 7903 w 10000"/>
                  <a:gd name="connsiteY2" fmla="*/ 9869 h 10000"/>
                  <a:gd name="connsiteX3" fmla="*/ 6723 w 10000"/>
                  <a:gd name="connsiteY3" fmla="*/ 9748 h 10000"/>
                  <a:gd name="connsiteX4" fmla="*/ 4867 w 10000"/>
                  <a:gd name="connsiteY4" fmla="*/ 9552 h 10000"/>
                  <a:gd name="connsiteX5" fmla="*/ 4891 w 10000"/>
                  <a:gd name="connsiteY5" fmla="*/ 9463 h 10000"/>
                  <a:gd name="connsiteX6" fmla="*/ 4774 w 10000"/>
                  <a:gd name="connsiteY6" fmla="*/ 9410 h 10000"/>
                  <a:gd name="connsiteX7" fmla="*/ 4774 w 10000"/>
                  <a:gd name="connsiteY7" fmla="*/ 9251 h 10000"/>
                  <a:gd name="connsiteX8" fmla="*/ 4642 w 10000"/>
                  <a:gd name="connsiteY8" fmla="*/ 9194 h 10000"/>
                  <a:gd name="connsiteX9" fmla="*/ 4539 w 10000"/>
                  <a:gd name="connsiteY9" fmla="*/ 9126 h 10000"/>
                  <a:gd name="connsiteX10" fmla="*/ 4421 w 10000"/>
                  <a:gd name="connsiteY10" fmla="*/ 8847 h 10000"/>
                  <a:gd name="connsiteX11" fmla="*/ 4332 w 10000"/>
                  <a:gd name="connsiteY11" fmla="*/ 8746 h 10000"/>
                  <a:gd name="connsiteX12" fmla="*/ 4365 w 10000"/>
                  <a:gd name="connsiteY12" fmla="*/ 8462 h 10000"/>
                  <a:gd name="connsiteX13" fmla="*/ 4262 w 10000"/>
                  <a:gd name="connsiteY13" fmla="*/ 8448 h 10000"/>
                  <a:gd name="connsiteX14" fmla="*/ 4204 w 10000"/>
                  <a:gd name="connsiteY14" fmla="*/ 8352 h 10000"/>
                  <a:gd name="connsiteX15" fmla="*/ 4287 w 10000"/>
                  <a:gd name="connsiteY15" fmla="*/ 8232 h 10000"/>
                  <a:gd name="connsiteX16" fmla="*/ 4332 w 10000"/>
                  <a:gd name="connsiteY16" fmla="*/ 8178 h 10000"/>
                  <a:gd name="connsiteX17" fmla="*/ 4361 w 10000"/>
                  <a:gd name="connsiteY17" fmla="*/ 8005 h 10000"/>
                  <a:gd name="connsiteX18" fmla="*/ 4336 w 10000"/>
                  <a:gd name="connsiteY18" fmla="*/ 7899 h 10000"/>
                  <a:gd name="connsiteX19" fmla="*/ 4361 w 10000"/>
                  <a:gd name="connsiteY19" fmla="*/ 7705 h 10000"/>
                  <a:gd name="connsiteX20" fmla="*/ 4389 w 10000"/>
                  <a:gd name="connsiteY20" fmla="*/ 7678 h 10000"/>
                  <a:gd name="connsiteX21" fmla="*/ 4406 w 10000"/>
                  <a:gd name="connsiteY21" fmla="*/ 7568 h 10000"/>
                  <a:gd name="connsiteX22" fmla="*/ 4346 w 10000"/>
                  <a:gd name="connsiteY22" fmla="*/ 7405 h 10000"/>
                  <a:gd name="connsiteX23" fmla="*/ 4336 w 10000"/>
                  <a:gd name="connsiteY23" fmla="*/ 6963 h 10000"/>
                  <a:gd name="connsiteX24" fmla="*/ 4204 w 10000"/>
                  <a:gd name="connsiteY24" fmla="*/ 6779 h 10000"/>
                  <a:gd name="connsiteX25" fmla="*/ 4140 w 10000"/>
                  <a:gd name="connsiteY25" fmla="*/ 6525 h 10000"/>
                  <a:gd name="connsiteX26" fmla="*/ 4037 w 10000"/>
                  <a:gd name="connsiteY26" fmla="*/ 6525 h 10000"/>
                  <a:gd name="connsiteX27" fmla="*/ 3910 w 10000"/>
                  <a:gd name="connsiteY27" fmla="*/ 6574 h 10000"/>
                  <a:gd name="connsiteX28" fmla="*/ 3831 w 10000"/>
                  <a:gd name="connsiteY28" fmla="*/ 6410 h 10000"/>
                  <a:gd name="connsiteX29" fmla="*/ 3851 w 10000"/>
                  <a:gd name="connsiteY29" fmla="*/ 6380 h 10000"/>
                  <a:gd name="connsiteX30" fmla="*/ 3835 w 10000"/>
                  <a:gd name="connsiteY30" fmla="*/ 6237 h 10000"/>
                  <a:gd name="connsiteX31" fmla="*/ 3742 w 10000"/>
                  <a:gd name="connsiteY31" fmla="*/ 6210 h 10000"/>
                  <a:gd name="connsiteX32" fmla="*/ 3639 w 10000"/>
                  <a:gd name="connsiteY32" fmla="*/ 6063 h 10000"/>
                  <a:gd name="connsiteX33" fmla="*/ 3598 w 10000"/>
                  <a:gd name="connsiteY33" fmla="*/ 5989 h 10000"/>
                  <a:gd name="connsiteX34" fmla="*/ 3540 w 10000"/>
                  <a:gd name="connsiteY34" fmla="*/ 5957 h 10000"/>
                  <a:gd name="connsiteX35" fmla="*/ 3520 w 10000"/>
                  <a:gd name="connsiteY35" fmla="*/ 5889 h 10000"/>
                  <a:gd name="connsiteX36" fmla="*/ 3609 w 10000"/>
                  <a:gd name="connsiteY36" fmla="*/ 5863 h 10000"/>
                  <a:gd name="connsiteX37" fmla="*/ 3520 w 10000"/>
                  <a:gd name="connsiteY37" fmla="*/ 5621 h 10000"/>
                  <a:gd name="connsiteX38" fmla="*/ 3447 w 10000"/>
                  <a:gd name="connsiteY38" fmla="*/ 5590 h 10000"/>
                  <a:gd name="connsiteX39" fmla="*/ 3452 w 10000"/>
                  <a:gd name="connsiteY39" fmla="*/ 5516 h 10000"/>
                  <a:gd name="connsiteX40" fmla="*/ 3216 w 10000"/>
                  <a:gd name="connsiteY40" fmla="*/ 5399 h 10000"/>
                  <a:gd name="connsiteX41" fmla="*/ 3194 w 10000"/>
                  <a:gd name="connsiteY41" fmla="*/ 5295 h 10000"/>
                  <a:gd name="connsiteX42" fmla="*/ 3216 w 10000"/>
                  <a:gd name="connsiteY42" fmla="*/ 5215 h 10000"/>
                  <a:gd name="connsiteX43" fmla="*/ 3067 w 10000"/>
                  <a:gd name="connsiteY43" fmla="*/ 5058 h 10000"/>
                  <a:gd name="connsiteX44" fmla="*/ 2974 w 10000"/>
                  <a:gd name="connsiteY44" fmla="*/ 4995 h 10000"/>
                  <a:gd name="connsiteX45" fmla="*/ 2959 w 10000"/>
                  <a:gd name="connsiteY45" fmla="*/ 4893 h 10000"/>
                  <a:gd name="connsiteX46" fmla="*/ 2994 w 10000"/>
                  <a:gd name="connsiteY46" fmla="*/ 4727 h 10000"/>
                  <a:gd name="connsiteX47" fmla="*/ 2921 w 10000"/>
                  <a:gd name="connsiteY47" fmla="*/ 4673 h 10000"/>
                  <a:gd name="connsiteX48" fmla="*/ 2916 w 10000"/>
                  <a:gd name="connsiteY48" fmla="*/ 4563 h 10000"/>
                  <a:gd name="connsiteX49" fmla="*/ 2818 w 10000"/>
                  <a:gd name="connsiteY49" fmla="*/ 4505 h 10000"/>
                  <a:gd name="connsiteX50" fmla="*/ 2818 w 10000"/>
                  <a:gd name="connsiteY50" fmla="*/ 4410 h 10000"/>
                  <a:gd name="connsiteX51" fmla="*/ 2753 w 10000"/>
                  <a:gd name="connsiteY51" fmla="*/ 4325 h 10000"/>
                  <a:gd name="connsiteX52" fmla="*/ 2753 w 10000"/>
                  <a:gd name="connsiteY52" fmla="*/ 4246 h 10000"/>
                  <a:gd name="connsiteX53" fmla="*/ 2694 w 10000"/>
                  <a:gd name="connsiteY53" fmla="*/ 4137 h 10000"/>
                  <a:gd name="connsiteX54" fmla="*/ 2680 w 10000"/>
                  <a:gd name="connsiteY54" fmla="*/ 4041 h 10000"/>
                  <a:gd name="connsiteX55" fmla="*/ 2590 w 10000"/>
                  <a:gd name="connsiteY55" fmla="*/ 4016 h 10000"/>
                  <a:gd name="connsiteX56" fmla="*/ 2517 w 10000"/>
                  <a:gd name="connsiteY56" fmla="*/ 4088 h 10000"/>
                  <a:gd name="connsiteX57" fmla="*/ 2502 w 10000"/>
                  <a:gd name="connsiteY57" fmla="*/ 4167 h 10000"/>
                  <a:gd name="connsiteX58" fmla="*/ 2384 w 10000"/>
                  <a:gd name="connsiteY58" fmla="*/ 4142 h 10000"/>
                  <a:gd name="connsiteX59" fmla="*/ 2355 w 10000"/>
                  <a:gd name="connsiteY59" fmla="*/ 4062 h 10000"/>
                  <a:gd name="connsiteX60" fmla="*/ 2360 w 10000"/>
                  <a:gd name="connsiteY60" fmla="*/ 3952 h 10000"/>
                  <a:gd name="connsiteX61" fmla="*/ 2315 w 10000"/>
                  <a:gd name="connsiteY61" fmla="*/ 3874 h 10000"/>
                  <a:gd name="connsiteX62" fmla="*/ 2331 w 10000"/>
                  <a:gd name="connsiteY62" fmla="*/ 3803 h 10000"/>
                  <a:gd name="connsiteX63" fmla="*/ 2242 w 10000"/>
                  <a:gd name="connsiteY63" fmla="*/ 3653 h 10000"/>
                  <a:gd name="connsiteX64" fmla="*/ 1764 w 10000"/>
                  <a:gd name="connsiteY64" fmla="*/ 3235 h 10000"/>
                  <a:gd name="connsiteX65" fmla="*/ 1764 w 10000"/>
                  <a:gd name="connsiteY65" fmla="*/ 3131 h 10000"/>
                  <a:gd name="connsiteX66" fmla="*/ 1661 w 10000"/>
                  <a:gd name="connsiteY66" fmla="*/ 3126 h 10000"/>
                  <a:gd name="connsiteX67" fmla="*/ 1588 w 10000"/>
                  <a:gd name="connsiteY67" fmla="*/ 3063 h 10000"/>
                  <a:gd name="connsiteX68" fmla="*/ 1593 w 10000"/>
                  <a:gd name="connsiteY68" fmla="*/ 2957 h 10000"/>
                  <a:gd name="connsiteX69" fmla="*/ 1735 w 10000"/>
                  <a:gd name="connsiteY69" fmla="*/ 2872 h 10000"/>
                  <a:gd name="connsiteX70" fmla="*/ 1710 w 10000"/>
                  <a:gd name="connsiteY70" fmla="*/ 2721 h 10000"/>
                  <a:gd name="connsiteX71" fmla="*/ 1549 w 10000"/>
                  <a:gd name="connsiteY71" fmla="*/ 2656 h 10000"/>
                  <a:gd name="connsiteX72" fmla="*/ 1499 w 10000"/>
                  <a:gd name="connsiteY72" fmla="*/ 2563 h 10000"/>
                  <a:gd name="connsiteX73" fmla="*/ 1423 w 10000"/>
                  <a:gd name="connsiteY73" fmla="*/ 2689 h 10000"/>
                  <a:gd name="connsiteX74" fmla="*/ 1325 w 10000"/>
                  <a:gd name="connsiteY74" fmla="*/ 2673 h 10000"/>
                  <a:gd name="connsiteX75" fmla="*/ 1217 w 10000"/>
                  <a:gd name="connsiteY75" fmla="*/ 2730 h 10000"/>
                  <a:gd name="connsiteX76" fmla="*/ 1232 w 10000"/>
                  <a:gd name="connsiteY76" fmla="*/ 2610 h 10000"/>
                  <a:gd name="connsiteX77" fmla="*/ 1282 w 10000"/>
                  <a:gd name="connsiteY77" fmla="*/ 2547 h 10000"/>
                  <a:gd name="connsiteX78" fmla="*/ 1222 w 10000"/>
                  <a:gd name="connsiteY78" fmla="*/ 2495 h 10000"/>
                  <a:gd name="connsiteX79" fmla="*/ 1193 w 10000"/>
                  <a:gd name="connsiteY79" fmla="*/ 2336 h 10000"/>
                  <a:gd name="connsiteX80" fmla="*/ 1150 w 10000"/>
                  <a:gd name="connsiteY80" fmla="*/ 2257 h 10000"/>
                  <a:gd name="connsiteX81" fmla="*/ 1232 w 10000"/>
                  <a:gd name="connsiteY81" fmla="*/ 2178 h 10000"/>
                  <a:gd name="connsiteX82" fmla="*/ 1203 w 10000"/>
                  <a:gd name="connsiteY82" fmla="*/ 2036 h 10000"/>
                  <a:gd name="connsiteX83" fmla="*/ 1135 w 10000"/>
                  <a:gd name="connsiteY83" fmla="*/ 1962 h 10000"/>
                  <a:gd name="connsiteX84" fmla="*/ 1203 w 10000"/>
                  <a:gd name="connsiteY84" fmla="*/ 1837 h 10000"/>
                  <a:gd name="connsiteX85" fmla="*/ 1114 w 10000"/>
                  <a:gd name="connsiteY85" fmla="*/ 1804 h 10000"/>
                  <a:gd name="connsiteX86" fmla="*/ 1090 w 10000"/>
                  <a:gd name="connsiteY86" fmla="*/ 1711 h 10000"/>
                  <a:gd name="connsiteX87" fmla="*/ 987 w 10000"/>
                  <a:gd name="connsiteY87" fmla="*/ 1735 h 10000"/>
                  <a:gd name="connsiteX88" fmla="*/ 1001 w 10000"/>
                  <a:gd name="connsiteY88" fmla="*/ 1648 h 10000"/>
                  <a:gd name="connsiteX89" fmla="*/ 953 w 10000"/>
                  <a:gd name="connsiteY89" fmla="*/ 1546 h 10000"/>
                  <a:gd name="connsiteX90" fmla="*/ 987 w 10000"/>
                  <a:gd name="connsiteY90" fmla="*/ 1484 h 10000"/>
                  <a:gd name="connsiteX91" fmla="*/ 928 w 10000"/>
                  <a:gd name="connsiteY91" fmla="*/ 1410 h 10000"/>
                  <a:gd name="connsiteX92" fmla="*/ 863 w 10000"/>
                  <a:gd name="connsiteY92" fmla="*/ 1405 h 10000"/>
                  <a:gd name="connsiteX93" fmla="*/ 908 w 10000"/>
                  <a:gd name="connsiteY93" fmla="*/ 1268 h 10000"/>
                  <a:gd name="connsiteX94" fmla="*/ 854 w 10000"/>
                  <a:gd name="connsiteY94" fmla="*/ 1151 h 10000"/>
                  <a:gd name="connsiteX95" fmla="*/ 775 w 10000"/>
                  <a:gd name="connsiteY95" fmla="*/ 1046 h 10000"/>
                  <a:gd name="connsiteX96" fmla="*/ 692 w 10000"/>
                  <a:gd name="connsiteY96" fmla="*/ 1025 h 10000"/>
                  <a:gd name="connsiteX97" fmla="*/ 686 w 10000"/>
                  <a:gd name="connsiteY97" fmla="*/ 1093 h 10000"/>
                  <a:gd name="connsiteX98" fmla="*/ 627 w 10000"/>
                  <a:gd name="connsiteY98" fmla="*/ 1167 h 10000"/>
                  <a:gd name="connsiteX99" fmla="*/ 514 w 10000"/>
                  <a:gd name="connsiteY99" fmla="*/ 1057 h 10000"/>
                  <a:gd name="connsiteX100" fmla="*/ 411 w 10000"/>
                  <a:gd name="connsiteY100" fmla="*/ 1046 h 10000"/>
                  <a:gd name="connsiteX101" fmla="*/ 368 w 10000"/>
                  <a:gd name="connsiteY101" fmla="*/ 883 h 10000"/>
                  <a:gd name="connsiteX102" fmla="*/ 397 w 10000"/>
                  <a:gd name="connsiteY102" fmla="*/ 747 h 10000"/>
                  <a:gd name="connsiteX103" fmla="*/ 338 w 10000"/>
                  <a:gd name="connsiteY103" fmla="*/ 661 h 10000"/>
                  <a:gd name="connsiteX104" fmla="*/ 308 w 10000"/>
                  <a:gd name="connsiteY104" fmla="*/ 710 h 10000"/>
                  <a:gd name="connsiteX105" fmla="*/ 219 w 10000"/>
                  <a:gd name="connsiteY105" fmla="*/ 678 h 10000"/>
                  <a:gd name="connsiteX106" fmla="*/ 111 w 10000"/>
                  <a:gd name="connsiteY106" fmla="*/ 651 h 10000"/>
                  <a:gd name="connsiteX107" fmla="*/ 8 w 10000"/>
                  <a:gd name="connsiteY107" fmla="*/ 604 h 10000"/>
                  <a:gd name="connsiteX108" fmla="*/ 8 w 10000"/>
                  <a:gd name="connsiteY108" fmla="*/ 0 h 10000"/>
                  <a:gd name="connsiteX0" fmla="*/ 10000 w 10000"/>
                  <a:gd name="connsiteY0" fmla="*/ 2369 h 10000"/>
                  <a:gd name="connsiteX1" fmla="*/ 9458 w 10000"/>
                  <a:gd name="connsiteY1" fmla="*/ 10000 h 10000"/>
                  <a:gd name="connsiteX2" fmla="*/ 7903 w 10000"/>
                  <a:gd name="connsiteY2" fmla="*/ 9869 h 10000"/>
                  <a:gd name="connsiteX3" fmla="*/ 6723 w 10000"/>
                  <a:gd name="connsiteY3" fmla="*/ 9748 h 10000"/>
                  <a:gd name="connsiteX4" fmla="*/ 4867 w 10000"/>
                  <a:gd name="connsiteY4" fmla="*/ 9552 h 10000"/>
                  <a:gd name="connsiteX5" fmla="*/ 4891 w 10000"/>
                  <a:gd name="connsiteY5" fmla="*/ 9463 h 10000"/>
                  <a:gd name="connsiteX6" fmla="*/ 4774 w 10000"/>
                  <a:gd name="connsiteY6" fmla="*/ 9410 h 10000"/>
                  <a:gd name="connsiteX7" fmla="*/ 4774 w 10000"/>
                  <a:gd name="connsiteY7" fmla="*/ 9251 h 10000"/>
                  <a:gd name="connsiteX8" fmla="*/ 4642 w 10000"/>
                  <a:gd name="connsiteY8" fmla="*/ 9194 h 10000"/>
                  <a:gd name="connsiteX9" fmla="*/ 4539 w 10000"/>
                  <a:gd name="connsiteY9" fmla="*/ 9126 h 10000"/>
                  <a:gd name="connsiteX10" fmla="*/ 4421 w 10000"/>
                  <a:gd name="connsiteY10" fmla="*/ 8847 h 10000"/>
                  <a:gd name="connsiteX11" fmla="*/ 4332 w 10000"/>
                  <a:gd name="connsiteY11" fmla="*/ 8746 h 10000"/>
                  <a:gd name="connsiteX12" fmla="*/ 4365 w 10000"/>
                  <a:gd name="connsiteY12" fmla="*/ 8462 h 10000"/>
                  <a:gd name="connsiteX13" fmla="*/ 4262 w 10000"/>
                  <a:gd name="connsiteY13" fmla="*/ 8448 h 10000"/>
                  <a:gd name="connsiteX14" fmla="*/ 4204 w 10000"/>
                  <a:gd name="connsiteY14" fmla="*/ 8352 h 10000"/>
                  <a:gd name="connsiteX15" fmla="*/ 4287 w 10000"/>
                  <a:gd name="connsiteY15" fmla="*/ 8232 h 10000"/>
                  <a:gd name="connsiteX16" fmla="*/ 4332 w 10000"/>
                  <a:gd name="connsiteY16" fmla="*/ 8178 h 10000"/>
                  <a:gd name="connsiteX17" fmla="*/ 4361 w 10000"/>
                  <a:gd name="connsiteY17" fmla="*/ 8005 h 10000"/>
                  <a:gd name="connsiteX18" fmla="*/ 4336 w 10000"/>
                  <a:gd name="connsiteY18" fmla="*/ 7899 h 10000"/>
                  <a:gd name="connsiteX19" fmla="*/ 4361 w 10000"/>
                  <a:gd name="connsiteY19" fmla="*/ 7705 h 10000"/>
                  <a:gd name="connsiteX20" fmla="*/ 4389 w 10000"/>
                  <a:gd name="connsiteY20" fmla="*/ 7678 h 10000"/>
                  <a:gd name="connsiteX21" fmla="*/ 4406 w 10000"/>
                  <a:gd name="connsiteY21" fmla="*/ 7568 h 10000"/>
                  <a:gd name="connsiteX22" fmla="*/ 4346 w 10000"/>
                  <a:gd name="connsiteY22" fmla="*/ 7405 h 10000"/>
                  <a:gd name="connsiteX23" fmla="*/ 4336 w 10000"/>
                  <a:gd name="connsiteY23" fmla="*/ 6963 h 10000"/>
                  <a:gd name="connsiteX24" fmla="*/ 4204 w 10000"/>
                  <a:gd name="connsiteY24" fmla="*/ 6779 h 10000"/>
                  <a:gd name="connsiteX25" fmla="*/ 4140 w 10000"/>
                  <a:gd name="connsiteY25" fmla="*/ 6525 h 10000"/>
                  <a:gd name="connsiteX26" fmla="*/ 4037 w 10000"/>
                  <a:gd name="connsiteY26" fmla="*/ 6525 h 10000"/>
                  <a:gd name="connsiteX27" fmla="*/ 3910 w 10000"/>
                  <a:gd name="connsiteY27" fmla="*/ 6574 h 10000"/>
                  <a:gd name="connsiteX28" fmla="*/ 3831 w 10000"/>
                  <a:gd name="connsiteY28" fmla="*/ 6410 h 10000"/>
                  <a:gd name="connsiteX29" fmla="*/ 3851 w 10000"/>
                  <a:gd name="connsiteY29" fmla="*/ 6380 h 10000"/>
                  <a:gd name="connsiteX30" fmla="*/ 3835 w 10000"/>
                  <a:gd name="connsiteY30" fmla="*/ 6237 h 10000"/>
                  <a:gd name="connsiteX31" fmla="*/ 3742 w 10000"/>
                  <a:gd name="connsiteY31" fmla="*/ 6210 h 10000"/>
                  <a:gd name="connsiteX32" fmla="*/ 3639 w 10000"/>
                  <a:gd name="connsiteY32" fmla="*/ 6063 h 10000"/>
                  <a:gd name="connsiteX33" fmla="*/ 3598 w 10000"/>
                  <a:gd name="connsiteY33" fmla="*/ 5989 h 10000"/>
                  <a:gd name="connsiteX34" fmla="*/ 3540 w 10000"/>
                  <a:gd name="connsiteY34" fmla="*/ 5957 h 10000"/>
                  <a:gd name="connsiteX35" fmla="*/ 3520 w 10000"/>
                  <a:gd name="connsiteY35" fmla="*/ 5889 h 10000"/>
                  <a:gd name="connsiteX36" fmla="*/ 3609 w 10000"/>
                  <a:gd name="connsiteY36" fmla="*/ 5863 h 10000"/>
                  <a:gd name="connsiteX37" fmla="*/ 3520 w 10000"/>
                  <a:gd name="connsiteY37" fmla="*/ 5621 h 10000"/>
                  <a:gd name="connsiteX38" fmla="*/ 3447 w 10000"/>
                  <a:gd name="connsiteY38" fmla="*/ 5590 h 10000"/>
                  <a:gd name="connsiteX39" fmla="*/ 3452 w 10000"/>
                  <a:gd name="connsiteY39" fmla="*/ 5516 h 10000"/>
                  <a:gd name="connsiteX40" fmla="*/ 3216 w 10000"/>
                  <a:gd name="connsiteY40" fmla="*/ 5399 h 10000"/>
                  <a:gd name="connsiteX41" fmla="*/ 3194 w 10000"/>
                  <a:gd name="connsiteY41" fmla="*/ 5295 h 10000"/>
                  <a:gd name="connsiteX42" fmla="*/ 3216 w 10000"/>
                  <a:gd name="connsiteY42" fmla="*/ 5215 h 10000"/>
                  <a:gd name="connsiteX43" fmla="*/ 3067 w 10000"/>
                  <a:gd name="connsiteY43" fmla="*/ 5058 h 10000"/>
                  <a:gd name="connsiteX44" fmla="*/ 2974 w 10000"/>
                  <a:gd name="connsiteY44" fmla="*/ 4995 h 10000"/>
                  <a:gd name="connsiteX45" fmla="*/ 2959 w 10000"/>
                  <a:gd name="connsiteY45" fmla="*/ 4893 h 10000"/>
                  <a:gd name="connsiteX46" fmla="*/ 2994 w 10000"/>
                  <a:gd name="connsiteY46" fmla="*/ 4727 h 10000"/>
                  <a:gd name="connsiteX47" fmla="*/ 2921 w 10000"/>
                  <a:gd name="connsiteY47" fmla="*/ 4673 h 10000"/>
                  <a:gd name="connsiteX48" fmla="*/ 2916 w 10000"/>
                  <a:gd name="connsiteY48" fmla="*/ 4563 h 10000"/>
                  <a:gd name="connsiteX49" fmla="*/ 2818 w 10000"/>
                  <a:gd name="connsiteY49" fmla="*/ 4505 h 10000"/>
                  <a:gd name="connsiteX50" fmla="*/ 2818 w 10000"/>
                  <a:gd name="connsiteY50" fmla="*/ 4410 h 10000"/>
                  <a:gd name="connsiteX51" fmla="*/ 2753 w 10000"/>
                  <a:gd name="connsiteY51" fmla="*/ 4325 h 10000"/>
                  <a:gd name="connsiteX52" fmla="*/ 2753 w 10000"/>
                  <a:gd name="connsiteY52" fmla="*/ 4246 h 10000"/>
                  <a:gd name="connsiteX53" fmla="*/ 2694 w 10000"/>
                  <a:gd name="connsiteY53" fmla="*/ 4137 h 10000"/>
                  <a:gd name="connsiteX54" fmla="*/ 2680 w 10000"/>
                  <a:gd name="connsiteY54" fmla="*/ 4041 h 10000"/>
                  <a:gd name="connsiteX55" fmla="*/ 2590 w 10000"/>
                  <a:gd name="connsiteY55" fmla="*/ 4016 h 10000"/>
                  <a:gd name="connsiteX56" fmla="*/ 2517 w 10000"/>
                  <a:gd name="connsiteY56" fmla="*/ 4088 h 10000"/>
                  <a:gd name="connsiteX57" fmla="*/ 2502 w 10000"/>
                  <a:gd name="connsiteY57" fmla="*/ 4167 h 10000"/>
                  <a:gd name="connsiteX58" fmla="*/ 2384 w 10000"/>
                  <a:gd name="connsiteY58" fmla="*/ 4142 h 10000"/>
                  <a:gd name="connsiteX59" fmla="*/ 2355 w 10000"/>
                  <a:gd name="connsiteY59" fmla="*/ 4062 h 10000"/>
                  <a:gd name="connsiteX60" fmla="*/ 2360 w 10000"/>
                  <a:gd name="connsiteY60" fmla="*/ 3952 h 10000"/>
                  <a:gd name="connsiteX61" fmla="*/ 2315 w 10000"/>
                  <a:gd name="connsiteY61" fmla="*/ 3874 h 10000"/>
                  <a:gd name="connsiteX62" fmla="*/ 2331 w 10000"/>
                  <a:gd name="connsiteY62" fmla="*/ 3803 h 10000"/>
                  <a:gd name="connsiteX63" fmla="*/ 2242 w 10000"/>
                  <a:gd name="connsiteY63" fmla="*/ 3653 h 10000"/>
                  <a:gd name="connsiteX64" fmla="*/ 1764 w 10000"/>
                  <a:gd name="connsiteY64" fmla="*/ 3235 h 10000"/>
                  <a:gd name="connsiteX65" fmla="*/ 1764 w 10000"/>
                  <a:gd name="connsiteY65" fmla="*/ 3131 h 10000"/>
                  <a:gd name="connsiteX66" fmla="*/ 1661 w 10000"/>
                  <a:gd name="connsiteY66" fmla="*/ 3126 h 10000"/>
                  <a:gd name="connsiteX67" fmla="*/ 1588 w 10000"/>
                  <a:gd name="connsiteY67" fmla="*/ 3063 h 10000"/>
                  <a:gd name="connsiteX68" fmla="*/ 1593 w 10000"/>
                  <a:gd name="connsiteY68" fmla="*/ 2957 h 10000"/>
                  <a:gd name="connsiteX69" fmla="*/ 1735 w 10000"/>
                  <a:gd name="connsiteY69" fmla="*/ 2872 h 10000"/>
                  <a:gd name="connsiteX70" fmla="*/ 1710 w 10000"/>
                  <a:gd name="connsiteY70" fmla="*/ 2721 h 10000"/>
                  <a:gd name="connsiteX71" fmla="*/ 1549 w 10000"/>
                  <a:gd name="connsiteY71" fmla="*/ 2656 h 10000"/>
                  <a:gd name="connsiteX72" fmla="*/ 1499 w 10000"/>
                  <a:gd name="connsiteY72" fmla="*/ 2563 h 10000"/>
                  <a:gd name="connsiteX73" fmla="*/ 1423 w 10000"/>
                  <a:gd name="connsiteY73" fmla="*/ 2689 h 10000"/>
                  <a:gd name="connsiteX74" fmla="*/ 1325 w 10000"/>
                  <a:gd name="connsiteY74" fmla="*/ 2673 h 10000"/>
                  <a:gd name="connsiteX75" fmla="*/ 1217 w 10000"/>
                  <a:gd name="connsiteY75" fmla="*/ 2730 h 10000"/>
                  <a:gd name="connsiteX76" fmla="*/ 1232 w 10000"/>
                  <a:gd name="connsiteY76" fmla="*/ 2610 h 10000"/>
                  <a:gd name="connsiteX77" fmla="*/ 1282 w 10000"/>
                  <a:gd name="connsiteY77" fmla="*/ 2547 h 10000"/>
                  <a:gd name="connsiteX78" fmla="*/ 1222 w 10000"/>
                  <a:gd name="connsiteY78" fmla="*/ 2495 h 10000"/>
                  <a:gd name="connsiteX79" fmla="*/ 1193 w 10000"/>
                  <a:gd name="connsiteY79" fmla="*/ 2336 h 10000"/>
                  <a:gd name="connsiteX80" fmla="*/ 1150 w 10000"/>
                  <a:gd name="connsiteY80" fmla="*/ 2257 h 10000"/>
                  <a:gd name="connsiteX81" fmla="*/ 1232 w 10000"/>
                  <a:gd name="connsiteY81" fmla="*/ 2178 h 10000"/>
                  <a:gd name="connsiteX82" fmla="*/ 1203 w 10000"/>
                  <a:gd name="connsiteY82" fmla="*/ 2036 h 10000"/>
                  <a:gd name="connsiteX83" fmla="*/ 1135 w 10000"/>
                  <a:gd name="connsiteY83" fmla="*/ 1962 h 10000"/>
                  <a:gd name="connsiteX84" fmla="*/ 1203 w 10000"/>
                  <a:gd name="connsiteY84" fmla="*/ 1837 h 10000"/>
                  <a:gd name="connsiteX85" fmla="*/ 1114 w 10000"/>
                  <a:gd name="connsiteY85" fmla="*/ 1804 h 10000"/>
                  <a:gd name="connsiteX86" fmla="*/ 1090 w 10000"/>
                  <a:gd name="connsiteY86" fmla="*/ 1711 h 10000"/>
                  <a:gd name="connsiteX87" fmla="*/ 987 w 10000"/>
                  <a:gd name="connsiteY87" fmla="*/ 1735 h 10000"/>
                  <a:gd name="connsiteX88" fmla="*/ 1001 w 10000"/>
                  <a:gd name="connsiteY88" fmla="*/ 1648 h 10000"/>
                  <a:gd name="connsiteX89" fmla="*/ 953 w 10000"/>
                  <a:gd name="connsiteY89" fmla="*/ 1546 h 10000"/>
                  <a:gd name="connsiteX90" fmla="*/ 987 w 10000"/>
                  <a:gd name="connsiteY90" fmla="*/ 1484 h 10000"/>
                  <a:gd name="connsiteX91" fmla="*/ 928 w 10000"/>
                  <a:gd name="connsiteY91" fmla="*/ 1410 h 10000"/>
                  <a:gd name="connsiteX92" fmla="*/ 863 w 10000"/>
                  <a:gd name="connsiteY92" fmla="*/ 1405 h 10000"/>
                  <a:gd name="connsiteX93" fmla="*/ 908 w 10000"/>
                  <a:gd name="connsiteY93" fmla="*/ 1268 h 10000"/>
                  <a:gd name="connsiteX94" fmla="*/ 854 w 10000"/>
                  <a:gd name="connsiteY94" fmla="*/ 1151 h 10000"/>
                  <a:gd name="connsiteX95" fmla="*/ 775 w 10000"/>
                  <a:gd name="connsiteY95" fmla="*/ 1046 h 10000"/>
                  <a:gd name="connsiteX96" fmla="*/ 692 w 10000"/>
                  <a:gd name="connsiteY96" fmla="*/ 1025 h 10000"/>
                  <a:gd name="connsiteX97" fmla="*/ 686 w 10000"/>
                  <a:gd name="connsiteY97" fmla="*/ 1093 h 10000"/>
                  <a:gd name="connsiteX98" fmla="*/ 627 w 10000"/>
                  <a:gd name="connsiteY98" fmla="*/ 1167 h 10000"/>
                  <a:gd name="connsiteX99" fmla="*/ 514 w 10000"/>
                  <a:gd name="connsiteY99" fmla="*/ 1057 h 10000"/>
                  <a:gd name="connsiteX100" fmla="*/ 411 w 10000"/>
                  <a:gd name="connsiteY100" fmla="*/ 1046 h 10000"/>
                  <a:gd name="connsiteX101" fmla="*/ 368 w 10000"/>
                  <a:gd name="connsiteY101" fmla="*/ 883 h 10000"/>
                  <a:gd name="connsiteX102" fmla="*/ 397 w 10000"/>
                  <a:gd name="connsiteY102" fmla="*/ 747 h 10000"/>
                  <a:gd name="connsiteX103" fmla="*/ 338 w 10000"/>
                  <a:gd name="connsiteY103" fmla="*/ 661 h 10000"/>
                  <a:gd name="connsiteX104" fmla="*/ 219 w 10000"/>
                  <a:gd name="connsiteY104" fmla="*/ 678 h 10000"/>
                  <a:gd name="connsiteX105" fmla="*/ 111 w 10000"/>
                  <a:gd name="connsiteY105" fmla="*/ 651 h 10000"/>
                  <a:gd name="connsiteX106" fmla="*/ 8 w 10000"/>
                  <a:gd name="connsiteY106" fmla="*/ 604 h 10000"/>
                  <a:gd name="connsiteX107" fmla="*/ 8 w 10000"/>
                  <a:gd name="connsiteY107" fmla="*/ 0 h 10000"/>
                  <a:gd name="connsiteX0" fmla="*/ 10000 w 10000"/>
                  <a:gd name="connsiteY0" fmla="*/ 2369 h 10000"/>
                  <a:gd name="connsiteX1" fmla="*/ 9458 w 10000"/>
                  <a:gd name="connsiteY1" fmla="*/ 10000 h 10000"/>
                  <a:gd name="connsiteX2" fmla="*/ 7903 w 10000"/>
                  <a:gd name="connsiteY2" fmla="*/ 9869 h 10000"/>
                  <a:gd name="connsiteX3" fmla="*/ 6723 w 10000"/>
                  <a:gd name="connsiteY3" fmla="*/ 9748 h 10000"/>
                  <a:gd name="connsiteX4" fmla="*/ 4867 w 10000"/>
                  <a:gd name="connsiteY4" fmla="*/ 9552 h 10000"/>
                  <a:gd name="connsiteX5" fmla="*/ 4891 w 10000"/>
                  <a:gd name="connsiteY5" fmla="*/ 9463 h 10000"/>
                  <a:gd name="connsiteX6" fmla="*/ 4774 w 10000"/>
                  <a:gd name="connsiteY6" fmla="*/ 9410 h 10000"/>
                  <a:gd name="connsiteX7" fmla="*/ 4774 w 10000"/>
                  <a:gd name="connsiteY7" fmla="*/ 9251 h 10000"/>
                  <a:gd name="connsiteX8" fmla="*/ 4642 w 10000"/>
                  <a:gd name="connsiteY8" fmla="*/ 9194 h 10000"/>
                  <a:gd name="connsiteX9" fmla="*/ 4539 w 10000"/>
                  <a:gd name="connsiteY9" fmla="*/ 9126 h 10000"/>
                  <a:gd name="connsiteX10" fmla="*/ 4421 w 10000"/>
                  <a:gd name="connsiteY10" fmla="*/ 8847 h 10000"/>
                  <a:gd name="connsiteX11" fmla="*/ 4332 w 10000"/>
                  <a:gd name="connsiteY11" fmla="*/ 8746 h 10000"/>
                  <a:gd name="connsiteX12" fmla="*/ 4365 w 10000"/>
                  <a:gd name="connsiteY12" fmla="*/ 8462 h 10000"/>
                  <a:gd name="connsiteX13" fmla="*/ 4262 w 10000"/>
                  <a:gd name="connsiteY13" fmla="*/ 8448 h 10000"/>
                  <a:gd name="connsiteX14" fmla="*/ 4204 w 10000"/>
                  <a:gd name="connsiteY14" fmla="*/ 8352 h 10000"/>
                  <a:gd name="connsiteX15" fmla="*/ 4287 w 10000"/>
                  <a:gd name="connsiteY15" fmla="*/ 8232 h 10000"/>
                  <a:gd name="connsiteX16" fmla="*/ 4332 w 10000"/>
                  <a:gd name="connsiteY16" fmla="*/ 8178 h 10000"/>
                  <a:gd name="connsiteX17" fmla="*/ 4361 w 10000"/>
                  <a:gd name="connsiteY17" fmla="*/ 8005 h 10000"/>
                  <a:gd name="connsiteX18" fmla="*/ 4336 w 10000"/>
                  <a:gd name="connsiteY18" fmla="*/ 7899 h 10000"/>
                  <a:gd name="connsiteX19" fmla="*/ 4361 w 10000"/>
                  <a:gd name="connsiteY19" fmla="*/ 7705 h 10000"/>
                  <a:gd name="connsiteX20" fmla="*/ 4389 w 10000"/>
                  <a:gd name="connsiteY20" fmla="*/ 7678 h 10000"/>
                  <a:gd name="connsiteX21" fmla="*/ 4406 w 10000"/>
                  <a:gd name="connsiteY21" fmla="*/ 7568 h 10000"/>
                  <a:gd name="connsiteX22" fmla="*/ 4346 w 10000"/>
                  <a:gd name="connsiteY22" fmla="*/ 7405 h 10000"/>
                  <a:gd name="connsiteX23" fmla="*/ 4336 w 10000"/>
                  <a:gd name="connsiteY23" fmla="*/ 6963 h 10000"/>
                  <a:gd name="connsiteX24" fmla="*/ 4204 w 10000"/>
                  <a:gd name="connsiteY24" fmla="*/ 6779 h 10000"/>
                  <a:gd name="connsiteX25" fmla="*/ 4140 w 10000"/>
                  <a:gd name="connsiteY25" fmla="*/ 6525 h 10000"/>
                  <a:gd name="connsiteX26" fmla="*/ 4037 w 10000"/>
                  <a:gd name="connsiteY26" fmla="*/ 6525 h 10000"/>
                  <a:gd name="connsiteX27" fmla="*/ 3910 w 10000"/>
                  <a:gd name="connsiteY27" fmla="*/ 6574 h 10000"/>
                  <a:gd name="connsiteX28" fmla="*/ 3831 w 10000"/>
                  <a:gd name="connsiteY28" fmla="*/ 6410 h 10000"/>
                  <a:gd name="connsiteX29" fmla="*/ 3851 w 10000"/>
                  <a:gd name="connsiteY29" fmla="*/ 6380 h 10000"/>
                  <a:gd name="connsiteX30" fmla="*/ 3835 w 10000"/>
                  <a:gd name="connsiteY30" fmla="*/ 6237 h 10000"/>
                  <a:gd name="connsiteX31" fmla="*/ 3742 w 10000"/>
                  <a:gd name="connsiteY31" fmla="*/ 6210 h 10000"/>
                  <a:gd name="connsiteX32" fmla="*/ 3639 w 10000"/>
                  <a:gd name="connsiteY32" fmla="*/ 6063 h 10000"/>
                  <a:gd name="connsiteX33" fmla="*/ 3598 w 10000"/>
                  <a:gd name="connsiteY33" fmla="*/ 5989 h 10000"/>
                  <a:gd name="connsiteX34" fmla="*/ 3540 w 10000"/>
                  <a:gd name="connsiteY34" fmla="*/ 5957 h 10000"/>
                  <a:gd name="connsiteX35" fmla="*/ 3520 w 10000"/>
                  <a:gd name="connsiteY35" fmla="*/ 5889 h 10000"/>
                  <a:gd name="connsiteX36" fmla="*/ 3609 w 10000"/>
                  <a:gd name="connsiteY36" fmla="*/ 5863 h 10000"/>
                  <a:gd name="connsiteX37" fmla="*/ 3520 w 10000"/>
                  <a:gd name="connsiteY37" fmla="*/ 5621 h 10000"/>
                  <a:gd name="connsiteX38" fmla="*/ 3447 w 10000"/>
                  <a:gd name="connsiteY38" fmla="*/ 5590 h 10000"/>
                  <a:gd name="connsiteX39" fmla="*/ 3452 w 10000"/>
                  <a:gd name="connsiteY39" fmla="*/ 5516 h 10000"/>
                  <a:gd name="connsiteX40" fmla="*/ 3216 w 10000"/>
                  <a:gd name="connsiteY40" fmla="*/ 5399 h 10000"/>
                  <a:gd name="connsiteX41" fmla="*/ 3194 w 10000"/>
                  <a:gd name="connsiteY41" fmla="*/ 5295 h 10000"/>
                  <a:gd name="connsiteX42" fmla="*/ 3216 w 10000"/>
                  <a:gd name="connsiteY42" fmla="*/ 5215 h 10000"/>
                  <a:gd name="connsiteX43" fmla="*/ 3067 w 10000"/>
                  <a:gd name="connsiteY43" fmla="*/ 5058 h 10000"/>
                  <a:gd name="connsiteX44" fmla="*/ 2974 w 10000"/>
                  <a:gd name="connsiteY44" fmla="*/ 4995 h 10000"/>
                  <a:gd name="connsiteX45" fmla="*/ 2959 w 10000"/>
                  <a:gd name="connsiteY45" fmla="*/ 4893 h 10000"/>
                  <a:gd name="connsiteX46" fmla="*/ 2994 w 10000"/>
                  <a:gd name="connsiteY46" fmla="*/ 4727 h 10000"/>
                  <a:gd name="connsiteX47" fmla="*/ 2921 w 10000"/>
                  <a:gd name="connsiteY47" fmla="*/ 4673 h 10000"/>
                  <a:gd name="connsiteX48" fmla="*/ 2916 w 10000"/>
                  <a:gd name="connsiteY48" fmla="*/ 4563 h 10000"/>
                  <a:gd name="connsiteX49" fmla="*/ 2818 w 10000"/>
                  <a:gd name="connsiteY49" fmla="*/ 4505 h 10000"/>
                  <a:gd name="connsiteX50" fmla="*/ 2818 w 10000"/>
                  <a:gd name="connsiteY50" fmla="*/ 4410 h 10000"/>
                  <a:gd name="connsiteX51" fmla="*/ 2753 w 10000"/>
                  <a:gd name="connsiteY51" fmla="*/ 4325 h 10000"/>
                  <a:gd name="connsiteX52" fmla="*/ 2753 w 10000"/>
                  <a:gd name="connsiteY52" fmla="*/ 4246 h 10000"/>
                  <a:gd name="connsiteX53" fmla="*/ 2694 w 10000"/>
                  <a:gd name="connsiteY53" fmla="*/ 4137 h 10000"/>
                  <a:gd name="connsiteX54" fmla="*/ 2680 w 10000"/>
                  <a:gd name="connsiteY54" fmla="*/ 4041 h 10000"/>
                  <a:gd name="connsiteX55" fmla="*/ 2590 w 10000"/>
                  <a:gd name="connsiteY55" fmla="*/ 4016 h 10000"/>
                  <a:gd name="connsiteX56" fmla="*/ 2517 w 10000"/>
                  <a:gd name="connsiteY56" fmla="*/ 4088 h 10000"/>
                  <a:gd name="connsiteX57" fmla="*/ 2502 w 10000"/>
                  <a:gd name="connsiteY57" fmla="*/ 4167 h 10000"/>
                  <a:gd name="connsiteX58" fmla="*/ 2384 w 10000"/>
                  <a:gd name="connsiteY58" fmla="*/ 4142 h 10000"/>
                  <a:gd name="connsiteX59" fmla="*/ 2355 w 10000"/>
                  <a:gd name="connsiteY59" fmla="*/ 4062 h 10000"/>
                  <a:gd name="connsiteX60" fmla="*/ 2360 w 10000"/>
                  <a:gd name="connsiteY60" fmla="*/ 3952 h 10000"/>
                  <a:gd name="connsiteX61" fmla="*/ 2315 w 10000"/>
                  <a:gd name="connsiteY61" fmla="*/ 3874 h 10000"/>
                  <a:gd name="connsiteX62" fmla="*/ 2331 w 10000"/>
                  <a:gd name="connsiteY62" fmla="*/ 3803 h 10000"/>
                  <a:gd name="connsiteX63" fmla="*/ 2242 w 10000"/>
                  <a:gd name="connsiteY63" fmla="*/ 3653 h 10000"/>
                  <a:gd name="connsiteX64" fmla="*/ 1764 w 10000"/>
                  <a:gd name="connsiteY64" fmla="*/ 3235 h 10000"/>
                  <a:gd name="connsiteX65" fmla="*/ 1764 w 10000"/>
                  <a:gd name="connsiteY65" fmla="*/ 3131 h 10000"/>
                  <a:gd name="connsiteX66" fmla="*/ 1661 w 10000"/>
                  <a:gd name="connsiteY66" fmla="*/ 3126 h 10000"/>
                  <a:gd name="connsiteX67" fmla="*/ 1588 w 10000"/>
                  <a:gd name="connsiteY67" fmla="*/ 3063 h 10000"/>
                  <a:gd name="connsiteX68" fmla="*/ 1593 w 10000"/>
                  <a:gd name="connsiteY68" fmla="*/ 2957 h 10000"/>
                  <a:gd name="connsiteX69" fmla="*/ 1735 w 10000"/>
                  <a:gd name="connsiteY69" fmla="*/ 2872 h 10000"/>
                  <a:gd name="connsiteX70" fmla="*/ 1710 w 10000"/>
                  <a:gd name="connsiteY70" fmla="*/ 2721 h 10000"/>
                  <a:gd name="connsiteX71" fmla="*/ 1549 w 10000"/>
                  <a:gd name="connsiteY71" fmla="*/ 2656 h 10000"/>
                  <a:gd name="connsiteX72" fmla="*/ 1499 w 10000"/>
                  <a:gd name="connsiteY72" fmla="*/ 2563 h 10000"/>
                  <a:gd name="connsiteX73" fmla="*/ 1423 w 10000"/>
                  <a:gd name="connsiteY73" fmla="*/ 2689 h 10000"/>
                  <a:gd name="connsiteX74" fmla="*/ 1325 w 10000"/>
                  <a:gd name="connsiteY74" fmla="*/ 2673 h 10000"/>
                  <a:gd name="connsiteX75" fmla="*/ 1217 w 10000"/>
                  <a:gd name="connsiteY75" fmla="*/ 2730 h 10000"/>
                  <a:gd name="connsiteX76" fmla="*/ 1232 w 10000"/>
                  <a:gd name="connsiteY76" fmla="*/ 2610 h 10000"/>
                  <a:gd name="connsiteX77" fmla="*/ 1282 w 10000"/>
                  <a:gd name="connsiteY77" fmla="*/ 2547 h 10000"/>
                  <a:gd name="connsiteX78" fmla="*/ 1222 w 10000"/>
                  <a:gd name="connsiteY78" fmla="*/ 2495 h 10000"/>
                  <a:gd name="connsiteX79" fmla="*/ 1193 w 10000"/>
                  <a:gd name="connsiteY79" fmla="*/ 2336 h 10000"/>
                  <a:gd name="connsiteX80" fmla="*/ 1150 w 10000"/>
                  <a:gd name="connsiteY80" fmla="*/ 2257 h 10000"/>
                  <a:gd name="connsiteX81" fmla="*/ 1232 w 10000"/>
                  <a:gd name="connsiteY81" fmla="*/ 2178 h 10000"/>
                  <a:gd name="connsiteX82" fmla="*/ 1203 w 10000"/>
                  <a:gd name="connsiteY82" fmla="*/ 2036 h 10000"/>
                  <a:gd name="connsiteX83" fmla="*/ 1135 w 10000"/>
                  <a:gd name="connsiteY83" fmla="*/ 1962 h 10000"/>
                  <a:gd name="connsiteX84" fmla="*/ 1203 w 10000"/>
                  <a:gd name="connsiteY84" fmla="*/ 1837 h 10000"/>
                  <a:gd name="connsiteX85" fmla="*/ 1114 w 10000"/>
                  <a:gd name="connsiteY85" fmla="*/ 1804 h 10000"/>
                  <a:gd name="connsiteX86" fmla="*/ 1090 w 10000"/>
                  <a:gd name="connsiteY86" fmla="*/ 1711 h 10000"/>
                  <a:gd name="connsiteX87" fmla="*/ 987 w 10000"/>
                  <a:gd name="connsiteY87" fmla="*/ 1735 h 10000"/>
                  <a:gd name="connsiteX88" fmla="*/ 1001 w 10000"/>
                  <a:gd name="connsiteY88" fmla="*/ 1648 h 10000"/>
                  <a:gd name="connsiteX89" fmla="*/ 953 w 10000"/>
                  <a:gd name="connsiteY89" fmla="*/ 1546 h 10000"/>
                  <a:gd name="connsiteX90" fmla="*/ 987 w 10000"/>
                  <a:gd name="connsiteY90" fmla="*/ 1484 h 10000"/>
                  <a:gd name="connsiteX91" fmla="*/ 928 w 10000"/>
                  <a:gd name="connsiteY91" fmla="*/ 1410 h 10000"/>
                  <a:gd name="connsiteX92" fmla="*/ 863 w 10000"/>
                  <a:gd name="connsiteY92" fmla="*/ 1405 h 10000"/>
                  <a:gd name="connsiteX93" fmla="*/ 908 w 10000"/>
                  <a:gd name="connsiteY93" fmla="*/ 1268 h 10000"/>
                  <a:gd name="connsiteX94" fmla="*/ 854 w 10000"/>
                  <a:gd name="connsiteY94" fmla="*/ 1151 h 10000"/>
                  <a:gd name="connsiteX95" fmla="*/ 775 w 10000"/>
                  <a:gd name="connsiteY95" fmla="*/ 1046 h 10000"/>
                  <a:gd name="connsiteX96" fmla="*/ 692 w 10000"/>
                  <a:gd name="connsiteY96" fmla="*/ 1025 h 10000"/>
                  <a:gd name="connsiteX97" fmla="*/ 686 w 10000"/>
                  <a:gd name="connsiteY97" fmla="*/ 1093 h 10000"/>
                  <a:gd name="connsiteX98" fmla="*/ 627 w 10000"/>
                  <a:gd name="connsiteY98" fmla="*/ 1167 h 10000"/>
                  <a:gd name="connsiteX99" fmla="*/ 514 w 10000"/>
                  <a:gd name="connsiteY99" fmla="*/ 1057 h 10000"/>
                  <a:gd name="connsiteX100" fmla="*/ 411 w 10000"/>
                  <a:gd name="connsiteY100" fmla="*/ 1046 h 10000"/>
                  <a:gd name="connsiteX101" fmla="*/ 368 w 10000"/>
                  <a:gd name="connsiteY101" fmla="*/ 883 h 10000"/>
                  <a:gd name="connsiteX102" fmla="*/ 338 w 10000"/>
                  <a:gd name="connsiteY102" fmla="*/ 661 h 10000"/>
                  <a:gd name="connsiteX103" fmla="*/ 219 w 10000"/>
                  <a:gd name="connsiteY103" fmla="*/ 678 h 10000"/>
                  <a:gd name="connsiteX104" fmla="*/ 111 w 10000"/>
                  <a:gd name="connsiteY104" fmla="*/ 651 h 10000"/>
                  <a:gd name="connsiteX105" fmla="*/ 8 w 10000"/>
                  <a:gd name="connsiteY105" fmla="*/ 604 h 10000"/>
                  <a:gd name="connsiteX106" fmla="*/ 8 w 10000"/>
                  <a:gd name="connsiteY106" fmla="*/ 0 h 10000"/>
                  <a:gd name="connsiteX0" fmla="*/ 10000 w 10000"/>
                  <a:gd name="connsiteY0" fmla="*/ 2369 h 10000"/>
                  <a:gd name="connsiteX1" fmla="*/ 9458 w 10000"/>
                  <a:gd name="connsiteY1" fmla="*/ 10000 h 10000"/>
                  <a:gd name="connsiteX2" fmla="*/ 7903 w 10000"/>
                  <a:gd name="connsiteY2" fmla="*/ 9869 h 10000"/>
                  <a:gd name="connsiteX3" fmla="*/ 6723 w 10000"/>
                  <a:gd name="connsiteY3" fmla="*/ 9748 h 10000"/>
                  <a:gd name="connsiteX4" fmla="*/ 4867 w 10000"/>
                  <a:gd name="connsiteY4" fmla="*/ 9552 h 10000"/>
                  <a:gd name="connsiteX5" fmla="*/ 4891 w 10000"/>
                  <a:gd name="connsiteY5" fmla="*/ 9463 h 10000"/>
                  <a:gd name="connsiteX6" fmla="*/ 4774 w 10000"/>
                  <a:gd name="connsiteY6" fmla="*/ 9410 h 10000"/>
                  <a:gd name="connsiteX7" fmla="*/ 4774 w 10000"/>
                  <a:gd name="connsiteY7" fmla="*/ 9251 h 10000"/>
                  <a:gd name="connsiteX8" fmla="*/ 4642 w 10000"/>
                  <a:gd name="connsiteY8" fmla="*/ 9194 h 10000"/>
                  <a:gd name="connsiteX9" fmla="*/ 4539 w 10000"/>
                  <a:gd name="connsiteY9" fmla="*/ 9126 h 10000"/>
                  <a:gd name="connsiteX10" fmla="*/ 4421 w 10000"/>
                  <a:gd name="connsiteY10" fmla="*/ 8847 h 10000"/>
                  <a:gd name="connsiteX11" fmla="*/ 4332 w 10000"/>
                  <a:gd name="connsiteY11" fmla="*/ 8746 h 10000"/>
                  <a:gd name="connsiteX12" fmla="*/ 4365 w 10000"/>
                  <a:gd name="connsiteY12" fmla="*/ 8462 h 10000"/>
                  <a:gd name="connsiteX13" fmla="*/ 4262 w 10000"/>
                  <a:gd name="connsiteY13" fmla="*/ 8448 h 10000"/>
                  <a:gd name="connsiteX14" fmla="*/ 4204 w 10000"/>
                  <a:gd name="connsiteY14" fmla="*/ 8352 h 10000"/>
                  <a:gd name="connsiteX15" fmla="*/ 4287 w 10000"/>
                  <a:gd name="connsiteY15" fmla="*/ 8232 h 10000"/>
                  <a:gd name="connsiteX16" fmla="*/ 4332 w 10000"/>
                  <a:gd name="connsiteY16" fmla="*/ 8178 h 10000"/>
                  <a:gd name="connsiteX17" fmla="*/ 4361 w 10000"/>
                  <a:gd name="connsiteY17" fmla="*/ 8005 h 10000"/>
                  <a:gd name="connsiteX18" fmla="*/ 4336 w 10000"/>
                  <a:gd name="connsiteY18" fmla="*/ 7899 h 10000"/>
                  <a:gd name="connsiteX19" fmla="*/ 4361 w 10000"/>
                  <a:gd name="connsiteY19" fmla="*/ 7705 h 10000"/>
                  <a:gd name="connsiteX20" fmla="*/ 4389 w 10000"/>
                  <a:gd name="connsiteY20" fmla="*/ 7678 h 10000"/>
                  <a:gd name="connsiteX21" fmla="*/ 4406 w 10000"/>
                  <a:gd name="connsiteY21" fmla="*/ 7568 h 10000"/>
                  <a:gd name="connsiteX22" fmla="*/ 4346 w 10000"/>
                  <a:gd name="connsiteY22" fmla="*/ 7405 h 10000"/>
                  <a:gd name="connsiteX23" fmla="*/ 4336 w 10000"/>
                  <a:gd name="connsiteY23" fmla="*/ 6963 h 10000"/>
                  <a:gd name="connsiteX24" fmla="*/ 4204 w 10000"/>
                  <a:gd name="connsiteY24" fmla="*/ 6779 h 10000"/>
                  <a:gd name="connsiteX25" fmla="*/ 4140 w 10000"/>
                  <a:gd name="connsiteY25" fmla="*/ 6525 h 10000"/>
                  <a:gd name="connsiteX26" fmla="*/ 4037 w 10000"/>
                  <a:gd name="connsiteY26" fmla="*/ 6525 h 10000"/>
                  <a:gd name="connsiteX27" fmla="*/ 3910 w 10000"/>
                  <a:gd name="connsiteY27" fmla="*/ 6574 h 10000"/>
                  <a:gd name="connsiteX28" fmla="*/ 3831 w 10000"/>
                  <a:gd name="connsiteY28" fmla="*/ 6410 h 10000"/>
                  <a:gd name="connsiteX29" fmla="*/ 3851 w 10000"/>
                  <a:gd name="connsiteY29" fmla="*/ 6380 h 10000"/>
                  <a:gd name="connsiteX30" fmla="*/ 3835 w 10000"/>
                  <a:gd name="connsiteY30" fmla="*/ 6237 h 10000"/>
                  <a:gd name="connsiteX31" fmla="*/ 3742 w 10000"/>
                  <a:gd name="connsiteY31" fmla="*/ 6210 h 10000"/>
                  <a:gd name="connsiteX32" fmla="*/ 3639 w 10000"/>
                  <a:gd name="connsiteY32" fmla="*/ 6063 h 10000"/>
                  <a:gd name="connsiteX33" fmla="*/ 3598 w 10000"/>
                  <a:gd name="connsiteY33" fmla="*/ 5989 h 10000"/>
                  <a:gd name="connsiteX34" fmla="*/ 3540 w 10000"/>
                  <a:gd name="connsiteY34" fmla="*/ 5957 h 10000"/>
                  <a:gd name="connsiteX35" fmla="*/ 3520 w 10000"/>
                  <a:gd name="connsiteY35" fmla="*/ 5889 h 10000"/>
                  <a:gd name="connsiteX36" fmla="*/ 3609 w 10000"/>
                  <a:gd name="connsiteY36" fmla="*/ 5863 h 10000"/>
                  <a:gd name="connsiteX37" fmla="*/ 3520 w 10000"/>
                  <a:gd name="connsiteY37" fmla="*/ 5621 h 10000"/>
                  <a:gd name="connsiteX38" fmla="*/ 3447 w 10000"/>
                  <a:gd name="connsiteY38" fmla="*/ 5590 h 10000"/>
                  <a:gd name="connsiteX39" fmla="*/ 3452 w 10000"/>
                  <a:gd name="connsiteY39" fmla="*/ 5516 h 10000"/>
                  <a:gd name="connsiteX40" fmla="*/ 3216 w 10000"/>
                  <a:gd name="connsiteY40" fmla="*/ 5399 h 10000"/>
                  <a:gd name="connsiteX41" fmla="*/ 3194 w 10000"/>
                  <a:gd name="connsiteY41" fmla="*/ 5295 h 10000"/>
                  <a:gd name="connsiteX42" fmla="*/ 3216 w 10000"/>
                  <a:gd name="connsiteY42" fmla="*/ 5215 h 10000"/>
                  <a:gd name="connsiteX43" fmla="*/ 3067 w 10000"/>
                  <a:gd name="connsiteY43" fmla="*/ 5058 h 10000"/>
                  <a:gd name="connsiteX44" fmla="*/ 2974 w 10000"/>
                  <a:gd name="connsiteY44" fmla="*/ 4995 h 10000"/>
                  <a:gd name="connsiteX45" fmla="*/ 2959 w 10000"/>
                  <a:gd name="connsiteY45" fmla="*/ 4893 h 10000"/>
                  <a:gd name="connsiteX46" fmla="*/ 2994 w 10000"/>
                  <a:gd name="connsiteY46" fmla="*/ 4727 h 10000"/>
                  <a:gd name="connsiteX47" fmla="*/ 2921 w 10000"/>
                  <a:gd name="connsiteY47" fmla="*/ 4673 h 10000"/>
                  <a:gd name="connsiteX48" fmla="*/ 2916 w 10000"/>
                  <a:gd name="connsiteY48" fmla="*/ 4563 h 10000"/>
                  <a:gd name="connsiteX49" fmla="*/ 2818 w 10000"/>
                  <a:gd name="connsiteY49" fmla="*/ 4505 h 10000"/>
                  <a:gd name="connsiteX50" fmla="*/ 2818 w 10000"/>
                  <a:gd name="connsiteY50" fmla="*/ 4410 h 10000"/>
                  <a:gd name="connsiteX51" fmla="*/ 2753 w 10000"/>
                  <a:gd name="connsiteY51" fmla="*/ 4325 h 10000"/>
                  <a:gd name="connsiteX52" fmla="*/ 2753 w 10000"/>
                  <a:gd name="connsiteY52" fmla="*/ 4246 h 10000"/>
                  <a:gd name="connsiteX53" fmla="*/ 2694 w 10000"/>
                  <a:gd name="connsiteY53" fmla="*/ 4137 h 10000"/>
                  <a:gd name="connsiteX54" fmla="*/ 2680 w 10000"/>
                  <a:gd name="connsiteY54" fmla="*/ 4041 h 10000"/>
                  <a:gd name="connsiteX55" fmla="*/ 2590 w 10000"/>
                  <a:gd name="connsiteY55" fmla="*/ 4016 h 10000"/>
                  <a:gd name="connsiteX56" fmla="*/ 2517 w 10000"/>
                  <a:gd name="connsiteY56" fmla="*/ 4088 h 10000"/>
                  <a:gd name="connsiteX57" fmla="*/ 2502 w 10000"/>
                  <a:gd name="connsiteY57" fmla="*/ 4167 h 10000"/>
                  <a:gd name="connsiteX58" fmla="*/ 2384 w 10000"/>
                  <a:gd name="connsiteY58" fmla="*/ 4142 h 10000"/>
                  <a:gd name="connsiteX59" fmla="*/ 2355 w 10000"/>
                  <a:gd name="connsiteY59" fmla="*/ 4062 h 10000"/>
                  <a:gd name="connsiteX60" fmla="*/ 2360 w 10000"/>
                  <a:gd name="connsiteY60" fmla="*/ 3952 h 10000"/>
                  <a:gd name="connsiteX61" fmla="*/ 2315 w 10000"/>
                  <a:gd name="connsiteY61" fmla="*/ 3874 h 10000"/>
                  <a:gd name="connsiteX62" fmla="*/ 2331 w 10000"/>
                  <a:gd name="connsiteY62" fmla="*/ 3803 h 10000"/>
                  <a:gd name="connsiteX63" fmla="*/ 2242 w 10000"/>
                  <a:gd name="connsiteY63" fmla="*/ 3653 h 10000"/>
                  <a:gd name="connsiteX64" fmla="*/ 1764 w 10000"/>
                  <a:gd name="connsiteY64" fmla="*/ 3235 h 10000"/>
                  <a:gd name="connsiteX65" fmla="*/ 1764 w 10000"/>
                  <a:gd name="connsiteY65" fmla="*/ 3131 h 10000"/>
                  <a:gd name="connsiteX66" fmla="*/ 1661 w 10000"/>
                  <a:gd name="connsiteY66" fmla="*/ 3126 h 10000"/>
                  <a:gd name="connsiteX67" fmla="*/ 1588 w 10000"/>
                  <a:gd name="connsiteY67" fmla="*/ 3063 h 10000"/>
                  <a:gd name="connsiteX68" fmla="*/ 1593 w 10000"/>
                  <a:gd name="connsiteY68" fmla="*/ 2957 h 10000"/>
                  <a:gd name="connsiteX69" fmla="*/ 1735 w 10000"/>
                  <a:gd name="connsiteY69" fmla="*/ 2872 h 10000"/>
                  <a:gd name="connsiteX70" fmla="*/ 1710 w 10000"/>
                  <a:gd name="connsiteY70" fmla="*/ 2721 h 10000"/>
                  <a:gd name="connsiteX71" fmla="*/ 1549 w 10000"/>
                  <a:gd name="connsiteY71" fmla="*/ 2656 h 10000"/>
                  <a:gd name="connsiteX72" fmla="*/ 1499 w 10000"/>
                  <a:gd name="connsiteY72" fmla="*/ 2563 h 10000"/>
                  <a:gd name="connsiteX73" fmla="*/ 1423 w 10000"/>
                  <a:gd name="connsiteY73" fmla="*/ 2689 h 10000"/>
                  <a:gd name="connsiteX74" fmla="*/ 1325 w 10000"/>
                  <a:gd name="connsiteY74" fmla="*/ 2673 h 10000"/>
                  <a:gd name="connsiteX75" fmla="*/ 1217 w 10000"/>
                  <a:gd name="connsiteY75" fmla="*/ 2730 h 10000"/>
                  <a:gd name="connsiteX76" fmla="*/ 1232 w 10000"/>
                  <a:gd name="connsiteY76" fmla="*/ 2610 h 10000"/>
                  <a:gd name="connsiteX77" fmla="*/ 1282 w 10000"/>
                  <a:gd name="connsiteY77" fmla="*/ 2547 h 10000"/>
                  <a:gd name="connsiteX78" fmla="*/ 1222 w 10000"/>
                  <a:gd name="connsiteY78" fmla="*/ 2495 h 10000"/>
                  <a:gd name="connsiteX79" fmla="*/ 1193 w 10000"/>
                  <a:gd name="connsiteY79" fmla="*/ 2336 h 10000"/>
                  <a:gd name="connsiteX80" fmla="*/ 1150 w 10000"/>
                  <a:gd name="connsiteY80" fmla="*/ 2257 h 10000"/>
                  <a:gd name="connsiteX81" fmla="*/ 1232 w 10000"/>
                  <a:gd name="connsiteY81" fmla="*/ 2178 h 10000"/>
                  <a:gd name="connsiteX82" fmla="*/ 1203 w 10000"/>
                  <a:gd name="connsiteY82" fmla="*/ 2036 h 10000"/>
                  <a:gd name="connsiteX83" fmla="*/ 1135 w 10000"/>
                  <a:gd name="connsiteY83" fmla="*/ 1962 h 10000"/>
                  <a:gd name="connsiteX84" fmla="*/ 1203 w 10000"/>
                  <a:gd name="connsiteY84" fmla="*/ 1837 h 10000"/>
                  <a:gd name="connsiteX85" fmla="*/ 1114 w 10000"/>
                  <a:gd name="connsiteY85" fmla="*/ 1804 h 10000"/>
                  <a:gd name="connsiteX86" fmla="*/ 1090 w 10000"/>
                  <a:gd name="connsiteY86" fmla="*/ 1711 h 10000"/>
                  <a:gd name="connsiteX87" fmla="*/ 987 w 10000"/>
                  <a:gd name="connsiteY87" fmla="*/ 1735 h 10000"/>
                  <a:gd name="connsiteX88" fmla="*/ 1001 w 10000"/>
                  <a:gd name="connsiteY88" fmla="*/ 1648 h 10000"/>
                  <a:gd name="connsiteX89" fmla="*/ 953 w 10000"/>
                  <a:gd name="connsiteY89" fmla="*/ 1546 h 10000"/>
                  <a:gd name="connsiteX90" fmla="*/ 987 w 10000"/>
                  <a:gd name="connsiteY90" fmla="*/ 1484 h 10000"/>
                  <a:gd name="connsiteX91" fmla="*/ 928 w 10000"/>
                  <a:gd name="connsiteY91" fmla="*/ 1410 h 10000"/>
                  <a:gd name="connsiteX92" fmla="*/ 863 w 10000"/>
                  <a:gd name="connsiteY92" fmla="*/ 1405 h 10000"/>
                  <a:gd name="connsiteX93" fmla="*/ 908 w 10000"/>
                  <a:gd name="connsiteY93" fmla="*/ 1268 h 10000"/>
                  <a:gd name="connsiteX94" fmla="*/ 854 w 10000"/>
                  <a:gd name="connsiteY94" fmla="*/ 1151 h 10000"/>
                  <a:gd name="connsiteX95" fmla="*/ 775 w 10000"/>
                  <a:gd name="connsiteY95" fmla="*/ 1046 h 10000"/>
                  <a:gd name="connsiteX96" fmla="*/ 692 w 10000"/>
                  <a:gd name="connsiteY96" fmla="*/ 1025 h 10000"/>
                  <a:gd name="connsiteX97" fmla="*/ 686 w 10000"/>
                  <a:gd name="connsiteY97" fmla="*/ 1093 h 10000"/>
                  <a:gd name="connsiteX98" fmla="*/ 627 w 10000"/>
                  <a:gd name="connsiteY98" fmla="*/ 1167 h 10000"/>
                  <a:gd name="connsiteX99" fmla="*/ 514 w 10000"/>
                  <a:gd name="connsiteY99" fmla="*/ 1057 h 10000"/>
                  <a:gd name="connsiteX100" fmla="*/ 411 w 10000"/>
                  <a:gd name="connsiteY100" fmla="*/ 1046 h 10000"/>
                  <a:gd name="connsiteX101" fmla="*/ 368 w 10000"/>
                  <a:gd name="connsiteY101" fmla="*/ 883 h 10000"/>
                  <a:gd name="connsiteX102" fmla="*/ 219 w 10000"/>
                  <a:gd name="connsiteY102" fmla="*/ 678 h 10000"/>
                  <a:gd name="connsiteX103" fmla="*/ 111 w 10000"/>
                  <a:gd name="connsiteY103" fmla="*/ 651 h 10000"/>
                  <a:gd name="connsiteX104" fmla="*/ 8 w 10000"/>
                  <a:gd name="connsiteY104" fmla="*/ 604 h 10000"/>
                  <a:gd name="connsiteX105" fmla="*/ 8 w 10000"/>
                  <a:gd name="connsiteY105" fmla="*/ 0 h 10000"/>
                  <a:gd name="connsiteX0" fmla="*/ 10000 w 10000"/>
                  <a:gd name="connsiteY0" fmla="*/ 2369 h 10000"/>
                  <a:gd name="connsiteX1" fmla="*/ 9458 w 10000"/>
                  <a:gd name="connsiteY1" fmla="*/ 10000 h 10000"/>
                  <a:gd name="connsiteX2" fmla="*/ 7903 w 10000"/>
                  <a:gd name="connsiteY2" fmla="*/ 9869 h 10000"/>
                  <a:gd name="connsiteX3" fmla="*/ 6723 w 10000"/>
                  <a:gd name="connsiteY3" fmla="*/ 9748 h 10000"/>
                  <a:gd name="connsiteX4" fmla="*/ 4867 w 10000"/>
                  <a:gd name="connsiteY4" fmla="*/ 9552 h 10000"/>
                  <a:gd name="connsiteX5" fmla="*/ 4891 w 10000"/>
                  <a:gd name="connsiteY5" fmla="*/ 9463 h 10000"/>
                  <a:gd name="connsiteX6" fmla="*/ 4774 w 10000"/>
                  <a:gd name="connsiteY6" fmla="*/ 9410 h 10000"/>
                  <a:gd name="connsiteX7" fmla="*/ 4774 w 10000"/>
                  <a:gd name="connsiteY7" fmla="*/ 9251 h 10000"/>
                  <a:gd name="connsiteX8" fmla="*/ 4642 w 10000"/>
                  <a:gd name="connsiteY8" fmla="*/ 9194 h 10000"/>
                  <a:gd name="connsiteX9" fmla="*/ 4539 w 10000"/>
                  <a:gd name="connsiteY9" fmla="*/ 9126 h 10000"/>
                  <a:gd name="connsiteX10" fmla="*/ 4421 w 10000"/>
                  <a:gd name="connsiteY10" fmla="*/ 8847 h 10000"/>
                  <a:gd name="connsiteX11" fmla="*/ 4332 w 10000"/>
                  <a:gd name="connsiteY11" fmla="*/ 8746 h 10000"/>
                  <a:gd name="connsiteX12" fmla="*/ 4365 w 10000"/>
                  <a:gd name="connsiteY12" fmla="*/ 8462 h 10000"/>
                  <a:gd name="connsiteX13" fmla="*/ 4262 w 10000"/>
                  <a:gd name="connsiteY13" fmla="*/ 8448 h 10000"/>
                  <a:gd name="connsiteX14" fmla="*/ 4204 w 10000"/>
                  <a:gd name="connsiteY14" fmla="*/ 8352 h 10000"/>
                  <a:gd name="connsiteX15" fmla="*/ 4287 w 10000"/>
                  <a:gd name="connsiteY15" fmla="*/ 8232 h 10000"/>
                  <a:gd name="connsiteX16" fmla="*/ 4332 w 10000"/>
                  <a:gd name="connsiteY16" fmla="*/ 8178 h 10000"/>
                  <a:gd name="connsiteX17" fmla="*/ 4361 w 10000"/>
                  <a:gd name="connsiteY17" fmla="*/ 8005 h 10000"/>
                  <a:gd name="connsiteX18" fmla="*/ 4336 w 10000"/>
                  <a:gd name="connsiteY18" fmla="*/ 7899 h 10000"/>
                  <a:gd name="connsiteX19" fmla="*/ 4361 w 10000"/>
                  <a:gd name="connsiteY19" fmla="*/ 7705 h 10000"/>
                  <a:gd name="connsiteX20" fmla="*/ 4389 w 10000"/>
                  <a:gd name="connsiteY20" fmla="*/ 7678 h 10000"/>
                  <a:gd name="connsiteX21" fmla="*/ 4406 w 10000"/>
                  <a:gd name="connsiteY21" fmla="*/ 7568 h 10000"/>
                  <a:gd name="connsiteX22" fmla="*/ 4346 w 10000"/>
                  <a:gd name="connsiteY22" fmla="*/ 7405 h 10000"/>
                  <a:gd name="connsiteX23" fmla="*/ 4336 w 10000"/>
                  <a:gd name="connsiteY23" fmla="*/ 6963 h 10000"/>
                  <a:gd name="connsiteX24" fmla="*/ 4204 w 10000"/>
                  <a:gd name="connsiteY24" fmla="*/ 6779 h 10000"/>
                  <a:gd name="connsiteX25" fmla="*/ 4140 w 10000"/>
                  <a:gd name="connsiteY25" fmla="*/ 6525 h 10000"/>
                  <a:gd name="connsiteX26" fmla="*/ 4037 w 10000"/>
                  <a:gd name="connsiteY26" fmla="*/ 6525 h 10000"/>
                  <a:gd name="connsiteX27" fmla="*/ 3910 w 10000"/>
                  <a:gd name="connsiteY27" fmla="*/ 6574 h 10000"/>
                  <a:gd name="connsiteX28" fmla="*/ 3831 w 10000"/>
                  <a:gd name="connsiteY28" fmla="*/ 6410 h 10000"/>
                  <a:gd name="connsiteX29" fmla="*/ 3851 w 10000"/>
                  <a:gd name="connsiteY29" fmla="*/ 6380 h 10000"/>
                  <a:gd name="connsiteX30" fmla="*/ 3835 w 10000"/>
                  <a:gd name="connsiteY30" fmla="*/ 6237 h 10000"/>
                  <a:gd name="connsiteX31" fmla="*/ 3742 w 10000"/>
                  <a:gd name="connsiteY31" fmla="*/ 6210 h 10000"/>
                  <a:gd name="connsiteX32" fmla="*/ 3639 w 10000"/>
                  <a:gd name="connsiteY32" fmla="*/ 6063 h 10000"/>
                  <a:gd name="connsiteX33" fmla="*/ 3598 w 10000"/>
                  <a:gd name="connsiteY33" fmla="*/ 5989 h 10000"/>
                  <a:gd name="connsiteX34" fmla="*/ 3540 w 10000"/>
                  <a:gd name="connsiteY34" fmla="*/ 5957 h 10000"/>
                  <a:gd name="connsiteX35" fmla="*/ 3520 w 10000"/>
                  <a:gd name="connsiteY35" fmla="*/ 5889 h 10000"/>
                  <a:gd name="connsiteX36" fmla="*/ 3609 w 10000"/>
                  <a:gd name="connsiteY36" fmla="*/ 5863 h 10000"/>
                  <a:gd name="connsiteX37" fmla="*/ 3520 w 10000"/>
                  <a:gd name="connsiteY37" fmla="*/ 5621 h 10000"/>
                  <a:gd name="connsiteX38" fmla="*/ 3447 w 10000"/>
                  <a:gd name="connsiteY38" fmla="*/ 5590 h 10000"/>
                  <a:gd name="connsiteX39" fmla="*/ 3452 w 10000"/>
                  <a:gd name="connsiteY39" fmla="*/ 5516 h 10000"/>
                  <a:gd name="connsiteX40" fmla="*/ 3216 w 10000"/>
                  <a:gd name="connsiteY40" fmla="*/ 5399 h 10000"/>
                  <a:gd name="connsiteX41" fmla="*/ 3194 w 10000"/>
                  <a:gd name="connsiteY41" fmla="*/ 5295 h 10000"/>
                  <a:gd name="connsiteX42" fmla="*/ 3216 w 10000"/>
                  <a:gd name="connsiteY42" fmla="*/ 5215 h 10000"/>
                  <a:gd name="connsiteX43" fmla="*/ 3067 w 10000"/>
                  <a:gd name="connsiteY43" fmla="*/ 5058 h 10000"/>
                  <a:gd name="connsiteX44" fmla="*/ 2974 w 10000"/>
                  <a:gd name="connsiteY44" fmla="*/ 4995 h 10000"/>
                  <a:gd name="connsiteX45" fmla="*/ 2959 w 10000"/>
                  <a:gd name="connsiteY45" fmla="*/ 4893 h 10000"/>
                  <a:gd name="connsiteX46" fmla="*/ 2994 w 10000"/>
                  <a:gd name="connsiteY46" fmla="*/ 4727 h 10000"/>
                  <a:gd name="connsiteX47" fmla="*/ 2921 w 10000"/>
                  <a:gd name="connsiteY47" fmla="*/ 4673 h 10000"/>
                  <a:gd name="connsiteX48" fmla="*/ 2916 w 10000"/>
                  <a:gd name="connsiteY48" fmla="*/ 4563 h 10000"/>
                  <a:gd name="connsiteX49" fmla="*/ 2818 w 10000"/>
                  <a:gd name="connsiteY49" fmla="*/ 4505 h 10000"/>
                  <a:gd name="connsiteX50" fmla="*/ 2818 w 10000"/>
                  <a:gd name="connsiteY50" fmla="*/ 4410 h 10000"/>
                  <a:gd name="connsiteX51" fmla="*/ 2753 w 10000"/>
                  <a:gd name="connsiteY51" fmla="*/ 4325 h 10000"/>
                  <a:gd name="connsiteX52" fmla="*/ 2753 w 10000"/>
                  <a:gd name="connsiteY52" fmla="*/ 4246 h 10000"/>
                  <a:gd name="connsiteX53" fmla="*/ 2694 w 10000"/>
                  <a:gd name="connsiteY53" fmla="*/ 4137 h 10000"/>
                  <a:gd name="connsiteX54" fmla="*/ 2680 w 10000"/>
                  <a:gd name="connsiteY54" fmla="*/ 4041 h 10000"/>
                  <a:gd name="connsiteX55" fmla="*/ 2590 w 10000"/>
                  <a:gd name="connsiteY55" fmla="*/ 4016 h 10000"/>
                  <a:gd name="connsiteX56" fmla="*/ 2517 w 10000"/>
                  <a:gd name="connsiteY56" fmla="*/ 4088 h 10000"/>
                  <a:gd name="connsiteX57" fmla="*/ 2502 w 10000"/>
                  <a:gd name="connsiteY57" fmla="*/ 4167 h 10000"/>
                  <a:gd name="connsiteX58" fmla="*/ 2384 w 10000"/>
                  <a:gd name="connsiteY58" fmla="*/ 4142 h 10000"/>
                  <a:gd name="connsiteX59" fmla="*/ 2355 w 10000"/>
                  <a:gd name="connsiteY59" fmla="*/ 4062 h 10000"/>
                  <a:gd name="connsiteX60" fmla="*/ 2360 w 10000"/>
                  <a:gd name="connsiteY60" fmla="*/ 3952 h 10000"/>
                  <a:gd name="connsiteX61" fmla="*/ 2315 w 10000"/>
                  <a:gd name="connsiteY61" fmla="*/ 3874 h 10000"/>
                  <a:gd name="connsiteX62" fmla="*/ 2331 w 10000"/>
                  <a:gd name="connsiteY62" fmla="*/ 3803 h 10000"/>
                  <a:gd name="connsiteX63" fmla="*/ 2242 w 10000"/>
                  <a:gd name="connsiteY63" fmla="*/ 3653 h 10000"/>
                  <a:gd name="connsiteX64" fmla="*/ 1764 w 10000"/>
                  <a:gd name="connsiteY64" fmla="*/ 3235 h 10000"/>
                  <a:gd name="connsiteX65" fmla="*/ 1764 w 10000"/>
                  <a:gd name="connsiteY65" fmla="*/ 3131 h 10000"/>
                  <a:gd name="connsiteX66" fmla="*/ 1661 w 10000"/>
                  <a:gd name="connsiteY66" fmla="*/ 3126 h 10000"/>
                  <a:gd name="connsiteX67" fmla="*/ 1588 w 10000"/>
                  <a:gd name="connsiteY67" fmla="*/ 3063 h 10000"/>
                  <a:gd name="connsiteX68" fmla="*/ 1593 w 10000"/>
                  <a:gd name="connsiteY68" fmla="*/ 2957 h 10000"/>
                  <a:gd name="connsiteX69" fmla="*/ 1735 w 10000"/>
                  <a:gd name="connsiteY69" fmla="*/ 2872 h 10000"/>
                  <a:gd name="connsiteX70" fmla="*/ 1710 w 10000"/>
                  <a:gd name="connsiteY70" fmla="*/ 2721 h 10000"/>
                  <a:gd name="connsiteX71" fmla="*/ 1549 w 10000"/>
                  <a:gd name="connsiteY71" fmla="*/ 2656 h 10000"/>
                  <a:gd name="connsiteX72" fmla="*/ 1499 w 10000"/>
                  <a:gd name="connsiteY72" fmla="*/ 2563 h 10000"/>
                  <a:gd name="connsiteX73" fmla="*/ 1423 w 10000"/>
                  <a:gd name="connsiteY73" fmla="*/ 2689 h 10000"/>
                  <a:gd name="connsiteX74" fmla="*/ 1325 w 10000"/>
                  <a:gd name="connsiteY74" fmla="*/ 2673 h 10000"/>
                  <a:gd name="connsiteX75" fmla="*/ 1217 w 10000"/>
                  <a:gd name="connsiteY75" fmla="*/ 2730 h 10000"/>
                  <a:gd name="connsiteX76" fmla="*/ 1232 w 10000"/>
                  <a:gd name="connsiteY76" fmla="*/ 2610 h 10000"/>
                  <a:gd name="connsiteX77" fmla="*/ 1282 w 10000"/>
                  <a:gd name="connsiteY77" fmla="*/ 2547 h 10000"/>
                  <a:gd name="connsiteX78" fmla="*/ 1222 w 10000"/>
                  <a:gd name="connsiteY78" fmla="*/ 2495 h 10000"/>
                  <a:gd name="connsiteX79" fmla="*/ 1193 w 10000"/>
                  <a:gd name="connsiteY79" fmla="*/ 2336 h 10000"/>
                  <a:gd name="connsiteX80" fmla="*/ 1150 w 10000"/>
                  <a:gd name="connsiteY80" fmla="*/ 2257 h 10000"/>
                  <a:gd name="connsiteX81" fmla="*/ 1232 w 10000"/>
                  <a:gd name="connsiteY81" fmla="*/ 2178 h 10000"/>
                  <a:gd name="connsiteX82" fmla="*/ 1203 w 10000"/>
                  <a:gd name="connsiteY82" fmla="*/ 2036 h 10000"/>
                  <a:gd name="connsiteX83" fmla="*/ 1135 w 10000"/>
                  <a:gd name="connsiteY83" fmla="*/ 1962 h 10000"/>
                  <a:gd name="connsiteX84" fmla="*/ 1203 w 10000"/>
                  <a:gd name="connsiteY84" fmla="*/ 1837 h 10000"/>
                  <a:gd name="connsiteX85" fmla="*/ 1114 w 10000"/>
                  <a:gd name="connsiteY85" fmla="*/ 1804 h 10000"/>
                  <a:gd name="connsiteX86" fmla="*/ 1090 w 10000"/>
                  <a:gd name="connsiteY86" fmla="*/ 1711 h 10000"/>
                  <a:gd name="connsiteX87" fmla="*/ 987 w 10000"/>
                  <a:gd name="connsiteY87" fmla="*/ 1735 h 10000"/>
                  <a:gd name="connsiteX88" fmla="*/ 1001 w 10000"/>
                  <a:gd name="connsiteY88" fmla="*/ 1648 h 10000"/>
                  <a:gd name="connsiteX89" fmla="*/ 953 w 10000"/>
                  <a:gd name="connsiteY89" fmla="*/ 1546 h 10000"/>
                  <a:gd name="connsiteX90" fmla="*/ 987 w 10000"/>
                  <a:gd name="connsiteY90" fmla="*/ 1484 h 10000"/>
                  <a:gd name="connsiteX91" fmla="*/ 928 w 10000"/>
                  <a:gd name="connsiteY91" fmla="*/ 1410 h 10000"/>
                  <a:gd name="connsiteX92" fmla="*/ 863 w 10000"/>
                  <a:gd name="connsiteY92" fmla="*/ 1405 h 10000"/>
                  <a:gd name="connsiteX93" fmla="*/ 908 w 10000"/>
                  <a:gd name="connsiteY93" fmla="*/ 1268 h 10000"/>
                  <a:gd name="connsiteX94" fmla="*/ 854 w 10000"/>
                  <a:gd name="connsiteY94" fmla="*/ 1151 h 10000"/>
                  <a:gd name="connsiteX95" fmla="*/ 775 w 10000"/>
                  <a:gd name="connsiteY95" fmla="*/ 1046 h 10000"/>
                  <a:gd name="connsiteX96" fmla="*/ 692 w 10000"/>
                  <a:gd name="connsiteY96" fmla="*/ 1025 h 10000"/>
                  <a:gd name="connsiteX97" fmla="*/ 686 w 10000"/>
                  <a:gd name="connsiteY97" fmla="*/ 1093 h 10000"/>
                  <a:gd name="connsiteX98" fmla="*/ 627 w 10000"/>
                  <a:gd name="connsiteY98" fmla="*/ 1167 h 10000"/>
                  <a:gd name="connsiteX99" fmla="*/ 514 w 10000"/>
                  <a:gd name="connsiteY99" fmla="*/ 1057 h 10000"/>
                  <a:gd name="connsiteX100" fmla="*/ 411 w 10000"/>
                  <a:gd name="connsiteY100" fmla="*/ 1046 h 10000"/>
                  <a:gd name="connsiteX101" fmla="*/ 368 w 10000"/>
                  <a:gd name="connsiteY101" fmla="*/ 883 h 10000"/>
                  <a:gd name="connsiteX102" fmla="*/ 111 w 10000"/>
                  <a:gd name="connsiteY102" fmla="*/ 651 h 10000"/>
                  <a:gd name="connsiteX103" fmla="*/ 8 w 10000"/>
                  <a:gd name="connsiteY103" fmla="*/ 604 h 10000"/>
                  <a:gd name="connsiteX104" fmla="*/ 8 w 10000"/>
                  <a:gd name="connsiteY104" fmla="*/ 0 h 10000"/>
                  <a:gd name="connsiteX0" fmla="*/ 10000 w 10000"/>
                  <a:gd name="connsiteY0" fmla="*/ 2369 h 10000"/>
                  <a:gd name="connsiteX1" fmla="*/ 9458 w 10000"/>
                  <a:gd name="connsiteY1" fmla="*/ 10000 h 10000"/>
                  <a:gd name="connsiteX2" fmla="*/ 7903 w 10000"/>
                  <a:gd name="connsiteY2" fmla="*/ 9869 h 10000"/>
                  <a:gd name="connsiteX3" fmla="*/ 6723 w 10000"/>
                  <a:gd name="connsiteY3" fmla="*/ 9748 h 10000"/>
                  <a:gd name="connsiteX4" fmla="*/ 4867 w 10000"/>
                  <a:gd name="connsiteY4" fmla="*/ 9552 h 10000"/>
                  <a:gd name="connsiteX5" fmla="*/ 4891 w 10000"/>
                  <a:gd name="connsiteY5" fmla="*/ 9463 h 10000"/>
                  <a:gd name="connsiteX6" fmla="*/ 4774 w 10000"/>
                  <a:gd name="connsiteY6" fmla="*/ 9410 h 10000"/>
                  <a:gd name="connsiteX7" fmla="*/ 4774 w 10000"/>
                  <a:gd name="connsiteY7" fmla="*/ 9251 h 10000"/>
                  <a:gd name="connsiteX8" fmla="*/ 4642 w 10000"/>
                  <a:gd name="connsiteY8" fmla="*/ 9194 h 10000"/>
                  <a:gd name="connsiteX9" fmla="*/ 4539 w 10000"/>
                  <a:gd name="connsiteY9" fmla="*/ 9126 h 10000"/>
                  <a:gd name="connsiteX10" fmla="*/ 4421 w 10000"/>
                  <a:gd name="connsiteY10" fmla="*/ 8847 h 10000"/>
                  <a:gd name="connsiteX11" fmla="*/ 4332 w 10000"/>
                  <a:gd name="connsiteY11" fmla="*/ 8746 h 10000"/>
                  <a:gd name="connsiteX12" fmla="*/ 4365 w 10000"/>
                  <a:gd name="connsiteY12" fmla="*/ 8462 h 10000"/>
                  <a:gd name="connsiteX13" fmla="*/ 4262 w 10000"/>
                  <a:gd name="connsiteY13" fmla="*/ 8448 h 10000"/>
                  <a:gd name="connsiteX14" fmla="*/ 4204 w 10000"/>
                  <a:gd name="connsiteY14" fmla="*/ 8352 h 10000"/>
                  <a:gd name="connsiteX15" fmla="*/ 4287 w 10000"/>
                  <a:gd name="connsiteY15" fmla="*/ 8232 h 10000"/>
                  <a:gd name="connsiteX16" fmla="*/ 4332 w 10000"/>
                  <a:gd name="connsiteY16" fmla="*/ 8178 h 10000"/>
                  <a:gd name="connsiteX17" fmla="*/ 4361 w 10000"/>
                  <a:gd name="connsiteY17" fmla="*/ 8005 h 10000"/>
                  <a:gd name="connsiteX18" fmla="*/ 4336 w 10000"/>
                  <a:gd name="connsiteY18" fmla="*/ 7899 h 10000"/>
                  <a:gd name="connsiteX19" fmla="*/ 4361 w 10000"/>
                  <a:gd name="connsiteY19" fmla="*/ 7705 h 10000"/>
                  <a:gd name="connsiteX20" fmla="*/ 4389 w 10000"/>
                  <a:gd name="connsiteY20" fmla="*/ 7678 h 10000"/>
                  <a:gd name="connsiteX21" fmla="*/ 4406 w 10000"/>
                  <a:gd name="connsiteY21" fmla="*/ 7568 h 10000"/>
                  <a:gd name="connsiteX22" fmla="*/ 4346 w 10000"/>
                  <a:gd name="connsiteY22" fmla="*/ 7405 h 10000"/>
                  <a:gd name="connsiteX23" fmla="*/ 4336 w 10000"/>
                  <a:gd name="connsiteY23" fmla="*/ 6963 h 10000"/>
                  <a:gd name="connsiteX24" fmla="*/ 4204 w 10000"/>
                  <a:gd name="connsiteY24" fmla="*/ 6779 h 10000"/>
                  <a:gd name="connsiteX25" fmla="*/ 4140 w 10000"/>
                  <a:gd name="connsiteY25" fmla="*/ 6525 h 10000"/>
                  <a:gd name="connsiteX26" fmla="*/ 4037 w 10000"/>
                  <a:gd name="connsiteY26" fmla="*/ 6525 h 10000"/>
                  <a:gd name="connsiteX27" fmla="*/ 3910 w 10000"/>
                  <a:gd name="connsiteY27" fmla="*/ 6574 h 10000"/>
                  <a:gd name="connsiteX28" fmla="*/ 3831 w 10000"/>
                  <a:gd name="connsiteY28" fmla="*/ 6410 h 10000"/>
                  <a:gd name="connsiteX29" fmla="*/ 3851 w 10000"/>
                  <a:gd name="connsiteY29" fmla="*/ 6380 h 10000"/>
                  <a:gd name="connsiteX30" fmla="*/ 3835 w 10000"/>
                  <a:gd name="connsiteY30" fmla="*/ 6237 h 10000"/>
                  <a:gd name="connsiteX31" fmla="*/ 3742 w 10000"/>
                  <a:gd name="connsiteY31" fmla="*/ 6210 h 10000"/>
                  <a:gd name="connsiteX32" fmla="*/ 3639 w 10000"/>
                  <a:gd name="connsiteY32" fmla="*/ 6063 h 10000"/>
                  <a:gd name="connsiteX33" fmla="*/ 3598 w 10000"/>
                  <a:gd name="connsiteY33" fmla="*/ 5989 h 10000"/>
                  <a:gd name="connsiteX34" fmla="*/ 3540 w 10000"/>
                  <a:gd name="connsiteY34" fmla="*/ 5957 h 10000"/>
                  <a:gd name="connsiteX35" fmla="*/ 3520 w 10000"/>
                  <a:gd name="connsiteY35" fmla="*/ 5889 h 10000"/>
                  <a:gd name="connsiteX36" fmla="*/ 3609 w 10000"/>
                  <a:gd name="connsiteY36" fmla="*/ 5863 h 10000"/>
                  <a:gd name="connsiteX37" fmla="*/ 3520 w 10000"/>
                  <a:gd name="connsiteY37" fmla="*/ 5621 h 10000"/>
                  <a:gd name="connsiteX38" fmla="*/ 3447 w 10000"/>
                  <a:gd name="connsiteY38" fmla="*/ 5590 h 10000"/>
                  <a:gd name="connsiteX39" fmla="*/ 3452 w 10000"/>
                  <a:gd name="connsiteY39" fmla="*/ 5516 h 10000"/>
                  <a:gd name="connsiteX40" fmla="*/ 3216 w 10000"/>
                  <a:gd name="connsiteY40" fmla="*/ 5399 h 10000"/>
                  <a:gd name="connsiteX41" fmla="*/ 3194 w 10000"/>
                  <a:gd name="connsiteY41" fmla="*/ 5295 h 10000"/>
                  <a:gd name="connsiteX42" fmla="*/ 3216 w 10000"/>
                  <a:gd name="connsiteY42" fmla="*/ 5215 h 10000"/>
                  <a:gd name="connsiteX43" fmla="*/ 3067 w 10000"/>
                  <a:gd name="connsiteY43" fmla="*/ 5058 h 10000"/>
                  <a:gd name="connsiteX44" fmla="*/ 2974 w 10000"/>
                  <a:gd name="connsiteY44" fmla="*/ 4995 h 10000"/>
                  <a:gd name="connsiteX45" fmla="*/ 2959 w 10000"/>
                  <a:gd name="connsiteY45" fmla="*/ 4893 h 10000"/>
                  <a:gd name="connsiteX46" fmla="*/ 2994 w 10000"/>
                  <a:gd name="connsiteY46" fmla="*/ 4727 h 10000"/>
                  <a:gd name="connsiteX47" fmla="*/ 2921 w 10000"/>
                  <a:gd name="connsiteY47" fmla="*/ 4673 h 10000"/>
                  <a:gd name="connsiteX48" fmla="*/ 2916 w 10000"/>
                  <a:gd name="connsiteY48" fmla="*/ 4563 h 10000"/>
                  <a:gd name="connsiteX49" fmla="*/ 2818 w 10000"/>
                  <a:gd name="connsiteY49" fmla="*/ 4505 h 10000"/>
                  <a:gd name="connsiteX50" fmla="*/ 2818 w 10000"/>
                  <a:gd name="connsiteY50" fmla="*/ 4410 h 10000"/>
                  <a:gd name="connsiteX51" fmla="*/ 2753 w 10000"/>
                  <a:gd name="connsiteY51" fmla="*/ 4325 h 10000"/>
                  <a:gd name="connsiteX52" fmla="*/ 2753 w 10000"/>
                  <a:gd name="connsiteY52" fmla="*/ 4246 h 10000"/>
                  <a:gd name="connsiteX53" fmla="*/ 2694 w 10000"/>
                  <a:gd name="connsiteY53" fmla="*/ 4137 h 10000"/>
                  <a:gd name="connsiteX54" fmla="*/ 2680 w 10000"/>
                  <a:gd name="connsiteY54" fmla="*/ 4041 h 10000"/>
                  <a:gd name="connsiteX55" fmla="*/ 2590 w 10000"/>
                  <a:gd name="connsiteY55" fmla="*/ 4016 h 10000"/>
                  <a:gd name="connsiteX56" fmla="*/ 2517 w 10000"/>
                  <a:gd name="connsiteY56" fmla="*/ 4088 h 10000"/>
                  <a:gd name="connsiteX57" fmla="*/ 2502 w 10000"/>
                  <a:gd name="connsiteY57" fmla="*/ 4167 h 10000"/>
                  <a:gd name="connsiteX58" fmla="*/ 2384 w 10000"/>
                  <a:gd name="connsiteY58" fmla="*/ 4142 h 10000"/>
                  <a:gd name="connsiteX59" fmla="*/ 2355 w 10000"/>
                  <a:gd name="connsiteY59" fmla="*/ 4062 h 10000"/>
                  <a:gd name="connsiteX60" fmla="*/ 2360 w 10000"/>
                  <a:gd name="connsiteY60" fmla="*/ 3952 h 10000"/>
                  <a:gd name="connsiteX61" fmla="*/ 2315 w 10000"/>
                  <a:gd name="connsiteY61" fmla="*/ 3874 h 10000"/>
                  <a:gd name="connsiteX62" fmla="*/ 2331 w 10000"/>
                  <a:gd name="connsiteY62" fmla="*/ 3803 h 10000"/>
                  <a:gd name="connsiteX63" fmla="*/ 2242 w 10000"/>
                  <a:gd name="connsiteY63" fmla="*/ 3653 h 10000"/>
                  <a:gd name="connsiteX64" fmla="*/ 1764 w 10000"/>
                  <a:gd name="connsiteY64" fmla="*/ 3235 h 10000"/>
                  <a:gd name="connsiteX65" fmla="*/ 1764 w 10000"/>
                  <a:gd name="connsiteY65" fmla="*/ 3131 h 10000"/>
                  <a:gd name="connsiteX66" fmla="*/ 1661 w 10000"/>
                  <a:gd name="connsiteY66" fmla="*/ 3126 h 10000"/>
                  <a:gd name="connsiteX67" fmla="*/ 1588 w 10000"/>
                  <a:gd name="connsiteY67" fmla="*/ 3063 h 10000"/>
                  <a:gd name="connsiteX68" fmla="*/ 1593 w 10000"/>
                  <a:gd name="connsiteY68" fmla="*/ 2957 h 10000"/>
                  <a:gd name="connsiteX69" fmla="*/ 1735 w 10000"/>
                  <a:gd name="connsiteY69" fmla="*/ 2872 h 10000"/>
                  <a:gd name="connsiteX70" fmla="*/ 1710 w 10000"/>
                  <a:gd name="connsiteY70" fmla="*/ 2721 h 10000"/>
                  <a:gd name="connsiteX71" fmla="*/ 1549 w 10000"/>
                  <a:gd name="connsiteY71" fmla="*/ 2656 h 10000"/>
                  <a:gd name="connsiteX72" fmla="*/ 1499 w 10000"/>
                  <a:gd name="connsiteY72" fmla="*/ 2563 h 10000"/>
                  <a:gd name="connsiteX73" fmla="*/ 1423 w 10000"/>
                  <a:gd name="connsiteY73" fmla="*/ 2689 h 10000"/>
                  <a:gd name="connsiteX74" fmla="*/ 1325 w 10000"/>
                  <a:gd name="connsiteY74" fmla="*/ 2673 h 10000"/>
                  <a:gd name="connsiteX75" fmla="*/ 1217 w 10000"/>
                  <a:gd name="connsiteY75" fmla="*/ 2730 h 10000"/>
                  <a:gd name="connsiteX76" fmla="*/ 1232 w 10000"/>
                  <a:gd name="connsiteY76" fmla="*/ 2610 h 10000"/>
                  <a:gd name="connsiteX77" fmla="*/ 1282 w 10000"/>
                  <a:gd name="connsiteY77" fmla="*/ 2547 h 10000"/>
                  <a:gd name="connsiteX78" fmla="*/ 1222 w 10000"/>
                  <a:gd name="connsiteY78" fmla="*/ 2495 h 10000"/>
                  <a:gd name="connsiteX79" fmla="*/ 1193 w 10000"/>
                  <a:gd name="connsiteY79" fmla="*/ 2336 h 10000"/>
                  <a:gd name="connsiteX80" fmla="*/ 1150 w 10000"/>
                  <a:gd name="connsiteY80" fmla="*/ 2257 h 10000"/>
                  <a:gd name="connsiteX81" fmla="*/ 1232 w 10000"/>
                  <a:gd name="connsiteY81" fmla="*/ 2178 h 10000"/>
                  <a:gd name="connsiteX82" fmla="*/ 1203 w 10000"/>
                  <a:gd name="connsiteY82" fmla="*/ 2036 h 10000"/>
                  <a:gd name="connsiteX83" fmla="*/ 1135 w 10000"/>
                  <a:gd name="connsiteY83" fmla="*/ 1962 h 10000"/>
                  <a:gd name="connsiteX84" fmla="*/ 1203 w 10000"/>
                  <a:gd name="connsiteY84" fmla="*/ 1837 h 10000"/>
                  <a:gd name="connsiteX85" fmla="*/ 1114 w 10000"/>
                  <a:gd name="connsiteY85" fmla="*/ 1804 h 10000"/>
                  <a:gd name="connsiteX86" fmla="*/ 1090 w 10000"/>
                  <a:gd name="connsiteY86" fmla="*/ 1711 h 10000"/>
                  <a:gd name="connsiteX87" fmla="*/ 987 w 10000"/>
                  <a:gd name="connsiteY87" fmla="*/ 1735 h 10000"/>
                  <a:gd name="connsiteX88" fmla="*/ 1001 w 10000"/>
                  <a:gd name="connsiteY88" fmla="*/ 1648 h 10000"/>
                  <a:gd name="connsiteX89" fmla="*/ 953 w 10000"/>
                  <a:gd name="connsiteY89" fmla="*/ 1546 h 10000"/>
                  <a:gd name="connsiteX90" fmla="*/ 987 w 10000"/>
                  <a:gd name="connsiteY90" fmla="*/ 1484 h 10000"/>
                  <a:gd name="connsiteX91" fmla="*/ 928 w 10000"/>
                  <a:gd name="connsiteY91" fmla="*/ 1410 h 10000"/>
                  <a:gd name="connsiteX92" fmla="*/ 863 w 10000"/>
                  <a:gd name="connsiteY92" fmla="*/ 1405 h 10000"/>
                  <a:gd name="connsiteX93" fmla="*/ 908 w 10000"/>
                  <a:gd name="connsiteY93" fmla="*/ 1268 h 10000"/>
                  <a:gd name="connsiteX94" fmla="*/ 854 w 10000"/>
                  <a:gd name="connsiteY94" fmla="*/ 1151 h 10000"/>
                  <a:gd name="connsiteX95" fmla="*/ 775 w 10000"/>
                  <a:gd name="connsiteY95" fmla="*/ 1046 h 10000"/>
                  <a:gd name="connsiteX96" fmla="*/ 692 w 10000"/>
                  <a:gd name="connsiteY96" fmla="*/ 1025 h 10000"/>
                  <a:gd name="connsiteX97" fmla="*/ 686 w 10000"/>
                  <a:gd name="connsiteY97" fmla="*/ 1093 h 10000"/>
                  <a:gd name="connsiteX98" fmla="*/ 627 w 10000"/>
                  <a:gd name="connsiteY98" fmla="*/ 1167 h 10000"/>
                  <a:gd name="connsiteX99" fmla="*/ 514 w 10000"/>
                  <a:gd name="connsiteY99" fmla="*/ 1057 h 10000"/>
                  <a:gd name="connsiteX100" fmla="*/ 411 w 10000"/>
                  <a:gd name="connsiteY100" fmla="*/ 1046 h 10000"/>
                  <a:gd name="connsiteX101" fmla="*/ 368 w 10000"/>
                  <a:gd name="connsiteY101" fmla="*/ 883 h 10000"/>
                  <a:gd name="connsiteX102" fmla="*/ 8 w 10000"/>
                  <a:gd name="connsiteY102" fmla="*/ 604 h 10000"/>
                  <a:gd name="connsiteX103" fmla="*/ 8 w 10000"/>
                  <a:gd name="connsiteY103" fmla="*/ 0 h 10000"/>
                  <a:gd name="connsiteX0" fmla="*/ 9992 w 9992"/>
                  <a:gd name="connsiteY0" fmla="*/ 2369 h 10000"/>
                  <a:gd name="connsiteX1" fmla="*/ 9450 w 9992"/>
                  <a:gd name="connsiteY1" fmla="*/ 10000 h 10000"/>
                  <a:gd name="connsiteX2" fmla="*/ 7895 w 9992"/>
                  <a:gd name="connsiteY2" fmla="*/ 9869 h 10000"/>
                  <a:gd name="connsiteX3" fmla="*/ 6715 w 9992"/>
                  <a:gd name="connsiteY3" fmla="*/ 9748 h 10000"/>
                  <a:gd name="connsiteX4" fmla="*/ 4859 w 9992"/>
                  <a:gd name="connsiteY4" fmla="*/ 9552 h 10000"/>
                  <a:gd name="connsiteX5" fmla="*/ 4883 w 9992"/>
                  <a:gd name="connsiteY5" fmla="*/ 9463 h 10000"/>
                  <a:gd name="connsiteX6" fmla="*/ 4766 w 9992"/>
                  <a:gd name="connsiteY6" fmla="*/ 9410 h 10000"/>
                  <a:gd name="connsiteX7" fmla="*/ 4766 w 9992"/>
                  <a:gd name="connsiteY7" fmla="*/ 9251 h 10000"/>
                  <a:gd name="connsiteX8" fmla="*/ 4634 w 9992"/>
                  <a:gd name="connsiteY8" fmla="*/ 9194 h 10000"/>
                  <a:gd name="connsiteX9" fmla="*/ 4531 w 9992"/>
                  <a:gd name="connsiteY9" fmla="*/ 9126 h 10000"/>
                  <a:gd name="connsiteX10" fmla="*/ 4413 w 9992"/>
                  <a:gd name="connsiteY10" fmla="*/ 8847 h 10000"/>
                  <a:gd name="connsiteX11" fmla="*/ 4324 w 9992"/>
                  <a:gd name="connsiteY11" fmla="*/ 8746 h 10000"/>
                  <a:gd name="connsiteX12" fmla="*/ 4357 w 9992"/>
                  <a:gd name="connsiteY12" fmla="*/ 8462 h 10000"/>
                  <a:gd name="connsiteX13" fmla="*/ 4254 w 9992"/>
                  <a:gd name="connsiteY13" fmla="*/ 8448 h 10000"/>
                  <a:gd name="connsiteX14" fmla="*/ 4196 w 9992"/>
                  <a:gd name="connsiteY14" fmla="*/ 8352 h 10000"/>
                  <a:gd name="connsiteX15" fmla="*/ 4279 w 9992"/>
                  <a:gd name="connsiteY15" fmla="*/ 8232 h 10000"/>
                  <a:gd name="connsiteX16" fmla="*/ 4324 w 9992"/>
                  <a:gd name="connsiteY16" fmla="*/ 8178 h 10000"/>
                  <a:gd name="connsiteX17" fmla="*/ 4353 w 9992"/>
                  <a:gd name="connsiteY17" fmla="*/ 8005 h 10000"/>
                  <a:gd name="connsiteX18" fmla="*/ 4328 w 9992"/>
                  <a:gd name="connsiteY18" fmla="*/ 7899 h 10000"/>
                  <a:gd name="connsiteX19" fmla="*/ 4353 w 9992"/>
                  <a:gd name="connsiteY19" fmla="*/ 7705 h 10000"/>
                  <a:gd name="connsiteX20" fmla="*/ 4381 w 9992"/>
                  <a:gd name="connsiteY20" fmla="*/ 7678 h 10000"/>
                  <a:gd name="connsiteX21" fmla="*/ 4398 w 9992"/>
                  <a:gd name="connsiteY21" fmla="*/ 7568 h 10000"/>
                  <a:gd name="connsiteX22" fmla="*/ 4338 w 9992"/>
                  <a:gd name="connsiteY22" fmla="*/ 7405 h 10000"/>
                  <a:gd name="connsiteX23" fmla="*/ 4328 w 9992"/>
                  <a:gd name="connsiteY23" fmla="*/ 6963 h 10000"/>
                  <a:gd name="connsiteX24" fmla="*/ 4196 w 9992"/>
                  <a:gd name="connsiteY24" fmla="*/ 6779 h 10000"/>
                  <a:gd name="connsiteX25" fmla="*/ 4132 w 9992"/>
                  <a:gd name="connsiteY25" fmla="*/ 6525 h 10000"/>
                  <a:gd name="connsiteX26" fmla="*/ 4029 w 9992"/>
                  <a:gd name="connsiteY26" fmla="*/ 6525 h 10000"/>
                  <a:gd name="connsiteX27" fmla="*/ 3902 w 9992"/>
                  <a:gd name="connsiteY27" fmla="*/ 6574 h 10000"/>
                  <a:gd name="connsiteX28" fmla="*/ 3823 w 9992"/>
                  <a:gd name="connsiteY28" fmla="*/ 6410 h 10000"/>
                  <a:gd name="connsiteX29" fmla="*/ 3843 w 9992"/>
                  <a:gd name="connsiteY29" fmla="*/ 6380 h 10000"/>
                  <a:gd name="connsiteX30" fmla="*/ 3827 w 9992"/>
                  <a:gd name="connsiteY30" fmla="*/ 6237 h 10000"/>
                  <a:gd name="connsiteX31" fmla="*/ 3734 w 9992"/>
                  <a:gd name="connsiteY31" fmla="*/ 6210 h 10000"/>
                  <a:gd name="connsiteX32" fmla="*/ 3631 w 9992"/>
                  <a:gd name="connsiteY32" fmla="*/ 6063 h 10000"/>
                  <a:gd name="connsiteX33" fmla="*/ 3590 w 9992"/>
                  <a:gd name="connsiteY33" fmla="*/ 5989 h 10000"/>
                  <a:gd name="connsiteX34" fmla="*/ 3532 w 9992"/>
                  <a:gd name="connsiteY34" fmla="*/ 5957 h 10000"/>
                  <a:gd name="connsiteX35" fmla="*/ 3512 w 9992"/>
                  <a:gd name="connsiteY35" fmla="*/ 5889 h 10000"/>
                  <a:gd name="connsiteX36" fmla="*/ 3601 w 9992"/>
                  <a:gd name="connsiteY36" fmla="*/ 5863 h 10000"/>
                  <a:gd name="connsiteX37" fmla="*/ 3512 w 9992"/>
                  <a:gd name="connsiteY37" fmla="*/ 5621 h 10000"/>
                  <a:gd name="connsiteX38" fmla="*/ 3439 w 9992"/>
                  <a:gd name="connsiteY38" fmla="*/ 5590 h 10000"/>
                  <a:gd name="connsiteX39" fmla="*/ 3444 w 9992"/>
                  <a:gd name="connsiteY39" fmla="*/ 5516 h 10000"/>
                  <a:gd name="connsiteX40" fmla="*/ 3208 w 9992"/>
                  <a:gd name="connsiteY40" fmla="*/ 5399 h 10000"/>
                  <a:gd name="connsiteX41" fmla="*/ 3186 w 9992"/>
                  <a:gd name="connsiteY41" fmla="*/ 5295 h 10000"/>
                  <a:gd name="connsiteX42" fmla="*/ 3208 w 9992"/>
                  <a:gd name="connsiteY42" fmla="*/ 5215 h 10000"/>
                  <a:gd name="connsiteX43" fmla="*/ 3059 w 9992"/>
                  <a:gd name="connsiteY43" fmla="*/ 5058 h 10000"/>
                  <a:gd name="connsiteX44" fmla="*/ 2966 w 9992"/>
                  <a:gd name="connsiteY44" fmla="*/ 4995 h 10000"/>
                  <a:gd name="connsiteX45" fmla="*/ 2951 w 9992"/>
                  <a:gd name="connsiteY45" fmla="*/ 4893 h 10000"/>
                  <a:gd name="connsiteX46" fmla="*/ 2986 w 9992"/>
                  <a:gd name="connsiteY46" fmla="*/ 4727 h 10000"/>
                  <a:gd name="connsiteX47" fmla="*/ 2913 w 9992"/>
                  <a:gd name="connsiteY47" fmla="*/ 4673 h 10000"/>
                  <a:gd name="connsiteX48" fmla="*/ 2908 w 9992"/>
                  <a:gd name="connsiteY48" fmla="*/ 4563 h 10000"/>
                  <a:gd name="connsiteX49" fmla="*/ 2810 w 9992"/>
                  <a:gd name="connsiteY49" fmla="*/ 4505 h 10000"/>
                  <a:gd name="connsiteX50" fmla="*/ 2810 w 9992"/>
                  <a:gd name="connsiteY50" fmla="*/ 4410 h 10000"/>
                  <a:gd name="connsiteX51" fmla="*/ 2745 w 9992"/>
                  <a:gd name="connsiteY51" fmla="*/ 4325 h 10000"/>
                  <a:gd name="connsiteX52" fmla="*/ 2745 w 9992"/>
                  <a:gd name="connsiteY52" fmla="*/ 4246 h 10000"/>
                  <a:gd name="connsiteX53" fmla="*/ 2686 w 9992"/>
                  <a:gd name="connsiteY53" fmla="*/ 4137 h 10000"/>
                  <a:gd name="connsiteX54" fmla="*/ 2672 w 9992"/>
                  <a:gd name="connsiteY54" fmla="*/ 4041 h 10000"/>
                  <a:gd name="connsiteX55" fmla="*/ 2582 w 9992"/>
                  <a:gd name="connsiteY55" fmla="*/ 4016 h 10000"/>
                  <a:gd name="connsiteX56" fmla="*/ 2509 w 9992"/>
                  <a:gd name="connsiteY56" fmla="*/ 4088 h 10000"/>
                  <a:gd name="connsiteX57" fmla="*/ 2494 w 9992"/>
                  <a:gd name="connsiteY57" fmla="*/ 4167 h 10000"/>
                  <a:gd name="connsiteX58" fmla="*/ 2376 w 9992"/>
                  <a:gd name="connsiteY58" fmla="*/ 4142 h 10000"/>
                  <a:gd name="connsiteX59" fmla="*/ 2347 w 9992"/>
                  <a:gd name="connsiteY59" fmla="*/ 4062 h 10000"/>
                  <a:gd name="connsiteX60" fmla="*/ 2352 w 9992"/>
                  <a:gd name="connsiteY60" fmla="*/ 3952 h 10000"/>
                  <a:gd name="connsiteX61" fmla="*/ 2307 w 9992"/>
                  <a:gd name="connsiteY61" fmla="*/ 3874 h 10000"/>
                  <a:gd name="connsiteX62" fmla="*/ 2323 w 9992"/>
                  <a:gd name="connsiteY62" fmla="*/ 3803 h 10000"/>
                  <a:gd name="connsiteX63" fmla="*/ 2234 w 9992"/>
                  <a:gd name="connsiteY63" fmla="*/ 3653 h 10000"/>
                  <a:gd name="connsiteX64" fmla="*/ 1756 w 9992"/>
                  <a:gd name="connsiteY64" fmla="*/ 3235 h 10000"/>
                  <a:gd name="connsiteX65" fmla="*/ 1756 w 9992"/>
                  <a:gd name="connsiteY65" fmla="*/ 3131 h 10000"/>
                  <a:gd name="connsiteX66" fmla="*/ 1653 w 9992"/>
                  <a:gd name="connsiteY66" fmla="*/ 3126 h 10000"/>
                  <a:gd name="connsiteX67" fmla="*/ 1580 w 9992"/>
                  <a:gd name="connsiteY67" fmla="*/ 3063 h 10000"/>
                  <a:gd name="connsiteX68" fmla="*/ 1585 w 9992"/>
                  <a:gd name="connsiteY68" fmla="*/ 2957 h 10000"/>
                  <a:gd name="connsiteX69" fmla="*/ 1727 w 9992"/>
                  <a:gd name="connsiteY69" fmla="*/ 2872 h 10000"/>
                  <a:gd name="connsiteX70" fmla="*/ 1702 w 9992"/>
                  <a:gd name="connsiteY70" fmla="*/ 2721 h 10000"/>
                  <a:gd name="connsiteX71" fmla="*/ 1541 w 9992"/>
                  <a:gd name="connsiteY71" fmla="*/ 2656 h 10000"/>
                  <a:gd name="connsiteX72" fmla="*/ 1491 w 9992"/>
                  <a:gd name="connsiteY72" fmla="*/ 2563 h 10000"/>
                  <a:gd name="connsiteX73" fmla="*/ 1415 w 9992"/>
                  <a:gd name="connsiteY73" fmla="*/ 2689 h 10000"/>
                  <a:gd name="connsiteX74" fmla="*/ 1317 w 9992"/>
                  <a:gd name="connsiteY74" fmla="*/ 2673 h 10000"/>
                  <a:gd name="connsiteX75" fmla="*/ 1209 w 9992"/>
                  <a:gd name="connsiteY75" fmla="*/ 2730 h 10000"/>
                  <a:gd name="connsiteX76" fmla="*/ 1224 w 9992"/>
                  <a:gd name="connsiteY76" fmla="*/ 2610 h 10000"/>
                  <a:gd name="connsiteX77" fmla="*/ 1274 w 9992"/>
                  <a:gd name="connsiteY77" fmla="*/ 2547 h 10000"/>
                  <a:gd name="connsiteX78" fmla="*/ 1214 w 9992"/>
                  <a:gd name="connsiteY78" fmla="*/ 2495 h 10000"/>
                  <a:gd name="connsiteX79" fmla="*/ 1185 w 9992"/>
                  <a:gd name="connsiteY79" fmla="*/ 2336 h 10000"/>
                  <a:gd name="connsiteX80" fmla="*/ 1142 w 9992"/>
                  <a:gd name="connsiteY80" fmla="*/ 2257 h 10000"/>
                  <a:gd name="connsiteX81" fmla="*/ 1224 w 9992"/>
                  <a:gd name="connsiteY81" fmla="*/ 2178 h 10000"/>
                  <a:gd name="connsiteX82" fmla="*/ 1195 w 9992"/>
                  <a:gd name="connsiteY82" fmla="*/ 2036 h 10000"/>
                  <a:gd name="connsiteX83" fmla="*/ 1127 w 9992"/>
                  <a:gd name="connsiteY83" fmla="*/ 1962 h 10000"/>
                  <a:gd name="connsiteX84" fmla="*/ 1195 w 9992"/>
                  <a:gd name="connsiteY84" fmla="*/ 1837 h 10000"/>
                  <a:gd name="connsiteX85" fmla="*/ 1106 w 9992"/>
                  <a:gd name="connsiteY85" fmla="*/ 1804 h 10000"/>
                  <a:gd name="connsiteX86" fmla="*/ 1082 w 9992"/>
                  <a:gd name="connsiteY86" fmla="*/ 1711 h 10000"/>
                  <a:gd name="connsiteX87" fmla="*/ 979 w 9992"/>
                  <a:gd name="connsiteY87" fmla="*/ 1735 h 10000"/>
                  <a:gd name="connsiteX88" fmla="*/ 993 w 9992"/>
                  <a:gd name="connsiteY88" fmla="*/ 1648 h 10000"/>
                  <a:gd name="connsiteX89" fmla="*/ 945 w 9992"/>
                  <a:gd name="connsiteY89" fmla="*/ 1546 h 10000"/>
                  <a:gd name="connsiteX90" fmla="*/ 979 w 9992"/>
                  <a:gd name="connsiteY90" fmla="*/ 1484 h 10000"/>
                  <a:gd name="connsiteX91" fmla="*/ 920 w 9992"/>
                  <a:gd name="connsiteY91" fmla="*/ 1410 h 10000"/>
                  <a:gd name="connsiteX92" fmla="*/ 855 w 9992"/>
                  <a:gd name="connsiteY92" fmla="*/ 1405 h 10000"/>
                  <a:gd name="connsiteX93" fmla="*/ 900 w 9992"/>
                  <a:gd name="connsiteY93" fmla="*/ 1268 h 10000"/>
                  <a:gd name="connsiteX94" fmla="*/ 846 w 9992"/>
                  <a:gd name="connsiteY94" fmla="*/ 1151 h 10000"/>
                  <a:gd name="connsiteX95" fmla="*/ 767 w 9992"/>
                  <a:gd name="connsiteY95" fmla="*/ 1046 h 10000"/>
                  <a:gd name="connsiteX96" fmla="*/ 684 w 9992"/>
                  <a:gd name="connsiteY96" fmla="*/ 1025 h 10000"/>
                  <a:gd name="connsiteX97" fmla="*/ 678 w 9992"/>
                  <a:gd name="connsiteY97" fmla="*/ 1093 h 10000"/>
                  <a:gd name="connsiteX98" fmla="*/ 619 w 9992"/>
                  <a:gd name="connsiteY98" fmla="*/ 1167 h 10000"/>
                  <a:gd name="connsiteX99" fmla="*/ 506 w 9992"/>
                  <a:gd name="connsiteY99" fmla="*/ 1057 h 10000"/>
                  <a:gd name="connsiteX100" fmla="*/ 403 w 9992"/>
                  <a:gd name="connsiteY100" fmla="*/ 1046 h 10000"/>
                  <a:gd name="connsiteX101" fmla="*/ 360 w 9992"/>
                  <a:gd name="connsiteY101" fmla="*/ 883 h 10000"/>
                  <a:gd name="connsiteX102" fmla="*/ 0 w 9992"/>
                  <a:gd name="connsiteY102"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757 w 10000"/>
                  <a:gd name="connsiteY64" fmla="*/ 3235 h 10000"/>
                  <a:gd name="connsiteX65" fmla="*/ 1757 w 10000"/>
                  <a:gd name="connsiteY65" fmla="*/ 3131 h 10000"/>
                  <a:gd name="connsiteX66" fmla="*/ 1654 w 10000"/>
                  <a:gd name="connsiteY66" fmla="*/ 3126 h 10000"/>
                  <a:gd name="connsiteX67" fmla="*/ 1581 w 10000"/>
                  <a:gd name="connsiteY67" fmla="*/ 3063 h 10000"/>
                  <a:gd name="connsiteX68" fmla="*/ 1586 w 10000"/>
                  <a:gd name="connsiteY68" fmla="*/ 2957 h 10000"/>
                  <a:gd name="connsiteX69" fmla="*/ 1728 w 10000"/>
                  <a:gd name="connsiteY69" fmla="*/ 2872 h 10000"/>
                  <a:gd name="connsiteX70" fmla="*/ 1703 w 10000"/>
                  <a:gd name="connsiteY70" fmla="*/ 2721 h 10000"/>
                  <a:gd name="connsiteX71" fmla="*/ 1542 w 10000"/>
                  <a:gd name="connsiteY71" fmla="*/ 2656 h 10000"/>
                  <a:gd name="connsiteX72" fmla="*/ 1492 w 10000"/>
                  <a:gd name="connsiteY72" fmla="*/ 2563 h 10000"/>
                  <a:gd name="connsiteX73" fmla="*/ 1416 w 10000"/>
                  <a:gd name="connsiteY73" fmla="*/ 2689 h 10000"/>
                  <a:gd name="connsiteX74" fmla="*/ 1318 w 10000"/>
                  <a:gd name="connsiteY74" fmla="*/ 2673 h 10000"/>
                  <a:gd name="connsiteX75" fmla="*/ 1210 w 10000"/>
                  <a:gd name="connsiteY75" fmla="*/ 2730 h 10000"/>
                  <a:gd name="connsiteX76" fmla="*/ 1225 w 10000"/>
                  <a:gd name="connsiteY76" fmla="*/ 2610 h 10000"/>
                  <a:gd name="connsiteX77" fmla="*/ 1275 w 10000"/>
                  <a:gd name="connsiteY77" fmla="*/ 2547 h 10000"/>
                  <a:gd name="connsiteX78" fmla="*/ 1215 w 10000"/>
                  <a:gd name="connsiteY78" fmla="*/ 2495 h 10000"/>
                  <a:gd name="connsiteX79" fmla="*/ 1186 w 10000"/>
                  <a:gd name="connsiteY79" fmla="*/ 2336 h 10000"/>
                  <a:gd name="connsiteX80" fmla="*/ 1143 w 10000"/>
                  <a:gd name="connsiteY80" fmla="*/ 2257 h 10000"/>
                  <a:gd name="connsiteX81" fmla="*/ 1225 w 10000"/>
                  <a:gd name="connsiteY81" fmla="*/ 2178 h 10000"/>
                  <a:gd name="connsiteX82" fmla="*/ 1196 w 10000"/>
                  <a:gd name="connsiteY82" fmla="*/ 2036 h 10000"/>
                  <a:gd name="connsiteX83" fmla="*/ 1128 w 10000"/>
                  <a:gd name="connsiteY83" fmla="*/ 1962 h 10000"/>
                  <a:gd name="connsiteX84" fmla="*/ 1196 w 10000"/>
                  <a:gd name="connsiteY84" fmla="*/ 1837 h 10000"/>
                  <a:gd name="connsiteX85" fmla="*/ 1107 w 10000"/>
                  <a:gd name="connsiteY85" fmla="*/ 1804 h 10000"/>
                  <a:gd name="connsiteX86" fmla="*/ 1083 w 10000"/>
                  <a:gd name="connsiteY86" fmla="*/ 1711 h 10000"/>
                  <a:gd name="connsiteX87" fmla="*/ 980 w 10000"/>
                  <a:gd name="connsiteY87" fmla="*/ 1735 h 10000"/>
                  <a:gd name="connsiteX88" fmla="*/ 994 w 10000"/>
                  <a:gd name="connsiteY88" fmla="*/ 1648 h 10000"/>
                  <a:gd name="connsiteX89" fmla="*/ 946 w 10000"/>
                  <a:gd name="connsiteY89" fmla="*/ 1546 h 10000"/>
                  <a:gd name="connsiteX90" fmla="*/ 980 w 10000"/>
                  <a:gd name="connsiteY90" fmla="*/ 1484 h 10000"/>
                  <a:gd name="connsiteX91" fmla="*/ 921 w 10000"/>
                  <a:gd name="connsiteY91" fmla="*/ 1410 h 10000"/>
                  <a:gd name="connsiteX92" fmla="*/ 856 w 10000"/>
                  <a:gd name="connsiteY92" fmla="*/ 1405 h 10000"/>
                  <a:gd name="connsiteX93" fmla="*/ 901 w 10000"/>
                  <a:gd name="connsiteY93" fmla="*/ 1268 h 10000"/>
                  <a:gd name="connsiteX94" fmla="*/ 847 w 10000"/>
                  <a:gd name="connsiteY94" fmla="*/ 1151 h 10000"/>
                  <a:gd name="connsiteX95" fmla="*/ 768 w 10000"/>
                  <a:gd name="connsiteY95" fmla="*/ 1046 h 10000"/>
                  <a:gd name="connsiteX96" fmla="*/ 685 w 10000"/>
                  <a:gd name="connsiteY96" fmla="*/ 1025 h 10000"/>
                  <a:gd name="connsiteX97" fmla="*/ 679 w 10000"/>
                  <a:gd name="connsiteY97" fmla="*/ 1093 h 10000"/>
                  <a:gd name="connsiteX98" fmla="*/ 619 w 10000"/>
                  <a:gd name="connsiteY98" fmla="*/ 1167 h 10000"/>
                  <a:gd name="connsiteX99" fmla="*/ 506 w 10000"/>
                  <a:gd name="connsiteY99" fmla="*/ 1057 h 10000"/>
                  <a:gd name="connsiteX100" fmla="*/ 403 w 10000"/>
                  <a:gd name="connsiteY100" fmla="*/ 1046 h 10000"/>
                  <a:gd name="connsiteX101" fmla="*/ 0 w 10000"/>
                  <a:gd name="connsiteY101"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757 w 10000"/>
                  <a:gd name="connsiteY64" fmla="*/ 3235 h 10000"/>
                  <a:gd name="connsiteX65" fmla="*/ 1757 w 10000"/>
                  <a:gd name="connsiteY65" fmla="*/ 3131 h 10000"/>
                  <a:gd name="connsiteX66" fmla="*/ 1581 w 10000"/>
                  <a:gd name="connsiteY66" fmla="*/ 3063 h 10000"/>
                  <a:gd name="connsiteX67" fmla="*/ 1586 w 10000"/>
                  <a:gd name="connsiteY67" fmla="*/ 2957 h 10000"/>
                  <a:gd name="connsiteX68" fmla="*/ 1728 w 10000"/>
                  <a:gd name="connsiteY68" fmla="*/ 2872 h 10000"/>
                  <a:gd name="connsiteX69" fmla="*/ 1703 w 10000"/>
                  <a:gd name="connsiteY69" fmla="*/ 2721 h 10000"/>
                  <a:gd name="connsiteX70" fmla="*/ 1542 w 10000"/>
                  <a:gd name="connsiteY70" fmla="*/ 2656 h 10000"/>
                  <a:gd name="connsiteX71" fmla="*/ 1492 w 10000"/>
                  <a:gd name="connsiteY71" fmla="*/ 2563 h 10000"/>
                  <a:gd name="connsiteX72" fmla="*/ 1416 w 10000"/>
                  <a:gd name="connsiteY72" fmla="*/ 2689 h 10000"/>
                  <a:gd name="connsiteX73" fmla="*/ 1318 w 10000"/>
                  <a:gd name="connsiteY73" fmla="*/ 2673 h 10000"/>
                  <a:gd name="connsiteX74" fmla="*/ 1210 w 10000"/>
                  <a:gd name="connsiteY74" fmla="*/ 2730 h 10000"/>
                  <a:gd name="connsiteX75" fmla="*/ 1225 w 10000"/>
                  <a:gd name="connsiteY75" fmla="*/ 2610 h 10000"/>
                  <a:gd name="connsiteX76" fmla="*/ 1275 w 10000"/>
                  <a:gd name="connsiteY76" fmla="*/ 2547 h 10000"/>
                  <a:gd name="connsiteX77" fmla="*/ 1215 w 10000"/>
                  <a:gd name="connsiteY77" fmla="*/ 2495 h 10000"/>
                  <a:gd name="connsiteX78" fmla="*/ 1186 w 10000"/>
                  <a:gd name="connsiteY78" fmla="*/ 2336 h 10000"/>
                  <a:gd name="connsiteX79" fmla="*/ 1143 w 10000"/>
                  <a:gd name="connsiteY79" fmla="*/ 2257 h 10000"/>
                  <a:gd name="connsiteX80" fmla="*/ 1225 w 10000"/>
                  <a:gd name="connsiteY80" fmla="*/ 2178 h 10000"/>
                  <a:gd name="connsiteX81" fmla="*/ 1196 w 10000"/>
                  <a:gd name="connsiteY81" fmla="*/ 2036 h 10000"/>
                  <a:gd name="connsiteX82" fmla="*/ 1128 w 10000"/>
                  <a:gd name="connsiteY82" fmla="*/ 1962 h 10000"/>
                  <a:gd name="connsiteX83" fmla="*/ 1196 w 10000"/>
                  <a:gd name="connsiteY83" fmla="*/ 1837 h 10000"/>
                  <a:gd name="connsiteX84" fmla="*/ 1107 w 10000"/>
                  <a:gd name="connsiteY84" fmla="*/ 1804 h 10000"/>
                  <a:gd name="connsiteX85" fmla="*/ 1083 w 10000"/>
                  <a:gd name="connsiteY85" fmla="*/ 1711 h 10000"/>
                  <a:gd name="connsiteX86" fmla="*/ 980 w 10000"/>
                  <a:gd name="connsiteY86" fmla="*/ 1735 h 10000"/>
                  <a:gd name="connsiteX87" fmla="*/ 994 w 10000"/>
                  <a:gd name="connsiteY87" fmla="*/ 1648 h 10000"/>
                  <a:gd name="connsiteX88" fmla="*/ 946 w 10000"/>
                  <a:gd name="connsiteY88" fmla="*/ 1546 h 10000"/>
                  <a:gd name="connsiteX89" fmla="*/ 980 w 10000"/>
                  <a:gd name="connsiteY89" fmla="*/ 1484 h 10000"/>
                  <a:gd name="connsiteX90" fmla="*/ 921 w 10000"/>
                  <a:gd name="connsiteY90" fmla="*/ 1410 h 10000"/>
                  <a:gd name="connsiteX91" fmla="*/ 856 w 10000"/>
                  <a:gd name="connsiteY91" fmla="*/ 1405 h 10000"/>
                  <a:gd name="connsiteX92" fmla="*/ 901 w 10000"/>
                  <a:gd name="connsiteY92" fmla="*/ 1268 h 10000"/>
                  <a:gd name="connsiteX93" fmla="*/ 847 w 10000"/>
                  <a:gd name="connsiteY93" fmla="*/ 1151 h 10000"/>
                  <a:gd name="connsiteX94" fmla="*/ 768 w 10000"/>
                  <a:gd name="connsiteY94" fmla="*/ 1046 h 10000"/>
                  <a:gd name="connsiteX95" fmla="*/ 685 w 10000"/>
                  <a:gd name="connsiteY95" fmla="*/ 1025 h 10000"/>
                  <a:gd name="connsiteX96" fmla="*/ 679 w 10000"/>
                  <a:gd name="connsiteY96" fmla="*/ 1093 h 10000"/>
                  <a:gd name="connsiteX97" fmla="*/ 619 w 10000"/>
                  <a:gd name="connsiteY97" fmla="*/ 1167 h 10000"/>
                  <a:gd name="connsiteX98" fmla="*/ 506 w 10000"/>
                  <a:gd name="connsiteY98" fmla="*/ 1057 h 10000"/>
                  <a:gd name="connsiteX99" fmla="*/ 403 w 10000"/>
                  <a:gd name="connsiteY99" fmla="*/ 1046 h 10000"/>
                  <a:gd name="connsiteX100" fmla="*/ 0 w 10000"/>
                  <a:gd name="connsiteY100"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757 w 10000"/>
                  <a:gd name="connsiteY64" fmla="*/ 3235 h 10000"/>
                  <a:gd name="connsiteX65" fmla="*/ 1581 w 10000"/>
                  <a:gd name="connsiteY65" fmla="*/ 3063 h 10000"/>
                  <a:gd name="connsiteX66" fmla="*/ 1586 w 10000"/>
                  <a:gd name="connsiteY66" fmla="*/ 2957 h 10000"/>
                  <a:gd name="connsiteX67" fmla="*/ 1728 w 10000"/>
                  <a:gd name="connsiteY67" fmla="*/ 2872 h 10000"/>
                  <a:gd name="connsiteX68" fmla="*/ 1703 w 10000"/>
                  <a:gd name="connsiteY68" fmla="*/ 2721 h 10000"/>
                  <a:gd name="connsiteX69" fmla="*/ 1542 w 10000"/>
                  <a:gd name="connsiteY69" fmla="*/ 2656 h 10000"/>
                  <a:gd name="connsiteX70" fmla="*/ 1492 w 10000"/>
                  <a:gd name="connsiteY70" fmla="*/ 2563 h 10000"/>
                  <a:gd name="connsiteX71" fmla="*/ 1416 w 10000"/>
                  <a:gd name="connsiteY71" fmla="*/ 2689 h 10000"/>
                  <a:gd name="connsiteX72" fmla="*/ 1318 w 10000"/>
                  <a:gd name="connsiteY72" fmla="*/ 2673 h 10000"/>
                  <a:gd name="connsiteX73" fmla="*/ 1210 w 10000"/>
                  <a:gd name="connsiteY73" fmla="*/ 2730 h 10000"/>
                  <a:gd name="connsiteX74" fmla="*/ 1225 w 10000"/>
                  <a:gd name="connsiteY74" fmla="*/ 2610 h 10000"/>
                  <a:gd name="connsiteX75" fmla="*/ 1275 w 10000"/>
                  <a:gd name="connsiteY75" fmla="*/ 2547 h 10000"/>
                  <a:gd name="connsiteX76" fmla="*/ 1215 w 10000"/>
                  <a:gd name="connsiteY76" fmla="*/ 2495 h 10000"/>
                  <a:gd name="connsiteX77" fmla="*/ 1186 w 10000"/>
                  <a:gd name="connsiteY77" fmla="*/ 2336 h 10000"/>
                  <a:gd name="connsiteX78" fmla="*/ 1143 w 10000"/>
                  <a:gd name="connsiteY78" fmla="*/ 2257 h 10000"/>
                  <a:gd name="connsiteX79" fmla="*/ 1225 w 10000"/>
                  <a:gd name="connsiteY79" fmla="*/ 2178 h 10000"/>
                  <a:gd name="connsiteX80" fmla="*/ 1196 w 10000"/>
                  <a:gd name="connsiteY80" fmla="*/ 2036 h 10000"/>
                  <a:gd name="connsiteX81" fmla="*/ 1128 w 10000"/>
                  <a:gd name="connsiteY81" fmla="*/ 1962 h 10000"/>
                  <a:gd name="connsiteX82" fmla="*/ 1196 w 10000"/>
                  <a:gd name="connsiteY82" fmla="*/ 1837 h 10000"/>
                  <a:gd name="connsiteX83" fmla="*/ 1107 w 10000"/>
                  <a:gd name="connsiteY83" fmla="*/ 1804 h 10000"/>
                  <a:gd name="connsiteX84" fmla="*/ 1083 w 10000"/>
                  <a:gd name="connsiteY84" fmla="*/ 1711 h 10000"/>
                  <a:gd name="connsiteX85" fmla="*/ 980 w 10000"/>
                  <a:gd name="connsiteY85" fmla="*/ 1735 h 10000"/>
                  <a:gd name="connsiteX86" fmla="*/ 994 w 10000"/>
                  <a:gd name="connsiteY86" fmla="*/ 1648 h 10000"/>
                  <a:gd name="connsiteX87" fmla="*/ 946 w 10000"/>
                  <a:gd name="connsiteY87" fmla="*/ 1546 h 10000"/>
                  <a:gd name="connsiteX88" fmla="*/ 980 w 10000"/>
                  <a:gd name="connsiteY88" fmla="*/ 1484 h 10000"/>
                  <a:gd name="connsiteX89" fmla="*/ 921 w 10000"/>
                  <a:gd name="connsiteY89" fmla="*/ 1410 h 10000"/>
                  <a:gd name="connsiteX90" fmla="*/ 856 w 10000"/>
                  <a:gd name="connsiteY90" fmla="*/ 1405 h 10000"/>
                  <a:gd name="connsiteX91" fmla="*/ 901 w 10000"/>
                  <a:gd name="connsiteY91" fmla="*/ 1268 h 10000"/>
                  <a:gd name="connsiteX92" fmla="*/ 847 w 10000"/>
                  <a:gd name="connsiteY92" fmla="*/ 1151 h 10000"/>
                  <a:gd name="connsiteX93" fmla="*/ 768 w 10000"/>
                  <a:gd name="connsiteY93" fmla="*/ 1046 h 10000"/>
                  <a:gd name="connsiteX94" fmla="*/ 685 w 10000"/>
                  <a:gd name="connsiteY94" fmla="*/ 1025 h 10000"/>
                  <a:gd name="connsiteX95" fmla="*/ 679 w 10000"/>
                  <a:gd name="connsiteY95" fmla="*/ 1093 h 10000"/>
                  <a:gd name="connsiteX96" fmla="*/ 619 w 10000"/>
                  <a:gd name="connsiteY96" fmla="*/ 1167 h 10000"/>
                  <a:gd name="connsiteX97" fmla="*/ 506 w 10000"/>
                  <a:gd name="connsiteY97" fmla="*/ 1057 h 10000"/>
                  <a:gd name="connsiteX98" fmla="*/ 403 w 10000"/>
                  <a:gd name="connsiteY98" fmla="*/ 1046 h 10000"/>
                  <a:gd name="connsiteX99" fmla="*/ 0 w 10000"/>
                  <a:gd name="connsiteY99"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581 w 10000"/>
                  <a:gd name="connsiteY64" fmla="*/ 3063 h 10000"/>
                  <a:gd name="connsiteX65" fmla="*/ 1586 w 10000"/>
                  <a:gd name="connsiteY65" fmla="*/ 2957 h 10000"/>
                  <a:gd name="connsiteX66" fmla="*/ 1728 w 10000"/>
                  <a:gd name="connsiteY66" fmla="*/ 2872 h 10000"/>
                  <a:gd name="connsiteX67" fmla="*/ 1703 w 10000"/>
                  <a:gd name="connsiteY67" fmla="*/ 2721 h 10000"/>
                  <a:gd name="connsiteX68" fmla="*/ 1542 w 10000"/>
                  <a:gd name="connsiteY68" fmla="*/ 2656 h 10000"/>
                  <a:gd name="connsiteX69" fmla="*/ 1492 w 10000"/>
                  <a:gd name="connsiteY69" fmla="*/ 2563 h 10000"/>
                  <a:gd name="connsiteX70" fmla="*/ 1416 w 10000"/>
                  <a:gd name="connsiteY70" fmla="*/ 2689 h 10000"/>
                  <a:gd name="connsiteX71" fmla="*/ 1318 w 10000"/>
                  <a:gd name="connsiteY71" fmla="*/ 2673 h 10000"/>
                  <a:gd name="connsiteX72" fmla="*/ 1210 w 10000"/>
                  <a:gd name="connsiteY72" fmla="*/ 2730 h 10000"/>
                  <a:gd name="connsiteX73" fmla="*/ 1225 w 10000"/>
                  <a:gd name="connsiteY73" fmla="*/ 2610 h 10000"/>
                  <a:gd name="connsiteX74" fmla="*/ 1275 w 10000"/>
                  <a:gd name="connsiteY74" fmla="*/ 2547 h 10000"/>
                  <a:gd name="connsiteX75" fmla="*/ 1215 w 10000"/>
                  <a:gd name="connsiteY75" fmla="*/ 2495 h 10000"/>
                  <a:gd name="connsiteX76" fmla="*/ 1186 w 10000"/>
                  <a:gd name="connsiteY76" fmla="*/ 2336 h 10000"/>
                  <a:gd name="connsiteX77" fmla="*/ 1143 w 10000"/>
                  <a:gd name="connsiteY77" fmla="*/ 2257 h 10000"/>
                  <a:gd name="connsiteX78" fmla="*/ 1225 w 10000"/>
                  <a:gd name="connsiteY78" fmla="*/ 2178 h 10000"/>
                  <a:gd name="connsiteX79" fmla="*/ 1196 w 10000"/>
                  <a:gd name="connsiteY79" fmla="*/ 2036 h 10000"/>
                  <a:gd name="connsiteX80" fmla="*/ 1128 w 10000"/>
                  <a:gd name="connsiteY80" fmla="*/ 1962 h 10000"/>
                  <a:gd name="connsiteX81" fmla="*/ 1196 w 10000"/>
                  <a:gd name="connsiteY81" fmla="*/ 1837 h 10000"/>
                  <a:gd name="connsiteX82" fmla="*/ 1107 w 10000"/>
                  <a:gd name="connsiteY82" fmla="*/ 1804 h 10000"/>
                  <a:gd name="connsiteX83" fmla="*/ 1083 w 10000"/>
                  <a:gd name="connsiteY83" fmla="*/ 1711 h 10000"/>
                  <a:gd name="connsiteX84" fmla="*/ 980 w 10000"/>
                  <a:gd name="connsiteY84" fmla="*/ 1735 h 10000"/>
                  <a:gd name="connsiteX85" fmla="*/ 994 w 10000"/>
                  <a:gd name="connsiteY85" fmla="*/ 1648 h 10000"/>
                  <a:gd name="connsiteX86" fmla="*/ 946 w 10000"/>
                  <a:gd name="connsiteY86" fmla="*/ 1546 h 10000"/>
                  <a:gd name="connsiteX87" fmla="*/ 980 w 10000"/>
                  <a:gd name="connsiteY87" fmla="*/ 1484 h 10000"/>
                  <a:gd name="connsiteX88" fmla="*/ 921 w 10000"/>
                  <a:gd name="connsiteY88" fmla="*/ 1410 h 10000"/>
                  <a:gd name="connsiteX89" fmla="*/ 856 w 10000"/>
                  <a:gd name="connsiteY89" fmla="*/ 1405 h 10000"/>
                  <a:gd name="connsiteX90" fmla="*/ 901 w 10000"/>
                  <a:gd name="connsiteY90" fmla="*/ 1268 h 10000"/>
                  <a:gd name="connsiteX91" fmla="*/ 847 w 10000"/>
                  <a:gd name="connsiteY91" fmla="*/ 1151 h 10000"/>
                  <a:gd name="connsiteX92" fmla="*/ 768 w 10000"/>
                  <a:gd name="connsiteY92" fmla="*/ 1046 h 10000"/>
                  <a:gd name="connsiteX93" fmla="*/ 685 w 10000"/>
                  <a:gd name="connsiteY93" fmla="*/ 1025 h 10000"/>
                  <a:gd name="connsiteX94" fmla="*/ 679 w 10000"/>
                  <a:gd name="connsiteY94" fmla="*/ 1093 h 10000"/>
                  <a:gd name="connsiteX95" fmla="*/ 619 w 10000"/>
                  <a:gd name="connsiteY95" fmla="*/ 1167 h 10000"/>
                  <a:gd name="connsiteX96" fmla="*/ 506 w 10000"/>
                  <a:gd name="connsiteY96" fmla="*/ 1057 h 10000"/>
                  <a:gd name="connsiteX97" fmla="*/ 403 w 10000"/>
                  <a:gd name="connsiteY97" fmla="*/ 1046 h 10000"/>
                  <a:gd name="connsiteX98" fmla="*/ 0 w 10000"/>
                  <a:gd name="connsiteY98"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581 w 10000"/>
                  <a:gd name="connsiteY64" fmla="*/ 3063 h 10000"/>
                  <a:gd name="connsiteX65" fmla="*/ 1586 w 10000"/>
                  <a:gd name="connsiteY65" fmla="*/ 2957 h 10000"/>
                  <a:gd name="connsiteX66" fmla="*/ 1703 w 10000"/>
                  <a:gd name="connsiteY66" fmla="*/ 2721 h 10000"/>
                  <a:gd name="connsiteX67" fmla="*/ 1542 w 10000"/>
                  <a:gd name="connsiteY67" fmla="*/ 2656 h 10000"/>
                  <a:gd name="connsiteX68" fmla="*/ 1492 w 10000"/>
                  <a:gd name="connsiteY68" fmla="*/ 2563 h 10000"/>
                  <a:gd name="connsiteX69" fmla="*/ 1416 w 10000"/>
                  <a:gd name="connsiteY69" fmla="*/ 2689 h 10000"/>
                  <a:gd name="connsiteX70" fmla="*/ 1318 w 10000"/>
                  <a:gd name="connsiteY70" fmla="*/ 2673 h 10000"/>
                  <a:gd name="connsiteX71" fmla="*/ 1210 w 10000"/>
                  <a:gd name="connsiteY71" fmla="*/ 2730 h 10000"/>
                  <a:gd name="connsiteX72" fmla="*/ 1225 w 10000"/>
                  <a:gd name="connsiteY72" fmla="*/ 2610 h 10000"/>
                  <a:gd name="connsiteX73" fmla="*/ 1275 w 10000"/>
                  <a:gd name="connsiteY73" fmla="*/ 2547 h 10000"/>
                  <a:gd name="connsiteX74" fmla="*/ 1215 w 10000"/>
                  <a:gd name="connsiteY74" fmla="*/ 2495 h 10000"/>
                  <a:gd name="connsiteX75" fmla="*/ 1186 w 10000"/>
                  <a:gd name="connsiteY75" fmla="*/ 2336 h 10000"/>
                  <a:gd name="connsiteX76" fmla="*/ 1143 w 10000"/>
                  <a:gd name="connsiteY76" fmla="*/ 2257 h 10000"/>
                  <a:gd name="connsiteX77" fmla="*/ 1225 w 10000"/>
                  <a:gd name="connsiteY77" fmla="*/ 2178 h 10000"/>
                  <a:gd name="connsiteX78" fmla="*/ 1196 w 10000"/>
                  <a:gd name="connsiteY78" fmla="*/ 2036 h 10000"/>
                  <a:gd name="connsiteX79" fmla="*/ 1128 w 10000"/>
                  <a:gd name="connsiteY79" fmla="*/ 1962 h 10000"/>
                  <a:gd name="connsiteX80" fmla="*/ 1196 w 10000"/>
                  <a:gd name="connsiteY80" fmla="*/ 1837 h 10000"/>
                  <a:gd name="connsiteX81" fmla="*/ 1107 w 10000"/>
                  <a:gd name="connsiteY81" fmla="*/ 1804 h 10000"/>
                  <a:gd name="connsiteX82" fmla="*/ 1083 w 10000"/>
                  <a:gd name="connsiteY82" fmla="*/ 1711 h 10000"/>
                  <a:gd name="connsiteX83" fmla="*/ 980 w 10000"/>
                  <a:gd name="connsiteY83" fmla="*/ 1735 h 10000"/>
                  <a:gd name="connsiteX84" fmla="*/ 994 w 10000"/>
                  <a:gd name="connsiteY84" fmla="*/ 1648 h 10000"/>
                  <a:gd name="connsiteX85" fmla="*/ 946 w 10000"/>
                  <a:gd name="connsiteY85" fmla="*/ 1546 h 10000"/>
                  <a:gd name="connsiteX86" fmla="*/ 980 w 10000"/>
                  <a:gd name="connsiteY86" fmla="*/ 1484 h 10000"/>
                  <a:gd name="connsiteX87" fmla="*/ 921 w 10000"/>
                  <a:gd name="connsiteY87" fmla="*/ 1410 h 10000"/>
                  <a:gd name="connsiteX88" fmla="*/ 856 w 10000"/>
                  <a:gd name="connsiteY88" fmla="*/ 1405 h 10000"/>
                  <a:gd name="connsiteX89" fmla="*/ 901 w 10000"/>
                  <a:gd name="connsiteY89" fmla="*/ 1268 h 10000"/>
                  <a:gd name="connsiteX90" fmla="*/ 847 w 10000"/>
                  <a:gd name="connsiteY90" fmla="*/ 1151 h 10000"/>
                  <a:gd name="connsiteX91" fmla="*/ 768 w 10000"/>
                  <a:gd name="connsiteY91" fmla="*/ 1046 h 10000"/>
                  <a:gd name="connsiteX92" fmla="*/ 685 w 10000"/>
                  <a:gd name="connsiteY92" fmla="*/ 1025 h 10000"/>
                  <a:gd name="connsiteX93" fmla="*/ 679 w 10000"/>
                  <a:gd name="connsiteY93" fmla="*/ 1093 h 10000"/>
                  <a:gd name="connsiteX94" fmla="*/ 619 w 10000"/>
                  <a:gd name="connsiteY94" fmla="*/ 1167 h 10000"/>
                  <a:gd name="connsiteX95" fmla="*/ 506 w 10000"/>
                  <a:gd name="connsiteY95" fmla="*/ 1057 h 10000"/>
                  <a:gd name="connsiteX96" fmla="*/ 403 w 10000"/>
                  <a:gd name="connsiteY96" fmla="*/ 1046 h 10000"/>
                  <a:gd name="connsiteX97" fmla="*/ 0 w 10000"/>
                  <a:gd name="connsiteY97"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581 w 10000"/>
                  <a:gd name="connsiteY64" fmla="*/ 3063 h 10000"/>
                  <a:gd name="connsiteX65" fmla="*/ 1703 w 10000"/>
                  <a:gd name="connsiteY65" fmla="*/ 2721 h 10000"/>
                  <a:gd name="connsiteX66" fmla="*/ 1542 w 10000"/>
                  <a:gd name="connsiteY66" fmla="*/ 2656 h 10000"/>
                  <a:gd name="connsiteX67" fmla="*/ 1492 w 10000"/>
                  <a:gd name="connsiteY67" fmla="*/ 2563 h 10000"/>
                  <a:gd name="connsiteX68" fmla="*/ 1416 w 10000"/>
                  <a:gd name="connsiteY68" fmla="*/ 2689 h 10000"/>
                  <a:gd name="connsiteX69" fmla="*/ 1318 w 10000"/>
                  <a:gd name="connsiteY69" fmla="*/ 2673 h 10000"/>
                  <a:gd name="connsiteX70" fmla="*/ 1210 w 10000"/>
                  <a:gd name="connsiteY70" fmla="*/ 2730 h 10000"/>
                  <a:gd name="connsiteX71" fmla="*/ 1225 w 10000"/>
                  <a:gd name="connsiteY71" fmla="*/ 2610 h 10000"/>
                  <a:gd name="connsiteX72" fmla="*/ 1275 w 10000"/>
                  <a:gd name="connsiteY72" fmla="*/ 2547 h 10000"/>
                  <a:gd name="connsiteX73" fmla="*/ 1215 w 10000"/>
                  <a:gd name="connsiteY73" fmla="*/ 2495 h 10000"/>
                  <a:gd name="connsiteX74" fmla="*/ 1186 w 10000"/>
                  <a:gd name="connsiteY74" fmla="*/ 2336 h 10000"/>
                  <a:gd name="connsiteX75" fmla="*/ 1143 w 10000"/>
                  <a:gd name="connsiteY75" fmla="*/ 2257 h 10000"/>
                  <a:gd name="connsiteX76" fmla="*/ 1225 w 10000"/>
                  <a:gd name="connsiteY76" fmla="*/ 2178 h 10000"/>
                  <a:gd name="connsiteX77" fmla="*/ 1196 w 10000"/>
                  <a:gd name="connsiteY77" fmla="*/ 2036 h 10000"/>
                  <a:gd name="connsiteX78" fmla="*/ 1128 w 10000"/>
                  <a:gd name="connsiteY78" fmla="*/ 1962 h 10000"/>
                  <a:gd name="connsiteX79" fmla="*/ 1196 w 10000"/>
                  <a:gd name="connsiteY79" fmla="*/ 1837 h 10000"/>
                  <a:gd name="connsiteX80" fmla="*/ 1107 w 10000"/>
                  <a:gd name="connsiteY80" fmla="*/ 1804 h 10000"/>
                  <a:gd name="connsiteX81" fmla="*/ 1083 w 10000"/>
                  <a:gd name="connsiteY81" fmla="*/ 1711 h 10000"/>
                  <a:gd name="connsiteX82" fmla="*/ 980 w 10000"/>
                  <a:gd name="connsiteY82" fmla="*/ 1735 h 10000"/>
                  <a:gd name="connsiteX83" fmla="*/ 994 w 10000"/>
                  <a:gd name="connsiteY83" fmla="*/ 1648 h 10000"/>
                  <a:gd name="connsiteX84" fmla="*/ 946 w 10000"/>
                  <a:gd name="connsiteY84" fmla="*/ 1546 h 10000"/>
                  <a:gd name="connsiteX85" fmla="*/ 980 w 10000"/>
                  <a:gd name="connsiteY85" fmla="*/ 1484 h 10000"/>
                  <a:gd name="connsiteX86" fmla="*/ 921 w 10000"/>
                  <a:gd name="connsiteY86" fmla="*/ 1410 h 10000"/>
                  <a:gd name="connsiteX87" fmla="*/ 856 w 10000"/>
                  <a:gd name="connsiteY87" fmla="*/ 1405 h 10000"/>
                  <a:gd name="connsiteX88" fmla="*/ 901 w 10000"/>
                  <a:gd name="connsiteY88" fmla="*/ 1268 h 10000"/>
                  <a:gd name="connsiteX89" fmla="*/ 847 w 10000"/>
                  <a:gd name="connsiteY89" fmla="*/ 1151 h 10000"/>
                  <a:gd name="connsiteX90" fmla="*/ 768 w 10000"/>
                  <a:gd name="connsiteY90" fmla="*/ 1046 h 10000"/>
                  <a:gd name="connsiteX91" fmla="*/ 685 w 10000"/>
                  <a:gd name="connsiteY91" fmla="*/ 1025 h 10000"/>
                  <a:gd name="connsiteX92" fmla="*/ 679 w 10000"/>
                  <a:gd name="connsiteY92" fmla="*/ 1093 h 10000"/>
                  <a:gd name="connsiteX93" fmla="*/ 619 w 10000"/>
                  <a:gd name="connsiteY93" fmla="*/ 1167 h 10000"/>
                  <a:gd name="connsiteX94" fmla="*/ 506 w 10000"/>
                  <a:gd name="connsiteY94" fmla="*/ 1057 h 10000"/>
                  <a:gd name="connsiteX95" fmla="*/ 403 w 10000"/>
                  <a:gd name="connsiteY95" fmla="*/ 1046 h 10000"/>
                  <a:gd name="connsiteX96" fmla="*/ 0 w 10000"/>
                  <a:gd name="connsiteY96"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581 w 10000"/>
                  <a:gd name="connsiteY64" fmla="*/ 3063 h 10000"/>
                  <a:gd name="connsiteX65" fmla="*/ 1582 w 10000"/>
                  <a:gd name="connsiteY65" fmla="*/ 3075 h 10000"/>
                  <a:gd name="connsiteX66" fmla="*/ 1703 w 10000"/>
                  <a:gd name="connsiteY66" fmla="*/ 2721 h 10000"/>
                  <a:gd name="connsiteX67" fmla="*/ 1542 w 10000"/>
                  <a:gd name="connsiteY67" fmla="*/ 2656 h 10000"/>
                  <a:gd name="connsiteX68" fmla="*/ 1492 w 10000"/>
                  <a:gd name="connsiteY68" fmla="*/ 2563 h 10000"/>
                  <a:gd name="connsiteX69" fmla="*/ 1416 w 10000"/>
                  <a:gd name="connsiteY69" fmla="*/ 2689 h 10000"/>
                  <a:gd name="connsiteX70" fmla="*/ 1318 w 10000"/>
                  <a:gd name="connsiteY70" fmla="*/ 2673 h 10000"/>
                  <a:gd name="connsiteX71" fmla="*/ 1210 w 10000"/>
                  <a:gd name="connsiteY71" fmla="*/ 2730 h 10000"/>
                  <a:gd name="connsiteX72" fmla="*/ 1225 w 10000"/>
                  <a:gd name="connsiteY72" fmla="*/ 2610 h 10000"/>
                  <a:gd name="connsiteX73" fmla="*/ 1275 w 10000"/>
                  <a:gd name="connsiteY73" fmla="*/ 2547 h 10000"/>
                  <a:gd name="connsiteX74" fmla="*/ 1215 w 10000"/>
                  <a:gd name="connsiteY74" fmla="*/ 2495 h 10000"/>
                  <a:gd name="connsiteX75" fmla="*/ 1186 w 10000"/>
                  <a:gd name="connsiteY75" fmla="*/ 2336 h 10000"/>
                  <a:gd name="connsiteX76" fmla="*/ 1143 w 10000"/>
                  <a:gd name="connsiteY76" fmla="*/ 2257 h 10000"/>
                  <a:gd name="connsiteX77" fmla="*/ 1225 w 10000"/>
                  <a:gd name="connsiteY77" fmla="*/ 2178 h 10000"/>
                  <a:gd name="connsiteX78" fmla="*/ 1196 w 10000"/>
                  <a:gd name="connsiteY78" fmla="*/ 2036 h 10000"/>
                  <a:gd name="connsiteX79" fmla="*/ 1128 w 10000"/>
                  <a:gd name="connsiteY79" fmla="*/ 1962 h 10000"/>
                  <a:gd name="connsiteX80" fmla="*/ 1196 w 10000"/>
                  <a:gd name="connsiteY80" fmla="*/ 1837 h 10000"/>
                  <a:gd name="connsiteX81" fmla="*/ 1107 w 10000"/>
                  <a:gd name="connsiteY81" fmla="*/ 1804 h 10000"/>
                  <a:gd name="connsiteX82" fmla="*/ 1083 w 10000"/>
                  <a:gd name="connsiteY82" fmla="*/ 1711 h 10000"/>
                  <a:gd name="connsiteX83" fmla="*/ 980 w 10000"/>
                  <a:gd name="connsiteY83" fmla="*/ 1735 h 10000"/>
                  <a:gd name="connsiteX84" fmla="*/ 994 w 10000"/>
                  <a:gd name="connsiteY84" fmla="*/ 1648 h 10000"/>
                  <a:gd name="connsiteX85" fmla="*/ 946 w 10000"/>
                  <a:gd name="connsiteY85" fmla="*/ 1546 h 10000"/>
                  <a:gd name="connsiteX86" fmla="*/ 980 w 10000"/>
                  <a:gd name="connsiteY86" fmla="*/ 1484 h 10000"/>
                  <a:gd name="connsiteX87" fmla="*/ 921 w 10000"/>
                  <a:gd name="connsiteY87" fmla="*/ 1410 h 10000"/>
                  <a:gd name="connsiteX88" fmla="*/ 856 w 10000"/>
                  <a:gd name="connsiteY88" fmla="*/ 1405 h 10000"/>
                  <a:gd name="connsiteX89" fmla="*/ 901 w 10000"/>
                  <a:gd name="connsiteY89" fmla="*/ 1268 h 10000"/>
                  <a:gd name="connsiteX90" fmla="*/ 847 w 10000"/>
                  <a:gd name="connsiteY90" fmla="*/ 1151 h 10000"/>
                  <a:gd name="connsiteX91" fmla="*/ 768 w 10000"/>
                  <a:gd name="connsiteY91" fmla="*/ 1046 h 10000"/>
                  <a:gd name="connsiteX92" fmla="*/ 685 w 10000"/>
                  <a:gd name="connsiteY92" fmla="*/ 1025 h 10000"/>
                  <a:gd name="connsiteX93" fmla="*/ 679 w 10000"/>
                  <a:gd name="connsiteY93" fmla="*/ 1093 h 10000"/>
                  <a:gd name="connsiteX94" fmla="*/ 619 w 10000"/>
                  <a:gd name="connsiteY94" fmla="*/ 1167 h 10000"/>
                  <a:gd name="connsiteX95" fmla="*/ 506 w 10000"/>
                  <a:gd name="connsiteY95" fmla="*/ 1057 h 10000"/>
                  <a:gd name="connsiteX96" fmla="*/ 403 w 10000"/>
                  <a:gd name="connsiteY96" fmla="*/ 1046 h 10000"/>
                  <a:gd name="connsiteX97" fmla="*/ 0 w 10000"/>
                  <a:gd name="connsiteY97"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581 w 10000"/>
                  <a:gd name="connsiteY64" fmla="*/ 3063 h 10000"/>
                  <a:gd name="connsiteX65" fmla="*/ 1582 w 10000"/>
                  <a:gd name="connsiteY65" fmla="*/ 3075 h 10000"/>
                  <a:gd name="connsiteX66" fmla="*/ 1703 w 10000"/>
                  <a:gd name="connsiteY66" fmla="*/ 2721 h 10000"/>
                  <a:gd name="connsiteX67" fmla="*/ 1542 w 10000"/>
                  <a:gd name="connsiteY67" fmla="*/ 2656 h 10000"/>
                  <a:gd name="connsiteX68" fmla="*/ 1416 w 10000"/>
                  <a:gd name="connsiteY68" fmla="*/ 2689 h 10000"/>
                  <a:gd name="connsiteX69" fmla="*/ 1318 w 10000"/>
                  <a:gd name="connsiteY69" fmla="*/ 2673 h 10000"/>
                  <a:gd name="connsiteX70" fmla="*/ 1210 w 10000"/>
                  <a:gd name="connsiteY70" fmla="*/ 2730 h 10000"/>
                  <a:gd name="connsiteX71" fmla="*/ 1225 w 10000"/>
                  <a:gd name="connsiteY71" fmla="*/ 2610 h 10000"/>
                  <a:gd name="connsiteX72" fmla="*/ 1275 w 10000"/>
                  <a:gd name="connsiteY72" fmla="*/ 2547 h 10000"/>
                  <a:gd name="connsiteX73" fmla="*/ 1215 w 10000"/>
                  <a:gd name="connsiteY73" fmla="*/ 2495 h 10000"/>
                  <a:gd name="connsiteX74" fmla="*/ 1186 w 10000"/>
                  <a:gd name="connsiteY74" fmla="*/ 2336 h 10000"/>
                  <a:gd name="connsiteX75" fmla="*/ 1143 w 10000"/>
                  <a:gd name="connsiteY75" fmla="*/ 2257 h 10000"/>
                  <a:gd name="connsiteX76" fmla="*/ 1225 w 10000"/>
                  <a:gd name="connsiteY76" fmla="*/ 2178 h 10000"/>
                  <a:gd name="connsiteX77" fmla="*/ 1196 w 10000"/>
                  <a:gd name="connsiteY77" fmla="*/ 2036 h 10000"/>
                  <a:gd name="connsiteX78" fmla="*/ 1128 w 10000"/>
                  <a:gd name="connsiteY78" fmla="*/ 1962 h 10000"/>
                  <a:gd name="connsiteX79" fmla="*/ 1196 w 10000"/>
                  <a:gd name="connsiteY79" fmla="*/ 1837 h 10000"/>
                  <a:gd name="connsiteX80" fmla="*/ 1107 w 10000"/>
                  <a:gd name="connsiteY80" fmla="*/ 1804 h 10000"/>
                  <a:gd name="connsiteX81" fmla="*/ 1083 w 10000"/>
                  <a:gd name="connsiteY81" fmla="*/ 1711 h 10000"/>
                  <a:gd name="connsiteX82" fmla="*/ 980 w 10000"/>
                  <a:gd name="connsiteY82" fmla="*/ 1735 h 10000"/>
                  <a:gd name="connsiteX83" fmla="*/ 994 w 10000"/>
                  <a:gd name="connsiteY83" fmla="*/ 1648 h 10000"/>
                  <a:gd name="connsiteX84" fmla="*/ 946 w 10000"/>
                  <a:gd name="connsiteY84" fmla="*/ 1546 h 10000"/>
                  <a:gd name="connsiteX85" fmla="*/ 980 w 10000"/>
                  <a:gd name="connsiteY85" fmla="*/ 1484 h 10000"/>
                  <a:gd name="connsiteX86" fmla="*/ 921 w 10000"/>
                  <a:gd name="connsiteY86" fmla="*/ 1410 h 10000"/>
                  <a:gd name="connsiteX87" fmla="*/ 856 w 10000"/>
                  <a:gd name="connsiteY87" fmla="*/ 1405 h 10000"/>
                  <a:gd name="connsiteX88" fmla="*/ 901 w 10000"/>
                  <a:gd name="connsiteY88" fmla="*/ 1268 h 10000"/>
                  <a:gd name="connsiteX89" fmla="*/ 847 w 10000"/>
                  <a:gd name="connsiteY89" fmla="*/ 1151 h 10000"/>
                  <a:gd name="connsiteX90" fmla="*/ 768 w 10000"/>
                  <a:gd name="connsiteY90" fmla="*/ 1046 h 10000"/>
                  <a:gd name="connsiteX91" fmla="*/ 685 w 10000"/>
                  <a:gd name="connsiteY91" fmla="*/ 1025 h 10000"/>
                  <a:gd name="connsiteX92" fmla="*/ 679 w 10000"/>
                  <a:gd name="connsiteY92" fmla="*/ 1093 h 10000"/>
                  <a:gd name="connsiteX93" fmla="*/ 619 w 10000"/>
                  <a:gd name="connsiteY93" fmla="*/ 1167 h 10000"/>
                  <a:gd name="connsiteX94" fmla="*/ 506 w 10000"/>
                  <a:gd name="connsiteY94" fmla="*/ 1057 h 10000"/>
                  <a:gd name="connsiteX95" fmla="*/ 403 w 10000"/>
                  <a:gd name="connsiteY95" fmla="*/ 1046 h 10000"/>
                  <a:gd name="connsiteX96" fmla="*/ 0 w 10000"/>
                  <a:gd name="connsiteY96"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581 w 10000"/>
                  <a:gd name="connsiteY64" fmla="*/ 3063 h 10000"/>
                  <a:gd name="connsiteX65" fmla="*/ 1703 w 10000"/>
                  <a:gd name="connsiteY65" fmla="*/ 2721 h 10000"/>
                  <a:gd name="connsiteX66" fmla="*/ 1542 w 10000"/>
                  <a:gd name="connsiteY66" fmla="*/ 2656 h 10000"/>
                  <a:gd name="connsiteX67" fmla="*/ 1416 w 10000"/>
                  <a:gd name="connsiteY67" fmla="*/ 2689 h 10000"/>
                  <a:gd name="connsiteX68" fmla="*/ 1318 w 10000"/>
                  <a:gd name="connsiteY68" fmla="*/ 2673 h 10000"/>
                  <a:gd name="connsiteX69" fmla="*/ 1210 w 10000"/>
                  <a:gd name="connsiteY69" fmla="*/ 2730 h 10000"/>
                  <a:gd name="connsiteX70" fmla="*/ 1225 w 10000"/>
                  <a:gd name="connsiteY70" fmla="*/ 2610 h 10000"/>
                  <a:gd name="connsiteX71" fmla="*/ 1275 w 10000"/>
                  <a:gd name="connsiteY71" fmla="*/ 2547 h 10000"/>
                  <a:gd name="connsiteX72" fmla="*/ 1215 w 10000"/>
                  <a:gd name="connsiteY72" fmla="*/ 2495 h 10000"/>
                  <a:gd name="connsiteX73" fmla="*/ 1186 w 10000"/>
                  <a:gd name="connsiteY73" fmla="*/ 2336 h 10000"/>
                  <a:gd name="connsiteX74" fmla="*/ 1143 w 10000"/>
                  <a:gd name="connsiteY74" fmla="*/ 2257 h 10000"/>
                  <a:gd name="connsiteX75" fmla="*/ 1225 w 10000"/>
                  <a:gd name="connsiteY75" fmla="*/ 2178 h 10000"/>
                  <a:gd name="connsiteX76" fmla="*/ 1196 w 10000"/>
                  <a:gd name="connsiteY76" fmla="*/ 2036 h 10000"/>
                  <a:gd name="connsiteX77" fmla="*/ 1128 w 10000"/>
                  <a:gd name="connsiteY77" fmla="*/ 1962 h 10000"/>
                  <a:gd name="connsiteX78" fmla="*/ 1196 w 10000"/>
                  <a:gd name="connsiteY78" fmla="*/ 1837 h 10000"/>
                  <a:gd name="connsiteX79" fmla="*/ 1107 w 10000"/>
                  <a:gd name="connsiteY79" fmla="*/ 1804 h 10000"/>
                  <a:gd name="connsiteX80" fmla="*/ 1083 w 10000"/>
                  <a:gd name="connsiteY80" fmla="*/ 1711 h 10000"/>
                  <a:gd name="connsiteX81" fmla="*/ 980 w 10000"/>
                  <a:gd name="connsiteY81" fmla="*/ 1735 h 10000"/>
                  <a:gd name="connsiteX82" fmla="*/ 994 w 10000"/>
                  <a:gd name="connsiteY82" fmla="*/ 1648 h 10000"/>
                  <a:gd name="connsiteX83" fmla="*/ 946 w 10000"/>
                  <a:gd name="connsiteY83" fmla="*/ 1546 h 10000"/>
                  <a:gd name="connsiteX84" fmla="*/ 980 w 10000"/>
                  <a:gd name="connsiteY84" fmla="*/ 1484 h 10000"/>
                  <a:gd name="connsiteX85" fmla="*/ 921 w 10000"/>
                  <a:gd name="connsiteY85" fmla="*/ 1410 h 10000"/>
                  <a:gd name="connsiteX86" fmla="*/ 856 w 10000"/>
                  <a:gd name="connsiteY86" fmla="*/ 1405 h 10000"/>
                  <a:gd name="connsiteX87" fmla="*/ 901 w 10000"/>
                  <a:gd name="connsiteY87" fmla="*/ 1268 h 10000"/>
                  <a:gd name="connsiteX88" fmla="*/ 847 w 10000"/>
                  <a:gd name="connsiteY88" fmla="*/ 1151 h 10000"/>
                  <a:gd name="connsiteX89" fmla="*/ 768 w 10000"/>
                  <a:gd name="connsiteY89" fmla="*/ 1046 h 10000"/>
                  <a:gd name="connsiteX90" fmla="*/ 685 w 10000"/>
                  <a:gd name="connsiteY90" fmla="*/ 1025 h 10000"/>
                  <a:gd name="connsiteX91" fmla="*/ 679 w 10000"/>
                  <a:gd name="connsiteY91" fmla="*/ 1093 h 10000"/>
                  <a:gd name="connsiteX92" fmla="*/ 619 w 10000"/>
                  <a:gd name="connsiteY92" fmla="*/ 1167 h 10000"/>
                  <a:gd name="connsiteX93" fmla="*/ 506 w 10000"/>
                  <a:gd name="connsiteY93" fmla="*/ 1057 h 10000"/>
                  <a:gd name="connsiteX94" fmla="*/ 403 w 10000"/>
                  <a:gd name="connsiteY94" fmla="*/ 1046 h 10000"/>
                  <a:gd name="connsiteX95" fmla="*/ 0 w 10000"/>
                  <a:gd name="connsiteY95"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703 w 10000"/>
                  <a:gd name="connsiteY64" fmla="*/ 2721 h 10000"/>
                  <a:gd name="connsiteX65" fmla="*/ 1542 w 10000"/>
                  <a:gd name="connsiteY65" fmla="*/ 2656 h 10000"/>
                  <a:gd name="connsiteX66" fmla="*/ 1416 w 10000"/>
                  <a:gd name="connsiteY66" fmla="*/ 2689 h 10000"/>
                  <a:gd name="connsiteX67" fmla="*/ 1318 w 10000"/>
                  <a:gd name="connsiteY67" fmla="*/ 2673 h 10000"/>
                  <a:gd name="connsiteX68" fmla="*/ 1210 w 10000"/>
                  <a:gd name="connsiteY68" fmla="*/ 2730 h 10000"/>
                  <a:gd name="connsiteX69" fmla="*/ 1225 w 10000"/>
                  <a:gd name="connsiteY69" fmla="*/ 2610 h 10000"/>
                  <a:gd name="connsiteX70" fmla="*/ 1275 w 10000"/>
                  <a:gd name="connsiteY70" fmla="*/ 2547 h 10000"/>
                  <a:gd name="connsiteX71" fmla="*/ 1215 w 10000"/>
                  <a:gd name="connsiteY71" fmla="*/ 2495 h 10000"/>
                  <a:gd name="connsiteX72" fmla="*/ 1186 w 10000"/>
                  <a:gd name="connsiteY72" fmla="*/ 2336 h 10000"/>
                  <a:gd name="connsiteX73" fmla="*/ 1143 w 10000"/>
                  <a:gd name="connsiteY73" fmla="*/ 2257 h 10000"/>
                  <a:gd name="connsiteX74" fmla="*/ 1225 w 10000"/>
                  <a:gd name="connsiteY74" fmla="*/ 2178 h 10000"/>
                  <a:gd name="connsiteX75" fmla="*/ 1196 w 10000"/>
                  <a:gd name="connsiteY75" fmla="*/ 2036 h 10000"/>
                  <a:gd name="connsiteX76" fmla="*/ 1128 w 10000"/>
                  <a:gd name="connsiteY76" fmla="*/ 1962 h 10000"/>
                  <a:gd name="connsiteX77" fmla="*/ 1196 w 10000"/>
                  <a:gd name="connsiteY77" fmla="*/ 1837 h 10000"/>
                  <a:gd name="connsiteX78" fmla="*/ 1107 w 10000"/>
                  <a:gd name="connsiteY78" fmla="*/ 1804 h 10000"/>
                  <a:gd name="connsiteX79" fmla="*/ 1083 w 10000"/>
                  <a:gd name="connsiteY79" fmla="*/ 1711 h 10000"/>
                  <a:gd name="connsiteX80" fmla="*/ 980 w 10000"/>
                  <a:gd name="connsiteY80" fmla="*/ 1735 h 10000"/>
                  <a:gd name="connsiteX81" fmla="*/ 994 w 10000"/>
                  <a:gd name="connsiteY81" fmla="*/ 1648 h 10000"/>
                  <a:gd name="connsiteX82" fmla="*/ 946 w 10000"/>
                  <a:gd name="connsiteY82" fmla="*/ 1546 h 10000"/>
                  <a:gd name="connsiteX83" fmla="*/ 980 w 10000"/>
                  <a:gd name="connsiteY83" fmla="*/ 1484 h 10000"/>
                  <a:gd name="connsiteX84" fmla="*/ 921 w 10000"/>
                  <a:gd name="connsiteY84" fmla="*/ 1410 h 10000"/>
                  <a:gd name="connsiteX85" fmla="*/ 856 w 10000"/>
                  <a:gd name="connsiteY85" fmla="*/ 1405 h 10000"/>
                  <a:gd name="connsiteX86" fmla="*/ 901 w 10000"/>
                  <a:gd name="connsiteY86" fmla="*/ 1268 h 10000"/>
                  <a:gd name="connsiteX87" fmla="*/ 847 w 10000"/>
                  <a:gd name="connsiteY87" fmla="*/ 1151 h 10000"/>
                  <a:gd name="connsiteX88" fmla="*/ 768 w 10000"/>
                  <a:gd name="connsiteY88" fmla="*/ 1046 h 10000"/>
                  <a:gd name="connsiteX89" fmla="*/ 685 w 10000"/>
                  <a:gd name="connsiteY89" fmla="*/ 1025 h 10000"/>
                  <a:gd name="connsiteX90" fmla="*/ 679 w 10000"/>
                  <a:gd name="connsiteY90" fmla="*/ 1093 h 10000"/>
                  <a:gd name="connsiteX91" fmla="*/ 619 w 10000"/>
                  <a:gd name="connsiteY91" fmla="*/ 1167 h 10000"/>
                  <a:gd name="connsiteX92" fmla="*/ 506 w 10000"/>
                  <a:gd name="connsiteY92" fmla="*/ 1057 h 10000"/>
                  <a:gd name="connsiteX93" fmla="*/ 403 w 10000"/>
                  <a:gd name="connsiteY93" fmla="*/ 1046 h 10000"/>
                  <a:gd name="connsiteX94" fmla="*/ 0 w 10000"/>
                  <a:gd name="connsiteY94"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542 w 10000"/>
                  <a:gd name="connsiteY64" fmla="*/ 2656 h 10000"/>
                  <a:gd name="connsiteX65" fmla="*/ 1416 w 10000"/>
                  <a:gd name="connsiteY65" fmla="*/ 2689 h 10000"/>
                  <a:gd name="connsiteX66" fmla="*/ 1318 w 10000"/>
                  <a:gd name="connsiteY66" fmla="*/ 2673 h 10000"/>
                  <a:gd name="connsiteX67" fmla="*/ 1210 w 10000"/>
                  <a:gd name="connsiteY67" fmla="*/ 2730 h 10000"/>
                  <a:gd name="connsiteX68" fmla="*/ 1225 w 10000"/>
                  <a:gd name="connsiteY68" fmla="*/ 2610 h 10000"/>
                  <a:gd name="connsiteX69" fmla="*/ 1275 w 10000"/>
                  <a:gd name="connsiteY69" fmla="*/ 2547 h 10000"/>
                  <a:gd name="connsiteX70" fmla="*/ 1215 w 10000"/>
                  <a:gd name="connsiteY70" fmla="*/ 2495 h 10000"/>
                  <a:gd name="connsiteX71" fmla="*/ 1186 w 10000"/>
                  <a:gd name="connsiteY71" fmla="*/ 2336 h 10000"/>
                  <a:gd name="connsiteX72" fmla="*/ 1143 w 10000"/>
                  <a:gd name="connsiteY72" fmla="*/ 2257 h 10000"/>
                  <a:gd name="connsiteX73" fmla="*/ 1225 w 10000"/>
                  <a:gd name="connsiteY73" fmla="*/ 2178 h 10000"/>
                  <a:gd name="connsiteX74" fmla="*/ 1196 w 10000"/>
                  <a:gd name="connsiteY74" fmla="*/ 2036 h 10000"/>
                  <a:gd name="connsiteX75" fmla="*/ 1128 w 10000"/>
                  <a:gd name="connsiteY75" fmla="*/ 1962 h 10000"/>
                  <a:gd name="connsiteX76" fmla="*/ 1196 w 10000"/>
                  <a:gd name="connsiteY76" fmla="*/ 1837 h 10000"/>
                  <a:gd name="connsiteX77" fmla="*/ 1107 w 10000"/>
                  <a:gd name="connsiteY77" fmla="*/ 1804 h 10000"/>
                  <a:gd name="connsiteX78" fmla="*/ 1083 w 10000"/>
                  <a:gd name="connsiteY78" fmla="*/ 1711 h 10000"/>
                  <a:gd name="connsiteX79" fmla="*/ 980 w 10000"/>
                  <a:gd name="connsiteY79" fmla="*/ 1735 h 10000"/>
                  <a:gd name="connsiteX80" fmla="*/ 994 w 10000"/>
                  <a:gd name="connsiteY80" fmla="*/ 1648 h 10000"/>
                  <a:gd name="connsiteX81" fmla="*/ 946 w 10000"/>
                  <a:gd name="connsiteY81" fmla="*/ 1546 h 10000"/>
                  <a:gd name="connsiteX82" fmla="*/ 980 w 10000"/>
                  <a:gd name="connsiteY82" fmla="*/ 1484 h 10000"/>
                  <a:gd name="connsiteX83" fmla="*/ 921 w 10000"/>
                  <a:gd name="connsiteY83" fmla="*/ 1410 h 10000"/>
                  <a:gd name="connsiteX84" fmla="*/ 856 w 10000"/>
                  <a:gd name="connsiteY84" fmla="*/ 1405 h 10000"/>
                  <a:gd name="connsiteX85" fmla="*/ 901 w 10000"/>
                  <a:gd name="connsiteY85" fmla="*/ 1268 h 10000"/>
                  <a:gd name="connsiteX86" fmla="*/ 847 w 10000"/>
                  <a:gd name="connsiteY86" fmla="*/ 1151 h 10000"/>
                  <a:gd name="connsiteX87" fmla="*/ 768 w 10000"/>
                  <a:gd name="connsiteY87" fmla="*/ 1046 h 10000"/>
                  <a:gd name="connsiteX88" fmla="*/ 685 w 10000"/>
                  <a:gd name="connsiteY88" fmla="*/ 1025 h 10000"/>
                  <a:gd name="connsiteX89" fmla="*/ 679 w 10000"/>
                  <a:gd name="connsiteY89" fmla="*/ 1093 h 10000"/>
                  <a:gd name="connsiteX90" fmla="*/ 619 w 10000"/>
                  <a:gd name="connsiteY90" fmla="*/ 1167 h 10000"/>
                  <a:gd name="connsiteX91" fmla="*/ 506 w 10000"/>
                  <a:gd name="connsiteY91" fmla="*/ 1057 h 10000"/>
                  <a:gd name="connsiteX92" fmla="*/ 403 w 10000"/>
                  <a:gd name="connsiteY92" fmla="*/ 1046 h 10000"/>
                  <a:gd name="connsiteX93" fmla="*/ 0 w 10000"/>
                  <a:gd name="connsiteY93"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416 w 10000"/>
                  <a:gd name="connsiteY64" fmla="*/ 2689 h 10000"/>
                  <a:gd name="connsiteX65" fmla="*/ 1318 w 10000"/>
                  <a:gd name="connsiteY65" fmla="*/ 2673 h 10000"/>
                  <a:gd name="connsiteX66" fmla="*/ 1210 w 10000"/>
                  <a:gd name="connsiteY66" fmla="*/ 2730 h 10000"/>
                  <a:gd name="connsiteX67" fmla="*/ 1225 w 10000"/>
                  <a:gd name="connsiteY67" fmla="*/ 2610 h 10000"/>
                  <a:gd name="connsiteX68" fmla="*/ 1275 w 10000"/>
                  <a:gd name="connsiteY68" fmla="*/ 2547 h 10000"/>
                  <a:gd name="connsiteX69" fmla="*/ 1215 w 10000"/>
                  <a:gd name="connsiteY69" fmla="*/ 2495 h 10000"/>
                  <a:gd name="connsiteX70" fmla="*/ 1186 w 10000"/>
                  <a:gd name="connsiteY70" fmla="*/ 2336 h 10000"/>
                  <a:gd name="connsiteX71" fmla="*/ 1143 w 10000"/>
                  <a:gd name="connsiteY71" fmla="*/ 2257 h 10000"/>
                  <a:gd name="connsiteX72" fmla="*/ 1225 w 10000"/>
                  <a:gd name="connsiteY72" fmla="*/ 2178 h 10000"/>
                  <a:gd name="connsiteX73" fmla="*/ 1196 w 10000"/>
                  <a:gd name="connsiteY73" fmla="*/ 2036 h 10000"/>
                  <a:gd name="connsiteX74" fmla="*/ 1128 w 10000"/>
                  <a:gd name="connsiteY74" fmla="*/ 1962 h 10000"/>
                  <a:gd name="connsiteX75" fmla="*/ 1196 w 10000"/>
                  <a:gd name="connsiteY75" fmla="*/ 1837 h 10000"/>
                  <a:gd name="connsiteX76" fmla="*/ 1107 w 10000"/>
                  <a:gd name="connsiteY76" fmla="*/ 1804 h 10000"/>
                  <a:gd name="connsiteX77" fmla="*/ 1083 w 10000"/>
                  <a:gd name="connsiteY77" fmla="*/ 1711 h 10000"/>
                  <a:gd name="connsiteX78" fmla="*/ 980 w 10000"/>
                  <a:gd name="connsiteY78" fmla="*/ 1735 h 10000"/>
                  <a:gd name="connsiteX79" fmla="*/ 994 w 10000"/>
                  <a:gd name="connsiteY79" fmla="*/ 1648 h 10000"/>
                  <a:gd name="connsiteX80" fmla="*/ 946 w 10000"/>
                  <a:gd name="connsiteY80" fmla="*/ 1546 h 10000"/>
                  <a:gd name="connsiteX81" fmla="*/ 980 w 10000"/>
                  <a:gd name="connsiteY81" fmla="*/ 1484 h 10000"/>
                  <a:gd name="connsiteX82" fmla="*/ 921 w 10000"/>
                  <a:gd name="connsiteY82" fmla="*/ 1410 h 10000"/>
                  <a:gd name="connsiteX83" fmla="*/ 856 w 10000"/>
                  <a:gd name="connsiteY83" fmla="*/ 1405 h 10000"/>
                  <a:gd name="connsiteX84" fmla="*/ 901 w 10000"/>
                  <a:gd name="connsiteY84" fmla="*/ 1268 h 10000"/>
                  <a:gd name="connsiteX85" fmla="*/ 847 w 10000"/>
                  <a:gd name="connsiteY85" fmla="*/ 1151 h 10000"/>
                  <a:gd name="connsiteX86" fmla="*/ 768 w 10000"/>
                  <a:gd name="connsiteY86" fmla="*/ 1046 h 10000"/>
                  <a:gd name="connsiteX87" fmla="*/ 685 w 10000"/>
                  <a:gd name="connsiteY87" fmla="*/ 1025 h 10000"/>
                  <a:gd name="connsiteX88" fmla="*/ 679 w 10000"/>
                  <a:gd name="connsiteY88" fmla="*/ 1093 h 10000"/>
                  <a:gd name="connsiteX89" fmla="*/ 619 w 10000"/>
                  <a:gd name="connsiteY89" fmla="*/ 1167 h 10000"/>
                  <a:gd name="connsiteX90" fmla="*/ 506 w 10000"/>
                  <a:gd name="connsiteY90" fmla="*/ 1057 h 10000"/>
                  <a:gd name="connsiteX91" fmla="*/ 403 w 10000"/>
                  <a:gd name="connsiteY91" fmla="*/ 1046 h 10000"/>
                  <a:gd name="connsiteX92" fmla="*/ 0 w 10000"/>
                  <a:gd name="connsiteY92"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318 w 10000"/>
                  <a:gd name="connsiteY64" fmla="*/ 2673 h 10000"/>
                  <a:gd name="connsiteX65" fmla="*/ 1210 w 10000"/>
                  <a:gd name="connsiteY65" fmla="*/ 2730 h 10000"/>
                  <a:gd name="connsiteX66" fmla="*/ 1225 w 10000"/>
                  <a:gd name="connsiteY66" fmla="*/ 2610 h 10000"/>
                  <a:gd name="connsiteX67" fmla="*/ 1275 w 10000"/>
                  <a:gd name="connsiteY67" fmla="*/ 2547 h 10000"/>
                  <a:gd name="connsiteX68" fmla="*/ 1215 w 10000"/>
                  <a:gd name="connsiteY68" fmla="*/ 2495 h 10000"/>
                  <a:gd name="connsiteX69" fmla="*/ 1186 w 10000"/>
                  <a:gd name="connsiteY69" fmla="*/ 2336 h 10000"/>
                  <a:gd name="connsiteX70" fmla="*/ 1143 w 10000"/>
                  <a:gd name="connsiteY70" fmla="*/ 2257 h 10000"/>
                  <a:gd name="connsiteX71" fmla="*/ 1225 w 10000"/>
                  <a:gd name="connsiteY71" fmla="*/ 2178 h 10000"/>
                  <a:gd name="connsiteX72" fmla="*/ 1196 w 10000"/>
                  <a:gd name="connsiteY72" fmla="*/ 2036 h 10000"/>
                  <a:gd name="connsiteX73" fmla="*/ 1128 w 10000"/>
                  <a:gd name="connsiteY73" fmla="*/ 1962 h 10000"/>
                  <a:gd name="connsiteX74" fmla="*/ 1196 w 10000"/>
                  <a:gd name="connsiteY74" fmla="*/ 1837 h 10000"/>
                  <a:gd name="connsiteX75" fmla="*/ 1107 w 10000"/>
                  <a:gd name="connsiteY75" fmla="*/ 1804 h 10000"/>
                  <a:gd name="connsiteX76" fmla="*/ 1083 w 10000"/>
                  <a:gd name="connsiteY76" fmla="*/ 1711 h 10000"/>
                  <a:gd name="connsiteX77" fmla="*/ 980 w 10000"/>
                  <a:gd name="connsiteY77" fmla="*/ 1735 h 10000"/>
                  <a:gd name="connsiteX78" fmla="*/ 994 w 10000"/>
                  <a:gd name="connsiteY78" fmla="*/ 1648 h 10000"/>
                  <a:gd name="connsiteX79" fmla="*/ 946 w 10000"/>
                  <a:gd name="connsiteY79" fmla="*/ 1546 h 10000"/>
                  <a:gd name="connsiteX80" fmla="*/ 980 w 10000"/>
                  <a:gd name="connsiteY80" fmla="*/ 1484 h 10000"/>
                  <a:gd name="connsiteX81" fmla="*/ 921 w 10000"/>
                  <a:gd name="connsiteY81" fmla="*/ 1410 h 10000"/>
                  <a:gd name="connsiteX82" fmla="*/ 856 w 10000"/>
                  <a:gd name="connsiteY82" fmla="*/ 1405 h 10000"/>
                  <a:gd name="connsiteX83" fmla="*/ 901 w 10000"/>
                  <a:gd name="connsiteY83" fmla="*/ 1268 h 10000"/>
                  <a:gd name="connsiteX84" fmla="*/ 847 w 10000"/>
                  <a:gd name="connsiteY84" fmla="*/ 1151 h 10000"/>
                  <a:gd name="connsiteX85" fmla="*/ 768 w 10000"/>
                  <a:gd name="connsiteY85" fmla="*/ 1046 h 10000"/>
                  <a:gd name="connsiteX86" fmla="*/ 685 w 10000"/>
                  <a:gd name="connsiteY86" fmla="*/ 1025 h 10000"/>
                  <a:gd name="connsiteX87" fmla="*/ 679 w 10000"/>
                  <a:gd name="connsiteY87" fmla="*/ 1093 h 10000"/>
                  <a:gd name="connsiteX88" fmla="*/ 619 w 10000"/>
                  <a:gd name="connsiteY88" fmla="*/ 1167 h 10000"/>
                  <a:gd name="connsiteX89" fmla="*/ 506 w 10000"/>
                  <a:gd name="connsiteY89" fmla="*/ 1057 h 10000"/>
                  <a:gd name="connsiteX90" fmla="*/ 403 w 10000"/>
                  <a:gd name="connsiteY90" fmla="*/ 1046 h 10000"/>
                  <a:gd name="connsiteX91" fmla="*/ 0 w 10000"/>
                  <a:gd name="connsiteY91"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210 w 10000"/>
                  <a:gd name="connsiteY64" fmla="*/ 2730 h 10000"/>
                  <a:gd name="connsiteX65" fmla="*/ 1225 w 10000"/>
                  <a:gd name="connsiteY65" fmla="*/ 2610 h 10000"/>
                  <a:gd name="connsiteX66" fmla="*/ 1275 w 10000"/>
                  <a:gd name="connsiteY66" fmla="*/ 2547 h 10000"/>
                  <a:gd name="connsiteX67" fmla="*/ 1215 w 10000"/>
                  <a:gd name="connsiteY67" fmla="*/ 2495 h 10000"/>
                  <a:gd name="connsiteX68" fmla="*/ 1186 w 10000"/>
                  <a:gd name="connsiteY68" fmla="*/ 2336 h 10000"/>
                  <a:gd name="connsiteX69" fmla="*/ 1143 w 10000"/>
                  <a:gd name="connsiteY69" fmla="*/ 2257 h 10000"/>
                  <a:gd name="connsiteX70" fmla="*/ 1225 w 10000"/>
                  <a:gd name="connsiteY70" fmla="*/ 2178 h 10000"/>
                  <a:gd name="connsiteX71" fmla="*/ 1196 w 10000"/>
                  <a:gd name="connsiteY71" fmla="*/ 2036 h 10000"/>
                  <a:gd name="connsiteX72" fmla="*/ 1128 w 10000"/>
                  <a:gd name="connsiteY72" fmla="*/ 1962 h 10000"/>
                  <a:gd name="connsiteX73" fmla="*/ 1196 w 10000"/>
                  <a:gd name="connsiteY73" fmla="*/ 1837 h 10000"/>
                  <a:gd name="connsiteX74" fmla="*/ 1107 w 10000"/>
                  <a:gd name="connsiteY74" fmla="*/ 1804 h 10000"/>
                  <a:gd name="connsiteX75" fmla="*/ 1083 w 10000"/>
                  <a:gd name="connsiteY75" fmla="*/ 1711 h 10000"/>
                  <a:gd name="connsiteX76" fmla="*/ 980 w 10000"/>
                  <a:gd name="connsiteY76" fmla="*/ 1735 h 10000"/>
                  <a:gd name="connsiteX77" fmla="*/ 994 w 10000"/>
                  <a:gd name="connsiteY77" fmla="*/ 1648 h 10000"/>
                  <a:gd name="connsiteX78" fmla="*/ 946 w 10000"/>
                  <a:gd name="connsiteY78" fmla="*/ 1546 h 10000"/>
                  <a:gd name="connsiteX79" fmla="*/ 980 w 10000"/>
                  <a:gd name="connsiteY79" fmla="*/ 1484 h 10000"/>
                  <a:gd name="connsiteX80" fmla="*/ 921 w 10000"/>
                  <a:gd name="connsiteY80" fmla="*/ 1410 h 10000"/>
                  <a:gd name="connsiteX81" fmla="*/ 856 w 10000"/>
                  <a:gd name="connsiteY81" fmla="*/ 1405 h 10000"/>
                  <a:gd name="connsiteX82" fmla="*/ 901 w 10000"/>
                  <a:gd name="connsiteY82" fmla="*/ 1268 h 10000"/>
                  <a:gd name="connsiteX83" fmla="*/ 847 w 10000"/>
                  <a:gd name="connsiteY83" fmla="*/ 1151 h 10000"/>
                  <a:gd name="connsiteX84" fmla="*/ 768 w 10000"/>
                  <a:gd name="connsiteY84" fmla="*/ 1046 h 10000"/>
                  <a:gd name="connsiteX85" fmla="*/ 685 w 10000"/>
                  <a:gd name="connsiteY85" fmla="*/ 1025 h 10000"/>
                  <a:gd name="connsiteX86" fmla="*/ 679 w 10000"/>
                  <a:gd name="connsiteY86" fmla="*/ 1093 h 10000"/>
                  <a:gd name="connsiteX87" fmla="*/ 619 w 10000"/>
                  <a:gd name="connsiteY87" fmla="*/ 1167 h 10000"/>
                  <a:gd name="connsiteX88" fmla="*/ 506 w 10000"/>
                  <a:gd name="connsiteY88" fmla="*/ 1057 h 10000"/>
                  <a:gd name="connsiteX89" fmla="*/ 403 w 10000"/>
                  <a:gd name="connsiteY89" fmla="*/ 1046 h 10000"/>
                  <a:gd name="connsiteX90" fmla="*/ 0 w 10000"/>
                  <a:gd name="connsiteY90"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210 w 10000"/>
                  <a:gd name="connsiteY64" fmla="*/ 2730 h 10000"/>
                  <a:gd name="connsiteX65" fmla="*/ 1225 w 10000"/>
                  <a:gd name="connsiteY65" fmla="*/ 2610 h 10000"/>
                  <a:gd name="connsiteX66" fmla="*/ 1215 w 10000"/>
                  <a:gd name="connsiteY66" fmla="*/ 2495 h 10000"/>
                  <a:gd name="connsiteX67" fmla="*/ 1186 w 10000"/>
                  <a:gd name="connsiteY67" fmla="*/ 2336 h 10000"/>
                  <a:gd name="connsiteX68" fmla="*/ 1143 w 10000"/>
                  <a:gd name="connsiteY68" fmla="*/ 2257 h 10000"/>
                  <a:gd name="connsiteX69" fmla="*/ 1225 w 10000"/>
                  <a:gd name="connsiteY69" fmla="*/ 2178 h 10000"/>
                  <a:gd name="connsiteX70" fmla="*/ 1196 w 10000"/>
                  <a:gd name="connsiteY70" fmla="*/ 2036 h 10000"/>
                  <a:gd name="connsiteX71" fmla="*/ 1128 w 10000"/>
                  <a:gd name="connsiteY71" fmla="*/ 1962 h 10000"/>
                  <a:gd name="connsiteX72" fmla="*/ 1196 w 10000"/>
                  <a:gd name="connsiteY72" fmla="*/ 1837 h 10000"/>
                  <a:gd name="connsiteX73" fmla="*/ 1107 w 10000"/>
                  <a:gd name="connsiteY73" fmla="*/ 1804 h 10000"/>
                  <a:gd name="connsiteX74" fmla="*/ 1083 w 10000"/>
                  <a:gd name="connsiteY74" fmla="*/ 1711 h 10000"/>
                  <a:gd name="connsiteX75" fmla="*/ 980 w 10000"/>
                  <a:gd name="connsiteY75" fmla="*/ 1735 h 10000"/>
                  <a:gd name="connsiteX76" fmla="*/ 994 w 10000"/>
                  <a:gd name="connsiteY76" fmla="*/ 1648 h 10000"/>
                  <a:gd name="connsiteX77" fmla="*/ 946 w 10000"/>
                  <a:gd name="connsiteY77" fmla="*/ 1546 h 10000"/>
                  <a:gd name="connsiteX78" fmla="*/ 980 w 10000"/>
                  <a:gd name="connsiteY78" fmla="*/ 1484 h 10000"/>
                  <a:gd name="connsiteX79" fmla="*/ 921 w 10000"/>
                  <a:gd name="connsiteY79" fmla="*/ 1410 h 10000"/>
                  <a:gd name="connsiteX80" fmla="*/ 856 w 10000"/>
                  <a:gd name="connsiteY80" fmla="*/ 1405 h 10000"/>
                  <a:gd name="connsiteX81" fmla="*/ 901 w 10000"/>
                  <a:gd name="connsiteY81" fmla="*/ 1268 h 10000"/>
                  <a:gd name="connsiteX82" fmla="*/ 847 w 10000"/>
                  <a:gd name="connsiteY82" fmla="*/ 1151 h 10000"/>
                  <a:gd name="connsiteX83" fmla="*/ 768 w 10000"/>
                  <a:gd name="connsiteY83" fmla="*/ 1046 h 10000"/>
                  <a:gd name="connsiteX84" fmla="*/ 685 w 10000"/>
                  <a:gd name="connsiteY84" fmla="*/ 1025 h 10000"/>
                  <a:gd name="connsiteX85" fmla="*/ 679 w 10000"/>
                  <a:gd name="connsiteY85" fmla="*/ 1093 h 10000"/>
                  <a:gd name="connsiteX86" fmla="*/ 619 w 10000"/>
                  <a:gd name="connsiteY86" fmla="*/ 1167 h 10000"/>
                  <a:gd name="connsiteX87" fmla="*/ 506 w 10000"/>
                  <a:gd name="connsiteY87" fmla="*/ 1057 h 10000"/>
                  <a:gd name="connsiteX88" fmla="*/ 403 w 10000"/>
                  <a:gd name="connsiteY88" fmla="*/ 1046 h 10000"/>
                  <a:gd name="connsiteX89" fmla="*/ 0 w 10000"/>
                  <a:gd name="connsiteY89"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210 w 10000"/>
                  <a:gd name="connsiteY64" fmla="*/ 2730 h 10000"/>
                  <a:gd name="connsiteX65" fmla="*/ 1215 w 10000"/>
                  <a:gd name="connsiteY65" fmla="*/ 2495 h 10000"/>
                  <a:gd name="connsiteX66" fmla="*/ 1186 w 10000"/>
                  <a:gd name="connsiteY66" fmla="*/ 2336 h 10000"/>
                  <a:gd name="connsiteX67" fmla="*/ 1143 w 10000"/>
                  <a:gd name="connsiteY67" fmla="*/ 2257 h 10000"/>
                  <a:gd name="connsiteX68" fmla="*/ 1225 w 10000"/>
                  <a:gd name="connsiteY68" fmla="*/ 2178 h 10000"/>
                  <a:gd name="connsiteX69" fmla="*/ 1196 w 10000"/>
                  <a:gd name="connsiteY69" fmla="*/ 2036 h 10000"/>
                  <a:gd name="connsiteX70" fmla="*/ 1128 w 10000"/>
                  <a:gd name="connsiteY70" fmla="*/ 1962 h 10000"/>
                  <a:gd name="connsiteX71" fmla="*/ 1196 w 10000"/>
                  <a:gd name="connsiteY71" fmla="*/ 1837 h 10000"/>
                  <a:gd name="connsiteX72" fmla="*/ 1107 w 10000"/>
                  <a:gd name="connsiteY72" fmla="*/ 1804 h 10000"/>
                  <a:gd name="connsiteX73" fmla="*/ 1083 w 10000"/>
                  <a:gd name="connsiteY73" fmla="*/ 1711 h 10000"/>
                  <a:gd name="connsiteX74" fmla="*/ 980 w 10000"/>
                  <a:gd name="connsiteY74" fmla="*/ 1735 h 10000"/>
                  <a:gd name="connsiteX75" fmla="*/ 994 w 10000"/>
                  <a:gd name="connsiteY75" fmla="*/ 1648 h 10000"/>
                  <a:gd name="connsiteX76" fmla="*/ 946 w 10000"/>
                  <a:gd name="connsiteY76" fmla="*/ 1546 h 10000"/>
                  <a:gd name="connsiteX77" fmla="*/ 980 w 10000"/>
                  <a:gd name="connsiteY77" fmla="*/ 1484 h 10000"/>
                  <a:gd name="connsiteX78" fmla="*/ 921 w 10000"/>
                  <a:gd name="connsiteY78" fmla="*/ 1410 h 10000"/>
                  <a:gd name="connsiteX79" fmla="*/ 856 w 10000"/>
                  <a:gd name="connsiteY79" fmla="*/ 1405 h 10000"/>
                  <a:gd name="connsiteX80" fmla="*/ 901 w 10000"/>
                  <a:gd name="connsiteY80" fmla="*/ 1268 h 10000"/>
                  <a:gd name="connsiteX81" fmla="*/ 847 w 10000"/>
                  <a:gd name="connsiteY81" fmla="*/ 1151 h 10000"/>
                  <a:gd name="connsiteX82" fmla="*/ 768 w 10000"/>
                  <a:gd name="connsiteY82" fmla="*/ 1046 h 10000"/>
                  <a:gd name="connsiteX83" fmla="*/ 685 w 10000"/>
                  <a:gd name="connsiteY83" fmla="*/ 1025 h 10000"/>
                  <a:gd name="connsiteX84" fmla="*/ 679 w 10000"/>
                  <a:gd name="connsiteY84" fmla="*/ 1093 h 10000"/>
                  <a:gd name="connsiteX85" fmla="*/ 619 w 10000"/>
                  <a:gd name="connsiteY85" fmla="*/ 1167 h 10000"/>
                  <a:gd name="connsiteX86" fmla="*/ 506 w 10000"/>
                  <a:gd name="connsiteY86" fmla="*/ 1057 h 10000"/>
                  <a:gd name="connsiteX87" fmla="*/ 403 w 10000"/>
                  <a:gd name="connsiteY87" fmla="*/ 1046 h 10000"/>
                  <a:gd name="connsiteX88" fmla="*/ 0 w 10000"/>
                  <a:gd name="connsiteY88"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215 w 10000"/>
                  <a:gd name="connsiteY64" fmla="*/ 2495 h 10000"/>
                  <a:gd name="connsiteX65" fmla="*/ 1186 w 10000"/>
                  <a:gd name="connsiteY65" fmla="*/ 2336 h 10000"/>
                  <a:gd name="connsiteX66" fmla="*/ 1143 w 10000"/>
                  <a:gd name="connsiteY66" fmla="*/ 2257 h 10000"/>
                  <a:gd name="connsiteX67" fmla="*/ 1225 w 10000"/>
                  <a:gd name="connsiteY67" fmla="*/ 2178 h 10000"/>
                  <a:gd name="connsiteX68" fmla="*/ 1196 w 10000"/>
                  <a:gd name="connsiteY68" fmla="*/ 2036 h 10000"/>
                  <a:gd name="connsiteX69" fmla="*/ 1128 w 10000"/>
                  <a:gd name="connsiteY69" fmla="*/ 1962 h 10000"/>
                  <a:gd name="connsiteX70" fmla="*/ 1196 w 10000"/>
                  <a:gd name="connsiteY70" fmla="*/ 1837 h 10000"/>
                  <a:gd name="connsiteX71" fmla="*/ 1107 w 10000"/>
                  <a:gd name="connsiteY71" fmla="*/ 1804 h 10000"/>
                  <a:gd name="connsiteX72" fmla="*/ 1083 w 10000"/>
                  <a:gd name="connsiteY72" fmla="*/ 1711 h 10000"/>
                  <a:gd name="connsiteX73" fmla="*/ 980 w 10000"/>
                  <a:gd name="connsiteY73" fmla="*/ 1735 h 10000"/>
                  <a:gd name="connsiteX74" fmla="*/ 994 w 10000"/>
                  <a:gd name="connsiteY74" fmla="*/ 1648 h 10000"/>
                  <a:gd name="connsiteX75" fmla="*/ 946 w 10000"/>
                  <a:gd name="connsiteY75" fmla="*/ 1546 h 10000"/>
                  <a:gd name="connsiteX76" fmla="*/ 980 w 10000"/>
                  <a:gd name="connsiteY76" fmla="*/ 1484 h 10000"/>
                  <a:gd name="connsiteX77" fmla="*/ 921 w 10000"/>
                  <a:gd name="connsiteY77" fmla="*/ 1410 h 10000"/>
                  <a:gd name="connsiteX78" fmla="*/ 856 w 10000"/>
                  <a:gd name="connsiteY78" fmla="*/ 1405 h 10000"/>
                  <a:gd name="connsiteX79" fmla="*/ 901 w 10000"/>
                  <a:gd name="connsiteY79" fmla="*/ 1268 h 10000"/>
                  <a:gd name="connsiteX80" fmla="*/ 847 w 10000"/>
                  <a:gd name="connsiteY80" fmla="*/ 1151 h 10000"/>
                  <a:gd name="connsiteX81" fmla="*/ 768 w 10000"/>
                  <a:gd name="connsiteY81" fmla="*/ 1046 h 10000"/>
                  <a:gd name="connsiteX82" fmla="*/ 685 w 10000"/>
                  <a:gd name="connsiteY82" fmla="*/ 1025 h 10000"/>
                  <a:gd name="connsiteX83" fmla="*/ 679 w 10000"/>
                  <a:gd name="connsiteY83" fmla="*/ 1093 h 10000"/>
                  <a:gd name="connsiteX84" fmla="*/ 619 w 10000"/>
                  <a:gd name="connsiteY84" fmla="*/ 1167 h 10000"/>
                  <a:gd name="connsiteX85" fmla="*/ 506 w 10000"/>
                  <a:gd name="connsiteY85" fmla="*/ 1057 h 10000"/>
                  <a:gd name="connsiteX86" fmla="*/ 403 w 10000"/>
                  <a:gd name="connsiteY86" fmla="*/ 1046 h 10000"/>
                  <a:gd name="connsiteX87" fmla="*/ 0 w 10000"/>
                  <a:gd name="connsiteY87"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86 w 10000"/>
                  <a:gd name="connsiteY64" fmla="*/ 2336 h 10000"/>
                  <a:gd name="connsiteX65" fmla="*/ 1143 w 10000"/>
                  <a:gd name="connsiteY65" fmla="*/ 2257 h 10000"/>
                  <a:gd name="connsiteX66" fmla="*/ 1225 w 10000"/>
                  <a:gd name="connsiteY66" fmla="*/ 2178 h 10000"/>
                  <a:gd name="connsiteX67" fmla="*/ 1196 w 10000"/>
                  <a:gd name="connsiteY67" fmla="*/ 2036 h 10000"/>
                  <a:gd name="connsiteX68" fmla="*/ 1128 w 10000"/>
                  <a:gd name="connsiteY68" fmla="*/ 1962 h 10000"/>
                  <a:gd name="connsiteX69" fmla="*/ 1196 w 10000"/>
                  <a:gd name="connsiteY69" fmla="*/ 1837 h 10000"/>
                  <a:gd name="connsiteX70" fmla="*/ 1107 w 10000"/>
                  <a:gd name="connsiteY70" fmla="*/ 1804 h 10000"/>
                  <a:gd name="connsiteX71" fmla="*/ 1083 w 10000"/>
                  <a:gd name="connsiteY71" fmla="*/ 1711 h 10000"/>
                  <a:gd name="connsiteX72" fmla="*/ 980 w 10000"/>
                  <a:gd name="connsiteY72" fmla="*/ 1735 h 10000"/>
                  <a:gd name="connsiteX73" fmla="*/ 994 w 10000"/>
                  <a:gd name="connsiteY73" fmla="*/ 1648 h 10000"/>
                  <a:gd name="connsiteX74" fmla="*/ 946 w 10000"/>
                  <a:gd name="connsiteY74" fmla="*/ 1546 h 10000"/>
                  <a:gd name="connsiteX75" fmla="*/ 980 w 10000"/>
                  <a:gd name="connsiteY75" fmla="*/ 1484 h 10000"/>
                  <a:gd name="connsiteX76" fmla="*/ 921 w 10000"/>
                  <a:gd name="connsiteY76" fmla="*/ 1410 h 10000"/>
                  <a:gd name="connsiteX77" fmla="*/ 856 w 10000"/>
                  <a:gd name="connsiteY77" fmla="*/ 1405 h 10000"/>
                  <a:gd name="connsiteX78" fmla="*/ 901 w 10000"/>
                  <a:gd name="connsiteY78" fmla="*/ 1268 h 10000"/>
                  <a:gd name="connsiteX79" fmla="*/ 847 w 10000"/>
                  <a:gd name="connsiteY79" fmla="*/ 1151 h 10000"/>
                  <a:gd name="connsiteX80" fmla="*/ 768 w 10000"/>
                  <a:gd name="connsiteY80" fmla="*/ 1046 h 10000"/>
                  <a:gd name="connsiteX81" fmla="*/ 685 w 10000"/>
                  <a:gd name="connsiteY81" fmla="*/ 1025 h 10000"/>
                  <a:gd name="connsiteX82" fmla="*/ 679 w 10000"/>
                  <a:gd name="connsiteY82" fmla="*/ 1093 h 10000"/>
                  <a:gd name="connsiteX83" fmla="*/ 619 w 10000"/>
                  <a:gd name="connsiteY83" fmla="*/ 1167 h 10000"/>
                  <a:gd name="connsiteX84" fmla="*/ 506 w 10000"/>
                  <a:gd name="connsiteY84" fmla="*/ 1057 h 10000"/>
                  <a:gd name="connsiteX85" fmla="*/ 403 w 10000"/>
                  <a:gd name="connsiteY85" fmla="*/ 1046 h 10000"/>
                  <a:gd name="connsiteX86" fmla="*/ 0 w 10000"/>
                  <a:gd name="connsiteY86"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86 w 10000"/>
                  <a:gd name="connsiteY64" fmla="*/ 2336 h 10000"/>
                  <a:gd name="connsiteX65" fmla="*/ 1225 w 10000"/>
                  <a:gd name="connsiteY65" fmla="*/ 2178 h 10000"/>
                  <a:gd name="connsiteX66" fmla="*/ 1196 w 10000"/>
                  <a:gd name="connsiteY66" fmla="*/ 2036 h 10000"/>
                  <a:gd name="connsiteX67" fmla="*/ 1128 w 10000"/>
                  <a:gd name="connsiteY67" fmla="*/ 1962 h 10000"/>
                  <a:gd name="connsiteX68" fmla="*/ 1196 w 10000"/>
                  <a:gd name="connsiteY68" fmla="*/ 1837 h 10000"/>
                  <a:gd name="connsiteX69" fmla="*/ 1107 w 10000"/>
                  <a:gd name="connsiteY69" fmla="*/ 1804 h 10000"/>
                  <a:gd name="connsiteX70" fmla="*/ 1083 w 10000"/>
                  <a:gd name="connsiteY70" fmla="*/ 1711 h 10000"/>
                  <a:gd name="connsiteX71" fmla="*/ 980 w 10000"/>
                  <a:gd name="connsiteY71" fmla="*/ 1735 h 10000"/>
                  <a:gd name="connsiteX72" fmla="*/ 994 w 10000"/>
                  <a:gd name="connsiteY72" fmla="*/ 1648 h 10000"/>
                  <a:gd name="connsiteX73" fmla="*/ 946 w 10000"/>
                  <a:gd name="connsiteY73" fmla="*/ 1546 h 10000"/>
                  <a:gd name="connsiteX74" fmla="*/ 980 w 10000"/>
                  <a:gd name="connsiteY74" fmla="*/ 1484 h 10000"/>
                  <a:gd name="connsiteX75" fmla="*/ 921 w 10000"/>
                  <a:gd name="connsiteY75" fmla="*/ 1410 h 10000"/>
                  <a:gd name="connsiteX76" fmla="*/ 856 w 10000"/>
                  <a:gd name="connsiteY76" fmla="*/ 1405 h 10000"/>
                  <a:gd name="connsiteX77" fmla="*/ 901 w 10000"/>
                  <a:gd name="connsiteY77" fmla="*/ 1268 h 10000"/>
                  <a:gd name="connsiteX78" fmla="*/ 847 w 10000"/>
                  <a:gd name="connsiteY78" fmla="*/ 1151 h 10000"/>
                  <a:gd name="connsiteX79" fmla="*/ 768 w 10000"/>
                  <a:gd name="connsiteY79" fmla="*/ 1046 h 10000"/>
                  <a:gd name="connsiteX80" fmla="*/ 685 w 10000"/>
                  <a:gd name="connsiteY80" fmla="*/ 1025 h 10000"/>
                  <a:gd name="connsiteX81" fmla="*/ 679 w 10000"/>
                  <a:gd name="connsiteY81" fmla="*/ 1093 h 10000"/>
                  <a:gd name="connsiteX82" fmla="*/ 619 w 10000"/>
                  <a:gd name="connsiteY82" fmla="*/ 1167 h 10000"/>
                  <a:gd name="connsiteX83" fmla="*/ 506 w 10000"/>
                  <a:gd name="connsiteY83" fmla="*/ 1057 h 10000"/>
                  <a:gd name="connsiteX84" fmla="*/ 403 w 10000"/>
                  <a:gd name="connsiteY84" fmla="*/ 1046 h 10000"/>
                  <a:gd name="connsiteX85" fmla="*/ 0 w 10000"/>
                  <a:gd name="connsiteY85"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86 w 10000"/>
                  <a:gd name="connsiteY64" fmla="*/ 2336 h 10000"/>
                  <a:gd name="connsiteX65" fmla="*/ 1225 w 10000"/>
                  <a:gd name="connsiteY65" fmla="*/ 2178 h 10000"/>
                  <a:gd name="connsiteX66" fmla="*/ 1128 w 10000"/>
                  <a:gd name="connsiteY66" fmla="*/ 1962 h 10000"/>
                  <a:gd name="connsiteX67" fmla="*/ 1196 w 10000"/>
                  <a:gd name="connsiteY67" fmla="*/ 1837 h 10000"/>
                  <a:gd name="connsiteX68" fmla="*/ 1107 w 10000"/>
                  <a:gd name="connsiteY68" fmla="*/ 1804 h 10000"/>
                  <a:gd name="connsiteX69" fmla="*/ 1083 w 10000"/>
                  <a:gd name="connsiteY69" fmla="*/ 1711 h 10000"/>
                  <a:gd name="connsiteX70" fmla="*/ 980 w 10000"/>
                  <a:gd name="connsiteY70" fmla="*/ 1735 h 10000"/>
                  <a:gd name="connsiteX71" fmla="*/ 994 w 10000"/>
                  <a:gd name="connsiteY71" fmla="*/ 1648 h 10000"/>
                  <a:gd name="connsiteX72" fmla="*/ 946 w 10000"/>
                  <a:gd name="connsiteY72" fmla="*/ 1546 h 10000"/>
                  <a:gd name="connsiteX73" fmla="*/ 980 w 10000"/>
                  <a:gd name="connsiteY73" fmla="*/ 1484 h 10000"/>
                  <a:gd name="connsiteX74" fmla="*/ 921 w 10000"/>
                  <a:gd name="connsiteY74" fmla="*/ 1410 h 10000"/>
                  <a:gd name="connsiteX75" fmla="*/ 856 w 10000"/>
                  <a:gd name="connsiteY75" fmla="*/ 1405 h 10000"/>
                  <a:gd name="connsiteX76" fmla="*/ 901 w 10000"/>
                  <a:gd name="connsiteY76" fmla="*/ 1268 h 10000"/>
                  <a:gd name="connsiteX77" fmla="*/ 847 w 10000"/>
                  <a:gd name="connsiteY77" fmla="*/ 1151 h 10000"/>
                  <a:gd name="connsiteX78" fmla="*/ 768 w 10000"/>
                  <a:gd name="connsiteY78" fmla="*/ 1046 h 10000"/>
                  <a:gd name="connsiteX79" fmla="*/ 685 w 10000"/>
                  <a:gd name="connsiteY79" fmla="*/ 1025 h 10000"/>
                  <a:gd name="connsiteX80" fmla="*/ 679 w 10000"/>
                  <a:gd name="connsiteY80" fmla="*/ 1093 h 10000"/>
                  <a:gd name="connsiteX81" fmla="*/ 619 w 10000"/>
                  <a:gd name="connsiteY81" fmla="*/ 1167 h 10000"/>
                  <a:gd name="connsiteX82" fmla="*/ 506 w 10000"/>
                  <a:gd name="connsiteY82" fmla="*/ 1057 h 10000"/>
                  <a:gd name="connsiteX83" fmla="*/ 403 w 10000"/>
                  <a:gd name="connsiteY83" fmla="*/ 1046 h 10000"/>
                  <a:gd name="connsiteX84" fmla="*/ 0 w 10000"/>
                  <a:gd name="connsiteY84"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86 w 10000"/>
                  <a:gd name="connsiteY64" fmla="*/ 2336 h 10000"/>
                  <a:gd name="connsiteX65" fmla="*/ 1128 w 10000"/>
                  <a:gd name="connsiteY65" fmla="*/ 1962 h 10000"/>
                  <a:gd name="connsiteX66" fmla="*/ 1196 w 10000"/>
                  <a:gd name="connsiteY66" fmla="*/ 1837 h 10000"/>
                  <a:gd name="connsiteX67" fmla="*/ 1107 w 10000"/>
                  <a:gd name="connsiteY67" fmla="*/ 1804 h 10000"/>
                  <a:gd name="connsiteX68" fmla="*/ 1083 w 10000"/>
                  <a:gd name="connsiteY68" fmla="*/ 1711 h 10000"/>
                  <a:gd name="connsiteX69" fmla="*/ 980 w 10000"/>
                  <a:gd name="connsiteY69" fmla="*/ 1735 h 10000"/>
                  <a:gd name="connsiteX70" fmla="*/ 994 w 10000"/>
                  <a:gd name="connsiteY70" fmla="*/ 1648 h 10000"/>
                  <a:gd name="connsiteX71" fmla="*/ 946 w 10000"/>
                  <a:gd name="connsiteY71" fmla="*/ 1546 h 10000"/>
                  <a:gd name="connsiteX72" fmla="*/ 980 w 10000"/>
                  <a:gd name="connsiteY72" fmla="*/ 1484 h 10000"/>
                  <a:gd name="connsiteX73" fmla="*/ 921 w 10000"/>
                  <a:gd name="connsiteY73" fmla="*/ 1410 h 10000"/>
                  <a:gd name="connsiteX74" fmla="*/ 856 w 10000"/>
                  <a:gd name="connsiteY74" fmla="*/ 1405 h 10000"/>
                  <a:gd name="connsiteX75" fmla="*/ 901 w 10000"/>
                  <a:gd name="connsiteY75" fmla="*/ 1268 h 10000"/>
                  <a:gd name="connsiteX76" fmla="*/ 847 w 10000"/>
                  <a:gd name="connsiteY76" fmla="*/ 1151 h 10000"/>
                  <a:gd name="connsiteX77" fmla="*/ 768 w 10000"/>
                  <a:gd name="connsiteY77" fmla="*/ 1046 h 10000"/>
                  <a:gd name="connsiteX78" fmla="*/ 685 w 10000"/>
                  <a:gd name="connsiteY78" fmla="*/ 1025 h 10000"/>
                  <a:gd name="connsiteX79" fmla="*/ 679 w 10000"/>
                  <a:gd name="connsiteY79" fmla="*/ 1093 h 10000"/>
                  <a:gd name="connsiteX80" fmla="*/ 619 w 10000"/>
                  <a:gd name="connsiteY80" fmla="*/ 1167 h 10000"/>
                  <a:gd name="connsiteX81" fmla="*/ 506 w 10000"/>
                  <a:gd name="connsiteY81" fmla="*/ 1057 h 10000"/>
                  <a:gd name="connsiteX82" fmla="*/ 403 w 10000"/>
                  <a:gd name="connsiteY82" fmla="*/ 1046 h 10000"/>
                  <a:gd name="connsiteX83" fmla="*/ 0 w 10000"/>
                  <a:gd name="connsiteY83"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1196 w 10000"/>
                  <a:gd name="connsiteY65" fmla="*/ 1837 h 10000"/>
                  <a:gd name="connsiteX66" fmla="*/ 1107 w 10000"/>
                  <a:gd name="connsiteY66" fmla="*/ 1804 h 10000"/>
                  <a:gd name="connsiteX67" fmla="*/ 1083 w 10000"/>
                  <a:gd name="connsiteY67" fmla="*/ 1711 h 10000"/>
                  <a:gd name="connsiteX68" fmla="*/ 980 w 10000"/>
                  <a:gd name="connsiteY68" fmla="*/ 1735 h 10000"/>
                  <a:gd name="connsiteX69" fmla="*/ 994 w 10000"/>
                  <a:gd name="connsiteY69" fmla="*/ 1648 h 10000"/>
                  <a:gd name="connsiteX70" fmla="*/ 946 w 10000"/>
                  <a:gd name="connsiteY70" fmla="*/ 1546 h 10000"/>
                  <a:gd name="connsiteX71" fmla="*/ 980 w 10000"/>
                  <a:gd name="connsiteY71" fmla="*/ 1484 h 10000"/>
                  <a:gd name="connsiteX72" fmla="*/ 921 w 10000"/>
                  <a:gd name="connsiteY72" fmla="*/ 1410 h 10000"/>
                  <a:gd name="connsiteX73" fmla="*/ 856 w 10000"/>
                  <a:gd name="connsiteY73" fmla="*/ 1405 h 10000"/>
                  <a:gd name="connsiteX74" fmla="*/ 901 w 10000"/>
                  <a:gd name="connsiteY74" fmla="*/ 1268 h 10000"/>
                  <a:gd name="connsiteX75" fmla="*/ 847 w 10000"/>
                  <a:gd name="connsiteY75" fmla="*/ 1151 h 10000"/>
                  <a:gd name="connsiteX76" fmla="*/ 768 w 10000"/>
                  <a:gd name="connsiteY76" fmla="*/ 1046 h 10000"/>
                  <a:gd name="connsiteX77" fmla="*/ 685 w 10000"/>
                  <a:gd name="connsiteY77" fmla="*/ 1025 h 10000"/>
                  <a:gd name="connsiteX78" fmla="*/ 679 w 10000"/>
                  <a:gd name="connsiteY78" fmla="*/ 1093 h 10000"/>
                  <a:gd name="connsiteX79" fmla="*/ 619 w 10000"/>
                  <a:gd name="connsiteY79" fmla="*/ 1167 h 10000"/>
                  <a:gd name="connsiteX80" fmla="*/ 506 w 10000"/>
                  <a:gd name="connsiteY80" fmla="*/ 1057 h 10000"/>
                  <a:gd name="connsiteX81" fmla="*/ 403 w 10000"/>
                  <a:gd name="connsiteY81" fmla="*/ 1046 h 10000"/>
                  <a:gd name="connsiteX82" fmla="*/ 0 w 10000"/>
                  <a:gd name="connsiteY82"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1196 w 10000"/>
                  <a:gd name="connsiteY65" fmla="*/ 1837 h 10000"/>
                  <a:gd name="connsiteX66" fmla="*/ 1107 w 10000"/>
                  <a:gd name="connsiteY66" fmla="*/ 1804 h 10000"/>
                  <a:gd name="connsiteX67" fmla="*/ 1083 w 10000"/>
                  <a:gd name="connsiteY67" fmla="*/ 1711 h 10000"/>
                  <a:gd name="connsiteX68" fmla="*/ 980 w 10000"/>
                  <a:gd name="connsiteY68" fmla="*/ 1735 h 10000"/>
                  <a:gd name="connsiteX69" fmla="*/ 946 w 10000"/>
                  <a:gd name="connsiteY69" fmla="*/ 1546 h 10000"/>
                  <a:gd name="connsiteX70" fmla="*/ 980 w 10000"/>
                  <a:gd name="connsiteY70" fmla="*/ 1484 h 10000"/>
                  <a:gd name="connsiteX71" fmla="*/ 921 w 10000"/>
                  <a:gd name="connsiteY71" fmla="*/ 1410 h 10000"/>
                  <a:gd name="connsiteX72" fmla="*/ 856 w 10000"/>
                  <a:gd name="connsiteY72" fmla="*/ 1405 h 10000"/>
                  <a:gd name="connsiteX73" fmla="*/ 901 w 10000"/>
                  <a:gd name="connsiteY73" fmla="*/ 1268 h 10000"/>
                  <a:gd name="connsiteX74" fmla="*/ 847 w 10000"/>
                  <a:gd name="connsiteY74" fmla="*/ 1151 h 10000"/>
                  <a:gd name="connsiteX75" fmla="*/ 768 w 10000"/>
                  <a:gd name="connsiteY75" fmla="*/ 1046 h 10000"/>
                  <a:gd name="connsiteX76" fmla="*/ 685 w 10000"/>
                  <a:gd name="connsiteY76" fmla="*/ 1025 h 10000"/>
                  <a:gd name="connsiteX77" fmla="*/ 679 w 10000"/>
                  <a:gd name="connsiteY77" fmla="*/ 1093 h 10000"/>
                  <a:gd name="connsiteX78" fmla="*/ 619 w 10000"/>
                  <a:gd name="connsiteY78" fmla="*/ 1167 h 10000"/>
                  <a:gd name="connsiteX79" fmla="*/ 506 w 10000"/>
                  <a:gd name="connsiteY79" fmla="*/ 1057 h 10000"/>
                  <a:gd name="connsiteX80" fmla="*/ 403 w 10000"/>
                  <a:gd name="connsiteY80" fmla="*/ 1046 h 10000"/>
                  <a:gd name="connsiteX81" fmla="*/ 0 w 10000"/>
                  <a:gd name="connsiteY81"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1196 w 10000"/>
                  <a:gd name="connsiteY65" fmla="*/ 1837 h 10000"/>
                  <a:gd name="connsiteX66" fmla="*/ 1083 w 10000"/>
                  <a:gd name="connsiteY66" fmla="*/ 1711 h 10000"/>
                  <a:gd name="connsiteX67" fmla="*/ 980 w 10000"/>
                  <a:gd name="connsiteY67" fmla="*/ 1735 h 10000"/>
                  <a:gd name="connsiteX68" fmla="*/ 946 w 10000"/>
                  <a:gd name="connsiteY68" fmla="*/ 1546 h 10000"/>
                  <a:gd name="connsiteX69" fmla="*/ 980 w 10000"/>
                  <a:gd name="connsiteY69" fmla="*/ 1484 h 10000"/>
                  <a:gd name="connsiteX70" fmla="*/ 921 w 10000"/>
                  <a:gd name="connsiteY70" fmla="*/ 1410 h 10000"/>
                  <a:gd name="connsiteX71" fmla="*/ 856 w 10000"/>
                  <a:gd name="connsiteY71" fmla="*/ 1405 h 10000"/>
                  <a:gd name="connsiteX72" fmla="*/ 901 w 10000"/>
                  <a:gd name="connsiteY72" fmla="*/ 1268 h 10000"/>
                  <a:gd name="connsiteX73" fmla="*/ 847 w 10000"/>
                  <a:gd name="connsiteY73" fmla="*/ 1151 h 10000"/>
                  <a:gd name="connsiteX74" fmla="*/ 768 w 10000"/>
                  <a:gd name="connsiteY74" fmla="*/ 1046 h 10000"/>
                  <a:gd name="connsiteX75" fmla="*/ 685 w 10000"/>
                  <a:gd name="connsiteY75" fmla="*/ 1025 h 10000"/>
                  <a:gd name="connsiteX76" fmla="*/ 679 w 10000"/>
                  <a:gd name="connsiteY76" fmla="*/ 1093 h 10000"/>
                  <a:gd name="connsiteX77" fmla="*/ 619 w 10000"/>
                  <a:gd name="connsiteY77" fmla="*/ 1167 h 10000"/>
                  <a:gd name="connsiteX78" fmla="*/ 506 w 10000"/>
                  <a:gd name="connsiteY78" fmla="*/ 1057 h 10000"/>
                  <a:gd name="connsiteX79" fmla="*/ 403 w 10000"/>
                  <a:gd name="connsiteY79" fmla="*/ 1046 h 10000"/>
                  <a:gd name="connsiteX80" fmla="*/ 0 w 10000"/>
                  <a:gd name="connsiteY80"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1083 w 10000"/>
                  <a:gd name="connsiteY65" fmla="*/ 1711 h 10000"/>
                  <a:gd name="connsiteX66" fmla="*/ 980 w 10000"/>
                  <a:gd name="connsiteY66" fmla="*/ 1735 h 10000"/>
                  <a:gd name="connsiteX67" fmla="*/ 946 w 10000"/>
                  <a:gd name="connsiteY67" fmla="*/ 1546 h 10000"/>
                  <a:gd name="connsiteX68" fmla="*/ 980 w 10000"/>
                  <a:gd name="connsiteY68" fmla="*/ 1484 h 10000"/>
                  <a:gd name="connsiteX69" fmla="*/ 921 w 10000"/>
                  <a:gd name="connsiteY69" fmla="*/ 1410 h 10000"/>
                  <a:gd name="connsiteX70" fmla="*/ 856 w 10000"/>
                  <a:gd name="connsiteY70" fmla="*/ 1405 h 10000"/>
                  <a:gd name="connsiteX71" fmla="*/ 901 w 10000"/>
                  <a:gd name="connsiteY71" fmla="*/ 1268 h 10000"/>
                  <a:gd name="connsiteX72" fmla="*/ 847 w 10000"/>
                  <a:gd name="connsiteY72" fmla="*/ 1151 h 10000"/>
                  <a:gd name="connsiteX73" fmla="*/ 768 w 10000"/>
                  <a:gd name="connsiteY73" fmla="*/ 1046 h 10000"/>
                  <a:gd name="connsiteX74" fmla="*/ 685 w 10000"/>
                  <a:gd name="connsiteY74" fmla="*/ 1025 h 10000"/>
                  <a:gd name="connsiteX75" fmla="*/ 679 w 10000"/>
                  <a:gd name="connsiteY75" fmla="*/ 1093 h 10000"/>
                  <a:gd name="connsiteX76" fmla="*/ 619 w 10000"/>
                  <a:gd name="connsiteY76" fmla="*/ 1167 h 10000"/>
                  <a:gd name="connsiteX77" fmla="*/ 506 w 10000"/>
                  <a:gd name="connsiteY77" fmla="*/ 1057 h 10000"/>
                  <a:gd name="connsiteX78" fmla="*/ 403 w 10000"/>
                  <a:gd name="connsiteY78" fmla="*/ 1046 h 10000"/>
                  <a:gd name="connsiteX79" fmla="*/ 0 w 10000"/>
                  <a:gd name="connsiteY79"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1083 w 10000"/>
                  <a:gd name="connsiteY65" fmla="*/ 1711 h 10000"/>
                  <a:gd name="connsiteX66" fmla="*/ 946 w 10000"/>
                  <a:gd name="connsiteY66" fmla="*/ 1546 h 10000"/>
                  <a:gd name="connsiteX67" fmla="*/ 980 w 10000"/>
                  <a:gd name="connsiteY67" fmla="*/ 1484 h 10000"/>
                  <a:gd name="connsiteX68" fmla="*/ 921 w 10000"/>
                  <a:gd name="connsiteY68" fmla="*/ 1410 h 10000"/>
                  <a:gd name="connsiteX69" fmla="*/ 856 w 10000"/>
                  <a:gd name="connsiteY69" fmla="*/ 1405 h 10000"/>
                  <a:gd name="connsiteX70" fmla="*/ 901 w 10000"/>
                  <a:gd name="connsiteY70" fmla="*/ 1268 h 10000"/>
                  <a:gd name="connsiteX71" fmla="*/ 847 w 10000"/>
                  <a:gd name="connsiteY71" fmla="*/ 1151 h 10000"/>
                  <a:gd name="connsiteX72" fmla="*/ 768 w 10000"/>
                  <a:gd name="connsiteY72" fmla="*/ 1046 h 10000"/>
                  <a:gd name="connsiteX73" fmla="*/ 685 w 10000"/>
                  <a:gd name="connsiteY73" fmla="*/ 1025 h 10000"/>
                  <a:gd name="connsiteX74" fmla="*/ 679 w 10000"/>
                  <a:gd name="connsiteY74" fmla="*/ 1093 h 10000"/>
                  <a:gd name="connsiteX75" fmla="*/ 619 w 10000"/>
                  <a:gd name="connsiteY75" fmla="*/ 1167 h 10000"/>
                  <a:gd name="connsiteX76" fmla="*/ 506 w 10000"/>
                  <a:gd name="connsiteY76" fmla="*/ 1057 h 10000"/>
                  <a:gd name="connsiteX77" fmla="*/ 403 w 10000"/>
                  <a:gd name="connsiteY77" fmla="*/ 1046 h 10000"/>
                  <a:gd name="connsiteX78" fmla="*/ 0 w 10000"/>
                  <a:gd name="connsiteY78"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946 w 10000"/>
                  <a:gd name="connsiteY65" fmla="*/ 1546 h 10000"/>
                  <a:gd name="connsiteX66" fmla="*/ 980 w 10000"/>
                  <a:gd name="connsiteY66" fmla="*/ 1484 h 10000"/>
                  <a:gd name="connsiteX67" fmla="*/ 921 w 10000"/>
                  <a:gd name="connsiteY67" fmla="*/ 1410 h 10000"/>
                  <a:gd name="connsiteX68" fmla="*/ 856 w 10000"/>
                  <a:gd name="connsiteY68" fmla="*/ 1405 h 10000"/>
                  <a:gd name="connsiteX69" fmla="*/ 901 w 10000"/>
                  <a:gd name="connsiteY69" fmla="*/ 1268 h 10000"/>
                  <a:gd name="connsiteX70" fmla="*/ 847 w 10000"/>
                  <a:gd name="connsiteY70" fmla="*/ 1151 h 10000"/>
                  <a:gd name="connsiteX71" fmla="*/ 768 w 10000"/>
                  <a:gd name="connsiteY71" fmla="*/ 1046 h 10000"/>
                  <a:gd name="connsiteX72" fmla="*/ 685 w 10000"/>
                  <a:gd name="connsiteY72" fmla="*/ 1025 h 10000"/>
                  <a:gd name="connsiteX73" fmla="*/ 679 w 10000"/>
                  <a:gd name="connsiteY73" fmla="*/ 1093 h 10000"/>
                  <a:gd name="connsiteX74" fmla="*/ 619 w 10000"/>
                  <a:gd name="connsiteY74" fmla="*/ 1167 h 10000"/>
                  <a:gd name="connsiteX75" fmla="*/ 506 w 10000"/>
                  <a:gd name="connsiteY75" fmla="*/ 1057 h 10000"/>
                  <a:gd name="connsiteX76" fmla="*/ 403 w 10000"/>
                  <a:gd name="connsiteY76" fmla="*/ 1046 h 10000"/>
                  <a:gd name="connsiteX77" fmla="*/ 0 w 10000"/>
                  <a:gd name="connsiteY77"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946 w 10000"/>
                  <a:gd name="connsiteY65" fmla="*/ 1546 h 10000"/>
                  <a:gd name="connsiteX66" fmla="*/ 921 w 10000"/>
                  <a:gd name="connsiteY66" fmla="*/ 1410 h 10000"/>
                  <a:gd name="connsiteX67" fmla="*/ 856 w 10000"/>
                  <a:gd name="connsiteY67" fmla="*/ 1405 h 10000"/>
                  <a:gd name="connsiteX68" fmla="*/ 901 w 10000"/>
                  <a:gd name="connsiteY68" fmla="*/ 1268 h 10000"/>
                  <a:gd name="connsiteX69" fmla="*/ 847 w 10000"/>
                  <a:gd name="connsiteY69" fmla="*/ 1151 h 10000"/>
                  <a:gd name="connsiteX70" fmla="*/ 768 w 10000"/>
                  <a:gd name="connsiteY70" fmla="*/ 1046 h 10000"/>
                  <a:gd name="connsiteX71" fmla="*/ 685 w 10000"/>
                  <a:gd name="connsiteY71" fmla="*/ 1025 h 10000"/>
                  <a:gd name="connsiteX72" fmla="*/ 679 w 10000"/>
                  <a:gd name="connsiteY72" fmla="*/ 1093 h 10000"/>
                  <a:gd name="connsiteX73" fmla="*/ 619 w 10000"/>
                  <a:gd name="connsiteY73" fmla="*/ 1167 h 10000"/>
                  <a:gd name="connsiteX74" fmla="*/ 506 w 10000"/>
                  <a:gd name="connsiteY74" fmla="*/ 1057 h 10000"/>
                  <a:gd name="connsiteX75" fmla="*/ 403 w 10000"/>
                  <a:gd name="connsiteY75" fmla="*/ 1046 h 10000"/>
                  <a:gd name="connsiteX76" fmla="*/ 0 w 10000"/>
                  <a:gd name="connsiteY76"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946 w 10000"/>
                  <a:gd name="connsiteY65" fmla="*/ 1546 h 10000"/>
                  <a:gd name="connsiteX66" fmla="*/ 856 w 10000"/>
                  <a:gd name="connsiteY66" fmla="*/ 1405 h 10000"/>
                  <a:gd name="connsiteX67" fmla="*/ 901 w 10000"/>
                  <a:gd name="connsiteY67" fmla="*/ 1268 h 10000"/>
                  <a:gd name="connsiteX68" fmla="*/ 847 w 10000"/>
                  <a:gd name="connsiteY68" fmla="*/ 1151 h 10000"/>
                  <a:gd name="connsiteX69" fmla="*/ 768 w 10000"/>
                  <a:gd name="connsiteY69" fmla="*/ 1046 h 10000"/>
                  <a:gd name="connsiteX70" fmla="*/ 685 w 10000"/>
                  <a:gd name="connsiteY70" fmla="*/ 1025 h 10000"/>
                  <a:gd name="connsiteX71" fmla="*/ 679 w 10000"/>
                  <a:gd name="connsiteY71" fmla="*/ 1093 h 10000"/>
                  <a:gd name="connsiteX72" fmla="*/ 619 w 10000"/>
                  <a:gd name="connsiteY72" fmla="*/ 1167 h 10000"/>
                  <a:gd name="connsiteX73" fmla="*/ 506 w 10000"/>
                  <a:gd name="connsiteY73" fmla="*/ 1057 h 10000"/>
                  <a:gd name="connsiteX74" fmla="*/ 403 w 10000"/>
                  <a:gd name="connsiteY74" fmla="*/ 1046 h 10000"/>
                  <a:gd name="connsiteX75" fmla="*/ 0 w 10000"/>
                  <a:gd name="connsiteY75"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946 w 10000"/>
                  <a:gd name="connsiteY65" fmla="*/ 1546 h 10000"/>
                  <a:gd name="connsiteX66" fmla="*/ 856 w 10000"/>
                  <a:gd name="connsiteY66" fmla="*/ 1405 h 10000"/>
                  <a:gd name="connsiteX67" fmla="*/ 847 w 10000"/>
                  <a:gd name="connsiteY67" fmla="*/ 1151 h 10000"/>
                  <a:gd name="connsiteX68" fmla="*/ 768 w 10000"/>
                  <a:gd name="connsiteY68" fmla="*/ 1046 h 10000"/>
                  <a:gd name="connsiteX69" fmla="*/ 685 w 10000"/>
                  <a:gd name="connsiteY69" fmla="*/ 1025 h 10000"/>
                  <a:gd name="connsiteX70" fmla="*/ 679 w 10000"/>
                  <a:gd name="connsiteY70" fmla="*/ 1093 h 10000"/>
                  <a:gd name="connsiteX71" fmla="*/ 619 w 10000"/>
                  <a:gd name="connsiteY71" fmla="*/ 1167 h 10000"/>
                  <a:gd name="connsiteX72" fmla="*/ 506 w 10000"/>
                  <a:gd name="connsiteY72" fmla="*/ 1057 h 10000"/>
                  <a:gd name="connsiteX73" fmla="*/ 403 w 10000"/>
                  <a:gd name="connsiteY73" fmla="*/ 1046 h 10000"/>
                  <a:gd name="connsiteX74" fmla="*/ 0 w 10000"/>
                  <a:gd name="connsiteY74"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946 w 10000"/>
                  <a:gd name="connsiteY65" fmla="*/ 1546 h 10000"/>
                  <a:gd name="connsiteX66" fmla="*/ 856 w 10000"/>
                  <a:gd name="connsiteY66" fmla="*/ 1405 h 10000"/>
                  <a:gd name="connsiteX67" fmla="*/ 768 w 10000"/>
                  <a:gd name="connsiteY67" fmla="*/ 1046 h 10000"/>
                  <a:gd name="connsiteX68" fmla="*/ 685 w 10000"/>
                  <a:gd name="connsiteY68" fmla="*/ 1025 h 10000"/>
                  <a:gd name="connsiteX69" fmla="*/ 679 w 10000"/>
                  <a:gd name="connsiteY69" fmla="*/ 1093 h 10000"/>
                  <a:gd name="connsiteX70" fmla="*/ 619 w 10000"/>
                  <a:gd name="connsiteY70" fmla="*/ 1167 h 10000"/>
                  <a:gd name="connsiteX71" fmla="*/ 506 w 10000"/>
                  <a:gd name="connsiteY71" fmla="*/ 1057 h 10000"/>
                  <a:gd name="connsiteX72" fmla="*/ 403 w 10000"/>
                  <a:gd name="connsiteY72" fmla="*/ 1046 h 10000"/>
                  <a:gd name="connsiteX73" fmla="*/ 0 w 10000"/>
                  <a:gd name="connsiteY73"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946 w 10000"/>
                  <a:gd name="connsiteY65" fmla="*/ 1546 h 10000"/>
                  <a:gd name="connsiteX66" fmla="*/ 856 w 10000"/>
                  <a:gd name="connsiteY66" fmla="*/ 1405 h 10000"/>
                  <a:gd name="connsiteX67" fmla="*/ 685 w 10000"/>
                  <a:gd name="connsiteY67" fmla="*/ 1025 h 10000"/>
                  <a:gd name="connsiteX68" fmla="*/ 679 w 10000"/>
                  <a:gd name="connsiteY68" fmla="*/ 1093 h 10000"/>
                  <a:gd name="connsiteX69" fmla="*/ 619 w 10000"/>
                  <a:gd name="connsiteY69" fmla="*/ 1167 h 10000"/>
                  <a:gd name="connsiteX70" fmla="*/ 506 w 10000"/>
                  <a:gd name="connsiteY70" fmla="*/ 1057 h 10000"/>
                  <a:gd name="connsiteX71" fmla="*/ 403 w 10000"/>
                  <a:gd name="connsiteY71" fmla="*/ 1046 h 10000"/>
                  <a:gd name="connsiteX72" fmla="*/ 0 w 10000"/>
                  <a:gd name="connsiteY72"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946 w 10000"/>
                  <a:gd name="connsiteY65" fmla="*/ 1546 h 10000"/>
                  <a:gd name="connsiteX66" fmla="*/ 856 w 10000"/>
                  <a:gd name="connsiteY66" fmla="*/ 1405 h 10000"/>
                  <a:gd name="connsiteX67" fmla="*/ 685 w 10000"/>
                  <a:gd name="connsiteY67" fmla="*/ 1025 h 10000"/>
                  <a:gd name="connsiteX68" fmla="*/ 619 w 10000"/>
                  <a:gd name="connsiteY68" fmla="*/ 1167 h 10000"/>
                  <a:gd name="connsiteX69" fmla="*/ 506 w 10000"/>
                  <a:gd name="connsiteY69" fmla="*/ 1057 h 10000"/>
                  <a:gd name="connsiteX70" fmla="*/ 403 w 10000"/>
                  <a:gd name="connsiteY70" fmla="*/ 1046 h 10000"/>
                  <a:gd name="connsiteX71" fmla="*/ 0 w 10000"/>
                  <a:gd name="connsiteY71"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856 w 10000"/>
                  <a:gd name="connsiteY65" fmla="*/ 1405 h 10000"/>
                  <a:gd name="connsiteX66" fmla="*/ 685 w 10000"/>
                  <a:gd name="connsiteY66" fmla="*/ 1025 h 10000"/>
                  <a:gd name="connsiteX67" fmla="*/ 619 w 10000"/>
                  <a:gd name="connsiteY67" fmla="*/ 1167 h 10000"/>
                  <a:gd name="connsiteX68" fmla="*/ 506 w 10000"/>
                  <a:gd name="connsiteY68" fmla="*/ 1057 h 10000"/>
                  <a:gd name="connsiteX69" fmla="*/ 403 w 10000"/>
                  <a:gd name="connsiteY69" fmla="*/ 1046 h 10000"/>
                  <a:gd name="connsiteX70" fmla="*/ 0 w 10000"/>
                  <a:gd name="connsiteY70"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685 w 10000"/>
                  <a:gd name="connsiteY65" fmla="*/ 1025 h 10000"/>
                  <a:gd name="connsiteX66" fmla="*/ 619 w 10000"/>
                  <a:gd name="connsiteY66" fmla="*/ 1167 h 10000"/>
                  <a:gd name="connsiteX67" fmla="*/ 506 w 10000"/>
                  <a:gd name="connsiteY67" fmla="*/ 1057 h 10000"/>
                  <a:gd name="connsiteX68" fmla="*/ 403 w 10000"/>
                  <a:gd name="connsiteY68" fmla="*/ 1046 h 10000"/>
                  <a:gd name="connsiteX69" fmla="*/ 0 w 10000"/>
                  <a:gd name="connsiteY69"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619 w 10000"/>
                  <a:gd name="connsiteY65" fmla="*/ 1167 h 10000"/>
                  <a:gd name="connsiteX66" fmla="*/ 506 w 10000"/>
                  <a:gd name="connsiteY66" fmla="*/ 1057 h 10000"/>
                  <a:gd name="connsiteX67" fmla="*/ 403 w 10000"/>
                  <a:gd name="connsiteY67" fmla="*/ 1046 h 10000"/>
                  <a:gd name="connsiteX68" fmla="*/ 0 w 10000"/>
                  <a:gd name="connsiteY68"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506 w 10000"/>
                  <a:gd name="connsiteY65" fmla="*/ 1057 h 10000"/>
                  <a:gd name="connsiteX66" fmla="*/ 403 w 10000"/>
                  <a:gd name="connsiteY66" fmla="*/ 1046 h 10000"/>
                  <a:gd name="connsiteX67" fmla="*/ 0 w 10000"/>
                  <a:gd name="connsiteY67"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403 w 10000"/>
                  <a:gd name="connsiteY65" fmla="*/ 1046 h 10000"/>
                  <a:gd name="connsiteX66" fmla="*/ 0 w 10000"/>
                  <a:gd name="connsiteY66" fmla="*/ 0 h 10000"/>
                  <a:gd name="connsiteX0" fmla="*/ 10000 w 10000"/>
                  <a:gd name="connsiteY0" fmla="*/ 2369 h 10000"/>
                  <a:gd name="connsiteX1" fmla="*/ 9458 w 10000"/>
                  <a:gd name="connsiteY1" fmla="*/ 10000 h 10000"/>
                  <a:gd name="connsiteX2" fmla="*/ 7901 w 10000"/>
                  <a:gd name="connsiteY2" fmla="*/ 9869 h 10000"/>
                  <a:gd name="connsiteX3" fmla="*/ 6720 w 10000"/>
                  <a:gd name="connsiteY3" fmla="*/ 9748 h 10000"/>
                  <a:gd name="connsiteX4" fmla="*/ 4863 w 10000"/>
                  <a:gd name="connsiteY4" fmla="*/ 9552 h 10000"/>
                  <a:gd name="connsiteX5" fmla="*/ 4887 w 10000"/>
                  <a:gd name="connsiteY5" fmla="*/ 9463 h 10000"/>
                  <a:gd name="connsiteX6" fmla="*/ 4770 w 10000"/>
                  <a:gd name="connsiteY6" fmla="*/ 9410 h 10000"/>
                  <a:gd name="connsiteX7" fmla="*/ 4770 w 10000"/>
                  <a:gd name="connsiteY7" fmla="*/ 9251 h 10000"/>
                  <a:gd name="connsiteX8" fmla="*/ 4638 w 10000"/>
                  <a:gd name="connsiteY8" fmla="*/ 9194 h 10000"/>
                  <a:gd name="connsiteX9" fmla="*/ 4535 w 10000"/>
                  <a:gd name="connsiteY9" fmla="*/ 9126 h 10000"/>
                  <a:gd name="connsiteX10" fmla="*/ 4417 w 10000"/>
                  <a:gd name="connsiteY10" fmla="*/ 8847 h 10000"/>
                  <a:gd name="connsiteX11" fmla="*/ 4327 w 10000"/>
                  <a:gd name="connsiteY11" fmla="*/ 8746 h 10000"/>
                  <a:gd name="connsiteX12" fmla="*/ 4360 w 10000"/>
                  <a:gd name="connsiteY12" fmla="*/ 8462 h 10000"/>
                  <a:gd name="connsiteX13" fmla="*/ 4257 w 10000"/>
                  <a:gd name="connsiteY13" fmla="*/ 8448 h 10000"/>
                  <a:gd name="connsiteX14" fmla="*/ 4199 w 10000"/>
                  <a:gd name="connsiteY14" fmla="*/ 8352 h 10000"/>
                  <a:gd name="connsiteX15" fmla="*/ 4282 w 10000"/>
                  <a:gd name="connsiteY15" fmla="*/ 8232 h 10000"/>
                  <a:gd name="connsiteX16" fmla="*/ 4327 w 10000"/>
                  <a:gd name="connsiteY16" fmla="*/ 8178 h 10000"/>
                  <a:gd name="connsiteX17" fmla="*/ 4356 w 10000"/>
                  <a:gd name="connsiteY17" fmla="*/ 8005 h 10000"/>
                  <a:gd name="connsiteX18" fmla="*/ 4331 w 10000"/>
                  <a:gd name="connsiteY18" fmla="*/ 7899 h 10000"/>
                  <a:gd name="connsiteX19" fmla="*/ 4356 w 10000"/>
                  <a:gd name="connsiteY19" fmla="*/ 7705 h 10000"/>
                  <a:gd name="connsiteX20" fmla="*/ 4385 w 10000"/>
                  <a:gd name="connsiteY20" fmla="*/ 7678 h 10000"/>
                  <a:gd name="connsiteX21" fmla="*/ 4402 w 10000"/>
                  <a:gd name="connsiteY21" fmla="*/ 7568 h 10000"/>
                  <a:gd name="connsiteX22" fmla="*/ 4341 w 10000"/>
                  <a:gd name="connsiteY22" fmla="*/ 7405 h 10000"/>
                  <a:gd name="connsiteX23" fmla="*/ 4331 w 10000"/>
                  <a:gd name="connsiteY23" fmla="*/ 6963 h 10000"/>
                  <a:gd name="connsiteX24" fmla="*/ 4199 w 10000"/>
                  <a:gd name="connsiteY24" fmla="*/ 6779 h 10000"/>
                  <a:gd name="connsiteX25" fmla="*/ 4135 w 10000"/>
                  <a:gd name="connsiteY25" fmla="*/ 6525 h 10000"/>
                  <a:gd name="connsiteX26" fmla="*/ 4032 w 10000"/>
                  <a:gd name="connsiteY26" fmla="*/ 6525 h 10000"/>
                  <a:gd name="connsiteX27" fmla="*/ 3905 w 10000"/>
                  <a:gd name="connsiteY27" fmla="*/ 6574 h 10000"/>
                  <a:gd name="connsiteX28" fmla="*/ 3826 w 10000"/>
                  <a:gd name="connsiteY28" fmla="*/ 6410 h 10000"/>
                  <a:gd name="connsiteX29" fmla="*/ 3846 w 10000"/>
                  <a:gd name="connsiteY29" fmla="*/ 6380 h 10000"/>
                  <a:gd name="connsiteX30" fmla="*/ 3830 w 10000"/>
                  <a:gd name="connsiteY30" fmla="*/ 6237 h 10000"/>
                  <a:gd name="connsiteX31" fmla="*/ 3737 w 10000"/>
                  <a:gd name="connsiteY31" fmla="*/ 6210 h 10000"/>
                  <a:gd name="connsiteX32" fmla="*/ 3634 w 10000"/>
                  <a:gd name="connsiteY32" fmla="*/ 6063 h 10000"/>
                  <a:gd name="connsiteX33" fmla="*/ 3593 w 10000"/>
                  <a:gd name="connsiteY33" fmla="*/ 5989 h 10000"/>
                  <a:gd name="connsiteX34" fmla="*/ 3535 w 10000"/>
                  <a:gd name="connsiteY34" fmla="*/ 5957 h 10000"/>
                  <a:gd name="connsiteX35" fmla="*/ 3515 w 10000"/>
                  <a:gd name="connsiteY35" fmla="*/ 5889 h 10000"/>
                  <a:gd name="connsiteX36" fmla="*/ 3604 w 10000"/>
                  <a:gd name="connsiteY36" fmla="*/ 5863 h 10000"/>
                  <a:gd name="connsiteX37" fmla="*/ 3515 w 10000"/>
                  <a:gd name="connsiteY37" fmla="*/ 5621 h 10000"/>
                  <a:gd name="connsiteX38" fmla="*/ 3442 w 10000"/>
                  <a:gd name="connsiteY38" fmla="*/ 5590 h 10000"/>
                  <a:gd name="connsiteX39" fmla="*/ 3447 w 10000"/>
                  <a:gd name="connsiteY39" fmla="*/ 5516 h 10000"/>
                  <a:gd name="connsiteX40" fmla="*/ 3211 w 10000"/>
                  <a:gd name="connsiteY40" fmla="*/ 5399 h 10000"/>
                  <a:gd name="connsiteX41" fmla="*/ 3189 w 10000"/>
                  <a:gd name="connsiteY41" fmla="*/ 5295 h 10000"/>
                  <a:gd name="connsiteX42" fmla="*/ 3211 w 10000"/>
                  <a:gd name="connsiteY42" fmla="*/ 5215 h 10000"/>
                  <a:gd name="connsiteX43" fmla="*/ 3061 w 10000"/>
                  <a:gd name="connsiteY43" fmla="*/ 5058 h 10000"/>
                  <a:gd name="connsiteX44" fmla="*/ 2968 w 10000"/>
                  <a:gd name="connsiteY44" fmla="*/ 4995 h 10000"/>
                  <a:gd name="connsiteX45" fmla="*/ 2953 w 10000"/>
                  <a:gd name="connsiteY45" fmla="*/ 4893 h 10000"/>
                  <a:gd name="connsiteX46" fmla="*/ 2988 w 10000"/>
                  <a:gd name="connsiteY46" fmla="*/ 4727 h 10000"/>
                  <a:gd name="connsiteX47" fmla="*/ 2915 w 10000"/>
                  <a:gd name="connsiteY47" fmla="*/ 4673 h 10000"/>
                  <a:gd name="connsiteX48" fmla="*/ 2910 w 10000"/>
                  <a:gd name="connsiteY48" fmla="*/ 4563 h 10000"/>
                  <a:gd name="connsiteX49" fmla="*/ 2812 w 10000"/>
                  <a:gd name="connsiteY49" fmla="*/ 4505 h 10000"/>
                  <a:gd name="connsiteX50" fmla="*/ 2812 w 10000"/>
                  <a:gd name="connsiteY50" fmla="*/ 4410 h 10000"/>
                  <a:gd name="connsiteX51" fmla="*/ 2747 w 10000"/>
                  <a:gd name="connsiteY51" fmla="*/ 4325 h 10000"/>
                  <a:gd name="connsiteX52" fmla="*/ 2747 w 10000"/>
                  <a:gd name="connsiteY52" fmla="*/ 4246 h 10000"/>
                  <a:gd name="connsiteX53" fmla="*/ 2688 w 10000"/>
                  <a:gd name="connsiteY53" fmla="*/ 4137 h 10000"/>
                  <a:gd name="connsiteX54" fmla="*/ 2674 w 10000"/>
                  <a:gd name="connsiteY54" fmla="*/ 4041 h 10000"/>
                  <a:gd name="connsiteX55" fmla="*/ 2584 w 10000"/>
                  <a:gd name="connsiteY55" fmla="*/ 4016 h 10000"/>
                  <a:gd name="connsiteX56" fmla="*/ 2511 w 10000"/>
                  <a:gd name="connsiteY56" fmla="*/ 4088 h 10000"/>
                  <a:gd name="connsiteX57" fmla="*/ 2496 w 10000"/>
                  <a:gd name="connsiteY57" fmla="*/ 4167 h 10000"/>
                  <a:gd name="connsiteX58" fmla="*/ 2378 w 10000"/>
                  <a:gd name="connsiteY58" fmla="*/ 4142 h 10000"/>
                  <a:gd name="connsiteX59" fmla="*/ 2349 w 10000"/>
                  <a:gd name="connsiteY59" fmla="*/ 4062 h 10000"/>
                  <a:gd name="connsiteX60" fmla="*/ 2354 w 10000"/>
                  <a:gd name="connsiteY60" fmla="*/ 3952 h 10000"/>
                  <a:gd name="connsiteX61" fmla="*/ 2309 w 10000"/>
                  <a:gd name="connsiteY61" fmla="*/ 3874 h 10000"/>
                  <a:gd name="connsiteX62" fmla="*/ 2325 w 10000"/>
                  <a:gd name="connsiteY62" fmla="*/ 3803 h 10000"/>
                  <a:gd name="connsiteX63" fmla="*/ 2236 w 10000"/>
                  <a:gd name="connsiteY63" fmla="*/ 3653 h 10000"/>
                  <a:gd name="connsiteX64" fmla="*/ 1128 w 10000"/>
                  <a:gd name="connsiteY64" fmla="*/ 1962 h 10000"/>
                  <a:gd name="connsiteX65" fmla="*/ 0 w 10000"/>
                  <a:gd name="connsiteY65" fmla="*/ 0 h 10000"/>
                  <a:gd name="connsiteX0" fmla="*/ 8872 w 8872"/>
                  <a:gd name="connsiteY0" fmla="*/ 407 h 8038"/>
                  <a:gd name="connsiteX1" fmla="*/ 8330 w 8872"/>
                  <a:gd name="connsiteY1" fmla="*/ 8038 h 8038"/>
                  <a:gd name="connsiteX2" fmla="*/ 6773 w 8872"/>
                  <a:gd name="connsiteY2" fmla="*/ 7907 h 8038"/>
                  <a:gd name="connsiteX3" fmla="*/ 5592 w 8872"/>
                  <a:gd name="connsiteY3" fmla="*/ 7786 h 8038"/>
                  <a:gd name="connsiteX4" fmla="*/ 3735 w 8872"/>
                  <a:gd name="connsiteY4" fmla="*/ 7590 h 8038"/>
                  <a:gd name="connsiteX5" fmla="*/ 3759 w 8872"/>
                  <a:gd name="connsiteY5" fmla="*/ 7501 h 8038"/>
                  <a:gd name="connsiteX6" fmla="*/ 3642 w 8872"/>
                  <a:gd name="connsiteY6" fmla="*/ 7448 h 8038"/>
                  <a:gd name="connsiteX7" fmla="*/ 3642 w 8872"/>
                  <a:gd name="connsiteY7" fmla="*/ 7289 h 8038"/>
                  <a:gd name="connsiteX8" fmla="*/ 3510 w 8872"/>
                  <a:gd name="connsiteY8" fmla="*/ 7232 h 8038"/>
                  <a:gd name="connsiteX9" fmla="*/ 3407 w 8872"/>
                  <a:gd name="connsiteY9" fmla="*/ 7164 h 8038"/>
                  <a:gd name="connsiteX10" fmla="*/ 3289 w 8872"/>
                  <a:gd name="connsiteY10" fmla="*/ 6885 h 8038"/>
                  <a:gd name="connsiteX11" fmla="*/ 3199 w 8872"/>
                  <a:gd name="connsiteY11" fmla="*/ 6784 h 8038"/>
                  <a:gd name="connsiteX12" fmla="*/ 3232 w 8872"/>
                  <a:gd name="connsiteY12" fmla="*/ 6500 h 8038"/>
                  <a:gd name="connsiteX13" fmla="*/ 3129 w 8872"/>
                  <a:gd name="connsiteY13" fmla="*/ 6486 h 8038"/>
                  <a:gd name="connsiteX14" fmla="*/ 3071 w 8872"/>
                  <a:gd name="connsiteY14" fmla="*/ 6390 h 8038"/>
                  <a:gd name="connsiteX15" fmla="*/ 3154 w 8872"/>
                  <a:gd name="connsiteY15" fmla="*/ 6270 h 8038"/>
                  <a:gd name="connsiteX16" fmla="*/ 3199 w 8872"/>
                  <a:gd name="connsiteY16" fmla="*/ 6216 h 8038"/>
                  <a:gd name="connsiteX17" fmla="*/ 3228 w 8872"/>
                  <a:gd name="connsiteY17" fmla="*/ 6043 h 8038"/>
                  <a:gd name="connsiteX18" fmla="*/ 3203 w 8872"/>
                  <a:gd name="connsiteY18" fmla="*/ 5937 h 8038"/>
                  <a:gd name="connsiteX19" fmla="*/ 3228 w 8872"/>
                  <a:gd name="connsiteY19" fmla="*/ 5743 h 8038"/>
                  <a:gd name="connsiteX20" fmla="*/ 3257 w 8872"/>
                  <a:gd name="connsiteY20" fmla="*/ 5716 h 8038"/>
                  <a:gd name="connsiteX21" fmla="*/ 3274 w 8872"/>
                  <a:gd name="connsiteY21" fmla="*/ 5606 h 8038"/>
                  <a:gd name="connsiteX22" fmla="*/ 3213 w 8872"/>
                  <a:gd name="connsiteY22" fmla="*/ 5443 h 8038"/>
                  <a:gd name="connsiteX23" fmla="*/ 3203 w 8872"/>
                  <a:gd name="connsiteY23" fmla="*/ 5001 h 8038"/>
                  <a:gd name="connsiteX24" fmla="*/ 3071 w 8872"/>
                  <a:gd name="connsiteY24" fmla="*/ 4817 h 8038"/>
                  <a:gd name="connsiteX25" fmla="*/ 3007 w 8872"/>
                  <a:gd name="connsiteY25" fmla="*/ 4563 h 8038"/>
                  <a:gd name="connsiteX26" fmla="*/ 2904 w 8872"/>
                  <a:gd name="connsiteY26" fmla="*/ 4563 h 8038"/>
                  <a:gd name="connsiteX27" fmla="*/ 2777 w 8872"/>
                  <a:gd name="connsiteY27" fmla="*/ 4612 h 8038"/>
                  <a:gd name="connsiteX28" fmla="*/ 2698 w 8872"/>
                  <a:gd name="connsiteY28" fmla="*/ 4448 h 8038"/>
                  <a:gd name="connsiteX29" fmla="*/ 2718 w 8872"/>
                  <a:gd name="connsiteY29" fmla="*/ 4418 h 8038"/>
                  <a:gd name="connsiteX30" fmla="*/ 2702 w 8872"/>
                  <a:gd name="connsiteY30" fmla="*/ 4275 h 8038"/>
                  <a:gd name="connsiteX31" fmla="*/ 2609 w 8872"/>
                  <a:gd name="connsiteY31" fmla="*/ 4248 h 8038"/>
                  <a:gd name="connsiteX32" fmla="*/ 2506 w 8872"/>
                  <a:gd name="connsiteY32" fmla="*/ 4101 h 8038"/>
                  <a:gd name="connsiteX33" fmla="*/ 2465 w 8872"/>
                  <a:gd name="connsiteY33" fmla="*/ 4027 h 8038"/>
                  <a:gd name="connsiteX34" fmla="*/ 2407 w 8872"/>
                  <a:gd name="connsiteY34" fmla="*/ 3995 h 8038"/>
                  <a:gd name="connsiteX35" fmla="*/ 2387 w 8872"/>
                  <a:gd name="connsiteY35" fmla="*/ 3927 h 8038"/>
                  <a:gd name="connsiteX36" fmla="*/ 2476 w 8872"/>
                  <a:gd name="connsiteY36" fmla="*/ 3901 h 8038"/>
                  <a:gd name="connsiteX37" fmla="*/ 2387 w 8872"/>
                  <a:gd name="connsiteY37" fmla="*/ 3659 h 8038"/>
                  <a:gd name="connsiteX38" fmla="*/ 2314 w 8872"/>
                  <a:gd name="connsiteY38" fmla="*/ 3628 h 8038"/>
                  <a:gd name="connsiteX39" fmla="*/ 2319 w 8872"/>
                  <a:gd name="connsiteY39" fmla="*/ 3554 h 8038"/>
                  <a:gd name="connsiteX40" fmla="*/ 2083 w 8872"/>
                  <a:gd name="connsiteY40" fmla="*/ 3437 h 8038"/>
                  <a:gd name="connsiteX41" fmla="*/ 2061 w 8872"/>
                  <a:gd name="connsiteY41" fmla="*/ 3333 h 8038"/>
                  <a:gd name="connsiteX42" fmla="*/ 2083 w 8872"/>
                  <a:gd name="connsiteY42" fmla="*/ 3253 h 8038"/>
                  <a:gd name="connsiteX43" fmla="*/ 1933 w 8872"/>
                  <a:gd name="connsiteY43" fmla="*/ 3096 h 8038"/>
                  <a:gd name="connsiteX44" fmla="*/ 1840 w 8872"/>
                  <a:gd name="connsiteY44" fmla="*/ 3033 h 8038"/>
                  <a:gd name="connsiteX45" fmla="*/ 1825 w 8872"/>
                  <a:gd name="connsiteY45" fmla="*/ 2931 h 8038"/>
                  <a:gd name="connsiteX46" fmla="*/ 1860 w 8872"/>
                  <a:gd name="connsiteY46" fmla="*/ 2765 h 8038"/>
                  <a:gd name="connsiteX47" fmla="*/ 1787 w 8872"/>
                  <a:gd name="connsiteY47" fmla="*/ 2711 h 8038"/>
                  <a:gd name="connsiteX48" fmla="*/ 1782 w 8872"/>
                  <a:gd name="connsiteY48" fmla="*/ 2601 h 8038"/>
                  <a:gd name="connsiteX49" fmla="*/ 1684 w 8872"/>
                  <a:gd name="connsiteY49" fmla="*/ 2543 h 8038"/>
                  <a:gd name="connsiteX50" fmla="*/ 1684 w 8872"/>
                  <a:gd name="connsiteY50" fmla="*/ 2448 h 8038"/>
                  <a:gd name="connsiteX51" fmla="*/ 1619 w 8872"/>
                  <a:gd name="connsiteY51" fmla="*/ 2363 h 8038"/>
                  <a:gd name="connsiteX52" fmla="*/ 1619 w 8872"/>
                  <a:gd name="connsiteY52" fmla="*/ 2284 h 8038"/>
                  <a:gd name="connsiteX53" fmla="*/ 1560 w 8872"/>
                  <a:gd name="connsiteY53" fmla="*/ 2175 h 8038"/>
                  <a:gd name="connsiteX54" fmla="*/ 1546 w 8872"/>
                  <a:gd name="connsiteY54" fmla="*/ 2079 h 8038"/>
                  <a:gd name="connsiteX55" fmla="*/ 1456 w 8872"/>
                  <a:gd name="connsiteY55" fmla="*/ 2054 h 8038"/>
                  <a:gd name="connsiteX56" fmla="*/ 1383 w 8872"/>
                  <a:gd name="connsiteY56" fmla="*/ 2126 h 8038"/>
                  <a:gd name="connsiteX57" fmla="*/ 1368 w 8872"/>
                  <a:gd name="connsiteY57" fmla="*/ 2205 h 8038"/>
                  <a:gd name="connsiteX58" fmla="*/ 1250 w 8872"/>
                  <a:gd name="connsiteY58" fmla="*/ 2180 h 8038"/>
                  <a:gd name="connsiteX59" fmla="*/ 1221 w 8872"/>
                  <a:gd name="connsiteY59" fmla="*/ 2100 h 8038"/>
                  <a:gd name="connsiteX60" fmla="*/ 1226 w 8872"/>
                  <a:gd name="connsiteY60" fmla="*/ 1990 h 8038"/>
                  <a:gd name="connsiteX61" fmla="*/ 1181 w 8872"/>
                  <a:gd name="connsiteY61" fmla="*/ 1912 h 8038"/>
                  <a:gd name="connsiteX62" fmla="*/ 1197 w 8872"/>
                  <a:gd name="connsiteY62" fmla="*/ 1841 h 8038"/>
                  <a:gd name="connsiteX63" fmla="*/ 1108 w 8872"/>
                  <a:gd name="connsiteY63" fmla="*/ 1691 h 8038"/>
                  <a:gd name="connsiteX64" fmla="*/ 0 w 8872"/>
                  <a:gd name="connsiteY64" fmla="*/ 0 h 8038"/>
                  <a:gd name="connsiteX0" fmla="*/ 8751 w 8751"/>
                  <a:gd name="connsiteY0" fmla="*/ 784 h 10278"/>
                  <a:gd name="connsiteX1" fmla="*/ 8140 w 8751"/>
                  <a:gd name="connsiteY1" fmla="*/ 10278 h 10278"/>
                  <a:gd name="connsiteX2" fmla="*/ 6385 w 8751"/>
                  <a:gd name="connsiteY2" fmla="*/ 10115 h 10278"/>
                  <a:gd name="connsiteX3" fmla="*/ 5054 w 8751"/>
                  <a:gd name="connsiteY3" fmla="*/ 9964 h 10278"/>
                  <a:gd name="connsiteX4" fmla="*/ 2961 w 8751"/>
                  <a:gd name="connsiteY4" fmla="*/ 9721 h 10278"/>
                  <a:gd name="connsiteX5" fmla="*/ 2988 w 8751"/>
                  <a:gd name="connsiteY5" fmla="*/ 9610 h 10278"/>
                  <a:gd name="connsiteX6" fmla="*/ 2856 w 8751"/>
                  <a:gd name="connsiteY6" fmla="*/ 9544 h 10278"/>
                  <a:gd name="connsiteX7" fmla="*/ 2856 w 8751"/>
                  <a:gd name="connsiteY7" fmla="*/ 9346 h 10278"/>
                  <a:gd name="connsiteX8" fmla="*/ 2707 w 8751"/>
                  <a:gd name="connsiteY8" fmla="*/ 9275 h 10278"/>
                  <a:gd name="connsiteX9" fmla="*/ 2591 w 8751"/>
                  <a:gd name="connsiteY9" fmla="*/ 9191 h 10278"/>
                  <a:gd name="connsiteX10" fmla="*/ 2458 w 8751"/>
                  <a:gd name="connsiteY10" fmla="*/ 8844 h 10278"/>
                  <a:gd name="connsiteX11" fmla="*/ 2357 w 8751"/>
                  <a:gd name="connsiteY11" fmla="*/ 8718 h 10278"/>
                  <a:gd name="connsiteX12" fmla="*/ 2394 w 8751"/>
                  <a:gd name="connsiteY12" fmla="*/ 8365 h 10278"/>
                  <a:gd name="connsiteX13" fmla="*/ 2278 w 8751"/>
                  <a:gd name="connsiteY13" fmla="*/ 8347 h 10278"/>
                  <a:gd name="connsiteX14" fmla="*/ 2212 w 8751"/>
                  <a:gd name="connsiteY14" fmla="*/ 8228 h 10278"/>
                  <a:gd name="connsiteX15" fmla="*/ 2306 w 8751"/>
                  <a:gd name="connsiteY15" fmla="*/ 8078 h 10278"/>
                  <a:gd name="connsiteX16" fmla="*/ 2357 w 8751"/>
                  <a:gd name="connsiteY16" fmla="*/ 8011 h 10278"/>
                  <a:gd name="connsiteX17" fmla="*/ 2389 w 8751"/>
                  <a:gd name="connsiteY17" fmla="*/ 7796 h 10278"/>
                  <a:gd name="connsiteX18" fmla="*/ 2361 w 8751"/>
                  <a:gd name="connsiteY18" fmla="*/ 7664 h 10278"/>
                  <a:gd name="connsiteX19" fmla="*/ 2389 w 8751"/>
                  <a:gd name="connsiteY19" fmla="*/ 7423 h 10278"/>
                  <a:gd name="connsiteX20" fmla="*/ 2422 w 8751"/>
                  <a:gd name="connsiteY20" fmla="*/ 7389 h 10278"/>
                  <a:gd name="connsiteX21" fmla="*/ 2441 w 8751"/>
                  <a:gd name="connsiteY21" fmla="*/ 7252 h 10278"/>
                  <a:gd name="connsiteX22" fmla="*/ 2373 w 8751"/>
                  <a:gd name="connsiteY22" fmla="*/ 7050 h 10278"/>
                  <a:gd name="connsiteX23" fmla="*/ 2361 w 8751"/>
                  <a:gd name="connsiteY23" fmla="*/ 6500 h 10278"/>
                  <a:gd name="connsiteX24" fmla="*/ 2212 w 8751"/>
                  <a:gd name="connsiteY24" fmla="*/ 6271 h 10278"/>
                  <a:gd name="connsiteX25" fmla="*/ 2140 w 8751"/>
                  <a:gd name="connsiteY25" fmla="*/ 5955 h 10278"/>
                  <a:gd name="connsiteX26" fmla="*/ 2024 w 8751"/>
                  <a:gd name="connsiteY26" fmla="*/ 5955 h 10278"/>
                  <a:gd name="connsiteX27" fmla="*/ 1881 w 8751"/>
                  <a:gd name="connsiteY27" fmla="*/ 6016 h 10278"/>
                  <a:gd name="connsiteX28" fmla="*/ 1792 w 8751"/>
                  <a:gd name="connsiteY28" fmla="*/ 5812 h 10278"/>
                  <a:gd name="connsiteX29" fmla="*/ 1815 w 8751"/>
                  <a:gd name="connsiteY29" fmla="*/ 5774 h 10278"/>
                  <a:gd name="connsiteX30" fmla="*/ 1797 w 8751"/>
                  <a:gd name="connsiteY30" fmla="*/ 5596 h 10278"/>
                  <a:gd name="connsiteX31" fmla="*/ 1692 w 8751"/>
                  <a:gd name="connsiteY31" fmla="*/ 5563 h 10278"/>
                  <a:gd name="connsiteX32" fmla="*/ 1576 w 8751"/>
                  <a:gd name="connsiteY32" fmla="*/ 5380 h 10278"/>
                  <a:gd name="connsiteX33" fmla="*/ 1529 w 8751"/>
                  <a:gd name="connsiteY33" fmla="*/ 5288 h 10278"/>
                  <a:gd name="connsiteX34" fmla="*/ 1464 w 8751"/>
                  <a:gd name="connsiteY34" fmla="*/ 5248 h 10278"/>
                  <a:gd name="connsiteX35" fmla="*/ 1441 w 8751"/>
                  <a:gd name="connsiteY35" fmla="*/ 5164 h 10278"/>
                  <a:gd name="connsiteX36" fmla="*/ 1542 w 8751"/>
                  <a:gd name="connsiteY36" fmla="*/ 5131 h 10278"/>
                  <a:gd name="connsiteX37" fmla="*/ 1441 w 8751"/>
                  <a:gd name="connsiteY37" fmla="*/ 4830 h 10278"/>
                  <a:gd name="connsiteX38" fmla="*/ 1359 w 8751"/>
                  <a:gd name="connsiteY38" fmla="*/ 4792 h 10278"/>
                  <a:gd name="connsiteX39" fmla="*/ 1365 w 8751"/>
                  <a:gd name="connsiteY39" fmla="*/ 4699 h 10278"/>
                  <a:gd name="connsiteX40" fmla="*/ 1099 w 8751"/>
                  <a:gd name="connsiteY40" fmla="*/ 4554 h 10278"/>
                  <a:gd name="connsiteX41" fmla="*/ 1074 w 8751"/>
                  <a:gd name="connsiteY41" fmla="*/ 4425 h 10278"/>
                  <a:gd name="connsiteX42" fmla="*/ 1099 w 8751"/>
                  <a:gd name="connsiteY42" fmla="*/ 4325 h 10278"/>
                  <a:gd name="connsiteX43" fmla="*/ 930 w 8751"/>
                  <a:gd name="connsiteY43" fmla="*/ 4130 h 10278"/>
                  <a:gd name="connsiteX44" fmla="*/ 825 w 8751"/>
                  <a:gd name="connsiteY44" fmla="*/ 4051 h 10278"/>
                  <a:gd name="connsiteX45" fmla="*/ 808 w 8751"/>
                  <a:gd name="connsiteY45" fmla="*/ 3924 h 10278"/>
                  <a:gd name="connsiteX46" fmla="*/ 847 w 8751"/>
                  <a:gd name="connsiteY46" fmla="*/ 3718 h 10278"/>
                  <a:gd name="connsiteX47" fmla="*/ 765 w 8751"/>
                  <a:gd name="connsiteY47" fmla="*/ 3651 h 10278"/>
                  <a:gd name="connsiteX48" fmla="*/ 760 w 8751"/>
                  <a:gd name="connsiteY48" fmla="*/ 3514 h 10278"/>
                  <a:gd name="connsiteX49" fmla="*/ 649 w 8751"/>
                  <a:gd name="connsiteY49" fmla="*/ 3442 h 10278"/>
                  <a:gd name="connsiteX50" fmla="*/ 649 w 8751"/>
                  <a:gd name="connsiteY50" fmla="*/ 3324 h 10278"/>
                  <a:gd name="connsiteX51" fmla="*/ 576 w 8751"/>
                  <a:gd name="connsiteY51" fmla="*/ 3218 h 10278"/>
                  <a:gd name="connsiteX52" fmla="*/ 576 w 8751"/>
                  <a:gd name="connsiteY52" fmla="*/ 3120 h 10278"/>
                  <a:gd name="connsiteX53" fmla="*/ 509 w 8751"/>
                  <a:gd name="connsiteY53" fmla="*/ 2984 h 10278"/>
                  <a:gd name="connsiteX54" fmla="*/ 494 w 8751"/>
                  <a:gd name="connsiteY54" fmla="*/ 2864 h 10278"/>
                  <a:gd name="connsiteX55" fmla="*/ 392 w 8751"/>
                  <a:gd name="connsiteY55" fmla="*/ 2833 h 10278"/>
                  <a:gd name="connsiteX56" fmla="*/ 310 w 8751"/>
                  <a:gd name="connsiteY56" fmla="*/ 2923 h 10278"/>
                  <a:gd name="connsiteX57" fmla="*/ 293 w 8751"/>
                  <a:gd name="connsiteY57" fmla="*/ 3021 h 10278"/>
                  <a:gd name="connsiteX58" fmla="*/ 160 w 8751"/>
                  <a:gd name="connsiteY58" fmla="*/ 2990 h 10278"/>
                  <a:gd name="connsiteX59" fmla="*/ 127 w 8751"/>
                  <a:gd name="connsiteY59" fmla="*/ 2891 h 10278"/>
                  <a:gd name="connsiteX60" fmla="*/ 133 w 8751"/>
                  <a:gd name="connsiteY60" fmla="*/ 2754 h 10278"/>
                  <a:gd name="connsiteX61" fmla="*/ 82 w 8751"/>
                  <a:gd name="connsiteY61" fmla="*/ 2657 h 10278"/>
                  <a:gd name="connsiteX62" fmla="*/ 100 w 8751"/>
                  <a:gd name="connsiteY62" fmla="*/ 2568 h 10278"/>
                  <a:gd name="connsiteX63" fmla="*/ 0 w 8751"/>
                  <a:gd name="connsiteY63" fmla="*/ 2382 h 10278"/>
                  <a:gd name="connsiteX64" fmla="*/ 134 w 8751"/>
                  <a:gd name="connsiteY64" fmla="*/ 0 h 10278"/>
                  <a:gd name="connsiteX0" fmla="*/ 10000 w 10000"/>
                  <a:gd name="connsiteY0" fmla="*/ 763 h 10000"/>
                  <a:gd name="connsiteX1" fmla="*/ 9302 w 10000"/>
                  <a:gd name="connsiteY1" fmla="*/ 10000 h 10000"/>
                  <a:gd name="connsiteX2" fmla="*/ 7296 w 10000"/>
                  <a:gd name="connsiteY2" fmla="*/ 9841 h 10000"/>
                  <a:gd name="connsiteX3" fmla="*/ 5775 w 10000"/>
                  <a:gd name="connsiteY3" fmla="*/ 9694 h 10000"/>
                  <a:gd name="connsiteX4" fmla="*/ 3384 w 10000"/>
                  <a:gd name="connsiteY4" fmla="*/ 9458 h 10000"/>
                  <a:gd name="connsiteX5" fmla="*/ 3414 w 10000"/>
                  <a:gd name="connsiteY5" fmla="*/ 9350 h 10000"/>
                  <a:gd name="connsiteX6" fmla="*/ 3264 w 10000"/>
                  <a:gd name="connsiteY6" fmla="*/ 9286 h 10000"/>
                  <a:gd name="connsiteX7" fmla="*/ 3264 w 10000"/>
                  <a:gd name="connsiteY7" fmla="*/ 9093 h 10000"/>
                  <a:gd name="connsiteX8" fmla="*/ 3093 w 10000"/>
                  <a:gd name="connsiteY8" fmla="*/ 9024 h 10000"/>
                  <a:gd name="connsiteX9" fmla="*/ 2961 w 10000"/>
                  <a:gd name="connsiteY9" fmla="*/ 8942 h 10000"/>
                  <a:gd name="connsiteX10" fmla="*/ 2809 w 10000"/>
                  <a:gd name="connsiteY10" fmla="*/ 8605 h 10000"/>
                  <a:gd name="connsiteX11" fmla="*/ 2693 w 10000"/>
                  <a:gd name="connsiteY11" fmla="*/ 8482 h 10000"/>
                  <a:gd name="connsiteX12" fmla="*/ 2736 w 10000"/>
                  <a:gd name="connsiteY12" fmla="*/ 8139 h 10000"/>
                  <a:gd name="connsiteX13" fmla="*/ 2603 w 10000"/>
                  <a:gd name="connsiteY13" fmla="*/ 8121 h 10000"/>
                  <a:gd name="connsiteX14" fmla="*/ 2528 w 10000"/>
                  <a:gd name="connsiteY14" fmla="*/ 8005 h 10000"/>
                  <a:gd name="connsiteX15" fmla="*/ 2635 w 10000"/>
                  <a:gd name="connsiteY15" fmla="*/ 7860 h 10000"/>
                  <a:gd name="connsiteX16" fmla="*/ 2693 w 10000"/>
                  <a:gd name="connsiteY16" fmla="*/ 7794 h 10000"/>
                  <a:gd name="connsiteX17" fmla="*/ 2730 w 10000"/>
                  <a:gd name="connsiteY17" fmla="*/ 7585 h 10000"/>
                  <a:gd name="connsiteX18" fmla="*/ 2698 w 10000"/>
                  <a:gd name="connsiteY18" fmla="*/ 7457 h 10000"/>
                  <a:gd name="connsiteX19" fmla="*/ 2730 w 10000"/>
                  <a:gd name="connsiteY19" fmla="*/ 7222 h 10000"/>
                  <a:gd name="connsiteX20" fmla="*/ 2768 w 10000"/>
                  <a:gd name="connsiteY20" fmla="*/ 7189 h 10000"/>
                  <a:gd name="connsiteX21" fmla="*/ 2789 w 10000"/>
                  <a:gd name="connsiteY21" fmla="*/ 7056 h 10000"/>
                  <a:gd name="connsiteX22" fmla="*/ 2712 w 10000"/>
                  <a:gd name="connsiteY22" fmla="*/ 6859 h 10000"/>
                  <a:gd name="connsiteX23" fmla="*/ 2698 w 10000"/>
                  <a:gd name="connsiteY23" fmla="*/ 6324 h 10000"/>
                  <a:gd name="connsiteX24" fmla="*/ 2528 w 10000"/>
                  <a:gd name="connsiteY24" fmla="*/ 6101 h 10000"/>
                  <a:gd name="connsiteX25" fmla="*/ 2445 w 10000"/>
                  <a:gd name="connsiteY25" fmla="*/ 5794 h 10000"/>
                  <a:gd name="connsiteX26" fmla="*/ 2313 w 10000"/>
                  <a:gd name="connsiteY26" fmla="*/ 5794 h 10000"/>
                  <a:gd name="connsiteX27" fmla="*/ 2149 w 10000"/>
                  <a:gd name="connsiteY27" fmla="*/ 5853 h 10000"/>
                  <a:gd name="connsiteX28" fmla="*/ 2048 w 10000"/>
                  <a:gd name="connsiteY28" fmla="*/ 5655 h 10000"/>
                  <a:gd name="connsiteX29" fmla="*/ 2074 w 10000"/>
                  <a:gd name="connsiteY29" fmla="*/ 5618 h 10000"/>
                  <a:gd name="connsiteX30" fmla="*/ 2053 w 10000"/>
                  <a:gd name="connsiteY30" fmla="*/ 5445 h 10000"/>
                  <a:gd name="connsiteX31" fmla="*/ 1933 w 10000"/>
                  <a:gd name="connsiteY31" fmla="*/ 5413 h 10000"/>
                  <a:gd name="connsiteX32" fmla="*/ 1801 w 10000"/>
                  <a:gd name="connsiteY32" fmla="*/ 5234 h 10000"/>
                  <a:gd name="connsiteX33" fmla="*/ 1747 w 10000"/>
                  <a:gd name="connsiteY33" fmla="*/ 5145 h 10000"/>
                  <a:gd name="connsiteX34" fmla="*/ 1673 w 10000"/>
                  <a:gd name="connsiteY34" fmla="*/ 5106 h 10000"/>
                  <a:gd name="connsiteX35" fmla="*/ 1647 w 10000"/>
                  <a:gd name="connsiteY35" fmla="*/ 5024 h 10000"/>
                  <a:gd name="connsiteX36" fmla="*/ 1762 w 10000"/>
                  <a:gd name="connsiteY36" fmla="*/ 4992 h 10000"/>
                  <a:gd name="connsiteX37" fmla="*/ 1647 w 10000"/>
                  <a:gd name="connsiteY37" fmla="*/ 4699 h 10000"/>
                  <a:gd name="connsiteX38" fmla="*/ 1553 w 10000"/>
                  <a:gd name="connsiteY38" fmla="*/ 4662 h 10000"/>
                  <a:gd name="connsiteX39" fmla="*/ 1560 w 10000"/>
                  <a:gd name="connsiteY39" fmla="*/ 4572 h 10000"/>
                  <a:gd name="connsiteX40" fmla="*/ 1256 w 10000"/>
                  <a:gd name="connsiteY40" fmla="*/ 4431 h 10000"/>
                  <a:gd name="connsiteX41" fmla="*/ 1227 w 10000"/>
                  <a:gd name="connsiteY41" fmla="*/ 4305 h 10000"/>
                  <a:gd name="connsiteX42" fmla="*/ 1256 w 10000"/>
                  <a:gd name="connsiteY42" fmla="*/ 4208 h 10000"/>
                  <a:gd name="connsiteX43" fmla="*/ 1063 w 10000"/>
                  <a:gd name="connsiteY43" fmla="*/ 4018 h 10000"/>
                  <a:gd name="connsiteX44" fmla="*/ 943 w 10000"/>
                  <a:gd name="connsiteY44" fmla="*/ 3941 h 10000"/>
                  <a:gd name="connsiteX45" fmla="*/ 923 w 10000"/>
                  <a:gd name="connsiteY45" fmla="*/ 3818 h 10000"/>
                  <a:gd name="connsiteX46" fmla="*/ 968 w 10000"/>
                  <a:gd name="connsiteY46" fmla="*/ 3617 h 10000"/>
                  <a:gd name="connsiteX47" fmla="*/ 874 w 10000"/>
                  <a:gd name="connsiteY47" fmla="*/ 3552 h 10000"/>
                  <a:gd name="connsiteX48" fmla="*/ 868 w 10000"/>
                  <a:gd name="connsiteY48" fmla="*/ 3419 h 10000"/>
                  <a:gd name="connsiteX49" fmla="*/ 742 w 10000"/>
                  <a:gd name="connsiteY49" fmla="*/ 3349 h 10000"/>
                  <a:gd name="connsiteX50" fmla="*/ 742 w 10000"/>
                  <a:gd name="connsiteY50" fmla="*/ 3234 h 10000"/>
                  <a:gd name="connsiteX51" fmla="*/ 658 w 10000"/>
                  <a:gd name="connsiteY51" fmla="*/ 3131 h 10000"/>
                  <a:gd name="connsiteX52" fmla="*/ 658 w 10000"/>
                  <a:gd name="connsiteY52" fmla="*/ 3036 h 10000"/>
                  <a:gd name="connsiteX53" fmla="*/ 582 w 10000"/>
                  <a:gd name="connsiteY53" fmla="*/ 2903 h 10000"/>
                  <a:gd name="connsiteX54" fmla="*/ 565 w 10000"/>
                  <a:gd name="connsiteY54" fmla="*/ 2787 h 10000"/>
                  <a:gd name="connsiteX55" fmla="*/ 448 w 10000"/>
                  <a:gd name="connsiteY55" fmla="*/ 2756 h 10000"/>
                  <a:gd name="connsiteX56" fmla="*/ 354 w 10000"/>
                  <a:gd name="connsiteY56" fmla="*/ 2844 h 10000"/>
                  <a:gd name="connsiteX57" fmla="*/ 335 w 10000"/>
                  <a:gd name="connsiteY57" fmla="*/ 2939 h 10000"/>
                  <a:gd name="connsiteX58" fmla="*/ 183 w 10000"/>
                  <a:gd name="connsiteY58" fmla="*/ 2909 h 10000"/>
                  <a:gd name="connsiteX59" fmla="*/ 145 w 10000"/>
                  <a:gd name="connsiteY59" fmla="*/ 2813 h 10000"/>
                  <a:gd name="connsiteX60" fmla="*/ 152 w 10000"/>
                  <a:gd name="connsiteY60" fmla="*/ 2680 h 10000"/>
                  <a:gd name="connsiteX61" fmla="*/ 94 w 10000"/>
                  <a:gd name="connsiteY61" fmla="*/ 2585 h 10000"/>
                  <a:gd name="connsiteX62" fmla="*/ 114 w 10000"/>
                  <a:gd name="connsiteY62" fmla="*/ 2499 h 10000"/>
                  <a:gd name="connsiteX63" fmla="*/ 0 w 10000"/>
                  <a:gd name="connsiteY63" fmla="*/ 2318 h 10000"/>
                  <a:gd name="connsiteX64" fmla="*/ 153 w 10000"/>
                  <a:gd name="connsiteY64" fmla="*/ 0 h 10000"/>
                  <a:gd name="connsiteX65" fmla="*/ 10000 w 10000"/>
                  <a:gd name="connsiteY65" fmla="*/ 7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000" h="10000">
                    <a:moveTo>
                      <a:pt x="10000" y="763"/>
                    </a:moveTo>
                    <a:cubicBezTo>
                      <a:pt x="9767" y="3842"/>
                      <a:pt x="9535" y="6921"/>
                      <a:pt x="9302" y="10000"/>
                    </a:cubicBezTo>
                    <a:lnTo>
                      <a:pt x="7296" y="9841"/>
                    </a:lnTo>
                    <a:lnTo>
                      <a:pt x="5775" y="9694"/>
                    </a:lnTo>
                    <a:lnTo>
                      <a:pt x="3384" y="9458"/>
                    </a:lnTo>
                    <a:cubicBezTo>
                      <a:pt x="3394" y="9421"/>
                      <a:pt x="3404" y="9386"/>
                      <a:pt x="3414" y="9350"/>
                    </a:cubicBezTo>
                    <a:cubicBezTo>
                      <a:pt x="3365" y="9327"/>
                      <a:pt x="3314" y="9307"/>
                      <a:pt x="3264" y="9286"/>
                    </a:cubicBezTo>
                    <a:lnTo>
                      <a:pt x="3264" y="9093"/>
                    </a:lnTo>
                    <a:cubicBezTo>
                      <a:pt x="3209" y="9071"/>
                      <a:pt x="3149" y="9048"/>
                      <a:pt x="3093" y="9024"/>
                    </a:cubicBezTo>
                    <a:cubicBezTo>
                      <a:pt x="3049" y="8998"/>
                      <a:pt x="3004" y="8970"/>
                      <a:pt x="2961" y="8942"/>
                    </a:cubicBezTo>
                    <a:cubicBezTo>
                      <a:pt x="2908" y="8830"/>
                      <a:pt x="2859" y="8717"/>
                      <a:pt x="2809" y="8605"/>
                    </a:cubicBezTo>
                    <a:cubicBezTo>
                      <a:pt x="2768" y="8563"/>
                      <a:pt x="2730" y="8523"/>
                      <a:pt x="2693" y="8482"/>
                    </a:cubicBezTo>
                    <a:cubicBezTo>
                      <a:pt x="2707" y="8367"/>
                      <a:pt x="2722" y="8254"/>
                      <a:pt x="2736" y="8139"/>
                    </a:cubicBezTo>
                    <a:cubicBezTo>
                      <a:pt x="2692" y="8132"/>
                      <a:pt x="2647" y="8127"/>
                      <a:pt x="2603" y="8121"/>
                    </a:cubicBezTo>
                    <a:cubicBezTo>
                      <a:pt x="2578" y="8081"/>
                      <a:pt x="2553" y="8045"/>
                      <a:pt x="2528" y="8005"/>
                    </a:cubicBezTo>
                    <a:cubicBezTo>
                      <a:pt x="2563" y="7957"/>
                      <a:pt x="2599" y="7908"/>
                      <a:pt x="2635" y="7860"/>
                    </a:cubicBezTo>
                    <a:cubicBezTo>
                      <a:pt x="2656" y="7838"/>
                      <a:pt x="2674" y="7817"/>
                      <a:pt x="2693" y="7794"/>
                    </a:cubicBezTo>
                    <a:cubicBezTo>
                      <a:pt x="2706" y="7725"/>
                      <a:pt x="2717" y="7655"/>
                      <a:pt x="2730" y="7585"/>
                    </a:cubicBezTo>
                    <a:cubicBezTo>
                      <a:pt x="2720" y="7541"/>
                      <a:pt x="2708" y="7500"/>
                      <a:pt x="2698" y="7457"/>
                    </a:cubicBezTo>
                    <a:cubicBezTo>
                      <a:pt x="2708" y="7378"/>
                      <a:pt x="2720" y="7301"/>
                      <a:pt x="2730" y="7222"/>
                    </a:cubicBezTo>
                    <a:cubicBezTo>
                      <a:pt x="2743" y="7212"/>
                      <a:pt x="2756" y="7200"/>
                      <a:pt x="2768" y="7189"/>
                    </a:cubicBezTo>
                    <a:cubicBezTo>
                      <a:pt x="2776" y="7145"/>
                      <a:pt x="2784" y="7101"/>
                      <a:pt x="2789" y="7056"/>
                    </a:cubicBezTo>
                    <a:cubicBezTo>
                      <a:pt x="2763" y="6990"/>
                      <a:pt x="2736" y="6924"/>
                      <a:pt x="2712" y="6859"/>
                    </a:cubicBezTo>
                    <a:cubicBezTo>
                      <a:pt x="2707" y="6679"/>
                      <a:pt x="2703" y="6502"/>
                      <a:pt x="2698" y="6324"/>
                    </a:cubicBezTo>
                    <a:cubicBezTo>
                      <a:pt x="2641" y="6250"/>
                      <a:pt x="2585" y="6175"/>
                      <a:pt x="2528" y="6101"/>
                    </a:cubicBezTo>
                    <a:cubicBezTo>
                      <a:pt x="2500" y="5998"/>
                      <a:pt x="2473" y="5897"/>
                      <a:pt x="2445" y="5794"/>
                    </a:cubicBezTo>
                    <a:lnTo>
                      <a:pt x="2313" y="5794"/>
                    </a:lnTo>
                    <a:lnTo>
                      <a:pt x="2149" y="5853"/>
                    </a:lnTo>
                    <a:cubicBezTo>
                      <a:pt x="2115" y="5788"/>
                      <a:pt x="2082" y="5720"/>
                      <a:pt x="2048" y="5655"/>
                    </a:cubicBezTo>
                    <a:cubicBezTo>
                      <a:pt x="2056" y="5641"/>
                      <a:pt x="2065" y="5631"/>
                      <a:pt x="2074" y="5618"/>
                    </a:cubicBezTo>
                    <a:cubicBezTo>
                      <a:pt x="2066" y="5561"/>
                      <a:pt x="2059" y="5502"/>
                      <a:pt x="2053" y="5445"/>
                    </a:cubicBezTo>
                    <a:lnTo>
                      <a:pt x="1933" y="5413"/>
                    </a:lnTo>
                    <a:cubicBezTo>
                      <a:pt x="1888" y="5354"/>
                      <a:pt x="1844" y="5293"/>
                      <a:pt x="1801" y="5234"/>
                    </a:cubicBezTo>
                    <a:cubicBezTo>
                      <a:pt x="1783" y="5204"/>
                      <a:pt x="1764" y="5175"/>
                      <a:pt x="1747" y="5145"/>
                    </a:cubicBezTo>
                    <a:cubicBezTo>
                      <a:pt x="1723" y="5131"/>
                      <a:pt x="1697" y="5120"/>
                      <a:pt x="1673" y="5106"/>
                    </a:cubicBezTo>
                    <a:cubicBezTo>
                      <a:pt x="1665" y="5079"/>
                      <a:pt x="1656" y="5052"/>
                      <a:pt x="1647" y="5024"/>
                    </a:cubicBezTo>
                    <a:cubicBezTo>
                      <a:pt x="1686" y="5013"/>
                      <a:pt x="1723" y="5005"/>
                      <a:pt x="1762" y="4992"/>
                    </a:cubicBezTo>
                    <a:cubicBezTo>
                      <a:pt x="1724" y="4894"/>
                      <a:pt x="1685" y="4797"/>
                      <a:pt x="1647" y="4699"/>
                    </a:cubicBezTo>
                    <a:cubicBezTo>
                      <a:pt x="1615" y="4686"/>
                      <a:pt x="1584" y="4674"/>
                      <a:pt x="1553" y="4662"/>
                    </a:cubicBezTo>
                    <a:cubicBezTo>
                      <a:pt x="1555" y="4631"/>
                      <a:pt x="1558" y="4603"/>
                      <a:pt x="1560" y="4572"/>
                    </a:cubicBezTo>
                    <a:lnTo>
                      <a:pt x="1256" y="4431"/>
                    </a:lnTo>
                    <a:cubicBezTo>
                      <a:pt x="1246" y="4390"/>
                      <a:pt x="1238" y="4346"/>
                      <a:pt x="1227" y="4305"/>
                    </a:cubicBezTo>
                    <a:cubicBezTo>
                      <a:pt x="1238" y="4272"/>
                      <a:pt x="1246" y="4242"/>
                      <a:pt x="1256" y="4208"/>
                    </a:cubicBezTo>
                    <a:lnTo>
                      <a:pt x="1063" y="4018"/>
                    </a:lnTo>
                    <a:cubicBezTo>
                      <a:pt x="1024" y="3991"/>
                      <a:pt x="983" y="3967"/>
                      <a:pt x="943" y="3941"/>
                    </a:cubicBezTo>
                    <a:cubicBezTo>
                      <a:pt x="936" y="3900"/>
                      <a:pt x="930" y="3861"/>
                      <a:pt x="923" y="3818"/>
                    </a:cubicBezTo>
                    <a:cubicBezTo>
                      <a:pt x="937" y="3752"/>
                      <a:pt x="954" y="3686"/>
                      <a:pt x="968" y="3617"/>
                    </a:cubicBezTo>
                    <a:cubicBezTo>
                      <a:pt x="936" y="3594"/>
                      <a:pt x="905" y="3574"/>
                      <a:pt x="874" y="3552"/>
                    </a:cubicBezTo>
                    <a:cubicBezTo>
                      <a:pt x="872" y="3507"/>
                      <a:pt x="871" y="3463"/>
                      <a:pt x="868" y="3419"/>
                    </a:cubicBezTo>
                    <a:cubicBezTo>
                      <a:pt x="825" y="3395"/>
                      <a:pt x="783" y="3373"/>
                      <a:pt x="742" y="3349"/>
                    </a:cubicBezTo>
                    <a:lnTo>
                      <a:pt x="742" y="3234"/>
                    </a:lnTo>
                    <a:cubicBezTo>
                      <a:pt x="713" y="3198"/>
                      <a:pt x="687" y="3166"/>
                      <a:pt x="658" y="3131"/>
                    </a:cubicBezTo>
                    <a:lnTo>
                      <a:pt x="658" y="3036"/>
                    </a:lnTo>
                    <a:cubicBezTo>
                      <a:pt x="633" y="2992"/>
                      <a:pt x="607" y="2947"/>
                      <a:pt x="582" y="2903"/>
                    </a:cubicBezTo>
                    <a:cubicBezTo>
                      <a:pt x="576" y="2863"/>
                      <a:pt x="570" y="2827"/>
                      <a:pt x="565" y="2787"/>
                    </a:cubicBezTo>
                    <a:cubicBezTo>
                      <a:pt x="526" y="2776"/>
                      <a:pt x="487" y="2768"/>
                      <a:pt x="448" y="2756"/>
                    </a:cubicBezTo>
                    <a:cubicBezTo>
                      <a:pt x="417" y="2785"/>
                      <a:pt x="386" y="2815"/>
                      <a:pt x="354" y="2844"/>
                    </a:cubicBezTo>
                    <a:cubicBezTo>
                      <a:pt x="346" y="2877"/>
                      <a:pt x="342" y="2908"/>
                      <a:pt x="335" y="2939"/>
                    </a:cubicBezTo>
                    <a:lnTo>
                      <a:pt x="183" y="2909"/>
                    </a:lnTo>
                    <a:cubicBezTo>
                      <a:pt x="170" y="2877"/>
                      <a:pt x="159" y="2846"/>
                      <a:pt x="145" y="2813"/>
                    </a:cubicBezTo>
                    <a:cubicBezTo>
                      <a:pt x="147" y="2768"/>
                      <a:pt x="150" y="2724"/>
                      <a:pt x="152" y="2680"/>
                    </a:cubicBezTo>
                    <a:cubicBezTo>
                      <a:pt x="134" y="2647"/>
                      <a:pt x="114" y="2616"/>
                      <a:pt x="94" y="2585"/>
                    </a:cubicBezTo>
                    <a:cubicBezTo>
                      <a:pt x="102" y="2557"/>
                      <a:pt x="109" y="2529"/>
                      <a:pt x="114" y="2499"/>
                    </a:cubicBezTo>
                    <a:cubicBezTo>
                      <a:pt x="74" y="2439"/>
                      <a:pt x="38" y="2378"/>
                      <a:pt x="0" y="2318"/>
                    </a:cubicBezTo>
                    <a:lnTo>
                      <a:pt x="153" y="0"/>
                    </a:lnTo>
                    <a:lnTo>
                      <a:pt x="10000" y="763"/>
                    </a:lnTo>
                    <a:close/>
                  </a:path>
                </a:pathLst>
              </a:custGeom>
              <a:solidFill>
                <a:srgbClr val="B0C7E2"/>
              </a:solidFill>
              <a:ln w="3175" cmpd="sng">
                <a:noFill/>
                <a:round/>
                <a:headEnd/>
                <a:tailEnd/>
              </a:ln>
              <a:effectLst/>
            </p:spPr>
            <p:txBody>
              <a:bodyPr/>
              <a:lstStyle/>
              <a:p>
                <a:endParaRPr lang="en-CA"/>
              </a:p>
            </p:txBody>
          </p:sp>
          <p:sp>
            <p:nvSpPr>
              <p:cNvPr id="49" name="Rectangle 48"/>
              <p:cNvSpPr/>
              <p:nvPr/>
            </p:nvSpPr>
            <p:spPr>
              <a:xfrm>
                <a:off x="6364588" y="600547"/>
                <a:ext cx="2779412" cy="57607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9"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6882979" y="2178105"/>
              <a:ext cx="390429" cy="365760"/>
            </a:xfrm>
            <a:prstGeom prst="rect">
              <a:avLst/>
            </a:prstGeom>
            <a:noFill/>
          </p:spPr>
        </p:pic>
        <p:pic>
          <p:nvPicPr>
            <p:cNvPr id="20"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8148873" y="4761086"/>
              <a:ext cx="390429" cy="365760"/>
            </a:xfrm>
            <a:prstGeom prst="rect">
              <a:avLst/>
            </a:prstGeom>
            <a:noFill/>
          </p:spPr>
        </p:pic>
        <p:pic>
          <p:nvPicPr>
            <p:cNvPr id="21"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4709953" y="1074396"/>
              <a:ext cx="390429" cy="365760"/>
            </a:xfrm>
            <a:prstGeom prst="rect">
              <a:avLst/>
            </a:prstGeom>
            <a:noFill/>
          </p:spPr>
        </p:pic>
        <p:pic>
          <p:nvPicPr>
            <p:cNvPr id="22"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3055731" y="689296"/>
              <a:ext cx="390429" cy="365760"/>
            </a:xfrm>
            <a:prstGeom prst="rect">
              <a:avLst/>
            </a:prstGeom>
            <a:noFill/>
          </p:spPr>
        </p:pic>
        <p:pic>
          <p:nvPicPr>
            <p:cNvPr id="23"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4791795" y="2178105"/>
              <a:ext cx="390429" cy="365760"/>
            </a:xfrm>
            <a:prstGeom prst="rect">
              <a:avLst/>
            </a:prstGeom>
            <a:noFill/>
          </p:spPr>
        </p:pic>
        <p:pic>
          <p:nvPicPr>
            <p:cNvPr id="24"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5867400" y="4868483"/>
              <a:ext cx="390429" cy="365760"/>
            </a:xfrm>
            <a:prstGeom prst="rect">
              <a:avLst/>
            </a:prstGeom>
            <a:noFill/>
          </p:spPr>
        </p:pic>
        <p:pic>
          <p:nvPicPr>
            <p:cNvPr id="25"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5089725" y="4050974"/>
              <a:ext cx="390429" cy="365760"/>
            </a:xfrm>
            <a:prstGeom prst="rect">
              <a:avLst/>
            </a:prstGeom>
            <a:noFill/>
          </p:spPr>
        </p:pic>
        <p:pic>
          <p:nvPicPr>
            <p:cNvPr id="26"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3006738" y="1440156"/>
              <a:ext cx="390429" cy="365760"/>
            </a:xfrm>
            <a:prstGeom prst="rect">
              <a:avLst/>
            </a:prstGeom>
            <a:noFill/>
          </p:spPr>
        </p:pic>
        <p:pic>
          <p:nvPicPr>
            <p:cNvPr id="27"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3068603" y="1089183"/>
              <a:ext cx="390429" cy="365760"/>
            </a:xfrm>
            <a:prstGeom prst="rect">
              <a:avLst/>
            </a:prstGeom>
            <a:noFill/>
          </p:spPr>
        </p:pic>
        <p:pic>
          <p:nvPicPr>
            <p:cNvPr id="28"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1158966" y="1435328"/>
              <a:ext cx="390429" cy="365760"/>
            </a:xfrm>
            <a:prstGeom prst="rect">
              <a:avLst/>
            </a:prstGeom>
            <a:noFill/>
          </p:spPr>
        </p:pic>
        <p:pic>
          <p:nvPicPr>
            <p:cNvPr id="29"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2471720" y="1454943"/>
              <a:ext cx="390429" cy="365760"/>
            </a:xfrm>
            <a:prstGeom prst="rect">
              <a:avLst/>
            </a:prstGeom>
            <a:noFill/>
          </p:spPr>
        </p:pic>
        <p:pic>
          <p:nvPicPr>
            <p:cNvPr id="30"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713623" y="2652300"/>
              <a:ext cx="390429" cy="365760"/>
            </a:xfrm>
            <a:prstGeom prst="rect">
              <a:avLst/>
            </a:prstGeom>
            <a:noFill/>
          </p:spPr>
        </p:pic>
        <p:pic>
          <p:nvPicPr>
            <p:cNvPr id="31"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3217684" y="1840309"/>
              <a:ext cx="390429" cy="365760"/>
            </a:xfrm>
            <a:prstGeom prst="rect">
              <a:avLst/>
            </a:prstGeom>
            <a:noFill/>
          </p:spPr>
        </p:pic>
        <p:pic>
          <p:nvPicPr>
            <p:cNvPr id="32"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1174810" y="2624947"/>
              <a:ext cx="390429" cy="365760"/>
            </a:xfrm>
            <a:prstGeom prst="rect">
              <a:avLst/>
            </a:prstGeom>
            <a:noFill/>
          </p:spPr>
        </p:pic>
        <p:pic>
          <p:nvPicPr>
            <p:cNvPr id="33"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2851399" y="2160349"/>
              <a:ext cx="390429" cy="365760"/>
            </a:xfrm>
            <a:prstGeom prst="rect">
              <a:avLst/>
            </a:prstGeom>
            <a:noFill/>
          </p:spPr>
        </p:pic>
        <p:pic>
          <p:nvPicPr>
            <p:cNvPr id="34"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3201952" y="2559926"/>
              <a:ext cx="390429" cy="365760"/>
            </a:xfrm>
            <a:prstGeom prst="rect">
              <a:avLst/>
            </a:prstGeom>
            <a:noFill/>
          </p:spPr>
        </p:pic>
        <p:pic>
          <p:nvPicPr>
            <p:cNvPr id="35"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2791541" y="2726882"/>
              <a:ext cx="390429" cy="365760"/>
            </a:xfrm>
            <a:prstGeom prst="rect">
              <a:avLst/>
            </a:prstGeom>
            <a:noFill/>
          </p:spPr>
        </p:pic>
        <p:pic>
          <p:nvPicPr>
            <p:cNvPr id="37"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2849125" y="5900219"/>
              <a:ext cx="390429" cy="365760"/>
            </a:xfrm>
            <a:prstGeom prst="rect">
              <a:avLst/>
            </a:prstGeom>
            <a:noFill/>
          </p:spPr>
        </p:pic>
        <p:pic>
          <p:nvPicPr>
            <p:cNvPr id="38"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2335366" y="5242291"/>
              <a:ext cx="390429" cy="365760"/>
            </a:xfrm>
            <a:prstGeom prst="rect">
              <a:avLst/>
            </a:prstGeom>
            <a:noFill/>
          </p:spPr>
        </p:pic>
        <p:pic>
          <p:nvPicPr>
            <p:cNvPr id="39"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3592381" y="4795721"/>
              <a:ext cx="390429" cy="365760"/>
            </a:xfrm>
            <a:prstGeom prst="rect">
              <a:avLst/>
            </a:prstGeom>
            <a:noFill/>
          </p:spPr>
        </p:pic>
        <p:pic>
          <p:nvPicPr>
            <p:cNvPr id="40"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4158333" y="4795721"/>
              <a:ext cx="390429" cy="365760"/>
            </a:xfrm>
            <a:prstGeom prst="rect">
              <a:avLst/>
            </a:prstGeom>
            <a:noFill/>
          </p:spPr>
        </p:pic>
        <p:pic>
          <p:nvPicPr>
            <p:cNvPr id="41"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4468620" y="5384422"/>
              <a:ext cx="390429" cy="365760"/>
            </a:xfrm>
            <a:prstGeom prst="rect">
              <a:avLst/>
            </a:prstGeom>
            <a:noFill/>
          </p:spPr>
        </p:pic>
        <p:pic>
          <p:nvPicPr>
            <p:cNvPr id="42"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3172114" y="2929336"/>
              <a:ext cx="390429" cy="365760"/>
            </a:xfrm>
            <a:prstGeom prst="rect">
              <a:avLst/>
            </a:prstGeom>
            <a:noFill/>
          </p:spPr>
        </p:pic>
        <p:pic>
          <p:nvPicPr>
            <p:cNvPr id="43"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4946101" y="5085919"/>
              <a:ext cx="390429" cy="365760"/>
            </a:xfrm>
            <a:prstGeom prst="rect">
              <a:avLst/>
            </a:prstGeom>
            <a:noFill/>
          </p:spPr>
        </p:pic>
        <p:pic>
          <p:nvPicPr>
            <p:cNvPr id="44"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4699296" y="4785260"/>
              <a:ext cx="390429" cy="365760"/>
            </a:xfrm>
            <a:prstGeom prst="rect">
              <a:avLst/>
            </a:prstGeom>
            <a:noFill/>
          </p:spPr>
        </p:pic>
        <p:pic>
          <p:nvPicPr>
            <p:cNvPr id="45"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3433201" y="3685214"/>
              <a:ext cx="390429" cy="365760"/>
            </a:xfrm>
            <a:prstGeom prst="rect">
              <a:avLst/>
            </a:prstGeom>
            <a:noFill/>
          </p:spPr>
        </p:pic>
        <p:pic>
          <p:nvPicPr>
            <p:cNvPr id="46"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3334601" y="3295096"/>
              <a:ext cx="390429" cy="365760"/>
            </a:xfrm>
            <a:prstGeom prst="rect">
              <a:avLst/>
            </a:prstGeom>
            <a:noFill/>
          </p:spPr>
        </p:pic>
        <p:pic>
          <p:nvPicPr>
            <p:cNvPr id="47" name="Picture 3" descr="C:\Users\Kent Fraser\Desktop\RotaryMBS_REV-RG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6"/>
            <a:stretch/>
          </p:blipFill>
          <p:spPr bwMode="auto">
            <a:xfrm>
              <a:off x="2116947" y="2909473"/>
              <a:ext cx="390429" cy="365760"/>
            </a:xfrm>
            <a:prstGeom prst="rect">
              <a:avLst/>
            </a:prstGeom>
            <a:noFill/>
          </p:spPr>
        </p:pic>
      </p:grpSp>
      <p:cxnSp>
        <p:nvCxnSpPr>
          <p:cNvPr id="3" name="Straight Connector 2"/>
          <p:cNvCxnSpPr/>
          <p:nvPr userDrawn="1"/>
        </p:nvCxnSpPr>
        <p:spPr>
          <a:xfrm>
            <a:off x="6364588" y="433082"/>
            <a:ext cx="0" cy="60269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433082"/>
            <a:ext cx="9144000" cy="598932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a:off x="0" y="433082"/>
            <a:ext cx="9144000" cy="57674"/>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userDrawn="1"/>
        </p:nvSpPr>
        <p:spPr>
          <a:xfrm>
            <a:off x="0" y="6434356"/>
            <a:ext cx="9144000" cy="57674"/>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a:off x="0" y="6451134"/>
            <a:ext cx="9144000" cy="41148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dirty="0"/>
          </a:p>
        </p:txBody>
      </p:sp>
      <p:pic>
        <p:nvPicPr>
          <p:cNvPr id="13" name="Picture 12" descr="C:\Users\Kent Fraser\Desktop\RotaryMBS_REV-Gold-RGB.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15959" y="6474623"/>
            <a:ext cx="851841" cy="320040"/>
          </a:xfrm>
          <a:prstGeom prst="rect">
            <a:avLst/>
          </a:prstGeom>
          <a:noFill/>
        </p:spPr>
      </p:pic>
      <p:sp>
        <p:nvSpPr>
          <p:cNvPr id="14" name="TextBox 13"/>
          <p:cNvSpPr txBox="1"/>
          <p:nvPr userDrawn="1"/>
        </p:nvSpPr>
        <p:spPr>
          <a:xfrm>
            <a:off x="8182403" y="6735588"/>
            <a:ext cx="520976" cy="123111"/>
          </a:xfrm>
          <a:prstGeom prst="rect">
            <a:avLst/>
          </a:prstGeom>
          <a:noFill/>
        </p:spPr>
        <p:txBody>
          <a:bodyPr wrap="none" lIns="0" tIns="0" rIns="0" bIns="0" rtlCol="0">
            <a:spAutoFit/>
          </a:bodyPr>
          <a:lstStyle/>
          <a:p>
            <a:r>
              <a:rPr lang="en-CA" sz="800" dirty="0">
                <a:solidFill>
                  <a:schemeClr val="bg1"/>
                </a:solidFill>
                <a:latin typeface="Calibri Light" panose="020F0302020204030204" pitchFamily="34" charset="0"/>
              </a:rPr>
              <a:t>District 5360</a:t>
            </a:r>
          </a:p>
        </p:txBody>
      </p:sp>
      <p:sp>
        <p:nvSpPr>
          <p:cNvPr id="17" name="Rectangle 5"/>
          <p:cNvSpPr>
            <a:spLocks noChangeArrowheads="1"/>
          </p:cNvSpPr>
          <p:nvPr userDrawn="1"/>
        </p:nvSpPr>
        <p:spPr bwMode="auto">
          <a:xfrm>
            <a:off x="29614" y="6615792"/>
            <a:ext cx="8976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spAutoFit/>
          </a:bodyPr>
          <a:lstStyle/>
          <a:p>
            <a:pPr eaLnBrk="1" hangingPunct="1">
              <a:lnSpc>
                <a:spcPct val="100000"/>
              </a:lnSpc>
              <a:spcBef>
                <a:spcPct val="50000"/>
              </a:spcBef>
            </a:pPr>
            <a:fld id="{87738691-A154-4377-BE3F-D2314FE08648}" type="slidenum">
              <a:rPr lang="en-US" sz="700" b="0" smtClean="0">
                <a:solidFill>
                  <a:schemeClr val="bg1"/>
                </a:solidFill>
                <a:latin typeface="Arial Narrow" panose="020B0606020202030204" pitchFamily="34" charset="0"/>
              </a:rPr>
              <a:pPr eaLnBrk="1" hangingPunct="1">
                <a:lnSpc>
                  <a:spcPct val="100000"/>
                </a:lnSpc>
                <a:spcBef>
                  <a:spcPct val="50000"/>
                </a:spcBef>
              </a:pPr>
              <a:t>‹#›</a:t>
            </a:fld>
            <a:endParaRPr lang="en-US" sz="700" b="0" dirty="0">
              <a:solidFill>
                <a:schemeClr val="bg1"/>
              </a:solidFill>
              <a:latin typeface="Arial Narrow" panose="020B0606020202030204" pitchFamily="34" charset="0"/>
            </a:endParaRPr>
          </a:p>
        </p:txBody>
      </p:sp>
      <p:sp>
        <p:nvSpPr>
          <p:cNvPr id="54" name="Title Placeholder 1"/>
          <p:cNvSpPr>
            <a:spLocks noGrp="1"/>
          </p:cNvSpPr>
          <p:nvPr>
            <p:ph type="title"/>
          </p:nvPr>
        </p:nvSpPr>
        <p:spPr>
          <a:xfrm>
            <a:off x="0" y="0"/>
            <a:ext cx="9144000" cy="457907"/>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0"/>
            <a:r>
              <a:rPr lang="en-US" dirty="0"/>
              <a:t>Click to edit Master title style</a:t>
            </a:r>
          </a:p>
        </p:txBody>
      </p:sp>
      <p:pic>
        <p:nvPicPr>
          <p:cNvPr id="55" name="Picture 54" descr="navigate_white.png">
            <a:hlinkClick r:id="rId5" action="ppaction://hlinksldjump"/>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0891" y="6482247"/>
            <a:ext cx="313458" cy="313458"/>
          </a:xfrm>
          <a:prstGeom prst="rect">
            <a:avLst/>
          </a:prstGeom>
          <a:noFill/>
        </p:spPr>
      </p:pic>
      <p:sp>
        <p:nvSpPr>
          <p:cNvPr id="51" name="TextBox 50"/>
          <p:cNvSpPr txBox="1"/>
          <p:nvPr userDrawn="1"/>
        </p:nvSpPr>
        <p:spPr>
          <a:xfrm>
            <a:off x="207977" y="6541735"/>
            <a:ext cx="2595344" cy="253916"/>
          </a:xfrm>
          <a:prstGeom prst="rect">
            <a:avLst/>
          </a:prstGeom>
          <a:noFill/>
        </p:spPr>
        <p:txBody>
          <a:bodyPr wrap="square" rtlCol="0">
            <a:spAutoFit/>
          </a:bodyPr>
          <a:lstStyle/>
          <a:p>
            <a:r>
              <a:rPr lang="en-CA" sz="1050" dirty="0">
                <a:solidFill>
                  <a:schemeClr val="bg1"/>
                </a:solidFill>
                <a:latin typeface="Calibri Light" panose="020F0302020204030204" pitchFamily="34" charset="0"/>
              </a:rPr>
              <a:t>Member Survey 2017 – Calgary Centennial</a:t>
            </a:r>
          </a:p>
        </p:txBody>
      </p:sp>
    </p:spTree>
    <p:extLst>
      <p:ext uri="{BB962C8B-B14F-4D97-AF65-F5344CB8AC3E}">
        <p14:creationId xmlns:p14="http://schemas.microsoft.com/office/powerpoint/2010/main" val="2149452312"/>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ctr" defTabSz="914400" rtl="0" eaLnBrk="1" latinLnBrk="0" hangingPunct="1">
        <a:spcBef>
          <a:spcPct val="0"/>
        </a:spcBef>
        <a:buNone/>
        <a:defRPr lang="en-US" sz="2000" kern="1200" dirty="0">
          <a:solidFill>
            <a:schemeClr val="lt1"/>
          </a:solidFill>
          <a:latin typeface="+mn-lt"/>
          <a:ea typeface="+mn-ea"/>
          <a:cs typeface="+mn-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slideLayout" Target="../slideLayouts/slideLayout4.xml"/><Relationship Id="rId7" Type="http://schemas.openxmlformats.org/officeDocument/2006/relationships/package" Target="../embeddings/Microsoft_Excel_Worksheet4.xlsx"/><Relationship Id="rId2" Type="http://schemas.openxmlformats.org/officeDocument/2006/relationships/tags" Target="../tags/tag5.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8.png"/><Relationship Id="rId10" Type="http://schemas.openxmlformats.org/officeDocument/2006/relationships/oleObject" Target="../embeddings/oleObject8.bin"/><Relationship Id="rId4" Type="http://schemas.openxmlformats.org/officeDocument/2006/relationships/notesSlide" Target="../notesSlides/notesSlide11.xm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4.xml"/><Relationship Id="rId7" Type="http://schemas.openxmlformats.org/officeDocument/2006/relationships/image" Target="../media/image7.wmf"/><Relationship Id="rId2" Type="http://schemas.openxmlformats.org/officeDocument/2006/relationships/tags" Target="../tags/tag6.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image" Target="../media/image8.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slideLayout" Target="../slideLayouts/slideLayout4.xml"/><Relationship Id="rId7" Type="http://schemas.openxmlformats.org/officeDocument/2006/relationships/image" Target="../media/image8.png"/><Relationship Id="rId2" Type="http://schemas.openxmlformats.org/officeDocument/2006/relationships/tags" Target="../tags/tag7.xml"/><Relationship Id="rId1" Type="http://schemas.openxmlformats.org/officeDocument/2006/relationships/vmlDrawing" Target="../drawings/vmlDrawing9.vml"/><Relationship Id="rId6" Type="http://schemas.openxmlformats.org/officeDocument/2006/relationships/image" Target="../media/image7.wmf"/><Relationship Id="rId5" Type="http://schemas.openxmlformats.org/officeDocument/2006/relationships/oleObject" Target="../embeddings/oleObject10.bin"/><Relationship Id="rId10" Type="http://schemas.openxmlformats.org/officeDocument/2006/relationships/image" Target="../media/image17.png"/><Relationship Id="rId4" Type="http://schemas.openxmlformats.org/officeDocument/2006/relationships/notesSlide" Target="../notesSlides/notesSlide13.xml"/><Relationship Id="rId9" Type="http://schemas.openxmlformats.org/officeDocument/2006/relationships/package" Target="../embeddings/Microsoft_Excel_Worksheet5.xlsx"/></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4.xml"/><Relationship Id="rId7" Type="http://schemas.openxmlformats.org/officeDocument/2006/relationships/image" Target="../media/image7.wmf"/><Relationship Id="rId2" Type="http://schemas.openxmlformats.org/officeDocument/2006/relationships/tags" Target="../tags/tag8.xml"/><Relationship Id="rId1" Type="http://schemas.openxmlformats.org/officeDocument/2006/relationships/vmlDrawing" Target="../drawings/vmlDrawing10.vml"/><Relationship Id="rId6" Type="http://schemas.openxmlformats.org/officeDocument/2006/relationships/oleObject" Target="../embeddings/oleObject12.bin"/><Relationship Id="rId5" Type="http://schemas.openxmlformats.org/officeDocument/2006/relationships/image" Target="../media/image8.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slideLayout" Target="../slideLayouts/slideLayout4.xml"/><Relationship Id="rId7" Type="http://schemas.openxmlformats.org/officeDocument/2006/relationships/image" Target="../media/image8.png"/><Relationship Id="rId2" Type="http://schemas.openxmlformats.org/officeDocument/2006/relationships/tags" Target="../tags/tag9.xml"/><Relationship Id="rId1" Type="http://schemas.openxmlformats.org/officeDocument/2006/relationships/vmlDrawing" Target="../drawings/vmlDrawing11.vml"/><Relationship Id="rId6" Type="http://schemas.openxmlformats.org/officeDocument/2006/relationships/image" Target="../media/image7.wmf"/><Relationship Id="rId5" Type="http://schemas.openxmlformats.org/officeDocument/2006/relationships/package" Target="../embeddings/Microsoft_Excel_Worksheet6.xlsx"/><Relationship Id="rId10" Type="http://schemas.openxmlformats.org/officeDocument/2006/relationships/image" Target="../media/image19.png"/><Relationship Id="rId4" Type="http://schemas.openxmlformats.org/officeDocument/2006/relationships/notesSlide" Target="../notesSlides/notesSlide15.xml"/><Relationship Id="rId9" Type="http://schemas.openxmlformats.org/officeDocument/2006/relationships/package" Target="../embeddings/Microsoft_Excel_Worksheet7.xlsx"/></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4.xml"/><Relationship Id="rId7" Type="http://schemas.openxmlformats.org/officeDocument/2006/relationships/image" Target="../media/image20.wmf"/><Relationship Id="rId2" Type="http://schemas.openxmlformats.org/officeDocument/2006/relationships/tags" Target="../tags/tag10.xml"/><Relationship Id="rId1" Type="http://schemas.openxmlformats.org/officeDocument/2006/relationships/vmlDrawing" Target="../drawings/vmlDrawing12.vml"/><Relationship Id="rId6" Type="http://schemas.openxmlformats.org/officeDocument/2006/relationships/package" Target="../embeddings/Microsoft_Excel_Worksheet8.xlsx"/><Relationship Id="rId5" Type="http://schemas.openxmlformats.org/officeDocument/2006/relationships/image" Target="../media/image8.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slide" Target="slide1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23.xml"/><Relationship Id="rId4" Type="http://schemas.openxmlformats.org/officeDocument/2006/relationships/slide" Target="slide25.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4.xml"/><Relationship Id="rId7" Type="http://schemas.openxmlformats.org/officeDocument/2006/relationships/image" Target="../media/image8.png"/><Relationship Id="rId2" Type="http://schemas.openxmlformats.org/officeDocument/2006/relationships/tags" Target="../tags/tag11.xml"/><Relationship Id="rId1" Type="http://schemas.openxmlformats.org/officeDocument/2006/relationships/vmlDrawing" Target="../drawings/vmlDrawing13.vml"/><Relationship Id="rId6" Type="http://schemas.openxmlformats.org/officeDocument/2006/relationships/image" Target="../media/image7.wmf"/><Relationship Id="rId5" Type="http://schemas.openxmlformats.org/officeDocument/2006/relationships/oleObject" Target="../embeddings/oleObject14.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4.xml"/><Relationship Id="rId7" Type="http://schemas.openxmlformats.org/officeDocument/2006/relationships/image" Target="../media/image8.png"/><Relationship Id="rId2" Type="http://schemas.openxmlformats.org/officeDocument/2006/relationships/tags" Target="../tags/tag12.xml"/><Relationship Id="rId1" Type="http://schemas.openxmlformats.org/officeDocument/2006/relationships/vmlDrawing" Target="../drawings/vmlDrawing14.vml"/><Relationship Id="rId6" Type="http://schemas.openxmlformats.org/officeDocument/2006/relationships/image" Target="../media/image7.wmf"/><Relationship Id="rId5" Type="http://schemas.openxmlformats.org/officeDocument/2006/relationships/oleObject" Target="../embeddings/oleObject15.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28.xml"/><Relationship Id="rId18" Type="http://schemas.openxmlformats.org/officeDocument/2006/relationships/slide" Target="slide35.xml"/><Relationship Id="rId26" Type="http://schemas.openxmlformats.org/officeDocument/2006/relationships/slide" Target="slide40.xml"/><Relationship Id="rId3" Type="http://schemas.openxmlformats.org/officeDocument/2006/relationships/notesSlide" Target="../notesSlides/notesSlide2.xml"/><Relationship Id="rId21" Type="http://schemas.openxmlformats.org/officeDocument/2006/relationships/slide" Target="slide33.xml"/><Relationship Id="rId34" Type="http://schemas.openxmlformats.org/officeDocument/2006/relationships/slide" Target="slide19.xml"/><Relationship Id="rId7" Type="http://schemas.openxmlformats.org/officeDocument/2006/relationships/image" Target="../media/image7.wmf"/><Relationship Id="rId12" Type="http://schemas.openxmlformats.org/officeDocument/2006/relationships/slide" Target="slide17.xml"/><Relationship Id="rId17" Type="http://schemas.openxmlformats.org/officeDocument/2006/relationships/slide" Target="slide34.xml"/><Relationship Id="rId25" Type="http://schemas.openxmlformats.org/officeDocument/2006/relationships/slide" Target="slide5.xml"/><Relationship Id="rId33" Type="http://schemas.openxmlformats.org/officeDocument/2006/relationships/slide" Target="slide15.xml"/><Relationship Id="rId2" Type="http://schemas.openxmlformats.org/officeDocument/2006/relationships/slideLayout" Target="../slideLayouts/slideLayout4.xml"/><Relationship Id="rId16" Type="http://schemas.openxmlformats.org/officeDocument/2006/relationships/slide" Target="slide27.xml"/><Relationship Id="rId20" Type="http://schemas.openxmlformats.org/officeDocument/2006/relationships/slide" Target="slide37.xml"/><Relationship Id="rId29" Type="http://schemas.openxmlformats.org/officeDocument/2006/relationships/slide" Target="slide38.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11" Type="http://schemas.openxmlformats.org/officeDocument/2006/relationships/slide" Target="slide23.xml"/><Relationship Id="rId24" Type="http://schemas.openxmlformats.org/officeDocument/2006/relationships/slide" Target="slide18.xml"/><Relationship Id="rId32" Type="http://schemas.openxmlformats.org/officeDocument/2006/relationships/slide" Target="slide13.xml"/><Relationship Id="rId37" Type="http://schemas.openxmlformats.org/officeDocument/2006/relationships/slide" Target="slide41.xml"/><Relationship Id="rId5" Type="http://schemas.openxmlformats.org/officeDocument/2006/relationships/oleObject" Target="../embeddings/oleObject1.bin"/><Relationship Id="rId15" Type="http://schemas.openxmlformats.org/officeDocument/2006/relationships/slide" Target="slide31.xml"/><Relationship Id="rId23" Type="http://schemas.openxmlformats.org/officeDocument/2006/relationships/slide" Target="slide6.xml"/><Relationship Id="rId28" Type="http://schemas.openxmlformats.org/officeDocument/2006/relationships/slide" Target="slide44.xml"/><Relationship Id="rId36" Type="http://schemas.openxmlformats.org/officeDocument/2006/relationships/slide" Target="slide39.xml"/><Relationship Id="rId10" Type="http://schemas.openxmlformats.org/officeDocument/2006/relationships/slide" Target="slide25.xml"/><Relationship Id="rId19" Type="http://schemas.openxmlformats.org/officeDocument/2006/relationships/slide" Target="slide36.xml"/><Relationship Id="rId31" Type="http://schemas.openxmlformats.org/officeDocument/2006/relationships/slide" Target="slide11.xml"/><Relationship Id="rId4" Type="http://schemas.openxmlformats.org/officeDocument/2006/relationships/image" Target="../media/image4.png"/><Relationship Id="rId9" Type="http://schemas.openxmlformats.org/officeDocument/2006/relationships/slide" Target="slide22.xml"/><Relationship Id="rId14" Type="http://schemas.openxmlformats.org/officeDocument/2006/relationships/slide" Target="slide30.xml"/><Relationship Id="rId22" Type="http://schemas.openxmlformats.org/officeDocument/2006/relationships/slide" Target="slide3.xml"/><Relationship Id="rId27" Type="http://schemas.openxmlformats.org/officeDocument/2006/relationships/slide" Target="slide42.xml"/><Relationship Id="rId30" Type="http://schemas.openxmlformats.org/officeDocument/2006/relationships/slide" Target="slide10.xml"/><Relationship Id="rId35" Type="http://schemas.openxmlformats.org/officeDocument/2006/relationships/slide" Target="slide3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4.xml"/><Relationship Id="rId7" Type="http://schemas.openxmlformats.org/officeDocument/2006/relationships/image" Target="../media/image7.wmf"/><Relationship Id="rId2" Type="http://schemas.openxmlformats.org/officeDocument/2006/relationships/tags" Target="../tags/tag13.xml"/><Relationship Id="rId1" Type="http://schemas.openxmlformats.org/officeDocument/2006/relationships/vmlDrawing" Target="../drawings/vmlDrawing15.vml"/><Relationship Id="rId6" Type="http://schemas.openxmlformats.org/officeDocument/2006/relationships/oleObject" Target="../embeddings/oleObject16.bin"/><Relationship Id="rId5" Type="http://schemas.openxmlformats.org/officeDocument/2006/relationships/image" Target="../media/image8.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slideLayout" Target="../slideLayouts/slideLayout4.xml"/><Relationship Id="rId7" Type="http://schemas.openxmlformats.org/officeDocument/2006/relationships/package" Target="../embeddings/Microsoft_Excel_Worksheet9.xlsx"/><Relationship Id="rId2" Type="http://schemas.openxmlformats.org/officeDocument/2006/relationships/tags" Target="../tags/tag14.xml"/><Relationship Id="rId1" Type="http://schemas.openxmlformats.org/officeDocument/2006/relationships/vmlDrawing" Target="../drawings/vmlDrawing16.vml"/><Relationship Id="rId6" Type="http://schemas.openxmlformats.org/officeDocument/2006/relationships/oleObject" Target="../embeddings/oleObject17.bin"/><Relationship Id="rId5" Type="http://schemas.openxmlformats.org/officeDocument/2006/relationships/image" Target="../media/image8.png"/><Relationship Id="rId4" Type="http://schemas.openxmlformats.org/officeDocument/2006/relationships/notesSlide" Target="../notesSlides/notesSlide21.xml"/><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package" Target="../embeddings/Microsoft_Excel_Worksheet10.xlsx"/><Relationship Id="rId3" Type="http://schemas.openxmlformats.org/officeDocument/2006/relationships/slideLayout" Target="../slideLayouts/slideLayout4.xml"/><Relationship Id="rId7" Type="http://schemas.openxmlformats.org/officeDocument/2006/relationships/oleObject" Target="../embeddings/oleObject18.bin"/><Relationship Id="rId2" Type="http://schemas.openxmlformats.org/officeDocument/2006/relationships/tags" Target="../tags/tag15.xml"/><Relationship Id="rId1" Type="http://schemas.openxmlformats.org/officeDocument/2006/relationships/vmlDrawing" Target="../drawings/vmlDrawing17.vml"/><Relationship Id="rId6" Type="http://schemas.openxmlformats.org/officeDocument/2006/relationships/image" Target="../media/image26.png"/><Relationship Id="rId5" Type="http://schemas.openxmlformats.org/officeDocument/2006/relationships/image" Target="../media/image8.png"/><Relationship Id="rId4" Type="http://schemas.openxmlformats.org/officeDocument/2006/relationships/notesSlide" Target="../notesSlides/notesSlide22.xml"/><Relationship Id="rId9" Type="http://schemas.openxmlformats.org/officeDocument/2006/relationships/image" Target="../media/image7.wmf"/></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xml"/><Relationship Id="rId7" Type="http://schemas.openxmlformats.org/officeDocument/2006/relationships/image" Target="../media/image7.wmf"/><Relationship Id="rId2" Type="http://schemas.openxmlformats.org/officeDocument/2006/relationships/tags" Target="../tags/tag16.xml"/><Relationship Id="rId1" Type="http://schemas.openxmlformats.org/officeDocument/2006/relationships/vmlDrawing" Target="../drawings/vmlDrawing18.vml"/><Relationship Id="rId6" Type="http://schemas.openxmlformats.org/officeDocument/2006/relationships/package" Target="../embeddings/Microsoft_Excel_Worksheet11.xlsx"/><Relationship Id="rId5" Type="http://schemas.openxmlformats.org/officeDocument/2006/relationships/oleObject" Target="../embeddings/oleObject19.bin"/><Relationship Id="rId10" Type="http://schemas.openxmlformats.org/officeDocument/2006/relationships/package" Target="../embeddings/Microsoft_Excel_Worksheet12.xlsx"/><Relationship Id="rId4" Type="http://schemas.openxmlformats.org/officeDocument/2006/relationships/notesSlide" Target="../notesSlides/notesSlide23.xml"/><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slideLayout" Target="../slideLayouts/slideLayout4.xml"/><Relationship Id="rId7" Type="http://schemas.openxmlformats.org/officeDocument/2006/relationships/image" Target="../media/image7.wmf"/><Relationship Id="rId2" Type="http://schemas.openxmlformats.org/officeDocument/2006/relationships/tags" Target="../tags/tag17.xml"/><Relationship Id="rId1" Type="http://schemas.openxmlformats.org/officeDocument/2006/relationships/vmlDrawing" Target="../drawings/vmlDrawing19.vml"/><Relationship Id="rId6" Type="http://schemas.openxmlformats.org/officeDocument/2006/relationships/oleObject" Target="../embeddings/oleObject20.bin"/><Relationship Id="rId5" Type="http://schemas.openxmlformats.org/officeDocument/2006/relationships/image" Target="../media/image8.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4.xml"/><Relationship Id="rId7" Type="http://schemas.openxmlformats.org/officeDocument/2006/relationships/image" Target="../media/image7.wmf"/><Relationship Id="rId2" Type="http://schemas.openxmlformats.org/officeDocument/2006/relationships/tags" Target="../tags/tag18.xml"/><Relationship Id="rId1" Type="http://schemas.openxmlformats.org/officeDocument/2006/relationships/vmlDrawing" Target="../drawings/vmlDrawing20.vml"/><Relationship Id="rId6" Type="http://schemas.openxmlformats.org/officeDocument/2006/relationships/oleObject" Target="../embeddings/oleObject21.bin"/><Relationship Id="rId5" Type="http://schemas.openxmlformats.org/officeDocument/2006/relationships/image" Target="../media/image8.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4.xml"/><Relationship Id="rId7" Type="http://schemas.openxmlformats.org/officeDocument/2006/relationships/image" Target="../media/image7.wmf"/><Relationship Id="rId2" Type="http://schemas.openxmlformats.org/officeDocument/2006/relationships/tags" Target="../tags/tag19.xml"/><Relationship Id="rId1" Type="http://schemas.openxmlformats.org/officeDocument/2006/relationships/vmlDrawing" Target="../drawings/vmlDrawing21.vml"/><Relationship Id="rId6" Type="http://schemas.openxmlformats.org/officeDocument/2006/relationships/oleObject" Target="../embeddings/oleObject22.bin"/><Relationship Id="rId5" Type="http://schemas.openxmlformats.org/officeDocument/2006/relationships/image" Target="../media/image8.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slide" Target="slide31.xml"/><Relationship Id="rId4" Type="http://schemas.openxmlformats.org/officeDocument/2006/relationships/slide" Target="slide30.xml"/></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4.xml"/><Relationship Id="rId7" Type="http://schemas.openxmlformats.org/officeDocument/2006/relationships/image" Target="../media/image7.wmf"/><Relationship Id="rId2" Type="http://schemas.openxmlformats.org/officeDocument/2006/relationships/tags" Target="../tags/tag20.xml"/><Relationship Id="rId1" Type="http://schemas.openxmlformats.org/officeDocument/2006/relationships/vmlDrawing" Target="../drawings/vmlDrawing22.vml"/><Relationship Id="rId6" Type="http://schemas.openxmlformats.org/officeDocument/2006/relationships/oleObject" Target="../embeddings/oleObject23.bin"/><Relationship Id="rId5" Type="http://schemas.openxmlformats.org/officeDocument/2006/relationships/image" Target="../media/image8.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slideLayout" Target="../slideLayouts/slideLayout4.xml"/><Relationship Id="rId7" Type="http://schemas.openxmlformats.org/officeDocument/2006/relationships/image" Target="../media/image7.wmf"/><Relationship Id="rId2" Type="http://schemas.openxmlformats.org/officeDocument/2006/relationships/tags" Target="../tags/tag21.xml"/><Relationship Id="rId1" Type="http://schemas.openxmlformats.org/officeDocument/2006/relationships/vmlDrawing" Target="../drawings/vmlDrawing23.vml"/><Relationship Id="rId6" Type="http://schemas.openxmlformats.org/officeDocument/2006/relationships/oleObject" Target="../embeddings/oleObject24.bin"/><Relationship Id="rId5" Type="http://schemas.openxmlformats.org/officeDocument/2006/relationships/image" Target="../media/image8.png"/><Relationship Id="rId10" Type="http://schemas.openxmlformats.org/officeDocument/2006/relationships/image" Target="../media/image31.png"/><Relationship Id="rId4" Type="http://schemas.openxmlformats.org/officeDocument/2006/relationships/notesSlide" Target="../notesSlides/notesSlide29.xml"/><Relationship Id="rId9" Type="http://schemas.openxmlformats.org/officeDocument/2006/relationships/package" Target="../embeddings/Microsoft_Excel_Worksheet13.xlsx"/></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xml"/><Relationship Id="rId7" Type="http://schemas.openxmlformats.org/officeDocument/2006/relationships/image" Target="../media/image7.wmf"/><Relationship Id="rId2" Type="http://schemas.openxmlformats.org/officeDocument/2006/relationships/tags" Target="../tags/tag22.xml"/><Relationship Id="rId1" Type="http://schemas.openxmlformats.org/officeDocument/2006/relationships/vmlDrawing" Target="../drawings/vmlDrawing24.vml"/><Relationship Id="rId6" Type="http://schemas.openxmlformats.org/officeDocument/2006/relationships/package" Target="../embeddings/Microsoft_Excel_Worksheet14.xlsx"/><Relationship Id="rId5" Type="http://schemas.openxmlformats.org/officeDocument/2006/relationships/oleObject" Target="../embeddings/oleObject26.bin"/><Relationship Id="rId4" Type="http://schemas.openxmlformats.org/officeDocument/2006/relationships/notesSlide" Target="../notesSlides/notesSlide30.xml"/><Relationship Id="rId9" Type="http://schemas.openxmlformats.org/officeDocument/2006/relationships/image" Target="../media/image32.png"/></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4.xml"/><Relationship Id="rId7" Type="http://schemas.openxmlformats.org/officeDocument/2006/relationships/image" Target="../media/image8.png"/><Relationship Id="rId2" Type="http://schemas.openxmlformats.org/officeDocument/2006/relationships/tags" Target="../tags/tag23.xml"/><Relationship Id="rId1" Type="http://schemas.openxmlformats.org/officeDocument/2006/relationships/vmlDrawing" Target="../drawings/vmlDrawing25.vml"/><Relationship Id="rId6" Type="http://schemas.openxmlformats.org/officeDocument/2006/relationships/image" Target="../media/image7.wmf"/><Relationship Id="rId5" Type="http://schemas.openxmlformats.org/officeDocument/2006/relationships/oleObject" Target="../embeddings/oleObject27.bin"/><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8" Type="http://schemas.openxmlformats.org/officeDocument/2006/relationships/package" Target="../embeddings/Microsoft_Excel_Worksheet16.xlsx"/><Relationship Id="rId3" Type="http://schemas.openxmlformats.org/officeDocument/2006/relationships/notesSlide" Target="../notesSlides/notesSlide32.xml"/><Relationship Id="rId7" Type="http://schemas.openxmlformats.org/officeDocument/2006/relationships/oleObject" Target="../embeddings/oleObject29.bin"/><Relationship Id="rId12" Type="http://schemas.openxmlformats.org/officeDocument/2006/relationships/package" Target="../embeddings/Microsoft_Excel_Worksheet18.xlsx"/><Relationship Id="rId2" Type="http://schemas.openxmlformats.org/officeDocument/2006/relationships/slideLayout" Target="../slideLayouts/slideLayout4.xml"/><Relationship Id="rId1" Type="http://schemas.openxmlformats.org/officeDocument/2006/relationships/vmlDrawing" Target="../drawings/vmlDrawing26.vml"/><Relationship Id="rId6" Type="http://schemas.openxmlformats.org/officeDocument/2006/relationships/image" Target="../media/image7.wmf"/><Relationship Id="rId11" Type="http://schemas.openxmlformats.org/officeDocument/2006/relationships/oleObject" Target="../embeddings/oleObject31.bin"/><Relationship Id="rId5" Type="http://schemas.openxmlformats.org/officeDocument/2006/relationships/package" Target="../embeddings/Microsoft_Excel_Worksheet15.xlsx"/><Relationship Id="rId10" Type="http://schemas.openxmlformats.org/officeDocument/2006/relationships/package" Target="../embeddings/Microsoft_Excel_Worksheet17.xlsx"/><Relationship Id="rId4" Type="http://schemas.openxmlformats.org/officeDocument/2006/relationships/oleObject" Target="../embeddings/oleObject28.bin"/><Relationship Id="rId9" Type="http://schemas.openxmlformats.org/officeDocument/2006/relationships/oleObject" Target="../embeddings/oleObject30.bin"/></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slideLayout" Target="../slideLayouts/slideLayout4.xml"/><Relationship Id="rId7" Type="http://schemas.openxmlformats.org/officeDocument/2006/relationships/image" Target="../media/image7.wmf"/><Relationship Id="rId2" Type="http://schemas.openxmlformats.org/officeDocument/2006/relationships/tags" Target="../tags/tag24.xml"/><Relationship Id="rId1" Type="http://schemas.openxmlformats.org/officeDocument/2006/relationships/vmlDrawing" Target="../drawings/vmlDrawing27.vml"/><Relationship Id="rId6" Type="http://schemas.openxmlformats.org/officeDocument/2006/relationships/oleObject" Target="../embeddings/oleObject32.bin"/><Relationship Id="rId5" Type="http://schemas.openxmlformats.org/officeDocument/2006/relationships/image" Target="../media/image8.png"/><Relationship Id="rId4" Type="http://schemas.openxmlformats.org/officeDocument/2006/relationships/notesSlide" Target="../notesSlides/notesSlide34.xml"/><Relationship Id="rId9" Type="http://schemas.openxmlformats.org/officeDocument/2006/relationships/image" Target="../media/image34.png"/></Relationships>
</file>

<file path=ppt/slides/_rels/slide3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slideLayout" Target="../slideLayouts/slideLayout4.xml"/><Relationship Id="rId7" Type="http://schemas.openxmlformats.org/officeDocument/2006/relationships/package" Target="../embeddings/Microsoft_Excel_Worksheet19.xlsx"/><Relationship Id="rId2" Type="http://schemas.openxmlformats.org/officeDocument/2006/relationships/tags" Target="../tags/tag25.xml"/><Relationship Id="rId1" Type="http://schemas.openxmlformats.org/officeDocument/2006/relationships/vmlDrawing" Target="../drawings/vmlDrawing28.vml"/><Relationship Id="rId6" Type="http://schemas.openxmlformats.org/officeDocument/2006/relationships/oleObject" Target="../embeddings/oleObject34.bin"/><Relationship Id="rId5" Type="http://schemas.openxmlformats.org/officeDocument/2006/relationships/image" Target="../media/image8.png"/><Relationship Id="rId4" Type="http://schemas.openxmlformats.org/officeDocument/2006/relationships/notesSlide" Target="../notesSlides/notesSlide35.xml"/><Relationship Id="rId9" Type="http://schemas.openxmlformats.org/officeDocument/2006/relationships/image" Target="../media/image35.png"/></Relationships>
</file>

<file path=ppt/slides/_rels/slide36.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slideLayout" Target="../slideLayouts/slideLayout4.xml"/><Relationship Id="rId7" Type="http://schemas.openxmlformats.org/officeDocument/2006/relationships/package" Target="../embeddings/Microsoft_Excel_Worksheet20.xlsx"/><Relationship Id="rId2" Type="http://schemas.openxmlformats.org/officeDocument/2006/relationships/tags" Target="../tags/tag26.xml"/><Relationship Id="rId1" Type="http://schemas.openxmlformats.org/officeDocument/2006/relationships/vmlDrawing" Target="../drawings/vmlDrawing29.vml"/><Relationship Id="rId6" Type="http://schemas.openxmlformats.org/officeDocument/2006/relationships/oleObject" Target="../embeddings/oleObject35.bin"/><Relationship Id="rId5" Type="http://schemas.openxmlformats.org/officeDocument/2006/relationships/image" Target="../media/image8.png"/><Relationship Id="rId4" Type="http://schemas.openxmlformats.org/officeDocument/2006/relationships/notesSlide" Target="../notesSlides/notesSlide36.xml"/><Relationship Id="rId9" Type="http://schemas.openxmlformats.org/officeDocument/2006/relationships/image" Target="../media/image36.png"/></Relationships>
</file>

<file path=ppt/slides/_rels/slide3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slideLayout" Target="../slideLayouts/slideLayout4.xml"/><Relationship Id="rId7" Type="http://schemas.openxmlformats.org/officeDocument/2006/relationships/package" Target="../embeddings/Microsoft_Excel_Worksheet21.xlsx"/><Relationship Id="rId2" Type="http://schemas.openxmlformats.org/officeDocument/2006/relationships/tags" Target="../tags/tag27.xml"/><Relationship Id="rId1" Type="http://schemas.openxmlformats.org/officeDocument/2006/relationships/vmlDrawing" Target="../drawings/vmlDrawing30.vml"/><Relationship Id="rId6" Type="http://schemas.openxmlformats.org/officeDocument/2006/relationships/oleObject" Target="../embeddings/oleObject36.bin"/><Relationship Id="rId5" Type="http://schemas.openxmlformats.org/officeDocument/2006/relationships/image" Target="../media/image8.png"/><Relationship Id="rId4" Type="http://schemas.openxmlformats.org/officeDocument/2006/relationships/notesSlide" Target="../notesSlides/notesSlide37.xml"/><Relationship Id="rId9"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slide" Target="slide40.xml"/><Relationship Id="rId7" Type="http://schemas.openxmlformats.org/officeDocument/2006/relationships/slide" Target="slide4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44.xml"/><Relationship Id="rId4" Type="http://schemas.openxmlformats.org/officeDocument/2006/relationships/slide" Target="slide42.xml"/></Relationships>
</file>

<file path=ppt/slides/_rels/slide3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xml"/><Relationship Id="rId7" Type="http://schemas.openxmlformats.org/officeDocument/2006/relationships/image" Target="../media/image7.wmf"/><Relationship Id="rId2" Type="http://schemas.openxmlformats.org/officeDocument/2006/relationships/tags" Target="../tags/tag28.xml"/><Relationship Id="rId1" Type="http://schemas.openxmlformats.org/officeDocument/2006/relationships/vmlDrawing" Target="../drawings/vmlDrawing31.vml"/><Relationship Id="rId6" Type="http://schemas.openxmlformats.org/officeDocument/2006/relationships/package" Target="../embeddings/Microsoft_Excel_Worksheet22.xlsx"/><Relationship Id="rId5" Type="http://schemas.openxmlformats.org/officeDocument/2006/relationships/oleObject" Target="../embeddings/oleObject37.bin"/><Relationship Id="rId4" Type="http://schemas.openxmlformats.org/officeDocument/2006/relationships/notesSlide" Target="../notesSlides/notesSlide39.xml"/><Relationship Id="rId9"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slideLayout" Target="../slideLayouts/slideLayout4.xml"/><Relationship Id="rId7" Type="http://schemas.openxmlformats.org/officeDocument/2006/relationships/package" Target="../embeddings/Microsoft_Excel_Worksheet23.xlsx"/><Relationship Id="rId2" Type="http://schemas.openxmlformats.org/officeDocument/2006/relationships/tags" Target="../tags/tag29.xml"/><Relationship Id="rId1" Type="http://schemas.openxmlformats.org/officeDocument/2006/relationships/vmlDrawing" Target="../drawings/vmlDrawing32.vml"/><Relationship Id="rId6" Type="http://schemas.openxmlformats.org/officeDocument/2006/relationships/oleObject" Target="../embeddings/oleObject38.bin"/><Relationship Id="rId5" Type="http://schemas.openxmlformats.org/officeDocument/2006/relationships/image" Target="../media/image39.png"/><Relationship Id="rId4" Type="http://schemas.openxmlformats.org/officeDocument/2006/relationships/notesSlide" Target="../notesSlides/notesSlide40.xml"/><Relationship Id="rId9" Type="http://schemas.openxmlformats.org/officeDocument/2006/relationships/image" Target="../media/image8.png"/></Relationships>
</file>

<file path=ppt/slides/_rels/slide4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4.xml"/><Relationship Id="rId7" Type="http://schemas.openxmlformats.org/officeDocument/2006/relationships/image" Target="../media/image8.png"/><Relationship Id="rId2" Type="http://schemas.openxmlformats.org/officeDocument/2006/relationships/tags" Target="../tags/tag30.xml"/><Relationship Id="rId1" Type="http://schemas.openxmlformats.org/officeDocument/2006/relationships/vmlDrawing" Target="../drawings/vmlDrawing33.vml"/><Relationship Id="rId6" Type="http://schemas.openxmlformats.org/officeDocument/2006/relationships/image" Target="../media/image7.wmf"/><Relationship Id="rId5" Type="http://schemas.openxmlformats.org/officeDocument/2006/relationships/oleObject" Target="../embeddings/oleObject39.bin"/><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xml"/><Relationship Id="rId7" Type="http://schemas.openxmlformats.org/officeDocument/2006/relationships/image" Target="../media/image7.wmf"/><Relationship Id="rId2" Type="http://schemas.openxmlformats.org/officeDocument/2006/relationships/tags" Target="../tags/tag31.xml"/><Relationship Id="rId1" Type="http://schemas.openxmlformats.org/officeDocument/2006/relationships/vmlDrawing" Target="../drawings/vmlDrawing34.vml"/><Relationship Id="rId6" Type="http://schemas.openxmlformats.org/officeDocument/2006/relationships/package" Target="../embeddings/Microsoft_Excel_Worksheet24.xlsx"/><Relationship Id="rId5" Type="http://schemas.openxmlformats.org/officeDocument/2006/relationships/oleObject" Target="../embeddings/oleObject40.bin"/><Relationship Id="rId4" Type="http://schemas.openxmlformats.org/officeDocument/2006/relationships/notesSlide" Target="../notesSlides/notesSlide42.xml"/><Relationship Id="rId9" Type="http://schemas.openxmlformats.org/officeDocument/2006/relationships/image" Target="../media/image41.png"/></Relationships>
</file>

<file path=ppt/slides/_rels/slide4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slideLayout" Target="../slideLayouts/slideLayout4.xml"/><Relationship Id="rId7" Type="http://schemas.openxmlformats.org/officeDocument/2006/relationships/package" Target="../embeddings/Microsoft_Excel_Worksheet25.xlsx"/><Relationship Id="rId2" Type="http://schemas.openxmlformats.org/officeDocument/2006/relationships/tags" Target="../tags/tag32.xml"/><Relationship Id="rId1" Type="http://schemas.openxmlformats.org/officeDocument/2006/relationships/vmlDrawing" Target="../drawings/vmlDrawing35.vml"/><Relationship Id="rId6" Type="http://schemas.openxmlformats.org/officeDocument/2006/relationships/oleObject" Target="../embeddings/oleObject41.bin"/><Relationship Id="rId5" Type="http://schemas.openxmlformats.org/officeDocument/2006/relationships/image" Target="../media/image8.png"/><Relationship Id="rId4" Type="http://schemas.openxmlformats.org/officeDocument/2006/relationships/notesSlide" Target="../notesSlides/notesSlide43.xml"/><Relationship Id="rId9" Type="http://schemas.openxmlformats.org/officeDocument/2006/relationships/image" Target="../media/image42.png"/></Relationships>
</file>

<file path=ppt/slides/_rels/slide44.xml.rels><?xml version="1.0" encoding="UTF-8" standalone="yes"?>
<Relationships xmlns="http://schemas.openxmlformats.org/package/2006/relationships"><Relationship Id="rId8" Type="http://schemas.openxmlformats.org/officeDocument/2006/relationships/package" Target="../embeddings/Microsoft_Excel_Worksheet26.xlsx"/><Relationship Id="rId3" Type="http://schemas.openxmlformats.org/officeDocument/2006/relationships/slideLayout" Target="../slideLayouts/slideLayout4.xml"/><Relationship Id="rId7" Type="http://schemas.openxmlformats.org/officeDocument/2006/relationships/oleObject" Target="../embeddings/oleObject42.bin"/><Relationship Id="rId2" Type="http://schemas.openxmlformats.org/officeDocument/2006/relationships/tags" Target="../tags/tag33.xml"/><Relationship Id="rId1" Type="http://schemas.openxmlformats.org/officeDocument/2006/relationships/vmlDrawing" Target="../drawings/vmlDrawing36.vml"/><Relationship Id="rId6" Type="http://schemas.openxmlformats.org/officeDocument/2006/relationships/image" Target="../media/image43.png"/><Relationship Id="rId5" Type="http://schemas.openxmlformats.org/officeDocument/2006/relationships/image" Target="../media/image8.png"/><Relationship Id="rId4" Type="http://schemas.openxmlformats.org/officeDocument/2006/relationships/notesSlide" Target="../notesSlides/notesSlide44.xml"/><Relationship Id="rId9" Type="http://schemas.openxmlformats.org/officeDocument/2006/relationships/image" Target="../media/image7.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xml"/><Relationship Id="rId7" Type="http://schemas.openxmlformats.org/officeDocument/2006/relationships/image" Target="../media/image7.wmf"/><Relationship Id="rId2" Type="http://schemas.openxmlformats.org/officeDocument/2006/relationships/tags" Target="../tags/tag1.xml"/><Relationship Id="rId1" Type="http://schemas.openxmlformats.org/officeDocument/2006/relationships/vmlDrawing" Target="../drawings/vmlDrawing3.vml"/><Relationship Id="rId6" Type="http://schemas.openxmlformats.org/officeDocument/2006/relationships/package" Target="../embeddings/Microsoft_Excel_Worksheet2.xlsx"/><Relationship Id="rId5" Type="http://schemas.openxmlformats.org/officeDocument/2006/relationships/oleObject" Target="../embeddings/oleObject3.bin"/><Relationship Id="rId4" Type="http://schemas.openxmlformats.org/officeDocument/2006/relationships/notesSlide" Target="../notesSlides/notesSlide6.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slideLayout" Target="../slideLayouts/slideLayout4.xml"/><Relationship Id="rId7" Type="http://schemas.openxmlformats.org/officeDocument/2006/relationships/oleObject" Target="../embeddings/oleObject4.bin"/><Relationship Id="rId2" Type="http://schemas.openxmlformats.org/officeDocument/2006/relationships/tags" Target="../tags/tag2.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4.xml"/><Relationship Id="rId7" Type="http://schemas.openxmlformats.org/officeDocument/2006/relationships/image" Target="../media/image7.wmf"/><Relationship Id="rId2" Type="http://schemas.openxmlformats.org/officeDocument/2006/relationships/tags" Target="../tags/tag3.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slideLayout" Target="../slideLayouts/slideLayout4.xml"/><Relationship Id="rId7" Type="http://schemas.openxmlformats.org/officeDocument/2006/relationships/package" Target="../embeddings/Microsoft_Excel_Worksheet3.xlsx"/><Relationship Id="rId2" Type="http://schemas.openxmlformats.org/officeDocument/2006/relationships/tags" Target="../tags/tag4.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8.png"/><Relationship Id="rId4" Type="http://schemas.openxmlformats.org/officeDocument/2006/relationships/notesSlide" Target="../notesSlides/notesSlide9.xm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6696075"/>
            <a:ext cx="8229600" cy="1143000"/>
          </a:xfrm>
          <a:prstGeom prst="rect">
            <a:avLst/>
          </a:prstGeom>
        </p:spPr>
        <p:txBody>
          <a:bodyPr/>
          <a:lstStyle/>
          <a:p>
            <a:r>
              <a:rPr lang="en-CA" sz="800" dirty="0">
                <a:solidFill>
                  <a:schemeClr val="bg1"/>
                </a:solidFill>
              </a:rPr>
              <a:t>MEMBER SURVEY 2017</a:t>
            </a:r>
          </a:p>
        </p:txBody>
      </p:sp>
      <p:grpSp>
        <p:nvGrpSpPr>
          <p:cNvPr id="3" name="Group 2"/>
          <p:cNvGrpSpPr/>
          <p:nvPr/>
        </p:nvGrpSpPr>
        <p:grpSpPr>
          <a:xfrm>
            <a:off x="1143000" y="4350861"/>
            <a:ext cx="7468510" cy="851516"/>
            <a:chOff x="990600" y="4154056"/>
            <a:chExt cx="7468510" cy="851516"/>
          </a:xfrm>
        </p:grpSpPr>
        <p:sp>
          <p:nvSpPr>
            <p:cNvPr id="7" name="TextBox 6"/>
            <p:cNvSpPr txBox="1"/>
            <p:nvPr/>
          </p:nvSpPr>
          <p:spPr>
            <a:xfrm>
              <a:off x="1874359" y="4255865"/>
              <a:ext cx="6584751" cy="646331"/>
            </a:xfrm>
            <a:prstGeom prst="rect">
              <a:avLst/>
            </a:prstGeom>
            <a:noFill/>
          </p:spPr>
          <p:txBody>
            <a:bodyPr wrap="none" rtlCol="0">
              <a:spAutoFit/>
            </a:bodyPr>
            <a:lstStyle/>
            <a:p>
              <a:r>
                <a:rPr lang="en-CA" sz="3600" b="1" dirty="0">
                  <a:solidFill>
                    <a:srgbClr val="17458F"/>
                  </a:solidFill>
                </a:rPr>
                <a:t>Rotary Club of Calgary Centennial</a:t>
              </a:r>
            </a:p>
          </p:txBody>
        </p:sp>
        <p:pic>
          <p:nvPicPr>
            <p:cNvPr id="5"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1172"/>
            <a:stretch/>
          </p:blipFill>
          <p:spPr bwMode="auto">
            <a:xfrm>
              <a:off x="990600" y="4154056"/>
              <a:ext cx="879958" cy="85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Box 7"/>
          <p:cNvSpPr txBox="1"/>
          <p:nvPr/>
        </p:nvSpPr>
        <p:spPr>
          <a:xfrm>
            <a:off x="5761085" y="5464314"/>
            <a:ext cx="1407758" cy="400110"/>
          </a:xfrm>
          <a:prstGeom prst="rect">
            <a:avLst/>
          </a:prstGeom>
          <a:noFill/>
        </p:spPr>
        <p:txBody>
          <a:bodyPr wrap="none" rtlCol="0">
            <a:spAutoFit/>
          </a:bodyPr>
          <a:lstStyle/>
          <a:p>
            <a:pPr algn="ctr"/>
            <a:r>
              <a:rPr lang="en-CA" sz="2000" dirty="0" smtClean="0">
                <a:latin typeface="Calibri Light" panose="020F0302020204030204" pitchFamily="34" charset="0"/>
              </a:rPr>
              <a:t>Spring 2017</a:t>
            </a:r>
            <a:endParaRPr lang="en-CA" sz="2000" dirty="0">
              <a:latin typeface="Calibri Light" panose="020F0302020204030204" pitchFamily="34" charset="0"/>
            </a:endParaRPr>
          </a:p>
        </p:txBody>
      </p:sp>
      <p:graphicFrame>
        <p:nvGraphicFramePr>
          <p:cNvPr id="4" name="Table 3"/>
          <p:cNvGraphicFramePr>
            <a:graphicFrameLocks noGrp="1"/>
          </p:cNvGraphicFramePr>
          <p:nvPr/>
        </p:nvGraphicFramePr>
        <p:xfrm>
          <a:off x="0" y="0"/>
          <a:ext cx="558800" cy="283845"/>
        </p:xfrm>
        <a:graphic>
          <a:graphicData uri="http://schemas.openxmlformats.org/drawingml/2006/table">
            <a:tbl>
              <a:tblPr>
                <a:tableStyleId>{5C22544A-7EE6-4342-B048-85BDC9FD1C3A}</a:tableStyleId>
              </a:tblPr>
              <a:tblGrid>
                <a:gridCol w="558800">
                  <a:extLst>
                    <a:ext uri="{9D8B030D-6E8A-4147-A177-3AD203B41FA5}">
                      <a16:colId xmlns:a16="http://schemas.microsoft.com/office/drawing/2014/main" xmlns="" val="1479034356"/>
                    </a:ext>
                  </a:extLst>
                </a:gridCol>
              </a:tblGrid>
              <a:tr h="0">
                <a:tc>
                  <a:txBody>
                    <a:bodyPr/>
                    <a:lstStyle/>
                    <a:p>
                      <a:pPr algn="ctr" fontAlgn="ctr"/>
                      <a:r>
                        <a:rPr lang="en-US" sz="900" u="none" strike="noStrike" dirty="0">
                          <a:effectLst/>
                        </a:rPr>
                        <a:t>Calgary Centennial</a:t>
                      </a:r>
                      <a:endParaRPr lang="en-US" sz="9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873179877"/>
                  </a:ext>
                </a:extLst>
              </a:tr>
            </a:tbl>
          </a:graphicData>
        </a:graphic>
      </p:graphicFrame>
      <p:graphicFrame>
        <p:nvGraphicFramePr>
          <p:cNvPr id="6" name="Table 5"/>
          <p:cNvGraphicFramePr>
            <a:graphicFrameLocks noGrp="1"/>
          </p:cNvGraphicFramePr>
          <p:nvPr/>
        </p:nvGraphicFramePr>
        <p:xfrm>
          <a:off x="0" y="0"/>
          <a:ext cx="558800" cy="283845"/>
        </p:xfrm>
        <a:graphic>
          <a:graphicData uri="http://schemas.openxmlformats.org/drawingml/2006/table">
            <a:tbl>
              <a:tblPr>
                <a:tableStyleId>{5C22544A-7EE6-4342-B048-85BDC9FD1C3A}</a:tableStyleId>
              </a:tblPr>
              <a:tblGrid>
                <a:gridCol w="558800">
                  <a:extLst>
                    <a:ext uri="{9D8B030D-6E8A-4147-A177-3AD203B41FA5}">
                      <a16:colId xmlns:a16="http://schemas.microsoft.com/office/drawing/2014/main" xmlns="" val="229560125"/>
                    </a:ext>
                  </a:extLst>
                </a:gridCol>
              </a:tblGrid>
              <a:tr h="0">
                <a:tc>
                  <a:txBody>
                    <a:bodyPr/>
                    <a:lstStyle/>
                    <a:p>
                      <a:pPr algn="ctr" fontAlgn="ctr"/>
                      <a:r>
                        <a:rPr lang="en-US" sz="900" u="none" strike="noStrike" dirty="0">
                          <a:effectLst/>
                        </a:rPr>
                        <a:t>Calgary Centennial</a:t>
                      </a:r>
                      <a:endParaRPr lang="en-US" sz="9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353733726"/>
                  </a:ext>
                </a:extLst>
              </a:tr>
            </a:tbl>
          </a:graphicData>
        </a:graphic>
      </p:graphicFrame>
    </p:spTree>
    <p:extLst>
      <p:ext uri="{BB962C8B-B14F-4D97-AF65-F5344CB8AC3E}">
        <p14:creationId xmlns:p14="http://schemas.microsoft.com/office/powerpoint/2010/main" val="533838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REASONS FOR MEMBERSHIP</a:t>
            </a:r>
          </a:p>
        </p:txBody>
      </p:sp>
      <p:sp>
        <p:nvSpPr>
          <p:cNvPr id="9" name="Freeform 8">
            <a:hlinkClick r:id="rId3" action="ppaction://hlinksldjump"/>
          </p:cNvPr>
          <p:cNvSpPr/>
          <p:nvPr/>
        </p:nvSpPr>
        <p:spPr>
          <a:xfrm>
            <a:off x="3890438" y="3149604"/>
            <a:ext cx="1367362" cy="306894"/>
          </a:xfrm>
          <a:custGeom>
            <a:avLst/>
            <a:gdLst>
              <a:gd name="connsiteX0" fmla="*/ 0 w 1447800"/>
              <a:gd name="connsiteY0" fmla="*/ 61316 h 367891"/>
              <a:gd name="connsiteX1" fmla="*/ 61316 w 1447800"/>
              <a:gd name="connsiteY1" fmla="*/ 0 h 367891"/>
              <a:gd name="connsiteX2" fmla="*/ 1386484 w 1447800"/>
              <a:gd name="connsiteY2" fmla="*/ 0 h 367891"/>
              <a:gd name="connsiteX3" fmla="*/ 1447800 w 1447800"/>
              <a:gd name="connsiteY3" fmla="*/ 61316 h 367891"/>
              <a:gd name="connsiteX4" fmla="*/ 1447800 w 1447800"/>
              <a:gd name="connsiteY4" fmla="*/ 306575 h 367891"/>
              <a:gd name="connsiteX5" fmla="*/ 1386484 w 1447800"/>
              <a:gd name="connsiteY5" fmla="*/ 367891 h 367891"/>
              <a:gd name="connsiteX6" fmla="*/ 61316 w 1447800"/>
              <a:gd name="connsiteY6" fmla="*/ 367891 h 367891"/>
              <a:gd name="connsiteX7" fmla="*/ 0 w 1447800"/>
              <a:gd name="connsiteY7" fmla="*/ 306575 h 367891"/>
              <a:gd name="connsiteX8" fmla="*/ 0 w 144780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67891">
                <a:moveTo>
                  <a:pt x="0" y="61316"/>
                </a:moveTo>
                <a:cubicBezTo>
                  <a:pt x="0" y="27452"/>
                  <a:pt x="27452" y="0"/>
                  <a:pt x="61316" y="0"/>
                </a:cubicBezTo>
                <a:lnTo>
                  <a:pt x="1386484" y="0"/>
                </a:lnTo>
                <a:cubicBezTo>
                  <a:pt x="1420348" y="0"/>
                  <a:pt x="1447800" y="27452"/>
                  <a:pt x="1447800" y="61316"/>
                </a:cubicBezTo>
                <a:lnTo>
                  <a:pt x="1447800" y="306575"/>
                </a:lnTo>
                <a:cubicBezTo>
                  <a:pt x="1447800" y="340439"/>
                  <a:pt x="1420348" y="367891"/>
                  <a:pt x="138648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lvl="0" algn="ctr" defTabSz="444500">
              <a:lnSpc>
                <a:spcPts val="900"/>
              </a:lnSpc>
              <a:spcBef>
                <a:spcPct val="0"/>
              </a:spcBef>
            </a:pPr>
            <a:r>
              <a:rPr lang="en-US" sz="1000" b="0" i="0" u="none" kern="1200" dirty="0">
                <a:solidFill>
                  <a:schemeClr val="tx1"/>
                </a:solidFill>
              </a:rPr>
              <a:t>Reasons for Joining</a:t>
            </a:r>
            <a:endParaRPr lang="en-US" sz="1000" kern="1200" dirty="0">
              <a:solidFill>
                <a:schemeClr val="tx1"/>
              </a:solidFill>
            </a:endParaRPr>
          </a:p>
        </p:txBody>
      </p:sp>
      <p:sp>
        <p:nvSpPr>
          <p:cNvPr id="10" name="Freeform 9">
            <a:hlinkClick r:id="rId4" action="ppaction://hlinksldjump"/>
          </p:cNvPr>
          <p:cNvSpPr/>
          <p:nvPr/>
        </p:nvSpPr>
        <p:spPr>
          <a:xfrm>
            <a:off x="3890438" y="3479808"/>
            <a:ext cx="1367362" cy="306894"/>
          </a:xfrm>
          <a:custGeom>
            <a:avLst/>
            <a:gdLst>
              <a:gd name="connsiteX0" fmla="*/ 0 w 1447800"/>
              <a:gd name="connsiteY0" fmla="*/ 61316 h 367891"/>
              <a:gd name="connsiteX1" fmla="*/ 61316 w 1447800"/>
              <a:gd name="connsiteY1" fmla="*/ 0 h 367891"/>
              <a:gd name="connsiteX2" fmla="*/ 1386484 w 1447800"/>
              <a:gd name="connsiteY2" fmla="*/ 0 h 367891"/>
              <a:gd name="connsiteX3" fmla="*/ 1447800 w 1447800"/>
              <a:gd name="connsiteY3" fmla="*/ 61316 h 367891"/>
              <a:gd name="connsiteX4" fmla="*/ 1447800 w 1447800"/>
              <a:gd name="connsiteY4" fmla="*/ 306575 h 367891"/>
              <a:gd name="connsiteX5" fmla="*/ 1386484 w 1447800"/>
              <a:gd name="connsiteY5" fmla="*/ 367891 h 367891"/>
              <a:gd name="connsiteX6" fmla="*/ 61316 w 1447800"/>
              <a:gd name="connsiteY6" fmla="*/ 367891 h 367891"/>
              <a:gd name="connsiteX7" fmla="*/ 0 w 1447800"/>
              <a:gd name="connsiteY7" fmla="*/ 306575 h 367891"/>
              <a:gd name="connsiteX8" fmla="*/ 0 w 144780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67891">
                <a:moveTo>
                  <a:pt x="0" y="61316"/>
                </a:moveTo>
                <a:cubicBezTo>
                  <a:pt x="0" y="27452"/>
                  <a:pt x="27452" y="0"/>
                  <a:pt x="61316" y="0"/>
                </a:cubicBezTo>
                <a:lnTo>
                  <a:pt x="1386484" y="0"/>
                </a:lnTo>
                <a:cubicBezTo>
                  <a:pt x="1420348" y="0"/>
                  <a:pt x="1447800" y="27452"/>
                  <a:pt x="1447800" y="61316"/>
                </a:cubicBezTo>
                <a:lnTo>
                  <a:pt x="1447800" y="306575"/>
                </a:lnTo>
                <a:cubicBezTo>
                  <a:pt x="1447800" y="340439"/>
                  <a:pt x="1420348" y="367891"/>
                  <a:pt x="138648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lvl="0" algn="ctr" defTabSz="444500">
              <a:lnSpc>
                <a:spcPts val="900"/>
              </a:lnSpc>
              <a:spcBef>
                <a:spcPct val="0"/>
              </a:spcBef>
            </a:pPr>
            <a:r>
              <a:rPr lang="en-US" sz="1000" dirty="0">
                <a:solidFill>
                  <a:schemeClr val="tx1"/>
                </a:solidFill>
              </a:rPr>
              <a:t>Reasons for When Joined</a:t>
            </a:r>
            <a:endParaRPr lang="en-US" sz="1000" kern="1200" dirty="0">
              <a:solidFill>
                <a:schemeClr val="tx1"/>
              </a:solidFill>
            </a:endParaRPr>
          </a:p>
        </p:txBody>
      </p:sp>
      <p:sp>
        <p:nvSpPr>
          <p:cNvPr id="11" name="Freeform 10">
            <a:hlinkClick r:id="rId5" action="ppaction://hlinksldjump"/>
          </p:cNvPr>
          <p:cNvSpPr/>
          <p:nvPr/>
        </p:nvSpPr>
        <p:spPr>
          <a:xfrm>
            <a:off x="3890438" y="3810012"/>
            <a:ext cx="1367362" cy="306894"/>
          </a:xfrm>
          <a:custGeom>
            <a:avLst/>
            <a:gdLst>
              <a:gd name="connsiteX0" fmla="*/ 0 w 1447800"/>
              <a:gd name="connsiteY0" fmla="*/ 61316 h 367891"/>
              <a:gd name="connsiteX1" fmla="*/ 61316 w 1447800"/>
              <a:gd name="connsiteY1" fmla="*/ 0 h 367891"/>
              <a:gd name="connsiteX2" fmla="*/ 1386484 w 1447800"/>
              <a:gd name="connsiteY2" fmla="*/ 0 h 367891"/>
              <a:gd name="connsiteX3" fmla="*/ 1447800 w 1447800"/>
              <a:gd name="connsiteY3" fmla="*/ 61316 h 367891"/>
              <a:gd name="connsiteX4" fmla="*/ 1447800 w 1447800"/>
              <a:gd name="connsiteY4" fmla="*/ 306575 h 367891"/>
              <a:gd name="connsiteX5" fmla="*/ 1386484 w 1447800"/>
              <a:gd name="connsiteY5" fmla="*/ 367891 h 367891"/>
              <a:gd name="connsiteX6" fmla="*/ 61316 w 1447800"/>
              <a:gd name="connsiteY6" fmla="*/ 367891 h 367891"/>
              <a:gd name="connsiteX7" fmla="*/ 0 w 1447800"/>
              <a:gd name="connsiteY7" fmla="*/ 306575 h 367891"/>
              <a:gd name="connsiteX8" fmla="*/ 0 w 144780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67891">
                <a:moveTo>
                  <a:pt x="0" y="61316"/>
                </a:moveTo>
                <a:cubicBezTo>
                  <a:pt x="0" y="27452"/>
                  <a:pt x="27452" y="0"/>
                  <a:pt x="61316" y="0"/>
                </a:cubicBezTo>
                <a:lnTo>
                  <a:pt x="1386484" y="0"/>
                </a:lnTo>
                <a:cubicBezTo>
                  <a:pt x="1420348" y="0"/>
                  <a:pt x="1447800" y="27452"/>
                  <a:pt x="1447800" y="61316"/>
                </a:cubicBezTo>
                <a:lnTo>
                  <a:pt x="1447800" y="306575"/>
                </a:lnTo>
                <a:cubicBezTo>
                  <a:pt x="1447800" y="340439"/>
                  <a:pt x="1420348" y="367891"/>
                  <a:pt x="138648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lvl="0" algn="ctr" defTabSz="444500">
              <a:lnSpc>
                <a:spcPts val="900"/>
              </a:lnSpc>
              <a:spcBef>
                <a:spcPct val="0"/>
              </a:spcBef>
            </a:pPr>
            <a:r>
              <a:rPr lang="en-US" sz="1000" b="0" i="0" u="none" kern="1200" dirty="0">
                <a:solidFill>
                  <a:schemeClr val="tx1"/>
                </a:solidFill>
              </a:rPr>
              <a:t>Reasons for Staying</a:t>
            </a:r>
            <a:endParaRPr lang="en-US" sz="1000" kern="1200" dirty="0">
              <a:solidFill>
                <a:schemeClr val="tx1"/>
              </a:solidFill>
            </a:endParaRPr>
          </a:p>
        </p:txBody>
      </p:sp>
    </p:spTree>
    <p:extLst>
      <p:ext uri="{BB962C8B-B14F-4D97-AF65-F5344CB8AC3E}">
        <p14:creationId xmlns:p14="http://schemas.microsoft.com/office/powerpoint/2010/main" val="4193735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Main Reason for Joining Rotary – Club</a:t>
            </a:r>
            <a:endParaRPr lang="en-CA" sz="2000" dirty="0">
              <a:solidFill>
                <a:schemeClr val="lt1"/>
              </a:solidFill>
              <a:latin typeface="+mn-lt"/>
              <a:ea typeface="+mn-ea"/>
              <a:cs typeface="+mn-cs"/>
            </a:endParaRPr>
          </a:p>
        </p:txBody>
      </p:sp>
      <p:pic>
        <p:nvPicPr>
          <p:cNvPr id="10" name="Picture 9"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pSp>
        <p:nvGrpSpPr>
          <p:cNvPr id="9" name="Group 8"/>
          <p:cNvGrpSpPr/>
          <p:nvPr/>
        </p:nvGrpSpPr>
        <p:grpSpPr>
          <a:xfrm>
            <a:off x="8515890" y="39961"/>
            <a:ext cx="611443" cy="374904"/>
            <a:chOff x="8515890" y="39961"/>
            <a:chExt cx="611443" cy="374904"/>
          </a:xfrm>
        </p:grpSpPr>
        <p:sp>
          <p:nvSpPr>
            <p:cNvPr id="12" name="Rectangle 11"/>
            <p:cNvSpPr/>
            <p:nvPr/>
          </p:nvSpPr>
          <p:spPr>
            <a:xfrm>
              <a:off x="8515890" y="131676"/>
              <a:ext cx="349456" cy="184666"/>
            </a:xfrm>
            <a:prstGeom prst="rect">
              <a:avLst/>
            </a:prstGeom>
            <a:noFill/>
          </p:spPr>
          <p:txBody>
            <a:bodyPr wrap="none" lIns="0" tIns="0" rIns="0" bIns="0" anchor="ctr">
              <a:spAutoFit/>
            </a:bodyPr>
            <a:lstStyle/>
            <a:p>
              <a:pPr algn="ctr"/>
              <a:r>
                <a:rPr lang="en-US" sz="1200" b="1" cap="none" spc="-100" dirty="0">
                  <a:ln w="6350">
                    <a:noFill/>
                    <a:prstDash val="solid"/>
                  </a:ln>
                  <a:solidFill>
                    <a:schemeClr val="bg1"/>
                  </a:solidFill>
                  <a:latin typeface="+mj-lt"/>
                </a:rPr>
                <a:t>MORE</a:t>
              </a:r>
            </a:p>
          </p:txBody>
        </p:sp>
        <p:sp>
          <p:nvSpPr>
            <p:cNvPr id="14" name="Right Arrow 13"/>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 name="Object 1"/>
          <p:cNvGraphicFramePr>
            <a:graphicFrameLocks noChangeAspect="1"/>
          </p:cNvGraphicFramePr>
          <p:nvPr>
            <p:extLst>
              <p:ext uri="{D42A27DB-BD31-4B8C-83A1-F6EECF244321}">
                <p14:modId xmlns:p14="http://schemas.microsoft.com/office/powerpoint/2010/main" val="257395686"/>
              </p:ext>
            </p:extLst>
          </p:nvPr>
        </p:nvGraphicFramePr>
        <p:xfrm>
          <a:off x="5862314" y="6120406"/>
          <a:ext cx="283464" cy="237204"/>
        </p:xfrm>
        <a:graphic>
          <a:graphicData uri="http://schemas.openxmlformats.org/presentationml/2006/ole">
            <mc:AlternateContent xmlns:mc="http://schemas.openxmlformats.org/markup-compatibility/2006">
              <mc:Choice xmlns:v="urn:schemas-microsoft-com:vml" Requires="v">
                <p:oleObj spid="_x0000_s10424" name="Worksheet" showAsIcon="1" r:id="rId7" imgW="914400" imgH="771480" progId="Excel.Sheet.12">
                  <p:embed/>
                </p:oleObj>
              </mc:Choice>
              <mc:Fallback>
                <p:oleObj name="Worksheet" showAsIcon="1" r:id="rId7" imgW="914400" imgH="771480" progId="Excel.Sheet.12">
                  <p:embed/>
                  <p:pic>
                    <p:nvPicPr>
                      <p:cNvPr id="0" name="Object 2"/>
                      <p:cNvPicPr>
                        <a:picLocks noChangeAspect="1" noChangeArrowheads="1"/>
                      </p:cNvPicPr>
                      <p:nvPr/>
                    </p:nvPicPr>
                    <p:blipFill>
                      <a:blip r:embed="rId8"/>
                      <a:srcRect l="31728" t="2213" r="31728" b="63409"/>
                      <a:stretch>
                        <a:fillRect/>
                      </a:stretch>
                    </p:blipFill>
                    <p:spPr bwMode="auto">
                      <a:xfrm>
                        <a:off x="5862314" y="6120406"/>
                        <a:ext cx="283464" cy="23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nvSpPr>
        <p:spPr>
          <a:xfrm>
            <a:off x="6145778" y="6096000"/>
            <a:ext cx="2882766" cy="261610"/>
          </a:xfrm>
          <a:prstGeom prst="rect">
            <a:avLst/>
          </a:prstGeom>
        </p:spPr>
        <p:txBody>
          <a:bodyPr wrap="square" lIns="0">
            <a:spAutoFit/>
          </a:bodyPr>
          <a:lstStyle/>
          <a:p>
            <a:pPr>
              <a:spcAft>
                <a:spcPts val="600"/>
              </a:spcAft>
            </a:pPr>
            <a:r>
              <a:rPr lang="en-CA" sz="1100" i="1" dirty="0">
                <a:latin typeface="Calibri Light" panose="020F0302020204030204" pitchFamily="34" charset="0"/>
              </a:rPr>
              <a:t>Click to see comments from club members.</a:t>
            </a:r>
          </a:p>
        </p:txBody>
      </p:sp>
      <p:pic>
        <p:nvPicPr>
          <p:cNvPr id="4" name="Picture 3"/>
          <p:cNvPicPr>
            <a:picLocks noChangeAspect="1"/>
          </p:cNvPicPr>
          <p:nvPr/>
        </p:nvPicPr>
        <p:blipFill>
          <a:blip r:embed="rId9"/>
          <a:stretch>
            <a:fillRect/>
          </a:stretch>
        </p:blipFill>
        <p:spPr>
          <a:xfrm>
            <a:off x="124582" y="1179381"/>
            <a:ext cx="8894835" cy="4499238"/>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3170303028"/>
              </p:ext>
            </p:extLst>
          </p:nvPr>
        </p:nvGraphicFramePr>
        <p:xfrm>
          <a:off x="3878556" y="6535386"/>
          <a:ext cx="283464" cy="239159"/>
        </p:xfrm>
        <a:graphic>
          <a:graphicData uri="http://schemas.openxmlformats.org/presentationml/2006/ole">
            <mc:AlternateContent xmlns:mc="http://schemas.openxmlformats.org/markup-compatibility/2006">
              <mc:Choice xmlns:v="urn:schemas-microsoft-com:vml" Requires="v">
                <p:oleObj spid="_x0000_s10425" name="Worksheet" showAsIcon="1" r:id="rId10" imgW="914400" imgH="771480" progId="Excel.Sheet.12">
                  <p:embed/>
                </p:oleObj>
              </mc:Choice>
              <mc:Fallback>
                <p:oleObj name="Worksheet" showAsIcon="1" r:id="rId10" imgW="914400" imgH="771480" progId="Excel.Sheet.12">
                  <p:embed/>
                  <p:pic>
                    <p:nvPicPr>
                      <p:cNvPr id="12" name="Object 11"/>
                      <p:cNvPicPr>
                        <a:picLocks noChangeArrowheads="1"/>
                      </p:cNvPicPr>
                      <p:nvPr/>
                    </p:nvPicPr>
                    <p:blipFill>
                      <a:blip r:embed="rId8"/>
                      <a:srcRect l="31728" t="2213" r="31728" b="63409"/>
                      <a:stretch>
                        <a:fillRect/>
                      </a:stretch>
                    </p:blipFill>
                    <p:spPr bwMode="auto">
                      <a:xfrm>
                        <a:off x="3878556" y="6535386"/>
                        <a:ext cx="283464" cy="23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MoreInfo"/>
          <p:cNvSpPr txBox="1"/>
          <p:nvPr>
            <p:custDataLst>
              <p:tags r:id="rId2"/>
            </p:custDataLst>
          </p:nvPr>
        </p:nvSpPr>
        <p:spPr>
          <a:xfrm>
            <a:off x="177801" y="6944886"/>
            <a:ext cx="8778240" cy="2285241"/>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For your club, the chart illustrates the importance of six different reasons to join Rotary. </a:t>
            </a:r>
          </a:p>
          <a:p>
            <a:endParaRPr lang="en-CA" sz="1050" dirty="0"/>
          </a:p>
          <a:p>
            <a:r>
              <a:rPr lang="en-CA" sz="1050" dirty="0"/>
              <a:t>Respondents were asked the following question:</a:t>
            </a:r>
          </a:p>
          <a:p>
            <a:pPr lvl="1"/>
            <a:r>
              <a:rPr lang="en-CA" sz="1050" dirty="0"/>
              <a:t>Using a 5 point scale where 5 means very important and 1 means not important at all, how important were each of the following reasons in your decision to join your first Rotary club?</a:t>
            </a:r>
          </a:p>
          <a:p>
            <a:pPr marL="1543050" lvl="3" indent="-171450">
              <a:buFont typeface="Wingdings" panose="05000000000000000000" pitchFamily="2" charset="2"/>
              <a:buChar char="o"/>
            </a:pPr>
            <a:r>
              <a:rPr lang="en-CA" sz="1050" dirty="0"/>
              <a:t>Friendship &amp; fellowship</a:t>
            </a:r>
          </a:p>
          <a:p>
            <a:pPr marL="1543050" lvl="3" indent="-171450">
              <a:buFont typeface="Wingdings" panose="05000000000000000000" pitchFamily="2" charset="2"/>
              <a:buChar char="o"/>
            </a:pPr>
            <a:r>
              <a:rPr lang="en-CA" sz="1050" dirty="0"/>
              <a:t>Impact internationally</a:t>
            </a:r>
          </a:p>
          <a:p>
            <a:pPr marL="1543050" lvl="3" indent="-171450">
              <a:buFont typeface="Wingdings" panose="05000000000000000000" pitchFamily="2" charset="2"/>
              <a:buChar char="o"/>
            </a:pPr>
            <a:r>
              <a:rPr lang="en-CA" sz="1050" dirty="0"/>
              <a:t>Impact locally</a:t>
            </a:r>
          </a:p>
          <a:p>
            <a:pPr marL="1543050" lvl="3" indent="-171450">
              <a:buFont typeface="Wingdings" panose="05000000000000000000" pitchFamily="2" charset="2"/>
              <a:buChar char="o"/>
            </a:pPr>
            <a:r>
              <a:rPr lang="en-CA" sz="1050" dirty="0"/>
              <a:t>Networking for business</a:t>
            </a:r>
          </a:p>
          <a:p>
            <a:pPr marL="1543050" lvl="3" indent="-171450">
              <a:buFont typeface="Wingdings" panose="05000000000000000000" pitchFamily="2" charset="2"/>
              <a:buChar char="o"/>
            </a:pPr>
            <a:r>
              <a:rPr lang="en-CA" sz="1050" dirty="0"/>
              <a:t>Personal recognition</a:t>
            </a:r>
          </a:p>
          <a:p>
            <a:pPr marL="1543050" lvl="3" indent="-171450">
              <a:buFont typeface="Wingdings" panose="05000000000000000000" pitchFamily="2" charset="2"/>
              <a:buChar char="o"/>
            </a:pPr>
            <a:r>
              <a:rPr lang="en-CA" sz="1050" dirty="0"/>
              <a:t>Training &amp; Personal Development</a:t>
            </a:r>
          </a:p>
          <a:p>
            <a:pPr lvl="1"/>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25856812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8.33333E-7 3.33333E-6 L 0.00052 -0.93473 " pathEditMode="relative" rAng="0" ptsTypes="AA">
                                      <p:cBhvr>
                                        <p:cTn id="6" dur="500" fill="hold"/>
                                        <p:tgtEl>
                                          <p:spTgt spid="11"/>
                                        </p:tgtEl>
                                        <p:attrNameLst>
                                          <p:attrName>ppt_x</p:attrName>
                                          <p:attrName>ppt_y</p:attrName>
                                        </p:attrNameLst>
                                      </p:cBhvr>
                                      <p:rCtr x="17" y="-4673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038225"/>
            <a:ext cx="9144000" cy="301752"/>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0" y="2889123"/>
            <a:ext cx="9144000" cy="301752"/>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0" y="4717923"/>
            <a:ext cx="9144000" cy="301752"/>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Main Reason for Joining Rotary – Compared</a:t>
            </a:r>
            <a:endParaRPr lang="en-CA" sz="2000" dirty="0">
              <a:solidFill>
                <a:schemeClr val="lt1"/>
              </a:solidFill>
              <a:latin typeface="+mn-lt"/>
              <a:ea typeface="+mn-ea"/>
              <a:cs typeface="+mn-cs"/>
            </a:endParaRPr>
          </a:p>
        </p:txBody>
      </p:sp>
      <p:pic>
        <p:nvPicPr>
          <p:cNvPr id="10" name="Picture 9"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925071350"/>
              </p:ext>
            </p:extLst>
          </p:nvPr>
        </p:nvGraphicFramePr>
        <p:xfrm>
          <a:off x="3878556" y="6535386"/>
          <a:ext cx="283464" cy="239159"/>
        </p:xfrm>
        <a:graphic>
          <a:graphicData uri="http://schemas.openxmlformats.org/presentationml/2006/ole">
            <mc:AlternateContent xmlns:mc="http://schemas.openxmlformats.org/markup-compatibility/2006">
              <mc:Choice xmlns:v="urn:schemas-microsoft-com:vml" Requires="v">
                <p:oleObj spid="_x0000_s83995" name="Worksheet" showAsIcon="1" r:id="rId6" imgW="914400" imgH="771480" progId="Excel.Sheet.12">
                  <p:embed/>
                </p:oleObj>
              </mc:Choice>
              <mc:Fallback>
                <p:oleObj name="Worksheet" showAsIcon="1" r:id="rId6" imgW="914400" imgH="771480" progId="Excel.Sheet.12">
                  <p:embed/>
                  <p:pic>
                    <p:nvPicPr>
                      <p:cNvPr id="8" name="Object 7"/>
                      <p:cNvPicPr>
                        <a:picLocks noChangeArrowheads="1"/>
                      </p:cNvPicPr>
                      <p:nvPr/>
                    </p:nvPicPr>
                    <p:blipFill>
                      <a:blip r:embed="rId7"/>
                      <a:srcRect l="31728" t="2213" r="31728" b="63409"/>
                      <a:stretch>
                        <a:fillRect/>
                      </a:stretch>
                    </p:blipFill>
                    <p:spPr bwMode="auto">
                      <a:xfrm>
                        <a:off x="3878556" y="6535386"/>
                        <a:ext cx="283464" cy="23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2"/>
          <p:cNvPicPr>
            <a:picLocks noChangeAspect="1"/>
          </p:cNvPicPr>
          <p:nvPr/>
        </p:nvPicPr>
        <p:blipFill>
          <a:blip r:embed="rId8"/>
          <a:stretch>
            <a:fillRect/>
          </a:stretch>
        </p:blipFill>
        <p:spPr>
          <a:xfrm>
            <a:off x="447698" y="578873"/>
            <a:ext cx="8248603" cy="5700254"/>
          </a:xfrm>
          <a:prstGeom prst="rect">
            <a:avLst/>
          </a:prstGeom>
        </p:spPr>
      </p:pic>
      <p:sp>
        <p:nvSpPr>
          <p:cNvPr id="11" name="MoreInfo"/>
          <p:cNvSpPr txBox="1"/>
          <p:nvPr>
            <p:custDataLst>
              <p:tags r:id="rId2"/>
            </p:custDataLst>
          </p:nvPr>
        </p:nvSpPr>
        <p:spPr>
          <a:xfrm>
            <a:off x="177801" y="6944886"/>
            <a:ext cx="8778240" cy="2446824"/>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For each of the top reasons for joining Rotary, the chart illustrates the percent rating the reason as very important; comparing your club to the total district and groups of clubs similar to yours. </a:t>
            </a:r>
          </a:p>
          <a:p>
            <a:endParaRPr lang="en-CA" sz="1050" dirty="0"/>
          </a:p>
          <a:p>
            <a:r>
              <a:rPr lang="en-CA" sz="1050" dirty="0"/>
              <a:t>Respondents were asked the following question:</a:t>
            </a:r>
          </a:p>
          <a:p>
            <a:pPr lvl="1"/>
            <a:r>
              <a:rPr lang="en-CA" sz="1050" dirty="0"/>
              <a:t>Using a 5 point scale where 5 means very important and 1 means not important at all, how important were each of the following reasons in your decision to join your first Rotary club?</a:t>
            </a:r>
          </a:p>
          <a:p>
            <a:pPr marL="1543050" lvl="3" indent="-171450">
              <a:buFont typeface="Wingdings" panose="05000000000000000000" pitchFamily="2" charset="2"/>
              <a:buChar char="o"/>
            </a:pPr>
            <a:r>
              <a:rPr lang="en-CA" sz="1050" dirty="0"/>
              <a:t>Friendship &amp; fellowship</a:t>
            </a:r>
          </a:p>
          <a:p>
            <a:pPr marL="1543050" lvl="3" indent="-171450">
              <a:buFont typeface="Wingdings" panose="05000000000000000000" pitchFamily="2" charset="2"/>
              <a:buChar char="o"/>
            </a:pPr>
            <a:r>
              <a:rPr lang="en-CA" sz="1050" dirty="0"/>
              <a:t>Impact internationally</a:t>
            </a:r>
          </a:p>
          <a:p>
            <a:pPr marL="1543050" lvl="3" indent="-171450">
              <a:buFont typeface="Wingdings" panose="05000000000000000000" pitchFamily="2" charset="2"/>
              <a:buChar char="o"/>
            </a:pPr>
            <a:r>
              <a:rPr lang="en-CA" sz="1050" dirty="0"/>
              <a:t>Impact locally</a:t>
            </a:r>
          </a:p>
          <a:p>
            <a:pPr marL="1543050" lvl="3" indent="-171450">
              <a:buFont typeface="Wingdings" panose="05000000000000000000" pitchFamily="2" charset="2"/>
              <a:buChar char="o"/>
            </a:pPr>
            <a:r>
              <a:rPr lang="en-CA" sz="1050" dirty="0"/>
              <a:t>Networking for business</a:t>
            </a:r>
          </a:p>
          <a:p>
            <a:pPr marL="1543050" lvl="3" indent="-171450">
              <a:buFont typeface="Wingdings" panose="05000000000000000000" pitchFamily="2" charset="2"/>
              <a:buChar char="o"/>
            </a:pPr>
            <a:r>
              <a:rPr lang="en-CA" sz="1050" dirty="0"/>
              <a:t>Personal recognition</a:t>
            </a:r>
          </a:p>
          <a:p>
            <a:pPr marL="1543050" lvl="3" indent="-171450">
              <a:buFont typeface="Wingdings" panose="05000000000000000000" pitchFamily="2" charset="2"/>
              <a:buChar char="o"/>
            </a:pPr>
            <a:r>
              <a:rPr lang="en-CA" sz="1050" dirty="0"/>
              <a:t>Training &amp; Personal Development</a:t>
            </a:r>
          </a:p>
          <a:p>
            <a:pPr lvl="1"/>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16957154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8.33333E-7 3.33333E-6 L 0.00052 -0.93473 " pathEditMode="relative" rAng="0" ptsTypes="AA">
                                      <p:cBhvr>
                                        <p:cTn id="6" dur="500" fill="hold"/>
                                        <p:tgtEl>
                                          <p:spTgt spid="11"/>
                                        </p:tgtEl>
                                        <p:attrNameLst>
                                          <p:attrName>ppt_x</p:attrName>
                                          <p:attrName>ppt_y</p:attrName>
                                        </p:attrNameLst>
                                      </p:cBhvr>
                                      <p:rCtr x="17" y="-4673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Reasons for Joining Rotary at that time - Club</a:t>
            </a:r>
            <a:endParaRPr lang="en-CA" sz="2000" u="sng" dirty="0">
              <a:solidFill>
                <a:schemeClr val="lt1"/>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655676646"/>
              </p:ext>
            </p:extLst>
          </p:nvPr>
        </p:nvGraphicFramePr>
        <p:xfrm>
          <a:off x="3851052" y="6528389"/>
          <a:ext cx="283464" cy="239159"/>
        </p:xfrm>
        <a:graphic>
          <a:graphicData uri="http://schemas.openxmlformats.org/presentationml/2006/ole">
            <mc:AlternateContent xmlns:mc="http://schemas.openxmlformats.org/markup-compatibility/2006">
              <mc:Choice xmlns:v="urn:schemas-microsoft-com:vml" Requires="v">
                <p:oleObj spid="_x0000_s13505" name="Worksheet" showAsIcon="1" r:id="rId5" imgW="914400" imgH="771480" progId="Excel.Sheet.12">
                  <p:embed/>
                </p:oleObj>
              </mc:Choice>
              <mc:Fallback>
                <p:oleObj name="Worksheet" showAsIcon="1" r:id="rId5" imgW="914400" imgH="771480" progId="Excel.Sheet.12">
                  <p:embed/>
                  <p:pic>
                    <p:nvPicPr>
                      <p:cNvPr id="0" name=""/>
                      <p:cNvPicPr>
                        <a:picLocks noChangeArrowheads="1"/>
                      </p:cNvPicPr>
                      <p:nvPr/>
                    </p:nvPicPr>
                    <p:blipFill>
                      <a:blip r:embed="rId6"/>
                      <a:srcRect l="31728" t="2213" r="31728" b="63409"/>
                      <a:stretch>
                        <a:fillRect/>
                      </a:stretch>
                    </p:blipFill>
                    <p:spPr bwMode="auto">
                      <a:xfrm>
                        <a:off x="3851052" y="6528389"/>
                        <a:ext cx="283464" cy="23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Picture 9" descr="info_whit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sp>
        <p:nvSpPr>
          <p:cNvPr id="6" name="Down Arrow 5"/>
          <p:cNvSpPr/>
          <p:nvPr/>
        </p:nvSpPr>
        <p:spPr>
          <a:xfrm>
            <a:off x="3878484" y="5363960"/>
            <a:ext cx="228600" cy="365760"/>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 name="Object 1"/>
          <p:cNvGraphicFramePr>
            <a:graphicFrameLocks noChangeAspect="1"/>
          </p:cNvGraphicFramePr>
          <p:nvPr>
            <p:extLst>
              <p:ext uri="{D42A27DB-BD31-4B8C-83A1-F6EECF244321}">
                <p14:modId xmlns:p14="http://schemas.microsoft.com/office/powerpoint/2010/main" val="755177163"/>
              </p:ext>
            </p:extLst>
          </p:nvPr>
        </p:nvGraphicFramePr>
        <p:xfrm>
          <a:off x="3850703" y="5742708"/>
          <a:ext cx="284163" cy="239713"/>
        </p:xfrm>
        <a:graphic>
          <a:graphicData uri="http://schemas.openxmlformats.org/presentationml/2006/ole">
            <mc:AlternateContent xmlns:mc="http://schemas.openxmlformats.org/markup-compatibility/2006">
              <mc:Choice xmlns:v="urn:schemas-microsoft-com:vml" Requires="v">
                <p:oleObj spid="_x0000_s13506" name="Worksheet" showAsIcon="1" r:id="rId9" imgW="914400" imgH="771480" progId="Excel.Sheet.12">
                  <p:embed/>
                </p:oleObj>
              </mc:Choice>
              <mc:Fallback>
                <p:oleObj name="Worksheet" showAsIcon="1" r:id="rId9" imgW="914400" imgH="771480" progId="Excel.Sheet.12">
                  <p:embed/>
                  <p:pic>
                    <p:nvPicPr>
                      <p:cNvPr id="0" name="Object 7"/>
                      <p:cNvPicPr>
                        <a:picLocks noChangeAspect="1" noChangeArrowheads="1"/>
                      </p:cNvPicPr>
                      <p:nvPr/>
                    </p:nvPicPr>
                    <p:blipFill>
                      <a:blip r:embed="rId6"/>
                      <a:srcRect l="31728" t="2213" r="31728" b="63409"/>
                      <a:stretch>
                        <a:fillRect/>
                      </a:stretch>
                    </p:blipFill>
                    <p:spPr bwMode="auto">
                      <a:xfrm>
                        <a:off x="3850703" y="5742708"/>
                        <a:ext cx="284163" cy="239713"/>
                      </a:xfrm>
                      <a:prstGeom prst="rect">
                        <a:avLst/>
                      </a:prstGeom>
                      <a:noFill/>
                      <a:ln>
                        <a:noFill/>
                      </a:ln>
                    </p:spPr>
                  </p:pic>
                </p:oleObj>
              </mc:Fallback>
            </mc:AlternateContent>
          </a:graphicData>
        </a:graphic>
      </p:graphicFrame>
      <p:sp>
        <p:nvSpPr>
          <p:cNvPr id="12" name="Rectangle 11"/>
          <p:cNvSpPr/>
          <p:nvPr/>
        </p:nvSpPr>
        <p:spPr>
          <a:xfrm>
            <a:off x="4162266" y="5733472"/>
            <a:ext cx="2882766" cy="261610"/>
          </a:xfrm>
          <a:prstGeom prst="rect">
            <a:avLst/>
          </a:prstGeom>
        </p:spPr>
        <p:txBody>
          <a:bodyPr wrap="square" lIns="0">
            <a:spAutoFit/>
          </a:bodyPr>
          <a:lstStyle/>
          <a:p>
            <a:pPr>
              <a:spcAft>
                <a:spcPts val="600"/>
              </a:spcAft>
            </a:pPr>
            <a:r>
              <a:rPr lang="en-CA" sz="1100" i="1" dirty="0">
                <a:latin typeface="Calibri Light" panose="020F0302020204030204" pitchFamily="34" charset="0"/>
              </a:rPr>
              <a:t>Click to see comments from club members.</a:t>
            </a:r>
          </a:p>
        </p:txBody>
      </p:sp>
      <p:grpSp>
        <p:nvGrpSpPr>
          <p:cNvPr id="14" name="Group 13"/>
          <p:cNvGrpSpPr/>
          <p:nvPr/>
        </p:nvGrpSpPr>
        <p:grpSpPr>
          <a:xfrm>
            <a:off x="8515890" y="39961"/>
            <a:ext cx="611443" cy="374904"/>
            <a:chOff x="8515890" y="39961"/>
            <a:chExt cx="611443" cy="374904"/>
          </a:xfrm>
        </p:grpSpPr>
        <p:sp>
          <p:nvSpPr>
            <p:cNvPr id="15" name="Rectangle 14"/>
            <p:cNvSpPr/>
            <p:nvPr/>
          </p:nvSpPr>
          <p:spPr>
            <a:xfrm>
              <a:off x="8515890" y="131676"/>
              <a:ext cx="349456" cy="184666"/>
            </a:xfrm>
            <a:prstGeom prst="rect">
              <a:avLst/>
            </a:prstGeom>
            <a:noFill/>
          </p:spPr>
          <p:txBody>
            <a:bodyPr wrap="none" lIns="0" tIns="0" rIns="0" bIns="0" anchor="ctr">
              <a:spAutoFit/>
            </a:bodyPr>
            <a:lstStyle/>
            <a:p>
              <a:pPr algn="ctr"/>
              <a:r>
                <a:rPr lang="en-US" sz="1200" b="1" cap="none" spc="-100" dirty="0">
                  <a:ln w="6350">
                    <a:noFill/>
                    <a:prstDash val="solid"/>
                  </a:ln>
                  <a:solidFill>
                    <a:schemeClr val="bg1"/>
                  </a:solidFill>
                  <a:latin typeface="+mj-lt"/>
                </a:rPr>
                <a:t>MORE</a:t>
              </a:r>
            </a:p>
          </p:txBody>
        </p:sp>
        <p:sp>
          <p:nvSpPr>
            <p:cNvPr id="16" name="Right Arrow 15"/>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p:cNvPicPr>
            <a:picLocks noChangeAspect="1"/>
          </p:cNvPicPr>
          <p:nvPr/>
        </p:nvPicPr>
        <p:blipFill>
          <a:blip r:embed="rId10"/>
          <a:stretch>
            <a:fillRect/>
          </a:stretch>
        </p:blipFill>
        <p:spPr>
          <a:xfrm>
            <a:off x="569629" y="1167188"/>
            <a:ext cx="8004742" cy="4523624"/>
          </a:xfrm>
          <a:prstGeom prst="rect">
            <a:avLst/>
          </a:prstGeom>
        </p:spPr>
      </p:pic>
      <p:sp>
        <p:nvSpPr>
          <p:cNvPr id="11" name="MoreInfo"/>
          <p:cNvSpPr txBox="1"/>
          <p:nvPr>
            <p:custDataLst>
              <p:tags r:id="rId2"/>
            </p:custDataLst>
          </p:nvPr>
        </p:nvSpPr>
        <p:spPr>
          <a:xfrm>
            <a:off x="177801" y="6944886"/>
            <a:ext cx="8778240" cy="3093154"/>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why your club’s Rotarians joined when they did.</a:t>
            </a:r>
          </a:p>
          <a:p>
            <a:endParaRPr lang="en-CA" sz="1050" dirty="0"/>
          </a:p>
          <a:p>
            <a:r>
              <a:rPr lang="en-CA" sz="1050" dirty="0"/>
              <a:t>Respondents were asked the following question:</a:t>
            </a:r>
          </a:p>
          <a:p>
            <a:pPr lvl="1"/>
            <a:r>
              <a:rPr lang="en-CA" sz="1050" dirty="0"/>
              <a:t>Still thinking back to when you first joined a Rotary club, what were the reasons that you joined THEN instead of earlier in your life?  </a:t>
            </a:r>
            <a:br>
              <a:rPr lang="en-CA" sz="1050" dirty="0"/>
            </a:br>
            <a:r>
              <a:rPr lang="en-CA" sz="1050" dirty="0"/>
              <a:t>Please check all that apply.</a:t>
            </a:r>
          </a:p>
          <a:p>
            <a:pPr lvl="1"/>
            <a:endParaRPr lang="en-CA" sz="1050" dirty="0"/>
          </a:p>
          <a:p>
            <a:pPr marL="1543050" lvl="3" indent="-171450">
              <a:buFont typeface="Wingdings" panose="05000000000000000000" pitchFamily="2" charset="2"/>
              <a:buChar char="o"/>
            </a:pPr>
            <a:r>
              <a:rPr lang="en-CA" sz="1050" dirty="0"/>
              <a:t>I joined as soon as I was old enough</a:t>
            </a:r>
          </a:p>
          <a:p>
            <a:pPr marL="1543050" lvl="3" indent="-171450">
              <a:buFont typeface="Wingdings" panose="05000000000000000000" pitchFamily="2" charset="2"/>
              <a:buChar char="o"/>
            </a:pPr>
            <a:r>
              <a:rPr lang="en-CA" sz="1050" dirty="0"/>
              <a:t>I got too old for Rotaract </a:t>
            </a:r>
          </a:p>
          <a:p>
            <a:pPr marL="1543050" lvl="3" indent="-171450">
              <a:buFont typeface="Wingdings" panose="05000000000000000000" pitchFamily="2" charset="2"/>
              <a:buChar char="o"/>
            </a:pPr>
            <a:r>
              <a:rPr lang="en-CA" sz="1050" dirty="0"/>
              <a:t>I had just started a new job </a:t>
            </a:r>
          </a:p>
          <a:p>
            <a:pPr marL="1543050" lvl="3" indent="-171450">
              <a:buFont typeface="Wingdings" panose="05000000000000000000" pitchFamily="2" charset="2"/>
              <a:buChar char="o"/>
            </a:pPr>
            <a:r>
              <a:rPr lang="en-CA" sz="1050" dirty="0"/>
              <a:t>I had just moved to a new community</a:t>
            </a:r>
          </a:p>
          <a:p>
            <a:pPr marL="1543050" lvl="3" indent="-171450">
              <a:buFont typeface="Wingdings" panose="05000000000000000000" pitchFamily="2" charset="2"/>
              <a:buChar char="o"/>
            </a:pPr>
            <a:r>
              <a:rPr lang="en-CA" sz="1050" dirty="0"/>
              <a:t>The kids had grown up, so I had time</a:t>
            </a:r>
          </a:p>
          <a:p>
            <a:pPr marL="1543050" lvl="3" indent="-171450">
              <a:buFont typeface="Wingdings" panose="05000000000000000000" pitchFamily="2" charset="2"/>
              <a:buChar char="o"/>
            </a:pPr>
            <a:r>
              <a:rPr lang="en-CA" sz="1050" dirty="0"/>
              <a:t>I had retired, so I had time</a:t>
            </a:r>
          </a:p>
          <a:p>
            <a:pPr marL="1543050" lvl="3" indent="-171450">
              <a:buFont typeface="Wingdings" panose="05000000000000000000" pitchFamily="2" charset="2"/>
              <a:buChar char="o"/>
            </a:pPr>
            <a:r>
              <a:rPr lang="en-CA" sz="1050" dirty="0"/>
              <a:t>No one had asked me before then</a:t>
            </a:r>
          </a:p>
          <a:p>
            <a:pPr marL="1543050" lvl="3" indent="-171450">
              <a:buFont typeface="Wingdings" panose="05000000000000000000" pitchFamily="2" charset="2"/>
              <a:buChar char="o"/>
            </a:pPr>
            <a:r>
              <a:rPr lang="en-CA" sz="1050" dirty="0"/>
              <a:t>Other</a:t>
            </a:r>
          </a:p>
          <a:p>
            <a:pPr lvl="1"/>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a:p>
            <a:endParaRPr lang="en-CA" sz="1050" dirty="0"/>
          </a:p>
          <a:p>
            <a:r>
              <a:rPr lang="en-CA" sz="1050" dirty="0"/>
              <a:t>Additional comments from club members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19630164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8.33333E-7 3.33333E-6 L 0.00052 -0.93473 " pathEditMode="relative" rAng="0" ptsTypes="AA">
                                      <p:cBhvr>
                                        <p:cTn id="6" dur="500" fill="hold"/>
                                        <p:tgtEl>
                                          <p:spTgt spid="11"/>
                                        </p:tgtEl>
                                        <p:attrNameLst>
                                          <p:attrName>ppt_x</p:attrName>
                                          <p:attrName>ppt_y</p:attrName>
                                        </p:attrNameLst>
                                      </p:cBhvr>
                                      <p:rCtr x="17" y="-4673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447800" y="923925"/>
            <a:ext cx="7498080" cy="228600"/>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1447800" y="2317750"/>
            <a:ext cx="7498080" cy="228600"/>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1447800" y="3711575"/>
            <a:ext cx="7498080" cy="228600"/>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1447800" y="5105400"/>
            <a:ext cx="7498080" cy="228600"/>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Reasons for Joining Rotary at that time - Compared</a:t>
            </a:r>
            <a:endParaRPr lang="en-CA" sz="2000" u="sng" dirty="0">
              <a:solidFill>
                <a:schemeClr val="lt1"/>
              </a:solidFill>
            </a:endParaRPr>
          </a:p>
        </p:txBody>
      </p:sp>
      <p:pic>
        <p:nvPicPr>
          <p:cNvPr id="10" name="Picture 9"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3216997141"/>
              </p:ext>
            </p:extLst>
          </p:nvPr>
        </p:nvGraphicFramePr>
        <p:xfrm>
          <a:off x="3851275" y="6527800"/>
          <a:ext cx="282575" cy="239713"/>
        </p:xfrm>
        <a:graphic>
          <a:graphicData uri="http://schemas.openxmlformats.org/presentationml/2006/ole">
            <mc:AlternateContent xmlns:mc="http://schemas.openxmlformats.org/markup-compatibility/2006">
              <mc:Choice xmlns:v="urn:schemas-microsoft-com:vml" Requires="v">
                <p:oleObj spid="_x0000_s66638" name="Worksheet" showAsIcon="1" r:id="rId6" imgW="914400" imgH="771480" progId="Excel.Sheet.12">
                  <p:embed/>
                </p:oleObj>
              </mc:Choice>
              <mc:Fallback>
                <p:oleObj name="Worksheet" showAsIcon="1" r:id="rId6" imgW="914400" imgH="771480" progId="Excel.Sheet.12">
                  <p:embed/>
                  <p:pic>
                    <p:nvPicPr>
                      <p:cNvPr id="0" name="Object 7"/>
                      <p:cNvPicPr>
                        <a:picLocks noChangeAspect="1" noChangeArrowheads="1"/>
                      </p:cNvPicPr>
                      <p:nvPr/>
                    </p:nvPicPr>
                    <p:blipFill>
                      <a:blip r:embed="rId7"/>
                      <a:srcRect l="31728" t="2213" r="31728" b="63409"/>
                      <a:stretch>
                        <a:fillRect/>
                      </a:stretch>
                    </p:blipFill>
                    <p:spPr bwMode="auto">
                      <a:xfrm>
                        <a:off x="3851275" y="6527800"/>
                        <a:ext cx="2825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2"/>
          <p:cNvPicPr>
            <a:picLocks noChangeAspect="1"/>
          </p:cNvPicPr>
          <p:nvPr/>
        </p:nvPicPr>
        <p:blipFill>
          <a:blip r:embed="rId8"/>
          <a:stretch>
            <a:fillRect/>
          </a:stretch>
        </p:blipFill>
        <p:spPr>
          <a:xfrm>
            <a:off x="91051" y="502666"/>
            <a:ext cx="8961897" cy="5852667"/>
          </a:xfrm>
          <a:prstGeom prst="rect">
            <a:avLst/>
          </a:prstGeom>
        </p:spPr>
      </p:pic>
      <p:sp>
        <p:nvSpPr>
          <p:cNvPr id="11" name="MoreInfo"/>
          <p:cNvSpPr txBox="1"/>
          <p:nvPr>
            <p:custDataLst>
              <p:tags r:id="rId2"/>
            </p:custDataLst>
          </p:nvPr>
        </p:nvSpPr>
        <p:spPr>
          <a:xfrm>
            <a:off x="177801" y="6944886"/>
            <a:ext cx="8778240" cy="2769989"/>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why Rotarians joined when they did, comparing your club to the total district and to similar clubs.</a:t>
            </a:r>
          </a:p>
          <a:p>
            <a:endParaRPr lang="en-CA" sz="1050" dirty="0"/>
          </a:p>
          <a:p>
            <a:r>
              <a:rPr lang="en-CA" sz="1050" dirty="0"/>
              <a:t>Respondents were asked the following question:</a:t>
            </a:r>
          </a:p>
          <a:p>
            <a:pPr lvl="1"/>
            <a:r>
              <a:rPr lang="en-CA" sz="1050" dirty="0"/>
              <a:t>Still thinking back to when you first joined a Rotary club, what were the reasons that you joined THEN instead of earlier in your life?  </a:t>
            </a:r>
            <a:br>
              <a:rPr lang="en-CA" sz="1050" dirty="0"/>
            </a:br>
            <a:r>
              <a:rPr lang="en-CA" sz="1050" dirty="0"/>
              <a:t>Please check all that apply.</a:t>
            </a:r>
          </a:p>
          <a:p>
            <a:pPr lvl="1"/>
            <a:endParaRPr lang="en-CA" sz="1050" dirty="0"/>
          </a:p>
          <a:p>
            <a:pPr marL="1543050" lvl="3" indent="-171450">
              <a:buFont typeface="Wingdings" panose="05000000000000000000" pitchFamily="2" charset="2"/>
              <a:buChar char="o"/>
            </a:pPr>
            <a:r>
              <a:rPr lang="en-CA" sz="1050" dirty="0"/>
              <a:t>I joined as soon as I was old enough</a:t>
            </a:r>
          </a:p>
          <a:p>
            <a:pPr marL="1543050" lvl="3" indent="-171450">
              <a:buFont typeface="Wingdings" panose="05000000000000000000" pitchFamily="2" charset="2"/>
              <a:buChar char="o"/>
            </a:pPr>
            <a:r>
              <a:rPr lang="en-CA" sz="1050" dirty="0"/>
              <a:t>I got too old for Rotaract </a:t>
            </a:r>
          </a:p>
          <a:p>
            <a:pPr marL="1543050" lvl="3" indent="-171450">
              <a:buFont typeface="Wingdings" panose="05000000000000000000" pitchFamily="2" charset="2"/>
              <a:buChar char="o"/>
            </a:pPr>
            <a:r>
              <a:rPr lang="en-CA" sz="1050" dirty="0"/>
              <a:t>I had just started a new job </a:t>
            </a:r>
          </a:p>
          <a:p>
            <a:pPr marL="1543050" lvl="3" indent="-171450">
              <a:buFont typeface="Wingdings" panose="05000000000000000000" pitchFamily="2" charset="2"/>
              <a:buChar char="o"/>
            </a:pPr>
            <a:r>
              <a:rPr lang="en-CA" sz="1050" dirty="0"/>
              <a:t>I had just moved to a new community</a:t>
            </a:r>
          </a:p>
          <a:p>
            <a:pPr marL="1543050" lvl="3" indent="-171450">
              <a:buFont typeface="Wingdings" panose="05000000000000000000" pitchFamily="2" charset="2"/>
              <a:buChar char="o"/>
            </a:pPr>
            <a:r>
              <a:rPr lang="en-CA" sz="1050" dirty="0"/>
              <a:t>The kids had grown up, so I had time</a:t>
            </a:r>
          </a:p>
          <a:p>
            <a:pPr marL="1543050" lvl="3" indent="-171450">
              <a:buFont typeface="Wingdings" panose="05000000000000000000" pitchFamily="2" charset="2"/>
              <a:buChar char="o"/>
            </a:pPr>
            <a:r>
              <a:rPr lang="en-CA" sz="1050" dirty="0"/>
              <a:t>I had retired, so I had time</a:t>
            </a:r>
          </a:p>
          <a:p>
            <a:pPr marL="1543050" lvl="3" indent="-171450">
              <a:buFont typeface="Wingdings" panose="05000000000000000000" pitchFamily="2" charset="2"/>
              <a:buChar char="o"/>
            </a:pPr>
            <a:r>
              <a:rPr lang="en-CA" sz="1050" dirty="0"/>
              <a:t>No one had asked me before then</a:t>
            </a:r>
          </a:p>
          <a:p>
            <a:pPr marL="1543050" lvl="3" indent="-171450">
              <a:buFont typeface="Wingdings" panose="05000000000000000000" pitchFamily="2" charset="2"/>
              <a:buChar char="o"/>
            </a:pPr>
            <a:r>
              <a:rPr lang="en-CA" sz="1050" dirty="0"/>
              <a:t>Other</a:t>
            </a:r>
          </a:p>
          <a:p>
            <a:pPr lvl="1"/>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3210585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8.33333E-7 3.33333E-6 L 0.00052 -0.93473 " pathEditMode="relative" rAng="0" ptsTypes="AA">
                                      <p:cBhvr>
                                        <p:cTn id="6" dur="500" fill="hold"/>
                                        <p:tgtEl>
                                          <p:spTgt spid="11"/>
                                        </p:tgtEl>
                                        <p:attrNameLst>
                                          <p:attrName>ppt_x</p:attrName>
                                          <p:attrName>ppt_y</p:attrName>
                                        </p:attrNameLst>
                                      </p:cBhvr>
                                      <p:rCtr x="17" y="-4673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Main Reason for Staying in Rotary – Club</a:t>
            </a:r>
            <a:endParaRPr lang="en-CA" sz="2000" dirty="0">
              <a:solidFill>
                <a:schemeClr val="lt1"/>
              </a:solidFill>
              <a:latin typeface="+mn-lt"/>
              <a:ea typeface="+mn-ea"/>
              <a:cs typeface="+mn-cs"/>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826747547"/>
              </p:ext>
            </p:extLst>
          </p:nvPr>
        </p:nvGraphicFramePr>
        <p:xfrm>
          <a:off x="3878556" y="6535386"/>
          <a:ext cx="283464" cy="239159"/>
        </p:xfrm>
        <a:graphic>
          <a:graphicData uri="http://schemas.openxmlformats.org/presentationml/2006/ole">
            <mc:AlternateContent xmlns:mc="http://schemas.openxmlformats.org/markup-compatibility/2006">
              <mc:Choice xmlns:v="urn:schemas-microsoft-com:vml" Requires="v">
                <p:oleObj spid="_x0000_s15535" name="Worksheet" showAsIcon="1" r:id="rId5" imgW="914400" imgH="771480" progId="Excel.Sheet.12">
                  <p:embed/>
                </p:oleObj>
              </mc:Choice>
              <mc:Fallback>
                <p:oleObj name="Worksheet" showAsIcon="1" r:id="rId5" imgW="914400" imgH="771480" progId="Excel.Sheet.12">
                  <p:embed/>
                  <p:pic>
                    <p:nvPicPr>
                      <p:cNvPr id="0" name=""/>
                      <p:cNvPicPr>
                        <a:picLocks noChangeArrowheads="1"/>
                      </p:cNvPicPr>
                      <p:nvPr/>
                    </p:nvPicPr>
                    <p:blipFill>
                      <a:blip r:embed="rId6"/>
                      <a:srcRect l="31728" t="2213" r="31728" b="63409"/>
                      <a:stretch>
                        <a:fillRect/>
                      </a:stretch>
                    </p:blipFill>
                    <p:spPr bwMode="auto">
                      <a:xfrm>
                        <a:off x="3878556" y="6535386"/>
                        <a:ext cx="283464" cy="23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Picture 9" descr="info_whit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pSp>
        <p:nvGrpSpPr>
          <p:cNvPr id="14" name="Group 13"/>
          <p:cNvGrpSpPr/>
          <p:nvPr/>
        </p:nvGrpSpPr>
        <p:grpSpPr>
          <a:xfrm>
            <a:off x="8515890" y="39961"/>
            <a:ext cx="611443" cy="374904"/>
            <a:chOff x="8515890" y="39961"/>
            <a:chExt cx="611443" cy="374904"/>
          </a:xfrm>
        </p:grpSpPr>
        <p:sp>
          <p:nvSpPr>
            <p:cNvPr id="15" name="Rectangle 14"/>
            <p:cNvSpPr/>
            <p:nvPr/>
          </p:nvSpPr>
          <p:spPr>
            <a:xfrm>
              <a:off x="8515890" y="131676"/>
              <a:ext cx="349456" cy="184666"/>
            </a:xfrm>
            <a:prstGeom prst="rect">
              <a:avLst/>
            </a:prstGeom>
            <a:noFill/>
          </p:spPr>
          <p:txBody>
            <a:bodyPr wrap="none" lIns="0" tIns="0" rIns="0" bIns="0" anchor="ctr">
              <a:spAutoFit/>
            </a:bodyPr>
            <a:lstStyle/>
            <a:p>
              <a:pPr algn="ctr"/>
              <a:r>
                <a:rPr lang="en-US" sz="1200" b="1" cap="none" spc="-100" dirty="0">
                  <a:ln w="6350">
                    <a:noFill/>
                    <a:prstDash val="solid"/>
                  </a:ln>
                  <a:solidFill>
                    <a:schemeClr val="bg1"/>
                  </a:solidFill>
                  <a:latin typeface="+mj-lt"/>
                </a:rPr>
                <a:t>MORE</a:t>
              </a:r>
            </a:p>
          </p:txBody>
        </p:sp>
        <p:sp>
          <p:nvSpPr>
            <p:cNvPr id="16" name="Right Arrow 15"/>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p:cNvSpPr/>
          <p:nvPr/>
        </p:nvSpPr>
        <p:spPr>
          <a:xfrm>
            <a:off x="6145778" y="6096000"/>
            <a:ext cx="2882766" cy="261610"/>
          </a:xfrm>
          <a:prstGeom prst="rect">
            <a:avLst/>
          </a:prstGeom>
        </p:spPr>
        <p:txBody>
          <a:bodyPr wrap="square" lIns="0">
            <a:spAutoFit/>
          </a:bodyPr>
          <a:lstStyle/>
          <a:p>
            <a:pPr>
              <a:spcAft>
                <a:spcPts val="600"/>
              </a:spcAft>
            </a:pPr>
            <a:r>
              <a:rPr lang="en-CA" sz="1100" i="1" dirty="0">
                <a:latin typeface="Calibri Light" panose="020F0302020204030204" pitchFamily="34" charset="0"/>
              </a:rPr>
              <a:t>Click to see comments from club members.</a:t>
            </a:r>
          </a:p>
        </p:txBody>
      </p:sp>
      <p:graphicFrame>
        <p:nvGraphicFramePr>
          <p:cNvPr id="2" name="Object 1"/>
          <p:cNvGraphicFramePr>
            <a:graphicFrameLocks noChangeAspect="1"/>
          </p:cNvGraphicFramePr>
          <p:nvPr>
            <p:extLst>
              <p:ext uri="{D42A27DB-BD31-4B8C-83A1-F6EECF244321}">
                <p14:modId xmlns:p14="http://schemas.microsoft.com/office/powerpoint/2010/main" val="355809761"/>
              </p:ext>
            </p:extLst>
          </p:nvPr>
        </p:nvGraphicFramePr>
        <p:xfrm>
          <a:off x="5845175" y="6116638"/>
          <a:ext cx="282575" cy="236537"/>
        </p:xfrm>
        <a:graphic>
          <a:graphicData uri="http://schemas.openxmlformats.org/presentationml/2006/ole">
            <mc:AlternateContent xmlns:mc="http://schemas.openxmlformats.org/markup-compatibility/2006">
              <mc:Choice xmlns:v="urn:schemas-microsoft-com:vml" Requires="v">
                <p:oleObj spid="_x0000_s15536" name="Worksheet" showAsIcon="1" r:id="rId9" imgW="914400" imgH="771480" progId="Excel.Sheet.12">
                  <p:embed/>
                </p:oleObj>
              </mc:Choice>
              <mc:Fallback>
                <p:oleObj name="Worksheet" showAsIcon="1" r:id="rId9" imgW="914400" imgH="771480" progId="Excel.Sheet.12">
                  <p:embed/>
                  <p:pic>
                    <p:nvPicPr>
                      <p:cNvPr id="0" name="Object 1"/>
                      <p:cNvPicPr>
                        <a:picLocks noChangeAspect="1" noChangeArrowheads="1"/>
                      </p:cNvPicPr>
                      <p:nvPr/>
                    </p:nvPicPr>
                    <p:blipFill>
                      <a:blip r:embed="rId6"/>
                      <a:srcRect l="31728" t="2213" r="31728" b="63409"/>
                      <a:stretch>
                        <a:fillRect/>
                      </a:stretch>
                    </p:blipFill>
                    <p:spPr bwMode="auto">
                      <a:xfrm>
                        <a:off x="5845175" y="6116638"/>
                        <a:ext cx="2825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533" name="Picture 17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313" y="962025"/>
            <a:ext cx="8967787" cy="493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MoreInfo"/>
          <p:cNvSpPr txBox="1"/>
          <p:nvPr>
            <p:custDataLst>
              <p:tags r:id="rId2"/>
            </p:custDataLst>
          </p:nvPr>
        </p:nvSpPr>
        <p:spPr>
          <a:xfrm>
            <a:off x="177801" y="6944886"/>
            <a:ext cx="8778240" cy="2608406"/>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For your club, the chart illustrates the importance of six different reasons for staying in Rotary. </a:t>
            </a:r>
          </a:p>
          <a:p>
            <a:endParaRPr lang="en-CA" sz="1050" dirty="0"/>
          </a:p>
          <a:p>
            <a:r>
              <a:rPr lang="en-CA" sz="1050" dirty="0"/>
              <a:t>Respondents were asked the following question:</a:t>
            </a:r>
          </a:p>
          <a:p>
            <a:pPr lvl="1"/>
            <a:r>
              <a:rPr lang="en-CA" sz="1050" dirty="0"/>
              <a:t>Using a 5 point scale where 5 means very important and 1 means not important at all, how important are each of the following reasons you stay in Rotary?</a:t>
            </a:r>
          </a:p>
          <a:p>
            <a:pPr marL="1543050" lvl="3" indent="-171450">
              <a:buFont typeface="Wingdings" panose="05000000000000000000" pitchFamily="2" charset="2"/>
              <a:buChar char="o"/>
            </a:pPr>
            <a:r>
              <a:rPr lang="en-CA" sz="1050" dirty="0"/>
              <a:t>Friendship &amp; fellowship</a:t>
            </a:r>
          </a:p>
          <a:p>
            <a:pPr marL="1543050" lvl="3" indent="-171450">
              <a:buFont typeface="Wingdings" panose="05000000000000000000" pitchFamily="2" charset="2"/>
              <a:buChar char="o"/>
            </a:pPr>
            <a:r>
              <a:rPr lang="en-CA" sz="1050" dirty="0"/>
              <a:t>Impact internationally</a:t>
            </a:r>
          </a:p>
          <a:p>
            <a:pPr marL="1543050" lvl="3" indent="-171450">
              <a:buFont typeface="Wingdings" panose="05000000000000000000" pitchFamily="2" charset="2"/>
              <a:buChar char="o"/>
            </a:pPr>
            <a:r>
              <a:rPr lang="en-CA" sz="1050" dirty="0"/>
              <a:t>Impact locally</a:t>
            </a:r>
          </a:p>
          <a:p>
            <a:pPr marL="1543050" lvl="3" indent="-171450">
              <a:buFont typeface="Wingdings" panose="05000000000000000000" pitchFamily="2" charset="2"/>
              <a:buChar char="o"/>
            </a:pPr>
            <a:r>
              <a:rPr lang="en-CA" sz="1050" dirty="0"/>
              <a:t>Networking for business</a:t>
            </a:r>
          </a:p>
          <a:p>
            <a:pPr marL="1543050" lvl="3" indent="-171450">
              <a:buFont typeface="Wingdings" panose="05000000000000000000" pitchFamily="2" charset="2"/>
              <a:buChar char="o"/>
            </a:pPr>
            <a:r>
              <a:rPr lang="en-CA" sz="1050" dirty="0"/>
              <a:t>Personal recognition</a:t>
            </a:r>
          </a:p>
          <a:p>
            <a:pPr marL="1543050" lvl="3" indent="-171450">
              <a:buFont typeface="Wingdings" panose="05000000000000000000" pitchFamily="2" charset="2"/>
              <a:buChar char="o"/>
            </a:pPr>
            <a:r>
              <a:rPr lang="en-CA" sz="1050" dirty="0"/>
              <a:t>Training &amp; Personal Development</a:t>
            </a:r>
          </a:p>
          <a:p>
            <a:pPr lvl="1"/>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a:p>
            <a:endParaRPr lang="en-CA" sz="1050" dirty="0"/>
          </a:p>
          <a:p>
            <a:r>
              <a:rPr lang="en-CA" sz="1050" dirty="0"/>
              <a:t>Additional comments from club members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29482315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8.33333E-7 3.33333E-6 L 0.00052 -0.93473 " pathEditMode="relative" rAng="0" ptsTypes="AA">
                                      <p:cBhvr>
                                        <p:cTn id="6" dur="500" fill="hold"/>
                                        <p:tgtEl>
                                          <p:spTgt spid="11"/>
                                        </p:tgtEl>
                                        <p:attrNameLst>
                                          <p:attrName>ppt_x</p:attrName>
                                          <p:attrName>ppt_y</p:attrName>
                                        </p:attrNameLst>
                                      </p:cBhvr>
                                      <p:rCtr x="17" y="-4673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354933" y="1094591"/>
            <a:ext cx="7589520" cy="320040"/>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1354933" y="2900068"/>
            <a:ext cx="7589520" cy="320040"/>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1354933" y="4714973"/>
            <a:ext cx="7589520" cy="320040"/>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Main Reason for Staying in Rotary - Compared</a:t>
            </a:r>
            <a:endParaRPr lang="en-CA" sz="2000" dirty="0">
              <a:solidFill>
                <a:schemeClr val="lt1"/>
              </a:solidFill>
              <a:latin typeface="+mn-lt"/>
              <a:ea typeface="+mn-ea"/>
              <a:cs typeface="+mn-cs"/>
            </a:endParaRPr>
          </a:p>
        </p:txBody>
      </p:sp>
      <p:pic>
        <p:nvPicPr>
          <p:cNvPr id="10" name="Picture 9"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pSp>
        <p:nvGrpSpPr>
          <p:cNvPr id="14" name="Group 13"/>
          <p:cNvGrpSpPr/>
          <p:nvPr/>
        </p:nvGrpSpPr>
        <p:grpSpPr>
          <a:xfrm>
            <a:off x="8515890" y="39961"/>
            <a:ext cx="611443" cy="374904"/>
            <a:chOff x="8515890" y="39961"/>
            <a:chExt cx="611443" cy="374904"/>
          </a:xfrm>
        </p:grpSpPr>
        <p:sp>
          <p:nvSpPr>
            <p:cNvPr id="15" name="Rectangle 14"/>
            <p:cNvSpPr/>
            <p:nvPr/>
          </p:nvSpPr>
          <p:spPr>
            <a:xfrm>
              <a:off x="8515890" y="131676"/>
              <a:ext cx="349456" cy="184666"/>
            </a:xfrm>
            <a:prstGeom prst="rect">
              <a:avLst/>
            </a:prstGeom>
            <a:noFill/>
          </p:spPr>
          <p:txBody>
            <a:bodyPr wrap="none" lIns="0" tIns="0" rIns="0" bIns="0" anchor="ctr">
              <a:spAutoFit/>
            </a:bodyPr>
            <a:lstStyle/>
            <a:p>
              <a:pPr algn="ctr"/>
              <a:r>
                <a:rPr lang="en-US" sz="1200" b="1" cap="none" spc="-100" dirty="0">
                  <a:ln w="6350">
                    <a:noFill/>
                    <a:prstDash val="solid"/>
                  </a:ln>
                  <a:solidFill>
                    <a:schemeClr val="bg1"/>
                  </a:solidFill>
                  <a:latin typeface="+mj-lt"/>
                </a:rPr>
                <a:t>MORE</a:t>
              </a:r>
            </a:p>
          </p:txBody>
        </p:sp>
        <p:sp>
          <p:nvSpPr>
            <p:cNvPr id="16" name="Right Arrow 15"/>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3" name="Object 2"/>
          <p:cNvGraphicFramePr>
            <a:graphicFrameLocks noChangeAspect="1"/>
          </p:cNvGraphicFramePr>
          <p:nvPr>
            <p:extLst>
              <p:ext uri="{D42A27DB-BD31-4B8C-83A1-F6EECF244321}">
                <p14:modId xmlns:p14="http://schemas.microsoft.com/office/powerpoint/2010/main" val="1078115366"/>
              </p:ext>
            </p:extLst>
          </p:nvPr>
        </p:nvGraphicFramePr>
        <p:xfrm>
          <a:off x="3878263" y="6535738"/>
          <a:ext cx="284162" cy="238125"/>
        </p:xfrm>
        <a:graphic>
          <a:graphicData uri="http://schemas.openxmlformats.org/presentationml/2006/ole">
            <mc:AlternateContent xmlns:mc="http://schemas.openxmlformats.org/markup-compatibility/2006">
              <mc:Choice xmlns:v="urn:schemas-microsoft-com:vml" Requires="v">
                <p:oleObj spid="_x0000_s67663" name="Worksheet" showAsIcon="1" r:id="rId6" imgW="914400" imgH="771480" progId="Excel.Sheet.12">
                  <p:embed/>
                </p:oleObj>
              </mc:Choice>
              <mc:Fallback>
                <p:oleObj name="Worksheet" showAsIcon="1" r:id="rId6" imgW="914400" imgH="771480" progId="Excel.Sheet.12">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l="31728" t="2213" r="31728" b="63409"/>
                      <a:stretch>
                        <a:fillRect/>
                      </a:stretch>
                    </p:blipFill>
                    <p:spPr bwMode="auto">
                      <a:xfrm>
                        <a:off x="3878263" y="6535738"/>
                        <a:ext cx="2841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7662" name="Picture 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599879"/>
            <a:ext cx="8991600" cy="570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MoreInfo"/>
          <p:cNvSpPr txBox="1"/>
          <p:nvPr>
            <p:custDataLst>
              <p:tags r:id="rId2"/>
            </p:custDataLst>
          </p:nvPr>
        </p:nvSpPr>
        <p:spPr>
          <a:xfrm>
            <a:off x="177801" y="6944886"/>
            <a:ext cx="8778240" cy="2285241"/>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For your club, the chart illustrates the importance of six different reasons for staying in Rotary. </a:t>
            </a:r>
          </a:p>
          <a:p>
            <a:endParaRPr lang="en-CA" sz="1050" dirty="0"/>
          </a:p>
          <a:p>
            <a:r>
              <a:rPr lang="en-CA" sz="1050" dirty="0"/>
              <a:t>Respondents were asked the following question:</a:t>
            </a:r>
          </a:p>
          <a:p>
            <a:pPr lvl="1"/>
            <a:r>
              <a:rPr lang="en-CA" sz="1050" dirty="0"/>
              <a:t>Using a 5 point scale where 5 means very important and 1 means not important at all, how important are each of the following reasons you stay in Rotary?</a:t>
            </a:r>
          </a:p>
          <a:p>
            <a:pPr marL="1543050" lvl="3" indent="-171450">
              <a:buFont typeface="Wingdings" panose="05000000000000000000" pitchFamily="2" charset="2"/>
              <a:buChar char="o"/>
            </a:pPr>
            <a:r>
              <a:rPr lang="en-CA" sz="1050" dirty="0"/>
              <a:t>Friendship &amp; fellowship</a:t>
            </a:r>
          </a:p>
          <a:p>
            <a:pPr marL="1543050" lvl="3" indent="-171450">
              <a:buFont typeface="Wingdings" panose="05000000000000000000" pitchFamily="2" charset="2"/>
              <a:buChar char="o"/>
            </a:pPr>
            <a:r>
              <a:rPr lang="en-CA" sz="1050" dirty="0"/>
              <a:t>Impact internationally</a:t>
            </a:r>
          </a:p>
          <a:p>
            <a:pPr marL="1543050" lvl="3" indent="-171450">
              <a:buFont typeface="Wingdings" panose="05000000000000000000" pitchFamily="2" charset="2"/>
              <a:buChar char="o"/>
            </a:pPr>
            <a:r>
              <a:rPr lang="en-CA" sz="1050" dirty="0"/>
              <a:t>Impact locally</a:t>
            </a:r>
          </a:p>
          <a:p>
            <a:pPr marL="1543050" lvl="3" indent="-171450">
              <a:buFont typeface="Wingdings" panose="05000000000000000000" pitchFamily="2" charset="2"/>
              <a:buChar char="o"/>
            </a:pPr>
            <a:r>
              <a:rPr lang="en-CA" sz="1050" dirty="0"/>
              <a:t>Networking for business</a:t>
            </a:r>
          </a:p>
          <a:p>
            <a:pPr marL="1543050" lvl="3" indent="-171450">
              <a:buFont typeface="Wingdings" panose="05000000000000000000" pitchFamily="2" charset="2"/>
              <a:buChar char="o"/>
            </a:pPr>
            <a:r>
              <a:rPr lang="en-CA" sz="1050" dirty="0"/>
              <a:t>Personal recognition</a:t>
            </a:r>
          </a:p>
          <a:p>
            <a:pPr marL="1543050" lvl="3" indent="-171450">
              <a:buFont typeface="Wingdings" panose="05000000000000000000" pitchFamily="2" charset="2"/>
              <a:buChar char="o"/>
            </a:pPr>
            <a:r>
              <a:rPr lang="en-CA" sz="1050" dirty="0"/>
              <a:t>Training &amp; Personal Development</a:t>
            </a:r>
          </a:p>
          <a:p>
            <a:pPr lvl="1"/>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27527976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8.33333E-7 3.33333E-6 L 0.00052 -0.93473 " pathEditMode="relative" rAng="0" ptsTypes="AA">
                                      <p:cBhvr>
                                        <p:cTn id="6" dur="500" fill="hold"/>
                                        <p:tgtEl>
                                          <p:spTgt spid="11"/>
                                        </p:tgtEl>
                                        <p:attrNameLst>
                                          <p:attrName>ppt_x</p:attrName>
                                          <p:attrName>ppt_y</p:attrName>
                                        </p:attrNameLst>
                                      </p:cBhvr>
                                      <p:rCtr x="17" y="-4673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ENGAGEMENT</a:t>
            </a:r>
          </a:p>
        </p:txBody>
      </p:sp>
      <p:sp>
        <p:nvSpPr>
          <p:cNvPr id="17" name="Freeform 16">
            <a:hlinkClick r:id="rId3" action="ppaction://hlinksldjump"/>
          </p:cNvPr>
          <p:cNvSpPr/>
          <p:nvPr/>
        </p:nvSpPr>
        <p:spPr>
          <a:xfrm>
            <a:off x="3890438" y="3833298"/>
            <a:ext cx="1367362" cy="306894"/>
          </a:xfrm>
          <a:custGeom>
            <a:avLst/>
            <a:gdLst>
              <a:gd name="connsiteX0" fmla="*/ 0 w 1447800"/>
              <a:gd name="connsiteY0" fmla="*/ 91412 h 548461"/>
              <a:gd name="connsiteX1" fmla="*/ 91412 w 1447800"/>
              <a:gd name="connsiteY1" fmla="*/ 0 h 548461"/>
              <a:gd name="connsiteX2" fmla="*/ 1356388 w 1447800"/>
              <a:gd name="connsiteY2" fmla="*/ 0 h 548461"/>
              <a:gd name="connsiteX3" fmla="*/ 1447800 w 1447800"/>
              <a:gd name="connsiteY3" fmla="*/ 91412 h 548461"/>
              <a:gd name="connsiteX4" fmla="*/ 1447800 w 1447800"/>
              <a:gd name="connsiteY4" fmla="*/ 457049 h 548461"/>
              <a:gd name="connsiteX5" fmla="*/ 1356388 w 1447800"/>
              <a:gd name="connsiteY5" fmla="*/ 548461 h 548461"/>
              <a:gd name="connsiteX6" fmla="*/ 91412 w 1447800"/>
              <a:gd name="connsiteY6" fmla="*/ 548461 h 548461"/>
              <a:gd name="connsiteX7" fmla="*/ 0 w 1447800"/>
              <a:gd name="connsiteY7" fmla="*/ 457049 h 548461"/>
              <a:gd name="connsiteX8" fmla="*/ 0 w 1447800"/>
              <a:gd name="connsiteY8" fmla="*/ 91412 h 54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548461">
                <a:moveTo>
                  <a:pt x="0" y="91412"/>
                </a:moveTo>
                <a:cubicBezTo>
                  <a:pt x="0" y="40927"/>
                  <a:pt x="40927" y="0"/>
                  <a:pt x="91412" y="0"/>
                </a:cubicBezTo>
                <a:lnTo>
                  <a:pt x="1356388" y="0"/>
                </a:lnTo>
                <a:cubicBezTo>
                  <a:pt x="1406873" y="0"/>
                  <a:pt x="1447800" y="40927"/>
                  <a:pt x="1447800" y="91412"/>
                </a:cubicBezTo>
                <a:lnTo>
                  <a:pt x="1447800" y="457049"/>
                </a:lnTo>
                <a:cubicBezTo>
                  <a:pt x="1447800" y="507534"/>
                  <a:pt x="1406873" y="548461"/>
                  <a:pt x="1356388" y="548461"/>
                </a:cubicBezTo>
                <a:lnTo>
                  <a:pt x="91412" y="548461"/>
                </a:lnTo>
                <a:cubicBezTo>
                  <a:pt x="40927" y="548461"/>
                  <a:pt x="0" y="507534"/>
                  <a:pt x="0" y="457049"/>
                </a:cubicBezTo>
                <a:lnTo>
                  <a:pt x="0" y="91412"/>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874" tIns="64874" rIns="64874" bIns="64874" numCol="1" spcCol="1270" anchor="ctr" anchorCtr="0">
            <a:noAutofit/>
          </a:bodyPr>
          <a:lstStyle/>
          <a:p>
            <a:pPr lvl="0" algn="ctr" defTabSz="444500">
              <a:lnSpc>
                <a:spcPts val="900"/>
              </a:lnSpc>
              <a:spcBef>
                <a:spcPct val="0"/>
              </a:spcBef>
              <a:spcAft>
                <a:spcPts val="0"/>
              </a:spcAft>
            </a:pPr>
            <a:r>
              <a:rPr lang="en-US" sz="1000" b="0" i="0" u="none" kern="1200" dirty="0">
                <a:solidFill>
                  <a:schemeClr val="tx1"/>
                </a:solidFill>
              </a:rPr>
              <a:t>Engagement - Club</a:t>
            </a:r>
            <a:endParaRPr lang="en-US" sz="1000" kern="1200" dirty="0">
              <a:solidFill>
                <a:schemeClr val="tx1"/>
              </a:solidFill>
            </a:endParaRPr>
          </a:p>
        </p:txBody>
      </p:sp>
      <p:sp>
        <p:nvSpPr>
          <p:cNvPr id="18" name="Freeform 17">
            <a:hlinkClick r:id="rId4" action="ppaction://hlinksldjump"/>
          </p:cNvPr>
          <p:cNvSpPr/>
          <p:nvPr/>
        </p:nvSpPr>
        <p:spPr>
          <a:xfrm>
            <a:off x="3890438" y="4493706"/>
            <a:ext cx="1367362"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647" tIns="51647" rIns="51647" bIns="51647" numCol="1" spcCol="1270" anchor="ctr" anchorCtr="0">
            <a:noAutofit/>
          </a:bodyPr>
          <a:lstStyle/>
          <a:p>
            <a:pPr algn="ctr" defTabSz="444500">
              <a:lnSpc>
                <a:spcPts val="900"/>
              </a:lnSpc>
              <a:spcBef>
                <a:spcPct val="0"/>
              </a:spcBef>
            </a:pPr>
            <a:r>
              <a:rPr lang="en-US" sz="1000" dirty="0">
                <a:solidFill>
                  <a:schemeClr val="tx1"/>
                </a:solidFill>
              </a:rPr>
              <a:t>Self Assessment of </a:t>
            </a:r>
          </a:p>
          <a:p>
            <a:pPr algn="ctr" defTabSz="444500">
              <a:lnSpc>
                <a:spcPts val="900"/>
              </a:lnSpc>
              <a:spcBef>
                <a:spcPct val="0"/>
              </a:spcBef>
            </a:pPr>
            <a:r>
              <a:rPr lang="en-US" sz="1000" dirty="0">
                <a:solidFill>
                  <a:schemeClr val="tx1"/>
                </a:solidFill>
              </a:rPr>
              <a:t>Role in the Club</a:t>
            </a:r>
          </a:p>
        </p:txBody>
      </p:sp>
      <p:sp>
        <p:nvSpPr>
          <p:cNvPr id="19" name="Freeform 18">
            <a:hlinkClick r:id="rId5" action="ppaction://hlinksldjump"/>
          </p:cNvPr>
          <p:cNvSpPr/>
          <p:nvPr/>
        </p:nvSpPr>
        <p:spPr>
          <a:xfrm>
            <a:off x="3890438" y="4163502"/>
            <a:ext cx="1367362"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647" tIns="51647" rIns="51647" bIns="51647" numCol="1" spcCol="1270" anchor="ctr" anchorCtr="0">
            <a:noAutofit/>
          </a:bodyPr>
          <a:lstStyle/>
          <a:p>
            <a:pPr algn="ctr" defTabSz="444500">
              <a:lnSpc>
                <a:spcPts val="900"/>
              </a:lnSpc>
              <a:spcBef>
                <a:spcPct val="0"/>
              </a:spcBef>
            </a:pPr>
            <a:r>
              <a:rPr lang="en-US" sz="1000" dirty="0">
                <a:solidFill>
                  <a:schemeClr val="tx1"/>
                </a:solidFill>
              </a:rPr>
              <a:t>Preferred Engagement</a:t>
            </a:r>
          </a:p>
        </p:txBody>
      </p:sp>
      <p:sp>
        <p:nvSpPr>
          <p:cNvPr id="20" name="Freeform 19">
            <a:hlinkClick r:id="rId6" action="ppaction://hlinksldjump"/>
          </p:cNvPr>
          <p:cNvSpPr/>
          <p:nvPr/>
        </p:nvSpPr>
        <p:spPr>
          <a:xfrm>
            <a:off x="3890438" y="3172890"/>
            <a:ext cx="1367362"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1000" dirty="0">
                <a:solidFill>
                  <a:schemeClr val="tx1"/>
                </a:solidFill>
              </a:rPr>
              <a:t>Rotary Roles</a:t>
            </a:r>
          </a:p>
        </p:txBody>
      </p:sp>
      <p:sp>
        <p:nvSpPr>
          <p:cNvPr id="21" name="Freeform 20">
            <a:hlinkClick r:id="rId7" action="ppaction://hlinksldjump"/>
          </p:cNvPr>
          <p:cNvSpPr/>
          <p:nvPr/>
        </p:nvSpPr>
        <p:spPr>
          <a:xfrm>
            <a:off x="3890438" y="3503094"/>
            <a:ext cx="1367362"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1000" dirty="0">
                <a:solidFill>
                  <a:schemeClr val="tx1"/>
                </a:solidFill>
              </a:rPr>
              <a:t>Engagement - District</a:t>
            </a:r>
          </a:p>
        </p:txBody>
      </p:sp>
    </p:spTree>
    <p:extLst>
      <p:ext uri="{BB962C8B-B14F-4D97-AF65-F5344CB8AC3E}">
        <p14:creationId xmlns:p14="http://schemas.microsoft.com/office/powerpoint/2010/main" val="1742218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sz="2000" dirty="0">
                <a:solidFill>
                  <a:schemeClr val="lt1"/>
                </a:solidFill>
                <a:latin typeface="+mn-lt"/>
                <a:ea typeface="+mn-ea"/>
                <a:cs typeface="+mn-cs"/>
              </a:rPr>
              <a:t>Rotary Roles - Club</a:t>
            </a:r>
          </a:p>
        </p:txBody>
      </p:sp>
      <p:graphicFrame>
        <p:nvGraphicFramePr>
          <p:cNvPr id="8" name="Object 7"/>
          <p:cNvGraphicFramePr>
            <a:graphicFrameLocks noChangeAspect="1"/>
          </p:cNvGraphicFramePr>
          <p:nvPr>
            <p:extLst>
              <p:ext uri="{D42A27DB-BD31-4B8C-83A1-F6EECF244321}">
                <p14:modId xmlns:p14="http://schemas.microsoft.com/office/powerpoint/2010/main" val="3554142492"/>
              </p:ext>
            </p:extLst>
          </p:nvPr>
        </p:nvGraphicFramePr>
        <p:xfrm>
          <a:off x="3878556" y="6535386"/>
          <a:ext cx="283464" cy="239159"/>
        </p:xfrm>
        <a:graphic>
          <a:graphicData uri="http://schemas.openxmlformats.org/presentationml/2006/ole">
            <mc:AlternateContent xmlns:mc="http://schemas.openxmlformats.org/markup-compatibility/2006">
              <mc:Choice xmlns:v="urn:schemas-microsoft-com:vml" Requires="v">
                <p:oleObj spid="_x0000_s2198" name="Worksheet" showAsIcon="1" r:id="rId5" imgW="914400" imgH="771480" progId="Excel.Sheet.12">
                  <p:embed/>
                </p:oleObj>
              </mc:Choice>
              <mc:Fallback>
                <p:oleObj name="Worksheet" showAsIcon="1" r:id="rId5" imgW="914400" imgH="771480" progId="Excel.Sheet.12">
                  <p:embed/>
                  <p:pic>
                    <p:nvPicPr>
                      <p:cNvPr id="0" name="Object 2"/>
                      <p:cNvPicPr>
                        <a:picLocks noChangeArrowheads="1"/>
                      </p:cNvPicPr>
                      <p:nvPr/>
                    </p:nvPicPr>
                    <p:blipFill>
                      <a:blip r:embed="rId6"/>
                      <a:srcRect l="31728" t="2213" r="31728" b="63409"/>
                      <a:stretch>
                        <a:fillRect/>
                      </a:stretch>
                    </p:blipFill>
                    <p:spPr bwMode="auto">
                      <a:xfrm>
                        <a:off x="3878556" y="6535386"/>
                        <a:ext cx="283464" cy="23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Picture 9" descr="info_whit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pic>
        <p:nvPicPr>
          <p:cNvPr id="2" name="Picture 1"/>
          <p:cNvPicPr>
            <a:picLocks noChangeAspect="1"/>
          </p:cNvPicPr>
          <p:nvPr/>
        </p:nvPicPr>
        <p:blipFill>
          <a:blip r:embed="rId8"/>
          <a:stretch>
            <a:fillRect/>
          </a:stretch>
        </p:blipFill>
        <p:spPr>
          <a:xfrm>
            <a:off x="350154" y="545342"/>
            <a:ext cx="8443692" cy="5767316"/>
          </a:xfrm>
          <a:prstGeom prst="rect">
            <a:avLst/>
          </a:prstGeom>
        </p:spPr>
      </p:pic>
      <p:sp>
        <p:nvSpPr>
          <p:cNvPr id="11" name="MoreInfo"/>
          <p:cNvSpPr txBox="1"/>
          <p:nvPr>
            <p:custDataLst>
              <p:tags r:id="rId2"/>
            </p:custDataLst>
          </p:nvPr>
        </p:nvSpPr>
        <p:spPr>
          <a:xfrm>
            <a:off x="177801" y="6944886"/>
            <a:ext cx="8778240" cy="3901068"/>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For your club, the chart illustrates the percent of total respondents in each type of Rotary role: club and district, current and past. </a:t>
            </a:r>
          </a:p>
          <a:p>
            <a:endParaRPr lang="en-CA" sz="1050" dirty="0"/>
          </a:p>
          <a:p>
            <a:r>
              <a:rPr lang="en-CA" sz="1050" dirty="0"/>
              <a:t>Respondents were asked the following questions:</a:t>
            </a:r>
          </a:p>
          <a:p>
            <a:pPr lvl="1"/>
            <a:r>
              <a:rPr lang="en-CA" sz="1050" dirty="0"/>
              <a:t>What roles, if any, do you CURRENTLY hold in your Rotary club?  Please check all that apply.</a:t>
            </a:r>
          </a:p>
          <a:p>
            <a:pPr lvl="1"/>
            <a:r>
              <a:rPr lang="en-CA" sz="1050" dirty="0"/>
              <a:t>What roles, if any, have you EVER held in any Rotary club?  Please check all that apply.</a:t>
            </a:r>
          </a:p>
          <a:p>
            <a:pPr marL="1543050" lvl="3" indent="-171450">
              <a:buFont typeface="Wingdings" panose="05000000000000000000" pitchFamily="2" charset="2"/>
              <a:buChar char="o"/>
            </a:pPr>
            <a:r>
              <a:rPr lang="en-CA" sz="1050" dirty="0"/>
              <a:t>Club President</a:t>
            </a:r>
          </a:p>
          <a:p>
            <a:pPr marL="1543050" lvl="3" indent="-171450">
              <a:buFont typeface="Wingdings" panose="05000000000000000000" pitchFamily="2" charset="2"/>
              <a:buChar char="o"/>
            </a:pPr>
            <a:r>
              <a:rPr lang="en-CA" sz="1050" dirty="0"/>
              <a:t>President Elect</a:t>
            </a:r>
          </a:p>
          <a:p>
            <a:pPr marL="1543050" lvl="3" indent="-171450">
              <a:buFont typeface="Wingdings" panose="05000000000000000000" pitchFamily="2" charset="2"/>
              <a:buChar char="o"/>
            </a:pPr>
            <a:r>
              <a:rPr lang="en-CA" sz="1050" dirty="0"/>
              <a:t>Club Board member</a:t>
            </a:r>
          </a:p>
          <a:p>
            <a:pPr marL="1543050" lvl="3" indent="-171450">
              <a:buFont typeface="Wingdings" panose="05000000000000000000" pitchFamily="2" charset="2"/>
              <a:buChar char="o"/>
            </a:pPr>
            <a:r>
              <a:rPr lang="en-CA" sz="1050" dirty="0"/>
              <a:t>Active on one or more committees</a:t>
            </a:r>
          </a:p>
          <a:p>
            <a:pPr marL="1543050" lvl="3" indent="-171450">
              <a:buFont typeface="Wingdings" panose="05000000000000000000" pitchFamily="2" charset="2"/>
              <a:buChar char="o"/>
            </a:pPr>
            <a:r>
              <a:rPr lang="en-CA" sz="1050" dirty="0"/>
              <a:t>Active volunteer in fundraising activities</a:t>
            </a:r>
          </a:p>
          <a:p>
            <a:pPr marL="1543050" lvl="3" indent="-171450">
              <a:buFont typeface="Wingdings" panose="05000000000000000000" pitchFamily="2" charset="2"/>
              <a:buChar char="o"/>
            </a:pPr>
            <a:r>
              <a:rPr lang="en-CA" sz="1050" dirty="0"/>
              <a:t>Active volunteer in service activities</a:t>
            </a:r>
          </a:p>
          <a:p>
            <a:pPr marL="1543050" lvl="3" indent="-171450">
              <a:buFont typeface="Wingdings" panose="05000000000000000000" pitchFamily="2" charset="2"/>
              <a:buChar char="o"/>
            </a:pPr>
            <a:r>
              <a:rPr lang="en-CA" sz="1050" dirty="0"/>
              <a:t>Contribute financially to club fundraising</a:t>
            </a:r>
          </a:p>
          <a:p>
            <a:pPr lvl="1"/>
            <a:endParaRPr lang="en-CA" sz="1050" dirty="0"/>
          </a:p>
          <a:p>
            <a:pPr lvl="1"/>
            <a:r>
              <a:rPr lang="en-CA" sz="1050" dirty="0"/>
              <a:t>What roles, if any, do you CURRENTLY hold at the DISTRICT level?  Please check all that apply.</a:t>
            </a:r>
          </a:p>
          <a:p>
            <a:pPr marL="1543050" lvl="3" indent="-171450">
              <a:buFont typeface="Wingdings" panose="05000000000000000000" pitchFamily="2" charset="2"/>
              <a:buChar char="o"/>
            </a:pPr>
            <a:r>
              <a:rPr lang="en-CA" sz="1050" dirty="0"/>
              <a:t>District Leadership Team (District Chairperson or AG)</a:t>
            </a:r>
          </a:p>
          <a:p>
            <a:pPr marL="1543050" lvl="3" indent="-171450">
              <a:buFont typeface="Wingdings" panose="05000000000000000000" pitchFamily="2" charset="2"/>
              <a:buChar char="o"/>
            </a:pPr>
            <a:r>
              <a:rPr lang="en-CA" sz="1050" dirty="0"/>
              <a:t>District committee member</a:t>
            </a:r>
          </a:p>
          <a:p>
            <a:pPr lvl="3"/>
            <a:r>
              <a:rPr lang="en-CA" sz="1050" dirty="0"/>
              <a:t>	</a:t>
            </a:r>
          </a:p>
          <a:p>
            <a:pPr lvl="1"/>
            <a:r>
              <a:rPr lang="en-CA" sz="1050" dirty="0"/>
              <a:t>What roles, if any, have you EVER held at the DISTRICT level?  Please check all that apply.</a:t>
            </a:r>
          </a:p>
          <a:p>
            <a:pPr marL="1543050" lvl="3" indent="-171450">
              <a:buFont typeface="Wingdings" panose="05000000000000000000" pitchFamily="2" charset="2"/>
              <a:buChar char="o"/>
            </a:pPr>
            <a:r>
              <a:rPr lang="en-CA" sz="1050" dirty="0"/>
              <a:t>District Leadership Team (District Chairperson or AG) </a:t>
            </a:r>
          </a:p>
          <a:p>
            <a:pPr marL="1543050" lvl="3" indent="-171450">
              <a:buFont typeface="Wingdings" panose="05000000000000000000" pitchFamily="2" charset="2"/>
              <a:buChar char="o"/>
            </a:pPr>
            <a:r>
              <a:rPr lang="en-CA" sz="1050" dirty="0"/>
              <a:t>District committee member</a:t>
            </a:r>
          </a:p>
          <a:p>
            <a:pPr marL="1543050" lvl="3" indent="-171450">
              <a:buFont typeface="Wingdings" panose="05000000000000000000" pitchFamily="2" charset="2"/>
              <a:buChar char="o"/>
            </a:pPr>
            <a:r>
              <a:rPr lang="en-CA" sz="1050" dirty="0"/>
              <a:t>District Governor stream (DG, </a:t>
            </a:r>
            <a:r>
              <a:rPr lang="en-CA" sz="1050" dirty="0" err="1"/>
              <a:t>PDG</a:t>
            </a:r>
            <a:r>
              <a:rPr lang="en-CA" sz="1050" dirty="0"/>
              <a:t>, </a:t>
            </a:r>
            <a:r>
              <a:rPr lang="en-CA" sz="1050" dirty="0" err="1"/>
              <a:t>DGE</a:t>
            </a:r>
            <a:r>
              <a:rPr lang="en-CA" sz="1050" dirty="0"/>
              <a:t>, </a:t>
            </a:r>
            <a:r>
              <a:rPr lang="en-CA" sz="1050" dirty="0" err="1"/>
              <a:t>DGN</a:t>
            </a:r>
            <a:r>
              <a:rPr lang="en-CA" sz="1050" dirty="0"/>
              <a:t>, </a:t>
            </a:r>
            <a:r>
              <a:rPr lang="en-CA" sz="1050" dirty="0" err="1"/>
              <a:t>DGND</a:t>
            </a:r>
            <a:r>
              <a:rPr lang="en-CA" sz="1050" dirty="0"/>
              <a:t>)</a:t>
            </a:r>
          </a:p>
          <a:p>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11429319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00052 0.06296 L 0.00052 -0.93032 " pathEditMode="relative" rAng="0" ptsTypes="AA">
                                      <p:cBhvr>
                                        <p:cTn id="6" dur="500" fill="hold"/>
                                        <p:tgtEl>
                                          <p:spTgt spid="11"/>
                                        </p:tgtEl>
                                        <p:attrNameLst>
                                          <p:attrName>ppt_x</p:attrName>
                                          <p:attrName>ppt_y</p:attrName>
                                        </p:attrNameLst>
                                      </p:cBhvr>
                                      <p:rCtr x="0" y="-4967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CA" dirty="0"/>
              <a:t>Engagement in </a:t>
            </a:r>
            <a:r>
              <a:rPr lang="en-CA" baseline="0" dirty="0"/>
              <a:t>District Initiatives</a:t>
            </a:r>
            <a:r>
              <a:rPr lang="en-CA" dirty="0"/>
              <a:t> – Club</a:t>
            </a:r>
          </a:p>
        </p:txBody>
      </p:sp>
      <p:graphicFrame>
        <p:nvGraphicFramePr>
          <p:cNvPr id="3" name="Object 2"/>
          <p:cNvGraphicFramePr>
            <a:graphicFrameLocks noChangeAspect="1"/>
          </p:cNvGraphicFramePr>
          <p:nvPr>
            <p:extLst>
              <p:ext uri="{D42A27DB-BD31-4B8C-83A1-F6EECF244321}">
                <p14:modId xmlns:p14="http://schemas.microsoft.com/office/powerpoint/2010/main" val="2126755060"/>
              </p:ext>
            </p:extLst>
          </p:nvPr>
        </p:nvGraphicFramePr>
        <p:xfrm>
          <a:off x="3878263" y="6535738"/>
          <a:ext cx="284162" cy="238125"/>
        </p:xfrm>
        <a:graphic>
          <a:graphicData uri="http://schemas.openxmlformats.org/presentationml/2006/ole">
            <mc:AlternateContent xmlns:mc="http://schemas.openxmlformats.org/markup-compatibility/2006">
              <mc:Choice xmlns:v="urn:schemas-microsoft-com:vml" Requires="v">
                <p:oleObj spid="_x0000_s41098" name="Worksheet" showAsIcon="1" r:id="rId5" imgW="914400" imgH="771480" progId="Excel.Sheet.12">
                  <p:embed/>
                </p:oleObj>
              </mc:Choice>
              <mc:Fallback>
                <p:oleObj name="Worksheet" showAsIcon="1" r:id="rId5" imgW="914400" imgH="771480" progId="Excel.Sheet.12">
                  <p:embed/>
                  <p:pic>
                    <p:nvPicPr>
                      <p:cNvPr id="0" name="Object 7"/>
                      <p:cNvPicPr>
                        <a:picLocks noChangeAspect="1" noChangeArrowheads="1"/>
                      </p:cNvPicPr>
                      <p:nvPr/>
                    </p:nvPicPr>
                    <p:blipFill>
                      <a:blip r:embed="rId6"/>
                      <a:srcRect l="31728" t="2213" r="31728" b="63409"/>
                      <a:stretch>
                        <a:fillRect/>
                      </a:stretch>
                    </p:blipFill>
                    <p:spPr bwMode="auto">
                      <a:xfrm>
                        <a:off x="3878263" y="6535738"/>
                        <a:ext cx="2841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5" descr="info_whit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pSp>
        <p:nvGrpSpPr>
          <p:cNvPr id="19" name="Group 18"/>
          <p:cNvGrpSpPr/>
          <p:nvPr/>
        </p:nvGrpSpPr>
        <p:grpSpPr>
          <a:xfrm>
            <a:off x="8515890" y="39961"/>
            <a:ext cx="611443" cy="374904"/>
            <a:chOff x="8515890" y="39961"/>
            <a:chExt cx="611443" cy="374904"/>
          </a:xfrm>
        </p:grpSpPr>
        <p:sp>
          <p:nvSpPr>
            <p:cNvPr id="20" name="Rectangle 19"/>
            <p:cNvSpPr/>
            <p:nvPr/>
          </p:nvSpPr>
          <p:spPr>
            <a:xfrm>
              <a:off x="8515890" y="131676"/>
              <a:ext cx="349456" cy="184666"/>
            </a:xfrm>
            <a:prstGeom prst="rect">
              <a:avLst/>
            </a:prstGeom>
            <a:noFill/>
          </p:spPr>
          <p:txBody>
            <a:bodyPr wrap="none" lIns="0" tIns="0" rIns="0" bIns="0" anchor="ctr">
              <a:spAutoFit/>
            </a:bodyPr>
            <a:lstStyle/>
            <a:p>
              <a:pPr algn="ctr"/>
              <a:r>
                <a:rPr lang="en-US" sz="1200" b="1" cap="none" spc="-100" dirty="0">
                  <a:ln w="6350">
                    <a:noFill/>
                    <a:prstDash val="solid"/>
                  </a:ln>
                  <a:solidFill>
                    <a:schemeClr val="bg1"/>
                  </a:solidFill>
                  <a:latin typeface="+mj-lt"/>
                </a:rPr>
                <a:t>MORE</a:t>
              </a:r>
            </a:p>
          </p:txBody>
        </p:sp>
        <p:sp>
          <p:nvSpPr>
            <p:cNvPr id="21" name="Right Arrow 20"/>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p:cNvPicPr>
            <a:picLocks noChangeAspect="1"/>
          </p:cNvPicPr>
          <p:nvPr/>
        </p:nvPicPr>
        <p:blipFill>
          <a:blip r:embed="rId8"/>
          <a:stretch>
            <a:fillRect/>
          </a:stretch>
        </p:blipFill>
        <p:spPr>
          <a:xfrm>
            <a:off x="228223" y="1304360"/>
            <a:ext cx="8687553" cy="4249280"/>
          </a:xfrm>
          <a:prstGeom prst="rect">
            <a:avLst/>
          </a:prstGeom>
        </p:spPr>
      </p:pic>
      <p:sp>
        <p:nvSpPr>
          <p:cNvPr id="7" name="MoreInfo"/>
          <p:cNvSpPr txBox="1"/>
          <p:nvPr>
            <p:custDataLst>
              <p:tags r:id="rId2"/>
            </p:custDataLst>
          </p:nvPr>
        </p:nvSpPr>
        <p:spPr>
          <a:xfrm>
            <a:off x="177801" y="6944886"/>
            <a:ext cx="8778240" cy="2123658"/>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the percent of club respondents who participated in each type of district initiative.  </a:t>
            </a:r>
          </a:p>
          <a:p>
            <a:endParaRPr lang="en-CA" sz="1050" dirty="0"/>
          </a:p>
          <a:p>
            <a:r>
              <a:rPr lang="en-CA" sz="1050" dirty="0"/>
              <a:t>Respondents were asked the following question:</a:t>
            </a:r>
          </a:p>
          <a:p>
            <a:pPr lvl="2"/>
            <a:r>
              <a:rPr lang="en-CA" sz="1050" dirty="0"/>
              <a:t>Which of the following apply to you?  Please check all that apply.</a:t>
            </a:r>
          </a:p>
          <a:p>
            <a:pPr lvl="2"/>
            <a:r>
              <a:rPr lang="en-CA" sz="1050" dirty="0"/>
              <a:t>Have you -</a:t>
            </a:r>
          </a:p>
          <a:p>
            <a:pPr marL="1543050" lvl="3" indent="-171450">
              <a:buFont typeface="Wingdings" panose="05000000000000000000" pitchFamily="2" charset="2"/>
              <a:buChar char="o"/>
            </a:pPr>
            <a:r>
              <a:rPr lang="en-CA" sz="1050" dirty="0"/>
              <a:t>Attended district assembly/conference in 2016 (Canmore)</a:t>
            </a:r>
          </a:p>
          <a:p>
            <a:pPr marL="1543050" lvl="3" indent="-171450">
              <a:buFont typeface="Wingdings" panose="05000000000000000000" pitchFamily="2" charset="2"/>
              <a:buChar char="o"/>
            </a:pPr>
            <a:r>
              <a:rPr lang="en-CA" sz="1050" dirty="0"/>
              <a:t>Participated in 3 or more district meetings/teleconferences in the past 12 months</a:t>
            </a:r>
          </a:p>
          <a:p>
            <a:pPr marL="1543050" lvl="3" indent="-171450">
              <a:buFont typeface="Wingdings" panose="05000000000000000000" pitchFamily="2" charset="2"/>
              <a:buChar char="o"/>
            </a:pPr>
            <a:r>
              <a:rPr lang="en-CA" sz="1050" dirty="0"/>
              <a:t>Read the district newsletter 6 times or more in the past 12 months</a:t>
            </a:r>
          </a:p>
          <a:p>
            <a:pPr marL="1543050" lvl="3" indent="-171450">
              <a:buFont typeface="Wingdings" panose="05000000000000000000" pitchFamily="2" charset="2"/>
              <a:buChar char="o"/>
            </a:pPr>
            <a:r>
              <a:rPr lang="en-CA" sz="1050" dirty="0"/>
              <a:t>Read the weekly </a:t>
            </a:r>
            <a:r>
              <a:rPr lang="en-CA" sz="1050" dirty="0" err="1"/>
              <a:t>WhaZUP</a:t>
            </a:r>
            <a:r>
              <a:rPr lang="en-CA" sz="1050" dirty="0"/>
              <a:t>! Events digest 6 times or more in the past 12 months</a:t>
            </a:r>
          </a:p>
          <a:p>
            <a:pPr marL="1543050" lvl="3" indent="-171450">
              <a:buFont typeface="Wingdings" panose="05000000000000000000" pitchFamily="2" charset="2"/>
              <a:buChar char="o"/>
            </a:pPr>
            <a:r>
              <a:rPr lang="en-CA" sz="1050" dirty="0"/>
              <a:t>Visit the district website at least monthly</a:t>
            </a:r>
          </a:p>
          <a:p>
            <a:pPr lvl="1"/>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36985564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00052 0.06296 L 0.00052 -0.93032 " pathEditMode="relative" rAng="0" ptsTypes="AA">
                                      <p:cBhvr>
                                        <p:cTn id="6" dur="500" fill="hold"/>
                                        <p:tgtEl>
                                          <p:spTgt spid="7"/>
                                        </p:tgtEl>
                                        <p:attrNameLst>
                                          <p:attrName>ppt_x</p:attrName>
                                          <p:attrName>ppt_y</p:attrName>
                                        </p:attrNameLst>
                                      </p:cBhvr>
                                      <p:rCtr x="0" y="-4967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sz="2000" dirty="0">
                <a:solidFill>
                  <a:schemeClr val="lt1"/>
                </a:solidFill>
                <a:latin typeface="+mn-lt"/>
                <a:ea typeface="+mn-ea"/>
                <a:cs typeface="+mn-cs"/>
              </a:rPr>
              <a:t>Navigation</a:t>
            </a:r>
          </a:p>
        </p:txBody>
      </p:sp>
      <p:grpSp>
        <p:nvGrpSpPr>
          <p:cNvPr id="2" name="Group 1"/>
          <p:cNvGrpSpPr/>
          <p:nvPr/>
        </p:nvGrpSpPr>
        <p:grpSpPr>
          <a:xfrm>
            <a:off x="1143000" y="3733499"/>
            <a:ext cx="6677025" cy="2362501"/>
            <a:chOff x="1143000" y="3733499"/>
            <a:chExt cx="6677025" cy="2362501"/>
          </a:xfrm>
        </p:grpSpPr>
        <p:sp>
          <p:nvSpPr>
            <p:cNvPr id="106" name="Rectangle 105"/>
            <p:cNvSpPr/>
            <p:nvPr/>
          </p:nvSpPr>
          <p:spPr>
            <a:xfrm>
              <a:off x="1143000" y="3733499"/>
              <a:ext cx="6528816" cy="1973881"/>
            </a:xfrm>
            <a:prstGeom prst="rect">
              <a:avLst/>
            </a:prstGeom>
            <a:gradFill flip="none" rotWithShape="1">
              <a:gsLst>
                <a:gs pos="0">
                  <a:schemeClr val="accent3">
                    <a:lumMod val="40000"/>
                    <a:lumOff val="60000"/>
                  </a:schemeClr>
                </a:gs>
                <a:gs pos="0">
                  <a:schemeClr val="bg1"/>
                </a:gs>
                <a:gs pos="100000">
                  <a:schemeClr val="accent3">
                    <a:lumMod val="20000"/>
                    <a:lumOff val="80000"/>
                    <a:alpha val="40000"/>
                  </a:schemeClr>
                </a:gs>
              </a:gsLst>
              <a:lin ang="16200000" scaled="1"/>
              <a:tileRect/>
            </a:gra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02" name="Group 101"/>
            <p:cNvGrpSpPr/>
            <p:nvPr/>
          </p:nvGrpSpPr>
          <p:grpSpPr>
            <a:xfrm>
              <a:off x="1143000" y="3826538"/>
              <a:ext cx="6677025" cy="2269462"/>
              <a:chOff x="142875" y="3971092"/>
              <a:chExt cx="6677025" cy="2269462"/>
            </a:xfrm>
          </p:grpSpPr>
          <p:sp>
            <p:nvSpPr>
              <p:cNvPr id="6" name="Rectangle 5"/>
              <p:cNvSpPr/>
              <p:nvPr/>
            </p:nvSpPr>
            <p:spPr>
              <a:xfrm>
                <a:off x="142875" y="5851934"/>
                <a:ext cx="6553200" cy="38862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2" name="Straight Arrow Connector 11"/>
              <p:cNvCxnSpPr/>
              <p:nvPr/>
            </p:nvCxnSpPr>
            <p:spPr>
              <a:xfrm>
                <a:off x="3571570" y="4683217"/>
                <a:ext cx="1" cy="1230111"/>
              </a:xfrm>
              <a:prstGeom prst="straightConnector1">
                <a:avLst/>
              </a:prstGeom>
              <a:ln w="25400">
                <a:solidFill>
                  <a:srgbClr val="F7A81B"/>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111950" y="5406277"/>
                <a:ext cx="7179" cy="507051"/>
              </a:xfrm>
              <a:prstGeom prst="straightConnector1">
                <a:avLst/>
              </a:prstGeom>
              <a:ln w="25400">
                <a:solidFill>
                  <a:srgbClr val="F7A81B"/>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980379" y="5202329"/>
                <a:ext cx="0" cy="710999"/>
              </a:xfrm>
              <a:prstGeom prst="straightConnector1">
                <a:avLst/>
              </a:prstGeom>
              <a:ln w="25400">
                <a:solidFill>
                  <a:srgbClr val="F7A81B"/>
                </a:solidFill>
                <a:headEnd type="none" w="med" len="med"/>
                <a:tailEnd type="triangle"/>
              </a:ln>
              <a:effectLst>
                <a:outerShdw blurRad="50800" dist="25400" dir="2700000" algn="ctr" rotWithShape="0">
                  <a:schemeClr val="tx1">
                    <a:alpha val="20000"/>
                  </a:schemeClr>
                </a:outerShdw>
              </a:effectLst>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2429" y="5181600"/>
                <a:ext cx="2667000" cy="449354"/>
              </a:xfrm>
              <a:prstGeom prst="rect">
                <a:avLst/>
              </a:prstGeom>
              <a:solidFill>
                <a:srgbClr val="F7A81B"/>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a:t>DETAILED DATA</a:t>
                </a:r>
              </a:p>
              <a:p>
                <a:pPr algn="ctr">
                  <a:lnSpc>
                    <a:spcPts val="1000"/>
                  </a:lnSpc>
                </a:pPr>
                <a:r>
                  <a:rPr lang="en-US" sz="1000" dirty="0"/>
                  <a:t>Escape from Slideshow View to NORMAL VIEW; then click to open a worksheet with detailed data.</a:t>
                </a:r>
              </a:p>
            </p:txBody>
          </p:sp>
          <p:sp>
            <p:nvSpPr>
              <p:cNvPr id="22" name="TextBox 21"/>
              <p:cNvSpPr txBox="1"/>
              <p:nvPr/>
            </p:nvSpPr>
            <p:spPr>
              <a:xfrm>
                <a:off x="3962400" y="5181600"/>
                <a:ext cx="1676400" cy="449354"/>
              </a:xfrm>
              <a:prstGeom prst="rect">
                <a:avLst/>
              </a:prstGeom>
              <a:solidFill>
                <a:srgbClr val="F7A81B"/>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CA" sz="1000" dirty="0"/>
                  <a:t>INFORMATION</a:t>
                </a:r>
              </a:p>
              <a:p>
                <a:pPr algn="ctr">
                  <a:lnSpc>
                    <a:spcPts val="1000"/>
                  </a:lnSpc>
                </a:pPr>
                <a:r>
                  <a:rPr lang="en-CA" sz="1000" dirty="0"/>
                  <a:t>Click for a pop-up that explains the slide.  Click again to hide.</a:t>
                </a:r>
              </a:p>
            </p:txBody>
          </p:sp>
          <p:sp>
            <p:nvSpPr>
              <p:cNvPr id="23" name="TextBox 22"/>
              <p:cNvSpPr txBox="1"/>
              <p:nvPr/>
            </p:nvSpPr>
            <p:spPr>
              <a:xfrm>
                <a:off x="2941320" y="4648200"/>
                <a:ext cx="1268730" cy="449354"/>
              </a:xfrm>
              <a:prstGeom prst="rect">
                <a:avLst/>
              </a:prstGeom>
              <a:solidFill>
                <a:srgbClr val="F7A81B"/>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CA" sz="1000" dirty="0"/>
                  <a:t>NAVIGATION</a:t>
                </a:r>
              </a:p>
              <a:p>
                <a:pPr algn="ctr">
                  <a:lnSpc>
                    <a:spcPts val="1000"/>
                  </a:lnSpc>
                </a:pPr>
                <a:r>
                  <a:rPr lang="en-CA" sz="1000" dirty="0"/>
                  <a:t>Click to return to this report navigation slide.</a:t>
                </a:r>
              </a:p>
            </p:txBody>
          </p:sp>
          <p:pic>
            <p:nvPicPr>
              <p:cNvPr id="28" name="Picture 27" descr="navigate_white.png">
                <a:hlinkClick r:id="" action="ppaction://noaction"/>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1501" y="5888996"/>
                <a:ext cx="313458" cy="313458"/>
              </a:xfrm>
              <a:prstGeom prst="rect">
                <a:avLst/>
              </a:prstGeom>
              <a:noFill/>
            </p:spPr>
          </p:pic>
          <p:graphicFrame>
            <p:nvGraphicFramePr>
              <p:cNvPr id="29" name="Object 28"/>
              <p:cNvGraphicFramePr>
                <a:graphicFrameLocks noChangeAspect="1"/>
              </p:cNvGraphicFramePr>
              <p:nvPr>
                <p:extLst>
                  <p:ext uri="{D42A27DB-BD31-4B8C-83A1-F6EECF244321}">
                    <p14:modId xmlns:p14="http://schemas.microsoft.com/office/powerpoint/2010/main" val="407947933"/>
                  </p:ext>
                </p:extLst>
              </p:nvPr>
            </p:nvGraphicFramePr>
            <p:xfrm>
              <a:off x="2861066" y="5942135"/>
              <a:ext cx="283464" cy="239159"/>
            </p:xfrm>
            <a:graphic>
              <a:graphicData uri="http://schemas.openxmlformats.org/presentationml/2006/ole">
                <mc:AlternateContent xmlns:mc="http://schemas.openxmlformats.org/markup-compatibility/2006">
                  <mc:Choice xmlns:v="urn:schemas-microsoft-com:vml" Requires="v">
                    <p:oleObj spid="_x0000_s4220" name="Worksheet" showAsIcon="1" r:id="rId6" imgW="914400" imgH="771480" progId="Excel.Sheet.12">
                      <p:embed/>
                    </p:oleObj>
                  </mc:Choice>
                  <mc:Fallback>
                    <p:oleObj name="Worksheet" showAsIcon="1" r:id="rId6" imgW="914400" imgH="771480" progId="Excel.Sheet.12">
                      <p:embed/>
                      <p:pic>
                        <p:nvPicPr>
                          <p:cNvPr id="0" name=""/>
                          <p:cNvPicPr>
                            <a:picLocks noChangeArrowheads="1"/>
                          </p:cNvPicPr>
                          <p:nvPr/>
                        </p:nvPicPr>
                        <p:blipFill>
                          <a:blip r:embed="rId7"/>
                          <a:srcRect l="31728" t="2213" r="31728" b="63409"/>
                          <a:stretch>
                            <a:fillRect/>
                          </a:stretch>
                        </p:blipFill>
                        <p:spPr bwMode="auto">
                          <a:xfrm>
                            <a:off x="2861066" y="5942135"/>
                            <a:ext cx="283464" cy="23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 name="Picture 29" descr="info_whit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73830" y="5918449"/>
                <a:ext cx="274320" cy="274320"/>
              </a:xfrm>
              <a:prstGeom prst="rect">
                <a:avLst/>
              </a:prstGeom>
            </p:spPr>
          </p:pic>
          <p:sp>
            <p:nvSpPr>
              <p:cNvPr id="100" name="Rectangle 99"/>
              <p:cNvSpPr/>
              <p:nvPr/>
            </p:nvSpPr>
            <p:spPr>
              <a:xfrm>
                <a:off x="342900" y="3971092"/>
                <a:ext cx="6477000" cy="677108"/>
              </a:xfrm>
              <a:prstGeom prst="rect">
                <a:avLst/>
              </a:prstGeom>
            </p:spPr>
            <p:txBody>
              <a:bodyPr wrap="square">
                <a:spAutoFit/>
              </a:bodyPr>
              <a:lstStyle/>
              <a:p>
                <a:r>
                  <a:rPr lang="en-US" sz="1400" b="1" dirty="0">
                    <a:solidFill>
                      <a:srgbClr val="17458F"/>
                    </a:solidFill>
                  </a:rPr>
                  <a:t>NAVIGATING THE REPORT</a:t>
                </a:r>
              </a:p>
              <a:p>
                <a:pPr marL="171450" indent="-171450">
                  <a:buFont typeface="Arial" panose="020B0604020202020204" pitchFamily="34" charset="0"/>
                  <a:buChar char="•"/>
                </a:pPr>
                <a:r>
                  <a:rPr lang="en-US" sz="1200" dirty="0"/>
                  <a:t>In SLIDESHOW VIEW, click on any button above to navigate to the section.</a:t>
                </a:r>
              </a:p>
              <a:p>
                <a:pPr marL="171450" indent="-171450">
                  <a:buFont typeface="Arial" panose="020B0604020202020204" pitchFamily="34" charset="0"/>
                  <a:buChar char="•"/>
                </a:pPr>
                <a:r>
                  <a:rPr lang="en-US" sz="1200" dirty="0"/>
                  <a:t>Use the icons in each slide footer for convenient navigation and quick access to more information:</a:t>
                </a:r>
              </a:p>
            </p:txBody>
          </p:sp>
        </p:grpSp>
      </p:grpSp>
      <p:sp>
        <p:nvSpPr>
          <p:cNvPr id="41" name="Freeform 40">
            <a:hlinkClick r:id="rId9" action="ppaction://hlinksldjump"/>
          </p:cNvPr>
          <p:cNvSpPr/>
          <p:nvPr/>
        </p:nvSpPr>
        <p:spPr>
          <a:xfrm>
            <a:off x="3168567" y="1752612"/>
            <a:ext cx="1367362" cy="306894"/>
          </a:xfrm>
          <a:custGeom>
            <a:avLst/>
            <a:gdLst>
              <a:gd name="connsiteX0" fmla="*/ 0 w 1447800"/>
              <a:gd name="connsiteY0" fmla="*/ 91412 h 548461"/>
              <a:gd name="connsiteX1" fmla="*/ 91412 w 1447800"/>
              <a:gd name="connsiteY1" fmla="*/ 0 h 548461"/>
              <a:gd name="connsiteX2" fmla="*/ 1356388 w 1447800"/>
              <a:gd name="connsiteY2" fmla="*/ 0 h 548461"/>
              <a:gd name="connsiteX3" fmla="*/ 1447800 w 1447800"/>
              <a:gd name="connsiteY3" fmla="*/ 91412 h 548461"/>
              <a:gd name="connsiteX4" fmla="*/ 1447800 w 1447800"/>
              <a:gd name="connsiteY4" fmla="*/ 457049 h 548461"/>
              <a:gd name="connsiteX5" fmla="*/ 1356388 w 1447800"/>
              <a:gd name="connsiteY5" fmla="*/ 548461 h 548461"/>
              <a:gd name="connsiteX6" fmla="*/ 91412 w 1447800"/>
              <a:gd name="connsiteY6" fmla="*/ 548461 h 548461"/>
              <a:gd name="connsiteX7" fmla="*/ 0 w 1447800"/>
              <a:gd name="connsiteY7" fmla="*/ 457049 h 548461"/>
              <a:gd name="connsiteX8" fmla="*/ 0 w 1447800"/>
              <a:gd name="connsiteY8" fmla="*/ 91412 h 54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548461">
                <a:moveTo>
                  <a:pt x="0" y="91412"/>
                </a:moveTo>
                <a:cubicBezTo>
                  <a:pt x="0" y="40927"/>
                  <a:pt x="40927" y="0"/>
                  <a:pt x="91412" y="0"/>
                </a:cubicBezTo>
                <a:lnTo>
                  <a:pt x="1356388" y="0"/>
                </a:lnTo>
                <a:cubicBezTo>
                  <a:pt x="1406873" y="0"/>
                  <a:pt x="1447800" y="40927"/>
                  <a:pt x="1447800" y="91412"/>
                </a:cubicBezTo>
                <a:lnTo>
                  <a:pt x="1447800" y="457049"/>
                </a:lnTo>
                <a:cubicBezTo>
                  <a:pt x="1447800" y="507534"/>
                  <a:pt x="1406873" y="548461"/>
                  <a:pt x="1356388" y="548461"/>
                </a:cubicBezTo>
                <a:lnTo>
                  <a:pt x="91412" y="548461"/>
                </a:lnTo>
                <a:cubicBezTo>
                  <a:pt x="40927" y="548461"/>
                  <a:pt x="0" y="507534"/>
                  <a:pt x="0" y="457049"/>
                </a:cubicBezTo>
                <a:lnTo>
                  <a:pt x="0" y="91412"/>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874" tIns="64874" rIns="64874" bIns="64874" numCol="1" spcCol="1270" anchor="ctr" anchorCtr="0">
            <a:noAutofit/>
          </a:bodyPr>
          <a:lstStyle/>
          <a:p>
            <a:pPr lvl="0" algn="ctr" defTabSz="444500">
              <a:lnSpc>
                <a:spcPts val="900"/>
              </a:lnSpc>
              <a:spcBef>
                <a:spcPct val="0"/>
              </a:spcBef>
              <a:spcAft>
                <a:spcPts val="0"/>
              </a:spcAft>
            </a:pPr>
            <a:r>
              <a:rPr lang="en-US" sz="1000" b="0" i="0" u="none" kern="1200" dirty="0">
                <a:solidFill>
                  <a:schemeClr val="tx1"/>
                </a:solidFill>
              </a:rPr>
              <a:t>Engagement - Club</a:t>
            </a:r>
            <a:endParaRPr lang="en-US" sz="1000" kern="1200" dirty="0">
              <a:solidFill>
                <a:schemeClr val="tx1"/>
              </a:solidFill>
            </a:endParaRPr>
          </a:p>
        </p:txBody>
      </p:sp>
      <p:sp>
        <p:nvSpPr>
          <p:cNvPr id="68" name="Freeform 67">
            <a:hlinkClick r:id="rId10" action="ppaction://hlinksldjump"/>
          </p:cNvPr>
          <p:cNvSpPr/>
          <p:nvPr/>
        </p:nvSpPr>
        <p:spPr>
          <a:xfrm>
            <a:off x="3168567" y="2413020"/>
            <a:ext cx="1367362"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647" tIns="51647" rIns="51647" bIns="51647" numCol="1" spcCol="1270" anchor="ctr" anchorCtr="0">
            <a:noAutofit/>
          </a:bodyPr>
          <a:lstStyle/>
          <a:p>
            <a:pPr algn="ctr" defTabSz="444500">
              <a:lnSpc>
                <a:spcPts val="900"/>
              </a:lnSpc>
              <a:spcBef>
                <a:spcPct val="0"/>
              </a:spcBef>
            </a:pPr>
            <a:r>
              <a:rPr lang="en-US" sz="1000" dirty="0">
                <a:solidFill>
                  <a:schemeClr val="tx1"/>
                </a:solidFill>
              </a:rPr>
              <a:t>Self Assessment of </a:t>
            </a:r>
          </a:p>
          <a:p>
            <a:pPr algn="ctr" defTabSz="444500">
              <a:lnSpc>
                <a:spcPts val="900"/>
              </a:lnSpc>
              <a:spcBef>
                <a:spcPct val="0"/>
              </a:spcBef>
            </a:pPr>
            <a:r>
              <a:rPr lang="en-US" sz="1000" dirty="0">
                <a:solidFill>
                  <a:schemeClr val="tx1"/>
                </a:solidFill>
              </a:rPr>
              <a:t>Role in the Club</a:t>
            </a:r>
          </a:p>
        </p:txBody>
      </p:sp>
      <p:sp>
        <p:nvSpPr>
          <p:cNvPr id="69" name="Freeform 68">
            <a:hlinkClick r:id="rId11" action="ppaction://hlinksldjump"/>
          </p:cNvPr>
          <p:cNvSpPr/>
          <p:nvPr/>
        </p:nvSpPr>
        <p:spPr>
          <a:xfrm>
            <a:off x="3168567" y="2082816"/>
            <a:ext cx="1367362"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647" tIns="51647" rIns="51647" bIns="51647" numCol="1" spcCol="1270" anchor="ctr" anchorCtr="0">
            <a:noAutofit/>
          </a:bodyPr>
          <a:lstStyle/>
          <a:p>
            <a:pPr algn="ctr" defTabSz="444500">
              <a:lnSpc>
                <a:spcPts val="900"/>
              </a:lnSpc>
              <a:spcBef>
                <a:spcPct val="0"/>
              </a:spcBef>
            </a:pPr>
            <a:r>
              <a:rPr lang="en-US" sz="1000" dirty="0">
                <a:solidFill>
                  <a:schemeClr val="tx1"/>
                </a:solidFill>
              </a:rPr>
              <a:t>Preferred Engagement</a:t>
            </a:r>
          </a:p>
        </p:txBody>
      </p:sp>
      <p:sp>
        <p:nvSpPr>
          <p:cNvPr id="75" name="Freeform 74">
            <a:hlinkClick r:id="rId12" action="ppaction://hlinksldjump"/>
          </p:cNvPr>
          <p:cNvSpPr/>
          <p:nvPr/>
        </p:nvSpPr>
        <p:spPr>
          <a:xfrm>
            <a:off x="3168567" y="762000"/>
            <a:ext cx="1367362" cy="306894"/>
          </a:xfrm>
          <a:custGeom>
            <a:avLst/>
            <a:gdLst>
              <a:gd name="connsiteX0" fmla="*/ 0 w 1447800"/>
              <a:gd name="connsiteY0" fmla="*/ 44748 h 268484"/>
              <a:gd name="connsiteX1" fmla="*/ 44748 w 1447800"/>
              <a:gd name="connsiteY1" fmla="*/ 0 h 268484"/>
              <a:gd name="connsiteX2" fmla="*/ 1403052 w 1447800"/>
              <a:gd name="connsiteY2" fmla="*/ 0 h 268484"/>
              <a:gd name="connsiteX3" fmla="*/ 1447800 w 1447800"/>
              <a:gd name="connsiteY3" fmla="*/ 44748 h 268484"/>
              <a:gd name="connsiteX4" fmla="*/ 1447800 w 1447800"/>
              <a:gd name="connsiteY4" fmla="*/ 223736 h 268484"/>
              <a:gd name="connsiteX5" fmla="*/ 1403052 w 1447800"/>
              <a:gd name="connsiteY5" fmla="*/ 268484 h 268484"/>
              <a:gd name="connsiteX6" fmla="*/ 44748 w 1447800"/>
              <a:gd name="connsiteY6" fmla="*/ 268484 h 268484"/>
              <a:gd name="connsiteX7" fmla="*/ 0 w 1447800"/>
              <a:gd name="connsiteY7" fmla="*/ 223736 h 268484"/>
              <a:gd name="connsiteX8" fmla="*/ 0 w 1447800"/>
              <a:gd name="connsiteY8" fmla="*/ 44748 h 26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268484">
                <a:moveTo>
                  <a:pt x="0" y="44748"/>
                </a:moveTo>
                <a:cubicBezTo>
                  <a:pt x="0" y="20034"/>
                  <a:pt x="20034" y="0"/>
                  <a:pt x="44748" y="0"/>
                </a:cubicBezTo>
                <a:lnTo>
                  <a:pt x="1403052" y="0"/>
                </a:lnTo>
                <a:cubicBezTo>
                  <a:pt x="1427766" y="0"/>
                  <a:pt x="1447800" y="20034"/>
                  <a:pt x="1447800" y="44748"/>
                </a:cubicBezTo>
                <a:lnTo>
                  <a:pt x="1447800" y="223736"/>
                </a:lnTo>
                <a:cubicBezTo>
                  <a:pt x="1447800" y="248450"/>
                  <a:pt x="1427766" y="268484"/>
                  <a:pt x="1403052" y="268484"/>
                </a:cubicBezTo>
                <a:lnTo>
                  <a:pt x="44748" y="268484"/>
                </a:lnTo>
                <a:cubicBezTo>
                  <a:pt x="20034" y="268484"/>
                  <a:pt x="0" y="248450"/>
                  <a:pt x="0" y="223736"/>
                </a:cubicBezTo>
                <a:lnTo>
                  <a:pt x="0" y="44748"/>
                </a:lnTo>
                <a:close/>
              </a:path>
            </a:pathLst>
          </a:custGeom>
          <a:solidFill>
            <a:srgbClr val="4E7F6B"/>
          </a:solidFill>
          <a:ln w="127">
            <a:solidFill>
              <a:schemeClr val="accent1"/>
            </a:solidFill>
          </a:ln>
          <a:scene3d>
            <a:camera prst="orthographicFront"/>
            <a:lightRig rig="threePt" dir="t"/>
          </a:scene3d>
          <a:sp3d prstMaterial="matte">
            <a:bevelT w="25400" h="254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864" tIns="91440" rIns="54864" bIns="63907" numCol="1" spcCol="1270" anchor="ctr" anchorCtr="0">
            <a:noAutofit/>
          </a:bodyPr>
          <a:lstStyle/>
          <a:p>
            <a:pPr algn="ctr" defTabSz="533400">
              <a:lnSpc>
                <a:spcPts val="1000"/>
              </a:lnSpc>
              <a:spcBef>
                <a:spcPct val="0"/>
              </a:spcBef>
            </a:pPr>
            <a:r>
              <a:rPr lang="en-US" sz="1200" b="1" dirty="0">
                <a:solidFill>
                  <a:schemeClr val="bg1"/>
                </a:solidFill>
              </a:rPr>
              <a:t>ENGAGEMENT</a:t>
            </a:r>
          </a:p>
        </p:txBody>
      </p:sp>
      <p:sp>
        <p:nvSpPr>
          <p:cNvPr id="45" name="Freeform 44">
            <a:hlinkClick r:id="rId13" action="ppaction://hlinksldjump"/>
          </p:cNvPr>
          <p:cNvSpPr/>
          <p:nvPr/>
        </p:nvSpPr>
        <p:spPr>
          <a:xfrm>
            <a:off x="4577591" y="1092204"/>
            <a:ext cx="1367362"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lvl="0" algn="ctr" defTabSz="444500">
              <a:lnSpc>
                <a:spcPts val="900"/>
              </a:lnSpc>
              <a:spcBef>
                <a:spcPct val="0"/>
              </a:spcBef>
            </a:pPr>
            <a:r>
              <a:rPr lang="en-US" sz="1000" dirty="0">
                <a:solidFill>
                  <a:schemeClr val="tx1"/>
                </a:solidFill>
              </a:rPr>
              <a:t>Club Performance Ratings</a:t>
            </a:r>
          </a:p>
        </p:txBody>
      </p:sp>
      <p:sp>
        <p:nvSpPr>
          <p:cNvPr id="47" name="Freeform 46">
            <a:hlinkClick r:id="rId14" action="ppaction://hlinksldjump"/>
          </p:cNvPr>
          <p:cNvSpPr/>
          <p:nvPr/>
        </p:nvSpPr>
        <p:spPr>
          <a:xfrm>
            <a:off x="4577591" y="1422408"/>
            <a:ext cx="1367362"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lvl="0" algn="ctr" defTabSz="444500">
              <a:lnSpc>
                <a:spcPts val="900"/>
              </a:lnSpc>
              <a:spcBef>
                <a:spcPct val="0"/>
              </a:spcBef>
            </a:pPr>
            <a:r>
              <a:rPr lang="en-US" sz="1000" dirty="0">
                <a:solidFill>
                  <a:schemeClr val="tx1"/>
                </a:solidFill>
              </a:rPr>
              <a:t>Preferred </a:t>
            </a:r>
          </a:p>
          <a:p>
            <a:pPr lvl="0" algn="ctr" defTabSz="444500">
              <a:lnSpc>
                <a:spcPts val="900"/>
              </a:lnSpc>
              <a:spcBef>
                <a:spcPct val="0"/>
              </a:spcBef>
            </a:pPr>
            <a:r>
              <a:rPr lang="en-US" sz="1000" dirty="0">
                <a:solidFill>
                  <a:schemeClr val="tx1"/>
                </a:solidFill>
              </a:rPr>
              <a:t>Areas of Service</a:t>
            </a:r>
          </a:p>
        </p:txBody>
      </p:sp>
      <p:sp>
        <p:nvSpPr>
          <p:cNvPr id="48" name="Freeform 47">
            <a:hlinkClick r:id="rId15" action="ppaction://hlinksldjump"/>
          </p:cNvPr>
          <p:cNvSpPr/>
          <p:nvPr/>
        </p:nvSpPr>
        <p:spPr>
          <a:xfrm>
            <a:off x="4577591" y="1752612"/>
            <a:ext cx="1367362"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lvl="0" algn="ctr" defTabSz="444500">
              <a:lnSpc>
                <a:spcPts val="900"/>
              </a:lnSpc>
              <a:spcBef>
                <a:spcPct val="0"/>
              </a:spcBef>
            </a:pPr>
            <a:r>
              <a:rPr lang="en-US" sz="1000" dirty="0">
                <a:solidFill>
                  <a:schemeClr val="tx1"/>
                </a:solidFill>
              </a:rPr>
              <a:t>Preferred </a:t>
            </a:r>
          </a:p>
          <a:p>
            <a:pPr lvl="0" algn="ctr" defTabSz="444500">
              <a:lnSpc>
                <a:spcPts val="900"/>
              </a:lnSpc>
              <a:spcBef>
                <a:spcPct val="0"/>
              </a:spcBef>
            </a:pPr>
            <a:r>
              <a:rPr lang="en-US" sz="1000" dirty="0">
                <a:solidFill>
                  <a:schemeClr val="tx1"/>
                </a:solidFill>
              </a:rPr>
              <a:t>Rotary Programs</a:t>
            </a:r>
          </a:p>
        </p:txBody>
      </p:sp>
      <p:sp>
        <p:nvSpPr>
          <p:cNvPr id="76" name="Freeform 75">
            <a:hlinkClick r:id="rId16" action="ppaction://hlinksldjump"/>
          </p:cNvPr>
          <p:cNvSpPr/>
          <p:nvPr/>
        </p:nvSpPr>
        <p:spPr>
          <a:xfrm>
            <a:off x="4577591" y="762000"/>
            <a:ext cx="1367362"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accent2"/>
          </a:solidFill>
          <a:ln w="127">
            <a:solidFill>
              <a:schemeClr val="accent2"/>
            </a:solidFill>
          </a:ln>
          <a:scene3d>
            <a:camera prst="orthographicFront"/>
            <a:lightRig rig="threePt" dir="t"/>
          </a:scene3d>
          <a:sp3d prstMaterial="matte">
            <a:bevelT w="25400" h="254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864" tIns="91440" rIns="54864" bIns="58826" numCol="1" spcCol="1270" anchor="ctr" anchorCtr="0">
            <a:noAutofit/>
          </a:bodyPr>
          <a:lstStyle/>
          <a:p>
            <a:pPr algn="ctr" defTabSz="533400">
              <a:lnSpc>
                <a:spcPts val="1000"/>
              </a:lnSpc>
              <a:spcBef>
                <a:spcPct val="0"/>
              </a:spcBef>
            </a:pPr>
            <a:r>
              <a:rPr lang="en-US" sz="1200" b="1" dirty="0">
                <a:solidFill>
                  <a:schemeClr val="bg1"/>
                </a:solidFill>
              </a:rPr>
              <a:t>CLUB </a:t>
            </a:r>
          </a:p>
          <a:p>
            <a:pPr algn="ctr" defTabSz="533400">
              <a:lnSpc>
                <a:spcPts val="1000"/>
              </a:lnSpc>
              <a:spcBef>
                <a:spcPct val="0"/>
              </a:spcBef>
            </a:pPr>
            <a:r>
              <a:rPr lang="en-US" sz="1200" b="1" dirty="0">
                <a:solidFill>
                  <a:schemeClr val="bg1"/>
                </a:solidFill>
              </a:rPr>
              <a:t>PERFORMANCE</a:t>
            </a:r>
          </a:p>
        </p:txBody>
      </p:sp>
      <p:sp>
        <p:nvSpPr>
          <p:cNvPr id="79" name="Freeform 78">
            <a:hlinkClick r:id="rId17" action="ppaction://hlinksldjump"/>
          </p:cNvPr>
          <p:cNvSpPr/>
          <p:nvPr/>
        </p:nvSpPr>
        <p:spPr>
          <a:xfrm>
            <a:off x="5986615" y="1092204"/>
            <a:ext cx="1367362" cy="306894"/>
          </a:xfrm>
          <a:custGeom>
            <a:avLst/>
            <a:gdLst>
              <a:gd name="connsiteX0" fmla="*/ 0 w 1447800"/>
              <a:gd name="connsiteY0" fmla="*/ 62096 h 372569"/>
              <a:gd name="connsiteX1" fmla="*/ 62096 w 1447800"/>
              <a:gd name="connsiteY1" fmla="*/ 0 h 372569"/>
              <a:gd name="connsiteX2" fmla="*/ 1385704 w 1447800"/>
              <a:gd name="connsiteY2" fmla="*/ 0 h 372569"/>
              <a:gd name="connsiteX3" fmla="*/ 1447800 w 1447800"/>
              <a:gd name="connsiteY3" fmla="*/ 62096 h 372569"/>
              <a:gd name="connsiteX4" fmla="*/ 1447800 w 1447800"/>
              <a:gd name="connsiteY4" fmla="*/ 310473 h 372569"/>
              <a:gd name="connsiteX5" fmla="*/ 1385704 w 1447800"/>
              <a:gd name="connsiteY5" fmla="*/ 372569 h 372569"/>
              <a:gd name="connsiteX6" fmla="*/ 62096 w 1447800"/>
              <a:gd name="connsiteY6" fmla="*/ 372569 h 372569"/>
              <a:gd name="connsiteX7" fmla="*/ 0 w 1447800"/>
              <a:gd name="connsiteY7" fmla="*/ 310473 h 372569"/>
              <a:gd name="connsiteX8" fmla="*/ 0 w 1447800"/>
              <a:gd name="connsiteY8" fmla="*/ 62096 h 37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2569">
                <a:moveTo>
                  <a:pt x="0" y="62096"/>
                </a:moveTo>
                <a:cubicBezTo>
                  <a:pt x="0" y="27801"/>
                  <a:pt x="27801" y="0"/>
                  <a:pt x="62096" y="0"/>
                </a:cubicBezTo>
                <a:lnTo>
                  <a:pt x="1385704" y="0"/>
                </a:lnTo>
                <a:cubicBezTo>
                  <a:pt x="1419999" y="0"/>
                  <a:pt x="1447800" y="27801"/>
                  <a:pt x="1447800" y="62096"/>
                </a:cubicBezTo>
                <a:lnTo>
                  <a:pt x="1447800" y="310473"/>
                </a:lnTo>
                <a:cubicBezTo>
                  <a:pt x="1447800" y="344768"/>
                  <a:pt x="1419999" y="372569"/>
                  <a:pt x="1385704" y="372569"/>
                </a:cubicBezTo>
                <a:lnTo>
                  <a:pt x="62096" y="372569"/>
                </a:lnTo>
                <a:cubicBezTo>
                  <a:pt x="27801" y="372569"/>
                  <a:pt x="0" y="344768"/>
                  <a:pt x="0" y="310473"/>
                </a:cubicBezTo>
                <a:lnTo>
                  <a:pt x="0" y="6209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287" tIns="56287" rIns="56287" bIns="56287" numCol="1" spcCol="1270" anchor="ctr" anchorCtr="0">
            <a:noAutofit/>
          </a:bodyPr>
          <a:lstStyle/>
          <a:p>
            <a:pPr lvl="0" algn="ctr" defTabSz="444500">
              <a:lnSpc>
                <a:spcPts val="900"/>
              </a:lnSpc>
              <a:spcBef>
                <a:spcPct val="0"/>
              </a:spcBef>
              <a:spcAft>
                <a:spcPct val="35000"/>
              </a:spcAft>
            </a:pPr>
            <a:r>
              <a:rPr lang="en-US" sz="1000" dirty="0">
                <a:solidFill>
                  <a:schemeClr val="tx1"/>
                </a:solidFill>
              </a:rPr>
              <a:t>Types of Fundraising</a:t>
            </a:r>
          </a:p>
        </p:txBody>
      </p:sp>
      <p:sp>
        <p:nvSpPr>
          <p:cNvPr id="80" name="Freeform 79">
            <a:hlinkClick r:id="rId18" action="ppaction://hlinksldjump"/>
          </p:cNvPr>
          <p:cNvSpPr/>
          <p:nvPr/>
        </p:nvSpPr>
        <p:spPr>
          <a:xfrm>
            <a:off x="5986615" y="1422408"/>
            <a:ext cx="1367362" cy="306894"/>
          </a:xfrm>
          <a:custGeom>
            <a:avLst/>
            <a:gdLst>
              <a:gd name="connsiteX0" fmla="*/ 0 w 1447800"/>
              <a:gd name="connsiteY0" fmla="*/ 62096 h 372569"/>
              <a:gd name="connsiteX1" fmla="*/ 62096 w 1447800"/>
              <a:gd name="connsiteY1" fmla="*/ 0 h 372569"/>
              <a:gd name="connsiteX2" fmla="*/ 1385704 w 1447800"/>
              <a:gd name="connsiteY2" fmla="*/ 0 h 372569"/>
              <a:gd name="connsiteX3" fmla="*/ 1447800 w 1447800"/>
              <a:gd name="connsiteY3" fmla="*/ 62096 h 372569"/>
              <a:gd name="connsiteX4" fmla="*/ 1447800 w 1447800"/>
              <a:gd name="connsiteY4" fmla="*/ 310473 h 372569"/>
              <a:gd name="connsiteX5" fmla="*/ 1385704 w 1447800"/>
              <a:gd name="connsiteY5" fmla="*/ 372569 h 372569"/>
              <a:gd name="connsiteX6" fmla="*/ 62096 w 1447800"/>
              <a:gd name="connsiteY6" fmla="*/ 372569 h 372569"/>
              <a:gd name="connsiteX7" fmla="*/ 0 w 1447800"/>
              <a:gd name="connsiteY7" fmla="*/ 310473 h 372569"/>
              <a:gd name="connsiteX8" fmla="*/ 0 w 1447800"/>
              <a:gd name="connsiteY8" fmla="*/ 62096 h 37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2569">
                <a:moveTo>
                  <a:pt x="0" y="62096"/>
                </a:moveTo>
                <a:cubicBezTo>
                  <a:pt x="0" y="27801"/>
                  <a:pt x="27801" y="0"/>
                  <a:pt x="62096" y="0"/>
                </a:cubicBezTo>
                <a:lnTo>
                  <a:pt x="1385704" y="0"/>
                </a:lnTo>
                <a:cubicBezTo>
                  <a:pt x="1419999" y="0"/>
                  <a:pt x="1447800" y="27801"/>
                  <a:pt x="1447800" y="62096"/>
                </a:cubicBezTo>
                <a:lnTo>
                  <a:pt x="1447800" y="310473"/>
                </a:lnTo>
                <a:cubicBezTo>
                  <a:pt x="1447800" y="344768"/>
                  <a:pt x="1419999" y="372569"/>
                  <a:pt x="1385704" y="372569"/>
                </a:cubicBezTo>
                <a:lnTo>
                  <a:pt x="62096" y="372569"/>
                </a:lnTo>
                <a:cubicBezTo>
                  <a:pt x="27801" y="372569"/>
                  <a:pt x="0" y="344768"/>
                  <a:pt x="0" y="310473"/>
                </a:cubicBezTo>
                <a:lnTo>
                  <a:pt x="0" y="6209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287" tIns="56287" rIns="56287" bIns="56287" numCol="1" spcCol="1270" anchor="ctr" anchorCtr="0">
            <a:noAutofit/>
          </a:bodyPr>
          <a:lstStyle/>
          <a:p>
            <a:pPr lvl="0" algn="ctr" defTabSz="444500">
              <a:lnSpc>
                <a:spcPts val="900"/>
              </a:lnSpc>
              <a:spcBef>
                <a:spcPct val="0"/>
              </a:spcBef>
            </a:pPr>
            <a:r>
              <a:rPr lang="en-US" sz="1000" dirty="0">
                <a:solidFill>
                  <a:schemeClr val="tx1"/>
                </a:solidFill>
              </a:rPr>
              <a:t>Preferred Amount</a:t>
            </a:r>
            <a:endParaRPr lang="en-US" sz="1000" b="0" i="0" u="none" kern="1200" dirty="0">
              <a:solidFill>
                <a:schemeClr val="tx1"/>
              </a:solidFill>
            </a:endParaRPr>
          </a:p>
        </p:txBody>
      </p:sp>
      <p:sp>
        <p:nvSpPr>
          <p:cNvPr id="81" name="Freeform 80">
            <a:hlinkClick r:id="rId19" action="ppaction://hlinksldjump"/>
          </p:cNvPr>
          <p:cNvSpPr/>
          <p:nvPr/>
        </p:nvSpPr>
        <p:spPr>
          <a:xfrm>
            <a:off x="5986615" y="1752612"/>
            <a:ext cx="1367362" cy="306894"/>
          </a:xfrm>
          <a:custGeom>
            <a:avLst/>
            <a:gdLst>
              <a:gd name="connsiteX0" fmla="*/ 0 w 1447800"/>
              <a:gd name="connsiteY0" fmla="*/ 62096 h 372569"/>
              <a:gd name="connsiteX1" fmla="*/ 62096 w 1447800"/>
              <a:gd name="connsiteY1" fmla="*/ 0 h 372569"/>
              <a:gd name="connsiteX2" fmla="*/ 1385704 w 1447800"/>
              <a:gd name="connsiteY2" fmla="*/ 0 h 372569"/>
              <a:gd name="connsiteX3" fmla="*/ 1447800 w 1447800"/>
              <a:gd name="connsiteY3" fmla="*/ 62096 h 372569"/>
              <a:gd name="connsiteX4" fmla="*/ 1447800 w 1447800"/>
              <a:gd name="connsiteY4" fmla="*/ 310473 h 372569"/>
              <a:gd name="connsiteX5" fmla="*/ 1385704 w 1447800"/>
              <a:gd name="connsiteY5" fmla="*/ 372569 h 372569"/>
              <a:gd name="connsiteX6" fmla="*/ 62096 w 1447800"/>
              <a:gd name="connsiteY6" fmla="*/ 372569 h 372569"/>
              <a:gd name="connsiteX7" fmla="*/ 0 w 1447800"/>
              <a:gd name="connsiteY7" fmla="*/ 310473 h 372569"/>
              <a:gd name="connsiteX8" fmla="*/ 0 w 1447800"/>
              <a:gd name="connsiteY8" fmla="*/ 62096 h 37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2569">
                <a:moveTo>
                  <a:pt x="0" y="62096"/>
                </a:moveTo>
                <a:cubicBezTo>
                  <a:pt x="0" y="27801"/>
                  <a:pt x="27801" y="0"/>
                  <a:pt x="62096" y="0"/>
                </a:cubicBezTo>
                <a:lnTo>
                  <a:pt x="1385704" y="0"/>
                </a:lnTo>
                <a:cubicBezTo>
                  <a:pt x="1419999" y="0"/>
                  <a:pt x="1447800" y="27801"/>
                  <a:pt x="1447800" y="62096"/>
                </a:cubicBezTo>
                <a:lnTo>
                  <a:pt x="1447800" y="310473"/>
                </a:lnTo>
                <a:cubicBezTo>
                  <a:pt x="1447800" y="344768"/>
                  <a:pt x="1419999" y="372569"/>
                  <a:pt x="1385704" y="372569"/>
                </a:cubicBezTo>
                <a:lnTo>
                  <a:pt x="62096" y="372569"/>
                </a:lnTo>
                <a:cubicBezTo>
                  <a:pt x="27801" y="372569"/>
                  <a:pt x="0" y="344768"/>
                  <a:pt x="0" y="310473"/>
                </a:cubicBezTo>
                <a:lnTo>
                  <a:pt x="0" y="6209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287" tIns="56287" rIns="56287" bIns="56287" numCol="1" spcCol="1270" anchor="ctr" anchorCtr="0">
            <a:noAutofit/>
          </a:bodyPr>
          <a:lstStyle/>
          <a:p>
            <a:pPr lvl="0" algn="ctr" defTabSz="444500">
              <a:lnSpc>
                <a:spcPts val="900"/>
              </a:lnSpc>
              <a:spcBef>
                <a:spcPct val="0"/>
              </a:spcBef>
              <a:spcAft>
                <a:spcPct val="35000"/>
              </a:spcAft>
            </a:pPr>
            <a:r>
              <a:rPr lang="en-US" sz="1000" b="0" i="0" u="none" kern="1200" dirty="0">
                <a:solidFill>
                  <a:schemeClr val="tx1"/>
                </a:solidFill>
              </a:rPr>
              <a:t>Club Fundraising Limitations</a:t>
            </a:r>
          </a:p>
        </p:txBody>
      </p:sp>
      <p:sp>
        <p:nvSpPr>
          <p:cNvPr id="82" name="Freeform 81">
            <a:hlinkClick r:id="rId20" action="ppaction://hlinksldjump"/>
          </p:cNvPr>
          <p:cNvSpPr/>
          <p:nvPr/>
        </p:nvSpPr>
        <p:spPr>
          <a:xfrm>
            <a:off x="5986615" y="2082816"/>
            <a:ext cx="1367362" cy="306894"/>
          </a:xfrm>
          <a:custGeom>
            <a:avLst/>
            <a:gdLst>
              <a:gd name="connsiteX0" fmla="*/ 0 w 1447800"/>
              <a:gd name="connsiteY0" fmla="*/ 62096 h 372569"/>
              <a:gd name="connsiteX1" fmla="*/ 62096 w 1447800"/>
              <a:gd name="connsiteY1" fmla="*/ 0 h 372569"/>
              <a:gd name="connsiteX2" fmla="*/ 1385704 w 1447800"/>
              <a:gd name="connsiteY2" fmla="*/ 0 h 372569"/>
              <a:gd name="connsiteX3" fmla="*/ 1447800 w 1447800"/>
              <a:gd name="connsiteY3" fmla="*/ 62096 h 372569"/>
              <a:gd name="connsiteX4" fmla="*/ 1447800 w 1447800"/>
              <a:gd name="connsiteY4" fmla="*/ 310473 h 372569"/>
              <a:gd name="connsiteX5" fmla="*/ 1385704 w 1447800"/>
              <a:gd name="connsiteY5" fmla="*/ 372569 h 372569"/>
              <a:gd name="connsiteX6" fmla="*/ 62096 w 1447800"/>
              <a:gd name="connsiteY6" fmla="*/ 372569 h 372569"/>
              <a:gd name="connsiteX7" fmla="*/ 0 w 1447800"/>
              <a:gd name="connsiteY7" fmla="*/ 310473 h 372569"/>
              <a:gd name="connsiteX8" fmla="*/ 0 w 1447800"/>
              <a:gd name="connsiteY8" fmla="*/ 62096 h 37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2569">
                <a:moveTo>
                  <a:pt x="0" y="62096"/>
                </a:moveTo>
                <a:cubicBezTo>
                  <a:pt x="0" y="27801"/>
                  <a:pt x="27801" y="0"/>
                  <a:pt x="62096" y="0"/>
                </a:cubicBezTo>
                <a:lnTo>
                  <a:pt x="1385704" y="0"/>
                </a:lnTo>
                <a:cubicBezTo>
                  <a:pt x="1419999" y="0"/>
                  <a:pt x="1447800" y="27801"/>
                  <a:pt x="1447800" y="62096"/>
                </a:cubicBezTo>
                <a:lnTo>
                  <a:pt x="1447800" y="310473"/>
                </a:lnTo>
                <a:cubicBezTo>
                  <a:pt x="1447800" y="344768"/>
                  <a:pt x="1419999" y="372569"/>
                  <a:pt x="1385704" y="372569"/>
                </a:cubicBezTo>
                <a:lnTo>
                  <a:pt x="62096" y="372569"/>
                </a:lnTo>
                <a:cubicBezTo>
                  <a:pt x="27801" y="372569"/>
                  <a:pt x="0" y="344768"/>
                  <a:pt x="0" y="310473"/>
                </a:cubicBezTo>
                <a:lnTo>
                  <a:pt x="0" y="6209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287" tIns="56287" rIns="56287" bIns="56287" numCol="1" spcCol="1270" anchor="ctr" anchorCtr="0">
            <a:noAutofit/>
          </a:bodyPr>
          <a:lstStyle/>
          <a:p>
            <a:pPr lvl="0" algn="ctr" defTabSz="444500">
              <a:lnSpc>
                <a:spcPts val="900"/>
              </a:lnSpc>
              <a:spcBef>
                <a:spcPct val="0"/>
              </a:spcBef>
              <a:spcAft>
                <a:spcPct val="35000"/>
              </a:spcAft>
            </a:pPr>
            <a:r>
              <a:rPr lang="en-US" sz="1000" b="0" i="0" u="none" kern="1200" dirty="0">
                <a:solidFill>
                  <a:schemeClr val="tx1"/>
                </a:solidFill>
              </a:rPr>
              <a:t>Fundraising Attitudes</a:t>
            </a:r>
          </a:p>
        </p:txBody>
      </p:sp>
      <p:sp>
        <p:nvSpPr>
          <p:cNvPr id="83" name="Freeform 82">
            <a:hlinkClick r:id="rId21" action="ppaction://hlinksldjump"/>
          </p:cNvPr>
          <p:cNvSpPr/>
          <p:nvPr/>
        </p:nvSpPr>
        <p:spPr>
          <a:xfrm>
            <a:off x="5986615" y="762000"/>
            <a:ext cx="1367362" cy="306894"/>
          </a:xfrm>
          <a:custGeom>
            <a:avLst/>
            <a:gdLst>
              <a:gd name="connsiteX0" fmla="*/ 0 w 1447800"/>
              <a:gd name="connsiteY0" fmla="*/ 62096 h 372569"/>
              <a:gd name="connsiteX1" fmla="*/ 62096 w 1447800"/>
              <a:gd name="connsiteY1" fmla="*/ 0 h 372569"/>
              <a:gd name="connsiteX2" fmla="*/ 1385704 w 1447800"/>
              <a:gd name="connsiteY2" fmla="*/ 0 h 372569"/>
              <a:gd name="connsiteX3" fmla="*/ 1447800 w 1447800"/>
              <a:gd name="connsiteY3" fmla="*/ 62096 h 372569"/>
              <a:gd name="connsiteX4" fmla="*/ 1447800 w 1447800"/>
              <a:gd name="connsiteY4" fmla="*/ 310473 h 372569"/>
              <a:gd name="connsiteX5" fmla="*/ 1385704 w 1447800"/>
              <a:gd name="connsiteY5" fmla="*/ 372569 h 372569"/>
              <a:gd name="connsiteX6" fmla="*/ 62096 w 1447800"/>
              <a:gd name="connsiteY6" fmla="*/ 372569 h 372569"/>
              <a:gd name="connsiteX7" fmla="*/ 0 w 1447800"/>
              <a:gd name="connsiteY7" fmla="*/ 310473 h 372569"/>
              <a:gd name="connsiteX8" fmla="*/ 0 w 1447800"/>
              <a:gd name="connsiteY8" fmla="*/ 62096 h 37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2569">
                <a:moveTo>
                  <a:pt x="0" y="62096"/>
                </a:moveTo>
                <a:cubicBezTo>
                  <a:pt x="0" y="27801"/>
                  <a:pt x="27801" y="0"/>
                  <a:pt x="62096" y="0"/>
                </a:cubicBezTo>
                <a:lnTo>
                  <a:pt x="1385704" y="0"/>
                </a:lnTo>
                <a:cubicBezTo>
                  <a:pt x="1419999" y="0"/>
                  <a:pt x="1447800" y="27801"/>
                  <a:pt x="1447800" y="62096"/>
                </a:cubicBezTo>
                <a:lnTo>
                  <a:pt x="1447800" y="310473"/>
                </a:lnTo>
                <a:cubicBezTo>
                  <a:pt x="1447800" y="344768"/>
                  <a:pt x="1419999" y="372569"/>
                  <a:pt x="1385704" y="372569"/>
                </a:cubicBezTo>
                <a:lnTo>
                  <a:pt x="62096" y="372569"/>
                </a:lnTo>
                <a:cubicBezTo>
                  <a:pt x="27801" y="372569"/>
                  <a:pt x="0" y="344768"/>
                  <a:pt x="0" y="310473"/>
                </a:cubicBezTo>
                <a:lnTo>
                  <a:pt x="0" y="62096"/>
                </a:lnTo>
                <a:close/>
              </a:path>
            </a:pathLst>
          </a:custGeom>
          <a:solidFill>
            <a:schemeClr val="accent1">
              <a:lumMod val="75000"/>
            </a:schemeClr>
          </a:solidFill>
          <a:ln w="127">
            <a:solidFill>
              <a:schemeClr val="accent1">
                <a:lumMod val="75000"/>
              </a:schemeClr>
            </a:solidFill>
          </a:ln>
          <a:scene3d>
            <a:camera prst="orthographicFront"/>
            <a:lightRig rig="threePt" dir="t"/>
          </a:scene3d>
          <a:sp3d prstMaterial="matte">
            <a:bevelT w="25400" h="254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864" tIns="91440" rIns="54864" bIns="63907" numCol="1" spcCol="1270" anchor="ctr" anchorCtr="0">
            <a:noAutofit/>
          </a:bodyPr>
          <a:lstStyle/>
          <a:p>
            <a:pPr lvl="0" algn="ctr" defTabSz="533400">
              <a:lnSpc>
                <a:spcPts val="1000"/>
              </a:lnSpc>
              <a:spcBef>
                <a:spcPct val="0"/>
              </a:spcBef>
            </a:pPr>
            <a:r>
              <a:rPr lang="en-US" sz="1200" b="1" i="0" u="none" kern="1200" dirty="0">
                <a:solidFill>
                  <a:schemeClr val="bg1"/>
                </a:solidFill>
              </a:rPr>
              <a:t>FUNDRAISING</a:t>
            </a:r>
            <a:endParaRPr lang="en-US" sz="1200" b="1" kern="1200" dirty="0">
              <a:solidFill>
                <a:schemeClr val="bg1"/>
              </a:solidFill>
            </a:endParaRPr>
          </a:p>
        </p:txBody>
      </p:sp>
      <p:sp>
        <p:nvSpPr>
          <p:cNvPr id="64" name="Freeform 63">
            <a:hlinkClick r:id="rId22" action="ppaction://hlinksldjump"/>
          </p:cNvPr>
          <p:cNvSpPr/>
          <p:nvPr/>
        </p:nvSpPr>
        <p:spPr>
          <a:xfrm>
            <a:off x="350520" y="762000"/>
            <a:ext cx="1367362"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tx1">
              <a:lumMod val="50000"/>
              <a:lumOff val="50000"/>
            </a:schemeClr>
          </a:solidFill>
          <a:ln w="127">
            <a:solidFill>
              <a:schemeClr val="tx1">
                <a:lumMod val="25000"/>
                <a:lumOff val="75000"/>
              </a:schemeClr>
            </a:solidFill>
          </a:ln>
          <a:scene3d>
            <a:camera prst="orthographicFront"/>
            <a:lightRig rig="threePt" dir="t"/>
          </a:scene3d>
          <a:sp3d prstMaterial="matte">
            <a:bevelT w="25400" h="254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864" tIns="91440" rIns="54864" bIns="64113" numCol="1" spcCol="1270" anchor="ctr" anchorCtr="0">
            <a:noAutofit/>
          </a:bodyPr>
          <a:lstStyle/>
          <a:p>
            <a:pPr algn="ctr" defTabSz="533400">
              <a:lnSpc>
                <a:spcPts val="1000"/>
              </a:lnSpc>
              <a:spcBef>
                <a:spcPct val="0"/>
              </a:spcBef>
            </a:pPr>
            <a:r>
              <a:rPr lang="en-US" sz="1200" b="1" dirty="0"/>
              <a:t>INTRODUCTION</a:t>
            </a:r>
          </a:p>
        </p:txBody>
      </p:sp>
      <p:sp>
        <p:nvSpPr>
          <p:cNvPr id="65" name="Freeform 64">
            <a:hlinkClick r:id="rId22" action="ppaction://hlinksldjump"/>
          </p:cNvPr>
          <p:cNvSpPr/>
          <p:nvPr/>
        </p:nvSpPr>
        <p:spPr>
          <a:xfrm>
            <a:off x="350520" y="1092204"/>
            <a:ext cx="1367362"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1000" dirty="0">
                <a:solidFill>
                  <a:schemeClr val="tx1"/>
                </a:solidFill>
              </a:rPr>
              <a:t>Methodology</a:t>
            </a:r>
          </a:p>
        </p:txBody>
      </p:sp>
      <p:sp>
        <p:nvSpPr>
          <p:cNvPr id="66" name="Freeform 65">
            <a:hlinkClick r:id="rId23" action="ppaction://hlinksldjump"/>
          </p:cNvPr>
          <p:cNvSpPr/>
          <p:nvPr/>
        </p:nvSpPr>
        <p:spPr>
          <a:xfrm>
            <a:off x="350520" y="1752612"/>
            <a:ext cx="1367362"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1000" dirty="0">
                <a:solidFill>
                  <a:schemeClr val="tx1"/>
                </a:solidFill>
              </a:rPr>
              <a:t>Demographics</a:t>
            </a:r>
          </a:p>
        </p:txBody>
      </p:sp>
      <p:sp>
        <p:nvSpPr>
          <p:cNvPr id="67" name="Freeform 66">
            <a:hlinkClick r:id="rId24" action="ppaction://hlinksldjump"/>
          </p:cNvPr>
          <p:cNvSpPr/>
          <p:nvPr/>
        </p:nvSpPr>
        <p:spPr>
          <a:xfrm>
            <a:off x="3168567" y="1092204"/>
            <a:ext cx="1367362"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1000" dirty="0">
                <a:solidFill>
                  <a:schemeClr val="tx1"/>
                </a:solidFill>
              </a:rPr>
              <a:t>Rotary Roles</a:t>
            </a:r>
          </a:p>
        </p:txBody>
      </p:sp>
      <p:sp>
        <p:nvSpPr>
          <p:cNvPr id="85" name="Freeform 84">
            <a:hlinkClick r:id="rId25" action="ppaction://hlinksldjump"/>
          </p:cNvPr>
          <p:cNvSpPr/>
          <p:nvPr/>
        </p:nvSpPr>
        <p:spPr>
          <a:xfrm>
            <a:off x="350520" y="1422408"/>
            <a:ext cx="1367362"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1000" dirty="0">
                <a:solidFill>
                  <a:schemeClr val="tx1"/>
                </a:solidFill>
              </a:rPr>
              <a:t> Response By Club</a:t>
            </a:r>
          </a:p>
        </p:txBody>
      </p:sp>
      <p:sp>
        <p:nvSpPr>
          <p:cNvPr id="54" name="Freeform 53">
            <a:hlinkClick r:id="rId26" action="ppaction://hlinksldjump"/>
          </p:cNvPr>
          <p:cNvSpPr/>
          <p:nvPr/>
        </p:nvSpPr>
        <p:spPr>
          <a:xfrm>
            <a:off x="7395638" y="1422408"/>
            <a:ext cx="1367362"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1000" dirty="0">
                <a:solidFill>
                  <a:schemeClr val="tx1"/>
                </a:solidFill>
              </a:rPr>
              <a:t>District Ratings – </a:t>
            </a:r>
          </a:p>
          <a:p>
            <a:pPr lvl="0" algn="ctr" defTabSz="444500">
              <a:lnSpc>
                <a:spcPts val="900"/>
              </a:lnSpc>
              <a:spcBef>
                <a:spcPct val="0"/>
              </a:spcBef>
            </a:pPr>
            <a:r>
              <a:rPr lang="en-US" sz="1000" dirty="0">
                <a:solidFill>
                  <a:schemeClr val="tx1"/>
                </a:solidFill>
              </a:rPr>
              <a:t>Fundamentals</a:t>
            </a:r>
          </a:p>
        </p:txBody>
      </p:sp>
      <p:sp>
        <p:nvSpPr>
          <p:cNvPr id="56" name="Freeform 55">
            <a:hlinkClick r:id="rId27" action="ppaction://hlinksldjump"/>
          </p:cNvPr>
          <p:cNvSpPr/>
          <p:nvPr/>
        </p:nvSpPr>
        <p:spPr>
          <a:xfrm>
            <a:off x="7395638" y="2082816"/>
            <a:ext cx="1367362"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1000" dirty="0">
                <a:solidFill>
                  <a:schemeClr val="tx1"/>
                </a:solidFill>
              </a:rPr>
              <a:t>District Performance Ratings</a:t>
            </a:r>
          </a:p>
        </p:txBody>
      </p:sp>
      <p:sp>
        <p:nvSpPr>
          <p:cNvPr id="58" name="Freeform 57">
            <a:hlinkClick r:id="rId28" action="ppaction://hlinksldjump"/>
          </p:cNvPr>
          <p:cNvSpPr/>
          <p:nvPr/>
        </p:nvSpPr>
        <p:spPr>
          <a:xfrm>
            <a:off x="7395638" y="2413020"/>
            <a:ext cx="1367362"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1000" dirty="0">
                <a:solidFill>
                  <a:schemeClr val="tx1"/>
                </a:solidFill>
              </a:rPr>
              <a:t>Request District Assistance</a:t>
            </a:r>
          </a:p>
        </p:txBody>
      </p:sp>
      <p:sp>
        <p:nvSpPr>
          <p:cNvPr id="77" name="Freeform 76">
            <a:hlinkClick r:id="rId29" action="ppaction://hlinksldjump"/>
          </p:cNvPr>
          <p:cNvSpPr/>
          <p:nvPr/>
        </p:nvSpPr>
        <p:spPr>
          <a:xfrm>
            <a:off x="7395638" y="762000"/>
            <a:ext cx="1367362"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tx1">
              <a:lumMod val="75000"/>
              <a:lumOff val="25000"/>
            </a:schemeClr>
          </a:solidFill>
          <a:ln w="127">
            <a:solidFill>
              <a:schemeClr val="tx1">
                <a:lumMod val="75000"/>
                <a:lumOff val="25000"/>
              </a:schemeClr>
            </a:solidFill>
          </a:ln>
          <a:scene3d>
            <a:camera prst="orthographicFront"/>
            <a:lightRig rig="threePt" dir="t"/>
          </a:scene3d>
          <a:sp3d prstMaterial="matte">
            <a:bevelT w="25400" h="254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864" tIns="91440" rIns="54864" bIns="64113" numCol="1" spcCol="1270" anchor="ctr" anchorCtr="0">
            <a:noAutofit/>
          </a:bodyPr>
          <a:lstStyle/>
          <a:p>
            <a:pPr lvl="0" algn="ctr" defTabSz="533400">
              <a:lnSpc>
                <a:spcPts val="1000"/>
              </a:lnSpc>
              <a:spcBef>
                <a:spcPct val="0"/>
              </a:spcBef>
            </a:pPr>
            <a:r>
              <a:rPr lang="en-US" sz="1200" b="1" i="0" u="none" kern="1200" dirty="0"/>
              <a:t>DISTRICT PERFORMANCE</a:t>
            </a:r>
            <a:endParaRPr lang="en-US" sz="1200" b="1" kern="1200" dirty="0"/>
          </a:p>
        </p:txBody>
      </p:sp>
      <p:sp>
        <p:nvSpPr>
          <p:cNvPr id="87" name="Freeform 86">
            <a:hlinkClick r:id="rId30" action="ppaction://hlinksldjump"/>
          </p:cNvPr>
          <p:cNvSpPr/>
          <p:nvPr/>
        </p:nvSpPr>
        <p:spPr>
          <a:xfrm>
            <a:off x="1759544" y="762000"/>
            <a:ext cx="1367362" cy="306894"/>
          </a:xfrm>
          <a:custGeom>
            <a:avLst/>
            <a:gdLst>
              <a:gd name="connsiteX0" fmla="*/ 0 w 1447800"/>
              <a:gd name="connsiteY0" fmla="*/ 61316 h 367891"/>
              <a:gd name="connsiteX1" fmla="*/ 61316 w 1447800"/>
              <a:gd name="connsiteY1" fmla="*/ 0 h 367891"/>
              <a:gd name="connsiteX2" fmla="*/ 1386484 w 1447800"/>
              <a:gd name="connsiteY2" fmla="*/ 0 h 367891"/>
              <a:gd name="connsiteX3" fmla="*/ 1447800 w 1447800"/>
              <a:gd name="connsiteY3" fmla="*/ 61316 h 367891"/>
              <a:gd name="connsiteX4" fmla="*/ 1447800 w 1447800"/>
              <a:gd name="connsiteY4" fmla="*/ 306575 h 367891"/>
              <a:gd name="connsiteX5" fmla="*/ 1386484 w 1447800"/>
              <a:gd name="connsiteY5" fmla="*/ 367891 h 367891"/>
              <a:gd name="connsiteX6" fmla="*/ 61316 w 1447800"/>
              <a:gd name="connsiteY6" fmla="*/ 367891 h 367891"/>
              <a:gd name="connsiteX7" fmla="*/ 0 w 1447800"/>
              <a:gd name="connsiteY7" fmla="*/ 306575 h 367891"/>
              <a:gd name="connsiteX8" fmla="*/ 0 w 144780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67891">
                <a:moveTo>
                  <a:pt x="0" y="61316"/>
                </a:moveTo>
                <a:cubicBezTo>
                  <a:pt x="0" y="27452"/>
                  <a:pt x="27452" y="0"/>
                  <a:pt x="61316" y="0"/>
                </a:cubicBezTo>
                <a:lnTo>
                  <a:pt x="1386484" y="0"/>
                </a:lnTo>
                <a:cubicBezTo>
                  <a:pt x="1420348" y="0"/>
                  <a:pt x="1447800" y="27452"/>
                  <a:pt x="1447800" y="61316"/>
                </a:cubicBezTo>
                <a:lnTo>
                  <a:pt x="1447800" y="306575"/>
                </a:lnTo>
                <a:cubicBezTo>
                  <a:pt x="1447800" y="340439"/>
                  <a:pt x="1420348" y="367891"/>
                  <a:pt x="1386484" y="367891"/>
                </a:cubicBezTo>
                <a:lnTo>
                  <a:pt x="61316" y="367891"/>
                </a:lnTo>
                <a:cubicBezTo>
                  <a:pt x="27452" y="367891"/>
                  <a:pt x="0" y="340439"/>
                  <a:pt x="0" y="306575"/>
                </a:cubicBezTo>
                <a:lnTo>
                  <a:pt x="0" y="61316"/>
                </a:lnTo>
                <a:close/>
              </a:path>
            </a:pathLst>
          </a:custGeom>
          <a:solidFill>
            <a:srgbClr val="17458F"/>
          </a:solidFill>
          <a:ln w="127">
            <a:solidFill>
              <a:srgbClr val="17458F"/>
            </a:solidFill>
          </a:ln>
          <a:scene3d>
            <a:camera prst="orthographicFront"/>
            <a:lightRig rig="threePt" dir="t"/>
          </a:scene3d>
          <a:sp3d prstMaterial="matte">
            <a:bevelT w="25400" h="254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4864" tIns="91440" rIns="54864" bIns="63679" numCol="1" spcCol="1270" anchor="ctr" anchorCtr="0">
            <a:noAutofit/>
          </a:bodyPr>
          <a:lstStyle/>
          <a:p>
            <a:pPr lvl="0" algn="ctr" defTabSz="533400">
              <a:lnSpc>
                <a:spcPts val="1000"/>
              </a:lnSpc>
              <a:spcBef>
                <a:spcPct val="0"/>
              </a:spcBef>
            </a:pPr>
            <a:r>
              <a:rPr lang="en-US" sz="1200" b="1" i="0" u="none" kern="1200" dirty="0"/>
              <a:t>REASONS FOR MEMBERSHIP</a:t>
            </a:r>
            <a:endParaRPr lang="en-US" sz="1200" kern="1200" dirty="0"/>
          </a:p>
        </p:txBody>
      </p:sp>
      <p:sp>
        <p:nvSpPr>
          <p:cNvPr id="88" name="Freeform 87">
            <a:hlinkClick r:id="rId31" action="ppaction://hlinksldjump"/>
          </p:cNvPr>
          <p:cNvSpPr/>
          <p:nvPr/>
        </p:nvSpPr>
        <p:spPr>
          <a:xfrm>
            <a:off x="1759544" y="1092204"/>
            <a:ext cx="1367362" cy="306894"/>
          </a:xfrm>
          <a:custGeom>
            <a:avLst/>
            <a:gdLst>
              <a:gd name="connsiteX0" fmla="*/ 0 w 1447800"/>
              <a:gd name="connsiteY0" fmla="*/ 61316 h 367891"/>
              <a:gd name="connsiteX1" fmla="*/ 61316 w 1447800"/>
              <a:gd name="connsiteY1" fmla="*/ 0 h 367891"/>
              <a:gd name="connsiteX2" fmla="*/ 1386484 w 1447800"/>
              <a:gd name="connsiteY2" fmla="*/ 0 h 367891"/>
              <a:gd name="connsiteX3" fmla="*/ 1447800 w 1447800"/>
              <a:gd name="connsiteY3" fmla="*/ 61316 h 367891"/>
              <a:gd name="connsiteX4" fmla="*/ 1447800 w 1447800"/>
              <a:gd name="connsiteY4" fmla="*/ 306575 h 367891"/>
              <a:gd name="connsiteX5" fmla="*/ 1386484 w 1447800"/>
              <a:gd name="connsiteY5" fmla="*/ 367891 h 367891"/>
              <a:gd name="connsiteX6" fmla="*/ 61316 w 1447800"/>
              <a:gd name="connsiteY6" fmla="*/ 367891 h 367891"/>
              <a:gd name="connsiteX7" fmla="*/ 0 w 1447800"/>
              <a:gd name="connsiteY7" fmla="*/ 306575 h 367891"/>
              <a:gd name="connsiteX8" fmla="*/ 0 w 144780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67891">
                <a:moveTo>
                  <a:pt x="0" y="61316"/>
                </a:moveTo>
                <a:cubicBezTo>
                  <a:pt x="0" y="27452"/>
                  <a:pt x="27452" y="0"/>
                  <a:pt x="61316" y="0"/>
                </a:cubicBezTo>
                <a:lnTo>
                  <a:pt x="1386484" y="0"/>
                </a:lnTo>
                <a:cubicBezTo>
                  <a:pt x="1420348" y="0"/>
                  <a:pt x="1447800" y="27452"/>
                  <a:pt x="1447800" y="61316"/>
                </a:cubicBezTo>
                <a:lnTo>
                  <a:pt x="1447800" y="306575"/>
                </a:lnTo>
                <a:cubicBezTo>
                  <a:pt x="1447800" y="340439"/>
                  <a:pt x="1420348" y="367891"/>
                  <a:pt x="138648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lvl="0" algn="ctr" defTabSz="444500">
              <a:lnSpc>
                <a:spcPts val="900"/>
              </a:lnSpc>
              <a:spcBef>
                <a:spcPct val="0"/>
              </a:spcBef>
            </a:pPr>
            <a:r>
              <a:rPr lang="en-US" sz="1000" b="0" i="0" u="none" kern="1200" dirty="0">
                <a:solidFill>
                  <a:schemeClr val="tx1"/>
                </a:solidFill>
              </a:rPr>
              <a:t>Reasons for Joining</a:t>
            </a:r>
            <a:endParaRPr lang="en-US" sz="1000" kern="1200" dirty="0">
              <a:solidFill>
                <a:schemeClr val="tx1"/>
              </a:solidFill>
            </a:endParaRPr>
          </a:p>
        </p:txBody>
      </p:sp>
      <p:sp>
        <p:nvSpPr>
          <p:cNvPr id="89" name="Freeform 88">
            <a:hlinkClick r:id="rId32" action="ppaction://hlinksldjump"/>
          </p:cNvPr>
          <p:cNvSpPr/>
          <p:nvPr/>
        </p:nvSpPr>
        <p:spPr>
          <a:xfrm>
            <a:off x="1759544" y="1422408"/>
            <a:ext cx="1367362" cy="306894"/>
          </a:xfrm>
          <a:custGeom>
            <a:avLst/>
            <a:gdLst>
              <a:gd name="connsiteX0" fmla="*/ 0 w 1447800"/>
              <a:gd name="connsiteY0" fmla="*/ 61316 h 367891"/>
              <a:gd name="connsiteX1" fmla="*/ 61316 w 1447800"/>
              <a:gd name="connsiteY1" fmla="*/ 0 h 367891"/>
              <a:gd name="connsiteX2" fmla="*/ 1386484 w 1447800"/>
              <a:gd name="connsiteY2" fmla="*/ 0 h 367891"/>
              <a:gd name="connsiteX3" fmla="*/ 1447800 w 1447800"/>
              <a:gd name="connsiteY3" fmla="*/ 61316 h 367891"/>
              <a:gd name="connsiteX4" fmla="*/ 1447800 w 1447800"/>
              <a:gd name="connsiteY4" fmla="*/ 306575 h 367891"/>
              <a:gd name="connsiteX5" fmla="*/ 1386484 w 1447800"/>
              <a:gd name="connsiteY5" fmla="*/ 367891 h 367891"/>
              <a:gd name="connsiteX6" fmla="*/ 61316 w 1447800"/>
              <a:gd name="connsiteY6" fmla="*/ 367891 h 367891"/>
              <a:gd name="connsiteX7" fmla="*/ 0 w 1447800"/>
              <a:gd name="connsiteY7" fmla="*/ 306575 h 367891"/>
              <a:gd name="connsiteX8" fmla="*/ 0 w 144780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67891">
                <a:moveTo>
                  <a:pt x="0" y="61316"/>
                </a:moveTo>
                <a:cubicBezTo>
                  <a:pt x="0" y="27452"/>
                  <a:pt x="27452" y="0"/>
                  <a:pt x="61316" y="0"/>
                </a:cubicBezTo>
                <a:lnTo>
                  <a:pt x="1386484" y="0"/>
                </a:lnTo>
                <a:cubicBezTo>
                  <a:pt x="1420348" y="0"/>
                  <a:pt x="1447800" y="27452"/>
                  <a:pt x="1447800" y="61316"/>
                </a:cubicBezTo>
                <a:lnTo>
                  <a:pt x="1447800" y="306575"/>
                </a:lnTo>
                <a:cubicBezTo>
                  <a:pt x="1447800" y="340439"/>
                  <a:pt x="1420348" y="367891"/>
                  <a:pt x="138648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lvl="0" algn="ctr" defTabSz="444500">
              <a:lnSpc>
                <a:spcPts val="900"/>
              </a:lnSpc>
              <a:spcBef>
                <a:spcPct val="0"/>
              </a:spcBef>
            </a:pPr>
            <a:r>
              <a:rPr lang="en-US" sz="1000" dirty="0">
                <a:solidFill>
                  <a:schemeClr val="tx1"/>
                </a:solidFill>
              </a:rPr>
              <a:t>Reasons for When Joined</a:t>
            </a:r>
            <a:endParaRPr lang="en-US" sz="1000" kern="1200" dirty="0">
              <a:solidFill>
                <a:schemeClr val="tx1"/>
              </a:solidFill>
            </a:endParaRPr>
          </a:p>
        </p:txBody>
      </p:sp>
      <p:sp>
        <p:nvSpPr>
          <p:cNvPr id="90" name="Freeform 89">
            <a:hlinkClick r:id="rId33" action="ppaction://hlinksldjump"/>
          </p:cNvPr>
          <p:cNvSpPr/>
          <p:nvPr/>
        </p:nvSpPr>
        <p:spPr>
          <a:xfrm>
            <a:off x="1759544" y="1752612"/>
            <a:ext cx="1367362" cy="306894"/>
          </a:xfrm>
          <a:custGeom>
            <a:avLst/>
            <a:gdLst>
              <a:gd name="connsiteX0" fmla="*/ 0 w 1447800"/>
              <a:gd name="connsiteY0" fmla="*/ 61316 h 367891"/>
              <a:gd name="connsiteX1" fmla="*/ 61316 w 1447800"/>
              <a:gd name="connsiteY1" fmla="*/ 0 h 367891"/>
              <a:gd name="connsiteX2" fmla="*/ 1386484 w 1447800"/>
              <a:gd name="connsiteY2" fmla="*/ 0 h 367891"/>
              <a:gd name="connsiteX3" fmla="*/ 1447800 w 1447800"/>
              <a:gd name="connsiteY3" fmla="*/ 61316 h 367891"/>
              <a:gd name="connsiteX4" fmla="*/ 1447800 w 1447800"/>
              <a:gd name="connsiteY4" fmla="*/ 306575 h 367891"/>
              <a:gd name="connsiteX5" fmla="*/ 1386484 w 1447800"/>
              <a:gd name="connsiteY5" fmla="*/ 367891 h 367891"/>
              <a:gd name="connsiteX6" fmla="*/ 61316 w 1447800"/>
              <a:gd name="connsiteY6" fmla="*/ 367891 h 367891"/>
              <a:gd name="connsiteX7" fmla="*/ 0 w 1447800"/>
              <a:gd name="connsiteY7" fmla="*/ 306575 h 367891"/>
              <a:gd name="connsiteX8" fmla="*/ 0 w 144780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67891">
                <a:moveTo>
                  <a:pt x="0" y="61316"/>
                </a:moveTo>
                <a:cubicBezTo>
                  <a:pt x="0" y="27452"/>
                  <a:pt x="27452" y="0"/>
                  <a:pt x="61316" y="0"/>
                </a:cubicBezTo>
                <a:lnTo>
                  <a:pt x="1386484" y="0"/>
                </a:lnTo>
                <a:cubicBezTo>
                  <a:pt x="1420348" y="0"/>
                  <a:pt x="1447800" y="27452"/>
                  <a:pt x="1447800" y="61316"/>
                </a:cubicBezTo>
                <a:lnTo>
                  <a:pt x="1447800" y="306575"/>
                </a:lnTo>
                <a:cubicBezTo>
                  <a:pt x="1447800" y="340439"/>
                  <a:pt x="1420348" y="367891"/>
                  <a:pt x="138648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lvl="0" algn="ctr" defTabSz="444500">
              <a:lnSpc>
                <a:spcPts val="900"/>
              </a:lnSpc>
              <a:spcBef>
                <a:spcPct val="0"/>
              </a:spcBef>
            </a:pPr>
            <a:r>
              <a:rPr lang="en-US" sz="1000" b="0" i="0" u="none" kern="1200" dirty="0">
                <a:solidFill>
                  <a:schemeClr val="tx1"/>
                </a:solidFill>
              </a:rPr>
              <a:t>Reasons for Staying</a:t>
            </a:r>
            <a:endParaRPr lang="en-US" sz="1000" kern="1200" dirty="0">
              <a:solidFill>
                <a:schemeClr val="tx1"/>
              </a:solidFill>
            </a:endParaRPr>
          </a:p>
        </p:txBody>
      </p:sp>
      <p:sp>
        <p:nvSpPr>
          <p:cNvPr id="108" name="Freeform 107">
            <a:hlinkClick r:id="rId34" action="ppaction://hlinksldjump"/>
          </p:cNvPr>
          <p:cNvSpPr/>
          <p:nvPr/>
        </p:nvSpPr>
        <p:spPr>
          <a:xfrm>
            <a:off x="3168567" y="1422408"/>
            <a:ext cx="1367362"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1000" dirty="0">
                <a:solidFill>
                  <a:schemeClr val="tx1"/>
                </a:solidFill>
              </a:rPr>
              <a:t>Engagement - District</a:t>
            </a:r>
          </a:p>
        </p:txBody>
      </p:sp>
      <p:sp>
        <p:nvSpPr>
          <p:cNvPr id="71" name="Freeform 70">
            <a:hlinkClick r:id="rId35" action="ppaction://hlinksldjump"/>
          </p:cNvPr>
          <p:cNvSpPr/>
          <p:nvPr/>
        </p:nvSpPr>
        <p:spPr>
          <a:xfrm>
            <a:off x="4577591" y="2082816"/>
            <a:ext cx="1367362"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1000" dirty="0">
                <a:solidFill>
                  <a:schemeClr val="tx1"/>
                </a:solidFill>
              </a:rPr>
              <a:t>Other Issues</a:t>
            </a:r>
          </a:p>
          <a:p>
            <a:pPr lvl="0" algn="ctr" defTabSz="444500">
              <a:lnSpc>
                <a:spcPts val="900"/>
              </a:lnSpc>
              <a:spcBef>
                <a:spcPct val="0"/>
              </a:spcBef>
            </a:pPr>
            <a:r>
              <a:rPr lang="en-US" sz="1000" dirty="0">
                <a:solidFill>
                  <a:schemeClr val="tx1"/>
                </a:solidFill>
              </a:rPr>
              <a:t>Open End</a:t>
            </a:r>
          </a:p>
        </p:txBody>
      </p:sp>
      <p:sp>
        <p:nvSpPr>
          <p:cNvPr id="72" name="Freeform 71">
            <a:hlinkClick r:id="rId36" action="ppaction://hlinksldjump"/>
          </p:cNvPr>
          <p:cNvSpPr/>
          <p:nvPr/>
        </p:nvSpPr>
        <p:spPr>
          <a:xfrm>
            <a:off x="7395638" y="1092204"/>
            <a:ext cx="1367362"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1000" dirty="0">
                <a:solidFill>
                  <a:schemeClr val="tx1"/>
                </a:solidFill>
              </a:rPr>
              <a:t>Your Club’s Request </a:t>
            </a:r>
          </a:p>
          <a:p>
            <a:pPr lvl="0" algn="ctr" defTabSz="444500">
              <a:lnSpc>
                <a:spcPts val="900"/>
              </a:lnSpc>
              <a:spcBef>
                <a:spcPct val="0"/>
              </a:spcBef>
            </a:pPr>
            <a:r>
              <a:rPr lang="en-US" sz="1000" dirty="0">
                <a:solidFill>
                  <a:schemeClr val="tx1"/>
                </a:solidFill>
              </a:rPr>
              <a:t>for District Assistance</a:t>
            </a:r>
          </a:p>
        </p:txBody>
      </p:sp>
      <p:sp>
        <p:nvSpPr>
          <p:cNvPr id="73" name="Freeform 72">
            <a:hlinkClick r:id="rId37" action="ppaction://hlinksldjump"/>
          </p:cNvPr>
          <p:cNvSpPr/>
          <p:nvPr/>
        </p:nvSpPr>
        <p:spPr>
          <a:xfrm>
            <a:off x="7395638" y="1752612"/>
            <a:ext cx="1367362"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1000" dirty="0">
                <a:solidFill>
                  <a:schemeClr val="tx1"/>
                </a:solidFill>
              </a:rPr>
              <a:t>District Fundamentals</a:t>
            </a:r>
          </a:p>
          <a:p>
            <a:pPr lvl="0" algn="ctr" defTabSz="444500">
              <a:lnSpc>
                <a:spcPts val="900"/>
              </a:lnSpc>
              <a:spcBef>
                <a:spcPct val="0"/>
              </a:spcBef>
            </a:pPr>
            <a:r>
              <a:rPr lang="en-US" sz="1000" dirty="0">
                <a:solidFill>
                  <a:schemeClr val="tx1"/>
                </a:solidFill>
              </a:rPr>
              <a:t>Ranked Importance</a:t>
            </a:r>
          </a:p>
        </p:txBody>
      </p:sp>
    </p:spTree>
    <p:extLst>
      <p:ext uri="{BB962C8B-B14F-4D97-AF65-F5344CB8AC3E}">
        <p14:creationId xmlns:p14="http://schemas.microsoft.com/office/powerpoint/2010/main" val="3359280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286000" y="847725"/>
            <a:ext cx="6675120" cy="182880"/>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2286000" y="1961674"/>
            <a:ext cx="6675120" cy="182880"/>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2286000" y="3075623"/>
            <a:ext cx="6675120" cy="182880"/>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2286000" y="4189572"/>
            <a:ext cx="6675120" cy="182880"/>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2286000" y="5303520"/>
            <a:ext cx="6675120" cy="182880"/>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idx="4294967295"/>
          </p:nvPr>
        </p:nvSpPr>
        <p:spPr/>
        <p:txBody>
          <a:bodyPr/>
          <a:lstStyle/>
          <a:p>
            <a:r>
              <a:rPr lang="en-CA" dirty="0"/>
              <a:t>Engagement in </a:t>
            </a:r>
            <a:r>
              <a:rPr lang="en-CA" baseline="0" dirty="0"/>
              <a:t>District Initiatives - Compared</a:t>
            </a:r>
            <a:endParaRPr lang="en-CA" dirty="0"/>
          </a:p>
        </p:txBody>
      </p:sp>
      <p:pic>
        <p:nvPicPr>
          <p:cNvPr id="6" name="Picture 5"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2853401136"/>
              </p:ext>
            </p:extLst>
          </p:nvPr>
        </p:nvGraphicFramePr>
        <p:xfrm>
          <a:off x="3878263" y="6535738"/>
          <a:ext cx="284162" cy="238125"/>
        </p:xfrm>
        <a:graphic>
          <a:graphicData uri="http://schemas.openxmlformats.org/presentationml/2006/ole">
            <mc:AlternateContent xmlns:mc="http://schemas.openxmlformats.org/markup-compatibility/2006">
              <mc:Choice xmlns:v="urn:schemas-microsoft-com:vml" Requires="v">
                <p:oleObj spid="_x0000_s73799" name="Worksheet" showAsIcon="1" r:id="rId6" imgW="914400" imgH="771480" progId="Excel.Sheet.12">
                  <p:embed/>
                </p:oleObj>
              </mc:Choice>
              <mc:Fallback>
                <p:oleObj name="Worksheet" showAsIcon="1" r:id="rId6" imgW="914400" imgH="771480" progId="Excel.Sheet.12">
                  <p:embed/>
                  <p:pic>
                    <p:nvPicPr>
                      <p:cNvPr id="0" name="Object 2"/>
                      <p:cNvPicPr>
                        <a:picLocks noChangeAspect="1" noChangeArrowheads="1"/>
                      </p:cNvPicPr>
                      <p:nvPr/>
                    </p:nvPicPr>
                    <p:blipFill>
                      <a:blip r:embed="rId7"/>
                      <a:srcRect l="31728" t="2213" r="31728" b="63409"/>
                      <a:stretch>
                        <a:fillRect/>
                      </a:stretch>
                    </p:blipFill>
                    <p:spPr bwMode="auto">
                      <a:xfrm>
                        <a:off x="3878263" y="6535738"/>
                        <a:ext cx="2841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2"/>
          <p:cNvPicPr>
            <a:picLocks noChangeAspect="1"/>
          </p:cNvPicPr>
          <p:nvPr/>
        </p:nvPicPr>
        <p:blipFill>
          <a:blip r:embed="rId8"/>
          <a:stretch>
            <a:fillRect/>
          </a:stretch>
        </p:blipFill>
        <p:spPr>
          <a:xfrm>
            <a:off x="91051" y="502666"/>
            <a:ext cx="8961897" cy="5852667"/>
          </a:xfrm>
          <a:prstGeom prst="rect">
            <a:avLst/>
          </a:prstGeom>
        </p:spPr>
      </p:pic>
      <p:sp>
        <p:nvSpPr>
          <p:cNvPr id="7" name="MoreInfo"/>
          <p:cNvSpPr txBox="1"/>
          <p:nvPr>
            <p:custDataLst>
              <p:tags r:id="rId2"/>
            </p:custDataLst>
          </p:nvPr>
        </p:nvSpPr>
        <p:spPr>
          <a:xfrm>
            <a:off x="177801" y="6944886"/>
            <a:ext cx="8778240" cy="2285241"/>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the percent of club respondents who participated in each type of district initiative, in comparison to the district average and other club groups.  </a:t>
            </a:r>
          </a:p>
          <a:p>
            <a:endParaRPr lang="en-CA" sz="1050" dirty="0"/>
          </a:p>
          <a:p>
            <a:r>
              <a:rPr lang="en-CA" sz="1050" dirty="0"/>
              <a:t>Respondents were asked the following question:</a:t>
            </a:r>
          </a:p>
          <a:p>
            <a:pPr lvl="2"/>
            <a:r>
              <a:rPr lang="en-CA" sz="1050" dirty="0"/>
              <a:t>Which of the following apply to you?  Please check all that apply.</a:t>
            </a:r>
          </a:p>
          <a:p>
            <a:pPr lvl="2"/>
            <a:r>
              <a:rPr lang="en-CA" sz="1050" dirty="0"/>
              <a:t>Have you -</a:t>
            </a:r>
          </a:p>
          <a:p>
            <a:pPr marL="1543050" lvl="3" indent="-171450">
              <a:buFont typeface="Wingdings" panose="05000000000000000000" pitchFamily="2" charset="2"/>
              <a:buChar char="o"/>
            </a:pPr>
            <a:r>
              <a:rPr lang="en-CA" sz="1050" dirty="0"/>
              <a:t>Attended district assembly/conference in 2016 (Canmore)</a:t>
            </a:r>
          </a:p>
          <a:p>
            <a:pPr marL="1543050" lvl="3" indent="-171450">
              <a:buFont typeface="Wingdings" panose="05000000000000000000" pitchFamily="2" charset="2"/>
              <a:buChar char="o"/>
            </a:pPr>
            <a:r>
              <a:rPr lang="en-CA" sz="1050" dirty="0"/>
              <a:t>Participated in 3 or more district meetings/teleconferences in the past 12 months</a:t>
            </a:r>
          </a:p>
          <a:p>
            <a:pPr marL="1543050" lvl="3" indent="-171450">
              <a:buFont typeface="Wingdings" panose="05000000000000000000" pitchFamily="2" charset="2"/>
              <a:buChar char="o"/>
            </a:pPr>
            <a:r>
              <a:rPr lang="en-CA" sz="1050" dirty="0"/>
              <a:t>Read the district newsletter 6 times or more in the past 12 months</a:t>
            </a:r>
          </a:p>
          <a:p>
            <a:pPr marL="1543050" lvl="3" indent="-171450">
              <a:buFont typeface="Wingdings" panose="05000000000000000000" pitchFamily="2" charset="2"/>
              <a:buChar char="o"/>
            </a:pPr>
            <a:r>
              <a:rPr lang="en-CA" sz="1050" dirty="0"/>
              <a:t>Read the weekly </a:t>
            </a:r>
            <a:r>
              <a:rPr lang="en-CA" sz="1050" dirty="0" err="1"/>
              <a:t>WhaZUP</a:t>
            </a:r>
            <a:r>
              <a:rPr lang="en-CA" sz="1050" dirty="0"/>
              <a:t>! Events digest 6 times or more in the past 12 months</a:t>
            </a:r>
          </a:p>
          <a:p>
            <a:pPr marL="1543050" lvl="3" indent="-171450">
              <a:buFont typeface="Wingdings" panose="05000000000000000000" pitchFamily="2" charset="2"/>
              <a:buChar char="o"/>
            </a:pPr>
            <a:r>
              <a:rPr lang="en-CA" sz="1050" dirty="0"/>
              <a:t>Visit the district website at least monthly</a:t>
            </a:r>
          </a:p>
          <a:p>
            <a:pPr lvl="1"/>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39832075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00052 0.06296 L 0.00052 -0.93032 " pathEditMode="relative" rAng="0" ptsTypes="AA">
                                      <p:cBhvr>
                                        <p:cTn id="6" dur="500" fill="hold"/>
                                        <p:tgtEl>
                                          <p:spTgt spid="7"/>
                                        </p:tgtEl>
                                        <p:attrNameLst>
                                          <p:attrName>ppt_x</p:attrName>
                                          <p:attrName>ppt_y</p:attrName>
                                        </p:attrNameLst>
                                      </p:cBhvr>
                                      <p:rCtr x="0" y="-4967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Engagement in Club Activities &amp; Work – Club</a:t>
            </a:r>
            <a:endParaRPr lang="en-CA" sz="2000" dirty="0">
              <a:solidFill>
                <a:schemeClr val="lt1"/>
              </a:solidFill>
              <a:latin typeface="+mn-lt"/>
              <a:ea typeface="+mn-ea"/>
              <a:cs typeface="+mn-cs"/>
            </a:endParaRPr>
          </a:p>
        </p:txBody>
      </p:sp>
      <p:pic>
        <p:nvPicPr>
          <p:cNvPr id="10" name="Picture 9"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pSp>
        <p:nvGrpSpPr>
          <p:cNvPr id="12" name="Group 11"/>
          <p:cNvGrpSpPr/>
          <p:nvPr/>
        </p:nvGrpSpPr>
        <p:grpSpPr>
          <a:xfrm>
            <a:off x="8515890" y="39961"/>
            <a:ext cx="611443" cy="374904"/>
            <a:chOff x="8515890" y="39961"/>
            <a:chExt cx="611443" cy="374904"/>
          </a:xfrm>
        </p:grpSpPr>
        <p:sp>
          <p:nvSpPr>
            <p:cNvPr id="13" name="Rectangle 12"/>
            <p:cNvSpPr/>
            <p:nvPr/>
          </p:nvSpPr>
          <p:spPr>
            <a:xfrm>
              <a:off x="8515890" y="131676"/>
              <a:ext cx="349456" cy="184666"/>
            </a:xfrm>
            <a:prstGeom prst="rect">
              <a:avLst/>
            </a:prstGeom>
            <a:noFill/>
          </p:spPr>
          <p:txBody>
            <a:bodyPr wrap="none" lIns="0" tIns="0" rIns="0" bIns="0" anchor="ctr">
              <a:spAutoFit/>
            </a:bodyPr>
            <a:lstStyle/>
            <a:p>
              <a:pPr algn="ctr"/>
              <a:r>
                <a:rPr lang="en-US" sz="1200" b="1" cap="none" spc="-100" dirty="0">
                  <a:ln w="6350">
                    <a:noFill/>
                    <a:prstDash val="solid"/>
                  </a:ln>
                  <a:solidFill>
                    <a:schemeClr val="bg1"/>
                  </a:solidFill>
                  <a:latin typeface="+mj-lt"/>
                </a:rPr>
                <a:t>MORE</a:t>
              </a:r>
            </a:p>
          </p:txBody>
        </p:sp>
        <p:sp>
          <p:nvSpPr>
            <p:cNvPr id="14" name="Right Arrow 13"/>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5" name="Object 14"/>
          <p:cNvGraphicFramePr>
            <a:graphicFrameLocks noChangeAspect="1"/>
          </p:cNvGraphicFramePr>
          <p:nvPr>
            <p:extLst>
              <p:ext uri="{D42A27DB-BD31-4B8C-83A1-F6EECF244321}">
                <p14:modId xmlns:p14="http://schemas.microsoft.com/office/powerpoint/2010/main" val="1942981323"/>
              </p:ext>
            </p:extLst>
          </p:nvPr>
        </p:nvGraphicFramePr>
        <p:xfrm>
          <a:off x="3878263" y="6535738"/>
          <a:ext cx="284162" cy="238125"/>
        </p:xfrm>
        <a:graphic>
          <a:graphicData uri="http://schemas.openxmlformats.org/presentationml/2006/ole">
            <mc:AlternateContent xmlns:mc="http://schemas.openxmlformats.org/markup-compatibility/2006">
              <mc:Choice xmlns:v="urn:schemas-microsoft-com:vml" Requires="v">
                <p:oleObj spid="_x0000_s74811" name="Worksheet" showAsIcon="1" r:id="rId7" imgW="914400" imgH="771480" progId="Excel.Sheet.12">
                  <p:embed/>
                </p:oleObj>
              </mc:Choice>
              <mc:Fallback>
                <p:oleObj name="Worksheet" showAsIcon="1" r:id="rId7" imgW="914400" imgH="771480" progId="Excel.Sheet.12">
                  <p:embed/>
                  <p:pic>
                    <p:nvPicPr>
                      <p:cNvPr id="4" name="Object 3"/>
                      <p:cNvPicPr>
                        <a:picLocks noChangeAspect="1" noChangeArrowheads="1"/>
                      </p:cNvPicPr>
                      <p:nvPr/>
                    </p:nvPicPr>
                    <p:blipFill>
                      <a:blip r:embed="rId8"/>
                      <a:srcRect l="31728" t="2213" r="31728" b="63409"/>
                      <a:stretch>
                        <a:fillRect/>
                      </a:stretch>
                    </p:blipFill>
                    <p:spPr bwMode="auto">
                      <a:xfrm>
                        <a:off x="3878263" y="6535738"/>
                        <a:ext cx="2841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2"/>
          <p:cNvPicPr>
            <a:picLocks noChangeAspect="1"/>
          </p:cNvPicPr>
          <p:nvPr/>
        </p:nvPicPr>
        <p:blipFill>
          <a:blip r:embed="rId9"/>
          <a:stretch>
            <a:fillRect/>
          </a:stretch>
        </p:blipFill>
        <p:spPr>
          <a:xfrm>
            <a:off x="1462770" y="1371421"/>
            <a:ext cx="6218459" cy="4115157"/>
          </a:xfrm>
          <a:prstGeom prst="rect">
            <a:avLst/>
          </a:prstGeom>
        </p:spPr>
      </p:pic>
      <p:sp>
        <p:nvSpPr>
          <p:cNvPr id="11" name="MoreInfo"/>
          <p:cNvSpPr txBox="1"/>
          <p:nvPr>
            <p:custDataLst>
              <p:tags r:id="rId2"/>
            </p:custDataLst>
          </p:nvPr>
        </p:nvSpPr>
        <p:spPr>
          <a:xfrm>
            <a:off x="177801" y="6944886"/>
            <a:ext cx="8778240" cy="2285241"/>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the level of engagement among Rotarians.  </a:t>
            </a:r>
          </a:p>
          <a:p>
            <a:endParaRPr lang="en-CA" sz="1050" dirty="0"/>
          </a:p>
          <a:p>
            <a:r>
              <a:rPr lang="en-CA" sz="1050" dirty="0"/>
              <a:t>Respondents were asked the following question:</a:t>
            </a:r>
          </a:p>
          <a:p>
            <a:pPr lvl="2"/>
            <a:r>
              <a:rPr lang="en-CA" sz="1050" dirty="0"/>
              <a:t>Using a 5 point scale where 5 means completely engaged and 1 means not engaged at all, how would you rate your level of engagement in the activities and work of your Rotary club?</a:t>
            </a:r>
          </a:p>
          <a:p>
            <a:pPr marL="1543050" lvl="3" indent="-171450">
              <a:buFont typeface="Wingdings" panose="05000000000000000000" pitchFamily="2" charset="2"/>
              <a:buChar char="o"/>
            </a:pPr>
            <a:r>
              <a:rPr lang="en-CA" sz="1050" dirty="0"/>
              <a:t>5 – Completely Engaged</a:t>
            </a:r>
          </a:p>
          <a:p>
            <a:pPr marL="1543050" lvl="3" indent="-171450">
              <a:buFont typeface="Wingdings" panose="05000000000000000000" pitchFamily="2" charset="2"/>
              <a:buChar char="o"/>
            </a:pPr>
            <a:r>
              <a:rPr lang="en-CA" sz="1050" dirty="0"/>
              <a:t>4</a:t>
            </a:r>
          </a:p>
          <a:p>
            <a:pPr marL="1543050" lvl="3" indent="-171450">
              <a:buFont typeface="Wingdings" panose="05000000000000000000" pitchFamily="2" charset="2"/>
              <a:buChar char="o"/>
            </a:pPr>
            <a:r>
              <a:rPr lang="en-CA" sz="1050" dirty="0"/>
              <a:t>3</a:t>
            </a:r>
          </a:p>
          <a:p>
            <a:pPr marL="1543050" lvl="3" indent="-171450">
              <a:buFont typeface="Wingdings" panose="05000000000000000000" pitchFamily="2" charset="2"/>
              <a:buChar char="o"/>
            </a:pPr>
            <a:r>
              <a:rPr lang="en-CA" sz="1050" dirty="0"/>
              <a:t>2</a:t>
            </a:r>
          </a:p>
          <a:p>
            <a:pPr marL="1543050" lvl="3" indent="-171450">
              <a:buFont typeface="Wingdings" panose="05000000000000000000" pitchFamily="2" charset="2"/>
              <a:buChar char="o"/>
            </a:pPr>
            <a:r>
              <a:rPr lang="en-CA" sz="1050" dirty="0"/>
              <a:t>1 – Not Engaged At All</a:t>
            </a:r>
          </a:p>
          <a:p>
            <a:pPr marL="1543050" lvl="3" indent="-171450">
              <a:buFont typeface="Wingdings" panose="05000000000000000000" pitchFamily="2" charset="2"/>
              <a:buChar char="o"/>
            </a:pPr>
            <a:r>
              <a:rPr lang="en-CA" sz="1050" dirty="0"/>
              <a:t>Don’t Know</a:t>
            </a:r>
          </a:p>
          <a:p>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29120041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8.33333E-7 3.33333E-6 L 0.00052 -0.93473 " pathEditMode="relative" rAng="0" ptsTypes="AA">
                                      <p:cBhvr>
                                        <p:cTn id="6" dur="500" fill="hold"/>
                                        <p:tgtEl>
                                          <p:spTgt spid="11"/>
                                        </p:tgtEl>
                                        <p:attrNameLst>
                                          <p:attrName>ppt_x</p:attrName>
                                          <p:attrName>ppt_y</p:attrName>
                                        </p:attrNameLst>
                                      </p:cBhvr>
                                      <p:rCtr x="17" y="-4673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286000"/>
            <a:ext cx="9144000" cy="731520"/>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Engagement in Club Activities &amp; Work - Compared</a:t>
            </a:r>
            <a:endParaRPr lang="en-CA" sz="2000" dirty="0">
              <a:solidFill>
                <a:schemeClr val="lt1"/>
              </a:solidFill>
              <a:latin typeface="+mn-lt"/>
              <a:ea typeface="+mn-ea"/>
              <a:cs typeface="+mn-cs"/>
            </a:endParaRPr>
          </a:p>
        </p:txBody>
      </p:sp>
      <p:pic>
        <p:nvPicPr>
          <p:cNvPr id="10" name="Picture 9"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pic>
        <p:nvPicPr>
          <p:cNvPr id="3" name="Picture 2"/>
          <p:cNvPicPr>
            <a:picLocks noChangeAspect="1"/>
          </p:cNvPicPr>
          <p:nvPr/>
        </p:nvPicPr>
        <p:blipFill>
          <a:blip r:embed="rId6"/>
          <a:stretch>
            <a:fillRect/>
          </a:stretch>
        </p:blipFill>
        <p:spPr>
          <a:xfrm>
            <a:off x="42279" y="1142802"/>
            <a:ext cx="9059441" cy="4572396"/>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2202164918"/>
              </p:ext>
            </p:extLst>
          </p:nvPr>
        </p:nvGraphicFramePr>
        <p:xfrm>
          <a:off x="3878263" y="6535738"/>
          <a:ext cx="284162" cy="238125"/>
        </p:xfrm>
        <a:graphic>
          <a:graphicData uri="http://schemas.openxmlformats.org/presentationml/2006/ole">
            <mc:AlternateContent xmlns:mc="http://schemas.openxmlformats.org/markup-compatibility/2006">
              <mc:Choice xmlns:v="urn:schemas-microsoft-com:vml" Requires="v">
                <p:oleObj spid="_x0000_s16519" name="Worksheet" showAsIcon="1" r:id="rId8" imgW="914400" imgH="771480" progId="Excel.Sheet.12">
                  <p:embed/>
                </p:oleObj>
              </mc:Choice>
              <mc:Fallback>
                <p:oleObj name="Worksheet" showAsIcon="1" r:id="rId8" imgW="914400" imgH="771480" progId="Excel.Sheet.12">
                  <p:embed/>
                  <p:pic>
                    <p:nvPicPr>
                      <p:cNvPr id="0" name=""/>
                      <p:cNvPicPr>
                        <a:picLocks noChangeAspect="1" noChangeArrowheads="1"/>
                      </p:cNvPicPr>
                      <p:nvPr/>
                    </p:nvPicPr>
                    <p:blipFill>
                      <a:blip r:embed="rId9"/>
                      <a:srcRect l="31728" t="2213" r="31728" b="63409"/>
                      <a:stretch>
                        <a:fillRect/>
                      </a:stretch>
                    </p:blipFill>
                    <p:spPr bwMode="auto">
                      <a:xfrm>
                        <a:off x="3878263" y="6535738"/>
                        <a:ext cx="2841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MoreInfo"/>
          <p:cNvSpPr txBox="1"/>
          <p:nvPr>
            <p:custDataLst>
              <p:tags r:id="rId2"/>
            </p:custDataLst>
          </p:nvPr>
        </p:nvSpPr>
        <p:spPr>
          <a:xfrm>
            <a:off x="177801" y="6944886"/>
            <a:ext cx="8778240" cy="2285241"/>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the level of engagement among Rotarians.  </a:t>
            </a:r>
          </a:p>
          <a:p>
            <a:endParaRPr lang="en-CA" sz="1050" dirty="0"/>
          </a:p>
          <a:p>
            <a:r>
              <a:rPr lang="en-CA" sz="1050" dirty="0"/>
              <a:t>Respondents were asked the following question:</a:t>
            </a:r>
          </a:p>
          <a:p>
            <a:pPr lvl="2"/>
            <a:r>
              <a:rPr lang="en-CA" sz="1050" dirty="0"/>
              <a:t>Using a 5 point scale where 5 means completely engaged and 1 means not engaged at all, how would you rate your level of engagement in the activities and work of your Rotary club?</a:t>
            </a:r>
          </a:p>
          <a:p>
            <a:pPr marL="1543050" lvl="3" indent="-171450">
              <a:buFont typeface="Wingdings" panose="05000000000000000000" pitchFamily="2" charset="2"/>
              <a:buChar char="o"/>
            </a:pPr>
            <a:r>
              <a:rPr lang="en-CA" sz="1050" dirty="0"/>
              <a:t>5 – Completely Engaged</a:t>
            </a:r>
          </a:p>
          <a:p>
            <a:pPr marL="1543050" lvl="3" indent="-171450">
              <a:buFont typeface="Wingdings" panose="05000000000000000000" pitchFamily="2" charset="2"/>
              <a:buChar char="o"/>
            </a:pPr>
            <a:r>
              <a:rPr lang="en-CA" sz="1050" dirty="0"/>
              <a:t>4</a:t>
            </a:r>
          </a:p>
          <a:p>
            <a:pPr marL="1543050" lvl="3" indent="-171450">
              <a:buFont typeface="Wingdings" panose="05000000000000000000" pitchFamily="2" charset="2"/>
              <a:buChar char="o"/>
            </a:pPr>
            <a:r>
              <a:rPr lang="en-CA" sz="1050" dirty="0"/>
              <a:t>3</a:t>
            </a:r>
          </a:p>
          <a:p>
            <a:pPr marL="1543050" lvl="3" indent="-171450">
              <a:buFont typeface="Wingdings" panose="05000000000000000000" pitchFamily="2" charset="2"/>
              <a:buChar char="o"/>
            </a:pPr>
            <a:r>
              <a:rPr lang="en-CA" sz="1050" dirty="0"/>
              <a:t>2</a:t>
            </a:r>
          </a:p>
          <a:p>
            <a:pPr marL="1543050" lvl="3" indent="-171450">
              <a:buFont typeface="Wingdings" panose="05000000000000000000" pitchFamily="2" charset="2"/>
              <a:buChar char="o"/>
            </a:pPr>
            <a:r>
              <a:rPr lang="en-CA" sz="1050" dirty="0"/>
              <a:t>1 – Not Engaged At All</a:t>
            </a:r>
          </a:p>
          <a:p>
            <a:pPr marL="1543050" lvl="3" indent="-171450">
              <a:buFont typeface="Wingdings" panose="05000000000000000000" pitchFamily="2" charset="2"/>
              <a:buChar char="o"/>
            </a:pPr>
            <a:r>
              <a:rPr lang="en-CA" sz="1050" dirty="0"/>
              <a:t>Don’t Know</a:t>
            </a:r>
          </a:p>
          <a:p>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5421128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8.33333E-7 3.33333E-6 L 0.00052 -0.93473 " pathEditMode="relative" rAng="0" ptsTypes="AA">
                                      <p:cBhvr>
                                        <p:cTn id="6" dur="500" fill="hold"/>
                                        <p:tgtEl>
                                          <p:spTgt spid="11"/>
                                        </p:tgtEl>
                                        <p:attrNameLst>
                                          <p:attrName>ppt_x</p:attrName>
                                          <p:attrName>ppt_y</p:attrName>
                                        </p:attrNameLst>
                                      </p:cBhvr>
                                      <p:rCtr x="17" y="-4673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Preference for Level of Engagement – Club</a:t>
            </a:r>
            <a:endParaRPr lang="en-CA" sz="2000" dirty="0">
              <a:solidFill>
                <a:schemeClr val="lt1"/>
              </a:solidFill>
              <a:latin typeface="+mn-lt"/>
              <a:ea typeface="+mn-ea"/>
              <a:cs typeface="+mn-cs"/>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820067181"/>
              </p:ext>
            </p:extLst>
          </p:nvPr>
        </p:nvGraphicFramePr>
        <p:xfrm>
          <a:off x="3878556" y="6535386"/>
          <a:ext cx="283464" cy="239159"/>
        </p:xfrm>
        <a:graphic>
          <a:graphicData uri="http://schemas.openxmlformats.org/presentationml/2006/ole">
            <mc:AlternateContent xmlns:mc="http://schemas.openxmlformats.org/markup-compatibility/2006">
              <mc:Choice xmlns:v="urn:schemas-microsoft-com:vml" Requires="v">
                <p:oleObj spid="_x0000_s17611" name="Worksheet" showAsIcon="1" r:id="rId6" imgW="914400" imgH="771480" progId="Excel.Sheet.12">
                  <p:embed/>
                </p:oleObj>
              </mc:Choice>
              <mc:Fallback>
                <p:oleObj name="Worksheet" showAsIcon="1" r:id="rId6" imgW="914400" imgH="771480" progId="Excel.Sheet.12">
                  <p:embed/>
                  <p:pic>
                    <p:nvPicPr>
                      <p:cNvPr id="0" name=""/>
                      <p:cNvPicPr>
                        <a:picLocks noChangeArrowheads="1"/>
                      </p:cNvPicPr>
                      <p:nvPr/>
                    </p:nvPicPr>
                    <p:blipFill>
                      <a:blip r:embed="rId7"/>
                      <a:srcRect l="31728" t="2213" r="31728" b="63409"/>
                      <a:stretch>
                        <a:fillRect/>
                      </a:stretch>
                    </p:blipFill>
                    <p:spPr bwMode="auto">
                      <a:xfrm>
                        <a:off x="3878556" y="6535386"/>
                        <a:ext cx="283464" cy="23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Picture 9" descr="info_whit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pSp>
        <p:nvGrpSpPr>
          <p:cNvPr id="12" name="Group 11"/>
          <p:cNvGrpSpPr/>
          <p:nvPr/>
        </p:nvGrpSpPr>
        <p:grpSpPr>
          <a:xfrm>
            <a:off x="8515890" y="39961"/>
            <a:ext cx="611443" cy="374904"/>
            <a:chOff x="8515890" y="39961"/>
            <a:chExt cx="611443" cy="374904"/>
          </a:xfrm>
        </p:grpSpPr>
        <p:sp>
          <p:nvSpPr>
            <p:cNvPr id="14" name="Rectangle 13"/>
            <p:cNvSpPr/>
            <p:nvPr/>
          </p:nvSpPr>
          <p:spPr>
            <a:xfrm>
              <a:off x="8515890" y="131676"/>
              <a:ext cx="349456" cy="184666"/>
            </a:xfrm>
            <a:prstGeom prst="rect">
              <a:avLst/>
            </a:prstGeom>
            <a:noFill/>
          </p:spPr>
          <p:txBody>
            <a:bodyPr wrap="none" lIns="0" tIns="0" rIns="0" bIns="0" anchor="ctr">
              <a:spAutoFit/>
            </a:bodyPr>
            <a:lstStyle/>
            <a:p>
              <a:pPr algn="ctr"/>
              <a:r>
                <a:rPr lang="en-US" sz="1200" b="1" cap="none" spc="-100" dirty="0">
                  <a:ln w="6350">
                    <a:noFill/>
                    <a:prstDash val="solid"/>
                  </a:ln>
                  <a:solidFill>
                    <a:schemeClr val="bg1"/>
                  </a:solidFill>
                  <a:latin typeface="+mj-lt"/>
                </a:rPr>
                <a:t>MORE</a:t>
              </a:r>
            </a:p>
          </p:txBody>
        </p:sp>
        <p:sp>
          <p:nvSpPr>
            <p:cNvPr id="15" name="Right Arrow 14"/>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p:cNvSpPr/>
          <p:nvPr/>
        </p:nvSpPr>
        <p:spPr>
          <a:xfrm>
            <a:off x="7239000" y="3150513"/>
            <a:ext cx="1904999" cy="430887"/>
          </a:xfrm>
          <a:prstGeom prst="rect">
            <a:avLst/>
          </a:prstGeom>
          <a:solidFill>
            <a:schemeClr val="tx2">
              <a:lumMod val="75000"/>
            </a:schemeClr>
          </a:solidFill>
        </p:spPr>
        <p:txBody>
          <a:bodyPr wrap="square" lIns="91440">
            <a:noAutofit/>
          </a:bodyPr>
          <a:lstStyle/>
          <a:p>
            <a:r>
              <a:rPr lang="en-CA" sz="1100" i="1" dirty="0">
                <a:solidFill>
                  <a:schemeClr val="bg1"/>
                </a:solidFill>
                <a:latin typeface="Calibri Light" panose="020F0302020204030204" pitchFamily="34" charset="0"/>
              </a:rPr>
              <a:t>Click to see comments </a:t>
            </a:r>
          </a:p>
          <a:p>
            <a:r>
              <a:rPr lang="en-CA" sz="1100" i="1" dirty="0">
                <a:solidFill>
                  <a:schemeClr val="bg1"/>
                </a:solidFill>
                <a:latin typeface="Calibri Light" panose="020F0302020204030204" pitchFamily="34" charset="0"/>
              </a:rPr>
              <a:t>from club members.</a:t>
            </a:r>
          </a:p>
        </p:txBody>
      </p:sp>
      <p:pic>
        <p:nvPicPr>
          <p:cNvPr id="3" name="Picture 2"/>
          <p:cNvPicPr>
            <a:picLocks noChangeAspect="1"/>
          </p:cNvPicPr>
          <p:nvPr/>
        </p:nvPicPr>
        <p:blipFill>
          <a:blip r:embed="rId9"/>
          <a:stretch>
            <a:fillRect/>
          </a:stretch>
        </p:blipFill>
        <p:spPr>
          <a:xfrm>
            <a:off x="1956589" y="1508593"/>
            <a:ext cx="5230821" cy="3840813"/>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4162480458"/>
              </p:ext>
            </p:extLst>
          </p:nvPr>
        </p:nvGraphicFramePr>
        <p:xfrm>
          <a:off x="8768555" y="3247418"/>
          <a:ext cx="284163" cy="239712"/>
        </p:xfrm>
        <a:graphic>
          <a:graphicData uri="http://schemas.openxmlformats.org/presentationml/2006/ole">
            <mc:AlternateContent xmlns:mc="http://schemas.openxmlformats.org/markup-compatibility/2006">
              <mc:Choice xmlns:v="urn:schemas-microsoft-com:vml" Requires="v">
                <p:oleObj spid="_x0000_s17612" name="Worksheet" showAsIcon="1" r:id="rId10" imgW="914400" imgH="771480" progId="Excel.Sheet.12">
                  <p:embed/>
                </p:oleObj>
              </mc:Choice>
              <mc:Fallback>
                <p:oleObj name="Worksheet" showAsIcon="1" r:id="rId10" imgW="914400" imgH="771480" progId="Excel.Sheet.12">
                  <p:embed/>
                  <p:pic>
                    <p:nvPicPr>
                      <p:cNvPr id="0" name="Object 1"/>
                      <p:cNvPicPr>
                        <a:picLocks noChangeAspect="1" noChangeArrowheads="1"/>
                      </p:cNvPicPr>
                      <p:nvPr/>
                    </p:nvPicPr>
                    <p:blipFill>
                      <a:blip r:embed="rId7"/>
                      <a:srcRect l="31728" t="2213" r="31728" b="63409"/>
                      <a:stretch>
                        <a:fillRect/>
                      </a:stretch>
                    </p:blipFill>
                    <p:spPr bwMode="auto">
                      <a:xfrm>
                        <a:off x="8768555" y="3247418"/>
                        <a:ext cx="284163" cy="239712"/>
                      </a:xfrm>
                      <a:prstGeom prst="rect">
                        <a:avLst/>
                      </a:prstGeom>
                      <a:noFill/>
                      <a:ln>
                        <a:noFill/>
                      </a:ln>
                    </p:spPr>
                  </p:pic>
                </p:oleObj>
              </mc:Fallback>
            </mc:AlternateContent>
          </a:graphicData>
        </a:graphic>
      </p:graphicFrame>
      <p:sp>
        <p:nvSpPr>
          <p:cNvPr id="11" name="MoreInfo"/>
          <p:cNvSpPr txBox="1"/>
          <p:nvPr>
            <p:custDataLst>
              <p:tags r:id="rId2"/>
            </p:custDataLst>
          </p:nvPr>
        </p:nvSpPr>
        <p:spPr>
          <a:xfrm>
            <a:off x="177801" y="6944886"/>
            <a:ext cx="8778240" cy="2285241"/>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the preferred level of engagement among Rotarians, compared to their current engagement.  </a:t>
            </a:r>
          </a:p>
          <a:p>
            <a:endParaRPr lang="en-CA" sz="1050" dirty="0"/>
          </a:p>
          <a:p>
            <a:r>
              <a:rPr lang="en-CA" sz="1050" dirty="0"/>
              <a:t>Respondents were asked the following question:</a:t>
            </a:r>
          </a:p>
          <a:p>
            <a:pPr lvl="2"/>
            <a:r>
              <a:rPr lang="en-CA" sz="1050" dirty="0"/>
              <a:t>Is your level of engagement in your club’s activities and work less than you’d prefer, more than you’d prefer, or just right for you right now?  Check one.</a:t>
            </a:r>
          </a:p>
          <a:p>
            <a:pPr marL="1543050" lvl="3" indent="-171450">
              <a:buFont typeface="Wingdings" panose="05000000000000000000" pitchFamily="2" charset="2"/>
              <a:buChar char="o"/>
            </a:pPr>
            <a:r>
              <a:rPr lang="en-CA" sz="1050" dirty="0"/>
              <a:t>5 – Completely Engaged</a:t>
            </a:r>
          </a:p>
          <a:p>
            <a:pPr marL="1543050" lvl="3" indent="-171450">
              <a:buFont typeface="Wingdings" panose="05000000000000000000" pitchFamily="2" charset="2"/>
              <a:buChar char="o"/>
            </a:pPr>
            <a:r>
              <a:rPr lang="en-CA" sz="1050" dirty="0"/>
              <a:t>4</a:t>
            </a:r>
          </a:p>
          <a:p>
            <a:pPr marL="1543050" lvl="3" indent="-171450">
              <a:buFont typeface="Wingdings" panose="05000000000000000000" pitchFamily="2" charset="2"/>
              <a:buChar char="o"/>
            </a:pPr>
            <a:r>
              <a:rPr lang="en-CA" sz="1050" dirty="0"/>
              <a:t>3</a:t>
            </a:r>
          </a:p>
          <a:p>
            <a:pPr marL="1543050" lvl="3" indent="-171450">
              <a:buFont typeface="Wingdings" panose="05000000000000000000" pitchFamily="2" charset="2"/>
              <a:buChar char="o"/>
            </a:pPr>
            <a:r>
              <a:rPr lang="en-CA" sz="1050" dirty="0"/>
              <a:t>2</a:t>
            </a:r>
          </a:p>
          <a:p>
            <a:pPr marL="1543050" lvl="3" indent="-171450">
              <a:buFont typeface="Wingdings" panose="05000000000000000000" pitchFamily="2" charset="2"/>
              <a:buChar char="o"/>
            </a:pPr>
            <a:r>
              <a:rPr lang="en-CA" sz="1050" dirty="0"/>
              <a:t>1 – Not Engaged At All</a:t>
            </a:r>
          </a:p>
          <a:p>
            <a:pPr marL="1543050" lvl="3" indent="-171450">
              <a:buFont typeface="Wingdings" panose="05000000000000000000" pitchFamily="2" charset="2"/>
              <a:buChar char="o"/>
            </a:pPr>
            <a:r>
              <a:rPr lang="en-CA" sz="1050" dirty="0"/>
              <a:t>Don’t Know</a:t>
            </a:r>
          </a:p>
          <a:p>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3243381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8.33333E-7 3.33333E-6 L 0.00052 -0.93473 " pathEditMode="relative" rAng="0" ptsTypes="AA">
                                      <p:cBhvr>
                                        <p:cTn id="6" dur="500" fill="hold"/>
                                        <p:tgtEl>
                                          <p:spTgt spid="11"/>
                                        </p:tgtEl>
                                        <p:attrNameLst>
                                          <p:attrName>ppt_x</p:attrName>
                                          <p:attrName>ppt_y</p:attrName>
                                        </p:attrNameLst>
                                      </p:cBhvr>
                                      <p:rCtr x="17" y="-4673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2286000"/>
            <a:ext cx="9144000" cy="731520"/>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Preference for Level of Engagement - Compared</a:t>
            </a:r>
            <a:endParaRPr lang="en-CA" sz="2000" dirty="0">
              <a:solidFill>
                <a:schemeClr val="lt1"/>
              </a:solidFill>
              <a:latin typeface="+mn-lt"/>
              <a:ea typeface="+mn-ea"/>
              <a:cs typeface="+mn-cs"/>
            </a:endParaRPr>
          </a:p>
        </p:txBody>
      </p:sp>
      <p:pic>
        <p:nvPicPr>
          <p:cNvPr id="10" name="Picture 9"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3726443130"/>
              </p:ext>
            </p:extLst>
          </p:nvPr>
        </p:nvGraphicFramePr>
        <p:xfrm>
          <a:off x="3878556" y="6535386"/>
          <a:ext cx="283464" cy="239159"/>
        </p:xfrm>
        <a:graphic>
          <a:graphicData uri="http://schemas.openxmlformats.org/presentationml/2006/ole">
            <mc:AlternateContent xmlns:mc="http://schemas.openxmlformats.org/markup-compatibility/2006">
              <mc:Choice xmlns:v="urn:schemas-microsoft-com:vml" Requires="v">
                <p:oleObj spid="_x0000_s75839" name="Worksheet" showAsIcon="1" r:id="rId6" imgW="914400" imgH="771480" progId="Excel.Sheet.12">
                  <p:embed/>
                </p:oleObj>
              </mc:Choice>
              <mc:Fallback>
                <p:oleObj name="Worksheet" showAsIcon="1" r:id="rId6" imgW="914400" imgH="771480" progId="Excel.Sheet.12">
                  <p:embed/>
                  <p:pic>
                    <p:nvPicPr>
                      <p:cNvPr id="8" name="Object 7"/>
                      <p:cNvPicPr>
                        <a:picLocks noChangeArrowheads="1"/>
                      </p:cNvPicPr>
                      <p:nvPr/>
                    </p:nvPicPr>
                    <p:blipFill>
                      <a:blip r:embed="rId7"/>
                      <a:srcRect l="31728" t="2213" r="31728" b="63409"/>
                      <a:stretch>
                        <a:fillRect/>
                      </a:stretch>
                    </p:blipFill>
                    <p:spPr bwMode="auto">
                      <a:xfrm>
                        <a:off x="3878556" y="6535386"/>
                        <a:ext cx="283464" cy="23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Chart 8">
            <a:extLst>
              <a:ext uri="{FF2B5EF4-FFF2-40B4-BE49-F238E27FC236}">
                <a16:creationId xmlns:a16="http://schemas.microsoft.com/office/drawing/2014/main" xmlns="" id="{00000000-0008-0000-0A00-000032000000}"/>
              </a:ext>
            </a:extLst>
          </p:cNvPr>
          <p:cNvGraphicFramePr>
            <a:graphicFrameLocks/>
          </p:cNvGraphicFramePr>
          <p:nvPr>
            <p:extLst>
              <p:ext uri="{D42A27DB-BD31-4B8C-83A1-F6EECF244321}">
                <p14:modId xmlns:p14="http://schemas.microsoft.com/office/powerpoint/2010/main" val="2846667501"/>
              </p:ext>
            </p:extLst>
          </p:nvPr>
        </p:nvGraphicFramePr>
        <p:xfrm>
          <a:off x="45720" y="1143000"/>
          <a:ext cx="9052560" cy="4572000"/>
        </p:xfrm>
        <a:graphic>
          <a:graphicData uri="http://schemas.openxmlformats.org/drawingml/2006/chart">
            <c:chart xmlns:c="http://schemas.openxmlformats.org/drawingml/2006/chart" xmlns:r="http://schemas.openxmlformats.org/officeDocument/2006/relationships" r:id="rId8"/>
          </a:graphicData>
        </a:graphic>
      </p:graphicFrame>
      <p:sp>
        <p:nvSpPr>
          <p:cNvPr id="11" name="MoreInfo"/>
          <p:cNvSpPr txBox="1"/>
          <p:nvPr>
            <p:custDataLst>
              <p:tags r:id="rId2"/>
            </p:custDataLst>
          </p:nvPr>
        </p:nvSpPr>
        <p:spPr>
          <a:xfrm>
            <a:off x="177801" y="6944886"/>
            <a:ext cx="8778240" cy="2285241"/>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the preferred level of engagement among Rotarians, compared to their current engagement.  </a:t>
            </a:r>
          </a:p>
          <a:p>
            <a:endParaRPr lang="en-CA" sz="1050" dirty="0"/>
          </a:p>
          <a:p>
            <a:r>
              <a:rPr lang="en-CA" sz="1050" dirty="0"/>
              <a:t>Respondents were asked the following question:</a:t>
            </a:r>
          </a:p>
          <a:p>
            <a:pPr lvl="2"/>
            <a:r>
              <a:rPr lang="en-CA" sz="1050" dirty="0"/>
              <a:t>Is your level of engagement in your club’s activities and work less than you’d prefer, more than you’d prefer, or just right for you right now?  Check one.</a:t>
            </a:r>
          </a:p>
          <a:p>
            <a:pPr marL="1543050" lvl="3" indent="-171450">
              <a:buFont typeface="Wingdings" panose="05000000000000000000" pitchFamily="2" charset="2"/>
              <a:buChar char="o"/>
            </a:pPr>
            <a:r>
              <a:rPr lang="en-CA" sz="1050" dirty="0"/>
              <a:t>5 – Completely Engaged</a:t>
            </a:r>
          </a:p>
          <a:p>
            <a:pPr marL="1543050" lvl="3" indent="-171450">
              <a:buFont typeface="Wingdings" panose="05000000000000000000" pitchFamily="2" charset="2"/>
              <a:buChar char="o"/>
            </a:pPr>
            <a:r>
              <a:rPr lang="en-CA" sz="1050" dirty="0"/>
              <a:t>4</a:t>
            </a:r>
          </a:p>
          <a:p>
            <a:pPr marL="1543050" lvl="3" indent="-171450">
              <a:buFont typeface="Wingdings" panose="05000000000000000000" pitchFamily="2" charset="2"/>
              <a:buChar char="o"/>
            </a:pPr>
            <a:r>
              <a:rPr lang="en-CA" sz="1050" dirty="0"/>
              <a:t>3</a:t>
            </a:r>
          </a:p>
          <a:p>
            <a:pPr marL="1543050" lvl="3" indent="-171450">
              <a:buFont typeface="Wingdings" panose="05000000000000000000" pitchFamily="2" charset="2"/>
              <a:buChar char="o"/>
            </a:pPr>
            <a:r>
              <a:rPr lang="en-CA" sz="1050" dirty="0"/>
              <a:t>2</a:t>
            </a:r>
          </a:p>
          <a:p>
            <a:pPr marL="1543050" lvl="3" indent="-171450">
              <a:buFont typeface="Wingdings" panose="05000000000000000000" pitchFamily="2" charset="2"/>
              <a:buChar char="o"/>
            </a:pPr>
            <a:r>
              <a:rPr lang="en-CA" sz="1050" dirty="0"/>
              <a:t>1 – Not Engaged At All</a:t>
            </a:r>
          </a:p>
          <a:p>
            <a:pPr marL="1543050" lvl="3" indent="-171450">
              <a:buFont typeface="Wingdings" panose="05000000000000000000" pitchFamily="2" charset="2"/>
              <a:buChar char="o"/>
            </a:pPr>
            <a:r>
              <a:rPr lang="en-CA" sz="1050" dirty="0"/>
              <a:t>Don’t Know</a:t>
            </a:r>
          </a:p>
          <a:p>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22946634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8.33333E-7 3.33333E-6 L 0.00052 -0.93473 " pathEditMode="relative" rAng="0" ptsTypes="AA">
                                      <p:cBhvr>
                                        <p:cTn id="6" dur="500" fill="hold"/>
                                        <p:tgtEl>
                                          <p:spTgt spid="11"/>
                                        </p:tgtEl>
                                        <p:attrNameLst>
                                          <p:attrName>ppt_x</p:attrName>
                                          <p:attrName>ppt_y</p:attrName>
                                        </p:attrNameLst>
                                      </p:cBhvr>
                                      <p:rCtr x="17" y="-4673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6434356"/>
            <a:ext cx="9144000" cy="27432"/>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p:cNvSpPr>
            <a:spLocks noGrp="1"/>
          </p:cNvSpPr>
          <p:nvPr>
            <p:ph type="title" idx="4294967295"/>
          </p:nvPr>
        </p:nvSpPr>
        <p:spPr>
          <a:xfrm>
            <a:off x="0" y="0"/>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Self Assessment of Role in Club – Club</a:t>
            </a:r>
            <a:endParaRPr lang="en-CA" sz="2000" dirty="0">
              <a:solidFill>
                <a:schemeClr val="lt1"/>
              </a:solidFill>
              <a:latin typeface="+mn-lt"/>
              <a:ea typeface="+mn-ea"/>
              <a:cs typeface="+mn-cs"/>
            </a:endParaRPr>
          </a:p>
        </p:txBody>
      </p:sp>
      <p:pic>
        <p:nvPicPr>
          <p:cNvPr id="10" name="Picture 9"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171343222"/>
              </p:ext>
            </p:extLst>
          </p:nvPr>
        </p:nvGraphicFramePr>
        <p:xfrm>
          <a:off x="3878263" y="6535738"/>
          <a:ext cx="284162" cy="238125"/>
        </p:xfrm>
        <a:graphic>
          <a:graphicData uri="http://schemas.openxmlformats.org/presentationml/2006/ole">
            <mc:AlternateContent xmlns:mc="http://schemas.openxmlformats.org/markup-compatibility/2006">
              <mc:Choice xmlns:v="urn:schemas-microsoft-com:vml" Requires="v">
                <p:oleObj spid="_x0000_s18576" name="Worksheet" showAsIcon="1" r:id="rId6" imgW="914400" imgH="771480" progId="Excel.Sheet.12">
                  <p:embed/>
                </p:oleObj>
              </mc:Choice>
              <mc:Fallback>
                <p:oleObj name="Worksheet" showAsIcon="1" r:id="rId6" imgW="914400" imgH="771480" progId="Excel.Sheet.12">
                  <p:embed/>
                  <p:pic>
                    <p:nvPicPr>
                      <p:cNvPr id="0" name="Object 7"/>
                      <p:cNvPicPr>
                        <a:picLocks noChangeAspect="1" noChangeArrowheads="1"/>
                      </p:cNvPicPr>
                      <p:nvPr/>
                    </p:nvPicPr>
                    <p:blipFill>
                      <a:blip r:embed="rId7"/>
                      <a:srcRect l="31728" t="2213" r="31728" b="63409"/>
                      <a:stretch>
                        <a:fillRect/>
                      </a:stretch>
                    </p:blipFill>
                    <p:spPr bwMode="auto">
                      <a:xfrm>
                        <a:off x="3878263" y="6535738"/>
                        <a:ext cx="2841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8515890" y="39961"/>
            <a:ext cx="611443" cy="374904"/>
            <a:chOff x="8515890" y="39961"/>
            <a:chExt cx="611443" cy="374904"/>
          </a:xfrm>
        </p:grpSpPr>
        <p:sp>
          <p:nvSpPr>
            <p:cNvPr id="21" name="Rectangle 20"/>
            <p:cNvSpPr/>
            <p:nvPr/>
          </p:nvSpPr>
          <p:spPr>
            <a:xfrm>
              <a:off x="8515890" y="131676"/>
              <a:ext cx="349456" cy="184666"/>
            </a:xfrm>
            <a:prstGeom prst="rect">
              <a:avLst/>
            </a:prstGeom>
            <a:noFill/>
          </p:spPr>
          <p:txBody>
            <a:bodyPr wrap="none" lIns="0" tIns="0" rIns="0" bIns="0" anchor="ctr">
              <a:spAutoFit/>
            </a:bodyPr>
            <a:lstStyle/>
            <a:p>
              <a:pPr algn="ctr"/>
              <a:r>
                <a:rPr lang="en-US" sz="1200" b="1" cap="none" spc="-100" dirty="0">
                  <a:ln w="6350">
                    <a:noFill/>
                    <a:prstDash val="solid"/>
                  </a:ln>
                  <a:solidFill>
                    <a:schemeClr val="bg1"/>
                  </a:solidFill>
                  <a:latin typeface="+mj-lt"/>
                </a:rPr>
                <a:t>MORE</a:t>
              </a:r>
            </a:p>
          </p:txBody>
        </p:sp>
        <p:sp>
          <p:nvSpPr>
            <p:cNvPr id="22" name="Right Arrow 21"/>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p:cNvPicPr>
            <a:picLocks noChangeAspect="1"/>
          </p:cNvPicPr>
          <p:nvPr/>
        </p:nvPicPr>
        <p:blipFill>
          <a:blip r:embed="rId8"/>
          <a:stretch>
            <a:fillRect/>
          </a:stretch>
        </p:blipFill>
        <p:spPr>
          <a:xfrm>
            <a:off x="0" y="999744"/>
            <a:ext cx="9067800" cy="4858512"/>
          </a:xfrm>
          <a:prstGeom prst="rect">
            <a:avLst/>
          </a:prstGeom>
        </p:spPr>
      </p:pic>
      <p:sp>
        <p:nvSpPr>
          <p:cNvPr id="15" name="TextBox 14"/>
          <p:cNvSpPr txBox="1"/>
          <p:nvPr/>
        </p:nvSpPr>
        <p:spPr>
          <a:xfrm>
            <a:off x="4770340" y="2048215"/>
            <a:ext cx="914400" cy="321114"/>
          </a:xfrm>
          <a:prstGeom prst="rect">
            <a:avLst/>
          </a:prstGeom>
          <a:solidFill>
            <a:schemeClr val="accent6">
              <a:lumMod val="50000"/>
            </a:schemeClr>
          </a:solidFill>
          <a:ln>
            <a:solidFill>
              <a:schemeClr val="bg1"/>
            </a:solidFill>
          </a:ln>
          <a:effectLst>
            <a:outerShdw blurRad="50800" dist="38100" dir="2700000" algn="tl" rotWithShape="0">
              <a:prstClr val="black">
                <a:alpha val="20000"/>
              </a:prstClr>
            </a:outerShdw>
          </a:effectLst>
        </p:spPr>
        <p:txBody>
          <a:bodyPr wrap="square" lIns="18288" tIns="36576" rIns="18288" bIns="27432" rtlCol="0" anchor="t" anchorCtr="0">
            <a:spAutoFit/>
          </a:bodyPr>
          <a:lstStyle>
            <a:defPPr>
              <a:defRPr lang="en-US"/>
            </a:defPPr>
            <a:lvl1pPr algn="ctr">
              <a:lnSpc>
                <a:spcPts val="1000"/>
              </a:lnSpc>
              <a:defRPr sz="1100" b="1"/>
            </a:lvl1pPr>
          </a:lstStyle>
          <a:p>
            <a:r>
              <a:rPr lang="en-US" dirty="0">
                <a:solidFill>
                  <a:schemeClr val="bg1"/>
                </a:solidFill>
              </a:rPr>
              <a:t>29%</a:t>
            </a:r>
          </a:p>
          <a:p>
            <a:r>
              <a:rPr lang="en-US" dirty="0">
                <a:solidFill>
                  <a:schemeClr val="bg1"/>
                </a:solidFill>
              </a:rPr>
              <a:t>PASSIVE</a:t>
            </a:r>
          </a:p>
        </p:txBody>
      </p:sp>
      <p:sp>
        <p:nvSpPr>
          <p:cNvPr id="24" name="TextBox 23"/>
          <p:cNvSpPr txBox="1">
            <a:spLocks/>
          </p:cNvSpPr>
          <p:nvPr/>
        </p:nvSpPr>
        <p:spPr>
          <a:xfrm>
            <a:off x="5562600" y="3792678"/>
            <a:ext cx="914400" cy="321114"/>
          </a:xfrm>
          <a:prstGeom prst="rect">
            <a:avLst/>
          </a:prstGeom>
          <a:solidFill>
            <a:srgbClr val="67A18A"/>
          </a:solidFill>
          <a:ln>
            <a:solidFill>
              <a:schemeClr val="bg1"/>
            </a:solidFill>
          </a:ln>
          <a:effectLst>
            <a:outerShdw blurRad="50800" dist="38100" dir="2700000" algn="tl" rotWithShape="0">
              <a:prstClr val="black">
                <a:alpha val="20000"/>
              </a:prstClr>
            </a:outerShdw>
          </a:effectLst>
        </p:spPr>
        <p:txBody>
          <a:bodyPr wrap="square" lIns="18288" tIns="36576" rIns="18288" bIns="27432" rtlCol="0" anchor="ctr" anchorCtr="0">
            <a:spAutoFit/>
          </a:bodyPr>
          <a:lstStyle>
            <a:defPPr>
              <a:defRPr lang="en-US"/>
            </a:defPPr>
            <a:lvl1pPr algn="ctr">
              <a:lnSpc>
                <a:spcPts val="1000"/>
              </a:lnSpc>
              <a:defRPr sz="1100" b="1"/>
            </a:lvl1pPr>
          </a:lstStyle>
          <a:p>
            <a:r>
              <a:rPr lang="en-US" dirty="0">
                <a:solidFill>
                  <a:schemeClr val="bg1"/>
                </a:solidFill>
              </a:rPr>
              <a:t>50%</a:t>
            </a:r>
          </a:p>
          <a:p>
            <a:r>
              <a:rPr lang="en-US" dirty="0">
                <a:solidFill>
                  <a:schemeClr val="bg1"/>
                </a:solidFill>
              </a:rPr>
              <a:t>DOERS</a:t>
            </a:r>
          </a:p>
        </p:txBody>
      </p:sp>
      <p:sp>
        <p:nvSpPr>
          <p:cNvPr id="25" name="TextBox 24"/>
          <p:cNvSpPr txBox="1">
            <a:spLocks/>
          </p:cNvSpPr>
          <p:nvPr/>
        </p:nvSpPr>
        <p:spPr>
          <a:xfrm>
            <a:off x="3421063" y="3643350"/>
            <a:ext cx="914400" cy="321114"/>
          </a:xfrm>
          <a:prstGeom prst="rect">
            <a:avLst/>
          </a:prstGeom>
          <a:solidFill>
            <a:srgbClr val="6381A1"/>
          </a:solidFill>
          <a:ln>
            <a:solidFill>
              <a:schemeClr val="bg1"/>
            </a:solidFill>
          </a:ln>
          <a:effectLst>
            <a:outerShdw blurRad="50800" dist="38100" dir="2700000" algn="tl" rotWithShape="0">
              <a:prstClr val="black">
                <a:alpha val="20000"/>
              </a:prstClr>
            </a:outerShdw>
          </a:effectLst>
        </p:spPr>
        <p:txBody>
          <a:bodyPr wrap="square" lIns="18288" tIns="36576" rIns="18288" bIns="27432" rtlCol="0" anchor="ctr" anchorCtr="0">
            <a:spAutoFit/>
          </a:bodyPr>
          <a:lstStyle>
            <a:defPPr>
              <a:defRPr lang="en-US"/>
            </a:defPPr>
            <a:lvl1pPr algn="ctr">
              <a:lnSpc>
                <a:spcPts val="1000"/>
              </a:lnSpc>
              <a:defRPr sz="1100" b="1"/>
            </a:lvl1pPr>
          </a:lstStyle>
          <a:p>
            <a:r>
              <a:rPr lang="en-US" dirty="0">
                <a:solidFill>
                  <a:schemeClr val="bg1"/>
                </a:solidFill>
              </a:rPr>
              <a:t>21%</a:t>
            </a:r>
          </a:p>
          <a:p>
            <a:r>
              <a:rPr lang="en-US" dirty="0">
                <a:solidFill>
                  <a:schemeClr val="bg1"/>
                </a:solidFill>
              </a:rPr>
              <a:t>LEADERS</a:t>
            </a:r>
          </a:p>
        </p:txBody>
      </p:sp>
      <p:sp>
        <p:nvSpPr>
          <p:cNvPr id="11" name="MoreInfo"/>
          <p:cNvSpPr txBox="1"/>
          <p:nvPr>
            <p:custDataLst>
              <p:tags r:id="rId2"/>
            </p:custDataLst>
          </p:nvPr>
        </p:nvSpPr>
        <p:spPr>
          <a:xfrm>
            <a:off x="177801" y="6944886"/>
            <a:ext cx="8778240" cy="2285241"/>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the Rotarian’s self assessment of the role they play in their club.  </a:t>
            </a:r>
          </a:p>
          <a:p>
            <a:endParaRPr lang="en-CA" sz="1050" dirty="0"/>
          </a:p>
          <a:p>
            <a:r>
              <a:rPr lang="en-CA" sz="1050" dirty="0"/>
              <a:t>Respondents were asked the following question:</a:t>
            </a:r>
          </a:p>
          <a:p>
            <a:pPr lvl="2"/>
            <a:r>
              <a:rPr lang="en-CA" sz="1050" dirty="0"/>
              <a:t>Regardless of what positions you may hold, please choose which statement best fits how you see your CURRENT role in your club.  Please select one statement.</a:t>
            </a:r>
          </a:p>
          <a:p>
            <a:pPr marL="1543050" lvl="3" indent="-171450">
              <a:buFont typeface="Wingdings" panose="05000000000000000000" pitchFamily="2" charset="2"/>
              <a:buChar char="o"/>
            </a:pPr>
            <a:r>
              <a:rPr lang="en-CA" sz="1050" dirty="0"/>
              <a:t>I am still fairly new and just starting to get involved</a:t>
            </a:r>
          </a:p>
          <a:p>
            <a:pPr marL="1543050" lvl="3" indent="-171450">
              <a:buFont typeface="Wingdings" panose="05000000000000000000" pitchFamily="2" charset="2"/>
              <a:buChar char="o"/>
            </a:pPr>
            <a:r>
              <a:rPr lang="en-CA" sz="1050" dirty="0"/>
              <a:t>I am actively involved in club activities, but don’t have a lot of formal responsibility</a:t>
            </a:r>
          </a:p>
          <a:p>
            <a:pPr marL="1543050" lvl="3" indent="-171450">
              <a:buFont typeface="Wingdings" panose="05000000000000000000" pitchFamily="2" charset="2"/>
              <a:buChar char="o"/>
            </a:pPr>
            <a:r>
              <a:rPr lang="en-CA" sz="1050" dirty="0"/>
              <a:t>I am heavily involved in club activities and take on some responsibilities</a:t>
            </a:r>
          </a:p>
          <a:p>
            <a:pPr marL="1543050" lvl="3" indent="-171450">
              <a:buFont typeface="Wingdings" panose="05000000000000000000" pitchFamily="2" charset="2"/>
              <a:buChar char="o"/>
            </a:pPr>
            <a:r>
              <a:rPr lang="en-CA" sz="1050" dirty="0"/>
              <a:t>I play an important leadership role in my club and take on a several responsibilities</a:t>
            </a:r>
          </a:p>
          <a:p>
            <a:pPr marL="1543050" lvl="3" indent="-171450">
              <a:buFont typeface="Wingdings" panose="05000000000000000000" pitchFamily="2" charset="2"/>
              <a:buChar char="o"/>
            </a:pPr>
            <a:r>
              <a:rPr lang="en-CA" sz="1050" dirty="0"/>
              <a:t>I do too much.  Everyone relies on me to get things done. I have too many responsibilities</a:t>
            </a:r>
          </a:p>
          <a:p>
            <a:pPr marL="1543050" lvl="3" indent="-171450">
              <a:buFont typeface="Wingdings" panose="05000000000000000000" pitchFamily="2" charset="2"/>
              <a:buChar char="o"/>
            </a:pPr>
            <a:r>
              <a:rPr lang="en-CA" sz="1050" dirty="0"/>
              <a:t>I’ve done a lot in the past.  Now I support the club, but I don’t take on much responsibility</a:t>
            </a:r>
          </a:p>
          <a:p>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2671454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8.33333E-7 3.33333E-6 L 0.00052 -0.93473 " pathEditMode="relative" rAng="0" ptsTypes="AA">
                                      <p:cBhvr>
                                        <p:cTn id="6" dur="500" fill="hold"/>
                                        <p:tgtEl>
                                          <p:spTgt spid="11"/>
                                        </p:tgtEl>
                                        <p:attrNameLst>
                                          <p:attrName>ppt_x</p:attrName>
                                          <p:attrName>ppt_y</p:attrName>
                                        </p:attrNameLst>
                                      </p:cBhvr>
                                      <p:rCtr x="17" y="-4673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2649855"/>
            <a:ext cx="9144000" cy="731520"/>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 name="Group 2"/>
          <p:cNvGrpSpPr/>
          <p:nvPr/>
        </p:nvGrpSpPr>
        <p:grpSpPr>
          <a:xfrm>
            <a:off x="1141825" y="870835"/>
            <a:ext cx="7700696" cy="220573"/>
            <a:chOff x="1141825" y="906463"/>
            <a:chExt cx="7700696" cy="220573"/>
          </a:xfrm>
        </p:grpSpPr>
        <p:sp>
          <p:nvSpPr>
            <p:cNvPr id="12" name="TextBox 11"/>
            <p:cNvSpPr txBox="1"/>
            <p:nvPr/>
          </p:nvSpPr>
          <p:spPr>
            <a:xfrm>
              <a:off x="1141825" y="906463"/>
              <a:ext cx="1280160" cy="220573"/>
            </a:xfrm>
            <a:prstGeom prst="rect">
              <a:avLst/>
            </a:prstGeom>
            <a:solidFill>
              <a:schemeClr val="accent6">
                <a:lumMod val="50000"/>
              </a:schemeClr>
            </a:solidFill>
            <a:ln>
              <a:noFill/>
            </a:ln>
            <a:effectLst>
              <a:outerShdw blurRad="50800" dist="38100" dir="2700000" algn="tl" rotWithShape="0">
                <a:prstClr val="black">
                  <a:alpha val="20000"/>
                </a:prstClr>
              </a:outerShdw>
            </a:effectLst>
          </p:spPr>
          <p:txBody>
            <a:bodyPr wrap="square" lIns="18288" tIns="64008" rIns="18288" bIns="27432" rtlCol="0" anchor="t" anchorCtr="0">
              <a:spAutoFit/>
            </a:bodyPr>
            <a:lstStyle>
              <a:defPPr>
                <a:defRPr lang="en-US"/>
              </a:defPPr>
              <a:lvl1pPr algn="ctr">
                <a:lnSpc>
                  <a:spcPts val="1000"/>
                </a:lnSpc>
                <a:defRPr sz="1100" b="1"/>
              </a:lvl1pPr>
            </a:lstStyle>
            <a:p>
              <a:r>
                <a:rPr lang="en-US" dirty="0">
                  <a:solidFill>
                    <a:schemeClr val="bg1"/>
                  </a:solidFill>
                </a:rPr>
                <a:t>PASSIVE</a:t>
              </a:r>
            </a:p>
          </p:txBody>
        </p:sp>
        <p:sp>
          <p:nvSpPr>
            <p:cNvPr id="13" name="TextBox 12"/>
            <p:cNvSpPr txBox="1">
              <a:spLocks/>
            </p:cNvSpPr>
            <p:nvPr/>
          </p:nvSpPr>
          <p:spPr>
            <a:xfrm>
              <a:off x="2428564" y="906463"/>
              <a:ext cx="2560320" cy="220573"/>
            </a:xfrm>
            <a:prstGeom prst="rect">
              <a:avLst/>
            </a:prstGeom>
            <a:solidFill>
              <a:srgbClr val="67A18A"/>
            </a:solidFill>
            <a:ln>
              <a:noFill/>
            </a:ln>
            <a:effectLst>
              <a:outerShdw blurRad="50800" dist="38100" dir="2700000" algn="tl" rotWithShape="0">
                <a:prstClr val="black">
                  <a:alpha val="20000"/>
                </a:prstClr>
              </a:outerShdw>
            </a:effectLst>
          </p:spPr>
          <p:txBody>
            <a:bodyPr wrap="square" lIns="18288" tIns="64008" rIns="18288" bIns="27432" rtlCol="0" anchor="ctr" anchorCtr="0">
              <a:spAutoFit/>
            </a:bodyPr>
            <a:lstStyle>
              <a:defPPr>
                <a:defRPr lang="en-US"/>
              </a:defPPr>
              <a:lvl1pPr algn="ctr">
                <a:lnSpc>
                  <a:spcPts val="1000"/>
                </a:lnSpc>
                <a:defRPr sz="1100" b="1"/>
              </a:lvl1pPr>
            </a:lstStyle>
            <a:p>
              <a:r>
                <a:rPr lang="en-US" dirty="0">
                  <a:solidFill>
                    <a:schemeClr val="bg1"/>
                  </a:solidFill>
                </a:rPr>
                <a:t>DOERS</a:t>
              </a:r>
            </a:p>
          </p:txBody>
        </p:sp>
        <p:sp>
          <p:nvSpPr>
            <p:cNvPr id="14" name="TextBox 13"/>
            <p:cNvSpPr txBox="1">
              <a:spLocks/>
            </p:cNvSpPr>
            <p:nvPr/>
          </p:nvSpPr>
          <p:spPr>
            <a:xfrm>
              <a:off x="4995463" y="906463"/>
              <a:ext cx="2560320" cy="220573"/>
            </a:xfrm>
            <a:prstGeom prst="rect">
              <a:avLst/>
            </a:prstGeom>
            <a:solidFill>
              <a:srgbClr val="6381A1"/>
            </a:solidFill>
            <a:ln>
              <a:noFill/>
            </a:ln>
            <a:effectLst>
              <a:outerShdw blurRad="50800" dist="38100" dir="2700000" algn="tl" rotWithShape="0">
                <a:prstClr val="black">
                  <a:alpha val="20000"/>
                </a:prstClr>
              </a:outerShdw>
            </a:effectLst>
          </p:spPr>
          <p:txBody>
            <a:bodyPr wrap="square" lIns="18288" tIns="64008" rIns="18288" bIns="27432" rtlCol="0" anchor="ctr" anchorCtr="0">
              <a:spAutoFit/>
            </a:bodyPr>
            <a:lstStyle>
              <a:defPPr>
                <a:defRPr lang="en-US"/>
              </a:defPPr>
              <a:lvl1pPr algn="ctr">
                <a:lnSpc>
                  <a:spcPts val="1000"/>
                </a:lnSpc>
                <a:defRPr sz="1100" b="1"/>
              </a:lvl1pPr>
            </a:lstStyle>
            <a:p>
              <a:r>
                <a:rPr lang="en-US" dirty="0">
                  <a:solidFill>
                    <a:schemeClr val="bg1"/>
                  </a:solidFill>
                </a:rPr>
                <a:t>LEADERS</a:t>
              </a:r>
            </a:p>
          </p:txBody>
        </p:sp>
        <p:sp>
          <p:nvSpPr>
            <p:cNvPr id="15" name="TextBox 14"/>
            <p:cNvSpPr txBox="1"/>
            <p:nvPr/>
          </p:nvSpPr>
          <p:spPr>
            <a:xfrm>
              <a:off x="7562361" y="906463"/>
              <a:ext cx="1280160" cy="220573"/>
            </a:xfrm>
            <a:prstGeom prst="rect">
              <a:avLst/>
            </a:prstGeom>
            <a:solidFill>
              <a:schemeClr val="accent6">
                <a:lumMod val="50000"/>
              </a:schemeClr>
            </a:solidFill>
            <a:ln>
              <a:noFill/>
            </a:ln>
            <a:effectLst>
              <a:outerShdw blurRad="50800" dist="38100" dir="2700000" algn="tl" rotWithShape="0">
                <a:prstClr val="black">
                  <a:alpha val="20000"/>
                </a:prstClr>
              </a:outerShdw>
            </a:effectLst>
          </p:spPr>
          <p:txBody>
            <a:bodyPr wrap="square" lIns="18288" tIns="64008" rIns="18288" bIns="27432" rtlCol="0" anchor="t" anchorCtr="0">
              <a:spAutoFit/>
            </a:bodyPr>
            <a:lstStyle>
              <a:defPPr>
                <a:defRPr lang="en-US"/>
              </a:defPPr>
              <a:lvl1pPr algn="ctr">
                <a:lnSpc>
                  <a:spcPts val="1000"/>
                </a:lnSpc>
                <a:defRPr sz="1100" b="1"/>
              </a:lvl1pPr>
            </a:lstStyle>
            <a:p>
              <a:r>
                <a:rPr lang="en-US" dirty="0">
                  <a:solidFill>
                    <a:schemeClr val="bg1"/>
                  </a:solidFill>
                </a:rPr>
                <a:t>PASSIVE</a:t>
              </a:r>
            </a:p>
          </p:txBody>
        </p:sp>
      </p:grpSp>
      <p:sp>
        <p:nvSpPr>
          <p:cNvPr id="5" name="Title 4"/>
          <p:cNvSpPr>
            <a:spLocks noGrp="1"/>
          </p:cNvSpPr>
          <p:nvPr>
            <p:ph type="title" idx="4294967295"/>
          </p:nvPr>
        </p:nvSpPr>
        <p:spPr>
          <a:xfrm>
            <a:off x="0" y="0"/>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Self Assessment of Role in Club - Compared</a:t>
            </a:r>
            <a:endParaRPr lang="en-CA" sz="2000" dirty="0">
              <a:solidFill>
                <a:schemeClr val="lt1"/>
              </a:solidFill>
              <a:latin typeface="+mn-lt"/>
              <a:ea typeface="+mn-ea"/>
              <a:cs typeface="+mn-cs"/>
            </a:endParaRPr>
          </a:p>
        </p:txBody>
      </p:sp>
      <p:pic>
        <p:nvPicPr>
          <p:cNvPr id="10" name="Picture 9"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aphicFrame>
        <p:nvGraphicFramePr>
          <p:cNvPr id="17" name="Object 16"/>
          <p:cNvGraphicFramePr>
            <a:graphicFrameLocks noChangeAspect="1"/>
          </p:cNvGraphicFramePr>
          <p:nvPr>
            <p:extLst>
              <p:ext uri="{D42A27DB-BD31-4B8C-83A1-F6EECF244321}">
                <p14:modId xmlns:p14="http://schemas.microsoft.com/office/powerpoint/2010/main" val="147539755"/>
              </p:ext>
            </p:extLst>
          </p:nvPr>
        </p:nvGraphicFramePr>
        <p:xfrm>
          <a:off x="3878263" y="6535738"/>
          <a:ext cx="284162" cy="238125"/>
        </p:xfrm>
        <a:graphic>
          <a:graphicData uri="http://schemas.openxmlformats.org/presentationml/2006/ole">
            <mc:AlternateContent xmlns:mc="http://schemas.openxmlformats.org/markup-compatibility/2006">
              <mc:Choice xmlns:v="urn:schemas-microsoft-com:vml" Requires="v">
                <p:oleObj spid="_x0000_s76861" name="Worksheet" showAsIcon="1" r:id="rId6" imgW="914400" imgH="771480" progId="Excel.Sheet.12">
                  <p:embed/>
                </p:oleObj>
              </mc:Choice>
              <mc:Fallback>
                <p:oleObj name="Worksheet" showAsIcon="1" r:id="rId6" imgW="914400" imgH="771480" progId="Excel.Sheet.12">
                  <p:embed/>
                  <p:pic>
                    <p:nvPicPr>
                      <p:cNvPr id="7" name="Object 6"/>
                      <p:cNvPicPr>
                        <a:picLocks noChangeAspect="1" noChangeArrowheads="1"/>
                      </p:cNvPicPr>
                      <p:nvPr/>
                    </p:nvPicPr>
                    <p:blipFill>
                      <a:blip r:embed="rId7"/>
                      <a:srcRect l="31728" t="2213" r="31728" b="63409"/>
                      <a:stretch>
                        <a:fillRect/>
                      </a:stretch>
                    </p:blipFill>
                    <p:spPr bwMode="auto">
                      <a:xfrm>
                        <a:off x="3878263" y="6535738"/>
                        <a:ext cx="2841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8"/>
          <a:stretch>
            <a:fillRect/>
          </a:stretch>
        </p:blipFill>
        <p:spPr>
          <a:xfrm>
            <a:off x="45327" y="905037"/>
            <a:ext cx="9053345" cy="5047926"/>
          </a:xfrm>
          <a:prstGeom prst="rect">
            <a:avLst/>
          </a:prstGeom>
        </p:spPr>
      </p:pic>
      <p:sp>
        <p:nvSpPr>
          <p:cNvPr id="11" name="MoreInfo"/>
          <p:cNvSpPr txBox="1"/>
          <p:nvPr>
            <p:custDataLst>
              <p:tags r:id="rId2"/>
            </p:custDataLst>
          </p:nvPr>
        </p:nvSpPr>
        <p:spPr>
          <a:xfrm>
            <a:off x="177801" y="6944886"/>
            <a:ext cx="8778240" cy="2285241"/>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the Rotarian’s self assessment of the role they play in their club.  </a:t>
            </a:r>
          </a:p>
          <a:p>
            <a:endParaRPr lang="en-CA" sz="1050" dirty="0"/>
          </a:p>
          <a:p>
            <a:r>
              <a:rPr lang="en-CA" sz="1050" dirty="0"/>
              <a:t>Respondents were asked the following question:</a:t>
            </a:r>
          </a:p>
          <a:p>
            <a:pPr lvl="2"/>
            <a:r>
              <a:rPr lang="en-CA" sz="1050" dirty="0"/>
              <a:t>Regardless of what positions you may hold, please choose which statement best fits how you see your CURRENT role in your club.  Please select one statement.</a:t>
            </a:r>
          </a:p>
          <a:p>
            <a:pPr marL="1543050" lvl="3" indent="-171450">
              <a:buFont typeface="Wingdings" panose="05000000000000000000" pitchFamily="2" charset="2"/>
              <a:buChar char="o"/>
            </a:pPr>
            <a:r>
              <a:rPr lang="en-CA" sz="1050" dirty="0"/>
              <a:t>I am still fairly new and just starting to get involved</a:t>
            </a:r>
          </a:p>
          <a:p>
            <a:pPr marL="1543050" lvl="3" indent="-171450">
              <a:buFont typeface="Wingdings" panose="05000000000000000000" pitchFamily="2" charset="2"/>
              <a:buChar char="o"/>
            </a:pPr>
            <a:r>
              <a:rPr lang="en-CA" sz="1050" dirty="0"/>
              <a:t>I am actively involved in club activities, but don’t have a lot of formal responsibility</a:t>
            </a:r>
          </a:p>
          <a:p>
            <a:pPr marL="1543050" lvl="3" indent="-171450">
              <a:buFont typeface="Wingdings" panose="05000000000000000000" pitchFamily="2" charset="2"/>
              <a:buChar char="o"/>
            </a:pPr>
            <a:r>
              <a:rPr lang="en-CA" sz="1050" dirty="0"/>
              <a:t>I am heavily involved in club activities and take on some responsibilities</a:t>
            </a:r>
          </a:p>
          <a:p>
            <a:pPr marL="1543050" lvl="3" indent="-171450">
              <a:buFont typeface="Wingdings" panose="05000000000000000000" pitchFamily="2" charset="2"/>
              <a:buChar char="o"/>
            </a:pPr>
            <a:r>
              <a:rPr lang="en-CA" sz="1050" dirty="0"/>
              <a:t>I play an important leadership role in my club and take on a several responsibilities</a:t>
            </a:r>
          </a:p>
          <a:p>
            <a:pPr marL="1543050" lvl="3" indent="-171450">
              <a:buFont typeface="Wingdings" panose="05000000000000000000" pitchFamily="2" charset="2"/>
              <a:buChar char="o"/>
            </a:pPr>
            <a:r>
              <a:rPr lang="en-CA" sz="1050" dirty="0"/>
              <a:t>I do too much.  Everyone relies on me to get things done. I have too many responsibilities</a:t>
            </a:r>
          </a:p>
          <a:p>
            <a:pPr marL="1543050" lvl="3" indent="-171450">
              <a:buFont typeface="Wingdings" panose="05000000000000000000" pitchFamily="2" charset="2"/>
              <a:buChar char="o"/>
            </a:pPr>
            <a:r>
              <a:rPr lang="en-CA" sz="1050" dirty="0"/>
              <a:t>I’ve done a lot in the past.  Now I support the club, but I don’t take on much responsibility</a:t>
            </a:r>
          </a:p>
          <a:p>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21404653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8.33333E-7 3.33333E-6 L 0.00052 -0.93473 " pathEditMode="relative" rAng="0" ptsTypes="AA">
                                      <p:cBhvr>
                                        <p:cTn id="6" dur="500" fill="hold"/>
                                        <p:tgtEl>
                                          <p:spTgt spid="11"/>
                                        </p:tgtEl>
                                        <p:attrNameLst>
                                          <p:attrName>ppt_x</p:attrName>
                                          <p:attrName>ppt_y</p:attrName>
                                        </p:attrNameLst>
                                      </p:cBhvr>
                                      <p:rCtr x="17" y="-4673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CLUB PERFORMANCE</a:t>
            </a:r>
          </a:p>
        </p:txBody>
      </p:sp>
      <p:sp>
        <p:nvSpPr>
          <p:cNvPr id="7" name="Freeform 6">
            <a:hlinkClick r:id="rId3" action="ppaction://hlinksldjump"/>
          </p:cNvPr>
          <p:cNvSpPr/>
          <p:nvPr/>
        </p:nvSpPr>
        <p:spPr>
          <a:xfrm>
            <a:off x="3886200" y="3122094"/>
            <a:ext cx="1367362"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lvl="0" algn="ctr" defTabSz="444500">
              <a:lnSpc>
                <a:spcPts val="900"/>
              </a:lnSpc>
              <a:spcBef>
                <a:spcPct val="0"/>
              </a:spcBef>
            </a:pPr>
            <a:r>
              <a:rPr lang="en-US" sz="1000" dirty="0">
                <a:solidFill>
                  <a:schemeClr val="tx1"/>
                </a:solidFill>
              </a:rPr>
              <a:t>Club Performance Ratings</a:t>
            </a:r>
          </a:p>
        </p:txBody>
      </p:sp>
      <p:sp>
        <p:nvSpPr>
          <p:cNvPr id="8" name="Freeform 7">
            <a:hlinkClick r:id="rId4" action="ppaction://hlinksldjump"/>
          </p:cNvPr>
          <p:cNvSpPr/>
          <p:nvPr/>
        </p:nvSpPr>
        <p:spPr>
          <a:xfrm>
            <a:off x="3886200" y="3452298"/>
            <a:ext cx="1367362"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lvl="0" algn="ctr" defTabSz="444500">
              <a:lnSpc>
                <a:spcPts val="900"/>
              </a:lnSpc>
              <a:spcBef>
                <a:spcPct val="0"/>
              </a:spcBef>
            </a:pPr>
            <a:r>
              <a:rPr lang="en-US" sz="1000" dirty="0">
                <a:solidFill>
                  <a:schemeClr val="tx1"/>
                </a:solidFill>
              </a:rPr>
              <a:t>Preferred </a:t>
            </a:r>
          </a:p>
          <a:p>
            <a:pPr lvl="0" algn="ctr" defTabSz="444500">
              <a:lnSpc>
                <a:spcPts val="900"/>
              </a:lnSpc>
              <a:spcBef>
                <a:spcPct val="0"/>
              </a:spcBef>
            </a:pPr>
            <a:r>
              <a:rPr lang="en-US" sz="1000" dirty="0">
                <a:solidFill>
                  <a:schemeClr val="tx1"/>
                </a:solidFill>
              </a:rPr>
              <a:t>Areas of Service</a:t>
            </a:r>
          </a:p>
        </p:txBody>
      </p:sp>
      <p:sp>
        <p:nvSpPr>
          <p:cNvPr id="9" name="Freeform 8">
            <a:hlinkClick r:id="rId5" action="ppaction://hlinksldjump"/>
          </p:cNvPr>
          <p:cNvSpPr/>
          <p:nvPr/>
        </p:nvSpPr>
        <p:spPr>
          <a:xfrm>
            <a:off x="3886200" y="3782502"/>
            <a:ext cx="1367362" cy="306894"/>
          </a:xfrm>
          <a:custGeom>
            <a:avLst/>
            <a:gdLst>
              <a:gd name="connsiteX0" fmla="*/ 0 w 1463040"/>
              <a:gd name="connsiteY0" fmla="*/ 61316 h 367891"/>
              <a:gd name="connsiteX1" fmla="*/ 61316 w 1463040"/>
              <a:gd name="connsiteY1" fmla="*/ 0 h 367891"/>
              <a:gd name="connsiteX2" fmla="*/ 1401724 w 1463040"/>
              <a:gd name="connsiteY2" fmla="*/ 0 h 367891"/>
              <a:gd name="connsiteX3" fmla="*/ 1463040 w 1463040"/>
              <a:gd name="connsiteY3" fmla="*/ 61316 h 367891"/>
              <a:gd name="connsiteX4" fmla="*/ 1463040 w 1463040"/>
              <a:gd name="connsiteY4" fmla="*/ 306575 h 367891"/>
              <a:gd name="connsiteX5" fmla="*/ 1401724 w 1463040"/>
              <a:gd name="connsiteY5" fmla="*/ 367891 h 367891"/>
              <a:gd name="connsiteX6" fmla="*/ 61316 w 1463040"/>
              <a:gd name="connsiteY6" fmla="*/ 367891 h 367891"/>
              <a:gd name="connsiteX7" fmla="*/ 0 w 1463040"/>
              <a:gd name="connsiteY7" fmla="*/ 306575 h 367891"/>
              <a:gd name="connsiteX8" fmla="*/ 0 w 1463040"/>
              <a:gd name="connsiteY8" fmla="*/ 61316 h 36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 h="367891">
                <a:moveTo>
                  <a:pt x="0" y="61316"/>
                </a:moveTo>
                <a:cubicBezTo>
                  <a:pt x="0" y="27452"/>
                  <a:pt x="27452" y="0"/>
                  <a:pt x="61316" y="0"/>
                </a:cubicBezTo>
                <a:lnTo>
                  <a:pt x="1401724" y="0"/>
                </a:lnTo>
                <a:cubicBezTo>
                  <a:pt x="1435588" y="0"/>
                  <a:pt x="1463040" y="27452"/>
                  <a:pt x="1463040" y="61316"/>
                </a:cubicBezTo>
                <a:lnTo>
                  <a:pt x="1463040" y="306575"/>
                </a:lnTo>
                <a:cubicBezTo>
                  <a:pt x="1463040" y="340439"/>
                  <a:pt x="1435588" y="367891"/>
                  <a:pt x="1401724" y="367891"/>
                </a:cubicBezTo>
                <a:lnTo>
                  <a:pt x="61316" y="367891"/>
                </a:lnTo>
                <a:cubicBezTo>
                  <a:pt x="27452" y="367891"/>
                  <a:pt x="0" y="340439"/>
                  <a:pt x="0" y="306575"/>
                </a:cubicBezTo>
                <a:lnTo>
                  <a:pt x="0" y="6131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59" tIns="56059" rIns="56059" bIns="56059" numCol="1" spcCol="1270" anchor="ctr" anchorCtr="0">
            <a:noAutofit/>
          </a:bodyPr>
          <a:lstStyle/>
          <a:p>
            <a:pPr lvl="0" algn="ctr" defTabSz="444500">
              <a:lnSpc>
                <a:spcPts val="900"/>
              </a:lnSpc>
              <a:spcBef>
                <a:spcPct val="0"/>
              </a:spcBef>
            </a:pPr>
            <a:r>
              <a:rPr lang="en-US" sz="1000" dirty="0">
                <a:solidFill>
                  <a:schemeClr val="tx1"/>
                </a:solidFill>
              </a:rPr>
              <a:t>Preferred </a:t>
            </a:r>
          </a:p>
          <a:p>
            <a:pPr lvl="0" algn="ctr" defTabSz="444500">
              <a:lnSpc>
                <a:spcPts val="900"/>
              </a:lnSpc>
              <a:spcBef>
                <a:spcPct val="0"/>
              </a:spcBef>
            </a:pPr>
            <a:r>
              <a:rPr lang="en-US" sz="1000" dirty="0">
                <a:solidFill>
                  <a:schemeClr val="tx1"/>
                </a:solidFill>
              </a:rPr>
              <a:t>Rotary Programs</a:t>
            </a:r>
          </a:p>
        </p:txBody>
      </p:sp>
      <p:sp>
        <p:nvSpPr>
          <p:cNvPr id="10" name="Freeform 9">
            <a:hlinkClick r:id="rId6" action="ppaction://hlinksldjump"/>
          </p:cNvPr>
          <p:cNvSpPr/>
          <p:nvPr/>
        </p:nvSpPr>
        <p:spPr>
          <a:xfrm>
            <a:off x="3886200" y="4112706"/>
            <a:ext cx="1367362"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1000" dirty="0">
                <a:solidFill>
                  <a:schemeClr val="tx1"/>
                </a:solidFill>
              </a:rPr>
              <a:t>Other Issues</a:t>
            </a:r>
          </a:p>
          <a:p>
            <a:pPr lvl="0" algn="ctr" defTabSz="444500">
              <a:lnSpc>
                <a:spcPts val="900"/>
              </a:lnSpc>
              <a:spcBef>
                <a:spcPct val="0"/>
              </a:spcBef>
            </a:pPr>
            <a:r>
              <a:rPr lang="en-US" sz="1000" dirty="0">
                <a:solidFill>
                  <a:schemeClr val="tx1"/>
                </a:solidFill>
              </a:rPr>
              <a:t>Open End</a:t>
            </a:r>
          </a:p>
        </p:txBody>
      </p:sp>
    </p:spTree>
    <p:extLst>
      <p:ext uri="{BB962C8B-B14F-4D97-AF65-F5344CB8AC3E}">
        <p14:creationId xmlns:p14="http://schemas.microsoft.com/office/powerpoint/2010/main" val="3820902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Club Performance Ratings</a:t>
            </a:r>
            <a:endParaRPr lang="en-CA" sz="2000" dirty="0">
              <a:solidFill>
                <a:schemeClr val="lt1"/>
              </a:solidFill>
              <a:latin typeface="+mn-lt"/>
              <a:ea typeface="+mn-ea"/>
              <a:cs typeface="+mn-cs"/>
            </a:endParaRPr>
          </a:p>
        </p:txBody>
      </p:sp>
      <p:pic>
        <p:nvPicPr>
          <p:cNvPr id="10" name="Picture 9"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pSp>
        <p:nvGrpSpPr>
          <p:cNvPr id="12" name="Group 11"/>
          <p:cNvGrpSpPr/>
          <p:nvPr/>
        </p:nvGrpSpPr>
        <p:grpSpPr>
          <a:xfrm>
            <a:off x="8515890" y="39961"/>
            <a:ext cx="611443" cy="374904"/>
            <a:chOff x="8515890" y="39961"/>
            <a:chExt cx="611443" cy="374904"/>
          </a:xfrm>
        </p:grpSpPr>
        <p:sp>
          <p:nvSpPr>
            <p:cNvPr id="14" name="Rectangle 13"/>
            <p:cNvSpPr/>
            <p:nvPr/>
          </p:nvSpPr>
          <p:spPr>
            <a:xfrm>
              <a:off x="8515890" y="131676"/>
              <a:ext cx="349456" cy="184666"/>
            </a:xfrm>
            <a:prstGeom prst="rect">
              <a:avLst/>
            </a:prstGeom>
            <a:noFill/>
          </p:spPr>
          <p:txBody>
            <a:bodyPr wrap="none" lIns="0" tIns="0" rIns="0" bIns="0" anchor="ctr">
              <a:spAutoFit/>
            </a:bodyPr>
            <a:lstStyle/>
            <a:p>
              <a:pPr algn="ctr"/>
              <a:r>
                <a:rPr lang="en-US" sz="1200" b="1" cap="none" spc="-100" dirty="0">
                  <a:ln w="6350">
                    <a:noFill/>
                    <a:prstDash val="solid"/>
                  </a:ln>
                  <a:solidFill>
                    <a:schemeClr val="bg1"/>
                  </a:solidFill>
                  <a:latin typeface="+mj-lt"/>
                </a:rPr>
                <a:t>MORE</a:t>
              </a:r>
            </a:p>
          </p:txBody>
        </p:sp>
        <p:sp>
          <p:nvSpPr>
            <p:cNvPr id="15" name="Right Arrow 14"/>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 name="Object 1"/>
          <p:cNvGraphicFramePr>
            <a:graphicFrameLocks noChangeAspect="1"/>
          </p:cNvGraphicFramePr>
          <p:nvPr>
            <p:extLst>
              <p:ext uri="{D42A27DB-BD31-4B8C-83A1-F6EECF244321}">
                <p14:modId xmlns:p14="http://schemas.microsoft.com/office/powerpoint/2010/main" val="2303301488"/>
              </p:ext>
            </p:extLst>
          </p:nvPr>
        </p:nvGraphicFramePr>
        <p:xfrm>
          <a:off x="3878263" y="6535738"/>
          <a:ext cx="284162" cy="238125"/>
        </p:xfrm>
        <a:graphic>
          <a:graphicData uri="http://schemas.openxmlformats.org/presentationml/2006/ole">
            <mc:AlternateContent xmlns:mc="http://schemas.openxmlformats.org/markup-compatibility/2006">
              <mc:Choice xmlns:v="urn:schemas-microsoft-com:vml" Requires="v">
                <p:oleObj spid="_x0000_s21647" name="Worksheet" showAsIcon="1" r:id="rId6" imgW="914400" imgH="771480" progId="Excel.Sheet.12">
                  <p:embed/>
                </p:oleObj>
              </mc:Choice>
              <mc:Fallback>
                <p:oleObj name="Worksheet" showAsIcon="1" r:id="rId6" imgW="914400" imgH="771480" progId="Excel.Sheet.12">
                  <p:embed/>
                  <p:pic>
                    <p:nvPicPr>
                      <p:cNvPr id="0" name="Object 8"/>
                      <p:cNvPicPr>
                        <a:picLocks noChangeAspect="1" noChangeArrowheads="1"/>
                      </p:cNvPicPr>
                      <p:nvPr/>
                    </p:nvPicPr>
                    <p:blipFill>
                      <a:blip r:embed="rId7"/>
                      <a:srcRect l="31728" t="2213" r="31728" b="63409"/>
                      <a:stretch>
                        <a:fillRect/>
                      </a:stretch>
                    </p:blipFill>
                    <p:spPr bwMode="auto">
                      <a:xfrm>
                        <a:off x="3878263" y="6535738"/>
                        <a:ext cx="2841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2"/>
          <p:cNvPicPr>
            <a:picLocks noChangeAspect="1"/>
          </p:cNvPicPr>
          <p:nvPr/>
        </p:nvPicPr>
        <p:blipFill>
          <a:blip r:embed="rId8"/>
          <a:stretch>
            <a:fillRect/>
          </a:stretch>
        </p:blipFill>
        <p:spPr>
          <a:xfrm>
            <a:off x="45327" y="572776"/>
            <a:ext cx="9053345" cy="5712447"/>
          </a:xfrm>
          <a:prstGeom prst="rect">
            <a:avLst/>
          </a:prstGeom>
        </p:spPr>
      </p:pic>
      <p:sp>
        <p:nvSpPr>
          <p:cNvPr id="11" name="MoreInfo"/>
          <p:cNvSpPr txBox="1"/>
          <p:nvPr>
            <p:custDataLst>
              <p:tags r:id="rId2"/>
            </p:custDataLst>
          </p:nvPr>
        </p:nvSpPr>
        <p:spPr>
          <a:xfrm>
            <a:off x="177801" y="6944886"/>
            <a:ext cx="8778240" cy="1315745"/>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how Rotarians rate their clubs across many different criteria.  Items are sorted from the highest to lowest rated overall.</a:t>
            </a:r>
          </a:p>
          <a:p>
            <a:endParaRPr lang="en-CA" sz="1050" dirty="0"/>
          </a:p>
          <a:p>
            <a:r>
              <a:rPr lang="en-CA" sz="1050" dirty="0"/>
              <a:t>Respondents were asked the following question:</a:t>
            </a:r>
          </a:p>
          <a:p>
            <a:pPr lvl="1"/>
            <a:r>
              <a:rPr lang="en-CA" sz="1050" dirty="0"/>
              <a:t>Using a 5 point scale where 5 means Strongly Agree and 1 means Strongly Disagree, please rate your club on the following:</a:t>
            </a:r>
          </a:p>
          <a:p>
            <a:pPr lvl="2"/>
            <a:r>
              <a:rPr lang="en-CA" sz="1050" dirty="0"/>
              <a:t>23 statements were presented, divided across three screens to be more manageable.</a:t>
            </a:r>
          </a:p>
          <a:p>
            <a:pPr lvl="1"/>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32318410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8.33333E-7 3.33333E-6 L 0.00052 -0.93473 " pathEditMode="relative" rAng="0" ptsTypes="AA">
                                      <p:cBhvr>
                                        <p:cTn id="6" dur="500" fill="hold"/>
                                        <p:tgtEl>
                                          <p:spTgt spid="11"/>
                                        </p:tgtEl>
                                        <p:attrNameLst>
                                          <p:attrName>ppt_x</p:attrName>
                                          <p:attrName>ppt_y</p:attrName>
                                        </p:attrNameLst>
                                      </p:cBhvr>
                                      <p:rCtr x="17" y="-4673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Club Performance Ratings</a:t>
            </a:r>
            <a:endParaRPr lang="en-CA" sz="2000" dirty="0">
              <a:solidFill>
                <a:schemeClr val="lt1"/>
              </a:solidFill>
              <a:latin typeface="+mn-lt"/>
              <a:ea typeface="+mn-ea"/>
              <a:cs typeface="+mn-cs"/>
            </a:endParaRPr>
          </a:p>
        </p:txBody>
      </p:sp>
      <p:pic>
        <p:nvPicPr>
          <p:cNvPr id="10" name="Picture 9"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1583408245"/>
              </p:ext>
            </p:extLst>
          </p:nvPr>
        </p:nvGraphicFramePr>
        <p:xfrm>
          <a:off x="8507413" y="6162675"/>
          <a:ext cx="284162" cy="238125"/>
        </p:xfrm>
        <a:graphic>
          <a:graphicData uri="http://schemas.openxmlformats.org/presentationml/2006/ole">
            <mc:AlternateContent xmlns:mc="http://schemas.openxmlformats.org/markup-compatibility/2006">
              <mc:Choice xmlns:v="urn:schemas-microsoft-com:vml" Requires="v">
                <p:oleObj spid="_x0000_s22710" name="Worksheet" showAsIcon="1" r:id="rId6" imgW="914400" imgH="771480" progId="Excel.Sheet.12">
                  <p:embed/>
                </p:oleObj>
              </mc:Choice>
              <mc:Fallback>
                <p:oleObj name="Worksheet" showAsIcon="1" r:id="rId6" imgW="914400" imgH="771480" progId="Excel.Sheet.12">
                  <p:embed/>
                  <p:pic>
                    <p:nvPicPr>
                      <p:cNvPr id="0" name="Object 2"/>
                      <p:cNvPicPr>
                        <a:picLocks noChangeAspect="1" noChangeArrowheads="1"/>
                      </p:cNvPicPr>
                      <p:nvPr/>
                    </p:nvPicPr>
                    <p:blipFill>
                      <a:blip r:embed="rId7"/>
                      <a:srcRect l="31728" t="2213" r="31728" b="63409"/>
                      <a:stretch>
                        <a:fillRect/>
                      </a:stretch>
                    </p:blipFill>
                    <p:spPr bwMode="auto">
                      <a:xfrm>
                        <a:off x="8507413" y="6162675"/>
                        <a:ext cx="2841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nvSpPr>
        <p:spPr>
          <a:xfrm>
            <a:off x="6019800" y="6196918"/>
            <a:ext cx="2560320" cy="261610"/>
          </a:xfrm>
          <a:prstGeom prst="rect">
            <a:avLst/>
          </a:prstGeom>
        </p:spPr>
        <p:txBody>
          <a:bodyPr wrap="square" lIns="0">
            <a:spAutoFit/>
          </a:bodyPr>
          <a:lstStyle/>
          <a:p>
            <a:pPr algn="r">
              <a:spcAft>
                <a:spcPts val="600"/>
              </a:spcAft>
            </a:pPr>
            <a:r>
              <a:rPr lang="en-CA" sz="1100" i="1" dirty="0">
                <a:latin typeface="Calibri Light" panose="020F0302020204030204" pitchFamily="34" charset="0"/>
              </a:rPr>
              <a:t>Click to see comments from club members:</a:t>
            </a:r>
          </a:p>
        </p:txBody>
      </p:sp>
      <p:graphicFrame>
        <p:nvGraphicFramePr>
          <p:cNvPr id="9" name="Object 8"/>
          <p:cNvGraphicFramePr>
            <a:graphicFrameLocks noChangeAspect="1"/>
          </p:cNvGraphicFramePr>
          <p:nvPr>
            <p:extLst>
              <p:ext uri="{D42A27DB-BD31-4B8C-83A1-F6EECF244321}">
                <p14:modId xmlns:p14="http://schemas.microsoft.com/office/powerpoint/2010/main" val="3413880716"/>
              </p:ext>
            </p:extLst>
          </p:nvPr>
        </p:nvGraphicFramePr>
        <p:xfrm>
          <a:off x="3878263" y="6535738"/>
          <a:ext cx="284162" cy="238125"/>
        </p:xfrm>
        <a:graphic>
          <a:graphicData uri="http://schemas.openxmlformats.org/presentationml/2006/ole">
            <mc:AlternateContent xmlns:mc="http://schemas.openxmlformats.org/markup-compatibility/2006">
              <mc:Choice xmlns:v="urn:schemas-microsoft-com:vml" Requires="v">
                <p:oleObj spid="_x0000_s22711" name="Worksheet" showAsIcon="1" r:id="rId9" imgW="914400" imgH="771480" progId="Excel.Sheet.12">
                  <p:embed/>
                </p:oleObj>
              </mc:Choice>
              <mc:Fallback>
                <p:oleObj name="Worksheet" showAsIcon="1" r:id="rId9" imgW="914400" imgH="771480" progId="Excel.Sheet.12">
                  <p:embed/>
                  <p:pic>
                    <p:nvPicPr>
                      <p:cNvPr id="2" name="Object 1"/>
                      <p:cNvPicPr>
                        <a:picLocks noChangeAspect="1" noChangeArrowheads="1"/>
                      </p:cNvPicPr>
                      <p:nvPr/>
                    </p:nvPicPr>
                    <p:blipFill>
                      <a:blip r:embed="rId7"/>
                      <a:srcRect l="31728" t="2213" r="31728" b="63409"/>
                      <a:stretch>
                        <a:fillRect/>
                      </a:stretch>
                    </p:blipFill>
                    <p:spPr bwMode="auto">
                      <a:xfrm>
                        <a:off x="3878263" y="6535738"/>
                        <a:ext cx="2841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3"/>
          <p:cNvPicPr>
            <a:picLocks noChangeAspect="1"/>
          </p:cNvPicPr>
          <p:nvPr/>
        </p:nvPicPr>
        <p:blipFill>
          <a:blip r:embed="rId10"/>
          <a:stretch>
            <a:fillRect/>
          </a:stretch>
        </p:blipFill>
        <p:spPr>
          <a:xfrm>
            <a:off x="45327" y="594114"/>
            <a:ext cx="9053345" cy="5669771"/>
          </a:xfrm>
          <a:prstGeom prst="rect">
            <a:avLst/>
          </a:prstGeom>
        </p:spPr>
      </p:pic>
      <p:sp>
        <p:nvSpPr>
          <p:cNvPr id="11" name="MoreInfo"/>
          <p:cNvSpPr txBox="1"/>
          <p:nvPr>
            <p:custDataLst>
              <p:tags r:id="rId2"/>
            </p:custDataLst>
          </p:nvPr>
        </p:nvSpPr>
        <p:spPr>
          <a:xfrm>
            <a:off x="177801" y="6944886"/>
            <a:ext cx="8778240" cy="1315745"/>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how Rotarians rate their clubs across many different criteria.  Items are sorted from the highest to lowest rated overall.</a:t>
            </a:r>
          </a:p>
          <a:p>
            <a:endParaRPr lang="en-CA" sz="1050" dirty="0"/>
          </a:p>
          <a:p>
            <a:r>
              <a:rPr lang="en-CA" sz="1050" dirty="0"/>
              <a:t>Respondents were asked the following question:</a:t>
            </a:r>
          </a:p>
          <a:p>
            <a:pPr lvl="1"/>
            <a:r>
              <a:rPr lang="en-CA" sz="1050" dirty="0"/>
              <a:t>Using a 5 point scale where 5 means Strongly Agree and 1 means Strongly Disagree, please rate your club on the following:</a:t>
            </a:r>
          </a:p>
          <a:p>
            <a:pPr lvl="2"/>
            <a:r>
              <a:rPr lang="en-CA" sz="1050" dirty="0"/>
              <a:t>23 statements were presented, divided across three screens to be more manageable.</a:t>
            </a:r>
          </a:p>
          <a:p>
            <a:pPr lvl="1"/>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23981782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8.33333E-7 3.33333E-6 L 0.00052 -0.93473 " pathEditMode="relative" rAng="0" ptsTypes="AA">
                                      <p:cBhvr>
                                        <p:cTn id="6" dur="500" fill="hold"/>
                                        <p:tgtEl>
                                          <p:spTgt spid="11"/>
                                        </p:tgtEl>
                                        <p:attrNameLst>
                                          <p:attrName>ppt_x</p:attrName>
                                          <p:attrName>ppt_y</p:attrName>
                                        </p:attrNameLst>
                                      </p:cBhvr>
                                      <p:rCtr x="17" y="-4673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305800" y="914400"/>
            <a:ext cx="762000" cy="609600"/>
          </a:xfrm>
          <a:prstGeom prst="roundRect">
            <a:avLst>
              <a:gd name="adj" fmla="val 12422"/>
            </a:avLst>
          </a:prstGeom>
          <a:noFill/>
          <a:ln w="12700">
            <a:solidFill>
              <a:srgbClr val="1745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idx="4294967295"/>
          </p:nvPr>
        </p:nvSpPr>
        <p:spPr/>
        <p:txBody>
          <a:bodyPr/>
          <a:lstStyle/>
          <a:p>
            <a:r>
              <a:rPr lang="en-CA" dirty="0"/>
              <a:t>Methodology</a:t>
            </a:r>
          </a:p>
        </p:txBody>
      </p:sp>
      <p:sp>
        <p:nvSpPr>
          <p:cNvPr id="4" name="Rectangle 51"/>
          <p:cNvSpPr>
            <a:spLocks noChangeArrowheads="1"/>
          </p:cNvSpPr>
          <p:nvPr/>
        </p:nvSpPr>
        <p:spPr bwMode="auto">
          <a:xfrm>
            <a:off x="533400" y="3238931"/>
            <a:ext cx="7696200" cy="2082621"/>
          </a:xfrm>
          <a:prstGeom prst="rect">
            <a:avLst/>
          </a:prstGeom>
          <a:noFill/>
          <a:ln>
            <a:noFill/>
          </a:ln>
          <a:extLst/>
        </p:spPr>
        <p:txBody>
          <a:bodyPr wrap="square" anchor="t" anchorCtr="0">
            <a:spAutoFit/>
          </a:bodyPr>
          <a:lstStyle/>
          <a:p>
            <a:pPr>
              <a:lnSpc>
                <a:spcPts val="1400"/>
              </a:lnSpc>
              <a:spcBef>
                <a:spcPts val="1200"/>
              </a:spcBef>
              <a:buClr>
                <a:srgbClr val="008000"/>
              </a:buClr>
              <a:buSzPct val="100000"/>
            </a:pPr>
            <a:r>
              <a:rPr lang="en-US" sz="1400" b="1" dirty="0">
                <a:solidFill>
                  <a:srgbClr val="17458F"/>
                </a:solidFill>
              </a:rPr>
              <a:t>ANALYSIS</a:t>
            </a:r>
          </a:p>
          <a:p>
            <a:pPr marL="171450" indent="-171450">
              <a:lnSpc>
                <a:spcPts val="1400"/>
              </a:lnSpc>
              <a:spcBef>
                <a:spcPct val="50000"/>
              </a:spcBef>
              <a:buClr>
                <a:srgbClr val="17458F"/>
              </a:buClr>
              <a:buSzPct val="100000"/>
              <a:buFont typeface="Wingdings" panose="05000000000000000000" pitchFamily="2" charset="2"/>
              <a:buChar char="§"/>
            </a:pPr>
            <a:r>
              <a:rPr lang="en-US" sz="1200" dirty="0">
                <a:solidFill>
                  <a:srgbClr val="000000"/>
                </a:solidFill>
              </a:rPr>
              <a:t>Respondent data was checked to confirm valid responses.</a:t>
            </a:r>
          </a:p>
          <a:p>
            <a:pPr marL="171450" indent="-171450">
              <a:lnSpc>
                <a:spcPts val="1400"/>
              </a:lnSpc>
              <a:spcBef>
                <a:spcPct val="50000"/>
              </a:spcBef>
              <a:buClr>
                <a:srgbClr val="17458F"/>
              </a:buClr>
              <a:buSzPct val="100000"/>
              <a:buFont typeface="Wingdings" panose="05000000000000000000" pitchFamily="2" charset="2"/>
              <a:buChar char="§"/>
            </a:pPr>
            <a:r>
              <a:rPr lang="en-US" sz="1200" dirty="0">
                <a:solidFill>
                  <a:srgbClr val="000000"/>
                </a:solidFill>
              </a:rPr>
              <a:t>Survey results were tabulated in total and across several other categorizations, including:</a:t>
            </a:r>
          </a:p>
          <a:p>
            <a:pPr lvl="1">
              <a:lnSpc>
                <a:spcPts val="1400"/>
              </a:lnSpc>
              <a:spcBef>
                <a:spcPct val="50000"/>
              </a:spcBef>
              <a:buClr>
                <a:srgbClr val="17458F"/>
              </a:buClr>
              <a:buSzPct val="100000"/>
            </a:pPr>
            <a:r>
              <a:rPr lang="en-US" sz="1200" dirty="0">
                <a:solidFill>
                  <a:srgbClr val="000000"/>
                </a:solidFill>
              </a:rPr>
              <a:t>Respondent’s gender, age, role in their club and district, time in Rotary, level of engagement, areas of interest (reasons for staying in Rotary) and assessment of their club’s overall health.</a:t>
            </a:r>
          </a:p>
          <a:p>
            <a:pPr lvl="1">
              <a:lnSpc>
                <a:spcPts val="1400"/>
              </a:lnSpc>
              <a:spcBef>
                <a:spcPct val="50000"/>
              </a:spcBef>
              <a:buClr>
                <a:srgbClr val="17458F"/>
              </a:buClr>
              <a:buSzPct val="100000"/>
            </a:pPr>
            <a:r>
              <a:rPr lang="en-US" sz="1200" dirty="0">
                <a:solidFill>
                  <a:srgbClr val="000000"/>
                </a:solidFill>
              </a:rPr>
              <a:t>Respondent’s Club characteristics such as size, locale, average service, age distribution and gender mix.</a:t>
            </a:r>
          </a:p>
          <a:p>
            <a:pPr marL="171450" indent="-171450">
              <a:lnSpc>
                <a:spcPts val="1400"/>
              </a:lnSpc>
              <a:spcBef>
                <a:spcPct val="50000"/>
              </a:spcBef>
              <a:buClr>
                <a:srgbClr val="17458F"/>
              </a:buClr>
              <a:buSzPct val="100000"/>
              <a:buFont typeface="Wingdings" panose="05000000000000000000" pitchFamily="2" charset="2"/>
              <a:buChar char="§"/>
            </a:pPr>
            <a:r>
              <a:rPr lang="en-US" sz="1200" dirty="0"/>
              <a:t>Over 5,000 open-end comments were reviewed and categorized according to theme.</a:t>
            </a:r>
          </a:p>
          <a:p>
            <a:pPr marL="171450" indent="-171450">
              <a:lnSpc>
                <a:spcPts val="1400"/>
              </a:lnSpc>
              <a:spcBef>
                <a:spcPct val="50000"/>
              </a:spcBef>
              <a:buClr>
                <a:srgbClr val="17458F"/>
              </a:buClr>
              <a:buSzPct val="100000"/>
              <a:buFont typeface="Wingdings" panose="05000000000000000000" pitchFamily="2" charset="2"/>
              <a:buChar char="§"/>
            </a:pPr>
            <a:r>
              <a:rPr lang="en-US" sz="1200" dirty="0"/>
              <a:t>Confidential reports will be produced for each club with more than six respondents.</a:t>
            </a:r>
          </a:p>
        </p:txBody>
      </p:sp>
      <p:graphicFrame>
        <p:nvGraphicFramePr>
          <p:cNvPr id="6" name="Object 5"/>
          <p:cNvGraphicFramePr>
            <a:graphicFrameLocks noChangeAspect="1"/>
          </p:cNvGraphicFramePr>
          <p:nvPr>
            <p:extLst>
              <p:ext uri="{D42A27DB-BD31-4B8C-83A1-F6EECF244321}">
                <p14:modId xmlns:p14="http://schemas.microsoft.com/office/powerpoint/2010/main" val="2635757840"/>
              </p:ext>
            </p:extLst>
          </p:nvPr>
        </p:nvGraphicFramePr>
        <p:xfrm>
          <a:off x="8229600" y="981075"/>
          <a:ext cx="914400" cy="771525"/>
        </p:xfrm>
        <a:graphic>
          <a:graphicData uri="http://schemas.openxmlformats.org/presentationml/2006/ole">
            <mc:AlternateContent xmlns:mc="http://schemas.openxmlformats.org/markup-compatibility/2006">
              <mc:Choice xmlns:v="urn:schemas-microsoft-com:vml" Requires="v">
                <p:oleObj spid="_x0000_s5234"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8229600" y="981075"/>
                        <a:ext cx="914400" cy="771525"/>
                      </a:xfrm>
                      <a:prstGeom prst="rect">
                        <a:avLst/>
                      </a:prstGeom>
                    </p:spPr>
                  </p:pic>
                </p:oleObj>
              </mc:Fallback>
            </mc:AlternateContent>
          </a:graphicData>
        </a:graphic>
      </p:graphicFrame>
      <p:sp>
        <p:nvSpPr>
          <p:cNvPr id="8" name="Rectangle 51"/>
          <p:cNvSpPr>
            <a:spLocks noChangeArrowheads="1"/>
          </p:cNvSpPr>
          <p:nvPr/>
        </p:nvSpPr>
        <p:spPr bwMode="auto">
          <a:xfrm>
            <a:off x="533400" y="5405656"/>
            <a:ext cx="8229600" cy="995144"/>
          </a:xfrm>
          <a:prstGeom prst="rect">
            <a:avLst/>
          </a:prstGeom>
          <a:noFill/>
          <a:ln>
            <a:noFill/>
          </a:ln>
          <a:extLst/>
        </p:spPr>
        <p:txBody>
          <a:bodyPr wrap="square" anchor="t" anchorCtr="0">
            <a:spAutoFit/>
          </a:bodyPr>
          <a:lstStyle/>
          <a:p>
            <a:pPr>
              <a:lnSpc>
                <a:spcPts val="1400"/>
              </a:lnSpc>
              <a:spcBef>
                <a:spcPct val="50000"/>
              </a:spcBef>
              <a:buClr>
                <a:srgbClr val="008000"/>
              </a:buClr>
              <a:buSzPct val="100000"/>
            </a:pPr>
            <a:r>
              <a:rPr lang="en-US" sz="1400" b="1" dirty="0">
                <a:solidFill>
                  <a:srgbClr val="17458F"/>
                </a:solidFill>
              </a:rPr>
              <a:t>COST</a:t>
            </a:r>
          </a:p>
          <a:p>
            <a:pPr marL="171450" indent="-171450">
              <a:lnSpc>
                <a:spcPts val="1400"/>
              </a:lnSpc>
              <a:spcBef>
                <a:spcPct val="50000"/>
              </a:spcBef>
              <a:buClr>
                <a:srgbClr val="17458F"/>
              </a:buClr>
              <a:buSzPct val="100000"/>
              <a:buFont typeface="Wingdings" panose="05000000000000000000" pitchFamily="2" charset="2"/>
              <a:buChar char="§"/>
            </a:pPr>
            <a:r>
              <a:rPr lang="en-CA" sz="1200" dirty="0">
                <a:solidFill>
                  <a:srgbClr val="000000"/>
                </a:solidFill>
              </a:rPr>
              <a:t>The survey was completed at a total cost of $1,518.</a:t>
            </a:r>
            <a:br>
              <a:rPr lang="en-CA" sz="1200" dirty="0">
                <a:solidFill>
                  <a:srgbClr val="000000"/>
                </a:solidFill>
              </a:rPr>
            </a:br>
            <a:r>
              <a:rPr lang="en-CA" sz="1200" dirty="0">
                <a:solidFill>
                  <a:srgbClr val="000000"/>
                </a:solidFill>
              </a:rPr>
              <a:t>Cost was $2/survey, due to donation of time from Dimark Research and Stratus Research.</a:t>
            </a:r>
          </a:p>
          <a:p>
            <a:pPr marL="171450" indent="-171450">
              <a:lnSpc>
                <a:spcPts val="1400"/>
              </a:lnSpc>
              <a:spcBef>
                <a:spcPct val="50000"/>
              </a:spcBef>
              <a:buClr>
                <a:srgbClr val="17458F"/>
              </a:buClr>
              <a:buSzPct val="100000"/>
              <a:buFont typeface="Wingdings" panose="05000000000000000000" pitchFamily="2" charset="2"/>
              <a:buChar char="§"/>
            </a:pPr>
            <a:r>
              <a:rPr lang="en-CA" sz="1200" dirty="0">
                <a:solidFill>
                  <a:srgbClr val="000000"/>
                </a:solidFill>
              </a:rPr>
              <a:t>Standard cost of a professional survey of this scope would be &gt;$30,000.</a:t>
            </a:r>
          </a:p>
        </p:txBody>
      </p:sp>
      <p:sp>
        <p:nvSpPr>
          <p:cNvPr id="9" name="Rectangle 51"/>
          <p:cNvSpPr>
            <a:spLocks noChangeArrowheads="1"/>
          </p:cNvSpPr>
          <p:nvPr/>
        </p:nvSpPr>
        <p:spPr bwMode="auto">
          <a:xfrm>
            <a:off x="533400" y="1708276"/>
            <a:ext cx="7696200" cy="1446550"/>
          </a:xfrm>
          <a:prstGeom prst="rect">
            <a:avLst/>
          </a:prstGeom>
          <a:noFill/>
          <a:ln>
            <a:noFill/>
          </a:ln>
          <a:extLst/>
        </p:spPr>
        <p:txBody>
          <a:bodyPr wrap="square" anchor="t" anchorCtr="0">
            <a:spAutoFit/>
          </a:bodyPr>
          <a:lstStyle/>
          <a:p>
            <a:pPr algn="l" eaLnBrk="1" hangingPunct="1">
              <a:lnSpc>
                <a:spcPts val="1400"/>
              </a:lnSpc>
              <a:spcBef>
                <a:spcPct val="50000"/>
              </a:spcBef>
              <a:buClr>
                <a:srgbClr val="008000"/>
              </a:buClr>
              <a:buSzPct val="100000"/>
            </a:pPr>
            <a:r>
              <a:rPr lang="en-US" sz="1400" b="1" dirty="0">
                <a:solidFill>
                  <a:srgbClr val="17458F"/>
                </a:solidFill>
              </a:rPr>
              <a:t>FIELDING</a:t>
            </a:r>
          </a:p>
          <a:p>
            <a:pPr marL="171450" indent="-171450">
              <a:lnSpc>
                <a:spcPts val="1400"/>
              </a:lnSpc>
              <a:spcBef>
                <a:spcPct val="50000"/>
              </a:spcBef>
              <a:buClr>
                <a:srgbClr val="17458F"/>
              </a:buClr>
              <a:buSzPct val="100000"/>
              <a:buFont typeface="Wingdings" panose="05000000000000000000" pitchFamily="2" charset="2"/>
              <a:buChar char="§"/>
            </a:pPr>
            <a:r>
              <a:rPr lang="en-US" sz="1200" dirty="0">
                <a:solidFill>
                  <a:srgbClr val="000000"/>
                </a:solidFill>
              </a:rPr>
              <a:t>Email invitations were distributed to 1,842 District 5360 Rotarians for which the district has valid email addresses (43 members excluded due to lack of email address).  Emails were sent February 3 and repeated at six day intervals to anyone who had not yet completed the survey.</a:t>
            </a:r>
          </a:p>
          <a:p>
            <a:pPr marL="171450" indent="-171450">
              <a:lnSpc>
                <a:spcPts val="1400"/>
              </a:lnSpc>
              <a:spcBef>
                <a:spcPct val="50000"/>
              </a:spcBef>
              <a:buClr>
                <a:srgbClr val="17458F"/>
              </a:buClr>
              <a:buSzPct val="100000"/>
              <a:buFont typeface="Wingdings" panose="05000000000000000000" pitchFamily="2" charset="2"/>
              <a:buChar char="§"/>
            </a:pPr>
            <a:r>
              <a:rPr lang="en-US" sz="1200" dirty="0">
                <a:solidFill>
                  <a:srgbClr val="000000"/>
                </a:solidFill>
              </a:rPr>
              <a:t>Each Rotarian was emailed a unique link to the online survey to ensure valid responses and no duplications.</a:t>
            </a:r>
          </a:p>
          <a:p>
            <a:pPr marL="171450" indent="-171450">
              <a:lnSpc>
                <a:spcPts val="1400"/>
              </a:lnSpc>
              <a:spcBef>
                <a:spcPct val="50000"/>
              </a:spcBef>
              <a:buClr>
                <a:srgbClr val="17458F"/>
              </a:buClr>
              <a:buSzPct val="100000"/>
              <a:buFont typeface="Wingdings" panose="05000000000000000000" pitchFamily="2" charset="2"/>
              <a:buChar char="§"/>
            </a:pPr>
            <a:r>
              <a:rPr lang="en-US" sz="1200" dirty="0">
                <a:solidFill>
                  <a:srgbClr val="000000"/>
                </a:solidFill>
              </a:rPr>
              <a:t>The report is based on the first</a:t>
            </a:r>
            <a:r>
              <a:rPr lang="en-US" sz="1200" dirty="0"/>
              <a:t> 759 </a:t>
            </a:r>
            <a:r>
              <a:rPr lang="en-US" sz="1200" dirty="0">
                <a:solidFill>
                  <a:srgbClr val="000000"/>
                </a:solidFill>
              </a:rPr>
              <a:t>responses (40.3</a:t>
            </a:r>
            <a:r>
              <a:rPr lang="en-US" sz="1200" dirty="0"/>
              <a:t>% of members) received</a:t>
            </a:r>
            <a:r>
              <a:rPr lang="en-US" sz="1200" dirty="0">
                <a:solidFill>
                  <a:srgbClr val="000000"/>
                </a:solidFill>
              </a:rPr>
              <a:t> between</a:t>
            </a:r>
            <a:r>
              <a:rPr lang="en-US" sz="1200" dirty="0"/>
              <a:t> February 3 and March 8, 2017.</a:t>
            </a:r>
          </a:p>
        </p:txBody>
      </p:sp>
      <p:sp>
        <p:nvSpPr>
          <p:cNvPr id="10" name="Rectangle 51"/>
          <p:cNvSpPr>
            <a:spLocks noChangeArrowheads="1"/>
          </p:cNvSpPr>
          <p:nvPr/>
        </p:nvSpPr>
        <p:spPr bwMode="auto">
          <a:xfrm>
            <a:off x="533400" y="629027"/>
            <a:ext cx="7696200" cy="995144"/>
          </a:xfrm>
          <a:prstGeom prst="rect">
            <a:avLst/>
          </a:prstGeom>
          <a:noFill/>
          <a:ln>
            <a:noFill/>
          </a:ln>
          <a:extLst/>
        </p:spPr>
        <p:txBody>
          <a:bodyPr wrap="square" anchor="t" anchorCtr="0">
            <a:spAutoFit/>
          </a:bodyPr>
          <a:lstStyle/>
          <a:p>
            <a:pPr>
              <a:lnSpc>
                <a:spcPts val="1400"/>
              </a:lnSpc>
              <a:spcBef>
                <a:spcPct val="50000"/>
              </a:spcBef>
              <a:buClr>
                <a:srgbClr val="008000"/>
              </a:buClr>
              <a:buSzPct val="100000"/>
            </a:pPr>
            <a:r>
              <a:rPr lang="en-US" sz="1400" b="1" dirty="0">
                <a:solidFill>
                  <a:srgbClr val="17458F"/>
                </a:solidFill>
              </a:rPr>
              <a:t>QUESTIONNAIRE</a:t>
            </a:r>
          </a:p>
          <a:p>
            <a:pPr marL="171450" indent="-171450" algn="l" eaLnBrk="1" hangingPunct="1">
              <a:lnSpc>
                <a:spcPts val="1400"/>
              </a:lnSpc>
              <a:spcBef>
                <a:spcPct val="50000"/>
              </a:spcBef>
              <a:buClr>
                <a:srgbClr val="17458F"/>
              </a:buClr>
              <a:buSzPct val="100000"/>
              <a:buFont typeface="Wingdings" panose="05000000000000000000" pitchFamily="2" charset="2"/>
              <a:buChar char="§"/>
            </a:pPr>
            <a:r>
              <a:rPr lang="en-US" sz="1200" b="0" dirty="0">
                <a:solidFill>
                  <a:srgbClr val="000000"/>
                </a:solidFill>
              </a:rPr>
              <a:t>The </a:t>
            </a:r>
            <a:r>
              <a:rPr lang="en-US" sz="1200" dirty="0">
                <a:solidFill>
                  <a:srgbClr val="000000"/>
                </a:solidFill>
              </a:rPr>
              <a:t>study </a:t>
            </a:r>
            <a:r>
              <a:rPr lang="en-US" sz="1200" b="0" dirty="0">
                <a:solidFill>
                  <a:srgbClr val="000000"/>
                </a:solidFill>
              </a:rPr>
              <a:t>questionnaire was developed in consultation with District leadership and programmed by Dimark Research.</a:t>
            </a:r>
          </a:p>
          <a:p>
            <a:pPr marL="171450" indent="-171450" algn="l" eaLnBrk="1" hangingPunct="1">
              <a:lnSpc>
                <a:spcPts val="1400"/>
              </a:lnSpc>
              <a:spcBef>
                <a:spcPct val="50000"/>
              </a:spcBef>
              <a:buClr>
                <a:srgbClr val="17458F"/>
              </a:buClr>
              <a:buSzPct val="100000"/>
              <a:buFont typeface="Wingdings" panose="05000000000000000000" pitchFamily="2" charset="2"/>
              <a:buChar char="§"/>
            </a:pPr>
            <a:r>
              <a:rPr lang="en-US" sz="1200" dirty="0">
                <a:solidFill>
                  <a:srgbClr val="000000"/>
                </a:solidFill>
              </a:rPr>
              <a:t>The finished on-line survey was tested for accuracy.  Aggregated anonymous data from the first 27 respondents was reviewed to ensure the survey was functioning properly.</a:t>
            </a:r>
            <a:endParaRPr lang="en-US" sz="1200" b="0" dirty="0">
              <a:solidFill>
                <a:srgbClr val="000000"/>
              </a:solidFill>
            </a:endParaRPr>
          </a:p>
        </p:txBody>
      </p:sp>
    </p:spTree>
    <p:extLst>
      <p:ext uri="{BB962C8B-B14F-4D97-AF65-F5344CB8AC3E}">
        <p14:creationId xmlns:p14="http://schemas.microsoft.com/office/powerpoint/2010/main" val="237955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Preferred Club Spending by Area of Service</a:t>
            </a:r>
            <a:endParaRPr lang="en-CA" sz="2000" dirty="0">
              <a:solidFill>
                <a:schemeClr val="lt1"/>
              </a:solidFill>
              <a:latin typeface="+mn-lt"/>
              <a:ea typeface="+mn-ea"/>
              <a:cs typeface="+mn-cs"/>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382757019"/>
              </p:ext>
            </p:extLst>
          </p:nvPr>
        </p:nvGraphicFramePr>
        <p:xfrm>
          <a:off x="3878556" y="6535386"/>
          <a:ext cx="283464" cy="239159"/>
        </p:xfrm>
        <a:graphic>
          <a:graphicData uri="http://schemas.openxmlformats.org/presentationml/2006/ole">
            <mc:AlternateContent xmlns:mc="http://schemas.openxmlformats.org/markup-compatibility/2006">
              <mc:Choice xmlns:v="urn:schemas-microsoft-com:vml" Requires="v">
                <p:oleObj spid="_x0000_s24702" name="Worksheet" showAsIcon="1" r:id="rId6" imgW="914400" imgH="771480" progId="Excel.Sheet.12">
                  <p:embed/>
                </p:oleObj>
              </mc:Choice>
              <mc:Fallback>
                <p:oleObj name="Worksheet" showAsIcon="1" r:id="rId6" imgW="914400" imgH="771480" progId="Excel.Sheet.12">
                  <p:embed/>
                  <p:pic>
                    <p:nvPicPr>
                      <p:cNvPr id="0" name=""/>
                      <p:cNvPicPr>
                        <a:picLocks noChangeArrowheads="1"/>
                      </p:cNvPicPr>
                      <p:nvPr/>
                    </p:nvPicPr>
                    <p:blipFill>
                      <a:blip r:embed="rId7"/>
                      <a:srcRect l="31728" t="2213" r="31728" b="63409"/>
                      <a:stretch>
                        <a:fillRect/>
                      </a:stretch>
                    </p:blipFill>
                    <p:spPr bwMode="auto">
                      <a:xfrm>
                        <a:off x="3878556" y="6535386"/>
                        <a:ext cx="283464" cy="23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Picture 9" descr="info_whit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pic>
        <p:nvPicPr>
          <p:cNvPr id="2" name="Picture 1"/>
          <p:cNvPicPr>
            <a:picLocks noChangeAspect="1"/>
          </p:cNvPicPr>
          <p:nvPr/>
        </p:nvPicPr>
        <p:blipFill>
          <a:blip r:embed="rId9"/>
          <a:stretch>
            <a:fillRect/>
          </a:stretch>
        </p:blipFill>
        <p:spPr>
          <a:xfrm>
            <a:off x="91051" y="1142802"/>
            <a:ext cx="8961897" cy="4572396"/>
          </a:xfrm>
          <a:prstGeom prst="rect">
            <a:avLst/>
          </a:prstGeom>
        </p:spPr>
      </p:pic>
      <p:sp>
        <p:nvSpPr>
          <p:cNvPr id="11" name="MoreInfo"/>
          <p:cNvSpPr txBox="1"/>
          <p:nvPr>
            <p:custDataLst>
              <p:tags r:id="rId2"/>
            </p:custDataLst>
          </p:nvPr>
        </p:nvSpPr>
        <p:spPr>
          <a:xfrm>
            <a:off x="177801" y="6944886"/>
            <a:ext cx="8778240" cy="2608406"/>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preference for club spending by area of service. </a:t>
            </a:r>
          </a:p>
          <a:p>
            <a:endParaRPr lang="en-CA" sz="1050" dirty="0"/>
          </a:p>
          <a:p>
            <a:r>
              <a:rPr lang="en-CA" sz="1050" dirty="0"/>
              <a:t>Respondents were asked the following question:</a:t>
            </a:r>
          </a:p>
          <a:p>
            <a:pPr lvl="1"/>
            <a:r>
              <a:rPr lang="en-CA" sz="1050" dirty="0"/>
              <a:t>Without getting into the specific numbers, but comparing to your sense of what the club is doing, for each of the following areas of Rotary service, would you prefer your club spend more or less than they are this year?  </a:t>
            </a:r>
          </a:p>
          <a:p>
            <a:pPr lvl="1"/>
            <a:endParaRPr lang="en-CA" sz="1050" dirty="0"/>
          </a:p>
          <a:p>
            <a:pPr lvl="1"/>
            <a:r>
              <a:rPr lang="en-CA" sz="1050" dirty="0"/>
              <a:t>Of course, we’d all like to spend more on everything, but for the purpose of understanding how your preferences align with the club, please assume the total amount of spending is fixed.</a:t>
            </a:r>
          </a:p>
          <a:p>
            <a:pPr lvl="1"/>
            <a:endParaRPr lang="en-CA" sz="1050" dirty="0"/>
          </a:p>
          <a:p>
            <a:pPr lvl="1"/>
            <a:r>
              <a:rPr lang="en-CA" sz="1050" dirty="0"/>
              <a:t>If you are fine with the club’s spending priorities, or if you don’t know, select “No Change”. </a:t>
            </a:r>
          </a:p>
          <a:p>
            <a:pPr lvl="1"/>
            <a:endParaRPr lang="en-CA" sz="1050" dirty="0"/>
          </a:p>
          <a:p>
            <a:r>
              <a:rPr lang="en-CA" sz="1050" dirty="0"/>
              <a:t>For each of five areas of service they could choose to “Prefer to spend a lot more”, “Prefer to spend a little more”,  “No Change”, “Prefer to spend a little less” or “Prefer to spend a lot less”.</a:t>
            </a:r>
          </a:p>
          <a:p>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27102782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8.33333E-7 3.33333E-6 L 0.00052 -0.93473 " pathEditMode="relative" rAng="0" ptsTypes="AA">
                                      <p:cBhvr>
                                        <p:cTn id="6" dur="500" fill="hold"/>
                                        <p:tgtEl>
                                          <p:spTgt spid="11"/>
                                        </p:tgtEl>
                                        <p:attrNameLst>
                                          <p:attrName>ppt_x</p:attrName>
                                          <p:attrName>ppt_y</p:attrName>
                                        </p:attrNameLst>
                                      </p:cBhvr>
                                      <p:rCtr x="17" y="-4673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Preferred Club Support/Participation – Rotary Programs</a:t>
            </a:r>
            <a:endParaRPr lang="en-CA" sz="2000" dirty="0">
              <a:solidFill>
                <a:schemeClr val="lt1"/>
              </a:solidFill>
              <a:latin typeface="+mn-lt"/>
              <a:ea typeface="+mn-ea"/>
              <a:cs typeface="+mn-cs"/>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723689075"/>
              </p:ext>
            </p:extLst>
          </p:nvPr>
        </p:nvGraphicFramePr>
        <p:xfrm>
          <a:off x="3878556" y="6535386"/>
          <a:ext cx="283464" cy="239159"/>
        </p:xfrm>
        <a:graphic>
          <a:graphicData uri="http://schemas.openxmlformats.org/presentationml/2006/ole">
            <mc:AlternateContent xmlns:mc="http://schemas.openxmlformats.org/markup-compatibility/2006">
              <mc:Choice xmlns:v="urn:schemas-microsoft-com:vml" Requires="v">
                <p:oleObj spid="_x0000_s30857" name="Worksheet" showAsIcon="1" r:id="rId5" imgW="914400" imgH="771480" progId="Excel.Sheet.12">
                  <p:embed/>
                </p:oleObj>
              </mc:Choice>
              <mc:Fallback>
                <p:oleObj name="Worksheet" showAsIcon="1" r:id="rId5" imgW="914400" imgH="771480" progId="Excel.Sheet.12">
                  <p:embed/>
                  <p:pic>
                    <p:nvPicPr>
                      <p:cNvPr id="0" name=""/>
                      <p:cNvPicPr>
                        <a:picLocks noChangeArrowheads="1"/>
                      </p:cNvPicPr>
                      <p:nvPr/>
                    </p:nvPicPr>
                    <p:blipFill>
                      <a:blip r:embed="rId6"/>
                      <a:srcRect l="31728" t="2213" r="31728" b="63409"/>
                      <a:stretch>
                        <a:fillRect/>
                      </a:stretch>
                    </p:blipFill>
                    <p:spPr bwMode="auto">
                      <a:xfrm>
                        <a:off x="3878556" y="6535386"/>
                        <a:ext cx="283464" cy="23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Picture 9" descr="info_whit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pic>
        <p:nvPicPr>
          <p:cNvPr id="2" name="Picture 1"/>
          <p:cNvPicPr>
            <a:picLocks noChangeAspect="1"/>
          </p:cNvPicPr>
          <p:nvPr/>
        </p:nvPicPr>
        <p:blipFill>
          <a:blip r:embed="rId8"/>
          <a:stretch>
            <a:fillRect/>
          </a:stretch>
        </p:blipFill>
        <p:spPr>
          <a:xfrm>
            <a:off x="88003" y="502666"/>
            <a:ext cx="8967993" cy="5852667"/>
          </a:xfrm>
          <a:prstGeom prst="rect">
            <a:avLst/>
          </a:prstGeom>
        </p:spPr>
      </p:pic>
      <p:sp>
        <p:nvSpPr>
          <p:cNvPr id="11" name="MoreInfo"/>
          <p:cNvSpPr txBox="1"/>
          <p:nvPr>
            <p:custDataLst>
              <p:tags r:id="rId2"/>
            </p:custDataLst>
          </p:nvPr>
        </p:nvSpPr>
        <p:spPr>
          <a:xfrm>
            <a:off x="177801" y="6944886"/>
            <a:ext cx="8778240" cy="1638910"/>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preference for club support/participation in Rotary programs.</a:t>
            </a:r>
          </a:p>
          <a:p>
            <a:endParaRPr lang="en-CA" sz="1050" dirty="0"/>
          </a:p>
          <a:p>
            <a:r>
              <a:rPr lang="en-CA" sz="1050" dirty="0"/>
              <a:t>Respondents were asked the following question:</a:t>
            </a:r>
          </a:p>
          <a:p>
            <a:pPr lvl="2"/>
            <a:r>
              <a:rPr lang="en-CA" sz="1050" dirty="0"/>
              <a:t>There are several programs available to all clubs in Rotary.  Using a 5 point scale, where 5 means you believe your club should support the program every year, and 1 means you believe your club should never support the program, please rate the following:</a:t>
            </a:r>
          </a:p>
          <a:p>
            <a:pPr lvl="2"/>
            <a:endParaRPr lang="en-CA" sz="1050" dirty="0"/>
          </a:p>
          <a:p>
            <a:r>
              <a:rPr lang="en-CA" sz="1050" dirty="0"/>
              <a:t>Eleven Rotary programs were listed, with the option to prefer club participation every year, every 2</a:t>
            </a:r>
            <a:r>
              <a:rPr lang="en-CA" sz="1050" baseline="30000" dirty="0"/>
              <a:t>nd</a:t>
            </a:r>
            <a:r>
              <a:rPr lang="en-CA" sz="1050" dirty="0"/>
              <a:t> year, every 3</a:t>
            </a:r>
            <a:r>
              <a:rPr lang="en-CA" sz="1050" baseline="30000" dirty="0"/>
              <a:t>rd</a:t>
            </a:r>
            <a:r>
              <a:rPr lang="en-CA" sz="1050" dirty="0"/>
              <a:t> year, rarely or never.</a:t>
            </a:r>
          </a:p>
          <a:p>
            <a:pPr lvl="1"/>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40114594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8.33333E-7 3.33333E-6 L 0.00052 -0.93473 " pathEditMode="relative" rAng="0" ptsTypes="AA">
                                      <p:cBhvr>
                                        <p:cTn id="6" dur="500" fill="hold"/>
                                        <p:tgtEl>
                                          <p:spTgt spid="11"/>
                                        </p:tgtEl>
                                        <p:attrNameLst>
                                          <p:attrName>ppt_x</p:attrName>
                                          <p:attrName>ppt_y</p:attrName>
                                        </p:attrNameLst>
                                      </p:cBhvr>
                                      <p:rCtr x="17" y="-4673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Other Comments from your club – Open End</a:t>
            </a:r>
            <a:endParaRPr lang="en-CA" sz="2000" dirty="0">
              <a:solidFill>
                <a:schemeClr val="lt1"/>
              </a:solidFill>
              <a:latin typeface="+mn-lt"/>
              <a:ea typeface="+mn-ea"/>
              <a:cs typeface="+mn-cs"/>
            </a:endParaRPr>
          </a:p>
        </p:txBody>
      </p:sp>
      <p:grpSp>
        <p:nvGrpSpPr>
          <p:cNvPr id="7" name="Group 6"/>
          <p:cNvGrpSpPr/>
          <p:nvPr/>
        </p:nvGrpSpPr>
        <p:grpSpPr>
          <a:xfrm>
            <a:off x="8515890" y="39961"/>
            <a:ext cx="611443" cy="374904"/>
            <a:chOff x="8515890" y="39961"/>
            <a:chExt cx="611443" cy="374904"/>
          </a:xfrm>
        </p:grpSpPr>
        <p:sp>
          <p:nvSpPr>
            <p:cNvPr id="10" name="Rectangle 9"/>
            <p:cNvSpPr/>
            <p:nvPr/>
          </p:nvSpPr>
          <p:spPr>
            <a:xfrm>
              <a:off x="8515890" y="131676"/>
              <a:ext cx="349456" cy="184666"/>
            </a:xfrm>
            <a:prstGeom prst="rect">
              <a:avLst/>
            </a:prstGeom>
            <a:noFill/>
          </p:spPr>
          <p:txBody>
            <a:bodyPr wrap="none" lIns="0" tIns="0" rIns="0" bIns="0" anchor="ctr">
              <a:spAutoFit/>
            </a:bodyPr>
            <a:lstStyle/>
            <a:p>
              <a:pPr algn="ctr"/>
              <a:r>
                <a:rPr lang="en-US" sz="1200" b="1" cap="none" spc="-100" dirty="0">
                  <a:ln w="6350">
                    <a:noFill/>
                    <a:prstDash val="solid"/>
                  </a:ln>
                  <a:solidFill>
                    <a:schemeClr val="bg1"/>
                  </a:solidFill>
                  <a:latin typeface="+mj-lt"/>
                </a:rPr>
                <a:t>MORE</a:t>
              </a:r>
            </a:p>
          </p:txBody>
        </p:sp>
        <p:sp>
          <p:nvSpPr>
            <p:cNvPr id="11" name="Right Arrow 10"/>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p:cNvSpPr/>
          <p:nvPr/>
        </p:nvSpPr>
        <p:spPr>
          <a:xfrm>
            <a:off x="402119" y="1140023"/>
            <a:ext cx="8527568" cy="307777"/>
          </a:xfrm>
          <a:prstGeom prst="rect">
            <a:avLst/>
          </a:prstGeom>
          <a:noFill/>
        </p:spPr>
        <p:txBody>
          <a:bodyPr wrap="square">
            <a:spAutoFit/>
          </a:bodyPr>
          <a:lstStyle/>
          <a:p>
            <a:pPr algn="ctr">
              <a:spcAft>
                <a:spcPts val="600"/>
              </a:spcAft>
            </a:pPr>
            <a:r>
              <a:rPr lang="en-CA" sz="1400" b="1" i="1" dirty="0">
                <a:latin typeface="+mj-lt"/>
              </a:rPr>
              <a:t>Have we missed any issues that you believe are important to the future of Rotary?</a:t>
            </a:r>
          </a:p>
        </p:txBody>
      </p:sp>
      <p:sp>
        <p:nvSpPr>
          <p:cNvPr id="2" name="Rectangle 1"/>
          <p:cNvSpPr/>
          <p:nvPr/>
        </p:nvSpPr>
        <p:spPr>
          <a:xfrm>
            <a:off x="739694" y="2435422"/>
            <a:ext cx="7852418" cy="307777"/>
          </a:xfrm>
          <a:prstGeom prst="rect">
            <a:avLst/>
          </a:prstGeom>
        </p:spPr>
        <p:txBody>
          <a:bodyPr wrap="square">
            <a:spAutoFit/>
          </a:bodyPr>
          <a:lstStyle/>
          <a:p>
            <a:pPr algn="ctr"/>
            <a:r>
              <a:rPr lang="en-CA" sz="1400" b="1" i="1" dirty="0">
                <a:latin typeface="+mj-lt"/>
              </a:rPr>
              <a:t>What do you consider to be the biggest challenge(s) facing your Rotary club in the next three years?</a:t>
            </a:r>
          </a:p>
        </p:txBody>
      </p:sp>
      <p:sp>
        <p:nvSpPr>
          <p:cNvPr id="4" name="Rectangle 3"/>
          <p:cNvSpPr/>
          <p:nvPr/>
        </p:nvSpPr>
        <p:spPr>
          <a:xfrm>
            <a:off x="589204" y="3730821"/>
            <a:ext cx="8153399" cy="307777"/>
          </a:xfrm>
          <a:prstGeom prst="rect">
            <a:avLst/>
          </a:prstGeom>
        </p:spPr>
        <p:txBody>
          <a:bodyPr wrap="square">
            <a:spAutoFit/>
          </a:bodyPr>
          <a:lstStyle/>
          <a:p>
            <a:pPr algn="ctr"/>
            <a:r>
              <a:rPr lang="en-CA" sz="1400" b="1" i="1" dirty="0">
                <a:latin typeface="+mj-lt"/>
              </a:rPr>
              <a:t>What do you see as the most important thing District 5360 leadership can do to help you and/or your club?</a:t>
            </a:r>
          </a:p>
        </p:txBody>
      </p:sp>
      <p:sp>
        <p:nvSpPr>
          <p:cNvPr id="14" name="Rectangle 13"/>
          <p:cNvSpPr/>
          <p:nvPr/>
        </p:nvSpPr>
        <p:spPr>
          <a:xfrm>
            <a:off x="589204" y="5026223"/>
            <a:ext cx="8153399" cy="307777"/>
          </a:xfrm>
          <a:prstGeom prst="rect">
            <a:avLst/>
          </a:prstGeom>
        </p:spPr>
        <p:txBody>
          <a:bodyPr wrap="square">
            <a:spAutoFit/>
          </a:bodyPr>
          <a:lstStyle/>
          <a:p>
            <a:pPr algn="ctr"/>
            <a:r>
              <a:rPr lang="en-CA" sz="1400" b="1" i="1" dirty="0">
                <a:latin typeface="+mj-lt"/>
              </a:rPr>
              <a:t>Any final comments?</a:t>
            </a:r>
          </a:p>
        </p:txBody>
      </p:sp>
      <p:graphicFrame>
        <p:nvGraphicFramePr>
          <p:cNvPr id="6" name="Object 5"/>
          <p:cNvGraphicFramePr>
            <a:graphicFrameLocks noChangeAspect="1"/>
          </p:cNvGraphicFramePr>
          <p:nvPr>
            <p:extLst>
              <p:ext uri="{D42A27DB-BD31-4B8C-83A1-F6EECF244321}">
                <p14:modId xmlns:p14="http://schemas.microsoft.com/office/powerpoint/2010/main" val="2736353179"/>
              </p:ext>
            </p:extLst>
          </p:nvPr>
        </p:nvGraphicFramePr>
        <p:xfrm>
          <a:off x="4495800" y="1553102"/>
          <a:ext cx="284163" cy="238125"/>
        </p:xfrm>
        <a:graphic>
          <a:graphicData uri="http://schemas.openxmlformats.org/presentationml/2006/ole">
            <mc:AlternateContent xmlns:mc="http://schemas.openxmlformats.org/markup-compatibility/2006">
              <mc:Choice xmlns:v="urn:schemas-microsoft-com:vml" Requires="v">
                <p:oleObj spid="_x0000_s45263" name="Worksheet" showAsIcon="1" r:id="rId5" imgW="914400" imgH="771480" progId="Excel.Sheet.12">
                  <p:embed/>
                </p:oleObj>
              </mc:Choice>
              <mc:Fallback>
                <p:oleObj name="Worksheet" showAsIcon="1" r:id="rId5" imgW="914400" imgH="771480" progId="Excel.Sheet.12">
                  <p:embed/>
                  <p:pic>
                    <p:nvPicPr>
                      <p:cNvPr id="0" name="Object 2"/>
                      <p:cNvPicPr>
                        <a:picLocks noChangeAspect="1" noChangeArrowheads="1"/>
                      </p:cNvPicPr>
                      <p:nvPr/>
                    </p:nvPicPr>
                    <p:blipFill>
                      <a:blip r:embed="rId6"/>
                      <a:srcRect l="31728" t="2213" r="31728" b="63409"/>
                      <a:stretch>
                        <a:fillRect/>
                      </a:stretch>
                    </p:blipFill>
                    <p:spPr bwMode="auto">
                      <a:xfrm>
                        <a:off x="4495800" y="1553102"/>
                        <a:ext cx="284163" cy="238125"/>
                      </a:xfrm>
                      <a:prstGeom prst="rect">
                        <a:avLst/>
                      </a:prstGeom>
                      <a:noFill/>
                      <a:ln>
                        <a:noFill/>
                      </a:ln>
                    </p:spPr>
                  </p:pic>
                </p:oleObj>
              </mc:Fallback>
            </mc:AlternateContent>
          </a:graphicData>
        </a:graphic>
      </p:graphicFrame>
      <p:cxnSp>
        <p:nvCxnSpPr>
          <p:cNvPr id="16" name="Straight Connector 15"/>
          <p:cNvCxnSpPr/>
          <p:nvPr/>
        </p:nvCxnSpPr>
        <p:spPr>
          <a:xfrm>
            <a:off x="498716" y="2133602"/>
            <a:ext cx="8334375"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8716" y="3429001"/>
            <a:ext cx="8334375"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98716" y="4724400"/>
            <a:ext cx="8334375"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val="24795499"/>
              </p:ext>
            </p:extLst>
          </p:nvPr>
        </p:nvGraphicFramePr>
        <p:xfrm>
          <a:off x="4495800" y="2841976"/>
          <a:ext cx="284163" cy="238125"/>
        </p:xfrm>
        <a:graphic>
          <a:graphicData uri="http://schemas.openxmlformats.org/presentationml/2006/ole">
            <mc:AlternateContent xmlns:mc="http://schemas.openxmlformats.org/markup-compatibility/2006">
              <mc:Choice xmlns:v="urn:schemas-microsoft-com:vml" Requires="v">
                <p:oleObj spid="_x0000_s45264" name="Worksheet" showAsIcon="1" r:id="rId8" imgW="914400" imgH="771480" progId="Excel.Sheet.12">
                  <p:embed/>
                </p:oleObj>
              </mc:Choice>
              <mc:Fallback>
                <p:oleObj name="Worksheet" showAsIcon="1" r:id="rId8" imgW="914400" imgH="771480" progId="Excel.Sheet.12">
                  <p:embed/>
                  <p:pic>
                    <p:nvPicPr>
                      <p:cNvPr id="0" name="Object 5"/>
                      <p:cNvPicPr>
                        <a:picLocks noChangeAspect="1" noChangeArrowheads="1"/>
                      </p:cNvPicPr>
                      <p:nvPr/>
                    </p:nvPicPr>
                    <p:blipFill>
                      <a:blip r:embed="rId6"/>
                      <a:srcRect l="31728" t="2213" r="31728" b="63409"/>
                      <a:stretch>
                        <a:fillRect/>
                      </a:stretch>
                    </p:blipFill>
                    <p:spPr bwMode="auto">
                      <a:xfrm>
                        <a:off x="4495800" y="2841976"/>
                        <a:ext cx="2841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905746618"/>
              </p:ext>
            </p:extLst>
          </p:nvPr>
        </p:nvGraphicFramePr>
        <p:xfrm>
          <a:off x="4495800" y="4130850"/>
          <a:ext cx="284163" cy="238125"/>
        </p:xfrm>
        <a:graphic>
          <a:graphicData uri="http://schemas.openxmlformats.org/presentationml/2006/ole">
            <mc:AlternateContent xmlns:mc="http://schemas.openxmlformats.org/markup-compatibility/2006">
              <mc:Choice xmlns:v="urn:schemas-microsoft-com:vml" Requires="v">
                <p:oleObj spid="_x0000_s45265" name="Worksheet" showAsIcon="1" r:id="rId10" imgW="914400" imgH="771480" progId="Excel.Sheet.12">
                  <p:embed/>
                </p:oleObj>
              </mc:Choice>
              <mc:Fallback>
                <p:oleObj name="Worksheet" showAsIcon="1" r:id="rId10" imgW="914400" imgH="771480" progId="Excel.Sheet.12">
                  <p:embed/>
                  <p:pic>
                    <p:nvPicPr>
                      <p:cNvPr id="0" name="Object 19"/>
                      <p:cNvPicPr>
                        <a:picLocks noChangeAspect="1" noChangeArrowheads="1"/>
                      </p:cNvPicPr>
                      <p:nvPr/>
                    </p:nvPicPr>
                    <p:blipFill>
                      <a:blip r:embed="rId6"/>
                      <a:srcRect l="31728" t="2213" r="31728" b="63409"/>
                      <a:stretch>
                        <a:fillRect/>
                      </a:stretch>
                    </p:blipFill>
                    <p:spPr bwMode="auto">
                      <a:xfrm>
                        <a:off x="4495800" y="4130850"/>
                        <a:ext cx="2841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83627898"/>
              </p:ext>
            </p:extLst>
          </p:nvPr>
        </p:nvGraphicFramePr>
        <p:xfrm>
          <a:off x="4495800" y="5419725"/>
          <a:ext cx="284163" cy="238125"/>
        </p:xfrm>
        <a:graphic>
          <a:graphicData uri="http://schemas.openxmlformats.org/presentationml/2006/ole">
            <mc:AlternateContent xmlns:mc="http://schemas.openxmlformats.org/markup-compatibility/2006">
              <mc:Choice xmlns:v="urn:schemas-microsoft-com:vml" Requires="v">
                <p:oleObj spid="_x0000_s45266" name="Worksheet" showAsIcon="1" r:id="rId12" imgW="914400" imgH="771480" progId="Excel.Sheet.12">
                  <p:embed/>
                </p:oleObj>
              </mc:Choice>
              <mc:Fallback>
                <p:oleObj name="Worksheet" showAsIcon="1" r:id="rId12" imgW="914400" imgH="771480" progId="Excel.Sheet.12">
                  <p:embed/>
                  <p:pic>
                    <p:nvPicPr>
                      <p:cNvPr id="0" name="Object 20"/>
                      <p:cNvPicPr>
                        <a:picLocks noChangeAspect="1" noChangeArrowheads="1"/>
                      </p:cNvPicPr>
                      <p:nvPr/>
                    </p:nvPicPr>
                    <p:blipFill>
                      <a:blip r:embed="rId6"/>
                      <a:srcRect l="31728" t="2213" r="31728" b="63409"/>
                      <a:stretch>
                        <a:fillRect/>
                      </a:stretch>
                    </p:blipFill>
                    <p:spPr bwMode="auto">
                      <a:xfrm>
                        <a:off x="4495800" y="5419725"/>
                        <a:ext cx="2841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39608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CLUB FUNDRAISING</a:t>
            </a:r>
          </a:p>
        </p:txBody>
      </p:sp>
      <p:sp>
        <p:nvSpPr>
          <p:cNvPr id="4" name="Freeform 3">
            <a:hlinkClick r:id="rId3" action="ppaction://hlinksldjump"/>
          </p:cNvPr>
          <p:cNvSpPr/>
          <p:nvPr/>
        </p:nvSpPr>
        <p:spPr>
          <a:xfrm>
            <a:off x="3840480" y="3213357"/>
            <a:ext cx="1463040" cy="306894"/>
          </a:xfrm>
          <a:custGeom>
            <a:avLst/>
            <a:gdLst>
              <a:gd name="connsiteX0" fmla="*/ 0 w 1447800"/>
              <a:gd name="connsiteY0" fmla="*/ 62096 h 372569"/>
              <a:gd name="connsiteX1" fmla="*/ 62096 w 1447800"/>
              <a:gd name="connsiteY1" fmla="*/ 0 h 372569"/>
              <a:gd name="connsiteX2" fmla="*/ 1385704 w 1447800"/>
              <a:gd name="connsiteY2" fmla="*/ 0 h 372569"/>
              <a:gd name="connsiteX3" fmla="*/ 1447800 w 1447800"/>
              <a:gd name="connsiteY3" fmla="*/ 62096 h 372569"/>
              <a:gd name="connsiteX4" fmla="*/ 1447800 w 1447800"/>
              <a:gd name="connsiteY4" fmla="*/ 310473 h 372569"/>
              <a:gd name="connsiteX5" fmla="*/ 1385704 w 1447800"/>
              <a:gd name="connsiteY5" fmla="*/ 372569 h 372569"/>
              <a:gd name="connsiteX6" fmla="*/ 62096 w 1447800"/>
              <a:gd name="connsiteY6" fmla="*/ 372569 h 372569"/>
              <a:gd name="connsiteX7" fmla="*/ 0 w 1447800"/>
              <a:gd name="connsiteY7" fmla="*/ 310473 h 372569"/>
              <a:gd name="connsiteX8" fmla="*/ 0 w 1447800"/>
              <a:gd name="connsiteY8" fmla="*/ 62096 h 37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2569">
                <a:moveTo>
                  <a:pt x="0" y="62096"/>
                </a:moveTo>
                <a:cubicBezTo>
                  <a:pt x="0" y="27801"/>
                  <a:pt x="27801" y="0"/>
                  <a:pt x="62096" y="0"/>
                </a:cubicBezTo>
                <a:lnTo>
                  <a:pt x="1385704" y="0"/>
                </a:lnTo>
                <a:cubicBezTo>
                  <a:pt x="1419999" y="0"/>
                  <a:pt x="1447800" y="27801"/>
                  <a:pt x="1447800" y="62096"/>
                </a:cubicBezTo>
                <a:lnTo>
                  <a:pt x="1447800" y="310473"/>
                </a:lnTo>
                <a:cubicBezTo>
                  <a:pt x="1447800" y="344768"/>
                  <a:pt x="1419999" y="372569"/>
                  <a:pt x="1385704" y="372569"/>
                </a:cubicBezTo>
                <a:lnTo>
                  <a:pt x="62096" y="372569"/>
                </a:lnTo>
                <a:cubicBezTo>
                  <a:pt x="27801" y="372569"/>
                  <a:pt x="0" y="344768"/>
                  <a:pt x="0" y="310473"/>
                </a:cubicBezTo>
                <a:lnTo>
                  <a:pt x="0" y="6209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287" tIns="56287" rIns="56287" bIns="56287" numCol="1" spcCol="1270" anchor="ctr" anchorCtr="0">
            <a:noAutofit/>
          </a:bodyPr>
          <a:lstStyle/>
          <a:p>
            <a:pPr lvl="0" algn="ctr" defTabSz="444500">
              <a:lnSpc>
                <a:spcPts val="900"/>
              </a:lnSpc>
              <a:spcBef>
                <a:spcPct val="0"/>
              </a:spcBef>
              <a:spcAft>
                <a:spcPct val="35000"/>
              </a:spcAft>
            </a:pPr>
            <a:r>
              <a:rPr lang="en-US" sz="1000" dirty="0">
                <a:solidFill>
                  <a:schemeClr val="tx1"/>
                </a:solidFill>
              </a:rPr>
              <a:t>Types</a:t>
            </a:r>
          </a:p>
        </p:txBody>
      </p:sp>
      <p:sp>
        <p:nvSpPr>
          <p:cNvPr id="5" name="Freeform 4">
            <a:hlinkClick r:id="rId4" action="ppaction://hlinksldjump"/>
          </p:cNvPr>
          <p:cNvSpPr/>
          <p:nvPr/>
        </p:nvSpPr>
        <p:spPr>
          <a:xfrm>
            <a:off x="3840480" y="3539292"/>
            <a:ext cx="1463040" cy="306894"/>
          </a:xfrm>
          <a:custGeom>
            <a:avLst/>
            <a:gdLst>
              <a:gd name="connsiteX0" fmla="*/ 0 w 1447800"/>
              <a:gd name="connsiteY0" fmla="*/ 62096 h 372569"/>
              <a:gd name="connsiteX1" fmla="*/ 62096 w 1447800"/>
              <a:gd name="connsiteY1" fmla="*/ 0 h 372569"/>
              <a:gd name="connsiteX2" fmla="*/ 1385704 w 1447800"/>
              <a:gd name="connsiteY2" fmla="*/ 0 h 372569"/>
              <a:gd name="connsiteX3" fmla="*/ 1447800 w 1447800"/>
              <a:gd name="connsiteY3" fmla="*/ 62096 h 372569"/>
              <a:gd name="connsiteX4" fmla="*/ 1447800 w 1447800"/>
              <a:gd name="connsiteY4" fmla="*/ 310473 h 372569"/>
              <a:gd name="connsiteX5" fmla="*/ 1385704 w 1447800"/>
              <a:gd name="connsiteY5" fmla="*/ 372569 h 372569"/>
              <a:gd name="connsiteX6" fmla="*/ 62096 w 1447800"/>
              <a:gd name="connsiteY6" fmla="*/ 372569 h 372569"/>
              <a:gd name="connsiteX7" fmla="*/ 0 w 1447800"/>
              <a:gd name="connsiteY7" fmla="*/ 310473 h 372569"/>
              <a:gd name="connsiteX8" fmla="*/ 0 w 1447800"/>
              <a:gd name="connsiteY8" fmla="*/ 62096 h 37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2569">
                <a:moveTo>
                  <a:pt x="0" y="62096"/>
                </a:moveTo>
                <a:cubicBezTo>
                  <a:pt x="0" y="27801"/>
                  <a:pt x="27801" y="0"/>
                  <a:pt x="62096" y="0"/>
                </a:cubicBezTo>
                <a:lnTo>
                  <a:pt x="1385704" y="0"/>
                </a:lnTo>
                <a:cubicBezTo>
                  <a:pt x="1419999" y="0"/>
                  <a:pt x="1447800" y="27801"/>
                  <a:pt x="1447800" y="62096"/>
                </a:cubicBezTo>
                <a:lnTo>
                  <a:pt x="1447800" y="310473"/>
                </a:lnTo>
                <a:cubicBezTo>
                  <a:pt x="1447800" y="344768"/>
                  <a:pt x="1419999" y="372569"/>
                  <a:pt x="1385704" y="372569"/>
                </a:cubicBezTo>
                <a:lnTo>
                  <a:pt x="62096" y="372569"/>
                </a:lnTo>
                <a:cubicBezTo>
                  <a:pt x="27801" y="372569"/>
                  <a:pt x="0" y="344768"/>
                  <a:pt x="0" y="310473"/>
                </a:cubicBezTo>
                <a:lnTo>
                  <a:pt x="0" y="6209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287" tIns="56287" rIns="56287" bIns="56287" numCol="1" spcCol="1270" anchor="ctr" anchorCtr="0">
            <a:noAutofit/>
          </a:bodyPr>
          <a:lstStyle/>
          <a:p>
            <a:pPr lvl="0" algn="ctr" defTabSz="444500">
              <a:lnSpc>
                <a:spcPts val="900"/>
              </a:lnSpc>
              <a:spcBef>
                <a:spcPct val="0"/>
              </a:spcBef>
            </a:pPr>
            <a:r>
              <a:rPr lang="en-US" sz="1000" dirty="0">
                <a:solidFill>
                  <a:schemeClr val="tx1"/>
                </a:solidFill>
              </a:rPr>
              <a:t>Preferred Amount</a:t>
            </a:r>
            <a:endParaRPr lang="en-US" sz="1000" b="0" i="0" u="none" kern="1200" dirty="0">
              <a:solidFill>
                <a:schemeClr val="tx1"/>
              </a:solidFill>
            </a:endParaRPr>
          </a:p>
        </p:txBody>
      </p:sp>
      <p:sp>
        <p:nvSpPr>
          <p:cNvPr id="6" name="Freeform 5">
            <a:hlinkClick r:id="rId5" action="ppaction://hlinksldjump"/>
          </p:cNvPr>
          <p:cNvSpPr/>
          <p:nvPr/>
        </p:nvSpPr>
        <p:spPr>
          <a:xfrm>
            <a:off x="3840480" y="3866179"/>
            <a:ext cx="1463040" cy="306894"/>
          </a:xfrm>
          <a:custGeom>
            <a:avLst/>
            <a:gdLst>
              <a:gd name="connsiteX0" fmla="*/ 0 w 1447800"/>
              <a:gd name="connsiteY0" fmla="*/ 62096 h 372569"/>
              <a:gd name="connsiteX1" fmla="*/ 62096 w 1447800"/>
              <a:gd name="connsiteY1" fmla="*/ 0 h 372569"/>
              <a:gd name="connsiteX2" fmla="*/ 1385704 w 1447800"/>
              <a:gd name="connsiteY2" fmla="*/ 0 h 372569"/>
              <a:gd name="connsiteX3" fmla="*/ 1447800 w 1447800"/>
              <a:gd name="connsiteY3" fmla="*/ 62096 h 372569"/>
              <a:gd name="connsiteX4" fmla="*/ 1447800 w 1447800"/>
              <a:gd name="connsiteY4" fmla="*/ 310473 h 372569"/>
              <a:gd name="connsiteX5" fmla="*/ 1385704 w 1447800"/>
              <a:gd name="connsiteY5" fmla="*/ 372569 h 372569"/>
              <a:gd name="connsiteX6" fmla="*/ 62096 w 1447800"/>
              <a:gd name="connsiteY6" fmla="*/ 372569 h 372569"/>
              <a:gd name="connsiteX7" fmla="*/ 0 w 1447800"/>
              <a:gd name="connsiteY7" fmla="*/ 310473 h 372569"/>
              <a:gd name="connsiteX8" fmla="*/ 0 w 1447800"/>
              <a:gd name="connsiteY8" fmla="*/ 62096 h 37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2569">
                <a:moveTo>
                  <a:pt x="0" y="62096"/>
                </a:moveTo>
                <a:cubicBezTo>
                  <a:pt x="0" y="27801"/>
                  <a:pt x="27801" y="0"/>
                  <a:pt x="62096" y="0"/>
                </a:cubicBezTo>
                <a:lnTo>
                  <a:pt x="1385704" y="0"/>
                </a:lnTo>
                <a:cubicBezTo>
                  <a:pt x="1419999" y="0"/>
                  <a:pt x="1447800" y="27801"/>
                  <a:pt x="1447800" y="62096"/>
                </a:cubicBezTo>
                <a:lnTo>
                  <a:pt x="1447800" y="310473"/>
                </a:lnTo>
                <a:cubicBezTo>
                  <a:pt x="1447800" y="344768"/>
                  <a:pt x="1419999" y="372569"/>
                  <a:pt x="1385704" y="372569"/>
                </a:cubicBezTo>
                <a:lnTo>
                  <a:pt x="62096" y="372569"/>
                </a:lnTo>
                <a:cubicBezTo>
                  <a:pt x="27801" y="372569"/>
                  <a:pt x="0" y="344768"/>
                  <a:pt x="0" y="310473"/>
                </a:cubicBezTo>
                <a:lnTo>
                  <a:pt x="0" y="6209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287" tIns="56287" rIns="56287" bIns="56287" numCol="1" spcCol="1270" anchor="ctr" anchorCtr="0">
            <a:noAutofit/>
          </a:bodyPr>
          <a:lstStyle/>
          <a:p>
            <a:pPr lvl="0" algn="ctr" defTabSz="444500">
              <a:lnSpc>
                <a:spcPts val="900"/>
              </a:lnSpc>
              <a:spcBef>
                <a:spcPct val="0"/>
              </a:spcBef>
              <a:spcAft>
                <a:spcPct val="35000"/>
              </a:spcAft>
            </a:pPr>
            <a:r>
              <a:rPr lang="en-US" sz="1000" b="0" i="0" u="none" kern="1200" dirty="0">
                <a:solidFill>
                  <a:schemeClr val="tx1"/>
                </a:solidFill>
              </a:rPr>
              <a:t>Club Limitations</a:t>
            </a:r>
          </a:p>
        </p:txBody>
      </p:sp>
      <p:sp>
        <p:nvSpPr>
          <p:cNvPr id="7" name="Freeform 6">
            <a:hlinkClick r:id="rId6" action="ppaction://hlinksldjump"/>
          </p:cNvPr>
          <p:cNvSpPr/>
          <p:nvPr/>
        </p:nvSpPr>
        <p:spPr>
          <a:xfrm>
            <a:off x="3840480" y="4192590"/>
            <a:ext cx="1463040" cy="306894"/>
          </a:xfrm>
          <a:custGeom>
            <a:avLst/>
            <a:gdLst>
              <a:gd name="connsiteX0" fmla="*/ 0 w 1447800"/>
              <a:gd name="connsiteY0" fmla="*/ 62096 h 372569"/>
              <a:gd name="connsiteX1" fmla="*/ 62096 w 1447800"/>
              <a:gd name="connsiteY1" fmla="*/ 0 h 372569"/>
              <a:gd name="connsiteX2" fmla="*/ 1385704 w 1447800"/>
              <a:gd name="connsiteY2" fmla="*/ 0 h 372569"/>
              <a:gd name="connsiteX3" fmla="*/ 1447800 w 1447800"/>
              <a:gd name="connsiteY3" fmla="*/ 62096 h 372569"/>
              <a:gd name="connsiteX4" fmla="*/ 1447800 w 1447800"/>
              <a:gd name="connsiteY4" fmla="*/ 310473 h 372569"/>
              <a:gd name="connsiteX5" fmla="*/ 1385704 w 1447800"/>
              <a:gd name="connsiteY5" fmla="*/ 372569 h 372569"/>
              <a:gd name="connsiteX6" fmla="*/ 62096 w 1447800"/>
              <a:gd name="connsiteY6" fmla="*/ 372569 h 372569"/>
              <a:gd name="connsiteX7" fmla="*/ 0 w 1447800"/>
              <a:gd name="connsiteY7" fmla="*/ 310473 h 372569"/>
              <a:gd name="connsiteX8" fmla="*/ 0 w 1447800"/>
              <a:gd name="connsiteY8" fmla="*/ 62096 h 37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2569">
                <a:moveTo>
                  <a:pt x="0" y="62096"/>
                </a:moveTo>
                <a:cubicBezTo>
                  <a:pt x="0" y="27801"/>
                  <a:pt x="27801" y="0"/>
                  <a:pt x="62096" y="0"/>
                </a:cubicBezTo>
                <a:lnTo>
                  <a:pt x="1385704" y="0"/>
                </a:lnTo>
                <a:cubicBezTo>
                  <a:pt x="1419999" y="0"/>
                  <a:pt x="1447800" y="27801"/>
                  <a:pt x="1447800" y="62096"/>
                </a:cubicBezTo>
                <a:lnTo>
                  <a:pt x="1447800" y="310473"/>
                </a:lnTo>
                <a:cubicBezTo>
                  <a:pt x="1447800" y="344768"/>
                  <a:pt x="1419999" y="372569"/>
                  <a:pt x="1385704" y="372569"/>
                </a:cubicBezTo>
                <a:lnTo>
                  <a:pt x="62096" y="372569"/>
                </a:lnTo>
                <a:cubicBezTo>
                  <a:pt x="27801" y="372569"/>
                  <a:pt x="0" y="344768"/>
                  <a:pt x="0" y="310473"/>
                </a:cubicBezTo>
                <a:lnTo>
                  <a:pt x="0" y="62096"/>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287" tIns="56287" rIns="56287" bIns="56287" numCol="1" spcCol="1270" anchor="ctr" anchorCtr="0">
            <a:noAutofit/>
          </a:bodyPr>
          <a:lstStyle/>
          <a:p>
            <a:pPr lvl="0" algn="ctr" defTabSz="444500">
              <a:lnSpc>
                <a:spcPts val="900"/>
              </a:lnSpc>
              <a:spcBef>
                <a:spcPct val="0"/>
              </a:spcBef>
              <a:spcAft>
                <a:spcPct val="35000"/>
              </a:spcAft>
            </a:pPr>
            <a:r>
              <a:rPr lang="en-US" sz="1000" b="0" i="0" u="none" kern="1200" dirty="0">
                <a:solidFill>
                  <a:schemeClr val="tx1"/>
                </a:solidFill>
              </a:rPr>
              <a:t>Fundraising Attitudes</a:t>
            </a:r>
          </a:p>
        </p:txBody>
      </p:sp>
    </p:spTree>
    <p:extLst>
      <p:ext uri="{BB962C8B-B14F-4D97-AF65-F5344CB8AC3E}">
        <p14:creationId xmlns:p14="http://schemas.microsoft.com/office/powerpoint/2010/main" val="1286464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Types of Club Fundraising</a:t>
            </a:r>
            <a:endParaRPr lang="en-CA" sz="2000" dirty="0">
              <a:solidFill>
                <a:schemeClr val="lt1"/>
              </a:solidFill>
              <a:latin typeface="+mn-lt"/>
              <a:ea typeface="+mn-ea"/>
              <a:cs typeface="+mn-cs"/>
            </a:endParaRPr>
          </a:p>
        </p:txBody>
      </p:sp>
      <p:pic>
        <p:nvPicPr>
          <p:cNvPr id="10" name="Picture 9"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1962652643"/>
              </p:ext>
            </p:extLst>
          </p:nvPr>
        </p:nvGraphicFramePr>
        <p:xfrm>
          <a:off x="3878263" y="6535738"/>
          <a:ext cx="284162" cy="238125"/>
        </p:xfrm>
        <a:graphic>
          <a:graphicData uri="http://schemas.openxmlformats.org/presentationml/2006/ole">
            <mc:AlternateContent xmlns:mc="http://schemas.openxmlformats.org/markup-compatibility/2006">
              <mc:Choice xmlns:v="urn:schemas-microsoft-com:vml" Requires="v">
                <p:oleObj spid="_x0000_s31914" name="Worksheet" showAsIcon="1" r:id="rId6" imgW="914400" imgH="771480" progId="Excel.Sheet.12">
                  <p:embed/>
                </p:oleObj>
              </mc:Choice>
              <mc:Fallback>
                <p:oleObj name="Worksheet" showAsIcon="1" r:id="rId6" imgW="914400" imgH="771480" progId="Excel.Sheet.12">
                  <p:embed/>
                  <p:pic>
                    <p:nvPicPr>
                      <p:cNvPr id="0" name=""/>
                      <p:cNvPicPr>
                        <a:picLocks noChangeAspect="1" noChangeArrowheads="1"/>
                      </p:cNvPicPr>
                      <p:nvPr/>
                    </p:nvPicPr>
                    <p:blipFill>
                      <a:blip r:embed="rId7"/>
                      <a:srcRect l="31728" t="2213" r="31728" b="63409"/>
                      <a:stretch>
                        <a:fillRect/>
                      </a:stretch>
                    </p:blipFill>
                    <p:spPr bwMode="auto">
                      <a:xfrm>
                        <a:off x="3878263" y="6535738"/>
                        <a:ext cx="2841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Down Arrow 15"/>
          <p:cNvSpPr/>
          <p:nvPr/>
        </p:nvSpPr>
        <p:spPr>
          <a:xfrm>
            <a:off x="3905250" y="5219700"/>
            <a:ext cx="228600" cy="36576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3" name="Object 2"/>
          <p:cNvGraphicFramePr>
            <a:graphicFrameLocks noChangeAspect="1"/>
          </p:cNvGraphicFramePr>
          <p:nvPr>
            <p:extLst>
              <p:ext uri="{D42A27DB-BD31-4B8C-83A1-F6EECF244321}">
                <p14:modId xmlns:p14="http://schemas.microsoft.com/office/powerpoint/2010/main" val="3300092444"/>
              </p:ext>
            </p:extLst>
          </p:nvPr>
        </p:nvGraphicFramePr>
        <p:xfrm>
          <a:off x="3886200" y="5610225"/>
          <a:ext cx="284162" cy="238125"/>
        </p:xfrm>
        <a:graphic>
          <a:graphicData uri="http://schemas.openxmlformats.org/presentationml/2006/ole">
            <mc:AlternateContent xmlns:mc="http://schemas.openxmlformats.org/markup-compatibility/2006">
              <mc:Choice xmlns:v="urn:schemas-microsoft-com:vml" Requires="v">
                <p:oleObj spid="_x0000_s31915" name="Worksheet" showAsIcon="1" r:id="rId8" imgW="914400" imgH="771480" progId="Excel.Sheet.12">
                  <p:embed/>
                </p:oleObj>
              </mc:Choice>
              <mc:Fallback>
                <p:oleObj name="Worksheet" showAsIcon="1" r:id="rId8" imgW="914400" imgH="771480" progId="Excel.Sheet.12">
                  <p:embed/>
                  <p:pic>
                    <p:nvPicPr>
                      <p:cNvPr id="0" name="Object 2"/>
                      <p:cNvPicPr>
                        <a:picLocks noChangeAspect="1" noChangeArrowheads="1"/>
                      </p:cNvPicPr>
                      <p:nvPr/>
                    </p:nvPicPr>
                    <p:blipFill>
                      <a:blip r:embed="rId7"/>
                      <a:srcRect l="31728" t="2213" r="31728" b="63409"/>
                      <a:stretch>
                        <a:fillRect/>
                      </a:stretch>
                    </p:blipFill>
                    <p:spPr bwMode="auto">
                      <a:xfrm>
                        <a:off x="3886200" y="5610225"/>
                        <a:ext cx="2841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3"/>
          <p:cNvPicPr>
            <a:picLocks noChangeAspect="1"/>
          </p:cNvPicPr>
          <p:nvPr/>
        </p:nvPicPr>
        <p:blipFill>
          <a:blip r:embed="rId9"/>
          <a:stretch>
            <a:fillRect/>
          </a:stretch>
        </p:blipFill>
        <p:spPr>
          <a:xfrm>
            <a:off x="42279" y="1255587"/>
            <a:ext cx="9059441" cy="4346825"/>
          </a:xfrm>
          <a:prstGeom prst="rect">
            <a:avLst/>
          </a:prstGeom>
        </p:spPr>
      </p:pic>
      <p:sp>
        <p:nvSpPr>
          <p:cNvPr id="11" name="MoreInfo"/>
          <p:cNvSpPr txBox="1"/>
          <p:nvPr>
            <p:custDataLst>
              <p:tags r:id="rId2"/>
            </p:custDataLst>
          </p:nvPr>
        </p:nvSpPr>
        <p:spPr>
          <a:xfrm>
            <a:off x="177801" y="6944886"/>
            <a:ext cx="8778240" cy="1477328"/>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the types of fundraising that clubs do. </a:t>
            </a:r>
          </a:p>
          <a:p>
            <a:endParaRPr lang="en-CA" sz="1050" dirty="0"/>
          </a:p>
          <a:p>
            <a:r>
              <a:rPr lang="en-CA" sz="1050" dirty="0"/>
              <a:t>Respondents were asked the following question:</a:t>
            </a:r>
          </a:p>
          <a:p>
            <a:pPr lvl="1"/>
            <a:r>
              <a:rPr lang="en-CA" sz="1050" dirty="0"/>
              <a:t>What types of fundraising does your club do most years?  Please check all that apply.</a:t>
            </a:r>
          </a:p>
          <a:p>
            <a:pPr lvl="1"/>
            <a:endParaRPr lang="en-CA" sz="1050" dirty="0"/>
          </a:p>
          <a:p>
            <a:pPr lvl="1"/>
            <a:r>
              <a:rPr lang="en-CA" sz="1050" dirty="0"/>
              <a:t>10 types were listed and respondents could make additions under “Other”.</a:t>
            </a:r>
          </a:p>
          <a:p>
            <a:pPr lvl="1"/>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30360749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8.33333E-7 3.33333E-6 L 0.00052 -0.93473 " pathEditMode="relative" rAng="0" ptsTypes="AA">
                                      <p:cBhvr>
                                        <p:cTn id="6" dur="500" fill="hold"/>
                                        <p:tgtEl>
                                          <p:spTgt spid="11"/>
                                        </p:tgtEl>
                                        <p:attrNameLst>
                                          <p:attrName>ppt_x</p:attrName>
                                          <p:attrName>ppt_y</p:attrName>
                                        </p:attrNameLst>
                                      </p:cBhvr>
                                      <p:rCtr x="17" y="-4673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60429" y="3219450"/>
            <a:ext cx="1789477" cy="326308"/>
          </a:xfrm>
          <a:prstGeom prst="rect">
            <a:avLst/>
          </a:prstGeom>
          <a:solidFill>
            <a:schemeClr val="accent1">
              <a:lumMod val="40000"/>
              <a:lumOff val="60000"/>
            </a:schemeClr>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defPPr>
              <a:defRPr lang="en-US"/>
            </a:defPPr>
            <a:lvl1pPr marL="171450" indent="-109538">
              <a:lnSpc>
                <a:spcPts val="1000"/>
              </a:lnSpc>
              <a:buFont typeface="Arial" panose="020B0604020202020204" pitchFamily="34" charset="0"/>
              <a:buChar char="•"/>
              <a:defRPr sz="1000"/>
            </a:lvl1pPr>
          </a:lstStyle>
          <a:p>
            <a:pPr marL="61912" indent="0" algn="ctr">
              <a:buNone/>
            </a:pPr>
            <a:r>
              <a:rPr lang="en-US" sz="1100" b="1" smtClean="0"/>
              <a:t>Many </a:t>
            </a:r>
            <a:r>
              <a:rPr lang="en-US" sz="1100" b="1" dirty="0"/>
              <a:t>are content with current fundraising</a:t>
            </a:r>
          </a:p>
        </p:txBody>
      </p:sp>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Amount of Club Fundraising</a:t>
            </a:r>
            <a:endParaRPr lang="en-CA" sz="2000" dirty="0">
              <a:solidFill>
                <a:schemeClr val="lt1"/>
              </a:solidFill>
              <a:latin typeface="+mn-lt"/>
              <a:ea typeface="+mn-ea"/>
              <a:cs typeface="+mn-cs"/>
            </a:endParaRPr>
          </a:p>
        </p:txBody>
      </p:sp>
      <p:pic>
        <p:nvPicPr>
          <p:cNvPr id="10" name="Picture 9"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3212858737"/>
              </p:ext>
            </p:extLst>
          </p:nvPr>
        </p:nvGraphicFramePr>
        <p:xfrm>
          <a:off x="3878263" y="6535738"/>
          <a:ext cx="284162" cy="238125"/>
        </p:xfrm>
        <a:graphic>
          <a:graphicData uri="http://schemas.openxmlformats.org/presentationml/2006/ole">
            <mc:AlternateContent xmlns:mc="http://schemas.openxmlformats.org/markup-compatibility/2006">
              <mc:Choice xmlns:v="urn:schemas-microsoft-com:vml" Requires="v">
                <p:oleObj spid="_x0000_s32894" name="Worksheet" showAsIcon="1" r:id="rId7" imgW="914400" imgH="771480" progId="Excel.Sheet.12">
                  <p:embed/>
                </p:oleObj>
              </mc:Choice>
              <mc:Fallback>
                <p:oleObj name="Worksheet" showAsIcon="1" r:id="rId7" imgW="914400" imgH="771480" progId="Excel.Sheet.12">
                  <p:embed/>
                  <p:pic>
                    <p:nvPicPr>
                      <p:cNvPr id="0" name=""/>
                      <p:cNvPicPr>
                        <a:picLocks noChangeAspect="1" noChangeArrowheads="1"/>
                      </p:cNvPicPr>
                      <p:nvPr/>
                    </p:nvPicPr>
                    <p:blipFill>
                      <a:blip r:embed="rId8"/>
                      <a:srcRect l="31728" t="2213" r="31728" b="63409"/>
                      <a:stretch>
                        <a:fillRect/>
                      </a:stretch>
                    </p:blipFill>
                    <p:spPr bwMode="auto">
                      <a:xfrm>
                        <a:off x="3878263" y="6535738"/>
                        <a:ext cx="284162" cy="238125"/>
                      </a:xfrm>
                      <a:prstGeom prst="rect">
                        <a:avLst/>
                      </a:prstGeom>
                      <a:noFill/>
                      <a:ln>
                        <a:noFill/>
                      </a:ln>
                      <a:extLst/>
                    </p:spPr>
                  </p:pic>
                </p:oleObj>
              </mc:Fallback>
            </mc:AlternateContent>
          </a:graphicData>
        </a:graphic>
      </p:graphicFrame>
      <p:pic>
        <p:nvPicPr>
          <p:cNvPr id="3" name="Picture 2"/>
          <p:cNvPicPr>
            <a:picLocks noChangeAspect="1"/>
          </p:cNvPicPr>
          <p:nvPr/>
        </p:nvPicPr>
        <p:blipFill>
          <a:blip r:embed="rId9"/>
          <a:stretch>
            <a:fillRect/>
          </a:stretch>
        </p:blipFill>
        <p:spPr>
          <a:xfrm>
            <a:off x="1093930" y="1368373"/>
            <a:ext cx="6956139" cy="4121253"/>
          </a:xfrm>
          <a:prstGeom prst="rect">
            <a:avLst/>
          </a:prstGeom>
        </p:spPr>
      </p:pic>
      <p:sp>
        <p:nvSpPr>
          <p:cNvPr id="11" name="MoreInfo"/>
          <p:cNvSpPr txBox="1"/>
          <p:nvPr>
            <p:custDataLst>
              <p:tags r:id="rId2"/>
            </p:custDataLst>
          </p:nvPr>
        </p:nvSpPr>
        <p:spPr>
          <a:xfrm>
            <a:off x="177801" y="6944886"/>
            <a:ext cx="8778240" cy="2285241"/>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the how Rotarians rate the amount of fundraising their clubs do. </a:t>
            </a:r>
          </a:p>
          <a:p>
            <a:endParaRPr lang="en-CA" sz="1050" dirty="0"/>
          </a:p>
          <a:p>
            <a:r>
              <a:rPr lang="en-CA" sz="1050" dirty="0"/>
              <a:t>Respondents were asked the following question:</a:t>
            </a:r>
          </a:p>
          <a:p>
            <a:pPr lvl="2"/>
            <a:r>
              <a:rPr lang="en-CA" sz="1050" dirty="0"/>
              <a:t>In this Rotary year, is your club doing what it should to raise funds?  Should it be trying to do more? Or is the club trying to do too much?  Please check one.</a:t>
            </a:r>
          </a:p>
          <a:p>
            <a:pPr marL="2000250" lvl="4" indent="-171450">
              <a:buFont typeface="Wingdings" panose="05000000000000000000" pitchFamily="2" charset="2"/>
              <a:buChar char="o"/>
            </a:pPr>
            <a:r>
              <a:rPr lang="en-CA" sz="1050" dirty="0"/>
              <a:t>Doing far too little; should try to raise a lot more $</a:t>
            </a:r>
          </a:p>
          <a:p>
            <a:pPr marL="2000250" lvl="4" indent="-171450">
              <a:buFont typeface="Wingdings" panose="05000000000000000000" pitchFamily="2" charset="2"/>
              <a:buChar char="o"/>
            </a:pPr>
            <a:r>
              <a:rPr lang="en-CA" sz="1050" dirty="0"/>
              <a:t>Doing too little, should try to raise little more $</a:t>
            </a:r>
          </a:p>
          <a:p>
            <a:pPr marL="2000250" lvl="4" indent="-171450">
              <a:buFont typeface="Wingdings" panose="05000000000000000000" pitchFamily="2" charset="2"/>
              <a:buChar char="o"/>
            </a:pPr>
            <a:r>
              <a:rPr lang="en-CA" sz="1050" dirty="0"/>
              <a:t>Doing the right amount of fundraising</a:t>
            </a:r>
          </a:p>
          <a:p>
            <a:pPr marL="2000250" lvl="4" indent="-171450">
              <a:buFont typeface="Wingdings" panose="05000000000000000000" pitchFamily="2" charset="2"/>
              <a:buChar char="o"/>
            </a:pPr>
            <a:r>
              <a:rPr lang="en-CA" sz="1050" dirty="0"/>
              <a:t>Doing too much; it’s okay to raise a little less $</a:t>
            </a:r>
          </a:p>
          <a:p>
            <a:pPr marL="2000250" lvl="4" indent="-171450">
              <a:buFont typeface="Wingdings" panose="05000000000000000000" pitchFamily="2" charset="2"/>
              <a:buChar char="o"/>
            </a:pPr>
            <a:r>
              <a:rPr lang="en-CA" sz="1050" dirty="0"/>
              <a:t>Doing far too much; it’s okay to raise a lot less $</a:t>
            </a:r>
          </a:p>
          <a:p>
            <a:pPr marL="2000250" lvl="4" indent="-171450">
              <a:buFont typeface="Wingdings" panose="05000000000000000000" pitchFamily="2" charset="2"/>
              <a:buChar char="o"/>
            </a:pPr>
            <a:r>
              <a:rPr lang="en-CA" sz="1050" dirty="0"/>
              <a:t>Don’t Know</a:t>
            </a:r>
          </a:p>
          <a:p>
            <a:pPr lvl="1"/>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39255438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8.33333E-7 3.33333E-6 L 0.00052 -0.93473 " pathEditMode="relative" rAng="0" ptsTypes="AA">
                                      <p:cBhvr>
                                        <p:cTn id="6" dur="500" fill="hold"/>
                                        <p:tgtEl>
                                          <p:spTgt spid="11"/>
                                        </p:tgtEl>
                                        <p:attrNameLst>
                                          <p:attrName>ppt_x</p:attrName>
                                          <p:attrName>ppt_y</p:attrName>
                                        </p:attrNameLst>
                                      </p:cBhvr>
                                      <p:rCtr x="17" y="-4673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Club Fundraising Limitations</a:t>
            </a:r>
            <a:endParaRPr lang="en-CA" sz="2000" dirty="0">
              <a:solidFill>
                <a:schemeClr val="lt1"/>
              </a:solidFill>
              <a:latin typeface="+mn-lt"/>
              <a:ea typeface="+mn-ea"/>
              <a:cs typeface="+mn-cs"/>
            </a:endParaRPr>
          </a:p>
        </p:txBody>
      </p:sp>
      <p:pic>
        <p:nvPicPr>
          <p:cNvPr id="10" name="Picture 9"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936588715"/>
              </p:ext>
            </p:extLst>
          </p:nvPr>
        </p:nvGraphicFramePr>
        <p:xfrm>
          <a:off x="3878263" y="6535738"/>
          <a:ext cx="284162" cy="238125"/>
        </p:xfrm>
        <a:graphic>
          <a:graphicData uri="http://schemas.openxmlformats.org/presentationml/2006/ole">
            <mc:AlternateContent xmlns:mc="http://schemas.openxmlformats.org/markup-compatibility/2006">
              <mc:Choice xmlns:v="urn:schemas-microsoft-com:vml" Requires="v">
                <p:oleObj spid="_x0000_s33914" name="Worksheet" showAsIcon="1" r:id="rId7" imgW="914400" imgH="771480" progId="Excel.Sheet.12">
                  <p:embed/>
                </p:oleObj>
              </mc:Choice>
              <mc:Fallback>
                <p:oleObj name="Worksheet" showAsIcon="1" r:id="rId7" imgW="914400" imgH="771480" progId="Excel.Sheet.12">
                  <p:embed/>
                  <p:pic>
                    <p:nvPicPr>
                      <p:cNvPr id="0" name=""/>
                      <p:cNvPicPr>
                        <a:picLocks noChangeAspect="1" noChangeArrowheads="1"/>
                      </p:cNvPicPr>
                      <p:nvPr/>
                    </p:nvPicPr>
                    <p:blipFill>
                      <a:blip r:embed="rId8"/>
                      <a:srcRect l="31728" t="2213" r="31728" b="63409"/>
                      <a:stretch>
                        <a:fillRect/>
                      </a:stretch>
                    </p:blipFill>
                    <p:spPr bwMode="auto">
                      <a:xfrm>
                        <a:off x="3878263" y="6535738"/>
                        <a:ext cx="2841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2"/>
          <p:cNvPicPr>
            <a:picLocks noChangeAspect="1"/>
          </p:cNvPicPr>
          <p:nvPr/>
        </p:nvPicPr>
        <p:blipFill>
          <a:blip r:embed="rId9"/>
          <a:stretch>
            <a:fillRect/>
          </a:stretch>
        </p:blipFill>
        <p:spPr>
          <a:xfrm>
            <a:off x="45327" y="548390"/>
            <a:ext cx="9053345" cy="5761219"/>
          </a:xfrm>
          <a:prstGeom prst="rect">
            <a:avLst/>
          </a:prstGeom>
        </p:spPr>
      </p:pic>
      <p:sp>
        <p:nvSpPr>
          <p:cNvPr id="11" name="MoreInfo"/>
          <p:cNvSpPr txBox="1"/>
          <p:nvPr>
            <p:custDataLst>
              <p:tags r:id="rId2"/>
            </p:custDataLst>
          </p:nvPr>
        </p:nvSpPr>
        <p:spPr>
          <a:xfrm>
            <a:off x="177801" y="6944886"/>
            <a:ext cx="8778240" cy="2769989"/>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limitations to club fundraising. </a:t>
            </a:r>
          </a:p>
          <a:p>
            <a:endParaRPr lang="en-CA" sz="1050" dirty="0"/>
          </a:p>
          <a:p>
            <a:r>
              <a:rPr lang="en-CA" sz="1050" dirty="0"/>
              <a:t>Respondents were asked the following question:</a:t>
            </a:r>
          </a:p>
          <a:p>
            <a:pPr lvl="2"/>
            <a:r>
              <a:rPr lang="en-CA" sz="1050" dirty="0"/>
              <a:t>Using a 5 point scale, where 5 is a major limitation and 1 is not limiting at all, please rate the factors that are limiting your club’s ability to raise funds.</a:t>
            </a:r>
          </a:p>
          <a:p>
            <a:pPr marL="2000250" lvl="4" indent="-171450">
              <a:buFont typeface="Wingdings" panose="05000000000000000000" pitchFamily="2" charset="2"/>
              <a:buChar char="o"/>
            </a:pPr>
            <a:r>
              <a:rPr lang="en-CA" sz="1050" dirty="0"/>
              <a:t>Expertise</a:t>
            </a:r>
          </a:p>
          <a:p>
            <a:pPr marL="2000250" lvl="4" indent="-171450">
              <a:buFont typeface="Wingdings" panose="05000000000000000000" pitchFamily="2" charset="2"/>
              <a:buChar char="o"/>
            </a:pPr>
            <a:r>
              <a:rPr lang="en-CA" sz="1050" dirty="0"/>
              <a:t>Member fatigue</a:t>
            </a:r>
          </a:p>
          <a:p>
            <a:pPr marL="2000250" lvl="4" indent="-171450">
              <a:buFont typeface="Wingdings" panose="05000000000000000000" pitchFamily="2" charset="2"/>
              <a:buChar char="o"/>
            </a:pPr>
            <a:r>
              <a:rPr lang="en-CA" sz="1050" dirty="0"/>
              <a:t>Member/Volunteer hours available</a:t>
            </a:r>
          </a:p>
          <a:p>
            <a:pPr marL="2000250" lvl="4" indent="-171450">
              <a:buFont typeface="Wingdings" panose="05000000000000000000" pitchFamily="2" charset="2"/>
              <a:buChar char="o"/>
            </a:pPr>
            <a:r>
              <a:rPr lang="en-CA" sz="1050" dirty="0"/>
              <a:t>Upfront investment</a:t>
            </a:r>
          </a:p>
          <a:p>
            <a:pPr marL="2000250" lvl="4" indent="-171450">
              <a:buFont typeface="Wingdings" panose="05000000000000000000" pitchFamily="2" charset="2"/>
              <a:buChar char="o"/>
            </a:pPr>
            <a:r>
              <a:rPr lang="en-CA" sz="1050" dirty="0"/>
              <a:t>Risks/liability</a:t>
            </a:r>
          </a:p>
          <a:p>
            <a:pPr marL="2000250" lvl="4" indent="-171450">
              <a:buFont typeface="Wingdings" panose="05000000000000000000" pitchFamily="2" charset="2"/>
              <a:buChar char="o"/>
            </a:pPr>
            <a:r>
              <a:rPr lang="en-CA" sz="1050" dirty="0"/>
              <a:t>Poor leadership/organization</a:t>
            </a:r>
          </a:p>
          <a:p>
            <a:pPr marL="2000250" lvl="4" indent="-171450">
              <a:buFont typeface="Wingdings" panose="05000000000000000000" pitchFamily="2" charset="2"/>
              <a:buChar char="o"/>
            </a:pPr>
            <a:r>
              <a:rPr lang="en-CA" sz="1050" dirty="0"/>
              <a:t>Access to major sponsors</a:t>
            </a:r>
          </a:p>
          <a:p>
            <a:pPr marL="2000250" lvl="4" indent="-171450">
              <a:buFont typeface="Wingdings" panose="05000000000000000000" pitchFamily="2" charset="2"/>
              <a:buChar char="o"/>
            </a:pPr>
            <a:r>
              <a:rPr lang="en-CA" sz="1050" dirty="0"/>
              <a:t>Can’t find good ideas</a:t>
            </a:r>
          </a:p>
          <a:p>
            <a:pPr marL="2000250" lvl="4" indent="-171450">
              <a:buFont typeface="Wingdings" panose="05000000000000000000" pitchFamily="2" charset="2"/>
              <a:buChar char="o"/>
            </a:pPr>
            <a:r>
              <a:rPr lang="en-CA" sz="1050" dirty="0"/>
              <a:t>Too dependent on $ contributions from members</a:t>
            </a:r>
          </a:p>
          <a:p>
            <a:pPr lvl="1"/>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33522553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8.33333E-7 3.33333E-6 L 0.00052 -0.93473 " pathEditMode="relative" rAng="0" ptsTypes="AA">
                                      <p:cBhvr>
                                        <p:cTn id="6" dur="500" fill="hold"/>
                                        <p:tgtEl>
                                          <p:spTgt spid="11"/>
                                        </p:tgtEl>
                                        <p:attrNameLst>
                                          <p:attrName>ppt_x</p:attrName>
                                          <p:attrName>ppt_y</p:attrName>
                                        </p:attrNameLst>
                                      </p:cBhvr>
                                      <p:rCtr x="17" y="-4673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Club Fundraising Attitudes</a:t>
            </a:r>
            <a:endParaRPr lang="en-CA" sz="2000" dirty="0">
              <a:solidFill>
                <a:schemeClr val="lt1"/>
              </a:solidFill>
              <a:latin typeface="+mn-lt"/>
              <a:ea typeface="+mn-ea"/>
              <a:cs typeface="+mn-cs"/>
            </a:endParaRPr>
          </a:p>
        </p:txBody>
      </p:sp>
      <p:pic>
        <p:nvPicPr>
          <p:cNvPr id="10" name="Picture 9"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3288781996"/>
              </p:ext>
            </p:extLst>
          </p:nvPr>
        </p:nvGraphicFramePr>
        <p:xfrm>
          <a:off x="3878263" y="6535738"/>
          <a:ext cx="284162" cy="238125"/>
        </p:xfrm>
        <a:graphic>
          <a:graphicData uri="http://schemas.openxmlformats.org/presentationml/2006/ole">
            <mc:AlternateContent xmlns:mc="http://schemas.openxmlformats.org/markup-compatibility/2006">
              <mc:Choice xmlns:v="urn:schemas-microsoft-com:vml" Requires="v">
                <p:oleObj spid="_x0000_s34935" name="Worksheet" showAsIcon="1" r:id="rId7" imgW="914400" imgH="771480" progId="Excel.Sheet.12">
                  <p:embed/>
                </p:oleObj>
              </mc:Choice>
              <mc:Fallback>
                <p:oleObj name="Worksheet" showAsIcon="1" r:id="rId7" imgW="914400" imgH="771480" progId="Excel.Sheet.12">
                  <p:embed/>
                  <p:pic>
                    <p:nvPicPr>
                      <p:cNvPr id="0" name=""/>
                      <p:cNvPicPr>
                        <a:picLocks noChangeAspect="1" noChangeArrowheads="1"/>
                      </p:cNvPicPr>
                      <p:nvPr/>
                    </p:nvPicPr>
                    <p:blipFill>
                      <a:blip r:embed="rId8"/>
                      <a:srcRect l="31728" t="2213" r="31728" b="63409"/>
                      <a:stretch>
                        <a:fillRect/>
                      </a:stretch>
                    </p:blipFill>
                    <p:spPr bwMode="auto">
                      <a:xfrm>
                        <a:off x="3878263" y="6535738"/>
                        <a:ext cx="2841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2"/>
          <p:cNvPicPr>
            <a:picLocks noChangeAspect="1"/>
          </p:cNvPicPr>
          <p:nvPr/>
        </p:nvPicPr>
        <p:blipFill>
          <a:blip r:embed="rId9"/>
          <a:stretch>
            <a:fillRect/>
          </a:stretch>
        </p:blipFill>
        <p:spPr>
          <a:xfrm>
            <a:off x="456843" y="1755503"/>
            <a:ext cx="8230313" cy="3346994"/>
          </a:xfrm>
          <a:prstGeom prst="rect">
            <a:avLst/>
          </a:prstGeom>
        </p:spPr>
      </p:pic>
      <p:sp>
        <p:nvSpPr>
          <p:cNvPr id="11" name="MoreInfo"/>
          <p:cNvSpPr txBox="1"/>
          <p:nvPr>
            <p:custDataLst>
              <p:tags r:id="rId2"/>
            </p:custDataLst>
          </p:nvPr>
        </p:nvSpPr>
        <p:spPr>
          <a:xfrm>
            <a:off x="177801" y="6944886"/>
            <a:ext cx="8778240" cy="1800493"/>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attitudes about club fundraising. </a:t>
            </a:r>
          </a:p>
          <a:p>
            <a:endParaRPr lang="en-CA" sz="1050" dirty="0"/>
          </a:p>
          <a:p>
            <a:r>
              <a:rPr lang="en-CA" sz="1050" dirty="0"/>
              <a:t>Respondents were asked the following question:</a:t>
            </a:r>
          </a:p>
          <a:p>
            <a:pPr lvl="2"/>
            <a:r>
              <a:rPr lang="en-CA" sz="1050" dirty="0"/>
              <a:t>Do you agree or disagree with each of the following statements?  Please check.</a:t>
            </a:r>
          </a:p>
          <a:p>
            <a:pPr marL="2000250" lvl="4" indent="-171450">
              <a:buFont typeface="Wingdings" panose="05000000000000000000" pitchFamily="2" charset="2"/>
              <a:buChar char="o"/>
            </a:pPr>
            <a:r>
              <a:rPr lang="en-CA" sz="1050" dirty="0"/>
              <a:t>I enjoy the fundraising work that we do </a:t>
            </a:r>
          </a:p>
          <a:p>
            <a:pPr marL="2000250" lvl="4" indent="-171450">
              <a:buFont typeface="Wingdings" panose="05000000000000000000" pitchFamily="2" charset="2"/>
              <a:buChar char="o"/>
            </a:pPr>
            <a:r>
              <a:rPr lang="en-CA" sz="1050" dirty="0"/>
              <a:t>I am growing weary of all the fundraising we have to do</a:t>
            </a:r>
          </a:p>
          <a:p>
            <a:pPr marL="2000250" lvl="4" indent="-171450">
              <a:buFont typeface="Wingdings" panose="05000000000000000000" pitchFamily="2" charset="2"/>
              <a:buChar char="o"/>
            </a:pPr>
            <a:r>
              <a:rPr lang="en-CA" sz="1050" dirty="0"/>
              <a:t>I don’t like being asked for money so often</a:t>
            </a:r>
          </a:p>
          <a:p>
            <a:pPr marL="2000250" lvl="4" indent="-171450">
              <a:buFont typeface="Wingdings" panose="05000000000000000000" pitchFamily="2" charset="2"/>
              <a:buChar char="o"/>
            </a:pPr>
            <a:r>
              <a:rPr lang="en-CA" sz="1050" dirty="0"/>
              <a:t>I feel there is too much peer pressure to contribute my own money</a:t>
            </a:r>
          </a:p>
          <a:p>
            <a:pPr marL="2000250" lvl="4" indent="-171450">
              <a:buFont typeface="Wingdings" panose="05000000000000000000" pitchFamily="2" charset="2"/>
              <a:buChar char="o"/>
            </a:pPr>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33036524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8.33333E-7 3.33333E-6 L 0.00052 -0.93473 " pathEditMode="relative" rAng="0" ptsTypes="AA">
                                      <p:cBhvr>
                                        <p:cTn id="6" dur="500" fill="hold"/>
                                        <p:tgtEl>
                                          <p:spTgt spid="11"/>
                                        </p:tgtEl>
                                        <p:attrNameLst>
                                          <p:attrName>ppt_x</p:attrName>
                                          <p:attrName>ppt_y</p:attrName>
                                        </p:attrNameLst>
                                      </p:cBhvr>
                                      <p:rCtr x="17" y="-4673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DISTRICT PERFORMANCE</a:t>
            </a:r>
          </a:p>
        </p:txBody>
      </p:sp>
      <p:sp>
        <p:nvSpPr>
          <p:cNvPr id="14" name="Freeform 13">
            <a:hlinkClick r:id="rId3" action="ppaction://hlinksldjump"/>
          </p:cNvPr>
          <p:cNvSpPr/>
          <p:nvPr/>
        </p:nvSpPr>
        <p:spPr>
          <a:xfrm>
            <a:off x="3886200" y="3350694"/>
            <a:ext cx="1367362"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1000" dirty="0">
                <a:solidFill>
                  <a:schemeClr val="tx1"/>
                </a:solidFill>
              </a:rPr>
              <a:t>District Ratings – </a:t>
            </a:r>
          </a:p>
          <a:p>
            <a:pPr lvl="0" algn="ctr" defTabSz="444500">
              <a:lnSpc>
                <a:spcPts val="900"/>
              </a:lnSpc>
              <a:spcBef>
                <a:spcPct val="0"/>
              </a:spcBef>
            </a:pPr>
            <a:r>
              <a:rPr lang="en-US" sz="1000" dirty="0">
                <a:solidFill>
                  <a:schemeClr val="tx1"/>
                </a:solidFill>
              </a:rPr>
              <a:t>Fundamentals</a:t>
            </a:r>
          </a:p>
        </p:txBody>
      </p:sp>
      <p:sp>
        <p:nvSpPr>
          <p:cNvPr id="15" name="Freeform 14">
            <a:hlinkClick r:id="rId4" action="ppaction://hlinksldjump"/>
          </p:cNvPr>
          <p:cNvSpPr/>
          <p:nvPr/>
        </p:nvSpPr>
        <p:spPr>
          <a:xfrm>
            <a:off x="3886200" y="4011102"/>
            <a:ext cx="1367362"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1000" dirty="0">
                <a:solidFill>
                  <a:schemeClr val="tx1"/>
                </a:solidFill>
              </a:rPr>
              <a:t>District Performance Ratings</a:t>
            </a:r>
          </a:p>
        </p:txBody>
      </p:sp>
      <p:sp>
        <p:nvSpPr>
          <p:cNvPr id="16" name="Freeform 15">
            <a:hlinkClick r:id="rId5" action="ppaction://hlinksldjump"/>
          </p:cNvPr>
          <p:cNvSpPr/>
          <p:nvPr/>
        </p:nvSpPr>
        <p:spPr>
          <a:xfrm>
            <a:off x="3886200" y="4341306"/>
            <a:ext cx="1367362"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1000" dirty="0">
                <a:solidFill>
                  <a:schemeClr val="tx1"/>
                </a:solidFill>
              </a:rPr>
              <a:t>Request District Assistance</a:t>
            </a:r>
          </a:p>
        </p:txBody>
      </p:sp>
      <p:sp>
        <p:nvSpPr>
          <p:cNvPr id="17" name="Freeform 16">
            <a:hlinkClick r:id="rId6" action="ppaction://hlinksldjump"/>
          </p:cNvPr>
          <p:cNvSpPr/>
          <p:nvPr/>
        </p:nvSpPr>
        <p:spPr>
          <a:xfrm>
            <a:off x="3886200" y="3020490"/>
            <a:ext cx="1367362"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1000" dirty="0">
                <a:solidFill>
                  <a:schemeClr val="tx1"/>
                </a:solidFill>
              </a:rPr>
              <a:t>Your Club’s Request </a:t>
            </a:r>
          </a:p>
          <a:p>
            <a:pPr lvl="0" algn="ctr" defTabSz="444500">
              <a:lnSpc>
                <a:spcPts val="900"/>
              </a:lnSpc>
              <a:spcBef>
                <a:spcPct val="0"/>
              </a:spcBef>
            </a:pPr>
            <a:r>
              <a:rPr lang="en-US" sz="1000" dirty="0">
                <a:solidFill>
                  <a:schemeClr val="tx1"/>
                </a:solidFill>
              </a:rPr>
              <a:t>for District Assistance</a:t>
            </a:r>
          </a:p>
        </p:txBody>
      </p:sp>
      <p:sp>
        <p:nvSpPr>
          <p:cNvPr id="18" name="Freeform 17">
            <a:hlinkClick r:id="rId7" action="ppaction://hlinksldjump"/>
          </p:cNvPr>
          <p:cNvSpPr/>
          <p:nvPr/>
        </p:nvSpPr>
        <p:spPr>
          <a:xfrm>
            <a:off x="3886200" y="3680898"/>
            <a:ext cx="1367362" cy="306894"/>
          </a:xfrm>
          <a:custGeom>
            <a:avLst/>
            <a:gdLst>
              <a:gd name="connsiteX0" fmla="*/ 0 w 1447800"/>
              <a:gd name="connsiteY0" fmla="*/ 62798 h 376782"/>
              <a:gd name="connsiteX1" fmla="*/ 62798 w 1447800"/>
              <a:gd name="connsiteY1" fmla="*/ 0 h 376782"/>
              <a:gd name="connsiteX2" fmla="*/ 1385002 w 1447800"/>
              <a:gd name="connsiteY2" fmla="*/ 0 h 376782"/>
              <a:gd name="connsiteX3" fmla="*/ 1447800 w 1447800"/>
              <a:gd name="connsiteY3" fmla="*/ 62798 h 376782"/>
              <a:gd name="connsiteX4" fmla="*/ 1447800 w 1447800"/>
              <a:gd name="connsiteY4" fmla="*/ 313984 h 376782"/>
              <a:gd name="connsiteX5" fmla="*/ 1385002 w 1447800"/>
              <a:gd name="connsiteY5" fmla="*/ 376782 h 376782"/>
              <a:gd name="connsiteX6" fmla="*/ 62798 w 1447800"/>
              <a:gd name="connsiteY6" fmla="*/ 376782 h 376782"/>
              <a:gd name="connsiteX7" fmla="*/ 0 w 1447800"/>
              <a:gd name="connsiteY7" fmla="*/ 313984 h 376782"/>
              <a:gd name="connsiteX8" fmla="*/ 0 w 1447800"/>
              <a:gd name="connsiteY8" fmla="*/ 62798 h 3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376782">
                <a:moveTo>
                  <a:pt x="0" y="62798"/>
                </a:moveTo>
                <a:cubicBezTo>
                  <a:pt x="0" y="28116"/>
                  <a:pt x="28116" y="0"/>
                  <a:pt x="62798" y="0"/>
                </a:cubicBezTo>
                <a:lnTo>
                  <a:pt x="1385002" y="0"/>
                </a:lnTo>
                <a:cubicBezTo>
                  <a:pt x="1419684" y="0"/>
                  <a:pt x="1447800" y="28116"/>
                  <a:pt x="1447800" y="62798"/>
                </a:cubicBezTo>
                <a:lnTo>
                  <a:pt x="1447800" y="313984"/>
                </a:lnTo>
                <a:cubicBezTo>
                  <a:pt x="1447800" y="348666"/>
                  <a:pt x="1419684" y="376782"/>
                  <a:pt x="1385002" y="376782"/>
                </a:cubicBezTo>
                <a:lnTo>
                  <a:pt x="62798" y="376782"/>
                </a:lnTo>
                <a:cubicBezTo>
                  <a:pt x="28116" y="376782"/>
                  <a:pt x="0" y="348666"/>
                  <a:pt x="0" y="313984"/>
                </a:cubicBezTo>
                <a:lnTo>
                  <a:pt x="0" y="62798"/>
                </a:lnTo>
                <a:close/>
              </a:path>
            </a:pathLst>
          </a:custGeom>
          <a:solidFill>
            <a:schemeClr val="bg1"/>
          </a:solidFill>
          <a:ln w="127">
            <a:solidFill>
              <a:schemeClr val="tx1">
                <a:lumMod val="10000"/>
                <a:lumOff val="90000"/>
              </a:schemeClr>
            </a:solidFill>
          </a:ln>
          <a:scene3d>
            <a:camera prst="orthographicFront"/>
            <a:lightRig rig="threePt" dir="t"/>
          </a:scene3d>
          <a:sp3d>
            <a:bevelT w="25400" h="25400"/>
            <a:bevelB w="0" h="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493" tIns="56493" rIns="56493" bIns="56493" numCol="1" spcCol="1270" anchor="ctr" anchorCtr="0">
            <a:noAutofit/>
          </a:bodyPr>
          <a:lstStyle/>
          <a:p>
            <a:pPr lvl="0" algn="ctr" defTabSz="444500">
              <a:lnSpc>
                <a:spcPts val="900"/>
              </a:lnSpc>
              <a:spcBef>
                <a:spcPct val="0"/>
              </a:spcBef>
            </a:pPr>
            <a:r>
              <a:rPr lang="en-US" sz="1000" dirty="0">
                <a:solidFill>
                  <a:schemeClr val="tx1"/>
                </a:solidFill>
              </a:rPr>
              <a:t>District Fundamentals</a:t>
            </a:r>
          </a:p>
          <a:p>
            <a:pPr lvl="0" algn="ctr" defTabSz="444500">
              <a:lnSpc>
                <a:spcPts val="900"/>
              </a:lnSpc>
              <a:spcBef>
                <a:spcPct val="0"/>
              </a:spcBef>
            </a:pPr>
            <a:r>
              <a:rPr lang="en-US" sz="1000" dirty="0">
                <a:solidFill>
                  <a:schemeClr val="tx1"/>
                </a:solidFill>
              </a:rPr>
              <a:t>Ranked Importance</a:t>
            </a:r>
          </a:p>
        </p:txBody>
      </p:sp>
    </p:spTree>
    <p:extLst>
      <p:ext uri="{BB962C8B-B14F-4D97-AF65-F5344CB8AC3E}">
        <p14:creationId xmlns:p14="http://schemas.microsoft.com/office/powerpoint/2010/main" val="2443419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CA" baseline="0" dirty="0"/>
              <a:t>Your Club’s Request for District Assistance</a:t>
            </a:r>
            <a:endParaRPr lang="en-CA" dirty="0"/>
          </a:p>
        </p:txBody>
      </p:sp>
      <p:graphicFrame>
        <p:nvGraphicFramePr>
          <p:cNvPr id="3" name="Object 2"/>
          <p:cNvGraphicFramePr>
            <a:graphicFrameLocks noChangeAspect="1"/>
          </p:cNvGraphicFramePr>
          <p:nvPr>
            <p:extLst>
              <p:ext uri="{D42A27DB-BD31-4B8C-83A1-F6EECF244321}">
                <p14:modId xmlns:p14="http://schemas.microsoft.com/office/powerpoint/2010/main" val="3580089714"/>
              </p:ext>
            </p:extLst>
          </p:nvPr>
        </p:nvGraphicFramePr>
        <p:xfrm>
          <a:off x="3878263" y="6535738"/>
          <a:ext cx="284162" cy="238125"/>
        </p:xfrm>
        <a:graphic>
          <a:graphicData uri="http://schemas.openxmlformats.org/presentationml/2006/ole">
            <mc:AlternateContent xmlns:mc="http://schemas.openxmlformats.org/markup-compatibility/2006">
              <mc:Choice xmlns:v="urn:schemas-microsoft-com:vml" Requires="v">
                <p:oleObj spid="_x0000_s82982" name="Worksheet" showAsIcon="1" r:id="rId6" imgW="914400" imgH="771480" progId="Excel.Sheet.12">
                  <p:embed/>
                </p:oleObj>
              </mc:Choice>
              <mc:Fallback>
                <p:oleObj name="Worksheet" showAsIcon="1" r:id="rId6" imgW="914400" imgH="771480" progId="Excel.Sheet.12">
                  <p:embed/>
                  <p:pic>
                    <p:nvPicPr>
                      <p:cNvPr id="0" name=""/>
                      <p:cNvPicPr>
                        <a:picLocks noChangeAspect="1" noChangeArrowheads="1"/>
                      </p:cNvPicPr>
                      <p:nvPr/>
                    </p:nvPicPr>
                    <p:blipFill>
                      <a:blip r:embed="rId7"/>
                      <a:srcRect l="31728" t="2213" r="31728" b="63409"/>
                      <a:stretch>
                        <a:fillRect/>
                      </a:stretch>
                    </p:blipFill>
                    <p:spPr bwMode="auto">
                      <a:xfrm>
                        <a:off x="3878263" y="6535738"/>
                        <a:ext cx="2841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5" descr="info_whit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pic>
        <p:nvPicPr>
          <p:cNvPr id="4" name="Picture 3"/>
          <p:cNvPicPr>
            <a:picLocks noChangeAspect="1"/>
          </p:cNvPicPr>
          <p:nvPr/>
        </p:nvPicPr>
        <p:blipFill>
          <a:blip r:embed="rId9"/>
          <a:stretch>
            <a:fillRect/>
          </a:stretch>
        </p:blipFill>
        <p:spPr>
          <a:xfrm>
            <a:off x="185548" y="841023"/>
            <a:ext cx="8772904" cy="5175953"/>
          </a:xfrm>
          <a:prstGeom prst="rect">
            <a:avLst/>
          </a:prstGeom>
        </p:spPr>
      </p:pic>
      <p:sp>
        <p:nvSpPr>
          <p:cNvPr id="7" name="MoreInfo"/>
          <p:cNvSpPr txBox="1"/>
          <p:nvPr>
            <p:custDataLst>
              <p:tags r:id="rId2"/>
            </p:custDataLst>
          </p:nvPr>
        </p:nvSpPr>
        <p:spPr>
          <a:xfrm>
            <a:off x="177801" y="6944886"/>
            <a:ext cx="8778240" cy="1800493"/>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the percent of total respondents who would like the district to help in each way.  </a:t>
            </a:r>
          </a:p>
          <a:p>
            <a:endParaRPr lang="en-CA" sz="1050" dirty="0"/>
          </a:p>
          <a:p>
            <a:r>
              <a:rPr lang="en-CA" sz="1050" dirty="0"/>
              <a:t>Respondents were asked the following question:</a:t>
            </a:r>
          </a:p>
          <a:p>
            <a:pPr lvl="2"/>
            <a:r>
              <a:rPr lang="en-CA" sz="1050" dirty="0"/>
              <a:t>Which of the following would you like to see District 5360 do?  Please check all that apply.</a:t>
            </a:r>
          </a:p>
          <a:p>
            <a:pPr marL="1543050" lvl="3" indent="-171450">
              <a:buFont typeface="Wingdings" panose="05000000000000000000" pitchFamily="2" charset="2"/>
              <a:buChar char="o"/>
            </a:pPr>
            <a:r>
              <a:rPr lang="en-CA" sz="1050" dirty="0"/>
              <a:t>Visit your club to present on how to do Police Checks for youth service</a:t>
            </a:r>
          </a:p>
          <a:p>
            <a:pPr marL="1543050" lvl="3" indent="-171450">
              <a:buFont typeface="Wingdings" panose="05000000000000000000" pitchFamily="2" charset="2"/>
              <a:buChar char="o"/>
            </a:pPr>
            <a:r>
              <a:rPr lang="en-CA" sz="1050" dirty="0"/>
              <a:t>Visit your club to present on the district structure and how it can help</a:t>
            </a:r>
          </a:p>
          <a:p>
            <a:pPr marL="1543050" lvl="3" indent="-171450">
              <a:buFont typeface="Wingdings" panose="05000000000000000000" pitchFamily="2" charset="2"/>
              <a:buChar char="o"/>
            </a:pPr>
            <a:r>
              <a:rPr lang="en-CA" sz="1050" dirty="0"/>
              <a:t>Help you with using the district and RI websites </a:t>
            </a:r>
          </a:p>
          <a:p>
            <a:pPr marL="1543050" lvl="3" indent="-171450">
              <a:buFont typeface="Wingdings" panose="05000000000000000000" pitchFamily="2" charset="2"/>
              <a:buChar char="o"/>
            </a:pPr>
            <a:r>
              <a:rPr lang="en-CA" sz="1050" dirty="0"/>
              <a:t>Provide more leadership training</a:t>
            </a:r>
          </a:p>
          <a:p>
            <a:pPr lvl="1"/>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25472968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00052 0.06296 L 0.00052 -0.93032 " pathEditMode="relative" rAng="0" ptsTypes="AA">
                                      <p:cBhvr>
                                        <p:cTn id="6" dur="500" fill="hold"/>
                                        <p:tgtEl>
                                          <p:spTgt spid="7"/>
                                        </p:tgtEl>
                                        <p:attrNameLst>
                                          <p:attrName>ppt_x</p:attrName>
                                          <p:attrName>ppt_y</p:attrName>
                                        </p:attrNameLst>
                                      </p:cBhvr>
                                      <p:rCtr x="0" y="-4967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CA" dirty="0"/>
              <a:t>Methodology</a:t>
            </a:r>
          </a:p>
        </p:txBody>
      </p:sp>
      <p:sp>
        <p:nvSpPr>
          <p:cNvPr id="4" name="Rectangle 51"/>
          <p:cNvSpPr>
            <a:spLocks noChangeArrowheads="1"/>
          </p:cNvSpPr>
          <p:nvPr/>
        </p:nvSpPr>
        <p:spPr bwMode="auto">
          <a:xfrm>
            <a:off x="609600" y="688300"/>
            <a:ext cx="8229600" cy="2893100"/>
          </a:xfrm>
          <a:prstGeom prst="rect">
            <a:avLst/>
          </a:prstGeom>
          <a:noFill/>
          <a:ln>
            <a:noFill/>
          </a:ln>
          <a:extLst/>
        </p:spPr>
        <p:txBody>
          <a:bodyPr wrap="square" anchor="t" anchorCtr="0">
            <a:spAutoFit/>
          </a:bodyPr>
          <a:lstStyle/>
          <a:p>
            <a:pPr>
              <a:lnSpc>
                <a:spcPts val="1400"/>
              </a:lnSpc>
              <a:spcBef>
                <a:spcPct val="50000"/>
              </a:spcBef>
              <a:buClr>
                <a:srgbClr val="008000"/>
              </a:buClr>
              <a:buSzPct val="100000"/>
            </a:pPr>
            <a:r>
              <a:rPr lang="en-US" sz="1400" b="1" dirty="0">
                <a:solidFill>
                  <a:srgbClr val="17458F"/>
                </a:solidFill>
              </a:rPr>
              <a:t>MEMBER CONFIDENTIALITY</a:t>
            </a:r>
          </a:p>
          <a:p>
            <a:pPr marL="171450" indent="-171450">
              <a:lnSpc>
                <a:spcPts val="1400"/>
              </a:lnSpc>
              <a:spcBef>
                <a:spcPct val="50000"/>
              </a:spcBef>
              <a:buClr>
                <a:srgbClr val="17458F"/>
              </a:buClr>
              <a:buSzPct val="100000"/>
              <a:buFont typeface="Wingdings" panose="05000000000000000000" pitchFamily="2" charset="2"/>
              <a:buChar char="§"/>
            </a:pPr>
            <a:r>
              <a:rPr lang="en-CA" sz="1200" dirty="0">
                <a:solidFill>
                  <a:srgbClr val="000000"/>
                </a:solidFill>
              </a:rPr>
              <a:t>The survey is being managed by a professional group (Dimark Research).  They must always protect the privacy of survey participants and this is standard procedure.</a:t>
            </a:r>
          </a:p>
          <a:p>
            <a:pPr marL="171450" indent="-171450">
              <a:lnSpc>
                <a:spcPts val="1400"/>
              </a:lnSpc>
              <a:spcBef>
                <a:spcPct val="50000"/>
              </a:spcBef>
              <a:buClr>
                <a:srgbClr val="17458F"/>
              </a:buClr>
              <a:buSzPct val="100000"/>
              <a:buFont typeface="Wingdings" panose="05000000000000000000" pitchFamily="2" charset="2"/>
              <a:buChar char="§"/>
            </a:pPr>
            <a:r>
              <a:rPr lang="en-CA" sz="1200" dirty="0">
                <a:solidFill>
                  <a:srgbClr val="000000"/>
                </a:solidFill>
              </a:rPr>
              <a:t>District 5360 provided a list of Rotarians by club.  </a:t>
            </a:r>
          </a:p>
          <a:p>
            <a:pPr marL="171450" indent="-171450">
              <a:lnSpc>
                <a:spcPts val="1400"/>
              </a:lnSpc>
              <a:spcBef>
                <a:spcPct val="50000"/>
              </a:spcBef>
              <a:buClr>
                <a:srgbClr val="17458F"/>
              </a:buClr>
              <a:buSzPct val="100000"/>
              <a:buFont typeface="Wingdings" panose="05000000000000000000" pitchFamily="2" charset="2"/>
              <a:buChar char="§"/>
            </a:pPr>
            <a:r>
              <a:rPr lang="en-CA" sz="1200" dirty="0">
                <a:solidFill>
                  <a:srgbClr val="000000"/>
                </a:solidFill>
              </a:rPr>
              <a:t>Each Rotarian was assigned a random number and names were then disconnected from the remainder of the process.</a:t>
            </a:r>
          </a:p>
          <a:p>
            <a:pPr marL="171450" indent="-171450">
              <a:lnSpc>
                <a:spcPts val="1400"/>
              </a:lnSpc>
              <a:spcBef>
                <a:spcPct val="50000"/>
              </a:spcBef>
              <a:buClr>
                <a:srgbClr val="17458F"/>
              </a:buClr>
              <a:buSzPct val="100000"/>
              <a:buFont typeface="Wingdings" panose="05000000000000000000" pitchFamily="2" charset="2"/>
              <a:buChar char="§"/>
            </a:pPr>
            <a:r>
              <a:rPr lang="en-CA" sz="1200" dirty="0">
                <a:solidFill>
                  <a:srgbClr val="000000"/>
                </a:solidFill>
              </a:rPr>
              <a:t>Each Rotarian was emailed a unique link to the survey.  That link enabled Dimark to control responses so that there is only one per Rotarian.  The survey data remains linked to the Rotarians code.</a:t>
            </a:r>
          </a:p>
          <a:p>
            <a:pPr marL="171450" indent="-171450">
              <a:lnSpc>
                <a:spcPts val="1400"/>
              </a:lnSpc>
              <a:spcBef>
                <a:spcPct val="50000"/>
              </a:spcBef>
              <a:buClr>
                <a:srgbClr val="17458F"/>
              </a:buClr>
              <a:buSzPct val="100000"/>
              <a:buFont typeface="Wingdings" panose="05000000000000000000" pitchFamily="2" charset="2"/>
              <a:buChar char="§"/>
            </a:pPr>
            <a:r>
              <a:rPr lang="en-CA" sz="1200" dirty="0">
                <a:solidFill>
                  <a:srgbClr val="000000"/>
                </a:solidFill>
              </a:rPr>
              <a:t>Each club was assigned a random number and the code numbers of club members were connected to the club code.</a:t>
            </a:r>
          </a:p>
          <a:p>
            <a:pPr marL="171450" indent="-171450">
              <a:lnSpc>
                <a:spcPts val="1400"/>
              </a:lnSpc>
              <a:spcBef>
                <a:spcPct val="50000"/>
              </a:spcBef>
              <a:buClr>
                <a:srgbClr val="17458F"/>
              </a:buClr>
              <a:buSzPct val="100000"/>
              <a:buFont typeface="Wingdings" panose="05000000000000000000" pitchFamily="2" charset="2"/>
              <a:buChar char="§"/>
            </a:pPr>
            <a:r>
              <a:rPr lang="en-CA" sz="1200" dirty="0">
                <a:solidFill>
                  <a:srgbClr val="000000"/>
                </a:solidFill>
              </a:rPr>
              <a:t>A data person at Dimark Research tabulated the results, using the Rotarian’s code to link their answers (survey data) to their club.  No one had access to their answers (survey data) and their name in the same place. </a:t>
            </a:r>
          </a:p>
          <a:p>
            <a:pPr marL="171450" indent="-171450">
              <a:lnSpc>
                <a:spcPts val="1400"/>
              </a:lnSpc>
              <a:spcBef>
                <a:spcPct val="50000"/>
              </a:spcBef>
              <a:buClr>
                <a:srgbClr val="17458F"/>
              </a:buClr>
              <a:buSzPct val="100000"/>
              <a:buFont typeface="Wingdings" panose="05000000000000000000" pitchFamily="2" charset="2"/>
              <a:buChar char="§"/>
            </a:pPr>
            <a:r>
              <a:rPr lang="en-CA" sz="1200" dirty="0">
                <a:solidFill>
                  <a:srgbClr val="000000"/>
                </a:solidFill>
              </a:rPr>
              <a:t>A Rotarian who specializes in market research prepared the reports.  He only received aggregated data and comments, with no Rotarian or club names. </a:t>
            </a:r>
          </a:p>
        </p:txBody>
      </p:sp>
    </p:spTree>
    <p:extLst>
      <p:ext uri="{BB962C8B-B14F-4D97-AF65-F5344CB8AC3E}">
        <p14:creationId xmlns:p14="http://schemas.microsoft.com/office/powerpoint/2010/main" val="3396929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90" name="Picture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8" y="914400"/>
            <a:ext cx="8961437"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District Ratings - Fundamentals</a:t>
            </a:r>
            <a:endParaRPr lang="en-CA" sz="2000" dirty="0">
              <a:solidFill>
                <a:schemeClr val="lt1"/>
              </a:solidFill>
              <a:latin typeface="+mn-lt"/>
              <a:ea typeface="+mn-ea"/>
              <a:cs typeface="+mn-cs"/>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278843711"/>
              </p:ext>
            </p:extLst>
          </p:nvPr>
        </p:nvGraphicFramePr>
        <p:xfrm>
          <a:off x="3878556" y="6535386"/>
          <a:ext cx="283464" cy="239159"/>
        </p:xfrm>
        <a:graphic>
          <a:graphicData uri="http://schemas.openxmlformats.org/presentationml/2006/ole">
            <mc:AlternateContent xmlns:mc="http://schemas.openxmlformats.org/markup-compatibility/2006">
              <mc:Choice xmlns:v="urn:schemas-microsoft-com:vml" Requires="v">
                <p:oleObj spid="_x0000_s35956" name="Worksheet" showAsIcon="1" r:id="rId7" imgW="914400" imgH="771480" progId="Excel.Sheet.12">
                  <p:embed/>
                </p:oleObj>
              </mc:Choice>
              <mc:Fallback>
                <p:oleObj name="Worksheet" showAsIcon="1" r:id="rId7" imgW="914400" imgH="771480" progId="Excel.Sheet.12">
                  <p:embed/>
                  <p:pic>
                    <p:nvPicPr>
                      <p:cNvPr id="0" name=""/>
                      <p:cNvPicPr>
                        <a:picLocks noChangeArrowheads="1"/>
                      </p:cNvPicPr>
                      <p:nvPr/>
                    </p:nvPicPr>
                    <p:blipFill>
                      <a:blip r:embed="rId8"/>
                      <a:srcRect l="31728" t="2213" r="31728" b="63409"/>
                      <a:stretch>
                        <a:fillRect/>
                      </a:stretch>
                    </p:blipFill>
                    <p:spPr bwMode="auto">
                      <a:xfrm>
                        <a:off x="3878556" y="6535386"/>
                        <a:ext cx="283464" cy="23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Picture 9" descr="info_white.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pSp>
        <p:nvGrpSpPr>
          <p:cNvPr id="12" name="Group 11"/>
          <p:cNvGrpSpPr/>
          <p:nvPr/>
        </p:nvGrpSpPr>
        <p:grpSpPr>
          <a:xfrm>
            <a:off x="8515890" y="39961"/>
            <a:ext cx="611443" cy="374904"/>
            <a:chOff x="8515890" y="39961"/>
            <a:chExt cx="611443" cy="374904"/>
          </a:xfrm>
        </p:grpSpPr>
        <p:sp>
          <p:nvSpPr>
            <p:cNvPr id="14" name="Rectangle 13"/>
            <p:cNvSpPr/>
            <p:nvPr/>
          </p:nvSpPr>
          <p:spPr>
            <a:xfrm>
              <a:off x="8515890" y="131676"/>
              <a:ext cx="349456" cy="184666"/>
            </a:xfrm>
            <a:prstGeom prst="rect">
              <a:avLst/>
            </a:prstGeom>
            <a:noFill/>
          </p:spPr>
          <p:txBody>
            <a:bodyPr wrap="none" lIns="0" tIns="0" rIns="0" bIns="0" anchor="ctr">
              <a:spAutoFit/>
            </a:bodyPr>
            <a:lstStyle/>
            <a:p>
              <a:pPr algn="ctr"/>
              <a:r>
                <a:rPr lang="en-US" sz="1200" b="1" cap="none" spc="-100" dirty="0">
                  <a:ln w="6350">
                    <a:noFill/>
                    <a:prstDash val="solid"/>
                  </a:ln>
                  <a:solidFill>
                    <a:schemeClr val="bg1"/>
                  </a:solidFill>
                  <a:latin typeface="+mj-lt"/>
                </a:rPr>
                <a:t>MORE</a:t>
              </a:r>
            </a:p>
          </p:txBody>
        </p:sp>
        <p:sp>
          <p:nvSpPr>
            <p:cNvPr id="15" name="Right Arrow 14"/>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7552859" y="704118"/>
            <a:ext cx="1280160" cy="436570"/>
            <a:chOff x="7247792" y="5964229"/>
            <a:chExt cx="1280160" cy="436570"/>
          </a:xfrm>
          <a:solidFill>
            <a:srgbClr val="FFC20E"/>
          </a:solidFill>
        </p:grpSpPr>
        <p:sp>
          <p:nvSpPr>
            <p:cNvPr id="17" name="TextBox 16"/>
            <p:cNvSpPr txBox="1"/>
            <p:nvPr/>
          </p:nvSpPr>
          <p:spPr>
            <a:xfrm>
              <a:off x="7247792" y="5964229"/>
              <a:ext cx="1280160" cy="321114"/>
            </a:xfrm>
            <a:prstGeom prst="rect">
              <a:avLst/>
            </a:prstGeom>
            <a:grpFill/>
            <a:effectLst>
              <a:outerShdw blurRad="50800" dist="38100" dir="2700000" algn="tl" rotWithShape="0">
                <a:prstClr val="black">
                  <a:alpha val="20000"/>
                </a:prstClr>
              </a:outerShdw>
            </a:effectLst>
          </p:spPr>
          <p:txBody>
            <a:bodyPr wrap="square" lIns="18288" tIns="36576" rIns="18288" bIns="27432" rtlCol="0" anchor="ctr" anchorCtr="0">
              <a:spAutoFit/>
            </a:bodyPr>
            <a:lstStyle>
              <a:defPPr>
                <a:defRPr lang="en-US"/>
              </a:defPPr>
              <a:lvl1pPr marL="171450" indent="-109538">
                <a:lnSpc>
                  <a:spcPts val="1000"/>
                </a:lnSpc>
                <a:buFont typeface="Arial" panose="020B0604020202020204" pitchFamily="34" charset="0"/>
                <a:buChar char="•"/>
                <a:defRPr sz="1000"/>
              </a:lvl1pPr>
            </a:lstStyle>
            <a:p>
              <a:pPr marL="61912" indent="0" algn="ctr">
                <a:buNone/>
              </a:pPr>
              <a:r>
                <a:rPr lang="en-US" dirty="0"/>
                <a:t>Many don’t know how the district is doing.</a:t>
              </a:r>
            </a:p>
          </p:txBody>
        </p:sp>
        <p:sp>
          <p:nvSpPr>
            <p:cNvPr id="16" name="Isosceles Triangle 15"/>
            <p:cNvSpPr/>
            <p:nvPr/>
          </p:nvSpPr>
          <p:spPr>
            <a:xfrm rot="10800000">
              <a:off x="7930537" y="6263639"/>
              <a:ext cx="137160" cy="137160"/>
            </a:xfrm>
            <a:prstGeom prst="triangle">
              <a:avLst/>
            </a:prstGeom>
            <a:grp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endParaRPr lang="en-CA" sz="1000">
                <a:solidFill>
                  <a:schemeClr val="bg1"/>
                </a:solidFill>
              </a:endParaRPr>
            </a:p>
          </p:txBody>
        </p:sp>
      </p:grpSp>
      <p:sp>
        <p:nvSpPr>
          <p:cNvPr id="18" name="TextBox 17"/>
          <p:cNvSpPr txBox="1"/>
          <p:nvPr/>
        </p:nvSpPr>
        <p:spPr>
          <a:xfrm>
            <a:off x="2011220" y="5219958"/>
            <a:ext cx="1645920" cy="322909"/>
          </a:xfrm>
          <a:prstGeom prst="rect">
            <a:avLst/>
          </a:prstGeom>
          <a:solidFill>
            <a:srgbClr val="FFC20E"/>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a:t>Few see the district as strong at membership. </a:t>
            </a:r>
          </a:p>
        </p:txBody>
      </p:sp>
      <p:sp>
        <p:nvSpPr>
          <p:cNvPr id="11" name="MoreInfo"/>
          <p:cNvSpPr txBox="1"/>
          <p:nvPr>
            <p:custDataLst>
              <p:tags r:id="rId2"/>
            </p:custDataLst>
          </p:nvPr>
        </p:nvSpPr>
        <p:spPr>
          <a:xfrm>
            <a:off x="177801" y="6944886"/>
            <a:ext cx="8778240" cy="1477328"/>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how Rotarians rate the district across key factors.  Items are sorted from the highest to lowest rated overall.</a:t>
            </a:r>
          </a:p>
          <a:p>
            <a:endParaRPr lang="en-CA" sz="1050" dirty="0"/>
          </a:p>
          <a:p>
            <a:r>
              <a:rPr lang="en-CA" sz="1050" dirty="0"/>
              <a:t>Respondents were asked the following question:</a:t>
            </a:r>
          </a:p>
          <a:p>
            <a:pPr lvl="1"/>
            <a:r>
              <a:rPr lang="en-CA" sz="1050" dirty="0"/>
              <a:t>The next questions are about District 5360 and what it does to support Rotarians and their clubs.  </a:t>
            </a:r>
          </a:p>
          <a:p>
            <a:pPr lvl="1"/>
            <a:r>
              <a:rPr lang="en-CA" sz="1050" dirty="0"/>
              <a:t>Using a 5 point scale where 5 means Strongly Agree and 1 means Strongly Disagree, please rate District 5360 on the following:</a:t>
            </a:r>
          </a:p>
          <a:p>
            <a:pPr lvl="5"/>
            <a:r>
              <a:rPr lang="en-CA" sz="1050" dirty="0"/>
              <a:t>7 statements were presented.</a:t>
            </a:r>
          </a:p>
          <a:p>
            <a:pPr lvl="1"/>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41895358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8.33333E-7 3.33333E-6 L 0.00052 -0.93473 " pathEditMode="relative" rAng="0" ptsTypes="AA">
                                      <p:cBhvr>
                                        <p:cTn id="6" dur="500" fill="hold"/>
                                        <p:tgtEl>
                                          <p:spTgt spid="11"/>
                                        </p:tgtEl>
                                        <p:attrNameLst>
                                          <p:attrName>ppt_x</p:attrName>
                                          <p:attrName>ppt_y</p:attrName>
                                        </p:attrNameLst>
                                      </p:cBhvr>
                                      <p:rCtr x="17" y="-4673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District Fundamentals – Ranked Importance</a:t>
            </a:r>
            <a:endParaRPr lang="en-CA" sz="2000" dirty="0">
              <a:solidFill>
                <a:schemeClr val="lt1"/>
              </a:solidFill>
              <a:latin typeface="+mn-lt"/>
              <a:ea typeface="+mn-ea"/>
              <a:cs typeface="+mn-cs"/>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891512854"/>
              </p:ext>
            </p:extLst>
          </p:nvPr>
        </p:nvGraphicFramePr>
        <p:xfrm>
          <a:off x="3878556" y="6535386"/>
          <a:ext cx="283464" cy="239159"/>
        </p:xfrm>
        <a:graphic>
          <a:graphicData uri="http://schemas.openxmlformats.org/presentationml/2006/ole">
            <mc:AlternateContent xmlns:mc="http://schemas.openxmlformats.org/markup-compatibility/2006">
              <mc:Choice xmlns:v="urn:schemas-microsoft-com:vml" Requires="v">
                <p:oleObj spid="_x0000_s50271" name="Worksheet" showAsIcon="1" r:id="rId5" imgW="914400" imgH="771480" progId="Excel.Sheet.12">
                  <p:embed/>
                </p:oleObj>
              </mc:Choice>
              <mc:Fallback>
                <p:oleObj name="Worksheet" showAsIcon="1" r:id="rId5" imgW="914400" imgH="771480" progId="Excel.Sheet.12">
                  <p:embed/>
                  <p:pic>
                    <p:nvPicPr>
                      <p:cNvPr id="0" name=""/>
                      <p:cNvPicPr>
                        <a:picLocks noChangeArrowheads="1"/>
                      </p:cNvPicPr>
                      <p:nvPr/>
                    </p:nvPicPr>
                    <p:blipFill>
                      <a:blip r:embed="rId6"/>
                      <a:srcRect l="31728" t="2213" r="31728" b="63409"/>
                      <a:stretch>
                        <a:fillRect/>
                      </a:stretch>
                    </p:blipFill>
                    <p:spPr bwMode="auto">
                      <a:xfrm>
                        <a:off x="3878556" y="6535386"/>
                        <a:ext cx="283464" cy="23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Picture 9" descr="info_whit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pic>
        <p:nvPicPr>
          <p:cNvPr id="50240" name="Picture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313" y="1249363"/>
            <a:ext cx="8967787"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MoreInfo"/>
          <p:cNvSpPr txBox="1"/>
          <p:nvPr>
            <p:custDataLst>
              <p:tags r:id="rId2"/>
            </p:custDataLst>
          </p:nvPr>
        </p:nvSpPr>
        <p:spPr>
          <a:xfrm>
            <a:off x="177801" y="6944886"/>
            <a:ext cx="8778240" cy="1800493"/>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how Rotarians rank the importance of factors.  Items are sorted from the highest to lowest mean ranking.</a:t>
            </a:r>
          </a:p>
          <a:p>
            <a:endParaRPr lang="en-CA" sz="1050" dirty="0"/>
          </a:p>
          <a:p>
            <a:r>
              <a:rPr lang="en-CA" sz="1050" dirty="0"/>
              <a:t>Respondents were asked the following question:</a:t>
            </a:r>
          </a:p>
          <a:p>
            <a:pPr lvl="2"/>
            <a:r>
              <a:rPr lang="en-CA" sz="1050" dirty="0"/>
              <a:t>Please rank how you see the importance of the following items to the long term success of our district.  In other words, what should be the highest priority?</a:t>
            </a:r>
          </a:p>
          <a:p>
            <a:pPr lvl="2"/>
            <a:r>
              <a:rPr lang="en-CA" sz="1050" dirty="0"/>
              <a:t>Click on each item in order, from the most important issue to the least important issue.  Click again to change the order.</a:t>
            </a:r>
          </a:p>
          <a:p>
            <a:endParaRPr lang="en-CA" sz="1050" dirty="0"/>
          </a:p>
          <a:p>
            <a:pPr lvl="2"/>
            <a:r>
              <a:rPr lang="en-CA" sz="1050" dirty="0"/>
              <a:t>7 statements were presented.</a:t>
            </a:r>
          </a:p>
          <a:p>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12269982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8.33333E-7 3.33333E-6 L 0.00052 -0.93473 " pathEditMode="relative" rAng="0" ptsTypes="AA">
                                      <p:cBhvr>
                                        <p:cTn id="6" dur="500" fill="hold"/>
                                        <p:tgtEl>
                                          <p:spTgt spid="11"/>
                                        </p:tgtEl>
                                        <p:attrNameLst>
                                          <p:attrName>ppt_x</p:attrName>
                                          <p:attrName>ppt_y</p:attrName>
                                        </p:attrNameLst>
                                      </p:cBhvr>
                                      <p:rCtr x="17" y="-4673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District Performance Ratings</a:t>
            </a:r>
            <a:endParaRPr lang="en-CA" sz="2000" dirty="0">
              <a:solidFill>
                <a:schemeClr val="lt1"/>
              </a:solidFill>
              <a:latin typeface="+mn-lt"/>
              <a:ea typeface="+mn-ea"/>
              <a:cs typeface="+mn-cs"/>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894045638"/>
              </p:ext>
            </p:extLst>
          </p:nvPr>
        </p:nvGraphicFramePr>
        <p:xfrm>
          <a:off x="3878556" y="6535386"/>
          <a:ext cx="283464" cy="239159"/>
        </p:xfrm>
        <a:graphic>
          <a:graphicData uri="http://schemas.openxmlformats.org/presentationml/2006/ole">
            <mc:AlternateContent xmlns:mc="http://schemas.openxmlformats.org/markup-compatibility/2006">
              <mc:Choice xmlns:v="urn:schemas-microsoft-com:vml" Requires="v">
                <p:oleObj spid="_x0000_s37998" name="Worksheet" showAsIcon="1" r:id="rId6" imgW="914400" imgH="771480" progId="Excel.Sheet.12">
                  <p:embed/>
                </p:oleObj>
              </mc:Choice>
              <mc:Fallback>
                <p:oleObj name="Worksheet" showAsIcon="1" r:id="rId6" imgW="914400" imgH="771480" progId="Excel.Sheet.12">
                  <p:embed/>
                  <p:pic>
                    <p:nvPicPr>
                      <p:cNvPr id="0" name=""/>
                      <p:cNvPicPr>
                        <a:picLocks noChangeArrowheads="1"/>
                      </p:cNvPicPr>
                      <p:nvPr/>
                    </p:nvPicPr>
                    <p:blipFill>
                      <a:blip r:embed="rId7"/>
                      <a:srcRect l="31728" t="2213" r="31728" b="63409"/>
                      <a:stretch>
                        <a:fillRect/>
                      </a:stretch>
                    </p:blipFill>
                    <p:spPr bwMode="auto">
                      <a:xfrm>
                        <a:off x="3878556" y="6535386"/>
                        <a:ext cx="283464" cy="23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Picture 9" descr="info_whit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pSp>
        <p:nvGrpSpPr>
          <p:cNvPr id="12" name="Group 11"/>
          <p:cNvGrpSpPr/>
          <p:nvPr/>
        </p:nvGrpSpPr>
        <p:grpSpPr>
          <a:xfrm>
            <a:off x="8515890" y="39961"/>
            <a:ext cx="611443" cy="374904"/>
            <a:chOff x="8515890" y="39961"/>
            <a:chExt cx="611443" cy="374904"/>
          </a:xfrm>
        </p:grpSpPr>
        <p:sp>
          <p:nvSpPr>
            <p:cNvPr id="14" name="Rectangle 13"/>
            <p:cNvSpPr/>
            <p:nvPr/>
          </p:nvSpPr>
          <p:spPr>
            <a:xfrm>
              <a:off x="8515890" y="131676"/>
              <a:ext cx="349456" cy="184666"/>
            </a:xfrm>
            <a:prstGeom prst="rect">
              <a:avLst/>
            </a:prstGeom>
            <a:noFill/>
          </p:spPr>
          <p:txBody>
            <a:bodyPr wrap="none" lIns="0" tIns="0" rIns="0" bIns="0" anchor="ctr">
              <a:spAutoFit/>
            </a:bodyPr>
            <a:lstStyle/>
            <a:p>
              <a:pPr algn="ctr"/>
              <a:r>
                <a:rPr lang="en-US" sz="1200" b="1" cap="none" spc="-100" dirty="0">
                  <a:ln w="6350">
                    <a:noFill/>
                    <a:prstDash val="solid"/>
                  </a:ln>
                  <a:solidFill>
                    <a:schemeClr val="bg1"/>
                  </a:solidFill>
                  <a:latin typeface="+mj-lt"/>
                </a:rPr>
                <a:t>MORE</a:t>
              </a:r>
            </a:p>
          </p:txBody>
        </p:sp>
        <p:sp>
          <p:nvSpPr>
            <p:cNvPr id="15" name="Right Arrow 14"/>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933" name="Picture 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313" y="749300"/>
            <a:ext cx="8967787" cy="536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MoreInfo"/>
          <p:cNvSpPr txBox="1"/>
          <p:nvPr>
            <p:custDataLst>
              <p:tags r:id="rId2"/>
            </p:custDataLst>
          </p:nvPr>
        </p:nvSpPr>
        <p:spPr>
          <a:xfrm>
            <a:off x="177801" y="6944886"/>
            <a:ext cx="8778240" cy="1315745"/>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how Rotarians rate District 5360 across many different criteria.  Items are sorted from the highest to lowest rated overall.</a:t>
            </a:r>
          </a:p>
          <a:p>
            <a:endParaRPr lang="en-CA" sz="1050" dirty="0"/>
          </a:p>
          <a:p>
            <a:r>
              <a:rPr lang="en-CA" sz="1050" dirty="0"/>
              <a:t>Respondents were asked the following question:</a:t>
            </a:r>
          </a:p>
          <a:p>
            <a:pPr lvl="1"/>
            <a:r>
              <a:rPr lang="en-CA" sz="1050" dirty="0"/>
              <a:t>Using a 5 point scale where 5 means Excellent and 1 means Poor, please rate the performance of District 5360 on the following:</a:t>
            </a:r>
          </a:p>
          <a:p>
            <a:pPr lvl="2"/>
            <a:r>
              <a:rPr lang="en-CA" sz="1050" dirty="0"/>
              <a:t>20 statements were presented, divided across two screens to be more manageable.</a:t>
            </a:r>
          </a:p>
          <a:p>
            <a:pPr lvl="1"/>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29505102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8.33333E-7 3.33333E-6 L 0.00052 -0.93473 " pathEditMode="relative" rAng="0" ptsTypes="AA">
                                      <p:cBhvr>
                                        <p:cTn id="6" dur="500" fill="hold"/>
                                        <p:tgtEl>
                                          <p:spTgt spid="11"/>
                                        </p:tgtEl>
                                        <p:attrNameLst>
                                          <p:attrName>ppt_x</p:attrName>
                                          <p:attrName>ppt_y</p:attrName>
                                        </p:attrNameLst>
                                      </p:cBhvr>
                                      <p:rCtr x="17" y="-4673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dirty="0"/>
              <a:t>District Performance Ratings</a:t>
            </a:r>
            <a:endParaRPr lang="en-CA" sz="2000" dirty="0">
              <a:solidFill>
                <a:schemeClr val="lt1"/>
              </a:solidFill>
              <a:latin typeface="+mn-lt"/>
              <a:ea typeface="+mn-ea"/>
              <a:cs typeface="+mn-cs"/>
            </a:endParaRPr>
          </a:p>
        </p:txBody>
      </p:sp>
      <p:pic>
        <p:nvPicPr>
          <p:cNvPr id="10" name="Picture 9"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pSp>
        <p:nvGrpSpPr>
          <p:cNvPr id="12" name="Group 11"/>
          <p:cNvGrpSpPr/>
          <p:nvPr/>
        </p:nvGrpSpPr>
        <p:grpSpPr>
          <a:xfrm>
            <a:off x="8515890" y="39961"/>
            <a:ext cx="611443" cy="374904"/>
            <a:chOff x="8515890" y="39961"/>
            <a:chExt cx="611443" cy="374904"/>
          </a:xfrm>
        </p:grpSpPr>
        <p:sp>
          <p:nvSpPr>
            <p:cNvPr id="14" name="Rectangle 13"/>
            <p:cNvSpPr/>
            <p:nvPr/>
          </p:nvSpPr>
          <p:spPr>
            <a:xfrm>
              <a:off x="8515890" y="131676"/>
              <a:ext cx="349456" cy="184666"/>
            </a:xfrm>
            <a:prstGeom prst="rect">
              <a:avLst/>
            </a:prstGeom>
            <a:noFill/>
          </p:spPr>
          <p:txBody>
            <a:bodyPr wrap="none" lIns="0" tIns="0" rIns="0" bIns="0" anchor="ctr">
              <a:spAutoFit/>
            </a:bodyPr>
            <a:lstStyle/>
            <a:p>
              <a:pPr algn="ctr"/>
              <a:r>
                <a:rPr lang="en-US" sz="1200" b="1" cap="none" spc="-100" dirty="0">
                  <a:ln w="6350">
                    <a:noFill/>
                    <a:prstDash val="solid"/>
                  </a:ln>
                  <a:solidFill>
                    <a:schemeClr val="bg1"/>
                  </a:solidFill>
                  <a:latin typeface="+mj-lt"/>
                </a:rPr>
                <a:t>MORE</a:t>
              </a:r>
            </a:p>
          </p:txBody>
        </p:sp>
        <p:sp>
          <p:nvSpPr>
            <p:cNvPr id="15" name="Right Arrow 14"/>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3" name="Object 2"/>
          <p:cNvGraphicFramePr>
            <a:graphicFrameLocks noChangeAspect="1"/>
          </p:cNvGraphicFramePr>
          <p:nvPr>
            <p:extLst>
              <p:ext uri="{D42A27DB-BD31-4B8C-83A1-F6EECF244321}">
                <p14:modId xmlns:p14="http://schemas.microsoft.com/office/powerpoint/2010/main" val="1097514917"/>
              </p:ext>
            </p:extLst>
          </p:nvPr>
        </p:nvGraphicFramePr>
        <p:xfrm>
          <a:off x="3878263" y="6535738"/>
          <a:ext cx="284162" cy="238125"/>
        </p:xfrm>
        <a:graphic>
          <a:graphicData uri="http://schemas.openxmlformats.org/presentationml/2006/ole">
            <mc:AlternateContent xmlns:mc="http://schemas.openxmlformats.org/markup-compatibility/2006">
              <mc:Choice xmlns:v="urn:schemas-microsoft-com:vml" Requires="v">
                <p:oleObj spid="_x0000_s39023" name="Worksheet" showAsIcon="1" r:id="rId7" imgW="914400" imgH="771480" progId="Excel.Sheet.12">
                  <p:embed/>
                </p:oleObj>
              </mc:Choice>
              <mc:Fallback>
                <p:oleObj name="Worksheet" showAsIcon="1" r:id="rId7" imgW="914400" imgH="771480" progId="Excel.Sheet.12">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l="31728" t="2213" r="31728" b="63409"/>
                      <a:stretch>
                        <a:fillRect/>
                      </a:stretch>
                    </p:blipFill>
                    <p:spPr bwMode="auto">
                      <a:xfrm>
                        <a:off x="3878263" y="6535738"/>
                        <a:ext cx="2841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8959" name="Picture 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313" y="749300"/>
            <a:ext cx="8967787" cy="536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MoreInfo"/>
          <p:cNvSpPr txBox="1"/>
          <p:nvPr>
            <p:custDataLst>
              <p:tags r:id="rId2"/>
            </p:custDataLst>
          </p:nvPr>
        </p:nvSpPr>
        <p:spPr>
          <a:xfrm>
            <a:off x="177801" y="6944886"/>
            <a:ext cx="8778240" cy="1315745"/>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how Rotarians rate District 5360 across many different criteria.  Items are sorted from the highest to lowest mean rating.</a:t>
            </a:r>
          </a:p>
          <a:p>
            <a:endParaRPr lang="en-CA" sz="1050" dirty="0"/>
          </a:p>
          <a:p>
            <a:r>
              <a:rPr lang="en-CA" sz="1050" dirty="0"/>
              <a:t>Respondents were asked the following question:</a:t>
            </a:r>
          </a:p>
          <a:p>
            <a:pPr lvl="2"/>
            <a:r>
              <a:rPr lang="en-CA" sz="1050" dirty="0"/>
              <a:t>Using a 5 point scale where 5 means Excellent and 1 means Poor, please rate the performance of District 5360 on the following:</a:t>
            </a:r>
          </a:p>
          <a:p>
            <a:pPr lvl="2"/>
            <a:r>
              <a:rPr lang="en-CA" sz="1050" dirty="0"/>
              <a:t>20 statements were presented, divided across two screens to be more manageable.</a:t>
            </a:r>
          </a:p>
          <a:p>
            <a:pPr lvl="1"/>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16245926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8.33333E-7 3.33333E-6 L 0.00052 -0.93473 " pathEditMode="relative" rAng="0" ptsTypes="AA">
                                      <p:cBhvr>
                                        <p:cTn id="6" dur="500" fill="hold"/>
                                        <p:tgtEl>
                                          <p:spTgt spid="11"/>
                                        </p:tgtEl>
                                        <p:attrNameLst>
                                          <p:attrName>ppt_x</p:attrName>
                                          <p:attrName>ppt_y</p:attrName>
                                        </p:attrNameLst>
                                      </p:cBhvr>
                                      <p:rCtr x="17" y="-4673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CA" baseline="0" dirty="0"/>
              <a:t>Request District Assistance</a:t>
            </a:r>
            <a:endParaRPr lang="en-CA" dirty="0"/>
          </a:p>
        </p:txBody>
      </p:sp>
      <p:pic>
        <p:nvPicPr>
          <p:cNvPr id="6" name="Picture 5"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pic>
        <p:nvPicPr>
          <p:cNvPr id="5" name="Picture 4"/>
          <p:cNvPicPr>
            <a:picLocks noChangeAspect="1"/>
          </p:cNvPicPr>
          <p:nvPr/>
        </p:nvPicPr>
        <p:blipFill>
          <a:blip r:embed="rId6"/>
          <a:stretch>
            <a:fillRect/>
          </a:stretch>
        </p:blipFill>
        <p:spPr>
          <a:xfrm>
            <a:off x="188596" y="841023"/>
            <a:ext cx="8766808" cy="5175953"/>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1974165745"/>
              </p:ext>
            </p:extLst>
          </p:nvPr>
        </p:nvGraphicFramePr>
        <p:xfrm>
          <a:off x="3878263" y="6535738"/>
          <a:ext cx="284162" cy="238125"/>
        </p:xfrm>
        <a:graphic>
          <a:graphicData uri="http://schemas.openxmlformats.org/presentationml/2006/ole">
            <mc:AlternateContent xmlns:mc="http://schemas.openxmlformats.org/markup-compatibility/2006">
              <mc:Choice xmlns:v="urn:schemas-microsoft-com:vml" Requires="v">
                <p:oleObj spid="_x0000_s42094" name="Worksheet" showAsIcon="1" r:id="rId8" imgW="914400" imgH="771480" progId="Excel.Sheet.12">
                  <p:embed/>
                </p:oleObj>
              </mc:Choice>
              <mc:Fallback>
                <p:oleObj name="Worksheet" showAsIcon="1" r:id="rId8" imgW="914400" imgH="771480" progId="Excel.Sheet.12">
                  <p:embed/>
                  <p:pic>
                    <p:nvPicPr>
                      <p:cNvPr id="0" name=""/>
                      <p:cNvPicPr>
                        <a:picLocks noChangeAspect="1" noChangeArrowheads="1"/>
                      </p:cNvPicPr>
                      <p:nvPr/>
                    </p:nvPicPr>
                    <p:blipFill>
                      <a:blip r:embed="rId9"/>
                      <a:srcRect l="31728" t="2213" r="31728" b="63409"/>
                      <a:stretch>
                        <a:fillRect/>
                      </a:stretch>
                    </p:blipFill>
                    <p:spPr bwMode="auto">
                      <a:xfrm>
                        <a:off x="3878263" y="6535738"/>
                        <a:ext cx="28416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MoreInfo"/>
          <p:cNvSpPr txBox="1"/>
          <p:nvPr>
            <p:custDataLst>
              <p:tags r:id="rId2"/>
            </p:custDataLst>
          </p:nvPr>
        </p:nvSpPr>
        <p:spPr>
          <a:xfrm>
            <a:off x="177801" y="6944886"/>
            <a:ext cx="8778240" cy="1800493"/>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the percent of total respondents who would like the district to help in each way.  </a:t>
            </a:r>
          </a:p>
          <a:p>
            <a:endParaRPr lang="en-CA" sz="1050" dirty="0"/>
          </a:p>
          <a:p>
            <a:r>
              <a:rPr lang="en-CA" sz="1050" dirty="0"/>
              <a:t>Respondents were asked the following question:</a:t>
            </a:r>
          </a:p>
          <a:p>
            <a:pPr lvl="2"/>
            <a:r>
              <a:rPr lang="en-CA" sz="1050" dirty="0"/>
              <a:t>Which of the following would you like to see District 5360 do?  Please check all that apply.</a:t>
            </a:r>
          </a:p>
          <a:p>
            <a:pPr marL="1543050" lvl="3" indent="-171450">
              <a:buFont typeface="Wingdings" panose="05000000000000000000" pitchFamily="2" charset="2"/>
              <a:buChar char="o"/>
            </a:pPr>
            <a:r>
              <a:rPr lang="en-CA" sz="1050" dirty="0"/>
              <a:t>Visit your club to present on how to do Police Checks for youth service</a:t>
            </a:r>
          </a:p>
          <a:p>
            <a:pPr marL="1543050" lvl="3" indent="-171450">
              <a:buFont typeface="Wingdings" panose="05000000000000000000" pitchFamily="2" charset="2"/>
              <a:buChar char="o"/>
            </a:pPr>
            <a:r>
              <a:rPr lang="en-CA" sz="1050" dirty="0"/>
              <a:t>Visit your club to present on the district structure and how it can help</a:t>
            </a:r>
          </a:p>
          <a:p>
            <a:pPr marL="1543050" lvl="3" indent="-171450">
              <a:buFont typeface="Wingdings" panose="05000000000000000000" pitchFamily="2" charset="2"/>
              <a:buChar char="o"/>
            </a:pPr>
            <a:r>
              <a:rPr lang="en-CA" sz="1050" dirty="0"/>
              <a:t>Help you with using the district and RI websites </a:t>
            </a:r>
          </a:p>
          <a:p>
            <a:pPr marL="1543050" lvl="3" indent="-171450">
              <a:buFont typeface="Wingdings" panose="05000000000000000000" pitchFamily="2" charset="2"/>
              <a:buChar char="o"/>
            </a:pPr>
            <a:r>
              <a:rPr lang="en-CA" sz="1050" dirty="0"/>
              <a:t>Provide more leadership training</a:t>
            </a:r>
          </a:p>
          <a:p>
            <a:pPr lvl="1"/>
            <a:endParaRPr lang="en-CA" sz="1050" dirty="0"/>
          </a:p>
          <a:p>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35363661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00052 0.06296 L 0.00052 -0.93032 " pathEditMode="relative" rAng="0" ptsTypes="AA">
                                      <p:cBhvr>
                                        <p:cTn id="6" dur="500" fill="hold"/>
                                        <p:tgtEl>
                                          <p:spTgt spid="7"/>
                                        </p:tgtEl>
                                        <p:attrNameLst>
                                          <p:attrName>ppt_x</p:attrName>
                                          <p:attrName>ppt_y</p:attrName>
                                        </p:attrNameLst>
                                      </p:cBhvr>
                                      <p:rCtr x="0" y="-49676"/>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7" grpId="0" animBg="1"/>
      <p:bldP spid="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6696075"/>
            <a:ext cx="8229600" cy="1143000"/>
          </a:xfrm>
          <a:prstGeom prst="rect">
            <a:avLst/>
          </a:prstGeom>
        </p:spPr>
        <p:txBody>
          <a:bodyPr/>
          <a:lstStyle/>
          <a:p>
            <a:r>
              <a:rPr lang="en-CA" sz="800" dirty="0">
                <a:solidFill>
                  <a:schemeClr val="bg1"/>
                </a:solidFill>
              </a:rPr>
              <a:t>MEMBER SURVEY 2017</a:t>
            </a:r>
          </a:p>
        </p:txBody>
      </p:sp>
    </p:spTree>
    <p:extLst>
      <p:ext uri="{BB962C8B-B14F-4D97-AF65-F5344CB8AC3E}">
        <p14:creationId xmlns:p14="http://schemas.microsoft.com/office/powerpoint/2010/main" val="1150285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0863" y="1796235"/>
            <a:ext cx="4407217" cy="230832"/>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666414"/>
            <a:ext cx="8961120" cy="576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4618" y="0"/>
            <a:ext cx="9144000" cy="457907"/>
          </a:xfrm>
        </p:spPr>
        <p:txBody>
          <a:bodyPr/>
          <a:lstStyle/>
          <a:p>
            <a:r>
              <a:rPr lang="en-CA" dirty="0"/>
              <a:t>Responses by Club</a:t>
            </a:r>
          </a:p>
        </p:txBody>
      </p:sp>
      <p:sp>
        <p:nvSpPr>
          <p:cNvPr id="13" name="TextBox 12"/>
          <p:cNvSpPr txBox="1"/>
          <p:nvPr/>
        </p:nvSpPr>
        <p:spPr>
          <a:xfrm>
            <a:off x="7619683" y="3956475"/>
            <a:ext cx="1431925" cy="321114"/>
          </a:xfrm>
          <a:prstGeom prst="rect">
            <a:avLst/>
          </a:prstGeom>
          <a:solidFill>
            <a:srgbClr val="005DAA"/>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a:solidFill>
                  <a:schemeClr val="bg1"/>
                </a:solidFill>
              </a:rPr>
              <a:t>36 of 47 clubs qualify for a club report (6+ responses).</a:t>
            </a:r>
          </a:p>
        </p:txBody>
      </p:sp>
      <p:grpSp>
        <p:nvGrpSpPr>
          <p:cNvPr id="6" name="Group 5"/>
          <p:cNvGrpSpPr/>
          <p:nvPr/>
        </p:nvGrpSpPr>
        <p:grpSpPr>
          <a:xfrm>
            <a:off x="3031180" y="661537"/>
            <a:ext cx="1234440" cy="322909"/>
            <a:chOff x="3215640" y="550231"/>
            <a:chExt cx="1234440" cy="322909"/>
          </a:xfrm>
          <a:solidFill>
            <a:srgbClr val="FFC20E"/>
          </a:solidFill>
        </p:grpSpPr>
        <p:sp>
          <p:nvSpPr>
            <p:cNvPr id="5" name="Isosceles Triangle 4"/>
            <p:cNvSpPr/>
            <p:nvPr/>
          </p:nvSpPr>
          <p:spPr>
            <a:xfrm rot="16200000">
              <a:off x="3215640" y="643105"/>
              <a:ext cx="137160" cy="137160"/>
            </a:xfrm>
            <a:prstGeom prst="triangle">
              <a:avLst/>
            </a:prstGeom>
            <a:grp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endParaRPr lang="en-CA" sz="1000" dirty="0">
                <a:solidFill>
                  <a:schemeClr val="bg1"/>
                </a:solidFill>
              </a:endParaRPr>
            </a:p>
          </p:txBody>
        </p:sp>
        <p:sp>
          <p:nvSpPr>
            <p:cNvPr id="15" name="TextBox 14"/>
            <p:cNvSpPr txBox="1"/>
            <p:nvPr/>
          </p:nvSpPr>
          <p:spPr>
            <a:xfrm>
              <a:off x="3352800" y="550231"/>
              <a:ext cx="1097280" cy="322909"/>
            </a:xfrm>
            <a:prstGeom prst="rect">
              <a:avLst/>
            </a:prstGeom>
            <a:grp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r>
                <a:rPr lang="en-US" sz="1000" dirty="0"/>
                <a:t>40.3% of Rotarians responded.</a:t>
              </a:r>
            </a:p>
          </p:txBody>
        </p:sp>
      </p:grpSp>
      <p:sp>
        <p:nvSpPr>
          <p:cNvPr id="4" name="TextBox 3"/>
          <p:cNvSpPr txBox="1"/>
          <p:nvPr/>
        </p:nvSpPr>
        <p:spPr>
          <a:xfrm>
            <a:off x="561132" y="533400"/>
            <a:ext cx="1026243" cy="230832"/>
          </a:xfrm>
          <a:prstGeom prst="rect">
            <a:avLst/>
          </a:prstGeom>
          <a:noFill/>
        </p:spPr>
        <p:txBody>
          <a:bodyPr wrap="none" rtlCol="0">
            <a:spAutoFit/>
          </a:bodyPr>
          <a:lstStyle/>
          <a:p>
            <a:r>
              <a:rPr lang="en-CA" sz="900" u="sng" dirty="0">
                <a:latin typeface="Calibri Light" panose="020F0302020204030204" pitchFamily="34" charset="0"/>
              </a:rPr>
              <a:t>Base = (members)</a:t>
            </a:r>
          </a:p>
        </p:txBody>
      </p:sp>
      <p:sp>
        <p:nvSpPr>
          <p:cNvPr id="9" name="TextBox 8"/>
          <p:cNvSpPr txBox="1"/>
          <p:nvPr/>
        </p:nvSpPr>
        <p:spPr>
          <a:xfrm>
            <a:off x="5105400" y="533400"/>
            <a:ext cx="1026243" cy="230832"/>
          </a:xfrm>
          <a:prstGeom prst="rect">
            <a:avLst/>
          </a:prstGeom>
          <a:noFill/>
        </p:spPr>
        <p:txBody>
          <a:bodyPr wrap="none" rtlCol="0">
            <a:spAutoFit/>
          </a:bodyPr>
          <a:lstStyle/>
          <a:p>
            <a:r>
              <a:rPr lang="en-CA" sz="900" u="sng" dirty="0">
                <a:latin typeface="Calibri Light" panose="020F0302020204030204" pitchFamily="34" charset="0"/>
              </a:rPr>
              <a:t>Base = (members)</a:t>
            </a:r>
          </a:p>
        </p:txBody>
      </p:sp>
      <p:sp>
        <p:nvSpPr>
          <p:cNvPr id="10" name="TextBox 9"/>
          <p:cNvSpPr txBox="1"/>
          <p:nvPr/>
        </p:nvSpPr>
        <p:spPr>
          <a:xfrm>
            <a:off x="1447800" y="1778637"/>
            <a:ext cx="1047082" cy="230832"/>
          </a:xfrm>
          <a:prstGeom prst="rect">
            <a:avLst/>
          </a:prstGeom>
          <a:noFill/>
        </p:spPr>
        <p:txBody>
          <a:bodyPr wrap="none" rtlCol="0">
            <a:spAutoFit/>
          </a:bodyPr>
          <a:lstStyle/>
          <a:p>
            <a:r>
              <a:rPr lang="en-CA" sz="900" b="1" dirty="0">
                <a:solidFill>
                  <a:schemeClr val="bg1"/>
                </a:solidFill>
                <a:latin typeface="+mj-lt"/>
              </a:rPr>
              <a:t>14 of 37 members</a:t>
            </a:r>
          </a:p>
        </p:txBody>
      </p:sp>
    </p:spTree>
    <p:extLst>
      <p:ext uri="{BB962C8B-B14F-4D97-AF65-F5344CB8AC3E}">
        <p14:creationId xmlns:p14="http://schemas.microsoft.com/office/powerpoint/2010/main" val="3303173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sz="2000" dirty="0">
                <a:solidFill>
                  <a:schemeClr val="lt1"/>
                </a:solidFill>
                <a:latin typeface="+mn-lt"/>
                <a:ea typeface="+mn-ea"/>
                <a:cs typeface="+mn-cs"/>
              </a:rPr>
              <a:t>Demographics – Clu</a:t>
            </a:r>
            <a:r>
              <a:rPr lang="en-CA" dirty="0"/>
              <a:t>b Survey </a:t>
            </a:r>
            <a:r>
              <a:rPr lang="en-CA" sz="2000" dirty="0">
                <a:solidFill>
                  <a:schemeClr val="lt1"/>
                </a:solidFill>
                <a:latin typeface="+mn-lt"/>
                <a:ea typeface="+mn-ea"/>
                <a:cs typeface="+mn-cs"/>
              </a:rPr>
              <a:t>Respondents</a:t>
            </a:r>
          </a:p>
        </p:txBody>
      </p:sp>
      <p:graphicFrame>
        <p:nvGraphicFramePr>
          <p:cNvPr id="8" name="Object 7"/>
          <p:cNvGraphicFramePr>
            <a:graphicFrameLocks noChangeAspect="1"/>
          </p:cNvGraphicFramePr>
          <p:nvPr>
            <p:extLst>
              <p:ext uri="{D42A27DB-BD31-4B8C-83A1-F6EECF244321}">
                <p14:modId xmlns:p14="http://schemas.microsoft.com/office/powerpoint/2010/main" val="2089923856"/>
              </p:ext>
            </p:extLst>
          </p:nvPr>
        </p:nvGraphicFramePr>
        <p:xfrm>
          <a:off x="3878556" y="6535386"/>
          <a:ext cx="283464" cy="239159"/>
        </p:xfrm>
        <a:graphic>
          <a:graphicData uri="http://schemas.openxmlformats.org/presentationml/2006/ole">
            <mc:AlternateContent xmlns:mc="http://schemas.openxmlformats.org/markup-compatibility/2006">
              <mc:Choice xmlns:v="urn:schemas-microsoft-com:vml" Requires="v">
                <p:oleObj spid="_x0000_s81959" name="Worksheet" showAsIcon="1" r:id="rId6" imgW="914400" imgH="771480" progId="Excel.Sheet.12">
                  <p:embed/>
                </p:oleObj>
              </mc:Choice>
              <mc:Fallback>
                <p:oleObj name="Worksheet" showAsIcon="1" r:id="rId6" imgW="914400" imgH="771480" progId="Excel.Sheet.12">
                  <p:embed/>
                  <p:pic>
                    <p:nvPicPr>
                      <p:cNvPr id="0" name=""/>
                      <p:cNvPicPr>
                        <a:picLocks noChangeArrowheads="1"/>
                      </p:cNvPicPr>
                      <p:nvPr/>
                    </p:nvPicPr>
                    <p:blipFill>
                      <a:blip r:embed="rId7"/>
                      <a:srcRect l="31728" t="2213" r="31728" b="63409"/>
                      <a:stretch>
                        <a:fillRect/>
                      </a:stretch>
                    </p:blipFill>
                    <p:spPr bwMode="auto">
                      <a:xfrm>
                        <a:off x="3878556" y="6535386"/>
                        <a:ext cx="283464" cy="23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Picture 9" descr="info_whit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pSp>
        <p:nvGrpSpPr>
          <p:cNvPr id="9" name="Group 8"/>
          <p:cNvGrpSpPr/>
          <p:nvPr/>
        </p:nvGrpSpPr>
        <p:grpSpPr>
          <a:xfrm>
            <a:off x="8515890" y="39961"/>
            <a:ext cx="611443" cy="374904"/>
            <a:chOff x="8515890" y="39961"/>
            <a:chExt cx="611443" cy="374904"/>
          </a:xfrm>
        </p:grpSpPr>
        <p:sp>
          <p:nvSpPr>
            <p:cNvPr id="12" name="Rectangle 11"/>
            <p:cNvSpPr/>
            <p:nvPr/>
          </p:nvSpPr>
          <p:spPr>
            <a:xfrm>
              <a:off x="8515890" y="131676"/>
              <a:ext cx="349456" cy="184666"/>
            </a:xfrm>
            <a:prstGeom prst="rect">
              <a:avLst/>
            </a:prstGeom>
            <a:noFill/>
          </p:spPr>
          <p:txBody>
            <a:bodyPr wrap="none" lIns="0" tIns="0" rIns="0" bIns="0" anchor="ctr">
              <a:spAutoFit/>
            </a:bodyPr>
            <a:lstStyle/>
            <a:p>
              <a:pPr algn="ctr"/>
              <a:r>
                <a:rPr lang="en-US" sz="1200" b="1" cap="none" spc="-100" dirty="0">
                  <a:ln w="6350">
                    <a:noFill/>
                    <a:prstDash val="solid"/>
                  </a:ln>
                  <a:solidFill>
                    <a:schemeClr val="bg1"/>
                  </a:solidFill>
                  <a:latin typeface="+mj-lt"/>
                </a:rPr>
                <a:t>MORE</a:t>
              </a:r>
            </a:p>
          </p:txBody>
        </p:sp>
        <p:sp>
          <p:nvSpPr>
            <p:cNvPr id="13" name="Right Arrow 12"/>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3858492" y="3429000"/>
            <a:ext cx="718466" cy="276999"/>
          </a:xfrm>
          <a:prstGeom prst="rect">
            <a:avLst/>
          </a:prstGeom>
          <a:noFill/>
        </p:spPr>
        <p:txBody>
          <a:bodyPr wrap="none" rtlCol="0">
            <a:spAutoFit/>
          </a:bodyPr>
          <a:lstStyle/>
          <a:p>
            <a:r>
              <a:rPr lang="en-CA" sz="1200" b="1" dirty="0"/>
              <a:t>GENDER</a:t>
            </a:r>
          </a:p>
        </p:txBody>
      </p:sp>
      <p:sp>
        <p:nvSpPr>
          <p:cNvPr id="14" name="TextBox 13"/>
          <p:cNvSpPr txBox="1"/>
          <p:nvPr/>
        </p:nvSpPr>
        <p:spPr>
          <a:xfrm>
            <a:off x="1590023" y="3205064"/>
            <a:ext cx="448905" cy="276999"/>
          </a:xfrm>
          <a:prstGeom prst="rect">
            <a:avLst/>
          </a:prstGeom>
          <a:noFill/>
        </p:spPr>
        <p:txBody>
          <a:bodyPr wrap="none" rtlCol="0">
            <a:spAutoFit/>
          </a:bodyPr>
          <a:lstStyle/>
          <a:p>
            <a:r>
              <a:rPr lang="en-CA" sz="1200" b="1" dirty="0"/>
              <a:t>AGE</a:t>
            </a:r>
          </a:p>
        </p:txBody>
      </p:sp>
      <p:sp>
        <p:nvSpPr>
          <p:cNvPr id="15" name="TextBox 14"/>
          <p:cNvSpPr txBox="1"/>
          <p:nvPr/>
        </p:nvSpPr>
        <p:spPr>
          <a:xfrm>
            <a:off x="5867400" y="3209636"/>
            <a:ext cx="1233992" cy="276999"/>
          </a:xfrm>
          <a:prstGeom prst="rect">
            <a:avLst/>
          </a:prstGeom>
          <a:noFill/>
        </p:spPr>
        <p:txBody>
          <a:bodyPr wrap="none" rtlCol="0">
            <a:spAutoFit/>
          </a:bodyPr>
          <a:lstStyle/>
          <a:p>
            <a:r>
              <a:rPr lang="en-CA" sz="1200" b="1" dirty="0"/>
              <a:t>TIME IN ROTARY</a:t>
            </a:r>
          </a:p>
        </p:txBody>
      </p:sp>
      <p:pic>
        <p:nvPicPr>
          <p:cNvPr id="4" name="Picture 3"/>
          <p:cNvPicPr>
            <a:picLocks noChangeAspect="1"/>
          </p:cNvPicPr>
          <p:nvPr/>
        </p:nvPicPr>
        <p:blipFill>
          <a:blip r:embed="rId9"/>
          <a:stretch>
            <a:fillRect/>
          </a:stretch>
        </p:blipFill>
        <p:spPr>
          <a:xfrm>
            <a:off x="91051" y="499618"/>
            <a:ext cx="8961897" cy="5858764"/>
          </a:xfrm>
          <a:prstGeom prst="rect">
            <a:avLst/>
          </a:prstGeom>
        </p:spPr>
      </p:pic>
      <p:sp>
        <p:nvSpPr>
          <p:cNvPr id="11" name="MoreInfo"/>
          <p:cNvSpPr txBox="1"/>
          <p:nvPr>
            <p:custDataLst>
              <p:tags r:id="rId2"/>
            </p:custDataLst>
          </p:nvPr>
        </p:nvSpPr>
        <p:spPr>
          <a:xfrm>
            <a:off x="177801" y="6944886"/>
            <a:ext cx="8778240" cy="1638910"/>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For your club, the chart shows the percent of respondents of each gender, age and years in Rotary, compared to the total district and to groups of similar clubs. </a:t>
            </a:r>
          </a:p>
          <a:p>
            <a:r>
              <a:rPr lang="en-CA" sz="1050" dirty="0"/>
              <a:t>Respondents were asked the following questions:</a:t>
            </a:r>
          </a:p>
          <a:p>
            <a:pPr lvl="1"/>
            <a:r>
              <a:rPr lang="en-CA" sz="1050" dirty="0"/>
              <a:t>“Remembering your answers are confidential, it will help us to analyze the results by knowing…</a:t>
            </a:r>
          </a:p>
          <a:p>
            <a:pPr lvl="1"/>
            <a:r>
              <a:rPr lang="en-CA" sz="1050" dirty="0"/>
              <a:t>	To which of the following age groups do you belong?</a:t>
            </a:r>
          </a:p>
          <a:p>
            <a:pPr lvl="1"/>
            <a:r>
              <a:rPr lang="en-CA" sz="1050" dirty="0"/>
              <a:t>	What is your gender?”</a:t>
            </a:r>
          </a:p>
          <a:p>
            <a:pPr lvl="1"/>
            <a:r>
              <a:rPr lang="en-CA" sz="1050" dirty="0"/>
              <a:t>	How long have you been a member of Rotary (including all clubs and locations)?”</a:t>
            </a:r>
          </a:p>
          <a:p>
            <a:r>
              <a:rPr lang="en-CA" sz="1050" dirty="0"/>
              <a:t/>
            </a:r>
            <a:br>
              <a:rPr lang="en-CA" sz="1050" dirty="0"/>
            </a:br>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40270067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11"/>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171700"/>
            <a:ext cx="9144000" cy="685800"/>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sz="2000" dirty="0">
                <a:solidFill>
                  <a:schemeClr val="lt1"/>
                </a:solidFill>
                <a:latin typeface="+mn-lt"/>
                <a:ea typeface="+mn-ea"/>
                <a:cs typeface="+mn-cs"/>
              </a:rPr>
              <a:t>Gender - Compared </a:t>
            </a:r>
          </a:p>
        </p:txBody>
      </p:sp>
      <p:pic>
        <p:nvPicPr>
          <p:cNvPr id="10" name="Picture 9"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pSp>
        <p:nvGrpSpPr>
          <p:cNvPr id="9" name="Group 8"/>
          <p:cNvGrpSpPr/>
          <p:nvPr/>
        </p:nvGrpSpPr>
        <p:grpSpPr>
          <a:xfrm>
            <a:off x="8515890" y="39961"/>
            <a:ext cx="611443" cy="374904"/>
            <a:chOff x="8515890" y="39961"/>
            <a:chExt cx="611443" cy="374904"/>
          </a:xfrm>
        </p:grpSpPr>
        <p:sp>
          <p:nvSpPr>
            <p:cNvPr id="12" name="Rectangle 11"/>
            <p:cNvSpPr/>
            <p:nvPr/>
          </p:nvSpPr>
          <p:spPr>
            <a:xfrm>
              <a:off x="8515890" y="131676"/>
              <a:ext cx="349456" cy="184666"/>
            </a:xfrm>
            <a:prstGeom prst="rect">
              <a:avLst/>
            </a:prstGeom>
            <a:noFill/>
          </p:spPr>
          <p:txBody>
            <a:bodyPr wrap="none" lIns="0" tIns="0" rIns="0" bIns="0" anchor="ctr">
              <a:spAutoFit/>
            </a:bodyPr>
            <a:lstStyle/>
            <a:p>
              <a:pPr algn="ctr"/>
              <a:r>
                <a:rPr lang="en-US" sz="1200" b="1" cap="none" spc="-100" dirty="0">
                  <a:ln w="6350">
                    <a:noFill/>
                    <a:prstDash val="solid"/>
                  </a:ln>
                  <a:solidFill>
                    <a:schemeClr val="bg1"/>
                  </a:solidFill>
                  <a:latin typeface="+mj-lt"/>
                </a:rPr>
                <a:t>MORE</a:t>
              </a:r>
            </a:p>
          </p:txBody>
        </p:sp>
        <p:sp>
          <p:nvSpPr>
            <p:cNvPr id="13" name="Right Arrow 12"/>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p:cNvPicPr>
            <a:picLocks noChangeAspect="1"/>
          </p:cNvPicPr>
          <p:nvPr/>
        </p:nvPicPr>
        <p:blipFill>
          <a:blip r:embed="rId6"/>
          <a:stretch>
            <a:fillRect/>
          </a:stretch>
        </p:blipFill>
        <p:spPr>
          <a:xfrm>
            <a:off x="182499" y="1142802"/>
            <a:ext cx="8779001" cy="4572396"/>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75905184"/>
              </p:ext>
            </p:extLst>
          </p:nvPr>
        </p:nvGraphicFramePr>
        <p:xfrm>
          <a:off x="3878556" y="6535386"/>
          <a:ext cx="283464" cy="239159"/>
        </p:xfrm>
        <a:graphic>
          <a:graphicData uri="http://schemas.openxmlformats.org/presentationml/2006/ole">
            <mc:AlternateContent xmlns:mc="http://schemas.openxmlformats.org/markup-compatibility/2006">
              <mc:Choice xmlns:v="urn:schemas-microsoft-com:vml" Requires="v">
                <p:oleObj spid="_x0000_s6288" name="Worksheet" showAsIcon="1" r:id="rId7" imgW="914400" imgH="771480" progId="Excel.Sheet.12">
                  <p:embed/>
                </p:oleObj>
              </mc:Choice>
              <mc:Fallback>
                <p:oleObj name="Worksheet" showAsIcon="1" r:id="rId7" imgW="914400" imgH="771480" progId="Excel.Sheet.12">
                  <p:embed/>
                  <p:pic>
                    <p:nvPicPr>
                      <p:cNvPr id="8" name="Object 7"/>
                      <p:cNvPicPr>
                        <a:picLocks noChangeArrowheads="1"/>
                      </p:cNvPicPr>
                      <p:nvPr/>
                    </p:nvPicPr>
                    <p:blipFill>
                      <a:blip r:embed="rId8"/>
                      <a:srcRect l="31728" t="2213" r="31728" b="63409"/>
                      <a:stretch>
                        <a:fillRect/>
                      </a:stretch>
                    </p:blipFill>
                    <p:spPr bwMode="auto">
                      <a:xfrm>
                        <a:off x="3878556" y="6535386"/>
                        <a:ext cx="283464" cy="23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MoreInfo"/>
          <p:cNvSpPr txBox="1"/>
          <p:nvPr>
            <p:custDataLst>
              <p:tags r:id="rId2"/>
            </p:custDataLst>
          </p:nvPr>
        </p:nvSpPr>
        <p:spPr>
          <a:xfrm>
            <a:off x="177801" y="6944886"/>
            <a:ext cx="8778240" cy="1638910"/>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shows the percent of respondents of each gender in your club, compared to the total district and to groups of similar clubs.  </a:t>
            </a:r>
          </a:p>
          <a:p>
            <a:endParaRPr lang="en-CA" sz="1050" dirty="0"/>
          </a:p>
          <a:p>
            <a:r>
              <a:rPr lang="en-CA" sz="1050" dirty="0"/>
              <a:t>Respondents were asked the following questions:</a:t>
            </a:r>
          </a:p>
          <a:p>
            <a:pPr lvl="1"/>
            <a:r>
              <a:rPr lang="en-CA" sz="1050" dirty="0"/>
              <a:t>“Remembering your answers are confidential, it will help us to analyze the results by knowing…</a:t>
            </a:r>
          </a:p>
          <a:p>
            <a:pPr lvl="1"/>
            <a:r>
              <a:rPr lang="en-CA" sz="1050" dirty="0"/>
              <a:t>	To which of the following age groups do you belong?</a:t>
            </a:r>
          </a:p>
          <a:p>
            <a:pPr lvl="1"/>
            <a:r>
              <a:rPr lang="en-CA" sz="1050" dirty="0"/>
              <a:t>	What is your gender?”</a:t>
            </a:r>
          </a:p>
          <a:p>
            <a:pPr lvl="1"/>
            <a:r>
              <a:rPr lang="en-CA" sz="1050" dirty="0"/>
              <a:t>	How long have you been a member of Rotary (including all clubs and locations)?”</a:t>
            </a:r>
          </a:p>
          <a:p>
            <a:r>
              <a:rPr lang="en-CA" sz="1050" dirty="0"/>
              <a:t/>
            </a:r>
            <a:br>
              <a:rPr lang="en-CA" sz="1050" dirty="0"/>
            </a:br>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13789095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11"/>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2162175"/>
            <a:ext cx="9144000" cy="685800"/>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sz="2000" dirty="0">
                <a:solidFill>
                  <a:schemeClr val="lt1"/>
                </a:solidFill>
                <a:latin typeface="+mn-lt"/>
                <a:ea typeface="+mn-ea"/>
                <a:cs typeface="+mn-cs"/>
              </a:rPr>
              <a:t>Age - Compared</a:t>
            </a:r>
          </a:p>
        </p:txBody>
      </p:sp>
      <p:pic>
        <p:nvPicPr>
          <p:cNvPr id="10" name="Picture 9"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pSp>
        <p:nvGrpSpPr>
          <p:cNvPr id="9" name="Group 8"/>
          <p:cNvGrpSpPr/>
          <p:nvPr/>
        </p:nvGrpSpPr>
        <p:grpSpPr>
          <a:xfrm>
            <a:off x="8515890" y="39961"/>
            <a:ext cx="611443" cy="374904"/>
            <a:chOff x="8515890" y="39961"/>
            <a:chExt cx="611443" cy="374904"/>
          </a:xfrm>
        </p:grpSpPr>
        <p:sp>
          <p:nvSpPr>
            <p:cNvPr id="12" name="Rectangle 11"/>
            <p:cNvSpPr/>
            <p:nvPr/>
          </p:nvSpPr>
          <p:spPr>
            <a:xfrm>
              <a:off x="8515890" y="131676"/>
              <a:ext cx="349456" cy="184666"/>
            </a:xfrm>
            <a:prstGeom prst="rect">
              <a:avLst/>
            </a:prstGeom>
            <a:noFill/>
          </p:spPr>
          <p:txBody>
            <a:bodyPr wrap="none" lIns="0" tIns="0" rIns="0" bIns="0" anchor="ctr">
              <a:spAutoFit/>
            </a:bodyPr>
            <a:lstStyle/>
            <a:p>
              <a:pPr algn="ctr"/>
              <a:r>
                <a:rPr lang="en-US" sz="1200" b="1" cap="none" spc="-100" dirty="0">
                  <a:ln w="6350">
                    <a:noFill/>
                    <a:prstDash val="solid"/>
                  </a:ln>
                  <a:solidFill>
                    <a:schemeClr val="bg1"/>
                  </a:solidFill>
                  <a:latin typeface="+mj-lt"/>
                </a:rPr>
                <a:t>MORE</a:t>
              </a:r>
            </a:p>
          </p:txBody>
        </p:sp>
        <p:sp>
          <p:nvSpPr>
            <p:cNvPr id="13" name="Right Arrow 12"/>
            <p:cNvSpPr/>
            <p:nvPr/>
          </p:nvSpPr>
          <p:spPr>
            <a:xfrm>
              <a:off x="8910637" y="39961"/>
              <a:ext cx="216696" cy="374904"/>
            </a:xfrm>
            <a:prstGeom prst="rightArrow">
              <a:avLst>
                <a:gd name="adj1" fmla="val 21927"/>
                <a:gd name="adj2" fmla="val 8173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3682075" y="4546450"/>
            <a:ext cx="2624053" cy="321114"/>
            <a:chOff x="3682075" y="4546450"/>
            <a:chExt cx="2624053" cy="321114"/>
          </a:xfrm>
        </p:grpSpPr>
        <p:sp>
          <p:nvSpPr>
            <p:cNvPr id="15" name="Isosceles Triangle 14"/>
            <p:cNvSpPr/>
            <p:nvPr/>
          </p:nvSpPr>
          <p:spPr>
            <a:xfrm rot="16200000">
              <a:off x="3682075" y="4638428"/>
              <a:ext cx="137160" cy="137160"/>
            </a:xfrm>
            <a:prstGeom prst="triangle">
              <a:avLst/>
            </a:prstGeom>
            <a:solidFill>
              <a:srgbClr val="FFC20E"/>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endParaRPr lang="en-CA" sz="1000">
                <a:solidFill>
                  <a:schemeClr val="bg1"/>
                </a:solidFill>
              </a:endParaRPr>
            </a:p>
          </p:txBody>
        </p:sp>
        <p:sp>
          <p:nvSpPr>
            <p:cNvPr id="17" name="TextBox 16"/>
            <p:cNvSpPr txBox="1"/>
            <p:nvPr/>
          </p:nvSpPr>
          <p:spPr>
            <a:xfrm>
              <a:off x="3819236" y="4546450"/>
              <a:ext cx="2362200" cy="321114"/>
            </a:xfrm>
            <a:prstGeom prst="rect">
              <a:avLst/>
            </a:prstGeom>
            <a:solidFill>
              <a:srgbClr val="FFC20E"/>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defPPr>
                <a:defRPr lang="en-US"/>
              </a:defPPr>
              <a:lvl1pPr algn="ctr">
                <a:lnSpc>
                  <a:spcPts val="1000"/>
                </a:lnSpc>
                <a:defRPr sz="1000"/>
              </a:lvl1pPr>
            </a:lstStyle>
            <a:p>
              <a:r>
                <a:rPr lang="en-US" dirty="0"/>
                <a:t>Those who rate their club excellent are more likely to be over 65, less likely to be 55-64.</a:t>
              </a:r>
            </a:p>
          </p:txBody>
        </p:sp>
        <p:sp>
          <p:nvSpPr>
            <p:cNvPr id="16" name="Isosceles Triangle 15"/>
            <p:cNvSpPr/>
            <p:nvPr/>
          </p:nvSpPr>
          <p:spPr>
            <a:xfrm rot="5400000" flipH="1">
              <a:off x="6168968" y="4638427"/>
              <a:ext cx="137160" cy="137160"/>
            </a:xfrm>
            <a:prstGeom prst="triangle">
              <a:avLst/>
            </a:prstGeom>
            <a:solidFill>
              <a:srgbClr val="FFC20E"/>
            </a:solidFill>
            <a:effectLst>
              <a:outerShdw blurRad="50800" dist="38100" dir="2700000" algn="tl" rotWithShape="0">
                <a:prstClr val="black">
                  <a:alpha val="20000"/>
                </a:prstClr>
              </a:outerShdw>
            </a:effectLst>
          </p:spPr>
          <p:txBody>
            <a:bodyPr wrap="square" lIns="18288" tIns="36576" rIns="18288" bIns="27432" rtlCol="0" anchor="ctr" anchorCtr="0">
              <a:spAutoFit/>
            </a:bodyPr>
            <a:lstStyle/>
            <a:p>
              <a:pPr algn="ctr">
                <a:lnSpc>
                  <a:spcPts val="1000"/>
                </a:lnSpc>
              </a:pPr>
              <a:endParaRPr lang="en-CA" sz="1000">
                <a:solidFill>
                  <a:schemeClr val="bg1"/>
                </a:solidFill>
              </a:endParaRPr>
            </a:p>
          </p:txBody>
        </p:sp>
      </p:grpSp>
      <p:graphicFrame>
        <p:nvGraphicFramePr>
          <p:cNvPr id="18" name="Object 17"/>
          <p:cNvGraphicFramePr>
            <a:graphicFrameLocks noChangeAspect="1"/>
          </p:cNvGraphicFramePr>
          <p:nvPr>
            <p:extLst>
              <p:ext uri="{D42A27DB-BD31-4B8C-83A1-F6EECF244321}">
                <p14:modId xmlns:p14="http://schemas.microsoft.com/office/powerpoint/2010/main" val="75905184"/>
              </p:ext>
            </p:extLst>
          </p:nvPr>
        </p:nvGraphicFramePr>
        <p:xfrm>
          <a:off x="3878556" y="6535386"/>
          <a:ext cx="283464" cy="239159"/>
        </p:xfrm>
        <a:graphic>
          <a:graphicData uri="http://schemas.openxmlformats.org/presentationml/2006/ole">
            <mc:AlternateContent xmlns:mc="http://schemas.openxmlformats.org/markup-compatibility/2006">
              <mc:Choice xmlns:v="urn:schemas-microsoft-com:vml" Requires="v">
                <p:oleObj spid="_x0000_s63569" name="Worksheet" showAsIcon="1" r:id="rId6" imgW="914400" imgH="771480" progId="Excel.Sheet.12">
                  <p:embed/>
                </p:oleObj>
              </mc:Choice>
              <mc:Fallback>
                <p:oleObj name="Worksheet" showAsIcon="1" r:id="rId6" imgW="914400" imgH="771480" progId="Excel.Sheet.12">
                  <p:embed/>
                  <p:pic>
                    <p:nvPicPr>
                      <p:cNvPr id="8" name="Object 7"/>
                      <p:cNvPicPr>
                        <a:picLocks noChangeArrowheads="1"/>
                      </p:cNvPicPr>
                      <p:nvPr/>
                    </p:nvPicPr>
                    <p:blipFill>
                      <a:blip r:embed="rId7"/>
                      <a:srcRect l="31728" t="2213" r="31728" b="63409"/>
                      <a:stretch>
                        <a:fillRect/>
                      </a:stretch>
                    </p:blipFill>
                    <p:spPr bwMode="auto">
                      <a:xfrm>
                        <a:off x="3878556" y="6535386"/>
                        <a:ext cx="283464" cy="23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2"/>
          <p:cNvPicPr>
            <a:picLocks noChangeAspect="1"/>
          </p:cNvPicPr>
          <p:nvPr/>
        </p:nvPicPr>
        <p:blipFill>
          <a:blip r:embed="rId8"/>
          <a:stretch>
            <a:fillRect/>
          </a:stretch>
        </p:blipFill>
        <p:spPr>
          <a:xfrm>
            <a:off x="182499" y="1139753"/>
            <a:ext cx="8779001" cy="4578493"/>
          </a:xfrm>
          <a:prstGeom prst="rect">
            <a:avLst/>
          </a:prstGeom>
        </p:spPr>
      </p:pic>
      <p:sp>
        <p:nvSpPr>
          <p:cNvPr id="11" name="MoreInfo"/>
          <p:cNvSpPr txBox="1"/>
          <p:nvPr>
            <p:custDataLst>
              <p:tags r:id="rId2"/>
            </p:custDataLst>
          </p:nvPr>
        </p:nvSpPr>
        <p:spPr>
          <a:xfrm>
            <a:off x="177801" y="6944886"/>
            <a:ext cx="8778240" cy="1638910"/>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the percent of respondents from your club in each age category, compared to the total district and to groups of similar clubs.</a:t>
            </a:r>
          </a:p>
          <a:p>
            <a:r>
              <a:rPr lang="en-CA" sz="1050" dirty="0"/>
              <a:t> </a:t>
            </a:r>
          </a:p>
          <a:p>
            <a:r>
              <a:rPr lang="en-CA" sz="1050" dirty="0"/>
              <a:t>Respondents were asked the following questions:</a:t>
            </a:r>
          </a:p>
          <a:p>
            <a:pPr lvl="1"/>
            <a:r>
              <a:rPr lang="en-CA" sz="1050" dirty="0"/>
              <a:t>“Remembering your answers are confidential, it will help us to analyze the results by knowing…</a:t>
            </a:r>
          </a:p>
          <a:p>
            <a:pPr lvl="1"/>
            <a:r>
              <a:rPr lang="en-CA" sz="1050" dirty="0"/>
              <a:t>	To which of the following age groups do you belong?</a:t>
            </a:r>
          </a:p>
          <a:p>
            <a:pPr lvl="1"/>
            <a:r>
              <a:rPr lang="en-CA" sz="1050" dirty="0"/>
              <a:t>	What is your gender?”</a:t>
            </a:r>
          </a:p>
          <a:p>
            <a:pPr lvl="1"/>
            <a:r>
              <a:rPr lang="en-CA" sz="1050" dirty="0"/>
              <a:t>	How long have you been a member of Rotary (including all clubs and locations)?”</a:t>
            </a:r>
          </a:p>
          <a:p>
            <a:r>
              <a:rPr lang="en-CA" sz="1050" dirty="0"/>
              <a:t/>
            </a:r>
            <a:br>
              <a:rPr lang="en-CA" sz="1050" dirty="0"/>
            </a:br>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40359316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11"/>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162175"/>
            <a:ext cx="9144000" cy="685800"/>
          </a:xfrm>
          <a:prstGeom prst="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p:cNvSpPr>
            <a:spLocks noGrp="1"/>
          </p:cNvSpPr>
          <p:nvPr>
            <p:ph type="title" idx="4294967295"/>
          </p:nvPr>
        </p:nvSpPr>
        <p:spPr>
          <a:xfrm>
            <a:off x="0" y="-2456"/>
            <a:ext cx="9144000" cy="457200"/>
          </a:xfrm>
          <a:prstGeom prst="rect">
            <a:avLst/>
          </a:prstGeom>
          <a:gradFill flip="none" rotWithShape="1">
            <a:gsLst>
              <a:gs pos="0">
                <a:srgbClr val="17458F">
                  <a:shade val="30000"/>
                  <a:satMod val="115000"/>
                </a:srgbClr>
              </a:gs>
              <a:gs pos="50000">
                <a:srgbClr val="17458F">
                  <a:shade val="67500"/>
                  <a:satMod val="115000"/>
                </a:srgbClr>
              </a:gs>
              <a:gs pos="100000">
                <a:srgbClr val="17458F">
                  <a:shade val="100000"/>
                  <a:satMod val="115000"/>
                </a:srgbClr>
              </a:gs>
            </a:gsLst>
            <a:path path="rect">
              <a:fillToRect r="100000" b="100000"/>
            </a:path>
            <a:tileRect l="-100000" t="-100000"/>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CA" sz="2000" dirty="0">
                <a:solidFill>
                  <a:schemeClr val="lt1"/>
                </a:solidFill>
                <a:latin typeface="+mn-lt"/>
                <a:ea typeface="+mn-ea"/>
                <a:cs typeface="+mn-cs"/>
              </a:rPr>
              <a:t>Years of Rotary Service - Compared</a:t>
            </a:r>
          </a:p>
        </p:txBody>
      </p:sp>
      <p:pic>
        <p:nvPicPr>
          <p:cNvPr id="10" name="Picture 9" descr="inf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220" y="6511700"/>
            <a:ext cx="274320" cy="274320"/>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929930782"/>
              </p:ext>
            </p:extLst>
          </p:nvPr>
        </p:nvGraphicFramePr>
        <p:xfrm>
          <a:off x="3878556" y="6535386"/>
          <a:ext cx="283464" cy="239159"/>
        </p:xfrm>
        <a:graphic>
          <a:graphicData uri="http://schemas.openxmlformats.org/presentationml/2006/ole">
            <mc:AlternateContent xmlns:mc="http://schemas.openxmlformats.org/markup-compatibility/2006">
              <mc:Choice xmlns:v="urn:schemas-microsoft-com:vml" Requires="v">
                <p:oleObj spid="_x0000_s64594" name="Worksheet" showAsIcon="1" r:id="rId7" imgW="914400" imgH="771480" progId="Excel.Sheet.12">
                  <p:embed/>
                </p:oleObj>
              </mc:Choice>
              <mc:Fallback>
                <p:oleObj name="Worksheet" showAsIcon="1" r:id="rId7" imgW="914400" imgH="771480" progId="Excel.Sheet.12">
                  <p:embed/>
                  <p:pic>
                    <p:nvPicPr>
                      <p:cNvPr id="8" name="Object 7"/>
                      <p:cNvPicPr>
                        <a:picLocks noChangeArrowheads="1"/>
                      </p:cNvPicPr>
                      <p:nvPr/>
                    </p:nvPicPr>
                    <p:blipFill>
                      <a:blip r:embed="rId8"/>
                      <a:srcRect l="31728" t="2213" r="31728" b="63409"/>
                      <a:stretch>
                        <a:fillRect/>
                      </a:stretch>
                    </p:blipFill>
                    <p:spPr bwMode="auto">
                      <a:xfrm>
                        <a:off x="3878556" y="6535386"/>
                        <a:ext cx="283464" cy="23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9"/>
          <a:stretch>
            <a:fillRect/>
          </a:stretch>
        </p:blipFill>
        <p:spPr>
          <a:xfrm>
            <a:off x="179451" y="1139753"/>
            <a:ext cx="8785097" cy="4578493"/>
          </a:xfrm>
          <a:prstGeom prst="rect">
            <a:avLst/>
          </a:prstGeom>
        </p:spPr>
      </p:pic>
      <p:sp>
        <p:nvSpPr>
          <p:cNvPr id="11" name="MoreInfo"/>
          <p:cNvSpPr txBox="1"/>
          <p:nvPr>
            <p:custDataLst>
              <p:tags r:id="rId2"/>
            </p:custDataLst>
          </p:nvPr>
        </p:nvSpPr>
        <p:spPr>
          <a:xfrm>
            <a:off x="177801" y="6944886"/>
            <a:ext cx="8778240" cy="1638910"/>
          </a:xfrm>
          <a:prstGeom prst="rect">
            <a:avLst/>
          </a:prstGeom>
          <a:solidFill>
            <a:schemeClr val="accent3">
              <a:lumMod val="20000"/>
              <a:lumOff val="80000"/>
            </a:schemeClr>
          </a:solidFill>
          <a:effectLst>
            <a:outerShdw blurRad="50800" dist="38100" dir="2700000" algn="tl" rotWithShape="0">
              <a:prstClr val="black">
                <a:alpha val="20000"/>
              </a:prstClr>
            </a:outerShdw>
          </a:effectLst>
        </p:spPr>
        <p:txBody>
          <a:bodyPr wrap="square" tIns="91440" bIns="91440" rtlCol="0">
            <a:spAutoFit/>
          </a:bodyPr>
          <a:lstStyle/>
          <a:p>
            <a:r>
              <a:rPr lang="en-CA" sz="1050" dirty="0"/>
              <a:t>The chart illustrates the percent of respondents from your club in each category of Rotary service, compared to the total district and to groups of similar clubs</a:t>
            </a:r>
          </a:p>
          <a:p>
            <a:endParaRPr lang="en-CA" sz="1050" dirty="0"/>
          </a:p>
          <a:p>
            <a:r>
              <a:rPr lang="en-CA" sz="1050" dirty="0"/>
              <a:t>Respondents were asked the following questions:</a:t>
            </a:r>
          </a:p>
          <a:p>
            <a:pPr lvl="1"/>
            <a:r>
              <a:rPr lang="en-CA" sz="1050" dirty="0"/>
              <a:t>“Remembering your answers are confidential, it will help us to analyze the results by knowing…</a:t>
            </a:r>
          </a:p>
          <a:p>
            <a:pPr lvl="1"/>
            <a:r>
              <a:rPr lang="en-CA" sz="1050" dirty="0"/>
              <a:t>	To which of the following age groups do you belong?</a:t>
            </a:r>
          </a:p>
          <a:p>
            <a:pPr lvl="1"/>
            <a:r>
              <a:rPr lang="en-CA" sz="1050" dirty="0"/>
              <a:t>	What is your gender?”</a:t>
            </a:r>
          </a:p>
          <a:p>
            <a:pPr lvl="1"/>
            <a:r>
              <a:rPr lang="en-CA" sz="1050" dirty="0"/>
              <a:t>	How long have you been a member of Rotary (including all clubs and locations)?”</a:t>
            </a:r>
          </a:p>
          <a:p>
            <a:r>
              <a:rPr lang="en-CA" sz="1050" dirty="0"/>
              <a:t/>
            </a:r>
            <a:br>
              <a:rPr lang="en-CA" sz="1050" dirty="0"/>
            </a:br>
            <a:r>
              <a:rPr lang="en-CA" sz="1050" dirty="0"/>
              <a:t>Further analysis across a range of categories can be seen by clicking on the Excel icon while in PowerPoint Normal View (not </a:t>
            </a:r>
            <a:r>
              <a:rPr lang="en-CA" sz="1050" dirty="0" err="1"/>
              <a:t>SlideShow</a:t>
            </a:r>
            <a:r>
              <a:rPr lang="en-CA" sz="1050" dirty="0"/>
              <a:t> view).</a:t>
            </a:r>
          </a:p>
        </p:txBody>
      </p:sp>
    </p:spTree>
    <p:extLst>
      <p:ext uri="{BB962C8B-B14F-4D97-AF65-F5344CB8AC3E}">
        <p14:creationId xmlns:p14="http://schemas.microsoft.com/office/powerpoint/2010/main" val="2257155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12000" decel="12000" fill="hold" grpId="0" nodeType="clickEffect">
                                  <p:stCondLst>
                                    <p:cond delay="0"/>
                                  </p:stCondLst>
                                  <p:childTnLst>
                                    <p:animMotion origin="layout" path="M 0 -3.7037E-7 L 0 -0.87662 " pathEditMode="relative" rAng="0" ptsTypes="AA">
                                      <p:cBhvr>
                                        <p:cTn id="6" dur="500" fill="hold"/>
                                        <p:tgtEl>
                                          <p:spTgt spid="11"/>
                                        </p:tgtEl>
                                        <p:attrNameLst>
                                          <p:attrName>ppt_x</p:attrName>
                                          <p:attrName>ppt_y</p:attrName>
                                        </p:attrNameLst>
                                      </p:cBhvr>
                                      <p:rCtr x="0" y="-4384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animBg="1"/>
      <p:bldP spid="1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MINAME" val="MI"/>
</p:tagLst>
</file>

<file path=ppt/tags/tag10.xml><?xml version="1.0" encoding="utf-8"?>
<p:tagLst xmlns:a="http://schemas.openxmlformats.org/drawingml/2006/main" xmlns:r="http://schemas.openxmlformats.org/officeDocument/2006/relationships" xmlns:p="http://schemas.openxmlformats.org/presentationml/2006/main">
  <p:tag name="MINAME" val="MI"/>
</p:tagLst>
</file>

<file path=ppt/tags/tag11.xml><?xml version="1.0" encoding="utf-8"?>
<p:tagLst xmlns:a="http://schemas.openxmlformats.org/drawingml/2006/main" xmlns:r="http://schemas.openxmlformats.org/officeDocument/2006/relationships" xmlns:p="http://schemas.openxmlformats.org/presentationml/2006/main">
  <p:tag name="MINAME" val="MI"/>
</p:tagLst>
</file>

<file path=ppt/tags/tag12.xml><?xml version="1.0" encoding="utf-8"?>
<p:tagLst xmlns:a="http://schemas.openxmlformats.org/drawingml/2006/main" xmlns:r="http://schemas.openxmlformats.org/officeDocument/2006/relationships" xmlns:p="http://schemas.openxmlformats.org/presentationml/2006/main">
  <p:tag name="MINAME" val="MI"/>
</p:tagLst>
</file>

<file path=ppt/tags/tag13.xml><?xml version="1.0" encoding="utf-8"?>
<p:tagLst xmlns:a="http://schemas.openxmlformats.org/drawingml/2006/main" xmlns:r="http://schemas.openxmlformats.org/officeDocument/2006/relationships" xmlns:p="http://schemas.openxmlformats.org/presentationml/2006/main">
  <p:tag name="MINAME" val="MI"/>
</p:tagLst>
</file>

<file path=ppt/tags/tag14.xml><?xml version="1.0" encoding="utf-8"?>
<p:tagLst xmlns:a="http://schemas.openxmlformats.org/drawingml/2006/main" xmlns:r="http://schemas.openxmlformats.org/officeDocument/2006/relationships" xmlns:p="http://schemas.openxmlformats.org/presentationml/2006/main">
  <p:tag name="MINAME" val="MI"/>
</p:tagLst>
</file>

<file path=ppt/tags/tag15.xml><?xml version="1.0" encoding="utf-8"?>
<p:tagLst xmlns:a="http://schemas.openxmlformats.org/drawingml/2006/main" xmlns:r="http://schemas.openxmlformats.org/officeDocument/2006/relationships" xmlns:p="http://schemas.openxmlformats.org/presentationml/2006/main">
  <p:tag name="MINAME" val="MI"/>
</p:tagLst>
</file>

<file path=ppt/tags/tag16.xml><?xml version="1.0" encoding="utf-8"?>
<p:tagLst xmlns:a="http://schemas.openxmlformats.org/drawingml/2006/main" xmlns:r="http://schemas.openxmlformats.org/officeDocument/2006/relationships" xmlns:p="http://schemas.openxmlformats.org/presentationml/2006/main">
  <p:tag name="MINAME" val="MI"/>
</p:tagLst>
</file>

<file path=ppt/tags/tag17.xml><?xml version="1.0" encoding="utf-8"?>
<p:tagLst xmlns:a="http://schemas.openxmlformats.org/drawingml/2006/main" xmlns:r="http://schemas.openxmlformats.org/officeDocument/2006/relationships" xmlns:p="http://schemas.openxmlformats.org/presentationml/2006/main">
  <p:tag name="MINAME" val="MI"/>
</p:tagLst>
</file>

<file path=ppt/tags/tag18.xml><?xml version="1.0" encoding="utf-8"?>
<p:tagLst xmlns:a="http://schemas.openxmlformats.org/drawingml/2006/main" xmlns:r="http://schemas.openxmlformats.org/officeDocument/2006/relationships" xmlns:p="http://schemas.openxmlformats.org/presentationml/2006/main">
  <p:tag name="MINAME" val="MI"/>
</p:tagLst>
</file>

<file path=ppt/tags/tag19.xml><?xml version="1.0" encoding="utf-8"?>
<p:tagLst xmlns:a="http://schemas.openxmlformats.org/drawingml/2006/main" xmlns:r="http://schemas.openxmlformats.org/officeDocument/2006/relationships" xmlns:p="http://schemas.openxmlformats.org/presentationml/2006/main">
  <p:tag name="MINAME" val="MI"/>
</p:tagLst>
</file>

<file path=ppt/tags/tag2.xml><?xml version="1.0" encoding="utf-8"?>
<p:tagLst xmlns:a="http://schemas.openxmlformats.org/drawingml/2006/main" xmlns:r="http://schemas.openxmlformats.org/officeDocument/2006/relationships" xmlns:p="http://schemas.openxmlformats.org/presentationml/2006/main">
  <p:tag name="MINAME" val="MI"/>
</p:tagLst>
</file>

<file path=ppt/tags/tag20.xml><?xml version="1.0" encoding="utf-8"?>
<p:tagLst xmlns:a="http://schemas.openxmlformats.org/drawingml/2006/main" xmlns:r="http://schemas.openxmlformats.org/officeDocument/2006/relationships" xmlns:p="http://schemas.openxmlformats.org/presentationml/2006/main">
  <p:tag name="MINAME" val="MI"/>
</p:tagLst>
</file>

<file path=ppt/tags/tag21.xml><?xml version="1.0" encoding="utf-8"?>
<p:tagLst xmlns:a="http://schemas.openxmlformats.org/drawingml/2006/main" xmlns:r="http://schemas.openxmlformats.org/officeDocument/2006/relationships" xmlns:p="http://schemas.openxmlformats.org/presentationml/2006/main">
  <p:tag name="MINAME" val="MI"/>
</p:tagLst>
</file>

<file path=ppt/tags/tag22.xml><?xml version="1.0" encoding="utf-8"?>
<p:tagLst xmlns:a="http://schemas.openxmlformats.org/drawingml/2006/main" xmlns:r="http://schemas.openxmlformats.org/officeDocument/2006/relationships" xmlns:p="http://schemas.openxmlformats.org/presentationml/2006/main">
  <p:tag name="MINAME" val="MI"/>
</p:tagLst>
</file>

<file path=ppt/tags/tag23.xml><?xml version="1.0" encoding="utf-8"?>
<p:tagLst xmlns:a="http://schemas.openxmlformats.org/drawingml/2006/main" xmlns:r="http://schemas.openxmlformats.org/officeDocument/2006/relationships" xmlns:p="http://schemas.openxmlformats.org/presentationml/2006/main">
  <p:tag name="MINAME" val="MI"/>
</p:tagLst>
</file>

<file path=ppt/tags/tag24.xml><?xml version="1.0" encoding="utf-8"?>
<p:tagLst xmlns:a="http://schemas.openxmlformats.org/drawingml/2006/main" xmlns:r="http://schemas.openxmlformats.org/officeDocument/2006/relationships" xmlns:p="http://schemas.openxmlformats.org/presentationml/2006/main">
  <p:tag name="MINAME" val="MI"/>
</p:tagLst>
</file>

<file path=ppt/tags/tag25.xml><?xml version="1.0" encoding="utf-8"?>
<p:tagLst xmlns:a="http://schemas.openxmlformats.org/drawingml/2006/main" xmlns:r="http://schemas.openxmlformats.org/officeDocument/2006/relationships" xmlns:p="http://schemas.openxmlformats.org/presentationml/2006/main">
  <p:tag name="MINAME" val="MI"/>
</p:tagLst>
</file>

<file path=ppt/tags/tag26.xml><?xml version="1.0" encoding="utf-8"?>
<p:tagLst xmlns:a="http://schemas.openxmlformats.org/drawingml/2006/main" xmlns:r="http://schemas.openxmlformats.org/officeDocument/2006/relationships" xmlns:p="http://schemas.openxmlformats.org/presentationml/2006/main">
  <p:tag name="MINAME" val="MI"/>
</p:tagLst>
</file>

<file path=ppt/tags/tag27.xml><?xml version="1.0" encoding="utf-8"?>
<p:tagLst xmlns:a="http://schemas.openxmlformats.org/drawingml/2006/main" xmlns:r="http://schemas.openxmlformats.org/officeDocument/2006/relationships" xmlns:p="http://schemas.openxmlformats.org/presentationml/2006/main">
  <p:tag name="MINAME" val="MI"/>
</p:tagLst>
</file>

<file path=ppt/tags/tag28.xml><?xml version="1.0" encoding="utf-8"?>
<p:tagLst xmlns:a="http://schemas.openxmlformats.org/drawingml/2006/main" xmlns:r="http://schemas.openxmlformats.org/officeDocument/2006/relationships" xmlns:p="http://schemas.openxmlformats.org/presentationml/2006/main">
  <p:tag name="MINAME" val="MI"/>
</p:tagLst>
</file>

<file path=ppt/tags/tag29.xml><?xml version="1.0" encoding="utf-8"?>
<p:tagLst xmlns:a="http://schemas.openxmlformats.org/drawingml/2006/main" xmlns:r="http://schemas.openxmlformats.org/officeDocument/2006/relationships" xmlns:p="http://schemas.openxmlformats.org/presentationml/2006/main">
  <p:tag name="MINAME" val="MI"/>
</p:tagLst>
</file>

<file path=ppt/tags/tag3.xml><?xml version="1.0" encoding="utf-8"?>
<p:tagLst xmlns:a="http://schemas.openxmlformats.org/drawingml/2006/main" xmlns:r="http://schemas.openxmlformats.org/officeDocument/2006/relationships" xmlns:p="http://schemas.openxmlformats.org/presentationml/2006/main">
  <p:tag name="MINAME" val="MI"/>
</p:tagLst>
</file>

<file path=ppt/tags/tag30.xml><?xml version="1.0" encoding="utf-8"?>
<p:tagLst xmlns:a="http://schemas.openxmlformats.org/drawingml/2006/main" xmlns:r="http://schemas.openxmlformats.org/officeDocument/2006/relationships" xmlns:p="http://schemas.openxmlformats.org/presentationml/2006/main">
  <p:tag name="MINAME" val="MI"/>
</p:tagLst>
</file>

<file path=ppt/tags/tag31.xml><?xml version="1.0" encoding="utf-8"?>
<p:tagLst xmlns:a="http://schemas.openxmlformats.org/drawingml/2006/main" xmlns:r="http://schemas.openxmlformats.org/officeDocument/2006/relationships" xmlns:p="http://schemas.openxmlformats.org/presentationml/2006/main">
  <p:tag name="MINAME" val="MI"/>
</p:tagLst>
</file>

<file path=ppt/tags/tag32.xml><?xml version="1.0" encoding="utf-8"?>
<p:tagLst xmlns:a="http://schemas.openxmlformats.org/drawingml/2006/main" xmlns:r="http://schemas.openxmlformats.org/officeDocument/2006/relationships" xmlns:p="http://schemas.openxmlformats.org/presentationml/2006/main">
  <p:tag name="MINAME" val="MI"/>
</p:tagLst>
</file>

<file path=ppt/tags/tag33.xml><?xml version="1.0" encoding="utf-8"?>
<p:tagLst xmlns:a="http://schemas.openxmlformats.org/drawingml/2006/main" xmlns:r="http://schemas.openxmlformats.org/officeDocument/2006/relationships" xmlns:p="http://schemas.openxmlformats.org/presentationml/2006/main">
  <p:tag name="MINAME" val="MI"/>
</p:tagLst>
</file>

<file path=ppt/tags/tag4.xml><?xml version="1.0" encoding="utf-8"?>
<p:tagLst xmlns:a="http://schemas.openxmlformats.org/drawingml/2006/main" xmlns:r="http://schemas.openxmlformats.org/officeDocument/2006/relationships" xmlns:p="http://schemas.openxmlformats.org/presentationml/2006/main">
  <p:tag name="MINAME" val="MI"/>
</p:tagLst>
</file>

<file path=ppt/tags/tag5.xml><?xml version="1.0" encoding="utf-8"?>
<p:tagLst xmlns:a="http://schemas.openxmlformats.org/drawingml/2006/main" xmlns:r="http://schemas.openxmlformats.org/officeDocument/2006/relationships" xmlns:p="http://schemas.openxmlformats.org/presentationml/2006/main">
  <p:tag name="MINAME" val="MI"/>
</p:tagLst>
</file>

<file path=ppt/tags/tag6.xml><?xml version="1.0" encoding="utf-8"?>
<p:tagLst xmlns:a="http://schemas.openxmlformats.org/drawingml/2006/main" xmlns:r="http://schemas.openxmlformats.org/officeDocument/2006/relationships" xmlns:p="http://schemas.openxmlformats.org/presentationml/2006/main">
  <p:tag name="MINAME" val="MI"/>
</p:tagLst>
</file>

<file path=ppt/tags/tag7.xml><?xml version="1.0" encoding="utf-8"?>
<p:tagLst xmlns:a="http://schemas.openxmlformats.org/drawingml/2006/main" xmlns:r="http://schemas.openxmlformats.org/officeDocument/2006/relationships" xmlns:p="http://schemas.openxmlformats.org/presentationml/2006/main">
  <p:tag name="MINAME" val="MI"/>
</p:tagLst>
</file>

<file path=ppt/tags/tag8.xml><?xml version="1.0" encoding="utf-8"?>
<p:tagLst xmlns:a="http://schemas.openxmlformats.org/drawingml/2006/main" xmlns:r="http://schemas.openxmlformats.org/officeDocument/2006/relationships" xmlns:p="http://schemas.openxmlformats.org/presentationml/2006/main">
  <p:tag name="MINAME" val="MI"/>
</p:tagLst>
</file>

<file path=ppt/tags/tag9.xml><?xml version="1.0" encoding="utf-8"?>
<p:tagLst xmlns:a="http://schemas.openxmlformats.org/drawingml/2006/main" xmlns:r="http://schemas.openxmlformats.org/officeDocument/2006/relationships" xmlns:p="http://schemas.openxmlformats.org/presentationml/2006/main">
  <p:tag name="MINAME" val="MI"/>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Stratus14 Theme Colours v3">
      <a:dk1>
        <a:srgbClr val="201B1A"/>
      </a:dk1>
      <a:lt1>
        <a:sysClr val="window" lastClr="FFFFFF"/>
      </a:lt1>
      <a:dk2>
        <a:srgbClr val="006647"/>
      </a:dk2>
      <a:lt2>
        <a:srgbClr val="B4CC47"/>
      </a:lt2>
      <a:accent1>
        <a:srgbClr val="4E7F6B"/>
      </a:accent1>
      <a:accent2>
        <a:srgbClr val="003A5D"/>
      </a:accent2>
      <a:accent3>
        <a:srgbClr val="4D6681"/>
      </a:accent3>
      <a:accent4>
        <a:srgbClr val="CAA977"/>
      </a:accent4>
      <a:accent5>
        <a:srgbClr val="EA6224"/>
      </a:accent5>
      <a:accent6>
        <a:srgbClr val="FFC20E"/>
      </a:accent6>
      <a:hlink>
        <a:srgbClr val="201B1A"/>
      </a:hlink>
      <a:folHlink>
        <a:srgbClr val="201B1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Stratus14 Theme Colours v3">
      <a:dk1>
        <a:srgbClr val="201B1A"/>
      </a:dk1>
      <a:lt1>
        <a:sysClr val="window" lastClr="FFFFFF"/>
      </a:lt1>
      <a:dk2>
        <a:srgbClr val="006647"/>
      </a:dk2>
      <a:lt2>
        <a:srgbClr val="B4CC47"/>
      </a:lt2>
      <a:accent1>
        <a:srgbClr val="4E7F6B"/>
      </a:accent1>
      <a:accent2>
        <a:srgbClr val="003A5D"/>
      </a:accent2>
      <a:accent3>
        <a:srgbClr val="4D6681"/>
      </a:accent3>
      <a:accent4>
        <a:srgbClr val="CAA977"/>
      </a:accent4>
      <a:accent5>
        <a:srgbClr val="EA6224"/>
      </a:accent5>
      <a:accent6>
        <a:srgbClr val="FFC20E"/>
      </a:accent6>
      <a:hlink>
        <a:srgbClr val="201B1A"/>
      </a:hlink>
      <a:folHlink>
        <a:srgbClr val="201B1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8066</Words>
  <Application>Microsoft Office PowerPoint</Application>
  <PresentationFormat>On-screen Show (4:3)</PresentationFormat>
  <Paragraphs>979</Paragraphs>
  <Slides>45</Slides>
  <Notes>45</Notes>
  <HiddenSlides>0</HiddenSlides>
  <MMClips>0</MMClips>
  <ScaleCrop>false</ScaleCrop>
  <HeadingPairs>
    <vt:vector size="6" baseType="variant">
      <vt:variant>
        <vt:lpstr>Theme</vt:lpstr>
      </vt:variant>
      <vt:variant>
        <vt:i4>3</vt:i4>
      </vt:variant>
      <vt:variant>
        <vt:lpstr>Embedded OLE Servers</vt:lpstr>
      </vt:variant>
      <vt:variant>
        <vt:i4>3</vt:i4>
      </vt:variant>
      <vt:variant>
        <vt:lpstr>Slide Titles</vt:lpstr>
      </vt:variant>
      <vt:variant>
        <vt:i4>45</vt:i4>
      </vt:variant>
    </vt:vector>
  </HeadingPairs>
  <TitlesOfParts>
    <vt:vector size="51" baseType="lpstr">
      <vt:lpstr>Office Theme</vt:lpstr>
      <vt:lpstr>2_Office Theme</vt:lpstr>
      <vt:lpstr>1_Office Theme</vt:lpstr>
      <vt:lpstr>Worksheet</vt:lpstr>
      <vt:lpstr>Document</vt:lpstr>
      <vt:lpstr>Microsoft Excel Worksheet</vt:lpstr>
      <vt:lpstr>MEMBER SURVEY 2017</vt:lpstr>
      <vt:lpstr>Navigation</vt:lpstr>
      <vt:lpstr>Methodology</vt:lpstr>
      <vt:lpstr>Methodology</vt:lpstr>
      <vt:lpstr>Responses by Club</vt:lpstr>
      <vt:lpstr>Demographics – Club Survey Respondents</vt:lpstr>
      <vt:lpstr>Gender - Compared </vt:lpstr>
      <vt:lpstr>Age - Compared</vt:lpstr>
      <vt:lpstr>Years of Rotary Service - Compared</vt:lpstr>
      <vt:lpstr>REASONS FOR MEMBERSHIP</vt:lpstr>
      <vt:lpstr>Main Reason for Joining Rotary – Club</vt:lpstr>
      <vt:lpstr>Main Reason for Joining Rotary – Compared</vt:lpstr>
      <vt:lpstr>Reasons for Joining Rotary at that time - Club</vt:lpstr>
      <vt:lpstr>Reasons for Joining Rotary at that time - Compared</vt:lpstr>
      <vt:lpstr>Main Reason for Staying in Rotary – Club</vt:lpstr>
      <vt:lpstr>Main Reason for Staying in Rotary - Compared</vt:lpstr>
      <vt:lpstr>ENGAGEMENT</vt:lpstr>
      <vt:lpstr>Rotary Roles - Club</vt:lpstr>
      <vt:lpstr>Engagement in District Initiatives – Club</vt:lpstr>
      <vt:lpstr>Engagement in District Initiatives - Compared</vt:lpstr>
      <vt:lpstr>Engagement in Club Activities &amp; Work – Club</vt:lpstr>
      <vt:lpstr>Engagement in Club Activities &amp; Work - Compared</vt:lpstr>
      <vt:lpstr>Preference for Level of Engagement – Club</vt:lpstr>
      <vt:lpstr>Preference for Level of Engagement - Compared</vt:lpstr>
      <vt:lpstr>Self Assessment of Role in Club – Club</vt:lpstr>
      <vt:lpstr>Self Assessment of Role in Club - Compared</vt:lpstr>
      <vt:lpstr>CLUB PERFORMANCE</vt:lpstr>
      <vt:lpstr>Club Performance Ratings</vt:lpstr>
      <vt:lpstr>Club Performance Ratings</vt:lpstr>
      <vt:lpstr>Preferred Club Spending by Area of Service</vt:lpstr>
      <vt:lpstr>Preferred Club Support/Participation – Rotary Programs</vt:lpstr>
      <vt:lpstr>Other Comments from your club – Open End</vt:lpstr>
      <vt:lpstr>CLUB FUNDRAISING</vt:lpstr>
      <vt:lpstr>Types of Club Fundraising</vt:lpstr>
      <vt:lpstr>Amount of Club Fundraising</vt:lpstr>
      <vt:lpstr>Club Fundraising Limitations</vt:lpstr>
      <vt:lpstr>Club Fundraising Attitudes</vt:lpstr>
      <vt:lpstr>DISTRICT PERFORMANCE</vt:lpstr>
      <vt:lpstr>Your Club’s Request for District Assistance</vt:lpstr>
      <vt:lpstr>District Ratings - Fundamentals</vt:lpstr>
      <vt:lpstr>District Fundamentals – Ranked Importance</vt:lpstr>
      <vt:lpstr>District Performance Ratings</vt:lpstr>
      <vt:lpstr>District Performance Ratings</vt:lpstr>
      <vt:lpstr>Request District Assistance</vt:lpstr>
      <vt:lpstr>MEMBER SURVEY 2017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2017-02-13T06:02:27Z</dcterms:created>
  <dcterms:modified xsi:type="dcterms:W3CDTF">2017-05-23T02:17:41Z</dcterms:modified>
</cp:coreProperties>
</file>