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p:restoredTop sz="94694"/>
  </p:normalViewPr>
  <p:slideViewPr>
    <p:cSldViewPr snapToGrid="0">
      <p:cViewPr varScale="1">
        <p:scale>
          <a:sx n="121" d="100"/>
          <a:sy n="121" d="100"/>
        </p:scale>
        <p:origin x="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B47F-B687-6424-67B0-976E5FB713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BDAF6B-C9BB-D58B-F209-6FE654C4B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BE2CF-3B45-C4B3-010F-97DA936C9422}"/>
              </a:ext>
            </a:extLst>
          </p:cNvPr>
          <p:cNvSpPr>
            <a:spLocks noGrp="1"/>
          </p:cNvSpPr>
          <p:nvPr>
            <p:ph type="dt" sz="half" idx="10"/>
          </p:nvPr>
        </p:nvSpPr>
        <p:spPr/>
        <p:txBody>
          <a:bodyPr/>
          <a:lstStyle/>
          <a:p>
            <a:fld id="{64F0E216-BA48-4F04-AC4F-645AA0DD6AC6}" type="datetimeFigureOut">
              <a:rPr lang="en-US" smtClean="0"/>
              <a:t>3/4/23</a:t>
            </a:fld>
            <a:endParaRPr lang="en-US" dirty="0"/>
          </a:p>
        </p:txBody>
      </p:sp>
      <p:sp>
        <p:nvSpPr>
          <p:cNvPr id="5" name="Footer Placeholder 4">
            <a:extLst>
              <a:ext uri="{FF2B5EF4-FFF2-40B4-BE49-F238E27FC236}">
                <a16:creationId xmlns:a16="http://schemas.microsoft.com/office/drawing/2014/main" id="{D35F957C-5C92-884D-0C54-AB8C6AD4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F8893-40E1-6836-055E-A08C8A336ACB}"/>
              </a:ext>
            </a:extLst>
          </p:cNvPr>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3425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3724-9B8F-73FE-0B75-0863788D57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6F1F46-82B6-7D44-69DA-5BB5242A7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EE6C2-F5C3-9CA2-955D-99F50F46C642}"/>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5" name="Footer Placeholder 4">
            <a:extLst>
              <a:ext uri="{FF2B5EF4-FFF2-40B4-BE49-F238E27FC236}">
                <a16:creationId xmlns:a16="http://schemas.microsoft.com/office/drawing/2014/main" id="{9D7D6361-5FC2-3C48-2069-3C4E2D14D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0DBD8-E95F-EC4F-D08F-6C9058BF1839}"/>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1245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6964C-6B75-8641-6A9B-70A209399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A891AF-16BC-9ECA-BFC4-02A1C18B1C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58F20-2F52-CCA5-7D20-17BCFA2D3FC1}"/>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5" name="Footer Placeholder 4">
            <a:extLst>
              <a:ext uri="{FF2B5EF4-FFF2-40B4-BE49-F238E27FC236}">
                <a16:creationId xmlns:a16="http://schemas.microsoft.com/office/drawing/2014/main" id="{5AB858A8-C567-AE91-A117-694C73ADD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CA616-D8A5-F663-112B-167C364DEAD5}"/>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952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ADF5-00DB-B906-CC2A-9454BCFFA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5F15E-2F8E-4B08-D901-15B3571CD1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AA0A8-CF00-A325-3075-7F54039758F7}"/>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5" name="Footer Placeholder 4">
            <a:extLst>
              <a:ext uri="{FF2B5EF4-FFF2-40B4-BE49-F238E27FC236}">
                <a16:creationId xmlns:a16="http://schemas.microsoft.com/office/drawing/2014/main" id="{5AF4E86E-2A56-19D6-8D93-51BDA3E72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9B6B1-9BEB-5DAA-F452-94EADA7C93A4}"/>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6658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E3C6-FB7E-A374-8220-0113F4B9A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7538E-9CBA-110B-4E8F-672456F032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DADF6-F6A7-41C9-36D2-435B8CCB8F69}"/>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5" name="Footer Placeholder 4">
            <a:extLst>
              <a:ext uri="{FF2B5EF4-FFF2-40B4-BE49-F238E27FC236}">
                <a16:creationId xmlns:a16="http://schemas.microsoft.com/office/drawing/2014/main" id="{A2C083A3-94AE-EDA5-98C5-AF7A5AE1E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D89C1-FA4F-CEB3-057A-421384875C45}"/>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7551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7F60-B55B-D33B-6B05-FB37E4E4B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7DE7-3F1B-3BA7-1584-179A0B763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FC1FB0-9936-C8C4-F8E9-48DD2F7DB2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EE70C-A9D1-685B-7553-565885845E08}"/>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6" name="Footer Placeholder 5">
            <a:extLst>
              <a:ext uri="{FF2B5EF4-FFF2-40B4-BE49-F238E27FC236}">
                <a16:creationId xmlns:a16="http://schemas.microsoft.com/office/drawing/2014/main" id="{F067F468-17E8-BEDD-EA39-631016BF4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AF818-941B-C0BA-DC47-4E10BBA33E8F}"/>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69017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2DD1-BF48-F1F7-7E03-68E548A922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920CB6-A1A6-AF26-2F17-A95E6C799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C2FE1-C327-1ACF-B63C-77EDF4AE89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BB61E-9A4C-E2D6-0C46-CCB07EC9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04CEC-665E-B4CA-1A82-1F51CCE70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CC1A97-76AC-5749-957B-2B076ED107D5}"/>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8" name="Footer Placeholder 7">
            <a:extLst>
              <a:ext uri="{FF2B5EF4-FFF2-40B4-BE49-F238E27FC236}">
                <a16:creationId xmlns:a16="http://schemas.microsoft.com/office/drawing/2014/main" id="{36752A50-9B9B-7656-90ED-22515998A4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017F7-49BA-767F-210D-DEBF6C5A74E4}"/>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8935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776C-DFF4-E435-1F03-17323C636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007F12-5334-4B5E-DE5B-95F57F7CA946}"/>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4" name="Footer Placeholder 3">
            <a:extLst>
              <a:ext uri="{FF2B5EF4-FFF2-40B4-BE49-F238E27FC236}">
                <a16:creationId xmlns:a16="http://schemas.microsoft.com/office/drawing/2014/main" id="{D2B0A735-578C-80DC-7761-95C7391766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3B0D5E-8F5A-A7AF-C696-6E0138219346}"/>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6259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F029A-862D-5711-7255-8A3313CF9D58}"/>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3" name="Footer Placeholder 2">
            <a:extLst>
              <a:ext uri="{FF2B5EF4-FFF2-40B4-BE49-F238E27FC236}">
                <a16:creationId xmlns:a16="http://schemas.microsoft.com/office/drawing/2014/main" id="{7A65F6EB-2028-383E-4157-111B3EEC33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0F51D-5DA1-F3D5-5FB5-E6F186ADFECA}"/>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3144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F6D3-2E41-295A-39A6-542B22EB5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3BF69F-C61A-BB2D-B071-65C1C8A88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34E306-74C8-3AED-F681-231B20190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4E293-9579-BEF1-B37F-9EA1A90DE7BA}"/>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6" name="Footer Placeholder 5">
            <a:extLst>
              <a:ext uri="{FF2B5EF4-FFF2-40B4-BE49-F238E27FC236}">
                <a16:creationId xmlns:a16="http://schemas.microsoft.com/office/drawing/2014/main" id="{B50410F6-CB29-2057-CA58-F2415987E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A73F-2378-97DB-9B42-BFEEC7870F9F}"/>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2202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7156-A622-3430-1FAC-EB9370222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67F63-7CE4-BDD3-8DFE-4C751452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CFD06B-E642-DA50-ACB1-7652C1808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5DC6-BB8D-6B7D-3DD8-FB00D0554FA9}"/>
              </a:ext>
            </a:extLst>
          </p:cNvPr>
          <p:cNvSpPr>
            <a:spLocks noGrp="1"/>
          </p:cNvSpPr>
          <p:nvPr>
            <p:ph type="dt" sz="half" idx="10"/>
          </p:nvPr>
        </p:nvSpPr>
        <p:spPr/>
        <p:txBody>
          <a:bodyPr/>
          <a:lstStyle/>
          <a:p>
            <a:fld id="{64F0E216-BA48-4F04-AC4F-645AA0DD6AC6}" type="datetimeFigureOut">
              <a:rPr lang="en-US" smtClean="0"/>
              <a:t>3/4/23</a:t>
            </a:fld>
            <a:endParaRPr lang="en-US"/>
          </a:p>
        </p:txBody>
      </p:sp>
      <p:sp>
        <p:nvSpPr>
          <p:cNvPr id="6" name="Footer Placeholder 5">
            <a:extLst>
              <a:ext uri="{FF2B5EF4-FFF2-40B4-BE49-F238E27FC236}">
                <a16:creationId xmlns:a16="http://schemas.microsoft.com/office/drawing/2014/main" id="{04F16C4A-F624-E7A0-B115-065A8BD15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25F8B-BD4D-B3FF-671B-135EB0C2E497}"/>
              </a:ext>
            </a:extLst>
          </p:cNvPr>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2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08C1E-56D2-9A50-3DAA-332A8C720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0D250-D3DE-936A-DB59-B2585411F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DF961-AC23-D762-CDD3-9DB296CAA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E216-BA48-4F04-AC4F-645AA0DD6AC6}" type="datetimeFigureOut">
              <a:rPr lang="en-US" smtClean="0"/>
              <a:pPr/>
              <a:t>3/4/23</a:t>
            </a:fld>
            <a:endParaRPr lang="en-US" dirty="0"/>
          </a:p>
        </p:txBody>
      </p:sp>
      <p:sp>
        <p:nvSpPr>
          <p:cNvPr id="5" name="Footer Placeholder 4">
            <a:extLst>
              <a:ext uri="{FF2B5EF4-FFF2-40B4-BE49-F238E27FC236}">
                <a16:creationId xmlns:a16="http://schemas.microsoft.com/office/drawing/2014/main" id="{B6552141-7A2C-F02A-FCBE-54BE3B0D2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865FD7-BB9C-E9FE-143F-FA2E3D7967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45802235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E15-9B39-9CD0-C144-D7B0C8924EC1}"/>
              </a:ext>
            </a:extLst>
          </p:cNvPr>
          <p:cNvSpPr>
            <a:spLocks noGrp="1"/>
          </p:cNvSpPr>
          <p:nvPr>
            <p:ph type="ctrTitle"/>
          </p:nvPr>
        </p:nvSpPr>
        <p:spPr>
          <a:xfrm>
            <a:off x="1079509" y="4602162"/>
            <a:ext cx="9861759" cy="1720850"/>
          </a:xfrm>
        </p:spPr>
        <p:txBody>
          <a:bodyPr anchor="ctr">
            <a:normAutofit/>
          </a:bodyPr>
          <a:lstStyle/>
          <a:p>
            <a:r>
              <a:rPr lang="en-US" dirty="0"/>
              <a:t>Kiva Micro Credit</a:t>
            </a:r>
          </a:p>
        </p:txBody>
      </p:sp>
      <p:sp>
        <p:nvSpPr>
          <p:cNvPr id="3" name="Subtitle 2">
            <a:extLst>
              <a:ext uri="{FF2B5EF4-FFF2-40B4-BE49-F238E27FC236}">
                <a16:creationId xmlns:a16="http://schemas.microsoft.com/office/drawing/2014/main" id="{A9426140-29F7-7CAA-FC7E-F22AB4F99AFE}"/>
              </a:ext>
            </a:extLst>
          </p:cNvPr>
          <p:cNvSpPr>
            <a:spLocks noGrp="1"/>
          </p:cNvSpPr>
          <p:nvPr>
            <p:ph type="subTitle" idx="1"/>
          </p:nvPr>
        </p:nvSpPr>
        <p:spPr>
          <a:xfrm flipH="1">
            <a:off x="9452918" y="9156355"/>
            <a:ext cx="49427" cy="61785"/>
          </a:xfrm>
        </p:spPr>
        <p:txBody>
          <a:bodyPr anchor="ctr">
            <a:normAutofit fontScale="25000" lnSpcReduction="20000"/>
          </a:bodyPr>
          <a:lstStyle/>
          <a:p>
            <a:endParaRPr lang="en-US" dirty="0"/>
          </a:p>
        </p:txBody>
      </p:sp>
      <p:pic>
        <p:nvPicPr>
          <p:cNvPr id="4" name="Picture 3" descr="Diagram&#10;&#10;Description automatically generated">
            <a:extLst>
              <a:ext uri="{FF2B5EF4-FFF2-40B4-BE49-F238E27FC236}">
                <a16:creationId xmlns:a16="http://schemas.microsoft.com/office/drawing/2014/main" id="{9AA57E1C-0831-6C86-278F-94D3F9F150FA}"/>
              </a:ext>
            </a:extLst>
          </p:cNvPr>
          <p:cNvPicPr>
            <a:picLocks noChangeAspect="1"/>
          </p:cNvPicPr>
          <p:nvPr/>
        </p:nvPicPr>
        <p:blipFill rotWithShape="1">
          <a:blip r:embed="rId2"/>
          <a:srcRect t="46722" b="12116"/>
          <a:stretch/>
        </p:blipFill>
        <p:spPr>
          <a:xfrm>
            <a:off x="20" y="10"/>
            <a:ext cx="12191977" cy="4014777"/>
          </a:xfrm>
          <a:prstGeom prst="rect">
            <a:avLst/>
          </a:prstGeom>
        </p:spPr>
      </p:pic>
    </p:spTree>
    <p:extLst>
      <p:ext uri="{BB962C8B-B14F-4D97-AF65-F5344CB8AC3E}">
        <p14:creationId xmlns:p14="http://schemas.microsoft.com/office/powerpoint/2010/main" val="309700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63973-8DC8-BD31-1AC1-FB0181AA3C9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Click on Field Partner  </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5" name="Content Placeholder 4" descr="Graphical user interface, text, application&#10;&#10;Description automatically generated with medium confidence">
            <a:extLst>
              <a:ext uri="{FF2B5EF4-FFF2-40B4-BE49-F238E27FC236}">
                <a16:creationId xmlns:a16="http://schemas.microsoft.com/office/drawing/2014/main" id="{4F54ECE5-0B5F-CC60-64D9-19CBC3584658}"/>
              </a:ext>
            </a:extLst>
          </p:cNvPr>
          <p:cNvPicPr>
            <a:picLocks noGrp="1" noChangeAspect="1"/>
          </p:cNvPicPr>
          <p:nvPr>
            <p:ph idx="1"/>
          </p:nvPr>
        </p:nvPicPr>
        <p:blipFill>
          <a:blip r:embed="rId2"/>
          <a:stretch>
            <a:fillRect/>
          </a:stretch>
        </p:blipFill>
        <p:spPr>
          <a:xfrm>
            <a:off x="4777316" y="1224108"/>
            <a:ext cx="6780700" cy="4407455"/>
          </a:xfrm>
          <a:prstGeom prst="rect">
            <a:avLst/>
          </a:prstGeom>
        </p:spPr>
      </p:pic>
    </p:spTree>
    <p:extLst>
      <p:ext uri="{BB962C8B-B14F-4D97-AF65-F5344CB8AC3E}">
        <p14:creationId xmlns:p14="http://schemas.microsoft.com/office/powerpoint/2010/main" val="356119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EF3674-200E-6063-CB65-FDCAC331F81C}"/>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Select loan amount and press loan now</a:t>
            </a:r>
          </a:p>
        </p:txBody>
      </p:sp>
      <p:pic>
        <p:nvPicPr>
          <p:cNvPr id="5" name="Content Placeholder 4" descr="Graphical user interface, application&#10;&#10;Description automatically generated">
            <a:extLst>
              <a:ext uri="{FF2B5EF4-FFF2-40B4-BE49-F238E27FC236}">
                <a16:creationId xmlns:a16="http://schemas.microsoft.com/office/drawing/2014/main" id="{CA74CD5D-7D63-E06F-6158-F35FFC3EB6EE}"/>
              </a:ext>
            </a:extLst>
          </p:cNvPr>
          <p:cNvPicPr>
            <a:picLocks noGrp="1" noChangeAspect="1"/>
          </p:cNvPicPr>
          <p:nvPr>
            <p:ph idx="1"/>
          </p:nvPr>
        </p:nvPicPr>
        <p:blipFill>
          <a:blip r:embed="rId2"/>
          <a:stretch>
            <a:fillRect/>
          </a:stretch>
        </p:blipFill>
        <p:spPr>
          <a:xfrm>
            <a:off x="4916251" y="1621960"/>
            <a:ext cx="6631341" cy="3614080"/>
          </a:xfrm>
          <a:prstGeom prst="rect">
            <a:avLst/>
          </a:prstGeom>
        </p:spPr>
      </p:pic>
    </p:spTree>
    <p:extLst>
      <p:ext uri="{BB962C8B-B14F-4D97-AF65-F5344CB8AC3E}">
        <p14:creationId xmlns:p14="http://schemas.microsoft.com/office/powerpoint/2010/main" val="171376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0EEB-8510-E28D-DDE4-41B8D51295D2}"/>
              </a:ext>
            </a:extLst>
          </p:cNvPr>
          <p:cNvSpPr>
            <a:spLocks noGrp="1"/>
          </p:cNvSpPr>
          <p:nvPr>
            <p:ph type="title"/>
          </p:nvPr>
        </p:nvSpPr>
        <p:spPr>
          <a:xfrm>
            <a:off x="838200" y="365125"/>
            <a:ext cx="9997966" cy="780503"/>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dirty="0"/>
              <a:t>                   </a:t>
            </a:r>
            <a:br>
              <a:rPr lang="en-US" dirty="0"/>
            </a:br>
            <a:r>
              <a:rPr lang="en-US" sz="4000" dirty="0"/>
              <a:t>What is Kiva?</a:t>
            </a:r>
            <a:br>
              <a:rPr lang="en-US" sz="4000" dirty="0"/>
            </a:br>
            <a:endParaRPr lang="en-US" sz="4000" dirty="0"/>
          </a:p>
        </p:txBody>
      </p:sp>
      <p:sp>
        <p:nvSpPr>
          <p:cNvPr id="3" name="Content Placeholder 2">
            <a:extLst>
              <a:ext uri="{FF2B5EF4-FFF2-40B4-BE49-F238E27FC236}">
                <a16:creationId xmlns:a16="http://schemas.microsoft.com/office/drawing/2014/main" id="{3CB197E2-682F-EC7F-75C5-CCC10697D88F}"/>
              </a:ext>
            </a:extLst>
          </p:cNvPr>
          <p:cNvSpPr>
            <a:spLocks noGrp="1"/>
          </p:cNvSpPr>
          <p:nvPr>
            <p:ph idx="1"/>
          </p:nvPr>
        </p:nvSpPr>
        <p:spPr>
          <a:xfrm>
            <a:off x="838200" y="1345323"/>
            <a:ext cx="10870324" cy="5147551"/>
          </a:xfrm>
        </p:spPr>
        <p:style>
          <a:lnRef idx="2">
            <a:schemeClr val="dk1"/>
          </a:lnRef>
          <a:fillRef idx="1">
            <a:schemeClr val="lt1"/>
          </a:fillRef>
          <a:effectRef idx="0">
            <a:schemeClr val="dk1"/>
          </a:effectRef>
          <a:fontRef idx="minor">
            <a:schemeClr val="dk1"/>
          </a:fontRef>
        </p:style>
        <p:txBody>
          <a:bodyPr>
            <a:normAutofit/>
          </a:bodyPr>
          <a:lstStyle/>
          <a:p>
            <a:r>
              <a:rPr lang="en-CA" sz="1800" dirty="0">
                <a:solidFill>
                  <a:srgbClr val="484848"/>
                </a:solidFill>
                <a:effectLst/>
                <a:latin typeface="Arial" panose="020B0604020202020204" pitchFamily="34" charset="0"/>
                <a:ea typeface="Times New Roman" panose="02020603050405020304" pitchFamily="18" charset="0"/>
              </a:rPr>
              <a:t>More than 1.7 billion people around the world are unbanked and can’t access the financial services they need. Kiva is an international non-profit, founded in 2005 in San Francisco, with a mission to expand financial access to help underserved communities thrive.</a:t>
            </a:r>
          </a:p>
          <a:p>
            <a:r>
              <a:rPr lang="en-CA" sz="1800" dirty="0">
                <a:solidFill>
                  <a:srgbClr val="484848"/>
                </a:solidFill>
                <a:effectLst/>
                <a:latin typeface="Arial" panose="020B0604020202020204" pitchFamily="34" charset="0"/>
                <a:ea typeface="Calibri" panose="020F0502020204030204" pitchFamily="34" charset="0"/>
              </a:rPr>
              <a:t>Kiva does this by crowdfunding loans and unlocking capital for the underserved, improving the quality and cost of financial services, and addressing the underlying barriers to financial access around the world.</a:t>
            </a:r>
          </a:p>
          <a:p>
            <a:r>
              <a:rPr lang="en-CA" sz="1800" dirty="0">
                <a:solidFill>
                  <a:srgbClr val="484848"/>
                </a:solidFill>
                <a:effectLst/>
                <a:latin typeface="Arial" panose="020B0604020202020204" pitchFamily="34" charset="0"/>
                <a:ea typeface="Calibri" panose="020F0502020204030204" pitchFamily="34" charset="0"/>
              </a:rPr>
              <a:t>Kiva by the Numbers</a:t>
            </a:r>
          </a:p>
          <a:p>
            <a:pPr lvl="1">
              <a:buFont typeface="Courier New" panose="02070309020205020404" pitchFamily="49" charset="0"/>
              <a:buChar char="o"/>
            </a:pPr>
            <a:r>
              <a:rPr lang="en-US" sz="1400" dirty="0"/>
              <a:t>4.6 million borrowers</a:t>
            </a:r>
          </a:p>
          <a:p>
            <a:pPr lvl="1">
              <a:buFont typeface="Courier New" panose="02070309020205020404" pitchFamily="49" charset="0"/>
              <a:buChar char="o"/>
            </a:pPr>
            <a:r>
              <a:rPr lang="en-US" sz="1400" dirty="0"/>
              <a:t>80 Countries</a:t>
            </a:r>
          </a:p>
          <a:p>
            <a:pPr lvl="1">
              <a:buFont typeface="Courier New" panose="02070309020205020404" pitchFamily="49" charset="0"/>
              <a:buChar char="o"/>
            </a:pPr>
            <a:r>
              <a:rPr lang="en-US" sz="1400" dirty="0"/>
              <a:t>2.2 Million lenders</a:t>
            </a:r>
          </a:p>
          <a:p>
            <a:pPr lvl="1">
              <a:buFont typeface="Courier New" panose="02070309020205020404" pitchFamily="49" charset="0"/>
              <a:buChar char="o"/>
            </a:pPr>
            <a:r>
              <a:rPr lang="en-US" sz="1400" dirty="0"/>
              <a:t>1.86 Billion Loans funded through Kiva</a:t>
            </a:r>
          </a:p>
          <a:p>
            <a:pPr lvl="1">
              <a:buFont typeface="Courier New" panose="02070309020205020404" pitchFamily="49" charset="0"/>
              <a:buChar char="o"/>
            </a:pPr>
            <a:r>
              <a:rPr lang="en-US" sz="1400" dirty="0"/>
              <a:t>96.3% Repayment rate</a:t>
            </a:r>
          </a:p>
          <a:p>
            <a:pPr lvl="1">
              <a:buFont typeface="Courier New" panose="02070309020205020404" pitchFamily="49" charset="0"/>
              <a:buChar char="o"/>
            </a:pPr>
            <a:r>
              <a:rPr lang="en-US" sz="1400" dirty="0"/>
              <a:t>450 Volunteers</a:t>
            </a:r>
          </a:p>
          <a:p>
            <a:pPr lvl="1">
              <a:buFont typeface="Courier New" panose="02070309020205020404" pitchFamily="49" charset="0"/>
              <a:buChar char="o"/>
            </a:pPr>
            <a:r>
              <a:rPr lang="en-US" sz="1400" dirty="0"/>
              <a:t>4,356 Field partners and trustees</a:t>
            </a:r>
          </a:p>
          <a:p>
            <a:pPr lvl="1">
              <a:buFont typeface="Courier New" panose="02070309020205020404" pitchFamily="49" charset="0"/>
              <a:buChar char="o"/>
            </a:pPr>
            <a:r>
              <a:rPr lang="en-US" sz="1400" dirty="0"/>
              <a:t>110 employees</a:t>
            </a:r>
          </a:p>
          <a:p>
            <a:pPr lvl="1">
              <a:buFont typeface="Courier New" panose="02070309020205020404" pitchFamily="49" charset="0"/>
              <a:buChar char="o"/>
            </a:pPr>
            <a:r>
              <a:rPr lang="en-US" sz="1400" dirty="0"/>
              <a:t>81% of Borrowers are women</a:t>
            </a:r>
            <a:r>
              <a:rPr lang="en-CA" sz="1400" dirty="0">
                <a:solidFill>
                  <a:srgbClr val="484848"/>
                </a:solidFill>
                <a:effectLst/>
                <a:latin typeface="Arial" panose="020B0604020202020204" pitchFamily="34" charset="0"/>
                <a:ea typeface="Calibri" panose="020F0502020204030204" pitchFamily="34" charset="0"/>
              </a:rPr>
              <a:t> </a:t>
            </a:r>
            <a:endParaRPr lang="en-CA"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7358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AF47-310D-6B10-46F9-A44B76A266F8}"/>
              </a:ext>
            </a:extLst>
          </p:cNvPr>
          <p:cNvSpPr>
            <a:spLocks noGrp="1"/>
          </p:cNvSpPr>
          <p:nvPr>
            <p:ph type="title"/>
          </p:nvPr>
        </p:nvSpPr>
        <p:spPr>
          <a:xfrm>
            <a:off x="1079500" y="654908"/>
            <a:ext cx="10026650" cy="1011967"/>
          </a:xfrm>
        </p:spPr>
        <p:style>
          <a:lnRef idx="2">
            <a:schemeClr val="dk1"/>
          </a:lnRef>
          <a:fillRef idx="1">
            <a:schemeClr val="lt1"/>
          </a:fillRef>
          <a:effectRef idx="0">
            <a:schemeClr val="dk1"/>
          </a:effectRef>
          <a:fontRef idx="minor">
            <a:schemeClr val="dk1"/>
          </a:fontRef>
        </p:style>
        <p:txBody>
          <a:bodyPr>
            <a:normAutofit fontScale="90000"/>
          </a:bodyPr>
          <a:lstStyle/>
          <a:p>
            <a:pPr algn="ctr"/>
            <a:br>
              <a:rPr lang="en-US" dirty="0"/>
            </a:br>
            <a:r>
              <a:rPr lang="en-US" dirty="0"/>
              <a:t>How does it  work</a:t>
            </a:r>
            <a:br>
              <a:rPr lang="en-US" dirty="0"/>
            </a:b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09697419-C45F-DA4A-5CD5-DF5550D38C9D}"/>
              </a:ext>
            </a:extLst>
          </p:cNvPr>
          <p:cNvPicPr>
            <a:picLocks noGrp="1" noChangeAspect="1"/>
          </p:cNvPicPr>
          <p:nvPr>
            <p:ph idx="1"/>
          </p:nvPr>
        </p:nvPicPr>
        <p:blipFill>
          <a:blip r:embed="rId2"/>
          <a:stretch>
            <a:fillRect/>
          </a:stretch>
        </p:blipFill>
        <p:spPr>
          <a:xfrm>
            <a:off x="1474812" y="1825625"/>
            <a:ext cx="9242376" cy="4351338"/>
          </a:xfrm>
        </p:spPr>
      </p:pic>
      <p:sp>
        <p:nvSpPr>
          <p:cNvPr id="6" name="TextBox 5">
            <a:extLst>
              <a:ext uri="{FF2B5EF4-FFF2-40B4-BE49-F238E27FC236}">
                <a16:creationId xmlns:a16="http://schemas.microsoft.com/office/drawing/2014/main" id="{7E49F149-606F-8550-F999-2AD4FC31E277}"/>
              </a:ext>
            </a:extLst>
          </p:cNvPr>
          <p:cNvSpPr txBox="1"/>
          <p:nvPr/>
        </p:nvSpPr>
        <p:spPr>
          <a:xfrm>
            <a:off x="8776138" y="26380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8665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F9F6FF7-DCA6-0347-69D2-673A25E78B14}"/>
              </a:ext>
            </a:extLst>
          </p:cNvPr>
          <p:cNvSpPr>
            <a:spLocks noGrp="1"/>
          </p:cNvSpPr>
          <p:nvPr>
            <p:ph type="title"/>
          </p:nvPr>
        </p:nvSpPr>
        <p:spPr>
          <a:xfrm>
            <a:off x="1251677" y="619125"/>
            <a:ext cx="2652413" cy="5619749"/>
          </a:xfrm>
        </p:spPr>
        <p:txBody>
          <a:bodyPr anchor="ctr">
            <a:normAutofit/>
          </a:bodyPr>
          <a:lstStyle/>
          <a:p>
            <a:r>
              <a:rPr lang="en-US" sz="3700" dirty="0">
                <a:solidFill>
                  <a:srgbClr val="000000"/>
                </a:solidFill>
                <a:latin typeface="Calibri" panose="020F0502020204030204" pitchFamily="34" charset="0"/>
                <a:cs typeface="Calibri" panose="020F0502020204030204" pitchFamily="34" charset="0"/>
              </a:rPr>
              <a:t>Rotary club of Calgary Centennial</a:t>
            </a:r>
            <a:br>
              <a:rPr lang="en-US" sz="3700" dirty="0">
                <a:solidFill>
                  <a:srgbClr val="000000"/>
                </a:solidFill>
                <a:latin typeface="Calibri" panose="020F0502020204030204" pitchFamily="34" charset="0"/>
                <a:cs typeface="Calibri" panose="020F0502020204030204" pitchFamily="34" charset="0"/>
              </a:rPr>
            </a:br>
            <a:r>
              <a:rPr lang="en-US" sz="3700" dirty="0">
                <a:solidFill>
                  <a:srgbClr val="000000"/>
                </a:solidFill>
                <a:latin typeface="Calibri" panose="020F0502020204030204" pitchFamily="34" charset="0"/>
                <a:cs typeface="Calibri" panose="020F0502020204030204" pitchFamily="34" charset="0"/>
              </a:rPr>
              <a:t>Involvement</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7ACF7279-51DB-FE68-34CF-BDD7CAC76DB6}"/>
              </a:ext>
            </a:extLst>
          </p:cNvPr>
          <p:cNvSpPr>
            <a:spLocks noGrp="1"/>
          </p:cNvSpPr>
          <p:nvPr>
            <p:ph idx="1"/>
          </p:nvPr>
        </p:nvSpPr>
        <p:spPr>
          <a:xfrm>
            <a:off x="4916250" y="619125"/>
            <a:ext cx="6508987" cy="5619750"/>
          </a:xfrm>
        </p:spPr>
        <p:style>
          <a:lnRef idx="2">
            <a:schemeClr val="dk1"/>
          </a:lnRef>
          <a:fillRef idx="1">
            <a:schemeClr val="lt1"/>
          </a:fillRef>
          <a:effectRef idx="0">
            <a:schemeClr val="dk1"/>
          </a:effectRef>
          <a:fontRef idx="minor">
            <a:schemeClr val="dk1"/>
          </a:fontRef>
        </p:style>
        <p:txBody>
          <a:bodyPr anchor="ctr">
            <a:normAutofit/>
          </a:bodyPr>
          <a:lstStyle/>
          <a:p>
            <a:pPr>
              <a:buFont typeface="Wingdings" pitchFamily="2" charset="2"/>
              <a:buChar char="q"/>
            </a:pPr>
            <a:r>
              <a:rPr lang="en-US" sz="2000" dirty="0">
                <a:solidFill>
                  <a:schemeClr val="tx1">
                    <a:alpha val="60000"/>
                  </a:schemeClr>
                </a:solidFill>
              </a:rPr>
              <a:t>In 2011 deposited $2500 CAD into Kiva and started making loans</a:t>
            </a:r>
          </a:p>
          <a:p>
            <a:pPr>
              <a:buFont typeface="Wingdings" pitchFamily="2" charset="2"/>
              <a:buChar char="q"/>
            </a:pPr>
            <a:r>
              <a:rPr lang="en-US" sz="2000" dirty="0">
                <a:solidFill>
                  <a:schemeClr val="tx1">
                    <a:alpha val="60000"/>
                  </a:schemeClr>
                </a:solidFill>
              </a:rPr>
              <a:t>Total deposits to date are $12,881USD</a:t>
            </a:r>
          </a:p>
          <a:p>
            <a:pPr>
              <a:buFont typeface="Wingdings" pitchFamily="2" charset="2"/>
              <a:buChar char="q"/>
            </a:pPr>
            <a:r>
              <a:rPr lang="en-US" sz="2000" dirty="0">
                <a:solidFill>
                  <a:schemeClr val="tx1">
                    <a:alpha val="60000"/>
                  </a:schemeClr>
                </a:solidFill>
              </a:rPr>
              <a:t>Have made 1891 loans in 69 countries</a:t>
            </a:r>
          </a:p>
          <a:p>
            <a:pPr>
              <a:buFont typeface="Wingdings" pitchFamily="2" charset="2"/>
              <a:buChar char="q"/>
            </a:pPr>
            <a:r>
              <a:rPr lang="en-US" sz="2000" dirty="0">
                <a:solidFill>
                  <a:schemeClr val="tx1">
                    <a:alpha val="60000"/>
                  </a:schemeClr>
                </a:solidFill>
              </a:rPr>
              <a:t>Have lent out a total of $85,590 USD</a:t>
            </a:r>
          </a:p>
          <a:p>
            <a:pPr>
              <a:buFont typeface="Wingdings" pitchFamily="2" charset="2"/>
              <a:buChar char="q"/>
            </a:pPr>
            <a:r>
              <a:rPr lang="en-US" sz="2000" dirty="0">
                <a:solidFill>
                  <a:schemeClr val="tx1">
                    <a:alpha val="60000"/>
                  </a:schemeClr>
                </a:solidFill>
              </a:rPr>
              <a:t>47 loans have defaulted  - $1,101.52 USD</a:t>
            </a:r>
          </a:p>
          <a:p>
            <a:pPr>
              <a:buFont typeface="Wingdings" pitchFamily="2" charset="2"/>
              <a:buChar char="q"/>
            </a:pPr>
            <a:endParaRPr lang="en-US" sz="2000" dirty="0">
              <a:solidFill>
                <a:schemeClr val="tx1">
                  <a:alpha val="60000"/>
                </a:schemeClr>
              </a:solidFill>
            </a:endParaRPr>
          </a:p>
        </p:txBody>
      </p:sp>
    </p:spTree>
    <p:extLst>
      <p:ext uri="{BB962C8B-B14F-4D97-AF65-F5344CB8AC3E}">
        <p14:creationId xmlns:p14="http://schemas.microsoft.com/office/powerpoint/2010/main" val="361267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A5BDE24-C738-C8A5-8A80-CC76D93A7073}"/>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000" kern="1200">
                <a:solidFill>
                  <a:schemeClr val="tx1"/>
                </a:solidFill>
                <a:latin typeface="+mj-lt"/>
                <a:ea typeface="+mj-ea"/>
                <a:cs typeface="+mj-cs"/>
              </a:rPr>
              <a:t>After logging into Kiva screen shows amount </a:t>
            </a:r>
            <a:br>
              <a:rPr lang="en-US" sz="4000" kern="1200">
                <a:solidFill>
                  <a:schemeClr val="tx1"/>
                </a:solidFill>
                <a:latin typeface="+mj-lt"/>
                <a:ea typeface="+mj-ea"/>
                <a:cs typeface="+mj-cs"/>
              </a:rPr>
            </a:br>
            <a:r>
              <a:rPr lang="en-US" sz="4000" kern="1200">
                <a:solidFill>
                  <a:schemeClr val="tx1"/>
                </a:solidFill>
                <a:latin typeface="+mj-lt"/>
                <a:ea typeface="+mj-ea"/>
                <a:cs typeface="+mj-cs"/>
              </a:rPr>
              <a:t>available to lend</a:t>
            </a:r>
          </a:p>
        </p:txBody>
      </p:sp>
      <p:pic>
        <p:nvPicPr>
          <p:cNvPr id="5" name="Content Placeholder 4" descr="Graphical user interface, application&#10;&#10;Description automatically generated">
            <a:extLst>
              <a:ext uri="{FF2B5EF4-FFF2-40B4-BE49-F238E27FC236}">
                <a16:creationId xmlns:a16="http://schemas.microsoft.com/office/drawing/2014/main" id="{0A42039D-F9CC-72CA-EED0-56B21138AE24}"/>
              </a:ext>
            </a:extLst>
          </p:cNvPr>
          <p:cNvPicPr>
            <a:picLocks noGrp="1" noChangeAspect="1"/>
          </p:cNvPicPr>
          <p:nvPr>
            <p:ph idx="1"/>
          </p:nvPr>
        </p:nvPicPr>
        <p:blipFill>
          <a:blip r:embed="rId2"/>
          <a:stretch>
            <a:fillRect/>
          </a:stretch>
        </p:blipFill>
        <p:spPr>
          <a:xfrm>
            <a:off x="4916251" y="1240657"/>
            <a:ext cx="6631341" cy="4376685"/>
          </a:xfrm>
          <a:prstGeom prst="rect">
            <a:avLst/>
          </a:prstGeom>
        </p:spPr>
      </p:pic>
    </p:spTree>
    <p:extLst>
      <p:ext uri="{BB962C8B-B14F-4D97-AF65-F5344CB8AC3E}">
        <p14:creationId xmlns:p14="http://schemas.microsoft.com/office/powerpoint/2010/main" val="274738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93EF23-AEFE-5CEC-A3E7-7C081767D454}"/>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3500" kern="1200">
                <a:solidFill>
                  <a:schemeClr val="tx1"/>
                </a:solidFill>
                <a:latin typeface="+mj-lt"/>
                <a:ea typeface="+mj-ea"/>
                <a:cs typeface="+mj-cs"/>
              </a:rPr>
              <a:t>After pressing the lend button – taken to screen that shows loans that are almost funded</a:t>
            </a:r>
          </a:p>
        </p:txBody>
      </p:sp>
      <p:pic>
        <p:nvPicPr>
          <p:cNvPr id="5" name="Content Placeholder 4" descr="Graphical user interface, text, application, Teams&#10;&#10;Description automatically generated">
            <a:extLst>
              <a:ext uri="{FF2B5EF4-FFF2-40B4-BE49-F238E27FC236}">
                <a16:creationId xmlns:a16="http://schemas.microsoft.com/office/drawing/2014/main" id="{2C5BA68D-F2FB-3C98-6D9A-E80D3BDE59FE}"/>
              </a:ext>
            </a:extLst>
          </p:cNvPr>
          <p:cNvPicPr>
            <a:picLocks noGrp="1" noChangeAspect="1"/>
          </p:cNvPicPr>
          <p:nvPr>
            <p:ph idx="1"/>
          </p:nvPr>
        </p:nvPicPr>
        <p:blipFill>
          <a:blip r:embed="rId2"/>
          <a:stretch>
            <a:fillRect/>
          </a:stretch>
        </p:blipFill>
        <p:spPr>
          <a:xfrm>
            <a:off x="4916251" y="1771165"/>
            <a:ext cx="6631341" cy="3315670"/>
          </a:xfrm>
          <a:prstGeom prst="rect">
            <a:avLst/>
          </a:prstGeom>
        </p:spPr>
      </p:pic>
    </p:spTree>
    <p:extLst>
      <p:ext uri="{BB962C8B-B14F-4D97-AF65-F5344CB8AC3E}">
        <p14:creationId xmlns:p14="http://schemas.microsoft.com/office/powerpoint/2010/main" val="198203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6" name="Freeform: Shape 15">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8" name="Freeform: Shape 17">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9B0406-0892-1E58-BE88-7E4F63CCEE20}"/>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Click on the borrower’s name and their story appears</a:t>
            </a:r>
          </a:p>
        </p:txBody>
      </p:sp>
      <p:pic>
        <p:nvPicPr>
          <p:cNvPr id="7" name="Content Placeholder 6" descr="Graphical user interface, text, application&#10;&#10;Description automatically generated">
            <a:extLst>
              <a:ext uri="{FF2B5EF4-FFF2-40B4-BE49-F238E27FC236}">
                <a16:creationId xmlns:a16="http://schemas.microsoft.com/office/drawing/2014/main" id="{8D28641C-B238-80BC-48C3-A276613C6D21}"/>
              </a:ext>
            </a:extLst>
          </p:cNvPr>
          <p:cNvPicPr>
            <a:picLocks noGrp="1" noChangeAspect="1"/>
          </p:cNvPicPr>
          <p:nvPr>
            <p:ph idx="1"/>
          </p:nvPr>
        </p:nvPicPr>
        <p:blipFill>
          <a:blip r:embed="rId2"/>
          <a:stretch>
            <a:fillRect/>
          </a:stretch>
        </p:blipFill>
        <p:spPr>
          <a:xfrm>
            <a:off x="4916251" y="1323549"/>
            <a:ext cx="6631341" cy="4210901"/>
          </a:xfrm>
          <a:prstGeom prst="rect">
            <a:avLst/>
          </a:prstGeom>
        </p:spPr>
      </p:pic>
    </p:spTree>
    <p:extLst>
      <p:ext uri="{BB962C8B-B14F-4D97-AF65-F5344CB8AC3E}">
        <p14:creationId xmlns:p14="http://schemas.microsoft.com/office/powerpoint/2010/main" val="349318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3CF55EB-9CBD-40C2-24A7-724AB3B414E6}"/>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000" kern="1200">
                <a:solidFill>
                  <a:schemeClr val="tx1"/>
                </a:solidFill>
                <a:latin typeface="+mj-lt"/>
                <a:ea typeface="+mj-ea"/>
                <a:cs typeface="+mj-cs"/>
              </a:rPr>
              <a:t>Scrolling down will display information about the lending organization</a:t>
            </a:r>
          </a:p>
        </p:txBody>
      </p:sp>
      <p:pic>
        <p:nvPicPr>
          <p:cNvPr id="5" name="Content Placeholder 4" descr="Text, letter&#10;&#10;Description automatically generated">
            <a:extLst>
              <a:ext uri="{FF2B5EF4-FFF2-40B4-BE49-F238E27FC236}">
                <a16:creationId xmlns:a16="http://schemas.microsoft.com/office/drawing/2014/main" id="{98E0662F-DFFD-011A-D206-FEC064B52035}"/>
              </a:ext>
            </a:extLst>
          </p:cNvPr>
          <p:cNvPicPr>
            <a:picLocks noGrp="1" noChangeAspect="1"/>
          </p:cNvPicPr>
          <p:nvPr>
            <p:ph idx="1"/>
          </p:nvPr>
        </p:nvPicPr>
        <p:blipFill>
          <a:blip r:embed="rId2"/>
          <a:stretch>
            <a:fillRect/>
          </a:stretch>
        </p:blipFill>
        <p:spPr>
          <a:xfrm>
            <a:off x="4916251" y="817909"/>
            <a:ext cx="6631341" cy="5222181"/>
          </a:xfrm>
          <a:prstGeom prst="rect">
            <a:avLst/>
          </a:prstGeom>
        </p:spPr>
      </p:pic>
    </p:spTree>
    <p:extLst>
      <p:ext uri="{BB962C8B-B14F-4D97-AF65-F5344CB8AC3E}">
        <p14:creationId xmlns:p14="http://schemas.microsoft.com/office/powerpoint/2010/main" val="187204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DEBE-ABDB-B45C-9B4E-F7183AA08C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Scroll down to loan details</a:t>
            </a:r>
          </a:p>
        </p:txBody>
      </p:sp>
      <p:pic>
        <p:nvPicPr>
          <p:cNvPr id="5" name="Content Placeholder 4" descr="Graphical user interface, text, application&#10;&#10;Description automatically generated with medium confidence">
            <a:extLst>
              <a:ext uri="{FF2B5EF4-FFF2-40B4-BE49-F238E27FC236}">
                <a16:creationId xmlns:a16="http://schemas.microsoft.com/office/drawing/2014/main" id="{62BA4D0F-EA39-43B6-DB23-6F3E54D2DD13}"/>
              </a:ext>
            </a:extLst>
          </p:cNvPr>
          <p:cNvPicPr>
            <a:picLocks noGrp="1" noChangeAspect="1"/>
          </p:cNvPicPr>
          <p:nvPr>
            <p:ph idx="1"/>
          </p:nvPr>
        </p:nvPicPr>
        <p:blipFill>
          <a:blip r:embed="rId2"/>
          <a:stretch>
            <a:fillRect/>
          </a:stretch>
        </p:blipFill>
        <p:spPr>
          <a:xfrm>
            <a:off x="4777316" y="1664853"/>
            <a:ext cx="6780700" cy="3525964"/>
          </a:xfrm>
          <a:prstGeom prst="rect">
            <a:avLst/>
          </a:prstGeom>
        </p:spPr>
      </p:pic>
    </p:spTree>
    <p:extLst>
      <p:ext uri="{BB962C8B-B14F-4D97-AF65-F5344CB8AC3E}">
        <p14:creationId xmlns:p14="http://schemas.microsoft.com/office/powerpoint/2010/main" val="2236696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244</Words>
  <Application>Microsoft Macintosh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Times New Roman</vt:lpstr>
      <vt:lpstr>Wingdings</vt:lpstr>
      <vt:lpstr>Office Theme</vt:lpstr>
      <vt:lpstr>Kiva Micro Credit</vt:lpstr>
      <vt:lpstr>                    What is Kiva? </vt:lpstr>
      <vt:lpstr> How does it  work </vt:lpstr>
      <vt:lpstr>Rotary club of Calgary Centennial Involvement</vt:lpstr>
      <vt:lpstr>After logging into Kiva screen shows amount  available to lend</vt:lpstr>
      <vt:lpstr>After pressing the lend button – taken to screen that shows loans that are almost funded</vt:lpstr>
      <vt:lpstr>Click on the borrower’s name and their story appears</vt:lpstr>
      <vt:lpstr>Scrolling down will display information about the lending organization</vt:lpstr>
      <vt:lpstr>Scroll down to loan details</vt:lpstr>
      <vt:lpstr>Click on Field Partner   </vt:lpstr>
      <vt:lpstr>Select loan amount and press loan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Kiva Micro Credit</dc:title>
  <dc:creator>Irene Osteneck</dc:creator>
  <cp:lastModifiedBy>Irene Osteneck</cp:lastModifiedBy>
  <cp:revision>14</cp:revision>
  <cp:lastPrinted>2023-03-05T00:14:37Z</cp:lastPrinted>
  <dcterms:created xsi:type="dcterms:W3CDTF">2023-03-01T20:32:18Z</dcterms:created>
  <dcterms:modified xsi:type="dcterms:W3CDTF">2023-03-05T00:26:52Z</dcterms:modified>
</cp:coreProperties>
</file>