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3660" r:id="rId1"/>
    <p:sldMasterId id="2147483648" r:id="rId2"/>
    <p:sldMasterId id="2147483683" r:id="rId3"/>
    <p:sldMasterId id="2147483695" r:id="rId4"/>
  </p:sldMasterIdLst>
  <p:notesMasterIdLst>
    <p:notesMasterId r:id="rId21"/>
  </p:notesMasterIdLst>
  <p:handoutMasterIdLst>
    <p:handoutMasterId r:id="rId22"/>
  </p:handoutMasterIdLst>
  <p:sldIdLst>
    <p:sldId id="264" r:id="rId5"/>
    <p:sldId id="267" r:id="rId6"/>
    <p:sldId id="293" r:id="rId7"/>
    <p:sldId id="282" r:id="rId8"/>
    <p:sldId id="265" r:id="rId9"/>
    <p:sldId id="290" r:id="rId10"/>
    <p:sldId id="281" r:id="rId11"/>
    <p:sldId id="294" r:id="rId12"/>
    <p:sldId id="292" r:id="rId13"/>
    <p:sldId id="288" r:id="rId14"/>
    <p:sldId id="289" r:id="rId15"/>
    <p:sldId id="275" r:id="rId16"/>
    <p:sldId id="295" r:id="rId17"/>
    <p:sldId id="279" r:id="rId18"/>
    <p:sldId id="296" r:id="rId19"/>
    <p:sldId id="297" r:id="rId20"/>
  </p:sldIdLst>
  <p:sldSz cx="9144000" cy="6858000" type="screen4x3"/>
  <p:notesSz cx="7010400" cy="9396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FFCC66"/>
    <a:srgbClr val="FFFFCC"/>
    <a:srgbClr val="008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5" autoAdjust="0"/>
    <p:restoredTop sz="72190" autoAdjust="0"/>
  </p:normalViewPr>
  <p:slideViewPr>
    <p:cSldViewPr>
      <p:cViewPr varScale="1">
        <p:scale>
          <a:sx n="54" d="100"/>
          <a:sy n="54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defTabSz="93821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70338" y="0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 defTabSz="938213" eaLnBrk="0" hangingPunct="0">
              <a:defRPr sz="1200"/>
            </a:lvl1pPr>
          </a:lstStyle>
          <a:p>
            <a:pPr>
              <a:defRPr/>
            </a:pPr>
            <a:fld id="{94E7BD63-C4D2-4F6C-A60C-F73448DB71D9}" type="datetime1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924925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defTabSz="93821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70338" y="8924925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 defTabSz="938213" eaLnBrk="0" hangingPunct="0">
              <a:defRPr sz="1200"/>
            </a:lvl1pPr>
          </a:lstStyle>
          <a:p>
            <a:fld id="{D5899F39-2B2B-4554-A38A-212B565121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54999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defTabSz="93821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70338" y="0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 defTabSz="938213" eaLnBrk="0" hangingPunct="0">
              <a:defRPr sz="1200"/>
            </a:lvl1pPr>
          </a:lstStyle>
          <a:p>
            <a:pPr>
              <a:defRPr/>
            </a:pPr>
            <a:fld id="{38489D5D-E1FB-4C0C-BA3B-1C132E735AE2}" type="datetime1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704850"/>
            <a:ext cx="4699000" cy="3524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1675" y="4464050"/>
            <a:ext cx="5607050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924925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defTabSz="93821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70338" y="8924925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 defTabSz="938213" eaLnBrk="0" hangingPunct="0">
              <a:defRPr sz="1200"/>
            </a:lvl1pPr>
          </a:lstStyle>
          <a:p>
            <a:fld id="{3EA17464-6622-4F30-9B0F-3D175F32E0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07628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5BC25D64-A5CE-4C2B-87D9-C8B06DD7F609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1100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BF08E7F4-E690-402E-A1E1-3BFB67411018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CA" altLang="en-US" smtClean="0">
                <a:ea typeface="ＭＳ Ｐゴシック" panose="020B0600070205080204" pitchFamily="34" charset="-128"/>
              </a:rPr>
              <a:t>The Organisation for Economic Co-operation and Development (OECD)</a:t>
            </a:r>
          </a:p>
          <a:p>
            <a:r>
              <a:rPr lang="en-CA" altLang="en-US" smtClean="0">
                <a:ea typeface="ＭＳ Ｐゴシック" panose="020B0600070205080204" pitchFamily="34" charset="-128"/>
              </a:rPr>
              <a:t>Created by the OECD in 2008, the OECD/INFE seeks to promote and facilitate international co-operation between policy makers and other stakeholders on financial education issues worldwide.</a:t>
            </a:r>
          </a:p>
          <a:p>
            <a:endParaRPr lang="en-CA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1634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4B86931F-54DB-4506-9210-B23F492C5BFF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5278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D65243EF-0C3F-4CA6-B721-CAE6A0B99BF8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400" smtClean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1168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1D89D189-6F7E-4C1C-95A8-48DA20C7F74C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8302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791810BC-9766-4F33-9BE2-34B7CF50F75A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Long study was of EFS – to measure impact on drop out rate</a:t>
            </a:r>
          </a:p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BCG made sure to focus on causal connection – did the respondents believe JA played a significant impact on their responses and only used top box (significantly impacted) to calculate the ROI impact</a:t>
            </a:r>
          </a:p>
        </p:txBody>
      </p:sp>
    </p:spTree>
    <p:extLst>
      <p:ext uri="{BB962C8B-B14F-4D97-AF65-F5344CB8AC3E}">
        <p14:creationId xmlns:p14="http://schemas.microsoft.com/office/powerpoint/2010/main" val="3326635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66240FD2-6B63-4BA0-AC49-96661466BACD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SMART</a:t>
            </a:r>
          </a:p>
          <a:p>
            <a:pPr>
              <a:buFontTx/>
              <a:buChar char="•"/>
            </a:pPr>
            <a:r>
              <a:rPr lang="en-CA" altLang="en-US" smtClean="0">
                <a:ea typeface="ＭＳ Ｐゴシック" panose="020B0600070205080204" pitchFamily="34" charset="-128"/>
              </a:rPr>
              <a:t>Majority of schools have smartboards, many in each of their jr high classrooms, so teachers came to us to ask about utilizing the great technology that is available in schools</a:t>
            </a:r>
          </a:p>
          <a:p>
            <a:pPr>
              <a:buFontTx/>
              <a:buChar char="•"/>
            </a:pPr>
            <a:r>
              <a:rPr lang="en-CA" altLang="en-US" smtClean="0">
                <a:ea typeface="ＭＳ Ｐゴシック" panose="020B0600070205080204" pitchFamily="34" charset="-128"/>
              </a:rPr>
              <a:t>By incorporating technology, the EFS is more interactive</a:t>
            </a:r>
          </a:p>
          <a:p>
            <a:pPr>
              <a:buFontTx/>
              <a:buChar char="•"/>
            </a:pPr>
            <a:r>
              <a:rPr lang="en-CA" altLang="en-US" smtClean="0">
                <a:ea typeface="ＭＳ Ｐゴシック" panose="020B0600070205080204" pitchFamily="34" charset="-128"/>
              </a:rPr>
              <a:t>Relates better to outcomes for the 21st Century learner (a model the AB curriculum is based on), and is meant to improve the overall impact</a:t>
            </a:r>
          </a:p>
          <a:p>
            <a:pPr>
              <a:buFontTx/>
              <a:buChar char="•"/>
            </a:pPr>
            <a:r>
              <a:rPr lang="en-CA" altLang="en-US" smtClean="0">
                <a:ea typeface="ＭＳ Ｐゴシック" panose="020B0600070205080204" pitchFamily="34" charset="-128"/>
              </a:rPr>
              <a:t>Advisory team (made up of volunteers, teachers, school board representatives, JA Staff and SMART representatives) is working with a hired curriculum consultant to convert the program </a:t>
            </a:r>
          </a:p>
          <a:p>
            <a:pPr>
              <a:buFontTx/>
              <a:buChar char="•"/>
            </a:pPr>
            <a:r>
              <a:rPr lang="en-CA" altLang="en-US" smtClean="0">
                <a:ea typeface="ＭＳ Ｐゴシック" panose="020B0600070205080204" pitchFamily="34" charset="-128"/>
              </a:rPr>
              <a:t>Pilot is planned for this June, with hopes of making it available to schools as an option to the regular EFS this fall</a:t>
            </a:r>
          </a:p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b="1" smtClean="0">
                <a:ea typeface="ＭＳ Ｐゴシック" panose="020B0600070205080204" pitchFamily="34" charset="-128"/>
              </a:rPr>
              <a:t>ISP</a:t>
            </a:r>
          </a:p>
          <a:p>
            <a:endParaRPr lang="en-US" altLang="en-US" b="1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4795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B9452883-2A58-47A3-AFC2-E1E9C2A99380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b="1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43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EE2F5520-A730-4F6B-B24D-4531D733D4CE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029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F4499A40-50B2-49E3-8492-01F41E6F68FF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CP is full cycle of business development :  electing officers, business plan, raising share capital, product R&amp;D, production and sales, liquidation and a culminating shareholders report – all in 4 months.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Products have evolved over the years</a:t>
            </a:r>
          </a:p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Most elementary and middle school programs are IN-SCHOOL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Teacher registers, JA recruits, screens and trains volunteers</a:t>
            </a:r>
          </a:p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4985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1D11CF23-49E8-4B4E-814C-315CCE4BC778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 smtClean="0">
                <a:ea typeface="ＭＳ Ｐゴシック" panose="020B0600070205080204" pitchFamily="34" charset="-128"/>
              </a:rPr>
              <a:t>BBOBW:</a:t>
            </a:r>
            <a:r>
              <a:rPr lang="en-US" altLang="en-US" smtClean="0">
                <a:ea typeface="ＭＳ Ｐゴシック" panose="020B0600070205080204" pitchFamily="34" charset="-128"/>
              </a:rPr>
              <a:t> A dynamic program that introduces students to the free enterprise system, the role of business in their community and encourages them to explore career options.</a:t>
            </a:r>
          </a:p>
          <a:p>
            <a:pPr>
              <a:lnSpc>
                <a:spcPct val="90000"/>
              </a:lnSpc>
            </a:pPr>
            <a:r>
              <a:rPr lang="en-US" altLang="en-US" b="1" smtClean="0">
                <a:ea typeface="ＭＳ Ｐゴシック" panose="020B0600070205080204" pitchFamily="34" charset="-128"/>
              </a:rPr>
              <a:t>DWS: </a:t>
            </a:r>
            <a:r>
              <a:rPr lang="en-US" altLang="en-US" smtClean="0">
                <a:ea typeface="ＭＳ Ｐゴシック" panose="020B0600070205080204" pitchFamily="34" charset="-128"/>
              </a:rPr>
              <a:t>Students develop the financial literacy skills necessary to set goals and make informed decisions about their financial futures. Students will learn about money management, budgeting and investing.</a:t>
            </a:r>
          </a:p>
          <a:p>
            <a:pPr>
              <a:lnSpc>
                <a:spcPct val="90000"/>
              </a:lnSpc>
            </a:pPr>
            <a:r>
              <a:rPr lang="en-US" altLang="en-US" b="1" smtClean="0">
                <a:ea typeface="ＭＳ Ｐゴシック" panose="020B0600070205080204" pitchFamily="34" charset="-128"/>
              </a:rPr>
              <a:t>ISP: </a:t>
            </a:r>
            <a:r>
              <a:rPr lang="en-US" altLang="en-US" smtClean="0">
                <a:ea typeface="ＭＳ Ｐゴシック" panose="020B0600070205080204" pitchFamily="34" charset="-128"/>
              </a:rPr>
              <a:t>Students increase financial literacy and explore their financial future through classroom activities and an on-line challenge that allows them to trade real stocks in a risk free environment.</a:t>
            </a:r>
          </a:p>
          <a:p>
            <a:pPr>
              <a:lnSpc>
                <a:spcPct val="90000"/>
              </a:lnSpc>
            </a:pPr>
            <a:r>
              <a:rPr lang="en-US" altLang="en-US" b="1" smtClean="0">
                <a:ea typeface="ＭＳ Ｐゴシック" panose="020B0600070205080204" pitchFamily="34" charset="-128"/>
              </a:rPr>
              <a:t>EFS: </a:t>
            </a:r>
            <a:r>
              <a:rPr lang="en-US" altLang="en-US" smtClean="0">
                <a:ea typeface="ＭＳ Ｐゴシック" panose="020B0600070205080204" pitchFamily="34" charset="-128"/>
              </a:rPr>
              <a:t>Students to reflect upon the advantages of remaining in school long enough to acquire the knowledge, skills and attitudes needed for long term career success.</a:t>
            </a:r>
          </a:p>
          <a:p>
            <a:pPr>
              <a:lnSpc>
                <a:spcPct val="90000"/>
              </a:lnSpc>
            </a:pPr>
            <a:r>
              <a:rPr lang="en-US" altLang="en-US" b="1" smtClean="0">
                <a:ea typeface="ＭＳ Ｐゴシック" panose="020B0600070205080204" pitchFamily="34" charset="-128"/>
              </a:rPr>
              <a:t>WOC:</a:t>
            </a:r>
            <a:r>
              <a:rPr lang="en-US" altLang="en-US" smtClean="0">
                <a:ea typeface="ＭＳ Ｐゴシック" panose="020B0600070205080204" pitchFamily="34" charset="-128"/>
              </a:rPr>
              <a:t> Interactive career forum for high school girls. Over 40 career mentors sit for round table discussions with the students for this half day event.</a:t>
            </a:r>
            <a:endParaRPr lang="en-US" altLang="en-US" b="1" smtClean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b="1" smtClean="0">
                <a:ea typeface="ＭＳ Ｐゴシック" panose="020B0600070205080204" pitchFamily="34" charset="-128"/>
              </a:rPr>
              <a:t>CP: </a:t>
            </a:r>
            <a:r>
              <a:rPr lang="en-US" altLang="en-US" smtClean="0">
                <a:ea typeface="ＭＳ Ｐゴシック" panose="020B0600070205080204" pitchFamily="34" charset="-128"/>
              </a:rPr>
              <a:t>Students</a:t>
            </a:r>
            <a:r>
              <a:rPr lang="en-US" altLang="en-US" b="1" smtClean="0">
                <a:ea typeface="ＭＳ Ｐゴシック" panose="020B0600070205080204" pitchFamily="34" charset="-128"/>
              </a:rPr>
              <a:t> </a:t>
            </a:r>
            <a:r>
              <a:rPr lang="en-US" altLang="en-US" smtClean="0">
                <a:ea typeface="ＭＳ Ｐゴシック" panose="020B0600070205080204" pitchFamily="34" charset="-128"/>
              </a:rPr>
              <a:t>experience the risks and rewards of entrepreneurship by operating their own businesses. Participants practice leadership and teamwork, coached by a team of business volunteers. </a:t>
            </a:r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970338" y="8924925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44" tIns="46872" rIns="93744" bIns="46872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</a:pPr>
            <a:fld id="{53FA8CA8-0FC1-45A9-ADEF-A4886E01CA25}" type="slidenum">
              <a:rPr lang="en-US" altLang="en-US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848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6A839D96-C582-4FA3-9986-DFAE5ABC0D59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JA would not exist without volunteers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They run our programs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Bring real life experience to the classroom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Commit their time to inspiring our youth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Come from all areas of business and experience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Business people, students, retirees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Screening protocol to ensure safety for students, teachers, volunteers and JA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Screening occurs with every volunteer and is tracked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000" smtClean="0">
                <a:ea typeface="ＭＳ Ｐゴシック" panose="020B0600070205080204" pitchFamily="34" charset="-128"/>
              </a:rPr>
              <a:t>Police checks are performed for higher level volunteers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 smtClean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600" smtClean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77" name="Slide Number Placeholder 3"/>
          <p:cNvSpPr txBox="1">
            <a:spLocks noGrp="1"/>
          </p:cNvSpPr>
          <p:nvPr/>
        </p:nvSpPr>
        <p:spPr bwMode="auto">
          <a:xfrm>
            <a:off x="3970338" y="8924925"/>
            <a:ext cx="30384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44" tIns="46872" rIns="93744" bIns="46872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</a:pPr>
            <a:fld id="{4906AD83-FB40-4FF3-96C7-9C6CAA6FA5B2}" type="slidenum">
              <a:rPr lang="en-US" altLang="en-US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6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F77AE343-0DE5-48CA-A102-3AE8F3A358F6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8792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0EA0EE82-46E1-409C-B772-31DBFF5A9317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708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A1BF0FDB-A9B2-4EF3-ACE4-00008576926C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Digital Wallets</a:t>
            </a:r>
          </a:p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b="1" smtClean="0">
                <a:ea typeface="ＭＳ Ｐゴシック" panose="020B0600070205080204" pitchFamily="34" charset="-128"/>
              </a:rPr>
              <a:t>NEET’s :  </a:t>
            </a:r>
            <a:r>
              <a:rPr lang="en-US" altLang="en-US" smtClean="0">
                <a:ea typeface="ＭＳ Ｐゴシック" panose="020B0600070205080204" pitchFamily="34" charset="-128"/>
              </a:rPr>
              <a:t>Neither Employed,  in Education, or in Training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Intl Labour Org (ILO)  says Youth Unemployment is a global crisis and not likely to alleviate until 2016</a:t>
            </a:r>
          </a:p>
          <a:p>
            <a:r>
              <a:rPr lang="en-CA" altLang="en-US" smtClean="0">
                <a:ea typeface="ＭＳ Ｐゴシック" panose="020B0600070205080204" pitchFamily="34" charset="-128"/>
              </a:rPr>
              <a:t>2015 - number of entrepreneurs under 30 is at a 20 year low. And 41% of youth cite fear of failing as why they aren't starting their own business. (Almost doubled from prior study). </a:t>
            </a:r>
            <a:endParaRPr lang="en-US" altLang="en-US" smtClean="0">
              <a:ea typeface="ＭＳ Ｐゴシック" panose="020B0600070205080204" pitchFamily="34" charset="-128"/>
            </a:endParaRPr>
          </a:p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Looking specifically at family based businesses: 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Only 30% of businesses survive generational transition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Only 1 in 9 family enterprises succeed to a 3</a:t>
            </a:r>
            <a:r>
              <a:rPr lang="en-US" altLang="en-US" baseline="30000" smtClean="0">
                <a:ea typeface="ＭＳ Ｐゴシック" panose="020B0600070205080204" pitchFamily="34" charset="-128"/>
              </a:rPr>
              <a:t>rd</a:t>
            </a:r>
            <a:r>
              <a:rPr lang="en-US" altLang="en-US" smtClean="0">
                <a:ea typeface="ＭＳ Ｐゴシック" panose="020B0600070205080204" pitchFamily="34" charset="-128"/>
              </a:rPr>
              <a:t> generation.</a:t>
            </a:r>
          </a:p>
        </p:txBody>
      </p:sp>
    </p:spTree>
    <p:extLst>
      <p:ext uri="{BB962C8B-B14F-4D97-AF65-F5344CB8AC3E}">
        <p14:creationId xmlns:p14="http://schemas.microsoft.com/office/powerpoint/2010/main" val="154118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3276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64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600200"/>
            <a:ext cx="2076450" cy="45259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769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85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orizontal PowerPoint Head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BF416-DE02-4980-8BDE-82221CD1B388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C95F4-99AF-4F44-A886-7F3A730212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212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E92A6-7B0D-4316-90B7-115F67A41B80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51BFD-2895-4957-A5AA-BB2E5553EB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4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422E9-B60A-418D-90E7-B5D2C4065A5E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CE4A18-04AC-4BD4-B098-18275DBECF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8113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34869-BAF8-4F7E-BA4E-CFB534C0B8B4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D42B93-A47E-4FD8-8D11-0B265D6FB1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576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D3F2D-CD9E-42C8-81DD-A6C8ED68D6AF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9FF8AF-531B-4046-B63E-76D95BE7C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021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F7554-FD3D-4388-A17E-1BA8244682A9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FD7CD7-8D99-437F-836D-F2F7EC690E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2131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0604E-AB56-475C-8FBF-C2DC6538F26D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46D9CD-5854-448D-9B25-6AE2D40590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8165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91D2B-89D5-48C1-BD75-8BE89B6CD65F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143616-9860-4FFA-A61F-7354E83776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80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3276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91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2A4EB-7812-4FF7-945B-36478B7A5D5A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176BC-69AB-4A03-AABE-2A3DFD48B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666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325C-4FB6-4C49-B723-758CF8486CE4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81B28A-C801-4959-BFCD-F17B2FA688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038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E2C07-420B-4CAA-A6D4-AEB337FE6D3A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A5C30D-F770-47D1-82CE-2B85919DE7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847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987AE-3486-4487-BA04-90FF6209A207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8C2A76-4870-4788-B974-3D9AF7763B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53763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C01D6-92BA-4E92-9A09-081FAC96359B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5D85B-DA0B-4086-B9A1-ABB353925F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956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8C822-E5B0-433D-9B5A-3B08E905071C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5EF41-A00F-420E-9A09-A55E4C0E24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029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3A866-A247-4BD3-9934-4CF7458B715F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AF494-DC1F-41C7-BE8C-9178138EF1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18336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3AEC-6C45-48FE-AFB3-D29CF228BF6D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0A80AF-9985-4982-BC4B-0660489CBD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5662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E5BD-9AEA-46A0-B52D-F42F704C3442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48C78-2BD1-404A-A9B1-297EE8DC1D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326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A65D5-879E-4ADB-8B09-287F45CD0526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26295-329A-4388-A07D-94342480C7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195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78614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1B7A-4F03-458F-AE0B-471B83DD8A4E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B48D1-6329-4440-BCD2-5FEB641A05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279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82F80-E20A-436D-BA8D-162149B61A74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8C653-7531-45B2-B66D-2A423590B6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26180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549CD-3B23-4F95-857A-46E64D1EE459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E24D3-5BCE-43CE-BAE2-7E5E85E1A2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3713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3748D-DDCD-4104-B570-E0C1C292257C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A3303-467D-40F2-AA41-D1E5C201BD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99280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F69D4-941D-4E6D-A2FC-1AD29661293C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73F9E-AA78-4CB6-9ADB-6F47E3E48F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674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D7FCF-7086-44D8-B485-712EFEFE29F9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2AEAA9-B518-4F38-A31B-58F6FC2D19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881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06ACC-C880-4237-B93F-1F4220F05B90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C8FD6-34D2-412A-A47C-4696A85CB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48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BD741-442D-44B8-9334-A747B0056185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85943-DFB0-4574-B693-8B0EE5C550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8704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8467B-CBDA-4C46-8667-D6D895E82EED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DFAF0-2DCE-49B7-B7CD-A6CE8C93B0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5587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68C7D-C527-4A13-8EE9-52F0E9B7B885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37ECB-822D-4BDD-84E5-9A1A318A65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55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3276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939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F588F-9609-4637-BB05-97BEFD4B0CF2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CF1F7-2FAF-4F52-B4BA-20564E3C2D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6679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A53C4-A200-4CA9-B61E-952EAD0E175F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43262-24CB-47B2-A8E0-817CB0DFD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40223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720EF-89C6-4C80-9099-6BE1ABD68633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E1C78-3F4B-4617-892F-C21410F0D8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760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0A9BC-A3FC-47CF-94E7-9981CB1E1253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79C90-B86A-4056-8300-3DC1FE0813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98337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7C5BE-61B7-4903-9180-00AA4845DA81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2DD0E-7030-4D03-9C8A-290A0DFB95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64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5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3276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89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07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461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838200" y="228600"/>
            <a:ext cx="7543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4400" dirty="0" smtClean="0">
              <a:solidFill>
                <a:schemeClr val="tx2"/>
              </a:solidFill>
            </a:endParaRPr>
          </a:p>
        </p:txBody>
      </p:sp>
      <p:sp>
        <p:nvSpPr>
          <p:cNvPr id="1027" name="Rectangle 8"/>
          <p:cNvSpPr>
            <a:spLocks noChangeArrowheads="1"/>
          </p:cNvSpPr>
          <p:nvPr userDrawn="1"/>
        </p:nvSpPr>
        <p:spPr bwMode="auto">
          <a:xfrm>
            <a:off x="838200" y="1981200"/>
            <a:ext cx="7620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20000"/>
              </a:spcBef>
              <a:defRPr/>
            </a:pPr>
            <a:endParaRPr lang="en-US" altLang="en-US" sz="3200" dirty="0" smtClean="0"/>
          </a:p>
        </p:txBody>
      </p:sp>
      <p:cxnSp>
        <p:nvCxnSpPr>
          <p:cNvPr id="1028" name="AutoShape 9"/>
          <p:cNvCxnSpPr>
            <a:cxnSpLocks noChangeShapeType="1"/>
          </p:cNvCxnSpPr>
          <p:nvPr userDrawn="1"/>
        </p:nvCxnSpPr>
        <p:spPr bwMode="auto">
          <a:xfrm>
            <a:off x="533400" y="1524000"/>
            <a:ext cx="8077200" cy="0"/>
          </a:xfrm>
          <a:prstGeom prst="straightConnector1">
            <a:avLst/>
          </a:prstGeom>
          <a:noFill/>
          <a:ln w="9525">
            <a:solidFill>
              <a:srgbClr val="00844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9" name="Picture 10" descr="WEF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400800"/>
            <a:ext cx="36369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12"/>
          <p:cNvSpPr>
            <a:spLocks noChangeArrowheads="1"/>
          </p:cNvSpPr>
          <p:nvPr userDrawn="1"/>
        </p:nvSpPr>
        <p:spPr bwMode="auto">
          <a:xfrm>
            <a:off x="685800" y="3962400"/>
            <a:ext cx="7848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20000"/>
              </a:spcBef>
              <a:buFontTx/>
              <a:buChar char="•"/>
              <a:defRPr/>
            </a:pPr>
            <a:endParaRPr lang="en-US" altLang="en-US" sz="3200" dirty="0" smtClean="0"/>
          </a:p>
        </p:txBody>
      </p:sp>
      <p:sp>
        <p:nvSpPr>
          <p:cNvPr id="1031" name="Rectangle 13"/>
          <p:cNvSpPr>
            <a:spLocks noChangeArrowheads="1"/>
          </p:cNvSpPr>
          <p:nvPr userDrawn="1"/>
        </p:nvSpPr>
        <p:spPr bwMode="auto">
          <a:xfrm>
            <a:off x="685800" y="2667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4400" dirty="0" smtClean="0">
              <a:solidFill>
                <a:schemeClr val="tx2"/>
              </a:solidFill>
            </a:endParaRPr>
          </a:p>
        </p:txBody>
      </p:sp>
      <p:pic>
        <p:nvPicPr>
          <p:cNvPr id="1032" name="Picture 14" descr="WEF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418263"/>
            <a:ext cx="36369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6" descr="Title Pag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 descr="pmsgreenlogo.eps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24600"/>
            <a:ext cx="12700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4" charset="-128"/>
          <a:cs typeface="ＭＳ Ｐゴシック" pitchFamily="-6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-64" charset="-128"/>
          <a:cs typeface="ＭＳ Ｐゴシック" pitchFamily="-6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-64" charset="-128"/>
          <a:cs typeface="ＭＳ Ｐゴシック" pitchFamily="-6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-64" charset="-128"/>
          <a:cs typeface="ＭＳ Ｐゴシック" pitchFamily="-6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-64" charset="-128"/>
          <a:cs typeface="ＭＳ Ｐゴシック" pitchFamily="-6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4" charset="-128"/>
          <a:cs typeface="ＭＳ Ｐゴシック" pitchFamily="-6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9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9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9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9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9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fld id="{6C2485F3-AEA9-4837-A861-5E661FCC692B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bg1"/>
                </a:solidFill>
              </a:defRPr>
            </a:lvl1pPr>
          </a:lstStyle>
          <a:p>
            <a:fld id="{D9A45DEC-9C34-43D2-9398-9F7486ACA49F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055" name="Picture 8" descr="Horizontal PowerPoint Heade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97" charset="0"/>
          <a:ea typeface="ＭＳ Ｐゴシック" pitchFamily="97" charset="-128"/>
          <a:cs typeface="ＭＳ Ｐゴシック" pitchFamily="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D51C0BE1-D6C4-4C1D-9CBC-259A8104D154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</a:defRPr>
            </a:lvl1pPr>
          </a:lstStyle>
          <a:p>
            <a:fld id="{6D84031D-71F9-4AAC-B054-E5B7CF0EAE3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079" name="Picture 7" descr="WEF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400800"/>
            <a:ext cx="36369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JA GreenGold 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8" y="6324600"/>
            <a:ext cx="1249362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Vertical PowerPoint Head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069975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Slide Number Placeholder 7"/>
          <p:cNvSpPr txBox="1">
            <a:spLocks/>
          </p:cNvSpPr>
          <p:nvPr userDrawn="1"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2F7DDD64-DB83-423C-9C3B-085F90186EB4}" type="slidenum">
              <a:rPr lang="en-US" altLang="en-US"/>
              <a:pPr algn="r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292DED2-76B7-48A7-82C8-2742213A7F20}" type="datetimeFigureOut">
              <a:rPr lang="en-US"/>
              <a:pPr>
                <a:defRPr/>
              </a:pPr>
              <a:t>4/8/2015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</a:defRPr>
            </a:lvl1pPr>
          </a:lstStyle>
          <a:p>
            <a:fld id="{573C7E4F-5791-4F50-9934-350BF5C35E8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3" name="Rectangle 10"/>
          <p:cNvSpPr>
            <a:spLocks noChangeArrowheads="1"/>
          </p:cNvSpPr>
          <p:nvPr userDrawn="1"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rgbClr val="0084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endParaRPr lang="en-US" altLang="en-US" dirty="0" smtClean="0"/>
          </a:p>
        </p:txBody>
      </p:sp>
      <p:pic>
        <p:nvPicPr>
          <p:cNvPr id="4104" name="Picture 7" descr="WEF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461125"/>
            <a:ext cx="3662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8" descr="JA GreenGold 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21438"/>
            <a:ext cx="12477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itle 1"/>
          <p:cNvSpPr txBox="1">
            <a:spLocks/>
          </p:cNvSpPr>
          <p:nvPr userDrawn="1"/>
        </p:nvSpPr>
        <p:spPr bwMode="auto">
          <a:xfrm>
            <a:off x="457200" y="838200"/>
            <a:ext cx="8102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4000" b="1" dirty="0" smtClean="0">
              <a:solidFill>
                <a:srgbClr val="008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107" name="Slide Number Placeholder 12"/>
          <p:cNvSpPr txBox="1">
            <a:spLocks/>
          </p:cNvSpPr>
          <p:nvPr userDrawn="1"/>
        </p:nvSpPr>
        <p:spPr bwMode="auto">
          <a:xfrm>
            <a:off x="8458200" y="6400800"/>
            <a:ext cx="45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endParaRPr lang="en-US" alt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2"/>
          <p:cNvSpPr>
            <a:spLocks noGrp="1"/>
          </p:cNvSpPr>
          <p:nvPr>
            <p:ph type="title"/>
          </p:nvPr>
        </p:nvSpPr>
        <p:spPr bwMode="auto">
          <a:xfrm>
            <a:off x="228600" y="2971800"/>
            <a:ext cx="4419600" cy="2819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  <a:t>Junior Achievement of </a:t>
            </a:r>
            <a:b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</a:br>
            <a: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  <a:t>Southern Alberta</a:t>
            </a:r>
            <a:b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</a:br>
            <a: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</a:br>
            <a: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3200" smtClean="0">
                <a:latin typeface="Helvetica" panose="020B0604020202020204" pitchFamily="34" charset="0"/>
                <a:ea typeface="ＭＳ Ｐゴシック" panose="020B0600070205080204" pitchFamily="34" charset="-128"/>
              </a:rPr>
            </a:br>
            <a:endParaRPr lang="en-US" altLang="en-US" sz="1800" smtClean="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147" name="Picture 6" descr="SL_080327_08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971800"/>
            <a:ext cx="3956050" cy="2638425"/>
          </a:xfrm>
          <a:prstGeom prst="rect">
            <a:avLst/>
          </a:prstGeom>
          <a:noFill/>
          <a:ln w="476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The Need for Financial Literacy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Global Financial Crisis highlighted need for Financial Literacy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OECD formed International Network on Financial Education in 2008.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Canada: 2010 Federal Task Force on Financial Literacy – includes members from Government, Business and Education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Task Force defined Financial Literacy as having the knowledge, skills and confidence to make responsible financial decisions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2400" smtClean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Task Force Findings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 31% of Canadians were struggling to meet their bills and payments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Only 51% of Canadians had a budget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Yet, 70% were fairly or very confident that their retirement income would provide the standard of living they hoped for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Recommended all authorities to move expeditiously to adopt financial literacy as a part of their formal education system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And that the efforts start earlier in youth education</a:t>
            </a:r>
          </a:p>
        </p:txBody>
      </p:sp>
      <p:pic>
        <p:nvPicPr>
          <p:cNvPr id="16388" name="Picture 183" descr="j04316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752600"/>
            <a:ext cx="1497013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Closer to Home</a:t>
            </a:r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>
                <a:latin typeface="Garamond" panose="02020404030301010803" pitchFamily="18" charset="0"/>
              </a:rPr>
              <a:t>25% of Calgary students do not complete high school </a:t>
            </a:r>
            <a:r>
              <a:rPr lang="en-US" altLang="en-US" sz="1400" smtClean="0">
                <a:latin typeface="Garamond" panose="02020404030301010803" pitchFamily="18" charset="0"/>
              </a:rPr>
              <a:t>*Alberta Education</a:t>
            </a:r>
          </a:p>
          <a:p>
            <a:pPr eaLnBrk="1" hangingPunct="1"/>
            <a:endParaRPr lang="en-US" altLang="en-US" sz="1400" smtClean="0">
              <a:latin typeface="Garamond" panose="02020404030301010803" pitchFamily="18" charset="0"/>
            </a:endParaRPr>
          </a:p>
          <a:p>
            <a:pPr eaLnBrk="1" hangingPunct="1"/>
            <a:r>
              <a:rPr lang="en-US" altLang="en-US" sz="2800" smtClean="0">
                <a:latin typeface="Garamond" panose="02020404030301010803" pitchFamily="18" charset="0"/>
              </a:rPr>
              <a:t>Alberta has the third highest high school dropout rate in the country   </a:t>
            </a:r>
            <a:r>
              <a:rPr lang="en-US" altLang="en-US" sz="2400" smtClean="0">
                <a:latin typeface="Garamond" panose="02020404030301010803" pitchFamily="18" charset="0"/>
              </a:rPr>
              <a:t> </a:t>
            </a:r>
            <a:r>
              <a:rPr lang="en-US" altLang="en-US" sz="1400" smtClean="0">
                <a:latin typeface="Garamond" panose="02020404030301010803" pitchFamily="18" charset="0"/>
              </a:rPr>
              <a:t>*Statistics Canada 2010</a:t>
            </a:r>
          </a:p>
          <a:p>
            <a:pPr eaLnBrk="1" hangingPunct="1"/>
            <a:endParaRPr lang="en-US" altLang="en-US" sz="1800" smtClean="0">
              <a:latin typeface="Garamond" panose="02020404030301010803" pitchFamily="18" charset="0"/>
            </a:endParaRPr>
          </a:p>
          <a:p>
            <a:pPr eaLnBrk="1" hangingPunct="1"/>
            <a:r>
              <a:rPr lang="en-US" altLang="en-US" sz="2800" smtClean="0">
                <a:latin typeface="Garamond" panose="02020404030301010803" pitchFamily="18" charset="0"/>
              </a:rPr>
              <a:t>Cost to the economy of each drop out = $15,850/year</a:t>
            </a:r>
            <a:r>
              <a:rPr lang="en-US" altLang="en-US" smtClean="0">
                <a:latin typeface="Garamond" panose="02020404030301010803" pitchFamily="18" charset="0"/>
              </a:rPr>
              <a:t>    </a:t>
            </a:r>
            <a:r>
              <a:rPr lang="en-US" altLang="en-US" sz="1400" smtClean="0">
                <a:latin typeface="Garamond" panose="02020404030301010803" pitchFamily="18" charset="0"/>
              </a:rPr>
              <a:t>*Towards Resiliency for Vulnerable Youth Report 2011</a:t>
            </a:r>
          </a:p>
          <a:p>
            <a:pPr eaLnBrk="1" hangingPunct="1"/>
            <a:endParaRPr lang="en-US" altLang="en-US" sz="1800" smtClean="0">
              <a:latin typeface="Garamond" panose="02020404030301010803" pitchFamily="18" charset="0"/>
            </a:endParaRPr>
          </a:p>
          <a:p>
            <a:pPr eaLnBrk="1" hangingPunct="1"/>
            <a:r>
              <a:rPr lang="en-US" altLang="en-US" sz="2800" smtClean="0">
                <a:latin typeface="Garamond" panose="02020404030301010803" pitchFamily="18" charset="0"/>
              </a:rPr>
              <a:t>Only 37% of students go on to post-secondary education</a:t>
            </a:r>
            <a:r>
              <a:rPr lang="en-US" altLang="en-US" sz="2400" smtClean="0">
                <a:latin typeface="Garamond" panose="02020404030301010803" pitchFamily="18" charset="0"/>
              </a:rPr>
              <a:t>   </a:t>
            </a:r>
            <a:r>
              <a:rPr lang="en-US" altLang="en-US" sz="1400" smtClean="0">
                <a:latin typeface="Garamond" panose="02020404030301010803" pitchFamily="18" charset="0"/>
              </a:rPr>
              <a:t>*Canadian Council on Learning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Can JA Make a difference?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n-US" alt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 dirty="0" smtClean="0">
                <a:latin typeface="Garamond" pitchFamily="18" charset="0"/>
              </a:rPr>
              <a:t>Long History of anecdotal evidence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 dirty="0" smtClean="0">
                <a:latin typeface="Garamond" pitchFamily="18" charset="0"/>
              </a:rPr>
              <a:t>Now have empirical evidence: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800" dirty="0" smtClean="0">
              <a:latin typeface="Garamond" pitchFamily="18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 dirty="0" smtClean="0">
                <a:latin typeface="Garamond" pitchFamily="18" charset="0"/>
              </a:rPr>
              <a:t>Calgary Longitudinal Study on Drop out impact</a:t>
            </a:r>
          </a:p>
          <a:p>
            <a:pPr marL="457200" lvl="1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 smtClean="0">
              <a:latin typeface="Garamond" pitchFamily="18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 dirty="0" smtClean="0">
                <a:latin typeface="Garamond" pitchFamily="18" charset="0"/>
              </a:rPr>
              <a:t>Boston Consulting Group: JA Achiever results vs Non-JA participant</a:t>
            </a:r>
            <a:endParaRPr lang="en-US" altLang="en-US" sz="1200" dirty="0" smtClean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The JA Impact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906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75% of JA graduates believe JA programs had a significant impact in developing their financial literacy and decision making skills, analytic capabilities and business sense. </a:t>
            </a:r>
            <a:r>
              <a:rPr lang="en-US" altLang="en-US" sz="1200" smtClean="0">
                <a:latin typeface="Garamond" panose="02020404030301010803" pitchFamily="18" charset="0"/>
              </a:rPr>
              <a:t>*Boston Consulting Group 2011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56% of students considering dropping out changed their mind after participating in a grade 9 JASA program </a:t>
            </a:r>
            <a:r>
              <a:rPr lang="en-US" altLang="en-US" sz="1200" smtClean="0">
                <a:latin typeface="Garamond" panose="02020404030301010803" pitchFamily="18" charset="0"/>
              </a:rPr>
              <a:t>*Framework Partners 2009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JA students are 3 times more likely to spend less than they earn and 20% less likely to be unemployed or need social assistance. </a:t>
            </a:r>
            <a:r>
              <a:rPr lang="en-US" altLang="en-US" sz="1200" smtClean="0">
                <a:latin typeface="Garamond" panose="02020404030301010803" pitchFamily="18" charset="0"/>
              </a:rPr>
              <a:t>*Boston Consulting Group 2011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JA creates an annual return to the Canadian economy of $45 for every $1 spent </a:t>
            </a:r>
            <a:r>
              <a:rPr lang="en-US" altLang="en-US" sz="1200" smtClean="0">
                <a:latin typeface="Garamond" panose="02020404030301010803" pitchFamily="18" charset="0"/>
              </a:rPr>
              <a:t>*Boston Consulting Group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JA Looking Ahead</a:t>
            </a:r>
          </a:p>
        </p:txBody>
      </p:sp>
      <p:sp>
        <p:nvSpPr>
          <p:cNvPr id="142339" name="Rectangle 3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latin typeface="Garamond" pitchFamily="18" charset="0"/>
              </a:rPr>
              <a:t>Technology integrated within Programs</a:t>
            </a:r>
          </a:p>
          <a:p>
            <a:pPr lvl="1" eaLnBrk="1" hangingPunct="1">
              <a:defRPr/>
            </a:pPr>
            <a:r>
              <a:rPr lang="en-US" sz="2000" dirty="0" smtClean="0">
                <a:latin typeface="Garamond" pitchFamily="18" charset="0"/>
              </a:rPr>
              <a:t>All JA programs moving to a digital platform</a:t>
            </a:r>
          </a:p>
          <a:p>
            <a:pPr lvl="1" eaLnBrk="1" hangingPunct="1">
              <a:defRPr/>
            </a:pPr>
            <a:r>
              <a:rPr lang="en-US" sz="2000" dirty="0" smtClean="0">
                <a:latin typeface="Garamond" pitchFamily="18" charset="0"/>
              </a:rPr>
              <a:t>Now consistent use of SMART boards in classroom</a:t>
            </a:r>
          </a:p>
          <a:p>
            <a:pPr lvl="1" eaLnBrk="1" hangingPunct="1">
              <a:defRPr/>
            </a:pPr>
            <a:r>
              <a:rPr lang="en-US" sz="2000" dirty="0" smtClean="0">
                <a:latin typeface="Garamond" pitchFamily="18" charset="0"/>
              </a:rPr>
              <a:t>Titan – online business simulation </a:t>
            </a:r>
          </a:p>
          <a:p>
            <a:pPr lvl="1" eaLnBrk="1" hangingPunct="1">
              <a:defRPr/>
            </a:pPr>
            <a:r>
              <a:rPr lang="en-US" sz="2000" dirty="0" smtClean="0">
                <a:latin typeface="Garamond" pitchFamily="18" charset="0"/>
              </a:rPr>
              <a:t>Investment Strategies Program now offered digitally anywhere in Alberta – includes online portfolio management competition </a:t>
            </a:r>
          </a:p>
          <a:p>
            <a:pPr marL="180975" lvl="1" indent="-180975" eaLnBrk="1" hangingPunct="1"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Garamond" pitchFamily="18" charset="0"/>
              </a:rPr>
              <a:t>● </a:t>
            </a:r>
            <a:r>
              <a:rPr lang="en-US" dirty="0" smtClean="0">
                <a:latin typeface="Garamond" pitchFamily="18" charset="0"/>
              </a:rPr>
              <a:t>Increasing work with vulnerable and aboriginal youth</a:t>
            </a:r>
          </a:p>
          <a:p>
            <a:pPr marL="180975" lvl="1" indent="-180975" eaLnBrk="1" hangingPunct="1"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Garamond" pitchFamily="18" charset="0"/>
              </a:rPr>
              <a:t>● </a:t>
            </a:r>
            <a:r>
              <a:rPr lang="en-US" dirty="0" smtClean="0">
                <a:latin typeface="Garamond" pitchFamily="18" charset="0"/>
              </a:rPr>
              <a:t>JASA / CBE Career Pathways Project – Arts, Trades, Media, Culinary, etc. 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latin typeface="Garamond" pitchFamily="18" charset="0"/>
              </a:rPr>
              <a:t>- Financial literacy for non-traditional pathways students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smtClean="0"/>
              <a:t>Questions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endParaRPr lang="en-CA" altLang="en-US" sz="4000" b="1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CA" altLang="en-US" sz="4000" b="1" smtClean="0">
                <a:solidFill>
                  <a:srgbClr val="008000"/>
                </a:solidFill>
              </a:rPr>
              <a:t>Thank you for your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CA" altLang="en-US" sz="4000" b="1" smtClean="0">
                <a:solidFill>
                  <a:srgbClr val="008000"/>
                </a:solidFill>
              </a:rPr>
              <a:t>valuable time today!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JA GreenGold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8" y="6324600"/>
            <a:ext cx="1249362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8" descr="Horizontal PowerPoint Hea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Slide Number Placeholder 6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C62BD1A6-96F6-457F-AA01-440D9E879735}" type="slidenum">
              <a:rPr lang="en-US" altLang="en-US" sz="1400">
                <a:solidFill>
                  <a:schemeClr val="bg1"/>
                </a:solidFill>
              </a:rPr>
              <a:pPr algn="r"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7173" name="Title 6"/>
          <p:cNvSpPr>
            <a:spLocks noGrp="1"/>
          </p:cNvSpPr>
          <p:nvPr>
            <p:ph type="ctrTitle" idx="4294967295"/>
          </p:nvPr>
        </p:nvSpPr>
        <p:spPr>
          <a:xfrm>
            <a:off x="685800" y="1295400"/>
            <a:ext cx="7772400" cy="838200"/>
          </a:xfrm>
        </p:spPr>
        <p:txBody>
          <a:bodyPr/>
          <a:lstStyle/>
          <a:p>
            <a:r>
              <a:rPr lang="en-US" altLang="en-US" smtClean="0">
                <a:latin typeface="Helvetica" panose="020B0604020202020204" pitchFamily="34" charset="0"/>
              </a:rPr>
              <a:t>What is JA?</a:t>
            </a:r>
          </a:p>
        </p:txBody>
      </p:sp>
      <p:sp>
        <p:nvSpPr>
          <p:cNvPr id="7174" name="Subtitle 7"/>
          <p:cNvSpPr>
            <a:spLocks noGrp="1"/>
          </p:cNvSpPr>
          <p:nvPr>
            <p:ph type="subTitle" idx="4294967295"/>
          </p:nvPr>
        </p:nvSpPr>
        <p:spPr>
          <a:xfrm>
            <a:off x="381000" y="2362200"/>
            <a:ext cx="8458200" cy="4191000"/>
          </a:xfrm>
        </p:spPr>
        <p:txBody>
          <a:bodyPr/>
          <a:lstStyle/>
          <a:p>
            <a:pPr marL="0" indent="0">
              <a:lnSpc>
                <a:spcPct val="80000"/>
              </a:lnSpc>
            </a:pPr>
            <a:r>
              <a:rPr lang="en-US" altLang="en-US" sz="2000" smtClean="0">
                <a:latin typeface="Garamond" panose="02020404030301010803" pitchFamily="18" charset="0"/>
              </a:rPr>
              <a:t> Charity with mission to help students succeed in a global economy</a:t>
            </a:r>
          </a:p>
          <a:p>
            <a:pPr marL="0" indent="0">
              <a:lnSpc>
                <a:spcPct val="8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000" smtClean="0">
                <a:latin typeface="Garamond" panose="02020404030301010803" pitchFamily="18" charset="0"/>
              </a:rPr>
              <a:t> Partnership approach: School system, volunteer sources and financial supporters</a:t>
            </a:r>
          </a:p>
          <a:p>
            <a:pPr marL="0" indent="0">
              <a:lnSpc>
                <a:spcPct val="8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000" smtClean="0">
                <a:latin typeface="Garamond" panose="02020404030301010803" pitchFamily="18" charset="0"/>
              </a:rPr>
              <a:t> Program focus:  Work Readiness; Entrepreneurship; Financial Literacy (Gr 4-12)</a:t>
            </a:r>
          </a:p>
          <a:p>
            <a:pPr marL="0" indent="0">
              <a:lnSpc>
                <a:spcPct val="8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000" smtClean="0">
                <a:latin typeface="Garamond" panose="02020404030301010803" pitchFamily="18" charset="0"/>
              </a:rPr>
              <a:t> Volunteer based delivery with standardized program material</a:t>
            </a:r>
          </a:p>
          <a:p>
            <a:pPr marL="0" indent="0">
              <a:lnSpc>
                <a:spcPct val="8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000" smtClean="0">
                <a:latin typeface="Garamond" panose="02020404030301010803" pitchFamily="18" charset="0"/>
              </a:rPr>
              <a:t> Designed to compliment existing Education Ministry curriculum</a:t>
            </a:r>
          </a:p>
          <a:p>
            <a:pPr marL="0" indent="0">
              <a:lnSpc>
                <a:spcPct val="8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000" smtClean="0">
                <a:latin typeface="Garamond" panose="02020404030301010803" pitchFamily="18" charset="0"/>
              </a:rPr>
              <a:t> No Charge to students or schools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anada_blank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8925"/>
            <a:ext cx="54737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altLang="en-US" smtClean="0">
                <a:latin typeface="Helvetica" panose="020B0604020202020204" pitchFamily="34" charset="0"/>
              </a:rPr>
              <a:t>Origins and JA Today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Started in USA 1919</a:t>
            </a:r>
          </a:p>
          <a:p>
            <a:pPr>
              <a:lnSpc>
                <a:spcPct val="9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Canada 1955 – Calgary 1959</a:t>
            </a:r>
          </a:p>
          <a:p>
            <a:pPr>
              <a:lnSpc>
                <a:spcPct val="9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Now Largest Charity in world dedicated to youth business and finance education</a:t>
            </a:r>
          </a:p>
          <a:p>
            <a:pPr>
              <a:lnSpc>
                <a:spcPct val="9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11 million students per year in 117 countries</a:t>
            </a:r>
          </a:p>
          <a:p>
            <a:pPr>
              <a:lnSpc>
                <a:spcPct val="90000"/>
              </a:lnSpc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Canada has 15 JA charters – reaching 250,000 students annually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JA in Southern Alberta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en-US" sz="2000" dirty="0" smtClean="0">
                <a:latin typeface="Garamond" pitchFamily="18" charset="0"/>
              </a:rPr>
              <a:t>7 unique programs (Elementary to High School)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0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000" dirty="0" smtClean="0">
                <a:latin typeface="Garamond" pitchFamily="18" charset="0"/>
              </a:rPr>
              <a:t>Calgary HQ with 9 Regional offices (and Regional Councils)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0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000" dirty="0" smtClean="0">
                <a:latin typeface="Garamond" pitchFamily="18" charset="0"/>
              </a:rPr>
              <a:t>Close to 1,000 classes this year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0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000" dirty="0" smtClean="0">
                <a:latin typeface="Garamond" pitchFamily="18" charset="0"/>
              </a:rPr>
              <a:t>1,500 volunteers needed annually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800" dirty="0" smtClean="0">
                <a:latin typeface="Garamond" pitchFamily="18" charset="0"/>
              </a:rPr>
              <a:t>	Turnkey Program Kit: CSC 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Garamond" pitchFamily="18" charset="0"/>
              </a:rPr>
              <a:t>	</a:t>
            </a:r>
            <a:r>
              <a:rPr lang="en-US" altLang="en-US" sz="1800" dirty="0" smtClean="0">
                <a:latin typeface="Garamond" pitchFamily="18" charset="0"/>
              </a:rPr>
              <a:t>Accredited Content; Volunteer/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Garamond" pitchFamily="18" charset="0"/>
              </a:rPr>
              <a:t>	</a:t>
            </a:r>
            <a:r>
              <a:rPr lang="en-US" altLang="en-US" sz="1800" dirty="0" smtClean="0">
                <a:latin typeface="Garamond" pitchFamily="18" charset="0"/>
              </a:rPr>
              <a:t>Teacher Guides; Student Workbooks; 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Garamond" pitchFamily="18" charset="0"/>
              </a:rPr>
              <a:t>	</a:t>
            </a:r>
            <a:r>
              <a:rPr lang="en-US" altLang="en-US" sz="1800" dirty="0" smtClean="0">
                <a:latin typeface="Garamond" pitchFamily="18" charset="0"/>
              </a:rPr>
              <a:t>PowerPoint/Learning tools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US" altLang="en-US" sz="18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000" dirty="0" smtClean="0">
                <a:latin typeface="Garamond" pitchFamily="18" charset="0"/>
              </a:rPr>
              <a:t>111 Southern Alberta communities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000" dirty="0" smtClean="0">
              <a:latin typeface="Garamond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000" dirty="0" smtClean="0">
                <a:latin typeface="Garamond" pitchFamily="18" charset="0"/>
              </a:rPr>
              <a:t>24,000+ students annually</a:t>
            </a:r>
            <a:endParaRPr lang="en-US" altLang="en-US" sz="2000" dirty="0" smtClean="0"/>
          </a:p>
        </p:txBody>
      </p:sp>
      <p:pic>
        <p:nvPicPr>
          <p:cNvPr id="9220" name="Picture 4" descr="SL_080327_18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05175"/>
            <a:ext cx="3498850" cy="2333625"/>
          </a:xfrm>
          <a:prstGeom prst="rect">
            <a:avLst/>
          </a:prstGeom>
          <a:noFill/>
          <a:ln w="476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rgbClr val="0084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pic>
        <p:nvPicPr>
          <p:cNvPr id="10243" name="Picture 7" descr="WE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461125"/>
            <a:ext cx="3662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8" descr="JA GreenGold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21438"/>
            <a:ext cx="12477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Slide Number Placeholder 12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304800" y="381000"/>
            <a:ext cx="426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>
                <a:latin typeface="Helvetica" panose="020B0604020202020204" pitchFamily="34" charset="0"/>
              </a:rPr>
              <a:t>JASA Programs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3505200" y="1066800"/>
            <a:ext cx="5638800" cy="517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 5/6:</a:t>
            </a:r>
            <a:r>
              <a:rPr lang="en-US" altLang="en-US" sz="1800" b="1" dirty="0" smtClean="0">
                <a:latin typeface="Garamond" pitchFamily="18" charset="0"/>
              </a:rPr>
              <a:t> </a:t>
            </a: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Business Basics: Our Business World 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1800" b="1" dirty="0" smtClean="0">
                <a:latin typeface="Garamond" pitchFamily="18" charset="0"/>
              </a:rPr>
              <a:t>Introduce students to business</a:t>
            </a:r>
          </a:p>
          <a:p>
            <a:pPr lvl="1" eaLnBrk="1" hangingPunct="1">
              <a:buFontTx/>
              <a:buChar char="•"/>
              <a:defRPr/>
            </a:pPr>
            <a:endParaRPr lang="en-US" altLang="en-US" sz="1000" b="1" dirty="0" smtClean="0">
              <a:latin typeface="Garamond" pitchFamily="18" charset="0"/>
            </a:endParaRPr>
          </a:p>
          <a:p>
            <a:pPr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 7/8:</a:t>
            </a:r>
            <a:r>
              <a:rPr lang="en-US" altLang="en-US" sz="1800" b="1" dirty="0" smtClean="0">
                <a:latin typeface="Garamond" pitchFamily="18" charset="0"/>
              </a:rPr>
              <a:t> </a:t>
            </a: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JA Dollars with Sense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1800" b="1" dirty="0" smtClean="0">
                <a:latin typeface="Garamond" pitchFamily="18" charset="0"/>
              </a:rPr>
              <a:t>Money management, budgeting &amp; saving</a:t>
            </a:r>
          </a:p>
          <a:p>
            <a:pPr marL="0" lvl="1" eaLnBrk="1" hangingPunct="1">
              <a:defRPr/>
            </a:pPr>
            <a:endParaRPr lang="en-US" altLang="en-US" sz="1800" b="1" dirty="0" smtClean="0">
              <a:solidFill>
                <a:srgbClr val="008000"/>
              </a:solidFill>
              <a:latin typeface="Garamond" pitchFamily="18" charset="0"/>
            </a:endParaRPr>
          </a:p>
          <a:p>
            <a:pPr marL="0" lvl="1"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 8:</a:t>
            </a:r>
            <a:r>
              <a:rPr lang="en-US" altLang="en-US" sz="1800" b="1" dirty="0" smtClean="0">
                <a:latin typeface="Garamond" pitchFamily="18" charset="0"/>
              </a:rPr>
              <a:t> </a:t>
            </a: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Diversity in Action</a:t>
            </a:r>
          </a:p>
          <a:p>
            <a:pPr marL="450850" lvl="1" indent="-450850"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	</a:t>
            </a:r>
            <a:r>
              <a:rPr lang="en-US" altLang="en-US" sz="1800" b="1" dirty="0" smtClean="0">
                <a:latin typeface="Garamond" pitchFamily="18" charset="0"/>
              </a:rPr>
              <a:t>•Exploring diversity/cooperation in the workplace</a:t>
            </a:r>
            <a:endParaRPr lang="en-US" altLang="en-US" sz="1800" b="1" dirty="0" smtClean="0">
              <a:solidFill>
                <a:srgbClr val="008000"/>
              </a:solidFill>
              <a:latin typeface="Garamond" pitchFamily="18" charset="0"/>
            </a:endParaRPr>
          </a:p>
          <a:p>
            <a:pPr lvl="1" eaLnBrk="1" hangingPunct="1">
              <a:defRPr/>
            </a:pPr>
            <a:endParaRPr lang="en-US" altLang="en-US" sz="1000" b="1" dirty="0" smtClean="0">
              <a:latin typeface="Garamond" pitchFamily="18" charset="0"/>
            </a:endParaRPr>
          </a:p>
          <a:p>
            <a:pPr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 8/9:</a:t>
            </a:r>
            <a:r>
              <a:rPr lang="en-US" altLang="en-US" sz="1800" b="1" dirty="0" smtClean="0">
                <a:latin typeface="Garamond" pitchFamily="18" charset="0"/>
              </a:rPr>
              <a:t> </a:t>
            </a: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Investment Strategies Program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1800" b="1" dirty="0" smtClean="0">
                <a:latin typeface="Garamond" pitchFamily="18" charset="0"/>
              </a:rPr>
              <a:t>Investing </a:t>
            </a:r>
          </a:p>
          <a:p>
            <a:pPr lvl="1" eaLnBrk="1" hangingPunct="1">
              <a:buFontTx/>
              <a:buChar char="•"/>
              <a:defRPr/>
            </a:pPr>
            <a:endParaRPr lang="en-US" altLang="en-US" sz="1000" b="1" dirty="0" smtClean="0">
              <a:latin typeface="Garamond" pitchFamily="18" charset="0"/>
            </a:endParaRPr>
          </a:p>
          <a:p>
            <a:pPr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 9:</a:t>
            </a:r>
            <a:r>
              <a:rPr lang="en-US" altLang="en-US" sz="1800" b="1" dirty="0" smtClean="0">
                <a:latin typeface="Garamond" pitchFamily="18" charset="0"/>
              </a:rPr>
              <a:t> </a:t>
            </a: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Economics for Success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1800" b="1" dirty="0" smtClean="0">
                <a:latin typeface="Garamond" pitchFamily="18" charset="0"/>
              </a:rPr>
              <a:t>Career development &amp; success planning</a:t>
            </a:r>
          </a:p>
          <a:p>
            <a:pPr lvl="1" eaLnBrk="1" hangingPunct="1">
              <a:buFontTx/>
              <a:buChar char="•"/>
              <a:defRPr/>
            </a:pPr>
            <a:endParaRPr lang="en-US" altLang="en-US" sz="1000" b="1" dirty="0" smtClean="0">
              <a:latin typeface="Garamond" pitchFamily="18" charset="0"/>
            </a:endParaRPr>
          </a:p>
          <a:p>
            <a:pPr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 10-12: World of Choices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1800" b="1" dirty="0" smtClean="0">
                <a:latin typeface="Garamond" pitchFamily="18" charset="0"/>
              </a:rPr>
              <a:t>Career forum for young women</a:t>
            </a:r>
            <a:endParaRPr lang="en-US" altLang="en-US" sz="1800" b="1" dirty="0" smtClean="0">
              <a:solidFill>
                <a:srgbClr val="008000"/>
              </a:solidFill>
              <a:latin typeface="Garamond" pitchFamily="18" charset="0"/>
            </a:endParaRPr>
          </a:p>
          <a:p>
            <a:pPr lvl="1" eaLnBrk="1" hangingPunct="1">
              <a:buFontTx/>
              <a:buChar char="•"/>
              <a:defRPr/>
            </a:pPr>
            <a:endParaRPr lang="en-US" altLang="en-US" sz="1000" b="1" dirty="0" smtClean="0">
              <a:solidFill>
                <a:srgbClr val="008000"/>
              </a:solidFill>
              <a:latin typeface="Garamond" pitchFamily="18" charset="0"/>
            </a:endParaRPr>
          </a:p>
          <a:p>
            <a:pPr eaLnBrk="1" hangingPunct="1">
              <a:defRPr/>
            </a:pP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Grades 10-12:</a:t>
            </a:r>
            <a:r>
              <a:rPr lang="en-US" altLang="en-US" sz="1800" b="1" dirty="0" smtClean="0">
                <a:latin typeface="Garamond" pitchFamily="18" charset="0"/>
              </a:rPr>
              <a:t> </a:t>
            </a:r>
            <a:r>
              <a:rPr lang="en-US" altLang="en-US" sz="1800" b="1" dirty="0" smtClean="0">
                <a:solidFill>
                  <a:srgbClr val="008000"/>
                </a:solidFill>
                <a:latin typeface="Garamond" pitchFamily="18" charset="0"/>
              </a:rPr>
              <a:t>JA Company Program After School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altLang="en-US" sz="1800" b="1" dirty="0" smtClean="0">
                <a:latin typeface="Garamond" pitchFamily="18" charset="0"/>
              </a:rPr>
              <a:t>Build and operate a business</a:t>
            </a:r>
          </a:p>
          <a:p>
            <a:pPr lvl="1" eaLnBrk="1" hangingPunct="1">
              <a:buFontTx/>
              <a:buChar char="•"/>
              <a:defRPr/>
            </a:pPr>
            <a:endParaRPr lang="en-US" altLang="en-US" sz="1000" b="1" dirty="0" smtClean="0">
              <a:latin typeface="Garamond" pitchFamily="18" charset="0"/>
            </a:endParaRPr>
          </a:p>
        </p:txBody>
      </p:sp>
      <p:pic>
        <p:nvPicPr>
          <p:cNvPr id="10248" name="Picture 9" descr="SL_080327_04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2667000" cy="2362200"/>
          </a:xfrm>
          <a:prstGeom prst="rect">
            <a:avLst/>
          </a:prstGeom>
          <a:noFill/>
          <a:ln w="476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0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04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0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04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4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4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04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04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04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4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604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604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04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042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04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6042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0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0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04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04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04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04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04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04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042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rgbClr val="0084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pic>
        <p:nvPicPr>
          <p:cNvPr id="11267" name="Picture 7" descr="WE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461125"/>
            <a:ext cx="3662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 descr="JA GreenGold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21438"/>
            <a:ext cx="12477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Slide Number Placeholder 12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270" name="Title 9"/>
          <p:cNvSpPr>
            <a:spLocks/>
          </p:cNvSpPr>
          <p:nvPr/>
        </p:nvSpPr>
        <p:spPr bwMode="auto">
          <a:xfrm>
            <a:off x="914400" y="228600"/>
            <a:ext cx="7772400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latin typeface="Helvetica" panose="020B0604020202020204" pitchFamily="34" charset="0"/>
              </a:rPr>
              <a:t>Volunteers</a:t>
            </a:r>
          </a:p>
        </p:txBody>
      </p:sp>
      <p:sp>
        <p:nvSpPr>
          <p:cNvPr id="11271" name="Subtitle 7"/>
          <p:cNvSpPr>
            <a:spLocks/>
          </p:cNvSpPr>
          <p:nvPr/>
        </p:nvSpPr>
        <p:spPr bwMode="auto">
          <a:xfrm>
            <a:off x="457200" y="1600200"/>
            <a:ext cx="7924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2400">
                <a:latin typeface="Garamond" panose="02020404030301010803" pitchFamily="18" charset="0"/>
              </a:rPr>
              <a:t> </a:t>
            </a:r>
            <a:r>
              <a:rPr lang="en-US" altLang="en-US" sz="2400" b="1">
                <a:latin typeface="Garamond" panose="02020404030301010803" pitchFamily="18" charset="0"/>
              </a:rPr>
              <a:t>Key to JA success:  </a:t>
            </a:r>
            <a:r>
              <a:rPr lang="en-US" altLang="en-US" sz="2400">
                <a:latin typeface="Garamond" panose="02020404030301010803" pitchFamily="18" charset="0"/>
              </a:rPr>
              <a:t>knowledge and role model for students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>
              <a:latin typeface="Garamond" panose="02020404030301010803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>
                <a:latin typeface="Garamond" panose="02020404030301010803" pitchFamily="18" charset="0"/>
              </a:rPr>
              <a:t>  Average volunteer commitment 7-8 hours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>
              <a:latin typeface="Garamond" panose="02020404030301010803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>
                <a:latin typeface="Garamond" panose="02020404030301010803" pitchFamily="18" charset="0"/>
              </a:rPr>
              <a:t> Recruited from local businesses, organizations and service clubs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>
              <a:latin typeface="Garamond" panose="02020404030301010803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>
                <a:latin typeface="Garamond" panose="02020404030301010803" pitchFamily="18" charset="0"/>
              </a:rPr>
              <a:t> Volunteer Screening Protocol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>
              <a:latin typeface="Garamond" panose="02020404030301010803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>
                <a:latin typeface="Garamond" panose="02020404030301010803" pitchFamily="18" charset="0"/>
              </a:rPr>
              <a:t> Fully insured</a:t>
            </a:r>
          </a:p>
        </p:txBody>
      </p:sp>
      <p:pic>
        <p:nvPicPr>
          <p:cNvPr id="11272" name="Picture 8" descr="SL_080328_21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733800"/>
            <a:ext cx="3482975" cy="2374900"/>
          </a:xfrm>
          <a:prstGeom prst="rect">
            <a:avLst/>
          </a:prstGeom>
          <a:noFill/>
          <a:ln w="476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Who Supports JA?</a:t>
            </a:r>
          </a:p>
        </p:txBody>
      </p:sp>
      <p:graphicFrame>
        <p:nvGraphicFramePr>
          <p:cNvPr id="12291" name="Object 10"/>
          <p:cNvGraphicFramePr>
            <a:graphicFrameLocks noChangeAspect="1"/>
          </p:cNvGraphicFramePr>
          <p:nvPr>
            <p:ph idx="1"/>
          </p:nvPr>
        </p:nvGraphicFramePr>
        <p:xfrm>
          <a:off x="457200" y="1266825"/>
          <a:ext cx="8077200" cy="479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Chart" r:id="rId4" imgW="5886450" imgH="3876675" progId="Excel.Chart.8">
                  <p:embed/>
                </p:oleObj>
              </mc:Choice>
              <mc:Fallback>
                <p:oleObj name="Chart" r:id="rId4" imgW="5886450" imgH="3876675" progId="Excel.Char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266825"/>
                        <a:ext cx="8077200" cy="4794250"/>
                      </a:xfrm>
                      <a:prstGeom prst="rect">
                        <a:avLst/>
                      </a:prstGeom>
                      <a:noFill/>
                      <a:ln w="41275">
                        <a:solidFill>
                          <a:srgbClr val="008443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latin typeface="Helvetica" panose="020B0604020202020204" pitchFamily="34" charset="0"/>
              </a:rPr>
              <a:t>Calgary Business</a:t>
            </a:r>
            <a:br>
              <a:rPr lang="en-US" altLang="en-US" sz="4000" smtClean="0">
                <a:latin typeface="Helvetica" panose="020B0604020202020204" pitchFamily="34" charset="0"/>
              </a:rPr>
            </a:br>
            <a:r>
              <a:rPr lang="en-US" altLang="en-US" sz="4000" smtClean="0">
                <a:latin typeface="Helvetica" panose="020B0604020202020204" pitchFamily="34" charset="0"/>
              </a:rPr>
              <a:t> Hall of Fame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5791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Established in 2004 by JASA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Honors outstanding contributions to business and philanthropy who serve as role models for our youth 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Nominated by their peers, Inductees are chosen by an independent selection committee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latin typeface="Garamond" panose="02020404030301010803" pitchFamily="18" charset="0"/>
              </a:rPr>
              <a:t>Induction Ceremony &amp; Gala Dinner October 22, 2015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1000" smtClean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000" smtClean="0">
                <a:latin typeface="Garamond" panose="02020404030301010803" pitchFamily="18" charset="0"/>
              </a:rPr>
              <a:t>      </a:t>
            </a:r>
            <a:r>
              <a:rPr lang="en-US" altLang="en-US" sz="2400" smtClean="0">
                <a:latin typeface="Garamond" panose="02020404030301010803" pitchFamily="18" charset="0"/>
              </a:rPr>
              <a:t>www.calgarybusinesshalloffame.org</a:t>
            </a:r>
          </a:p>
        </p:txBody>
      </p:sp>
      <p:pic>
        <p:nvPicPr>
          <p:cNvPr id="13316" name="Picture 6" descr="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76600"/>
            <a:ext cx="2928938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Helvetica" panose="020B0604020202020204" pitchFamily="34" charset="0"/>
              </a:rPr>
              <a:t>Relevant Issues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mtClean="0">
                <a:latin typeface="Garamond" panose="02020404030301010803" pitchFamily="18" charset="0"/>
              </a:rPr>
              <a:t>Responding to changing times for students: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000" smtClean="0">
              <a:latin typeface="Garamond" panose="02020404030301010803" pitchFamily="18" charset="0"/>
            </a:endParaRP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Digital era = Evolving learning style = evolving teaching styles</a:t>
            </a: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Era of the Digital Wallet / Online shopping / Easy access to Debit and Credit Cards</a:t>
            </a: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$100 yoga pants?  $5 coffee? </a:t>
            </a: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Youth unemployment and “NEET’s” </a:t>
            </a: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Sense of entitlement?</a:t>
            </a: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Definition of success different than parents?</a:t>
            </a:r>
          </a:p>
          <a:p>
            <a:pPr eaLnBrk="1" hangingPunct="1"/>
            <a:r>
              <a:rPr lang="en-US" altLang="en-US" sz="2400" smtClean="0">
                <a:latin typeface="Garamond" panose="02020404030301010803" pitchFamily="18" charset="0"/>
              </a:rPr>
              <a:t>Sufficient future pool of talent for Succession Planning?</a:t>
            </a:r>
          </a:p>
          <a:p>
            <a:pPr eaLnBrk="1" hangingPunct="1"/>
            <a:endParaRPr lang="en-US" altLang="en-US" sz="2400" smtClean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97" charset="0"/>
            <a:ea typeface="ＭＳ Ｐゴシック" pitchFamily="97" charset="-128"/>
            <a:cs typeface="ＭＳ Ｐゴシック" pitchFamily="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97" charset="0"/>
            <a:ea typeface="ＭＳ Ｐゴシック" pitchFamily="97" charset="-128"/>
            <a:cs typeface="ＭＳ Ｐゴシック" pitchFamily="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1399</Words>
  <Application>Microsoft Office PowerPoint</Application>
  <PresentationFormat>On-screen Show (4:3)</PresentationFormat>
  <Paragraphs>208</Paragraphs>
  <Slides>16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ＭＳ Ｐゴシック</vt:lpstr>
      <vt:lpstr>ヒラギノ角ゴ Pro W3</vt:lpstr>
      <vt:lpstr>Calibri</vt:lpstr>
      <vt:lpstr>Helvetica</vt:lpstr>
      <vt:lpstr>Garamond</vt:lpstr>
      <vt:lpstr>2_Custom Design</vt:lpstr>
      <vt:lpstr>Blank Presentation</vt:lpstr>
      <vt:lpstr>Custom Design</vt:lpstr>
      <vt:lpstr>1_Custom Design</vt:lpstr>
      <vt:lpstr>Microsoft Office Excel Chart</vt:lpstr>
      <vt:lpstr>Junior Achievement of  Southern Alberta   </vt:lpstr>
      <vt:lpstr>What is JA?</vt:lpstr>
      <vt:lpstr>Origins and JA Today</vt:lpstr>
      <vt:lpstr>JA in Southern Alberta</vt:lpstr>
      <vt:lpstr>PowerPoint Presentation</vt:lpstr>
      <vt:lpstr>PowerPoint Presentation</vt:lpstr>
      <vt:lpstr>Who Supports JA?</vt:lpstr>
      <vt:lpstr>Calgary Business  Hall of Fame</vt:lpstr>
      <vt:lpstr>Relevant Issues</vt:lpstr>
      <vt:lpstr>The Need for Financial Literacy</vt:lpstr>
      <vt:lpstr>Task Force Findings</vt:lpstr>
      <vt:lpstr>Closer to Home</vt:lpstr>
      <vt:lpstr>Can JA Make a difference?</vt:lpstr>
      <vt:lpstr>The JA Impact</vt:lpstr>
      <vt:lpstr>JA Looking Ahead</vt:lpstr>
      <vt:lpstr>Questions</vt:lpstr>
    </vt:vector>
  </TitlesOfParts>
  <Company>JA Worldwide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Birkeness</dc:creator>
  <cp:lastModifiedBy>Patko, Robert</cp:lastModifiedBy>
  <cp:revision>290</cp:revision>
  <cp:lastPrinted>2010-06-11T18:42:25Z</cp:lastPrinted>
  <dcterms:created xsi:type="dcterms:W3CDTF">2010-07-14T22:02:37Z</dcterms:created>
  <dcterms:modified xsi:type="dcterms:W3CDTF">2015-04-08T22:25:50Z</dcterms:modified>
</cp:coreProperties>
</file>