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1" r:id="rId2"/>
    <p:sldId id="2565" r:id="rId3"/>
    <p:sldId id="2594" r:id="rId4"/>
    <p:sldId id="2595" r:id="rId5"/>
    <p:sldId id="2562" r:id="rId6"/>
    <p:sldId id="2563" r:id="rId7"/>
    <p:sldId id="2564" r:id="rId8"/>
    <p:sldId id="2579" r:id="rId9"/>
    <p:sldId id="2566" r:id="rId10"/>
    <p:sldId id="2580" r:id="rId11"/>
    <p:sldId id="2587" r:id="rId12"/>
    <p:sldId id="2590" r:id="rId13"/>
    <p:sldId id="2592" r:id="rId14"/>
    <p:sldId id="2596" r:id="rId15"/>
    <p:sldId id="2591" r:id="rId16"/>
    <p:sldId id="2584" r:id="rId17"/>
    <p:sldId id="2569" r:id="rId18"/>
    <p:sldId id="2582" r:id="rId19"/>
    <p:sldId id="2583" r:id="rId20"/>
    <p:sldId id="2586" r:id="rId21"/>
    <p:sldId id="2581" r:id="rId22"/>
    <p:sldId id="2597" r:id="rId23"/>
    <p:sldId id="2588" r:id="rId24"/>
    <p:sldId id="2585" r:id="rId25"/>
    <p:sldId id="25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tary Club Contributions and the Symbolism of the Ukrainian Flag Colors" id="{76FD5288-97E8-4295-9ECA-B988F42A1789}">
          <p14:sldIdLst>
            <p14:sldId id="2561"/>
            <p14:sldId id="2565"/>
            <p14:sldId id="2594"/>
            <p14:sldId id="2595"/>
          </p14:sldIdLst>
        </p14:section>
        <p14:section name="Historical Background of the Ukrainian Flag" id="{40D39236-64A6-4D8B-AE60-802E79416945}">
          <p14:sldIdLst>
            <p14:sldId id="2562"/>
            <p14:sldId id="2563"/>
            <p14:sldId id="2564"/>
          </p14:sldIdLst>
        </p14:section>
        <p14:section name="Rotary Club Initiatives for Ukrainian Refugees" id="{839D15CE-82AC-43CB-A259-89A847A90C68}">
          <p14:sldIdLst>
            <p14:sldId id="2579"/>
            <p14:sldId id="2566"/>
            <p14:sldId id="2580"/>
            <p14:sldId id="2587"/>
            <p14:sldId id="2590"/>
            <p14:sldId id="2592"/>
            <p14:sldId id="2596"/>
            <p14:sldId id="2591"/>
            <p14:sldId id="2584"/>
            <p14:sldId id="2569"/>
            <p14:sldId id="2582"/>
            <p14:sldId id="2583"/>
            <p14:sldId id="2586"/>
            <p14:sldId id="2581"/>
            <p14:sldId id="2597"/>
            <p14:sldId id="2588"/>
          </p14:sldIdLst>
        </p14:section>
        <p14:section name="Impact of Rotary Club's Efforts" id="{BDE3A228-2F50-4297-983A-1336542DA011}">
          <p14:sldIdLst>
            <p14:sldId id="2585"/>
          </p14:sldIdLst>
        </p14:section>
        <p14:section name="Conclusion" id="{58B621DA-DFB7-4FB7-A510-51C681822BF8}">
          <p14:sldIdLst>
            <p14:sldId id="25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B7"/>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p:cViewPr varScale="1">
        <p:scale>
          <a:sx n="111" d="100"/>
          <a:sy n="111" d="100"/>
        </p:scale>
        <p:origin x="456" y="27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83630-E403-453C-A6FF-71E47C745327}" type="datetimeFigureOut">
              <a:rPr lang="en-CA" smtClean="0"/>
              <a:t>2025-05-15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27CCC-D6EF-4A7A-AA4D-CEF51393A8C3}" type="slidenum">
              <a:rPr lang="en-CA" smtClean="0"/>
              <a:t>‹#›</a:t>
            </a:fld>
            <a:endParaRPr lang="en-CA"/>
          </a:p>
        </p:txBody>
      </p:sp>
    </p:spTree>
    <p:extLst>
      <p:ext uri="{BB962C8B-B14F-4D97-AF65-F5344CB8AC3E}">
        <p14:creationId xmlns:p14="http://schemas.microsoft.com/office/powerpoint/2010/main" val="414513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
This presentation will explore the historical background of the Ukrainian flag and the significance of its colors, as well as the impactful initiatives undertaken by the Rotary Club to support Ukrainian refugees. We will delve into the outcomes of these efforts, the challenges faced, and future plans for continued support.
</a:t>
            </a:r>
          </a:p>
        </p:txBody>
      </p:sp>
      <p:sp>
        <p:nvSpPr>
          <p:cNvPr id="4" name="Slide Number Placeholder 3"/>
          <p:cNvSpPr>
            <a:spLocks noGrp="1"/>
          </p:cNvSpPr>
          <p:nvPr>
            <p:ph type="sldNum" sz="quarter" idx="5"/>
          </p:nvPr>
        </p:nvSpPr>
        <p:spPr/>
        <p:txBody>
          <a:bodyPr/>
          <a:lstStyle/>
          <a:p>
            <a:fld id="{B7ACD56D-7A30-4957-B534-9D3F19722686}" type="slidenum">
              <a:rPr lang="en-CA" smtClean="0"/>
              <a:t>1</a:t>
            </a:fld>
            <a:endParaRPr lang="en-CA"/>
          </a:p>
        </p:txBody>
      </p:sp>
    </p:spTree>
    <p:extLst>
      <p:ext uri="{BB962C8B-B14F-4D97-AF65-F5344CB8AC3E}">
        <p14:creationId xmlns:p14="http://schemas.microsoft.com/office/powerpoint/2010/main" val="24584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Rotary Clubs have launched specific projects such as providing shelter, food, and medical care to Ukrainian refugees. These initiatives focus on immediate assistance and long-term support.</a:t>
            </a:r>
          </a:p>
        </p:txBody>
      </p:sp>
      <p:sp>
        <p:nvSpPr>
          <p:cNvPr id="4" name="Slide Number Placeholder 3"/>
          <p:cNvSpPr>
            <a:spLocks noGrp="1"/>
          </p:cNvSpPr>
          <p:nvPr>
            <p:ph type="sldNum" sz="quarter" idx="5"/>
          </p:nvPr>
        </p:nvSpPr>
        <p:spPr/>
        <p:txBody>
          <a:bodyPr/>
          <a:lstStyle/>
          <a:p>
            <a:fld id="{B7ACD56D-7A30-4957-B534-9D3F19722686}" type="slidenum">
              <a:rPr lang="en-CA" smtClean="0"/>
              <a:t>17</a:t>
            </a:fld>
            <a:endParaRPr lang="en-CA"/>
          </a:p>
        </p:txBody>
      </p:sp>
    </p:spTree>
    <p:extLst>
      <p:ext uri="{BB962C8B-B14F-4D97-AF65-F5344CB8AC3E}">
        <p14:creationId xmlns:p14="http://schemas.microsoft.com/office/powerpoint/2010/main" val="372793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2736-D62C-0E26-278E-97D89279D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CAE19-A69F-7009-F4D6-6114222E8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67127-C5C7-0A80-C4BF-25B52B03F4F5}"/>
              </a:ext>
            </a:extLst>
          </p:cNvPr>
          <p:cNvSpPr>
            <a:spLocks noGrp="1"/>
          </p:cNvSpPr>
          <p:nvPr>
            <p:ph type="body" idx="1"/>
          </p:nvPr>
        </p:nvSpPr>
        <p:spPr/>
        <p:txBody>
          <a:bodyPr/>
          <a:lstStyle/>
          <a:p>
            <a:r>
              <a:rPr lang="en-CA"/>
              <a:t>Rotary Clubs have launched specific projects such as providing shelter, food, and medical care to Ukrainian refugees. These initiatives focus on immediate assistance and long-term support.</a:t>
            </a:r>
          </a:p>
        </p:txBody>
      </p:sp>
      <p:sp>
        <p:nvSpPr>
          <p:cNvPr id="4" name="Slide Number Placeholder 3">
            <a:extLst>
              <a:ext uri="{FF2B5EF4-FFF2-40B4-BE49-F238E27FC236}">
                <a16:creationId xmlns:a16="http://schemas.microsoft.com/office/drawing/2014/main" id="{4BEB0A69-8DB5-A1A3-468D-C0271B4C77EA}"/>
              </a:ext>
            </a:extLst>
          </p:cNvPr>
          <p:cNvSpPr>
            <a:spLocks noGrp="1"/>
          </p:cNvSpPr>
          <p:nvPr>
            <p:ph type="sldNum" sz="quarter" idx="5"/>
          </p:nvPr>
        </p:nvSpPr>
        <p:spPr/>
        <p:txBody>
          <a:bodyPr/>
          <a:lstStyle/>
          <a:p>
            <a:fld id="{B7ACD56D-7A30-4957-B534-9D3F19722686}" type="slidenum">
              <a:rPr lang="en-CA" smtClean="0"/>
              <a:t>21</a:t>
            </a:fld>
            <a:endParaRPr lang="en-CA"/>
          </a:p>
        </p:txBody>
      </p:sp>
    </p:spTree>
    <p:extLst>
      <p:ext uri="{BB962C8B-B14F-4D97-AF65-F5344CB8AC3E}">
        <p14:creationId xmlns:p14="http://schemas.microsoft.com/office/powerpoint/2010/main" val="181011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C04C-00EB-5076-00B8-9D8FB49B5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65ECC-5A69-8985-E018-77ABAF352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80302-DD3E-4F19-07C9-63AA4BE103FF}"/>
              </a:ext>
            </a:extLst>
          </p:cNvPr>
          <p:cNvSpPr>
            <a:spLocks noGrp="1"/>
          </p:cNvSpPr>
          <p:nvPr>
            <p:ph type="body" idx="1"/>
          </p:nvPr>
        </p:nvSpPr>
        <p:spPr/>
        <p:txBody>
          <a:bodyPr/>
          <a:lstStyle/>
          <a:p>
            <a:r>
              <a:rPr lang="en-CA"/>
              <a:t>Rotary Clubs have launched specific projects such as providing shelter, food, and medical care to Ukrainian refugees. These initiatives focus on immediate assistance and long-term support.</a:t>
            </a:r>
          </a:p>
        </p:txBody>
      </p:sp>
      <p:sp>
        <p:nvSpPr>
          <p:cNvPr id="4" name="Slide Number Placeholder 3">
            <a:extLst>
              <a:ext uri="{FF2B5EF4-FFF2-40B4-BE49-F238E27FC236}">
                <a16:creationId xmlns:a16="http://schemas.microsoft.com/office/drawing/2014/main" id="{1BBB399E-39C6-4213-3DC0-1C28831F77D6}"/>
              </a:ext>
            </a:extLst>
          </p:cNvPr>
          <p:cNvSpPr>
            <a:spLocks noGrp="1"/>
          </p:cNvSpPr>
          <p:nvPr>
            <p:ph type="sldNum" sz="quarter" idx="5"/>
          </p:nvPr>
        </p:nvSpPr>
        <p:spPr/>
        <p:txBody>
          <a:bodyPr/>
          <a:lstStyle/>
          <a:p>
            <a:fld id="{B7ACD56D-7A30-4957-B534-9D3F19722686}" type="slidenum">
              <a:rPr lang="en-CA" smtClean="0"/>
              <a:t>22</a:t>
            </a:fld>
            <a:endParaRPr lang="en-CA"/>
          </a:p>
        </p:txBody>
      </p:sp>
    </p:spTree>
    <p:extLst>
      <p:ext uri="{BB962C8B-B14F-4D97-AF65-F5344CB8AC3E}">
        <p14:creationId xmlns:p14="http://schemas.microsoft.com/office/powerpoint/2010/main" val="374582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F042-5B70-17B5-4EC0-2693AA886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9EF29-4C7E-2ABD-52F2-C0AE8072F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79337-F930-A5A4-56DD-66ED9C9CC796}"/>
              </a:ext>
            </a:extLst>
          </p:cNvPr>
          <p:cNvSpPr>
            <a:spLocks noGrp="1"/>
          </p:cNvSpPr>
          <p:nvPr>
            <p:ph type="body" idx="1"/>
          </p:nvPr>
        </p:nvSpPr>
        <p:spPr/>
        <p:txBody>
          <a:bodyPr/>
          <a:lstStyle/>
          <a:p>
            <a:r>
              <a:rPr lang="en-CA"/>
              <a:t>Rotary Clubs have launched specific projects such as providing shelter, food, and medical care to Ukrainian refugees. These initiatives focus on immediate assistance and long-term support.</a:t>
            </a:r>
          </a:p>
        </p:txBody>
      </p:sp>
      <p:sp>
        <p:nvSpPr>
          <p:cNvPr id="4" name="Slide Number Placeholder 3">
            <a:extLst>
              <a:ext uri="{FF2B5EF4-FFF2-40B4-BE49-F238E27FC236}">
                <a16:creationId xmlns:a16="http://schemas.microsoft.com/office/drawing/2014/main" id="{92310846-8E91-F8CD-C4C7-E92ECE663188}"/>
              </a:ext>
            </a:extLst>
          </p:cNvPr>
          <p:cNvSpPr>
            <a:spLocks noGrp="1"/>
          </p:cNvSpPr>
          <p:nvPr>
            <p:ph type="sldNum" sz="quarter" idx="5"/>
          </p:nvPr>
        </p:nvSpPr>
        <p:spPr/>
        <p:txBody>
          <a:bodyPr/>
          <a:lstStyle/>
          <a:p>
            <a:fld id="{B7ACD56D-7A30-4957-B534-9D3F19722686}" type="slidenum">
              <a:rPr lang="en-CA" smtClean="0"/>
              <a:t>23</a:t>
            </a:fld>
            <a:endParaRPr lang="en-CA"/>
          </a:p>
        </p:txBody>
      </p:sp>
    </p:spTree>
    <p:extLst>
      <p:ext uri="{BB962C8B-B14F-4D97-AF65-F5344CB8AC3E}">
        <p14:creationId xmlns:p14="http://schemas.microsoft.com/office/powerpoint/2010/main" val="392676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DCB5-932C-6100-7DDE-4334D5026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B5516-4165-3038-1A7F-399806448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14B3F-D81B-8B0D-04A0-FB6A61A62A62}"/>
              </a:ext>
            </a:extLst>
          </p:cNvPr>
          <p:cNvSpPr>
            <a:spLocks noGrp="1"/>
          </p:cNvSpPr>
          <p:nvPr>
            <p:ph type="body" idx="1"/>
          </p:nvPr>
        </p:nvSpPr>
        <p:spPr/>
        <p:txBody>
          <a:bodyPr/>
          <a:lstStyle/>
          <a:p>
            <a:r>
              <a:rPr lang="en-CA"/>
              <a:t>Many refugees have shared their stories of gratitude towards the Rotary Club's assistance. These testimonials highlight the positive changes in their lives as a result of these efforts.</a:t>
            </a:r>
          </a:p>
        </p:txBody>
      </p:sp>
      <p:sp>
        <p:nvSpPr>
          <p:cNvPr id="4" name="Slide Number Placeholder 3">
            <a:extLst>
              <a:ext uri="{FF2B5EF4-FFF2-40B4-BE49-F238E27FC236}">
                <a16:creationId xmlns:a16="http://schemas.microsoft.com/office/drawing/2014/main" id="{E55AC422-26B5-3D7C-80E2-03AC8B14804E}"/>
              </a:ext>
            </a:extLst>
          </p:cNvPr>
          <p:cNvSpPr>
            <a:spLocks noGrp="1"/>
          </p:cNvSpPr>
          <p:nvPr>
            <p:ph type="sldNum" sz="quarter" idx="5"/>
          </p:nvPr>
        </p:nvSpPr>
        <p:spPr/>
        <p:txBody>
          <a:bodyPr/>
          <a:lstStyle/>
          <a:p>
            <a:fld id="{B7ACD56D-7A30-4957-B534-9D3F19722686}" type="slidenum">
              <a:rPr lang="en-CA" smtClean="0"/>
              <a:t>24</a:t>
            </a:fld>
            <a:endParaRPr lang="en-CA"/>
          </a:p>
        </p:txBody>
      </p:sp>
    </p:spTree>
    <p:extLst>
      <p:ext uri="{BB962C8B-B14F-4D97-AF65-F5344CB8AC3E}">
        <p14:creationId xmlns:p14="http://schemas.microsoft.com/office/powerpoint/2010/main" val="122116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blue color represents peace and the sky, while the yellow symbolizes prosperity and the golden wheat fields. Together, they embody the spirit and resilience of the Ukrainian people.</a:t>
            </a:r>
          </a:p>
        </p:txBody>
      </p:sp>
      <p:sp>
        <p:nvSpPr>
          <p:cNvPr id="4" name="Slide Number Placeholder 3"/>
          <p:cNvSpPr>
            <a:spLocks noGrp="1"/>
          </p:cNvSpPr>
          <p:nvPr>
            <p:ph type="sldNum" sz="quarter" idx="5"/>
          </p:nvPr>
        </p:nvSpPr>
        <p:spPr/>
        <p:txBody>
          <a:bodyPr/>
          <a:lstStyle/>
          <a:p>
            <a:fld id="{B7ACD56D-7A30-4957-B534-9D3F19722686}" type="slidenum">
              <a:rPr lang="en-CA" smtClean="0"/>
              <a:t>2</a:t>
            </a:fld>
            <a:endParaRPr lang="en-CA"/>
          </a:p>
        </p:txBody>
      </p:sp>
    </p:spTree>
    <p:extLst>
      <p:ext uri="{BB962C8B-B14F-4D97-AF65-F5344CB8AC3E}">
        <p14:creationId xmlns:p14="http://schemas.microsoft.com/office/powerpoint/2010/main" val="413625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0D3B7-1666-4587-2BA6-10BBA3ECE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054C3-198B-5214-6119-D68042B06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62179-8E2F-D831-EE3C-AD4136A52CA1}"/>
              </a:ext>
            </a:extLst>
          </p:cNvPr>
          <p:cNvSpPr>
            <a:spLocks noGrp="1"/>
          </p:cNvSpPr>
          <p:nvPr>
            <p:ph type="body" idx="1"/>
          </p:nvPr>
        </p:nvSpPr>
        <p:spPr/>
        <p:txBody>
          <a:bodyPr/>
          <a:lstStyle/>
          <a:p>
            <a:r>
              <a:rPr lang="en-CA" dirty="0"/>
              <a:t>The blue color represents peace and the sky, while the yellow symbolizes prosperity and the golden wheat fields. Together, they embody the spirit and resilience of the Ukrainian people.</a:t>
            </a:r>
          </a:p>
        </p:txBody>
      </p:sp>
      <p:sp>
        <p:nvSpPr>
          <p:cNvPr id="4" name="Slide Number Placeholder 3">
            <a:extLst>
              <a:ext uri="{FF2B5EF4-FFF2-40B4-BE49-F238E27FC236}">
                <a16:creationId xmlns:a16="http://schemas.microsoft.com/office/drawing/2014/main" id="{7623FC77-BCCC-63FA-8513-89CFDC27875E}"/>
              </a:ext>
            </a:extLst>
          </p:cNvPr>
          <p:cNvSpPr>
            <a:spLocks noGrp="1"/>
          </p:cNvSpPr>
          <p:nvPr>
            <p:ph type="sldNum" sz="quarter" idx="5"/>
          </p:nvPr>
        </p:nvSpPr>
        <p:spPr/>
        <p:txBody>
          <a:bodyPr/>
          <a:lstStyle/>
          <a:p>
            <a:fld id="{B7ACD56D-7A30-4957-B534-9D3F19722686}" type="slidenum">
              <a:rPr lang="en-CA" smtClean="0"/>
              <a:t>3</a:t>
            </a:fld>
            <a:endParaRPr lang="en-CA"/>
          </a:p>
        </p:txBody>
      </p:sp>
    </p:spTree>
    <p:extLst>
      <p:ext uri="{BB962C8B-B14F-4D97-AF65-F5344CB8AC3E}">
        <p14:creationId xmlns:p14="http://schemas.microsoft.com/office/powerpoint/2010/main" val="389324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DCA8A-E65C-17EB-EF8A-837680E59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BCC61-1B9D-59CE-4031-E1FB49BE2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3472B-5894-FCFE-3938-AD94A1DB5628}"/>
              </a:ext>
            </a:extLst>
          </p:cNvPr>
          <p:cNvSpPr>
            <a:spLocks noGrp="1"/>
          </p:cNvSpPr>
          <p:nvPr>
            <p:ph type="body" idx="1"/>
          </p:nvPr>
        </p:nvSpPr>
        <p:spPr/>
        <p:txBody>
          <a:bodyPr/>
          <a:lstStyle/>
          <a:p>
            <a:r>
              <a:rPr lang="en-CA" dirty="0"/>
              <a:t>We will begin with the historical background of the Ukrainian flag, including its origins, the symbolism of its blue and yellow colors, and its cultural significance. Next, we will highlight the Rotary Club's initiatives aimed at supporting Ukrainian refugees, followed by an analysis of the impact of these efforts and future plans.</a:t>
            </a:r>
          </a:p>
        </p:txBody>
      </p:sp>
      <p:sp>
        <p:nvSpPr>
          <p:cNvPr id="4" name="Slide Number Placeholder 3">
            <a:extLst>
              <a:ext uri="{FF2B5EF4-FFF2-40B4-BE49-F238E27FC236}">
                <a16:creationId xmlns:a16="http://schemas.microsoft.com/office/drawing/2014/main" id="{EF2D1265-A41E-6A04-CB84-F1EB316D0A26}"/>
              </a:ext>
            </a:extLst>
          </p:cNvPr>
          <p:cNvSpPr>
            <a:spLocks noGrp="1"/>
          </p:cNvSpPr>
          <p:nvPr>
            <p:ph type="sldNum" sz="quarter" idx="5"/>
          </p:nvPr>
        </p:nvSpPr>
        <p:spPr/>
        <p:txBody>
          <a:bodyPr/>
          <a:lstStyle/>
          <a:p>
            <a:fld id="{B7ACD56D-7A30-4957-B534-9D3F19722686}" type="slidenum">
              <a:rPr lang="en-CA" smtClean="0"/>
              <a:t>4</a:t>
            </a:fld>
            <a:endParaRPr lang="en-CA"/>
          </a:p>
        </p:txBody>
      </p:sp>
    </p:spTree>
    <p:extLst>
      <p:ext uri="{BB962C8B-B14F-4D97-AF65-F5344CB8AC3E}">
        <p14:creationId xmlns:p14="http://schemas.microsoft.com/office/powerpoint/2010/main" val="50428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begin with the historical background of the Ukrainian flag, including its origins, the symbolism of its blue and yellow colors, and its cultural significance. Next, we will highlight the Rotary Club's initiatives aimed at supporting Ukrainian refugees, followed by an analysis of the impact of these efforts and future plans.</a:t>
            </a:r>
          </a:p>
        </p:txBody>
      </p:sp>
      <p:sp>
        <p:nvSpPr>
          <p:cNvPr id="4" name="Slide Number Placeholder 3"/>
          <p:cNvSpPr>
            <a:spLocks noGrp="1"/>
          </p:cNvSpPr>
          <p:nvPr>
            <p:ph type="sldNum" sz="quarter" idx="5"/>
          </p:nvPr>
        </p:nvSpPr>
        <p:spPr/>
        <p:txBody>
          <a:bodyPr/>
          <a:lstStyle/>
          <a:p>
            <a:fld id="{B7ACD56D-7A30-4957-B534-9D3F19722686}" type="slidenum">
              <a:rPr lang="en-CA" smtClean="0"/>
              <a:t>5</a:t>
            </a:fld>
            <a:endParaRPr lang="en-CA"/>
          </a:p>
        </p:txBody>
      </p:sp>
    </p:spTree>
    <p:extLst>
      <p:ext uri="{BB962C8B-B14F-4D97-AF65-F5344CB8AC3E}">
        <p14:creationId xmlns:p14="http://schemas.microsoft.com/office/powerpoint/2010/main" val="62110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Ukrainian flag has a deep historical context, reflecting the nation's identity and aspirations. Understanding its origins and the meaning behind its colors helps to appreciate its significance in both Ukrainian culture and history.</a:t>
            </a:r>
            <a:endParaRPr lang="en-CA" dirty="0"/>
          </a:p>
        </p:txBody>
      </p:sp>
      <p:sp>
        <p:nvSpPr>
          <p:cNvPr id="4" name="Slide Number Placeholder 3"/>
          <p:cNvSpPr>
            <a:spLocks noGrp="1"/>
          </p:cNvSpPr>
          <p:nvPr>
            <p:ph type="sldNum" sz="quarter" idx="5"/>
          </p:nvPr>
        </p:nvSpPr>
        <p:spPr/>
        <p:txBody>
          <a:bodyPr/>
          <a:lstStyle/>
          <a:p>
            <a:fld id="{B7ACD56D-7A30-4957-B534-9D3F19722686}" type="slidenum">
              <a:rPr lang="en-CA" smtClean="0"/>
              <a:t>6</a:t>
            </a:fld>
            <a:endParaRPr lang="en-CA"/>
          </a:p>
        </p:txBody>
      </p:sp>
    </p:spTree>
    <p:extLst>
      <p:ext uri="{BB962C8B-B14F-4D97-AF65-F5344CB8AC3E}">
        <p14:creationId xmlns:p14="http://schemas.microsoft.com/office/powerpoint/2010/main" val="196247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Ukrainian flag's blue and yellow colors have been used for centuries, representing the sky and wheat fields of Ukraine. It was officially adopted in 1918, symbolizing national identity and independence.</a:t>
            </a:r>
          </a:p>
        </p:txBody>
      </p:sp>
      <p:sp>
        <p:nvSpPr>
          <p:cNvPr id="4" name="Slide Number Placeholder 3"/>
          <p:cNvSpPr>
            <a:spLocks noGrp="1"/>
          </p:cNvSpPr>
          <p:nvPr>
            <p:ph type="sldNum" sz="quarter" idx="5"/>
          </p:nvPr>
        </p:nvSpPr>
        <p:spPr/>
        <p:txBody>
          <a:bodyPr/>
          <a:lstStyle/>
          <a:p>
            <a:fld id="{B7ACD56D-7A30-4957-B534-9D3F19722686}" type="slidenum">
              <a:rPr lang="en-CA" smtClean="0"/>
              <a:t>7</a:t>
            </a:fld>
            <a:endParaRPr lang="en-CA"/>
          </a:p>
        </p:txBody>
      </p:sp>
    </p:spTree>
    <p:extLst>
      <p:ext uri="{BB962C8B-B14F-4D97-AF65-F5344CB8AC3E}">
        <p14:creationId xmlns:p14="http://schemas.microsoft.com/office/powerpoint/2010/main" val="76499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DACC0-33E0-8A00-1C35-AABD06A36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46BE5-0BC9-CC76-E952-4AEFEF459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68BEB-E6C7-92FC-9EEA-BA3270E3A80F}"/>
              </a:ext>
            </a:extLst>
          </p:cNvPr>
          <p:cNvSpPr>
            <a:spLocks noGrp="1"/>
          </p:cNvSpPr>
          <p:nvPr>
            <p:ph type="body" idx="1"/>
          </p:nvPr>
        </p:nvSpPr>
        <p:spPr/>
        <p:txBody>
          <a:bodyPr/>
          <a:lstStyle/>
          <a:p>
            <a:r>
              <a:rPr lang="en-CA" dirty="0"/>
              <a:t>The Rotary Club has taken significant steps to assist Ukrainian refugees through various initiatives, aligning with its mission to promote humanitarian service and community support.</a:t>
            </a:r>
          </a:p>
        </p:txBody>
      </p:sp>
      <p:sp>
        <p:nvSpPr>
          <p:cNvPr id="4" name="Slide Number Placeholder 3">
            <a:extLst>
              <a:ext uri="{FF2B5EF4-FFF2-40B4-BE49-F238E27FC236}">
                <a16:creationId xmlns:a16="http://schemas.microsoft.com/office/drawing/2014/main" id="{4EF63174-D936-CC6F-27A0-5CDE9C8C1851}"/>
              </a:ext>
            </a:extLst>
          </p:cNvPr>
          <p:cNvSpPr>
            <a:spLocks noGrp="1"/>
          </p:cNvSpPr>
          <p:nvPr>
            <p:ph type="sldNum" sz="quarter" idx="5"/>
          </p:nvPr>
        </p:nvSpPr>
        <p:spPr/>
        <p:txBody>
          <a:bodyPr/>
          <a:lstStyle/>
          <a:p>
            <a:fld id="{B7ACD56D-7A30-4957-B534-9D3F19722686}" type="slidenum">
              <a:rPr lang="en-CA" smtClean="0"/>
              <a:t>8</a:t>
            </a:fld>
            <a:endParaRPr lang="en-CA"/>
          </a:p>
        </p:txBody>
      </p:sp>
    </p:spTree>
    <p:extLst>
      <p:ext uri="{BB962C8B-B14F-4D97-AF65-F5344CB8AC3E}">
        <p14:creationId xmlns:p14="http://schemas.microsoft.com/office/powerpoint/2010/main" val="301155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Ukrainian flag is a symbol of national pride and unity, reflecting the country’s struggles for independence. It serves as a reminder of the sacrifices made throughout history to achieve freedom and self-determination.</a:t>
            </a:r>
          </a:p>
        </p:txBody>
      </p:sp>
      <p:sp>
        <p:nvSpPr>
          <p:cNvPr id="4" name="Slide Number Placeholder 3"/>
          <p:cNvSpPr>
            <a:spLocks noGrp="1"/>
          </p:cNvSpPr>
          <p:nvPr>
            <p:ph type="sldNum" sz="quarter" idx="5"/>
          </p:nvPr>
        </p:nvSpPr>
        <p:spPr/>
        <p:txBody>
          <a:bodyPr/>
          <a:lstStyle/>
          <a:p>
            <a:fld id="{B7ACD56D-7A30-4957-B534-9D3F19722686}" type="slidenum">
              <a:rPr lang="en-CA" smtClean="0"/>
              <a:t>9</a:t>
            </a:fld>
            <a:endParaRPr lang="en-CA"/>
          </a:p>
        </p:txBody>
      </p:sp>
    </p:spTree>
    <p:extLst>
      <p:ext uri="{BB962C8B-B14F-4D97-AF65-F5344CB8AC3E}">
        <p14:creationId xmlns:p14="http://schemas.microsoft.com/office/powerpoint/2010/main" val="2707443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5/15/2025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56025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5/15/2025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9808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5/15/2025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3014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5/15/2025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8528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5/15/2025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0453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5/15/2025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3103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5/15/2025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1175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5/15/2025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332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5/15/2025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3162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5/15/2025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4597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5/15/2025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3861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D700"/>
            </a:gs>
            <a:gs pos="0">
              <a:srgbClr val="0057B7"/>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5/15/2025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569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A6D48-F416-64C1-571D-B07B2BEA9FFF}"/>
              </a:ext>
            </a:extLst>
          </p:cNvPr>
          <p:cNvSpPr>
            <a:spLocks noGrp="1"/>
          </p:cNvSpPr>
          <p:nvPr>
            <p:ph type="ctrTitle"/>
          </p:nvPr>
        </p:nvSpPr>
        <p:spPr>
          <a:xfrm>
            <a:off x="703400" y="776921"/>
            <a:ext cx="4917754" cy="1163496"/>
          </a:xfrm>
        </p:spPr>
        <p:txBody>
          <a:bodyPr>
            <a:normAutofit fontScale="90000"/>
          </a:bodyPr>
          <a:lstStyle/>
          <a:p>
            <a:pPr algn="ctr">
              <a:lnSpc>
                <a:spcPct val="90000"/>
              </a:lnSpc>
            </a:pPr>
            <a:br>
              <a:rPr lang="en-CA" sz="4100" dirty="0"/>
            </a:br>
            <a:br>
              <a:rPr lang="en-CA" sz="4100" dirty="0"/>
            </a:br>
            <a:br>
              <a:rPr lang="en-CA" sz="4100" dirty="0"/>
            </a:br>
            <a:endParaRPr lang="en-CA" sz="2700" spc="0" dirty="0"/>
          </a:p>
        </p:txBody>
      </p:sp>
      <p:sp>
        <p:nvSpPr>
          <p:cNvPr id="3" name="Subtitle 2">
            <a:extLst>
              <a:ext uri="{FF2B5EF4-FFF2-40B4-BE49-F238E27FC236}">
                <a16:creationId xmlns:a16="http://schemas.microsoft.com/office/drawing/2014/main" id="{914A5AF1-F935-2F19-44B2-445DEB292518}"/>
              </a:ext>
            </a:extLst>
          </p:cNvPr>
          <p:cNvSpPr>
            <a:spLocks noGrp="1"/>
          </p:cNvSpPr>
          <p:nvPr>
            <p:ph type="subTitle" idx="1"/>
          </p:nvPr>
        </p:nvSpPr>
        <p:spPr>
          <a:xfrm>
            <a:off x="77273" y="2063941"/>
            <a:ext cx="7379595" cy="4508578"/>
          </a:xfrm>
        </p:spPr>
        <p:txBody>
          <a:bodyPr>
            <a:noAutofit/>
          </a:bodyPr>
          <a:lstStyle/>
          <a:p>
            <a:pPr algn="ctr"/>
            <a:r>
              <a:rPr lang="en-CA" sz="3200" b="1" dirty="0">
                <a:solidFill>
                  <a:schemeClr val="bg1"/>
                </a:solidFill>
              </a:rPr>
              <a:t>CONTRIBUTIONS OUR CLUB MADE TO AID </a:t>
            </a:r>
          </a:p>
          <a:p>
            <a:pPr algn="ctr"/>
            <a:r>
              <a:rPr lang="en-CA" sz="3200" b="1" dirty="0">
                <a:solidFill>
                  <a:schemeClr val="bg1"/>
                </a:solidFill>
              </a:rPr>
              <a:t>UKRAINIAN EVACUEES</a:t>
            </a:r>
          </a:p>
          <a:p>
            <a:pPr algn="ctr"/>
            <a:r>
              <a:rPr lang="en-CA" sz="3200" dirty="0"/>
              <a:t>Rotary's Impactful Initiatives</a:t>
            </a:r>
          </a:p>
          <a:p>
            <a:pPr algn="ctr"/>
            <a:r>
              <a:rPr lang="en-US" sz="3200" b="1" dirty="0"/>
              <a:t>Raised $492,000 — And So Much More</a:t>
            </a:r>
          </a:p>
          <a:p>
            <a:pPr algn="ctr"/>
            <a:r>
              <a:rPr lang="en-US" sz="2400" i="1" dirty="0"/>
              <a:t>Monetary aid, housing help, job support, and warm welcomes for those in need.</a:t>
            </a:r>
            <a:endParaRPr lang="en-US" sz="2400" dirty="0"/>
          </a:p>
          <a:p>
            <a:endParaRPr lang="en-CA" sz="2800" dirty="0"/>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76813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F2B36B-4D1C-9E0A-B17B-23D805AECA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768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Ukrainian flag in sunlight.">
            <a:extLst>
              <a:ext uri="{FF2B5EF4-FFF2-40B4-BE49-F238E27FC236}">
                <a16:creationId xmlns:a16="http://schemas.microsoft.com/office/drawing/2014/main" id="{6379BEB7-80A3-4B3A-BC06-2045C610E04C}"/>
              </a:ext>
            </a:extLst>
          </p:cNvPr>
          <p:cNvPicPr>
            <a:picLocks noChangeAspect="1"/>
          </p:cNvPicPr>
          <p:nvPr/>
        </p:nvPicPr>
        <p:blipFill>
          <a:blip r:embed="rId3"/>
          <a:srcRect l="14175" r="21120"/>
          <a:stretch/>
        </p:blipFill>
        <p:spPr>
          <a:xfrm>
            <a:off x="7499796" y="922882"/>
            <a:ext cx="4203591" cy="4336442"/>
          </a:xfrm>
          <a:prstGeom prst="rect">
            <a:avLst/>
          </a:prstGeom>
        </p:spPr>
      </p:pic>
      <p:pic>
        <p:nvPicPr>
          <p:cNvPr id="7" name="Picture 6" descr="A yellow and white logo&#10;&#10;AI-generated content may be incorrect.">
            <a:extLst>
              <a:ext uri="{FF2B5EF4-FFF2-40B4-BE49-F238E27FC236}">
                <a16:creationId xmlns:a16="http://schemas.microsoft.com/office/drawing/2014/main" id="{80E1F634-8C4C-3169-816B-DEDB0BB7F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041" y="677650"/>
            <a:ext cx="2751785" cy="1340040"/>
          </a:xfrm>
          <a:prstGeom prst="rect">
            <a:avLst/>
          </a:prstGeom>
        </p:spPr>
      </p:pic>
    </p:spTree>
    <p:extLst>
      <p:ext uri="{BB962C8B-B14F-4D97-AF65-F5344CB8AC3E}">
        <p14:creationId xmlns:p14="http://schemas.microsoft.com/office/powerpoint/2010/main" val="39132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par>
                                <p:cTn id="17" presetID="10" presetClass="entr" presetSubtype="0" fill="hold" grpId="0" nodeType="withEffect">
                                  <p:stCondLst>
                                    <p:cond delay="1500"/>
                                  </p:stCondLst>
                                  <p:iterate>
                                    <p:tmPct val="1000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00"/>
                                        <p:tgtEl>
                                          <p:spTgt spid="3">
                                            <p:txEl>
                                              <p:pRg st="3" end="3"/>
                                            </p:txEl>
                                          </p:spTgt>
                                        </p:tgtEl>
                                      </p:cBhvr>
                                    </p:animEffect>
                                  </p:childTnLst>
                                </p:cTn>
                              </p:par>
                              <p:par>
                                <p:cTn id="20" presetID="10" presetClass="entr" presetSubtype="0" fill="hold" grpId="0" nodeType="withEffect">
                                  <p:stCondLst>
                                    <p:cond delay="1500"/>
                                  </p:stCondLst>
                                  <p:iterate>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700"/>
                                        <p:tgtEl>
                                          <p:spTgt spid="3">
                                            <p:txEl>
                                              <p:pRg st="4" end="4"/>
                                            </p:txEl>
                                          </p:spTgt>
                                        </p:tgtEl>
                                      </p:cBhvr>
                                    </p:animEffect>
                                  </p:childTnLst>
                                </p:cTn>
                              </p:par>
                              <p:par>
                                <p:cTn id="23" presetID="42" presetClass="entr" presetSubtype="0" fill="hold" grpId="1" nodeType="withEffect">
                                  <p:stCondLst>
                                    <p:cond delay="250"/>
                                  </p:stCondLst>
                                  <p:iterate>
                                    <p:tmPct val="10000"/>
                                  </p:iterate>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anim calcmode="lin" valueType="num">
                                      <p:cBhvr>
                                        <p:cTn id="26" dur="250" fill="hold"/>
                                        <p:tgtEl>
                                          <p:spTgt spid="3"/>
                                        </p:tgtEl>
                                        <p:attrNameLst>
                                          <p:attrName>ppt_x</p:attrName>
                                        </p:attrNameLst>
                                      </p:cBhvr>
                                      <p:tavLst>
                                        <p:tav tm="0">
                                          <p:val>
                                            <p:strVal val="#ppt_x"/>
                                          </p:val>
                                        </p:tav>
                                        <p:tav tm="100000">
                                          <p:val>
                                            <p:strVal val="#ppt_x"/>
                                          </p:val>
                                        </p:tav>
                                      </p:tavLst>
                                    </p:anim>
                                    <p:anim calcmode="lin" valueType="num">
                                      <p:cBhvr>
                                        <p:cTn id="27"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3941-FEE8-66D9-AA81-12CBD2646524}"/>
              </a:ext>
            </a:extLst>
          </p:cNvPr>
          <p:cNvSpPr>
            <a:spLocks noGrp="1"/>
          </p:cNvSpPr>
          <p:nvPr>
            <p:ph type="title"/>
          </p:nvPr>
        </p:nvSpPr>
        <p:spPr>
          <a:xfrm>
            <a:off x="530147" y="874204"/>
            <a:ext cx="6279004" cy="3084897"/>
          </a:xfrm>
        </p:spPr>
        <p:txBody>
          <a:bodyPr>
            <a:normAutofit/>
          </a:bodyPr>
          <a:lstStyle/>
          <a:p>
            <a:pPr algn="ctr"/>
            <a:r>
              <a:rPr lang="en-CA" sz="3200" dirty="0"/>
              <a:t>an additional</a:t>
            </a:r>
            <a:br>
              <a:rPr lang="en-CA" sz="3200" dirty="0"/>
            </a:br>
            <a:r>
              <a:rPr lang="en-CA" sz="3200" dirty="0">
                <a:solidFill>
                  <a:schemeClr val="bg1"/>
                </a:solidFill>
              </a:rPr>
              <a:t>$100,000 </a:t>
            </a:r>
            <a:br>
              <a:rPr lang="en-CA" sz="3200" dirty="0">
                <a:highlight>
                  <a:srgbClr val="FFFF00"/>
                </a:highlight>
              </a:rPr>
            </a:br>
            <a:r>
              <a:rPr lang="en-CA" sz="3200" dirty="0"/>
              <a:t>was donated</a:t>
            </a:r>
            <a:br>
              <a:rPr lang="en-CA" sz="3200" dirty="0"/>
            </a:br>
            <a:br>
              <a:rPr lang="en-CA" sz="3200" dirty="0"/>
            </a:br>
            <a:br>
              <a:rPr lang="en-CA" sz="3200" dirty="0"/>
            </a:br>
            <a:endParaRPr lang="en-CA" dirty="0">
              <a:solidFill>
                <a:srgbClr val="0057B7"/>
              </a:solidFill>
            </a:endParaRPr>
          </a:p>
        </p:txBody>
      </p:sp>
      <p:sp>
        <p:nvSpPr>
          <p:cNvPr id="6" name="TextBox 5">
            <a:extLst>
              <a:ext uri="{FF2B5EF4-FFF2-40B4-BE49-F238E27FC236}">
                <a16:creationId xmlns:a16="http://schemas.microsoft.com/office/drawing/2014/main" id="{5AFBDCC7-1121-3AE2-DE2B-1057F7D5726C}"/>
              </a:ext>
            </a:extLst>
          </p:cNvPr>
          <p:cNvSpPr txBox="1"/>
          <p:nvPr/>
        </p:nvSpPr>
        <p:spPr>
          <a:xfrm>
            <a:off x="729601" y="2634995"/>
            <a:ext cx="6139395" cy="2923877"/>
          </a:xfrm>
          <a:prstGeom prst="rect">
            <a:avLst/>
          </a:prstGeom>
          <a:noFill/>
        </p:spPr>
        <p:txBody>
          <a:bodyPr wrap="square">
            <a:spAutoFit/>
          </a:bodyPr>
          <a:lstStyle/>
          <a:p>
            <a:pPr algn="ctr"/>
            <a:r>
              <a:rPr lang="en-US" sz="2400" dirty="0"/>
              <a:t>By Glen and Jeanette Richardson in honour of Jeanette’s parents and her brother.</a:t>
            </a:r>
          </a:p>
          <a:p>
            <a:pPr algn="ctr"/>
            <a:endParaRPr lang="en-US" sz="2400" dirty="0"/>
          </a:p>
          <a:p>
            <a:pPr algn="ctr"/>
            <a:endParaRPr lang="en-US" sz="2400" dirty="0"/>
          </a:p>
          <a:p>
            <a:pPr algn="ctr"/>
            <a:r>
              <a:rPr lang="en-US" sz="2400" dirty="0"/>
              <a:t>This brought our “RIBBONS FOR PEACE” fundraising total to</a:t>
            </a:r>
          </a:p>
          <a:p>
            <a:pPr algn="ctr"/>
            <a:r>
              <a:rPr lang="en-US" sz="4000" b="1" dirty="0">
                <a:solidFill>
                  <a:srgbClr val="0057B7"/>
                </a:solidFill>
              </a:rPr>
              <a:t>$272,000</a:t>
            </a:r>
            <a:endParaRPr lang="en-CA" sz="4000" b="1" dirty="0">
              <a:solidFill>
                <a:srgbClr val="0057B7"/>
              </a:solidFill>
            </a:endParaRPr>
          </a:p>
        </p:txBody>
      </p:sp>
      <p:sp>
        <p:nvSpPr>
          <p:cNvPr id="13" name="TextBox 12">
            <a:extLst>
              <a:ext uri="{FF2B5EF4-FFF2-40B4-BE49-F238E27FC236}">
                <a16:creationId xmlns:a16="http://schemas.microsoft.com/office/drawing/2014/main" id="{7CACCF5A-97C8-57D5-2558-AB5D3B8F92DF}"/>
              </a:ext>
            </a:extLst>
          </p:cNvPr>
          <p:cNvSpPr txBox="1"/>
          <p:nvPr/>
        </p:nvSpPr>
        <p:spPr>
          <a:xfrm>
            <a:off x="7728699" y="5358817"/>
            <a:ext cx="3613457" cy="400110"/>
          </a:xfrm>
          <a:prstGeom prst="rect">
            <a:avLst/>
          </a:prstGeom>
          <a:noFill/>
        </p:spPr>
        <p:txBody>
          <a:bodyPr wrap="square" rtlCol="0">
            <a:spAutoFit/>
          </a:bodyPr>
          <a:lstStyle/>
          <a:p>
            <a:r>
              <a:rPr lang="en-CA" sz="2000" b="1" dirty="0">
                <a:solidFill>
                  <a:srgbClr val="0057B7"/>
                </a:solidFill>
              </a:rPr>
              <a:t>Glen and Jeanette Richardson</a:t>
            </a:r>
            <a:endParaRPr lang="en-CA" sz="2000" b="1" dirty="0"/>
          </a:p>
        </p:txBody>
      </p:sp>
      <p:pic>
        <p:nvPicPr>
          <p:cNvPr id="21" name="Picture 20" descr="A person and person posing for a picture&#10;&#10;AI-generated content may be incorrect.">
            <a:extLst>
              <a:ext uri="{FF2B5EF4-FFF2-40B4-BE49-F238E27FC236}">
                <a16:creationId xmlns:a16="http://schemas.microsoft.com/office/drawing/2014/main" id="{6227B2A8-2026-284B-E7B8-DCDAD0971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2453" y="1264067"/>
            <a:ext cx="3923070" cy="3923070"/>
          </a:xfrm>
          <a:prstGeom prst="rect">
            <a:avLst/>
          </a:prstGeom>
        </p:spPr>
      </p:pic>
    </p:spTree>
    <p:extLst>
      <p:ext uri="{BB962C8B-B14F-4D97-AF65-F5344CB8AC3E}">
        <p14:creationId xmlns:p14="http://schemas.microsoft.com/office/powerpoint/2010/main" val="57504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CFB0-561D-FB75-B0A6-291A18E228A6}"/>
              </a:ext>
            </a:extLst>
          </p:cNvPr>
          <p:cNvSpPr>
            <a:spLocks noGrp="1"/>
          </p:cNvSpPr>
          <p:nvPr>
            <p:ph type="title"/>
          </p:nvPr>
        </p:nvSpPr>
        <p:spPr>
          <a:xfrm>
            <a:off x="386366" y="772732"/>
            <a:ext cx="11333409" cy="1013138"/>
          </a:xfrm>
        </p:spPr>
        <p:txBody>
          <a:bodyPr>
            <a:normAutofit fontScale="90000"/>
          </a:bodyPr>
          <a:lstStyle/>
          <a:p>
            <a:pPr algn="ctr"/>
            <a:r>
              <a:rPr lang="en-US" sz="3200" b="1" dirty="0"/>
              <a:t>Glen and Jeanette donated an additional $100,000 to the Rotary International RELIEF FUND FOR Ukrainians</a:t>
            </a:r>
            <a:endParaRPr lang="en-CA" dirty="0"/>
          </a:p>
        </p:txBody>
      </p:sp>
      <p:sp>
        <p:nvSpPr>
          <p:cNvPr id="5" name="Rectangle 1">
            <a:extLst>
              <a:ext uri="{FF2B5EF4-FFF2-40B4-BE49-F238E27FC236}">
                <a16:creationId xmlns:a16="http://schemas.microsoft.com/office/drawing/2014/main" id="{CED908DA-175B-A324-9072-45CB5B5A6A06}"/>
              </a:ext>
            </a:extLst>
          </p:cNvPr>
          <p:cNvSpPr>
            <a:spLocks noGrp="1" noChangeArrowheads="1"/>
          </p:cNvSpPr>
          <p:nvPr>
            <p:ph type="body" sz="half" idx="2"/>
          </p:nvPr>
        </p:nvSpPr>
        <p:spPr bwMode="auto">
          <a:xfrm>
            <a:off x="916547" y="2052115"/>
            <a:ext cx="10358906"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rPr>
              <a:t>“</a:t>
            </a:r>
            <a:r>
              <a:rPr kumimoji="0" lang="en-US" altLang="en-US" sz="2400" b="1" i="1" u="none" strike="noStrike" cap="none" normalizeH="0" baseline="0" dirty="0">
                <a:ln>
                  <a:noFill/>
                </a:ln>
                <a:solidFill>
                  <a:schemeClr val="tx1"/>
                </a:solidFill>
                <a:effectLst/>
                <a:latin typeface="Arial" panose="020B0604020202020204" pitchFamily="34" charset="0"/>
              </a:rPr>
              <a:t>In honour of my parents who immigrated to Canada from Ukraine in 1930, Glen and I wanted to give back to the country and community that welcomed them.”</a:t>
            </a:r>
            <a:br>
              <a:rPr kumimoji="0" lang="en-US" altLang="en-US" sz="2400" b="1" i="0" u="none" strike="noStrike" cap="none" normalizeH="0" baseline="0" dirty="0">
                <a:ln>
                  <a:noFill/>
                </a:ln>
                <a:solidFill>
                  <a:schemeClr val="tx1"/>
                </a:solidFill>
                <a:effectLst/>
                <a:latin typeface="Arial" panose="020B0604020202020204" pitchFamily="34" charset="0"/>
              </a:rPr>
            </a:br>
            <a:r>
              <a:rPr kumimoji="0" lang="en-US" altLang="en-US" sz="2400" b="1" i="0" u="none" strike="noStrike" cap="none" normalizeH="0" baseline="0" dirty="0">
                <a:ln>
                  <a:noFill/>
                </a:ln>
                <a:solidFill>
                  <a:schemeClr val="tx1"/>
                </a:solidFill>
                <a:effectLst/>
                <a:latin typeface="Arial" panose="020B0604020202020204" pitchFamily="34" charset="0"/>
              </a:rPr>
              <a:t>— Jeanette Richardson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Jeanette Richardson, a proud first-generation Canadian, and her husband Glen, a devoted member of the Rotary Club of Calgary at Stampede Park </a:t>
            </a:r>
            <a:r>
              <a:rPr lang="en-US" altLang="en-US" sz="2400" b="1" dirty="0">
                <a:latin typeface="Arial" panose="020B0604020202020204" pitchFamily="34" charset="0"/>
              </a:rPr>
              <a:t>for</a:t>
            </a:r>
            <a:r>
              <a:rPr kumimoji="0" lang="en-US" altLang="en-US" sz="2400" b="1" i="0" u="none" strike="noStrike" cap="none" normalizeH="0" baseline="0" dirty="0">
                <a:ln>
                  <a:noFill/>
                </a:ln>
                <a:solidFill>
                  <a:schemeClr val="tx1"/>
                </a:solidFill>
                <a:effectLst/>
                <a:latin typeface="Arial" panose="020B0604020202020204" pitchFamily="34" charset="0"/>
              </a:rPr>
              <a:t> 48 years, donated an additional $100,000 to the Rotary International Relief Fund for Ukrainians.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latin typeface="Arial" panose="020B0604020202020204" pitchFamily="34" charset="0"/>
              </a:rPr>
              <a:t>A</a:t>
            </a:r>
            <a:r>
              <a:rPr kumimoji="0" lang="en-US" altLang="en-US" sz="2400" b="1" i="0" u="none" strike="noStrike" cap="none" normalizeH="0" baseline="0" dirty="0">
                <a:ln>
                  <a:noFill/>
                </a:ln>
                <a:solidFill>
                  <a:schemeClr val="tx1"/>
                </a:solidFill>
                <a:effectLst/>
                <a:latin typeface="Arial" panose="020B0604020202020204" pitchFamily="34" charset="0"/>
              </a:rPr>
              <a:t> tribute to family, heritage, and the power of giving.</a:t>
            </a:r>
          </a:p>
        </p:txBody>
      </p:sp>
    </p:spTree>
    <p:extLst>
      <p:ext uri="{BB962C8B-B14F-4D97-AF65-F5344CB8AC3E}">
        <p14:creationId xmlns:p14="http://schemas.microsoft.com/office/powerpoint/2010/main" val="84004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39C05E-2091-6707-9D35-11CE4794AD1C}"/>
              </a:ext>
            </a:extLst>
          </p:cNvPr>
          <p:cNvSpPr txBox="1"/>
          <p:nvPr/>
        </p:nvSpPr>
        <p:spPr>
          <a:xfrm>
            <a:off x="676141" y="2765248"/>
            <a:ext cx="4965392" cy="523220"/>
          </a:xfrm>
          <a:prstGeom prst="rect">
            <a:avLst/>
          </a:prstGeom>
          <a:noFill/>
        </p:spPr>
        <p:txBody>
          <a:bodyPr wrap="square" rtlCol="0">
            <a:spAutoFit/>
          </a:bodyPr>
          <a:lstStyle/>
          <a:p>
            <a:pPr algn="ctr"/>
            <a:r>
              <a:rPr lang="en-US" sz="2800" b="1" dirty="0">
                <a:solidFill>
                  <a:srgbClr val="000000"/>
                </a:solidFill>
              </a:rPr>
              <a:t> </a:t>
            </a:r>
          </a:p>
        </p:txBody>
      </p:sp>
      <p:sp>
        <p:nvSpPr>
          <p:cNvPr id="7" name="TextBox 6">
            <a:extLst>
              <a:ext uri="{FF2B5EF4-FFF2-40B4-BE49-F238E27FC236}">
                <a16:creationId xmlns:a16="http://schemas.microsoft.com/office/drawing/2014/main" id="{4419C3F2-BEFC-2BD2-DA30-F15D4D640D89}"/>
              </a:ext>
            </a:extLst>
          </p:cNvPr>
          <p:cNvSpPr txBox="1"/>
          <p:nvPr/>
        </p:nvSpPr>
        <p:spPr>
          <a:xfrm>
            <a:off x="628138" y="2121190"/>
            <a:ext cx="6220496" cy="3323987"/>
          </a:xfrm>
          <a:prstGeom prst="rect">
            <a:avLst/>
          </a:prstGeom>
          <a:noFill/>
        </p:spPr>
        <p:txBody>
          <a:bodyPr wrap="square">
            <a:spAutoFit/>
          </a:bodyPr>
          <a:lstStyle/>
          <a:p>
            <a:endParaRPr lang="en-CA" b="1" dirty="0">
              <a:solidFill>
                <a:schemeClr val="bg1"/>
              </a:solidFill>
            </a:endParaRPr>
          </a:p>
          <a:p>
            <a:pPr algn="just"/>
            <a:r>
              <a:rPr lang="en-US" sz="2800" b="1" i="0" u="none" strike="noStrike" baseline="0" dirty="0">
                <a:solidFill>
                  <a:schemeClr val="bg1"/>
                </a:solidFill>
              </a:rPr>
              <a:t>ARRIVAL PACKAGES - $99,000:</a:t>
            </a:r>
            <a:endParaRPr lang="en-US" sz="2800" b="1" i="0" u="none" strike="noStrike" baseline="0" dirty="0">
              <a:solidFill>
                <a:srgbClr val="000000"/>
              </a:solidFill>
            </a:endParaRPr>
          </a:p>
          <a:p>
            <a:pPr algn="just"/>
            <a:r>
              <a:rPr lang="en-US" sz="2800" b="1" dirty="0">
                <a:solidFill>
                  <a:srgbClr val="000000"/>
                </a:solidFill>
              </a:rPr>
              <a:t>pillows, bedsheets, blankets, towel, toiletries, basic dishes,  pots and pans. </a:t>
            </a:r>
          </a:p>
          <a:p>
            <a:pPr algn="just"/>
            <a:endParaRPr lang="en-US" sz="2400" dirty="0"/>
          </a:p>
          <a:p>
            <a:r>
              <a:rPr lang="en-US" sz="2800" dirty="0"/>
              <a:t>Together, we provided not just supplies—but stability, dignity, and a warm welcome.</a:t>
            </a:r>
            <a:endParaRPr lang="en-US" sz="2800" b="1" dirty="0">
              <a:solidFill>
                <a:srgbClr val="000000"/>
              </a:solidFill>
            </a:endParaRPr>
          </a:p>
        </p:txBody>
      </p:sp>
      <p:sp>
        <p:nvSpPr>
          <p:cNvPr id="8" name="TextBox 7">
            <a:extLst>
              <a:ext uri="{FF2B5EF4-FFF2-40B4-BE49-F238E27FC236}">
                <a16:creationId xmlns:a16="http://schemas.microsoft.com/office/drawing/2014/main" id="{DE28D857-E707-AE21-051D-27759CB75C7E}"/>
              </a:ext>
            </a:extLst>
          </p:cNvPr>
          <p:cNvSpPr txBox="1"/>
          <p:nvPr/>
        </p:nvSpPr>
        <p:spPr>
          <a:xfrm>
            <a:off x="628138" y="766493"/>
            <a:ext cx="9258544" cy="1200329"/>
          </a:xfrm>
          <a:prstGeom prst="rect">
            <a:avLst/>
          </a:prstGeom>
          <a:noFill/>
        </p:spPr>
        <p:txBody>
          <a:bodyPr wrap="square" rtlCol="0">
            <a:spAutoFit/>
          </a:bodyPr>
          <a:lstStyle/>
          <a:p>
            <a:pPr>
              <a:buNone/>
            </a:pPr>
            <a:r>
              <a:rPr lang="en-US" sz="2400" b="1" dirty="0"/>
              <a:t>Partnering for Impact</a:t>
            </a:r>
          </a:p>
          <a:p>
            <a:r>
              <a:rPr lang="en-US" sz="2400" dirty="0"/>
              <a:t>Our club partnered with </a:t>
            </a:r>
            <a:r>
              <a:rPr lang="en-US" sz="2400" b="1" dirty="0"/>
              <a:t>St. Vladimir’s Parish</a:t>
            </a:r>
            <a:r>
              <a:rPr lang="en-US" sz="2400" dirty="0"/>
              <a:t> to put the </a:t>
            </a:r>
            <a:r>
              <a:rPr lang="en-US" sz="2400" b="1" dirty="0"/>
              <a:t>$272,000 raised</a:t>
            </a:r>
            <a:r>
              <a:rPr lang="en-US" sz="2400" dirty="0"/>
              <a:t> toward essential support for nearly </a:t>
            </a:r>
            <a:r>
              <a:rPr lang="en-US" sz="2400" b="1" dirty="0"/>
              <a:t>6,000 Ukrainian evacuees</a:t>
            </a:r>
            <a:r>
              <a:rPr lang="en-US" sz="2400" dirty="0"/>
              <a:t>.</a:t>
            </a:r>
          </a:p>
        </p:txBody>
      </p:sp>
      <p:pic>
        <p:nvPicPr>
          <p:cNvPr id="12" name="Picture 11" descr="A group of people standing in a room&#10;&#10;AI-generated content may be incorrect.">
            <a:extLst>
              <a:ext uri="{FF2B5EF4-FFF2-40B4-BE49-F238E27FC236}">
                <a16:creationId xmlns:a16="http://schemas.microsoft.com/office/drawing/2014/main" id="{602E8B9B-A1D3-B7BD-1BA2-C60756242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170" y="2147172"/>
            <a:ext cx="5108621" cy="3068602"/>
          </a:xfrm>
          <a:prstGeom prst="rect">
            <a:avLst/>
          </a:prstGeom>
        </p:spPr>
      </p:pic>
      <p:sp>
        <p:nvSpPr>
          <p:cNvPr id="3" name="TextBox 2">
            <a:extLst>
              <a:ext uri="{FF2B5EF4-FFF2-40B4-BE49-F238E27FC236}">
                <a16:creationId xmlns:a16="http://schemas.microsoft.com/office/drawing/2014/main" id="{8A6EF3A3-1E3B-F4E9-31BD-9C10C09CBA38}"/>
              </a:ext>
            </a:extLst>
          </p:cNvPr>
          <p:cNvSpPr txBox="1"/>
          <p:nvPr/>
        </p:nvSpPr>
        <p:spPr>
          <a:xfrm>
            <a:off x="641798" y="150977"/>
            <a:ext cx="11550202" cy="523220"/>
          </a:xfrm>
          <a:prstGeom prst="rect">
            <a:avLst/>
          </a:prstGeom>
          <a:noFill/>
        </p:spPr>
        <p:txBody>
          <a:bodyPr wrap="square">
            <a:spAutoFit/>
          </a:bodyPr>
          <a:lstStyle/>
          <a:p>
            <a:r>
              <a:rPr lang="en-US" sz="2800" b="1" dirty="0"/>
              <a:t>How was the money spent?</a:t>
            </a:r>
            <a:endParaRPr lang="en-CA" sz="2800" b="1" dirty="0"/>
          </a:p>
        </p:txBody>
      </p:sp>
    </p:spTree>
    <p:extLst>
      <p:ext uri="{BB962C8B-B14F-4D97-AF65-F5344CB8AC3E}">
        <p14:creationId xmlns:p14="http://schemas.microsoft.com/office/powerpoint/2010/main" val="173779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E121-3729-270D-BC35-167D1642D3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497911-7958-AEA5-2769-55F732A12D18}"/>
              </a:ext>
            </a:extLst>
          </p:cNvPr>
          <p:cNvSpPr txBox="1"/>
          <p:nvPr/>
        </p:nvSpPr>
        <p:spPr>
          <a:xfrm>
            <a:off x="813991" y="257239"/>
            <a:ext cx="5614713" cy="523220"/>
          </a:xfrm>
          <a:prstGeom prst="rect">
            <a:avLst/>
          </a:prstGeom>
          <a:noFill/>
        </p:spPr>
        <p:txBody>
          <a:bodyPr wrap="square">
            <a:spAutoFit/>
          </a:bodyPr>
          <a:lstStyle/>
          <a:p>
            <a:r>
              <a:rPr lang="en-US" sz="2800" b="1" dirty="0"/>
              <a:t>How was the money spent?</a:t>
            </a:r>
            <a:endParaRPr lang="en-CA" sz="2800" b="1" dirty="0"/>
          </a:p>
        </p:txBody>
      </p:sp>
      <p:sp>
        <p:nvSpPr>
          <p:cNvPr id="4" name="TextBox 3">
            <a:extLst>
              <a:ext uri="{FF2B5EF4-FFF2-40B4-BE49-F238E27FC236}">
                <a16:creationId xmlns:a16="http://schemas.microsoft.com/office/drawing/2014/main" id="{00AB396A-B5E0-E28B-DF34-263A6B76780D}"/>
              </a:ext>
            </a:extLst>
          </p:cNvPr>
          <p:cNvSpPr txBox="1"/>
          <p:nvPr/>
        </p:nvSpPr>
        <p:spPr>
          <a:xfrm>
            <a:off x="667555" y="1017517"/>
            <a:ext cx="6033753" cy="3046988"/>
          </a:xfrm>
          <a:prstGeom prst="rect">
            <a:avLst/>
          </a:prstGeom>
          <a:noFill/>
        </p:spPr>
        <p:txBody>
          <a:bodyPr wrap="square" rtlCol="0">
            <a:spAutoFit/>
          </a:bodyPr>
          <a:lstStyle/>
          <a:p>
            <a:r>
              <a:rPr lang="en-US" sz="2800" b="1" dirty="0">
                <a:solidFill>
                  <a:schemeClr val="bg1"/>
                </a:solidFill>
              </a:rPr>
              <a:t>SURVIVAL ENGLISH CLASSES</a:t>
            </a:r>
          </a:p>
          <a:p>
            <a:r>
              <a:rPr lang="en-US" sz="2800" b="1" dirty="0">
                <a:solidFill>
                  <a:schemeClr val="bg1"/>
                </a:solidFill>
              </a:rPr>
              <a:t>$134,000 for 2,300 students</a:t>
            </a:r>
          </a:p>
          <a:p>
            <a:r>
              <a:rPr lang="en-US" sz="2800" b="1" dirty="0">
                <a:solidFill>
                  <a:schemeClr val="bg1"/>
                </a:solidFill>
              </a:rPr>
              <a:t>10-day intensive Mon.-Fri. </a:t>
            </a:r>
          </a:p>
          <a:p>
            <a:endParaRPr lang="en-US" sz="2000" b="1" dirty="0"/>
          </a:p>
          <a:p>
            <a:r>
              <a:rPr lang="en-US" sz="2200" b="1" dirty="0"/>
              <a:t>Faced with a six-month wait for government English classes, St. Vladimir’s Parish—supported by our club—opened its doors to evacuees, offering immediate language lessons.</a:t>
            </a:r>
          </a:p>
        </p:txBody>
      </p:sp>
      <p:pic>
        <p:nvPicPr>
          <p:cNvPr id="8" name="Picture 7" descr="A group of people sitting at a table&#10;&#10;AI-generated content may be incorrect.">
            <a:extLst>
              <a:ext uri="{FF2B5EF4-FFF2-40B4-BE49-F238E27FC236}">
                <a16:creationId xmlns:a16="http://schemas.microsoft.com/office/drawing/2014/main" id="{7D0AF247-36BF-C4D9-73E8-BB6757A83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308" y="780459"/>
            <a:ext cx="5366197" cy="2839011"/>
          </a:xfrm>
          <a:prstGeom prst="rect">
            <a:avLst/>
          </a:prstGeom>
        </p:spPr>
      </p:pic>
      <p:sp>
        <p:nvSpPr>
          <p:cNvPr id="9" name="TextBox 8">
            <a:extLst>
              <a:ext uri="{FF2B5EF4-FFF2-40B4-BE49-F238E27FC236}">
                <a16:creationId xmlns:a16="http://schemas.microsoft.com/office/drawing/2014/main" id="{6EB1256D-5E90-57FC-9256-8CE391BE358A}"/>
              </a:ext>
            </a:extLst>
          </p:cNvPr>
          <p:cNvSpPr txBox="1"/>
          <p:nvPr/>
        </p:nvSpPr>
        <p:spPr>
          <a:xfrm>
            <a:off x="667555" y="3856527"/>
            <a:ext cx="11069391" cy="646331"/>
          </a:xfrm>
          <a:prstGeom prst="rect">
            <a:avLst/>
          </a:prstGeom>
          <a:noFill/>
        </p:spPr>
        <p:txBody>
          <a:bodyPr wrap="square" rtlCol="0">
            <a:spAutoFit/>
          </a:bodyPr>
          <a:lstStyle/>
          <a:p>
            <a:endParaRPr lang="en-US" sz="1800" b="0" i="0" u="none" strike="noStrike" baseline="0" dirty="0">
              <a:solidFill>
                <a:srgbClr val="000000"/>
              </a:solidFill>
              <a:latin typeface="Trebuchet MS" panose="020B0603020202020204" pitchFamily="34" charset="0"/>
            </a:endParaRPr>
          </a:p>
          <a:p>
            <a:pPr marL="285750" indent="-285750">
              <a:buFont typeface="Arial" panose="020B0604020202020204" pitchFamily="34" charset="0"/>
              <a:buChar char="•"/>
            </a:pPr>
            <a:endParaRPr lang="en-US" dirty="0">
              <a:solidFill>
                <a:srgbClr val="000000"/>
              </a:solidFill>
              <a:latin typeface="Trebuchet MS" panose="020B0603020202020204" pitchFamily="34" charset="0"/>
            </a:endParaRPr>
          </a:p>
        </p:txBody>
      </p:sp>
      <p:sp>
        <p:nvSpPr>
          <p:cNvPr id="10" name="TextBox 9">
            <a:extLst>
              <a:ext uri="{FF2B5EF4-FFF2-40B4-BE49-F238E27FC236}">
                <a16:creationId xmlns:a16="http://schemas.microsoft.com/office/drawing/2014/main" id="{4BE65B12-F7E8-03E1-96CF-3F3E6FF89EAA}"/>
              </a:ext>
            </a:extLst>
          </p:cNvPr>
          <p:cNvSpPr txBox="1"/>
          <p:nvPr/>
        </p:nvSpPr>
        <p:spPr>
          <a:xfrm>
            <a:off x="510862" y="4179692"/>
            <a:ext cx="11170276" cy="1815882"/>
          </a:xfrm>
          <a:prstGeom prst="rect">
            <a:avLst/>
          </a:prstGeom>
          <a:noFill/>
        </p:spPr>
        <p:txBody>
          <a:bodyPr wrap="square" rtlCol="0">
            <a:spAutoFit/>
          </a:bodyPr>
          <a:lstStyle/>
          <a:p>
            <a:pPr marL="285750" indent="-285750">
              <a:buFont typeface="Wingdings" panose="05000000000000000000" pitchFamily="2" charset="2"/>
              <a:buChar char="§"/>
            </a:pPr>
            <a:r>
              <a:rPr lang="en-US" sz="2800" b="1" dirty="0"/>
              <a:t>Breaking Language Barriers</a:t>
            </a:r>
            <a:br>
              <a:rPr lang="en-US" sz="2800" dirty="0"/>
            </a:br>
            <a:r>
              <a:rPr lang="en-US" sz="2800" dirty="0"/>
              <a:t>We provided English language support to help evacuees build everyday communication skills—empowering them to secure jobs, find housing, and confidently navigate life in an English-speaking environment.</a:t>
            </a:r>
            <a:endParaRPr lang="en-US" sz="2800" b="0" i="0" u="none" strike="noStrike" baseline="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3546040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48BA5-DFE1-80F7-1B68-83831AD3D4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DC74FF-B89A-A822-8343-9963E571279F}"/>
              </a:ext>
            </a:extLst>
          </p:cNvPr>
          <p:cNvSpPr txBox="1"/>
          <p:nvPr/>
        </p:nvSpPr>
        <p:spPr>
          <a:xfrm>
            <a:off x="667555" y="169929"/>
            <a:ext cx="8357912" cy="523220"/>
          </a:xfrm>
          <a:prstGeom prst="rect">
            <a:avLst/>
          </a:prstGeom>
          <a:noFill/>
        </p:spPr>
        <p:txBody>
          <a:bodyPr wrap="square">
            <a:spAutoFit/>
          </a:bodyPr>
          <a:lstStyle/>
          <a:p>
            <a:r>
              <a:rPr lang="en-US" sz="2800" b="1" dirty="0"/>
              <a:t>How was the money allocated?</a:t>
            </a:r>
            <a:endParaRPr lang="en-CA" sz="2800" b="1" dirty="0"/>
          </a:p>
        </p:txBody>
      </p:sp>
      <p:sp>
        <p:nvSpPr>
          <p:cNvPr id="4" name="TextBox 3">
            <a:extLst>
              <a:ext uri="{FF2B5EF4-FFF2-40B4-BE49-F238E27FC236}">
                <a16:creationId xmlns:a16="http://schemas.microsoft.com/office/drawing/2014/main" id="{A4845862-C323-BFD7-B7D2-DD6C2DAE430E}"/>
              </a:ext>
            </a:extLst>
          </p:cNvPr>
          <p:cNvSpPr txBox="1"/>
          <p:nvPr/>
        </p:nvSpPr>
        <p:spPr>
          <a:xfrm>
            <a:off x="179767" y="840204"/>
            <a:ext cx="5525574" cy="523220"/>
          </a:xfrm>
          <a:prstGeom prst="rect">
            <a:avLst/>
          </a:prstGeom>
          <a:noFill/>
        </p:spPr>
        <p:txBody>
          <a:bodyPr wrap="square" rtlCol="0">
            <a:spAutoFit/>
          </a:bodyPr>
          <a:lstStyle/>
          <a:p>
            <a:r>
              <a:rPr lang="en-US" sz="2800" b="1" dirty="0">
                <a:solidFill>
                  <a:schemeClr val="bg1"/>
                </a:solidFill>
              </a:rPr>
              <a:t>SURVIVAL ENGLISH CLASSES</a:t>
            </a:r>
            <a:endParaRPr lang="en-CA" sz="2800" b="1" dirty="0">
              <a:solidFill>
                <a:schemeClr val="bg1"/>
              </a:solidFill>
            </a:endParaRPr>
          </a:p>
        </p:txBody>
      </p:sp>
      <p:sp>
        <p:nvSpPr>
          <p:cNvPr id="9" name="TextBox 8">
            <a:extLst>
              <a:ext uri="{FF2B5EF4-FFF2-40B4-BE49-F238E27FC236}">
                <a16:creationId xmlns:a16="http://schemas.microsoft.com/office/drawing/2014/main" id="{37F7D2FB-F878-CBA3-AF79-F3642DC0B5E0}"/>
              </a:ext>
            </a:extLst>
          </p:cNvPr>
          <p:cNvSpPr txBox="1"/>
          <p:nvPr/>
        </p:nvSpPr>
        <p:spPr>
          <a:xfrm>
            <a:off x="248992" y="3429000"/>
            <a:ext cx="11255718" cy="2677656"/>
          </a:xfrm>
          <a:prstGeom prst="rect">
            <a:avLst/>
          </a:prstGeom>
          <a:noFill/>
        </p:spPr>
        <p:txBody>
          <a:bodyPr wrap="square" rtlCol="0">
            <a:spAutoFit/>
          </a:bodyPr>
          <a:lstStyle/>
          <a:p>
            <a:pPr marL="285750" indent="-285750">
              <a:buFont typeface="Arial" panose="020B0604020202020204" pitchFamily="34" charset="0"/>
              <a:buChar char="•"/>
            </a:pPr>
            <a:r>
              <a:rPr lang="en-CA" sz="2800" b="1" i="0" u="none" strike="noStrike" baseline="0" dirty="0">
                <a:solidFill>
                  <a:srgbClr val="000000"/>
                </a:solidFill>
                <a:latin typeface="Trebuchet MS" panose="020B0603020202020204" pitchFamily="34" charset="0"/>
              </a:rPr>
              <a:t>Student Testimonial</a:t>
            </a:r>
            <a:endParaRPr lang="en-CA" sz="2800" b="0" i="0" u="none" strike="noStrike" baseline="0" dirty="0">
              <a:solidFill>
                <a:srgbClr val="000000"/>
              </a:solidFill>
              <a:latin typeface="Trebuchet MS" panose="020B0603020202020204" pitchFamily="34" charset="0"/>
            </a:endParaRPr>
          </a:p>
          <a:p>
            <a:pPr lvl="1"/>
            <a:r>
              <a:rPr lang="en-US" sz="2800" b="1" i="0" u="none" strike="noStrike" baseline="0" dirty="0">
                <a:solidFill>
                  <a:srgbClr val="000000"/>
                </a:solidFill>
                <a:latin typeface="Trebuchet MS" panose="020B0603020202020204" pitchFamily="34" charset="0"/>
              </a:rPr>
              <a:t>‘The classes helped me to start a conversation, not be afraid to talk about different topics, such as work and resume writing, shopping, weather, to discuss various moments that were in our lives, and the opportunity to dream about our new life in Canada.’ </a:t>
            </a:r>
            <a:r>
              <a:rPr lang="en-US" sz="2800" b="0" i="0" u="none" strike="noStrike" baseline="0" dirty="0">
                <a:solidFill>
                  <a:srgbClr val="000000"/>
                </a:solidFill>
                <a:latin typeface="Trebuchet MS" panose="020B0603020202020204" pitchFamily="34" charset="0"/>
              </a:rPr>
              <a:t>Yuliia Fedai</a:t>
            </a:r>
          </a:p>
        </p:txBody>
      </p:sp>
      <p:pic>
        <p:nvPicPr>
          <p:cNvPr id="5" name="Picture 4" descr="A person standing in front of a whiteboard in a classroom&#10;&#10;AI-generated content may be incorrect.">
            <a:extLst>
              <a:ext uri="{FF2B5EF4-FFF2-40B4-BE49-F238E27FC236}">
                <a16:creationId xmlns:a16="http://schemas.microsoft.com/office/drawing/2014/main" id="{AA39F31C-61E0-382D-C4EC-C9C17A1D9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087" y="1363424"/>
            <a:ext cx="6062048" cy="2003789"/>
          </a:xfrm>
          <a:prstGeom prst="rect">
            <a:avLst/>
          </a:prstGeom>
        </p:spPr>
      </p:pic>
    </p:spTree>
    <p:extLst>
      <p:ext uri="{BB962C8B-B14F-4D97-AF65-F5344CB8AC3E}">
        <p14:creationId xmlns:p14="http://schemas.microsoft.com/office/powerpoint/2010/main" val="36643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49DD0C-0F01-BA7B-9CA9-6D43D8713472}"/>
              </a:ext>
            </a:extLst>
          </p:cNvPr>
          <p:cNvSpPr txBox="1"/>
          <p:nvPr/>
        </p:nvSpPr>
        <p:spPr>
          <a:xfrm>
            <a:off x="697128" y="303194"/>
            <a:ext cx="4434626" cy="523220"/>
          </a:xfrm>
          <a:prstGeom prst="rect">
            <a:avLst/>
          </a:prstGeom>
          <a:noFill/>
        </p:spPr>
        <p:txBody>
          <a:bodyPr wrap="square">
            <a:spAutoFit/>
          </a:bodyPr>
          <a:lstStyle/>
          <a:p>
            <a:r>
              <a:rPr lang="en-US" sz="2800" b="1" dirty="0"/>
              <a:t>How was the money spent?</a:t>
            </a:r>
            <a:endParaRPr lang="en-CA" sz="2800" b="1" dirty="0"/>
          </a:p>
        </p:txBody>
      </p:sp>
      <p:sp>
        <p:nvSpPr>
          <p:cNvPr id="4" name="TextBox 3">
            <a:extLst>
              <a:ext uri="{FF2B5EF4-FFF2-40B4-BE49-F238E27FC236}">
                <a16:creationId xmlns:a16="http://schemas.microsoft.com/office/drawing/2014/main" id="{6FBF135F-B0E1-4485-C56C-7325FA121DA5}"/>
              </a:ext>
            </a:extLst>
          </p:cNvPr>
          <p:cNvSpPr txBox="1"/>
          <p:nvPr/>
        </p:nvSpPr>
        <p:spPr>
          <a:xfrm>
            <a:off x="686873" y="1114639"/>
            <a:ext cx="10856890" cy="584775"/>
          </a:xfrm>
          <a:prstGeom prst="rect">
            <a:avLst/>
          </a:prstGeom>
          <a:noFill/>
        </p:spPr>
        <p:txBody>
          <a:bodyPr wrap="square" rtlCol="0">
            <a:spAutoFit/>
          </a:bodyPr>
          <a:lstStyle/>
          <a:p>
            <a:r>
              <a:rPr lang="en-US" sz="3200" b="1" dirty="0">
                <a:solidFill>
                  <a:schemeClr val="bg1"/>
                </a:solidFill>
              </a:rPr>
              <a:t>FOOD SECURITY</a:t>
            </a:r>
            <a:endParaRPr lang="en-CA" sz="3200" b="1" dirty="0">
              <a:solidFill>
                <a:schemeClr val="bg1"/>
              </a:solidFill>
            </a:endParaRPr>
          </a:p>
        </p:txBody>
      </p:sp>
      <p:sp>
        <p:nvSpPr>
          <p:cNvPr id="16" name="TextBox 15">
            <a:extLst>
              <a:ext uri="{FF2B5EF4-FFF2-40B4-BE49-F238E27FC236}">
                <a16:creationId xmlns:a16="http://schemas.microsoft.com/office/drawing/2014/main" id="{315C77E7-4E58-AC81-069D-B345D395A14E}"/>
              </a:ext>
            </a:extLst>
          </p:cNvPr>
          <p:cNvSpPr txBox="1"/>
          <p:nvPr/>
        </p:nvSpPr>
        <p:spPr>
          <a:xfrm>
            <a:off x="686873" y="1699414"/>
            <a:ext cx="10380372" cy="1077218"/>
          </a:xfrm>
          <a:prstGeom prst="rect">
            <a:avLst/>
          </a:prstGeom>
          <a:noFill/>
        </p:spPr>
        <p:txBody>
          <a:bodyPr wrap="square" rtlCol="0">
            <a:spAutoFit/>
          </a:bodyPr>
          <a:lstStyle/>
          <a:p>
            <a:pPr lvl="0">
              <a:lnSpc>
                <a:spcPct val="100000"/>
              </a:lnSpc>
            </a:pPr>
            <a:r>
              <a:rPr lang="en-CA" sz="3200" dirty="0"/>
              <a:t>Matched $10,000 Calgary Co-Op to fund $100 gift cards for 200 families just before Christmas</a:t>
            </a:r>
            <a:endParaRPr lang="en-CA" sz="1800" dirty="0"/>
          </a:p>
        </p:txBody>
      </p:sp>
      <p:pic>
        <p:nvPicPr>
          <p:cNvPr id="6" name="Picture 5" descr="A group of people posing for a photo&#10;&#10;AI-generated content may be incorrect.">
            <a:extLst>
              <a:ext uri="{FF2B5EF4-FFF2-40B4-BE49-F238E27FC236}">
                <a16:creationId xmlns:a16="http://schemas.microsoft.com/office/drawing/2014/main" id="{E24585AD-60AA-2DBF-B643-F7A7617B6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588" y="2782980"/>
            <a:ext cx="5052812" cy="3248606"/>
          </a:xfrm>
          <a:prstGeom prst="rect">
            <a:avLst/>
          </a:prstGeom>
        </p:spPr>
      </p:pic>
    </p:spTree>
    <p:extLst>
      <p:ext uri="{BB962C8B-B14F-4D97-AF65-F5344CB8AC3E}">
        <p14:creationId xmlns:p14="http://schemas.microsoft.com/office/powerpoint/2010/main" val="352402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5EEF-E8BB-C969-0B03-012EDD38A6A9}"/>
              </a:ext>
            </a:extLst>
          </p:cNvPr>
          <p:cNvSpPr>
            <a:spLocks noGrp="1"/>
          </p:cNvSpPr>
          <p:nvPr>
            <p:ph type="title"/>
          </p:nvPr>
        </p:nvSpPr>
        <p:spPr>
          <a:xfrm>
            <a:off x="0" y="2219417"/>
            <a:ext cx="6366428" cy="3883575"/>
          </a:xfrm>
        </p:spPr>
        <p:txBody>
          <a:bodyPr>
            <a:normAutofit fontScale="90000"/>
          </a:bodyPr>
          <a:lstStyle/>
          <a:p>
            <a:pPr algn="ctr"/>
            <a:r>
              <a:rPr lang="en-US" sz="3100" b="1" dirty="0">
                <a:solidFill>
                  <a:srgbClr val="0057B7"/>
                </a:solidFill>
                <a:latin typeface="Calibri" panose="020F0502020204030204" pitchFamily="34" charset="0"/>
                <a:ea typeface="Calibri" panose="020F0502020204030204" pitchFamily="34" charset="0"/>
                <a:cs typeface="Calibri" panose="020F0502020204030204" pitchFamily="34" charset="0"/>
              </a:rPr>
              <a:t>IN 2023, Rotary Club of CALGARY AT stampede Park’s “</a:t>
            </a:r>
            <a:r>
              <a:rPr lang="en-US" sz="3100" b="1" i="1" dirty="0">
                <a:solidFill>
                  <a:srgbClr val="0057B7"/>
                </a:solidFill>
                <a:latin typeface="Calibri" panose="020F0502020204030204" pitchFamily="34" charset="0"/>
                <a:ea typeface="Calibri" panose="020F0502020204030204" pitchFamily="34" charset="0"/>
                <a:cs typeface="Calibri" panose="020F0502020204030204" pitchFamily="34" charset="0"/>
              </a:rPr>
              <a:t>Ribbons for Peace”</a:t>
            </a:r>
            <a:r>
              <a:rPr lang="en-US" sz="3100" b="1" dirty="0">
                <a:solidFill>
                  <a:srgbClr val="0057B7"/>
                </a:solidFill>
                <a:latin typeface="Calibri" panose="020F0502020204030204" pitchFamily="34" charset="0"/>
                <a:ea typeface="Calibri" panose="020F0502020204030204" pitchFamily="34" charset="0"/>
                <a:cs typeface="Calibri" panose="020F0502020204030204" pitchFamily="34" charset="0"/>
              </a:rPr>
              <a:t> fundraising efforts receive </a:t>
            </a:r>
            <a:br>
              <a:rPr lang="en-US" sz="3100" b="1" dirty="0">
                <a:solidFill>
                  <a:srgbClr val="0057B7"/>
                </a:solidFill>
                <a:latin typeface="Calibri" panose="020F0502020204030204" pitchFamily="34" charset="0"/>
                <a:ea typeface="Calibri" panose="020F0502020204030204" pitchFamily="34" charset="0"/>
                <a:cs typeface="Calibri" panose="020F0502020204030204" pitchFamily="34" charset="0"/>
              </a:rPr>
            </a:br>
            <a:br>
              <a:rPr lang="en-US" sz="3100" b="1" dirty="0">
                <a:solidFill>
                  <a:srgbClr val="0057B7"/>
                </a:solidFill>
                <a:latin typeface="Calibri" panose="020F0502020204030204" pitchFamily="34" charset="0"/>
                <a:ea typeface="Calibri" panose="020F0502020204030204" pitchFamily="34" charset="0"/>
                <a:cs typeface="Calibri" panose="020F0502020204030204" pitchFamily="34" charset="0"/>
              </a:rPr>
            </a:br>
            <a:r>
              <a:rPr lang="en-US" sz="3100" b="1" i="1" dirty="0">
                <a:solidFill>
                  <a:srgbClr val="0057B7"/>
                </a:solidFill>
                <a:latin typeface="Calibri" panose="020F0502020204030204" pitchFamily="34" charset="0"/>
                <a:ea typeface="Calibri" panose="020F0502020204030204" pitchFamily="34" charset="0"/>
                <a:cs typeface="Calibri" panose="020F0502020204030204" pitchFamily="34" charset="0"/>
              </a:rPr>
              <a:t>Hetman Humanitarian Aid Award</a:t>
            </a:r>
            <a:br>
              <a:rPr lang="en-US" sz="3100" b="1" i="1" dirty="0">
                <a:solidFill>
                  <a:srgbClr val="0057B7"/>
                </a:solidFill>
                <a:latin typeface="Calibri" panose="020F0502020204030204" pitchFamily="34" charset="0"/>
                <a:ea typeface="Calibri" panose="020F0502020204030204" pitchFamily="34" charset="0"/>
                <a:cs typeface="Calibri" panose="020F0502020204030204" pitchFamily="34" charset="0"/>
              </a:rPr>
            </a:br>
            <a:br>
              <a:rPr lang="en-US" sz="3100" b="1" i="1" dirty="0">
                <a:solidFill>
                  <a:srgbClr val="0057B7"/>
                </a:solidFill>
                <a:latin typeface="Calibri" panose="020F0502020204030204" pitchFamily="34" charset="0"/>
                <a:ea typeface="Calibri" panose="020F0502020204030204" pitchFamily="34" charset="0"/>
                <a:cs typeface="Calibri" panose="020F0502020204030204" pitchFamily="34" charset="0"/>
              </a:rPr>
            </a:br>
            <a:r>
              <a:rPr lang="en-US" sz="3100" b="1" dirty="0">
                <a:solidFill>
                  <a:srgbClr val="0057B7"/>
                </a:solidFill>
                <a:latin typeface="Calibri" panose="020F0502020204030204" pitchFamily="34" charset="0"/>
                <a:ea typeface="Calibri" panose="020F0502020204030204" pitchFamily="34" charset="0"/>
                <a:cs typeface="Calibri" panose="020F0502020204030204" pitchFamily="34" charset="0"/>
              </a:rPr>
              <a:t>recognizing club IMPACT ON support of Ukrainian evacuee settlement services in Calgary</a:t>
            </a:r>
            <a:endParaRPr lang="en-CA" sz="2800" dirty="0">
              <a:solidFill>
                <a:srgbClr val="0057B7"/>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descr="A group of people posing for a photo&#10;&#10;AI-generated content may be incorrect.">
            <a:extLst>
              <a:ext uri="{FF2B5EF4-FFF2-40B4-BE49-F238E27FC236}">
                <a16:creationId xmlns:a16="http://schemas.microsoft.com/office/drawing/2014/main" id="{EA4F421C-FA6B-49A9-7B36-4E8991DC3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773" y="1339783"/>
            <a:ext cx="5932227" cy="4953843"/>
          </a:xfrm>
          <a:prstGeom prst="rect">
            <a:avLst/>
          </a:prstGeom>
        </p:spPr>
      </p:pic>
      <p:sp>
        <p:nvSpPr>
          <p:cNvPr id="22" name="TextBox 21">
            <a:extLst>
              <a:ext uri="{FF2B5EF4-FFF2-40B4-BE49-F238E27FC236}">
                <a16:creationId xmlns:a16="http://schemas.microsoft.com/office/drawing/2014/main" id="{3674A6B2-1912-97F4-4B15-1B975AF9424B}"/>
              </a:ext>
            </a:extLst>
          </p:cNvPr>
          <p:cNvSpPr txBox="1"/>
          <p:nvPr/>
        </p:nvSpPr>
        <p:spPr>
          <a:xfrm>
            <a:off x="2136443" y="755008"/>
            <a:ext cx="7919114" cy="584775"/>
          </a:xfrm>
          <a:prstGeom prst="rect">
            <a:avLst/>
          </a:prstGeom>
          <a:noFill/>
        </p:spPr>
        <p:txBody>
          <a:bodyPr wrap="square">
            <a:spAutoFit/>
          </a:bodyPr>
          <a:lstStyle/>
          <a:p>
            <a:r>
              <a:rPr lang="en-US" sz="3200" cap="all" spc="30" dirty="0">
                <a:latin typeface="Calibri" panose="020F0502020204030204" pitchFamily="34" charset="0"/>
                <a:ea typeface="Calibri" panose="020F0502020204030204" pitchFamily="34" charset="0"/>
                <a:cs typeface="Calibri" panose="020F0502020204030204" pitchFamily="34" charset="0"/>
              </a:rPr>
              <a:t>THE HETMAN HUMANITARIAN AID AWARD</a:t>
            </a:r>
            <a:endParaRPr lang="en-CA" sz="3200" cap="all" spc="30" dirty="0">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descr="A blue and yellow ribbon&#10;&#10;AI-generated content may be incorrect.">
            <a:extLst>
              <a:ext uri="{FF2B5EF4-FFF2-40B4-BE49-F238E27FC236}">
                <a16:creationId xmlns:a16="http://schemas.microsoft.com/office/drawing/2014/main" id="{D2DFB872-9A04-C2D5-A97A-3C936AF6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02" y="830239"/>
            <a:ext cx="724858" cy="775154"/>
          </a:xfrm>
          <a:prstGeom prst="rect">
            <a:avLst/>
          </a:prstGeom>
        </p:spPr>
      </p:pic>
    </p:spTree>
    <p:extLst>
      <p:ext uri="{BB962C8B-B14F-4D97-AF65-F5344CB8AC3E}">
        <p14:creationId xmlns:p14="http://schemas.microsoft.com/office/powerpoint/2010/main" val="418695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34B5C-452C-AAA3-E490-83AAB99FA6FB}"/>
              </a:ext>
            </a:extLst>
          </p:cNvPr>
          <p:cNvSpPr>
            <a:spLocks noGrp="1"/>
          </p:cNvSpPr>
          <p:nvPr>
            <p:ph type="title"/>
          </p:nvPr>
        </p:nvSpPr>
        <p:spPr>
          <a:xfrm>
            <a:off x="841420" y="914400"/>
            <a:ext cx="6542360" cy="1197733"/>
          </a:xfrm>
        </p:spPr>
        <p:txBody>
          <a:bodyPr vert="horz" lIns="91440" tIns="45720" rIns="91440" bIns="45720" rtlCol="0" anchor="t">
            <a:noAutofit/>
          </a:bodyPr>
          <a:lstStyle/>
          <a:p>
            <a:pPr algn="ctr">
              <a:lnSpc>
                <a:spcPct val="90000"/>
              </a:lnSpc>
            </a:pPr>
            <a:r>
              <a:rPr lang="en-US" sz="3200" b="1" dirty="0">
                <a:solidFill>
                  <a:schemeClr val="bg1"/>
                </a:solidFill>
              </a:rPr>
              <a:t>Furniture project initiated and spearheaded by Rotarian</a:t>
            </a:r>
            <a:br>
              <a:rPr lang="en-US" sz="3200" b="1" dirty="0">
                <a:solidFill>
                  <a:schemeClr val="bg1"/>
                </a:solidFill>
              </a:rPr>
            </a:br>
            <a:r>
              <a:rPr lang="en-US" sz="3200" b="1" dirty="0">
                <a:solidFill>
                  <a:schemeClr val="bg1"/>
                </a:solidFill>
              </a:rPr>
              <a:t>john Fitzsimmons</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CDB44C9-F609-0FE9-ECD1-A91723216E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4840" y="2633732"/>
            <a:ext cx="6417733" cy="3309868"/>
          </a:xfrm>
        </p:spPr>
        <p:txBody>
          <a:bodyPr>
            <a:normAutofit fontScale="47500" lnSpcReduction="20000"/>
          </a:bodyPr>
          <a:lstStyle/>
          <a:p>
            <a:pPr marL="0" indent="0" algn="ctr">
              <a:spcBef>
                <a:spcPts val="2500"/>
              </a:spcBef>
              <a:buNone/>
            </a:pPr>
            <a:r>
              <a:rPr lang="en-US" sz="7000" dirty="0">
                <a:latin typeface="Calibri" panose="020F0502020204030204" pitchFamily="34" charset="0"/>
                <a:ea typeface="Calibri" panose="020F0502020204030204" pitchFamily="34" charset="0"/>
                <a:cs typeface="Calibri" panose="020F0502020204030204" pitchFamily="34" charset="0"/>
              </a:rPr>
              <a:t>Rotarians rallied support from friends and family, collecting truckloads of furniture, clothing and toys, delivering it to the Ukrainian Donation Centre—helping newcomers settle into their new homes with dignity and comfort.</a:t>
            </a:r>
          </a:p>
          <a:p>
            <a:pPr marL="0" lvl="1" indent="0" algn="just">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lvl="1" indent="0">
              <a:buNone/>
            </a:pPr>
            <a:endParaRPr lang="en-US" sz="1400" dirty="0"/>
          </a:p>
          <a:p>
            <a:pPr marL="0" lvl="1" indent="0">
              <a:buNone/>
            </a:pPr>
            <a:endParaRPr lang="en-US" sz="1400" dirty="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person sitting on a couch&#10;&#10;AI-generated content may be incorrect.">
            <a:extLst>
              <a:ext uri="{FF2B5EF4-FFF2-40B4-BE49-F238E27FC236}">
                <a16:creationId xmlns:a16="http://schemas.microsoft.com/office/drawing/2014/main" id="{B520ED06-EA7C-3F56-1158-01A7750B4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356" y="2249812"/>
            <a:ext cx="4395748" cy="3309869"/>
          </a:xfrm>
          <a:prstGeom prst="rect">
            <a:avLst/>
          </a:prstGeom>
        </p:spPr>
      </p:pic>
    </p:spTree>
    <p:extLst>
      <p:ext uri="{BB962C8B-B14F-4D97-AF65-F5344CB8AC3E}">
        <p14:creationId xmlns:p14="http://schemas.microsoft.com/office/powerpoint/2010/main" val="1880810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2C204F-5272-9488-610C-7D208EC17EE9}"/>
              </a:ext>
            </a:extLst>
          </p:cNvPr>
          <p:cNvSpPr txBox="1"/>
          <p:nvPr/>
        </p:nvSpPr>
        <p:spPr>
          <a:xfrm>
            <a:off x="0" y="249042"/>
            <a:ext cx="3719675" cy="5940088"/>
          </a:xfrm>
          <a:prstGeom prst="rect">
            <a:avLst/>
          </a:prstGeom>
          <a:noFill/>
        </p:spPr>
        <p:txBody>
          <a:bodyPr wrap="square" rtlCol="0">
            <a:spAutoFit/>
          </a:bodyPr>
          <a:lstStyle/>
          <a:p>
            <a:pPr algn="ctr"/>
            <a:endParaRPr lang="en-US" sz="2200" dirty="0">
              <a:latin typeface="Calibri" panose="020F0502020204030204" pitchFamily="34" charset="0"/>
              <a:ea typeface="Calibri" panose="020F0502020204030204" pitchFamily="34" charset="0"/>
              <a:cs typeface="Calibri" panose="020F0502020204030204" pitchFamily="34" charset="0"/>
            </a:endParaRPr>
          </a:p>
          <a:p>
            <a:pPr algn="ctr"/>
            <a:endParaRPr lang="en-US" sz="2200" dirty="0">
              <a:latin typeface="Calibri" panose="020F0502020204030204" pitchFamily="34" charset="0"/>
              <a:ea typeface="Calibri" panose="020F0502020204030204" pitchFamily="34" charset="0"/>
              <a:cs typeface="Calibri" panose="020F0502020204030204" pitchFamily="34" charset="0"/>
            </a:endParaRPr>
          </a:p>
          <a:p>
            <a:pPr algn="ctr"/>
            <a:r>
              <a:rPr lang="en-US" sz="2800" b="1" dirty="0">
                <a:latin typeface="Calibri" panose="020F0502020204030204" pitchFamily="34" charset="0"/>
                <a:ea typeface="Calibri" panose="020F0502020204030204" pitchFamily="34" charset="0"/>
                <a:cs typeface="Calibri" panose="020F0502020204030204" pitchFamily="34" charset="0"/>
              </a:rPr>
              <a:t>Collecting items involved many volunteer hours to lug heavy furniture up or down stairs, load trucks and unload again at Ukrainian Donation Centre. </a:t>
            </a:r>
          </a:p>
          <a:p>
            <a:pPr algn="ctr"/>
            <a:endParaRPr lang="en-US" sz="2800" b="1" dirty="0">
              <a:latin typeface="Calibri" panose="020F0502020204030204" pitchFamily="34" charset="0"/>
              <a:ea typeface="Calibri" panose="020F0502020204030204" pitchFamily="34" charset="0"/>
              <a:cs typeface="Calibri" panose="020F0502020204030204" pitchFamily="34" charset="0"/>
            </a:endParaRPr>
          </a:p>
          <a:p>
            <a:pPr algn="ctr"/>
            <a:r>
              <a:rPr lang="en-US" sz="2800" b="1" dirty="0">
                <a:latin typeface="Calibri" panose="020F0502020204030204" pitchFamily="34" charset="0"/>
                <a:ea typeface="Calibri" panose="020F0502020204030204" pitchFamily="34" charset="0"/>
                <a:cs typeface="Calibri" panose="020F0502020204030204" pitchFamily="34" charset="0"/>
              </a:rPr>
              <a:t>Many smiling faces show how efforts were appreciated</a:t>
            </a:r>
            <a:r>
              <a:rPr lang="en-US" sz="2200" b="1" dirty="0">
                <a:latin typeface="Calibri" panose="020F0502020204030204" pitchFamily="34" charset="0"/>
                <a:ea typeface="Calibri" panose="020F0502020204030204" pitchFamily="34" charset="0"/>
                <a:cs typeface="Calibri" panose="020F0502020204030204" pitchFamily="34" charset="0"/>
              </a:rPr>
              <a:t>. </a:t>
            </a:r>
            <a:endParaRPr lang="en-CA" sz="22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ollage of different pictures of people&#10;&#10;AI-generated content may be incorrect.">
            <a:extLst>
              <a:ext uri="{FF2B5EF4-FFF2-40B4-BE49-F238E27FC236}">
                <a16:creationId xmlns:a16="http://schemas.microsoft.com/office/drawing/2014/main" id="{F9655D3F-7076-5C6F-BE6B-DA0E46FE9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531" y="93406"/>
            <a:ext cx="8323469" cy="6671187"/>
          </a:xfrm>
          <a:prstGeom prst="rect">
            <a:avLst/>
          </a:prstGeom>
        </p:spPr>
      </p:pic>
    </p:spTree>
    <p:extLst>
      <p:ext uri="{BB962C8B-B14F-4D97-AF65-F5344CB8AC3E}">
        <p14:creationId xmlns:p14="http://schemas.microsoft.com/office/powerpoint/2010/main" val="243264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people and furniture&#10;&#10;AI-generated content may be incorrect.">
            <a:extLst>
              <a:ext uri="{FF2B5EF4-FFF2-40B4-BE49-F238E27FC236}">
                <a16:creationId xmlns:a16="http://schemas.microsoft.com/office/drawing/2014/main" id="{8690E344-A775-21CF-189E-E1736EA3C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551" y="0"/>
            <a:ext cx="8588449" cy="6858000"/>
          </a:xfrm>
          <a:prstGeom prst="rect">
            <a:avLst/>
          </a:prstGeom>
        </p:spPr>
      </p:pic>
      <p:sp>
        <p:nvSpPr>
          <p:cNvPr id="2" name="TextBox 1">
            <a:extLst>
              <a:ext uri="{FF2B5EF4-FFF2-40B4-BE49-F238E27FC236}">
                <a16:creationId xmlns:a16="http://schemas.microsoft.com/office/drawing/2014/main" id="{5DAEEC11-BE17-36BD-EFD6-2B7A94D1C975}"/>
              </a:ext>
            </a:extLst>
          </p:cNvPr>
          <p:cNvSpPr txBox="1"/>
          <p:nvPr/>
        </p:nvSpPr>
        <p:spPr>
          <a:xfrm>
            <a:off x="227527" y="1146220"/>
            <a:ext cx="3205786" cy="3970318"/>
          </a:xfrm>
          <a:prstGeom prst="rect">
            <a:avLst/>
          </a:prstGeom>
          <a:noFill/>
        </p:spPr>
        <p:txBody>
          <a:bodyPr wrap="square" rtlCol="0">
            <a:spAutoFit/>
          </a:bodyPr>
          <a:lstStyle/>
          <a:p>
            <a:pPr algn="ctr"/>
            <a:r>
              <a:rPr lang="en-US" sz="2800" b="1" dirty="0"/>
              <a:t>All this furniture found appreciative home, and, changed a fearful, time into a chance to build a comfortable home far away from home.</a:t>
            </a:r>
            <a:endParaRPr lang="en-CA" sz="2800" b="1" dirty="0"/>
          </a:p>
        </p:txBody>
      </p:sp>
    </p:spTree>
    <p:extLst>
      <p:ext uri="{BB962C8B-B14F-4D97-AF65-F5344CB8AC3E}">
        <p14:creationId xmlns:p14="http://schemas.microsoft.com/office/powerpoint/2010/main" val="365393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4822BC-F21A-2C2C-B7F2-5C2B59D8E70E}"/>
              </a:ext>
            </a:extLst>
          </p:cNvPr>
          <p:cNvSpPr>
            <a:spLocks noGrp="1"/>
          </p:cNvSpPr>
          <p:nvPr>
            <p:ph type="title"/>
          </p:nvPr>
        </p:nvSpPr>
        <p:spPr>
          <a:xfrm>
            <a:off x="4765037" y="242440"/>
            <a:ext cx="6627924" cy="1083079"/>
          </a:xfrm>
        </p:spPr>
        <p:txBody>
          <a:bodyPr vert="horz" lIns="91440" tIns="45720" rIns="91440" bIns="45720" rtlCol="0" anchor="t">
            <a:normAutofit/>
          </a:bodyPr>
          <a:lstStyle/>
          <a:p>
            <a:pPr algn="ctr">
              <a:lnSpc>
                <a:spcPct val="90000"/>
              </a:lnSpc>
            </a:pPr>
            <a:r>
              <a:rPr lang="en-US" dirty="0"/>
              <a:t>Symbolism </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0C6D724-1A37-558E-2F16-57C6AA6F00B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1881" y="953678"/>
            <a:ext cx="6627924" cy="5541969"/>
          </a:xfrm>
        </p:spPr>
        <p:txBody>
          <a:bodyPr>
            <a:noAutofit/>
          </a:bodyPr>
          <a:lstStyle/>
          <a:p>
            <a:pPr marL="0" lvl="1" indent="0">
              <a:buNone/>
            </a:pPr>
            <a:r>
              <a:rPr lang="en-CA" sz="2800" b="1" dirty="0">
                <a:latin typeface="Calibri" panose="020F0502020204030204" pitchFamily="34" charset="0"/>
                <a:ea typeface="Calibri" panose="020F0502020204030204" pitchFamily="34" charset="0"/>
                <a:cs typeface="Calibri" panose="020F0502020204030204" pitchFamily="34" charset="0"/>
              </a:rPr>
              <a:t>The Ukrainian flag is a symbol of national pride and unity, reflecting the country’s struggles for independence. It serves as a reminder of the sacrifices made throughout history to achieve freedom and self-determination.</a:t>
            </a:r>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2500"/>
              </a:spcBef>
              <a:buNone/>
            </a:pPr>
            <a:r>
              <a:rPr lang="en-US" sz="2800" b="1" dirty="0">
                <a:latin typeface="Calibri" panose="020F0502020204030204" pitchFamily="34" charset="0"/>
                <a:ea typeface="Calibri" panose="020F0502020204030204" pitchFamily="34" charset="0"/>
                <a:cs typeface="Calibri" panose="020F0502020204030204" pitchFamily="34" charset="0"/>
              </a:rPr>
              <a:t>Cultural Significance</a:t>
            </a:r>
          </a:p>
          <a:p>
            <a:pPr marL="0" lvl="1" indent="0">
              <a:buNone/>
            </a:pPr>
            <a:r>
              <a:rPr lang="en-US" sz="2800" b="1" dirty="0">
                <a:latin typeface="Calibri" panose="020F0502020204030204" pitchFamily="34" charset="0"/>
                <a:ea typeface="Calibri" panose="020F0502020204030204" pitchFamily="34" charset="0"/>
                <a:cs typeface="Calibri" panose="020F0502020204030204" pitchFamily="34" charset="0"/>
              </a:rPr>
              <a:t>Together, blue and yellow embody the spirit and resilience of the Ukrainian people, symbolizing hope and strength.</a:t>
            </a:r>
            <a:endParaRPr lang="en-CA" sz="28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572112-8E9E-CC61-3091-B014DA9365B2}"/>
              </a:ext>
            </a:extLst>
          </p:cNvPr>
          <p:cNvPicPr>
            <a:picLocks noChangeAspect="1"/>
          </p:cNvPicPr>
          <p:nvPr/>
        </p:nvPicPr>
        <p:blipFill>
          <a:blip r:embed="rId3"/>
          <a:stretch>
            <a:fillRect/>
          </a:stretch>
        </p:blipFill>
        <p:spPr>
          <a:xfrm>
            <a:off x="-1" y="0"/>
            <a:ext cx="4490185" cy="6858000"/>
          </a:xfrm>
          <a:prstGeom prst="rect">
            <a:avLst/>
          </a:prstGeom>
        </p:spPr>
      </p:pic>
    </p:spTree>
    <p:extLst>
      <p:ext uri="{BB962C8B-B14F-4D97-AF65-F5344CB8AC3E}">
        <p14:creationId xmlns:p14="http://schemas.microsoft.com/office/powerpoint/2010/main" val="42648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07BC-E20F-85B7-A63D-2B5F69ECC3FF}"/>
              </a:ext>
            </a:extLst>
          </p:cNvPr>
          <p:cNvSpPr>
            <a:spLocks noGrp="1"/>
          </p:cNvSpPr>
          <p:nvPr>
            <p:ph type="title"/>
          </p:nvPr>
        </p:nvSpPr>
        <p:spPr>
          <a:xfrm>
            <a:off x="-564426" y="-390062"/>
            <a:ext cx="13009616" cy="1079326"/>
          </a:xfrm>
        </p:spPr>
        <p:txBody>
          <a:bodyPr>
            <a:normAutofit/>
          </a:bodyPr>
          <a:lstStyle/>
          <a:p>
            <a:pPr algn="ctr"/>
            <a:r>
              <a:rPr lang="en-US" sz="2800" dirty="0">
                <a:solidFill>
                  <a:schemeClr val="bg1"/>
                </a:solidFill>
              </a:rPr>
              <a:t>Rotarian Kathy Demorest </a:t>
            </a:r>
            <a:r>
              <a:rPr lang="en-US" sz="2800" dirty="0" err="1">
                <a:solidFill>
                  <a:schemeClr val="bg1"/>
                </a:solidFill>
              </a:rPr>
              <a:t>hostS</a:t>
            </a:r>
            <a:r>
              <a:rPr lang="en-US" sz="2800" dirty="0">
                <a:solidFill>
                  <a:schemeClr val="bg1"/>
                </a:solidFill>
              </a:rPr>
              <a:t> newcomer </a:t>
            </a:r>
            <a:r>
              <a:rPr lang="en-CA" sz="2800" b="0" i="0" dirty="0">
                <a:solidFill>
                  <a:schemeClr val="bg1"/>
                </a:solidFill>
                <a:effectLst/>
                <a:latin typeface="Aptos" panose="020B0004020202020204" pitchFamily="34" charset="0"/>
              </a:rPr>
              <a:t>Viktoriia</a:t>
            </a:r>
            <a:r>
              <a:rPr lang="en-US" sz="2800" dirty="0">
                <a:solidFill>
                  <a:schemeClr val="bg1"/>
                </a:solidFill>
              </a:rPr>
              <a:t> in </a:t>
            </a:r>
            <a:r>
              <a:rPr lang="en-US" sz="2800" dirty="0" err="1">
                <a:solidFill>
                  <a:schemeClr val="bg1"/>
                </a:solidFill>
              </a:rPr>
              <a:t>CalgarY</a:t>
            </a:r>
            <a:endParaRPr lang="en-CA" dirty="0">
              <a:solidFill>
                <a:schemeClr val="bg1"/>
              </a:solidFill>
            </a:endParaRPr>
          </a:p>
        </p:txBody>
      </p:sp>
      <p:pic>
        <p:nvPicPr>
          <p:cNvPr id="6" name="Content Placeholder 5" descr="A person holding a carved pumpkin&#10;&#10;AI-generated content may be incorrect.">
            <a:extLst>
              <a:ext uri="{FF2B5EF4-FFF2-40B4-BE49-F238E27FC236}">
                <a16:creationId xmlns:a16="http://schemas.microsoft.com/office/drawing/2014/main" id="{65FC2D01-629C-ECC2-E74F-265D820C94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4315" y="2060694"/>
            <a:ext cx="2320226" cy="3093635"/>
          </a:xfrm>
        </p:spPr>
      </p:pic>
      <p:sp>
        <p:nvSpPr>
          <p:cNvPr id="4" name="Text Placeholder 3">
            <a:extLst>
              <a:ext uri="{FF2B5EF4-FFF2-40B4-BE49-F238E27FC236}">
                <a16:creationId xmlns:a16="http://schemas.microsoft.com/office/drawing/2014/main" id="{FD01B239-A6F9-3913-34B0-26F76B472175}"/>
              </a:ext>
            </a:extLst>
          </p:cNvPr>
          <p:cNvSpPr>
            <a:spLocks noGrp="1"/>
          </p:cNvSpPr>
          <p:nvPr>
            <p:ph type="body" sz="half" idx="2"/>
          </p:nvPr>
        </p:nvSpPr>
        <p:spPr>
          <a:xfrm>
            <a:off x="131290" y="986436"/>
            <a:ext cx="4311872" cy="4854133"/>
          </a:xfrm>
        </p:spPr>
        <p:txBody>
          <a:bodyPr>
            <a:normAutofit fontScale="70000" lnSpcReduction="20000"/>
          </a:bodyPr>
          <a:lstStyle/>
          <a:p>
            <a:pPr algn="just">
              <a:buNone/>
            </a:pPr>
            <a:r>
              <a:rPr lang="en-US" sz="3600" b="1" dirty="0"/>
              <a:t>Hosting a young Ukrainian evacuee has been nothing short of inspiring. She’s working full time, building a business, and embracing life in Canada—all thanks to her drive and the support of our community and the Rotary family.</a:t>
            </a:r>
          </a:p>
          <a:p>
            <a:pPr algn="ctr"/>
            <a:endParaRPr lang="en-US" b="1" dirty="0"/>
          </a:p>
          <a:p>
            <a:pPr algn="ctr"/>
            <a:r>
              <a:rPr lang="en-US" sz="3600" b="1" dirty="0"/>
              <a:t>This is what happens when kindness meets opportunity.</a:t>
            </a:r>
            <a:r>
              <a:rPr lang="en-US" dirty="0"/>
              <a:t> </a:t>
            </a:r>
          </a:p>
        </p:txBody>
      </p:sp>
      <p:pic>
        <p:nvPicPr>
          <p:cNvPr id="8" name="Picture 7" descr="Two women taking a selfie in the snow&#10;&#10;AI-generated content may be incorrect.">
            <a:extLst>
              <a:ext uri="{FF2B5EF4-FFF2-40B4-BE49-F238E27FC236}">
                <a16:creationId xmlns:a16="http://schemas.microsoft.com/office/drawing/2014/main" id="{ABB7B92A-BC3D-C4D1-C804-3E1B85A6B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417" y="1287644"/>
            <a:ext cx="2481931" cy="3309241"/>
          </a:xfrm>
          <a:prstGeom prst="rect">
            <a:avLst/>
          </a:prstGeom>
        </p:spPr>
      </p:pic>
      <p:pic>
        <p:nvPicPr>
          <p:cNvPr id="10" name="Picture 9" descr="Two women sitting in chairs with flags on their heads&#10;&#10;AI-generated content may be incorrect.">
            <a:extLst>
              <a:ext uri="{FF2B5EF4-FFF2-40B4-BE49-F238E27FC236}">
                <a16:creationId xmlns:a16="http://schemas.microsoft.com/office/drawing/2014/main" id="{D0F50034-4445-4E4B-ACF8-B2F1937EC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342" y="770830"/>
            <a:ext cx="1861448" cy="3309241"/>
          </a:xfrm>
          <a:prstGeom prst="rect">
            <a:avLst/>
          </a:prstGeom>
        </p:spPr>
      </p:pic>
      <p:sp>
        <p:nvSpPr>
          <p:cNvPr id="11" name="TextBox 10">
            <a:extLst>
              <a:ext uri="{FF2B5EF4-FFF2-40B4-BE49-F238E27FC236}">
                <a16:creationId xmlns:a16="http://schemas.microsoft.com/office/drawing/2014/main" id="{E32BC7D3-EA44-5F1B-83A7-595559750347}"/>
              </a:ext>
            </a:extLst>
          </p:cNvPr>
          <p:cNvSpPr txBox="1"/>
          <p:nvPr/>
        </p:nvSpPr>
        <p:spPr>
          <a:xfrm>
            <a:off x="4636797" y="4714320"/>
            <a:ext cx="2856959" cy="707886"/>
          </a:xfrm>
          <a:prstGeom prst="rect">
            <a:avLst/>
          </a:prstGeom>
          <a:noFill/>
        </p:spPr>
        <p:txBody>
          <a:bodyPr wrap="square" rtlCol="0">
            <a:spAutoFit/>
          </a:bodyPr>
          <a:lstStyle/>
          <a:p>
            <a:pPr algn="ctr"/>
            <a:r>
              <a:rPr lang="en-US" sz="2000" dirty="0"/>
              <a:t>Host Kathy and </a:t>
            </a:r>
            <a:r>
              <a:rPr lang="en-US" sz="2000" dirty="0" err="1"/>
              <a:t>Viktoriia</a:t>
            </a:r>
            <a:endParaRPr lang="en-CA" sz="1400" dirty="0"/>
          </a:p>
        </p:txBody>
      </p:sp>
      <p:sp>
        <p:nvSpPr>
          <p:cNvPr id="12" name="TextBox 11">
            <a:extLst>
              <a:ext uri="{FF2B5EF4-FFF2-40B4-BE49-F238E27FC236}">
                <a16:creationId xmlns:a16="http://schemas.microsoft.com/office/drawing/2014/main" id="{BEAF29B8-C501-717C-7A07-61CE9FB6FEED}"/>
              </a:ext>
            </a:extLst>
          </p:cNvPr>
          <p:cNvSpPr txBox="1"/>
          <p:nvPr/>
        </p:nvSpPr>
        <p:spPr>
          <a:xfrm>
            <a:off x="7181348" y="5197642"/>
            <a:ext cx="3370719" cy="400110"/>
          </a:xfrm>
          <a:prstGeom prst="rect">
            <a:avLst/>
          </a:prstGeom>
          <a:noFill/>
        </p:spPr>
        <p:txBody>
          <a:bodyPr wrap="square" rtlCol="0">
            <a:spAutoFit/>
          </a:bodyPr>
          <a:lstStyle/>
          <a:p>
            <a:r>
              <a:rPr lang="en-CA" sz="2000" b="0" i="0" dirty="0" err="1">
                <a:solidFill>
                  <a:srgbClr val="000000"/>
                </a:solidFill>
                <a:effectLst/>
                <a:latin typeface="Aptos" panose="020B0004020202020204" pitchFamily="34" charset="0"/>
              </a:rPr>
              <a:t>Viktoriia’s</a:t>
            </a:r>
            <a:r>
              <a:rPr lang="en-CA" sz="2000" b="0" i="0" dirty="0">
                <a:solidFill>
                  <a:srgbClr val="000000"/>
                </a:solidFill>
                <a:effectLst/>
                <a:latin typeface="Aptos" panose="020B0004020202020204" pitchFamily="34" charset="0"/>
              </a:rPr>
              <a:t> first Halloween</a:t>
            </a:r>
            <a:endParaRPr lang="en-CA" sz="1400" dirty="0"/>
          </a:p>
        </p:txBody>
      </p:sp>
      <p:sp>
        <p:nvSpPr>
          <p:cNvPr id="13" name="TextBox 12">
            <a:extLst>
              <a:ext uri="{FF2B5EF4-FFF2-40B4-BE49-F238E27FC236}">
                <a16:creationId xmlns:a16="http://schemas.microsoft.com/office/drawing/2014/main" id="{D396D167-DAD4-3D4B-2A33-56E754C483D2}"/>
              </a:ext>
            </a:extLst>
          </p:cNvPr>
          <p:cNvSpPr txBox="1"/>
          <p:nvPr/>
        </p:nvSpPr>
        <p:spPr>
          <a:xfrm>
            <a:off x="9777976" y="4123384"/>
            <a:ext cx="2282734" cy="707886"/>
          </a:xfrm>
          <a:prstGeom prst="rect">
            <a:avLst/>
          </a:prstGeom>
          <a:noFill/>
        </p:spPr>
        <p:txBody>
          <a:bodyPr wrap="square" rtlCol="0">
            <a:spAutoFit/>
          </a:bodyPr>
          <a:lstStyle/>
          <a:p>
            <a:pPr algn="ctr"/>
            <a:r>
              <a:rPr lang="en-CA" sz="2000" b="0" i="0" dirty="0" err="1">
                <a:solidFill>
                  <a:srgbClr val="000000"/>
                </a:solidFill>
                <a:effectLst/>
                <a:latin typeface="Aptos" panose="020B0004020202020204" pitchFamily="34" charset="0"/>
              </a:rPr>
              <a:t>Viktoriia’s</a:t>
            </a:r>
            <a:r>
              <a:rPr lang="en-CA" sz="2000" b="0" i="0" dirty="0">
                <a:solidFill>
                  <a:srgbClr val="000000"/>
                </a:solidFill>
                <a:effectLst/>
                <a:latin typeface="Aptos" panose="020B0004020202020204" pitchFamily="34" charset="0"/>
              </a:rPr>
              <a:t> first Canada Day</a:t>
            </a:r>
            <a:endParaRPr lang="en-CA" sz="1400" dirty="0"/>
          </a:p>
        </p:txBody>
      </p:sp>
      <p:pic>
        <p:nvPicPr>
          <p:cNvPr id="20" name="Graphic 19" descr="Heart with solid fill">
            <a:extLst>
              <a:ext uri="{FF2B5EF4-FFF2-40B4-BE49-F238E27FC236}">
                <a16:creationId xmlns:a16="http://schemas.microsoft.com/office/drawing/2014/main" id="{099362EB-555F-4F6C-CE6B-C53B31D262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8456" y="5304582"/>
            <a:ext cx="535987" cy="535987"/>
          </a:xfrm>
          <a:prstGeom prst="rect">
            <a:avLst/>
          </a:prstGeom>
        </p:spPr>
      </p:pic>
    </p:spTree>
    <p:extLst>
      <p:ext uri="{BB962C8B-B14F-4D97-AF65-F5344CB8AC3E}">
        <p14:creationId xmlns:p14="http://schemas.microsoft.com/office/powerpoint/2010/main" val="78221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0C58-FA7A-4BCA-9352-E618CB2D93E2}"/>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A75F551-F280-FFEC-7EF6-1294728BE8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6C459A-B89E-5B78-7A47-B74B7B023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5525683-4E67-2D85-5298-04E74B2F3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DBEEE-3728-975F-4244-A9E41B9148C3}"/>
              </a:ext>
            </a:extLst>
          </p:cNvPr>
          <p:cNvSpPr>
            <a:spLocks noGrp="1"/>
          </p:cNvSpPr>
          <p:nvPr>
            <p:ph type="title"/>
          </p:nvPr>
        </p:nvSpPr>
        <p:spPr>
          <a:xfrm>
            <a:off x="617220" y="168113"/>
            <a:ext cx="6766560" cy="510165"/>
          </a:xfrm>
        </p:spPr>
        <p:txBody>
          <a:bodyPr vert="horz" lIns="91440" tIns="45720" rIns="91440" bIns="45720" rtlCol="0" anchor="t">
            <a:normAutofit fontScale="90000"/>
          </a:bodyPr>
          <a:lstStyle/>
          <a:p>
            <a:pPr>
              <a:lnSpc>
                <a:spcPct val="90000"/>
              </a:lnSpc>
            </a:pPr>
            <a:r>
              <a:rPr lang="en-US" sz="3600" dirty="0">
                <a:solidFill>
                  <a:schemeClr val="bg1"/>
                </a:solidFill>
              </a:rPr>
              <a:t>Other ways we helped</a:t>
            </a:r>
          </a:p>
        </p:txBody>
      </p:sp>
      <p:cxnSp>
        <p:nvCxnSpPr>
          <p:cNvPr id="16" name="Straight Connector 15">
            <a:extLst>
              <a:ext uri="{FF2B5EF4-FFF2-40B4-BE49-F238E27FC236}">
                <a16:creationId xmlns:a16="http://schemas.microsoft.com/office/drawing/2014/main" id="{653DE1E6-16E7-F8C2-9E56-BCE85F0FBD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6A1D179-F5E0-824A-26DA-03933403A58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9041" y="846391"/>
            <a:ext cx="10813918" cy="5415029"/>
          </a:xfrm>
        </p:spPr>
        <p:txBody>
          <a:bodyPr>
            <a:normAutofit lnSpcReduction="10000"/>
          </a:bodyPr>
          <a:lstStyle/>
          <a:p>
            <a:pPr>
              <a:spcBef>
                <a:spcPts val="2500"/>
              </a:spcBef>
              <a:buFont typeface="Wingdings" panose="05000000000000000000" pitchFamily="2" charset="2"/>
              <a:buChar char="q"/>
            </a:pPr>
            <a:r>
              <a:rPr lang="en-US" sz="2900" b="1" dirty="0"/>
              <a:t>  </a:t>
            </a:r>
            <a:r>
              <a:rPr lang="en-US" sz="2900" b="1" dirty="0">
                <a:solidFill>
                  <a:schemeClr val="bg1"/>
                </a:solidFill>
              </a:rPr>
              <a:t>Donated $100,000</a:t>
            </a:r>
            <a:r>
              <a:rPr lang="en-US" sz="2900" b="1" dirty="0"/>
              <a:t> towards a $750,000 Global Grant to build rehabilitation centres in two Ukrainian hospitals to aid those with catastrophic injuries</a:t>
            </a:r>
            <a:endParaRPr lang="en-US" sz="2700" dirty="0"/>
          </a:p>
          <a:p>
            <a:pPr>
              <a:spcBef>
                <a:spcPts val="2500"/>
              </a:spcBef>
              <a:buFont typeface="Wingdings" panose="05000000000000000000" pitchFamily="2" charset="2"/>
              <a:buChar char="q"/>
            </a:pPr>
            <a:r>
              <a:rPr lang="en-US" sz="2900" b="1" dirty="0"/>
              <a:t>  </a:t>
            </a:r>
            <a:r>
              <a:rPr lang="en-US" sz="2900" b="1" dirty="0">
                <a:solidFill>
                  <a:schemeClr val="bg1"/>
                </a:solidFill>
              </a:rPr>
              <a:t>Donated two cars </a:t>
            </a:r>
            <a:r>
              <a:rPr lang="en-US" sz="2900" b="1" dirty="0"/>
              <a:t>to Ukrainian newcomers</a:t>
            </a:r>
            <a:endParaRPr lang="en-US" sz="2300" dirty="0"/>
          </a:p>
          <a:p>
            <a:pPr marL="0" lvl="1" indent="0">
              <a:buNone/>
            </a:pPr>
            <a:endParaRPr lang="en-US" sz="2200" dirty="0"/>
          </a:p>
          <a:p>
            <a:pPr marL="742950" lvl="2" indent="-285750">
              <a:buBlip>
                <a:blip r:embed="rId3"/>
              </a:buBlip>
            </a:pPr>
            <a:r>
              <a:rPr lang="en-US" sz="2600" b="1" dirty="0"/>
              <a:t>One of Rotarian donated a 2001 Nissan Pathfinder to a family who arrived in Calgary in January 2023. Parents now employed; car helped them get established</a:t>
            </a:r>
          </a:p>
          <a:p>
            <a:pPr marL="742950" lvl="2" indent="-285750">
              <a:buBlip>
                <a:blip r:embed="rId3"/>
              </a:buBlip>
            </a:pPr>
            <a:r>
              <a:rPr lang="en-US" sz="2600" b="1" dirty="0"/>
              <a:t>A friend of a Rotarian donated his car to a woman who was commuting 2.5 hours each way to her new teaching job. </a:t>
            </a:r>
          </a:p>
          <a:p>
            <a:pPr marL="742950" lvl="2" indent="-285750">
              <a:buBlip>
                <a:blip r:embed="rId3"/>
              </a:buBlip>
            </a:pPr>
            <a:r>
              <a:rPr lang="en-US" sz="2600" b="1" dirty="0"/>
              <a:t>We paid for her car insurance and provided a $500 gas card.</a:t>
            </a:r>
          </a:p>
          <a:p>
            <a:pPr marL="0" lvl="1" indent="0">
              <a:buNone/>
            </a:pPr>
            <a:endParaRPr lang="en-US" sz="2600" b="1" dirty="0"/>
          </a:p>
          <a:p>
            <a:pPr marL="0" lvl="1" indent="0">
              <a:buNone/>
            </a:pPr>
            <a:endParaRPr lang="en-US" sz="2600" b="1" dirty="0"/>
          </a:p>
          <a:p>
            <a:pPr marL="0" lvl="1" indent="0">
              <a:buNone/>
            </a:pPr>
            <a:endParaRPr lang="en-US" sz="2100" b="1" dirty="0"/>
          </a:p>
          <a:p>
            <a:pPr marL="285750" lvl="1" indent="-285750">
              <a:buBlip>
                <a:blip r:embed="rId3"/>
              </a:buBlip>
            </a:pPr>
            <a:endParaRPr lang="en-CA" dirty="0"/>
          </a:p>
          <a:p>
            <a:pPr marL="285750" lvl="1" indent="-285750">
              <a:buBlip>
                <a:blip r:embed="rId3"/>
              </a:buBlip>
            </a:pPr>
            <a:endParaRPr lang="en-US" sz="1400" dirty="0"/>
          </a:p>
        </p:txBody>
      </p:sp>
      <p:cxnSp>
        <p:nvCxnSpPr>
          <p:cNvPr id="18" name="Straight Connector 17">
            <a:extLst>
              <a:ext uri="{FF2B5EF4-FFF2-40B4-BE49-F238E27FC236}">
                <a16:creationId xmlns:a16="http://schemas.microsoft.com/office/drawing/2014/main" id="{F3533372-2997-96ED-AD0A-FBC87E78E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872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0D7A-8DFF-4248-544A-206D3411E650}"/>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5E14165-2EC1-438D-43DA-A6867D4ACF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6FE5B7-2381-0467-B08B-078FA1DDA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38AF653-7BFF-5625-B149-B76EB9BB0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5DD4EA-3B2A-CADD-9D76-A0D8B1979038}"/>
              </a:ext>
            </a:extLst>
          </p:cNvPr>
          <p:cNvSpPr>
            <a:spLocks noGrp="1"/>
          </p:cNvSpPr>
          <p:nvPr>
            <p:ph type="title"/>
          </p:nvPr>
        </p:nvSpPr>
        <p:spPr>
          <a:xfrm>
            <a:off x="617220" y="168113"/>
            <a:ext cx="6766560" cy="510165"/>
          </a:xfrm>
        </p:spPr>
        <p:txBody>
          <a:bodyPr vert="horz" lIns="91440" tIns="45720" rIns="91440" bIns="45720" rtlCol="0" anchor="t">
            <a:normAutofit fontScale="90000"/>
          </a:bodyPr>
          <a:lstStyle/>
          <a:p>
            <a:pPr>
              <a:lnSpc>
                <a:spcPct val="90000"/>
              </a:lnSpc>
            </a:pPr>
            <a:r>
              <a:rPr lang="en-US" sz="3600" dirty="0">
                <a:solidFill>
                  <a:schemeClr val="bg1"/>
                </a:solidFill>
              </a:rPr>
              <a:t>Other ways we helped</a:t>
            </a:r>
          </a:p>
        </p:txBody>
      </p:sp>
      <p:cxnSp>
        <p:nvCxnSpPr>
          <p:cNvPr id="16" name="Straight Connector 15">
            <a:extLst>
              <a:ext uri="{FF2B5EF4-FFF2-40B4-BE49-F238E27FC236}">
                <a16:creationId xmlns:a16="http://schemas.microsoft.com/office/drawing/2014/main" id="{9747A140-4073-9A62-3207-976DC2388D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EFF0E18-FAE3-3C81-E90D-29B3A2A127E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9041" y="846391"/>
            <a:ext cx="10813918" cy="5415029"/>
          </a:xfrm>
        </p:spPr>
        <p:txBody>
          <a:bodyPr>
            <a:normAutofit/>
          </a:bodyPr>
          <a:lstStyle/>
          <a:p>
            <a:pPr marL="0" indent="0">
              <a:spcBef>
                <a:spcPts val="2500"/>
              </a:spcBef>
              <a:buNone/>
            </a:pPr>
            <a:endParaRPr lang="en-US" sz="2600" b="1" dirty="0"/>
          </a:p>
          <a:p>
            <a:pPr marL="0" lvl="1" indent="0">
              <a:buNone/>
            </a:pPr>
            <a:endParaRPr lang="en-US" sz="3200" b="1" dirty="0"/>
          </a:p>
          <a:p>
            <a:pPr marL="0" lvl="1" indent="0">
              <a:buNone/>
            </a:pPr>
            <a:r>
              <a:rPr lang="en-US" sz="3200" b="1" dirty="0"/>
              <a:t>ASSISTANCE IN GETTING JOBS</a:t>
            </a:r>
          </a:p>
          <a:p>
            <a:pPr marL="0" lvl="1" indent="0">
              <a:buNone/>
            </a:pPr>
            <a:endParaRPr lang="en-US" sz="3200" b="1" dirty="0"/>
          </a:p>
          <a:p>
            <a:pPr marL="800100" lvl="2" indent="-342900">
              <a:buBlip>
                <a:blip r:embed="rId3"/>
              </a:buBlip>
            </a:pPr>
            <a:r>
              <a:rPr lang="en-US" sz="3200" b="1" dirty="0"/>
              <a:t>Rotarians helped new arrivals get jobs and made referrals to employers so newcomers could start earning an income and become self-sufficient.</a:t>
            </a:r>
          </a:p>
          <a:p>
            <a:pPr marL="0" lvl="1" indent="0">
              <a:buNone/>
            </a:pPr>
            <a:endParaRPr lang="en-US" sz="2100" b="1" dirty="0"/>
          </a:p>
          <a:p>
            <a:pPr marL="285750" lvl="1" indent="-285750">
              <a:buBlip>
                <a:blip r:embed="rId3"/>
              </a:buBlip>
            </a:pPr>
            <a:endParaRPr lang="en-CA" dirty="0"/>
          </a:p>
          <a:p>
            <a:pPr marL="285750" lvl="1" indent="-285750">
              <a:buBlip>
                <a:blip r:embed="rId3"/>
              </a:buBlip>
            </a:pPr>
            <a:endParaRPr lang="en-US" sz="1400" dirty="0"/>
          </a:p>
        </p:txBody>
      </p:sp>
      <p:cxnSp>
        <p:nvCxnSpPr>
          <p:cNvPr id="18" name="Straight Connector 17">
            <a:extLst>
              <a:ext uri="{FF2B5EF4-FFF2-40B4-BE49-F238E27FC236}">
                <a16:creationId xmlns:a16="http://schemas.microsoft.com/office/drawing/2014/main" id="{60ECEC69-0DF4-8E1D-B75B-005ED7CB1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94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BFEB2-82C5-05A9-5078-1616C8125FBE}"/>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2D2BB99-72FF-7CD5-00B7-50692D3F67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A64455-5D42-FCD4-05D0-A0FA9EE68F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4E660B9-7CDA-5325-9360-D9D2414C5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55B923-DAF6-2B13-4B4E-C7E2CBAD096C}"/>
              </a:ext>
            </a:extLst>
          </p:cNvPr>
          <p:cNvSpPr>
            <a:spLocks noGrp="1"/>
          </p:cNvSpPr>
          <p:nvPr>
            <p:ph type="title"/>
          </p:nvPr>
        </p:nvSpPr>
        <p:spPr>
          <a:xfrm rot="10800000" flipV="1">
            <a:off x="704088" y="241539"/>
            <a:ext cx="6766560" cy="672861"/>
          </a:xfrm>
        </p:spPr>
        <p:txBody>
          <a:bodyPr vert="horz" lIns="91440" tIns="45720" rIns="91440" bIns="45720" rtlCol="0" anchor="t">
            <a:normAutofit/>
          </a:bodyPr>
          <a:lstStyle/>
          <a:p>
            <a:pPr>
              <a:lnSpc>
                <a:spcPct val="90000"/>
              </a:lnSpc>
            </a:pPr>
            <a:r>
              <a:rPr lang="en-US" dirty="0"/>
              <a:t>Other ways we helped</a:t>
            </a:r>
          </a:p>
        </p:txBody>
      </p:sp>
      <p:cxnSp>
        <p:nvCxnSpPr>
          <p:cNvPr id="16" name="Straight Connector 15">
            <a:extLst>
              <a:ext uri="{FF2B5EF4-FFF2-40B4-BE49-F238E27FC236}">
                <a16:creationId xmlns:a16="http://schemas.microsoft.com/office/drawing/2014/main" id="{80B6EB97-D83D-EDBA-6A22-1F36F5CEBB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9FB9181-6354-A3E4-55BA-C69E5634DF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914401"/>
            <a:ext cx="10924320" cy="5226394"/>
          </a:xfrm>
        </p:spPr>
        <p:txBody>
          <a:bodyPr>
            <a:normAutofit fontScale="92500"/>
          </a:bodyPr>
          <a:lstStyle/>
          <a:p>
            <a:pPr marL="0" indent="0">
              <a:spcBef>
                <a:spcPts val="2500"/>
              </a:spcBef>
              <a:buNone/>
            </a:pPr>
            <a:r>
              <a:rPr lang="en-US" sz="2800" dirty="0"/>
              <a:t>Through our club’s </a:t>
            </a:r>
            <a:r>
              <a:rPr lang="en-US" sz="2800" b="1" dirty="0"/>
              <a:t>World Community Service </a:t>
            </a:r>
            <a:r>
              <a:rPr lang="en-US" sz="2800" dirty="0"/>
              <a:t>committee, we provided:</a:t>
            </a:r>
          </a:p>
          <a:p>
            <a:pPr>
              <a:spcBef>
                <a:spcPts val="2500"/>
              </a:spcBef>
              <a:buBlip>
                <a:blip r:embed="rId3"/>
              </a:buBlip>
            </a:pPr>
            <a:r>
              <a:rPr lang="en-US" sz="2800" b="1" dirty="0"/>
              <a:t>$10,000 - Mental Health for School Kids - Psychological Assistance </a:t>
            </a:r>
            <a:r>
              <a:rPr lang="en-US" sz="2800" dirty="0"/>
              <a:t>was donated for psychological help for refugee children suffering from PTSD. The project provides mental health support for 200 distressed Ukrainian refugee children. These children have been forced from their homes, schools, friends and normal life which has had a tremendous impact on their mental health and development in general.</a:t>
            </a:r>
          </a:p>
          <a:p>
            <a:pPr>
              <a:spcBef>
                <a:spcPts val="2500"/>
              </a:spcBef>
              <a:buBlip>
                <a:blip r:embed="rId3"/>
              </a:buBlip>
            </a:pPr>
            <a:r>
              <a:rPr lang="en-US" sz="2800" b="1" dirty="0"/>
              <a:t>$10,000 - Medical Supplies </a:t>
            </a:r>
            <a:r>
              <a:rPr lang="en-US" sz="2800" dirty="0"/>
              <a:t>were donated to the Rotary Club of Warsaw for purchasing medical supplies for a Ukrainian hospital. </a:t>
            </a:r>
          </a:p>
          <a:p>
            <a:pPr marL="0" indent="0">
              <a:spcBef>
                <a:spcPts val="2500"/>
              </a:spcBef>
              <a:buNone/>
            </a:pPr>
            <a:endParaRPr lang="en-US" sz="1400" dirty="0"/>
          </a:p>
        </p:txBody>
      </p:sp>
      <p:cxnSp>
        <p:nvCxnSpPr>
          <p:cNvPr id="18" name="Straight Connector 17">
            <a:extLst>
              <a:ext uri="{FF2B5EF4-FFF2-40B4-BE49-F238E27FC236}">
                <a16:creationId xmlns:a16="http://schemas.microsoft.com/office/drawing/2014/main" id="{74E53736-D659-6EAA-9350-4223D0F15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17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0E4CC-2D2C-C14C-8027-AA52EDABFE4D}"/>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30DDDBB-9493-17BA-E8F5-2FFFE6514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9038E2-C10A-E7B2-584B-3BBFA3FB0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3B27F6C-7812-1224-E423-50375479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C31D3-69E7-6978-070A-C5FDC5F024CB}"/>
              </a:ext>
            </a:extLst>
          </p:cNvPr>
          <p:cNvSpPr>
            <a:spLocks noGrp="1"/>
          </p:cNvSpPr>
          <p:nvPr>
            <p:ph type="title"/>
          </p:nvPr>
        </p:nvSpPr>
        <p:spPr>
          <a:xfrm>
            <a:off x="6096000" y="740306"/>
            <a:ext cx="5398891" cy="1307592"/>
          </a:xfrm>
        </p:spPr>
        <p:txBody>
          <a:bodyPr vert="horz" lIns="91440" tIns="45720" rIns="91440" bIns="45720" rtlCol="0" anchor="t">
            <a:normAutofit/>
          </a:bodyPr>
          <a:lstStyle/>
          <a:p>
            <a:pPr>
              <a:lnSpc>
                <a:spcPct val="90000"/>
              </a:lnSpc>
            </a:pPr>
            <a:r>
              <a:rPr lang="en-US" sz="4000" b="1" dirty="0"/>
              <a:t>Refugee Gratitude</a:t>
            </a:r>
            <a:br>
              <a:rPr lang="en-US" sz="4000" b="1" dirty="0"/>
            </a:br>
            <a:endParaRPr lang="en-US" dirty="0"/>
          </a:p>
        </p:txBody>
      </p:sp>
      <p:cxnSp>
        <p:nvCxnSpPr>
          <p:cNvPr id="16" name="Straight Connector 15">
            <a:extLst>
              <a:ext uri="{FF2B5EF4-FFF2-40B4-BE49-F238E27FC236}">
                <a16:creationId xmlns:a16="http://schemas.microsoft.com/office/drawing/2014/main" id="{5B40C723-FDB2-DEDE-1EF4-6C2F2B58D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995A983-38DF-9DBF-452A-EEADC12D8AE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09230" y="2094962"/>
            <a:ext cx="5998928" cy="2722297"/>
          </a:xfrm>
        </p:spPr>
        <p:txBody>
          <a:bodyPr>
            <a:normAutofit fontScale="25000" lnSpcReduction="20000"/>
          </a:bodyPr>
          <a:lstStyle/>
          <a:p>
            <a:pPr marL="0" indent="0" algn="l" rtl="0" eaLnBrk="1" latinLnBrk="0" hangingPunct="1">
              <a:lnSpc>
                <a:spcPct val="110000"/>
              </a:lnSpc>
              <a:spcBef>
                <a:spcPts val="500"/>
              </a:spcBef>
              <a:buNone/>
            </a:pPr>
            <a:br>
              <a:rPr lang="en-US" sz="4500" dirty="0">
                <a:solidFill>
                  <a:srgbClr val="000000"/>
                </a:solidFill>
                <a:effectLst/>
                <a:latin typeface="Calisto MT" panose="02040603050505030304" pitchFamily="18" charset="0"/>
              </a:rPr>
            </a:br>
            <a:r>
              <a:rPr lang="en-US" sz="9600" dirty="0">
                <a:solidFill>
                  <a:srgbClr val="000000"/>
                </a:solidFill>
                <a:effectLst/>
                <a:latin typeface="Calisto MT" panose="02040603050505030304" pitchFamily="18" charset="0"/>
              </a:rPr>
              <a:t>St. Vladimir’s Parish extends sincere appreciation to the Rotary Club of Calgary at Stampede Park for their help and support during difficult periods.</a:t>
            </a:r>
          </a:p>
          <a:p>
            <a:pPr marL="0" indent="0" algn="l" rtl="0" eaLnBrk="1" latinLnBrk="0" hangingPunct="1">
              <a:lnSpc>
                <a:spcPct val="110000"/>
              </a:lnSpc>
              <a:spcBef>
                <a:spcPts val="500"/>
              </a:spcBef>
              <a:buNone/>
            </a:pPr>
            <a:br>
              <a:rPr lang="en-US" sz="9600" dirty="0">
                <a:solidFill>
                  <a:srgbClr val="000000"/>
                </a:solidFill>
                <a:effectLst/>
                <a:latin typeface="Calisto MT" panose="02040603050505030304" pitchFamily="18" charset="0"/>
              </a:rPr>
            </a:br>
            <a:r>
              <a:rPr lang="en-US" sz="9600" b="1" dirty="0">
                <a:solidFill>
                  <a:srgbClr val="000000"/>
                </a:solidFill>
                <a:effectLst/>
                <a:latin typeface="Calisto MT" panose="02040603050505030304" pitchFamily="18" charset="0"/>
              </a:rPr>
              <a:t>Impact on the Community</a:t>
            </a:r>
            <a:endParaRPr lang="en-US" sz="9600" dirty="0">
              <a:solidFill>
                <a:srgbClr val="000000"/>
              </a:solidFill>
              <a:effectLst/>
              <a:latin typeface="Calisto MT" panose="02040603050505030304" pitchFamily="18" charset="0"/>
            </a:endParaRPr>
          </a:p>
          <a:p>
            <a:pPr marL="0" indent="0" algn="l" rtl="0" eaLnBrk="1" latinLnBrk="0" hangingPunct="1">
              <a:lnSpc>
                <a:spcPct val="110000"/>
              </a:lnSpc>
              <a:spcBef>
                <a:spcPts val="500"/>
              </a:spcBef>
              <a:buNone/>
            </a:pPr>
            <a:r>
              <a:rPr lang="en-US" sz="9600" dirty="0">
                <a:solidFill>
                  <a:srgbClr val="000000"/>
                </a:solidFill>
                <a:effectLst/>
                <a:latin typeface="Calisto MT" panose="02040603050505030304" pitchFamily="18" charset="0"/>
              </a:rPr>
              <a:t>The assistance provided by the Rotary Club of Calgary at Stampede Park has fostered a positive ripple effect, benefiting the entire community.</a:t>
            </a:r>
            <a:br>
              <a:rPr lang="en-US" sz="4500" dirty="0">
                <a:solidFill>
                  <a:srgbClr val="000000"/>
                </a:solidFill>
                <a:effectLst/>
                <a:latin typeface="Calisto MT" panose="02040603050505030304" pitchFamily="18" charset="0"/>
              </a:rPr>
            </a:br>
            <a:endParaRPr lang="en-US" sz="4500" dirty="0"/>
          </a:p>
        </p:txBody>
      </p:sp>
      <p:cxnSp>
        <p:nvCxnSpPr>
          <p:cNvPr id="18" name="Straight Connector 17">
            <a:extLst>
              <a:ext uri="{FF2B5EF4-FFF2-40B4-BE49-F238E27FC236}">
                <a16:creationId xmlns:a16="http://schemas.microsoft.com/office/drawing/2014/main" id="{82A74350-09CF-F349-5D94-B495DE1079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letter with a signature&#10;&#10;AI-generated content may be incorrect.">
            <a:extLst>
              <a:ext uri="{FF2B5EF4-FFF2-40B4-BE49-F238E27FC236}">
                <a16:creationId xmlns:a16="http://schemas.microsoft.com/office/drawing/2014/main" id="{5B47610C-98AB-4B4D-A284-1787F4BE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60" y="260173"/>
            <a:ext cx="5258446" cy="6080078"/>
          </a:xfrm>
          <a:prstGeom prst="rect">
            <a:avLst/>
          </a:prstGeom>
        </p:spPr>
      </p:pic>
    </p:spTree>
    <p:extLst>
      <p:ext uri="{BB962C8B-B14F-4D97-AF65-F5344CB8AC3E}">
        <p14:creationId xmlns:p14="http://schemas.microsoft.com/office/powerpoint/2010/main" val="671169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3B5EB-DFE3-CAA1-E920-C4FFB2195713}"/>
              </a:ext>
            </a:extLst>
          </p:cNvPr>
          <p:cNvSpPr txBox="1"/>
          <p:nvPr/>
        </p:nvSpPr>
        <p:spPr>
          <a:xfrm>
            <a:off x="768440" y="901450"/>
            <a:ext cx="7661014" cy="1754326"/>
          </a:xfrm>
          <a:prstGeom prst="rect">
            <a:avLst/>
          </a:prstGeom>
          <a:noFill/>
        </p:spPr>
        <p:txBody>
          <a:bodyPr wrap="square">
            <a:spAutoFit/>
          </a:bodyPr>
          <a:lstStyle/>
          <a:p>
            <a:r>
              <a:rPr lang="en-CA" sz="3600" dirty="0"/>
              <a:t>Conclusion:</a:t>
            </a:r>
          </a:p>
          <a:p>
            <a:r>
              <a:rPr lang="en-CA" sz="3600" dirty="0"/>
              <a:t>Reflecting Rotary’s commitment to service</a:t>
            </a:r>
          </a:p>
        </p:txBody>
      </p:sp>
      <p:sp>
        <p:nvSpPr>
          <p:cNvPr id="7" name="TextBox 6">
            <a:extLst>
              <a:ext uri="{FF2B5EF4-FFF2-40B4-BE49-F238E27FC236}">
                <a16:creationId xmlns:a16="http://schemas.microsoft.com/office/drawing/2014/main" id="{4719F54C-41BA-D9AD-24BD-6875FF7F1EAD}"/>
              </a:ext>
            </a:extLst>
          </p:cNvPr>
          <p:cNvSpPr txBox="1"/>
          <p:nvPr/>
        </p:nvSpPr>
        <p:spPr>
          <a:xfrm>
            <a:off x="2245217" y="2466406"/>
            <a:ext cx="8122276" cy="3785652"/>
          </a:xfrm>
          <a:prstGeom prst="rect">
            <a:avLst/>
          </a:prstGeom>
          <a:noFill/>
        </p:spPr>
        <p:txBody>
          <a:bodyPr wrap="square">
            <a:spAutoFit/>
          </a:bodyPr>
          <a:lstStyle/>
          <a:p>
            <a:pPr lvl="0">
              <a:lnSpc>
                <a:spcPct val="100000"/>
              </a:lnSpc>
            </a:pPr>
            <a:r>
              <a:rPr lang="en-US" sz="2400" dirty="0"/>
              <a:t>The Rotary Club of Calgary at Stampede Park stood with Ukrainian newcomers to provide:</a:t>
            </a:r>
          </a:p>
          <a:p>
            <a:pPr lvl="0">
              <a:lnSpc>
                <a:spcPct val="100000"/>
              </a:lnSpc>
            </a:pPr>
            <a:endParaRPr lang="en-US" sz="2400" dirty="0"/>
          </a:p>
          <a:p>
            <a:pPr lvl="0">
              <a:lnSpc>
                <a:spcPct val="100000"/>
              </a:lnSpc>
            </a:pPr>
            <a:r>
              <a:rPr lang="en-US" sz="2400" dirty="0"/>
              <a:t>💙 </a:t>
            </a:r>
            <a:r>
              <a:rPr lang="en-US" sz="2400" b="1" dirty="0"/>
              <a:t>$492,000 donated</a:t>
            </a:r>
            <a:r>
              <a:rPr lang="en-US" sz="2400" dirty="0"/>
              <a:t> by our club and its members</a:t>
            </a:r>
            <a:br>
              <a:rPr lang="en-US" sz="2400" dirty="0"/>
            </a:br>
            <a:r>
              <a:rPr lang="en-US" sz="2400" dirty="0"/>
              <a:t>🏠 Homes opened, jobs and cars secured</a:t>
            </a:r>
            <a:br>
              <a:rPr lang="en-US" sz="2400" dirty="0"/>
            </a:br>
            <a:r>
              <a:rPr lang="en-US" sz="2400" dirty="0"/>
              <a:t>🛋️ Furniture collected and delivered</a:t>
            </a:r>
            <a:br>
              <a:rPr lang="en-US" sz="2400" dirty="0"/>
            </a:br>
            <a:r>
              <a:rPr lang="en-US" sz="2400" dirty="0"/>
              <a:t>🤝 Warm, heartfelt welcomes to thousands of evacuees</a:t>
            </a:r>
          </a:p>
          <a:p>
            <a:pPr lvl="0">
              <a:lnSpc>
                <a:spcPct val="100000"/>
              </a:lnSpc>
            </a:pPr>
            <a:endParaRPr lang="en-US" sz="2400" b="1" dirty="0"/>
          </a:p>
          <a:p>
            <a:pPr lvl="0" algn="ctr">
              <a:lnSpc>
                <a:spcPct val="100000"/>
              </a:lnSpc>
            </a:pPr>
            <a:r>
              <a:rPr lang="en-US" sz="2400" b="1" dirty="0"/>
              <a:t>A powerful example of Rotary in action—compassion, commitment, and community.</a:t>
            </a:r>
            <a:endParaRPr lang="en-US" sz="2400" dirty="0"/>
          </a:p>
        </p:txBody>
      </p:sp>
      <p:pic>
        <p:nvPicPr>
          <p:cNvPr id="4" name="Picture 3" descr="A yellow and white logo&#10;&#10;AI-generated content may be incorrect.">
            <a:extLst>
              <a:ext uri="{FF2B5EF4-FFF2-40B4-BE49-F238E27FC236}">
                <a16:creationId xmlns:a16="http://schemas.microsoft.com/office/drawing/2014/main" id="{BF68D11A-B98E-6B61-F0A3-94107E9D1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454" y="668157"/>
            <a:ext cx="3144359" cy="1569769"/>
          </a:xfrm>
          <a:prstGeom prst="rect">
            <a:avLst/>
          </a:prstGeom>
        </p:spPr>
      </p:pic>
    </p:spTree>
    <p:extLst>
      <p:ext uri="{BB962C8B-B14F-4D97-AF65-F5344CB8AC3E}">
        <p14:creationId xmlns:p14="http://schemas.microsoft.com/office/powerpoint/2010/main" val="348975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324C2-1D30-DE8C-BDB9-E1B468CF8EF4}"/>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0CA5A1B-6173-6016-BA2B-EB931F07C9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F1C25C-A37B-AE8C-AB6D-B9B8DE441F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CE41C560-62E5-EFC9-1E6C-C83D028FC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11E97-8408-E658-FCFB-32AD12BAB561}"/>
              </a:ext>
            </a:extLst>
          </p:cNvPr>
          <p:cNvSpPr>
            <a:spLocks noGrp="1"/>
          </p:cNvSpPr>
          <p:nvPr>
            <p:ph type="title"/>
          </p:nvPr>
        </p:nvSpPr>
        <p:spPr>
          <a:xfrm>
            <a:off x="4765037" y="242440"/>
            <a:ext cx="6627924" cy="1083079"/>
          </a:xfrm>
        </p:spPr>
        <p:txBody>
          <a:bodyPr vert="horz" lIns="91440" tIns="45720" rIns="91440" bIns="45720" rtlCol="0" anchor="t">
            <a:normAutofit fontScale="90000"/>
          </a:bodyPr>
          <a:lstStyle/>
          <a:p>
            <a:pPr algn="ctr">
              <a:lnSpc>
                <a:spcPct val="90000"/>
              </a:lnSpc>
            </a:pPr>
            <a:r>
              <a:rPr lang="en-US" dirty="0"/>
              <a:t>Symbolism of the Blue and Yellow Colors</a:t>
            </a:r>
          </a:p>
        </p:txBody>
      </p:sp>
      <p:cxnSp>
        <p:nvCxnSpPr>
          <p:cNvPr id="16" name="Straight Connector 15">
            <a:extLst>
              <a:ext uri="{FF2B5EF4-FFF2-40B4-BE49-F238E27FC236}">
                <a16:creationId xmlns:a16="http://schemas.microsoft.com/office/drawing/2014/main" id="{A5E1DBF9-D5A3-C267-AC52-AA6EC41FA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D584DB2-5187-055B-ADB0-B80A4CBDFE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1249251"/>
            <a:ext cx="6627924" cy="5494986"/>
          </a:xfrm>
        </p:spPr>
        <p:txBody>
          <a:bodyPr>
            <a:noAutofit/>
          </a:bodyPr>
          <a:lstStyle/>
          <a:p>
            <a:pPr marL="0" lvl="1" indent="0">
              <a:buNone/>
            </a:pPr>
            <a:endParaRPr lang="en-US" sz="2800" b="1" dirty="0">
              <a:latin typeface="Calibri" panose="020F0502020204030204" pitchFamily="34" charset="0"/>
              <a:ea typeface="Calibri" panose="020F0502020204030204" pitchFamily="34" charset="0"/>
              <a:cs typeface="Calibri" panose="020F0502020204030204" pitchFamily="34" charset="0"/>
            </a:endParaRPr>
          </a:p>
          <a:p>
            <a:pPr marL="0" lvl="1" indent="0">
              <a:buNone/>
            </a:pPr>
            <a:r>
              <a:rPr lang="en-US" sz="3200" b="1" dirty="0">
                <a:latin typeface="Calibri" panose="020F0502020204030204" pitchFamily="34" charset="0"/>
                <a:ea typeface="Calibri" panose="020F0502020204030204" pitchFamily="34" charset="0"/>
                <a:cs typeface="Calibri" panose="020F0502020204030204" pitchFamily="34" charset="0"/>
              </a:rPr>
              <a:t>BLUE </a:t>
            </a:r>
            <a:r>
              <a:rPr lang="en-US" sz="3200" dirty="0">
                <a:latin typeface="Calibri" panose="020F0502020204030204" pitchFamily="34" charset="0"/>
                <a:ea typeface="Calibri" panose="020F0502020204030204" pitchFamily="34" charset="0"/>
                <a:cs typeface="Calibri" panose="020F0502020204030204" pitchFamily="34" charset="0"/>
              </a:rPr>
              <a:t>symbolizes peace and tranquility, reflecting the vastness of the sky.</a:t>
            </a:r>
          </a:p>
          <a:p>
            <a:pPr marL="0" lvl="1" indent="0">
              <a:buNone/>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0" lvl="1" indent="0">
              <a:buNone/>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0" lvl="1" indent="0">
              <a:buNone/>
            </a:pPr>
            <a:r>
              <a:rPr lang="en-US" sz="3200" b="1" dirty="0">
                <a:latin typeface="Calibri" panose="020F0502020204030204" pitchFamily="34" charset="0"/>
                <a:ea typeface="Calibri" panose="020F0502020204030204" pitchFamily="34" charset="0"/>
                <a:cs typeface="Calibri" panose="020F0502020204030204" pitchFamily="34" charset="0"/>
              </a:rPr>
              <a:t>YELLOW</a:t>
            </a:r>
            <a:r>
              <a:rPr lang="en-US" sz="3200" dirty="0">
                <a:latin typeface="Calibri" panose="020F0502020204030204" pitchFamily="34" charset="0"/>
                <a:ea typeface="Calibri" panose="020F0502020204030204" pitchFamily="34" charset="0"/>
                <a:cs typeface="Calibri" panose="020F0502020204030204" pitchFamily="34" charset="0"/>
              </a:rPr>
              <a:t> represents prosperity and abundance, often associated with the golden fields of wheat.</a:t>
            </a:r>
          </a:p>
          <a:p>
            <a:pPr marL="0" indent="0">
              <a:spcBef>
                <a:spcPts val="2500"/>
              </a:spcBef>
              <a:buNone/>
            </a:pP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EF5091E3-71BA-1A61-D5F4-C65B2D7481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1A3F8E7-45E9-10FB-77E4-FDF109077047}"/>
              </a:ext>
            </a:extLst>
          </p:cNvPr>
          <p:cNvPicPr>
            <a:picLocks noChangeAspect="1"/>
          </p:cNvPicPr>
          <p:nvPr/>
        </p:nvPicPr>
        <p:blipFill>
          <a:blip r:embed="rId3"/>
          <a:stretch>
            <a:fillRect/>
          </a:stretch>
        </p:blipFill>
        <p:spPr>
          <a:xfrm>
            <a:off x="-1" y="0"/>
            <a:ext cx="4490185" cy="6858000"/>
          </a:xfrm>
          <a:prstGeom prst="rect">
            <a:avLst/>
          </a:prstGeom>
        </p:spPr>
      </p:pic>
    </p:spTree>
    <p:extLst>
      <p:ext uri="{BB962C8B-B14F-4D97-AF65-F5344CB8AC3E}">
        <p14:creationId xmlns:p14="http://schemas.microsoft.com/office/powerpoint/2010/main" val="303019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7C71-4424-B9E9-071A-6DCD7BCA8087}"/>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4CC4C2E-3F50-568B-488F-2C472360FB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BB1380-7D69-F7DF-37CC-F701FC5DE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7F7E52C4-857B-B1C5-A8D9-6B7F32FE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82704-AC5D-906C-EB44-4E791A4F8846}"/>
              </a:ext>
            </a:extLst>
          </p:cNvPr>
          <p:cNvSpPr>
            <a:spLocks noGrp="1"/>
          </p:cNvSpPr>
          <p:nvPr>
            <p:ph type="title"/>
          </p:nvPr>
        </p:nvSpPr>
        <p:spPr>
          <a:xfrm>
            <a:off x="617220" y="721914"/>
            <a:ext cx="6766560" cy="1307592"/>
          </a:xfrm>
        </p:spPr>
        <p:txBody>
          <a:bodyPr vert="horz" lIns="91440" tIns="45720" rIns="91440" bIns="45720" rtlCol="0" anchor="t">
            <a:normAutofit fontScale="90000"/>
          </a:bodyPr>
          <a:lstStyle/>
          <a:p>
            <a:br>
              <a:rPr lang="en-US" dirty="0"/>
            </a:br>
            <a:br>
              <a:rPr lang="en-US" dirty="0"/>
            </a:br>
            <a:br>
              <a:rPr lang="en-US" dirty="0"/>
            </a:br>
            <a:br>
              <a:rPr lang="en-US" dirty="0"/>
            </a:br>
            <a:endParaRPr lang="en-US" dirty="0"/>
          </a:p>
        </p:txBody>
      </p:sp>
      <p:cxnSp>
        <p:nvCxnSpPr>
          <p:cNvPr id="16" name="Straight Connector 15">
            <a:extLst>
              <a:ext uri="{FF2B5EF4-FFF2-40B4-BE49-F238E27FC236}">
                <a16:creationId xmlns:a16="http://schemas.microsoft.com/office/drawing/2014/main" id="{730F5BEE-C370-2B72-47F4-3071DE9DA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FD4E294-90C7-A65F-79E4-5D164F152BF5}"/>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446468" y="2221994"/>
            <a:ext cx="10555208" cy="3739896"/>
          </a:xfrm>
        </p:spPr>
        <p:txBody>
          <a:bodyPr vert="horz" lIns="91440" tIns="45720" rIns="91440" bIns="45720" rtlCol="0">
            <a:normAutofit fontScale="85000" lnSpcReduction="20000"/>
          </a:bodyPr>
          <a:lstStyle/>
          <a:p>
            <a:pPr marL="0" indent="0" algn="ctr">
              <a:buNone/>
            </a:pPr>
            <a:r>
              <a:rPr lang="en-US" sz="3300" b="1" dirty="0"/>
              <a:t>SUPPORT FOR UKRAINIAN EVACUEES TO ALBERTA!</a:t>
            </a:r>
            <a:endParaRPr lang="en-US" sz="3300" dirty="0"/>
          </a:p>
          <a:p>
            <a:pPr marL="0" indent="0">
              <a:buNone/>
            </a:pPr>
            <a:endParaRPr lang="en-US" dirty="0"/>
          </a:p>
          <a:p>
            <a:pPr>
              <a:buFont typeface="Wingdings" panose="05000000000000000000" pitchFamily="2" charset="2"/>
              <a:buChar char="q"/>
            </a:pPr>
            <a:r>
              <a:rPr lang="en-US" sz="2400" b="1" dirty="0"/>
              <a:t>      	</a:t>
            </a:r>
            <a:r>
              <a:rPr lang="en-US" sz="3200" b="1" dirty="0"/>
              <a:t>Nearly 250,000 new Ukrainians in Canada</a:t>
            </a:r>
          </a:p>
          <a:p>
            <a:pPr>
              <a:buFont typeface="Wingdings" panose="05000000000000000000" pitchFamily="2" charset="2"/>
              <a:buChar char="q"/>
            </a:pPr>
            <a:r>
              <a:rPr lang="en-US" sz="3200" b="1" dirty="0"/>
              <a:t>    	More than 70,000 came to Alberta </a:t>
            </a:r>
          </a:p>
          <a:p>
            <a:pPr>
              <a:buFont typeface="Wingdings" panose="05000000000000000000" pitchFamily="2" charset="2"/>
              <a:buChar char="q"/>
            </a:pPr>
            <a:r>
              <a:rPr lang="en-US" sz="3200" b="1" dirty="0"/>
              <a:t>    	33,000 have come to Calgary since the 2014 invasion of         	Ukraine</a:t>
            </a:r>
          </a:p>
          <a:p>
            <a:pPr>
              <a:buFont typeface="Wingdings" panose="05000000000000000000" pitchFamily="2" charset="2"/>
              <a:buChar char="q"/>
            </a:pPr>
            <a:r>
              <a:rPr lang="en-US" sz="3200" b="1" dirty="0"/>
              <a:t>  	Canada has the 3</a:t>
            </a:r>
            <a:r>
              <a:rPr lang="en-US" sz="3200" b="1" baseline="30000" dirty="0"/>
              <a:t>rd</a:t>
            </a:r>
            <a:r>
              <a:rPr lang="en-US" sz="3200" b="1" dirty="0"/>
              <a:t> largest population of Ukrainians in the 	world</a:t>
            </a:r>
          </a:p>
          <a:p>
            <a:pPr marL="0" indent="0">
              <a:buNone/>
            </a:pPr>
            <a:endParaRPr lang="en-US" dirty="0"/>
          </a:p>
          <a:p>
            <a:pPr marL="0" indent="0">
              <a:buNone/>
            </a:pPr>
            <a:endParaRPr lang="en-US" dirty="0"/>
          </a:p>
        </p:txBody>
      </p:sp>
      <p:cxnSp>
        <p:nvCxnSpPr>
          <p:cNvPr id="18" name="Straight Connector 17">
            <a:extLst>
              <a:ext uri="{FF2B5EF4-FFF2-40B4-BE49-F238E27FC236}">
                <a16:creationId xmlns:a16="http://schemas.microsoft.com/office/drawing/2014/main" id="{EE570443-0ED1-2F99-8396-4496DA8CB3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7EB375A-5384-E48C-DCAE-68BE395E4771}"/>
              </a:ext>
            </a:extLst>
          </p:cNvPr>
          <p:cNvPicPr>
            <a:picLocks noChangeAspect="1"/>
          </p:cNvPicPr>
          <p:nvPr/>
        </p:nvPicPr>
        <p:blipFill>
          <a:blip r:embed="rId3"/>
          <a:stretch>
            <a:fillRect/>
          </a:stretch>
        </p:blipFill>
        <p:spPr>
          <a:xfrm>
            <a:off x="2885112" y="345961"/>
            <a:ext cx="6361784" cy="1421067"/>
          </a:xfrm>
          <a:prstGeom prst="rect">
            <a:avLst/>
          </a:prstGeom>
        </p:spPr>
      </p:pic>
      <p:pic>
        <p:nvPicPr>
          <p:cNvPr id="8" name="Picture 7">
            <a:extLst>
              <a:ext uri="{FF2B5EF4-FFF2-40B4-BE49-F238E27FC236}">
                <a16:creationId xmlns:a16="http://schemas.microsoft.com/office/drawing/2014/main" id="{05CF1F89-7A56-780C-DBCB-D7A40C1FE662}"/>
              </a:ext>
            </a:extLst>
          </p:cNvPr>
          <p:cNvPicPr>
            <a:picLocks noChangeAspect="1"/>
          </p:cNvPicPr>
          <p:nvPr/>
        </p:nvPicPr>
        <p:blipFill>
          <a:blip r:embed="rId4"/>
          <a:stretch>
            <a:fillRect/>
          </a:stretch>
        </p:blipFill>
        <p:spPr>
          <a:xfrm>
            <a:off x="921969" y="877430"/>
            <a:ext cx="1160597" cy="1242521"/>
          </a:xfrm>
          <a:prstGeom prst="rect">
            <a:avLst/>
          </a:prstGeom>
        </p:spPr>
      </p:pic>
      <p:pic>
        <p:nvPicPr>
          <p:cNvPr id="9" name="Picture 8">
            <a:extLst>
              <a:ext uri="{FF2B5EF4-FFF2-40B4-BE49-F238E27FC236}">
                <a16:creationId xmlns:a16="http://schemas.microsoft.com/office/drawing/2014/main" id="{6B971B89-28AF-C734-D0AD-7C92F7B2BA9D}"/>
              </a:ext>
            </a:extLst>
          </p:cNvPr>
          <p:cNvPicPr>
            <a:picLocks noChangeAspect="1"/>
          </p:cNvPicPr>
          <p:nvPr/>
        </p:nvPicPr>
        <p:blipFill>
          <a:blip r:embed="rId4"/>
          <a:stretch>
            <a:fillRect/>
          </a:stretch>
        </p:blipFill>
        <p:spPr>
          <a:xfrm>
            <a:off x="10049442" y="853402"/>
            <a:ext cx="1220589" cy="1306748"/>
          </a:xfrm>
          <a:prstGeom prst="rect">
            <a:avLst/>
          </a:prstGeom>
        </p:spPr>
      </p:pic>
    </p:spTree>
    <p:extLst>
      <p:ext uri="{BB962C8B-B14F-4D97-AF65-F5344CB8AC3E}">
        <p14:creationId xmlns:p14="http://schemas.microsoft.com/office/powerpoint/2010/main" val="134426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6C611-CE17-F838-FEE8-8B38CE4A6243}"/>
              </a:ext>
            </a:extLst>
          </p:cNvPr>
          <p:cNvSpPr>
            <a:spLocks noGrp="1"/>
          </p:cNvSpPr>
          <p:nvPr>
            <p:ph type="title"/>
          </p:nvPr>
        </p:nvSpPr>
        <p:spPr>
          <a:xfrm>
            <a:off x="617220" y="721914"/>
            <a:ext cx="6766560" cy="1307592"/>
          </a:xfrm>
        </p:spPr>
        <p:txBody>
          <a:bodyPr vert="horz" lIns="91440" tIns="45720" rIns="91440" bIns="45720" rtlCol="0" anchor="t">
            <a:normAutofit fontScale="90000"/>
          </a:bodyPr>
          <a:lstStyle/>
          <a:p>
            <a:br>
              <a:rPr lang="en-US" dirty="0"/>
            </a:br>
            <a:br>
              <a:rPr lang="en-US" dirty="0"/>
            </a:br>
            <a:br>
              <a:rPr lang="en-US" dirty="0"/>
            </a:br>
            <a:br>
              <a:rPr lang="en-US" dirty="0"/>
            </a:br>
            <a:endParaRPr lang="en-US" dirty="0"/>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71A950B-3EC8-4E96-2E38-7CBC55F4AC4B}"/>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446468" y="2221994"/>
            <a:ext cx="10555208" cy="3739896"/>
          </a:xfrm>
        </p:spPr>
        <p:txBody>
          <a:bodyPr vert="horz" lIns="91440" tIns="45720" rIns="91440" bIns="45720" rtlCol="0">
            <a:normAutofit fontScale="92500"/>
          </a:bodyPr>
          <a:lstStyle/>
          <a:p>
            <a:pPr marL="0" indent="0" algn="ctr">
              <a:buNone/>
            </a:pPr>
            <a:r>
              <a:rPr lang="en-US" sz="3200" b="1" dirty="0"/>
              <a:t>SUPPORT FOR UKRAINIAN EVACUEES TO ALBERTA!</a:t>
            </a:r>
            <a:endParaRPr lang="en-US" sz="3200" dirty="0"/>
          </a:p>
          <a:p>
            <a:pPr marL="0" indent="0">
              <a:buNone/>
            </a:pPr>
            <a:endParaRPr lang="en-US" b="1" dirty="0"/>
          </a:p>
          <a:p>
            <a:pPr marL="0" indent="0">
              <a:buNone/>
            </a:pPr>
            <a:r>
              <a:rPr lang="en-US" sz="3600" b="1" dirty="0"/>
              <a:t>The Rotary Club of Calgary at Stampede Park </a:t>
            </a:r>
          </a:p>
          <a:p>
            <a:pPr lvl="1">
              <a:buFont typeface="Wingdings" panose="05000000000000000000" pitchFamily="2" charset="2"/>
              <a:buChar char="q"/>
            </a:pPr>
            <a:r>
              <a:rPr lang="en-US" sz="3400" b="1" dirty="0"/>
              <a:t>Ribbons for Peace Fundraiser</a:t>
            </a:r>
          </a:p>
          <a:p>
            <a:pPr lvl="1">
              <a:buFont typeface="Wingdings" panose="05000000000000000000" pitchFamily="2" charset="2"/>
              <a:buChar char="q"/>
            </a:pPr>
            <a:r>
              <a:rPr lang="en-US" sz="3400" b="1" dirty="0"/>
              <a:t>Help new evacuees settle into their homes in Calgary</a:t>
            </a:r>
          </a:p>
          <a:p>
            <a:pPr marL="0" indent="0">
              <a:buNone/>
            </a:pPr>
            <a:endParaRPr lang="en-US" dirty="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795D86-8E8D-9527-3678-F73E245CA78D}"/>
              </a:ext>
            </a:extLst>
          </p:cNvPr>
          <p:cNvPicPr>
            <a:picLocks noChangeAspect="1"/>
          </p:cNvPicPr>
          <p:nvPr/>
        </p:nvPicPr>
        <p:blipFill>
          <a:blip r:embed="rId3"/>
          <a:stretch>
            <a:fillRect/>
          </a:stretch>
        </p:blipFill>
        <p:spPr>
          <a:xfrm>
            <a:off x="2965097" y="788156"/>
            <a:ext cx="6361784" cy="1421067"/>
          </a:xfrm>
          <a:prstGeom prst="rect">
            <a:avLst/>
          </a:prstGeom>
        </p:spPr>
      </p:pic>
      <p:pic>
        <p:nvPicPr>
          <p:cNvPr id="8" name="Picture 7">
            <a:extLst>
              <a:ext uri="{FF2B5EF4-FFF2-40B4-BE49-F238E27FC236}">
                <a16:creationId xmlns:a16="http://schemas.microsoft.com/office/drawing/2014/main" id="{EA77F1AD-5ACA-3693-9FA1-FE4E56B669A2}"/>
              </a:ext>
            </a:extLst>
          </p:cNvPr>
          <p:cNvPicPr>
            <a:picLocks noChangeAspect="1"/>
          </p:cNvPicPr>
          <p:nvPr/>
        </p:nvPicPr>
        <p:blipFill>
          <a:blip r:embed="rId4"/>
          <a:stretch>
            <a:fillRect/>
          </a:stretch>
        </p:blipFill>
        <p:spPr>
          <a:xfrm>
            <a:off x="921969" y="877430"/>
            <a:ext cx="1160597" cy="1242521"/>
          </a:xfrm>
          <a:prstGeom prst="rect">
            <a:avLst/>
          </a:prstGeom>
        </p:spPr>
      </p:pic>
      <p:pic>
        <p:nvPicPr>
          <p:cNvPr id="9" name="Picture 8">
            <a:extLst>
              <a:ext uri="{FF2B5EF4-FFF2-40B4-BE49-F238E27FC236}">
                <a16:creationId xmlns:a16="http://schemas.microsoft.com/office/drawing/2014/main" id="{44298705-A104-F336-AD41-6ED94E984F91}"/>
              </a:ext>
            </a:extLst>
          </p:cNvPr>
          <p:cNvPicPr>
            <a:picLocks noChangeAspect="1"/>
          </p:cNvPicPr>
          <p:nvPr/>
        </p:nvPicPr>
        <p:blipFill>
          <a:blip r:embed="rId4"/>
          <a:stretch>
            <a:fillRect/>
          </a:stretch>
        </p:blipFill>
        <p:spPr>
          <a:xfrm>
            <a:off x="10049442" y="853402"/>
            <a:ext cx="1220589" cy="1306748"/>
          </a:xfrm>
          <a:prstGeom prst="rect">
            <a:avLst/>
          </a:prstGeom>
        </p:spPr>
      </p:pic>
    </p:spTree>
    <p:extLst>
      <p:ext uri="{BB962C8B-B14F-4D97-AF65-F5344CB8AC3E}">
        <p14:creationId xmlns:p14="http://schemas.microsoft.com/office/powerpoint/2010/main" val="202969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175DA1D-9A03-2882-BA48-F17B546CB904}"/>
              </a:ext>
            </a:extLst>
          </p:cNvPr>
          <p:cNvSpPr>
            <a:spLocks noGrp="1"/>
          </p:cNvSpPr>
          <p:nvPr>
            <p:ph type="ctrTitle"/>
          </p:nvPr>
        </p:nvSpPr>
        <p:spPr>
          <a:xfrm>
            <a:off x="203574" y="101352"/>
            <a:ext cx="9989574" cy="3598606"/>
          </a:xfrm>
        </p:spPr>
        <p:txBody>
          <a:bodyPr/>
          <a:lstStyle/>
          <a:p>
            <a:r>
              <a:rPr lang="en-US" dirty="0"/>
              <a:t>Our Speakers</a:t>
            </a:r>
            <a:endParaRPr lang="en-CA" dirty="0"/>
          </a:p>
        </p:txBody>
      </p:sp>
      <p:pic>
        <p:nvPicPr>
          <p:cNvPr id="10" name="Picture 9" descr="A person speaking into a microphone&#10;&#10;AI-generated content may be incorrect.">
            <a:extLst>
              <a:ext uri="{FF2B5EF4-FFF2-40B4-BE49-F238E27FC236}">
                <a16:creationId xmlns:a16="http://schemas.microsoft.com/office/drawing/2014/main" id="{867B8D54-FBB3-2714-5A23-6CF3F0168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929" y="212744"/>
            <a:ext cx="4529244" cy="2168792"/>
          </a:xfrm>
          <a:prstGeom prst="rect">
            <a:avLst/>
          </a:prstGeom>
        </p:spPr>
      </p:pic>
      <p:pic>
        <p:nvPicPr>
          <p:cNvPr id="16" name="Picture 15" descr="A person standing in front of a microphone&#10;&#10;AI-generated content may be incorrect.">
            <a:extLst>
              <a:ext uri="{FF2B5EF4-FFF2-40B4-BE49-F238E27FC236}">
                <a16:creationId xmlns:a16="http://schemas.microsoft.com/office/drawing/2014/main" id="{EED665A5-A79E-D69D-D45F-35DFD2DE3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97" y="994376"/>
            <a:ext cx="3573683" cy="2235263"/>
          </a:xfrm>
          <a:prstGeom prst="rect">
            <a:avLst/>
          </a:prstGeom>
        </p:spPr>
      </p:pic>
      <p:pic>
        <p:nvPicPr>
          <p:cNvPr id="18" name="Picture 17" descr="A person in a suit standing in front of a microphone&#10;&#10;AI-generated content may be incorrect.">
            <a:extLst>
              <a:ext uri="{FF2B5EF4-FFF2-40B4-BE49-F238E27FC236}">
                <a16:creationId xmlns:a16="http://schemas.microsoft.com/office/drawing/2014/main" id="{D61E8CB0-C793-164E-F357-17627F6A4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1241" y="3733809"/>
            <a:ext cx="3476507" cy="2101130"/>
          </a:xfrm>
          <a:prstGeom prst="rect">
            <a:avLst/>
          </a:prstGeom>
        </p:spPr>
      </p:pic>
      <p:sp>
        <p:nvSpPr>
          <p:cNvPr id="19" name="TextBox 18">
            <a:extLst>
              <a:ext uri="{FF2B5EF4-FFF2-40B4-BE49-F238E27FC236}">
                <a16:creationId xmlns:a16="http://schemas.microsoft.com/office/drawing/2014/main" id="{09890857-4838-5FAE-A5C6-D96495DE0BE6}"/>
              </a:ext>
            </a:extLst>
          </p:cNvPr>
          <p:cNvSpPr txBox="1"/>
          <p:nvPr/>
        </p:nvSpPr>
        <p:spPr>
          <a:xfrm>
            <a:off x="52644" y="3170191"/>
            <a:ext cx="3892416" cy="584775"/>
          </a:xfrm>
          <a:prstGeom prst="rect">
            <a:avLst/>
          </a:prstGeom>
          <a:noFill/>
        </p:spPr>
        <p:txBody>
          <a:bodyPr wrap="square" rtlCol="0">
            <a:spAutoFit/>
          </a:bodyPr>
          <a:lstStyle/>
          <a:p>
            <a:r>
              <a:rPr lang="en-US" sz="1600" dirty="0"/>
              <a:t>Oleksander </a:t>
            </a:r>
            <a:r>
              <a:rPr lang="en-US" sz="1600" dirty="0" err="1"/>
              <a:t>Danyleiko</a:t>
            </a:r>
            <a:endParaRPr lang="en-US" sz="1600" dirty="0"/>
          </a:p>
          <a:p>
            <a:r>
              <a:rPr lang="en-US" sz="1600" dirty="0"/>
              <a:t>Consul General of Ukraine in Edmonton</a:t>
            </a:r>
            <a:endParaRPr lang="en-CA" sz="1600" dirty="0"/>
          </a:p>
        </p:txBody>
      </p:sp>
      <p:sp>
        <p:nvSpPr>
          <p:cNvPr id="20" name="TextBox 19">
            <a:extLst>
              <a:ext uri="{FF2B5EF4-FFF2-40B4-BE49-F238E27FC236}">
                <a16:creationId xmlns:a16="http://schemas.microsoft.com/office/drawing/2014/main" id="{D2F61646-1E78-D8D0-34EF-EB025D7FC0C8}"/>
              </a:ext>
            </a:extLst>
          </p:cNvPr>
          <p:cNvSpPr txBox="1"/>
          <p:nvPr/>
        </p:nvSpPr>
        <p:spPr>
          <a:xfrm>
            <a:off x="5082138" y="2381536"/>
            <a:ext cx="5678905" cy="338554"/>
          </a:xfrm>
          <a:prstGeom prst="rect">
            <a:avLst/>
          </a:prstGeom>
          <a:noFill/>
        </p:spPr>
        <p:txBody>
          <a:bodyPr wrap="square" rtlCol="0">
            <a:spAutoFit/>
          </a:bodyPr>
          <a:lstStyle/>
          <a:p>
            <a:r>
              <a:rPr lang="en-US" sz="1600" dirty="0"/>
              <a:t>Maryna </a:t>
            </a:r>
            <a:r>
              <a:rPr lang="en-US" sz="1600" dirty="0" err="1"/>
              <a:t>Bityutsky</a:t>
            </a:r>
            <a:r>
              <a:rPr lang="en-US" sz="1600" dirty="0"/>
              <a:t> – CFO – Calgary Centre for Newcomers</a:t>
            </a:r>
            <a:endParaRPr lang="en-CA" sz="1600" dirty="0"/>
          </a:p>
        </p:txBody>
      </p:sp>
      <p:sp>
        <p:nvSpPr>
          <p:cNvPr id="22" name="TextBox 21">
            <a:extLst>
              <a:ext uri="{FF2B5EF4-FFF2-40B4-BE49-F238E27FC236}">
                <a16:creationId xmlns:a16="http://schemas.microsoft.com/office/drawing/2014/main" id="{38413F22-C2E9-05AC-8265-C69AA296131B}"/>
              </a:ext>
            </a:extLst>
          </p:cNvPr>
          <p:cNvSpPr txBox="1"/>
          <p:nvPr/>
        </p:nvSpPr>
        <p:spPr>
          <a:xfrm>
            <a:off x="2866599" y="5804227"/>
            <a:ext cx="4365789" cy="338554"/>
          </a:xfrm>
          <a:prstGeom prst="rect">
            <a:avLst/>
          </a:prstGeom>
          <a:noFill/>
        </p:spPr>
        <p:txBody>
          <a:bodyPr wrap="square" rtlCol="0">
            <a:spAutoFit/>
          </a:bodyPr>
          <a:lstStyle/>
          <a:p>
            <a:r>
              <a:rPr lang="en-US" sz="1600" dirty="0"/>
              <a:t>Hon. Ed Stelmach - Former Premier of Alberta</a:t>
            </a:r>
            <a:endParaRPr lang="en-CA" sz="1600" dirty="0"/>
          </a:p>
        </p:txBody>
      </p:sp>
      <p:sp>
        <p:nvSpPr>
          <p:cNvPr id="23" name="TextBox 22">
            <a:extLst>
              <a:ext uri="{FF2B5EF4-FFF2-40B4-BE49-F238E27FC236}">
                <a16:creationId xmlns:a16="http://schemas.microsoft.com/office/drawing/2014/main" id="{39966B18-675F-DAF5-9027-D4F957865699}"/>
              </a:ext>
            </a:extLst>
          </p:cNvPr>
          <p:cNvSpPr txBox="1"/>
          <p:nvPr/>
        </p:nvSpPr>
        <p:spPr>
          <a:xfrm>
            <a:off x="7141948" y="5404555"/>
            <a:ext cx="4488894" cy="338554"/>
          </a:xfrm>
          <a:prstGeom prst="rect">
            <a:avLst/>
          </a:prstGeom>
          <a:noFill/>
        </p:spPr>
        <p:txBody>
          <a:bodyPr wrap="square" rtlCol="0">
            <a:spAutoFit/>
          </a:bodyPr>
          <a:lstStyle/>
          <a:p>
            <a:r>
              <a:rPr lang="en-US" sz="1600" dirty="0"/>
              <a:t>Maryna </a:t>
            </a:r>
            <a:r>
              <a:rPr lang="en-CA" sz="1600" b="0" i="0" dirty="0" err="1">
                <a:solidFill>
                  <a:srgbClr val="000000"/>
                </a:solidFill>
                <a:effectLst/>
                <a:latin typeface="Calisto MT" panose="02040603050505030304" pitchFamily="18" charset="0"/>
              </a:rPr>
              <a:t>Stetsiuk</a:t>
            </a:r>
            <a:r>
              <a:rPr lang="en-CA" sz="1600" b="0" i="0" dirty="0">
                <a:solidFill>
                  <a:srgbClr val="000000"/>
                </a:solidFill>
                <a:effectLst/>
                <a:latin typeface="Calisto MT" panose="02040603050505030304" pitchFamily="18" charset="0"/>
              </a:rPr>
              <a:t> – ESL Instructor</a:t>
            </a:r>
            <a:endParaRPr lang="en-CA" sz="1600" dirty="0"/>
          </a:p>
        </p:txBody>
      </p:sp>
      <p:pic>
        <p:nvPicPr>
          <p:cNvPr id="3" name="Picture 2" descr="A person standing at a podium with flags&#10;&#10;AI-generated content may be incorrect.">
            <a:extLst>
              <a:ext uri="{FF2B5EF4-FFF2-40B4-BE49-F238E27FC236}">
                <a16:creationId xmlns:a16="http://schemas.microsoft.com/office/drawing/2014/main" id="{D6634577-8D63-DB1B-7ECE-4E0F38E62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040" y="2721519"/>
            <a:ext cx="2470133" cy="2633985"/>
          </a:xfrm>
          <a:prstGeom prst="rect">
            <a:avLst/>
          </a:prstGeom>
        </p:spPr>
      </p:pic>
    </p:spTree>
    <p:extLst>
      <p:ext uri="{BB962C8B-B14F-4D97-AF65-F5344CB8AC3E}">
        <p14:creationId xmlns:p14="http://schemas.microsoft.com/office/powerpoint/2010/main" val="6606931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335BD4B-361C-66E3-51E0-74E585BADC97}"/>
              </a:ext>
            </a:extLst>
          </p:cNvPr>
          <p:cNvSpPr>
            <a:spLocks noGrp="1"/>
          </p:cNvSpPr>
          <p:nvPr>
            <p:ph type="title"/>
          </p:nvPr>
        </p:nvSpPr>
        <p:spPr>
          <a:xfrm>
            <a:off x="700636" y="914400"/>
            <a:ext cx="8509296" cy="644420"/>
          </a:xfrm>
        </p:spPr>
        <p:txBody>
          <a:bodyPr>
            <a:normAutofit fontScale="90000"/>
          </a:bodyPr>
          <a:lstStyle/>
          <a:p>
            <a:r>
              <a:rPr lang="en-US" dirty="0">
                <a:solidFill>
                  <a:schemeClr val="bg1"/>
                </a:solidFill>
              </a:rPr>
              <a:t>Cultural entertainment </a:t>
            </a:r>
            <a:br>
              <a:rPr lang="en-CA" dirty="0"/>
            </a:br>
            <a:endParaRPr lang="en-CA" dirty="0"/>
          </a:p>
        </p:txBody>
      </p:sp>
      <p:pic>
        <p:nvPicPr>
          <p:cNvPr id="19" name="Picture 18" descr="A person holding a baby&#10;&#10;AI-generated content may be incorrect.">
            <a:extLst>
              <a:ext uri="{FF2B5EF4-FFF2-40B4-BE49-F238E27FC236}">
                <a16:creationId xmlns:a16="http://schemas.microsoft.com/office/drawing/2014/main" id="{3FAEBD32-1104-2FCA-C7D9-15259212B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265" y="2342156"/>
            <a:ext cx="3227313" cy="3476882"/>
          </a:xfrm>
          <a:prstGeom prst="rect">
            <a:avLst/>
          </a:prstGeom>
        </p:spPr>
      </p:pic>
      <p:pic>
        <p:nvPicPr>
          <p:cNvPr id="21" name="Picture 20" descr="A person in traditional clothes dancing on stage&#10;&#10;AI-generated content may be incorrect.">
            <a:extLst>
              <a:ext uri="{FF2B5EF4-FFF2-40B4-BE49-F238E27FC236}">
                <a16:creationId xmlns:a16="http://schemas.microsoft.com/office/drawing/2014/main" id="{D6FA2C33-E53A-5B76-8E93-67BF83048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494" y="91441"/>
            <a:ext cx="2580977" cy="3133067"/>
          </a:xfrm>
          <a:prstGeom prst="rect">
            <a:avLst/>
          </a:prstGeom>
        </p:spPr>
      </p:pic>
      <p:pic>
        <p:nvPicPr>
          <p:cNvPr id="25" name="Picture 24" descr="Two women dancing on a stage&#10;&#10;AI-generated content may be incorrect.">
            <a:extLst>
              <a:ext uri="{FF2B5EF4-FFF2-40B4-BE49-F238E27FC236}">
                <a16:creationId xmlns:a16="http://schemas.microsoft.com/office/drawing/2014/main" id="{78FEA15E-1CC5-3EEA-9023-F16D48052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2" y="1749319"/>
            <a:ext cx="2480021" cy="2796139"/>
          </a:xfrm>
          <a:prstGeom prst="rect">
            <a:avLst/>
          </a:prstGeom>
        </p:spPr>
      </p:pic>
      <p:pic>
        <p:nvPicPr>
          <p:cNvPr id="26" name="Picture 25">
            <a:extLst>
              <a:ext uri="{FF2B5EF4-FFF2-40B4-BE49-F238E27FC236}">
                <a16:creationId xmlns:a16="http://schemas.microsoft.com/office/drawing/2014/main" id="{75035EEA-AE06-F131-322A-E79DF75ED776}"/>
              </a:ext>
            </a:extLst>
          </p:cNvPr>
          <p:cNvPicPr>
            <a:picLocks noChangeAspect="1"/>
          </p:cNvPicPr>
          <p:nvPr/>
        </p:nvPicPr>
        <p:blipFill>
          <a:blip r:embed="rId6"/>
          <a:stretch>
            <a:fillRect/>
          </a:stretch>
        </p:blipFill>
        <p:spPr>
          <a:xfrm>
            <a:off x="700636" y="5051741"/>
            <a:ext cx="1160597" cy="1242521"/>
          </a:xfrm>
          <a:prstGeom prst="rect">
            <a:avLst/>
          </a:prstGeom>
        </p:spPr>
      </p:pic>
      <p:sp>
        <p:nvSpPr>
          <p:cNvPr id="27" name="TextBox 26">
            <a:extLst>
              <a:ext uri="{FF2B5EF4-FFF2-40B4-BE49-F238E27FC236}">
                <a16:creationId xmlns:a16="http://schemas.microsoft.com/office/drawing/2014/main" id="{DA9C5563-08AF-3148-5EC6-1E17CFD5F51D}"/>
              </a:ext>
            </a:extLst>
          </p:cNvPr>
          <p:cNvSpPr txBox="1"/>
          <p:nvPr/>
        </p:nvSpPr>
        <p:spPr>
          <a:xfrm>
            <a:off x="6125559" y="1514542"/>
            <a:ext cx="4365056" cy="1077218"/>
          </a:xfrm>
          <a:prstGeom prst="rect">
            <a:avLst/>
          </a:prstGeom>
          <a:noFill/>
        </p:spPr>
        <p:txBody>
          <a:bodyPr wrap="square" rtlCol="0">
            <a:spAutoFit/>
          </a:bodyPr>
          <a:lstStyle/>
          <a:p>
            <a:r>
              <a:rPr lang="en-CA" sz="3200" b="0" i="0" u="none" strike="noStrike" baseline="0" dirty="0" err="1">
                <a:solidFill>
                  <a:schemeClr val="bg1"/>
                </a:solidFill>
                <a:latin typeface="FrutigerLTStd-Light"/>
              </a:rPr>
              <a:t>Vykrutas</a:t>
            </a:r>
            <a:r>
              <a:rPr lang="en-CA" sz="3200" b="0" i="0" u="none" strike="noStrike" baseline="0" dirty="0">
                <a:solidFill>
                  <a:schemeClr val="bg1"/>
                </a:solidFill>
                <a:latin typeface="FrutigerLTStd-Light"/>
              </a:rPr>
              <a:t> Ukrainian Dance Society</a:t>
            </a:r>
            <a:endParaRPr lang="en-CA" sz="3200" dirty="0">
              <a:solidFill>
                <a:schemeClr val="bg1"/>
              </a:solidFill>
            </a:endParaRPr>
          </a:p>
        </p:txBody>
      </p:sp>
      <p:pic>
        <p:nvPicPr>
          <p:cNvPr id="5" name="Content Placeholder 4" descr="A group of women dancing on stage&#10;&#10;AI-generated content may be incorrect.">
            <a:extLst>
              <a:ext uri="{FF2B5EF4-FFF2-40B4-BE49-F238E27FC236}">
                <a16:creationId xmlns:a16="http://schemas.microsoft.com/office/drawing/2014/main" id="{E1FFCCB6-1A1D-EAF1-CDF8-06B287F00CE5}"/>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200920" y="3335489"/>
            <a:ext cx="3909846" cy="2608111"/>
          </a:xfrm>
        </p:spPr>
      </p:pic>
    </p:spTree>
    <p:extLst>
      <p:ext uri="{BB962C8B-B14F-4D97-AF65-F5344CB8AC3E}">
        <p14:creationId xmlns:p14="http://schemas.microsoft.com/office/powerpoint/2010/main" val="36422320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D962-10B2-A9B5-AA2D-2D3642DD78D0}"/>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21CB3CD-FB10-2CC9-5527-778C902B2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9" name="Straight Connector 8">
            <a:extLst>
              <a:ext uri="{FF2B5EF4-FFF2-40B4-BE49-F238E27FC236}">
                <a16:creationId xmlns:a16="http://schemas.microsoft.com/office/drawing/2014/main" id="{95ECAAB5-8DB6-2FC9-998B-5D3F1643DC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2F349B1-2796-E46A-9D96-255ADD42AF82}"/>
              </a:ext>
            </a:extLst>
          </p:cNvPr>
          <p:cNvSpPr txBox="1"/>
          <p:nvPr/>
        </p:nvSpPr>
        <p:spPr>
          <a:xfrm>
            <a:off x="0" y="433522"/>
            <a:ext cx="11925700" cy="1077218"/>
          </a:xfrm>
          <a:prstGeom prst="rect">
            <a:avLst/>
          </a:prstGeom>
          <a:noFill/>
        </p:spPr>
        <p:txBody>
          <a:bodyPr wrap="square">
            <a:spAutoFit/>
          </a:bodyPr>
          <a:lstStyle/>
          <a:p>
            <a:pPr algn="ctr"/>
            <a:r>
              <a:rPr lang="en-CA" sz="3200" b="1" dirty="0">
                <a:solidFill>
                  <a:srgbClr val="FFD700"/>
                </a:solidFill>
                <a:effectLst/>
                <a:latin typeface="Calibri" panose="020F0502020204030204" pitchFamily="34" charset="0"/>
                <a:ea typeface="Aptos" panose="020B0004020202020204" pitchFamily="34" charset="0"/>
                <a:cs typeface="Times New Roman" panose="02020603050405020304" pitchFamily="18" charset="0"/>
              </a:rPr>
              <a:t>Most arrive with nothing</a:t>
            </a:r>
          </a:p>
          <a:p>
            <a:pPr algn="ctr"/>
            <a:r>
              <a:rPr lang="en-CA" sz="3200" b="1" dirty="0">
                <a:solidFill>
                  <a:srgbClr val="FFD700"/>
                </a:solidFill>
                <a:latin typeface="Calibri" panose="020F0502020204030204" pitchFamily="34" charset="0"/>
                <a:ea typeface="Aptos" panose="020B0004020202020204" pitchFamily="34" charset="0"/>
                <a:cs typeface="Times New Roman" panose="02020603050405020304" pitchFamily="18" charset="0"/>
              </a:rPr>
              <a:t>O</a:t>
            </a:r>
            <a:r>
              <a:rPr lang="en-CA" sz="3200" b="1" dirty="0">
                <a:solidFill>
                  <a:srgbClr val="FFD700"/>
                </a:solidFill>
                <a:effectLst/>
                <a:latin typeface="Calibri" panose="020F0502020204030204" pitchFamily="34" charset="0"/>
                <a:ea typeface="Aptos" panose="020B0004020202020204" pitchFamily="34" charset="0"/>
                <a:cs typeface="Times New Roman" panose="02020603050405020304" pitchFamily="18" charset="0"/>
              </a:rPr>
              <a:t>ften single mothers with children—with urgent needs:</a:t>
            </a:r>
            <a:endParaRPr lang="en-CA" sz="3200" b="1" dirty="0">
              <a:solidFill>
                <a:srgbClr val="FFD700"/>
              </a:solidFill>
            </a:endParaRPr>
          </a:p>
        </p:txBody>
      </p:sp>
      <p:sp>
        <p:nvSpPr>
          <p:cNvPr id="6" name="TextBox 5">
            <a:extLst>
              <a:ext uri="{FF2B5EF4-FFF2-40B4-BE49-F238E27FC236}">
                <a16:creationId xmlns:a16="http://schemas.microsoft.com/office/drawing/2014/main" id="{E1AF25B8-CBF2-E23E-5B56-6040715798D0}"/>
              </a:ext>
            </a:extLst>
          </p:cNvPr>
          <p:cNvSpPr txBox="1"/>
          <p:nvPr/>
        </p:nvSpPr>
        <p:spPr>
          <a:xfrm>
            <a:off x="3543298" y="2093025"/>
            <a:ext cx="6413609" cy="2862322"/>
          </a:xfrm>
          <a:prstGeom prst="rect">
            <a:avLst/>
          </a:prstGeom>
          <a:noFill/>
        </p:spPr>
        <p:txBody>
          <a:bodyPr wrap="square">
            <a:spAutoFit/>
          </a:bodyPr>
          <a:lstStyle/>
          <a:p>
            <a:r>
              <a:rPr lang="en-CA" sz="3200" dirty="0">
                <a:effectLst/>
                <a:latin typeface="Segoe UI Emoji" panose="020B0502040204020203" pitchFamily="34" charset="0"/>
                <a:ea typeface="Aptos" panose="020B0004020202020204" pitchFamily="34" charset="0"/>
                <a:cs typeface="Segoe UI Emoji" panose="020B0502040204020203" pitchFamily="34" charset="0"/>
              </a:rPr>
              <a:t>🏠</a:t>
            </a:r>
            <a:r>
              <a:rPr lang="en-CA" sz="1800" dirty="0">
                <a:effectLst/>
                <a:latin typeface="Calibri" panose="020F0502020204030204" pitchFamily="34" charset="0"/>
                <a:ea typeface="Aptos" panose="020B0004020202020204" pitchFamily="34" charset="0"/>
                <a:cs typeface="Times New Roman" panose="02020603050405020304" pitchFamily="18" charset="0"/>
              </a:rPr>
              <a:t>    </a:t>
            </a:r>
            <a:r>
              <a:rPr lang="en-CA" sz="3600" dirty="0">
                <a:effectLst/>
                <a:latin typeface="Calibri" panose="020F0502020204030204" pitchFamily="34" charset="0"/>
                <a:ea typeface="Aptos" panose="020B0004020202020204" pitchFamily="34" charset="0"/>
                <a:cs typeface="Times New Roman" panose="02020603050405020304" pitchFamily="18" charset="0"/>
              </a:rPr>
              <a:t>Temporary housing</a:t>
            </a:r>
            <a:br>
              <a:rPr lang="en-CA" sz="3600" dirty="0">
                <a:effectLst/>
                <a:latin typeface="Calibri" panose="020F0502020204030204" pitchFamily="34" charset="0"/>
                <a:ea typeface="Aptos" panose="020B0004020202020204" pitchFamily="34" charset="0"/>
                <a:cs typeface="Times New Roman" panose="02020603050405020304" pitchFamily="18" charset="0"/>
              </a:rPr>
            </a:br>
            <a:r>
              <a:rPr lang="en-CA" sz="3600" dirty="0">
                <a:effectLst/>
                <a:latin typeface="Segoe UI Emoji" panose="020B0502040204020203" pitchFamily="34" charset="0"/>
                <a:ea typeface="Aptos" panose="020B0004020202020204" pitchFamily="34" charset="0"/>
                <a:cs typeface="Segoe UI Emoji" panose="020B0502040204020203" pitchFamily="34" charset="0"/>
              </a:rPr>
              <a:t>📑</a:t>
            </a:r>
            <a:r>
              <a:rPr lang="en-CA" sz="3600" dirty="0">
                <a:effectLst/>
                <a:latin typeface="Calibri" panose="020F0502020204030204" pitchFamily="34" charset="0"/>
                <a:ea typeface="Aptos" panose="020B0004020202020204" pitchFamily="34" charset="0"/>
                <a:cs typeface="Times New Roman" panose="02020603050405020304" pitchFamily="18" charset="0"/>
              </a:rPr>
              <a:t> Immigration paperwork</a:t>
            </a:r>
            <a:br>
              <a:rPr lang="en-CA" sz="3600" dirty="0">
                <a:effectLst/>
                <a:latin typeface="Calibri" panose="020F0502020204030204" pitchFamily="34" charset="0"/>
                <a:ea typeface="Aptos" panose="020B0004020202020204" pitchFamily="34" charset="0"/>
                <a:cs typeface="Times New Roman" panose="02020603050405020304" pitchFamily="18" charset="0"/>
              </a:rPr>
            </a:br>
            <a:r>
              <a:rPr lang="en-CA" sz="3600" dirty="0">
                <a:effectLst/>
                <a:latin typeface="Segoe UI Emoji" panose="020B0502040204020203" pitchFamily="34" charset="0"/>
                <a:ea typeface="Aptos" panose="020B0004020202020204" pitchFamily="34" charset="0"/>
                <a:cs typeface="Segoe UI Emoji" panose="020B0502040204020203" pitchFamily="34" charset="0"/>
              </a:rPr>
              <a:t>🩺</a:t>
            </a:r>
            <a:r>
              <a:rPr lang="en-CA" sz="3600" dirty="0">
                <a:effectLst/>
                <a:latin typeface="Calibri" panose="020F0502020204030204" pitchFamily="34" charset="0"/>
                <a:ea typeface="Aptos" panose="020B0004020202020204" pitchFamily="34" charset="0"/>
                <a:cs typeface="Times New Roman" panose="02020603050405020304" pitchFamily="18" charset="0"/>
              </a:rPr>
              <a:t> Health coverage</a:t>
            </a:r>
            <a:br>
              <a:rPr lang="en-CA" sz="3600" dirty="0">
                <a:effectLst/>
                <a:latin typeface="Calibri" panose="020F0502020204030204" pitchFamily="34" charset="0"/>
                <a:ea typeface="Aptos" panose="020B0004020202020204" pitchFamily="34" charset="0"/>
                <a:cs typeface="Times New Roman" panose="02020603050405020304" pitchFamily="18" charset="0"/>
              </a:rPr>
            </a:br>
            <a:r>
              <a:rPr lang="en-CA" sz="3600" dirty="0">
                <a:effectLst/>
                <a:latin typeface="Segoe UI Emoji" panose="020B0502040204020203" pitchFamily="34" charset="0"/>
                <a:ea typeface="Aptos" panose="020B0004020202020204" pitchFamily="34" charset="0"/>
                <a:cs typeface="Segoe UI Emoji" panose="020B0502040204020203" pitchFamily="34" charset="0"/>
              </a:rPr>
              <a:t>🎒</a:t>
            </a:r>
            <a:r>
              <a:rPr lang="en-CA" sz="3600" dirty="0">
                <a:effectLst/>
                <a:latin typeface="Calibri" panose="020F0502020204030204" pitchFamily="34" charset="0"/>
                <a:ea typeface="Aptos" panose="020B0004020202020204" pitchFamily="34" charset="0"/>
                <a:cs typeface="Times New Roman" panose="02020603050405020304" pitchFamily="18" charset="0"/>
              </a:rPr>
              <a:t> School registration</a:t>
            </a:r>
            <a:br>
              <a:rPr lang="en-CA" sz="3600" dirty="0">
                <a:effectLst/>
                <a:latin typeface="Calibri" panose="020F0502020204030204" pitchFamily="34" charset="0"/>
                <a:ea typeface="Aptos" panose="020B0004020202020204" pitchFamily="34" charset="0"/>
                <a:cs typeface="Times New Roman" panose="02020603050405020304" pitchFamily="18" charset="0"/>
              </a:rPr>
            </a:br>
            <a:r>
              <a:rPr lang="en-CA" sz="3600" dirty="0">
                <a:effectLst/>
                <a:latin typeface="Segoe UI Emoji" panose="020B0502040204020203" pitchFamily="34" charset="0"/>
                <a:ea typeface="Aptos" panose="020B0004020202020204" pitchFamily="34" charset="0"/>
                <a:cs typeface="Segoe UI Emoji" panose="020B0502040204020203" pitchFamily="34" charset="0"/>
              </a:rPr>
              <a:t>🚗</a:t>
            </a:r>
            <a:r>
              <a:rPr lang="en-CA" sz="3600" dirty="0">
                <a:effectLst/>
                <a:latin typeface="Calibri" panose="020F0502020204030204" pitchFamily="34" charset="0"/>
                <a:ea typeface="Aptos" panose="020B0004020202020204" pitchFamily="34" charset="0"/>
                <a:cs typeface="Times New Roman" panose="02020603050405020304" pitchFamily="18" charset="0"/>
              </a:rPr>
              <a:t> Transportation and essentials</a:t>
            </a:r>
            <a:endParaRPr lang="en-CA" sz="3600" dirty="0"/>
          </a:p>
        </p:txBody>
      </p:sp>
      <p:sp>
        <p:nvSpPr>
          <p:cNvPr id="3" name="TextBox 2">
            <a:extLst>
              <a:ext uri="{FF2B5EF4-FFF2-40B4-BE49-F238E27FC236}">
                <a16:creationId xmlns:a16="http://schemas.microsoft.com/office/drawing/2014/main" id="{BA258D93-AC5A-636B-E208-88D8E876E577}"/>
              </a:ext>
            </a:extLst>
          </p:cNvPr>
          <p:cNvSpPr txBox="1"/>
          <p:nvPr/>
        </p:nvSpPr>
        <p:spPr>
          <a:xfrm>
            <a:off x="567891" y="5275868"/>
            <a:ext cx="10977612" cy="619657"/>
          </a:xfrm>
          <a:prstGeom prst="rect">
            <a:avLst/>
          </a:prstGeom>
          <a:noFill/>
        </p:spPr>
        <p:txBody>
          <a:bodyPr wrap="square">
            <a:spAutoFit/>
          </a:bodyPr>
          <a:lstStyle/>
          <a:p>
            <a:pPr marL="0" marR="0" indent="0">
              <a:lnSpc>
                <a:spcPct val="200000"/>
              </a:lnSpc>
              <a:spcAft>
                <a:spcPts val="800"/>
              </a:spcAft>
            </a:pPr>
            <a:r>
              <a:rPr lang="en-CA" sz="2000" b="1" i="1" kern="100" dirty="0">
                <a:solidFill>
                  <a:srgbClr val="0057B7"/>
                </a:solidFill>
                <a:effectLst/>
                <a:latin typeface="Calibri" panose="020F0502020204030204" pitchFamily="34" charset="0"/>
                <a:ea typeface="Aptos" panose="020B0004020202020204" pitchFamily="34" charset="0"/>
                <a:cs typeface="Times New Roman" panose="02020603050405020304" pitchFamily="18" charset="0"/>
              </a:rPr>
              <a:t>"Financial support gives a hand up—not a handout,"</a:t>
            </a:r>
            <a:r>
              <a:rPr lang="en-CA" sz="2000" b="1" kern="100" dirty="0">
                <a:solidFill>
                  <a:srgbClr val="0057B7"/>
                </a:solidFill>
                <a:effectLst/>
                <a:latin typeface="Calibri" panose="020F0502020204030204" pitchFamily="34" charset="0"/>
                <a:ea typeface="Aptos" panose="020B0004020202020204" pitchFamily="34" charset="0"/>
                <a:cs typeface="Times New Roman" panose="02020603050405020304" pitchFamily="18" charset="0"/>
              </a:rPr>
              <a:t> </a:t>
            </a:r>
            <a:r>
              <a:rPr lang="en-CA" sz="2000" b="1" kern="100" dirty="0">
                <a:solidFill>
                  <a:srgbClr val="0057B7"/>
                </a:solidFill>
                <a:effectLst/>
                <a:latin typeface="Segoe UI Emoji" panose="020B0502040204020203" pitchFamily="34" charset="0"/>
                <a:ea typeface="Aptos" panose="020B0004020202020204" pitchFamily="34" charset="0"/>
                <a:cs typeface="Segoe UI Emoji" panose="020B0502040204020203" pitchFamily="34" charset="0"/>
              </a:rPr>
              <a:t>💛</a:t>
            </a:r>
            <a:r>
              <a:rPr lang="en-CA" sz="2000" b="1" kern="100" dirty="0">
                <a:solidFill>
                  <a:srgbClr val="0057B7"/>
                </a:solidFill>
                <a:effectLst/>
                <a:latin typeface="Calibri" panose="020F0502020204030204" pitchFamily="34" charset="0"/>
                <a:ea typeface="Aptos" panose="020B0004020202020204" pitchFamily="34" charset="0"/>
                <a:cs typeface="Times New Roman" panose="02020603050405020304" pitchFamily="18" charset="0"/>
              </a:rPr>
              <a:t> Everyone deserves a chance to live in peace.</a:t>
            </a:r>
          </a:p>
        </p:txBody>
      </p:sp>
    </p:spTree>
    <p:extLst>
      <p:ext uri="{BB962C8B-B14F-4D97-AF65-F5344CB8AC3E}">
        <p14:creationId xmlns:p14="http://schemas.microsoft.com/office/powerpoint/2010/main" val="25894134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576C1-5A59-520C-0577-00FD0A58BBD8}"/>
              </a:ext>
            </a:extLst>
          </p:cNvPr>
          <p:cNvSpPr>
            <a:spLocks noGrp="1"/>
          </p:cNvSpPr>
          <p:nvPr>
            <p:ph type="title"/>
          </p:nvPr>
        </p:nvSpPr>
        <p:spPr>
          <a:xfrm>
            <a:off x="4494618" y="914403"/>
            <a:ext cx="7474017" cy="2003419"/>
          </a:xfrm>
        </p:spPr>
        <p:txBody>
          <a:bodyPr vert="horz" lIns="91440" tIns="45720" rIns="91440" bIns="45720" rtlCol="0" anchor="t">
            <a:normAutofit fontScale="90000"/>
          </a:bodyPr>
          <a:lstStyle/>
          <a:p>
            <a:pPr algn="ctr">
              <a:lnSpc>
                <a:spcPct val="90000"/>
              </a:lnSpc>
            </a:pPr>
            <a:r>
              <a:rPr lang="en-US" dirty="0"/>
              <a:t>With overwhelming support through tickets, auctions, and donations…proudly raised</a:t>
            </a:r>
          </a:p>
        </p:txBody>
      </p:sp>
      <p:pic>
        <p:nvPicPr>
          <p:cNvPr id="5" name="Content Placeholder 4" descr="Beautiful Swedish flag in sunlight">
            <a:extLst>
              <a:ext uri="{FF2B5EF4-FFF2-40B4-BE49-F238E27FC236}">
                <a16:creationId xmlns:a16="http://schemas.microsoft.com/office/drawing/2014/main" id="{5AF1DCA1-7E91-4940-A62E-4BAD12FC51B1}"/>
              </a:ext>
            </a:extLst>
          </p:cNvPr>
          <p:cNvPicPr>
            <a:picLocks noGrp="1" noChangeAspect="1"/>
          </p:cNvPicPr>
          <p:nvPr>
            <p:ph sz="half" idx="1"/>
          </p:nvPr>
        </p:nvPicPr>
        <p:blipFill>
          <a:blip r:embed="rId3"/>
          <a:srcRect l="10825" r="48494" b="-1"/>
          <a:stretch/>
        </p:blipFill>
        <p:spPr>
          <a:xfrm>
            <a:off x="20" y="-17929"/>
            <a:ext cx="4206220" cy="6875929"/>
          </a:xfrm>
          <a:prstGeom prst="rect">
            <a:avLst/>
          </a:prstGeom>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C793F4F-AC7B-B4C0-EB9D-A06A0A29B50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7665" y="2366970"/>
            <a:ext cx="6627924" cy="3739896"/>
          </a:xfrm>
        </p:spPr>
        <p:txBody>
          <a:bodyPr>
            <a:normAutofit/>
          </a:bodyPr>
          <a:lstStyle/>
          <a:p>
            <a:pPr marL="0" indent="0">
              <a:spcBef>
                <a:spcPts val="2500"/>
              </a:spcBef>
              <a:buNone/>
            </a:pPr>
            <a:endParaRPr lang="en-US" sz="1400" b="1" dirty="0"/>
          </a:p>
          <a:p>
            <a:pPr marL="0" indent="0">
              <a:spcBef>
                <a:spcPts val="2500"/>
              </a:spcBef>
              <a:buNone/>
            </a:pPr>
            <a:endParaRPr lang="en-US" sz="1400" b="1" dirty="0"/>
          </a:p>
          <a:p>
            <a:pPr marL="0" indent="0">
              <a:spcBef>
                <a:spcPts val="2500"/>
              </a:spcBef>
              <a:buNone/>
            </a:pPr>
            <a:endParaRPr lang="en-US" sz="1400" b="1" dirty="0"/>
          </a:p>
          <a:p>
            <a:pPr marL="0" indent="0">
              <a:spcBef>
                <a:spcPts val="2500"/>
              </a:spcBef>
              <a:buNone/>
            </a:pPr>
            <a:endParaRPr lang="en-US" sz="1400" b="1" dirty="0"/>
          </a:p>
          <a:p>
            <a:pPr marL="0" indent="0">
              <a:spcBef>
                <a:spcPts val="2500"/>
              </a:spcBef>
              <a:buNone/>
            </a:pPr>
            <a:endParaRPr lang="en-US" sz="1400" b="1" dirty="0"/>
          </a:p>
          <a:p>
            <a:pPr marL="0" indent="0">
              <a:spcBef>
                <a:spcPts val="2500"/>
              </a:spcBef>
              <a:buNone/>
            </a:pPr>
            <a:endParaRPr lang="en-US" sz="5200" cap="all" spc="30" dirty="0">
              <a:latin typeface="+mj-lt"/>
              <a:ea typeface="+mj-ea"/>
              <a:cs typeface="+mj-cs"/>
            </a:endParaRPr>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Fireworks at night">
            <a:extLst>
              <a:ext uri="{FF2B5EF4-FFF2-40B4-BE49-F238E27FC236}">
                <a16:creationId xmlns:a16="http://schemas.microsoft.com/office/drawing/2014/main" id="{240E00B1-01BB-4C10-1588-2939C0918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161" y="2500657"/>
            <a:ext cx="5492590" cy="3549849"/>
          </a:xfrm>
          <a:prstGeom prst="rect">
            <a:avLst/>
          </a:prstGeom>
        </p:spPr>
      </p:pic>
      <p:sp>
        <p:nvSpPr>
          <p:cNvPr id="7" name="TextBox 6">
            <a:extLst>
              <a:ext uri="{FF2B5EF4-FFF2-40B4-BE49-F238E27FC236}">
                <a16:creationId xmlns:a16="http://schemas.microsoft.com/office/drawing/2014/main" id="{4A4CFA3E-1F49-1C6E-E3D0-E5830836D700}"/>
              </a:ext>
            </a:extLst>
          </p:cNvPr>
          <p:cNvSpPr txBox="1"/>
          <p:nvPr/>
        </p:nvSpPr>
        <p:spPr>
          <a:xfrm>
            <a:off x="8706051" y="4108780"/>
            <a:ext cx="2839538" cy="707886"/>
          </a:xfrm>
          <a:prstGeom prst="rect">
            <a:avLst/>
          </a:prstGeom>
          <a:noFill/>
          <a:ln>
            <a:noFill/>
          </a:ln>
        </p:spPr>
        <p:txBody>
          <a:bodyPr wrap="square" rtlCol="0">
            <a:spAutoFit/>
          </a:bodyPr>
          <a:lstStyle/>
          <a:p>
            <a:r>
              <a:rPr lang="en-US" sz="4000" b="1" dirty="0">
                <a:solidFill>
                  <a:srgbClr val="FFD700"/>
                </a:solidFill>
              </a:rPr>
              <a:t>$172,000</a:t>
            </a:r>
            <a:endParaRPr lang="en-CA" sz="4000" b="1" dirty="0">
              <a:solidFill>
                <a:srgbClr val="FFD700"/>
              </a:solidFill>
            </a:endParaRPr>
          </a:p>
        </p:txBody>
      </p:sp>
    </p:spTree>
    <p:extLst>
      <p:ext uri="{BB962C8B-B14F-4D97-AF65-F5344CB8AC3E}">
        <p14:creationId xmlns:p14="http://schemas.microsoft.com/office/powerpoint/2010/main" val="319420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Slice</Template>
  <TotalTime>12211</TotalTime>
  <Words>1862</Words>
  <Application>Microsoft Office PowerPoint</Application>
  <PresentationFormat>Widescreen</PresentationFormat>
  <Paragraphs>161</Paragraphs>
  <Slides>25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Arial</vt:lpstr>
      <vt:lpstr>Calibri</vt:lpstr>
      <vt:lpstr>Calisto MT</vt:lpstr>
      <vt:lpstr>FrutigerLTStd-Light</vt:lpstr>
      <vt:lpstr>Segoe UI Emoji</vt:lpstr>
      <vt:lpstr>Trebuchet MS</vt:lpstr>
      <vt:lpstr>Univers Condensed</vt:lpstr>
      <vt:lpstr>Wingdings</vt:lpstr>
      <vt:lpstr>ChronicleVTI</vt:lpstr>
      <vt:lpstr>   </vt:lpstr>
      <vt:lpstr>Symbolism </vt:lpstr>
      <vt:lpstr>Symbolism of the Blue and Yellow Colors</vt:lpstr>
      <vt:lpstr>    </vt:lpstr>
      <vt:lpstr>    </vt:lpstr>
      <vt:lpstr>Our Speakers</vt:lpstr>
      <vt:lpstr>Cultural entertainment  </vt:lpstr>
      <vt:lpstr>PowerPoint Presentation</vt:lpstr>
      <vt:lpstr>With overwhelming support through tickets, auctions, and donations…proudly raised</vt:lpstr>
      <vt:lpstr>an additional $100,000  was donated   </vt:lpstr>
      <vt:lpstr>Glen and Jeanette donated an additional $100,000 to the Rotary International RELIEF FUND FOR Ukrainians</vt:lpstr>
      <vt:lpstr>PowerPoint Presentation</vt:lpstr>
      <vt:lpstr>PowerPoint Presentation</vt:lpstr>
      <vt:lpstr>PowerPoint Presentation</vt:lpstr>
      <vt:lpstr>PowerPoint Presentation</vt:lpstr>
      <vt:lpstr>IN 2023, Rotary Club of CALGARY AT stampede Park’s “Ribbons for Peace” fundraising efforts receive   Hetman Humanitarian Aid Award  recognizing club IMPACT ON support of Ukrainian evacuee settlement services in Calgary</vt:lpstr>
      <vt:lpstr>Furniture project initiated and spearheaded by Rotarian john Fitzsimmons</vt:lpstr>
      <vt:lpstr>PowerPoint Presentation</vt:lpstr>
      <vt:lpstr>PowerPoint Presentation</vt:lpstr>
      <vt:lpstr>Rotarian Kathy Demorest hostS newcomer Viktoriia in CalgarY</vt:lpstr>
      <vt:lpstr>Other ways we helped</vt:lpstr>
      <vt:lpstr>Other ways we helped</vt:lpstr>
      <vt:lpstr>Other ways we helped</vt:lpstr>
      <vt:lpstr>Refugee Gratitude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Janet Matthews</dc:creator>
  <cp:lastModifiedBy>Janet Matthews</cp:lastModifiedBy>
  <cp:revision>56</cp:revision>
  <dcterms:created xsi:type="dcterms:W3CDTF">2025-05-04T16:09:41Z</dcterms:created>
  <dcterms:modified xsi:type="dcterms:W3CDTF">2025-05-16T00:14:22Z</dcterms:modified>
</cp:coreProperties>
</file>