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A3B91-1262-4FCC-81AB-B6C3EE179301}" type="datetimeFigureOut">
              <a:rPr lang="en-US" smtClean="0"/>
              <a:pPr/>
              <a:t>10/2/2021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8A137-03F8-4981-83CC-36408603CE85}" type="slidenum">
              <a:rPr lang="en-US" smtClean="0"/>
              <a:pPr/>
              <a:t>‹#›</a:t>
            </a:fld>
            <a:endParaRPr lang="en-US"/>
          </a:p>
        </p:txBody>
      </p:sp>
    </p:spTree>
    <p:extLst>
      <p:ext uri="{BB962C8B-B14F-4D97-AF65-F5344CB8AC3E}">
        <p14:creationId xmlns:p14="http://schemas.microsoft.com/office/powerpoint/2010/main" val="338564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8A137-03F8-4981-83CC-36408603CE85}" type="slidenum">
              <a:rPr lang="en-US" smtClean="0"/>
              <a:pPr/>
              <a:t>1</a:t>
            </a:fld>
            <a:endParaRPr lang="en-US"/>
          </a:p>
        </p:txBody>
      </p:sp>
    </p:spTree>
    <p:extLst>
      <p:ext uri="{BB962C8B-B14F-4D97-AF65-F5344CB8AC3E}">
        <p14:creationId xmlns:p14="http://schemas.microsoft.com/office/powerpoint/2010/main" val="41455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8A137-03F8-4981-83CC-36408603CE85}" type="slidenum">
              <a:rPr lang="en-US" smtClean="0"/>
              <a:pPr/>
              <a:t>5</a:t>
            </a:fld>
            <a:endParaRPr lang="en-US"/>
          </a:p>
        </p:txBody>
      </p:sp>
    </p:spTree>
    <p:extLst>
      <p:ext uri="{BB962C8B-B14F-4D97-AF65-F5344CB8AC3E}">
        <p14:creationId xmlns:p14="http://schemas.microsoft.com/office/powerpoint/2010/main" val="380790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F3CDCE-ABD5-4FDB-B7A1-F9615BAD57D2}"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3CDCE-ABD5-4FDB-B7A1-F9615BAD57D2}"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3CDCE-ABD5-4FDB-B7A1-F9615BAD57D2}"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3CDCE-ABD5-4FDB-B7A1-F9615BAD57D2}"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3CDCE-ABD5-4FDB-B7A1-F9615BAD57D2}"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F3CDCE-ABD5-4FDB-B7A1-F9615BAD57D2}"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3CDCE-ABD5-4FDB-B7A1-F9615BAD57D2}"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F3CDCE-ABD5-4FDB-B7A1-F9615BAD57D2}" type="datetimeFigureOut">
              <a:rPr lang="en-US" smtClean="0"/>
              <a:pPr/>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3CDCE-ABD5-4FDB-B7A1-F9615BAD57D2}" type="datetimeFigureOut">
              <a:rPr lang="en-US" smtClean="0"/>
              <a:pPr/>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3CDCE-ABD5-4FDB-B7A1-F9615BAD57D2}"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3CDCE-ABD5-4FDB-B7A1-F9615BAD57D2}"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7265B-EAB2-4125-9091-DBA10BF96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3CDCE-ABD5-4FDB-B7A1-F9615BAD57D2}" type="datetimeFigureOut">
              <a:rPr lang="en-US" smtClean="0"/>
              <a:pPr/>
              <a:t>10/2/2021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7265B-EAB2-4125-9091-DBA10BF96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joyhomeofhope@gmail.com" TargetMode="External"/><Relationship Id="rId5" Type="http://schemas.openxmlformats.org/officeDocument/2006/relationships/hyperlink" Target="tel:306251-2272"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5867400"/>
          </a:xfrm>
        </p:spPr>
        <p:txBody>
          <a:bodyPr>
            <a:normAutofit/>
          </a:bodyPr>
          <a:lstStyle/>
          <a:p>
            <a:r>
              <a:rPr lang="en-US" sz="2000" b="1" dirty="0" smtClean="0">
                <a:solidFill>
                  <a:srgbClr val="0070C0"/>
                </a:solidFill>
              </a:rPr>
              <a:t>REPORT ON JOY’S HOLISTIC HEALTH PROJECT (GG1863241)</a:t>
            </a:r>
            <a:r>
              <a:rPr lang="en-US" sz="2000" dirty="0" smtClean="0">
                <a:solidFill>
                  <a:srgbClr val="0070C0"/>
                </a:solidFill>
              </a:rPr>
              <a:t/>
            </a:r>
            <a:br>
              <a:rPr lang="en-US" sz="2000" dirty="0" smtClean="0">
                <a:solidFill>
                  <a:srgbClr val="0070C0"/>
                </a:solidFill>
              </a:rPr>
            </a:br>
            <a:r>
              <a:rPr lang="en-US" sz="800" b="1" i="1" dirty="0" smtClean="0"/>
              <a:t> </a:t>
            </a:r>
            <a:r>
              <a:rPr lang="en-US" sz="2700" dirty="0" smtClean="0"/>
              <a:t/>
            </a:r>
            <a:br>
              <a:rPr lang="en-US" sz="2700" dirty="0" smtClean="0"/>
            </a:br>
            <a:r>
              <a:rPr lang="en-US" sz="1800" b="1" dirty="0" smtClean="0">
                <a:solidFill>
                  <a:srgbClr val="FF0000"/>
                </a:solidFill>
              </a:rPr>
              <a:t>FUNDED BY: </a:t>
            </a:r>
            <a:r>
              <a:rPr lang="en-US" sz="1800" b="1" dirty="0" smtClean="0"/>
              <a:t>ROTARY </a:t>
            </a:r>
            <a:r>
              <a:rPr lang="en-US" sz="1800" b="1" dirty="0" smtClean="0"/>
              <a:t>INTERNATIONAL, DISTRICT 5550,GOV’T OF CANADA AND </a:t>
            </a:r>
            <a:r>
              <a:rPr lang="en-US" sz="1800" b="1" dirty="0" smtClean="0"/>
              <a:t>ALL THE </a:t>
            </a:r>
            <a:r>
              <a:rPr lang="en-US" sz="1800" b="1" dirty="0" smtClean="0"/>
              <a:t>CLUBS </a:t>
            </a:r>
            <a:r>
              <a:rPr lang="en-US" sz="1800" b="1" dirty="0" smtClean="0"/>
              <a:t>IN SASKATOON</a:t>
            </a:r>
            <a:br>
              <a:rPr lang="en-US" sz="18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dirty="0" smtClean="0"/>
              <a:t/>
            </a:r>
            <a:br>
              <a:rPr lang="en-US" dirty="0" smtClean="0"/>
            </a:br>
            <a:endParaRPr lang="en-US" dirty="0"/>
          </a:p>
        </p:txBody>
      </p:sp>
      <p:sp>
        <p:nvSpPr>
          <p:cNvPr id="3" name="Subtitle 2"/>
          <p:cNvSpPr>
            <a:spLocks noGrp="1"/>
          </p:cNvSpPr>
          <p:nvPr>
            <p:ph type="subTitle" idx="1"/>
          </p:nvPr>
        </p:nvSpPr>
        <p:spPr>
          <a:xfrm>
            <a:off x="0" y="0"/>
            <a:ext cx="9144000" cy="685800"/>
          </a:xfrm>
          <a:solidFill>
            <a:schemeClr val="accent3"/>
          </a:solidFill>
        </p:spPr>
        <p:txBody>
          <a:bodyPr/>
          <a:lstStyle/>
          <a:p>
            <a:r>
              <a:rPr lang="en-US" dirty="0" err="1" smtClean="0"/>
              <a:t>dd</a:t>
            </a:r>
            <a:endParaRPr lang="en-US" dirty="0"/>
          </a:p>
        </p:txBody>
      </p:sp>
      <p:pic>
        <p:nvPicPr>
          <p:cNvPr id="4" name="Picture 3"/>
          <p:cNvPicPr/>
          <p:nvPr/>
        </p:nvPicPr>
        <p:blipFill>
          <a:blip r:embed="rId3"/>
          <a:stretch>
            <a:fillRect/>
          </a:stretch>
        </p:blipFill>
        <p:spPr>
          <a:xfrm>
            <a:off x="0" y="0"/>
            <a:ext cx="1428750" cy="6858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6" name="Picture 5"/>
          <p:cNvPicPr/>
          <p:nvPr/>
        </p:nvPicPr>
        <p:blipFill>
          <a:blip r:embed="rId5"/>
          <a:srcRect/>
          <a:stretch>
            <a:fillRect/>
          </a:stretch>
        </p:blipFill>
        <p:spPr bwMode="auto">
          <a:xfrm>
            <a:off x="7372350" y="0"/>
            <a:ext cx="1771650" cy="685800"/>
          </a:xfrm>
          <a:prstGeom prst="rect">
            <a:avLst/>
          </a:prstGeom>
          <a:noFill/>
          <a:ln w="9525">
            <a:noFill/>
            <a:miter lim="800000"/>
            <a:headEnd/>
            <a:tailEnd/>
          </a:ln>
        </p:spPr>
      </p:pic>
      <p:cxnSp>
        <p:nvCxnSpPr>
          <p:cNvPr id="8" name="Straight Connector 7"/>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1828800"/>
            <a:ext cx="4953000" cy="2743200"/>
          </a:xfrm>
          <a:prstGeom prst="rect">
            <a:avLst/>
          </a:prstGeom>
          <a:noFill/>
          <a:ln>
            <a:noFill/>
          </a:ln>
        </p:spPr>
      </p:pic>
      <p:sp>
        <p:nvSpPr>
          <p:cNvPr id="1026" name="AutoShape 2"/>
          <p:cNvSpPr>
            <a:spLocks noChangeArrowheads="1"/>
          </p:cNvSpPr>
          <p:nvPr/>
        </p:nvSpPr>
        <p:spPr bwMode="auto">
          <a:xfrm>
            <a:off x="6324600" y="2590800"/>
            <a:ext cx="2514600" cy="1295400"/>
          </a:xfrm>
          <a:prstGeom prst="flowChartTerminator">
            <a:avLst/>
          </a:prstGeom>
          <a:solidFill>
            <a:srgbClr val="FFFFFF"/>
          </a:solidFill>
          <a:ln w="63500" cmpd="thickThin">
            <a:solidFill>
              <a:srgbClr val="70AD47"/>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u="none" strike="noStrike" cap="none" normalizeH="0" baseline="0" dirty="0" smtClean="0">
                <a:ln>
                  <a:noFill/>
                </a:ln>
                <a:effectLst/>
                <a:latin typeface="Arial" pitchFamily="34" charset="0"/>
                <a:cs typeface="Arial" pitchFamily="34" charset="0"/>
              </a:rPr>
              <a:t>Rotarians, </a:t>
            </a:r>
            <a:r>
              <a:rPr kumimoji="0" lang="en-US" sz="1200" b="0" u="none" strike="noStrike" cap="none" normalizeH="0" baseline="0" dirty="0" err="1" smtClean="0">
                <a:ln>
                  <a:noFill/>
                </a:ln>
                <a:effectLst/>
                <a:latin typeface="Arial" pitchFamily="34" charset="0"/>
                <a:cs typeface="Arial" pitchFamily="34" charset="0"/>
              </a:rPr>
              <a:t>Rotaractors</a:t>
            </a:r>
            <a:r>
              <a:rPr kumimoji="0" lang="en-US" sz="1200" b="0" u="none" strike="noStrike" cap="none" normalizeH="0" baseline="0" dirty="0" smtClean="0">
                <a:ln>
                  <a:noFill/>
                </a:ln>
                <a:effectLst/>
                <a:latin typeface="Arial" pitchFamily="34" charset="0"/>
                <a:cs typeface="Arial" pitchFamily="34" charset="0"/>
              </a:rPr>
              <a:t> and other project stakeholders at the water source during the project handover </a:t>
            </a:r>
            <a:r>
              <a:rPr kumimoji="0" lang="en-US" sz="1200" b="0" u="none" strike="noStrike" cap="none" normalizeH="0" dirty="0" smtClean="0">
                <a:ln>
                  <a:noFill/>
                </a:ln>
                <a:effectLst/>
                <a:latin typeface="Arial" pitchFamily="34" charset="0"/>
                <a:cs typeface="Arial" pitchFamily="34" charset="0"/>
              </a:rPr>
              <a:t> to th</a:t>
            </a:r>
            <a:r>
              <a:rPr lang="en-US" sz="1200" dirty="0" smtClean="0">
                <a:latin typeface="Arial" pitchFamily="34" charset="0"/>
                <a:cs typeface="Arial" pitchFamily="34" charset="0"/>
              </a:rPr>
              <a:t>e beneficiaries.</a:t>
            </a:r>
            <a:endParaRPr kumimoji="0" lang="en-US" sz="1200" b="0" u="none" strike="noStrike" cap="none" normalizeH="0" baseline="0" dirty="0" smtClean="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4648200"/>
            <a:ext cx="2971800" cy="1905000"/>
          </a:xfrm>
          <a:prstGeom prst="rect">
            <a:avLst/>
          </a:prstGeom>
          <a:noFill/>
          <a:ln>
            <a:noFill/>
          </a:ln>
        </p:spPr>
      </p:pic>
      <p:pic>
        <p:nvPicPr>
          <p:cNvPr id="13" name="Picture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4648200"/>
            <a:ext cx="2819400" cy="1828800"/>
          </a:xfrm>
          <a:prstGeom prst="rect">
            <a:avLst/>
          </a:prstGeom>
          <a:noFill/>
          <a:ln>
            <a:noFill/>
          </a:ln>
        </p:spPr>
      </p:pic>
      <p:sp>
        <p:nvSpPr>
          <p:cNvPr id="14" name="AutoShape 2"/>
          <p:cNvSpPr>
            <a:spLocks noChangeArrowheads="1"/>
          </p:cNvSpPr>
          <p:nvPr/>
        </p:nvSpPr>
        <p:spPr bwMode="auto">
          <a:xfrm>
            <a:off x="7162800" y="4953000"/>
            <a:ext cx="1371600" cy="1524000"/>
          </a:xfrm>
          <a:prstGeom prst="flowChartTerminator">
            <a:avLst/>
          </a:prstGeom>
          <a:solidFill>
            <a:srgbClr val="FFFFFF"/>
          </a:solidFill>
          <a:ln w="63500" cmpd="thickThin">
            <a:solidFill>
              <a:srgbClr val="70AD47"/>
            </a:solid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smtClean="0">
                <a:latin typeface="Arial" pitchFamily="34" charset="0"/>
                <a:cs typeface="Arial" pitchFamily="34" charset="0"/>
              </a:rPr>
              <a:t>VIP Latrines have also been constructed with bathrooms with running water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0"/>
            <a:ext cx="9144000" cy="685800"/>
          </a:xfrm>
          <a:prstGeom prst="rect">
            <a:avLst/>
          </a:prstGeom>
          <a:solidFill>
            <a:schemeClr val="accent3"/>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p:nvPr/>
        </p:nvPicPr>
        <p:blipFill>
          <a:blip r:embed="rId2"/>
          <a:stretch>
            <a:fillRect/>
          </a:stretch>
        </p:blipFill>
        <p:spPr>
          <a:xfrm>
            <a:off x="0" y="0"/>
            <a:ext cx="1428750" cy="68580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cxnSp>
        <p:nvCxnSpPr>
          <p:cNvPr id="10" name="Straight Connector 9"/>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6627" name="Rectangle 3"/>
          <p:cNvSpPr>
            <a:spLocks noChangeArrowheads="1"/>
          </p:cNvSpPr>
          <p:nvPr/>
        </p:nvSpPr>
        <p:spPr bwMode="auto">
          <a:xfrm>
            <a:off x="0" y="276998"/>
            <a:ext cx="312906"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solidFill>
                <a:srgbClr val="000000"/>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solidFill>
                <a:srgbClr val="000000"/>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p:txBody>
      </p:sp>
      <p:pic>
        <p:nvPicPr>
          <p:cNvPr id="13" name="Picture 12"/>
          <p:cNvPicPr/>
          <p:nvPr/>
        </p:nvPicPr>
        <p:blipFill>
          <a:blip r:embed="rId4"/>
          <a:srcRect/>
          <a:stretch>
            <a:fillRect/>
          </a:stretch>
        </p:blipFill>
        <p:spPr bwMode="auto">
          <a:xfrm>
            <a:off x="7372350" y="0"/>
            <a:ext cx="1771650" cy="685800"/>
          </a:xfrm>
          <a:prstGeom prst="rect">
            <a:avLst/>
          </a:prstGeom>
          <a:noFill/>
          <a:ln w="9525">
            <a:noFill/>
            <a:miter lim="800000"/>
            <a:headEnd/>
            <a:tailEnd/>
          </a:ln>
        </p:spPr>
      </p:pic>
      <p:sp>
        <p:nvSpPr>
          <p:cNvPr id="2" name="Content Placeholder 1"/>
          <p:cNvSpPr>
            <a:spLocks noGrp="1"/>
          </p:cNvSpPr>
          <p:nvPr>
            <p:ph idx="1"/>
          </p:nvPr>
        </p:nvSpPr>
        <p:spPr/>
        <p:txBody>
          <a:bodyPr>
            <a:normAutofit fontScale="85000" lnSpcReduction="20000"/>
          </a:bodyPr>
          <a:lstStyle/>
          <a:p>
            <a:pPr marL="0" indent="0">
              <a:buNone/>
            </a:pPr>
            <a:r>
              <a:rPr lang="en-US" sz="2300" b="1" dirty="0" smtClean="0"/>
              <a:t>We need more volunteers </a:t>
            </a:r>
          </a:p>
          <a:p>
            <a:pPr marL="0" indent="0">
              <a:buNone/>
            </a:pPr>
            <a:r>
              <a:rPr lang="en-US" sz="2200" b="1" dirty="0" smtClean="0"/>
              <a:t>80 more kids still need sponsors </a:t>
            </a:r>
          </a:p>
          <a:p>
            <a:pPr marL="0" indent="0">
              <a:buNone/>
            </a:pPr>
            <a:r>
              <a:rPr lang="en-US" sz="2200" b="1" dirty="0" smtClean="0"/>
              <a:t>($35 per month or $420 per year) with a tax receipt. </a:t>
            </a:r>
          </a:p>
          <a:p>
            <a:pPr marL="0" indent="0">
              <a:buNone/>
            </a:pPr>
            <a:endParaRPr lang="en-US" sz="2200" dirty="0"/>
          </a:p>
          <a:p>
            <a:pPr marL="0" indent="0">
              <a:buNone/>
            </a:pPr>
            <a:endParaRPr lang="en-US" sz="2200" dirty="0" smtClean="0"/>
          </a:p>
          <a:p>
            <a:pPr marL="0" indent="0">
              <a:buNone/>
            </a:pPr>
            <a:r>
              <a:rPr lang="en-US" sz="2400" dirty="0" smtClean="0"/>
              <a:t>For more details:</a:t>
            </a:r>
          </a:p>
          <a:p>
            <a:pPr marL="0" indent="0">
              <a:buNone/>
            </a:pPr>
            <a:r>
              <a:rPr lang="en-US" sz="2400" dirty="0" smtClean="0"/>
              <a:t>Find us on:</a:t>
            </a:r>
          </a:p>
          <a:p>
            <a:pPr marL="0" indent="0">
              <a:buNone/>
            </a:pPr>
            <a:r>
              <a:rPr lang="en-US" sz="2400" dirty="0" smtClean="0"/>
              <a:t>Facebook:</a:t>
            </a:r>
          </a:p>
          <a:p>
            <a:pPr marL="0" indent="0">
              <a:buNone/>
            </a:pPr>
            <a:r>
              <a:rPr lang="en-US" sz="2400" dirty="0" smtClean="0"/>
              <a:t>Joy’s Centre corporation </a:t>
            </a:r>
          </a:p>
          <a:p>
            <a:pPr marL="0" indent="0">
              <a:buNone/>
            </a:pPr>
            <a:r>
              <a:rPr lang="en-US" sz="2400" dirty="0" smtClean="0">
                <a:hlinkClick r:id="rId5"/>
              </a:rPr>
              <a:t>Tel:306251-2272</a:t>
            </a:r>
            <a:endParaRPr lang="en-US" sz="2400" dirty="0" smtClean="0"/>
          </a:p>
          <a:p>
            <a:pPr marL="0" indent="0">
              <a:buNone/>
            </a:pPr>
            <a:r>
              <a:rPr lang="en-US" sz="2400" dirty="0" smtClean="0"/>
              <a:t>Email: </a:t>
            </a:r>
            <a:r>
              <a:rPr lang="en-US" sz="2400" dirty="0" smtClean="0">
                <a:hlinkClick r:id="rId6"/>
              </a:rPr>
              <a:t>joyhomeofhope@gmail.com</a:t>
            </a:r>
            <a:endParaRPr lang="en-US" sz="2400" dirty="0" smtClean="0"/>
          </a:p>
          <a:p>
            <a:pPr marL="0" indent="0">
              <a:buNone/>
            </a:pPr>
            <a:endParaRPr lang="en-US" sz="2400" dirty="0" smtClean="0"/>
          </a:p>
          <a:p>
            <a:pPr marL="0" indent="0" algn="ctr">
              <a:buNone/>
            </a:pPr>
            <a:endParaRPr lang="en-US" dirty="0"/>
          </a:p>
          <a:p>
            <a:pPr marL="0" indent="0" algn="ctr">
              <a:buNone/>
            </a:pPr>
            <a:r>
              <a:rPr lang="en-US" sz="3600" b="1" dirty="0" smtClean="0"/>
              <a:t>THANK YOU ALL FOR THE SUPPORT</a:t>
            </a:r>
            <a:endParaRPr 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title"/>
          </p:nvPr>
        </p:nvSpPr>
        <p:spPr>
          <a:xfrm>
            <a:off x="0" y="0"/>
            <a:ext cx="9144000" cy="685800"/>
          </a:xfrm>
          <a:solidFill>
            <a:schemeClr val="accent3"/>
          </a:solidFill>
        </p:spPr>
        <p:txBody>
          <a:bodyPr>
            <a:normAutofit fontScale="90000"/>
          </a:bodyPr>
          <a:lstStyle/>
          <a:p>
            <a:r>
              <a:rPr lang="en-US" dirty="0" smtClean="0"/>
              <a:t>h</a:t>
            </a:r>
            <a:endParaRPr lang="en-US" dirty="0"/>
          </a:p>
        </p:txBody>
      </p:sp>
      <p:sp>
        <p:nvSpPr>
          <p:cNvPr id="3" name="Content Placeholder 2"/>
          <p:cNvSpPr>
            <a:spLocks noGrp="1"/>
          </p:cNvSpPr>
          <p:nvPr>
            <p:ph idx="1"/>
          </p:nvPr>
        </p:nvSpPr>
        <p:spPr>
          <a:xfrm>
            <a:off x="152400" y="990600"/>
            <a:ext cx="8763000" cy="5638800"/>
          </a:xfrm>
        </p:spPr>
        <p:txBody>
          <a:bodyPr>
            <a:normAutofit fontScale="77500" lnSpcReduction="20000"/>
          </a:bodyPr>
          <a:lstStyle/>
          <a:p>
            <a:pPr marL="457200" indent="-457200">
              <a:buAutoNum type="arabicPeriod"/>
            </a:pPr>
            <a:r>
              <a:rPr lang="en-US" sz="2300" b="1" dirty="0" smtClean="0">
                <a:latin typeface="Arial" pitchFamily="34" charset="0"/>
                <a:cs typeface="Arial" pitchFamily="34" charset="0"/>
              </a:rPr>
              <a:t>Introduction </a:t>
            </a:r>
          </a:p>
          <a:p>
            <a:pPr marL="0" indent="0" algn="just">
              <a:buNone/>
            </a:pPr>
            <a:r>
              <a:rPr lang="en-US" sz="2300" dirty="0" smtClean="0">
                <a:latin typeface="Arial" pitchFamily="34" charset="0"/>
                <a:cs typeface="Arial" pitchFamily="34" charset="0"/>
              </a:rPr>
              <a:t>The host club </a:t>
            </a:r>
            <a:r>
              <a:rPr lang="en-US" sz="2300" b="1" dirty="0" smtClean="0">
                <a:latin typeface="Arial" pitchFamily="34" charset="0"/>
                <a:cs typeface="Arial" pitchFamily="34" charset="0"/>
              </a:rPr>
              <a:t>(</a:t>
            </a:r>
            <a:r>
              <a:rPr lang="en-US" sz="2300" dirty="0" smtClean="0">
                <a:latin typeface="Arial" pitchFamily="34" charset="0"/>
                <a:cs typeface="Arial" pitchFamily="34" charset="0"/>
              </a:rPr>
              <a:t>Rotary Club of </a:t>
            </a:r>
            <a:r>
              <a:rPr lang="en-US" sz="2300" dirty="0" err="1" smtClean="0">
                <a:latin typeface="Arial" pitchFamily="34" charset="0"/>
                <a:cs typeface="Arial" pitchFamily="34" charset="0"/>
              </a:rPr>
              <a:t>Mbarara</a:t>
            </a:r>
            <a:r>
              <a:rPr lang="en-US" sz="2300" dirty="0" smtClean="0">
                <a:latin typeface="Arial" pitchFamily="34" charset="0"/>
                <a:cs typeface="Arial" pitchFamily="34" charset="0"/>
              </a:rPr>
              <a:t>) with the community and Joy’s </a:t>
            </a:r>
            <a:r>
              <a:rPr lang="en-US" sz="2300" dirty="0" err="1" smtClean="0">
                <a:latin typeface="Arial" pitchFamily="34" charset="0"/>
                <a:cs typeface="Arial" pitchFamily="34" charset="0"/>
              </a:rPr>
              <a:t>centre</a:t>
            </a:r>
            <a:r>
              <a:rPr lang="en-US" sz="2300" dirty="0" smtClean="0">
                <a:latin typeface="Arial" pitchFamily="34" charset="0"/>
                <a:cs typeface="Arial" pitchFamily="34" charset="0"/>
              </a:rPr>
              <a:t> worked together to implement </a:t>
            </a:r>
            <a:r>
              <a:rPr lang="en-US" sz="2300" dirty="0">
                <a:latin typeface="Arial" pitchFamily="34" charset="0"/>
                <a:cs typeface="Arial" pitchFamily="34" charset="0"/>
              </a:rPr>
              <a:t>“Joy’s Holistic Health Project (GG1863241)" in </a:t>
            </a:r>
            <a:r>
              <a:rPr lang="en-US" sz="2300" dirty="0" err="1">
                <a:latin typeface="Arial" pitchFamily="34" charset="0"/>
                <a:cs typeface="Arial" pitchFamily="34" charset="0"/>
              </a:rPr>
              <a:t>Kijooha</a:t>
            </a:r>
            <a:r>
              <a:rPr lang="en-US" sz="2300" dirty="0">
                <a:latin typeface="Arial" pitchFamily="34" charset="0"/>
                <a:cs typeface="Arial" pitchFamily="34" charset="0"/>
              </a:rPr>
              <a:t>, </a:t>
            </a:r>
            <a:r>
              <a:rPr lang="en-US" sz="2300" dirty="0" err="1">
                <a:latin typeface="Arial" pitchFamily="34" charset="0"/>
                <a:cs typeface="Arial" pitchFamily="34" charset="0"/>
              </a:rPr>
              <a:t>Buremba</a:t>
            </a:r>
            <a:r>
              <a:rPr lang="en-US" sz="2300" dirty="0">
                <a:latin typeface="Arial" pitchFamily="34" charset="0"/>
                <a:cs typeface="Arial" pitchFamily="34" charset="0"/>
              </a:rPr>
              <a:t>, </a:t>
            </a:r>
            <a:r>
              <a:rPr lang="en-US" sz="2300" dirty="0" err="1" smtClean="0">
                <a:latin typeface="Arial" pitchFamily="34" charset="0"/>
                <a:cs typeface="Arial" pitchFamily="34" charset="0"/>
              </a:rPr>
              <a:t>Kazo</a:t>
            </a:r>
            <a:r>
              <a:rPr lang="en-US" sz="2300" dirty="0" smtClean="0">
                <a:latin typeface="Arial" pitchFamily="34" charset="0"/>
                <a:cs typeface="Arial" pitchFamily="34" charset="0"/>
              </a:rPr>
              <a:t> District and 90% of the work has been </a:t>
            </a:r>
            <a:r>
              <a:rPr lang="en-US" sz="2300" dirty="0">
                <a:latin typeface="Arial" pitchFamily="34" charset="0"/>
                <a:cs typeface="Arial" pitchFamily="34" charset="0"/>
              </a:rPr>
              <a:t>completed. This report specifically presents the overall project achievements. </a:t>
            </a:r>
          </a:p>
          <a:p>
            <a:pPr marL="0" indent="0" algn="just">
              <a:buNone/>
            </a:pPr>
            <a:endParaRPr lang="en-US" sz="2300" dirty="0">
              <a:latin typeface="Arial" pitchFamily="34" charset="0"/>
              <a:cs typeface="Arial" pitchFamily="34" charset="0"/>
            </a:endParaRPr>
          </a:p>
          <a:p>
            <a:pPr algn="just">
              <a:buNone/>
            </a:pPr>
            <a:endParaRPr lang="en-US" sz="1000" b="1" dirty="0" smtClean="0">
              <a:effectLst>
                <a:outerShdw blurRad="38100" dist="38100" dir="2700000" algn="tl">
                  <a:srgbClr val="000000">
                    <a:alpha val="43137"/>
                  </a:srgbClr>
                </a:outerShdw>
              </a:effectLst>
              <a:latin typeface="Arial" pitchFamily="34" charset="0"/>
              <a:cs typeface="Arial" pitchFamily="34" charset="0"/>
            </a:endParaRPr>
          </a:p>
          <a:p>
            <a:pPr algn="just">
              <a:buNone/>
            </a:pPr>
            <a:r>
              <a:rPr lang="en-US" sz="2300" b="1" dirty="0" smtClean="0">
                <a:latin typeface="Arial" pitchFamily="34" charset="0"/>
                <a:cs typeface="Arial" pitchFamily="34" charset="0"/>
              </a:rPr>
              <a:t>2. Project main Objectives: </a:t>
            </a:r>
            <a:endParaRPr lang="en-US" sz="2300" dirty="0" smtClean="0">
              <a:latin typeface="Arial" pitchFamily="34" charset="0"/>
              <a:cs typeface="Arial" pitchFamily="34" charset="0"/>
            </a:endParaRPr>
          </a:p>
          <a:p>
            <a:pPr algn="just">
              <a:buNone/>
            </a:pPr>
            <a:r>
              <a:rPr lang="en-US" sz="2300" dirty="0" smtClean="0">
                <a:latin typeface="Arial" pitchFamily="34" charset="0"/>
                <a:cs typeface="Arial" pitchFamily="34" charset="0"/>
              </a:rPr>
              <a:t>The main objectives of the Project are;</a:t>
            </a:r>
          </a:p>
          <a:p>
            <a:pPr marL="400050" indent="-400050" algn="just">
              <a:buFont typeface="+mj-lt"/>
              <a:buAutoNum type="romanLcPeriod"/>
            </a:pPr>
            <a:r>
              <a:rPr lang="en-US" sz="2300" dirty="0" smtClean="0">
                <a:latin typeface="Arial" pitchFamily="34" charset="0"/>
                <a:cs typeface="Arial" pitchFamily="34" charset="0"/>
              </a:rPr>
              <a:t>To improve the quality of life of orphans and vulnerable children by providing basic education and provision of safe drinking water</a:t>
            </a:r>
          </a:p>
          <a:p>
            <a:pPr marL="400050" indent="-400050" algn="just">
              <a:buFont typeface="+mj-lt"/>
              <a:buAutoNum type="romanLcPeriod"/>
            </a:pPr>
            <a:r>
              <a:rPr lang="en-US" sz="2300" dirty="0" smtClean="0">
                <a:latin typeface="Arial" pitchFamily="34" charset="0"/>
                <a:cs typeface="Arial" pitchFamily="34" charset="0"/>
              </a:rPr>
              <a:t>To empower the surrounding communities through basic livelihood skills. </a:t>
            </a:r>
          </a:p>
          <a:p>
            <a:pPr algn="just">
              <a:buNone/>
            </a:pPr>
            <a:endParaRPr lang="en-US" sz="2300" b="1" dirty="0" smtClean="0">
              <a:latin typeface="Arial" pitchFamily="34" charset="0"/>
              <a:cs typeface="Arial" pitchFamily="34" charset="0"/>
            </a:endParaRPr>
          </a:p>
          <a:p>
            <a:pPr algn="just">
              <a:buNone/>
            </a:pPr>
            <a:r>
              <a:rPr lang="en-US" sz="2300" b="1" dirty="0" smtClean="0">
                <a:latin typeface="Arial" pitchFamily="34" charset="0"/>
                <a:cs typeface="Arial" pitchFamily="34" charset="0"/>
              </a:rPr>
              <a:t>3. Project Location: </a:t>
            </a:r>
            <a:endParaRPr lang="en-US" sz="2300" dirty="0" smtClean="0">
              <a:latin typeface="Arial" pitchFamily="34" charset="0"/>
              <a:cs typeface="Arial" pitchFamily="34" charset="0"/>
            </a:endParaRPr>
          </a:p>
          <a:p>
            <a:pPr algn="just">
              <a:buNone/>
            </a:pPr>
            <a:r>
              <a:rPr lang="en-US" sz="2300" dirty="0" smtClean="0">
                <a:latin typeface="Arial" pitchFamily="34" charset="0"/>
                <a:cs typeface="Arial" pitchFamily="34" charset="0"/>
              </a:rPr>
              <a:t>The project site is located in </a:t>
            </a:r>
            <a:r>
              <a:rPr lang="en-US" sz="2300" dirty="0" err="1" smtClean="0">
                <a:latin typeface="Arial" pitchFamily="34" charset="0"/>
                <a:cs typeface="Arial" pitchFamily="34" charset="0"/>
              </a:rPr>
              <a:t>Kijooha</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Buremba</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Kazo</a:t>
            </a:r>
            <a:r>
              <a:rPr lang="en-US" sz="2300" dirty="0" smtClean="0">
                <a:latin typeface="Arial" pitchFamily="34" charset="0"/>
                <a:cs typeface="Arial" pitchFamily="34" charset="0"/>
              </a:rPr>
              <a:t> </a:t>
            </a:r>
            <a:r>
              <a:rPr lang="en-US" sz="2300" dirty="0" smtClean="0">
                <a:latin typeface="Arial" pitchFamily="34" charset="0"/>
                <a:cs typeface="Arial" pitchFamily="34" charset="0"/>
              </a:rPr>
              <a:t>District found in Uganda.  Uganda is landlocked and lies 800 kilometers inland from the Indian Ocean. </a:t>
            </a:r>
            <a:r>
              <a:rPr lang="en-US" sz="2300" dirty="0" smtClean="0">
                <a:latin typeface="Arial" pitchFamily="34" charset="0"/>
                <a:cs typeface="Arial" pitchFamily="34" charset="0"/>
              </a:rPr>
              <a:t>And</a:t>
            </a:r>
            <a:endParaRPr lang="en-US" sz="2300" dirty="0" smtClean="0">
              <a:latin typeface="Arial" pitchFamily="34" charset="0"/>
              <a:cs typeface="Arial" pitchFamily="34" charset="0"/>
            </a:endParaRPr>
          </a:p>
          <a:p>
            <a:pPr algn="just">
              <a:buNone/>
            </a:pPr>
            <a:r>
              <a:rPr lang="en-US" sz="2300" dirty="0" smtClean="0">
                <a:latin typeface="Arial" pitchFamily="34" charset="0"/>
                <a:cs typeface="Arial" pitchFamily="34" charset="0"/>
              </a:rPr>
              <a:t>its </a:t>
            </a:r>
            <a:r>
              <a:rPr lang="en-US" sz="2300" dirty="0" smtClean="0">
                <a:latin typeface="Arial" pitchFamily="34" charset="0"/>
                <a:cs typeface="Arial" pitchFamily="34" charset="0"/>
              </a:rPr>
              <a:t>a landlocked country located in East Africa covering an area of 241,550 sq. km. It </a:t>
            </a:r>
            <a:r>
              <a:rPr lang="en-US" sz="2300" dirty="0" smtClean="0">
                <a:latin typeface="Arial" pitchFamily="34" charset="0"/>
                <a:cs typeface="Arial" pitchFamily="34" charset="0"/>
              </a:rPr>
              <a:t>has</a:t>
            </a:r>
            <a:r>
              <a:rPr lang="en-US" sz="2300" dirty="0" smtClean="0">
                <a:latin typeface="Arial" pitchFamily="34" charset="0"/>
                <a:cs typeface="Arial" pitchFamily="34" charset="0"/>
              </a:rPr>
              <a:t> </a:t>
            </a:r>
            <a:r>
              <a:rPr lang="en-US" sz="2300" dirty="0" smtClean="0">
                <a:latin typeface="Arial" pitchFamily="34" charset="0"/>
                <a:cs typeface="Arial" pitchFamily="34" charset="0"/>
              </a:rPr>
              <a:t>a growing population of </a:t>
            </a:r>
            <a:r>
              <a:rPr lang="en-US" sz="2300" dirty="0" smtClean="0">
                <a:latin typeface="Arial" pitchFamily="34" charset="0"/>
                <a:cs typeface="Arial" pitchFamily="34" charset="0"/>
              </a:rPr>
              <a:t>39 </a:t>
            </a:r>
            <a:r>
              <a:rPr lang="en-US" sz="2300" dirty="0" smtClean="0">
                <a:latin typeface="Arial" pitchFamily="34" charset="0"/>
                <a:cs typeface="Arial" pitchFamily="34" charset="0"/>
              </a:rPr>
              <a:t>million </a:t>
            </a:r>
            <a:r>
              <a:rPr lang="en-US" sz="2300" dirty="0" smtClean="0">
                <a:latin typeface="Arial" pitchFamily="34" charset="0"/>
                <a:cs typeface="Arial" pitchFamily="34" charset="0"/>
              </a:rPr>
              <a:t>people. </a:t>
            </a:r>
            <a:endParaRPr lang="en-US" sz="2300" dirty="0" smtClean="0">
              <a:latin typeface="Arial" pitchFamily="34" charset="0"/>
              <a:cs typeface="Arial" pitchFamily="34" charset="0"/>
            </a:endParaRPr>
          </a:p>
          <a:p>
            <a:pPr algn="just">
              <a:buNone/>
            </a:pPr>
            <a:endParaRPr lang="en-US" sz="1000" dirty="0" smtClean="0">
              <a:latin typeface="Arial" pitchFamily="34" charset="0"/>
              <a:cs typeface="Arial" pitchFamily="34" charset="0"/>
            </a:endParaRPr>
          </a:p>
          <a:p>
            <a:pPr algn="just">
              <a:buNone/>
            </a:pPr>
            <a:r>
              <a:rPr lang="en-US" sz="2300" dirty="0" smtClean="0">
                <a:latin typeface="Arial" pitchFamily="34" charset="0"/>
                <a:cs typeface="Arial" pitchFamily="34" charset="0"/>
              </a:rPr>
              <a:t>It has </a:t>
            </a:r>
            <a:r>
              <a:rPr lang="en-US" sz="2300" dirty="0" smtClean="0">
                <a:latin typeface="Arial" pitchFamily="34" charset="0"/>
                <a:cs typeface="Arial" pitchFamily="34" charset="0"/>
              </a:rPr>
              <a:t>the fourth highest population growth </a:t>
            </a:r>
            <a:r>
              <a:rPr lang="en-US" sz="2300" dirty="0" smtClean="0">
                <a:latin typeface="Arial" pitchFamily="34" charset="0"/>
                <a:cs typeface="Arial" pitchFamily="34" charset="0"/>
              </a:rPr>
              <a:t>rate </a:t>
            </a:r>
            <a:r>
              <a:rPr lang="en-US" sz="2300" dirty="0" smtClean="0">
                <a:latin typeface="Arial" pitchFamily="34" charset="0"/>
                <a:cs typeface="Arial" pitchFamily="34" charset="0"/>
              </a:rPr>
              <a:t>in the World (3.6%) and the second highest birth rate (1) (47 births/1000 population). </a:t>
            </a:r>
          </a:p>
          <a:p>
            <a:pPr>
              <a:buNone/>
            </a:pPr>
            <a:endParaRPr lang="en-US" dirty="0"/>
          </a:p>
        </p:txBody>
      </p:sp>
      <p:pic>
        <p:nvPicPr>
          <p:cNvPr id="5" name="Picture 4"/>
          <p:cNvPicPr/>
          <p:nvPr/>
        </p:nvPicPr>
        <p:blipFill>
          <a:blip r:embed="rId2"/>
          <a:stretch>
            <a:fillRect/>
          </a:stretch>
        </p:blipFill>
        <p:spPr>
          <a:xfrm>
            <a:off x="0" y="0"/>
            <a:ext cx="1428750" cy="68580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7" name="Picture 6"/>
          <p:cNvPicPr/>
          <p:nvPr/>
        </p:nvPicPr>
        <p:blipFill>
          <a:blip r:embed="rId4"/>
          <a:srcRect/>
          <a:stretch>
            <a:fillRect/>
          </a:stretch>
        </p:blipFill>
        <p:spPr bwMode="auto">
          <a:xfrm>
            <a:off x="7372350" y="0"/>
            <a:ext cx="1771650" cy="685800"/>
          </a:xfrm>
          <a:prstGeom prst="rect">
            <a:avLst/>
          </a:prstGeom>
          <a:noFill/>
          <a:ln w="9525">
            <a:noFill/>
            <a:miter lim="800000"/>
            <a:headEnd/>
            <a:tailEnd/>
          </a:ln>
        </p:spPr>
      </p:pic>
      <p:cxnSp>
        <p:nvCxnSpPr>
          <p:cNvPr id="8" name="Straight Connector 7"/>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534400" cy="5638800"/>
          </a:xfrm>
        </p:spPr>
        <p:txBody>
          <a:bodyPr>
            <a:normAutofit/>
          </a:bodyPr>
          <a:lstStyle/>
          <a:p>
            <a:pPr>
              <a:buNone/>
            </a:pPr>
            <a:r>
              <a:rPr lang="en-US" sz="1800" b="1" dirty="0" smtClean="0">
                <a:latin typeface="Arial" pitchFamily="34" charset="0"/>
                <a:cs typeface="Arial" pitchFamily="34" charset="0"/>
              </a:rPr>
              <a:t>Project location continue…</a:t>
            </a:r>
          </a:p>
          <a:p>
            <a:pPr>
              <a:buNone/>
            </a:pPr>
            <a:r>
              <a:rPr lang="en-US" sz="1800" dirty="0" smtClean="0">
                <a:latin typeface="Arial" pitchFamily="34" charset="0"/>
                <a:cs typeface="Arial" pitchFamily="34" charset="0"/>
              </a:rPr>
              <a:t>     Half of Uganda’s population is below the age of 15.</a:t>
            </a:r>
          </a:p>
          <a:p>
            <a:pPr>
              <a:buNone/>
            </a:pPr>
            <a:r>
              <a:rPr lang="en-US" sz="1800" dirty="0" smtClean="0">
                <a:latin typeface="Arial" pitchFamily="34" charset="0"/>
                <a:cs typeface="Arial" pitchFamily="34" charset="0"/>
              </a:rPr>
              <a:t>It is estimated that </a:t>
            </a:r>
            <a:r>
              <a:rPr lang="en-US" sz="1800" b="1" dirty="0" smtClean="0">
                <a:latin typeface="Arial" pitchFamily="34" charset="0"/>
                <a:cs typeface="Arial" pitchFamily="34" charset="0"/>
              </a:rPr>
              <a:t>87% </a:t>
            </a:r>
            <a:r>
              <a:rPr lang="en-US" sz="1800" dirty="0" smtClean="0">
                <a:latin typeface="Arial" pitchFamily="34" charset="0"/>
                <a:cs typeface="Arial" pitchFamily="34" charset="0"/>
              </a:rPr>
              <a:t>of Uganda’s population lives in rural areas.</a:t>
            </a:r>
          </a:p>
          <a:p>
            <a:pPr>
              <a:buNone/>
            </a:pPr>
            <a:r>
              <a:rPr lang="en-US" sz="1800" dirty="0" smtClean="0">
                <a:latin typeface="Arial" pitchFamily="34" charset="0"/>
                <a:cs typeface="Arial" pitchFamily="34" charset="0"/>
              </a:rPr>
              <a:t>The country retains close cultural and ethnic ties with its neighboring countries of South Sudan, Kenya, Tanzania, Rwanda, and the Democratic Republic of Congo. </a:t>
            </a:r>
          </a:p>
          <a:p>
            <a:pPr>
              <a:buNone/>
            </a:pPr>
            <a:r>
              <a:rPr lang="en-US" sz="1800" dirty="0" smtClean="0">
                <a:latin typeface="Arial" pitchFamily="34" charset="0"/>
                <a:cs typeface="Arial" pitchFamily="34" charset="0"/>
              </a:rPr>
              <a:t>The landscape is both mountainous and tropical, crossed by the equator, and blessed with lakes, rivers, forests, wetlands, prairies, snow-capped mountains, and volcanoes. </a:t>
            </a:r>
          </a:p>
          <a:p>
            <a:pPr>
              <a:buNone/>
            </a:pPr>
            <a:r>
              <a:rPr lang="en-US" sz="1800" dirty="0" smtClean="0">
                <a:latin typeface="Arial" pitchFamily="34" charset="0"/>
                <a:cs typeface="Arial" pitchFamily="34" charset="0"/>
              </a:rPr>
              <a:t>Uganda borders the World’s second largest lake by surface area in </a:t>
            </a:r>
            <a:r>
              <a:rPr lang="en-US" sz="1800" b="1" dirty="0" smtClean="0">
                <a:latin typeface="Arial" pitchFamily="34" charset="0"/>
                <a:cs typeface="Arial" pitchFamily="34" charset="0"/>
              </a:rPr>
              <a:t>Lake Victoria</a:t>
            </a:r>
            <a:r>
              <a:rPr lang="en-US" sz="1800" dirty="0" smtClean="0">
                <a:latin typeface="Arial" pitchFamily="34" charset="0"/>
                <a:cs typeface="Arial" pitchFamily="34" charset="0"/>
              </a:rPr>
              <a:t>, and has the origins of the longest river in the World, </a:t>
            </a:r>
            <a:r>
              <a:rPr lang="en-US" sz="1800" b="1" dirty="0" smtClean="0">
                <a:latin typeface="Arial" pitchFamily="34" charset="0"/>
                <a:cs typeface="Arial" pitchFamily="34" charset="0"/>
              </a:rPr>
              <a:t>the Nile</a:t>
            </a:r>
            <a:r>
              <a:rPr lang="en-US" sz="1800" dirty="0" smtClean="0">
                <a:latin typeface="Arial" pitchFamily="34" charset="0"/>
                <a:cs typeface="Arial" pitchFamily="34" charset="0"/>
              </a:rPr>
              <a:t>. With Uganda’s abundant wildlife, resources, and geography, it is said to have every piece of Africa in its country.</a:t>
            </a:r>
          </a:p>
          <a:p>
            <a:pPr>
              <a:buNone/>
            </a:pPr>
            <a:r>
              <a:rPr lang="en-US" sz="1800" b="1" dirty="0" smtClean="0">
                <a:latin typeface="Arial" pitchFamily="34" charset="0"/>
                <a:cs typeface="Arial" pitchFamily="34" charset="0"/>
              </a:rPr>
              <a:t>4. Socio Economic Condition</a:t>
            </a:r>
            <a:endParaRPr lang="en-US" sz="1800" dirty="0" smtClean="0">
              <a:latin typeface="Arial" pitchFamily="34" charset="0"/>
              <a:cs typeface="Arial" pitchFamily="34" charset="0"/>
            </a:endParaRPr>
          </a:p>
          <a:p>
            <a:pPr>
              <a:buNone/>
            </a:pPr>
            <a:r>
              <a:rPr lang="en-US" sz="1800" dirty="0" smtClean="0">
                <a:latin typeface="Arial" pitchFamily="34" charset="0"/>
                <a:cs typeface="Arial" pitchFamily="34" charset="0"/>
              </a:rPr>
              <a:t>The project is now benefiting at least 1532 people including school community and </a:t>
            </a:r>
            <a:r>
              <a:rPr lang="en-US" sz="1800" dirty="0" err="1" smtClean="0">
                <a:latin typeface="Arial" pitchFamily="34" charset="0"/>
                <a:cs typeface="Arial" pitchFamily="34" charset="0"/>
              </a:rPr>
              <a:t>Kijooha</a:t>
            </a:r>
            <a:r>
              <a:rPr lang="en-US" sz="1800" dirty="0" smtClean="0">
                <a:latin typeface="Arial" pitchFamily="34" charset="0"/>
                <a:cs typeface="Arial" pitchFamily="34" charset="0"/>
              </a:rPr>
              <a:t> population from 300 households. </a:t>
            </a:r>
          </a:p>
          <a:p>
            <a:pPr>
              <a:buNone/>
            </a:pPr>
            <a:r>
              <a:rPr lang="en-US" sz="1800" dirty="0" smtClean="0">
                <a:latin typeface="Arial" pitchFamily="34" charset="0"/>
                <a:cs typeface="Arial" pitchFamily="34" charset="0"/>
              </a:rPr>
              <a:t>The population comprises 55.8 % female and 44.22% male. The livelihoods of the </a:t>
            </a:r>
            <a:r>
              <a:rPr lang="en-US" sz="1800" dirty="0" err="1" smtClean="0">
                <a:latin typeface="Arial" pitchFamily="34" charset="0"/>
                <a:cs typeface="Arial" pitchFamily="34" charset="0"/>
              </a:rPr>
              <a:t>Kijooha</a:t>
            </a:r>
            <a:r>
              <a:rPr lang="en-US" sz="1800" dirty="0" smtClean="0">
                <a:latin typeface="Arial" pitchFamily="34" charset="0"/>
                <a:cs typeface="Arial" pitchFamily="34" charset="0"/>
              </a:rPr>
              <a:t> people depend on agriculture. </a:t>
            </a:r>
          </a:p>
          <a:p>
            <a:pPr>
              <a:buNone/>
            </a:pPr>
            <a:endParaRPr lang="en-US" sz="1800" dirty="0">
              <a:latin typeface="Arial" pitchFamily="34" charset="0"/>
              <a:cs typeface="Arial" pitchFamily="34" charset="0"/>
            </a:endParaRPr>
          </a:p>
        </p:txBody>
      </p:sp>
      <p:sp>
        <p:nvSpPr>
          <p:cNvPr id="5" name="Subtitle 2"/>
          <p:cNvSpPr txBox="1">
            <a:spLocks/>
          </p:cNvSpPr>
          <p:nvPr/>
        </p:nvSpPr>
        <p:spPr>
          <a:xfrm>
            <a:off x="0" y="0"/>
            <a:ext cx="9144000" cy="685800"/>
          </a:xfrm>
          <a:prstGeom prst="rect">
            <a:avLst/>
          </a:prstGeom>
          <a:solidFill>
            <a:schemeClr val="accent3"/>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p:nvPr/>
        </p:nvPicPr>
        <p:blipFill>
          <a:blip r:embed="rId2"/>
          <a:stretch>
            <a:fillRect/>
          </a:stretch>
        </p:blipFill>
        <p:spPr>
          <a:xfrm>
            <a:off x="0" y="0"/>
            <a:ext cx="1428750" cy="68580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8" name="Picture 7"/>
          <p:cNvPicPr/>
          <p:nvPr/>
        </p:nvPicPr>
        <p:blipFill>
          <a:blip r:embed="rId4"/>
          <a:srcRect/>
          <a:stretch>
            <a:fillRect/>
          </a:stretch>
        </p:blipFill>
        <p:spPr bwMode="auto">
          <a:xfrm>
            <a:off x="7372350" y="0"/>
            <a:ext cx="1771650" cy="685800"/>
          </a:xfrm>
          <a:prstGeom prst="rect">
            <a:avLst/>
          </a:prstGeom>
          <a:noFill/>
          <a:ln w="9525">
            <a:noFill/>
            <a:miter lim="800000"/>
            <a:headEnd/>
            <a:tailEnd/>
          </a:ln>
        </p:spPr>
      </p:pic>
      <p:cxnSp>
        <p:nvCxnSpPr>
          <p:cNvPr id="9" name="Straight Connector 8"/>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title"/>
          </p:nvPr>
        </p:nvSpPr>
        <p:spPr>
          <a:xfrm>
            <a:off x="0" y="0"/>
            <a:ext cx="9144000" cy="685800"/>
          </a:xfrm>
          <a:solidFill>
            <a:schemeClr val="accent3"/>
          </a:solidFill>
        </p:spPr>
        <p:txBody>
          <a:bodyPr>
            <a:normAutofit fontScale="90000"/>
          </a:bodyPr>
          <a:lstStyle/>
          <a:p>
            <a:r>
              <a:rPr lang="en-US" dirty="0" smtClean="0"/>
              <a:t>h</a:t>
            </a:r>
            <a:endParaRPr lang="en-US" dirty="0"/>
          </a:p>
        </p:txBody>
      </p:sp>
      <p:sp>
        <p:nvSpPr>
          <p:cNvPr id="3" name="Content Placeholder 2"/>
          <p:cNvSpPr>
            <a:spLocks noGrp="1"/>
          </p:cNvSpPr>
          <p:nvPr>
            <p:ph idx="1"/>
          </p:nvPr>
        </p:nvSpPr>
        <p:spPr>
          <a:xfrm>
            <a:off x="228600" y="914400"/>
            <a:ext cx="8686800" cy="5715000"/>
          </a:xfrm>
        </p:spPr>
        <p:txBody>
          <a:bodyPr>
            <a:normAutofit/>
          </a:bodyPr>
          <a:lstStyle/>
          <a:p>
            <a:pPr>
              <a:buNone/>
            </a:pPr>
            <a:r>
              <a:rPr lang="en-US" sz="1800" b="1" dirty="0" smtClean="0"/>
              <a:t>5. Situations before project implementation </a:t>
            </a:r>
            <a:endParaRPr lang="en-US" sz="1800" dirty="0" smtClean="0"/>
          </a:p>
          <a:p>
            <a:pPr>
              <a:buNone/>
            </a:pPr>
            <a:r>
              <a:rPr lang="en-US" sz="1800" dirty="0" smtClean="0"/>
              <a:t>The condition of Water Supply, Sanitation and Hygiene of the project area was very poor. The school used to fetch water while using camels and to make matters worse, the fetched water was also dirty. </a:t>
            </a:r>
          </a:p>
          <a:p>
            <a:pPr>
              <a:buNone/>
            </a:pPr>
            <a:r>
              <a:rPr lang="en-US" sz="1800" dirty="0" smtClean="0"/>
              <a:t>In addition, pupils used to line up while accessing latrine and bath room services making the Sanitation and Hygiene poor at school. </a:t>
            </a:r>
          </a:p>
          <a:p>
            <a:pPr>
              <a:buNone/>
            </a:pPr>
            <a:r>
              <a:rPr lang="en-US" sz="1800" dirty="0" smtClean="0"/>
              <a:t>The </a:t>
            </a:r>
            <a:r>
              <a:rPr lang="en-US" sz="1800" dirty="0" err="1" smtClean="0"/>
              <a:t>Kijooha</a:t>
            </a:r>
            <a:r>
              <a:rPr lang="en-US" sz="1800" dirty="0" smtClean="0"/>
              <a:t> households could fetch water from unprotected seasonal springs. They need around 1hour and 30 minutes to fetch round trip water. The </a:t>
            </a:r>
            <a:r>
              <a:rPr lang="en-US" sz="1800" dirty="0" err="1" smtClean="0"/>
              <a:t>Kijooha</a:t>
            </a:r>
            <a:r>
              <a:rPr lang="en-US" sz="1800" dirty="0" smtClean="0"/>
              <a:t> Communities were not aware on health and hygiene.</a:t>
            </a:r>
          </a:p>
          <a:p>
            <a:pPr>
              <a:buNone/>
            </a:pPr>
            <a:endParaRPr lang="en-US" dirty="0"/>
          </a:p>
        </p:txBody>
      </p:sp>
      <p:pic>
        <p:nvPicPr>
          <p:cNvPr id="5" name="Picture 4"/>
          <p:cNvPicPr/>
          <p:nvPr/>
        </p:nvPicPr>
        <p:blipFill>
          <a:blip r:embed="rId2"/>
          <a:stretch>
            <a:fillRect/>
          </a:stretch>
        </p:blipFill>
        <p:spPr>
          <a:xfrm>
            <a:off x="0" y="0"/>
            <a:ext cx="1428750" cy="68580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7" name="Picture 6"/>
          <p:cNvPicPr/>
          <p:nvPr/>
        </p:nvPicPr>
        <p:blipFill>
          <a:blip r:embed="rId4"/>
          <a:srcRect/>
          <a:stretch>
            <a:fillRect/>
          </a:stretch>
        </p:blipFill>
        <p:spPr bwMode="auto">
          <a:xfrm>
            <a:off x="7372350" y="0"/>
            <a:ext cx="1771650" cy="685800"/>
          </a:xfrm>
          <a:prstGeom prst="rect">
            <a:avLst/>
          </a:prstGeom>
          <a:noFill/>
          <a:ln w="9525">
            <a:noFill/>
            <a:miter lim="800000"/>
            <a:headEnd/>
            <a:tailEnd/>
          </a:ln>
        </p:spPr>
      </p:pic>
      <p:pic>
        <p:nvPicPr>
          <p:cNvPr id="8" name="Picture 7" descr="C:\Users\HP\Desktop\fff\IMG-20210820-WA0007.jpg"/>
          <p:cNvPicPr/>
          <p:nvPr/>
        </p:nvPicPr>
        <p:blipFill>
          <a:blip r:embed="rId5"/>
          <a:srcRect/>
          <a:stretch>
            <a:fillRect/>
          </a:stretch>
        </p:blipFill>
        <p:spPr bwMode="auto">
          <a:xfrm>
            <a:off x="762000" y="3581400"/>
            <a:ext cx="3609109" cy="2257425"/>
          </a:xfrm>
          <a:prstGeom prst="rect">
            <a:avLst/>
          </a:prstGeom>
          <a:noFill/>
          <a:ln w="9525">
            <a:noFill/>
            <a:miter lim="800000"/>
            <a:headEnd/>
            <a:tailEnd/>
          </a:ln>
        </p:spPr>
      </p:pic>
      <p:pic>
        <p:nvPicPr>
          <p:cNvPr id="9" name="Picture 8" descr="D:\Wilson\power point\DSC_2351.JPG"/>
          <p:cNvPicPr/>
          <p:nvPr/>
        </p:nvPicPr>
        <p:blipFill>
          <a:blip r:embed="rId6" cstate="print"/>
          <a:srcRect/>
          <a:stretch>
            <a:fillRect/>
          </a:stretch>
        </p:blipFill>
        <p:spPr bwMode="auto">
          <a:xfrm>
            <a:off x="4495800" y="3429000"/>
            <a:ext cx="3657600" cy="2590800"/>
          </a:xfrm>
          <a:prstGeom prst="rect">
            <a:avLst/>
          </a:prstGeom>
          <a:noFill/>
          <a:ln w="9525">
            <a:noFill/>
            <a:miter lim="800000"/>
            <a:headEnd/>
            <a:tailEnd/>
          </a:ln>
        </p:spPr>
      </p:pic>
      <p:sp>
        <p:nvSpPr>
          <p:cNvPr id="10" name="Rectangle 9"/>
          <p:cNvSpPr/>
          <p:nvPr/>
        </p:nvSpPr>
        <p:spPr>
          <a:xfrm>
            <a:off x="533400" y="5867400"/>
            <a:ext cx="3733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i="1" dirty="0" smtClean="0"/>
          </a:p>
          <a:p>
            <a:pPr algn="ctr"/>
            <a:r>
              <a:rPr lang="en-US" sz="1200" i="1" dirty="0" smtClean="0"/>
              <a:t>Community people fetching water from unprotected well before the implementation of the project. </a:t>
            </a:r>
            <a:endParaRPr lang="en-US" sz="1200" dirty="0" smtClean="0"/>
          </a:p>
          <a:p>
            <a:pPr algn="ctr"/>
            <a:endParaRPr lang="en-US" dirty="0"/>
          </a:p>
        </p:txBody>
      </p:sp>
      <p:sp>
        <p:nvSpPr>
          <p:cNvPr id="11" name="Rectangle 10"/>
          <p:cNvSpPr/>
          <p:nvPr/>
        </p:nvSpPr>
        <p:spPr>
          <a:xfrm>
            <a:off x="4495800" y="6019800"/>
            <a:ext cx="3733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i="1" dirty="0" smtClean="0"/>
          </a:p>
          <a:p>
            <a:pPr algn="ctr"/>
            <a:r>
              <a:rPr lang="en-US" sz="1200" i="1" dirty="0" smtClean="0"/>
              <a:t>Joy’s </a:t>
            </a:r>
            <a:r>
              <a:rPr lang="en-US" sz="1200" i="1" dirty="0" smtClean="0"/>
              <a:t> </a:t>
            </a:r>
            <a:r>
              <a:rPr lang="en-US" sz="1200" i="1" dirty="0" smtClean="0"/>
              <a:t>Center previously used this way to get water for the school.</a:t>
            </a:r>
            <a:endParaRPr lang="en-US" sz="1200" dirty="0" smtClean="0"/>
          </a:p>
          <a:p>
            <a:pPr algn="ctr"/>
            <a:endParaRPr lang="en-US" dirty="0"/>
          </a:p>
        </p:txBody>
      </p:sp>
      <p:cxnSp>
        <p:nvCxnSpPr>
          <p:cNvPr id="12" name="Straight Connector 11"/>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title"/>
          </p:nvPr>
        </p:nvSpPr>
        <p:spPr>
          <a:xfrm>
            <a:off x="0" y="0"/>
            <a:ext cx="9144000" cy="685800"/>
          </a:xfrm>
          <a:solidFill>
            <a:schemeClr val="accent3"/>
          </a:solidFill>
        </p:spPr>
        <p:txBody>
          <a:bodyPr>
            <a:normAutofit fontScale="90000"/>
          </a:bodyPr>
          <a:lstStyle/>
          <a:p>
            <a:r>
              <a:rPr lang="en-US" dirty="0" smtClean="0"/>
              <a:t>h</a:t>
            </a:r>
            <a:endParaRPr lang="en-US" dirty="0"/>
          </a:p>
        </p:txBody>
      </p:sp>
      <p:sp>
        <p:nvSpPr>
          <p:cNvPr id="3" name="Content Placeholder 2"/>
          <p:cNvSpPr>
            <a:spLocks noGrp="1"/>
          </p:cNvSpPr>
          <p:nvPr>
            <p:ph idx="1"/>
          </p:nvPr>
        </p:nvSpPr>
        <p:spPr>
          <a:xfrm>
            <a:off x="228600" y="838200"/>
            <a:ext cx="8763000" cy="5867400"/>
          </a:xfrm>
        </p:spPr>
        <p:txBody>
          <a:bodyPr>
            <a:normAutofit/>
          </a:bodyPr>
          <a:lstStyle/>
          <a:p>
            <a:pPr>
              <a:buNone/>
            </a:pPr>
            <a:r>
              <a:rPr lang="en-US" sz="1800" b="1" dirty="0" smtClean="0"/>
              <a:t>6. Achievement of the Project: </a:t>
            </a:r>
            <a:endParaRPr lang="en-US" sz="1800" dirty="0" smtClean="0"/>
          </a:p>
          <a:p>
            <a:pPr>
              <a:buNone/>
            </a:pPr>
            <a:r>
              <a:rPr lang="en-US" sz="1800" b="1" dirty="0" smtClean="0"/>
              <a:t>(</a:t>
            </a:r>
            <a:r>
              <a:rPr lang="en-US" sz="1800" b="1" dirty="0" err="1" smtClean="0"/>
              <a:t>i</a:t>
            </a:r>
            <a:r>
              <a:rPr lang="en-US" sz="1800" b="1" dirty="0" smtClean="0"/>
              <a:t>). Construction of Bathrooms and Toilets</a:t>
            </a:r>
            <a:endParaRPr lang="en-US" sz="1800" dirty="0" smtClean="0"/>
          </a:p>
          <a:p>
            <a:pPr>
              <a:buNone/>
            </a:pPr>
            <a:r>
              <a:rPr lang="en-US" sz="1800" dirty="0" smtClean="0"/>
              <a:t>The school is now fully equipped with bathrooms and toilets for teachers and pupils.</a:t>
            </a:r>
          </a:p>
          <a:p>
            <a:pPr>
              <a:buNone/>
            </a:pPr>
            <a:r>
              <a:rPr lang="en-US" sz="1800" dirty="0" smtClean="0"/>
              <a:t> The bathroom and toilet facilities have shutters, tiles, are plastered and the walls are well painted. </a:t>
            </a:r>
          </a:p>
          <a:p>
            <a:pPr>
              <a:buNone/>
            </a:pPr>
            <a:r>
              <a:rPr lang="en-US" sz="1800" dirty="0" smtClean="0"/>
              <a:t>In addition, septic tank excavation and blinding was done under the project. </a:t>
            </a:r>
          </a:p>
          <a:p>
            <a:pPr>
              <a:buNone/>
            </a:pPr>
            <a:r>
              <a:rPr lang="en-US" sz="1800" dirty="0" smtClean="0"/>
              <a:t>Construction of a 2,000-liter toilet reserve tank and hand washing facilities constructed at both the teachers and pupils’ toilets was well done and appreciated by the project beneficiaries.</a:t>
            </a:r>
          </a:p>
          <a:p>
            <a:pPr>
              <a:buNone/>
            </a:pPr>
            <a:endParaRPr lang="en-US" dirty="0"/>
          </a:p>
        </p:txBody>
      </p:sp>
      <p:pic>
        <p:nvPicPr>
          <p:cNvPr id="5" name="Picture 4"/>
          <p:cNvPicPr/>
          <p:nvPr/>
        </p:nvPicPr>
        <p:blipFill>
          <a:blip r:embed="rId3"/>
          <a:stretch>
            <a:fillRect/>
          </a:stretch>
        </p:blipFill>
        <p:spPr>
          <a:xfrm>
            <a:off x="0" y="0"/>
            <a:ext cx="1428750" cy="6858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7" name="Picture 6"/>
          <p:cNvPicPr/>
          <p:nvPr/>
        </p:nvPicPr>
        <p:blipFill>
          <a:blip r:embed="rId5"/>
          <a:srcRect/>
          <a:stretch>
            <a:fillRect/>
          </a:stretch>
        </p:blipFill>
        <p:spPr bwMode="auto">
          <a:xfrm>
            <a:off x="7372350" y="0"/>
            <a:ext cx="1771650" cy="685800"/>
          </a:xfrm>
          <a:prstGeom prst="rect">
            <a:avLst/>
          </a:prstGeom>
          <a:noFill/>
          <a:ln w="9525">
            <a:noFill/>
            <a:miter lim="800000"/>
            <a:headEnd/>
            <a:tailEnd/>
          </a:ln>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581400"/>
            <a:ext cx="3886201" cy="2438400"/>
          </a:xfrm>
          <a:prstGeom prst="rect">
            <a:avLst/>
          </a:prstGeom>
          <a:noFill/>
          <a:ln>
            <a:noFill/>
          </a:ln>
        </p:spPr>
      </p:pic>
      <p:pic>
        <p:nvPicPr>
          <p:cNvPr id="13" name="Picture 2" descr="G:\power point\DSC_6802.JPG"/>
          <p:cNvPicPr>
            <a:picLocks noChangeAspect="1" noChangeArrowheads="1"/>
          </p:cNvPicPr>
          <p:nvPr/>
        </p:nvPicPr>
        <p:blipFill>
          <a:blip r:embed="rId7" cstate="print"/>
          <a:srcRect l="4348"/>
          <a:stretch>
            <a:fillRect/>
          </a:stretch>
        </p:blipFill>
        <p:spPr bwMode="auto">
          <a:xfrm>
            <a:off x="4419600" y="3657600"/>
            <a:ext cx="4191000" cy="2316163"/>
          </a:xfrm>
          <a:prstGeom prst="rect">
            <a:avLst/>
          </a:prstGeom>
          <a:noFill/>
        </p:spPr>
      </p:pic>
      <p:sp>
        <p:nvSpPr>
          <p:cNvPr id="10" name="Rectangle 9"/>
          <p:cNvSpPr/>
          <p:nvPr/>
        </p:nvSpPr>
        <p:spPr>
          <a:xfrm>
            <a:off x="3429000" y="5638800"/>
            <a:ext cx="3505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Arial" pitchFamily="34" charset="0"/>
                <a:cs typeface="Arial" pitchFamily="34" charset="0"/>
              </a:rPr>
              <a:t>Completed toilets  and bath rooms at the school.</a:t>
            </a:r>
            <a:endParaRPr lang="en-US" dirty="0"/>
          </a:p>
        </p:txBody>
      </p:sp>
      <p:cxnSp>
        <p:nvCxnSpPr>
          <p:cNvPr id="14" name="Straight Connector 13"/>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0600"/>
            <a:ext cx="8610600" cy="5638800"/>
          </a:xfrm>
        </p:spPr>
        <p:txBody>
          <a:bodyPr>
            <a:normAutofit/>
          </a:bodyPr>
          <a:lstStyle/>
          <a:p>
            <a:pPr>
              <a:buNone/>
            </a:pPr>
            <a:r>
              <a:rPr lang="en-US" sz="1800" b="1" dirty="0" smtClean="0">
                <a:latin typeface="Arial" pitchFamily="34" charset="0"/>
                <a:cs typeface="Arial" pitchFamily="34" charset="0"/>
              </a:rPr>
              <a:t>(ii) Drilling and Installation of Solar Water Pumps </a:t>
            </a:r>
          </a:p>
          <a:p>
            <a:pPr>
              <a:buNone/>
            </a:pPr>
            <a:r>
              <a:rPr lang="en-US" sz="1800" dirty="0" smtClean="0">
                <a:latin typeface="Arial" pitchFamily="34" charset="0"/>
                <a:cs typeface="Arial" pitchFamily="34" charset="0"/>
              </a:rPr>
              <a:t>The water project serves at least 2500 people both the school community and </a:t>
            </a:r>
            <a:r>
              <a:rPr lang="en-US" sz="1800" dirty="0" err="1" smtClean="0">
                <a:latin typeface="Arial" pitchFamily="34" charset="0"/>
                <a:cs typeface="Arial" pitchFamily="34" charset="0"/>
              </a:rPr>
              <a:t>Kijooha</a:t>
            </a:r>
            <a:r>
              <a:rPr lang="en-US" sz="1800" dirty="0" smtClean="0">
                <a:latin typeface="Arial" pitchFamily="34" charset="0"/>
                <a:cs typeface="Arial" pitchFamily="34" charset="0"/>
              </a:rPr>
              <a:t> population from at least 200 households. </a:t>
            </a:r>
          </a:p>
          <a:p>
            <a:pPr>
              <a:buNone/>
            </a:pPr>
            <a:r>
              <a:rPr lang="en-US" sz="1800" dirty="0" smtClean="0">
                <a:latin typeface="Arial" pitchFamily="34" charset="0"/>
                <a:cs typeface="Arial" pitchFamily="34" charset="0"/>
              </a:rPr>
              <a:t>Households now need only 15 minute to fetch water from the tap instead of 1hour and 30 minutes before this project. </a:t>
            </a:r>
          </a:p>
          <a:p>
            <a:pPr>
              <a:buNone/>
            </a:pPr>
            <a:r>
              <a:rPr lang="en-US" sz="1800" dirty="0" smtClean="0">
                <a:latin typeface="Arial" pitchFamily="34" charset="0"/>
                <a:cs typeface="Arial" pitchFamily="34" charset="0"/>
              </a:rPr>
              <a:t>A solar powered, submersible, deep water well pump with a maximum head height of 250m has been done under the project. </a:t>
            </a:r>
          </a:p>
          <a:p>
            <a:pPr>
              <a:buNone/>
            </a:pPr>
            <a:r>
              <a:rPr lang="en-US" sz="1800" dirty="0" smtClean="0">
                <a:latin typeface="Arial" pitchFamily="34" charset="0"/>
                <a:cs typeface="Arial" pitchFamily="34" charset="0"/>
              </a:rPr>
              <a:t> A set of photovoltaic Solar panels of 5pcs, each 250watt peak is now installed on a ground mounted metallic frame near the borehole. </a:t>
            </a:r>
          </a:p>
          <a:p>
            <a:pPr>
              <a:buNone/>
            </a:pPr>
            <a:r>
              <a:rPr lang="en-US" sz="1800" dirty="0" smtClean="0">
                <a:latin typeface="Arial" pitchFamily="34" charset="0"/>
                <a:cs typeface="Arial" pitchFamily="34" charset="0"/>
              </a:rPr>
              <a:t>A wire mesh fence constructed at the water source to secure the water pump and the solar panels. A manhole chamber of 1.5 x 1.5m was constructed to further safeguard the water pump. In addition, a reserve plastic water tank of 10,000 </a:t>
            </a:r>
            <a:r>
              <a:rPr lang="en-US" sz="1800" dirty="0" err="1" smtClean="0">
                <a:latin typeface="Arial" pitchFamily="34" charset="0"/>
                <a:cs typeface="Arial" pitchFamily="34" charset="0"/>
              </a:rPr>
              <a:t>Litres</a:t>
            </a:r>
            <a:r>
              <a:rPr lang="en-US" sz="1800" dirty="0" smtClean="0">
                <a:latin typeface="Arial" pitchFamily="34" charset="0"/>
                <a:cs typeface="Arial" pitchFamily="34" charset="0"/>
              </a:rPr>
              <a:t> installed at the school premises.</a:t>
            </a:r>
          </a:p>
          <a:p>
            <a:pPr>
              <a:buNone/>
            </a:pPr>
            <a:r>
              <a:rPr lang="en-US" sz="1800" b="1" dirty="0" smtClean="0">
                <a:latin typeface="Arial" pitchFamily="34" charset="0"/>
                <a:cs typeface="Arial" pitchFamily="34" charset="0"/>
              </a:rPr>
              <a:t>In general</a:t>
            </a:r>
            <a:r>
              <a:rPr lang="en-US" sz="1800" dirty="0" smtClean="0">
                <a:latin typeface="Arial" pitchFamily="34" charset="0"/>
                <a:cs typeface="Arial" pitchFamily="34" charset="0"/>
              </a:rPr>
              <a:t>, the condition of Water Supply, Sanitation and Hygiene of the project area is now good as people can now access to good water, pupils and teachers at Joy’s </a:t>
            </a:r>
            <a:r>
              <a:rPr lang="en-US" sz="1800" dirty="0" smtClean="0">
                <a:latin typeface="Arial" pitchFamily="34" charset="0"/>
                <a:cs typeface="Arial" pitchFamily="34" charset="0"/>
              </a:rPr>
              <a:t>Centre </a:t>
            </a:r>
            <a:r>
              <a:rPr lang="en-US" sz="1800" dirty="0" smtClean="0">
                <a:latin typeface="Arial" pitchFamily="34" charset="0"/>
                <a:cs typeface="Arial" pitchFamily="34" charset="0"/>
              </a:rPr>
              <a:t>have enough toilet and bathrooms.</a:t>
            </a:r>
            <a:endParaRPr lang="en-US" sz="1800" dirty="0">
              <a:latin typeface="Arial" pitchFamily="34" charset="0"/>
              <a:cs typeface="Arial" pitchFamily="34" charset="0"/>
            </a:endParaRPr>
          </a:p>
        </p:txBody>
      </p:sp>
      <p:sp>
        <p:nvSpPr>
          <p:cNvPr id="6" name="Subtitle 2"/>
          <p:cNvSpPr txBox="1">
            <a:spLocks/>
          </p:cNvSpPr>
          <p:nvPr/>
        </p:nvSpPr>
        <p:spPr>
          <a:xfrm>
            <a:off x="0" y="0"/>
            <a:ext cx="9144000" cy="685800"/>
          </a:xfrm>
          <a:prstGeom prst="rect">
            <a:avLst/>
          </a:prstGeom>
          <a:solidFill>
            <a:schemeClr val="accent3"/>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p:nvPr/>
        </p:nvPicPr>
        <p:blipFill>
          <a:blip r:embed="rId2"/>
          <a:stretch>
            <a:fillRect/>
          </a:stretch>
        </p:blipFill>
        <p:spPr>
          <a:xfrm>
            <a:off x="0" y="0"/>
            <a:ext cx="1428750" cy="68580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9" name="Picture 8"/>
          <p:cNvPicPr/>
          <p:nvPr/>
        </p:nvPicPr>
        <p:blipFill>
          <a:blip r:embed="rId4"/>
          <a:srcRect/>
          <a:stretch>
            <a:fillRect/>
          </a:stretch>
        </p:blipFill>
        <p:spPr bwMode="auto">
          <a:xfrm>
            <a:off x="7372350" y="0"/>
            <a:ext cx="1771650" cy="685800"/>
          </a:xfrm>
          <a:prstGeom prst="rect">
            <a:avLst/>
          </a:prstGeom>
          <a:noFill/>
          <a:ln w="9525">
            <a:noFill/>
            <a:miter lim="800000"/>
            <a:headEnd/>
            <a:tailEnd/>
          </a:ln>
        </p:spPr>
      </p:pic>
      <p:cxnSp>
        <p:nvCxnSpPr>
          <p:cNvPr id="10" name="Straight Connector 9"/>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0"/>
            <a:ext cx="9144000" cy="685800"/>
          </a:xfrm>
          <a:prstGeom prst="rect">
            <a:avLst/>
          </a:prstGeom>
          <a:solidFill>
            <a:schemeClr val="accent3"/>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p:nvPr/>
        </p:nvPicPr>
        <p:blipFill>
          <a:blip r:embed="rId2"/>
          <a:stretch>
            <a:fillRect/>
          </a:stretch>
        </p:blipFill>
        <p:spPr>
          <a:xfrm>
            <a:off x="0" y="0"/>
            <a:ext cx="1428750" cy="68580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7" name="Picture 6"/>
          <p:cNvPicPr/>
          <p:nvPr/>
        </p:nvPicPr>
        <p:blipFill>
          <a:blip r:embed="rId4"/>
          <a:srcRect/>
          <a:stretch>
            <a:fillRect/>
          </a:stretch>
        </p:blipFill>
        <p:spPr bwMode="auto">
          <a:xfrm>
            <a:off x="7372350" y="0"/>
            <a:ext cx="1771650" cy="685800"/>
          </a:xfrm>
          <a:prstGeom prst="rect">
            <a:avLst/>
          </a:prstGeom>
          <a:noFill/>
          <a:ln w="9525">
            <a:noFill/>
            <a:miter lim="800000"/>
            <a:headEnd/>
            <a:tailEnd/>
          </a:ln>
        </p:spPr>
      </p:pic>
      <p:pic>
        <p:nvPicPr>
          <p:cNvPr id="8" name="Content Placeholder 7"/>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838200"/>
            <a:ext cx="4190999" cy="2438400"/>
          </a:xfrm>
          <a:prstGeom prst="rect">
            <a:avLst/>
          </a:prstGeom>
          <a:noFill/>
          <a:ln>
            <a:noFill/>
          </a:ln>
        </p:spPr>
      </p:pic>
      <p:sp>
        <p:nvSpPr>
          <p:cNvPr id="11" name="Rectangle 10"/>
          <p:cNvSpPr/>
          <p:nvPr/>
        </p:nvSpPr>
        <p:spPr>
          <a:xfrm>
            <a:off x="228600" y="3276600"/>
            <a:ext cx="41148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smtClean="0">
              <a:solidFill>
                <a:schemeClr val="tx1"/>
              </a:solidFill>
            </a:endParaRPr>
          </a:p>
          <a:p>
            <a:pPr algn="ctr"/>
            <a:r>
              <a:rPr lang="en-US" sz="1600" i="1" dirty="0" smtClean="0">
                <a:solidFill>
                  <a:schemeClr val="tx1"/>
                </a:solidFill>
              </a:rPr>
              <a:t>The</a:t>
            </a:r>
            <a:r>
              <a:rPr lang="en-US" sz="1600" i="1" dirty="0" smtClean="0">
                <a:solidFill>
                  <a:schemeClr val="tx1"/>
                </a:solidFill>
              </a:rPr>
              <a:t> </a:t>
            </a:r>
            <a:r>
              <a:rPr lang="en-US" sz="1600" i="1" dirty="0" smtClean="0">
                <a:solidFill>
                  <a:schemeClr val="tx1"/>
                </a:solidFill>
              </a:rPr>
              <a:t>hand wash stations have been fixed at both teachers and pupils toilets.</a:t>
            </a:r>
          </a:p>
          <a:p>
            <a:pPr algn="ctr"/>
            <a:endParaRPr lang="en-US" dirty="0"/>
          </a:p>
        </p:txBody>
      </p:sp>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685800"/>
            <a:ext cx="4191000" cy="2667000"/>
          </a:xfrm>
          <a:prstGeom prst="rect">
            <a:avLst/>
          </a:prstGeom>
          <a:noFill/>
          <a:ln>
            <a:noFill/>
          </a:ln>
        </p:spPr>
      </p:pic>
      <p:pic>
        <p:nvPicPr>
          <p:cNvPr id="13" name="Picture 12"/>
          <p:cNvPicPr/>
          <p:nvPr/>
        </p:nvPicPr>
        <p:blipFill rotWithShape="1">
          <a:blip r:embed="rId7" cstate="print">
            <a:extLst>
              <a:ext uri="{28A0092B-C50C-407E-A947-70E740481C1C}">
                <a14:useLocalDpi xmlns:a14="http://schemas.microsoft.com/office/drawing/2010/main" val="0"/>
              </a:ext>
            </a:extLst>
          </a:blip>
          <a:srcRect l="20416" t="13411" b="12930"/>
          <a:stretch/>
        </p:blipFill>
        <p:spPr bwMode="auto">
          <a:xfrm>
            <a:off x="381000" y="3962400"/>
            <a:ext cx="3733800" cy="2590800"/>
          </a:xfrm>
          <a:prstGeom prst="rect">
            <a:avLst/>
          </a:prstGeom>
          <a:noFill/>
          <a:ln>
            <a:noFill/>
          </a:ln>
          <a:extLst>
            <a:ext uri="{53640926-AAD7-44D8-BBD7-CCE9431645EC}">
              <a14:shadowObscured xmlns:a14="http://schemas.microsoft.com/office/drawing/2010/main"/>
            </a:ext>
          </a:extLst>
        </p:spPr>
      </p:pic>
      <p:sp>
        <p:nvSpPr>
          <p:cNvPr id="14" name="Rectangle 13"/>
          <p:cNvSpPr/>
          <p:nvPr/>
        </p:nvSpPr>
        <p:spPr>
          <a:xfrm>
            <a:off x="4800600" y="3352800"/>
            <a:ext cx="3810000" cy="457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The 10,000-Liter tank installed at </a:t>
            </a:r>
            <a:r>
              <a:rPr lang="en-US" sz="1400" dirty="0" smtClean="0">
                <a:solidFill>
                  <a:schemeClr val="tx1"/>
                </a:solidFill>
              </a:rPr>
              <a:t>school and the community is very much involved</a:t>
            </a:r>
            <a:endParaRPr lang="en-US" sz="1400" dirty="0">
              <a:solidFill>
                <a:schemeClr val="tx1"/>
              </a:solidFill>
            </a:endParaRPr>
          </a:p>
        </p:txBody>
      </p:sp>
      <p:sp>
        <p:nvSpPr>
          <p:cNvPr id="15" name="Rectangle 14"/>
          <p:cNvSpPr/>
          <p:nvPr/>
        </p:nvSpPr>
        <p:spPr>
          <a:xfrm>
            <a:off x="457200" y="6324600"/>
            <a:ext cx="35814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100,000-Liter tank installed at school</a:t>
            </a:r>
            <a:endParaRPr lang="en-US" sz="1600" dirty="0">
              <a:solidFill>
                <a:schemeClr val="tx1"/>
              </a:solidFill>
            </a:endParaRPr>
          </a:p>
        </p:txBody>
      </p:sp>
      <p:pic>
        <p:nvPicPr>
          <p:cNvPr id="17" name="Picture 2" descr="G:\power point\DSC_6839.JPG"/>
          <p:cNvPicPr>
            <a:picLocks noChangeAspect="1" noChangeArrowheads="1"/>
          </p:cNvPicPr>
          <p:nvPr/>
        </p:nvPicPr>
        <p:blipFill>
          <a:blip r:embed="rId8" cstate="print"/>
          <a:srcRect/>
          <a:stretch>
            <a:fillRect/>
          </a:stretch>
        </p:blipFill>
        <p:spPr bwMode="auto">
          <a:xfrm>
            <a:off x="4267200" y="3810000"/>
            <a:ext cx="4495800" cy="2714387"/>
          </a:xfrm>
          <a:prstGeom prst="rect">
            <a:avLst/>
          </a:prstGeom>
          <a:noFill/>
        </p:spPr>
      </p:pic>
      <p:sp>
        <p:nvSpPr>
          <p:cNvPr id="18" name="Rectangle 17"/>
          <p:cNvSpPr/>
          <p:nvPr/>
        </p:nvSpPr>
        <p:spPr>
          <a:xfrm>
            <a:off x="5257800" y="6248400"/>
            <a:ext cx="2743200" cy="381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Water taps ready for use</a:t>
            </a:r>
            <a:endParaRPr lang="en-US" sz="1600" dirty="0">
              <a:solidFill>
                <a:schemeClr val="tx1"/>
              </a:solidFill>
            </a:endParaRPr>
          </a:p>
        </p:txBody>
      </p:sp>
      <p:pic>
        <p:nvPicPr>
          <p:cNvPr id="19" name="Pictur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52400"/>
            <a:ext cx="1562100" cy="742950"/>
          </a:xfrm>
          <a:prstGeom prst="rect">
            <a:avLst/>
          </a:prstGeom>
          <a:noFill/>
          <a:ln>
            <a:noFill/>
          </a:ln>
        </p:spPr>
      </p:pic>
      <p:cxnSp>
        <p:nvCxnSpPr>
          <p:cNvPr id="20" name="Straight Connector 19"/>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90600"/>
            <a:ext cx="8610600" cy="5486400"/>
          </a:xfrm>
        </p:spPr>
        <p:txBody>
          <a:bodyPr>
            <a:normAutofit/>
          </a:bodyPr>
          <a:lstStyle/>
          <a:p>
            <a:pPr algn="just">
              <a:buNone/>
            </a:pPr>
            <a:r>
              <a:rPr lang="en-US" sz="1800" b="1" dirty="0" smtClean="0"/>
              <a:t>(iii) Establishment of Water &amp; Sanitation User committee</a:t>
            </a:r>
            <a:r>
              <a:rPr lang="en-US" sz="1800" dirty="0" smtClean="0"/>
              <a:t> </a:t>
            </a:r>
          </a:p>
          <a:p>
            <a:pPr algn="just">
              <a:buNone/>
            </a:pPr>
            <a:r>
              <a:rPr lang="en-US" sz="1800" dirty="0" smtClean="0"/>
              <a:t>Water supply and Sanitation User Committee (WUSC) has been formed with representation of the women and other discriminated groups in proportion to populations in the project areas. </a:t>
            </a:r>
          </a:p>
          <a:p>
            <a:pPr algn="just">
              <a:buNone/>
            </a:pPr>
            <a:r>
              <a:rPr lang="en-US" sz="1800" dirty="0" smtClean="0"/>
              <a:t>User committee consists of 9 members comprising 44% (4 members) female, 56% (5 members) male from school and the surrounding community to keep overseeing the project. </a:t>
            </a:r>
          </a:p>
          <a:p>
            <a:pPr algn="just">
              <a:buNone/>
            </a:pPr>
            <a:r>
              <a:rPr lang="en-US" sz="1800" dirty="0" smtClean="0"/>
              <a:t>The users committee already registered in District Water Resource Committee (DWRC). </a:t>
            </a:r>
          </a:p>
          <a:p>
            <a:pPr algn="just">
              <a:buNone/>
            </a:pPr>
            <a:r>
              <a:rPr lang="en-US" sz="1800" dirty="0" smtClean="0"/>
              <a:t>During the implementation of the project, committee has been capacitated in institutional and technical aspect through different meetings.</a:t>
            </a:r>
          </a:p>
          <a:p>
            <a:pPr>
              <a:buNone/>
            </a:pPr>
            <a:endParaRPr lang="en-US" dirty="0"/>
          </a:p>
        </p:txBody>
      </p:sp>
      <p:sp>
        <p:nvSpPr>
          <p:cNvPr id="5" name="Subtitle 2"/>
          <p:cNvSpPr txBox="1">
            <a:spLocks/>
          </p:cNvSpPr>
          <p:nvPr/>
        </p:nvSpPr>
        <p:spPr>
          <a:xfrm>
            <a:off x="0" y="0"/>
            <a:ext cx="9144000" cy="685800"/>
          </a:xfrm>
          <a:prstGeom prst="rect">
            <a:avLst/>
          </a:prstGeom>
          <a:solidFill>
            <a:schemeClr val="accent3"/>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p:nvPr/>
        </p:nvPicPr>
        <p:blipFill>
          <a:blip r:embed="rId2"/>
          <a:stretch>
            <a:fillRect/>
          </a:stretch>
        </p:blipFill>
        <p:spPr>
          <a:xfrm>
            <a:off x="0" y="0"/>
            <a:ext cx="1428750" cy="68580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cxnSp>
        <p:nvCxnSpPr>
          <p:cNvPr id="9" name="Straight Connector 8"/>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267200"/>
            <a:ext cx="4267200" cy="2438400"/>
          </a:xfrm>
          <a:prstGeom prst="rect">
            <a:avLst/>
          </a:prstGeom>
          <a:noFill/>
          <a:ln>
            <a:noFill/>
          </a:ln>
        </p:spPr>
      </p:pic>
      <p:sp>
        <p:nvSpPr>
          <p:cNvPr id="11" name="Flowchart: Punched Tape 10"/>
          <p:cNvSpPr/>
          <p:nvPr/>
        </p:nvSpPr>
        <p:spPr>
          <a:xfrm>
            <a:off x="5410200" y="4343400"/>
            <a:ext cx="2743200" cy="1752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i="1" dirty="0" smtClean="0"/>
          </a:p>
          <a:p>
            <a:pPr>
              <a:buNone/>
            </a:pPr>
            <a:endParaRPr lang="en-US" i="1" dirty="0" smtClean="0"/>
          </a:p>
          <a:p>
            <a:pPr>
              <a:buNone/>
            </a:pPr>
            <a:r>
              <a:rPr lang="en-US" dirty="0" smtClean="0"/>
              <a:t>Officials’ handover of the fully complete project infrastructures to the beneficiaries.</a:t>
            </a:r>
          </a:p>
          <a:p>
            <a:pPr>
              <a:buNone/>
            </a:pPr>
            <a:r>
              <a:rPr lang="en-US" dirty="0" smtClean="0"/>
              <a:t> </a:t>
            </a:r>
          </a:p>
          <a:p>
            <a:pPr algn="ctr"/>
            <a:endParaRPr lang="en-US" dirty="0"/>
          </a:p>
        </p:txBody>
      </p:sp>
      <p:pic>
        <p:nvPicPr>
          <p:cNvPr id="12" name="Picture 11"/>
          <p:cNvPicPr/>
          <p:nvPr/>
        </p:nvPicPr>
        <p:blipFill>
          <a:blip r:embed="rId5"/>
          <a:srcRect/>
          <a:stretch>
            <a:fillRect/>
          </a:stretch>
        </p:blipFill>
        <p:spPr bwMode="auto">
          <a:xfrm>
            <a:off x="7372350" y="0"/>
            <a:ext cx="1771650" cy="685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0"/>
            <a:ext cx="9144000" cy="685800"/>
          </a:xfrm>
          <a:prstGeom prst="rect">
            <a:avLst/>
          </a:prstGeom>
          <a:solidFill>
            <a:schemeClr val="accent3"/>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p:nvPr/>
        </p:nvPicPr>
        <p:blipFill>
          <a:blip r:embed="rId2"/>
          <a:stretch>
            <a:fillRect/>
          </a:stretch>
        </p:blipFill>
        <p:spPr>
          <a:xfrm>
            <a:off x="0" y="0"/>
            <a:ext cx="1428750" cy="68580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0"/>
            <a:ext cx="1562100" cy="742950"/>
          </a:xfrm>
          <a:prstGeom prst="rect">
            <a:avLst/>
          </a:prstGeom>
          <a:noFill/>
          <a:ln>
            <a:noFill/>
          </a:ln>
        </p:spPr>
      </p:pic>
      <p:pic>
        <p:nvPicPr>
          <p:cNvPr id="9" name="Content Placeholder 8"/>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066800"/>
            <a:ext cx="4953000" cy="3048000"/>
          </a:xfrm>
          <a:prstGeom prst="rect">
            <a:avLst/>
          </a:prstGeom>
          <a:noFill/>
          <a:ln>
            <a:noFill/>
          </a:ln>
        </p:spPr>
      </p:pic>
      <p:cxnSp>
        <p:nvCxnSpPr>
          <p:cNvPr id="8" name="Straight Connector 7"/>
          <p:cNvCxnSpPr/>
          <p:nvPr/>
        </p:nvCxnSpPr>
        <p:spPr>
          <a:xfrm>
            <a:off x="0" y="762000"/>
            <a:ext cx="91440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Left Arrow 10"/>
          <p:cNvSpPr/>
          <p:nvPr/>
        </p:nvSpPr>
        <p:spPr>
          <a:xfrm>
            <a:off x="5334000" y="1371600"/>
            <a:ext cx="3810000" cy="2209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t>Opportunity President Phillip (Left with Rotary Cap) and PAG James </a:t>
            </a:r>
            <a:r>
              <a:rPr lang="en-US" sz="1400" i="1" dirty="0" err="1" smtClean="0"/>
              <a:t>Nkooka</a:t>
            </a:r>
            <a:r>
              <a:rPr lang="en-US" sz="1400" i="1" dirty="0" smtClean="0"/>
              <a:t> sample the water pressure from the source.</a:t>
            </a:r>
          </a:p>
          <a:p>
            <a:pPr algn="ctr"/>
            <a:endParaRPr lang="en-US" dirty="0"/>
          </a:p>
        </p:txBody>
      </p:sp>
      <p:pic>
        <p:nvPicPr>
          <p:cNvPr id="15" name="Picture 2" descr="G:\power point\DSC_8102.JPG"/>
          <p:cNvPicPr>
            <a:picLocks noChangeAspect="1" noChangeArrowheads="1"/>
          </p:cNvPicPr>
          <p:nvPr/>
        </p:nvPicPr>
        <p:blipFill>
          <a:blip r:embed="rId5" cstate="print"/>
          <a:srcRect/>
          <a:stretch>
            <a:fillRect/>
          </a:stretch>
        </p:blipFill>
        <p:spPr bwMode="auto">
          <a:xfrm>
            <a:off x="990600" y="4191001"/>
            <a:ext cx="4876800" cy="2666999"/>
          </a:xfrm>
          <a:prstGeom prst="rect">
            <a:avLst/>
          </a:prstGeom>
          <a:noFill/>
        </p:spPr>
      </p:pic>
      <p:sp>
        <p:nvSpPr>
          <p:cNvPr id="16" name="Rectangle 15"/>
          <p:cNvSpPr/>
          <p:nvPr/>
        </p:nvSpPr>
        <p:spPr>
          <a:xfrm>
            <a:off x="5867400" y="510540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photovoltaic Solar panels</a:t>
            </a:r>
            <a:endParaRPr lang="en-US" sz="1400" dirty="0"/>
          </a:p>
        </p:txBody>
      </p:sp>
      <p:pic>
        <p:nvPicPr>
          <p:cNvPr id="12" name="Picture 11"/>
          <p:cNvPicPr/>
          <p:nvPr/>
        </p:nvPicPr>
        <p:blipFill>
          <a:blip r:embed="rId6"/>
          <a:srcRect/>
          <a:stretch>
            <a:fillRect/>
          </a:stretch>
        </p:blipFill>
        <p:spPr bwMode="auto">
          <a:xfrm>
            <a:off x="7372350" y="0"/>
            <a:ext cx="1771650" cy="685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TotalTime>
  <Words>1083</Words>
  <Application>Microsoft Office PowerPoint</Application>
  <PresentationFormat>On-screen Show (4:3)</PresentationFormat>
  <Paragraphs>87</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REPORT ON JOY’S HOLISTIC HEALTH PROJECT (GG1863241)   FUNDED BY: ROTARY INTERNATIONAL, DISTRICT 5550,GOV’T OF CANADA AND ALL THE CLUBS IN SASKATOON          </vt:lpstr>
      <vt:lpstr>h</vt:lpstr>
      <vt:lpstr>PowerPoint Presentation</vt:lpstr>
      <vt:lpstr>h</vt:lpstr>
      <vt:lpstr>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JOY’S HOLISTIC HEALTH PROJECT (GG1863241)   FUNDED BY: ROTARY CLUB OF CANADA</dc:title>
  <dc:creator>HP</dc:creator>
  <cp:lastModifiedBy>Tishal Tour</cp:lastModifiedBy>
  <cp:revision>44</cp:revision>
  <dcterms:created xsi:type="dcterms:W3CDTF">2021-08-30T07:19:13Z</dcterms:created>
  <dcterms:modified xsi:type="dcterms:W3CDTF">2021-10-02T16:25:25Z</dcterms:modified>
</cp:coreProperties>
</file>