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4" r:id="rId3"/>
    <p:sldId id="287" r:id="rId4"/>
    <p:sldId id="279" r:id="rId5"/>
    <p:sldId id="280" r:id="rId6"/>
    <p:sldId id="297" r:id="rId7"/>
    <p:sldId id="294" r:id="rId8"/>
    <p:sldId id="275" r:id="rId9"/>
    <p:sldId id="290" r:id="rId10"/>
    <p:sldId id="276" r:id="rId11"/>
    <p:sldId id="277" r:id="rId12"/>
    <p:sldId id="27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28425-B6DA-46A9-AE62-BBD1D6EA26E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80FC9E-0CEF-408E-A9F8-BEABBE92151E}">
      <dgm:prSet/>
      <dgm:spPr/>
      <dgm:t>
        <a:bodyPr/>
        <a:lstStyle/>
        <a:p>
          <a:r>
            <a:rPr lang="en-CA" dirty="0"/>
            <a:t>“How do we go about designing service projects with known outcomes and grounded in evidence?”  </a:t>
          </a:r>
          <a:endParaRPr lang="en-US" dirty="0"/>
        </a:p>
      </dgm:t>
    </dgm:pt>
    <dgm:pt modelId="{6483DCDB-FED6-45C9-B06B-51F428439207}" type="parTrans" cxnId="{5BF80262-3A12-4075-AD35-F77C4AD63EE0}">
      <dgm:prSet/>
      <dgm:spPr/>
      <dgm:t>
        <a:bodyPr/>
        <a:lstStyle/>
        <a:p>
          <a:endParaRPr lang="en-US"/>
        </a:p>
      </dgm:t>
    </dgm:pt>
    <dgm:pt modelId="{FF6C2760-FFF1-4251-9A2D-082F80B67FA9}" type="sibTrans" cxnId="{5BF80262-3A12-4075-AD35-F77C4AD63EE0}">
      <dgm:prSet/>
      <dgm:spPr/>
      <dgm:t>
        <a:bodyPr/>
        <a:lstStyle/>
        <a:p>
          <a:endParaRPr lang="en-US"/>
        </a:p>
      </dgm:t>
    </dgm:pt>
    <dgm:pt modelId="{FE779272-C310-4753-AD1F-320373CF6506}" type="pres">
      <dgm:prSet presAssocID="{5BC28425-B6DA-46A9-AE62-BBD1D6EA26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FC4525-2D9D-4849-A93A-9871ED1DF42E}" type="pres">
      <dgm:prSet presAssocID="{0180FC9E-0CEF-408E-A9F8-BEABBE92151E}" presName="hierRoot1" presStyleCnt="0"/>
      <dgm:spPr/>
    </dgm:pt>
    <dgm:pt modelId="{D9986857-2AE5-4D3A-82D4-8F0A80D640CB}" type="pres">
      <dgm:prSet presAssocID="{0180FC9E-0CEF-408E-A9F8-BEABBE92151E}" presName="composite" presStyleCnt="0"/>
      <dgm:spPr/>
    </dgm:pt>
    <dgm:pt modelId="{A9F03DD7-D38C-493D-9DB7-D7FD61782C57}" type="pres">
      <dgm:prSet presAssocID="{0180FC9E-0CEF-408E-A9F8-BEABBE92151E}" presName="background" presStyleLbl="node0" presStyleIdx="0" presStyleCnt="1"/>
      <dgm:spPr/>
    </dgm:pt>
    <dgm:pt modelId="{EC587BAD-36DF-44FC-911B-AA05491209C1}" type="pres">
      <dgm:prSet presAssocID="{0180FC9E-0CEF-408E-A9F8-BEABBE92151E}" presName="text" presStyleLbl="fgAcc0" presStyleIdx="0" presStyleCnt="1">
        <dgm:presLayoutVars>
          <dgm:chPref val="3"/>
        </dgm:presLayoutVars>
      </dgm:prSet>
      <dgm:spPr/>
    </dgm:pt>
    <dgm:pt modelId="{42C5F423-E1BA-43D2-AE2E-57F3BF845258}" type="pres">
      <dgm:prSet presAssocID="{0180FC9E-0CEF-408E-A9F8-BEABBE92151E}" presName="hierChild2" presStyleCnt="0"/>
      <dgm:spPr/>
    </dgm:pt>
  </dgm:ptLst>
  <dgm:cxnLst>
    <dgm:cxn modelId="{41578B0C-661D-47B2-A42C-3EFE69C912A5}" type="presOf" srcId="{0180FC9E-0CEF-408E-A9F8-BEABBE92151E}" destId="{EC587BAD-36DF-44FC-911B-AA05491209C1}" srcOrd="0" destOrd="0" presId="urn:microsoft.com/office/officeart/2005/8/layout/hierarchy1"/>
    <dgm:cxn modelId="{5BF80262-3A12-4075-AD35-F77C4AD63EE0}" srcId="{5BC28425-B6DA-46A9-AE62-BBD1D6EA26E5}" destId="{0180FC9E-0CEF-408E-A9F8-BEABBE92151E}" srcOrd="0" destOrd="0" parTransId="{6483DCDB-FED6-45C9-B06B-51F428439207}" sibTransId="{FF6C2760-FFF1-4251-9A2D-082F80B67FA9}"/>
    <dgm:cxn modelId="{F387A9F0-45CF-47E5-A972-BD8B640CB972}" type="presOf" srcId="{5BC28425-B6DA-46A9-AE62-BBD1D6EA26E5}" destId="{FE779272-C310-4753-AD1F-320373CF6506}" srcOrd="0" destOrd="0" presId="urn:microsoft.com/office/officeart/2005/8/layout/hierarchy1"/>
    <dgm:cxn modelId="{F3CAE2F6-D814-4A29-88BC-4DBB6A897D04}" type="presParOf" srcId="{FE779272-C310-4753-AD1F-320373CF6506}" destId="{40FC4525-2D9D-4849-A93A-9871ED1DF42E}" srcOrd="0" destOrd="0" presId="urn:microsoft.com/office/officeart/2005/8/layout/hierarchy1"/>
    <dgm:cxn modelId="{6F1DC50B-CC88-474A-A4AB-479CAD527D61}" type="presParOf" srcId="{40FC4525-2D9D-4849-A93A-9871ED1DF42E}" destId="{D9986857-2AE5-4D3A-82D4-8F0A80D640CB}" srcOrd="0" destOrd="0" presId="urn:microsoft.com/office/officeart/2005/8/layout/hierarchy1"/>
    <dgm:cxn modelId="{ADA5D188-443D-4A30-8974-235E1EC4C1E9}" type="presParOf" srcId="{D9986857-2AE5-4D3A-82D4-8F0A80D640CB}" destId="{A9F03DD7-D38C-493D-9DB7-D7FD61782C57}" srcOrd="0" destOrd="0" presId="urn:microsoft.com/office/officeart/2005/8/layout/hierarchy1"/>
    <dgm:cxn modelId="{C7828871-4301-45B4-9CBA-E1358CCD49EE}" type="presParOf" srcId="{D9986857-2AE5-4D3A-82D4-8F0A80D640CB}" destId="{EC587BAD-36DF-44FC-911B-AA05491209C1}" srcOrd="1" destOrd="0" presId="urn:microsoft.com/office/officeart/2005/8/layout/hierarchy1"/>
    <dgm:cxn modelId="{B3E526E3-AE93-461E-8DC6-DF9C9AAE13E3}" type="presParOf" srcId="{40FC4525-2D9D-4849-A93A-9871ED1DF42E}" destId="{42C5F423-E1BA-43D2-AE2E-57F3BF8452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03DD7-D38C-493D-9DB7-D7FD61782C57}">
      <dsp:nvSpPr>
        <dsp:cNvPr id="0" name=""/>
        <dsp:cNvSpPr/>
      </dsp:nvSpPr>
      <dsp:spPr>
        <a:xfrm>
          <a:off x="2284883" y="1416"/>
          <a:ext cx="5351249" cy="33980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87BAD-36DF-44FC-911B-AA05491209C1}">
      <dsp:nvSpPr>
        <dsp:cNvPr id="0" name=""/>
        <dsp:cNvSpPr/>
      </dsp:nvSpPr>
      <dsp:spPr>
        <a:xfrm>
          <a:off x="2879467" y="566270"/>
          <a:ext cx="5351249" cy="33980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kern="1200" dirty="0"/>
            <a:t>“How do we go about designing service projects with known outcomes and grounded in evidence?”  </a:t>
          </a:r>
          <a:endParaRPr lang="en-US" sz="3900" kern="1200" dirty="0"/>
        </a:p>
      </dsp:txBody>
      <dsp:txXfrm>
        <a:off x="2978992" y="665795"/>
        <a:ext cx="5152199" cy="319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D4A7C-2D8D-4720-B224-08C6E8848676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05D19-5C4C-4E65-A80E-5C42DCD7FB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17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CC90-2D72-41EF-A4D9-1588D27D0C7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03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CC90-2D72-41EF-A4D9-1588D27D0C7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53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809A-859F-F406-68CB-7946958EE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AB63D-3303-6FFA-6432-C3A53CBF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B2E4-328B-30D3-058F-42703F66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33F30-AF4A-8E59-D870-ADFDF8CD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9332-7321-73CE-F33F-4B630B19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53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9A7B-3725-C75D-D27C-BBD7C680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BFB08-AF42-F285-6277-D6E1CF382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9EB69-984E-97AB-332A-D5A8C936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AE7DD-85AE-0293-987F-D34CBAD8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EBC56-9D41-BE4D-58D5-9A0428BE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81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9DF5F-6BD3-5468-2F78-3B182C026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5D5C-C308-3F15-87CF-79F9AE328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0ACF5-21BC-D091-9CCD-66AACD5C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50CC-F74D-8695-ABCA-5D7B9BD6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34EA6-F968-7381-527F-3F834B41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56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2BDF-EA96-5A55-2C0E-54048465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2D0E-8087-B530-D237-55BC9EE0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AF855-EB26-EB31-FE6B-8F0D279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4340-5245-637D-AC19-93DF02DF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25B57-44E7-3298-045A-F776B7F6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1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F6C3-D93C-6479-1BCE-042C4972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D0011-C353-1994-F69A-D9C6217C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599D-D159-5E0C-078A-8CDE5F05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A070-977F-8214-9AC7-C8D7AFA4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C21F-C338-7F22-35E3-4256EF66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26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6A5E-8DB9-15B9-2D18-9DBB573A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74330-0E7D-01A5-BB15-F4A42F1C1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E9E08-3A0F-0BA2-0E95-B40C6654B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41FD3-C0BA-88BD-83A2-D6FA57F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812F3-DF09-F0E4-35CB-5A5EDDC8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A7D13-0ADA-740E-CD72-1208AB2A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0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2E1D-7BFB-A0E6-E14B-BCF287B7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2CAA0-354F-904F-1997-C83554143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08832-C2FD-ABBC-9B28-C8151A5E7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032C1-9625-E35F-7B41-72EB05CA1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EE414-9442-1ACE-31C6-FA31AD3AD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4DEB9-A833-C239-BEB1-25A6AE02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5F28E-9EF6-0A7A-957F-E7354EF4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B72BE-F804-15B3-4D81-D2833FEF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3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EA6C-6E8B-6D0B-282B-95D5A81E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788CA-3078-8261-EDEB-6BB02AED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296E0-41CA-30D6-B89F-A5F61E80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90A76-7201-4908-B3A1-CC35D62C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15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C914F-59DD-3E4F-9BFA-A25102F4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79DBD-99E5-868D-97D4-28F0AC81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7A790-FD33-3008-B377-2503735C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18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0618-52D2-AED7-39FF-CFBF6796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16D0-57BF-DE87-4387-76DD84BF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E4466-68A5-CC39-5A44-19A9DA98F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23E1B-A539-C5B3-DE78-8CFD5972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9D7D3-FD1B-59FA-3D5A-DFF24ED6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A5F6D-C105-742B-ACF9-5E26A3D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44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F0BD-7F11-819A-2564-54D61AFD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62E1-EAF2-DC49-F1B0-E2F554F31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A7AE-D0BB-3C78-3761-1F99065FA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5F907-8CF7-2140-938D-FED56AEF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A81C3-3F62-9E43-712F-52CC890F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F1B87-FC86-109E-F331-52E1B8C5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54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AEF6F-DAB6-37BC-2263-E3BB8917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78A4D-1387-E732-3244-359CA7C7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40F58-2F43-677E-C75E-6D9667EBC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8B08-8AF1-44C5-B8CF-0570FDAE6C6B}" type="datetimeFigureOut">
              <a:rPr lang="en-CA" smtClean="0"/>
              <a:t>2023-08-15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8668C-798C-6B34-2600-0015E97A1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9D06-CDDE-A1A2-9203-A7B9B7239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64579-271D-4A24-9276-5BBE1C400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crowd of people outside&#10;&#10;Description automatically generated with medium confidence">
            <a:extLst>
              <a:ext uri="{FF2B5EF4-FFF2-40B4-BE49-F238E27FC236}">
                <a16:creationId xmlns:a16="http://schemas.microsoft.com/office/drawing/2014/main" id="{6A26D590-0055-4FEC-7C16-8CEBF5864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1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C7E618-77E7-0DB3-5360-D00C1C4FA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63" y="1141199"/>
            <a:ext cx="7746709" cy="45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nds holding each other's wrists and interlinked to form a circle">
            <a:extLst>
              <a:ext uri="{FF2B5EF4-FFF2-40B4-BE49-F238E27FC236}">
                <a16:creationId xmlns:a16="http://schemas.microsoft.com/office/drawing/2014/main" id="{806183C8-63C1-2C0D-ADD0-6CFA7F365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7" r="69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4EC85-93AE-733B-EB5D-6BEA9A3F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Community Safety and Wellbeing</a:t>
            </a:r>
          </a:p>
        </p:txBody>
      </p:sp>
    </p:spTree>
    <p:extLst>
      <p:ext uri="{BB962C8B-B14F-4D97-AF65-F5344CB8AC3E}">
        <p14:creationId xmlns:p14="http://schemas.microsoft.com/office/powerpoint/2010/main" val="4597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FB7D-7282-53D7-FBDA-574982C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Plant a Seed</a:t>
            </a:r>
          </a:p>
        </p:txBody>
      </p:sp>
      <p:pic>
        <p:nvPicPr>
          <p:cNvPr id="8" name="Content Placeholder 7" descr="A row of trees in a field&#10;&#10;Description automatically generated with low confidence">
            <a:extLst>
              <a:ext uri="{FF2B5EF4-FFF2-40B4-BE49-F238E27FC236}">
                <a16:creationId xmlns:a16="http://schemas.microsoft.com/office/drawing/2014/main" id="{5792518E-1A4B-A278-96D1-12DC853CF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7" r="2836" b="2"/>
          <a:stretch/>
        </p:blipFill>
        <p:spPr>
          <a:xfrm>
            <a:off x="6" y="10"/>
            <a:ext cx="4884383" cy="3995918"/>
          </a:xfrm>
          <a:prstGeom prst="rect">
            <a:avLst/>
          </a:prstGeom>
        </p:spPr>
      </p:pic>
      <p:pic>
        <p:nvPicPr>
          <p:cNvPr id="9" name="Content Placeholder 8" descr="A basket of apples on a table&#10;&#10;Description automatically generated with low confidence">
            <a:extLst>
              <a:ext uri="{FF2B5EF4-FFF2-40B4-BE49-F238E27FC236}">
                <a16:creationId xmlns:a16="http://schemas.microsoft.com/office/drawing/2014/main" id="{0C8933E1-496B-6192-F547-E5E0AC6098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390" r="-2" b="13546"/>
          <a:stretch/>
        </p:blipFill>
        <p:spPr>
          <a:xfrm>
            <a:off x="5074877" y="10"/>
            <a:ext cx="7117118" cy="399591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46641B-11EA-3731-1F41-FEF258C9A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240" y="4440602"/>
            <a:ext cx="6007608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Bradley Hand ITC" panose="03070402050302030203" pitchFamily="66" charset="0"/>
              </a:rPr>
              <a:t>District Conference </a:t>
            </a:r>
          </a:p>
          <a:p>
            <a:pPr marL="0" indent="0">
              <a:buNone/>
            </a:pPr>
            <a:r>
              <a:rPr lang="en-US" sz="3200" b="1" dirty="0">
                <a:latin typeface="Bradley Hand ITC" panose="03070402050302030203" pitchFamily="66" charset="0"/>
              </a:rPr>
              <a:t>June 21-23</a:t>
            </a:r>
            <a:r>
              <a:rPr lang="en-US" sz="3200" b="1" baseline="30000" dirty="0">
                <a:latin typeface="Bradley Hand ITC" panose="03070402050302030203" pitchFamily="66" charset="0"/>
              </a:rPr>
              <a:t>rd</a:t>
            </a:r>
            <a:r>
              <a:rPr lang="en-US" sz="3200" b="1" dirty="0">
                <a:latin typeface="Bradley Hand ITC" panose="03070402050302030203" pitchFamily="66" charset="0"/>
              </a:rPr>
              <a:t>, 2024</a:t>
            </a:r>
          </a:p>
          <a:p>
            <a:pPr marL="0" indent="0">
              <a:buNone/>
            </a:pPr>
            <a:r>
              <a:rPr lang="en-US" sz="3200" b="1" dirty="0">
                <a:latin typeface="Bradley Hand ITC" panose="03070402050302030203" pitchFamily="66" charset="0"/>
              </a:rPr>
              <a:t>Owen Sound</a:t>
            </a:r>
          </a:p>
        </p:txBody>
      </p:sp>
    </p:spTree>
    <p:extLst>
      <p:ext uri="{BB962C8B-B14F-4D97-AF65-F5344CB8AC3E}">
        <p14:creationId xmlns:p14="http://schemas.microsoft.com/office/powerpoint/2010/main" val="243036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unset over a body of water&#10;&#10;Description automatically generated with low confidence">
            <a:extLst>
              <a:ext uri="{FF2B5EF4-FFF2-40B4-BE49-F238E27FC236}">
                <a16:creationId xmlns:a16="http://schemas.microsoft.com/office/drawing/2014/main" id="{BB9AF316-0880-D37A-CFC8-89A9D829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81EC3F-6C07-7762-BA4D-93A4CBB2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Thanks for creating hope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39955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07A1-81EF-8933-8708-4888826B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Project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A2FE-BD1F-3F99-8BC8-19AACD7C7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/>
              <a:t>↓ Less time spent gathering water</a:t>
            </a:r>
          </a:p>
          <a:p>
            <a:pPr marL="0"/>
            <a:r>
              <a:rPr lang="en-US" sz="2000" dirty="0"/>
              <a:t>↓ Gastrointestinal Diseases </a:t>
            </a:r>
          </a:p>
          <a:p>
            <a:pPr marL="0"/>
            <a:r>
              <a:rPr lang="en-US" sz="2000" dirty="0"/>
              <a:t>↓ Drop-out rates for the girls</a:t>
            </a:r>
          </a:p>
          <a:p>
            <a:pPr marL="0"/>
            <a:r>
              <a:rPr lang="en-US" sz="2000" dirty="0"/>
              <a:t>↓ Violence against women</a:t>
            </a:r>
          </a:p>
          <a:p>
            <a:pPr marL="0"/>
            <a:r>
              <a:rPr lang="en-US" sz="2000" dirty="0"/>
              <a:t>↓ Unwanted pregnancies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 descr="A group of people standing around a water pump&#10;&#10;Description automatically generated with low confidence">
            <a:extLst>
              <a:ext uri="{FF2B5EF4-FFF2-40B4-BE49-F238E27FC236}">
                <a16:creationId xmlns:a16="http://schemas.microsoft.com/office/drawing/2014/main" id="{20602DC0-8BB2-6513-066C-8D71AA57AB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4773" b="2"/>
          <a:stretch/>
        </p:blipFill>
        <p:spPr>
          <a:xfrm rot="5400000">
            <a:off x="6060845" y="716295"/>
            <a:ext cx="5259296" cy="54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4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95D2-6EC8-7A30-00A7-FF8A0C00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n-CA" sz="3600">
                <a:solidFill>
                  <a:srgbClr val="FFFFFF"/>
                </a:solidFill>
              </a:rPr>
              <a:t>A quote from Gordon McInally: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070833-1DC8-EA5E-41EF-713E45BDDC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40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4F0F-23DC-0DDB-0B33-0026A054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Outcomes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C86640B-98C4-EBD9-6548-5A6AD723F7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9058" y="2279599"/>
            <a:ext cx="5431536" cy="382923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A5F8E-21B0-88EC-35CE-D3B395860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11408" y="2274585"/>
            <a:ext cx="5431536" cy="38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F8CF-45A7-4D7A-CA66-5E8EADB7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Informed by numbers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906FCE-937B-9B84-DF4E-FE7EEC191E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9058" y="2279599"/>
            <a:ext cx="5431536" cy="382923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E19BDA-D072-222D-81CF-F3F89D0B2A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1408" y="2274585"/>
            <a:ext cx="5431536" cy="38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4F612E-6E65-5374-7B69-FA9F372B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dirty="0"/>
              <a:t>London South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3E6D93-71D2-6DC6-D2E8-EFCCAA4D5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252870"/>
            <a:ext cx="3658181" cy="37415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Paul Harris Fellows 13 (84)</a:t>
            </a:r>
          </a:p>
          <a:p>
            <a:pPr marL="0" indent="0">
              <a:buNone/>
            </a:pPr>
            <a:r>
              <a:rPr lang="en-US" sz="2400" dirty="0"/>
              <a:t>Major Donors (1)</a:t>
            </a:r>
          </a:p>
          <a:p>
            <a:pPr marL="0" indent="0">
              <a:buNone/>
            </a:pPr>
            <a:r>
              <a:rPr lang="en-US" sz="2400" dirty="0"/>
              <a:t>Benefactors (4)</a:t>
            </a:r>
          </a:p>
          <a:p>
            <a:pPr marL="0" indent="0">
              <a:buNone/>
            </a:pPr>
            <a:r>
              <a:rPr lang="en-US" sz="2400" dirty="0"/>
              <a:t>Bequest Society (4)</a:t>
            </a:r>
          </a:p>
          <a:p>
            <a:pPr marL="0" indent="0">
              <a:buNone/>
            </a:pPr>
            <a:r>
              <a:rPr lang="en-US" sz="2400" dirty="0"/>
              <a:t>Paul Harris Society (4)</a:t>
            </a:r>
          </a:p>
          <a:p>
            <a:pPr marL="0" indent="0">
              <a:buNone/>
            </a:pPr>
            <a:r>
              <a:rPr lang="en-US" sz="2400" dirty="0"/>
              <a:t>Polio Plus </a:t>
            </a:r>
            <a:r>
              <a:rPr lang="en-US" sz="2400"/>
              <a:t>Society (2)</a:t>
            </a:r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2" name="Picture 1" descr="Group of people having fun at music concert">
            <a:extLst>
              <a:ext uri="{FF2B5EF4-FFF2-40B4-BE49-F238E27FC236}">
                <a16:creationId xmlns:a16="http://schemas.microsoft.com/office/drawing/2014/main" id="{53B33E93-B8C4-474F-A806-2044161AC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100" y="1186004"/>
            <a:ext cx="6589372" cy="438540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786E5D-4FD0-91EA-6850-5C6C60B71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640" y="1435510"/>
            <a:ext cx="6656832" cy="3700407"/>
          </a:xfrm>
        </p:spPr>
        <p:txBody>
          <a:bodyPr>
            <a:normAutofit/>
          </a:bodyPr>
          <a:lstStyle/>
          <a:p>
            <a:pPr marL="0" indent="0" algn="ctr" defTabSz="576072">
              <a:spcBef>
                <a:spcPts val="630"/>
              </a:spcBef>
              <a:buNone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Date </a:t>
            </a:r>
            <a:r>
              <a:rPr lang="en-US" sz="3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June 20</a:t>
            </a:r>
            <a:r>
              <a:rPr lang="en-US" sz="3200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3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1989</a:t>
            </a:r>
          </a:p>
          <a:p>
            <a:pPr marL="0" indent="0" algn="ctr" defTabSz="576072">
              <a:spcBef>
                <a:spcPts val="630"/>
              </a:spcBef>
              <a:buNone/>
            </a:pPr>
            <a:r>
              <a:rPr lang="en-US" sz="3200" dirty="0"/>
              <a:t>Goals for the year?</a:t>
            </a:r>
          </a:p>
          <a:p>
            <a:pPr marL="0" indent="0" algn="ctr" defTabSz="576072">
              <a:spcBef>
                <a:spcPts val="630"/>
              </a:spcBef>
              <a:buNone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time T</a:t>
            </a:r>
            <a:r>
              <a:rPr lang="en-US" sz="3200" dirty="0"/>
              <a:t>RF giving = $135,013 USD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4018" indent="-144018" defTabSz="576072">
              <a:spcBef>
                <a:spcPts val="630"/>
              </a:spcBef>
            </a:pPr>
            <a:endParaRPr lang="en-US" sz="176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126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4F612E-6E65-5374-7B69-FA9F372B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District 6330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3E6D93-71D2-6DC6-D2E8-EFCCAA4D5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Total giving this year is: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fr-CA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$502,496</a:t>
            </a:r>
            <a:r>
              <a:rPr lang="fr-CA" sz="3600" dirty="0"/>
              <a:t> </a:t>
            </a:r>
            <a:endParaRPr lang="en-US" sz="3600" dirty="0"/>
          </a:p>
        </p:txBody>
      </p:sp>
      <p:pic>
        <p:nvPicPr>
          <p:cNvPr id="2" name="Picture 1" descr="Group of people having fun at music concert">
            <a:extLst>
              <a:ext uri="{FF2B5EF4-FFF2-40B4-BE49-F238E27FC236}">
                <a16:creationId xmlns:a16="http://schemas.microsoft.com/office/drawing/2014/main" id="{53B33E93-B8C4-474F-A806-2044161AC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100" y="1186004"/>
            <a:ext cx="6589372" cy="438540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786E5D-4FD0-91EA-6850-5C6C60B71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640" y="1435510"/>
            <a:ext cx="6656832" cy="3700407"/>
          </a:xfrm>
        </p:spPr>
        <p:txBody>
          <a:bodyPr/>
          <a:lstStyle/>
          <a:p>
            <a:pPr marL="0" indent="0" algn="ctr" defTabSz="576072">
              <a:spcBef>
                <a:spcPts val="630"/>
              </a:spcBef>
              <a:buNone/>
            </a:pPr>
            <a:endParaRPr lang="en-US" sz="5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 defTabSz="576072">
              <a:spcBef>
                <a:spcPts val="630"/>
              </a:spcBef>
              <a:buNone/>
            </a:pPr>
            <a:r>
              <a:rPr lang="en-US" sz="5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</a:t>
            </a:r>
          </a:p>
          <a:p>
            <a:pPr marL="144018" indent="-144018" defTabSz="576072">
              <a:spcBef>
                <a:spcPts val="630"/>
              </a:spcBef>
            </a:pPr>
            <a:endParaRPr lang="en-US" sz="176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309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A2D3-48E6-E170-C35E-86AD4320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/>
              <a:t>District 6330 Strategic Plan 2023-24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F0AEA4-3101-A517-4458-D4F1D2AF9A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27045"/>
          <a:ext cx="10515600" cy="4965834"/>
        </p:xfrm>
        <a:graphic>
          <a:graphicData uri="http://schemas.openxmlformats.org/drawingml/2006/table">
            <a:tbl>
              <a:tblPr firstRow="1" firstCol="1" bandRow="1"/>
              <a:tblGrid>
                <a:gridCol w="1895856">
                  <a:extLst>
                    <a:ext uri="{9D8B030D-6E8A-4147-A177-3AD203B41FA5}">
                      <a16:colId xmlns:a16="http://schemas.microsoft.com/office/drawing/2014/main" val="2221448234"/>
                    </a:ext>
                  </a:extLst>
                </a:gridCol>
                <a:gridCol w="2679192">
                  <a:extLst>
                    <a:ext uri="{9D8B030D-6E8A-4147-A177-3AD203B41FA5}">
                      <a16:colId xmlns:a16="http://schemas.microsoft.com/office/drawing/2014/main" val="3959390630"/>
                    </a:ext>
                  </a:extLst>
                </a:gridCol>
                <a:gridCol w="2860371">
                  <a:extLst>
                    <a:ext uri="{9D8B030D-6E8A-4147-A177-3AD203B41FA5}">
                      <a16:colId xmlns:a16="http://schemas.microsoft.com/office/drawing/2014/main" val="3289889171"/>
                    </a:ext>
                  </a:extLst>
                </a:gridCol>
                <a:gridCol w="1148405">
                  <a:extLst>
                    <a:ext uri="{9D8B030D-6E8A-4147-A177-3AD203B41FA5}">
                      <a16:colId xmlns:a16="http://schemas.microsoft.com/office/drawing/2014/main" val="71233627"/>
                    </a:ext>
                  </a:extLst>
                </a:gridCol>
                <a:gridCol w="965888">
                  <a:extLst>
                    <a:ext uri="{9D8B030D-6E8A-4147-A177-3AD203B41FA5}">
                      <a16:colId xmlns:a16="http://schemas.microsoft.com/office/drawing/2014/main" val="3070604049"/>
                    </a:ext>
                  </a:extLst>
                </a:gridCol>
                <a:gridCol w="965888">
                  <a:extLst>
                    <a:ext uri="{9D8B030D-6E8A-4147-A177-3AD203B41FA5}">
                      <a16:colId xmlns:a16="http://schemas.microsoft.com/office/drawing/2014/main" val="1256370048"/>
                    </a:ext>
                  </a:extLst>
                </a:gridCol>
              </a:tblGrid>
              <a:tr h="199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Direction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2023-24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2024-25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2025-26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704604"/>
                  </a:ext>
                </a:extLst>
              </a:tr>
              <a:tr h="156704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our Impact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 clubs to shift their attrition/attraction rates into the “green zone”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 clubs into the “green zone”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82721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 clubs out of the “red zone”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781362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percentage of clubs that have a membership chair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60%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19275" algn="l"/>
                        </a:tabLs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495474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the generous support we give to the Rotary Foundation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number of clubs with a foundation chair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60%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685205"/>
                  </a:ext>
                </a:extLst>
              </a:tr>
              <a:tr h="3206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percentage of clubs that participate in annual giving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85%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522788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number of Paul Harris Society members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346629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number of Polio Plus Society members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74240"/>
                  </a:ext>
                </a:extLst>
              </a:tr>
              <a:tr h="3206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our engagement in youth programs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number of clubs that are engaged in the RYE program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356488"/>
                  </a:ext>
                </a:extLst>
              </a:tr>
              <a:tr h="32066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 our Reach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district committee’s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and support new clubs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our communities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Committees have more than 1 member, a succession plan and terms of reference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of committees have Terms of Reference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9706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 additional clubs 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130926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percentage of women in D6330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40%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766224"/>
                  </a:ext>
                </a:extLst>
              </a:tr>
              <a:tr h="3206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number of service projects documented in Rotary Club Central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340986"/>
                  </a:ext>
                </a:extLst>
              </a:tr>
              <a:tr h="32066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Participant Engagement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the Visioning Program as a club resource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Visioning Facilitator Orientation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clubs will go through visioning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543717"/>
                  </a:ext>
                </a:extLst>
              </a:tr>
              <a:tr h="3206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number of members who participate in service projects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percentage of clubs that have set goals in Rotary Club Central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925646"/>
                  </a:ext>
                </a:extLst>
              </a:tr>
              <a:tr h="3206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monitoring system for club youth protection requirements (YVM)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compliance with reporting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Documentation in YVM will be completed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310414"/>
                  </a:ext>
                </a:extLst>
              </a:tr>
              <a:tr h="484620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our Ability to Adapt</a:t>
                      </a:r>
                      <a:endParaRPr lang="en-C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club member engagement with the district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members who participate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Facilitation sessions for new secretaries, treasurers and foundation chairs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493987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District leadership opportunities to Rotaractors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Rotaractors are invited to join district committees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597027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number of members on District Facebook page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087581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open rates for District newsletter emails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90328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percentage of clubs with a Public Image Chair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60%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59367"/>
                  </a:ext>
                </a:extLst>
              </a:tr>
              <a:tr h="1567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 the risk of software failure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There are multiple gatekeepers for district software programs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6" marR="46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225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41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79CA86-B4B8-5B33-EB8D-EE5027711C6B}"/>
              </a:ext>
            </a:extLst>
          </p:cNvPr>
          <p:cNvSpPr/>
          <p:nvPr/>
        </p:nvSpPr>
        <p:spPr>
          <a:xfrm>
            <a:off x="8358553" y="2708847"/>
            <a:ext cx="2492404" cy="16616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248">
              <a:spcAft>
                <a:spcPts val="600"/>
              </a:spcAft>
            </a:pPr>
            <a:r>
              <a:rPr lang="en-CA" sz="165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Membership chairs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49B40-565D-1BE8-538F-787D4600C868}"/>
              </a:ext>
            </a:extLst>
          </p:cNvPr>
          <p:cNvSpPr/>
          <p:nvPr/>
        </p:nvSpPr>
        <p:spPr>
          <a:xfrm>
            <a:off x="4053613" y="1746618"/>
            <a:ext cx="42387" cy="423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9F4FE1-71C1-D919-2537-DA15A957AC10}"/>
              </a:ext>
            </a:extLst>
          </p:cNvPr>
          <p:cNvSpPr/>
          <p:nvPr/>
        </p:nvSpPr>
        <p:spPr>
          <a:xfrm>
            <a:off x="7517142" y="764793"/>
            <a:ext cx="2560224" cy="15073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248">
              <a:spcAft>
                <a:spcPts val="600"/>
              </a:spcAft>
            </a:pPr>
            <a:r>
              <a:rPr lang="en-CA" sz="165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Foundation chairs</a:t>
            </a:r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1F9FA8-CDE1-2C64-1FAE-4F2CC8DC105E}"/>
              </a:ext>
            </a:extLst>
          </p:cNvPr>
          <p:cNvSpPr/>
          <p:nvPr/>
        </p:nvSpPr>
        <p:spPr>
          <a:xfrm>
            <a:off x="3011287" y="4597982"/>
            <a:ext cx="2348285" cy="144118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248">
              <a:spcAft>
                <a:spcPts val="600"/>
              </a:spcAft>
            </a:pPr>
            <a:r>
              <a:rPr lang="en-CA" sz="165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Annual Giving</a:t>
            </a:r>
            <a:endParaRPr lang="en-CA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653FAADE-4EB6-B9B1-D938-6D08883AB4ED}"/>
              </a:ext>
            </a:extLst>
          </p:cNvPr>
          <p:cNvSpPr/>
          <p:nvPr/>
        </p:nvSpPr>
        <p:spPr>
          <a:xfrm>
            <a:off x="891481" y="93493"/>
            <a:ext cx="3204519" cy="3051923"/>
          </a:xfrm>
          <a:prstGeom prst="star5">
            <a:avLst/>
          </a:prstGeom>
          <a:solidFill>
            <a:srgbClr val="DA2EB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248">
              <a:spcAft>
                <a:spcPts val="600"/>
              </a:spcAft>
            </a:pPr>
            <a:r>
              <a:rPr lang="en-CA" sz="165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Women in Rotary</a:t>
            </a:r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DE99F4-04BE-A5E7-075D-0259EB597E07}"/>
              </a:ext>
            </a:extLst>
          </p:cNvPr>
          <p:cNvSpPr/>
          <p:nvPr/>
        </p:nvSpPr>
        <p:spPr>
          <a:xfrm>
            <a:off x="4625596" y="2475928"/>
            <a:ext cx="2724126" cy="15344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248">
              <a:spcAft>
                <a:spcPts val="600"/>
              </a:spcAft>
            </a:pPr>
            <a:r>
              <a:rPr lang="en-CA" sz="165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Visioning</a:t>
            </a:r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EBCFF2-8F03-71A7-A4AA-CFB3567E32BF}"/>
              </a:ext>
            </a:extLst>
          </p:cNvPr>
          <p:cNvSpPr/>
          <p:nvPr/>
        </p:nvSpPr>
        <p:spPr>
          <a:xfrm>
            <a:off x="4348039" y="227442"/>
            <a:ext cx="2865416" cy="160226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248">
              <a:spcAft>
                <a:spcPts val="600"/>
              </a:spcAft>
            </a:pPr>
            <a:r>
              <a:rPr lang="en-CA" sz="1656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Public Image Chairs</a:t>
            </a:r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E5017-885C-7773-9855-39B77869ABBD}"/>
              </a:ext>
            </a:extLst>
          </p:cNvPr>
          <p:cNvSpPr/>
          <p:nvPr/>
        </p:nvSpPr>
        <p:spPr>
          <a:xfrm>
            <a:off x="6502400" y="4597982"/>
            <a:ext cx="1790439" cy="1261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248">
              <a:spcAft>
                <a:spcPts val="600"/>
              </a:spcAft>
            </a:pPr>
            <a:r>
              <a:rPr lang="en-CA" sz="165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Facilitation groups including DEI and environment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A12678-D718-717E-5A4D-182C0C2B3370}"/>
              </a:ext>
            </a:extLst>
          </p:cNvPr>
          <p:cNvSpPr/>
          <p:nvPr/>
        </p:nvSpPr>
        <p:spPr>
          <a:xfrm>
            <a:off x="1392072" y="3442131"/>
            <a:ext cx="1619215" cy="8477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248">
              <a:spcAft>
                <a:spcPts val="600"/>
              </a:spcAft>
            </a:pPr>
            <a:r>
              <a:rPr lang="en-CA" sz="1656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Youth Volunteer Management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205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Widescreen</PresentationFormat>
  <Paragraphs>153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Project Impact</vt:lpstr>
      <vt:lpstr>A quote from Gordon McInally:</vt:lpstr>
      <vt:lpstr>Outcomes</vt:lpstr>
      <vt:lpstr>Informed by numbers</vt:lpstr>
      <vt:lpstr>London South</vt:lpstr>
      <vt:lpstr>District 6330</vt:lpstr>
      <vt:lpstr>District 6330 Strategic Plan 2023-24</vt:lpstr>
      <vt:lpstr>PowerPoint Presentation</vt:lpstr>
      <vt:lpstr>PowerPoint Presentation</vt:lpstr>
      <vt:lpstr>Community Safety and Wellbeing</vt:lpstr>
      <vt:lpstr>Plant a Seed</vt:lpstr>
      <vt:lpstr>Thanks for creating hope in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Rouse</dc:creator>
  <cp:lastModifiedBy>Brenda Rouse</cp:lastModifiedBy>
  <cp:revision>2</cp:revision>
  <dcterms:created xsi:type="dcterms:W3CDTF">2023-08-15T21:42:36Z</dcterms:created>
  <dcterms:modified xsi:type="dcterms:W3CDTF">2023-08-15T22:01:17Z</dcterms:modified>
</cp:coreProperties>
</file>