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99" r:id="rId5"/>
    <p:sldId id="257" r:id="rId6"/>
    <p:sldId id="289" r:id="rId7"/>
    <p:sldId id="297" r:id="rId8"/>
    <p:sldId id="300" r:id="rId9"/>
    <p:sldId id="291" r:id="rId10"/>
    <p:sldId id="288" r:id="rId11"/>
    <p:sldId id="286" r:id="rId12"/>
    <p:sldId id="292" r:id="rId13"/>
    <p:sldId id="307" r:id="rId14"/>
    <p:sldId id="301" r:id="rId15"/>
    <p:sldId id="303" r:id="rId16"/>
    <p:sldId id="302" r:id="rId17"/>
    <p:sldId id="309" r:id="rId18"/>
    <p:sldId id="294" r:id="rId19"/>
    <p:sldId id="306" r:id="rId20"/>
    <p:sldId id="29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EB4F8E-4F16-9FF6-A09A-FF953374DD99}" v="242" dt="2026-02-26T02:22:42.088"/>
    <p1510:client id="{C03927B7-C407-8535-BB6B-0EE5112958F4}" v="206" dt="2026-02-25T03:02:42.758"/>
    <p1510:client id="{D1C72433-C398-B628-4E89-B215FBF93625}" v="30" dt="2026-02-26T23:23:14.628"/>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5646" autoAdjust="0"/>
  </p:normalViewPr>
  <p:slideViewPr>
    <p:cSldViewPr snapToGrid="0">
      <p:cViewPr varScale="1">
        <p:scale>
          <a:sx n="72" d="100"/>
          <a:sy n="72" d="100"/>
        </p:scale>
        <p:origin x="584" y="60"/>
      </p:cViewPr>
      <p:guideLst/>
    </p:cSldViewPr>
  </p:slideViewPr>
  <p:outlineViewPr>
    <p:cViewPr>
      <p:scale>
        <a:sx n="33" d="100"/>
        <a:sy n="33" d="100"/>
      </p:scale>
      <p:origin x="0" y="-5760"/>
    </p:cViewPr>
  </p:outlineViewPr>
  <p:notesTextViewPr>
    <p:cViewPr>
      <p:scale>
        <a:sx n="1" d="1"/>
        <a:sy n="1" d="1"/>
      </p:scale>
      <p:origin x="0" y="0"/>
    </p:cViewPr>
  </p:notesTextViewPr>
  <p:sorterViewPr>
    <p:cViewPr varScale="1">
      <p:scale>
        <a:sx n="100" d="100"/>
        <a:sy n="100" d="100"/>
      </p:scale>
      <p:origin x="0" y="-7325"/>
    </p:cViewPr>
  </p:sorterViewPr>
  <p:notesViewPr>
    <p:cSldViewPr snapToGrid="0">
      <p:cViewPr varScale="1">
        <p:scale>
          <a:sx n="58" d="100"/>
          <a:sy n="58" d="100"/>
        </p:scale>
        <p:origin x="237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B69C3-1F19-4818-B57F-8BB619267CF0}"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F7FE4EB3-8273-477B-B4D8-A2D10D89D108}">
      <dgm:prSet phldrT="[Text]" phldr="0"/>
      <dgm:spPr/>
      <dgm:t>
        <a:bodyPr/>
        <a:lstStyle/>
        <a:p>
          <a:r>
            <a:rPr lang="en-US" dirty="0">
              <a:latin typeface="Tenorite"/>
            </a:rPr>
            <a:t>Exchange</a:t>
          </a:r>
          <a:endParaRPr lang="en-US" dirty="0"/>
        </a:p>
      </dgm:t>
    </dgm:pt>
    <dgm:pt modelId="{0DCCBE93-2787-49C3-8F94-A0AB39790DBB}" type="parTrans" cxnId="{D1FC0D8D-52B2-41D1-A73C-9935BFE1C03C}">
      <dgm:prSet/>
      <dgm:spPr/>
      <dgm:t>
        <a:bodyPr/>
        <a:lstStyle/>
        <a:p>
          <a:endParaRPr lang="en-US"/>
        </a:p>
      </dgm:t>
    </dgm:pt>
    <dgm:pt modelId="{C8B722DE-3752-4B33-9680-CD8DD4A6B775}" type="sibTrans" cxnId="{D1FC0D8D-52B2-41D1-A73C-9935BFE1C03C}">
      <dgm:prSet/>
      <dgm:spPr/>
      <dgm:t>
        <a:bodyPr/>
        <a:lstStyle/>
        <a:p>
          <a:endParaRPr lang="en-US"/>
        </a:p>
      </dgm:t>
    </dgm:pt>
    <dgm:pt modelId="{42412FB5-8653-40E7-AFFD-A5243717F0A5}">
      <dgm:prSet phldr="0"/>
      <dgm:spPr/>
      <dgm:t>
        <a:bodyPr/>
        <a:lstStyle/>
        <a:p>
          <a:pPr rtl="0"/>
          <a:r>
            <a:rPr lang="en-US">
              <a:latin typeface="Tenorite"/>
            </a:rPr>
            <a:t>Interact</a:t>
          </a:r>
        </a:p>
      </dgm:t>
    </dgm:pt>
    <dgm:pt modelId="{2E26A3A2-0269-4B62-820B-FB58A7473CE7}" type="parTrans" cxnId="{9B114398-C184-4CEC-890E-952108627DFF}">
      <dgm:prSet/>
      <dgm:spPr/>
    </dgm:pt>
    <dgm:pt modelId="{0B80A54D-DEEB-4C50-8A9D-33CA578DAA02}" type="sibTrans" cxnId="{9B114398-C184-4CEC-890E-952108627DFF}">
      <dgm:prSet/>
      <dgm:spPr/>
    </dgm:pt>
    <dgm:pt modelId="{D59A3027-320A-43A1-9A7E-30D62ACEEC7D}">
      <dgm:prSet phldr="0"/>
      <dgm:spPr/>
      <dgm:t>
        <a:bodyPr/>
        <a:lstStyle/>
        <a:p>
          <a:pPr rtl="0"/>
          <a:r>
            <a:rPr lang="en-US" dirty="0" err="1">
              <a:latin typeface="Tenorite"/>
            </a:rPr>
            <a:t>Rotex</a:t>
          </a:r>
          <a:endParaRPr lang="en-US" dirty="0">
            <a:latin typeface="Tenorite"/>
          </a:endParaRPr>
        </a:p>
      </dgm:t>
    </dgm:pt>
    <dgm:pt modelId="{C1579816-62FB-43B7-AD90-4687A6703D5F}" type="parTrans" cxnId="{097F9EE1-C5D6-4FCD-B422-B02A985C4CDB}">
      <dgm:prSet/>
      <dgm:spPr/>
    </dgm:pt>
    <dgm:pt modelId="{BBE792A2-433D-4DD6-AD63-A5091339DFCE}" type="sibTrans" cxnId="{097F9EE1-C5D6-4FCD-B422-B02A985C4CDB}">
      <dgm:prSet/>
      <dgm:spPr/>
    </dgm:pt>
    <dgm:pt modelId="{929F20A7-95E2-4FC5-A9E4-0A5E8995EFBA}">
      <dgm:prSet phldr="0"/>
      <dgm:spPr/>
      <dgm:t>
        <a:bodyPr/>
        <a:lstStyle/>
        <a:p>
          <a:pPr rtl="0"/>
          <a:r>
            <a:rPr lang="en-US" dirty="0">
              <a:latin typeface="Tenorite"/>
            </a:rPr>
            <a:t>Rotaract</a:t>
          </a:r>
        </a:p>
      </dgm:t>
    </dgm:pt>
    <dgm:pt modelId="{F59D4656-01F9-4D6C-B7D6-D317A3456914}" type="parTrans" cxnId="{B7768395-97BB-48F3-8A9B-C0C79B29D001}">
      <dgm:prSet/>
      <dgm:spPr/>
    </dgm:pt>
    <dgm:pt modelId="{81C22D32-2CA6-414C-A934-38197582E5CE}" type="sibTrans" cxnId="{B7768395-97BB-48F3-8A9B-C0C79B29D001}">
      <dgm:prSet/>
      <dgm:spPr/>
    </dgm:pt>
    <dgm:pt modelId="{7CDCCC67-E640-4F01-8814-1353F4D3782F}" type="pres">
      <dgm:prSet presAssocID="{0BAB69C3-1F19-4818-B57F-8BB619267CF0}" presName="arrowDiagram" presStyleCnt="0">
        <dgm:presLayoutVars>
          <dgm:chMax val="5"/>
          <dgm:dir/>
          <dgm:resizeHandles val="exact"/>
        </dgm:presLayoutVars>
      </dgm:prSet>
      <dgm:spPr/>
    </dgm:pt>
    <dgm:pt modelId="{D0C5232B-79DD-45C6-9E0A-924A24E52686}" type="pres">
      <dgm:prSet presAssocID="{0BAB69C3-1F19-4818-B57F-8BB619267CF0}" presName="arrow" presStyleLbl="bgShp" presStyleIdx="0" presStyleCnt="1"/>
      <dgm:spPr/>
    </dgm:pt>
    <dgm:pt modelId="{297FEB4D-5323-4714-A6CE-FD234C68CFDA}" type="pres">
      <dgm:prSet presAssocID="{0BAB69C3-1F19-4818-B57F-8BB619267CF0}" presName="arrowDiagram4" presStyleCnt="0"/>
      <dgm:spPr/>
    </dgm:pt>
    <dgm:pt modelId="{F1BC2223-FD45-493F-9502-2FB6FF933424}" type="pres">
      <dgm:prSet presAssocID="{42412FB5-8653-40E7-AFFD-A5243717F0A5}" presName="bullet4a" presStyleLbl="node1" presStyleIdx="0" presStyleCnt="4"/>
      <dgm:spPr/>
    </dgm:pt>
    <dgm:pt modelId="{F813A5F6-54A5-46C9-AB0E-F8C85771CECB}" type="pres">
      <dgm:prSet presAssocID="{42412FB5-8653-40E7-AFFD-A5243717F0A5}" presName="textBox4a" presStyleLbl="revTx" presStyleIdx="0" presStyleCnt="4">
        <dgm:presLayoutVars>
          <dgm:bulletEnabled val="1"/>
        </dgm:presLayoutVars>
      </dgm:prSet>
      <dgm:spPr/>
    </dgm:pt>
    <dgm:pt modelId="{E036F93F-95F1-427F-9FFE-ECEC12EE752E}" type="pres">
      <dgm:prSet presAssocID="{F7FE4EB3-8273-477B-B4D8-A2D10D89D108}" presName="bullet4b" presStyleLbl="node1" presStyleIdx="1" presStyleCnt="4"/>
      <dgm:spPr/>
    </dgm:pt>
    <dgm:pt modelId="{A3B27EF0-F0EE-4C8A-B4EA-2957471FF6B7}" type="pres">
      <dgm:prSet presAssocID="{F7FE4EB3-8273-477B-B4D8-A2D10D89D108}" presName="textBox4b" presStyleLbl="revTx" presStyleIdx="1" presStyleCnt="4">
        <dgm:presLayoutVars>
          <dgm:bulletEnabled val="1"/>
        </dgm:presLayoutVars>
      </dgm:prSet>
      <dgm:spPr/>
    </dgm:pt>
    <dgm:pt modelId="{C189E87A-AA90-4D5E-9B7A-C69EE1976811}" type="pres">
      <dgm:prSet presAssocID="{D59A3027-320A-43A1-9A7E-30D62ACEEC7D}" presName="bullet4c" presStyleLbl="node1" presStyleIdx="2" presStyleCnt="4"/>
      <dgm:spPr/>
    </dgm:pt>
    <dgm:pt modelId="{5122B0E5-E8BB-4F1E-9F0D-C7AEB6C418AE}" type="pres">
      <dgm:prSet presAssocID="{D59A3027-320A-43A1-9A7E-30D62ACEEC7D}" presName="textBox4c" presStyleLbl="revTx" presStyleIdx="2" presStyleCnt="4">
        <dgm:presLayoutVars>
          <dgm:bulletEnabled val="1"/>
        </dgm:presLayoutVars>
      </dgm:prSet>
      <dgm:spPr/>
    </dgm:pt>
    <dgm:pt modelId="{C39DF06E-7F4B-4793-8247-941EA16AF321}" type="pres">
      <dgm:prSet presAssocID="{929F20A7-95E2-4FC5-A9E4-0A5E8995EFBA}" presName="bullet4d" presStyleLbl="node1" presStyleIdx="3" presStyleCnt="4"/>
      <dgm:spPr/>
    </dgm:pt>
    <dgm:pt modelId="{185B3876-4FA2-4307-AA41-AEB9C339E7CD}" type="pres">
      <dgm:prSet presAssocID="{929F20A7-95E2-4FC5-A9E4-0A5E8995EFBA}" presName="textBox4d" presStyleLbl="revTx" presStyleIdx="3" presStyleCnt="4">
        <dgm:presLayoutVars>
          <dgm:bulletEnabled val="1"/>
        </dgm:presLayoutVars>
      </dgm:prSet>
      <dgm:spPr/>
    </dgm:pt>
  </dgm:ptLst>
  <dgm:cxnLst>
    <dgm:cxn modelId="{0C3A2822-7CBE-4954-812E-1495B6C30532}" type="presOf" srcId="{929F20A7-95E2-4FC5-A9E4-0A5E8995EFBA}" destId="{185B3876-4FA2-4307-AA41-AEB9C339E7CD}" srcOrd="0" destOrd="0" presId="urn:microsoft.com/office/officeart/2005/8/layout/arrow2"/>
    <dgm:cxn modelId="{F5500450-413D-4559-95F8-397F27015510}" type="presOf" srcId="{D59A3027-320A-43A1-9A7E-30D62ACEEC7D}" destId="{5122B0E5-E8BB-4F1E-9F0D-C7AEB6C418AE}" srcOrd="0" destOrd="0" presId="urn:microsoft.com/office/officeart/2005/8/layout/arrow2"/>
    <dgm:cxn modelId="{38682852-1EEB-4C0B-A7CD-27BF074FFD2D}" type="presOf" srcId="{0BAB69C3-1F19-4818-B57F-8BB619267CF0}" destId="{7CDCCC67-E640-4F01-8814-1353F4D3782F}" srcOrd="0" destOrd="0" presId="urn:microsoft.com/office/officeart/2005/8/layout/arrow2"/>
    <dgm:cxn modelId="{D1FC0D8D-52B2-41D1-A73C-9935BFE1C03C}" srcId="{0BAB69C3-1F19-4818-B57F-8BB619267CF0}" destId="{F7FE4EB3-8273-477B-B4D8-A2D10D89D108}" srcOrd="1" destOrd="0" parTransId="{0DCCBE93-2787-49C3-8F94-A0AB39790DBB}" sibTransId="{C8B722DE-3752-4B33-9680-CD8DD4A6B775}"/>
    <dgm:cxn modelId="{B7768395-97BB-48F3-8A9B-C0C79B29D001}" srcId="{0BAB69C3-1F19-4818-B57F-8BB619267CF0}" destId="{929F20A7-95E2-4FC5-A9E4-0A5E8995EFBA}" srcOrd="3" destOrd="0" parTransId="{F59D4656-01F9-4D6C-B7D6-D317A3456914}" sibTransId="{81C22D32-2CA6-414C-A934-38197582E5CE}"/>
    <dgm:cxn modelId="{9B114398-C184-4CEC-890E-952108627DFF}" srcId="{0BAB69C3-1F19-4818-B57F-8BB619267CF0}" destId="{42412FB5-8653-40E7-AFFD-A5243717F0A5}" srcOrd="0" destOrd="0" parTransId="{2E26A3A2-0269-4B62-820B-FB58A7473CE7}" sibTransId="{0B80A54D-DEEB-4C50-8A9D-33CA578DAA02}"/>
    <dgm:cxn modelId="{4808BBB6-EE65-45A4-A30F-9BD812266087}" type="presOf" srcId="{42412FB5-8653-40E7-AFFD-A5243717F0A5}" destId="{F813A5F6-54A5-46C9-AB0E-F8C85771CECB}" srcOrd="0" destOrd="0" presId="urn:microsoft.com/office/officeart/2005/8/layout/arrow2"/>
    <dgm:cxn modelId="{8DDD11BB-165C-4D6E-84BA-4DC455C7F566}" type="presOf" srcId="{F7FE4EB3-8273-477B-B4D8-A2D10D89D108}" destId="{A3B27EF0-F0EE-4C8A-B4EA-2957471FF6B7}" srcOrd="0" destOrd="0" presId="urn:microsoft.com/office/officeart/2005/8/layout/arrow2"/>
    <dgm:cxn modelId="{097F9EE1-C5D6-4FCD-B422-B02A985C4CDB}" srcId="{0BAB69C3-1F19-4818-B57F-8BB619267CF0}" destId="{D59A3027-320A-43A1-9A7E-30D62ACEEC7D}" srcOrd="2" destOrd="0" parTransId="{C1579816-62FB-43B7-AD90-4687A6703D5F}" sibTransId="{BBE792A2-433D-4DD6-AD63-A5091339DFCE}"/>
    <dgm:cxn modelId="{6EC721FE-8B87-45E9-95D4-63A42BE5B13A}" type="presParOf" srcId="{7CDCCC67-E640-4F01-8814-1353F4D3782F}" destId="{D0C5232B-79DD-45C6-9E0A-924A24E52686}" srcOrd="0" destOrd="0" presId="urn:microsoft.com/office/officeart/2005/8/layout/arrow2"/>
    <dgm:cxn modelId="{A7ABED45-32F1-4F80-A193-CD108037F74A}" type="presParOf" srcId="{7CDCCC67-E640-4F01-8814-1353F4D3782F}" destId="{297FEB4D-5323-4714-A6CE-FD234C68CFDA}" srcOrd="1" destOrd="0" presId="urn:microsoft.com/office/officeart/2005/8/layout/arrow2"/>
    <dgm:cxn modelId="{E46C7769-4875-4696-B18D-7B8FBB4BF657}" type="presParOf" srcId="{297FEB4D-5323-4714-A6CE-FD234C68CFDA}" destId="{F1BC2223-FD45-493F-9502-2FB6FF933424}" srcOrd="0" destOrd="0" presId="urn:microsoft.com/office/officeart/2005/8/layout/arrow2"/>
    <dgm:cxn modelId="{719E4E10-106E-4E3C-882D-1C2A2F1D243D}" type="presParOf" srcId="{297FEB4D-5323-4714-A6CE-FD234C68CFDA}" destId="{F813A5F6-54A5-46C9-AB0E-F8C85771CECB}" srcOrd="1" destOrd="0" presId="urn:microsoft.com/office/officeart/2005/8/layout/arrow2"/>
    <dgm:cxn modelId="{124AFD6F-D5CB-4A22-A7C9-E42B055993BB}" type="presParOf" srcId="{297FEB4D-5323-4714-A6CE-FD234C68CFDA}" destId="{E036F93F-95F1-427F-9FFE-ECEC12EE752E}" srcOrd="2" destOrd="0" presId="urn:microsoft.com/office/officeart/2005/8/layout/arrow2"/>
    <dgm:cxn modelId="{6995690A-0500-4193-99D7-DBD864BF53B7}" type="presParOf" srcId="{297FEB4D-5323-4714-A6CE-FD234C68CFDA}" destId="{A3B27EF0-F0EE-4C8A-B4EA-2957471FF6B7}" srcOrd="3" destOrd="0" presId="urn:microsoft.com/office/officeart/2005/8/layout/arrow2"/>
    <dgm:cxn modelId="{F5FB4196-E945-4EE3-899E-BAE0CCF97106}" type="presParOf" srcId="{297FEB4D-5323-4714-A6CE-FD234C68CFDA}" destId="{C189E87A-AA90-4D5E-9B7A-C69EE1976811}" srcOrd="4" destOrd="0" presId="urn:microsoft.com/office/officeart/2005/8/layout/arrow2"/>
    <dgm:cxn modelId="{0AE60B3B-C932-4AC5-9E01-5FAF84C1ACDA}" type="presParOf" srcId="{297FEB4D-5323-4714-A6CE-FD234C68CFDA}" destId="{5122B0E5-E8BB-4F1E-9F0D-C7AEB6C418AE}" srcOrd="5" destOrd="0" presId="urn:microsoft.com/office/officeart/2005/8/layout/arrow2"/>
    <dgm:cxn modelId="{F1368269-9720-4A5B-9D1C-1F9A3DA352BF}" type="presParOf" srcId="{297FEB4D-5323-4714-A6CE-FD234C68CFDA}" destId="{C39DF06E-7F4B-4793-8247-941EA16AF321}" srcOrd="6" destOrd="0" presId="urn:microsoft.com/office/officeart/2005/8/layout/arrow2"/>
    <dgm:cxn modelId="{E35E9C42-C533-4A0C-9BC2-59401A631AC1}" type="presParOf" srcId="{297FEB4D-5323-4714-A6CE-FD234C68CFDA}" destId="{185B3876-4FA2-4307-AA41-AEB9C339E7CD}"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3A732B-F206-47F7-8AC0-E03C276AAE8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76F68B7-1CB0-40AA-BC3F-18A491E5C3ED}">
      <dgm:prSet phldr="0"/>
      <dgm:spPr/>
      <dgm:t>
        <a:bodyPr/>
        <a:lstStyle/>
        <a:p>
          <a:pPr rtl="0"/>
          <a:r>
            <a:rPr lang="en-US" sz="1100">
              <a:latin typeface="Segoe UI"/>
              <a:cs typeface="Segoe UI"/>
            </a:rPr>
            <a:t>Globalization</a:t>
          </a:r>
          <a:endParaRPr lang="en-US" sz="1800" dirty="0">
            <a:solidFill>
              <a:srgbClr val="000000"/>
            </a:solidFill>
            <a:latin typeface="Tenorite"/>
            <a:cs typeface="Segoe UI"/>
          </a:endParaRPr>
        </a:p>
      </dgm:t>
    </dgm:pt>
    <dgm:pt modelId="{4FE1F142-E184-4E27-AE49-FF2DB4A811BF}" type="parTrans" cxnId="{D117175E-FD92-47E8-9964-BD53FC7471BF}">
      <dgm:prSet/>
      <dgm:spPr/>
    </dgm:pt>
    <dgm:pt modelId="{1030EB08-9F06-40CC-9B1B-3BD8A148F1A0}" type="sibTrans" cxnId="{D117175E-FD92-47E8-9964-BD53FC7471BF}">
      <dgm:prSet/>
      <dgm:spPr/>
    </dgm:pt>
    <dgm:pt modelId="{51E21812-8832-4F4C-BD2B-9BE6405185B8}">
      <dgm:prSet phldr="0"/>
      <dgm:spPr/>
      <dgm:t>
        <a:bodyPr/>
        <a:lstStyle/>
        <a:p>
          <a:pPr rtl="0"/>
          <a:r>
            <a:rPr lang="en-US" sz="1100">
              <a:latin typeface="Segoe UI"/>
              <a:cs typeface="Segoe UI"/>
            </a:rPr>
            <a:t>Intercultural Competence</a:t>
          </a:r>
          <a:endParaRPr lang="en-US" sz="1800">
            <a:latin typeface="Tenorite"/>
            <a:cs typeface="Segoe UI"/>
          </a:endParaRPr>
        </a:p>
      </dgm:t>
    </dgm:pt>
    <dgm:pt modelId="{9F93BAAF-7500-4DB7-8311-42F83BF1C39B}" type="parTrans" cxnId="{389EA38C-51EA-4A83-BAD6-6140173AA9F2}">
      <dgm:prSet/>
      <dgm:spPr/>
    </dgm:pt>
    <dgm:pt modelId="{C8646066-65D8-44BE-B03D-30EF77E0F645}" type="sibTrans" cxnId="{389EA38C-51EA-4A83-BAD6-6140173AA9F2}">
      <dgm:prSet/>
      <dgm:spPr/>
    </dgm:pt>
    <dgm:pt modelId="{39A90282-BA49-411D-90DC-C63BC622CAC4}">
      <dgm:prSet phldr="0"/>
      <dgm:spPr/>
      <dgm:t>
        <a:bodyPr/>
        <a:lstStyle/>
        <a:p>
          <a:r>
            <a:rPr lang="en-US" sz="1100">
              <a:latin typeface="Segoe UI"/>
              <a:cs typeface="Segoe UI"/>
            </a:rPr>
            <a:t>Reflection</a:t>
          </a:r>
          <a:endParaRPr lang="en-US"/>
        </a:p>
      </dgm:t>
    </dgm:pt>
    <dgm:pt modelId="{6DE36AFA-53CC-4B20-9B8C-5380C89E280F}" type="parTrans" cxnId="{2429935A-90FA-4A8C-9E85-571296005D86}">
      <dgm:prSet/>
      <dgm:spPr/>
    </dgm:pt>
    <dgm:pt modelId="{FDE42CFA-69B3-4867-B648-075E1AB5C4AE}" type="sibTrans" cxnId="{2429935A-90FA-4A8C-9E85-571296005D86}">
      <dgm:prSet/>
      <dgm:spPr/>
    </dgm:pt>
    <dgm:pt modelId="{4C95F832-8A8C-428F-AD3C-8992AAF581E5}" type="pres">
      <dgm:prSet presAssocID="{5E3A732B-F206-47F7-8AC0-E03C276AAE86}" presName="diagram" presStyleCnt="0">
        <dgm:presLayoutVars>
          <dgm:dir/>
          <dgm:resizeHandles val="exact"/>
        </dgm:presLayoutVars>
      </dgm:prSet>
      <dgm:spPr/>
    </dgm:pt>
    <dgm:pt modelId="{166B3CDB-5280-4903-810C-2BB7E5EEC652}" type="pres">
      <dgm:prSet presAssocID="{476F68B7-1CB0-40AA-BC3F-18A491E5C3ED}" presName="node" presStyleLbl="node1" presStyleIdx="0" presStyleCnt="3">
        <dgm:presLayoutVars>
          <dgm:bulletEnabled val="1"/>
        </dgm:presLayoutVars>
      </dgm:prSet>
      <dgm:spPr/>
    </dgm:pt>
    <dgm:pt modelId="{35453669-C8C1-4387-8673-94A7A99FA6A3}" type="pres">
      <dgm:prSet presAssocID="{1030EB08-9F06-40CC-9B1B-3BD8A148F1A0}" presName="sibTrans" presStyleCnt="0"/>
      <dgm:spPr/>
    </dgm:pt>
    <dgm:pt modelId="{EAE5583D-4C4E-4C63-86BB-0E97DA81DD85}" type="pres">
      <dgm:prSet presAssocID="{51E21812-8832-4F4C-BD2B-9BE6405185B8}" presName="node" presStyleLbl="node1" presStyleIdx="1" presStyleCnt="3">
        <dgm:presLayoutVars>
          <dgm:bulletEnabled val="1"/>
        </dgm:presLayoutVars>
      </dgm:prSet>
      <dgm:spPr/>
    </dgm:pt>
    <dgm:pt modelId="{CE3F02BB-D189-4E7C-8154-5C83BB3970D1}" type="pres">
      <dgm:prSet presAssocID="{C8646066-65D8-44BE-B03D-30EF77E0F645}" presName="sibTrans" presStyleCnt="0"/>
      <dgm:spPr/>
    </dgm:pt>
    <dgm:pt modelId="{5ED785F3-9FBF-49E1-8103-E8609E8D39C1}" type="pres">
      <dgm:prSet presAssocID="{39A90282-BA49-411D-90DC-C63BC622CAC4}" presName="node" presStyleLbl="node1" presStyleIdx="2" presStyleCnt="3">
        <dgm:presLayoutVars>
          <dgm:bulletEnabled val="1"/>
        </dgm:presLayoutVars>
      </dgm:prSet>
      <dgm:spPr/>
    </dgm:pt>
  </dgm:ptLst>
  <dgm:cxnLst>
    <dgm:cxn modelId="{24FB1B1B-9654-4306-B1D8-44CAB8386BFF}" type="presOf" srcId="{39A90282-BA49-411D-90DC-C63BC622CAC4}" destId="{5ED785F3-9FBF-49E1-8103-E8609E8D39C1}" srcOrd="0" destOrd="0" presId="urn:microsoft.com/office/officeart/2005/8/layout/default"/>
    <dgm:cxn modelId="{D117175E-FD92-47E8-9964-BD53FC7471BF}" srcId="{5E3A732B-F206-47F7-8AC0-E03C276AAE86}" destId="{476F68B7-1CB0-40AA-BC3F-18A491E5C3ED}" srcOrd="0" destOrd="0" parTransId="{4FE1F142-E184-4E27-AE49-FF2DB4A811BF}" sibTransId="{1030EB08-9F06-40CC-9B1B-3BD8A148F1A0}"/>
    <dgm:cxn modelId="{CA020E41-4E93-45E1-B19E-C9454552D991}" type="presOf" srcId="{476F68B7-1CB0-40AA-BC3F-18A491E5C3ED}" destId="{166B3CDB-5280-4903-810C-2BB7E5EEC652}" srcOrd="0" destOrd="0" presId="urn:microsoft.com/office/officeart/2005/8/layout/default"/>
    <dgm:cxn modelId="{2429935A-90FA-4A8C-9E85-571296005D86}" srcId="{5E3A732B-F206-47F7-8AC0-E03C276AAE86}" destId="{39A90282-BA49-411D-90DC-C63BC622CAC4}" srcOrd="2" destOrd="0" parTransId="{6DE36AFA-53CC-4B20-9B8C-5380C89E280F}" sibTransId="{FDE42CFA-69B3-4867-B648-075E1AB5C4AE}"/>
    <dgm:cxn modelId="{389EA38C-51EA-4A83-BAD6-6140173AA9F2}" srcId="{5E3A732B-F206-47F7-8AC0-E03C276AAE86}" destId="{51E21812-8832-4F4C-BD2B-9BE6405185B8}" srcOrd="1" destOrd="0" parTransId="{9F93BAAF-7500-4DB7-8311-42F83BF1C39B}" sibTransId="{C8646066-65D8-44BE-B03D-30EF77E0F645}"/>
    <dgm:cxn modelId="{408393A4-D3EE-4295-8ED7-967CCFCF2F41}" type="presOf" srcId="{5E3A732B-F206-47F7-8AC0-E03C276AAE86}" destId="{4C95F832-8A8C-428F-AD3C-8992AAF581E5}" srcOrd="0" destOrd="0" presId="urn:microsoft.com/office/officeart/2005/8/layout/default"/>
    <dgm:cxn modelId="{849A11E9-0D1C-451D-8902-3B70F5199CF6}" type="presOf" srcId="{51E21812-8832-4F4C-BD2B-9BE6405185B8}" destId="{EAE5583D-4C4E-4C63-86BB-0E97DA81DD85}" srcOrd="0" destOrd="0" presId="urn:microsoft.com/office/officeart/2005/8/layout/default"/>
    <dgm:cxn modelId="{0ED62541-0F0E-4281-BA06-943797E5BBA5}" type="presParOf" srcId="{4C95F832-8A8C-428F-AD3C-8992AAF581E5}" destId="{166B3CDB-5280-4903-810C-2BB7E5EEC652}" srcOrd="0" destOrd="0" presId="urn:microsoft.com/office/officeart/2005/8/layout/default"/>
    <dgm:cxn modelId="{71F3D732-2797-43F0-A6FF-C6B6E27724DB}" type="presParOf" srcId="{4C95F832-8A8C-428F-AD3C-8992AAF581E5}" destId="{35453669-C8C1-4387-8673-94A7A99FA6A3}" srcOrd="1" destOrd="0" presId="urn:microsoft.com/office/officeart/2005/8/layout/default"/>
    <dgm:cxn modelId="{3158F357-6E68-46CF-918C-16E497203015}" type="presParOf" srcId="{4C95F832-8A8C-428F-AD3C-8992AAF581E5}" destId="{EAE5583D-4C4E-4C63-86BB-0E97DA81DD85}" srcOrd="2" destOrd="0" presId="urn:microsoft.com/office/officeart/2005/8/layout/default"/>
    <dgm:cxn modelId="{34030D1D-C879-4985-9362-ABD05BDD38EA}" type="presParOf" srcId="{4C95F832-8A8C-428F-AD3C-8992AAF581E5}" destId="{CE3F02BB-D189-4E7C-8154-5C83BB3970D1}" srcOrd="3" destOrd="0" presId="urn:microsoft.com/office/officeart/2005/8/layout/default"/>
    <dgm:cxn modelId="{16CE26A9-647E-4895-B2DD-DCCC433AE5BD}" type="presParOf" srcId="{4C95F832-8A8C-428F-AD3C-8992AAF581E5}" destId="{5ED785F3-9FBF-49E1-8103-E8609E8D39C1}"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5232B-79DD-45C6-9E0A-924A24E52686}">
      <dsp:nvSpPr>
        <dsp:cNvPr id="0" name=""/>
        <dsp:cNvSpPr/>
      </dsp:nvSpPr>
      <dsp:spPr>
        <a:xfrm>
          <a:off x="1738085" y="0"/>
          <a:ext cx="8966054" cy="560378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BC2223-FD45-493F-9502-2FB6FF933424}">
      <dsp:nvSpPr>
        <dsp:cNvPr id="0" name=""/>
        <dsp:cNvSpPr/>
      </dsp:nvSpPr>
      <dsp:spPr>
        <a:xfrm>
          <a:off x="2621241" y="4166973"/>
          <a:ext cx="206219" cy="2062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13A5F6-54A5-46C9-AB0E-F8C85771CECB}">
      <dsp:nvSpPr>
        <dsp:cNvPr id="0" name=""/>
        <dsp:cNvSpPr/>
      </dsp:nvSpPr>
      <dsp:spPr>
        <a:xfrm>
          <a:off x="2724351" y="4270083"/>
          <a:ext cx="1533195" cy="133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71" tIns="0" rIns="0" bIns="0" numCol="1" spcCol="1270" anchor="t" anchorCtr="0">
          <a:noAutofit/>
        </a:bodyPr>
        <a:lstStyle/>
        <a:p>
          <a:pPr marL="0" lvl="0" indent="0" algn="l" defTabSz="1511300" rtl="0">
            <a:lnSpc>
              <a:spcPct val="90000"/>
            </a:lnSpc>
            <a:spcBef>
              <a:spcPct val="0"/>
            </a:spcBef>
            <a:spcAft>
              <a:spcPct val="35000"/>
            </a:spcAft>
            <a:buNone/>
          </a:pPr>
          <a:r>
            <a:rPr lang="en-US" sz="3400" kern="1200">
              <a:latin typeface="Tenorite"/>
            </a:rPr>
            <a:t>Interact</a:t>
          </a:r>
        </a:p>
      </dsp:txBody>
      <dsp:txXfrm>
        <a:off x="2724351" y="4270083"/>
        <a:ext cx="1533195" cy="1333700"/>
      </dsp:txXfrm>
    </dsp:sp>
    <dsp:sp modelId="{E036F93F-95F1-427F-9FFE-ECEC12EE752E}">
      <dsp:nvSpPr>
        <dsp:cNvPr id="0" name=""/>
        <dsp:cNvSpPr/>
      </dsp:nvSpPr>
      <dsp:spPr>
        <a:xfrm>
          <a:off x="4078225" y="2863533"/>
          <a:ext cx="358642" cy="3586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B27EF0-F0EE-4C8A-B4EA-2957471FF6B7}">
      <dsp:nvSpPr>
        <dsp:cNvPr id="0" name=""/>
        <dsp:cNvSpPr/>
      </dsp:nvSpPr>
      <dsp:spPr>
        <a:xfrm>
          <a:off x="4257546" y="3042854"/>
          <a:ext cx="1882871" cy="2560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037" tIns="0" rIns="0" bIns="0" numCol="1" spcCol="1270" anchor="t" anchorCtr="0">
          <a:noAutofit/>
        </a:bodyPr>
        <a:lstStyle/>
        <a:p>
          <a:pPr marL="0" lvl="0" indent="0" algn="l" defTabSz="1511300">
            <a:lnSpc>
              <a:spcPct val="90000"/>
            </a:lnSpc>
            <a:spcBef>
              <a:spcPct val="0"/>
            </a:spcBef>
            <a:spcAft>
              <a:spcPct val="35000"/>
            </a:spcAft>
            <a:buNone/>
          </a:pPr>
          <a:r>
            <a:rPr lang="en-US" sz="3400" kern="1200" dirty="0">
              <a:latin typeface="Tenorite"/>
            </a:rPr>
            <a:t>Exchange</a:t>
          </a:r>
          <a:endParaRPr lang="en-US" sz="3400" kern="1200" dirty="0"/>
        </a:p>
      </dsp:txBody>
      <dsp:txXfrm>
        <a:off x="4257546" y="3042854"/>
        <a:ext cx="1882871" cy="2560929"/>
      </dsp:txXfrm>
    </dsp:sp>
    <dsp:sp modelId="{C189E87A-AA90-4D5E-9B7A-C69EE1976811}">
      <dsp:nvSpPr>
        <dsp:cNvPr id="0" name=""/>
        <dsp:cNvSpPr/>
      </dsp:nvSpPr>
      <dsp:spPr>
        <a:xfrm>
          <a:off x="5938681" y="1903045"/>
          <a:ext cx="475200" cy="4752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22B0E5-E8BB-4F1E-9F0D-C7AEB6C418AE}">
      <dsp:nvSpPr>
        <dsp:cNvPr id="0" name=""/>
        <dsp:cNvSpPr/>
      </dsp:nvSpPr>
      <dsp:spPr>
        <a:xfrm>
          <a:off x="6176282" y="2140645"/>
          <a:ext cx="1882871" cy="3463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799" tIns="0" rIns="0" bIns="0" numCol="1" spcCol="1270" anchor="t" anchorCtr="0">
          <a:noAutofit/>
        </a:bodyPr>
        <a:lstStyle/>
        <a:p>
          <a:pPr marL="0" lvl="0" indent="0" algn="l" defTabSz="1511300" rtl="0">
            <a:lnSpc>
              <a:spcPct val="90000"/>
            </a:lnSpc>
            <a:spcBef>
              <a:spcPct val="0"/>
            </a:spcBef>
            <a:spcAft>
              <a:spcPct val="35000"/>
            </a:spcAft>
            <a:buNone/>
          </a:pPr>
          <a:r>
            <a:rPr lang="en-US" sz="3400" kern="1200" dirty="0" err="1">
              <a:latin typeface="Tenorite"/>
            </a:rPr>
            <a:t>Rotex</a:t>
          </a:r>
          <a:endParaRPr lang="en-US" sz="3400" kern="1200" dirty="0">
            <a:latin typeface="Tenorite"/>
          </a:endParaRPr>
        </a:p>
      </dsp:txBody>
      <dsp:txXfrm>
        <a:off x="6176282" y="2140645"/>
        <a:ext cx="1882871" cy="3463138"/>
      </dsp:txXfrm>
    </dsp:sp>
    <dsp:sp modelId="{C39DF06E-7F4B-4793-8247-941EA16AF321}">
      <dsp:nvSpPr>
        <dsp:cNvPr id="0" name=""/>
        <dsp:cNvSpPr/>
      </dsp:nvSpPr>
      <dsp:spPr>
        <a:xfrm>
          <a:off x="7965010" y="1267575"/>
          <a:ext cx="636589" cy="6365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B3876-4FA2-4307-AA41-AEB9C339E7CD}">
      <dsp:nvSpPr>
        <dsp:cNvPr id="0" name=""/>
        <dsp:cNvSpPr/>
      </dsp:nvSpPr>
      <dsp:spPr>
        <a:xfrm>
          <a:off x="8283305" y="1585870"/>
          <a:ext cx="1882871" cy="401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316" tIns="0" rIns="0" bIns="0" numCol="1" spcCol="1270" anchor="t" anchorCtr="0">
          <a:noAutofit/>
        </a:bodyPr>
        <a:lstStyle/>
        <a:p>
          <a:pPr marL="0" lvl="0" indent="0" algn="l" defTabSz="1511300" rtl="0">
            <a:lnSpc>
              <a:spcPct val="90000"/>
            </a:lnSpc>
            <a:spcBef>
              <a:spcPct val="0"/>
            </a:spcBef>
            <a:spcAft>
              <a:spcPct val="35000"/>
            </a:spcAft>
            <a:buNone/>
          </a:pPr>
          <a:r>
            <a:rPr lang="en-US" sz="3400" kern="1200" dirty="0">
              <a:latin typeface="Tenorite"/>
            </a:rPr>
            <a:t>Rotaract</a:t>
          </a:r>
        </a:p>
      </dsp:txBody>
      <dsp:txXfrm>
        <a:off x="8283305" y="1585870"/>
        <a:ext cx="1882871" cy="40179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B3CDB-5280-4903-810C-2BB7E5EEC652}">
      <dsp:nvSpPr>
        <dsp:cNvPr id="0" name=""/>
        <dsp:cNvSpPr/>
      </dsp:nvSpPr>
      <dsp:spPr>
        <a:xfrm>
          <a:off x="658" y="49204"/>
          <a:ext cx="2568099" cy="15408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a:latin typeface="Segoe UI"/>
              <a:cs typeface="Segoe UI"/>
            </a:rPr>
            <a:t>Globalization</a:t>
          </a:r>
          <a:endParaRPr lang="en-US" sz="3100" kern="1200" dirty="0">
            <a:solidFill>
              <a:srgbClr val="000000"/>
            </a:solidFill>
            <a:latin typeface="Tenorite"/>
            <a:cs typeface="Segoe UI"/>
          </a:endParaRPr>
        </a:p>
      </dsp:txBody>
      <dsp:txXfrm>
        <a:off x="658" y="49204"/>
        <a:ext cx="2568099" cy="1540859"/>
      </dsp:txXfrm>
    </dsp:sp>
    <dsp:sp modelId="{EAE5583D-4C4E-4C63-86BB-0E97DA81DD85}">
      <dsp:nvSpPr>
        <dsp:cNvPr id="0" name=""/>
        <dsp:cNvSpPr/>
      </dsp:nvSpPr>
      <dsp:spPr>
        <a:xfrm>
          <a:off x="2825567" y="49204"/>
          <a:ext cx="2568099" cy="15408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a:latin typeface="Segoe UI"/>
              <a:cs typeface="Segoe UI"/>
            </a:rPr>
            <a:t>Intercultural Competence</a:t>
          </a:r>
          <a:endParaRPr lang="en-US" sz="3100" kern="1200">
            <a:latin typeface="Tenorite"/>
            <a:cs typeface="Segoe UI"/>
          </a:endParaRPr>
        </a:p>
      </dsp:txBody>
      <dsp:txXfrm>
        <a:off x="2825567" y="49204"/>
        <a:ext cx="2568099" cy="1540859"/>
      </dsp:txXfrm>
    </dsp:sp>
    <dsp:sp modelId="{5ED785F3-9FBF-49E1-8103-E8609E8D39C1}">
      <dsp:nvSpPr>
        <dsp:cNvPr id="0" name=""/>
        <dsp:cNvSpPr/>
      </dsp:nvSpPr>
      <dsp:spPr>
        <a:xfrm>
          <a:off x="1413112" y="1846873"/>
          <a:ext cx="2568099" cy="15408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latin typeface="Segoe UI"/>
              <a:cs typeface="Segoe UI"/>
            </a:rPr>
            <a:t>Reflection</a:t>
          </a:r>
          <a:endParaRPr lang="en-US" sz="3100" kern="1200"/>
        </a:p>
      </dsp:txBody>
      <dsp:txXfrm>
        <a:off x="1413112" y="1846873"/>
        <a:ext cx="2568099" cy="154085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B8B65A-D69F-C26C-B67E-036EF77BF1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52B9064-AE57-427F-E5AF-71DE7D52F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8190EA-5EEC-4300-B6AE-D9734C6C648E}" type="datetimeFigureOut">
              <a:rPr lang="en-US" smtClean="0"/>
              <a:t>2/26/2026</a:t>
            </a:fld>
            <a:endParaRPr lang="en-US" dirty="0"/>
          </a:p>
        </p:txBody>
      </p:sp>
      <p:sp>
        <p:nvSpPr>
          <p:cNvPr id="4" name="Footer Placeholder 3">
            <a:extLst>
              <a:ext uri="{FF2B5EF4-FFF2-40B4-BE49-F238E27FC236}">
                <a16:creationId xmlns:a16="http://schemas.microsoft.com/office/drawing/2014/main" id="{8186157A-CEB9-B0FC-3A49-BE950AEAD6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0819CA0-A57D-42D7-A625-56C22D0FA7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FF3A6F-DEFA-45E0-9496-BEE7C2C6F3D0}" type="slidenum">
              <a:rPr lang="en-US" smtClean="0"/>
              <a:t>‹#›</a:t>
            </a:fld>
            <a:endParaRPr lang="en-US" dirty="0"/>
          </a:p>
        </p:txBody>
      </p:sp>
    </p:spTree>
    <p:extLst>
      <p:ext uri="{BB962C8B-B14F-4D97-AF65-F5344CB8AC3E}">
        <p14:creationId xmlns:p14="http://schemas.microsoft.com/office/powerpoint/2010/main" val="1406002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2/26/2026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so much for having me here today. It really means a lot to be in a Rotary space again, sharing a story that began almost twenty years ago, but still feels very present in my life.</a:t>
            </a:r>
          </a:p>
          <a:p>
            <a:r>
              <a:rPr lang="en-US" dirty="0"/>
              <a:t>I grew up in West Lorne, Ontario — a small town of about 1,200 people — so going on exchange wasn’t just travel for me. It was my first real step into a much bigger world.</a:t>
            </a:r>
            <a:endParaRPr lang="en-US" dirty="0">
              <a:ea typeface="Calibri"/>
              <a:cs typeface="Calibri"/>
            </a:endParaRPr>
          </a:p>
          <a:p>
            <a:r>
              <a:rPr lang="en-US"/>
              <a:t>In 2005, I was sponsored by the </a:t>
            </a:r>
            <a:r>
              <a:rPr lang="en-US" b="1"/>
              <a:t>St. Thomas Rotary Club</a:t>
            </a:r>
            <a:r>
              <a:rPr lang="en-US"/>
              <a:t> to go on Rotary Youth Exchange to Poland. At the time, I thought I was signing up for an adventure — a new country, a new culture, new experiences.</a:t>
            </a:r>
          </a:p>
          <a:p>
            <a:r>
              <a:rPr lang="en-US" dirty="0"/>
              <a:t>What I didn’t realize was that Rotary was shaping something much deeper: the way I communicate, the way I learn, the way I relate to other people, and eventually, the way I think about service and community.</a:t>
            </a:r>
            <a:endParaRPr lang="en-US" dirty="0">
              <a:ea typeface="Calibri"/>
              <a:cs typeface="Calibri"/>
            </a:endParaRPr>
          </a:p>
          <a:p>
            <a:r>
              <a:rPr lang="en-US" dirty="0"/>
              <a:t>So today, I want to do two things. First, I’ll share a few small moments from my exchange year — moments that might sound simple, but genuinely changed me. And second, I’ll connect those moments to what came next, and how Rotary’s values kept showing up in my life long after that exchange year ended.</a:t>
            </a:r>
            <a:endParaRPr lang="en-US" dirty="0">
              <a:ea typeface="Calibri"/>
              <a:cs typeface="Calibri"/>
            </a:endParaRPr>
          </a:p>
          <a:p>
            <a:r>
              <a:rPr lang="en-US" dirty="0"/>
              <a:t>Because when I think about Rotary Youth Exchange, I don’t think about a single year. I think about a lifelong ripple effect.</a:t>
            </a:r>
            <a:endParaRPr lang="en-US" dirty="0">
              <a:ea typeface="Calibri"/>
              <a:cs typeface="Calibri"/>
            </a:endParaRPr>
          </a:p>
          <a:p>
            <a:endParaRPr lang="en-US" dirty="0">
              <a:cs typeface="+mn-lt"/>
            </a:endParaRPr>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dirty="0"/>
          </a:p>
        </p:txBody>
      </p:sp>
    </p:spTree>
    <p:extLst>
      <p:ext uri="{BB962C8B-B14F-4D97-AF65-F5344CB8AC3E}">
        <p14:creationId xmlns:p14="http://schemas.microsoft.com/office/powerpoint/2010/main" val="370339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my exchange, Rotary stayed in my life in different ways — not always loudly or formally, but meaningfully.</a:t>
            </a:r>
          </a:p>
          <a:p>
            <a:r>
              <a:rPr lang="en-US" dirty="0"/>
              <a:t>One of the most important spaces for me was </a:t>
            </a:r>
            <a:r>
              <a:rPr lang="en-US" b="1" dirty="0" err="1"/>
              <a:t>Rotex</a:t>
            </a:r>
            <a:r>
              <a:rPr lang="en-US" dirty="0"/>
              <a:t>. And that matters — because Rotary doesn’t just send students out, it makes sure they’re supported when they come back changed.</a:t>
            </a:r>
            <a:endParaRPr lang="en-US" dirty="0">
              <a:ea typeface="Calibri"/>
              <a:cs typeface="Calibri"/>
            </a:endParaRPr>
          </a:p>
          <a:p>
            <a:r>
              <a:rPr lang="en-US"/>
              <a:t> It gave me a place to reflect alongside other students who had also gone on exchange and returned home changed. It supported the outgoing students, to be connected to peers with the lived experiences. </a:t>
            </a:r>
            <a:endParaRPr lang="en-US">
              <a:ea typeface="Calibri"/>
              <a:cs typeface="Calibri"/>
            </a:endParaRPr>
          </a:p>
          <a:p>
            <a:r>
              <a:rPr lang="en-US"/>
              <a:t>I know everyone feels they had a great exchange group, but I genuinely believe I did</a:t>
            </a:r>
          </a:p>
          <a:p>
            <a:r>
              <a:rPr lang="en-US" dirty="0"/>
              <a:t>I was also involved in </a:t>
            </a:r>
            <a:r>
              <a:rPr lang="en-US" b="1" dirty="0"/>
              <a:t>Rotaract</a:t>
            </a:r>
            <a:r>
              <a:rPr lang="en-US" dirty="0"/>
              <a:t> while at Fanshawe. I wasn’t leading the charge, but Rotaract offered continuity — a reminder that Rotary didn’t end with exchange, even during a busy and transitional stage of life.</a:t>
            </a: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97DC217-DF71-1A49-B3EA-559F1F43B0FF}" type="slidenum">
              <a:rPr lang="en-US" smtClean="0"/>
              <a:t>10</a:t>
            </a:fld>
            <a:endParaRPr lang="en-US" dirty="0"/>
          </a:p>
        </p:txBody>
      </p:sp>
    </p:spTree>
    <p:extLst>
      <p:ext uri="{BB962C8B-B14F-4D97-AF65-F5344CB8AC3E}">
        <p14:creationId xmlns:p14="http://schemas.microsoft.com/office/powerpoint/2010/main" val="2990084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Professionally, I started working in Housing at Western University in 2014, and over the years I’ve worked in various areas supporting students as they embark on their academic journeys.</a:t>
            </a:r>
          </a:p>
          <a:p>
            <a:r>
              <a:rPr lang="en-US"/>
              <a:t>So much of student success, especially early on, comes down to belonging—feeling seen, feeling supported, knowing how to navigate an environment that can be unfamiliar and overwhelming.</a:t>
            </a:r>
          </a:p>
          <a:p>
            <a:r>
              <a:rPr lang="en-US" dirty="0"/>
              <a:t>And what I realized is that exchange had prepared me for this work in a very real way. Because I recognized that feeling—the feeling of not knowing the rules, of trying to interpret social cues, of being a little behind the conversation sometimes.</a:t>
            </a:r>
            <a:endParaRPr lang="en-US" dirty="0">
              <a:ea typeface="Calibri"/>
              <a:cs typeface="Calibri"/>
            </a:endParaRPr>
          </a:p>
          <a:p>
            <a:r>
              <a:rPr lang="en-US" dirty="0"/>
              <a:t>Exchange made me more patient, more curious, and more intentional about building community.</a:t>
            </a:r>
          </a:p>
          <a:p>
            <a:r>
              <a:rPr lang="en-US" dirty="0"/>
              <a:t>When I work with students navigating new environments and expectations, I recognize that feeling immediately — because exchange taught me how to sit in uncertainty and learn my way forward.</a:t>
            </a:r>
            <a:endParaRPr lang="en-US">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97DC217-DF71-1A49-B3EA-559F1F43B0FF}" type="slidenum">
              <a:rPr lang="en-US" smtClean="0"/>
              <a:t>11</a:t>
            </a:fld>
            <a:endParaRPr lang="en-US" dirty="0"/>
          </a:p>
        </p:txBody>
      </p:sp>
    </p:spTree>
    <p:extLst>
      <p:ext uri="{BB962C8B-B14F-4D97-AF65-F5344CB8AC3E}">
        <p14:creationId xmlns:p14="http://schemas.microsoft.com/office/powerpoint/2010/main" val="1457477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4BCD2-6E62-5AD8-C293-FC3F31D577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6FBC07-351B-2F59-CA15-264571C63D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1D104-DBDF-41A1-4BC8-6C507AE85AED}"/>
              </a:ext>
            </a:extLst>
          </p:cNvPr>
          <p:cNvSpPr>
            <a:spLocks noGrp="1"/>
          </p:cNvSpPr>
          <p:nvPr>
            <p:ph type="body" idx="1"/>
          </p:nvPr>
        </p:nvSpPr>
        <p:spPr/>
        <p:txBody>
          <a:bodyPr/>
          <a:lstStyle/>
          <a:p>
            <a:r>
              <a:rPr lang="en-US"/>
              <a:t>Early in my career, I had the opportunity to serve as a staff leader with </a:t>
            </a:r>
            <a:r>
              <a:rPr lang="en-US" b="1"/>
              <a:t>Western University’s Alternative Spring Break</a:t>
            </a:r>
            <a:r>
              <a:rPr lang="en-US"/>
              <a:t>, which took us to Peru for a week of community‑focused service learning.</a:t>
            </a:r>
          </a:p>
          <a:p>
            <a:r>
              <a:rPr lang="en-US"/>
              <a:t>That experience was eye‑opening — because it echoed lessons I had already learned through exchange.</a:t>
            </a:r>
          </a:p>
          <a:p>
            <a:r>
              <a:rPr lang="en-US" dirty="0"/>
              <a:t>Being immersed in </a:t>
            </a:r>
            <a:r>
              <a:rPr lang="en-US"/>
              <a:t>a different</a:t>
            </a:r>
            <a:r>
              <a:rPr lang="en-US" dirty="0"/>
              <a:t> culture again, adjusting quickly, and working alongside communities reminded me how important humility, listening, and relationship‑building are in any service context.</a:t>
            </a:r>
            <a:endParaRPr lang="en-US" dirty="0">
              <a:ea typeface="Calibri"/>
              <a:cs typeface="Calibri"/>
            </a:endParaRPr>
          </a:p>
          <a:p>
            <a:r>
              <a:rPr lang="en-US" dirty="0"/>
              <a:t>ASB reinforced that exchange hadn’t been a single, isolated experience.</a:t>
            </a: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CFD49D33-0D0E-D533-75BC-CC804AAFA8C8}"/>
              </a:ext>
            </a:extLst>
          </p:cNvPr>
          <p:cNvSpPr>
            <a:spLocks noGrp="1"/>
          </p:cNvSpPr>
          <p:nvPr>
            <p:ph type="sldNum" sz="quarter" idx="5"/>
          </p:nvPr>
        </p:nvSpPr>
        <p:spPr/>
        <p:txBody>
          <a:bodyPr/>
          <a:lstStyle/>
          <a:p>
            <a:fld id="{F97DC217-DF71-1A49-B3EA-559F1F43B0FF}" type="slidenum">
              <a:rPr lang="en-US" smtClean="0"/>
              <a:t>12</a:t>
            </a:fld>
            <a:endParaRPr lang="en-US" dirty="0"/>
          </a:p>
        </p:txBody>
      </p:sp>
    </p:spTree>
    <p:extLst>
      <p:ext uri="{BB962C8B-B14F-4D97-AF65-F5344CB8AC3E}">
        <p14:creationId xmlns:p14="http://schemas.microsoft.com/office/powerpoint/2010/main" val="1553188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time, my work has evolved to include more data‑driven and project‑focused responsibilities. I am the Business Intelligence Coordinator for the </a:t>
            </a:r>
            <a:r>
              <a:rPr lang="en-US" dirty="0" err="1"/>
              <a:t>Divison</a:t>
            </a:r>
            <a:r>
              <a:rPr lang="en-US"/>
              <a:t> of Housing and Ancillary Services at Western University. </a:t>
            </a:r>
          </a:p>
          <a:p>
            <a:r>
              <a:rPr lang="en-US"/>
              <a:t>I spend a lot of time building systems, improving processes, and supporting both our students and our teams through technology.  </a:t>
            </a:r>
            <a:endParaRPr lang="en-US">
              <a:cs typeface="+mn-lt"/>
            </a:endParaRPr>
          </a:p>
          <a:p>
            <a:r>
              <a:rPr lang="en-US" dirty="0"/>
              <a:t>Last year, I shared a process I developed for our housing management software at a global user conference in Denver, </a:t>
            </a:r>
            <a:r>
              <a:rPr lang="en-US" dirty="0" err="1"/>
              <a:t>Colorodo</a:t>
            </a:r>
            <a:r>
              <a:rPr lang="en-US"/>
              <a:t>. That work was recognized as best in show, and it is allowing me to return this year on a scholarship.</a:t>
            </a:r>
          </a:p>
          <a:p>
            <a:r>
              <a:rPr lang="en-US" dirty="0"/>
              <a:t>This isn't something that exchange </a:t>
            </a:r>
            <a:r>
              <a:rPr lang="en-US" i="1" dirty="0"/>
              <a:t>caused</a:t>
            </a:r>
            <a:r>
              <a:rPr lang="en-US" dirty="0"/>
              <a:t>, but rather something exchange </a:t>
            </a:r>
            <a:r>
              <a:rPr lang="en-US" i="1" dirty="0"/>
              <a:t>prepared me for</a:t>
            </a:r>
            <a:r>
              <a:rPr lang="en-US" dirty="0"/>
              <a:t> — by strengthening habits like curiosity, adaptability, and learning alongside others early in my</a:t>
            </a:r>
            <a:r>
              <a:rPr lang="en-US"/>
              <a:t> personal journey.</a:t>
            </a:r>
            <a:br>
              <a:rPr lang="en-US" dirty="0">
                <a:cs typeface="+mn-lt"/>
              </a:rPr>
            </a:br>
            <a:endParaRPr lang="en-US" dirty="0">
              <a:ea typeface="Calibri"/>
              <a:cs typeface="Calibri"/>
            </a:endParaRPr>
          </a:p>
          <a:p>
            <a:r>
              <a:rPr lang="en-US" dirty="0"/>
              <a:t>I’m also midway through my Executive MBA, because another thing instilled early was the idea that learning is ongoing, not something you complete.</a:t>
            </a: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97DC217-DF71-1A49-B3EA-559F1F43B0FF}" type="slidenum">
              <a:rPr lang="en-US" smtClean="0"/>
              <a:t>13</a:t>
            </a:fld>
            <a:endParaRPr lang="en-US" dirty="0"/>
          </a:p>
        </p:txBody>
      </p:sp>
    </p:spTree>
    <p:extLst>
      <p:ext uri="{BB962C8B-B14F-4D97-AF65-F5344CB8AC3E}">
        <p14:creationId xmlns:p14="http://schemas.microsoft.com/office/powerpoint/2010/main" val="2400481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think about the last twenty years, I don’t see exchange as the reason for everything that followed. I see it as the beginning of a way of approaching the world.</a:t>
            </a:r>
          </a:p>
          <a:p>
            <a:r>
              <a:rPr lang="en-US" dirty="0"/>
              <a:t>Exchange gave me comfort with uncertainty, a habit of reflection, and the ability to sit with difference without needing to resolve it immediately.</a:t>
            </a:r>
            <a:endParaRPr lang="en-US" dirty="0">
              <a:ea typeface="Calibri"/>
              <a:cs typeface="Calibri"/>
            </a:endParaRPr>
          </a:p>
          <a:p>
            <a:r>
              <a:rPr lang="en-US"/>
              <a:t>Those qualities have supported me through professional growth, ongoing learning, and a full and sometimes complex personal life.</a:t>
            </a:r>
          </a:p>
          <a:p>
            <a:r>
              <a:rPr lang="en-US" dirty="0"/>
              <a:t>Exchange didn’t define my life — but it definitely helped shape how I live it.</a:t>
            </a:r>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97DC217-DF71-1A49-B3EA-559F1F43B0FF}" type="slidenum">
              <a:rPr lang="en-US" smtClean="0"/>
              <a:t>14</a:t>
            </a:fld>
            <a:endParaRPr lang="en-US" dirty="0"/>
          </a:p>
        </p:txBody>
      </p:sp>
    </p:spTree>
    <p:extLst>
      <p:ext uri="{BB962C8B-B14F-4D97-AF65-F5344CB8AC3E}">
        <p14:creationId xmlns:p14="http://schemas.microsoft.com/office/powerpoint/2010/main" val="3861525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most tangible impacts of my exchange is the network of relationships that still exists today.</a:t>
            </a:r>
          </a:p>
          <a:p>
            <a:r>
              <a:rPr lang="en-US"/>
              <a:t>Social media has changed how we stay connected, but the connections themselves have lasted. I’m still part of a close group of exchange students who lived in Poland, and we’ve had a WhatsApp group going for years.</a:t>
            </a:r>
          </a:p>
          <a:p>
            <a:r>
              <a:rPr lang="en-US"/>
              <a:t>Every few months, messages pop up — life updates, photos, stories from around the world. And when major world events happen, we check in on one another.</a:t>
            </a:r>
          </a:p>
          <a:p>
            <a:r>
              <a:rPr lang="en-US"/>
              <a:t>I’m also still connected with my host brother. He’s since moved to Australia, and he went on exchange himself to the U.S., to Indiana — this incredible ripple effect of understanding continuing through different lives.</a:t>
            </a:r>
          </a:p>
          <a:p>
            <a:r>
              <a:rPr lang="en-US"/>
              <a:t>Exchange friends even travelled in for my wedding in 2018. And that was the moment it really clicked for me: this wasn’t a chapter that ended.</a:t>
            </a:r>
          </a:p>
          <a:p>
            <a:r>
              <a:rPr lang="en-US"/>
              <a:t>Exchange didn’t just give me memories. It gave me people.</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97DC217-DF71-1A49-B3EA-559F1F43B0FF}" type="slidenum">
              <a:rPr lang="en-US" smtClean="0"/>
              <a:t>15</a:t>
            </a:fld>
            <a:endParaRPr lang="en-US" dirty="0"/>
          </a:p>
        </p:txBody>
      </p:sp>
    </p:spTree>
    <p:extLst>
      <p:ext uri="{BB962C8B-B14F-4D97-AF65-F5344CB8AC3E}">
        <p14:creationId xmlns:p14="http://schemas.microsoft.com/office/powerpoint/2010/main" val="3319086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53070-2340-340E-D4E4-9AA7C89FFA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0C4F59-73AD-86C6-E9A6-EB72A435F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D19AB4-536E-2E4D-6421-09535BF24098}"/>
              </a:ext>
            </a:extLst>
          </p:cNvPr>
          <p:cNvSpPr>
            <a:spLocks noGrp="1"/>
          </p:cNvSpPr>
          <p:nvPr>
            <p:ph type="body" idx="1"/>
          </p:nvPr>
        </p:nvSpPr>
        <p:spPr/>
        <p:txBody>
          <a:bodyPr/>
          <a:lstStyle/>
          <a:p>
            <a:r>
              <a:rPr lang="en-US" dirty="0"/>
              <a:t>Today, I live in London, Ontario with my husband and our two kiddos. Our life is full and busy in the ways many of you can probably relate to.</a:t>
            </a:r>
          </a:p>
          <a:p>
            <a:endParaRPr lang="en-US" dirty="0">
              <a:ea typeface="Calibri"/>
              <a:cs typeface="+mn-lt"/>
            </a:endParaRPr>
          </a:p>
          <a:p>
            <a:r>
              <a:rPr lang="en-US"/>
              <a:t>More recently, our family has started serving as ambassadors with Children’s Health Foundation — which feels like a very natural extension of the values Rotary reinforced for me early on.</a:t>
            </a:r>
          </a:p>
          <a:p>
            <a:endParaRPr lang="en-US" dirty="0"/>
          </a:p>
          <a:p>
            <a:r>
              <a:rPr lang="en-US" dirty="0"/>
              <a:t>Yes—I am curling in a recreational league with some colleagues, which I love because it’s such a community activity... our team is "Sweeping Sloths". </a:t>
            </a:r>
            <a:endParaRPr lang="en-US" dirty="0">
              <a:ea typeface="Calibri"/>
              <a:cs typeface="Calibri"/>
            </a:endParaRPr>
          </a:p>
          <a:p>
            <a:endParaRPr lang="en-US" dirty="0"/>
          </a:p>
          <a:p>
            <a:r>
              <a:rPr lang="en-US"/>
              <a:t>Exchange shaped my global lens, but it also shaped how I live locally—with curiosity, connection, and a commitment to building community wherever I am.</a:t>
            </a:r>
          </a:p>
          <a:p>
            <a:endParaRPr lang="en-US" dirty="0">
              <a:ea typeface="Calibri"/>
              <a:cs typeface="Calibri"/>
            </a:endParaRPr>
          </a:p>
        </p:txBody>
      </p:sp>
      <p:sp>
        <p:nvSpPr>
          <p:cNvPr id="4" name="Slide Number Placeholder 3">
            <a:extLst>
              <a:ext uri="{FF2B5EF4-FFF2-40B4-BE49-F238E27FC236}">
                <a16:creationId xmlns:a16="http://schemas.microsoft.com/office/drawing/2014/main" id="{4A23D203-DAF7-A72C-7A83-431B86993216}"/>
              </a:ext>
            </a:extLst>
          </p:cNvPr>
          <p:cNvSpPr>
            <a:spLocks noGrp="1"/>
          </p:cNvSpPr>
          <p:nvPr>
            <p:ph type="sldNum" sz="quarter" idx="5"/>
          </p:nvPr>
        </p:nvSpPr>
        <p:spPr/>
        <p:txBody>
          <a:bodyPr/>
          <a:lstStyle/>
          <a:p>
            <a:fld id="{F97DC217-DF71-1A49-B3EA-559F1F43B0FF}" type="slidenum">
              <a:rPr lang="en-US" smtClean="0"/>
              <a:t>16</a:t>
            </a:fld>
            <a:endParaRPr lang="en-US" dirty="0"/>
          </a:p>
        </p:txBody>
      </p:sp>
    </p:spTree>
    <p:extLst>
      <p:ext uri="{BB962C8B-B14F-4D97-AF65-F5344CB8AC3E}">
        <p14:creationId xmlns:p14="http://schemas.microsoft.com/office/powerpoint/2010/main" val="3410380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Rotary’s vision is about people uniting to create lasting change—across the globe, in our communities, and in ourselves.</a:t>
            </a:r>
          </a:p>
          <a:p>
            <a:r>
              <a:rPr lang="en-US"/>
              <a:t>When I look at my own life, I can honestly say that Rotary Youth Exchange helped create lasting change in me. It shaped how I communicate. It shaped how I learn. </a:t>
            </a:r>
          </a:p>
          <a:p>
            <a:r>
              <a:rPr lang="en-US" dirty="0"/>
              <a:t>I’m deeply grateful—not only for what Rotary gave me during my exchange year, but for how that investment has continued to echo forward in my education, my career, my relationships, and my understanding of the world.</a:t>
            </a:r>
          </a:p>
          <a:p>
            <a:r>
              <a:rPr lang="en-US"/>
              <a:t>Thank you.</a:t>
            </a:r>
            <a:endParaRPr lang="en-US">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97DC217-DF71-1A49-B3EA-559F1F43B0FF}" type="slidenum">
              <a:rPr lang="en-US" smtClean="0"/>
              <a:t>17</a:t>
            </a:fld>
            <a:endParaRPr lang="en-US" dirty="0"/>
          </a:p>
        </p:txBody>
      </p:sp>
    </p:spTree>
    <p:extLst>
      <p:ext uri="{BB962C8B-B14F-4D97-AF65-F5344CB8AC3E}">
        <p14:creationId xmlns:p14="http://schemas.microsoft.com/office/powerpoint/2010/main" val="399008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relationship with Rotary didn’t start with exchange. I was first introduced to Rotary through </a:t>
            </a:r>
            <a:r>
              <a:rPr lang="en-US" b="1" dirty="0"/>
              <a:t>Interact</a:t>
            </a:r>
            <a:r>
              <a:rPr lang="en-US" dirty="0"/>
              <a:t> in high school. I’m also what you could call a Rotary legacy—my mom was an exchange student too.</a:t>
            </a:r>
          </a:p>
          <a:p>
            <a:r>
              <a:rPr lang="en-US" dirty="0"/>
              <a:t>Looking back, I realize Rotary wasn’t just offering programs. It was offering a </a:t>
            </a:r>
            <a:r>
              <a:rPr lang="en-US" i="1" dirty="0"/>
              <a:t>pathway</a:t>
            </a:r>
            <a:r>
              <a:rPr lang="en-US" dirty="0"/>
              <a:t>—a way to grow into leadership and service over time. Interact gave me an early sense of what it means to show up for community. Exchange deepened my world understanding in the most immersive way possible. And then later, Rotaract gave me a space to practice leadership as a young adult.</a:t>
            </a:r>
            <a:endParaRPr lang="en-US" dirty="0">
              <a:ea typeface="Calibri"/>
              <a:cs typeface="Calibri"/>
            </a:endParaRPr>
          </a:p>
          <a:p>
            <a:r>
              <a:rPr lang="en-US" dirty="0"/>
              <a:t>What I love about Rotary is that it doesn’t end when you age out of one program. It evolves with you. It keeps inviting you back into service and connection—just with different responsibilities and a wider lens.</a:t>
            </a:r>
            <a:endParaRPr lang="en-US" dirty="0">
              <a:ea typeface="Calibri"/>
              <a:cs typeface="Calibri"/>
            </a:endParaRPr>
          </a:p>
          <a:p>
            <a:r>
              <a:rPr lang="en-US" dirty="0"/>
              <a:t>And that lens started sharpening for me the moment I arrived in Poland. I’m sharing these stories not because they’re unique, but because they’re exactly the kind of long‑term impact Rotary hopes for.</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97DC217-DF71-1A49-B3EA-559F1F43B0FF}" type="slidenum">
              <a:rPr lang="en-US" smtClean="0"/>
              <a:t>2</a:t>
            </a:fld>
            <a:endParaRPr lang="en-US" dirty="0"/>
          </a:p>
        </p:txBody>
      </p:sp>
    </p:spTree>
    <p:extLst>
      <p:ext uri="{BB962C8B-B14F-4D97-AF65-F5344CB8AC3E}">
        <p14:creationId xmlns:p14="http://schemas.microsoft.com/office/powerpoint/2010/main" val="291524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arrived in Poland, I quickly learned that my host family didn’t speak English—at all. And I didn’t speak Polish.</a:t>
            </a:r>
          </a:p>
          <a:p>
            <a:r>
              <a:rPr lang="en-US" dirty="0"/>
              <a:t>At first, that feels like a practical problem. How do you ask for what you need? How do you understand what’s happening around you? But very quickly it becomes something deeper than logistics—it becomes identity. You realize how much of your confidence and competence depends on being able to express yourself easily.</a:t>
            </a:r>
          </a:p>
          <a:p>
            <a:r>
              <a:rPr lang="en-US" dirty="0"/>
              <a:t>It’s amazing how far you can get with facial expressions, hand gestures, and a tiny English-to-Polish dictionary. But it’s also incredibly humbling. You’re vulnerable all the time. You have to be prepared to make mistakes. And not the quiet kind of mistakes—mistakes that happen in front of people, where you can’t explain yourself properly afterward.</a:t>
            </a:r>
          </a:p>
          <a:p>
            <a:r>
              <a:rPr lang="en-US" dirty="0"/>
              <a:t>That was hard for me, because I was used to being a high achiever. I was used to knowing the rules. Suddenly, I didn’t</a:t>
            </a:r>
            <a:r>
              <a:rPr lang="en-US"/>
              <a:t> even know how to ask the question. This was my first real lesson in world understanding — not as an idea, but as a lived experience.</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97DC217-DF71-1A49-B3EA-559F1F43B0FF}" type="slidenum">
              <a:rPr lang="en-US" smtClean="0"/>
              <a:t>3</a:t>
            </a:fld>
            <a:endParaRPr lang="en-US" dirty="0"/>
          </a:p>
        </p:txBody>
      </p:sp>
    </p:spTree>
    <p:extLst>
      <p:ext uri="{BB962C8B-B14F-4D97-AF65-F5344CB8AC3E}">
        <p14:creationId xmlns:p14="http://schemas.microsoft.com/office/powerpoint/2010/main" val="4194793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About three-quarters of the way through my exchange, I was sitting at the kitchen table with my host mom, folding laundry.</a:t>
            </a:r>
          </a:p>
          <a:p>
            <a:r>
              <a:rPr lang="en-US" dirty="0"/>
              <a:t>And for the first time, we actually had a real conversation. It wasn’t perfect. It was slow. But it was real. And what I remember most is her emotional response—because it made it clear that this wasn’t just a milestone for me.</a:t>
            </a:r>
          </a:p>
          <a:p>
            <a:r>
              <a:rPr lang="en-US"/>
              <a:t>It was something we had achieved together.</a:t>
            </a:r>
          </a:p>
          <a:p>
            <a:r>
              <a:rPr lang="en-US" dirty="0"/>
              <a:t>That moment taught me something I still carry: communication isn’t only about fluency. It’s about effort. It’s about patience. It’s about the willingness to keep trying, even when it’s uncomfortable.</a:t>
            </a:r>
          </a:p>
          <a:p>
            <a:r>
              <a:rPr lang="en-US"/>
              <a:t>Being understood is a gift. And when you </a:t>
            </a:r>
            <a:r>
              <a:rPr lang="en-US" dirty="0"/>
              <a:t>can’t rely on words, you become a better listener. You watch people differently. You notice tone and body language and context. You become more careful—and more compassionate.</a:t>
            </a:r>
          </a:p>
          <a:p>
            <a:r>
              <a:rPr lang="en-US"/>
              <a:t>That skill shows up in my life constantly now, especially in my work and how I build community.</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97DC217-DF71-1A49-B3EA-559F1F43B0FF}" type="slidenum">
              <a:rPr lang="en-US" smtClean="0"/>
              <a:t>4</a:t>
            </a:fld>
            <a:endParaRPr lang="en-US" dirty="0"/>
          </a:p>
        </p:txBody>
      </p:sp>
    </p:spTree>
    <p:extLst>
      <p:ext uri="{BB962C8B-B14F-4D97-AF65-F5344CB8AC3E}">
        <p14:creationId xmlns:p14="http://schemas.microsoft.com/office/powerpoint/2010/main" val="1425159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42349-BF89-101E-1529-83BAE088D5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3367D9-1132-4AA4-0FB8-772DE5EEB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0A905A-0C18-33EB-1436-7674675458C0}"/>
              </a:ext>
            </a:extLst>
          </p:cNvPr>
          <p:cNvSpPr>
            <a:spLocks noGrp="1"/>
          </p:cNvSpPr>
          <p:nvPr>
            <p:ph type="body" idx="1"/>
          </p:nvPr>
        </p:nvSpPr>
        <p:spPr/>
        <p:txBody>
          <a:bodyPr/>
          <a:lstStyle/>
          <a:p>
            <a:r>
              <a:rPr lang="en-US" dirty="0"/>
              <a:t>Exchange also gave me many moments where I became more aware of my own assumptions — and how deeply everyday </a:t>
            </a:r>
            <a:r>
              <a:rPr lang="en-US" dirty="0" err="1"/>
              <a:t>behaviours</a:t>
            </a:r>
            <a:r>
              <a:rPr lang="en-US" dirty="0"/>
              <a:t> are shaped by culture.</a:t>
            </a:r>
          </a:p>
          <a:p>
            <a:r>
              <a:rPr lang="en-US" dirty="0"/>
              <a:t>One of my </a:t>
            </a:r>
            <a:r>
              <a:rPr lang="en-US" dirty="0" err="1"/>
              <a:t>favourite</a:t>
            </a:r>
            <a:r>
              <a:rPr lang="en-US" dirty="0"/>
              <a:t> examples is a simple glass bottle of water. My host parents took me on a mining tour — not a tourist experience, but something meaningful to them. At the end, we were given bottles of water. I didn’t realize the bottle was meant to be returned.</a:t>
            </a:r>
            <a:endParaRPr lang="en-US" dirty="0">
              <a:ea typeface="Calibri"/>
              <a:cs typeface="Calibri"/>
            </a:endParaRPr>
          </a:p>
          <a:p>
            <a:r>
              <a:rPr lang="en-US" dirty="0"/>
              <a:t>So we’re walking through the parking lot, and there I am — still drinking my water, bottle in hand, completely unaware.</a:t>
            </a:r>
            <a:endParaRPr lang="en-US" dirty="0">
              <a:ea typeface="Calibri"/>
              <a:cs typeface="Calibri"/>
            </a:endParaRPr>
          </a:p>
          <a:p>
            <a:r>
              <a:rPr lang="en-US"/>
              <a:t>They thought it was </a:t>
            </a:r>
            <a:r>
              <a:rPr lang="en-US" i="1"/>
              <a:t>hilarious</a:t>
            </a:r>
            <a:r>
              <a:rPr lang="en-US"/>
              <a:t>. This little Canadian girl had walked off with a bottle. And they loved telling that story — to family, to friends, to anyone who would listen.</a:t>
            </a:r>
          </a:p>
          <a:p>
            <a:r>
              <a:rPr lang="en-US" dirty="0"/>
              <a:t>What stayed with me wasn’t just the </a:t>
            </a:r>
            <a:r>
              <a:rPr lang="en-US" dirty="0" err="1"/>
              <a:t>humour</a:t>
            </a:r>
            <a:r>
              <a:rPr lang="en-US" dirty="0"/>
              <a:t>. It was the realization that I was operating on assumptions I didn’t even know I had — about resources, systems, and “how things work.”</a:t>
            </a:r>
            <a:endParaRPr lang="en-US" dirty="0">
              <a:ea typeface="Calibri"/>
              <a:cs typeface="Calibri"/>
            </a:endParaRPr>
          </a:p>
          <a:p>
            <a:r>
              <a:rPr lang="en-US" dirty="0"/>
              <a:t>It’s also why Rotary’s emphasis on exchange makes so much sense to me now — you don’t learn empathy by being told about it.</a:t>
            </a:r>
            <a:endParaRPr lang="en-US" dirty="0">
              <a:ea typeface="Calibri"/>
              <a:cs typeface="Calibri"/>
            </a:endParaRPr>
          </a:p>
        </p:txBody>
      </p:sp>
      <p:sp>
        <p:nvSpPr>
          <p:cNvPr id="4" name="Slide Number Placeholder 3">
            <a:extLst>
              <a:ext uri="{FF2B5EF4-FFF2-40B4-BE49-F238E27FC236}">
                <a16:creationId xmlns:a16="http://schemas.microsoft.com/office/drawing/2014/main" id="{783992D5-B424-5444-9699-89725EA29368}"/>
              </a:ext>
            </a:extLst>
          </p:cNvPr>
          <p:cNvSpPr>
            <a:spLocks noGrp="1"/>
          </p:cNvSpPr>
          <p:nvPr>
            <p:ph type="sldNum" sz="quarter" idx="5"/>
          </p:nvPr>
        </p:nvSpPr>
        <p:spPr/>
        <p:txBody>
          <a:bodyPr/>
          <a:lstStyle/>
          <a:p>
            <a:fld id="{F97DC217-DF71-1A49-B3EA-559F1F43B0FF}" type="slidenum">
              <a:rPr lang="en-US" smtClean="0"/>
              <a:t>5</a:t>
            </a:fld>
            <a:endParaRPr lang="en-US" dirty="0"/>
          </a:p>
        </p:txBody>
      </p:sp>
    </p:spTree>
    <p:extLst>
      <p:ext uri="{BB962C8B-B14F-4D97-AF65-F5344CB8AC3E}">
        <p14:creationId xmlns:p14="http://schemas.microsoft.com/office/powerpoint/2010/main" val="2268127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moment that still makes me laugh—and also genuinely shaped me—was when I went to what I was told was “camp” with a friend.</a:t>
            </a:r>
          </a:p>
          <a:p>
            <a:r>
              <a:rPr lang="en-US" dirty="0"/>
              <a:t>I was excited. I pictured arts and crafts, maybe a campfire, some team-building. You know—classic camp.</a:t>
            </a:r>
            <a:endParaRPr lang="en-US" dirty="0">
              <a:ea typeface="Calibri"/>
              <a:cs typeface="Calibri"/>
            </a:endParaRPr>
          </a:p>
          <a:p>
            <a:r>
              <a:rPr lang="en-US"/>
              <a:t>That is not what happened.</a:t>
            </a:r>
          </a:p>
          <a:p>
            <a:r>
              <a:rPr lang="en-US"/>
              <a:t>The weekend began by jumping off a slow-moving train—in the dark—with barked commands like “jump left,” “jump right,” “duck,” and “climb.”</a:t>
            </a:r>
          </a:p>
          <a:p>
            <a:r>
              <a:rPr lang="en-US"/>
              <a:t>All in Polish.</a:t>
            </a:r>
            <a:br>
              <a:rPr lang="en-US" dirty="0">
                <a:ea typeface="Calibri"/>
                <a:cs typeface="Calibri"/>
              </a:rPr>
            </a:br>
            <a:endParaRPr lang="en-US" dirty="0">
              <a:ea typeface="Calibri"/>
              <a:cs typeface="Calibri"/>
            </a:endParaRPr>
          </a:p>
          <a:p>
            <a:r>
              <a:rPr lang="en-US"/>
              <a:t>Here’s what I remember most: everyone else responded instantly. They moved. They reacted. They followed instructions like it was second nature.</a:t>
            </a:r>
            <a:endParaRPr lang="en-US">
              <a:solidFill>
                <a:srgbClr val="444444"/>
              </a:solidFill>
            </a:endParaRPr>
          </a:p>
          <a:p>
            <a:r>
              <a:rPr lang="en-US"/>
              <a:t>And there I was… standing. Watching. Processing. Always a few seconds behind.</a:t>
            </a:r>
            <a:endParaRPr lang="en-US">
              <a:solidFill>
                <a:srgbClr val="444444"/>
              </a:solidFill>
            </a:endParaRPr>
          </a:p>
          <a:p>
            <a:r>
              <a:rPr lang="en-US"/>
              <a:t>By the time I figured out what the command meant, everyone else was already on the next one.</a:t>
            </a:r>
            <a:endParaRPr lang="en-US">
              <a:solidFill>
                <a:srgbClr val="444444"/>
              </a:solidFill>
            </a:endParaRPr>
          </a:p>
          <a:p>
            <a:r>
              <a:rPr lang="en-US"/>
              <a:t>And I wasn’t unsafe—but I was extremely aware that I didn’t have the same context as everyone else. I couldn’t rely on language. I had to rely on tone, urgency, body language, and what everyone else was doing.</a:t>
            </a:r>
            <a:endParaRPr lang="en-US">
              <a:solidFill>
                <a:srgbClr val="444444"/>
              </a:solidFill>
            </a:endParaRPr>
          </a:p>
          <a:p>
            <a:r>
              <a:rPr lang="en-US"/>
              <a:t>By the end of the weekend, I learned how to shoot a pellet gun, and I absolutely understood “lewo i prawo.” But the bigger lesson was this: words don’t carry meaning on their own—</a:t>
            </a:r>
            <a:r>
              <a:rPr lang="en-US" b="1"/>
              <a:t>context</a:t>
            </a:r>
            <a:r>
              <a:rPr lang="en-US"/>
              <a:t> does.</a:t>
            </a:r>
            <a:endParaRPr lang="en-US">
              <a:solidFill>
                <a:srgbClr val="444444"/>
              </a:solidFill>
            </a:endParaRPr>
          </a:p>
          <a:p>
            <a:r>
              <a:rPr lang="en-US"/>
              <a:t>And that lesson has followed me into adulthood. It’s why I slow down when I’m explaining something. It’s why I check for understanding. It’s why I try not to assume that everyone in the room has the same background, the same context, or the same comfort with the language we’re using.</a:t>
            </a:r>
            <a:endParaRPr lang="en-US">
              <a:solidFill>
                <a:srgbClr val="444444"/>
              </a:solidFill>
            </a:endParaRPr>
          </a:p>
          <a:p>
            <a:r>
              <a:rPr lang="en-US"/>
              <a:t>Exchange didn’t just teach me vocabulary. It taught me empathy in real time.</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97DC217-DF71-1A49-B3EA-559F1F43B0FF}" type="slidenum">
              <a:rPr lang="en-US" smtClean="0"/>
              <a:t>6</a:t>
            </a:fld>
            <a:endParaRPr lang="en-US" dirty="0"/>
          </a:p>
        </p:txBody>
      </p:sp>
    </p:spTree>
    <p:extLst>
      <p:ext uri="{BB962C8B-B14F-4D97-AF65-F5344CB8AC3E}">
        <p14:creationId xmlns:p14="http://schemas.microsoft.com/office/powerpoint/2010/main" val="964844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cultural moments that’s stayed with me most deeply is All Saints’ Day.</a:t>
            </a:r>
          </a:p>
          <a:p>
            <a:r>
              <a:rPr lang="en-US" dirty="0"/>
              <a:t>In Poland, families gather on November 1st to </a:t>
            </a:r>
            <a:r>
              <a:rPr lang="en-US" dirty="0" err="1"/>
              <a:t>honour</a:t>
            </a:r>
            <a:r>
              <a:rPr lang="en-US" dirty="0"/>
              <a:t> loved ones who have passed, and cemeteries are lit with thousands of candles. It’s one of the most beautiful things I’ve ever seen.</a:t>
            </a:r>
            <a:endParaRPr lang="en-US" dirty="0">
              <a:ea typeface="Calibri"/>
              <a:cs typeface="Calibri"/>
            </a:endParaRPr>
          </a:p>
          <a:p>
            <a:r>
              <a:rPr lang="en-US" dirty="0"/>
              <a:t>What stayed with me wasn’t just the image, but the reminder that even when customs differ, the values underneath are often the same — remembrance, respect, connection, family.</a:t>
            </a:r>
            <a:endParaRPr lang="en-US" dirty="0">
              <a:ea typeface="Calibri"/>
              <a:cs typeface="Calibri"/>
            </a:endParaRPr>
          </a:p>
          <a:p>
            <a:r>
              <a:rPr lang="en-US" dirty="0"/>
              <a:t>I still think about that day, because it taught me that world understanding isn’t abstract. It shows up in real, human moments like this.</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97DC217-DF71-1A49-B3EA-559F1F43B0FF}" type="slidenum">
              <a:rPr lang="en-US" smtClean="0"/>
              <a:t>7</a:t>
            </a:fld>
            <a:endParaRPr lang="en-US" dirty="0"/>
          </a:p>
        </p:txBody>
      </p:sp>
    </p:spTree>
    <p:extLst>
      <p:ext uri="{BB962C8B-B14F-4D97-AF65-F5344CB8AC3E}">
        <p14:creationId xmlns:p14="http://schemas.microsoft.com/office/powerpoint/2010/main" val="3862743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my exchange ended and I returned home, something unexpected happened.</a:t>
            </a:r>
          </a:p>
          <a:p>
            <a:r>
              <a:rPr lang="en-US" dirty="0"/>
              <a:t>I came back to the same place I had left — same family, same routines — but I didn’t feel the same. I had changed in ways that were hard to explain.</a:t>
            </a:r>
            <a:endParaRPr lang="en-US" dirty="0">
              <a:ea typeface="Calibri"/>
              <a:cs typeface="Calibri"/>
            </a:endParaRPr>
          </a:p>
          <a:p>
            <a:r>
              <a:rPr lang="en-US"/>
              <a:t>There was a sense of loss. Not because home was wrong, but because a chapter that had deeply shaped me had closed.</a:t>
            </a:r>
          </a:p>
          <a:p>
            <a:r>
              <a:rPr lang="en-US" dirty="0"/>
              <a:t>And I want to be clear — this wasn’t a “travel bug.” What exchange gave me was a deeper awareness of how interconnected our world is, and a growing desire to understand where I fit within it.</a:t>
            </a: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97DC217-DF71-1A49-B3EA-559F1F43B0FF}" type="slidenum">
              <a:rPr lang="en-US" smtClean="0"/>
              <a:t>8</a:t>
            </a:fld>
            <a:endParaRPr lang="en-US" dirty="0"/>
          </a:p>
        </p:txBody>
      </p:sp>
    </p:spTree>
    <p:extLst>
      <p:ext uri="{BB962C8B-B14F-4D97-AF65-F5344CB8AC3E}">
        <p14:creationId xmlns:p14="http://schemas.microsoft.com/office/powerpoint/2010/main" val="1938948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That feeling of being changed but not yet having language for it sparked a search.</a:t>
            </a:r>
          </a:p>
          <a:p>
            <a:r>
              <a:rPr lang="en-US"/>
              <a:t>I wanted language for what Rotary had already shown me.</a:t>
            </a:r>
          </a:p>
          <a:p>
            <a:r>
              <a:rPr lang="en-US" dirty="0"/>
              <a:t>That’s what led me to study globalization at Huron — to better understand how systems, cultures, and people are interconnected.</a:t>
            </a:r>
            <a:endParaRPr lang="en-US"/>
          </a:p>
          <a:p>
            <a:r>
              <a:rPr lang="en-US"/>
              <a:t>Later, during my Master’s in International Education, I focused on intercultural competence — not as a theory, but as a lived skill.</a:t>
            </a:r>
          </a:p>
          <a:p>
            <a:r>
              <a:rPr lang="en-US" dirty="0"/>
              <a:t>Exchange taught me </a:t>
            </a:r>
            <a:r>
              <a:rPr lang="en-US" i="1" dirty="0"/>
              <a:t>how</a:t>
            </a:r>
            <a:r>
              <a:rPr lang="en-US" dirty="0"/>
              <a:t> to live across difference. Education helped me understand </a:t>
            </a:r>
            <a:r>
              <a:rPr lang="en-US" i="1" dirty="0"/>
              <a:t>why</a:t>
            </a:r>
            <a:r>
              <a:rPr lang="en-US" dirty="0"/>
              <a:t> it mattered — and how to be intentional about it.</a:t>
            </a: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97DC217-DF71-1A49-B3EA-559F1F43B0FF}" type="slidenum">
              <a:rPr lang="en-US" smtClean="0"/>
              <a:t>9</a:t>
            </a:fld>
            <a:endParaRPr lang="en-US" dirty="0"/>
          </a:p>
        </p:txBody>
      </p:sp>
    </p:spTree>
    <p:extLst>
      <p:ext uri="{BB962C8B-B14F-4D97-AF65-F5344CB8AC3E}">
        <p14:creationId xmlns:p14="http://schemas.microsoft.com/office/powerpoint/2010/main" val="1616857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79249-FDC0-364D-A734-AE1DE1605D28}"/>
              </a:ext>
              <a:ext uri="{C183D7F6-B498-43B3-948B-1728B52AA6E4}">
                <adec:decorative xmlns:adec="http://schemas.microsoft.com/office/drawing/2017/decorative" val="1"/>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3537B6D-42A5-F449-2691-321A167F7C08}"/>
              </a:ext>
              <a:ext uri="{C183D7F6-B498-43B3-948B-1728B52AA6E4}">
                <adec:decorative xmlns:adec="http://schemas.microsoft.com/office/drawing/2017/decorative" val="1"/>
              </a:ext>
            </a:extLst>
          </p:cNvPr>
          <p:cNvGrpSpPr/>
          <p:nvPr userDrawn="1"/>
        </p:nvGrpSpPr>
        <p:grpSpPr>
          <a:xfrm>
            <a:off x="0" y="-3419"/>
            <a:ext cx="12192000" cy="6861419"/>
            <a:chOff x="0" y="-3419"/>
            <a:chExt cx="12192000" cy="6861419"/>
          </a:xfrm>
        </p:grpSpPr>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3" y="232913"/>
            <a:ext cx="7096933" cy="3830130"/>
          </a:xfrm>
        </p:spPr>
        <p:txBody>
          <a:bodyPr anchor="b">
            <a:noAutofit/>
          </a:bodyPr>
          <a:lstStyle>
            <a:lvl1pPr algn="l">
              <a:defRPr sz="6000" b="1">
                <a:latin typeface="+mj-lt"/>
              </a:defRPr>
            </a:lvl1pPr>
          </a:lstStyle>
          <a:p>
            <a:r>
              <a:rPr lang="en-US" dirty="0"/>
              <a:t>Click to add title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mart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457200"/>
            <a:ext cx="9692640" cy="1371600"/>
          </a:xfrm>
        </p:spPr>
        <p:txBody>
          <a:bodyPr anchor="b">
            <a:noAutofit/>
          </a:bodyPr>
          <a:lstStyle>
            <a:lvl1pPr>
              <a:defRPr sz="4200" b="1">
                <a:latin typeface="+mj-lt"/>
              </a:defRPr>
            </a:lvl1pPr>
          </a:lstStyle>
          <a:p>
            <a:r>
              <a:rPr lang="en-US" dirty="0"/>
              <a:t>Click to add title</a:t>
            </a:r>
          </a:p>
        </p:txBody>
      </p:sp>
      <p:sp>
        <p:nvSpPr>
          <p:cNvPr id="4" name="Content Placeholder 2">
            <a:extLst>
              <a:ext uri="{FF2B5EF4-FFF2-40B4-BE49-F238E27FC236}">
                <a16:creationId xmlns:a16="http://schemas.microsoft.com/office/drawing/2014/main" id="{C45E425B-455F-127B-1647-045FD094F15D}"/>
              </a:ext>
            </a:extLst>
          </p:cNvPr>
          <p:cNvSpPr>
            <a:spLocks noGrp="1"/>
          </p:cNvSpPr>
          <p:nvPr>
            <p:ph idx="10" hasCustomPrompt="1"/>
          </p:nvPr>
        </p:nvSpPr>
        <p:spPr>
          <a:xfrm>
            <a:off x="1167493" y="2087561"/>
            <a:ext cx="2693306" cy="3890543"/>
          </a:xfrm>
        </p:spPr>
        <p:txBody>
          <a:bodyPr>
            <a:noAutofit/>
          </a:bodyPr>
          <a:lstStyle>
            <a:lvl1pPr marL="0" indent="0">
              <a:buNone/>
              <a:defRPr sz="2000">
                <a:latin typeface="+mn-lt"/>
              </a:defRPr>
            </a:lvl1pPr>
            <a:lvl2pPr marL="457200" indent="0">
              <a:buNone/>
              <a:defRPr sz="2000">
                <a:latin typeface="+mn-lt"/>
              </a:defRPr>
            </a:lvl2pPr>
            <a:lvl3pPr marL="914400" indent="0">
              <a:buNone/>
              <a:defRPr sz="2000">
                <a:latin typeface="+mn-lt"/>
              </a:defRPr>
            </a:lvl3pPr>
            <a:lvl4pPr marL="1371600" indent="0">
              <a:buNone/>
              <a:defRPr sz="2000">
                <a:latin typeface="+mn-lt"/>
              </a:defRPr>
            </a:lvl4pPr>
            <a:lvl5pPr marL="1828800" indent="0">
              <a:buNone/>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4216400" y="2087563"/>
            <a:ext cx="6730274" cy="389054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82709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and Image 2">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9F46B00-4AE8-52A2-6926-FC2F5DD1FAD4}"/>
              </a:ext>
              <a:ext uri="{C183D7F6-B498-43B3-948B-1728B52AA6E4}">
                <adec:decorative xmlns:adec="http://schemas.microsoft.com/office/drawing/2017/decorative" val="1"/>
              </a:ext>
            </a:extLst>
          </p:cNvPr>
          <p:cNvGrpSpPr/>
          <p:nvPr userDrawn="1"/>
        </p:nvGrpSpPr>
        <p:grpSpPr>
          <a:xfrm>
            <a:off x="-2364" y="0"/>
            <a:ext cx="12194364" cy="6858000"/>
            <a:chOff x="-2364" y="0"/>
            <a:chExt cx="12194364"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5549489" y="457199"/>
            <a:ext cx="5943599" cy="1920240"/>
          </a:xfrm>
        </p:spPr>
        <p:txBody>
          <a:bodyPr anchor="b">
            <a:noAutofit/>
          </a:bodyPr>
          <a:lstStyle>
            <a:lvl1pPr>
              <a:defRPr sz="4200" b="1">
                <a:latin typeface="+mj-lt"/>
              </a:defRPr>
            </a:lvl1pPr>
          </a:lstStyle>
          <a:p>
            <a:r>
              <a:rPr lang="en-US" dirty="0"/>
              <a:t>Click to add title</a:t>
            </a:r>
          </a:p>
        </p:txBody>
      </p:sp>
      <p:sp>
        <p:nvSpPr>
          <p:cNvPr id="15" name="Content Placeholder 2">
            <a:extLst>
              <a:ext uri="{FF2B5EF4-FFF2-40B4-BE49-F238E27FC236}">
                <a16:creationId xmlns:a16="http://schemas.microsoft.com/office/drawing/2014/main" id="{6BBDFA0C-B372-969D-6C8A-F664A4BF8D41}"/>
              </a:ext>
            </a:extLst>
          </p:cNvPr>
          <p:cNvSpPr>
            <a:spLocks noGrp="1" noChangeAspect="1"/>
          </p:cNvSpPr>
          <p:nvPr>
            <p:ph idx="17" hasCustomPrompt="1"/>
          </p:nvPr>
        </p:nvSpPr>
        <p:spPr>
          <a:xfrm>
            <a:off x="823108" y="640080"/>
            <a:ext cx="4297680" cy="4297680"/>
          </a:xfrm>
          <a:prstGeom prst="ellipse">
            <a:avLst/>
          </a:prstGeom>
          <a:solidFill>
            <a:schemeClr val="accent2"/>
          </a:solidFill>
        </p:spPr>
        <p:txBody>
          <a:bodyPr anchor="ctr" anchorCtr="0">
            <a:noAutofit/>
          </a:bodyPr>
          <a:lstStyle>
            <a:lvl1pPr marL="0" indent="0" algn="ctr">
              <a:buFont typeface="Arial" panose="020B0604020202020204" pitchFamily="34" charset="0"/>
              <a:buNone/>
              <a:defRPr sz="2000">
                <a:latin typeface="+mn-lt"/>
              </a:defRPr>
            </a:lvl1pPr>
            <a:lvl2pPr marL="347663" indent="0" algn="ctr">
              <a:buFont typeface="Arial" panose="020B0604020202020204" pitchFamily="34" charset="0"/>
              <a:buNone/>
              <a:defRPr sz="2000">
                <a:latin typeface="+mn-lt"/>
              </a:defRPr>
            </a:lvl2pPr>
            <a:lvl3pPr marL="685800" indent="0" algn="ctr">
              <a:buFont typeface="Arial" panose="020B0604020202020204" pitchFamily="34" charset="0"/>
              <a:buNone/>
              <a:defRPr sz="2000">
                <a:latin typeface="+mn-lt"/>
              </a:defRPr>
            </a:lvl3pPr>
            <a:lvl4pPr marL="914400" indent="0" algn="ctr">
              <a:buFont typeface="Arial" panose="020B0604020202020204" pitchFamily="34" charset="0"/>
              <a:buNone/>
              <a:defRPr sz="2000">
                <a:latin typeface="+mn-lt"/>
              </a:defRPr>
            </a:lvl4pPr>
            <a:lvl5pPr marL="1143000" indent="0" algn="ctr">
              <a:buFont typeface="Arial" panose="020B0604020202020204" pitchFamily="34" charset="0"/>
              <a:buNone/>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99A8D2CC-EE75-85FA-1577-88C0BEC7B10C}"/>
              </a:ext>
            </a:extLst>
          </p:cNvPr>
          <p:cNvSpPr>
            <a:spLocks noGrp="1"/>
          </p:cNvSpPr>
          <p:nvPr>
            <p:ph idx="15" hasCustomPrompt="1"/>
          </p:nvPr>
        </p:nvSpPr>
        <p:spPr>
          <a:xfrm>
            <a:off x="5549490" y="2706369"/>
            <a:ext cx="5943600" cy="3383279"/>
          </a:xfrm>
        </p:spPr>
        <p:txBody>
          <a:bodyPr>
            <a:normAutofit/>
          </a:bodyPr>
          <a:lstStyle>
            <a:lvl1pPr marL="283464" indent="-283464">
              <a:spcBef>
                <a:spcPts val="1000"/>
              </a:spcBef>
              <a:buFont typeface="Arial" panose="020B0604020202020204" pitchFamily="34" charset="0"/>
              <a:buChar char="•"/>
              <a:defRPr sz="2000">
                <a:solidFill>
                  <a:schemeClr val="tx1"/>
                </a:solidFill>
                <a:latin typeface="+mn-lt"/>
              </a:defRPr>
            </a:lvl1pPr>
            <a:lvl2pPr marL="566928" indent="-283464">
              <a:spcBef>
                <a:spcPts val="1000"/>
              </a:spcBef>
              <a:buFont typeface="Arial" panose="020B0604020202020204" pitchFamily="34" charset="0"/>
              <a:buChar char="•"/>
              <a:defRPr sz="2000">
                <a:solidFill>
                  <a:schemeClr val="tx1"/>
                </a:solidFill>
                <a:latin typeface="+mn-lt"/>
              </a:defRPr>
            </a:lvl2pPr>
            <a:lvl3pPr marL="850392" indent="-283464">
              <a:spcBef>
                <a:spcPts val="1000"/>
              </a:spcBef>
              <a:buFont typeface="Arial" panose="020B0604020202020204" pitchFamily="34" charset="0"/>
              <a:buChar char="•"/>
              <a:defRPr sz="2000">
                <a:solidFill>
                  <a:schemeClr val="tx1"/>
                </a:solidFill>
                <a:latin typeface="+mn-lt"/>
              </a:defRPr>
            </a:lvl3pPr>
            <a:lvl4pPr marL="1133856" indent="-283464">
              <a:spcBef>
                <a:spcPts val="1000"/>
              </a:spcBef>
              <a:buFont typeface="Arial" panose="020B0604020202020204" pitchFamily="34" charset="0"/>
              <a:buChar char="•"/>
              <a:defRPr sz="2000">
                <a:solidFill>
                  <a:schemeClr val="tx1"/>
                </a:solidFill>
                <a:latin typeface="+mn-lt"/>
              </a:defRPr>
            </a:lvl4pPr>
            <a:lvl5pPr marL="1463040" indent="-283464">
              <a:spcBef>
                <a:spcPts val="1000"/>
              </a:spcBef>
              <a:buFont typeface="Arial" panose="020B0604020202020204" pitchFamily="34" charset="0"/>
              <a:buChar char="•"/>
              <a:defRPr sz="2000">
                <a:solidFill>
                  <a:schemeClr val="tx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5656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hart ">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779183" cy="1570038"/>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84832"/>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8AD52EA-B01E-8D38-D87A-BF7EB5B58A82}"/>
              </a:ext>
              <a:ext uri="{C183D7F6-B498-43B3-948B-1728B52AA6E4}">
                <adec:decorative xmlns:adec="http://schemas.microsoft.com/office/drawing/2017/decorative" val="1"/>
              </a:ext>
            </a:extLst>
          </p:cNvPr>
          <p:cNvGrpSpPr/>
          <p:nvPr userDrawn="1"/>
        </p:nvGrpSpPr>
        <p:grpSpPr>
          <a:xfrm>
            <a:off x="0" y="-1"/>
            <a:ext cx="12192001" cy="6864796"/>
            <a:chOff x="0" y="-1"/>
            <a:chExt cx="12192001" cy="6864796"/>
          </a:xfrm>
        </p:grpSpPr>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252549"/>
            <a:ext cx="6220278" cy="3262811"/>
          </a:xfrm>
        </p:spPr>
        <p:txBody>
          <a:bodyPr anchor="b">
            <a:noAutofit/>
          </a:bodyPr>
          <a:lstStyle>
            <a:lvl1pPr algn="l">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3" y="3685939"/>
            <a:ext cx="6220277" cy="2919512"/>
          </a:xfrm>
        </p:spPr>
        <p:txBody>
          <a:bodyPr anchor="t" anchorCtr="0">
            <a:norm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58864" y="102021"/>
            <a:ext cx="9779183" cy="174441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58865" y="2017467"/>
            <a:ext cx="9779182" cy="3366815"/>
          </a:xfrm>
        </p:spPr>
        <p:txBody>
          <a:bodyPr>
            <a:norm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Right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flipH="1">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71600"/>
            <a:ext cx="5486400" cy="4114800"/>
          </a:xfrm>
        </p:spPr>
        <p:txBody>
          <a:bodyPr anchor="ctr" anchorCtr="0">
            <a:noAutofit/>
          </a:bodyPr>
          <a:lstStyle>
            <a:lvl1pPr>
              <a:defRPr sz="6000" b="1">
                <a:latin typeface="+mj-lt"/>
              </a:defRPr>
            </a:lvl1pPr>
          </a:lstStyle>
          <a:p>
            <a:r>
              <a:rPr lang="en-US" dirty="0"/>
              <a:t>Click to add title</a:t>
            </a:r>
          </a:p>
        </p:txBody>
      </p:sp>
      <p:sp>
        <p:nvSpPr>
          <p:cNvPr id="15" name="Picture Placeholder 14">
            <a:extLst>
              <a:ext uri="{FF2B5EF4-FFF2-40B4-BE49-F238E27FC236}">
                <a16:creationId xmlns:a16="http://schemas.microsoft.com/office/drawing/2014/main" id="{3124234B-E1C4-2616-9993-A23142AA69B2}"/>
              </a:ext>
            </a:extLst>
          </p:cNvPr>
          <p:cNvSpPr>
            <a:spLocks noGrp="1"/>
          </p:cNvSpPr>
          <p:nvPr>
            <p:ph type="pic" sz="quarter" idx="10"/>
          </p:nvPr>
        </p:nvSpPr>
        <p:spPr>
          <a:xfrm>
            <a:off x="7183438" y="1168400"/>
            <a:ext cx="4500562" cy="4521200"/>
          </a:xfrm>
          <a:prstGeom prst="ellipse">
            <a:avLst/>
          </a:prstGeom>
          <a:solidFill>
            <a:schemeClr val="accent2"/>
          </a:solidFill>
        </p:spPr>
        <p:txBody>
          <a:bodyPr/>
          <a:lstStyle>
            <a:lvl1pPr marL="0" indent="0" algn="ctr">
              <a:buNone/>
              <a:defRPr sz="2000"/>
            </a:lvl1pPr>
          </a:lstStyle>
          <a:p>
            <a:r>
              <a:rPr lang="en-US" dirty="0"/>
              <a:t>Click icon to add picture</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9126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Left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5943600" y="457200"/>
            <a:ext cx="5120640" cy="3200400"/>
          </a:xfrm>
        </p:spPr>
        <p:txBody>
          <a:bodyPr anchor="b" anchorCtr="0">
            <a:noAutofit/>
          </a:bodyPr>
          <a:lstStyle>
            <a:lvl1pPr>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8763DBBF-E63D-81E5-E7CE-32F6F2C2F935}"/>
              </a:ext>
            </a:extLst>
          </p:cNvPr>
          <p:cNvSpPr>
            <a:spLocks noGrp="1"/>
          </p:cNvSpPr>
          <p:nvPr>
            <p:ph type="subTitle" idx="1" hasCustomPrompt="1"/>
          </p:nvPr>
        </p:nvSpPr>
        <p:spPr>
          <a:xfrm>
            <a:off x="5943598" y="3657600"/>
            <a:ext cx="5120640" cy="1828800"/>
          </a:xfrm>
        </p:spPr>
        <p:txBody>
          <a:bodyPr anchor="t"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5" name="Picture Placeholder 14">
            <a:extLst>
              <a:ext uri="{FF2B5EF4-FFF2-40B4-BE49-F238E27FC236}">
                <a16:creationId xmlns:a16="http://schemas.microsoft.com/office/drawing/2014/main" id="{64033732-ADA1-C540-7276-3FF5CDEF2C5E}"/>
              </a:ext>
            </a:extLst>
          </p:cNvPr>
          <p:cNvSpPr>
            <a:spLocks noGrp="1"/>
          </p:cNvSpPr>
          <p:nvPr>
            <p:ph type="pic" sz="quarter" idx="10"/>
          </p:nvPr>
        </p:nvSpPr>
        <p:spPr>
          <a:xfrm>
            <a:off x="904238" y="1157224"/>
            <a:ext cx="4500562" cy="4521200"/>
          </a:xfrm>
          <a:prstGeom prst="ellipse">
            <a:avLst/>
          </a:prstGeom>
          <a:solidFill>
            <a:schemeClr val="accent2"/>
          </a:solidFill>
        </p:spPr>
        <p:txBody>
          <a:bodyPr/>
          <a:lstStyle>
            <a:lvl1pPr marL="0" indent="0" algn="ctr">
              <a:buNone/>
              <a:defRPr sz="2000"/>
            </a:lvl1pPr>
          </a:lstStyle>
          <a:p>
            <a:r>
              <a:rPr lang="en-US" dirty="0"/>
              <a:t>Click icon to add picture</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82385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1"/>
            <a:ext cx="12208822" cy="6858003"/>
            <a:chOff x="0" y="-1"/>
            <a:chExt cx="12208822" cy="6858003"/>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085"/>
            <a:ext cx="9779183" cy="160083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CA1EED44-783E-8705-4119-D7E9F7D4F2B4}"/>
              </a:ext>
            </a:extLst>
          </p:cNvPr>
          <p:cNvSpPr>
            <a:spLocks noGrp="1"/>
          </p:cNvSpPr>
          <p:nvPr>
            <p:ph idx="14" hasCustomPrompt="1"/>
          </p:nvPr>
        </p:nvSpPr>
        <p:spPr>
          <a:xfrm>
            <a:off x="1166087" y="2652713"/>
            <a:ext cx="9780587" cy="3436936"/>
          </a:xfrm>
        </p:spPr>
        <p:txBody>
          <a:bodyPr>
            <a:normAutofit/>
          </a:bodyPr>
          <a:lstStyle>
            <a:lvl1pPr marL="342900" indent="-283464">
              <a:spcBef>
                <a:spcPts val="1000"/>
              </a:spcBef>
              <a:buFont typeface="Arial" panose="020B0604020202020204" pitchFamily="34" charset="0"/>
              <a:buChar char="•"/>
              <a:defRPr sz="2000">
                <a:solidFill>
                  <a:schemeClr val="bg1"/>
                </a:solidFill>
                <a:latin typeface="+mn-lt"/>
              </a:defRPr>
            </a:lvl1pPr>
            <a:lvl2pPr marL="566928" indent="-283464">
              <a:spcBef>
                <a:spcPts val="1000"/>
              </a:spcBef>
              <a:buFont typeface="Arial" panose="020B0604020202020204" pitchFamily="34" charset="0"/>
              <a:buChar char="•"/>
              <a:defRPr sz="2000">
                <a:solidFill>
                  <a:schemeClr val="bg1"/>
                </a:solidFill>
                <a:latin typeface="+mn-lt"/>
              </a:defRPr>
            </a:lvl2pPr>
            <a:lvl3pPr marL="850392" indent="-283464">
              <a:spcBef>
                <a:spcPts val="1000"/>
              </a:spcBef>
              <a:buFont typeface="Arial" panose="020B0604020202020204" pitchFamily="34" charset="0"/>
              <a:buChar char="•"/>
              <a:defRPr sz="2000">
                <a:solidFill>
                  <a:schemeClr val="bg1"/>
                </a:solidFill>
                <a:latin typeface="+mn-lt"/>
              </a:defRPr>
            </a:lvl3pPr>
            <a:lvl4pPr marL="1097280" indent="-283464">
              <a:spcBef>
                <a:spcPts val="1000"/>
              </a:spcBef>
              <a:buFont typeface="Arial" panose="020B0604020202020204" pitchFamily="34" charset="0"/>
              <a:buChar char="•"/>
              <a:defRPr sz="2000">
                <a:solidFill>
                  <a:schemeClr val="bg1"/>
                </a:solidFill>
                <a:latin typeface="+mn-lt"/>
              </a:defRPr>
            </a:lvl4pPr>
            <a:lvl5pPr marL="1371600"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dirty="0"/>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8317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FBCE6F-2AA9-31FE-8148-33B480735599}"/>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177553"/>
            <a:ext cx="6245912" cy="3269447"/>
          </a:xfrm>
        </p:spPr>
        <p:txBody>
          <a:bodyPr bIns="0" anchor="b">
            <a:noAutofit/>
          </a:bodyPr>
          <a:lstStyle>
            <a:lvl1pPr algn="l">
              <a:defRPr sz="6000" b="1">
                <a:solidFill>
                  <a:schemeClr val="bg1"/>
                </a:solidFill>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4" y="3492896"/>
            <a:ext cx="6245912" cy="912850"/>
          </a:xfrm>
        </p:spPr>
        <p:txBody>
          <a:bodyPr anchor="ctr" anchorCtr="0">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98652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4DB56B5-5DD7-95E3-52B2-EDC4B3F13058}"/>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601200" cy="1653371"/>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76784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p:bg>
      <p:bgPr>
        <a:solidFill>
          <a:schemeClr val="accent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0E8D4A-B13C-C7EE-5E27-278124A1276E}"/>
              </a:ext>
              <a:ext uri="{C183D7F6-B498-43B3-948B-1728B52AA6E4}">
                <adec:decorative xmlns:adec="http://schemas.microsoft.com/office/drawing/2017/decorative" val="1"/>
              </a:ext>
            </a:extLst>
          </p:cNvPr>
          <p:cNvGrpSpPr/>
          <p:nvPr userDrawn="1"/>
        </p:nvGrpSpPr>
        <p:grpSpPr>
          <a:xfrm>
            <a:off x="1" y="1"/>
            <a:ext cx="12191999" cy="6857999"/>
            <a:chOff x="1" y="1"/>
            <a:chExt cx="12191999" cy="6857999"/>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69008"/>
            <a:ext cx="9779183" cy="1706563"/>
          </a:xfrm>
        </p:spPr>
        <p:txBody>
          <a:bodyPr anchor="b">
            <a:noAutofit/>
          </a:bodyPr>
          <a:lstStyle>
            <a:lvl1pPr>
              <a:defRPr sz="4200" b="1">
                <a:solidFill>
                  <a:schemeClr val="bg1"/>
                </a:solidFill>
                <a:latin typeface="+mj-lt"/>
              </a:defRPr>
            </a:lvl1pPr>
          </a:lstStyle>
          <a:p>
            <a:r>
              <a:rPr lang="en-US" dirty="0"/>
              <a:t>Click to add title</a:t>
            </a:r>
          </a:p>
        </p:txBody>
      </p:sp>
      <p:sp>
        <p:nvSpPr>
          <p:cNvPr id="14" name="Content Placeholder 2">
            <a:extLst>
              <a:ext uri="{FF2B5EF4-FFF2-40B4-BE49-F238E27FC236}">
                <a16:creationId xmlns:a16="http://schemas.microsoft.com/office/drawing/2014/main" id="{926B296A-EB6A-9BE9-E813-B15C46524F4D}"/>
              </a:ext>
            </a:extLst>
          </p:cNvPr>
          <p:cNvSpPr>
            <a:spLocks noGrp="1"/>
          </p:cNvSpPr>
          <p:nvPr>
            <p:ph idx="12" hasCustomPrompt="1"/>
          </p:nvPr>
        </p:nvSpPr>
        <p:spPr>
          <a:xfrm>
            <a:off x="1167493" y="2023984"/>
            <a:ext cx="4663440" cy="3332832"/>
          </a:xfrm>
        </p:spPr>
        <p:txBody>
          <a:bodyPr>
            <a:normAutofit/>
          </a:bodyPr>
          <a:lstStyle>
            <a:lvl1pPr marL="530352" indent="-530352">
              <a:spcBef>
                <a:spcPts val="1000"/>
              </a:spcBef>
              <a:buFont typeface="+mj-lt"/>
              <a:buAutoNum type="arabicPeriod"/>
              <a:defRPr sz="2000">
                <a:solidFill>
                  <a:schemeClr val="bg1"/>
                </a:solidFill>
                <a:latin typeface="+mn-lt"/>
              </a:defRPr>
            </a:lvl1pPr>
            <a:lvl2pPr marL="1097280" indent="-530352">
              <a:spcBef>
                <a:spcPts val="1000"/>
              </a:spcBef>
              <a:buFont typeface="+mj-lt"/>
              <a:buAutoNum type="alphaLcPeriod"/>
              <a:defRPr sz="2000">
                <a:solidFill>
                  <a:schemeClr val="bg1"/>
                </a:solidFill>
                <a:latin typeface="+mn-lt"/>
              </a:defRPr>
            </a:lvl2pPr>
            <a:lvl3pPr marL="1645920" indent="-530352">
              <a:spcBef>
                <a:spcPts val="1000"/>
              </a:spcBef>
              <a:buFont typeface="+mj-lt"/>
              <a:buAutoNum type="arabicParenR"/>
              <a:defRPr sz="2000">
                <a:solidFill>
                  <a:schemeClr val="bg1"/>
                </a:solidFill>
                <a:latin typeface="+mn-lt"/>
              </a:defRPr>
            </a:lvl3pPr>
            <a:lvl4pPr marL="1920240" indent="-530352">
              <a:spcBef>
                <a:spcPts val="1000"/>
              </a:spcBef>
              <a:buFont typeface="+mj-lt"/>
              <a:buAutoNum type="alphaLcParenR"/>
              <a:defRPr sz="2000">
                <a:solidFill>
                  <a:schemeClr val="bg1"/>
                </a:solidFill>
                <a:latin typeface="+mn-lt"/>
              </a:defRPr>
            </a:lvl4pPr>
            <a:lvl5pPr marL="2560320" indent="-514350">
              <a:spcBef>
                <a:spcPts val="1000"/>
              </a:spcBef>
              <a:buFont typeface="+mj-lt"/>
              <a:buAutoNum type="romanLcPeriod"/>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35B7D5-E7F8-1267-8942-3C97BE836B98}"/>
              </a:ext>
            </a:extLst>
          </p:cNvPr>
          <p:cNvSpPr>
            <a:spLocks noGrp="1"/>
          </p:cNvSpPr>
          <p:nvPr>
            <p:ph idx="11"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2042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and Image 1">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0"/>
            <a:ext cx="12208822" cy="6858002"/>
            <a:chOff x="0" y="0"/>
            <a:chExt cx="12208822" cy="6858002"/>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7200"/>
            <a:ext cx="10643508" cy="1371600"/>
          </a:xfrm>
        </p:spPr>
        <p:txBody>
          <a:bodyPr anchor="b">
            <a:noAutofit/>
          </a:bodyPr>
          <a:lstStyle>
            <a:lvl1pPr>
              <a:defRPr sz="4200" b="1">
                <a:latin typeface="+mj-lt"/>
              </a:defRPr>
            </a:lvl1pPr>
          </a:lstStyle>
          <a:p>
            <a:r>
              <a:rPr lang="en-US" dirty="0"/>
              <a:t>Click to add title</a:t>
            </a:r>
          </a:p>
        </p:txBody>
      </p:sp>
      <p:sp>
        <p:nvSpPr>
          <p:cNvPr id="10" name="Content Placeholder 2">
            <a:extLst>
              <a:ext uri="{FF2B5EF4-FFF2-40B4-BE49-F238E27FC236}">
                <a16:creationId xmlns:a16="http://schemas.microsoft.com/office/drawing/2014/main" id="{B07A1CF7-9B3B-E43E-830E-DAB65B608249}"/>
              </a:ext>
            </a:extLst>
          </p:cNvPr>
          <p:cNvSpPr>
            <a:spLocks noGrp="1"/>
          </p:cNvSpPr>
          <p:nvPr>
            <p:ph idx="15" hasCustomPrompt="1"/>
          </p:nvPr>
        </p:nvSpPr>
        <p:spPr>
          <a:xfrm>
            <a:off x="1166088" y="2652713"/>
            <a:ext cx="5394959" cy="3436936"/>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14">
            <a:extLst>
              <a:ext uri="{FF2B5EF4-FFF2-40B4-BE49-F238E27FC236}">
                <a16:creationId xmlns:a16="http://schemas.microsoft.com/office/drawing/2014/main" id="{D976D8D6-3BDC-1908-3425-FEE3EEF51A26}"/>
              </a:ext>
            </a:extLst>
          </p:cNvPr>
          <p:cNvSpPr>
            <a:spLocks noGrp="1"/>
          </p:cNvSpPr>
          <p:nvPr>
            <p:ph type="pic" sz="quarter" idx="14"/>
          </p:nvPr>
        </p:nvSpPr>
        <p:spPr>
          <a:xfrm>
            <a:off x="7317920" y="1447800"/>
            <a:ext cx="4214010" cy="4214010"/>
          </a:xfrm>
          <a:prstGeom prst="ellipse">
            <a:avLst/>
          </a:prstGeom>
          <a:solidFill>
            <a:schemeClr val="accent2"/>
          </a:solidFill>
        </p:spPr>
        <p:txBody>
          <a:bodyPr/>
          <a:lstStyle>
            <a:lvl1pPr marL="0" indent="0" algn="ctr">
              <a:buNone/>
              <a:defRPr sz="2000"/>
            </a:lvl1pPr>
          </a:lstStyle>
          <a:p>
            <a:r>
              <a:rPr lang="en-US" dirty="0"/>
              <a:t>Click icon to add picture</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dirty="0"/>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193030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4" r:id="rId4"/>
    <p:sldLayoutId id="2147483671" r:id="rId5"/>
    <p:sldLayoutId id="2147483659" r:id="rId6"/>
    <p:sldLayoutId id="2147483668" r:id="rId7"/>
    <p:sldLayoutId id="2147483669" r:id="rId8"/>
    <p:sldLayoutId id="2147483675" r:id="rId9"/>
    <p:sldLayoutId id="2147483677" r:id="rId10"/>
    <p:sldLayoutId id="2147483676" r:id="rId11"/>
    <p:sldLayoutId id="2147483661" r:id="rId12"/>
    <p:sldLayoutId id="2147483666" r:id="rId13"/>
  </p:sldLayoutIdLst>
  <p:hf sldNum="0" hdr="0" ftr="0" dt="0"/>
  <p:txStyles>
    <p:titleStyle>
      <a:lvl1pPr algn="l" defTabSz="914400" rtl="0" eaLnBrk="1" latinLnBrk="0" hangingPunct="1">
        <a:lnSpc>
          <a:spcPct val="8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Kylie.wood@uwo.ca"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8668-7546-8788-DBD6-2C31711D6B06}"/>
              </a:ext>
            </a:extLst>
          </p:cNvPr>
          <p:cNvSpPr>
            <a:spLocks noGrp="1"/>
          </p:cNvSpPr>
          <p:nvPr>
            <p:ph type="ctrTitle"/>
          </p:nvPr>
        </p:nvSpPr>
        <p:spPr/>
        <p:txBody>
          <a:bodyPr/>
          <a:lstStyle/>
          <a:p>
            <a:r>
              <a:rPr lang="en-US">
                <a:latin typeface="Tenorite"/>
                <a:cs typeface="Segoe UI"/>
              </a:rPr>
              <a:t>Connected by Exchange: How Rotary Shaped My Life</a:t>
            </a:r>
            <a:endParaRPr lang="en-US"/>
          </a:p>
          <a:p>
            <a:endParaRPr lang="en-US" dirty="0">
              <a:latin typeface="Tenorite"/>
              <a:cs typeface="Segoe UI"/>
            </a:endParaRPr>
          </a:p>
        </p:txBody>
      </p:sp>
      <p:sp>
        <p:nvSpPr>
          <p:cNvPr id="4" name="TextBox 3">
            <a:extLst>
              <a:ext uri="{FF2B5EF4-FFF2-40B4-BE49-F238E27FC236}">
                <a16:creationId xmlns:a16="http://schemas.microsoft.com/office/drawing/2014/main" id="{820E9233-67FF-900A-49EF-01E0C37EBA47}"/>
              </a:ext>
            </a:extLst>
          </p:cNvPr>
          <p:cNvSpPr txBox="1"/>
          <p:nvPr/>
        </p:nvSpPr>
        <p:spPr>
          <a:xfrm>
            <a:off x="1171424" y="4059535"/>
            <a:ext cx="977972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Segoe UI"/>
                <a:cs typeface="Segoe UI"/>
              </a:rPr>
              <a:t>Kylie Michele Wood (Hilliard) • Poland 2005 • Sponsored by St. Thomas Rotary Club</a:t>
            </a:r>
            <a:endParaRPr lang="en-US" sz="2000"/>
          </a:p>
          <a:p>
            <a:pPr algn="l"/>
            <a:endParaRPr lang="en-US" dirty="0"/>
          </a:p>
        </p:txBody>
      </p:sp>
      <p:pic>
        <p:nvPicPr>
          <p:cNvPr id="3" name="Picture 2" descr="No photo description available.">
            <a:extLst>
              <a:ext uri="{FF2B5EF4-FFF2-40B4-BE49-F238E27FC236}">
                <a16:creationId xmlns:a16="http://schemas.microsoft.com/office/drawing/2014/main" id="{EA9E1F7A-FEC2-D9F4-4039-EC1EA2478FDE}"/>
              </a:ext>
            </a:extLst>
          </p:cNvPr>
          <p:cNvPicPr>
            <a:picLocks noChangeAspect="1"/>
          </p:cNvPicPr>
          <p:nvPr/>
        </p:nvPicPr>
        <p:blipFill>
          <a:blip r:embed="rId3"/>
          <a:stretch>
            <a:fillRect/>
          </a:stretch>
        </p:blipFill>
        <p:spPr>
          <a:xfrm>
            <a:off x="7505341" y="3415"/>
            <a:ext cx="4686300" cy="3371850"/>
          </a:xfrm>
          <a:prstGeom prst="rect">
            <a:avLst/>
          </a:prstGeom>
        </p:spPr>
      </p:pic>
    </p:spTree>
    <p:extLst>
      <p:ext uri="{BB962C8B-B14F-4D97-AF65-F5344CB8AC3E}">
        <p14:creationId xmlns:p14="http://schemas.microsoft.com/office/powerpoint/2010/main" val="1508857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E5AE1-3FBB-1896-9D79-EB158D6C5125}"/>
              </a:ext>
            </a:extLst>
          </p:cNvPr>
          <p:cNvSpPr>
            <a:spLocks noGrp="1"/>
          </p:cNvSpPr>
          <p:nvPr>
            <p:ph type="ctrTitle"/>
          </p:nvPr>
        </p:nvSpPr>
        <p:spPr>
          <a:xfrm>
            <a:off x="424078" y="177157"/>
            <a:ext cx="5721616" cy="3783667"/>
          </a:xfrm>
        </p:spPr>
        <p:txBody>
          <a:bodyPr/>
          <a:lstStyle/>
          <a:p>
            <a:r>
              <a:rPr lang="en-US"/>
              <a:t>Staying Connected After Exchange</a:t>
            </a:r>
          </a:p>
        </p:txBody>
      </p:sp>
      <p:pic>
        <p:nvPicPr>
          <p:cNvPr id="5" name="Content Placeholder 4" descr="No photo description available.">
            <a:extLst>
              <a:ext uri="{FF2B5EF4-FFF2-40B4-BE49-F238E27FC236}">
                <a16:creationId xmlns:a16="http://schemas.microsoft.com/office/drawing/2014/main" id="{56DB307B-CFA1-F0CA-A13F-FE3455FC06AD}"/>
              </a:ext>
            </a:extLst>
          </p:cNvPr>
          <p:cNvPicPr>
            <a:picLocks noGrp="1" noChangeAspect="1"/>
          </p:cNvPicPr>
          <p:nvPr>
            <p:ph idx="4294967295"/>
          </p:nvPr>
        </p:nvPicPr>
        <p:blipFill>
          <a:blip r:embed="rId3"/>
          <a:stretch>
            <a:fillRect/>
          </a:stretch>
        </p:blipFill>
        <p:spPr>
          <a:xfrm>
            <a:off x="6142463" y="-1742"/>
            <a:ext cx="6073698" cy="4540211"/>
          </a:xfrm>
          <a:prstGeom prst="rect">
            <a:avLst/>
          </a:prstGeom>
        </p:spPr>
      </p:pic>
    </p:spTree>
    <p:extLst>
      <p:ext uri="{BB962C8B-B14F-4D97-AF65-F5344CB8AC3E}">
        <p14:creationId xmlns:p14="http://schemas.microsoft.com/office/powerpoint/2010/main" val="1452638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5FF7-B8BD-1BF0-A406-32FEF8B10A0A}"/>
              </a:ext>
            </a:extLst>
          </p:cNvPr>
          <p:cNvSpPr>
            <a:spLocks noGrp="1"/>
          </p:cNvSpPr>
          <p:nvPr>
            <p:ph type="ctrTitle"/>
          </p:nvPr>
        </p:nvSpPr>
        <p:spPr/>
        <p:txBody>
          <a:bodyPr/>
          <a:lstStyle/>
          <a:p>
            <a:r>
              <a:rPr lang="en-US"/>
              <a:t>Career: Building Community</a:t>
            </a:r>
          </a:p>
        </p:txBody>
      </p:sp>
      <p:pic>
        <p:nvPicPr>
          <p:cNvPr id="3" name="Picture 2" descr="Ontario Hall by Tillmann Ruth Robinson ...">
            <a:extLst>
              <a:ext uri="{FF2B5EF4-FFF2-40B4-BE49-F238E27FC236}">
                <a16:creationId xmlns:a16="http://schemas.microsoft.com/office/drawing/2014/main" id="{E8F9D2AB-9517-94D2-EB29-910D38C2A547}"/>
              </a:ext>
            </a:extLst>
          </p:cNvPr>
          <p:cNvPicPr>
            <a:picLocks noChangeAspect="1"/>
          </p:cNvPicPr>
          <p:nvPr/>
        </p:nvPicPr>
        <p:blipFill>
          <a:blip r:embed="rId3"/>
          <a:stretch>
            <a:fillRect/>
          </a:stretch>
        </p:blipFill>
        <p:spPr>
          <a:xfrm>
            <a:off x="6702815" y="3037037"/>
            <a:ext cx="4867993" cy="3587510"/>
          </a:xfrm>
          <a:prstGeom prst="rect">
            <a:avLst/>
          </a:prstGeom>
        </p:spPr>
      </p:pic>
      <p:pic>
        <p:nvPicPr>
          <p:cNvPr id="5" name="Picture 4" descr="Western unveils new branding | News | westerngazette.ca">
            <a:extLst>
              <a:ext uri="{FF2B5EF4-FFF2-40B4-BE49-F238E27FC236}">
                <a16:creationId xmlns:a16="http://schemas.microsoft.com/office/drawing/2014/main" id="{D48B7321-4628-26E5-176C-97941AF0A1F7}"/>
              </a:ext>
            </a:extLst>
          </p:cNvPr>
          <p:cNvPicPr>
            <a:picLocks noChangeAspect="1"/>
          </p:cNvPicPr>
          <p:nvPr/>
        </p:nvPicPr>
        <p:blipFill>
          <a:blip r:embed="rId4"/>
          <a:stretch>
            <a:fillRect/>
          </a:stretch>
        </p:blipFill>
        <p:spPr>
          <a:xfrm>
            <a:off x="2713173" y="234976"/>
            <a:ext cx="1870775" cy="2126013"/>
          </a:xfrm>
          <a:prstGeom prst="rect">
            <a:avLst/>
          </a:prstGeom>
        </p:spPr>
      </p:pic>
    </p:spTree>
    <p:extLst>
      <p:ext uri="{BB962C8B-B14F-4D97-AF65-F5344CB8AC3E}">
        <p14:creationId xmlns:p14="http://schemas.microsoft.com/office/powerpoint/2010/main" val="4291167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860D5-AF3A-3732-B61D-18BB2D1E2C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99116-B29B-FFD0-9FC9-8EF523B3ABDD}"/>
              </a:ext>
            </a:extLst>
          </p:cNvPr>
          <p:cNvSpPr>
            <a:spLocks noGrp="1"/>
          </p:cNvSpPr>
          <p:nvPr>
            <p:ph type="title"/>
          </p:nvPr>
        </p:nvSpPr>
        <p:spPr>
          <a:xfrm>
            <a:off x="2278204" y="-694841"/>
            <a:ext cx="5486400" cy="4114800"/>
          </a:xfrm>
        </p:spPr>
        <p:txBody>
          <a:bodyPr/>
          <a:lstStyle/>
          <a:p>
            <a:r>
              <a:rPr lang="en-US"/>
              <a:t>Service Beyond Exchange</a:t>
            </a:r>
            <a:endParaRPr lang="en-US" dirty="0"/>
          </a:p>
        </p:txBody>
      </p:sp>
      <p:pic>
        <p:nvPicPr>
          <p:cNvPr id="10" name="Picture Placeholder 9" descr="A group of people posing for a photo&#10;&#10;AI-generated content may be incorrect.">
            <a:extLst>
              <a:ext uri="{FF2B5EF4-FFF2-40B4-BE49-F238E27FC236}">
                <a16:creationId xmlns:a16="http://schemas.microsoft.com/office/drawing/2014/main" id="{E7B0DD26-BCB5-9271-281F-8CE0EF199091}"/>
              </a:ext>
            </a:extLst>
          </p:cNvPr>
          <p:cNvPicPr>
            <a:picLocks noGrp="1" noChangeAspect="1"/>
          </p:cNvPicPr>
          <p:nvPr>
            <p:ph type="pic" sz="quarter" idx="10"/>
          </p:nvPr>
        </p:nvPicPr>
        <p:blipFill rotWithShape="1">
          <a:blip r:embed="rId3"/>
          <a:srcRect l="12671" r="12671"/>
          <a:stretch/>
        </p:blipFill>
        <p:spPr>
          <a:xfrm>
            <a:off x="7183438" y="1168400"/>
            <a:ext cx="4500562" cy="4521200"/>
          </a:xfrm>
        </p:spPr>
      </p:pic>
      <p:pic>
        <p:nvPicPr>
          <p:cNvPr id="3" name="Picture 2" descr="No photo description available.">
            <a:extLst>
              <a:ext uri="{FF2B5EF4-FFF2-40B4-BE49-F238E27FC236}">
                <a16:creationId xmlns:a16="http://schemas.microsoft.com/office/drawing/2014/main" id="{0AA5998E-C492-7BB1-8B6C-1F4BF9F2D4E0}"/>
              </a:ext>
            </a:extLst>
          </p:cNvPr>
          <p:cNvPicPr>
            <a:picLocks noChangeAspect="1"/>
          </p:cNvPicPr>
          <p:nvPr/>
        </p:nvPicPr>
        <p:blipFill>
          <a:blip r:embed="rId4"/>
          <a:stretch>
            <a:fillRect/>
          </a:stretch>
        </p:blipFill>
        <p:spPr>
          <a:xfrm>
            <a:off x="1542387" y="2198142"/>
            <a:ext cx="4551982" cy="3484859"/>
          </a:xfrm>
          <a:prstGeom prst="rect">
            <a:avLst/>
          </a:prstGeom>
        </p:spPr>
      </p:pic>
    </p:spTree>
    <p:extLst>
      <p:ext uri="{BB962C8B-B14F-4D97-AF65-F5344CB8AC3E}">
        <p14:creationId xmlns:p14="http://schemas.microsoft.com/office/powerpoint/2010/main" val="595080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84242-4315-7AF4-56DC-35B80F07DD89}"/>
              </a:ext>
            </a:extLst>
          </p:cNvPr>
          <p:cNvSpPr>
            <a:spLocks noGrp="1"/>
          </p:cNvSpPr>
          <p:nvPr>
            <p:ph type="title"/>
          </p:nvPr>
        </p:nvSpPr>
        <p:spPr/>
        <p:txBody>
          <a:bodyPr/>
          <a:lstStyle/>
          <a:p>
            <a:r>
              <a:rPr lang="en-US"/>
              <a:t>Leadership Today</a:t>
            </a:r>
          </a:p>
        </p:txBody>
      </p:sp>
      <p:pic>
        <p:nvPicPr>
          <p:cNvPr id="6" name="Content Placeholder 5" descr="graphical user interface, website">
            <a:extLst>
              <a:ext uri="{FF2B5EF4-FFF2-40B4-BE49-F238E27FC236}">
                <a16:creationId xmlns:a16="http://schemas.microsoft.com/office/drawing/2014/main" id="{00CD642D-69EA-213C-7AAE-C788766F806D}"/>
              </a:ext>
            </a:extLst>
          </p:cNvPr>
          <p:cNvPicPr>
            <a:picLocks noGrp="1" noChangeAspect="1"/>
          </p:cNvPicPr>
          <p:nvPr>
            <p:ph idx="14"/>
          </p:nvPr>
        </p:nvPicPr>
        <p:blipFill>
          <a:blip r:embed="rId3"/>
          <a:stretch>
            <a:fillRect/>
          </a:stretch>
        </p:blipFill>
        <p:spPr>
          <a:xfrm>
            <a:off x="6298667" y="617617"/>
            <a:ext cx="5388405" cy="2814326"/>
          </a:xfrm>
          <a:prstGeom prst="rect">
            <a:avLst/>
          </a:prstGeom>
        </p:spPr>
      </p:pic>
      <p:pic>
        <p:nvPicPr>
          <p:cNvPr id="7" name="Picture 6" descr="A group of people standing on a stage&#10;&#10;AI-generated content may be incorrect.">
            <a:extLst>
              <a:ext uri="{FF2B5EF4-FFF2-40B4-BE49-F238E27FC236}">
                <a16:creationId xmlns:a16="http://schemas.microsoft.com/office/drawing/2014/main" id="{05A2D0D6-6CCC-8AA3-6467-F02EFC3B60F4}"/>
              </a:ext>
            </a:extLst>
          </p:cNvPr>
          <p:cNvPicPr>
            <a:picLocks noChangeAspect="1"/>
          </p:cNvPicPr>
          <p:nvPr/>
        </p:nvPicPr>
        <p:blipFill>
          <a:blip r:embed="rId4"/>
          <a:stretch>
            <a:fillRect/>
          </a:stretch>
        </p:blipFill>
        <p:spPr>
          <a:xfrm>
            <a:off x="534553" y="1886414"/>
            <a:ext cx="6179187" cy="4711391"/>
          </a:xfrm>
          <a:prstGeom prst="rect">
            <a:avLst/>
          </a:prstGeom>
        </p:spPr>
      </p:pic>
    </p:spTree>
    <p:extLst>
      <p:ext uri="{BB962C8B-B14F-4D97-AF65-F5344CB8AC3E}">
        <p14:creationId xmlns:p14="http://schemas.microsoft.com/office/powerpoint/2010/main" val="3498313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E91FE-280C-D4A7-C7CD-7C056D4CFE0C}"/>
              </a:ext>
            </a:extLst>
          </p:cNvPr>
          <p:cNvSpPr>
            <a:spLocks noGrp="1"/>
          </p:cNvSpPr>
          <p:nvPr>
            <p:ph type="title"/>
          </p:nvPr>
        </p:nvSpPr>
        <p:spPr/>
        <p:txBody>
          <a:bodyPr/>
          <a:lstStyle/>
          <a:p>
            <a:r>
              <a:rPr lang="en-US"/>
              <a:t>What Exchange Gives Me Today</a:t>
            </a:r>
          </a:p>
        </p:txBody>
      </p:sp>
      <p:pic>
        <p:nvPicPr>
          <p:cNvPr id="5" name="Picture 4" descr="No photo description available.">
            <a:extLst>
              <a:ext uri="{FF2B5EF4-FFF2-40B4-BE49-F238E27FC236}">
                <a16:creationId xmlns:a16="http://schemas.microsoft.com/office/drawing/2014/main" id="{89F956F8-1036-6C11-405D-CA600DC56084}"/>
              </a:ext>
            </a:extLst>
          </p:cNvPr>
          <p:cNvPicPr>
            <a:picLocks noChangeAspect="1"/>
          </p:cNvPicPr>
          <p:nvPr/>
        </p:nvPicPr>
        <p:blipFill>
          <a:blip r:embed="rId3"/>
          <a:stretch>
            <a:fillRect/>
          </a:stretch>
        </p:blipFill>
        <p:spPr>
          <a:xfrm>
            <a:off x="1285067" y="1717728"/>
            <a:ext cx="4804475" cy="4804475"/>
          </a:xfrm>
          <a:prstGeom prst="rect">
            <a:avLst/>
          </a:prstGeom>
        </p:spPr>
      </p:pic>
    </p:spTree>
    <p:extLst>
      <p:ext uri="{BB962C8B-B14F-4D97-AF65-F5344CB8AC3E}">
        <p14:creationId xmlns:p14="http://schemas.microsoft.com/office/powerpoint/2010/main" val="1777991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C00FF-6B42-7D84-7831-AACC4E189E93}"/>
              </a:ext>
            </a:extLst>
          </p:cNvPr>
          <p:cNvSpPr>
            <a:spLocks noGrp="1"/>
          </p:cNvSpPr>
          <p:nvPr>
            <p:ph type="title"/>
          </p:nvPr>
        </p:nvSpPr>
        <p:spPr>
          <a:xfrm>
            <a:off x="3565414" y="126344"/>
            <a:ext cx="5943599" cy="870167"/>
          </a:xfrm>
        </p:spPr>
        <p:txBody>
          <a:bodyPr/>
          <a:lstStyle/>
          <a:p>
            <a:r>
              <a:rPr lang="en-US"/>
              <a:t>Lifelong connections</a:t>
            </a:r>
          </a:p>
        </p:txBody>
      </p:sp>
      <p:pic>
        <p:nvPicPr>
          <p:cNvPr id="6" name="Content Placeholder 5" descr="No photo description available.">
            <a:extLst>
              <a:ext uri="{FF2B5EF4-FFF2-40B4-BE49-F238E27FC236}">
                <a16:creationId xmlns:a16="http://schemas.microsoft.com/office/drawing/2014/main" id="{400F1048-52B0-2FD1-B382-2A5B2E008493}"/>
              </a:ext>
            </a:extLst>
          </p:cNvPr>
          <p:cNvPicPr>
            <a:picLocks noGrp="1" noChangeAspect="1"/>
          </p:cNvPicPr>
          <p:nvPr>
            <p:ph idx="15"/>
          </p:nvPr>
        </p:nvPicPr>
        <p:blipFill>
          <a:blip r:embed="rId3"/>
          <a:stretch>
            <a:fillRect/>
          </a:stretch>
        </p:blipFill>
        <p:spPr>
          <a:xfrm>
            <a:off x="4141663" y="1424154"/>
            <a:ext cx="4501102" cy="3383279"/>
          </a:xfrm>
          <a:prstGeom prst="rect">
            <a:avLst/>
          </a:prstGeom>
        </p:spPr>
      </p:pic>
      <p:pic>
        <p:nvPicPr>
          <p:cNvPr id="3" name="Picture 2" descr="No photo description available.">
            <a:extLst>
              <a:ext uri="{FF2B5EF4-FFF2-40B4-BE49-F238E27FC236}">
                <a16:creationId xmlns:a16="http://schemas.microsoft.com/office/drawing/2014/main" id="{658A754E-005B-65F6-5D4C-9FE00603FA84}"/>
              </a:ext>
            </a:extLst>
          </p:cNvPr>
          <p:cNvPicPr>
            <a:picLocks noChangeAspect="1"/>
          </p:cNvPicPr>
          <p:nvPr/>
        </p:nvPicPr>
        <p:blipFill>
          <a:blip r:embed="rId4"/>
          <a:stretch>
            <a:fillRect/>
          </a:stretch>
        </p:blipFill>
        <p:spPr>
          <a:xfrm>
            <a:off x="328118" y="887822"/>
            <a:ext cx="3552825" cy="2543175"/>
          </a:xfrm>
          <a:prstGeom prst="rect">
            <a:avLst/>
          </a:prstGeom>
        </p:spPr>
      </p:pic>
      <p:pic>
        <p:nvPicPr>
          <p:cNvPr id="9" name="Picture 8" descr="No photo description available.">
            <a:extLst>
              <a:ext uri="{FF2B5EF4-FFF2-40B4-BE49-F238E27FC236}">
                <a16:creationId xmlns:a16="http://schemas.microsoft.com/office/drawing/2014/main" id="{D9190650-7B4B-E11A-35DB-9ABFFE8F83AC}"/>
              </a:ext>
            </a:extLst>
          </p:cNvPr>
          <p:cNvPicPr>
            <a:picLocks noChangeAspect="1"/>
          </p:cNvPicPr>
          <p:nvPr/>
        </p:nvPicPr>
        <p:blipFill>
          <a:blip r:embed="rId5"/>
          <a:stretch>
            <a:fillRect/>
          </a:stretch>
        </p:blipFill>
        <p:spPr>
          <a:xfrm>
            <a:off x="8398655" y="3705195"/>
            <a:ext cx="3594867" cy="2733541"/>
          </a:xfrm>
          <a:prstGeom prst="rect">
            <a:avLst/>
          </a:prstGeom>
        </p:spPr>
      </p:pic>
      <p:pic>
        <p:nvPicPr>
          <p:cNvPr id="10" name="Picture 9" descr="No photo description available.">
            <a:extLst>
              <a:ext uri="{FF2B5EF4-FFF2-40B4-BE49-F238E27FC236}">
                <a16:creationId xmlns:a16="http://schemas.microsoft.com/office/drawing/2014/main" id="{B4699FF3-B9DB-006A-5860-DC6A5A43A4C5}"/>
              </a:ext>
            </a:extLst>
          </p:cNvPr>
          <p:cNvPicPr>
            <a:picLocks noChangeAspect="1"/>
          </p:cNvPicPr>
          <p:nvPr/>
        </p:nvPicPr>
        <p:blipFill>
          <a:blip r:embed="rId6"/>
          <a:stretch>
            <a:fillRect/>
          </a:stretch>
        </p:blipFill>
        <p:spPr>
          <a:xfrm>
            <a:off x="78900" y="3535120"/>
            <a:ext cx="4054416" cy="3058784"/>
          </a:xfrm>
          <a:prstGeom prst="rect">
            <a:avLst/>
          </a:prstGeom>
        </p:spPr>
      </p:pic>
      <p:pic>
        <p:nvPicPr>
          <p:cNvPr id="13" name="Picture 12" descr="No photo description available.">
            <a:extLst>
              <a:ext uri="{FF2B5EF4-FFF2-40B4-BE49-F238E27FC236}">
                <a16:creationId xmlns:a16="http://schemas.microsoft.com/office/drawing/2014/main" id="{C974DF4C-D583-438D-A942-1C03AF9020D1}"/>
              </a:ext>
            </a:extLst>
          </p:cNvPr>
          <p:cNvPicPr>
            <a:picLocks noChangeAspect="1"/>
          </p:cNvPicPr>
          <p:nvPr/>
        </p:nvPicPr>
        <p:blipFill>
          <a:blip r:embed="rId7"/>
          <a:stretch>
            <a:fillRect/>
          </a:stretch>
        </p:blipFill>
        <p:spPr>
          <a:xfrm>
            <a:off x="8887986" y="886906"/>
            <a:ext cx="2995980" cy="2229057"/>
          </a:xfrm>
          <a:prstGeom prst="rect">
            <a:avLst/>
          </a:prstGeom>
        </p:spPr>
      </p:pic>
    </p:spTree>
    <p:extLst>
      <p:ext uri="{BB962C8B-B14F-4D97-AF65-F5344CB8AC3E}">
        <p14:creationId xmlns:p14="http://schemas.microsoft.com/office/powerpoint/2010/main" val="853261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C1B3E-50E4-3914-29B0-22E17535D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7CC6C4-136A-D8A6-5C6F-D3954B6433E1}"/>
              </a:ext>
            </a:extLst>
          </p:cNvPr>
          <p:cNvSpPr>
            <a:spLocks noGrp="1"/>
          </p:cNvSpPr>
          <p:nvPr>
            <p:ph type="title"/>
          </p:nvPr>
        </p:nvSpPr>
        <p:spPr/>
        <p:txBody>
          <a:bodyPr/>
          <a:lstStyle/>
          <a:p>
            <a:r>
              <a:rPr lang="en-US"/>
              <a:t>Life Today: Rooted Locally, Connected Globally</a:t>
            </a:r>
          </a:p>
        </p:txBody>
      </p:sp>
      <p:pic>
        <p:nvPicPr>
          <p:cNvPr id="9" name="Content Placeholder 8" descr="A group of people and a dog posing for a picture&#10;&#10;AI-generated content may be incorrect.">
            <a:extLst>
              <a:ext uri="{FF2B5EF4-FFF2-40B4-BE49-F238E27FC236}">
                <a16:creationId xmlns:a16="http://schemas.microsoft.com/office/drawing/2014/main" id="{A467164D-8932-3EE0-6375-6CDF3D465477}"/>
              </a:ext>
            </a:extLst>
          </p:cNvPr>
          <p:cNvPicPr>
            <a:picLocks noGrp="1" noChangeAspect="1"/>
          </p:cNvPicPr>
          <p:nvPr>
            <p:ph type="pic" sz="quarter" idx="10"/>
          </p:nvPr>
        </p:nvPicPr>
        <p:blipFill>
          <a:blip r:embed="rId3"/>
          <a:srcRect l="-2237" t="4762" r="2236" b="20238"/>
          <a:stretch>
            <a:fillRect/>
          </a:stretch>
        </p:blipFill>
        <p:spPr>
          <a:xfrm>
            <a:off x="7183438" y="1168400"/>
            <a:ext cx="4500567" cy="4525188"/>
          </a:xfrm>
          <a:prstGeom prst="rect">
            <a:avLst/>
          </a:prstGeom>
        </p:spPr>
      </p:pic>
    </p:spTree>
    <p:extLst>
      <p:ext uri="{BB962C8B-B14F-4D97-AF65-F5344CB8AC3E}">
        <p14:creationId xmlns:p14="http://schemas.microsoft.com/office/powerpoint/2010/main" val="3973945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C753FD-96EC-101A-B8A4-5F69A189BEF4}"/>
              </a:ext>
            </a:extLst>
          </p:cNvPr>
          <p:cNvSpPr>
            <a:spLocks noGrp="1"/>
          </p:cNvSpPr>
          <p:nvPr>
            <p:ph type="ctrTitle"/>
          </p:nvPr>
        </p:nvSpPr>
        <p:spPr>
          <a:xfrm>
            <a:off x="1167494" y="252549"/>
            <a:ext cx="6220278" cy="3262811"/>
          </a:xfrm>
        </p:spPr>
        <p:txBody>
          <a:bodyPr/>
          <a:lstStyle/>
          <a:p>
            <a:r>
              <a:rPr lang="en-US" dirty="0"/>
              <a:t>Thank you</a:t>
            </a:r>
          </a:p>
        </p:txBody>
      </p:sp>
      <p:sp>
        <p:nvSpPr>
          <p:cNvPr id="3" name="Subtitle 2">
            <a:extLst>
              <a:ext uri="{FF2B5EF4-FFF2-40B4-BE49-F238E27FC236}">
                <a16:creationId xmlns:a16="http://schemas.microsoft.com/office/drawing/2014/main" id="{361E5693-F0B7-F35B-EE56-A73F4DD95055}"/>
              </a:ext>
            </a:extLst>
          </p:cNvPr>
          <p:cNvSpPr>
            <a:spLocks noGrp="1"/>
          </p:cNvSpPr>
          <p:nvPr>
            <p:ph type="subTitle" idx="1"/>
          </p:nvPr>
        </p:nvSpPr>
        <p:spPr/>
        <p:txBody>
          <a:bodyPr/>
          <a:lstStyle/>
          <a:p>
            <a:r>
              <a:rPr lang="en-US"/>
              <a:t>Kylie Wood (Hilliard)</a:t>
            </a:r>
          </a:p>
          <a:p>
            <a:r>
              <a:rPr lang="en-US" dirty="0">
                <a:hlinkClick r:id="rId3"/>
              </a:rPr>
              <a:t>Kylie.wood@uwo.ca</a:t>
            </a:r>
            <a:r>
              <a:rPr lang="en-US" dirty="0"/>
              <a:t> </a:t>
            </a:r>
          </a:p>
        </p:txBody>
      </p:sp>
      <p:pic>
        <p:nvPicPr>
          <p:cNvPr id="2" name="Picture 1" descr="ENCOURAGING WORDS: Attitude of Gratitude - Paradise News Magazine">
            <a:extLst>
              <a:ext uri="{FF2B5EF4-FFF2-40B4-BE49-F238E27FC236}">
                <a16:creationId xmlns:a16="http://schemas.microsoft.com/office/drawing/2014/main" id="{B7501579-EF25-AB2E-CC4F-2E03898E6230}"/>
              </a:ext>
            </a:extLst>
          </p:cNvPr>
          <p:cNvPicPr>
            <a:picLocks noChangeAspect="1"/>
          </p:cNvPicPr>
          <p:nvPr/>
        </p:nvPicPr>
        <p:blipFill>
          <a:blip r:embed="rId4"/>
          <a:stretch>
            <a:fillRect/>
          </a:stretch>
        </p:blipFill>
        <p:spPr>
          <a:xfrm>
            <a:off x="1134104" y="254929"/>
            <a:ext cx="3842171" cy="2164333"/>
          </a:xfrm>
          <a:prstGeom prst="rect">
            <a:avLst/>
          </a:prstGeom>
        </p:spPr>
      </p:pic>
    </p:spTree>
    <p:extLst>
      <p:ext uri="{BB962C8B-B14F-4D97-AF65-F5344CB8AC3E}">
        <p14:creationId xmlns:p14="http://schemas.microsoft.com/office/powerpoint/2010/main" val="160967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136526"/>
            <a:ext cx="9601200" cy="1653371"/>
          </a:xfrm>
        </p:spPr>
        <p:txBody>
          <a:bodyPr anchor="b">
            <a:normAutofit/>
          </a:bodyPr>
          <a:lstStyle/>
          <a:p>
            <a:r>
              <a:rPr lang="en-US"/>
              <a:t>Rotary as a Pathway</a:t>
            </a:r>
            <a:endParaRPr lang="en-US" dirty="0"/>
          </a:p>
        </p:txBody>
      </p:sp>
      <p:graphicFrame>
        <p:nvGraphicFramePr>
          <p:cNvPr id="8" name="Content Placeholder 7">
            <a:extLst>
              <a:ext uri="{FF2B5EF4-FFF2-40B4-BE49-F238E27FC236}">
                <a16:creationId xmlns:a16="http://schemas.microsoft.com/office/drawing/2014/main" id="{D0F062AE-225D-495E-B90E-BECC6497BD30}"/>
              </a:ext>
            </a:extLst>
          </p:cNvPr>
          <p:cNvGraphicFramePr>
            <a:graphicFrameLocks noGrp="1"/>
          </p:cNvGraphicFramePr>
          <p:nvPr>
            <p:ph idx="1"/>
            <p:extLst>
              <p:ext uri="{D42A27DB-BD31-4B8C-83A1-F6EECF244321}">
                <p14:modId xmlns:p14="http://schemas.microsoft.com/office/powerpoint/2010/main" val="2829816170"/>
              </p:ext>
            </p:extLst>
          </p:nvPr>
        </p:nvGraphicFramePr>
        <p:xfrm>
          <a:off x="2247" y="600705"/>
          <a:ext cx="12442225" cy="5603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5" name="Picture 44" descr="A logo of rotary club&#10;&#10;AI-generated content may be incorrect.">
            <a:extLst>
              <a:ext uri="{FF2B5EF4-FFF2-40B4-BE49-F238E27FC236}">
                <a16:creationId xmlns:a16="http://schemas.microsoft.com/office/drawing/2014/main" id="{4D21F22B-ED4F-CDFE-9419-AD49B094E3E4}"/>
              </a:ext>
            </a:extLst>
          </p:cNvPr>
          <p:cNvPicPr>
            <a:picLocks noChangeAspect="1"/>
          </p:cNvPicPr>
          <p:nvPr/>
        </p:nvPicPr>
        <p:blipFill>
          <a:blip r:embed="rId8"/>
          <a:stretch>
            <a:fillRect/>
          </a:stretch>
        </p:blipFill>
        <p:spPr>
          <a:xfrm>
            <a:off x="1158875" y="1783212"/>
            <a:ext cx="2952750" cy="1509184"/>
          </a:xfrm>
          <a:prstGeom prst="rect">
            <a:avLst/>
          </a:prstGeom>
        </p:spPr>
      </p:pic>
    </p:spTree>
    <p:extLst>
      <p:ext uri="{BB962C8B-B14F-4D97-AF65-F5344CB8AC3E}">
        <p14:creationId xmlns:p14="http://schemas.microsoft.com/office/powerpoint/2010/main" val="132560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F5EE67-DE83-C00F-F31C-58A2B46234DB}"/>
              </a:ext>
            </a:extLst>
          </p:cNvPr>
          <p:cNvSpPr>
            <a:spLocks noGrp="1"/>
          </p:cNvSpPr>
          <p:nvPr>
            <p:ph type="title"/>
          </p:nvPr>
        </p:nvSpPr>
        <p:spPr>
          <a:xfrm>
            <a:off x="1167492" y="45085"/>
            <a:ext cx="9779183" cy="1600835"/>
          </a:xfrm>
        </p:spPr>
        <p:txBody>
          <a:bodyPr/>
          <a:lstStyle/>
          <a:p>
            <a:r>
              <a:rPr lang="en-US"/>
              <a:t>Arrival: Learning Without Language</a:t>
            </a:r>
            <a:endParaRPr lang="en-US" dirty="0"/>
          </a:p>
        </p:txBody>
      </p:sp>
      <p:pic>
        <p:nvPicPr>
          <p:cNvPr id="6" name="Content Placeholder 5" descr="No photo description available.">
            <a:extLst>
              <a:ext uri="{FF2B5EF4-FFF2-40B4-BE49-F238E27FC236}">
                <a16:creationId xmlns:a16="http://schemas.microsoft.com/office/drawing/2014/main" id="{BABF6C29-F0A2-700F-E057-361821F4D5B7}"/>
              </a:ext>
            </a:extLst>
          </p:cNvPr>
          <p:cNvPicPr>
            <a:picLocks noGrp="1" noChangeAspect="1"/>
          </p:cNvPicPr>
          <p:nvPr>
            <p:ph idx="14"/>
          </p:nvPr>
        </p:nvPicPr>
        <p:blipFill>
          <a:blip r:embed="rId3"/>
          <a:stretch>
            <a:fillRect/>
          </a:stretch>
        </p:blipFill>
        <p:spPr>
          <a:xfrm>
            <a:off x="102836" y="2531914"/>
            <a:ext cx="4403580" cy="3309661"/>
          </a:xfrm>
          <a:prstGeom prst="rect">
            <a:avLst/>
          </a:prstGeom>
        </p:spPr>
      </p:pic>
      <p:pic>
        <p:nvPicPr>
          <p:cNvPr id="2" name="Picture 1" descr="A person pointing at a map&#10;&#10;AI-generated content may be incorrect.">
            <a:extLst>
              <a:ext uri="{FF2B5EF4-FFF2-40B4-BE49-F238E27FC236}">
                <a16:creationId xmlns:a16="http://schemas.microsoft.com/office/drawing/2014/main" id="{DF9BFDED-BE08-B012-489C-DEEF41DDFED8}"/>
              </a:ext>
            </a:extLst>
          </p:cNvPr>
          <p:cNvPicPr>
            <a:picLocks noChangeAspect="1"/>
          </p:cNvPicPr>
          <p:nvPr/>
        </p:nvPicPr>
        <p:blipFill>
          <a:blip r:embed="rId4"/>
          <a:stretch>
            <a:fillRect/>
          </a:stretch>
        </p:blipFill>
        <p:spPr>
          <a:xfrm>
            <a:off x="4680133" y="1649153"/>
            <a:ext cx="6279474" cy="4933794"/>
          </a:xfrm>
          <a:prstGeom prst="rect">
            <a:avLst/>
          </a:prstGeom>
        </p:spPr>
      </p:pic>
      <p:pic>
        <p:nvPicPr>
          <p:cNvPr id="3" name="Picture 2" descr="Langenscheidt's Pocket Polish Dictionary English- Polish Polish-English:  Langenscheidt Publishers, Grzebieniowski, Tadeusz: 9780887291098: Books -  Amazon.ca">
            <a:extLst>
              <a:ext uri="{FF2B5EF4-FFF2-40B4-BE49-F238E27FC236}">
                <a16:creationId xmlns:a16="http://schemas.microsoft.com/office/drawing/2014/main" id="{9302DBD7-E4BB-2196-0DAC-C603680A02E4}"/>
              </a:ext>
            </a:extLst>
          </p:cNvPr>
          <p:cNvPicPr>
            <a:picLocks noChangeAspect="1"/>
          </p:cNvPicPr>
          <p:nvPr/>
        </p:nvPicPr>
        <p:blipFill>
          <a:blip r:embed="rId5"/>
          <a:stretch>
            <a:fillRect/>
          </a:stretch>
        </p:blipFill>
        <p:spPr>
          <a:xfrm>
            <a:off x="9760967" y="3273948"/>
            <a:ext cx="2376635" cy="3306165"/>
          </a:xfrm>
          <a:prstGeom prst="rect">
            <a:avLst/>
          </a:prstGeom>
        </p:spPr>
      </p:pic>
    </p:spTree>
    <p:extLst>
      <p:ext uri="{BB962C8B-B14F-4D97-AF65-F5344CB8AC3E}">
        <p14:creationId xmlns:p14="http://schemas.microsoft.com/office/powerpoint/2010/main" val="2529338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AA093-E00B-31E9-0A13-71142E30E57C}"/>
              </a:ext>
            </a:extLst>
          </p:cNvPr>
          <p:cNvSpPr>
            <a:spLocks noGrp="1"/>
          </p:cNvSpPr>
          <p:nvPr>
            <p:ph type="title"/>
          </p:nvPr>
        </p:nvSpPr>
        <p:spPr>
          <a:xfrm>
            <a:off x="6993147" y="414068"/>
            <a:ext cx="4071093" cy="3200400"/>
          </a:xfrm>
        </p:spPr>
        <p:txBody>
          <a:bodyPr/>
          <a:lstStyle/>
          <a:p>
            <a:r>
              <a:rPr lang="en-US">
                <a:latin typeface="Tenorite"/>
                <a:cs typeface="Segoe UI"/>
              </a:rPr>
              <a:t>The Laundry Moment</a:t>
            </a:r>
            <a:endParaRPr lang="en-US"/>
          </a:p>
        </p:txBody>
      </p:sp>
      <p:sp>
        <p:nvSpPr>
          <p:cNvPr id="3" name="Subtitle 2">
            <a:extLst>
              <a:ext uri="{FF2B5EF4-FFF2-40B4-BE49-F238E27FC236}">
                <a16:creationId xmlns:a16="http://schemas.microsoft.com/office/drawing/2014/main" id="{C62C8177-F0B6-B02C-3682-183D8307E999}"/>
              </a:ext>
            </a:extLst>
          </p:cNvPr>
          <p:cNvSpPr>
            <a:spLocks noGrp="1"/>
          </p:cNvSpPr>
          <p:nvPr>
            <p:ph type="subTitle" idx="1"/>
          </p:nvPr>
        </p:nvSpPr>
        <p:spPr>
          <a:xfrm>
            <a:off x="6993145" y="3614468"/>
            <a:ext cx="4071093" cy="1828800"/>
          </a:xfrm>
        </p:spPr>
        <p:txBody>
          <a:bodyPr/>
          <a:lstStyle/>
          <a:p>
            <a:r>
              <a:rPr lang="en-US"/>
              <a:t>A milestone we achieved together</a:t>
            </a:r>
          </a:p>
        </p:txBody>
      </p:sp>
      <p:pic>
        <p:nvPicPr>
          <p:cNvPr id="10" name="Picture 9" descr="No photo description available.">
            <a:extLst>
              <a:ext uri="{FF2B5EF4-FFF2-40B4-BE49-F238E27FC236}">
                <a16:creationId xmlns:a16="http://schemas.microsoft.com/office/drawing/2014/main" id="{1DAAFF3F-61D7-CF8E-4EDD-80420B845914}"/>
              </a:ext>
            </a:extLst>
          </p:cNvPr>
          <p:cNvPicPr>
            <a:picLocks noChangeAspect="1"/>
          </p:cNvPicPr>
          <p:nvPr/>
        </p:nvPicPr>
        <p:blipFill>
          <a:blip r:embed="rId3"/>
          <a:stretch>
            <a:fillRect/>
          </a:stretch>
        </p:blipFill>
        <p:spPr>
          <a:xfrm>
            <a:off x="572218" y="1081987"/>
            <a:ext cx="6159261" cy="4104557"/>
          </a:xfrm>
          <a:prstGeom prst="rect">
            <a:avLst/>
          </a:prstGeom>
        </p:spPr>
      </p:pic>
    </p:spTree>
    <p:extLst>
      <p:ext uri="{BB962C8B-B14F-4D97-AF65-F5344CB8AC3E}">
        <p14:creationId xmlns:p14="http://schemas.microsoft.com/office/powerpoint/2010/main" val="4117153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DC45E-5B9D-60A6-41F8-2A3352346C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EEF84F-4216-41B7-A40C-42E60F4C35D3}"/>
              </a:ext>
            </a:extLst>
          </p:cNvPr>
          <p:cNvSpPr>
            <a:spLocks noGrp="1"/>
          </p:cNvSpPr>
          <p:nvPr>
            <p:ph type="title"/>
          </p:nvPr>
        </p:nvSpPr>
        <p:spPr>
          <a:xfrm>
            <a:off x="6993147" y="414068"/>
            <a:ext cx="4071093" cy="3200400"/>
          </a:xfrm>
        </p:spPr>
        <p:txBody>
          <a:bodyPr/>
          <a:lstStyle/>
          <a:p>
            <a:r>
              <a:rPr lang="en-US">
                <a:latin typeface="Tenorite"/>
                <a:cs typeface="Segoe UI"/>
              </a:rPr>
              <a:t>The Glass Bottle</a:t>
            </a:r>
            <a:endParaRPr lang="en-US"/>
          </a:p>
        </p:txBody>
      </p:sp>
      <p:sp>
        <p:nvSpPr>
          <p:cNvPr id="3" name="Subtitle 2">
            <a:extLst>
              <a:ext uri="{FF2B5EF4-FFF2-40B4-BE49-F238E27FC236}">
                <a16:creationId xmlns:a16="http://schemas.microsoft.com/office/drawing/2014/main" id="{F6051242-BDDE-EBBD-9F18-A3E92133848B}"/>
              </a:ext>
            </a:extLst>
          </p:cNvPr>
          <p:cNvSpPr>
            <a:spLocks noGrp="1"/>
          </p:cNvSpPr>
          <p:nvPr>
            <p:ph type="subTitle" idx="1"/>
          </p:nvPr>
        </p:nvSpPr>
        <p:spPr>
          <a:xfrm>
            <a:off x="6993145" y="3614468"/>
            <a:ext cx="4071093" cy="1828800"/>
          </a:xfrm>
        </p:spPr>
        <p:txBody>
          <a:bodyPr/>
          <a:lstStyle/>
          <a:p>
            <a:r>
              <a:rPr lang="en-US"/>
              <a:t>Small Moments.</a:t>
            </a:r>
            <a:br>
              <a:rPr lang="en-US" dirty="0"/>
            </a:br>
            <a:r>
              <a:rPr lang="en-US"/>
              <a:t>Big Lessons.</a:t>
            </a:r>
            <a:endParaRPr lang="en-US" dirty="0"/>
          </a:p>
        </p:txBody>
      </p:sp>
      <p:pic>
        <p:nvPicPr>
          <p:cNvPr id="5" name="Picture 4" descr="No photo description available.">
            <a:extLst>
              <a:ext uri="{FF2B5EF4-FFF2-40B4-BE49-F238E27FC236}">
                <a16:creationId xmlns:a16="http://schemas.microsoft.com/office/drawing/2014/main" id="{F0D7D3DA-C462-8836-5026-29C11F65CECE}"/>
              </a:ext>
            </a:extLst>
          </p:cNvPr>
          <p:cNvPicPr>
            <a:picLocks noChangeAspect="1"/>
          </p:cNvPicPr>
          <p:nvPr/>
        </p:nvPicPr>
        <p:blipFill>
          <a:blip r:embed="rId3"/>
          <a:stretch>
            <a:fillRect/>
          </a:stretch>
        </p:blipFill>
        <p:spPr>
          <a:xfrm>
            <a:off x="1911380" y="552450"/>
            <a:ext cx="4314825" cy="5753100"/>
          </a:xfrm>
          <a:prstGeom prst="rect">
            <a:avLst/>
          </a:prstGeom>
        </p:spPr>
      </p:pic>
      <p:pic>
        <p:nvPicPr>
          <p:cNvPr id="6" name="Picture 5" descr="150ml Clear Sirop Bottles G150MLCLSIR-P - GlassBottles.co.uk">
            <a:extLst>
              <a:ext uri="{FF2B5EF4-FFF2-40B4-BE49-F238E27FC236}">
                <a16:creationId xmlns:a16="http://schemas.microsoft.com/office/drawing/2014/main" id="{81FA399B-C065-5694-3693-1FA8B0B8ED22}"/>
              </a:ext>
            </a:extLst>
          </p:cNvPr>
          <p:cNvPicPr>
            <a:picLocks noChangeAspect="1"/>
          </p:cNvPicPr>
          <p:nvPr/>
        </p:nvPicPr>
        <p:blipFill>
          <a:blip r:embed="rId4"/>
          <a:srcRect l="25904" t="1829" r="13253" b="4878"/>
          <a:stretch>
            <a:fillRect/>
          </a:stretch>
        </p:blipFill>
        <p:spPr>
          <a:xfrm>
            <a:off x="10373459" y="2257391"/>
            <a:ext cx="1506934" cy="2277021"/>
          </a:xfrm>
          <a:prstGeom prst="rect">
            <a:avLst/>
          </a:prstGeom>
        </p:spPr>
      </p:pic>
    </p:spTree>
    <p:extLst>
      <p:ext uri="{BB962C8B-B14F-4D97-AF65-F5344CB8AC3E}">
        <p14:creationId xmlns:p14="http://schemas.microsoft.com/office/powerpoint/2010/main" val="1962369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CFB73D-B7C9-A177-04F3-E48E841A875E}"/>
              </a:ext>
            </a:extLst>
          </p:cNvPr>
          <p:cNvSpPr>
            <a:spLocks noGrp="1"/>
          </p:cNvSpPr>
          <p:nvPr>
            <p:ph type="ctrTitle"/>
          </p:nvPr>
        </p:nvSpPr>
        <p:spPr>
          <a:xfrm>
            <a:off x="886139" y="232913"/>
            <a:ext cx="7096933" cy="3830130"/>
          </a:xfrm>
        </p:spPr>
        <p:txBody>
          <a:bodyPr/>
          <a:lstStyle/>
          <a:p>
            <a:r>
              <a:rPr lang="en-US">
                <a:latin typeface="Tenorite"/>
                <a:cs typeface="Segoe UI"/>
              </a:rPr>
              <a:t>“Camp” Expectations</a:t>
            </a:r>
            <a:endParaRPr lang="en-US"/>
          </a:p>
        </p:txBody>
      </p:sp>
      <p:pic>
        <p:nvPicPr>
          <p:cNvPr id="2" name="Picture 1" descr="A snow covered road with trees&#10;&#10;AI-generated content may be incorrect.">
            <a:extLst>
              <a:ext uri="{FF2B5EF4-FFF2-40B4-BE49-F238E27FC236}">
                <a16:creationId xmlns:a16="http://schemas.microsoft.com/office/drawing/2014/main" id="{69DEA222-E33B-DE16-D42F-F8E2D2AF74BE}"/>
              </a:ext>
            </a:extLst>
          </p:cNvPr>
          <p:cNvPicPr>
            <a:picLocks noChangeAspect="1"/>
          </p:cNvPicPr>
          <p:nvPr/>
        </p:nvPicPr>
        <p:blipFill>
          <a:blip r:embed="rId3"/>
          <a:stretch>
            <a:fillRect/>
          </a:stretch>
        </p:blipFill>
        <p:spPr>
          <a:xfrm>
            <a:off x="7324078" y="-2198"/>
            <a:ext cx="5011530" cy="3332775"/>
          </a:xfrm>
          <a:prstGeom prst="rect">
            <a:avLst/>
          </a:prstGeom>
        </p:spPr>
      </p:pic>
    </p:spTree>
    <p:extLst>
      <p:ext uri="{BB962C8B-B14F-4D97-AF65-F5344CB8AC3E}">
        <p14:creationId xmlns:p14="http://schemas.microsoft.com/office/powerpoint/2010/main" val="2652102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EE190-899A-46D2-989D-C4BC6A46F946}"/>
              </a:ext>
            </a:extLst>
          </p:cNvPr>
          <p:cNvSpPr>
            <a:spLocks noGrp="1"/>
          </p:cNvSpPr>
          <p:nvPr>
            <p:ph type="title"/>
          </p:nvPr>
        </p:nvSpPr>
        <p:spPr>
          <a:xfrm>
            <a:off x="5943600" y="457200"/>
            <a:ext cx="5120640" cy="3200400"/>
          </a:xfrm>
        </p:spPr>
        <p:txBody>
          <a:bodyPr/>
          <a:lstStyle/>
          <a:p>
            <a:r>
              <a:rPr lang="en-US"/>
              <a:t>All Saint's Day</a:t>
            </a:r>
          </a:p>
        </p:txBody>
      </p:sp>
      <p:sp>
        <p:nvSpPr>
          <p:cNvPr id="3" name="Subtitle 2">
            <a:extLst>
              <a:ext uri="{FF2B5EF4-FFF2-40B4-BE49-F238E27FC236}">
                <a16:creationId xmlns:a16="http://schemas.microsoft.com/office/drawing/2014/main" id="{26BC9DE8-A5CC-4BE1-0DE5-CB15D01A7919}"/>
              </a:ext>
            </a:extLst>
          </p:cNvPr>
          <p:cNvSpPr>
            <a:spLocks noGrp="1"/>
          </p:cNvSpPr>
          <p:nvPr>
            <p:ph type="subTitle" idx="1"/>
          </p:nvPr>
        </p:nvSpPr>
        <p:spPr>
          <a:xfrm>
            <a:off x="5943598" y="3657600"/>
            <a:ext cx="5120640" cy="1828800"/>
          </a:xfrm>
        </p:spPr>
        <p:txBody>
          <a:bodyPr/>
          <a:lstStyle/>
          <a:p>
            <a:r>
              <a:rPr lang="en-US"/>
              <a:t>Different Customs. </a:t>
            </a:r>
            <a:br>
              <a:rPr lang="en-US" dirty="0"/>
            </a:br>
            <a:r>
              <a:rPr lang="en-US"/>
              <a:t>Shared Values.</a:t>
            </a:r>
            <a:endParaRPr lang="en-US" dirty="0"/>
          </a:p>
        </p:txBody>
      </p:sp>
      <p:pic>
        <p:nvPicPr>
          <p:cNvPr id="17" name="Picture Placeholder 16" descr="A cemetery at night with candles&#10;&#10;AI-generated content may be incorrect.">
            <a:extLst>
              <a:ext uri="{FF2B5EF4-FFF2-40B4-BE49-F238E27FC236}">
                <a16:creationId xmlns:a16="http://schemas.microsoft.com/office/drawing/2014/main" id="{2ECBBDA4-D2C1-0F46-BA36-5967266F87AD}"/>
              </a:ext>
            </a:extLst>
          </p:cNvPr>
          <p:cNvPicPr>
            <a:picLocks noGrp="1" noChangeAspect="1"/>
          </p:cNvPicPr>
          <p:nvPr>
            <p:ph type="pic" sz="quarter" idx="10"/>
          </p:nvPr>
        </p:nvPicPr>
        <p:blipFill rotWithShape="1">
          <a:blip r:embed="rId3"/>
          <a:srcRect l="12719" r="12719"/>
          <a:stretch/>
        </p:blipFill>
        <p:spPr>
          <a:xfrm>
            <a:off x="904238" y="1157224"/>
            <a:ext cx="4500562" cy="4521200"/>
          </a:xfrm>
        </p:spPr>
      </p:pic>
    </p:spTree>
    <p:extLst>
      <p:ext uri="{BB962C8B-B14F-4D97-AF65-F5344CB8AC3E}">
        <p14:creationId xmlns:p14="http://schemas.microsoft.com/office/powerpoint/2010/main" val="779750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48DD4-4828-CE87-0C5C-42BE175E8DA5}"/>
              </a:ext>
            </a:extLst>
          </p:cNvPr>
          <p:cNvSpPr>
            <a:spLocks noGrp="1"/>
          </p:cNvSpPr>
          <p:nvPr>
            <p:ph type="title"/>
          </p:nvPr>
        </p:nvSpPr>
        <p:spPr>
          <a:xfrm>
            <a:off x="1570059" y="1213449"/>
            <a:ext cx="9382663" cy="994914"/>
          </a:xfrm>
        </p:spPr>
        <p:txBody>
          <a:bodyPr/>
          <a:lstStyle/>
          <a:p>
            <a:r>
              <a:rPr lang="en-US"/>
              <a:t>Returning Home:</a:t>
            </a:r>
            <a:br>
              <a:rPr lang="en-US" dirty="0"/>
            </a:br>
            <a:r>
              <a:rPr lang="en-US"/>
              <a:t>Same Place</a:t>
            </a:r>
            <a:br>
              <a:rPr lang="en-US" dirty="0"/>
            </a:br>
            <a:r>
              <a:rPr lang="en-US"/>
              <a:t>Different Person</a:t>
            </a:r>
            <a:endParaRPr lang="en-US" dirty="0"/>
          </a:p>
        </p:txBody>
      </p:sp>
      <p:pic>
        <p:nvPicPr>
          <p:cNvPr id="10" name="Picture Placeholder 9" descr="A group of women posing for a photo&#10;&#10;AI-generated content may be incorrect.">
            <a:extLst>
              <a:ext uri="{FF2B5EF4-FFF2-40B4-BE49-F238E27FC236}">
                <a16:creationId xmlns:a16="http://schemas.microsoft.com/office/drawing/2014/main" id="{FCA2FB5B-570E-D181-A4B1-1DCB61C08948}"/>
              </a:ext>
            </a:extLst>
          </p:cNvPr>
          <p:cNvPicPr>
            <a:picLocks noGrp="1" noChangeAspect="1"/>
          </p:cNvPicPr>
          <p:nvPr>
            <p:ph type="pic" sz="quarter" idx="10"/>
          </p:nvPr>
        </p:nvPicPr>
        <p:blipFill rotWithShape="1">
          <a:blip r:embed="rId3"/>
          <a:srcRect l="12671" r="12671"/>
          <a:stretch/>
        </p:blipFill>
        <p:spPr>
          <a:xfrm>
            <a:off x="7183438" y="1168400"/>
            <a:ext cx="4500562" cy="4521200"/>
          </a:xfrm>
        </p:spPr>
      </p:pic>
      <p:pic>
        <p:nvPicPr>
          <p:cNvPr id="3" name="Picture 2" descr="No photo description available.">
            <a:extLst>
              <a:ext uri="{FF2B5EF4-FFF2-40B4-BE49-F238E27FC236}">
                <a16:creationId xmlns:a16="http://schemas.microsoft.com/office/drawing/2014/main" id="{F443A3F6-0D8F-4470-BF50-C1907EC90CF3}"/>
              </a:ext>
            </a:extLst>
          </p:cNvPr>
          <p:cNvPicPr>
            <a:picLocks noChangeAspect="1"/>
          </p:cNvPicPr>
          <p:nvPr/>
        </p:nvPicPr>
        <p:blipFill>
          <a:blip r:embed="rId4"/>
          <a:stretch>
            <a:fillRect/>
          </a:stretch>
        </p:blipFill>
        <p:spPr>
          <a:xfrm>
            <a:off x="3276617" y="2839085"/>
            <a:ext cx="3660655" cy="2652982"/>
          </a:xfrm>
          <a:prstGeom prst="rect">
            <a:avLst/>
          </a:prstGeom>
        </p:spPr>
      </p:pic>
    </p:spTree>
    <p:extLst>
      <p:ext uri="{BB962C8B-B14F-4D97-AF65-F5344CB8AC3E}">
        <p14:creationId xmlns:p14="http://schemas.microsoft.com/office/powerpoint/2010/main" val="3662677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F58C-138C-55F4-DA77-4C3F06C81A1C}"/>
              </a:ext>
            </a:extLst>
          </p:cNvPr>
          <p:cNvSpPr>
            <a:spLocks noGrp="1"/>
          </p:cNvSpPr>
          <p:nvPr>
            <p:ph type="title"/>
          </p:nvPr>
        </p:nvSpPr>
        <p:spPr>
          <a:xfrm>
            <a:off x="1167492" y="457200"/>
            <a:ext cx="10643508" cy="1371600"/>
          </a:xfrm>
        </p:spPr>
        <p:txBody>
          <a:bodyPr/>
          <a:lstStyle/>
          <a:p>
            <a:r>
              <a:rPr lang="en-US"/>
              <a:t>The Search for Understanding</a:t>
            </a:r>
            <a:endParaRPr lang="en-US" dirty="0"/>
          </a:p>
        </p:txBody>
      </p:sp>
      <p:pic>
        <p:nvPicPr>
          <p:cNvPr id="25" name="Picture Placeholder 24" descr="A building with a clock tower and trees&#10;&#10;AI-generated content may be incorrect.">
            <a:extLst>
              <a:ext uri="{FF2B5EF4-FFF2-40B4-BE49-F238E27FC236}">
                <a16:creationId xmlns:a16="http://schemas.microsoft.com/office/drawing/2014/main" id="{E57751D1-D655-B1C0-2407-A8826F551024}"/>
              </a:ext>
            </a:extLst>
          </p:cNvPr>
          <p:cNvPicPr>
            <a:picLocks noGrp="1" noChangeAspect="1"/>
          </p:cNvPicPr>
          <p:nvPr>
            <p:ph type="pic" sz="quarter" idx="14"/>
          </p:nvPr>
        </p:nvPicPr>
        <p:blipFill>
          <a:blip r:embed="rId3"/>
          <a:srcRect l="21875" r="21875"/>
          <a:stretch/>
        </p:blipFill>
        <p:spPr>
          <a:xfrm>
            <a:off x="7317920" y="1447800"/>
            <a:ext cx="4214010" cy="4214010"/>
          </a:xfrm>
        </p:spPr>
      </p:pic>
      <p:graphicFrame>
        <p:nvGraphicFramePr>
          <p:cNvPr id="6" name="Content Placeholder 5">
            <a:extLst>
              <a:ext uri="{FF2B5EF4-FFF2-40B4-BE49-F238E27FC236}">
                <a16:creationId xmlns:a16="http://schemas.microsoft.com/office/drawing/2014/main" id="{FD5AB226-BD8C-1C89-C59E-7E0DFF8D4105}"/>
              </a:ext>
            </a:extLst>
          </p:cNvPr>
          <p:cNvGraphicFramePr>
            <a:graphicFrameLocks noGrp="1"/>
          </p:cNvGraphicFramePr>
          <p:nvPr>
            <p:ph idx="15"/>
          </p:nvPr>
        </p:nvGraphicFramePr>
        <p:xfrm>
          <a:off x="1166813" y="2652713"/>
          <a:ext cx="5394325" cy="34369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2649583"/>
      </p:ext>
    </p:extLst>
  </p:cSld>
  <p:clrMapOvr>
    <a:masterClrMapping/>
  </p:clrMapOvr>
</p:sld>
</file>

<file path=ppt/theme/theme1.xml><?xml version="1.0" encoding="utf-8"?>
<a:theme xmlns:a="http://schemas.openxmlformats.org/drawingml/2006/main" name="Custom">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45331398_Win32_SL_V13" id="{C59E605D-C281-4A06-BDA0-E97A35AC3AA8}" vid="{25D1D206-DA25-4050-926A-BD6D3A1B50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1D3D4E-040D-4F59-9215-B1F04B81B9FE}">
  <ds:schemaRefs>
    <ds:schemaRef ds:uri="http://schemas.microsoft.com/sharepoint/v3/contenttype/forms"/>
  </ds:schemaRefs>
</ds:datastoreItem>
</file>

<file path=customXml/itemProps2.xml><?xml version="1.0" encoding="utf-8"?>
<ds:datastoreItem xmlns:ds="http://schemas.openxmlformats.org/officeDocument/2006/customXml" ds:itemID="{3CE52C7A-8834-4F18-859F-7167A187E13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5A7188B1-CB43-4216-A332-EE7733BC2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2926</Words>
  <Application>Microsoft Office PowerPoint</Application>
  <PresentationFormat>Widescreen</PresentationFormat>
  <Paragraphs>143</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Segoe UI</vt:lpstr>
      <vt:lpstr>Tenorite</vt:lpstr>
      <vt:lpstr>Custom</vt:lpstr>
      <vt:lpstr>Connected by Exchange: How Rotary Shaped My Life </vt:lpstr>
      <vt:lpstr>Rotary as a Pathway</vt:lpstr>
      <vt:lpstr>Arrival: Learning Without Language</vt:lpstr>
      <vt:lpstr>The Laundry Moment</vt:lpstr>
      <vt:lpstr>The Glass Bottle</vt:lpstr>
      <vt:lpstr>“Camp” Expectations</vt:lpstr>
      <vt:lpstr>All Saint's Day</vt:lpstr>
      <vt:lpstr>Returning Home: Same Place Different Person</vt:lpstr>
      <vt:lpstr>The Search for Understanding</vt:lpstr>
      <vt:lpstr>Staying Connected After Exchange</vt:lpstr>
      <vt:lpstr>Career: Building Community</vt:lpstr>
      <vt:lpstr>Service Beyond Exchange</vt:lpstr>
      <vt:lpstr>Leadership Today</vt:lpstr>
      <vt:lpstr>What Exchange Gives Me Today</vt:lpstr>
      <vt:lpstr>Lifelong connections</vt:lpstr>
      <vt:lpstr>Life Today: Rooted Locally, Connected Globally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by Exchange: How Rotary Shaped My Life</dc:title>
  <dc:creator>Kylie Wood</dc:creator>
  <cp:lastModifiedBy>Kylie Michele Wood</cp:lastModifiedBy>
  <cp:revision>524</cp:revision>
  <dcterms:created xsi:type="dcterms:W3CDTF">2026-02-24T17:46:43Z</dcterms:created>
  <dcterms:modified xsi:type="dcterms:W3CDTF">2026-02-27T00:26:44Z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