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1"/>
  </p:notesMasterIdLst>
  <p:handoutMasterIdLst>
    <p:handoutMasterId r:id="rId22"/>
  </p:handoutMasterIdLst>
  <p:sldIdLst>
    <p:sldId id="2178" r:id="rId2"/>
    <p:sldId id="2311" r:id="rId3"/>
    <p:sldId id="2159" r:id="rId4"/>
    <p:sldId id="2118" r:id="rId5"/>
    <p:sldId id="2312" r:id="rId6"/>
    <p:sldId id="2115" r:id="rId7"/>
    <p:sldId id="1857" r:id="rId8"/>
    <p:sldId id="2318" r:id="rId9"/>
    <p:sldId id="2246" r:id="rId10"/>
    <p:sldId id="1687" r:id="rId11"/>
    <p:sldId id="2313" r:id="rId12"/>
    <p:sldId id="2314" r:id="rId13"/>
    <p:sldId id="2315" r:id="rId14"/>
    <p:sldId id="2286" r:id="rId15"/>
    <p:sldId id="2153" r:id="rId16"/>
    <p:sldId id="2237" r:id="rId17"/>
    <p:sldId id="2316" r:id="rId18"/>
    <p:sldId id="2258" r:id="rId19"/>
    <p:sldId id="2288" r:id="rId2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McBean" initials="GM" lastIdx="1" clrIdx="0">
    <p:extLst>
      <p:ext uri="{19B8F6BF-5375-455C-9EA6-DF929625EA0E}">
        <p15:presenceInfo xmlns:p15="http://schemas.microsoft.com/office/powerpoint/2012/main" userId="S::gmcbean@uwo.ca::35a30944-0d82-46a0-90d1-8abfab9c3e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001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5" autoAdjust="0"/>
    <p:restoredTop sz="95910" autoAdjust="0"/>
  </p:normalViewPr>
  <p:slideViewPr>
    <p:cSldViewPr>
      <p:cViewPr varScale="1">
        <p:scale>
          <a:sx n="79" d="100"/>
          <a:sy n="79" d="100"/>
        </p:scale>
        <p:origin x="1086" y="78"/>
      </p:cViewPr>
      <p:guideLst>
        <p:guide orient="horz" pos="2160"/>
        <p:guide pos="2880"/>
      </p:guideLst>
    </p:cSldViewPr>
  </p:slideViewPr>
  <p:outlineViewPr>
    <p:cViewPr>
      <p:scale>
        <a:sx n="33" d="100"/>
        <a:sy n="33" d="100"/>
      </p:scale>
      <p:origin x="0" y="-8508"/>
    </p:cViewPr>
  </p:outlineViewPr>
  <p:notesTextViewPr>
    <p:cViewPr>
      <p:scale>
        <a:sx n="1" d="1"/>
        <a:sy n="1" d="1"/>
      </p:scale>
      <p:origin x="0" y="0"/>
    </p:cViewPr>
  </p:notesTextViewPr>
  <p:sorterViewPr>
    <p:cViewPr>
      <p:scale>
        <a:sx n="80" d="100"/>
        <a:sy n="80" d="100"/>
      </p:scale>
      <p:origin x="0" y="-1100"/>
    </p:cViewPr>
  </p:sorterViewPr>
  <p:notesViewPr>
    <p:cSldViewPr>
      <p:cViewPr varScale="1">
        <p:scale>
          <a:sx n="72" d="100"/>
          <a:sy n="72" d="100"/>
        </p:scale>
        <p:origin x="2130" y="39"/>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D:\Users\Bohan%20Li\Dropbox\!!ICLR\!AECOM%20Cost-Benefit%20Analysis\Data\!Insured%20Losses%20CatIQ%20IBC.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2000" b="1" dirty="0">
                <a:latin typeface="Times New Roman" panose="02020603050405020304" pitchFamily="18" charset="0"/>
                <a:cs typeface="Times New Roman" panose="02020603050405020304" pitchFamily="18" charset="0"/>
              </a:rPr>
              <a:t>Insured Losses of Natural Hazards in Canada ($B 2019)</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8103737265907656E-2"/>
          <c:y val="0.35185859718666895"/>
          <c:w val="0.91697271014200143"/>
          <c:h val="0.51396899153763953"/>
        </c:manualLayout>
      </c:layout>
      <c:barChart>
        <c:barDir val="col"/>
        <c:grouping val="clustered"/>
        <c:varyColors val="0"/>
        <c:ser>
          <c:idx val="0"/>
          <c:order val="0"/>
          <c:tx>
            <c:strRef>
              <c:f>Sheet1!$K$1</c:f>
              <c:strCache>
                <c:ptCount val="1"/>
                <c:pt idx="0">
                  <c:v>Insured Losses ($B)</c:v>
                </c:pt>
              </c:strCache>
            </c:strRef>
          </c:tx>
          <c:spPr>
            <a:solidFill>
              <a:schemeClr val="accent1"/>
            </a:solidFill>
            <a:ln>
              <a:noFill/>
            </a:ln>
            <a:effectLst/>
          </c:spPr>
          <c:invertIfNegative val="0"/>
          <c:cat>
            <c:numRef>
              <c:f>Sheet1!$J$2:$J$39</c:f>
              <c:numCache>
                <c:formatCode>General</c:formatCode>
                <c:ptCount val="38"/>
                <c:pt idx="0">
                  <c:v>1983</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pt idx="32">
                  <c:v>2015</c:v>
                </c:pt>
                <c:pt idx="33">
                  <c:v>2016</c:v>
                </c:pt>
                <c:pt idx="34">
                  <c:v>2017</c:v>
                </c:pt>
                <c:pt idx="35">
                  <c:v>2018</c:v>
                </c:pt>
                <c:pt idx="36">
                  <c:v>2019</c:v>
                </c:pt>
                <c:pt idx="37">
                  <c:v>2020</c:v>
                </c:pt>
              </c:numCache>
            </c:numRef>
          </c:cat>
          <c:val>
            <c:numRef>
              <c:f>Sheet1!$K$2:$K$39</c:f>
              <c:numCache>
                <c:formatCode>0.0</c:formatCode>
                <c:ptCount val="38"/>
                <c:pt idx="0">
                  <c:v>8.9991738382099812E-2</c:v>
                </c:pt>
                <c:pt idx="1">
                  <c:v>8.7672871287128709E-2</c:v>
                </c:pt>
                <c:pt idx="2">
                  <c:v>0.21654653968253967</c:v>
                </c:pt>
                <c:pt idx="3">
                  <c:v>9.4273292682926835E-2</c:v>
                </c:pt>
                <c:pt idx="4">
                  <c:v>0.43271030656934306</c:v>
                </c:pt>
                <c:pt idx="5">
                  <c:v>0.20754134831460674</c:v>
                </c:pt>
                <c:pt idx="6">
                  <c:v>2.5103636363636366E-2</c:v>
                </c:pt>
                <c:pt idx="7">
                  <c:v>2.8239081632653061E-2</c:v>
                </c:pt>
                <c:pt idx="8">
                  <c:v>0.68895169082125596</c:v>
                </c:pt>
                <c:pt idx="9">
                  <c:v>0.16306561904761907</c:v>
                </c:pt>
                <c:pt idx="10">
                  <c:v>0.35653448598130844</c:v>
                </c:pt>
                <c:pt idx="11">
                  <c:v>0.1222746324387398</c:v>
                </c:pt>
                <c:pt idx="12">
                  <c:v>0.31776958904109592</c:v>
                </c:pt>
                <c:pt idx="13">
                  <c:v>1.0158649268841393</c:v>
                </c:pt>
                <c:pt idx="14">
                  <c:v>0.11162681415929203</c:v>
                </c:pt>
                <c:pt idx="15">
                  <c:v>2.5401239868565169</c:v>
                </c:pt>
                <c:pt idx="16">
                  <c:v>0.31518768568353062</c:v>
                </c:pt>
                <c:pt idx="17">
                  <c:v>0.30852327044025157</c:v>
                </c:pt>
                <c:pt idx="18">
                  <c:v>0.2843470756646217</c:v>
                </c:pt>
                <c:pt idx="19">
                  <c:v>0.41116608000000004</c:v>
                </c:pt>
                <c:pt idx="20">
                  <c:v>0.56430342412451351</c:v>
                </c:pt>
                <c:pt idx="21">
                  <c:v>0.43177467048710605</c:v>
                </c:pt>
                <c:pt idx="22">
                  <c:v>1.3249196261682241</c:v>
                </c:pt>
                <c:pt idx="23">
                  <c:v>0.19659915673693859</c:v>
                </c:pt>
                <c:pt idx="24">
                  <c:v>0.1901060448430493</c:v>
                </c:pt>
                <c:pt idx="25">
                  <c:v>0.44785598597721304</c:v>
                </c:pt>
                <c:pt idx="26">
                  <c:v>0.96957300699300697</c:v>
                </c:pt>
                <c:pt idx="27">
                  <c:v>1.2501178369098711</c:v>
                </c:pt>
                <c:pt idx="28">
                  <c:v>1.7743530942452044</c:v>
                </c:pt>
                <c:pt idx="29">
                  <c:v>1.4844204437140507</c:v>
                </c:pt>
                <c:pt idx="30">
                  <c:v>3.3001585016286654</c:v>
                </c:pt>
                <c:pt idx="31">
                  <c:v>1.0751625559105433</c:v>
                </c:pt>
                <c:pt idx="32">
                  <c:v>0.68149965244865729</c:v>
                </c:pt>
                <c:pt idx="33">
                  <c:v>5.253685295950155</c:v>
                </c:pt>
                <c:pt idx="34">
                  <c:v>1.3880896319018405</c:v>
                </c:pt>
                <c:pt idx="35">
                  <c:v>2.1596371814092956</c:v>
                </c:pt>
                <c:pt idx="36">
                  <c:v>1.3970660000000001</c:v>
                </c:pt>
                <c:pt idx="37">
                  <c:v>1.9883590000000002</c:v>
                </c:pt>
              </c:numCache>
            </c:numRef>
          </c:val>
          <c:extLst>
            <c:ext xmlns:c16="http://schemas.microsoft.com/office/drawing/2014/chart" uri="{C3380CC4-5D6E-409C-BE32-E72D297353CC}">
              <c16:uniqueId val="{00000000-B5EC-4C75-B2D3-926DBF5C407E}"/>
            </c:ext>
          </c:extLst>
        </c:ser>
        <c:dLbls>
          <c:showLegendKey val="0"/>
          <c:showVal val="0"/>
          <c:showCatName val="0"/>
          <c:showSerName val="0"/>
          <c:showPercent val="0"/>
          <c:showBubbleSize val="0"/>
        </c:dLbls>
        <c:gapWidth val="219"/>
        <c:overlap val="-27"/>
        <c:axId val="1175589087"/>
        <c:axId val="1140614095"/>
      </c:barChart>
      <c:catAx>
        <c:axId val="1175589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0614095"/>
        <c:crosses val="autoZero"/>
        <c:auto val="1"/>
        <c:lblAlgn val="ctr"/>
        <c:lblOffset val="100"/>
        <c:noMultiLvlLbl val="0"/>
      </c:catAx>
      <c:valAx>
        <c:axId val="1140614095"/>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175589087"/>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38145" cy="465743"/>
          </a:xfrm>
          <a:prstGeom prst="rect">
            <a:avLst/>
          </a:prstGeom>
        </p:spPr>
        <p:txBody>
          <a:bodyPr vert="horz" lIns="87292" tIns="43645" rIns="87292" bIns="43645" rtlCol="0"/>
          <a:lstStyle>
            <a:lvl1pPr algn="l">
              <a:defRPr sz="1100"/>
            </a:lvl1pPr>
          </a:lstStyle>
          <a:p>
            <a:endParaRPr lang="en-CA"/>
          </a:p>
        </p:txBody>
      </p:sp>
      <p:sp>
        <p:nvSpPr>
          <p:cNvPr id="3" name="Date Placeholder 2"/>
          <p:cNvSpPr>
            <a:spLocks noGrp="1"/>
          </p:cNvSpPr>
          <p:nvPr>
            <p:ph type="dt" sz="quarter" idx="1"/>
          </p:nvPr>
        </p:nvSpPr>
        <p:spPr>
          <a:xfrm>
            <a:off x="3970735" y="2"/>
            <a:ext cx="3038145" cy="465743"/>
          </a:xfrm>
          <a:prstGeom prst="rect">
            <a:avLst/>
          </a:prstGeom>
        </p:spPr>
        <p:txBody>
          <a:bodyPr vert="horz" lIns="87292" tIns="43645" rIns="87292" bIns="43645" rtlCol="0"/>
          <a:lstStyle>
            <a:lvl1pPr algn="r">
              <a:defRPr sz="1100"/>
            </a:lvl1pPr>
          </a:lstStyle>
          <a:p>
            <a:fld id="{F6E2B86A-D09B-4EE4-9A49-4B2457B6E87D}" type="datetimeFigureOut">
              <a:rPr lang="en-CA" smtClean="0"/>
              <a:t>2021-11-26</a:t>
            </a:fld>
            <a:endParaRPr lang="en-CA"/>
          </a:p>
        </p:txBody>
      </p:sp>
      <p:sp>
        <p:nvSpPr>
          <p:cNvPr id="4" name="Footer Placeholder 3"/>
          <p:cNvSpPr>
            <a:spLocks noGrp="1"/>
          </p:cNvSpPr>
          <p:nvPr>
            <p:ph type="ftr" sz="quarter" idx="2"/>
          </p:nvPr>
        </p:nvSpPr>
        <p:spPr>
          <a:xfrm>
            <a:off x="2" y="8830658"/>
            <a:ext cx="3038145" cy="465742"/>
          </a:xfrm>
          <a:prstGeom prst="rect">
            <a:avLst/>
          </a:prstGeom>
        </p:spPr>
        <p:txBody>
          <a:bodyPr vert="horz" lIns="87292" tIns="43645" rIns="87292" bIns="43645" rtlCol="0" anchor="b"/>
          <a:lstStyle>
            <a:lvl1pPr algn="l">
              <a:defRPr sz="1100"/>
            </a:lvl1pPr>
          </a:lstStyle>
          <a:p>
            <a:endParaRPr lang="en-CA"/>
          </a:p>
        </p:txBody>
      </p:sp>
      <p:sp>
        <p:nvSpPr>
          <p:cNvPr id="5" name="Slide Number Placeholder 4"/>
          <p:cNvSpPr>
            <a:spLocks noGrp="1"/>
          </p:cNvSpPr>
          <p:nvPr>
            <p:ph type="sldNum" sz="quarter" idx="3"/>
          </p:nvPr>
        </p:nvSpPr>
        <p:spPr>
          <a:xfrm>
            <a:off x="3970735" y="8830658"/>
            <a:ext cx="3038145" cy="465742"/>
          </a:xfrm>
          <a:prstGeom prst="rect">
            <a:avLst/>
          </a:prstGeom>
        </p:spPr>
        <p:txBody>
          <a:bodyPr vert="horz" lIns="87292" tIns="43645" rIns="87292" bIns="43645" rtlCol="0" anchor="b"/>
          <a:lstStyle>
            <a:lvl1pPr algn="r">
              <a:defRPr sz="1100"/>
            </a:lvl1pPr>
          </a:lstStyle>
          <a:p>
            <a:fld id="{4BEECDBE-E823-4735-B4E3-200EBD81512B}" type="slidenum">
              <a:rPr lang="en-CA" smtClean="0"/>
              <a:t>‹#›</a:t>
            </a:fld>
            <a:endParaRPr lang="en-CA"/>
          </a:p>
        </p:txBody>
      </p:sp>
    </p:spTree>
    <p:extLst>
      <p:ext uri="{BB962C8B-B14F-4D97-AF65-F5344CB8AC3E}">
        <p14:creationId xmlns:p14="http://schemas.microsoft.com/office/powerpoint/2010/main" val="9275554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276" tIns="46138" rIns="92276" bIns="46138"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2276" tIns="46138" rIns="92276" bIns="46138" rtlCol="0"/>
          <a:lstStyle>
            <a:lvl1pPr algn="r">
              <a:defRPr sz="1200"/>
            </a:lvl1pPr>
          </a:lstStyle>
          <a:p>
            <a:fld id="{7356F357-A795-4AA7-BE14-92E205B301C3}" type="datetimeFigureOut">
              <a:rPr lang="en-CA" smtClean="0"/>
              <a:t>2021-11-26</a:t>
            </a:fld>
            <a:endParaRPr lang="en-CA"/>
          </a:p>
        </p:txBody>
      </p:sp>
      <p:sp>
        <p:nvSpPr>
          <p:cNvPr id="4" name="Slide Image Placeholder 3"/>
          <p:cNvSpPr>
            <a:spLocks noGrp="1" noRot="1" noChangeAspect="1"/>
          </p:cNvSpPr>
          <p:nvPr>
            <p:ph type="sldImg" idx="2"/>
          </p:nvPr>
        </p:nvSpPr>
        <p:spPr>
          <a:xfrm>
            <a:off x="1182688" y="698500"/>
            <a:ext cx="4646612" cy="3486150"/>
          </a:xfrm>
          <a:prstGeom prst="rect">
            <a:avLst/>
          </a:prstGeom>
          <a:noFill/>
          <a:ln w="12700">
            <a:solidFill>
              <a:prstClr val="black"/>
            </a:solidFill>
          </a:ln>
        </p:spPr>
        <p:txBody>
          <a:bodyPr vert="horz" lIns="92276" tIns="46138" rIns="92276" bIns="46138" rtlCol="0" anchor="ctr"/>
          <a:lstStyle/>
          <a:p>
            <a:endParaRPr lang="en-CA"/>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276" tIns="46138" rIns="92276" bIns="461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2276" tIns="46138" rIns="92276" bIns="46138"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2276" tIns="46138" rIns="92276" bIns="46138" rtlCol="0" anchor="b"/>
          <a:lstStyle>
            <a:lvl1pPr algn="r">
              <a:defRPr sz="1200"/>
            </a:lvl1pPr>
          </a:lstStyle>
          <a:p>
            <a:fld id="{11952417-D9FB-4414-BF47-D0CB2F7C35E3}" type="slidenum">
              <a:rPr lang="en-CA" smtClean="0"/>
              <a:t>‹#›</a:t>
            </a:fld>
            <a:endParaRPr lang="en-CA"/>
          </a:p>
        </p:txBody>
      </p:sp>
    </p:spTree>
    <p:extLst>
      <p:ext uri="{BB962C8B-B14F-4D97-AF65-F5344CB8AC3E}">
        <p14:creationId xmlns:p14="http://schemas.microsoft.com/office/powerpoint/2010/main" val="3457405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185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11952417-D9FB-4414-BF47-D0CB2F7C35E3}" type="slidenum">
              <a:rPr lang="en-CA" smtClean="0"/>
              <a:t>4</a:t>
            </a:fld>
            <a:endParaRPr lang="en-CA"/>
          </a:p>
        </p:txBody>
      </p:sp>
    </p:spTree>
    <p:extLst>
      <p:ext uri="{BB962C8B-B14F-4D97-AF65-F5344CB8AC3E}">
        <p14:creationId xmlns:p14="http://schemas.microsoft.com/office/powerpoint/2010/main" val="510720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1952417-D9FB-4414-BF47-D0CB2F7C35E3}" type="slidenum">
              <a:rPr lang="en-CA" smtClean="0"/>
              <a:t>5</a:t>
            </a:fld>
            <a:endParaRPr lang="en-CA"/>
          </a:p>
        </p:txBody>
      </p:sp>
    </p:spTree>
    <p:extLst>
      <p:ext uri="{BB962C8B-B14F-4D97-AF65-F5344CB8AC3E}">
        <p14:creationId xmlns:p14="http://schemas.microsoft.com/office/powerpoint/2010/main" val="1765265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0463" y="692150"/>
            <a:ext cx="4600575" cy="3451225"/>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11952417-D9FB-4414-BF47-D0CB2F7C35E3}" type="slidenum">
              <a:rPr lang="en-CA" smtClean="0"/>
              <a:t>8</a:t>
            </a:fld>
            <a:endParaRPr lang="en-CA"/>
          </a:p>
        </p:txBody>
      </p:sp>
    </p:spTree>
    <p:extLst>
      <p:ext uri="{BB962C8B-B14F-4D97-AF65-F5344CB8AC3E}">
        <p14:creationId xmlns:p14="http://schemas.microsoft.com/office/powerpoint/2010/main" val="1255771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BCF7FED1-BFB2-4D3F-8730-A88F23EB65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294">
              <a:spcBef>
                <a:spcPct val="30000"/>
              </a:spcBef>
              <a:defRPr sz="1100">
                <a:solidFill>
                  <a:schemeClr val="tx1"/>
                </a:solidFill>
                <a:latin typeface="Times New Roman" panose="02020603050405020304" pitchFamily="18" charset="0"/>
              </a:defRPr>
            </a:lvl1pPr>
            <a:lvl2pPr marL="709249" indent="-272789" defTabSz="909294">
              <a:spcBef>
                <a:spcPct val="30000"/>
              </a:spcBef>
              <a:defRPr sz="1100">
                <a:solidFill>
                  <a:schemeClr val="tx1"/>
                </a:solidFill>
                <a:latin typeface="Times New Roman" panose="02020603050405020304" pitchFamily="18" charset="0"/>
              </a:defRPr>
            </a:lvl2pPr>
            <a:lvl3pPr marL="1091153" indent="-218230" defTabSz="909294">
              <a:spcBef>
                <a:spcPct val="30000"/>
              </a:spcBef>
              <a:defRPr sz="1100">
                <a:solidFill>
                  <a:schemeClr val="tx1"/>
                </a:solidFill>
                <a:latin typeface="Times New Roman" panose="02020603050405020304" pitchFamily="18" charset="0"/>
              </a:defRPr>
            </a:lvl3pPr>
            <a:lvl4pPr marL="1527614" indent="-218230" defTabSz="909294">
              <a:spcBef>
                <a:spcPct val="30000"/>
              </a:spcBef>
              <a:defRPr sz="1100">
                <a:solidFill>
                  <a:schemeClr val="tx1"/>
                </a:solidFill>
                <a:latin typeface="Times New Roman" panose="02020603050405020304" pitchFamily="18" charset="0"/>
              </a:defRPr>
            </a:lvl4pPr>
            <a:lvl5pPr marL="1964075" indent="-218230" defTabSz="909294">
              <a:spcBef>
                <a:spcPct val="30000"/>
              </a:spcBef>
              <a:defRPr sz="1100">
                <a:solidFill>
                  <a:schemeClr val="tx1"/>
                </a:solidFill>
                <a:latin typeface="Times New Roman" panose="02020603050405020304" pitchFamily="18" charset="0"/>
              </a:defRPr>
            </a:lvl5pPr>
            <a:lvl6pPr marL="2400537" indent="-218230" defTabSz="909294" eaLnBrk="0" fontAlgn="base" hangingPunct="0">
              <a:spcBef>
                <a:spcPct val="30000"/>
              </a:spcBef>
              <a:spcAft>
                <a:spcPct val="0"/>
              </a:spcAft>
              <a:defRPr sz="1100">
                <a:solidFill>
                  <a:schemeClr val="tx1"/>
                </a:solidFill>
                <a:latin typeface="Times New Roman" panose="02020603050405020304" pitchFamily="18" charset="0"/>
              </a:defRPr>
            </a:lvl6pPr>
            <a:lvl7pPr marL="2836999" indent="-218230" defTabSz="909294" eaLnBrk="0" fontAlgn="base" hangingPunct="0">
              <a:spcBef>
                <a:spcPct val="30000"/>
              </a:spcBef>
              <a:spcAft>
                <a:spcPct val="0"/>
              </a:spcAft>
              <a:defRPr sz="1100">
                <a:solidFill>
                  <a:schemeClr val="tx1"/>
                </a:solidFill>
                <a:latin typeface="Times New Roman" panose="02020603050405020304" pitchFamily="18" charset="0"/>
              </a:defRPr>
            </a:lvl7pPr>
            <a:lvl8pPr marL="3273459" indent="-218230" defTabSz="909294" eaLnBrk="0" fontAlgn="base" hangingPunct="0">
              <a:spcBef>
                <a:spcPct val="30000"/>
              </a:spcBef>
              <a:spcAft>
                <a:spcPct val="0"/>
              </a:spcAft>
              <a:defRPr sz="1100">
                <a:solidFill>
                  <a:schemeClr val="tx1"/>
                </a:solidFill>
                <a:latin typeface="Times New Roman" panose="02020603050405020304" pitchFamily="18" charset="0"/>
              </a:defRPr>
            </a:lvl8pPr>
            <a:lvl9pPr marL="3709919" indent="-218230" defTabSz="909294" eaLnBrk="0" fontAlgn="base" hangingPunct="0">
              <a:spcBef>
                <a:spcPct val="30000"/>
              </a:spcBef>
              <a:spcAft>
                <a:spcPct val="0"/>
              </a:spcAft>
              <a:defRPr sz="1100">
                <a:solidFill>
                  <a:schemeClr val="tx1"/>
                </a:solidFill>
                <a:latin typeface="Times New Roman" panose="02020603050405020304" pitchFamily="18" charset="0"/>
              </a:defRPr>
            </a:lvl9pPr>
          </a:lstStyle>
          <a:p>
            <a:pPr>
              <a:spcBef>
                <a:spcPct val="0"/>
              </a:spcBef>
            </a:pPr>
            <a:fld id="{93AD8634-0894-4EEA-B8F8-D3B2485DDF2A}" type="slidenum">
              <a:rPr lang="en-US" altLang="en-US" smtClean="0"/>
              <a:pPr>
                <a:spcBef>
                  <a:spcPct val="0"/>
                </a:spcBef>
              </a:pPr>
              <a:t>19</a:t>
            </a:fld>
            <a:endParaRPr lang="en-US" altLang="en-US"/>
          </a:p>
        </p:txBody>
      </p:sp>
      <p:sp>
        <p:nvSpPr>
          <p:cNvPr id="39939" name="Rectangle 2">
            <a:extLst>
              <a:ext uri="{FF2B5EF4-FFF2-40B4-BE49-F238E27FC236}">
                <a16:creationId xmlns:a16="http://schemas.microsoft.com/office/drawing/2014/main" id="{F81615E9-D3D8-4C50-9885-4B79C67EAB9A}"/>
              </a:ext>
            </a:extLst>
          </p:cNvPr>
          <p:cNvSpPr>
            <a:spLocks noGrp="1" noRot="1" noChangeAspect="1" noChangeArrowheads="1" noTextEdit="1"/>
          </p:cNvSpPr>
          <p:nvPr>
            <p:ph type="sldImg"/>
          </p:nvPr>
        </p:nvSpPr>
        <p:spPr>
          <a:xfrm>
            <a:off x="1042988" y="681038"/>
            <a:ext cx="4486275" cy="3365500"/>
          </a:xfrm>
          <a:ln cap="flat"/>
        </p:spPr>
      </p:sp>
      <p:sp>
        <p:nvSpPr>
          <p:cNvPr id="39940" name="Rectangle 3">
            <a:extLst>
              <a:ext uri="{FF2B5EF4-FFF2-40B4-BE49-F238E27FC236}">
                <a16:creationId xmlns:a16="http://schemas.microsoft.com/office/drawing/2014/main" id="{9F38D24F-A538-453A-B704-1BB28632EC14}"/>
              </a:ext>
            </a:extLst>
          </p:cNvPr>
          <p:cNvSpPr>
            <a:spLocks noGrp="1" noChangeArrowheads="1"/>
          </p:cNvSpPr>
          <p:nvPr>
            <p:ph type="body" idx="1"/>
          </p:nvPr>
        </p:nvSpPr>
        <p:spPr>
          <a:xfrm>
            <a:off x="873259" y="4276222"/>
            <a:ext cx="4825735" cy="40471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357" tIns="43923" rIns="89357" bIns="43923"/>
          <a:lstStyle/>
          <a:p>
            <a:pPr eaLnBrk="1" hangingPunct="1">
              <a:spcBef>
                <a:spcPct val="0"/>
              </a:spcBef>
            </a:pPr>
            <a:endParaRPr lang="en-CA" altLang="en-US"/>
          </a:p>
        </p:txBody>
      </p:sp>
    </p:spTree>
    <p:extLst>
      <p:ext uri="{BB962C8B-B14F-4D97-AF65-F5344CB8AC3E}">
        <p14:creationId xmlns:p14="http://schemas.microsoft.com/office/powerpoint/2010/main" val="888393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509FEF5A-C1E7-4912-98C6-0950E9911A36}" type="datetimeFigureOut">
              <a:rPr lang="en-CA" smtClean="0"/>
              <a:t>2021-11-26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77D4B29-1DCD-4355-AFEE-08668FCBD9D3}" type="slidenum">
              <a:rPr lang="en-CA" smtClean="0"/>
              <a:t>‹#›</a:t>
            </a:fld>
            <a:endParaRPr lang="en-CA"/>
          </a:p>
        </p:txBody>
      </p:sp>
    </p:spTree>
    <p:extLst>
      <p:ext uri="{BB962C8B-B14F-4D97-AF65-F5344CB8AC3E}">
        <p14:creationId xmlns:p14="http://schemas.microsoft.com/office/powerpoint/2010/main" val="162967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509FEF5A-C1E7-4912-98C6-0950E9911A36}" type="datetimeFigureOut">
              <a:rPr lang="en-CA" smtClean="0"/>
              <a:t>2021-11-26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77D4B29-1DCD-4355-AFEE-08668FCBD9D3}" type="slidenum">
              <a:rPr lang="en-CA" smtClean="0"/>
              <a:t>‹#›</a:t>
            </a:fld>
            <a:endParaRPr lang="en-CA"/>
          </a:p>
        </p:txBody>
      </p:sp>
    </p:spTree>
    <p:extLst>
      <p:ext uri="{BB962C8B-B14F-4D97-AF65-F5344CB8AC3E}">
        <p14:creationId xmlns:p14="http://schemas.microsoft.com/office/powerpoint/2010/main" val="7654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509FEF5A-C1E7-4912-98C6-0950E9911A36}" type="datetimeFigureOut">
              <a:rPr lang="en-CA" smtClean="0"/>
              <a:t>2021-11-26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77D4B29-1DCD-4355-AFEE-08668FCBD9D3}" type="slidenum">
              <a:rPr lang="en-CA" smtClean="0"/>
              <a:t>‹#›</a:t>
            </a:fld>
            <a:endParaRPr lang="en-CA"/>
          </a:p>
        </p:txBody>
      </p:sp>
    </p:spTree>
    <p:extLst>
      <p:ext uri="{BB962C8B-B14F-4D97-AF65-F5344CB8AC3E}">
        <p14:creationId xmlns:p14="http://schemas.microsoft.com/office/powerpoint/2010/main" val="1037579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9"/>
        <p:cNvGrpSpPr/>
        <p:nvPr/>
      </p:nvGrpSpPr>
      <p:grpSpPr>
        <a:xfrm>
          <a:off x="0" y="0"/>
          <a:ext cx="0" cy="0"/>
          <a:chOff x="0" y="0"/>
          <a:chExt cx="0" cy="0"/>
        </a:xfrm>
      </p:grpSpPr>
      <p:sp>
        <p:nvSpPr>
          <p:cNvPr id="20" name="Google Shape;20;p89"/>
          <p:cNvSpPr txBox="1">
            <a:spLocks noGrp="1"/>
          </p:cNvSpPr>
          <p:nvPr>
            <p:ph type="title"/>
          </p:nvPr>
        </p:nvSpPr>
        <p:spPr>
          <a:xfrm>
            <a:off x="1856108" y="119648"/>
            <a:ext cx="7287891" cy="50684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4C9BDB"/>
              </a:buClr>
              <a:buSzPts val="2400"/>
              <a:buFont typeface="Calibri"/>
              <a:buNone/>
              <a:defRPr sz="1800"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1" name="Google Shape;21;p89" descr="GCProject-white-CMJN.jpg"/>
          <p:cNvPicPr preferRelativeResize="0"/>
          <p:nvPr/>
        </p:nvPicPr>
        <p:blipFill rotWithShape="1">
          <a:blip r:embed="rId2">
            <a:alphaModFix/>
          </a:blip>
          <a:srcRect/>
          <a:stretch/>
        </p:blipFill>
        <p:spPr>
          <a:xfrm>
            <a:off x="0" y="10"/>
            <a:ext cx="1306137" cy="743989"/>
          </a:xfrm>
          <a:prstGeom prst="rect">
            <a:avLst/>
          </a:prstGeom>
          <a:noFill/>
          <a:ln>
            <a:noFill/>
          </a:ln>
        </p:spPr>
      </p:pic>
      <p:cxnSp>
        <p:nvCxnSpPr>
          <p:cNvPr id="22" name="Google Shape;22;p89"/>
          <p:cNvCxnSpPr/>
          <p:nvPr/>
        </p:nvCxnSpPr>
        <p:spPr>
          <a:xfrm>
            <a:off x="0" y="746125"/>
            <a:ext cx="9144000" cy="0"/>
          </a:xfrm>
          <a:prstGeom prst="straightConnector1">
            <a:avLst/>
          </a:prstGeom>
          <a:noFill/>
          <a:ln w="9525" cap="flat" cmpd="sng">
            <a:solidFill>
              <a:srgbClr val="595959"/>
            </a:solidFill>
            <a:prstDash val="solid"/>
            <a:round/>
            <a:headEnd type="none" w="sm" len="sm"/>
            <a:tailEnd type="none" w="sm" len="sm"/>
          </a:ln>
        </p:spPr>
      </p:cxnSp>
    </p:spTree>
    <p:extLst>
      <p:ext uri="{BB962C8B-B14F-4D97-AF65-F5344CB8AC3E}">
        <p14:creationId xmlns:p14="http://schemas.microsoft.com/office/powerpoint/2010/main" val="2303357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24903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generic slide">
    <p:spTree>
      <p:nvGrpSpPr>
        <p:cNvPr id="1" name=""/>
        <p:cNvGrpSpPr/>
        <p:nvPr/>
      </p:nvGrpSpPr>
      <p:grpSpPr>
        <a:xfrm>
          <a:off x="0" y="0"/>
          <a:ext cx="0" cy="0"/>
          <a:chOff x="0" y="0"/>
          <a:chExt cx="0" cy="0"/>
        </a:xfrm>
      </p:grpSpPr>
      <p:sp>
        <p:nvSpPr>
          <p:cNvPr id="8" name="Rectangle 7"/>
          <p:cNvSpPr/>
          <p:nvPr userDrawn="1"/>
        </p:nvSpPr>
        <p:spPr>
          <a:xfrm>
            <a:off x="6705600" y="6474023"/>
            <a:ext cx="2514600" cy="276999"/>
          </a:xfrm>
          <a:prstGeom prst="rect">
            <a:avLst/>
          </a:prstGeom>
        </p:spPr>
        <p:txBody>
          <a:bodyPr wrap="square">
            <a:sp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CA" sz="1200" dirty="0">
                <a:solidFill>
                  <a:schemeClr val="bg1"/>
                </a:solidFill>
                <a:latin typeface="Calibri" pitchFamily="34" charset="0"/>
                <a:cs typeface="Calibri" pitchFamily="34" charset="0"/>
              </a:rPr>
              <a:t>TELLING THE WEATHER </a:t>
            </a:r>
            <a:r>
              <a:rPr lang="en-CA" sz="1200" baseline="0" dirty="0">
                <a:solidFill>
                  <a:schemeClr val="bg1"/>
                </a:solidFill>
                <a:latin typeface="Calibri" pitchFamily="34" charset="0"/>
                <a:cs typeface="Calibri" pitchFamily="34" charset="0"/>
              </a:rPr>
              <a:t>STORY | </a:t>
            </a:r>
            <a:fld id="{7089E048-53BB-4ADA-8DAA-2B72D301435A}" type="slidenum">
              <a:rPr lang="en-CA" sz="1200" baseline="0" smtClean="0">
                <a:solidFill>
                  <a:schemeClr val="bg1"/>
                </a:solidFill>
                <a:latin typeface="Calibri" pitchFamily="34" charset="0"/>
                <a:cs typeface="Calibri" pitchFamily="34" charset="0"/>
              </a:rPr>
              <a:pPr marL="0" marR="0" indent="0" algn="l" defTabSz="914400" rtl="0" eaLnBrk="1" fontAlgn="base" latinLnBrk="0" hangingPunct="1">
                <a:lnSpc>
                  <a:spcPct val="100000"/>
                </a:lnSpc>
                <a:spcBef>
                  <a:spcPct val="0"/>
                </a:spcBef>
                <a:spcAft>
                  <a:spcPct val="0"/>
                </a:spcAft>
                <a:buClrTx/>
                <a:buSzTx/>
                <a:buFontTx/>
                <a:buNone/>
                <a:tabLst/>
                <a:defRPr/>
              </a:pPr>
              <a:t>‹#›</a:t>
            </a:fld>
            <a:endParaRPr lang="en-US" sz="2400" dirty="0">
              <a:solidFill>
                <a:schemeClr val="bg1"/>
              </a:solidFill>
              <a:latin typeface="Calibri" pitchFamily="34" charset="0"/>
              <a:cs typeface="Calibri" pitchFamily="34" charset="0"/>
            </a:endParaRPr>
          </a:p>
        </p:txBody>
      </p:sp>
      <p:pic>
        <p:nvPicPr>
          <p:cNvPr id="5" name="Picture 4" descr="IBC_BAC logo.png"/>
          <p:cNvPicPr>
            <a:picLocks noChangeAspect="1"/>
          </p:cNvPicPr>
          <p:nvPr userDrawn="1"/>
        </p:nvPicPr>
        <p:blipFill>
          <a:blip r:embed="rId2" cstate="print">
            <a:lum bright="100000"/>
          </a:blip>
          <a:stretch>
            <a:fillRect/>
          </a:stretch>
        </p:blipFill>
        <p:spPr>
          <a:xfrm>
            <a:off x="244672" y="6400800"/>
            <a:ext cx="1142591" cy="313347"/>
          </a:xfrm>
          <a:prstGeom prst="rect">
            <a:avLst/>
          </a:prstGeom>
        </p:spPr>
      </p:pic>
      <p:sp>
        <p:nvSpPr>
          <p:cNvPr id="6" name="Title 5"/>
          <p:cNvSpPr>
            <a:spLocks noGrp="1"/>
          </p:cNvSpPr>
          <p:nvPr>
            <p:ph type="title"/>
          </p:nvPr>
        </p:nvSpPr>
        <p:spPr>
          <a:xfrm>
            <a:off x="457200" y="228600"/>
            <a:ext cx="8229600" cy="914400"/>
          </a:xfrm>
          <a:prstGeom prst="rect">
            <a:avLst/>
          </a:prstGeom>
        </p:spPr>
        <p:txBody>
          <a:bodyPr/>
          <a:lstStyle>
            <a:lvl1pPr>
              <a:lnSpc>
                <a:spcPts val="3000"/>
              </a:lnSpc>
              <a:defRPr sz="2800" b="1">
                <a:solidFill>
                  <a:srgbClr val="A30045"/>
                </a:solidFill>
              </a:defRPr>
            </a:lvl1pPr>
          </a:lstStyle>
          <a:p>
            <a:r>
              <a:rPr lang="en-US" dirty="0"/>
              <a:t>Click to edit Master title style</a:t>
            </a:r>
            <a:endParaRPr lang="en-CA" dirty="0"/>
          </a:p>
        </p:txBody>
      </p:sp>
    </p:spTree>
    <p:extLst>
      <p:ext uri="{BB962C8B-B14F-4D97-AF65-F5344CB8AC3E}">
        <p14:creationId xmlns:p14="http://schemas.microsoft.com/office/powerpoint/2010/main" val="2103814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509FEF5A-C1E7-4912-98C6-0950E9911A36}" type="datetimeFigureOut">
              <a:rPr lang="en-CA" smtClean="0"/>
              <a:t>2021-11-26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77D4B29-1DCD-4355-AFEE-08668FCBD9D3}" type="slidenum">
              <a:rPr lang="en-CA" smtClean="0"/>
              <a:t>‹#›</a:t>
            </a:fld>
            <a:endParaRPr lang="en-CA"/>
          </a:p>
        </p:txBody>
      </p:sp>
    </p:spTree>
    <p:extLst>
      <p:ext uri="{BB962C8B-B14F-4D97-AF65-F5344CB8AC3E}">
        <p14:creationId xmlns:p14="http://schemas.microsoft.com/office/powerpoint/2010/main" val="1410601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9FEF5A-C1E7-4912-98C6-0950E9911A36}" type="datetimeFigureOut">
              <a:rPr lang="en-CA" smtClean="0"/>
              <a:t>2021-11-26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77D4B29-1DCD-4355-AFEE-08668FCBD9D3}" type="slidenum">
              <a:rPr lang="en-CA" smtClean="0"/>
              <a:t>‹#›</a:t>
            </a:fld>
            <a:endParaRPr lang="en-CA"/>
          </a:p>
        </p:txBody>
      </p:sp>
    </p:spTree>
    <p:extLst>
      <p:ext uri="{BB962C8B-B14F-4D97-AF65-F5344CB8AC3E}">
        <p14:creationId xmlns:p14="http://schemas.microsoft.com/office/powerpoint/2010/main" val="1069928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509FEF5A-C1E7-4912-98C6-0950E9911A36}" type="datetimeFigureOut">
              <a:rPr lang="en-CA" smtClean="0"/>
              <a:t>2021-11-26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77D4B29-1DCD-4355-AFEE-08668FCBD9D3}" type="slidenum">
              <a:rPr lang="en-CA" smtClean="0"/>
              <a:t>‹#›</a:t>
            </a:fld>
            <a:endParaRPr lang="en-CA"/>
          </a:p>
        </p:txBody>
      </p:sp>
    </p:spTree>
    <p:extLst>
      <p:ext uri="{BB962C8B-B14F-4D97-AF65-F5344CB8AC3E}">
        <p14:creationId xmlns:p14="http://schemas.microsoft.com/office/powerpoint/2010/main" val="3284579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509FEF5A-C1E7-4912-98C6-0950E9911A36}" type="datetimeFigureOut">
              <a:rPr lang="en-CA" smtClean="0"/>
              <a:t>2021-11-26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77D4B29-1DCD-4355-AFEE-08668FCBD9D3}" type="slidenum">
              <a:rPr lang="en-CA" smtClean="0"/>
              <a:t>‹#›</a:t>
            </a:fld>
            <a:endParaRPr lang="en-CA"/>
          </a:p>
        </p:txBody>
      </p:sp>
    </p:spTree>
    <p:extLst>
      <p:ext uri="{BB962C8B-B14F-4D97-AF65-F5344CB8AC3E}">
        <p14:creationId xmlns:p14="http://schemas.microsoft.com/office/powerpoint/2010/main" val="4125421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509FEF5A-C1E7-4912-98C6-0950E9911A36}" type="datetimeFigureOut">
              <a:rPr lang="en-CA" smtClean="0"/>
              <a:t>2021-11-26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77D4B29-1DCD-4355-AFEE-08668FCBD9D3}" type="slidenum">
              <a:rPr lang="en-CA" smtClean="0"/>
              <a:t>‹#›</a:t>
            </a:fld>
            <a:endParaRPr lang="en-CA"/>
          </a:p>
        </p:txBody>
      </p:sp>
    </p:spTree>
    <p:extLst>
      <p:ext uri="{BB962C8B-B14F-4D97-AF65-F5344CB8AC3E}">
        <p14:creationId xmlns:p14="http://schemas.microsoft.com/office/powerpoint/2010/main" val="2052854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9FEF5A-C1E7-4912-98C6-0950E9911A36}" type="datetimeFigureOut">
              <a:rPr lang="en-CA" smtClean="0"/>
              <a:t>2021-11-26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77D4B29-1DCD-4355-AFEE-08668FCBD9D3}" type="slidenum">
              <a:rPr lang="en-CA" smtClean="0"/>
              <a:t>‹#›</a:t>
            </a:fld>
            <a:endParaRPr lang="en-CA"/>
          </a:p>
        </p:txBody>
      </p:sp>
    </p:spTree>
    <p:extLst>
      <p:ext uri="{BB962C8B-B14F-4D97-AF65-F5344CB8AC3E}">
        <p14:creationId xmlns:p14="http://schemas.microsoft.com/office/powerpoint/2010/main" val="1449726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9FEF5A-C1E7-4912-98C6-0950E9911A36}" type="datetimeFigureOut">
              <a:rPr lang="en-CA" smtClean="0"/>
              <a:t>2021-11-26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77D4B29-1DCD-4355-AFEE-08668FCBD9D3}" type="slidenum">
              <a:rPr lang="en-CA" smtClean="0"/>
              <a:t>‹#›</a:t>
            </a:fld>
            <a:endParaRPr lang="en-CA"/>
          </a:p>
        </p:txBody>
      </p:sp>
    </p:spTree>
    <p:extLst>
      <p:ext uri="{BB962C8B-B14F-4D97-AF65-F5344CB8AC3E}">
        <p14:creationId xmlns:p14="http://schemas.microsoft.com/office/powerpoint/2010/main" val="80633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9FEF5A-C1E7-4912-98C6-0950E9911A36}" type="datetimeFigureOut">
              <a:rPr lang="en-CA" smtClean="0"/>
              <a:t>2021-11-26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77D4B29-1DCD-4355-AFEE-08668FCBD9D3}" type="slidenum">
              <a:rPr lang="en-CA" smtClean="0"/>
              <a:t>‹#›</a:t>
            </a:fld>
            <a:endParaRPr lang="en-CA"/>
          </a:p>
        </p:txBody>
      </p:sp>
    </p:spTree>
    <p:extLst>
      <p:ext uri="{BB962C8B-B14F-4D97-AF65-F5344CB8AC3E}">
        <p14:creationId xmlns:p14="http://schemas.microsoft.com/office/powerpoint/2010/main" val="3102587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9FEF5A-C1E7-4912-98C6-0950E9911A36}" type="datetimeFigureOut">
              <a:rPr lang="en-CA" smtClean="0"/>
              <a:t>2021-11-26</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D4B29-1DCD-4355-AFEE-08668FCBD9D3}" type="slidenum">
              <a:rPr lang="en-CA" smtClean="0"/>
              <a:t>‹#›</a:t>
            </a:fld>
            <a:endParaRPr lang="en-CA"/>
          </a:p>
        </p:txBody>
      </p:sp>
    </p:spTree>
    <p:extLst>
      <p:ext uri="{BB962C8B-B14F-4D97-AF65-F5344CB8AC3E}">
        <p14:creationId xmlns:p14="http://schemas.microsoft.com/office/powerpoint/2010/main" val="4121700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jpeg"/><Relationship Id="rId18" Type="http://schemas.openxmlformats.org/officeDocument/2006/relationships/image" Target="../media/image48.jpeg"/><Relationship Id="rId3" Type="http://schemas.openxmlformats.org/officeDocument/2006/relationships/image" Target="../media/image34.jpeg"/><Relationship Id="rId21" Type="http://schemas.openxmlformats.org/officeDocument/2006/relationships/image" Target="../media/image51.jpeg"/><Relationship Id="rId7" Type="http://schemas.openxmlformats.org/officeDocument/2006/relationships/image" Target="../media/image38.jpeg"/><Relationship Id="rId12" Type="http://schemas.openxmlformats.org/officeDocument/2006/relationships/image" Target="../media/image42.jpeg"/><Relationship Id="rId17" Type="http://schemas.openxmlformats.org/officeDocument/2006/relationships/image" Target="../media/image47.jpeg"/><Relationship Id="rId25" Type="http://schemas.openxmlformats.org/officeDocument/2006/relationships/hyperlink" Target="https://ir.lib.uwo.ca/geographypub/369" TargetMode="External"/><Relationship Id="rId2" Type="http://schemas.openxmlformats.org/officeDocument/2006/relationships/image" Target="../media/image33.jpeg"/><Relationship Id="rId16" Type="http://schemas.openxmlformats.org/officeDocument/2006/relationships/image" Target="../media/image46.jpeg"/><Relationship Id="rId20"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1.jpeg"/><Relationship Id="rId24" Type="http://schemas.openxmlformats.org/officeDocument/2006/relationships/image" Target="../media/image54.jpeg"/><Relationship Id="rId5" Type="http://schemas.openxmlformats.org/officeDocument/2006/relationships/image" Target="../media/image36.png"/><Relationship Id="rId15" Type="http://schemas.openxmlformats.org/officeDocument/2006/relationships/image" Target="../media/image45.jpeg"/><Relationship Id="rId23" Type="http://schemas.openxmlformats.org/officeDocument/2006/relationships/image" Target="../media/image53.jpeg"/><Relationship Id="rId10" Type="http://schemas.openxmlformats.org/officeDocument/2006/relationships/image" Target="../media/image40.jpeg"/><Relationship Id="rId19" Type="http://schemas.openxmlformats.org/officeDocument/2006/relationships/image" Target="../media/image49.jpeg"/><Relationship Id="rId4" Type="http://schemas.openxmlformats.org/officeDocument/2006/relationships/image" Target="../media/image35.jpeg"/><Relationship Id="rId9" Type="http://schemas.microsoft.com/office/2007/relationships/hdphoto" Target="../media/hdphoto1.wdp"/><Relationship Id="rId14" Type="http://schemas.openxmlformats.org/officeDocument/2006/relationships/image" Target="../media/image44.jpeg"/><Relationship Id="rId22"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emf"/><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png"/><Relationship Id="rId10" Type="http://schemas.openxmlformats.org/officeDocument/2006/relationships/image" Target="../media/image63.png"/><Relationship Id="rId4" Type="http://schemas.openxmlformats.org/officeDocument/2006/relationships/image" Target="../media/image70.jpeg"/><Relationship Id="rId9" Type="http://schemas.openxmlformats.org/officeDocument/2006/relationships/image" Target="../media/image75.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E6D4818-BDFF-4873-A4F4-7E301819750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2197" y="3525783"/>
            <a:ext cx="4403043" cy="3124246"/>
          </a:xfrm>
          <a:prstGeom prst="rect">
            <a:avLst/>
          </a:prstGeom>
        </p:spPr>
      </p:pic>
      <p:pic>
        <p:nvPicPr>
          <p:cNvPr id="20" name="Picture 2" descr="https://i.cbc.ca/1.4546953.1519317841!/fileImage/httpImage/image.PNG_gen/derivatives/16x9_780/london-police-drone-footage-of-flood.PNG">
            <a:extLst>
              <a:ext uri="{FF2B5EF4-FFF2-40B4-BE49-F238E27FC236}">
                <a16:creationId xmlns:a16="http://schemas.microsoft.com/office/drawing/2014/main" id="{6DB96D27-08FB-4DB7-A8FA-865DE390FD1E}"/>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9040" r="7979"/>
          <a:stretch/>
        </p:blipFill>
        <p:spPr bwMode="auto">
          <a:xfrm>
            <a:off x="282196" y="255071"/>
            <a:ext cx="4822261" cy="327071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DBC6C36-270A-4AB0-B510-400B086C99F9}"/>
              </a:ext>
            </a:extLst>
          </p:cNvPr>
          <p:cNvPicPr>
            <a:picLocks noChangeAspect="1"/>
          </p:cNvPicPr>
          <p:nvPr/>
        </p:nvPicPr>
        <p:blipFill rotWithShape="1">
          <a:blip r:embed="rId5"/>
          <a:srcRect l="45584" t="28333" r="18656" b="39731"/>
          <a:stretch/>
        </p:blipFill>
        <p:spPr>
          <a:xfrm>
            <a:off x="4196029" y="3387272"/>
            <a:ext cx="4536504" cy="3240360"/>
          </a:xfrm>
          <a:prstGeom prst="rect">
            <a:avLst/>
          </a:prstGeom>
        </p:spPr>
      </p:pic>
      <p:pic>
        <p:nvPicPr>
          <p:cNvPr id="22" name="Picture 21">
            <a:extLst>
              <a:ext uri="{FF2B5EF4-FFF2-40B4-BE49-F238E27FC236}">
                <a16:creationId xmlns:a16="http://schemas.microsoft.com/office/drawing/2014/main" id="{E63D03E1-6FC4-4DB0-86E1-770239B1DFD3}"/>
              </a:ext>
            </a:extLst>
          </p:cNvPr>
          <p:cNvPicPr>
            <a:picLocks noChangeAspect="1"/>
          </p:cNvPicPr>
          <p:nvPr/>
        </p:nvPicPr>
        <p:blipFill>
          <a:blip r:embed="rId6"/>
          <a:stretch>
            <a:fillRect/>
          </a:stretch>
        </p:blipFill>
        <p:spPr>
          <a:xfrm>
            <a:off x="4590256" y="530679"/>
            <a:ext cx="3923928" cy="773499"/>
          </a:xfrm>
          <a:prstGeom prst="rect">
            <a:avLst/>
          </a:prstGeom>
          <a:ln w="38100">
            <a:solidFill>
              <a:srgbClr val="002060"/>
            </a:solidFill>
          </a:ln>
        </p:spPr>
      </p:pic>
      <p:pic>
        <p:nvPicPr>
          <p:cNvPr id="23" name="Picture 22" descr="logo-stacked2R.gif">
            <a:extLst>
              <a:ext uri="{FF2B5EF4-FFF2-40B4-BE49-F238E27FC236}">
                <a16:creationId xmlns:a16="http://schemas.microsoft.com/office/drawing/2014/main" id="{A32E6778-CA78-495E-97B6-B2B99D0E666F}"/>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5458" y="301032"/>
            <a:ext cx="1152128" cy="1165220"/>
          </a:xfrm>
          <a:prstGeom prst="rect">
            <a:avLst/>
          </a:prstGeom>
          <a:noFill/>
          <a:ln>
            <a:noFill/>
          </a:ln>
        </p:spPr>
      </p:pic>
      <p:sp>
        <p:nvSpPr>
          <p:cNvPr id="2" name="Rectangle 1">
            <a:extLst>
              <a:ext uri="{FF2B5EF4-FFF2-40B4-BE49-F238E27FC236}">
                <a16:creationId xmlns:a16="http://schemas.microsoft.com/office/drawing/2014/main" id="{F76A0034-7A82-4CE8-9BF5-66E5D3A0288B}"/>
              </a:ext>
            </a:extLst>
          </p:cNvPr>
          <p:cNvSpPr/>
          <p:nvPr/>
        </p:nvSpPr>
        <p:spPr>
          <a:xfrm>
            <a:off x="247232" y="243146"/>
            <a:ext cx="8485300" cy="642621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D2278354-3781-4CAB-B08E-7A5C473BB092}"/>
              </a:ext>
            </a:extLst>
          </p:cNvPr>
          <p:cNvSpPr txBox="1"/>
          <p:nvPr/>
        </p:nvSpPr>
        <p:spPr>
          <a:xfrm>
            <a:off x="1988554" y="5608876"/>
            <a:ext cx="2207475" cy="369332"/>
          </a:xfrm>
          <a:prstGeom prst="rect">
            <a:avLst/>
          </a:prstGeom>
          <a:noFill/>
        </p:spPr>
        <p:txBody>
          <a:bodyPr wrap="square" rtlCol="0">
            <a:spAutoFit/>
          </a:bodyPr>
          <a:lstStyle/>
          <a:p>
            <a:pPr algn="ctr"/>
            <a:r>
              <a:rPr lang="en-US" b="1" dirty="0">
                <a:solidFill>
                  <a:schemeClr val="bg1"/>
                </a:solidFill>
                <a:latin typeface="Times New Roman" panose="02020603050405020304" pitchFamily="18" charset="0"/>
                <a:cs typeface="Times New Roman" panose="02020603050405020304" pitchFamily="18" charset="0"/>
              </a:rPr>
              <a:t>Queens Ave, 2014</a:t>
            </a:r>
          </a:p>
        </p:txBody>
      </p:sp>
      <p:sp>
        <p:nvSpPr>
          <p:cNvPr id="6" name="TextBox 5">
            <a:extLst>
              <a:ext uri="{FF2B5EF4-FFF2-40B4-BE49-F238E27FC236}">
                <a16:creationId xmlns:a16="http://schemas.microsoft.com/office/drawing/2014/main" id="{99FED631-39B0-40F3-B02D-C4E47CA3CE72}"/>
              </a:ext>
            </a:extLst>
          </p:cNvPr>
          <p:cNvSpPr txBox="1"/>
          <p:nvPr/>
        </p:nvSpPr>
        <p:spPr>
          <a:xfrm>
            <a:off x="375458" y="3038128"/>
            <a:ext cx="2993738" cy="369332"/>
          </a:xfrm>
          <a:prstGeom prst="rect">
            <a:avLst/>
          </a:prstGeom>
          <a:noFill/>
        </p:spPr>
        <p:txBody>
          <a:bodyPr wrap="square" rtlCol="0">
            <a:spAutoFit/>
          </a:bodyPr>
          <a:lstStyle/>
          <a:p>
            <a:r>
              <a:rPr lang="en-US" sz="1800" b="1" dirty="0">
                <a:solidFill>
                  <a:schemeClr val="bg1"/>
                </a:solidFill>
                <a:latin typeface="Times New Roman" panose="02020603050405020304" pitchFamily="18" charset="0"/>
                <a:cs typeface="Times New Roman" panose="02020603050405020304" pitchFamily="18" charset="0"/>
              </a:rPr>
              <a:t>Adelaide &amp; Windermere</a:t>
            </a:r>
          </a:p>
        </p:txBody>
      </p:sp>
      <p:pic>
        <p:nvPicPr>
          <p:cNvPr id="21" name="Picture 20" descr="A picture containing outdoor, snow, tree, house&#10;&#10;Description automatically generated">
            <a:extLst>
              <a:ext uri="{FF2B5EF4-FFF2-40B4-BE49-F238E27FC236}">
                <a16:creationId xmlns:a16="http://schemas.microsoft.com/office/drawing/2014/main" id="{666ACDBA-9675-479C-B3F5-37D028B0722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89882" y="275687"/>
            <a:ext cx="4203184" cy="3152388"/>
          </a:xfrm>
          <a:prstGeom prst="rect">
            <a:avLst/>
          </a:prstGeom>
        </p:spPr>
      </p:pic>
      <p:sp>
        <p:nvSpPr>
          <p:cNvPr id="7" name="TextBox 6">
            <a:extLst>
              <a:ext uri="{FF2B5EF4-FFF2-40B4-BE49-F238E27FC236}">
                <a16:creationId xmlns:a16="http://schemas.microsoft.com/office/drawing/2014/main" id="{76919344-64B3-4D11-A57C-93DB78319217}"/>
              </a:ext>
            </a:extLst>
          </p:cNvPr>
          <p:cNvSpPr txBox="1"/>
          <p:nvPr/>
        </p:nvSpPr>
        <p:spPr>
          <a:xfrm>
            <a:off x="5608586" y="2783748"/>
            <a:ext cx="2810128" cy="923330"/>
          </a:xfrm>
          <a:prstGeom prst="rect">
            <a:avLst/>
          </a:prstGeom>
          <a:noFill/>
        </p:spPr>
        <p:txBody>
          <a:bodyPr wrap="square" rtlCol="0">
            <a:spAutoFit/>
          </a:bodyPr>
          <a:lstStyle/>
          <a:p>
            <a:r>
              <a:rPr lang="en-US" sz="1800" b="1" dirty="0">
                <a:solidFill>
                  <a:schemeClr val="bg1"/>
                </a:solidFill>
                <a:latin typeface="Times New Roman" panose="02020603050405020304" pitchFamily="18" charset="0"/>
                <a:cs typeface="Times New Roman" panose="02020603050405020304" pitchFamily="18" charset="0"/>
              </a:rPr>
              <a:t>Walnut Street, just west of Wharncliffe &amp; Riverside</a:t>
            </a:r>
          </a:p>
          <a:p>
            <a:endParaRPr lang="en-CA" dirty="0"/>
          </a:p>
        </p:txBody>
      </p:sp>
      <p:sp>
        <p:nvSpPr>
          <p:cNvPr id="8" name="TextBox 7">
            <a:extLst>
              <a:ext uri="{FF2B5EF4-FFF2-40B4-BE49-F238E27FC236}">
                <a16:creationId xmlns:a16="http://schemas.microsoft.com/office/drawing/2014/main" id="{FBA9BFA4-C215-43A0-8A2B-B56F93EB7E72}"/>
              </a:ext>
            </a:extLst>
          </p:cNvPr>
          <p:cNvSpPr txBox="1"/>
          <p:nvPr/>
        </p:nvSpPr>
        <p:spPr>
          <a:xfrm>
            <a:off x="1210328" y="230368"/>
            <a:ext cx="6949824" cy="523220"/>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River Flooding - </a:t>
            </a:r>
            <a:r>
              <a:rPr lang="en-US" sz="2800" b="1" dirty="0">
                <a:solidFill>
                  <a:srgbClr val="002060"/>
                </a:solidFill>
                <a:latin typeface="Times New Roman" panose="02020603050405020304" pitchFamily="18" charset="0"/>
                <a:cs typeface="Times New Roman" panose="02020603050405020304" pitchFamily="18" charset="0"/>
              </a:rPr>
              <a:t>Winter-February 2018</a:t>
            </a:r>
            <a:endParaRPr lang="en-CA" sz="2800" b="1" dirty="0">
              <a:solidFill>
                <a:srgbClr val="002060"/>
              </a:solidFill>
              <a:latin typeface="Times New Roman" panose="02020603050405020304" pitchFamily="18" charset="0"/>
              <a:cs typeface="Times New Roman" panose="02020603050405020304" pitchFamily="18" charset="0"/>
            </a:endParaRPr>
          </a:p>
        </p:txBody>
      </p:sp>
      <p:sp>
        <p:nvSpPr>
          <p:cNvPr id="15" name="Title 1">
            <a:extLst>
              <a:ext uri="{FF2B5EF4-FFF2-40B4-BE49-F238E27FC236}">
                <a16:creationId xmlns:a16="http://schemas.microsoft.com/office/drawing/2014/main" id="{D58B25B3-2286-47B0-9F3E-EF911BD79393}"/>
              </a:ext>
            </a:extLst>
          </p:cNvPr>
          <p:cNvSpPr txBox="1">
            <a:spLocks/>
          </p:cNvSpPr>
          <p:nvPr/>
        </p:nvSpPr>
        <p:spPr>
          <a:xfrm>
            <a:off x="885373" y="1515237"/>
            <a:ext cx="7560840" cy="1296144"/>
          </a:xfrm>
          <a:prstGeom prst="rect">
            <a:avLst/>
          </a:prstGeom>
          <a:solidFill>
            <a:schemeClr val="bg1"/>
          </a:solidFill>
          <a:ln w="38100">
            <a:solidFill>
              <a:srgbClr val="C0000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Climate Change and Building Climate Resilient Communities</a:t>
            </a:r>
            <a:endParaRPr lang="en-CA" altLang="en-US" sz="3100" b="1" dirty="0">
              <a:solidFill>
                <a:srgbClr val="C00000"/>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75FAA328-D8FC-4184-9145-81DCCB4477F5}"/>
              </a:ext>
            </a:extLst>
          </p:cNvPr>
          <p:cNvSpPr/>
          <p:nvPr/>
        </p:nvSpPr>
        <p:spPr>
          <a:xfrm>
            <a:off x="2578819" y="3919218"/>
            <a:ext cx="4173947" cy="2515706"/>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600" b="1" dirty="0">
                <a:solidFill>
                  <a:srgbClr val="C00000"/>
                </a:solidFill>
                <a:latin typeface="Times New Roman" panose="02020603050405020304" pitchFamily="18" charset="0"/>
                <a:cs typeface="Times New Roman" panose="02020603050405020304" pitchFamily="18" charset="0"/>
              </a:rPr>
              <a:t>Gordon McBean</a:t>
            </a:r>
            <a:r>
              <a:rPr lang="en-CA" sz="1600" b="1" dirty="0">
                <a:solidFill>
                  <a:srgbClr val="C00000"/>
                </a:solidFill>
                <a:latin typeface="Times New Roman" panose="02020603050405020304" pitchFamily="18" charset="0"/>
                <a:cs typeface="Times New Roman" pitchFamily="18" charset="0"/>
              </a:rPr>
              <a:t> CM, </a:t>
            </a:r>
            <a:r>
              <a:rPr lang="en-CA" sz="1600" b="1" dirty="0" err="1">
                <a:solidFill>
                  <a:srgbClr val="C00000"/>
                </a:solidFill>
                <a:latin typeface="Times New Roman" panose="02020603050405020304" pitchFamily="18" charset="0"/>
                <a:cs typeface="Times New Roman" pitchFamily="18" charset="0"/>
              </a:rPr>
              <a:t>OOnt</a:t>
            </a:r>
            <a:r>
              <a:rPr lang="en-CA" sz="1600" b="1" dirty="0">
                <a:solidFill>
                  <a:srgbClr val="C00000"/>
                </a:solidFill>
                <a:latin typeface="Times New Roman" panose="02020603050405020304" pitchFamily="18" charset="0"/>
                <a:cs typeface="Times New Roman" pitchFamily="18" charset="0"/>
              </a:rPr>
              <a:t>, PhD, FRSC</a:t>
            </a:r>
            <a:br>
              <a:rPr lang="en-US" sz="1600" b="1" dirty="0">
                <a:solidFill>
                  <a:srgbClr val="C00000"/>
                </a:solidFill>
                <a:latin typeface="Times New Roman" panose="02020603050405020304" pitchFamily="18" charset="0"/>
                <a:cs typeface="Times New Roman" panose="02020603050405020304" pitchFamily="18" charset="0"/>
              </a:rPr>
            </a:br>
            <a:r>
              <a:rPr lang="en-US" sz="1600" b="1" dirty="0">
                <a:solidFill>
                  <a:srgbClr val="C00000"/>
                </a:solidFill>
                <a:latin typeface="Times New Roman" panose="02020603050405020304" pitchFamily="18" charset="0"/>
                <a:cs typeface="Times New Roman" panose="02020603050405020304" pitchFamily="18" charset="0"/>
              </a:rPr>
              <a:t>Institute for Catastrophic Loss Reduction</a:t>
            </a:r>
            <a:br>
              <a:rPr lang="en-US" sz="1600" b="1" dirty="0">
                <a:solidFill>
                  <a:srgbClr val="C00000"/>
                </a:solidFill>
                <a:latin typeface="Times New Roman" panose="02020603050405020304" pitchFamily="18" charset="0"/>
                <a:cs typeface="Times New Roman" panose="02020603050405020304" pitchFamily="18" charset="0"/>
              </a:rPr>
            </a:br>
            <a:r>
              <a:rPr lang="en-US" sz="1600" b="1" i="1" dirty="0">
                <a:solidFill>
                  <a:srgbClr val="C00000"/>
                </a:solidFill>
                <a:latin typeface="Times New Roman" panose="02020603050405020304" pitchFamily="18" charset="0"/>
                <a:cs typeface="Times New Roman" panose="02020603050405020304" pitchFamily="18" charset="0"/>
              </a:rPr>
              <a:t>Professor Emeritus</a:t>
            </a:r>
            <a:r>
              <a:rPr lang="en-US" sz="1600" b="1" dirty="0">
                <a:solidFill>
                  <a:srgbClr val="C00000"/>
                </a:solidFill>
                <a:latin typeface="Times New Roman" panose="02020603050405020304" pitchFamily="18" charset="0"/>
                <a:cs typeface="Times New Roman" panose="02020603050405020304" pitchFamily="18" charset="0"/>
              </a:rPr>
              <a:t>,  Department of Geography and Environment</a:t>
            </a:r>
          </a:p>
          <a:p>
            <a:pPr algn="ctr"/>
            <a:r>
              <a:rPr lang="en-US" sz="1600" b="1" dirty="0">
                <a:solidFill>
                  <a:srgbClr val="C00000"/>
                </a:solidFill>
                <a:latin typeface="Times New Roman" panose="02020603050405020304" pitchFamily="18" charset="0"/>
                <a:cs typeface="Times New Roman" panose="02020603050405020304" pitchFamily="18" charset="0"/>
              </a:rPr>
              <a:t>Western University</a:t>
            </a:r>
          </a:p>
          <a:p>
            <a:pPr algn="ctr"/>
            <a:endParaRPr lang="en-CA" sz="1600" b="1" dirty="0">
              <a:solidFill>
                <a:srgbClr val="C00000"/>
              </a:solidFill>
              <a:latin typeface="Times New Roman" pitchFamily="18" charset="0"/>
              <a:cs typeface="Times New Roman" pitchFamily="18" charset="0"/>
            </a:endParaRPr>
          </a:p>
          <a:p>
            <a:pPr algn="ctr"/>
            <a:r>
              <a:rPr lang="en-CA" sz="1600" b="1" dirty="0">
                <a:solidFill>
                  <a:srgbClr val="C00000"/>
                </a:solidFill>
                <a:latin typeface="Times New Roman" pitchFamily="18" charset="0"/>
                <a:cs typeface="Times New Roman" pitchFamily="18" charset="0"/>
              </a:rPr>
              <a:t>Presentation to</a:t>
            </a:r>
          </a:p>
          <a:p>
            <a:pPr algn="ctr">
              <a:lnSpc>
                <a:spcPct val="107000"/>
              </a:lnSpc>
              <a:spcAft>
                <a:spcPts val="800"/>
              </a:spcAft>
            </a:pPr>
            <a:r>
              <a:rPr lang="en-CA"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Rotary Club of London South Meeting </a:t>
            </a:r>
            <a:r>
              <a:rPr lang="en-CA" sz="1600" b="1" dirty="0">
                <a:solidFill>
                  <a:srgbClr val="C00000"/>
                </a:solidFill>
                <a:latin typeface="Times New Roman" pitchFamily="18" charset="0"/>
                <a:cs typeface="Times New Roman" pitchFamily="18" charset="0"/>
              </a:rPr>
              <a:t>November 26, 2021</a:t>
            </a:r>
          </a:p>
        </p:txBody>
      </p:sp>
    </p:spTree>
    <p:extLst>
      <p:ext uri="{BB962C8B-B14F-4D97-AF65-F5344CB8AC3E}">
        <p14:creationId xmlns:p14="http://schemas.microsoft.com/office/powerpoint/2010/main" val="2104403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2600" y="748495"/>
            <a:ext cx="8340725" cy="5793271"/>
          </a:xfrm>
        </p:spPr>
        <p:txBody>
          <a:bodyPr>
            <a:noAutofit/>
          </a:bodyPr>
          <a:lstStyle/>
          <a:p>
            <a:pPr marL="0" indent="0">
              <a:spcBef>
                <a:spcPts val="0"/>
              </a:spcBef>
              <a:buFontTx/>
              <a:buNone/>
              <a:defRPr/>
            </a:pPr>
            <a:r>
              <a:rPr lang="en-CA" sz="2400" b="1" u="sng" dirty="0">
                <a:latin typeface="Times New Roman" panose="02020603050405020304" pitchFamily="18" charset="0"/>
                <a:cs typeface="Times New Roman" panose="02020603050405020304" pitchFamily="18" charset="0"/>
              </a:rPr>
              <a:t>Four priority areas f</a:t>
            </a:r>
            <a:r>
              <a:rPr lang="en-CA" sz="2400" b="1" u="sng" dirty="0">
                <a:solidFill>
                  <a:srgbClr val="002060"/>
                </a:solidFill>
                <a:latin typeface="Times New Roman" panose="02020603050405020304" pitchFamily="18" charset="0"/>
                <a:cs typeface="Times New Roman" panose="02020603050405020304" pitchFamily="18" charset="0"/>
              </a:rPr>
              <a:t>or Disaster Risk Reduction</a:t>
            </a:r>
          </a:p>
          <a:p>
            <a:pPr marL="457200" indent="-457200">
              <a:lnSpc>
                <a:spcPts val="2600"/>
              </a:lnSpc>
              <a:spcBef>
                <a:spcPts val="0"/>
              </a:spcBef>
              <a:buFont typeface="+mj-lt"/>
              <a:buAutoNum type="arabicPeriod"/>
              <a:defRPr/>
            </a:pPr>
            <a:r>
              <a:rPr lang="en-CA" sz="2400" b="1" dirty="0">
                <a:solidFill>
                  <a:srgbClr val="002060"/>
                </a:solidFill>
                <a:latin typeface="Times New Roman" panose="02020603050405020304" pitchFamily="18" charset="0"/>
                <a:cs typeface="Times New Roman" panose="02020603050405020304" pitchFamily="18" charset="0"/>
              </a:rPr>
              <a:t>Understanding disaster risk;  </a:t>
            </a:r>
          </a:p>
          <a:p>
            <a:pPr marL="457200" indent="-457200">
              <a:lnSpc>
                <a:spcPts val="2600"/>
              </a:lnSpc>
              <a:spcBef>
                <a:spcPts val="0"/>
              </a:spcBef>
              <a:buFont typeface="+mj-lt"/>
              <a:buAutoNum type="arabicPeriod"/>
              <a:defRPr/>
            </a:pPr>
            <a:r>
              <a:rPr lang="en-CA" sz="2400" b="1" dirty="0">
                <a:latin typeface="Times New Roman" panose="02020603050405020304" pitchFamily="18" charset="0"/>
                <a:cs typeface="Times New Roman" panose="02020603050405020304" pitchFamily="18" charset="0"/>
              </a:rPr>
              <a:t>Strengthening disaster risk governance to </a:t>
            </a:r>
          </a:p>
          <a:p>
            <a:pPr marL="0" indent="0">
              <a:lnSpc>
                <a:spcPts val="2600"/>
              </a:lnSpc>
              <a:spcBef>
                <a:spcPts val="0"/>
              </a:spcBef>
              <a:buNone/>
              <a:defRPr/>
            </a:pPr>
            <a:r>
              <a:rPr lang="en-CA" sz="2400" b="1" dirty="0">
                <a:latin typeface="Times New Roman" panose="02020603050405020304" pitchFamily="18" charset="0"/>
                <a:cs typeface="Times New Roman" panose="02020603050405020304" pitchFamily="18" charset="0"/>
              </a:rPr>
              <a:t>manage disaster risk;   </a:t>
            </a:r>
          </a:p>
          <a:p>
            <a:pPr marL="457200" indent="-457200">
              <a:lnSpc>
                <a:spcPts val="2600"/>
              </a:lnSpc>
              <a:spcBef>
                <a:spcPts val="0"/>
              </a:spcBef>
              <a:buFont typeface="+mj-lt"/>
              <a:buAutoNum type="arabicPeriod" startAt="3"/>
              <a:defRPr/>
            </a:pPr>
            <a:r>
              <a:rPr lang="en-CA" sz="2400" b="1" dirty="0">
                <a:solidFill>
                  <a:srgbClr val="002060"/>
                </a:solidFill>
                <a:latin typeface="Times New Roman" panose="02020603050405020304" pitchFamily="18" charset="0"/>
                <a:cs typeface="Times New Roman" panose="02020603050405020304" pitchFamily="18" charset="0"/>
              </a:rPr>
              <a:t>Investing in disaster risk reduction for resilience;   </a:t>
            </a:r>
          </a:p>
          <a:p>
            <a:pPr marL="457200" indent="-457200">
              <a:lnSpc>
                <a:spcPts val="2600"/>
              </a:lnSpc>
              <a:spcBef>
                <a:spcPts val="0"/>
              </a:spcBef>
              <a:buFont typeface="+mj-lt"/>
              <a:buAutoNum type="arabicPeriod" startAt="3"/>
              <a:defRPr/>
            </a:pPr>
            <a:r>
              <a:rPr lang="en-CA" sz="2400" b="1" dirty="0">
                <a:latin typeface="Times New Roman" panose="02020603050405020304" pitchFamily="18" charset="0"/>
                <a:cs typeface="Times New Roman" panose="02020603050405020304" pitchFamily="18" charset="0"/>
              </a:rPr>
              <a:t>Enhancing disaster preparedness for effective response, and to “Build Back Better” in recovery, rehabilitation and reconstruction. </a:t>
            </a:r>
          </a:p>
        </p:txBody>
      </p:sp>
      <p:sp>
        <p:nvSpPr>
          <p:cNvPr id="2" name="Rectangle 1"/>
          <p:cNvSpPr/>
          <p:nvPr/>
        </p:nvSpPr>
        <p:spPr>
          <a:xfrm>
            <a:off x="929482" y="1196752"/>
            <a:ext cx="2165350" cy="41887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8" name="Rectangle 7"/>
          <p:cNvSpPr/>
          <p:nvPr/>
        </p:nvSpPr>
        <p:spPr>
          <a:xfrm>
            <a:off x="2987675" y="1434953"/>
            <a:ext cx="3230562" cy="47466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9" name="Rectangle 8"/>
          <p:cNvSpPr/>
          <p:nvPr/>
        </p:nvSpPr>
        <p:spPr>
          <a:xfrm>
            <a:off x="1916906" y="2780461"/>
            <a:ext cx="2686050" cy="38576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pic>
        <p:nvPicPr>
          <p:cNvPr id="276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05173" y="731410"/>
            <a:ext cx="1635652" cy="104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Box 10"/>
          <p:cNvSpPr txBox="1">
            <a:spLocks noChangeArrowheads="1"/>
          </p:cNvSpPr>
          <p:nvPr/>
        </p:nvSpPr>
        <p:spPr bwMode="auto">
          <a:xfrm>
            <a:off x="6975925" y="1472275"/>
            <a:ext cx="25781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CA" altLang="en-US" sz="1600" b="1" dirty="0">
                <a:solidFill>
                  <a:srgbClr val="002060"/>
                </a:solidFill>
                <a:cs typeface="Times New Roman" panose="02020603050405020304" pitchFamily="18" charset="0"/>
              </a:rPr>
              <a:t>Lead - S&amp;T </a:t>
            </a:r>
          </a:p>
          <a:p>
            <a:r>
              <a:rPr lang="en-CA" altLang="en-US" sz="1600" b="1" dirty="0">
                <a:solidFill>
                  <a:srgbClr val="002060"/>
                </a:solidFill>
                <a:cs typeface="Times New Roman" panose="02020603050405020304" pitchFamily="18" charset="0"/>
              </a:rPr>
              <a:t>Major Grp </a:t>
            </a:r>
          </a:p>
        </p:txBody>
      </p:sp>
      <p:sp>
        <p:nvSpPr>
          <p:cNvPr id="27656" name="Rectangle 3"/>
          <p:cNvSpPr>
            <a:spLocks/>
          </p:cNvSpPr>
          <p:nvPr/>
        </p:nvSpPr>
        <p:spPr bwMode="auto">
          <a:xfrm>
            <a:off x="3175" y="-26988"/>
            <a:ext cx="9180513" cy="758398"/>
          </a:xfrm>
          <a:prstGeom prst="rect">
            <a:avLst/>
          </a:prstGeom>
          <a:solidFill>
            <a:srgbClr val="002060"/>
          </a:solidFill>
          <a:ln w="9525">
            <a:solidFill>
              <a:srgbClr val="002060"/>
            </a:solidFill>
            <a:miter lim="800000"/>
            <a:headEnd/>
            <a:tailEnd/>
          </a:ln>
        </p:spPr>
        <p:txBody>
          <a:bodyPr lIns="0" tIns="0" rIns="0" bIns="0"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CA" altLang="en-US" b="1" dirty="0">
                <a:solidFill>
                  <a:srgbClr val="FFFFFF"/>
                </a:solidFill>
                <a:cs typeface="Times New Roman" panose="02020603050405020304" pitchFamily="18" charset="0"/>
              </a:rPr>
              <a:t>Sendai Framework for Disaster </a:t>
            </a:r>
          </a:p>
          <a:p>
            <a:pPr algn="ctr" eaLnBrk="1" hangingPunct="1"/>
            <a:r>
              <a:rPr lang="en-CA" altLang="en-US" b="1" dirty="0">
                <a:solidFill>
                  <a:srgbClr val="FFFFFF"/>
                </a:solidFill>
                <a:cs typeface="Times New Roman" panose="02020603050405020304" pitchFamily="18" charset="0"/>
              </a:rPr>
              <a:t>   Risk Reduction 2015-2030 </a:t>
            </a:r>
            <a:endParaRPr lang="en-US" altLang="en-US" sz="1100" i="1" dirty="0">
              <a:solidFill>
                <a:srgbClr val="FFFFFF"/>
              </a:solidFill>
              <a:latin typeface="Arial" panose="020B0604020202020204" pitchFamily="34" charset="0"/>
              <a:ea typeface="MS PGothic" panose="020B0600070205080204" pitchFamily="34" charset="-128"/>
              <a:cs typeface="Times New Roman" panose="02020603050405020304" pitchFamily="18" charset="0"/>
              <a:sym typeface="Arial" panose="020B0604020202020204" pitchFamily="34" charset="0"/>
            </a:endParaRPr>
          </a:p>
        </p:txBody>
      </p:sp>
      <p:pic>
        <p:nvPicPr>
          <p:cNvPr id="27657" name="Picture 11" descr="World Conference on Disaster Risk Reduction"/>
          <p:cNvPicPr>
            <a:picLocks noChangeAspect="1" noChangeArrowheads="1"/>
          </p:cNvPicPr>
          <p:nvPr/>
        </p:nvPicPr>
        <p:blipFill>
          <a:blip r:embed="rId3">
            <a:extLst>
              <a:ext uri="{28A0092B-C50C-407E-A947-70E740481C1C}">
                <a14:useLocalDpi xmlns:a14="http://schemas.microsoft.com/office/drawing/2010/main" val="0"/>
              </a:ext>
            </a:extLst>
          </a:blip>
          <a:srcRect l="20491" r="61276"/>
          <a:stretch>
            <a:fillRect/>
          </a:stretch>
        </p:blipFill>
        <p:spPr bwMode="auto">
          <a:xfrm>
            <a:off x="8113868" y="-19981"/>
            <a:ext cx="1043608" cy="71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3388" y="1680572"/>
            <a:ext cx="940612" cy="468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2513345" y="2524241"/>
            <a:ext cx="2922751" cy="29336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2" name="TextBox 11">
            <a:extLst>
              <a:ext uri="{FF2B5EF4-FFF2-40B4-BE49-F238E27FC236}">
                <a16:creationId xmlns:a16="http://schemas.microsoft.com/office/drawing/2014/main" id="{4A2136AA-3216-4554-994B-F2E971231BD3}"/>
              </a:ext>
            </a:extLst>
          </p:cNvPr>
          <p:cNvSpPr txBox="1"/>
          <p:nvPr/>
        </p:nvSpPr>
        <p:spPr>
          <a:xfrm>
            <a:off x="107504" y="-3842"/>
            <a:ext cx="1904653" cy="707886"/>
          </a:xfrm>
          <a:prstGeom prst="rect">
            <a:avLst/>
          </a:prstGeom>
          <a:solidFill>
            <a:srgbClr val="C00000"/>
          </a:solidFill>
        </p:spPr>
        <p:txBody>
          <a:bodyPr wrap="square" rtlCol="0">
            <a:spAutoFit/>
          </a:bodyPr>
          <a:lstStyle/>
          <a:p>
            <a:r>
              <a:rPr lang="en-CA" sz="2000" b="1" dirty="0">
                <a:solidFill>
                  <a:schemeClr val="bg1"/>
                </a:solidFill>
                <a:latin typeface="Times New Roman" panose="02020603050405020304" pitchFamily="18" charset="0"/>
                <a:cs typeface="Times New Roman" panose="02020603050405020304" pitchFamily="18" charset="0"/>
              </a:rPr>
              <a:t>2015 Policy</a:t>
            </a:r>
          </a:p>
          <a:p>
            <a:r>
              <a:rPr lang="en-CA" sz="2000" b="1" dirty="0">
                <a:solidFill>
                  <a:schemeClr val="bg1"/>
                </a:solidFill>
                <a:latin typeface="Times New Roman" panose="02020603050405020304" pitchFamily="18" charset="0"/>
                <a:cs typeface="Times New Roman" panose="02020603050405020304" pitchFamily="18" charset="0"/>
              </a:rPr>
              <a:t>Agenda - 2030</a:t>
            </a:r>
            <a:endParaRPr lang="en-CA" b="1" dirty="0">
              <a:solidFill>
                <a:schemeClr val="bg1"/>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C9FFA650-5B69-45A7-B88A-BCB982C0B90D}"/>
              </a:ext>
            </a:extLst>
          </p:cNvPr>
          <p:cNvSpPr/>
          <p:nvPr/>
        </p:nvSpPr>
        <p:spPr>
          <a:xfrm>
            <a:off x="6063396" y="2127761"/>
            <a:ext cx="1314518" cy="38576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5" name="Rectangle 3">
            <a:extLst>
              <a:ext uri="{FF2B5EF4-FFF2-40B4-BE49-F238E27FC236}">
                <a16:creationId xmlns:a16="http://schemas.microsoft.com/office/drawing/2014/main" id="{93ECCD67-7966-4695-998E-4A07ED8F7FB9}"/>
              </a:ext>
            </a:extLst>
          </p:cNvPr>
          <p:cNvSpPr>
            <a:spLocks/>
          </p:cNvSpPr>
          <p:nvPr/>
        </p:nvSpPr>
        <p:spPr bwMode="auto">
          <a:xfrm>
            <a:off x="21431" y="3431826"/>
            <a:ext cx="9144000" cy="647700"/>
          </a:xfrm>
          <a:prstGeom prst="rect">
            <a:avLst/>
          </a:prstGeom>
          <a:solidFill>
            <a:srgbClr val="002060"/>
          </a:solidFill>
          <a:ln>
            <a:noFill/>
          </a:ln>
        </p:spPr>
        <p:txBody>
          <a:bodyPr lIns="0" tIns="0" rIns="0" bIns="0"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CA" altLang="en-US" b="1" dirty="0">
                <a:solidFill>
                  <a:schemeClr val="bg1"/>
                </a:solidFill>
                <a:cs typeface="Times New Roman" panose="02020603050405020304" pitchFamily="18" charset="0"/>
              </a:rPr>
              <a:t>                     Sustainable Development Goals – 17 Goals -169 Targets</a:t>
            </a:r>
          </a:p>
          <a:p>
            <a:pPr algn="ctr" eaLnBrk="1" hangingPunct="1"/>
            <a:endParaRPr lang="en-US" altLang="en-US" sz="1050" i="1" dirty="0">
              <a:solidFill>
                <a:schemeClr val="bg1"/>
              </a:solidFill>
              <a:latin typeface="Arial" panose="020B0604020202020204" pitchFamily="34" charset="0"/>
              <a:ea typeface="MS PGothic" panose="020B0600070205080204" pitchFamily="34" charset="-128"/>
              <a:cs typeface="Times New Roman" panose="02020603050405020304" pitchFamily="18" charset="0"/>
              <a:sym typeface="Arial" panose="020B0604020202020204" pitchFamily="34" charset="0"/>
            </a:endParaRPr>
          </a:p>
        </p:txBody>
      </p:sp>
      <p:sp>
        <p:nvSpPr>
          <p:cNvPr id="19" name="TextBox 18">
            <a:extLst>
              <a:ext uri="{FF2B5EF4-FFF2-40B4-BE49-F238E27FC236}">
                <a16:creationId xmlns:a16="http://schemas.microsoft.com/office/drawing/2014/main" id="{358A791D-308D-4749-AADC-A73A84CB41B4}"/>
              </a:ext>
            </a:extLst>
          </p:cNvPr>
          <p:cNvSpPr txBox="1"/>
          <p:nvPr/>
        </p:nvSpPr>
        <p:spPr>
          <a:xfrm>
            <a:off x="-14278" y="3429000"/>
            <a:ext cx="1657136" cy="646331"/>
          </a:xfrm>
          <a:prstGeom prst="rect">
            <a:avLst/>
          </a:prstGeom>
          <a:solidFill>
            <a:srgbClr val="C00000"/>
          </a:solidFill>
        </p:spPr>
        <p:txBody>
          <a:bodyPr wrap="square" rtlCol="0">
            <a:spAutoFit/>
          </a:bodyPr>
          <a:lstStyle/>
          <a:p>
            <a:r>
              <a:rPr lang="en-CA" b="1" dirty="0">
                <a:solidFill>
                  <a:schemeClr val="bg1"/>
                </a:solidFill>
                <a:latin typeface="Times New Roman" panose="02020603050405020304" pitchFamily="18" charset="0"/>
                <a:cs typeface="Times New Roman" panose="02020603050405020304" pitchFamily="18" charset="0"/>
              </a:rPr>
              <a:t>Global Agenda - 2030</a:t>
            </a:r>
            <a:endParaRPr lang="en-CA" sz="1600" b="1" dirty="0">
              <a:solidFill>
                <a:schemeClr val="bg1"/>
              </a:solidFill>
              <a:latin typeface="Times New Roman" panose="02020603050405020304" pitchFamily="18" charset="0"/>
              <a:cs typeface="Times New Roman" panose="02020603050405020304" pitchFamily="18" charset="0"/>
            </a:endParaRPr>
          </a:p>
        </p:txBody>
      </p:sp>
      <p:pic>
        <p:nvPicPr>
          <p:cNvPr id="23" name="Content Placeholder 4">
            <a:extLst>
              <a:ext uri="{FF2B5EF4-FFF2-40B4-BE49-F238E27FC236}">
                <a16:creationId xmlns:a16="http://schemas.microsoft.com/office/drawing/2014/main" id="{82616E3A-163E-479E-9FDF-511506E73684}"/>
              </a:ext>
            </a:extLst>
          </p:cNvPr>
          <p:cNvPicPr>
            <a:picLocks noChangeAspect="1"/>
          </p:cNvPicPr>
          <p:nvPr/>
        </p:nvPicPr>
        <p:blipFill rotWithShape="1">
          <a:blip r:embed="rId5">
            <a:extLst>
              <a:ext uri="{28A0092B-C50C-407E-A947-70E740481C1C}">
                <a14:useLocalDpi xmlns:a14="http://schemas.microsoft.com/office/drawing/2010/main" val="0"/>
              </a:ext>
            </a:extLst>
          </a:blip>
          <a:srcRect t="20083"/>
          <a:stretch/>
        </p:blipFill>
        <p:spPr>
          <a:xfrm>
            <a:off x="32381" y="4011173"/>
            <a:ext cx="8644611" cy="2875843"/>
          </a:xfrm>
          <a:prstGeom prst="rect">
            <a:avLst/>
          </a:prstGeom>
        </p:spPr>
      </p:pic>
      <p:sp>
        <p:nvSpPr>
          <p:cNvPr id="24" name="Oval 23">
            <a:extLst>
              <a:ext uri="{FF2B5EF4-FFF2-40B4-BE49-F238E27FC236}">
                <a16:creationId xmlns:a16="http://schemas.microsoft.com/office/drawing/2014/main" id="{2DF99283-B419-47F3-B263-7CE90BE5DEFB}"/>
              </a:ext>
            </a:extLst>
          </p:cNvPr>
          <p:cNvSpPr/>
          <p:nvPr/>
        </p:nvSpPr>
        <p:spPr>
          <a:xfrm>
            <a:off x="251521" y="5699680"/>
            <a:ext cx="4320479" cy="1113696"/>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25" name="Oval 24">
            <a:extLst>
              <a:ext uri="{FF2B5EF4-FFF2-40B4-BE49-F238E27FC236}">
                <a16:creationId xmlns:a16="http://schemas.microsoft.com/office/drawing/2014/main" id="{72277A98-9052-446A-B61F-8DD03DA0BA62}"/>
              </a:ext>
            </a:extLst>
          </p:cNvPr>
          <p:cNvSpPr/>
          <p:nvPr/>
        </p:nvSpPr>
        <p:spPr>
          <a:xfrm>
            <a:off x="1619523" y="3951143"/>
            <a:ext cx="1368152" cy="104937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Oval 25">
            <a:extLst>
              <a:ext uri="{FF2B5EF4-FFF2-40B4-BE49-F238E27FC236}">
                <a16:creationId xmlns:a16="http://schemas.microsoft.com/office/drawing/2014/main" id="{E85BFA15-2544-4C2A-8855-45322BE404E4}"/>
              </a:ext>
            </a:extLst>
          </p:cNvPr>
          <p:cNvSpPr/>
          <p:nvPr/>
        </p:nvSpPr>
        <p:spPr>
          <a:xfrm>
            <a:off x="61587" y="3951142"/>
            <a:ext cx="4643045" cy="1049371"/>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27" name="Oval 26">
            <a:extLst>
              <a:ext uri="{FF2B5EF4-FFF2-40B4-BE49-F238E27FC236}">
                <a16:creationId xmlns:a16="http://schemas.microsoft.com/office/drawing/2014/main" id="{E4B11240-694F-44EB-BB8B-A25547431C1F}"/>
              </a:ext>
            </a:extLst>
          </p:cNvPr>
          <p:cNvSpPr/>
          <p:nvPr/>
        </p:nvSpPr>
        <p:spPr>
          <a:xfrm>
            <a:off x="7196794" y="4015334"/>
            <a:ext cx="1115764" cy="1049371"/>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28" name="Rectangle 27">
            <a:extLst>
              <a:ext uri="{FF2B5EF4-FFF2-40B4-BE49-F238E27FC236}">
                <a16:creationId xmlns:a16="http://schemas.microsoft.com/office/drawing/2014/main" id="{70562C75-CCBA-4549-8318-A194036EEF4D}"/>
              </a:ext>
            </a:extLst>
          </p:cNvPr>
          <p:cNvSpPr/>
          <p:nvPr/>
        </p:nvSpPr>
        <p:spPr>
          <a:xfrm>
            <a:off x="4804905" y="3931555"/>
            <a:ext cx="2154476" cy="393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2100" b="1" dirty="0">
                <a:solidFill>
                  <a:srgbClr val="C00000"/>
                </a:solidFill>
                <a:latin typeface="Times New Roman" panose="02020603050405020304" pitchFamily="18" charset="0"/>
                <a:cs typeface="Times New Roman" panose="02020603050405020304" pitchFamily="18" charset="0"/>
              </a:rPr>
              <a:t>Interconnections</a:t>
            </a:r>
          </a:p>
        </p:txBody>
      </p:sp>
      <p:cxnSp>
        <p:nvCxnSpPr>
          <p:cNvPr id="29" name="Straight Arrow Connector 28">
            <a:extLst>
              <a:ext uri="{FF2B5EF4-FFF2-40B4-BE49-F238E27FC236}">
                <a16:creationId xmlns:a16="http://schemas.microsoft.com/office/drawing/2014/main" id="{C115252E-7F7F-4936-BA31-5DD25FBA95F6}"/>
              </a:ext>
            </a:extLst>
          </p:cNvPr>
          <p:cNvCxnSpPr>
            <a:cxnSpLocks/>
            <a:stCxn id="28" idx="1"/>
          </p:cNvCxnSpPr>
          <p:nvPr/>
        </p:nvCxnSpPr>
        <p:spPr>
          <a:xfrm flipH="1">
            <a:off x="4339096" y="4128419"/>
            <a:ext cx="465809" cy="325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310C6FF-7540-496E-9998-0859EA5C94EE}"/>
              </a:ext>
            </a:extLst>
          </p:cNvPr>
          <p:cNvCxnSpPr>
            <a:cxnSpLocks/>
            <a:endCxn id="27" idx="1"/>
          </p:cNvCxnSpPr>
          <p:nvPr/>
        </p:nvCxnSpPr>
        <p:spPr>
          <a:xfrm>
            <a:off x="6959381" y="4140391"/>
            <a:ext cx="400813" cy="2862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6261E9C-D5D8-477F-ADB5-78E8D6DB729F}"/>
              </a:ext>
            </a:extLst>
          </p:cNvPr>
          <p:cNvSpPr/>
          <p:nvPr/>
        </p:nvSpPr>
        <p:spPr>
          <a:xfrm>
            <a:off x="3020753" y="5001936"/>
            <a:ext cx="1356435" cy="842222"/>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latin typeface="Times New Roman" panose="02020603050405020304" pitchFamily="18" charset="0"/>
                <a:cs typeface="Times New Roman" panose="02020603050405020304" pitchFamily="18" charset="0"/>
              </a:rPr>
              <a:t>9. </a:t>
            </a:r>
            <a:r>
              <a:rPr lang="en-CA" altLang="en-US" sz="1400" b="1" dirty="0">
                <a:solidFill>
                  <a:schemeClr val="bg1"/>
                </a:solidFill>
                <a:latin typeface="Times New Roman" panose="02020603050405020304" pitchFamily="18" charset="0"/>
                <a:cs typeface="Times New Roman" panose="02020603050405020304" pitchFamily="18" charset="0"/>
              </a:rPr>
              <a:t>Build </a:t>
            </a:r>
            <a:r>
              <a:rPr lang="en-CA" altLang="en-US" sz="1400" b="1" u="sng" dirty="0">
                <a:solidFill>
                  <a:schemeClr val="bg1"/>
                </a:solidFill>
                <a:latin typeface="Times New Roman" panose="02020603050405020304" pitchFamily="18" charset="0"/>
                <a:cs typeface="Times New Roman" panose="02020603050405020304" pitchFamily="18" charset="0"/>
              </a:rPr>
              <a:t>resilient infrastructure</a:t>
            </a:r>
            <a:endParaRPr lang="en-CA" sz="1600" b="1" dirty="0">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42B19A0C-0EB3-4485-ABDB-8EE465E7A265}"/>
              </a:ext>
            </a:extLst>
          </p:cNvPr>
          <p:cNvSpPr/>
          <p:nvPr/>
        </p:nvSpPr>
        <p:spPr>
          <a:xfrm>
            <a:off x="4492248" y="4884183"/>
            <a:ext cx="1105692" cy="785482"/>
          </a:xfrm>
          <a:prstGeom prst="rect">
            <a:avLst/>
          </a:prstGeom>
          <a:solidFill>
            <a:srgbClr val="B30D8F"/>
          </a:solidFill>
          <a:ln>
            <a:solidFill>
              <a:srgbClr val="B30D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latin typeface="Times New Roman" panose="02020603050405020304" pitchFamily="18" charset="0"/>
                <a:cs typeface="Times New Roman" panose="02020603050405020304" pitchFamily="18" charset="0"/>
              </a:rPr>
              <a:t>10. </a:t>
            </a:r>
            <a:r>
              <a:rPr lang="en-CA" altLang="en-US" sz="1400" b="1" u="sng" dirty="0">
                <a:solidFill>
                  <a:schemeClr val="bg1"/>
                </a:solidFill>
                <a:latin typeface="Times New Roman" panose="02020603050405020304" pitchFamily="18" charset="0"/>
                <a:cs typeface="Times New Roman" panose="02020603050405020304" pitchFamily="18" charset="0"/>
              </a:rPr>
              <a:t>Reduced Inequalities</a:t>
            </a:r>
            <a:endParaRPr lang="en-CA" sz="1400" b="1" dirty="0">
              <a:solidFill>
                <a:schemeClr val="bg1"/>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7C8784CC-7D19-4356-A02A-F2487A2786A0}"/>
              </a:ext>
            </a:extLst>
          </p:cNvPr>
          <p:cNvSpPr/>
          <p:nvPr/>
        </p:nvSpPr>
        <p:spPr>
          <a:xfrm>
            <a:off x="5787264" y="4922089"/>
            <a:ext cx="1295747" cy="1022871"/>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latin typeface="Times New Roman" panose="02020603050405020304" pitchFamily="18" charset="0"/>
                <a:cs typeface="Times New Roman" panose="02020603050405020304" pitchFamily="18" charset="0"/>
              </a:rPr>
              <a:t>11. </a:t>
            </a:r>
            <a:r>
              <a:rPr lang="en-CA" altLang="en-US" sz="1400" b="1" u="sng" dirty="0" err="1">
                <a:solidFill>
                  <a:schemeClr val="bg1"/>
                </a:solidFill>
                <a:latin typeface="Times New Roman" panose="02020603050405020304" pitchFamily="18" charset="0"/>
                <a:cs typeface="Times New Roman" panose="02020603050405020304" pitchFamily="18" charset="0"/>
              </a:rPr>
              <a:t>cities+human</a:t>
            </a:r>
            <a:r>
              <a:rPr lang="en-CA" altLang="en-US" sz="1400" b="1" u="sng" dirty="0">
                <a:solidFill>
                  <a:schemeClr val="bg1"/>
                </a:solidFill>
                <a:latin typeface="Times New Roman" panose="02020603050405020304" pitchFamily="18" charset="0"/>
                <a:cs typeface="Times New Roman" panose="02020603050405020304" pitchFamily="18" charset="0"/>
              </a:rPr>
              <a:t> settlements…</a:t>
            </a:r>
            <a:r>
              <a:rPr lang="en-CA" altLang="en-US" sz="1400" b="1" dirty="0">
                <a:solidFill>
                  <a:schemeClr val="bg1"/>
                </a:solidFill>
                <a:latin typeface="Times New Roman" panose="02020603050405020304" pitchFamily="18" charset="0"/>
                <a:cs typeface="Times New Roman" panose="02020603050405020304" pitchFamily="18" charset="0"/>
              </a:rPr>
              <a:t> </a:t>
            </a:r>
            <a:r>
              <a:rPr lang="en-CA" altLang="en-US" sz="1400" b="1" u="sng" dirty="0">
                <a:solidFill>
                  <a:schemeClr val="bg1"/>
                </a:solidFill>
                <a:latin typeface="Times New Roman" panose="02020603050405020304" pitchFamily="18" charset="0"/>
                <a:cs typeface="Times New Roman" panose="02020603050405020304" pitchFamily="18" charset="0"/>
              </a:rPr>
              <a:t>safe, resilient</a:t>
            </a:r>
            <a:endParaRPr lang="en-CA" sz="1400" b="1" dirty="0">
              <a:solidFill>
                <a:schemeClr val="bg1"/>
              </a:solidFill>
              <a:latin typeface="Times New Roman" panose="02020603050405020304" pitchFamily="18" charset="0"/>
              <a:cs typeface="Times New Roman" panose="02020603050405020304" pitchFamily="18" charset="0"/>
            </a:endParaRPr>
          </a:p>
        </p:txBody>
      </p:sp>
      <p:sp>
        <p:nvSpPr>
          <p:cNvPr id="35" name="Rectangle 34">
            <a:extLst>
              <a:ext uri="{FF2B5EF4-FFF2-40B4-BE49-F238E27FC236}">
                <a16:creationId xmlns:a16="http://schemas.microsoft.com/office/drawing/2014/main" id="{9024193B-2BA8-4C85-8B3C-A92286EAB3AC}"/>
              </a:ext>
            </a:extLst>
          </p:cNvPr>
          <p:cNvSpPr/>
          <p:nvPr/>
        </p:nvSpPr>
        <p:spPr>
          <a:xfrm>
            <a:off x="4602956" y="5754627"/>
            <a:ext cx="1067384" cy="876170"/>
          </a:xfrm>
          <a:prstGeom prst="rect">
            <a:avLst/>
          </a:prstGeom>
          <a:solidFill>
            <a:srgbClr val="305A9E"/>
          </a:solidFill>
          <a:ln>
            <a:solidFill>
              <a:srgbClr val="305A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latin typeface="Times New Roman" panose="02020603050405020304" pitchFamily="18" charset="0"/>
                <a:cs typeface="Times New Roman" panose="02020603050405020304" pitchFamily="18" charset="0"/>
              </a:rPr>
              <a:t>16. </a:t>
            </a:r>
            <a:r>
              <a:rPr lang="en-CA" altLang="en-US" sz="1400" b="1" u="sng" dirty="0">
                <a:solidFill>
                  <a:schemeClr val="bg1"/>
                </a:solidFill>
                <a:latin typeface="Times New Roman" panose="02020603050405020304" pitchFamily="18" charset="0"/>
                <a:cs typeface="Times New Roman" panose="02020603050405020304" pitchFamily="18" charset="0"/>
              </a:rPr>
              <a:t>Peace, Justice + Strong Institutions</a:t>
            </a:r>
            <a:endParaRPr lang="en-CA" sz="1400" b="1" dirty="0">
              <a:solidFill>
                <a:schemeClr val="bg1"/>
              </a:solidFill>
              <a:latin typeface="Times New Roman" panose="02020603050405020304" pitchFamily="18" charset="0"/>
              <a:cs typeface="Times New Roman" panose="02020603050405020304" pitchFamily="18" charset="0"/>
            </a:endParaRPr>
          </a:p>
        </p:txBody>
      </p:sp>
      <p:sp>
        <p:nvSpPr>
          <p:cNvPr id="36" name="Rectangle 35">
            <a:extLst>
              <a:ext uri="{FF2B5EF4-FFF2-40B4-BE49-F238E27FC236}">
                <a16:creationId xmlns:a16="http://schemas.microsoft.com/office/drawing/2014/main" id="{65A4B2EA-DD37-46AE-91EA-D9923022D81A}"/>
              </a:ext>
            </a:extLst>
          </p:cNvPr>
          <p:cNvSpPr/>
          <p:nvPr/>
        </p:nvSpPr>
        <p:spPr>
          <a:xfrm>
            <a:off x="5907478" y="5977958"/>
            <a:ext cx="3174935" cy="72008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bg1"/>
                </a:solidFill>
                <a:latin typeface="Times New Roman" panose="02020603050405020304" pitchFamily="18" charset="0"/>
                <a:cs typeface="Times New Roman" panose="02020603050405020304" pitchFamily="18" charset="0"/>
              </a:rPr>
              <a:t>Global Partnerships - Multi-disciplinary Science</a:t>
            </a:r>
          </a:p>
        </p:txBody>
      </p:sp>
      <p:grpSp>
        <p:nvGrpSpPr>
          <p:cNvPr id="20" name="Group 8">
            <a:extLst>
              <a:ext uri="{FF2B5EF4-FFF2-40B4-BE49-F238E27FC236}">
                <a16:creationId xmlns:a16="http://schemas.microsoft.com/office/drawing/2014/main" id="{AC5802CC-FFFF-4E9D-A8CE-C417630BA529}"/>
              </a:ext>
            </a:extLst>
          </p:cNvPr>
          <p:cNvGrpSpPr>
            <a:grpSpLocks/>
          </p:cNvGrpSpPr>
          <p:nvPr/>
        </p:nvGrpSpPr>
        <p:grpSpPr bwMode="auto">
          <a:xfrm>
            <a:off x="8302799" y="4069024"/>
            <a:ext cx="656072" cy="815159"/>
            <a:chOff x="3707085" y="203619"/>
            <a:chExt cx="3038254" cy="3038254"/>
          </a:xfrm>
        </p:grpSpPr>
        <p:pic>
          <p:nvPicPr>
            <p:cNvPr id="21" name="Picture 14" descr="six principles">
              <a:extLst>
                <a:ext uri="{FF2B5EF4-FFF2-40B4-BE49-F238E27FC236}">
                  <a16:creationId xmlns:a16="http://schemas.microsoft.com/office/drawing/2014/main" id="{18626BC2-BB58-41DA-B1B5-45A9AF30070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5888" t="4544" r="3362" b="4704"/>
            <a:stretch>
              <a:fillRect/>
            </a:stretch>
          </p:blipFill>
          <p:spPr bwMode="auto">
            <a:xfrm>
              <a:off x="3707085" y="203619"/>
              <a:ext cx="3038254" cy="3038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0CDAD4D7-C8AA-4C11-8C77-2A6F4EBC0B51}"/>
                </a:ext>
              </a:extLst>
            </p:cNvPr>
            <p:cNvSpPr txBox="1"/>
            <p:nvPr/>
          </p:nvSpPr>
          <p:spPr>
            <a:xfrm>
              <a:off x="4645164" y="811619"/>
              <a:ext cx="1078088" cy="692542"/>
            </a:xfrm>
            <a:prstGeom prst="rect">
              <a:avLst/>
            </a:prstGeom>
            <a:solidFill>
              <a:schemeClr val="bg1"/>
            </a:solidFill>
          </p:spPr>
          <p:txBody>
            <a:bodyPr wrap="none" lIns="64665" tIns="0" rIns="0" bIns="0"/>
            <a:lstStyle/>
            <a:p>
              <a:pPr algn="ctr" defTabSz="456352">
                <a:defRPr/>
              </a:pPr>
              <a:r>
                <a:rPr lang="en-US" sz="1617" b="1" spc="-63" dirty="0">
                  <a:cs typeface="Gotham Book"/>
                </a:rPr>
                <a:t>Sustainable </a:t>
              </a:r>
            </a:p>
            <a:p>
              <a:pPr algn="ctr" defTabSz="456352">
                <a:defRPr/>
              </a:pPr>
              <a:r>
                <a:rPr lang="en-US" sz="1617" b="1" spc="-63" dirty="0">
                  <a:cs typeface="Gotham Book"/>
                </a:rPr>
                <a:t>Development </a:t>
              </a:r>
            </a:p>
            <a:p>
              <a:pPr algn="ctr" defTabSz="456352">
                <a:defRPr/>
              </a:pPr>
              <a:r>
                <a:rPr lang="en-US" sz="1617" b="1" spc="-63" dirty="0">
                  <a:cs typeface="Gotham Book"/>
                </a:rPr>
                <a:t>Goals</a:t>
              </a:r>
            </a:p>
          </p:txBody>
        </p:sp>
      </p:grpSp>
      <p:sp>
        <p:nvSpPr>
          <p:cNvPr id="37" name="Rectangle 36">
            <a:extLst>
              <a:ext uri="{FF2B5EF4-FFF2-40B4-BE49-F238E27FC236}">
                <a16:creationId xmlns:a16="http://schemas.microsoft.com/office/drawing/2014/main" id="{623ED354-EB88-45E3-BEC2-737E50FD2561}"/>
              </a:ext>
            </a:extLst>
          </p:cNvPr>
          <p:cNvSpPr/>
          <p:nvPr/>
        </p:nvSpPr>
        <p:spPr>
          <a:xfrm rot="20606279">
            <a:off x="206651" y="2996904"/>
            <a:ext cx="8773558" cy="2066529"/>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CA" sz="2800" b="1" dirty="0">
                <a:solidFill>
                  <a:srgbClr val="C00000"/>
                </a:solidFill>
                <a:latin typeface="Times New Roman" panose="02020603050405020304" pitchFamily="18" charset="0"/>
                <a:cs typeface="Times New Roman" panose="02020603050405020304" pitchFamily="18" charset="0"/>
              </a:rPr>
              <a:t>Need an integrated approach across Global Agenda 2030 -</a:t>
            </a:r>
            <a:r>
              <a:rPr lang="en-CA" sz="2800" b="1" i="1" dirty="0">
                <a:solidFill>
                  <a:srgbClr val="C00000"/>
                </a:solidFill>
                <a:latin typeface="Times New Roman" panose="02020603050405020304" pitchFamily="18" charset="0"/>
                <a:cs typeface="Times New Roman" panose="02020603050405020304" pitchFamily="18" charset="0"/>
              </a:rPr>
              <a:t>Climate – Disasters – Sustainable Development </a:t>
            </a:r>
            <a:r>
              <a:rPr lang="en-CA" sz="2800" b="1" dirty="0">
                <a:solidFill>
                  <a:srgbClr val="C00000"/>
                </a:solidFill>
                <a:latin typeface="Times New Roman" panose="02020603050405020304" pitchFamily="18" charset="0"/>
                <a:cs typeface="Times New Roman" panose="02020603050405020304" pitchFamily="18" charset="0"/>
              </a:rPr>
              <a:t>- issues and disciplines – and levels of governance and private sectors – to address these issues together.</a:t>
            </a:r>
          </a:p>
        </p:txBody>
      </p:sp>
    </p:spTree>
    <p:extLst>
      <p:ext uri="{BB962C8B-B14F-4D97-AF65-F5344CB8AC3E}">
        <p14:creationId xmlns:p14="http://schemas.microsoft.com/office/powerpoint/2010/main" val="3319494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6" grpId="0" animBg="1"/>
      <p:bldP spid="17" grpId="0" animBg="1"/>
      <p:bldP spid="15" grpId="0" animBg="1"/>
      <p:bldP spid="19" grpId="0" animBg="1"/>
      <p:bldP spid="24" grpId="0" animBg="1"/>
      <p:bldP spid="25" grpId="0" animBg="1"/>
      <p:bldP spid="26" grpId="0" animBg="1"/>
      <p:bldP spid="27" grpId="0" animBg="1"/>
      <p:bldP spid="28" grpId="0" animBg="1"/>
      <p:bldP spid="31" grpId="0" animBg="1"/>
      <p:bldP spid="32" grpId="0" animBg="1"/>
      <p:bldP spid="33" grpId="0" animBg="1"/>
      <p:bldP spid="35" grpId="0" animBg="1"/>
      <p:bldP spid="36" grpId="0"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27429-8A18-4566-9212-C6C1B37CA337}"/>
              </a:ext>
            </a:extLst>
          </p:cNvPr>
          <p:cNvSpPr>
            <a:spLocks noGrp="1"/>
          </p:cNvSpPr>
          <p:nvPr>
            <p:ph type="title"/>
          </p:nvPr>
        </p:nvSpPr>
        <p:spPr/>
        <p:txBody>
          <a:bodyPr/>
          <a:lstStyle/>
          <a:p>
            <a:endParaRPr lang="en-CA" dirty="0"/>
          </a:p>
        </p:txBody>
      </p:sp>
      <p:sp>
        <p:nvSpPr>
          <p:cNvPr id="3" name="Content Placeholder 2">
            <a:extLst>
              <a:ext uri="{FF2B5EF4-FFF2-40B4-BE49-F238E27FC236}">
                <a16:creationId xmlns:a16="http://schemas.microsoft.com/office/drawing/2014/main" id="{9993F71B-A0B5-427D-87D2-A90064A6C866}"/>
              </a:ext>
            </a:extLst>
          </p:cNvPr>
          <p:cNvSpPr>
            <a:spLocks noGrp="1"/>
          </p:cNvSpPr>
          <p:nvPr>
            <p:ph idx="1"/>
          </p:nvPr>
        </p:nvSpPr>
        <p:spPr>
          <a:xfrm>
            <a:off x="323528" y="1215814"/>
            <a:ext cx="8640960" cy="4615953"/>
          </a:xfrm>
        </p:spPr>
        <p:txBody>
          <a:bodyPr>
            <a:normAutofit fontScale="25000" lnSpcReduction="20000"/>
          </a:bodyPr>
          <a:lstStyle/>
          <a:p>
            <a:pPr marL="0" indent="0">
              <a:buNone/>
            </a:pPr>
            <a:r>
              <a:rPr lang="en-US" sz="9600" b="1" dirty="0">
                <a:latin typeface="Times New Roman" panose="02020603050405020304" pitchFamily="18" charset="0"/>
                <a:cs typeface="Times New Roman" panose="02020603050405020304" pitchFamily="18" charset="0"/>
              </a:rPr>
              <a:t>Canada: </a:t>
            </a:r>
            <a:r>
              <a:rPr lang="en-CA" sz="96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end: public financing - fossil fuel projects,</a:t>
            </a:r>
            <a:r>
              <a:rPr lang="en-CA" sz="9600" b="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deforestation by 2030</a:t>
            </a:r>
            <a:r>
              <a:rPr lang="en-CA" sz="96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CA" sz="9600" b="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global carbon tax; methane; zero-emissions vehicles</a:t>
            </a:r>
          </a:p>
          <a:p>
            <a:pPr marL="0" indent="0">
              <a:lnSpc>
                <a:spcPct val="70000"/>
              </a:lnSpc>
              <a:spcBef>
                <a:spcPts val="0"/>
              </a:spcBef>
              <a:buNone/>
            </a:pPr>
            <a:r>
              <a:rPr lang="en-CA" sz="96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CA" sz="9600" b="1"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457200">
              <a:spcBef>
                <a:spcPts val="600"/>
              </a:spcBef>
              <a:buNone/>
            </a:pPr>
            <a:r>
              <a:rPr lang="en-CA" sz="9600" b="1" cap="all" dirty="0">
                <a:solidFill>
                  <a:srgbClr val="0070C0"/>
                </a:solidFill>
                <a:latin typeface="Times New Roman" panose="02020603050405020304" pitchFamily="18" charset="0"/>
                <a:cs typeface="Times New Roman" panose="02020603050405020304" pitchFamily="18" charset="0"/>
              </a:rPr>
              <a:t>Glasgow Climate Pact</a:t>
            </a:r>
            <a:r>
              <a:rPr lang="en-CA" sz="9600" b="1" dirty="0">
                <a:solidFill>
                  <a:srgbClr val="0070C0"/>
                </a:solidFill>
                <a:latin typeface="Times New Roman" panose="02020603050405020304" pitchFamily="18" charset="0"/>
                <a:cs typeface="Times New Roman" panose="02020603050405020304" pitchFamily="18" charset="0"/>
              </a:rPr>
              <a:t>   - </a:t>
            </a:r>
          </a:p>
          <a:p>
            <a:pPr marL="0" indent="-457200">
              <a:lnSpc>
                <a:spcPct val="120000"/>
              </a:lnSpc>
              <a:spcBef>
                <a:spcPts val="0"/>
              </a:spcBef>
              <a:buNone/>
            </a:pPr>
            <a:r>
              <a:rPr lang="en-US" sz="8000" b="1" dirty="0">
                <a:latin typeface="Times New Roman" panose="02020603050405020304" pitchFamily="18" charset="0"/>
                <a:cs typeface="Times New Roman" panose="02020603050405020304" pitchFamily="18" charset="0"/>
              </a:rPr>
              <a:t>I. </a:t>
            </a:r>
            <a:r>
              <a:rPr lang="en-US" sz="8000" b="1" u="sng" dirty="0">
                <a:latin typeface="Times New Roman" panose="02020603050405020304" pitchFamily="18" charset="0"/>
                <a:cs typeface="Times New Roman" panose="02020603050405020304" pitchFamily="18" charset="0"/>
              </a:rPr>
              <a:t>Science and urgency</a:t>
            </a:r>
          </a:p>
          <a:p>
            <a:pPr marL="0" indent="-457200">
              <a:lnSpc>
                <a:spcPct val="120000"/>
              </a:lnSpc>
              <a:spcBef>
                <a:spcPts val="0"/>
              </a:spcBef>
              <a:buAutoNum type="arabicPeriod"/>
            </a:pPr>
            <a:r>
              <a:rPr lang="en-US" sz="8000" b="1" dirty="0">
                <a:latin typeface="Times New Roman" panose="02020603050405020304" pitchFamily="18" charset="0"/>
                <a:cs typeface="Times New Roman" panose="02020603050405020304" pitchFamily="18" charset="0"/>
              </a:rPr>
              <a:t>Recognizes the importance of the best available science …;</a:t>
            </a:r>
          </a:p>
          <a:p>
            <a:pPr marL="0" indent="0">
              <a:lnSpc>
                <a:spcPct val="120000"/>
              </a:lnSpc>
              <a:spcBef>
                <a:spcPts val="0"/>
              </a:spcBef>
              <a:buNone/>
            </a:pPr>
            <a:r>
              <a:rPr lang="en-US" sz="8000" b="1" dirty="0">
                <a:latin typeface="Times New Roman" panose="02020603050405020304" pitchFamily="18" charset="0"/>
                <a:cs typeface="Times New Roman" panose="02020603050405020304" pitchFamily="18" charset="0"/>
              </a:rPr>
              <a:t>3.   Expresses alarm and utmost concern…;</a:t>
            </a:r>
          </a:p>
          <a:p>
            <a:pPr marL="0" indent="0">
              <a:lnSpc>
                <a:spcPct val="120000"/>
              </a:lnSpc>
              <a:spcBef>
                <a:spcPts val="0"/>
              </a:spcBef>
              <a:buNone/>
            </a:pPr>
            <a:r>
              <a:rPr lang="en-US" sz="8000" b="1" dirty="0">
                <a:latin typeface="Times New Roman" panose="02020603050405020304" pitchFamily="18" charset="0"/>
                <a:cs typeface="Times New Roman" panose="02020603050405020304" pitchFamily="18" charset="0"/>
              </a:rPr>
              <a:t> 4.   …</a:t>
            </a:r>
            <a:r>
              <a:rPr lang="en-US" sz="8000" b="1" dirty="0">
                <a:solidFill>
                  <a:srgbClr val="C00000"/>
                </a:solidFill>
                <a:latin typeface="Times New Roman" panose="02020603050405020304" pitchFamily="18" charset="0"/>
                <a:cs typeface="Times New Roman" panose="02020603050405020304" pitchFamily="18" charset="0"/>
              </a:rPr>
              <a:t>urgency of enhancing ambition and action - mitigation, adaptation</a:t>
            </a:r>
            <a:endParaRPr lang="en-CA" sz="8000" b="1" dirty="0">
              <a:solidFill>
                <a:srgbClr val="C00000"/>
              </a:solidFill>
              <a:latin typeface="Times New Roman" panose="02020603050405020304" pitchFamily="18" charset="0"/>
              <a:cs typeface="Times New Roman" panose="02020603050405020304" pitchFamily="18" charset="0"/>
            </a:endParaRPr>
          </a:p>
          <a:p>
            <a:pPr marL="0" indent="0">
              <a:lnSpc>
                <a:spcPct val="120000"/>
              </a:lnSpc>
              <a:spcBef>
                <a:spcPts val="600"/>
              </a:spcBef>
              <a:buNone/>
            </a:pPr>
            <a:r>
              <a:rPr lang="en-CA" sz="8000" b="1" dirty="0">
                <a:latin typeface="Times New Roman" panose="02020603050405020304" pitchFamily="18" charset="0"/>
                <a:cs typeface="Times New Roman" panose="02020603050405020304" pitchFamily="18" charset="0"/>
              </a:rPr>
              <a:t>II. </a:t>
            </a:r>
            <a:r>
              <a:rPr lang="en-CA" sz="8000" b="1" u="sng" dirty="0">
                <a:latin typeface="Times New Roman" panose="02020603050405020304" pitchFamily="18" charset="0"/>
                <a:cs typeface="Times New Roman" panose="02020603050405020304" pitchFamily="18" charset="0"/>
              </a:rPr>
              <a:t>Adaptation</a:t>
            </a:r>
          </a:p>
          <a:p>
            <a:pPr marL="0" indent="0">
              <a:buNone/>
            </a:pPr>
            <a:r>
              <a:rPr lang="en-US" sz="8000" b="1" dirty="0">
                <a:solidFill>
                  <a:srgbClr val="C00000"/>
                </a:solidFill>
                <a:latin typeface="Times New Roman" panose="02020603050405020304" pitchFamily="18" charset="0"/>
                <a:cs typeface="Times New Roman" panose="02020603050405020304" pitchFamily="18" charset="0"/>
              </a:rPr>
              <a:t>5. … serious concern … </a:t>
            </a:r>
            <a:r>
              <a:rPr lang="en-US" sz="8000" b="1" dirty="0" err="1">
                <a:solidFill>
                  <a:srgbClr val="C00000"/>
                </a:solidFill>
                <a:latin typeface="Times New Roman" panose="02020603050405020304" pitchFamily="18" charset="0"/>
                <a:cs typeface="Times New Roman" panose="02020603050405020304" pitchFamily="18" charset="0"/>
              </a:rPr>
              <a:t>climate+weather</a:t>
            </a:r>
            <a:r>
              <a:rPr lang="en-US" sz="8000" b="1" dirty="0">
                <a:solidFill>
                  <a:srgbClr val="C00000"/>
                </a:solidFill>
                <a:latin typeface="Times New Roman" panose="02020603050405020304" pitchFamily="18" charset="0"/>
                <a:cs typeface="Times New Roman" panose="02020603050405020304" pitchFamily="18" charset="0"/>
              </a:rPr>
              <a:t> extremes…impacts;</a:t>
            </a:r>
          </a:p>
          <a:p>
            <a:pPr marL="0" indent="0">
              <a:buNone/>
            </a:pPr>
            <a:r>
              <a:rPr lang="en-US" sz="8000" b="1" dirty="0">
                <a:latin typeface="Times New Roman" panose="02020603050405020304" pitchFamily="18" charset="0"/>
                <a:cs typeface="Times New Roman" panose="02020603050405020304" pitchFamily="18" charset="0"/>
              </a:rPr>
              <a:t>6. … urgency - scaling up action and support, … enhance adaptive capacity, strengthen resilience and reduce vulnerability to climate change … best available science, … needs of developing country</a:t>
            </a:r>
          </a:p>
          <a:p>
            <a:pPr marL="0" indent="0">
              <a:buNone/>
            </a:pPr>
            <a:r>
              <a:rPr lang="en-US" sz="8000" b="1" dirty="0">
                <a:latin typeface="Times New Roman" panose="02020603050405020304" pitchFamily="18" charset="0"/>
                <a:cs typeface="Times New Roman" panose="02020603050405020304" pitchFamily="18" charset="0"/>
              </a:rPr>
              <a:t>7. Welcomes the </a:t>
            </a:r>
            <a:r>
              <a:rPr lang="en-US" sz="8000" b="1" u="sng" cap="all" dirty="0">
                <a:solidFill>
                  <a:srgbClr val="C00000"/>
                </a:solidFill>
                <a:latin typeface="Times New Roman" panose="02020603050405020304" pitchFamily="18" charset="0"/>
                <a:cs typeface="Times New Roman" panose="02020603050405020304" pitchFamily="18" charset="0"/>
              </a:rPr>
              <a:t>national adaptation plans</a:t>
            </a:r>
            <a:r>
              <a:rPr lang="en-US" sz="8000" b="1" dirty="0">
                <a:latin typeface="Times New Roman" panose="02020603050405020304" pitchFamily="18" charset="0"/>
                <a:cs typeface="Times New Roman" panose="02020603050405020304" pitchFamily="18" charset="0"/>
              </a:rPr>
              <a:t>, …</a:t>
            </a:r>
          </a:p>
          <a:p>
            <a:pPr marL="0" indent="0">
              <a:buNone/>
            </a:pPr>
            <a:r>
              <a:rPr lang="en-US" sz="8000" b="1" dirty="0">
                <a:latin typeface="Times New Roman" panose="02020603050405020304" pitchFamily="18" charset="0"/>
                <a:cs typeface="Times New Roman" panose="02020603050405020304" pitchFamily="18" charset="0"/>
              </a:rPr>
              <a:t>8. … </a:t>
            </a:r>
            <a:r>
              <a:rPr lang="en-US" sz="8000" b="1" dirty="0">
                <a:solidFill>
                  <a:srgbClr val="C00000"/>
                </a:solidFill>
                <a:latin typeface="Times New Roman" panose="02020603050405020304" pitchFamily="18" charset="0"/>
                <a:cs typeface="Times New Roman" panose="02020603050405020304" pitchFamily="18" charset="0"/>
              </a:rPr>
              <a:t>further integrate adaptation into local, national and regional planning</a:t>
            </a:r>
            <a:r>
              <a:rPr lang="en-US" sz="8000" b="1" dirty="0">
                <a:latin typeface="Times New Roman" panose="02020603050405020304" pitchFamily="18" charset="0"/>
                <a:cs typeface="Times New Roman" panose="02020603050405020304" pitchFamily="18" charset="0"/>
              </a:rPr>
              <a:t>;</a:t>
            </a:r>
          </a:p>
          <a:p>
            <a:pPr marL="0" indent="0">
              <a:buNone/>
            </a:pPr>
            <a:r>
              <a:rPr lang="en-US" sz="8800" b="1" dirty="0">
                <a:latin typeface="Times New Roman" panose="02020603050405020304" pitchFamily="18" charset="0"/>
                <a:cs typeface="Times New Roman" panose="02020603050405020304" pitchFamily="18" charset="0"/>
              </a:rPr>
              <a:t>III. </a:t>
            </a:r>
            <a:r>
              <a:rPr lang="en-US" sz="8800" b="1" u="sng" dirty="0">
                <a:latin typeface="Times New Roman" panose="02020603050405020304" pitchFamily="18" charset="0"/>
                <a:cs typeface="Times New Roman" panose="02020603050405020304" pitchFamily="18" charset="0"/>
              </a:rPr>
              <a:t>Adaptation finance</a:t>
            </a:r>
          </a:p>
          <a:p>
            <a:pPr marL="0" indent="0">
              <a:buNone/>
            </a:pPr>
            <a:r>
              <a:rPr lang="en-US" sz="8000" b="1" dirty="0">
                <a:latin typeface="Times New Roman" panose="02020603050405020304" pitchFamily="18" charset="0"/>
                <a:cs typeface="Times New Roman" panose="02020603050405020304" pitchFamily="18" charset="0"/>
              </a:rPr>
              <a:t>10. … current provision of climate finance for adaptation </a:t>
            </a:r>
            <a:r>
              <a:rPr lang="en-US" sz="8000" b="1" u="sng" dirty="0">
                <a:latin typeface="Times New Roman" panose="02020603050405020304" pitchFamily="18" charset="0"/>
                <a:cs typeface="Times New Roman" panose="02020603050405020304" pitchFamily="18" charset="0"/>
              </a:rPr>
              <a:t>remains insufficient </a:t>
            </a:r>
            <a:r>
              <a:rPr lang="en-US" sz="8000" b="1" dirty="0">
                <a:latin typeface="Times New Roman" panose="02020603050405020304" pitchFamily="18" charset="0"/>
                <a:cs typeface="Times New Roman" panose="02020603050405020304" pitchFamily="18" charset="0"/>
              </a:rPr>
              <a:t>to respond to worsening climate change impacts in developing countries</a:t>
            </a:r>
          </a:p>
          <a:p>
            <a:pPr marL="0" indent="0">
              <a:buNone/>
            </a:pPr>
            <a:endParaRPr lang="en-US" sz="8000" b="1" dirty="0">
              <a:latin typeface="Times New Roman" panose="02020603050405020304" pitchFamily="18" charset="0"/>
              <a:cs typeface="Times New Roman" panose="02020603050405020304" pitchFamily="18" charset="0"/>
            </a:endParaRPr>
          </a:p>
          <a:p>
            <a:pPr marL="0" indent="0">
              <a:lnSpc>
                <a:spcPct val="120000"/>
              </a:lnSpc>
              <a:spcBef>
                <a:spcPts val="0"/>
              </a:spcBef>
              <a:buNone/>
            </a:pPr>
            <a:endParaRPr lang="en-CA" sz="9600" b="1" dirty="0">
              <a:solidFill>
                <a:srgbClr val="C00000"/>
              </a:solidFill>
              <a:latin typeface="Times New Roman" panose="02020603050405020304" pitchFamily="18" charset="0"/>
              <a:cs typeface="Times New Roman" panose="02020603050405020304" pitchFamily="18" charset="0"/>
            </a:endParaRPr>
          </a:p>
          <a:p>
            <a:endParaRPr lang="en-CA" dirty="0"/>
          </a:p>
        </p:txBody>
      </p:sp>
      <p:sp>
        <p:nvSpPr>
          <p:cNvPr id="5" name="TextBox 4">
            <a:extLst>
              <a:ext uri="{FF2B5EF4-FFF2-40B4-BE49-F238E27FC236}">
                <a16:creationId xmlns:a16="http://schemas.microsoft.com/office/drawing/2014/main" id="{39D90266-76F5-4450-9E44-E24AC52777D6}"/>
              </a:ext>
            </a:extLst>
          </p:cNvPr>
          <p:cNvSpPr txBox="1"/>
          <p:nvPr/>
        </p:nvSpPr>
        <p:spPr>
          <a:xfrm>
            <a:off x="0" y="0"/>
            <a:ext cx="9144000" cy="1138773"/>
          </a:xfrm>
          <a:prstGeom prst="rect">
            <a:avLst/>
          </a:prstGeom>
          <a:solidFill>
            <a:srgbClr val="0070C0"/>
          </a:solidFill>
        </p:spPr>
        <p:txBody>
          <a:bodyPr wrap="square" rtlCol="0">
            <a:spAutoFit/>
          </a:bodyPr>
          <a:lstStyle/>
          <a:p>
            <a:pPr algn="ctr"/>
            <a:r>
              <a:rPr lang="en-CA" sz="3600" b="1" dirty="0">
                <a:solidFill>
                  <a:schemeClr val="bg1"/>
                </a:solidFill>
                <a:latin typeface="Times New Roman" panose="02020603050405020304" pitchFamily="18" charset="0"/>
                <a:cs typeface="Times New Roman" panose="02020603050405020304" pitchFamily="18" charset="0"/>
              </a:rPr>
              <a:t>             </a:t>
            </a:r>
            <a:r>
              <a:rPr lang="en-CA" sz="3200" b="1" dirty="0">
                <a:solidFill>
                  <a:schemeClr val="bg1"/>
                </a:solidFill>
                <a:latin typeface="Times New Roman" panose="02020603050405020304" pitchFamily="18" charset="0"/>
                <a:cs typeface="Times New Roman" panose="02020603050405020304" pitchFamily="18" charset="0"/>
              </a:rPr>
              <a:t>UN Climate Change       </a:t>
            </a:r>
          </a:p>
          <a:p>
            <a:pPr algn="ctr"/>
            <a:r>
              <a:rPr lang="en-CA" sz="3200" b="1" dirty="0">
                <a:solidFill>
                  <a:schemeClr val="bg1"/>
                </a:solidFill>
                <a:latin typeface="Times New Roman" panose="02020603050405020304" pitchFamily="18" charset="0"/>
                <a:cs typeface="Times New Roman" panose="02020603050405020304" pitchFamily="18" charset="0"/>
              </a:rPr>
              <a:t>               Conference UK 2021</a:t>
            </a:r>
          </a:p>
        </p:txBody>
      </p:sp>
      <p:pic>
        <p:nvPicPr>
          <p:cNvPr id="4" name="Picture 3">
            <a:extLst>
              <a:ext uri="{FF2B5EF4-FFF2-40B4-BE49-F238E27FC236}">
                <a16:creationId xmlns:a16="http://schemas.microsoft.com/office/drawing/2014/main" id="{1E77450D-C606-4D87-95ED-52AD23A3848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1" y="145157"/>
            <a:ext cx="2519264" cy="907579"/>
          </a:xfrm>
          <a:prstGeom prst="rect">
            <a:avLst/>
          </a:prstGeom>
          <a:noFill/>
          <a:ln>
            <a:noFill/>
          </a:ln>
        </p:spPr>
      </p:pic>
    </p:spTree>
    <p:extLst>
      <p:ext uri="{BB962C8B-B14F-4D97-AF65-F5344CB8AC3E}">
        <p14:creationId xmlns:p14="http://schemas.microsoft.com/office/powerpoint/2010/main" val="161103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D04421-9F46-42A1-8FED-99D7ADF6941E}"/>
              </a:ext>
            </a:extLst>
          </p:cNvPr>
          <p:cNvSpPr>
            <a:spLocks noGrp="1"/>
          </p:cNvSpPr>
          <p:nvPr>
            <p:ph idx="1"/>
          </p:nvPr>
        </p:nvSpPr>
        <p:spPr>
          <a:xfrm>
            <a:off x="107504" y="620688"/>
            <a:ext cx="8860060" cy="5660952"/>
          </a:xfrm>
        </p:spPr>
        <p:txBody>
          <a:bodyPr>
            <a:normAutofit/>
          </a:bodyPr>
          <a:lstStyle/>
          <a:p>
            <a:r>
              <a:rPr lang="en-US" sz="2600" b="1" dirty="0">
                <a:solidFill>
                  <a:srgbClr val="C00000"/>
                </a:solidFill>
                <a:latin typeface="Times New Roman" panose="02020603050405020304" pitchFamily="18" charset="0"/>
                <a:cs typeface="Times New Roman" panose="02020603050405020304" pitchFamily="18" charset="0"/>
              </a:rPr>
              <a:t>Climate Futures – </a:t>
            </a:r>
            <a:r>
              <a:rPr lang="en-US" sz="2600" b="1" dirty="0">
                <a:latin typeface="Times New Roman" panose="02020603050405020304" pitchFamily="18" charset="0"/>
                <a:cs typeface="Times New Roman" panose="02020603050405020304" pitchFamily="18" charset="0"/>
              </a:rPr>
              <a:t>Emissions Scenarios – </a:t>
            </a:r>
            <a:r>
              <a:rPr lang="en-US" sz="2600" b="1" dirty="0">
                <a:solidFill>
                  <a:srgbClr val="C00000"/>
                </a:solidFill>
                <a:latin typeface="Times New Roman" panose="02020603050405020304" pitchFamily="18" charset="0"/>
                <a:cs typeface="Times New Roman" panose="02020603050405020304" pitchFamily="18" charset="0"/>
              </a:rPr>
              <a:t>Warming</a:t>
            </a:r>
            <a:endParaRPr lang="en-US" sz="2000" b="1" dirty="0">
              <a:solidFill>
                <a:srgbClr val="C000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C6655208-B7B8-4D77-A9CD-0316B6C00AEA}"/>
              </a:ext>
            </a:extLst>
          </p:cNvPr>
          <p:cNvPicPr>
            <a:picLocks noChangeAspect="1"/>
          </p:cNvPicPr>
          <p:nvPr/>
        </p:nvPicPr>
        <p:blipFill rotWithShape="1">
          <a:blip r:embed="rId2"/>
          <a:srcRect t="6325" r="36882"/>
          <a:stretch/>
        </p:blipFill>
        <p:spPr>
          <a:xfrm>
            <a:off x="408012" y="1089016"/>
            <a:ext cx="4063752" cy="5436328"/>
          </a:xfrm>
          <a:prstGeom prst="rect">
            <a:avLst/>
          </a:prstGeom>
        </p:spPr>
      </p:pic>
      <p:pic>
        <p:nvPicPr>
          <p:cNvPr id="8" name="Picture 7">
            <a:extLst>
              <a:ext uri="{FF2B5EF4-FFF2-40B4-BE49-F238E27FC236}">
                <a16:creationId xmlns:a16="http://schemas.microsoft.com/office/drawing/2014/main" id="{C80BBDEC-3B76-4C44-9712-3A55B5266B42}"/>
              </a:ext>
            </a:extLst>
          </p:cNvPr>
          <p:cNvPicPr>
            <a:picLocks noChangeAspect="1"/>
          </p:cNvPicPr>
          <p:nvPr/>
        </p:nvPicPr>
        <p:blipFill rotWithShape="1">
          <a:blip r:embed="rId3"/>
          <a:srcRect b="50913"/>
          <a:stretch/>
        </p:blipFill>
        <p:spPr>
          <a:xfrm>
            <a:off x="4508537" y="1100476"/>
            <a:ext cx="4495800" cy="5424868"/>
          </a:xfrm>
          <a:prstGeom prst="rect">
            <a:avLst/>
          </a:prstGeom>
        </p:spPr>
      </p:pic>
      <p:sp>
        <p:nvSpPr>
          <p:cNvPr id="2" name="TextBox 1">
            <a:extLst>
              <a:ext uri="{FF2B5EF4-FFF2-40B4-BE49-F238E27FC236}">
                <a16:creationId xmlns:a16="http://schemas.microsoft.com/office/drawing/2014/main" id="{146D87C9-9EF4-4731-802F-1A2A9DAEC06F}"/>
              </a:ext>
            </a:extLst>
          </p:cNvPr>
          <p:cNvSpPr txBox="1"/>
          <p:nvPr/>
        </p:nvSpPr>
        <p:spPr>
          <a:xfrm>
            <a:off x="408012" y="1036043"/>
            <a:ext cx="3246090" cy="369332"/>
          </a:xfrm>
          <a:prstGeom prst="rect">
            <a:avLst/>
          </a:prstGeom>
          <a:solidFill>
            <a:schemeClr val="bg1"/>
          </a:solidFill>
        </p:spPr>
        <p:txBody>
          <a:bodyPr wrap="square" rtlCol="0">
            <a:spAutoFit/>
          </a:bodyPr>
          <a:lstStyle/>
          <a:p>
            <a:r>
              <a:rPr lang="en-CA" b="1" dirty="0">
                <a:latin typeface="Times New Roman" panose="02020603050405020304" pitchFamily="18" charset="0"/>
                <a:cs typeface="Times New Roman" panose="02020603050405020304" pitchFamily="18" charset="0"/>
              </a:rPr>
              <a:t>Carbon dioxide (GtCO</a:t>
            </a:r>
            <a:r>
              <a:rPr lang="en-CA" b="1" baseline="-25000" dirty="0">
                <a:latin typeface="Times New Roman" panose="02020603050405020304" pitchFamily="18" charset="0"/>
                <a:cs typeface="Times New Roman" panose="02020603050405020304" pitchFamily="18" charset="0"/>
              </a:rPr>
              <a:t>2</a:t>
            </a:r>
            <a:r>
              <a:rPr lang="en-CA" b="1" dirty="0">
                <a:latin typeface="Times New Roman" panose="02020603050405020304" pitchFamily="18" charset="0"/>
                <a:cs typeface="Times New Roman" panose="02020603050405020304" pitchFamily="18" charset="0"/>
              </a:rPr>
              <a:t>/</a:t>
            </a:r>
            <a:r>
              <a:rPr lang="en-CA" b="1" dirty="0" err="1">
                <a:latin typeface="Times New Roman" panose="02020603050405020304" pitchFamily="18" charset="0"/>
                <a:cs typeface="Times New Roman" panose="02020603050405020304" pitchFamily="18" charset="0"/>
              </a:rPr>
              <a:t>yr</a:t>
            </a:r>
            <a:r>
              <a:rPr lang="en-CA" b="1"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F404CAC5-3585-4C4D-8777-18E13FC7C03B}"/>
              </a:ext>
            </a:extLst>
          </p:cNvPr>
          <p:cNvSpPr txBox="1"/>
          <p:nvPr/>
        </p:nvSpPr>
        <p:spPr>
          <a:xfrm>
            <a:off x="4626762" y="1385649"/>
            <a:ext cx="3826718" cy="646331"/>
          </a:xfrm>
          <a:prstGeom prst="rect">
            <a:avLst/>
          </a:prstGeom>
          <a:solidFill>
            <a:schemeClr val="bg1"/>
          </a:solidFill>
        </p:spPr>
        <p:txBody>
          <a:bodyPr wrap="square" rtlCol="0">
            <a:spAutoFit/>
          </a:bodyPr>
          <a:lstStyle/>
          <a:p>
            <a:r>
              <a:rPr lang="en-CA" b="1" dirty="0">
                <a:solidFill>
                  <a:srgbClr val="C00000"/>
                </a:solidFill>
                <a:latin typeface="Times New Roman" panose="02020603050405020304" pitchFamily="18" charset="0"/>
                <a:cs typeface="Times New Roman" panose="02020603050405020304" pitchFamily="18" charset="0"/>
              </a:rPr>
              <a:t>Global Temp </a:t>
            </a:r>
          </a:p>
          <a:p>
            <a:r>
              <a:rPr lang="en-CA" b="1" dirty="0">
                <a:solidFill>
                  <a:srgbClr val="C00000"/>
                </a:solidFill>
                <a:latin typeface="Times New Roman" panose="02020603050405020304" pitchFamily="18" charset="0"/>
                <a:cs typeface="Times New Roman" panose="02020603050405020304" pitchFamily="18" charset="0"/>
              </a:rPr>
              <a:t>         (relative to 1850-1900)</a:t>
            </a:r>
          </a:p>
        </p:txBody>
      </p:sp>
      <p:cxnSp>
        <p:nvCxnSpPr>
          <p:cNvPr id="10" name="Straight Arrow Connector 9">
            <a:extLst>
              <a:ext uri="{FF2B5EF4-FFF2-40B4-BE49-F238E27FC236}">
                <a16:creationId xmlns:a16="http://schemas.microsoft.com/office/drawing/2014/main" id="{FC7FEF88-EDCF-4C05-A7A4-FEB6FEA02429}"/>
              </a:ext>
            </a:extLst>
          </p:cNvPr>
          <p:cNvCxnSpPr>
            <a:cxnSpLocks/>
          </p:cNvCxnSpPr>
          <p:nvPr/>
        </p:nvCxnSpPr>
        <p:spPr>
          <a:xfrm flipV="1">
            <a:off x="5868144" y="4011823"/>
            <a:ext cx="1343955" cy="7853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7F692F6-8F85-4BE1-A40A-6EC215C1A62C}"/>
              </a:ext>
            </a:extLst>
          </p:cNvPr>
          <p:cNvSpPr txBox="1"/>
          <p:nvPr/>
        </p:nvSpPr>
        <p:spPr>
          <a:xfrm>
            <a:off x="5724128" y="4901098"/>
            <a:ext cx="1601721" cy="400110"/>
          </a:xfrm>
          <a:prstGeom prst="rect">
            <a:avLst/>
          </a:prstGeom>
          <a:solidFill>
            <a:schemeClr val="bg1"/>
          </a:solidFill>
        </p:spPr>
        <p:txBody>
          <a:bodyPr wrap="none" rtlCol="0">
            <a:spAutoFit/>
          </a:bodyPr>
          <a:lstStyle/>
          <a:p>
            <a:r>
              <a:rPr lang="en-CA" sz="2000" b="1" dirty="0">
                <a:latin typeface="Times New Roman" panose="02020603050405020304" pitchFamily="18" charset="0"/>
                <a:cs typeface="Times New Roman" panose="02020603050405020304" pitchFamily="18" charset="0"/>
              </a:rPr>
              <a:t>0.2</a:t>
            </a:r>
            <a:r>
              <a:rPr lang="en-CA" sz="2000" b="1" baseline="30000" dirty="0">
                <a:latin typeface="Times New Roman" panose="02020603050405020304" pitchFamily="18" charset="0"/>
                <a:cs typeface="Times New Roman" panose="02020603050405020304" pitchFamily="18" charset="0"/>
              </a:rPr>
              <a:t>o</a:t>
            </a:r>
            <a:r>
              <a:rPr lang="en-CA" sz="2000" b="1" dirty="0">
                <a:latin typeface="Times New Roman" panose="02020603050405020304" pitchFamily="18" charset="0"/>
                <a:cs typeface="Times New Roman" panose="02020603050405020304" pitchFamily="18" charset="0"/>
              </a:rPr>
              <a:t>C/decade</a:t>
            </a:r>
          </a:p>
        </p:txBody>
      </p:sp>
      <p:pic>
        <p:nvPicPr>
          <p:cNvPr id="12" name="Picture 11">
            <a:extLst>
              <a:ext uri="{FF2B5EF4-FFF2-40B4-BE49-F238E27FC236}">
                <a16:creationId xmlns:a16="http://schemas.microsoft.com/office/drawing/2014/main" id="{42CED304-E2FC-4C15-9E26-D9096D7B0A23}"/>
              </a:ext>
            </a:extLst>
          </p:cNvPr>
          <p:cNvPicPr>
            <a:picLocks noChangeAspect="1"/>
          </p:cNvPicPr>
          <p:nvPr/>
        </p:nvPicPr>
        <p:blipFill rotWithShape="1">
          <a:blip r:embed="rId4"/>
          <a:srcRect l="17046" t="13359" r="17032" b="73282"/>
          <a:stretch/>
        </p:blipFill>
        <p:spPr>
          <a:xfrm>
            <a:off x="139924" y="60476"/>
            <a:ext cx="2359099" cy="621700"/>
          </a:xfrm>
          <a:prstGeom prst="rect">
            <a:avLst/>
          </a:prstGeom>
        </p:spPr>
      </p:pic>
      <p:sp>
        <p:nvSpPr>
          <p:cNvPr id="15" name="Arrow: Right 14">
            <a:extLst>
              <a:ext uri="{FF2B5EF4-FFF2-40B4-BE49-F238E27FC236}">
                <a16:creationId xmlns:a16="http://schemas.microsoft.com/office/drawing/2014/main" id="{DF24EB85-6A94-4FB6-89B5-B0F3932D2611}"/>
              </a:ext>
            </a:extLst>
          </p:cNvPr>
          <p:cNvSpPr/>
          <p:nvPr/>
        </p:nvSpPr>
        <p:spPr>
          <a:xfrm rot="6278412">
            <a:off x="2357352" y="2022582"/>
            <a:ext cx="2169394" cy="22273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Arrow: Right 16">
            <a:extLst>
              <a:ext uri="{FF2B5EF4-FFF2-40B4-BE49-F238E27FC236}">
                <a16:creationId xmlns:a16="http://schemas.microsoft.com/office/drawing/2014/main" id="{BBA76EFC-2B2E-4DC5-A9E2-15A0E295DF85}"/>
              </a:ext>
            </a:extLst>
          </p:cNvPr>
          <p:cNvSpPr/>
          <p:nvPr/>
        </p:nvSpPr>
        <p:spPr>
          <a:xfrm rot="4385223">
            <a:off x="6463321" y="1998281"/>
            <a:ext cx="2357222" cy="24160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8" name="Straight Connector 17">
            <a:extLst>
              <a:ext uri="{FF2B5EF4-FFF2-40B4-BE49-F238E27FC236}">
                <a16:creationId xmlns:a16="http://schemas.microsoft.com/office/drawing/2014/main" id="{FA51D498-51B5-4CEE-9613-553AE03538F4}"/>
              </a:ext>
            </a:extLst>
          </p:cNvPr>
          <p:cNvCxnSpPr/>
          <p:nvPr/>
        </p:nvCxnSpPr>
        <p:spPr>
          <a:xfrm>
            <a:off x="5048897" y="4077072"/>
            <a:ext cx="175535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CB3EA46-194C-4E11-8AF9-FC12FE0D831B}"/>
              </a:ext>
            </a:extLst>
          </p:cNvPr>
          <p:cNvCxnSpPr/>
          <p:nvPr/>
        </p:nvCxnSpPr>
        <p:spPr>
          <a:xfrm>
            <a:off x="6568671" y="4365104"/>
            <a:ext cx="175535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42233FAD-C56E-4667-B4C4-96979902FEFA}"/>
              </a:ext>
            </a:extLst>
          </p:cNvPr>
          <p:cNvSpPr/>
          <p:nvPr/>
        </p:nvSpPr>
        <p:spPr>
          <a:xfrm>
            <a:off x="1099659" y="603867"/>
            <a:ext cx="7056091" cy="9670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latin typeface="Times New Roman" panose="02020603050405020304" pitchFamily="18" charset="0"/>
                <a:cs typeface="Times New Roman" panose="02020603050405020304" pitchFamily="18" charset="0"/>
              </a:rPr>
              <a:t>Global warming of 1.5°C and 2°C will likely be exceeded during the 21st century</a:t>
            </a:r>
            <a:endParaRPr lang="en-CA" sz="2800" b="1" dirty="0">
              <a:solidFill>
                <a:srgbClr val="C00000"/>
              </a:solidFill>
              <a:latin typeface="Times New Roman" panose="02020603050405020304" pitchFamily="18" charset="0"/>
              <a:cs typeface="Times New Roman" panose="02020603050405020304" pitchFamily="18" charset="0"/>
            </a:endParaRPr>
          </a:p>
        </p:txBody>
      </p:sp>
      <p:sp>
        <p:nvSpPr>
          <p:cNvPr id="4" name="Arrow: Right 3">
            <a:extLst>
              <a:ext uri="{FF2B5EF4-FFF2-40B4-BE49-F238E27FC236}">
                <a16:creationId xmlns:a16="http://schemas.microsoft.com/office/drawing/2014/main" id="{87CF9707-BEB8-446A-85EB-BF4FEB9A32B3}"/>
              </a:ext>
            </a:extLst>
          </p:cNvPr>
          <p:cNvSpPr/>
          <p:nvPr/>
        </p:nvSpPr>
        <p:spPr>
          <a:xfrm rot="21053163">
            <a:off x="2676607" y="4599948"/>
            <a:ext cx="4629670" cy="168569"/>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Arrow: Right 18">
            <a:extLst>
              <a:ext uri="{FF2B5EF4-FFF2-40B4-BE49-F238E27FC236}">
                <a16:creationId xmlns:a16="http://schemas.microsoft.com/office/drawing/2014/main" id="{4DC9DFEB-CD5C-49A8-AFEF-7D88DD18CBBA}"/>
              </a:ext>
            </a:extLst>
          </p:cNvPr>
          <p:cNvSpPr/>
          <p:nvPr/>
        </p:nvSpPr>
        <p:spPr>
          <a:xfrm rot="6278412">
            <a:off x="1508269" y="3814616"/>
            <a:ext cx="2169394" cy="222734"/>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Rounded Corners 20">
            <a:extLst>
              <a:ext uri="{FF2B5EF4-FFF2-40B4-BE49-F238E27FC236}">
                <a16:creationId xmlns:a16="http://schemas.microsoft.com/office/drawing/2014/main" id="{60E7E89D-7FC4-4F0C-BA7E-36D952F61C2B}"/>
              </a:ext>
            </a:extLst>
          </p:cNvPr>
          <p:cNvSpPr/>
          <p:nvPr/>
        </p:nvSpPr>
        <p:spPr>
          <a:xfrm>
            <a:off x="927822" y="2672916"/>
            <a:ext cx="7488832" cy="3384376"/>
          </a:xfrm>
          <a:prstGeom prst="roundRect">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B050"/>
                </a:solidFill>
                <a:latin typeface="Times New Roman" panose="02020603050405020304" pitchFamily="18" charset="0"/>
                <a:cs typeface="Times New Roman" panose="02020603050405020304" pitchFamily="18" charset="0"/>
              </a:rPr>
              <a:t>Greenhouse effect warming:</a:t>
            </a:r>
          </a:p>
          <a:p>
            <a:r>
              <a:rPr lang="en-US" sz="2400" b="1" u="sng" dirty="0">
                <a:solidFill>
                  <a:srgbClr val="00B050"/>
                </a:solidFill>
                <a:latin typeface="Times New Roman" panose="02020603050405020304" pitchFamily="18" charset="0"/>
                <a:cs typeface="Times New Roman" panose="02020603050405020304" pitchFamily="18" charset="0"/>
              </a:rPr>
              <a:t>Earth</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u="sng" dirty="0">
                <a:solidFill>
                  <a:srgbClr val="00B050"/>
                </a:solidFill>
                <a:latin typeface="Times New Roman" panose="02020603050405020304" pitchFamily="18" charset="0"/>
                <a:cs typeface="Times New Roman" panose="02020603050405020304" pitchFamily="18" charset="0"/>
              </a:rPr>
              <a:t>% warming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u="sng" dirty="0">
                <a:solidFill>
                  <a:srgbClr val="00B050"/>
                </a:solidFill>
                <a:latin typeface="Times New Roman" panose="02020603050405020304" pitchFamily="18" charset="0"/>
                <a:cs typeface="Times New Roman" panose="02020603050405020304" pitchFamily="18" charset="0"/>
              </a:rPr>
              <a:t>lifetime</a:t>
            </a:r>
          </a:p>
          <a:p>
            <a:r>
              <a:rPr lang="en-US" sz="2400" b="1" dirty="0">
                <a:solidFill>
                  <a:srgbClr val="00B050"/>
                </a:solidFill>
                <a:latin typeface="Times New Roman" panose="02020603050405020304" pitchFamily="18" charset="0"/>
                <a:cs typeface="Times New Roman" panose="02020603050405020304" pitchFamily="18" charset="0"/>
              </a:rPr>
              <a:t>Water Vapor		   	      65%     10 days</a:t>
            </a:r>
          </a:p>
          <a:p>
            <a:r>
              <a:rPr lang="en-US" sz="2400" b="1" dirty="0">
                <a:solidFill>
                  <a:srgbClr val="00B050"/>
                </a:solidFill>
                <a:latin typeface="Times New Roman" panose="02020603050405020304" pitchFamily="18" charset="0"/>
                <a:cs typeface="Times New Roman" panose="02020603050405020304" pitchFamily="18" charset="0"/>
              </a:rPr>
              <a:t>Carbon Dioxide 	 	       25%  100 years</a:t>
            </a:r>
          </a:p>
          <a:p>
            <a:r>
              <a:rPr lang="en-US" sz="2400" b="1" dirty="0">
                <a:solidFill>
                  <a:srgbClr val="00B050"/>
                </a:solidFill>
                <a:latin typeface="Times New Roman" panose="02020603050405020304" pitchFamily="18" charset="0"/>
                <a:cs typeface="Times New Roman" panose="02020603050405020304" pitchFamily="18" charset="0"/>
              </a:rPr>
              <a:t>Methane		           	       10%    10 years</a:t>
            </a:r>
          </a:p>
          <a:p>
            <a:pPr algn="ctr"/>
            <a:r>
              <a:rPr lang="en-US" sz="2400" b="1" u="sng" dirty="0">
                <a:solidFill>
                  <a:srgbClr val="00B050"/>
                </a:solidFill>
                <a:latin typeface="Times New Roman" panose="02020603050405020304" pitchFamily="18" charset="0"/>
                <a:cs typeface="Times New Roman" panose="02020603050405020304" pitchFamily="18" charset="0"/>
              </a:rPr>
              <a:t>Warming	 +33C</a:t>
            </a:r>
          </a:p>
          <a:p>
            <a:pPr algn="ctr"/>
            <a:endParaRPr lang="en-US" sz="2400" b="1" u="sng" dirty="0">
              <a:solidFill>
                <a:srgbClr val="00B050"/>
              </a:solidFill>
              <a:latin typeface="Times New Roman" panose="02020603050405020304" pitchFamily="18" charset="0"/>
              <a:cs typeface="Times New Roman" panose="02020603050405020304" pitchFamily="18" charset="0"/>
            </a:endParaRPr>
          </a:p>
          <a:p>
            <a:pPr algn="ctr"/>
            <a:endParaRPr lang="en-US" sz="2400" b="1" u="sng" dirty="0">
              <a:solidFill>
                <a:srgbClr val="00B05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8BEF3C9B-FFE6-4DAA-ABA4-493D27C2C4F4}"/>
              </a:ext>
            </a:extLst>
          </p:cNvPr>
          <p:cNvSpPr txBox="1"/>
          <p:nvPr/>
        </p:nvSpPr>
        <p:spPr>
          <a:xfrm>
            <a:off x="5868144" y="3738132"/>
            <a:ext cx="2529280" cy="1938992"/>
          </a:xfrm>
          <a:prstGeom prst="rect">
            <a:avLst/>
          </a:prstGeom>
          <a:noFill/>
          <a:ln w="57150">
            <a:solidFill>
              <a:srgbClr val="C00000"/>
            </a:solidFill>
          </a:ln>
        </p:spPr>
        <p:txBody>
          <a:bodyPr wrap="square" rtlCol="0">
            <a:spAutoFit/>
          </a:bodyPr>
          <a:lstStyle/>
          <a:p>
            <a:endParaRPr lang="en-CA" dirty="0"/>
          </a:p>
          <a:p>
            <a:endParaRPr lang="en-CA" dirty="0"/>
          </a:p>
          <a:p>
            <a:endParaRPr lang="en-CA" dirty="0"/>
          </a:p>
          <a:p>
            <a:endParaRPr lang="en-CA" dirty="0"/>
          </a:p>
          <a:p>
            <a:pPr algn="ctr"/>
            <a:r>
              <a:rPr lang="en-CA" sz="2400" b="1" dirty="0">
                <a:solidFill>
                  <a:srgbClr val="C00000"/>
                </a:solidFill>
                <a:latin typeface="Times New Roman" panose="02020603050405020304" pitchFamily="18" charset="0"/>
                <a:cs typeface="Times New Roman" panose="02020603050405020304" pitchFamily="18" charset="0"/>
              </a:rPr>
              <a:t>Global, decadal-century problem</a:t>
            </a:r>
          </a:p>
        </p:txBody>
      </p:sp>
    </p:spTree>
    <p:extLst>
      <p:ext uri="{BB962C8B-B14F-4D97-AF65-F5344CB8AC3E}">
        <p14:creationId xmlns:p14="http://schemas.microsoft.com/office/powerpoint/2010/main" val="352849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5" grpId="0" animBg="1"/>
      <p:bldP spid="17" grpId="0" animBg="1"/>
      <p:bldP spid="23" grpId="0" animBg="1"/>
      <p:bldP spid="4" grpId="0" animBg="1"/>
      <p:bldP spid="19" grpId="0" animBg="1"/>
      <p:bldP spid="21"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7DDBDD-2E21-44BD-976D-ADCFB3FCC03B}"/>
              </a:ext>
            </a:extLst>
          </p:cNvPr>
          <p:cNvSpPr>
            <a:spLocks noGrp="1"/>
          </p:cNvSpPr>
          <p:nvPr>
            <p:ph idx="1"/>
          </p:nvPr>
        </p:nvSpPr>
        <p:spPr>
          <a:xfrm>
            <a:off x="395536" y="764704"/>
            <a:ext cx="8229600" cy="5943021"/>
          </a:xfrm>
        </p:spPr>
        <p:txBody>
          <a:bodyPr>
            <a:normAutofit fontScale="25000" lnSpcReduction="20000"/>
          </a:bodyPr>
          <a:lstStyle/>
          <a:p>
            <a:pPr marL="0" indent="0">
              <a:buNone/>
            </a:pPr>
            <a:r>
              <a:rPr lang="en-US" sz="9600" b="1" dirty="0">
                <a:latin typeface="Times New Roman" panose="02020603050405020304" pitchFamily="18" charset="0"/>
                <a:cs typeface="Times New Roman" panose="02020603050405020304" pitchFamily="18" charset="0"/>
              </a:rPr>
              <a:t>IV. </a:t>
            </a:r>
            <a:r>
              <a:rPr lang="en-US" sz="9600" b="1" u="sng" dirty="0">
                <a:latin typeface="Times New Roman" panose="02020603050405020304" pitchFamily="18" charset="0"/>
                <a:cs typeface="Times New Roman" panose="02020603050405020304" pitchFamily="18" charset="0"/>
              </a:rPr>
              <a:t>Mitigation</a:t>
            </a:r>
          </a:p>
          <a:p>
            <a:pPr marL="0" indent="0">
              <a:buNone/>
            </a:pPr>
            <a:r>
              <a:rPr lang="en-US" sz="9600" b="1" dirty="0">
                <a:latin typeface="Times New Roman" panose="02020603050405020304" pitchFamily="18" charset="0"/>
                <a:cs typeface="Times New Roman" panose="02020603050405020304" pitchFamily="18" charset="0"/>
              </a:rPr>
              <a:t>17. … 1.5 °C requires </a:t>
            </a:r>
            <a:r>
              <a:rPr lang="en-US" sz="9600" b="1" u="sng" dirty="0">
                <a:latin typeface="Times New Roman" panose="02020603050405020304" pitchFamily="18" charset="0"/>
                <a:cs typeface="Times New Roman" panose="02020603050405020304" pitchFamily="18" charset="0"/>
              </a:rPr>
              <a:t>rapid, deep and sustained reductions </a:t>
            </a:r>
            <a:r>
              <a:rPr lang="en-US" sz="9600" b="1" dirty="0">
                <a:latin typeface="Times New Roman" panose="02020603050405020304" pitchFamily="18" charset="0"/>
                <a:cs typeface="Times New Roman" panose="02020603050405020304" pitchFamily="18" charset="0"/>
              </a:rPr>
              <a:t>…</a:t>
            </a:r>
          </a:p>
          <a:p>
            <a:pPr marL="0" indent="0">
              <a:buNone/>
            </a:pPr>
            <a:r>
              <a:rPr lang="en-US" sz="9600" b="1" dirty="0">
                <a:latin typeface="Times New Roman" panose="02020603050405020304" pitchFamily="18" charset="0"/>
                <a:cs typeface="Times New Roman" panose="02020603050405020304" pitchFamily="18" charset="0"/>
              </a:rPr>
              <a:t>18. … accelerated action in this critical decade, …;</a:t>
            </a:r>
          </a:p>
          <a:p>
            <a:pPr marL="0" indent="0">
              <a:buNone/>
            </a:pPr>
            <a:r>
              <a:rPr lang="en-US" sz="9600" b="1" dirty="0">
                <a:latin typeface="Times New Roman" panose="02020603050405020304" pitchFamily="18" charset="0"/>
                <a:cs typeface="Times New Roman" panose="02020603050405020304" pitchFamily="18" charset="0"/>
              </a:rPr>
              <a:t>19. … include </a:t>
            </a:r>
            <a:r>
              <a:rPr lang="en-US" sz="9600" b="1" u="sng" dirty="0">
                <a:latin typeface="Times New Roman" panose="02020603050405020304" pitchFamily="18" charset="0"/>
                <a:cs typeface="Times New Roman" panose="02020603050405020304" pitchFamily="18" charset="0"/>
              </a:rPr>
              <a:t>methane</a:t>
            </a:r>
            <a:r>
              <a:rPr lang="en-US" sz="9600" b="1" dirty="0">
                <a:latin typeface="Times New Roman" panose="02020603050405020304" pitchFamily="18" charset="0"/>
                <a:cs typeface="Times New Roman" panose="02020603050405020304" pitchFamily="18" charset="0"/>
              </a:rPr>
              <a:t>;</a:t>
            </a:r>
          </a:p>
          <a:p>
            <a:pPr marL="0" indent="0">
              <a:buNone/>
            </a:pPr>
            <a:r>
              <a:rPr lang="en-US" sz="9600" b="1" dirty="0">
                <a:solidFill>
                  <a:srgbClr val="00B050"/>
                </a:solidFill>
                <a:latin typeface="Times New Roman" panose="02020603050405020304" pitchFamily="18" charset="0"/>
                <a:cs typeface="Times New Roman" panose="02020603050405020304" pitchFamily="18" charset="0"/>
              </a:rPr>
              <a:t>21. … protecting, conserving and restoring nature and ecosystems, including forests, terrestrial and marine …</a:t>
            </a:r>
          </a:p>
          <a:p>
            <a:pPr marL="0" indent="0">
              <a:buNone/>
            </a:pPr>
            <a:r>
              <a:rPr lang="en-US" sz="11200" b="1" dirty="0">
                <a:latin typeface="Times New Roman" panose="02020603050405020304" pitchFamily="18" charset="0"/>
                <a:cs typeface="Times New Roman" panose="02020603050405020304" pitchFamily="18" charset="0"/>
              </a:rPr>
              <a:t>VI. </a:t>
            </a:r>
            <a:r>
              <a:rPr lang="en-US" sz="11200" b="1" u="sng" dirty="0">
                <a:latin typeface="Times New Roman" panose="02020603050405020304" pitchFamily="18" charset="0"/>
                <a:cs typeface="Times New Roman" panose="02020603050405020304" pitchFamily="18" charset="0"/>
              </a:rPr>
              <a:t>Loss and damage</a:t>
            </a:r>
          </a:p>
          <a:p>
            <a:pPr marL="0" indent="0">
              <a:buNone/>
            </a:pPr>
            <a:r>
              <a:rPr lang="en-US" sz="9600" b="1" dirty="0">
                <a:latin typeface="Times New Roman" panose="02020603050405020304" pitchFamily="18" charset="0"/>
                <a:cs typeface="Times New Roman" panose="02020603050405020304" pitchFamily="18" charset="0"/>
              </a:rPr>
              <a:t>44. … </a:t>
            </a:r>
            <a:r>
              <a:rPr lang="en-US" sz="9600" b="1" dirty="0">
                <a:solidFill>
                  <a:srgbClr val="C00000"/>
                </a:solidFill>
                <a:latin typeface="Times New Roman" panose="02020603050405020304" pitchFamily="18" charset="0"/>
                <a:cs typeface="Times New Roman" panose="02020603050405020304" pitchFamily="18" charset="0"/>
              </a:rPr>
              <a:t>importance of coherent action to respond to the scale of needs caused by the adverse impacts of climate change;</a:t>
            </a:r>
          </a:p>
          <a:p>
            <a:pPr marL="0" indent="0">
              <a:buNone/>
            </a:pPr>
            <a:r>
              <a:rPr lang="en-US" sz="9600" b="1" dirty="0">
                <a:latin typeface="Times New Roman" panose="02020603050405020304" pitchFamily="18" charset="0"/>
                <a:cs typeface="Times New Roman" panose="02020603050405020304" pitchFamily="18" charset="0"/>
              </a:rPr>
              <a:t>45. </a:t>
            </a:r>
            <a:r>
              <a:rPr lang="en-US" sz="9600" b="1" dirty="0">
                <a:solidFill>
                  <a:srgbClr val="00B050"/>
                </a:solidFill>
                <a:latin typeface="Times New Roman" panose="02020603050405020304" pitchFamily="18" charset="0"/>
                <a:cs typeface="Times New Roman" panose="02020603050405020304" pitchFamily="18" charset="0"/>
              </a:rPr>
              <a:t>… strengthen partnerships between developing and developed countries, funds, technical agencies, civil society and communities to enhance understanding of how approaches to averting, minimizing and addressing loss and damage can be improved;</a:t>
            </a:r>
          </a:p>
          <a:p>
            <a:pPr marL="0" indent="0">
              <a:buNone/>
            </a:pPr>
            <a:endParaRPr lang="en-CA" sz="9600" b="1" dirty="0">
              <a:solidFill>
                <a:srgbClr val="00B050"/>
              </a:solidFill>
              <a:latin typeface="Times New Roman" panose="02020603050405020304" pitchFamily="18" charset="0"/>
              <a:cs typeface="Times New Roman" panose="02020603050405020304" pitchFamily="18" charset="0"/>
            </a:endParaRPr>
          </a:p>
          <a:p>
            <a:pPr marL="0" indent="0">
              <a:buNone/>
            </a:pPr>
            <a:endParaRPr lang="en-CA" sz="9600" b="1" dirty="0">
              <a:solidFill>
                <a:srgbClr val="00B05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DADE53B-89A2-4B2C-97B1-712EC13F595E}"/>
              </a:ext>
            </a:extLst>
          </p:cNvPr>
          <p:cNvSpPr txBox="1"/>
          <p:nvPr/>
        </p:nvSpPr>
        <p:spPr>
          <a:xfrm>
            <a:off x="0" y="3047"/>
            <a:ext cx="9144000" cy="646331"/>
          </a:xfrm>
          <a:prstGeom prst="rect">
            <a:avLst/>
          </a:prstGeom>
          <a:solidFill>
            <a:srgbClr val="0070C0"/>
          </a:solidFill>
        </p:spPr>
        <p:txBody>
          <a:bodyPr wrap="square" rtlCol="0">
            <a:spAutoFit/>
          </a:bodyPr>
          <a:lstStyle/>
          <a:p>
            <a:pPr algn="ctr"/>
            <a:r>
              <a:rPr lang="en-CA" sz="3600" b="1" dirty="0">
                <a:solidFill>
                  <a:schemeClr val="bg1"/>
                </a:solidFill>
                <a:latin typeface="Times New Roman" panose="02020603050405020304" pitchFamily="18" charset="0"/>
                <a:cs typeface="Times New Roman" panose="02020603050405020304" pitchFamily="18" charset="0"/>
              </a:rPr>
              <a:t> </a:t>
            </a:r>
            <a:r>
              <a:rPr lang="en-CA" sz="3600" b="1" cap="all" dirty="0">
                <a:solidFill>
                  <a:schemeClr val="bg1"/>
                </a:solidFill>
                <a:latin typeface="Times New Roman" panose="02020603050405020304" pitchFamily="18" charset="0"/>
                <a:cs typeface="Times New Roman" panose="02020603050405020304" pitchFamily="18" charset="0"/>
              </a:rPr>
              <a:t>Glasgow Climate Pact</a:t>
            </a:r>
            <a:endParaRPr lang="en-CA" sz="3200" b="1" dirty="0">
              <a:solidFill>
                <a:schemeClr val="bg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4A985A7-24A0-4967-AC62-3F66D463DE5D}"/>
              </a:ext>
            </a:extLst>
          </p:cNvPr>
          <p:cNvSpPr txBox="1"/>
          <p:nvPr/>
        </p:nvSpPr>
        <p:spPr>
          <a:xfrm>
            <a:off x="179512" y="4653136"/>
            <a:ext cx="8856984" cy="1938992"/>
          </a:xfrm>
          <a:prstGeom prst="rect">
            <a:avLst/>
          </a:prstGeom>
          <a:solidFill>
            <a:schemeClr val="bg1"/>
          </a:solidFill>
          <a:ln w="57150">
            <a:solidFill>
              <a:srgbClr val="C00000"/>
            </a:solidFill>
          </a:ln>
        </p:spPr>
        <p:txBody>
          <a:bodyPr wrap="square" rtlCol="0">
            <a:spAutoFit/>
          </a:bodyPr>
          <a:lstStyle/>
          <a:p>
            <a:pPr marL="0" indent="0" algn="ctr">
              <a:buNone/>
            </a:pPr>
            <a:r>
              <a:rPr lang="en-CA" sz="2400" b="1" u="sng" cap="all"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Climate resilience</a:t>
            </a:r>
            <a:r>
              <a:rPr lang="en-CA" sz="2400" b="1" u="sng"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is </a:t>
            </a:r>
            <a:r>
              <a:rPr lang="en-CA" sz="2400" b="1" u="sng" cap="all"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defined </a:t>
            </a:r>
            <a:r>
              <a:rPr lang="en-CA"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as the ability to anticipate, prepare for, and respond to hazardous events, trends, or disturbances related to climate. With climate change happening now, it has never been more important to understand its global and local impacts.</a:t>
            </a:r>
            <a:endParaRPr lang="en-CA"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878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53A0C994-F952-4C07-8F40-05E82387E11E}"/>
              </a:ext>
            </a:extLst>
          </p:cNvPr>
          <p:cNvSpPr txBox="1"/>
          <p:nvPr/>
        </p:nvSpPr>
        <p:spPr>
          <a:xfrm>
            <a:off x="1116419" y="1200150"/>
            <a:ext cx="2337918" cy="300082"/>
          </a:xfrm>
          <a:prstGeom prst="rect">
            <a:avLst/>
          </a:prstGeom>
          <a:solidFill>
            <a:schemeClr val="bg1"/>
          </a:solidFill>
        </p:spPr>
        <p:txBody>
          <a:bodyPr wrap="square" rtlCol="0">
            <a:spAutoFit/>
          </a:bodyPr>
          <a:lstStyle/>
          <a:p>
            <a:endParaRPr lang="en-CA" sz="1350" dirty="0"/>
          </a:p>
        </p:txBody>
      </p:sp>
      <p:sp>
        <p:nvSpPr>
          <p:cNvPr id="2" name="Title 1">
            <a:extLst>
              <a:ext uri="{FF2B5EF4-FFF2-40B4-BE49-F238E27FC236}">
                <a16:creationId xmlns:a16="http://schemas.microsoft.com/office/drawing/2014/main" id="{EBD5A50D-2356-4BA9-A13C-D6C0B8B77240}"/>
              </a:ext>
            </a:extLst>
          </p:cNvPr>
          <p:cNvSpPr>
            <a:spLocks noGrp="1"/>
          </p:cNvSpPr>
          <p:nvPr>
            <p:ph type="title"/>
          </p:nvPr>
        </p:nvSpPr>
        <p:spPr>
          <a:xfrm>
            <a:off x="3828455" y="-1355042"/>
            <a:ext cx="6172200" cy="857250"/>
          </a:xfrm>
        </p:spPr>
        <p:txBody>
          <a:bodyPr/>
          <a:lstStyle/>
          <a:p>
            <a:endParaRPr lang="en-CA" dirty="0"/>
          </a:p>
        </p:txBody>
      </p:sp>
      <p:pic>
        <p:nvPicPr>
          <p:cNvPr id="5" name="Picture 4">
            <a:extLst>
              <a:ext uri="{FF2B5EF4-FFF2-40B4-BE49-F238E27FC236}">
                <a16:creationId xmlns:a16="http://schemas.microsoft.com/office/drawing/2014/main" id="{904D1D1A-A914-48A6-AD2D-C613789D51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5376" y="1881562"/>
            <a:ext cx="669674" cy="837093"/>
          </a:xfrm>
          <a:prstGeom prst="rect">
            <a:avLst/>
          </a:prstGeom>
        </p:spPr>
      </p:pic>
      <p:pic>
        <p:nvPicPr>
          <p:cNvPr id="7" name="Picture 6">
            <a:extLst>
              <a:ext uri="{FF2B5EF4-FFF2-40B4-BE49-F238E27FC236}">
                <a16:creationId xmlns:a16="http://schemas.microsoft.com/office/drawing/2014/main" id="{1708794C-C229-4297-9CA2-C047C39CB1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V="1">
            <a:off x="3900178" y="1983348"/>
            <a:ext cx="825556" cy="619167"/>
          </a:xfrm>
          <a:prstGeom prst="rect">
            <a:avLst/>
          </a:prstGeom>
        </p:spPr>
      </p:pic>
      <p:pic>
        <p:nvPicPr>
          <p:cNvPr id="9" name="Picture 8">
            <a:extLst>
              <a:ext uri="{FF2B5EF4-FFF2-40B4-BE49-F238E27FC236}">
                <a16:creationId xmlns:a16="http://schemas.microsoft.com/office/drawing/2014/main" id="{3C6C9308-5D1B-4706-B18F-DA094C5469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1242" y="5603902"/>
            <a:ext cx="735652" cy="921442"/>
          </a:xfrm>
          <a:prstGeom prst="rect">
            <a:avLst/>
          </a:prstGeom>
        </p:spPr>
      </p:pic>
      <p:pic>
        <p:nvPicPr>
          <p:cNvPr id="11" name="Picture 10">
            <a:extLst>
              <a:ext uri="{FF2B5EF4-FFF2-40B4-BE49-F238E27FC236}">
                <a16:creationId xmlns:a16="http://schemas.microsoft.com/office/drawing/2014/main" id="{C610ADF3-1B8A-4639-8C30-E3C494DA2D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321" r="9980"/>
          <a:stretch/>
        </p:blipFill>
        <p:spPr>
          <a:xfrm>
            <a:off x="8166691" y="5560371"/>
            <a:ext cx="771970" cy="972108"/>
          </a:xfrm>
          <a:prstGeom prst="rect">
            <a:avLst/>
          </a:prstGeom>
        </p:spPr>
      </p:pic>
      <p:pic>
        <p:nvPicPr>
          <p:cNvPr id="15" name="Picture 14">
            <a:extLst>
              <a:ext uri="{FF2B5EF4-FFF2-40B4-BE49-F238E27FC236}">
                <a16:creationId xmlns:a16="http://schemas.microsoft.com/office/drawing/2014/main" id="{9CDB0E20-C613-4580-B3F4-02CBE4E10F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375032" y="1866179"/>
            <a:ext cx="632155" cy="883157"/>
          </a:xfrm>
          <a:prstGeom prst="rect">
            <a:avLst/>
          </a:prstGeom>
        </p:spPr>
      </p:pic>
      <p:pic>
        <p:nvPicPr>
          <p:cNvPr id="17" name="Picture 16">
            <a:extLst>
              <a:ext uri="{FF2B5EF4-FFF2-40B4-BE49-F238E27FC236}">
                <a16:creationId xmlns:a16="http://schemas.microsoft.com/office/drawing/2014/main" id="{840628AD-0E0B-424F-BA28-368AFD10AF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99603" y="1829564"/>
            <a:ext cx="674208" cy="864096"/>
          </a:xfrm>
          <a:prstGeom prst="rect">
            <a:avLst/>
          </a:prstGeom>
        </p:spPr>
      </p:pic>
      <p:pic>
        <p:nvPicPr>
          <p:cNvPr id="19" name="Picture 18">
            <a:extLst>
              <a:ext uri="{FF2B5EF4-FFF2-40B4-BE49-F238E27FC236}">
                <a16:creationId xmlns:a16="http://schemas.microsoft.com/office/drawing/2014/main" id="{9FA9DA26-18E3-4285-B544-A51961319D29}"/>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Effect>
                      <a14:saturation sat="66000"/>
                    </a14:imgEffect>
                  </a14:imgLayer>
                </a14:imgProps>
              </a:ext>
              <a:ext uri="{28A0092B-C50C-407E-A947-70E740481C1C}">
                <a14:useLocalDpi xmlns:a14="http://schemas.microsoft.com/office/drawing/2010/main" val="0"/>
              </a:ext>
            </a:extLst>
          </a:blip>
          <a:srcRect l="18510" t="14845" r="21278" b="21978"/>
          <a:stretch/>
        </p:blipFill>
        <p:spPr>
          <a:xfrm>
            <a:off x="8156832" y="2844152"/>
            <a:ext cx="707016" cy="900475"/>
          </a:xfrm>
          <a:prstGeom prst="rect">
            <a:avLst/>
          </a:prstGeom>
        </p:spPr>
      </p:pic>
      <p:pic>
        <p:nvPicPr>
          <p:cNvPr id="20" name="Picture 19" descr="A picture containing tree, outdoor, person, cellphone&#10;&#10;Description automatically generated">
            <a:extLst>
              <a:ext uri="{FF2B5EF4-FFF2-40B4-BE49-F238E27FC236}">
                <a16:creationId xmlns:a16="http://schemas.microsoft.com/office/drawing/2014/main" id="{6CAA1D28-FC68-45C2-9616-6FE9F1F349B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5152" t="15243" r="26945"/>
          <a:stretch/>
        </p:blipFill>
        <p:spPr>
          <a:xfrm>
            <a:off x="5996750" y="1848352"/>
            <a:ext cx="702078" cy="845308"/>
          </a:xfrm>
          <a:prstGeom prst="rect">
            <a:avLst/>
          </a:prstGeom>
        </p:spPr>
      </p:pic>
      <p:pic>
        <p:nvPicPr>
          <p:cNvPr id="22" name="Picture 21" descr="A picture containing smiling, person, posing, hairpiece&#10;&#10;Description automatically generated">
            <a:extLst>
              <a:ext uri="{FF2B5EF4-FFF2-40B4-BE49-F238E27FC236}">
                <a16:creationId xmlns:a16="http://schemas.microsoft.com/office/drawing/2014/main" id="{51363192-0452-4FC8-84FF-242F19BE63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662750" y="1860884"/>
            <a:ext cx="591224" cy="864095"/>
          </a:xfrm>
          <a:prstGeom prst="rect">
            <a:avLst/>
          </a:prstGeom>
        </p:spPr>
      </p:pic>
      <p:pic>
        <p:nvPicPr>
          <p:cNvPr id="23" name="Picture 22" descr="C:\Users\iluginaa\AppData\Local\Microsoft\Windows\INetCache\Content.MSO\2D7D90FA.tmp">
            <a:extLst>
              <a:ext uri="{FF2B5EF4-FFF2-40B4-BE49-F238E27FC236}">
                <a16:creationId xmlns:a16="http://schemas.microsoft.com/office/drawing/2014/main" id="{5067347F-15D1-4AEB-A2C2-E6EFFCF78B41}"/>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1324" y="5594026"/>
            <a:ext cx="702078" cy="859310"/>
          </a:xfrm>
          <a:prstGeom prst="rect">
            <a:avLst/>
          </a:prstGeom>
          <a:noFill/>
          <a:ln>
            <a:noFill/>
          </a:ln>
        </p:spPr>
      </p:pic>
      <p:pic>
        <p:nvPicPr>
          <p:cNvPr id="25" name="Picture 24">
            <a:extLst>
              <a:ext uri="{FF2B5EF4-FFF2-40B4-BE49-F238E27FC236}">
                <a16:creationId xmlns:a16="http://schemas.microsoft.com/office/drawing/2014/main" id="{DABC843A-2A23-4D3E-AA36-1995501202C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07939" y="5603902"/>
            <a:ext cx="828362" cy="918102"/>
          </a:xfrm>
          <a:prstGeom prst="rect">
            <a:avLst/>
          </a:prstGeom>
        </p:spPr>
      </p:pic>
      <p:pic>
        <p:nvPicPr>
          <p:cNvPr id="27" name="Picture 26" descr="A picture containing tree, outdoor, person, person&#10;&#10;Description automatically generated">
            <a:extLst>
              <a:ext uri="{FF2B5EF4-FFF2-40B4-BE49-F238E27FC236}">
                <a16:creationId xmlns:a16="http://schemas.microsoft.com/office/drawing/2014/main" id="{85D61E86-2199-4EEA-85D3-E3C04EDD91E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3583" y="1917605"/>
            <a:ext cx="682999" cy="856425"/>
          </a:xfrm>
          <a:prstGeom prst="rect">
            <a:avLst/>
          </a:prstGeom>
        </p:spPr>
      </p:pic>
      <p:pic>
        <p:nvPicPr>
          <p:cNvPr id="3074" name="Picture 2">
            <a:extLst>
              <a:ext uri="{FF2B5EF4-FFF2-40B4-BE49-F238E27FC236}">
                <a16:creationId xmlns:a16="http://schemas.microsoft.com/office/drawing/2014/main" id="{FD6DF3D1-768C-43AC-8DA8-D509AB190AF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4429" r="5055"/>
          <a:stretch/>
        </p:blipFill>
        <p:spPr bwMode="auto">
          <a:xfrm>
            <a:off x="7280645" y="5622029"/>
            <a:ext cx="775402" cy="90390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1B3AF68F-B7C8-4951-81BA-55C7B8AE81C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197044" y="4696007"/>
            <a:ext cx="572912" cy="66727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7C0CF66B-6328-446B-B741-E3E00DCCBB5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118203" y="3798970"/>
            <a:ext cx="703715" cy="8100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9B497E5E-9F90-426E-ACCC-E42F239D3C0C}"/>
              </a:ext>
            </a:extLst>
          </p:cNvPr>
          <p:cNvPicPr/>
          <p:nvPr/>
        </p:nvPicPr>
        <p:blipFill rotWithShape="1">
          <a:blip r:embed="rId18">
            <a:extLst>
              <a:ext uri="{28A0092B-C50C-407E-A947-70E740481C1C}">
                <a14:useLocalDpi xmlns:a14="http://schemas.microsoft.com/office/drawing/2010/main" val="0"/>
              </a:ext>
            </a:extLst>
          </a:blip>
          <a:srcRect t="8026" r="6816" b="13348"/>
          <a:stretch/>
        </p:blipFill>
        <p:spPr bwMode="auto">
          <a:xfrm>
            <a:off x="1313979" y="5589240"/>
            <a:ext cx="702078" cy="864096"/>
          </a:xfrm>
          <a:prstGeom prst="rect">
            <a:avLst/>
          </a:prstGeom>
          <a:noFill/>
          <a:ln>
            <a:noFill/>
          </a:ln>
        </p:spPr>
      </p:pic>
      <p:pic>
        <p:nvPicPr>
          <p:cNvPr id="24" name="Picture 23" descr="Dr. Peter Berry | Adaptation Canada">
            <a:extLst>
              <a:ext uri="{FF2B5EF4-FFF2-40B4-BE49-F238E27FC236}">
                <a16:creationId xmlns:a16="http://schemas.microsoft.com/office/drawing/2014/main" id="{93F6F1BC-9E84-402E-B1C9-7E20F2596446}"/>
              </a:ext>
            </a:extLst>
          </p:cNvPr>
          <p:cNvPicPr/>
          <p:nvPr/>
        </p:nvPicPr>
        <p:blipFill>
          <a:blip r:embed="rId19">
            <a:extLst>
              <a:ext uri="{28A0092B-C50C-407E-A947-70E740481C1C}">
                <a14:useLocalDpi xmlns:a14="http://schemas.microsoft.com/office/drawing/2010/main" val="0"/>
              </a:ext>
            </a:extLst>
          </a:blip>
          <a:srcRect/>
          <a:stretch>
            <a:fillRect/>
          </a:stretch>
        </p:blipFill>
        <p:spPr bwMode="auto">
          <a:xfrm>
            <a:off x="3724307" y="5607242"/>
            <a:ext cx="702078" cy="918102"/>
          </a:xfrm>
          <a:prstGeom prst="rect">
            <a:avLst/>
          </a:prstGeom>
          <a:noFill/>
          <a:ln>
            <a:noFill/>
          </a:ln>
        </p:spPr>
      </p:pic>
      <p:pic>
        <p:nvPicPr>
          <p:cNvPr id="26" name="Picture 25">
            <a:extLst>
              <a:ext uri="{FF2B5EF4-FFF2-40B4-BE49-F238E27FC236}">
                <a16:creationId xmlns:a16="http://schemas.microsoft.com/office/drawing/2014/main" id="{2EBAAC8B-CB72-475D-B719-AC5655D9F2F7}"/>
              </a:ext>
            </a:extLst>
          </p:cNvPr>
          <p:cNvPicPr/>
          <p:nvPr/>
        </p:nvPicPr>
        <p:blipFill>
          <a:blip r:embed="rId20">
            <a:extLst>
              <a:ext uri="{28A0092B-C50C-407E-A947-70E740481C1C}">
                <a14:useLocalDpi xmlns:a14="http://schemas.microsoft.com/office/drawing/2010/main" val="0"/>
              </a:ext>
            </a:extLst>
          </a:blip>
          <a:srcRect/>
          <a:stretch>
            <a:fillRect/>
          </a:stretch>
        </p:blipFill>
        <p:spPr bwMode="auto">
          <a:xfrm>
            <a:off x="4421470" y="5607242"/>
            <a:ext cx="711905" cy="918102"/>
          </a:xfrm>
          <a:prstGeom prst="rect">
            <a:avLst/>
          </a:prstGeom>
          <a:noFill/>
          <a:ln>
            <a:noFill/>
          </a:ln>
        </p:spPr>
      </p:pic>
      <p:pic>
        <p:nvPicPr>
          <p:cNvPr id="29" name="Picture 28">
            <a:extLst>
              <a:ext uri="{FF2B5EF4-FFF2-40B4-BE49-F238E27FC236}">
                <a16:creationId xmlns:a16="http://schemas.microsoft.com/office/drawing/2014/main" id="{370FD6EA-759A-43E5-AF79-9F4840E8FC37}"/>
              </a:ext>
            </a:extLst>
          </p:cNvPr>
          <p:cNvPicPr/>
          <p:nvPr/>
        </p:nvPicPr>
        <p:blipFill>
          <a:blip r:embed="rId21">
            <a:extLst>
              <a:ext uri="{28A0092B-C50C-407E-A947-70E740481C1C}">
                <a14:useLocalDpi xmlns:a14="http://schemas.microsoft.com/office/drawing/2010/main" val="0"/>
              </a:ext>
            </a:extLst>
          </a:blip>
          <a:srcRect/>
          <a:stretch>
            <a:fillRect/>
          </a:stretch>
        </p:blipFill>
        <p:spPr bwMode="auto">
          <a:xfrm>
            <a:off x="2103596" y="5616082"/>
            <a:ext cx="765911" cy="909262"/>
          </a:xfrm>
          <a:prstGeom prst="rect">
            <a:avLst/>
          </a:prstGeom>
          <a:noFill/>
          <a:ln>
            <a:noFill/>
          </a:ln>
        </p:spPr>
      </p:pic>
      <p:sp>
        <p:nvSpPr>
          <p:cNvPr id="3" name="TextBox 2">
            <a:extLst>
              <a:ext uri="{FF2B5EF4-FFF2-40B4-BE49-F238E27FC236}">
                <a16:creationId xmlns:a16="http://schemas.microsoft.com/office/drawing/2014/main" id="{21C03E0E-B26E-4702-AFD6-FCE34A07DD1D}"/>
              </a:ext>
            </a:extLst>
          </p:cNvPr>
          <p:cNvSpPr txBox="1"/>
          <p:nvPr/>
        </p:nvSpPr>
        <p:spPr>
          <a:xfrm>
            <a:off x="1743955" y="2096165"/>
            <a:ext cx="6191232" cy="3580467"/>
          </a:xfrm>
          <a:prstGeom prst="rect">
            <a:avLst/>
          </a:prstGeom>
          <a:noFill/>
        </p:spPr>
        <p:txBody>
          <a:bodyPr wrap="square" rtlCol="0">
            <a:spAutoFit/>
          </a:bodyPr>
          <a:lstStyle/>
          <a:p>
            <a:r>
              <a:rPr lang="en-CA" sz="2100" b="1" dirty="0">
                <a:solidFill>
                  <a:srgbClr val="0070C0"/>
                </a:solidFill>
                <a:latin typeface="Times New Roman" panose="02020603050405020304" pitchFamily="18" charset="0"/>
                <a:cs typeface="Times New Roman" panose="02020603050405020304" pitchFamily="18" charset="0"/>
              </a:rPr>
              <a:t>Focus </a:t>
            </a:r>
          </a:p>
          <a:p>
            <a:r>
              <a:rPr lang="en-CA" sz="2100" b="1" dirty="0">
                <a:solidFill>
                  <a:srgbClr val="0070C0"/>
                </a:solidFill>
                <a:latin typeface="Times New Roman" panose="02020603050405020304" pitchFamily="18" charset="0"/>
                <a:cs typeface="Times New Roman" panose="02020603050405020304" pitchFamily="18" charset="0"/>
              </a:rPr>
              <a:t>    Topics </a:t>
            </a:r>
            <a:endParaRPr lang="en-CA" dirty="0">
              <a:solidFill>
                <a:srgbClr val="0070C0"/>
              </a:solidFill>
              <a:latin typeface="Times New Roman" panose="02020603050405020304" pitchFamily="18" charset="0"/>
              <a:cs typeface="Times New Roman" panose="02020603050405020304" pitchFamily="18" charset="0"/>
            </a:endParaRPr>
          </a:p>
          <a:p>
            <a:r>
              <a:rPr lang="en-CA" sz="2100" b="1" dirty="0">
                <a:solidFill>
                  <a:srgbClr val="7030A0"/>
                </a:solidFill>
                <a:latin typeface="Times New Roman" panose="02020603050405020304" pitchFamily="18" charset="0"/>
                <a:cs typeface="Times New Roman" panose="02020603050405020304" pitchFamily="18" charset="0"/>
              </a:rPr>
              <a:t>Impacts and Adaptation-Resilience Strategies</a:t>
            </a:r>
          </a:p>
          <a:p>
            <a:pPr marL="257175" indent="-257175">
              <a:buFont typeface="Arial" panose="020B0604020202020204" pitchFamily="34" charset="0"/>
              <a:buChar char="•"/>
            </a:pPr>
            <a:r>
              <a:rPr lang="en-CA" b="1" dirty="0">
                <a:solidFill>
                  <a:srgbClr val="C00000"/>
                </a:solidFill>
                <a:latin typeface="Times New Roman" panose="02020603050405020304" pitchFamily="18" charset="0"/>
                <a:cs typeface="Times New Roman" panose="02020603050405020304" pitchFamily="18" charset="0"/>
              </a:rPr>
              <a:t>Heat environments of Canadian communities </a:t>
            </a:r>
          </a:p>
          <a:p>
            <a:pPr marL="95175" indent="-257175">
              <a:buFont typeface="Arial" panose="020B0604020202020204" pitchFamily="34" charset="0"/>
              <a:buChar char="•"/>
            </a:pPr>
            <a:r>
              <a:rPr lang="en-CA" b="1" dirty="0">
                <a:latin typeface="Times New Roman" panose="02020603050405020304" pitchFamily="18" charset="0"/>
                <a:cs typeface="Times New Roman" panose="02020603050405020304" pitchFamily="18" charset="0"/>
              </a:rPr>
              <a:t>Construction Codes - Disaster Risk Reduction for Severe Wind, Hail, Wildfire, and Urban Flooding </a:t>
            </a:r>
          </a:p>
          <a:p>
            <a:pPr marL="95175" indent="-257175">
              <a:buFont typeface="Arial" panose="020B0604020202020204" pitchFamily="34" charset="0"/>
              <a:buChar char="•"/>
            </a:pPr>
            <a:r>
              <a:rPr lang="en-US" b="1" dirty="0">
                <a:solidFill>
                  <a:srgbClr val="00B050"/>
                </a:solidFill>
                <a:latin typeface="Times New Roman" panose="02020603050405020304" pitchFamily="18" charset="0"/>
                <a:cs typeface="Times New Roman" panose="02020603050405020304" pitchFamily="18" charset="0"/>
              </a:rPr>
              <a:t>Building Climate Resilience in Indigenous Communities</a:t>
            </a:r>
            <a:endParaRPr lang="en-CA" b="1" dirty="0">
              <a:solidFill>
                <a:srgbClr val="00B050"/>
              </a:solidFill>
              <a:latin typeface="Times New Roman" panose="02020603050405020304" pitchFamily="18" charset="0"/>
              <a:cs typeface="Times New Roman" panose="02020603050405020304" pitchFamily="18" charset="0"/>
            </a:endParaRPr>
          </a:p>
          <a:p>
            <a:pPr marL="95175" indent="-257175">
              <a:buFont typeface="Arial" panose="020B0604020202020204" pitchFamily="34" charset="0"/>
              <a:buChar char="•"/>
            </a:pPr>
            <a:r>
              <a:rPr lang="en-GB" b="1" dirty="0">
                <a:solidFill>
                  <a:srgbClr val="FFC000"/>
                </a:solidFill>
                <a:latin typeface="Times New Roman" panose="02020603050405020304" pitchFamily="18" charset="0"/>
                <a:cs typeface="Times New Roman" panose="02020603050405020304" pitchFamily="18" charset="0"/>
              </a:rPr>
              <a:t>Climate Change Impacts on Human Health </a:t>
            </a:r>
            <a:endParaRPr lang="en-CA" b="1" dirty="0">
              <a:solidFill>
                <a:srgbClr val="FFC000"/>
              </a:solidFill>
              <a:latin typeface="Times New Roman" panose="02020603050405020304" pitchFamily="18" charset="0"/>
              <a:cs typeface="Times New Roman" panose="02020603050405020304" pitchFamily="18" charset="0"/>
            </a:endParaRPr>
          </a:p>
          <a:p>
            <a:pPr marL="95175" indent="-257175">
              <a:buFont typeface="Arial" panose="020B0604020202020204" pitchFamily="34" charset="0"/>
              <a:buChar char="•"/>
            </a:pPr>
            <a:r>
              <a:rPr lang="en-CA" b="1" dirty="0">
                <a:solidFill>
                  <a:srgbClr val="00B0F0"/>
                </a:solidFill>
                <a:latin typeface="Times New Roman" panose="02020603050405020304" pitchFamily="18" charset="0"/>
                <a:cs typeface="Times New Roman" panose="02020603050405020304" pitchFamily="18" charset="0"/>
              </a:rPr>
              <a:t>Economics and Climate Adaptation </a:t>
            </a:r>
          </a:p>
          <a:p>
            <a:pPr marL="95175" indent="-257175">
              <a:buFont typeface="Arial" panose="020B0604020202020204" pitchFamily="34" charset="0"/>
              <a:buChar char="•"/>
            </a:pPr>
            <a:r>
              <a:rPr lang="en-CA" b="1" dirty="0">
                <a:latin typeface="Times New Roman" panose="02020603050405020304" pitchFamily="18" charset="0"/>
                <a:cs typeface="Times New Roman" panose="02020603050405020304" pitchFamily="18" charset="0"/>
              </a:rPr>
              <a:t>Barriers to Adaptation </a:t>
            </a:r>
          </a:p>
          <a:p>
            <a:pPr marL="94500" indent="-214313">
              <a:buFont typeface="Arial" panose="020B0604020202020204" pitchFamily="34" charset="0"/>
              <a:buChar char="•"/>
            </a:pPr>
            <a:r>
              <a:rPr lang="en-CA" b="1" dirty="0">
                <a:solidFill>
                  <a:srgbClr val="C00000"/>
                </a:solidFill>
                <a:latin typeface="Times New Roman" panose="02020603050405020304" pitchFamily="18" charset="0"/>
                <a:cs typeface="Times New Roman" panose="02020603050405020304" pitchFamily="18" charset="0"/>
              </a:rPr>
              <a:t>Cities Adapt – wildfires </a:t>
            </a:r>
          </a:p>
          <a:p>
            <a:pPr>
              <a:spcBef>
                <a:spcPts val="450"/>
              </a:spcBef>
            </a:pPr>
            <a:endParaRPr lang="en-CA" sz="1350" dirty="0"/>
          </a:p>
        </p:txBody>
      </p:sp>
      <p:pic>
        <p:nvPicPr>
          <p:cNvPr id="6" name="Picture 5">
            <a:extLst>
              <a:ext uri="{FF2B5EF4-FFF2-40B4-BE49-F238E27FC236}">
                <a16:creationId xmlns:a16="http://schemas.microsoft.com/office/drawing/2014/main" id="{79075D05-7820-4181-B9B1-12E9146C2C8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16200000">
            <a:off x="649671" y="4278112"/>
            <a:ext cx="972108" cy="716290"/>
          </a:xfrm>
          <a:prstGeom prst="rect">
            <a:avLst/>
          </a:prstGeom>
        </p:spPr>
      </p:pic>
      <p:pic>
        <p:nvPicPr>
          <p:cNvPr id="10" name="Picture 9">
            <a:extLst>
              <a:ext uri="{FF2B5EF4-FFF2-40B4-BE49-F238E27FC236}">
                <a16:creationId xmlns:a16="http://schemas.microsoft.com/office/drawing/2014/main" id="{F3CDFB68-FD7F-4782-8469-5D5FD04B134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68194" y="3437609"/>
            <a:ext cx="702078" cy="702078"/>
          </a:xfrm>
          <a:prstGeom prst="rect">
            <a:avLst/>
          </a:prstGeom>
        </p:spPr>
      </p:pic>
      <p:sp>
        <p:nvSpPr>
          <p:cNvPr id="14" name="Rectangle 13">
            <a:extLst>
              <a:ext uri="{FF2B5EF4-FFF2-40B4-BE49-F238E27FC236}">
                <a16:creationId xmlns:a16="http://schemas.microsoft.com/office/drawing/2014/main" id="{D407C6EC-9F80-4283-A6FA-98AF4044C8DA}"/>
              </a:ext>
            </a:extLst>
          </p:cNvPr>
          <p:cNvSpPr/>
          <p:nvPr/>
        </p:nvSpPr>
        <p:spPr>
          <a:xfrm>
            <a:off x="8117705" y="1829563"/>
            <a:ext cx="897365" cy="3678667"/>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16" name="Rectangle 15">
            <a:extLst>
              <a:ext uri="{FF2B5EF4-FFF2-40B4-BE49-F238E27FC236}">
                <a16:creationId xmlns:a16="http://schemas.microsoft.com/office/drawing/2014/main" id="{73AAC42E-E0E8-4D66-928D-C8588CE0C577}"/>
              </a:ext>
            </a:extLst>
          </p:cNvPr>
          <p:cNvSpPr/>
          <p:nvPr/>
        </p:nvSpPr>
        <p:spPr>
          <a:xfrm>
            <a:off x="7213260" y="1829563"/>
            <a:ext cx="1743840" cy="97210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33" name="Rectangle 32">
            <a:extLst>
              <a:ext uri="{FF2B5EF4-FFF2-40B4-BE49-F238E27FC236}">
                <a16:creationId xmlns:a16="http://schemas.microsoft.com/office/drawing/2014/main" id="{902B6020-F087-4A17-B319-49DC5FA43231}"/>
              </a:ext>
            </a:extLst>
          </p:cNvPr>
          <p:cNvSpPr/>
          <p:nvPr/>
        </p:nvSpPr>
        <p:spPr>
          <a:xfrm>
            <a:off x="6282366" y="5518160"/>
            <a:ext cx="2742119" cy="111164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34" name="Rectangle 33">
            <a:extLst>
              <a:ext uri="{FF2B5EF4-FFF2-40B4-BE49-F238E27FC236}">
                <a16:creationId xmlns:a16="http://schemas.microsoft.com/office/drawing/2014/main" id="{E15F794D-15EE-408C-ADAC-FA0324143F02}"/>
              </a:ext>
            </a:extLst>
          </p:cNvPr>
          <p:cNvSpPr/>
          <p:nvPr/>
        </p:nvSpPr>
        <p:spPr>
          <a:xfrm>
            <a:off x="3274162" y="1813235"/>
            <a:ext cx="3444260" cy="93864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35" name="Rectangle 34">
            <a:extLst>
              <a:ext uri="{FF2B5EF4-FFF2-40B4-BE49-F238E27FC236}">
                <a16:creationId xmlns:a16="http://schemas.microsoft.com/office/drawing/2014/main" id="{B4C2AF66-C3D2-4D44-B8AB-A3D3D8E2F544}"/>
              </a:ext>
            </a:extLst>
          </p:cNvPr>
          <p:cNvSpPr/>
          <p:nvPr/>
        </p:nvSpPr>
        <p:spPr>
          <a:xfrm>
            <a:off x="354850" y="5503611"/>
            <a:ext cx="4864542" cy="109672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36" name="Rectangle 35">
            <a:extLst>
              <a:ext uri="{FF2B5EF4-FFF2-40B4-BE49-F238E27FC236}">
                <a16:creationId xmlns:a16="http://schemas.microsoft.com/office/drawing/2014/main" id="{7EF60CBE-35C0-46C2-9312-3E231013A12F}"/>
              </a:ext>
            </a:extLst>
          </p:cNvPr>
          <p:cNvSpPr/>
          <p:nvPr/>
        </p:nvSpPr>
        <p:spPr>
          <a:xfrm>
            <a:off x="656835" y="2570732"/>
            <a:ext cx="918102" cy="2592288"/>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pic>
        <p:nvPicPr>
          <p:cNvPr id="30" name="Picture 29">
            <a:extLst>
              <a:ext uri="{FF2B5EF4-FFF2-40B4-BE49-F238E27FC236}">
                <a16:creationId xmlns:a16="http://schemas.microsoft.com/office/drawing/2014/main" id="{7C73D889-A3AE-4C1C-B91E-558B2882D798}"/>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46633" y="2649044"/>
            <a:ext cx="653792" cy="735516"/>
          </a:xfrm>
          <a:prstGeom prst="rect">
            <a:avLst/>
          </a:prstGeom>
        </p:spPr>
      </p:pic>
      <p:cxnSp>
        <p:nvCxnSpPr>
          <p:cNvPr id="32" name="Straight Arrow Connector 31">
            <a:extLst>
              <a:ext uri="{FF2B5EF4-FFF2-40B4-BE49-F238E27FC236}">
                <a16:creationId xmlns:a16="http://schemas.microsoft.com/office/drawing/2014/main" id="{693482D1-E339-4E8B-8BEE-11CCFC441D0E}"/>
              </a:ext>
            </a:extLst>
          </p:cNvPr>
          <p:cNvCxnSpPr>
            <a:cxnSpLocks/>
          </p:cNvCxnSpPr>
          <p:nvPr/>
        </p:nvCxnSpPr>
        <p:spPr>
          <a:xfrm flipH="1">
            <a:off x="5508104" y="4131286"/>
            <a:ext cx="2688940" cy="532117"/>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07D6C0D-DE92-4D9C-85E8-CE4359C1B185}"/>
              </a:ext>
            </a:extLst>
          </p:cNvPr>
          <p:cNvCxnSpPr>
            <a:cxnSpLocks/>
          </p:cNvCxnSpPr>
          <p:nvPr/>
        </p:nvCxnSpPr>
        <p:spPr>
          <a:xfrm flipH="1">
            <a:off x="4312956" y="3486059"/>
            <a:ext cx="3884088" cy="145372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FCED292-C174-412F-BD03-FAFAF8E01F1D}"/>
              </a:ext>
            </a:extLst>
          </p:cNvPr>
          <p:cNvCxnSpPr>
            <a:cxnSpLocks/>
          </p:cNvCxnSpPr>
          <p:nvPr/>
        </p:nvCxnSpPr>
        <p:spPr>
          <a:xfrm flipH="1">
            <a:off x="6407939" y="2736980"/>
            <a:ext cx="1231104" cy="47149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1D19BA6-A12A-4EFA-9A67-1E043729B8E0}"/>
              </a:ext>
            </a:extLst>
          </p:cNvPr>
          <p:cNvCxnSpPr>
            <a:cxnSpLocks/>
          </p:cNvCxnSpPr>
          <p:nvPr/>
        </p:nvCxnSpPr>
        <p:spPr>
          <a:xfrm flipH="1" flipV="1">
            <a:off x="6014931" y="3583383"/>
            <a:ext cx="1811749" cy="193477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B08C1FBE-7EF8-445D-9639-E7D3A4DDEDFA}"/>
              </a:ext>
            </a:extLst>
          </p:cNvPr>
          <p:cNvCxnSpPr>
            <a:cxnSpLocks/>
          </p:cNvCxnSpPr>
          <p:nvPr/>
        </p:nvCxnSpPr>
        <p:spPr>
          <a:xfrm flipH="1">
            <a:off x="4586887" y="2746797"/>
            <a:ext cx="121080" cy="135015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4BE2CB3-16E5-48C8-84FA-20A2694741A8}"/>
              </a:ext>
            </a:extLst>
          </p:cNvPr>
          <p:cNvCxnSpPr>
            <a:cxnSpLocks/>
          </p:cNvCxnSpPr>
          <p:nvPr/>
        </p:nvCxnSpPr>
        <p:spPr>
          <a:xfrm>
            <a:off x="1551397" y="2961221"/>
            <a:ext cx="1272277" cy="1696073"/>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0190CE04-79C1-4457-ACAD-C8DAB7A2761E}"/>
              </a:ext>
            </a:extLst>
          </p:cNvPr>
          <p:cNvCxnSpPr>
            <a:cxnSpLocks/>
          </p:cNvCxnSpPr>
          <p:nvPr/>
        </p:nvCxnSpPr>
        <p:spPr>
          <a:xfrm>
            <a:off x="1538320" y="2982428"/>
            <a:ext cx="836381" cy="18569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614A0FA-BD05-4DCD-AF72-6E7960E77500}"/>
              </a:ext>
            </a:extLst>
          </p:cNvPr>
          <p:cNvSpPr txBox="1"/>
          <p:nvPr/>
        </p:nvSpPr>
        <p:spPr>
          <a:xfrm>
            <a:off x="8281040" y="2632467"/>
            <a:ext cx="531468" cy="300082"/>
          </a:xfrm>
          <a:prstGeom prst="rect">
            <a:avLst/>
          </a:prstGeom>
          <a:solidFill>
            <a:schemeClr val="bg1"/>
          </a:solidFill>
        </p:spPr>
        <p:txBody>
          <a:bodyPr wrap="square" rtlCol="0">
            <a:spAutoFit/>
          </a:bodyPr>
          <a:lstStyle/>
          <a:p>
            <a:r>
              <a:rPr lang="en-CA" sz="1350" b="1" dirty="0">
                <a:solidFill>
                  <a:srgbClr val="0070C0"/>
                </a:solidFill>
                <a:latin typeface="Times New Roman" panose="02020603050405020304" pitchFamily="18" charset="0"/>
                <a:cs typeface="Times New Roman" panose="02020603050405020304" pitchFamily="18" charset="0"/>
              </a:rPr>
              <a:t>PIs</a:t>
            </a:r>
          </a:p>
        </p:txBody>
      </p:sp>
      <p:cxnSp>
        <p:nvCxnSpPr>
          <p:cNvPr id="45" name="Straight Arrow Connector 44">
            <a:extLst>
              <a:ext uri="{FF2B5EF4-FFF2-40B4-BE49-F238E27FC236}">
                <a16:creationId xmlns:a16="http://schemas.microsoft.com/office/drawing/2014/main" id="{2926B72D-7BE8-4671-A5E9-A4133A035659}"/>
              </a:ext>
            </a:extLst>
          </p:cNvPr>
          <p:cNvCxnSpPr>
            <a:cxnSpLocks/>
            <a:stCxn id="26" idx="0"/>
          </p:cNvCxnSpPr>
          <p:nvPr/>
        </p:nvCxnSpPr>
        <p:spPr>
          <a:xfrm flipV="1">
            <a:off x="4777423" y="4397344"/>
            <a:ext cx="135886" cy="1209898"/>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9E51F10-D344-4EA4-BF73-6CE2F72435A0}"/>
              </a:ext>
            </a:extLst>
          </p:cNvPr>
          <p:cNvCxnSpPr>
            <a:cxnSpLocks/>
          </p:cNvCxnSpPr>
          <p:nvPr/>
        </p:nvCxnSpPr>
        <p:spPr>
          <a:xfrm>
            <a:off x="1498064" y="4761835"/>
            <a:ext cx="525599" cy="36928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C6F949F-CE22-4661-9214-6C86620C74CB}"/>
              </a:ext>
            </a:extLst>
          </p:cNvPr>
          <p:cNvSpPr txBox="1"/>
          <p:nvPr/>
        </p:nvSpPr>
        <p:spPr>
          <a:xfrm>
            <a:off x="367466" y="1730888"/>
            <a:ext cx="1308440" cy="738664"/>
          </a:xfrm>
          <a:prstGeom prst="rect">
            <a:avLst/>
          </a:prstGeom>
          <a:noFill/>
        </p:spPr>
        <p:txBody>
          <a:bodyPr wrap="square" rtlCol="0">
            <a:spAutoFit/>
          </a:bodyPr>
          <a:lstStyle/>
          <a:p>
            <a:r>
              <a:rPr lang="en-US" sz="2100" b="1" dirty="0">
                <a:latin typeface="Times New Roman" panose="02020603050405020304" pitchFamily="18" charset="0"/>
                <a:cs typeface="Times New Roman" panose="02020603050405020304" pitchFamily="18" charset="0"/>
              </a:rPr>
              <a:t>The Team</a:t>
            </a:r>
            <a:endParaRPr lang="en-CA" sz="2100" b="1" dirty="0">
              <a:latin typeface="Times New Roman" panose="02020603050405020304" pitchFamily="18" charset="0"/>
              <a:cs typeface="Times New Roman" panose="02020603050405020304" pitchFamily="18" charset="0"/>
            </a:endParaRPr>
          </a:p>
        </p:txBody>
      </p:sp>
      <p:sp>
        <p:nvSpPr>
          <p:cNvPr id="47" name="Rectangle 46">
            <a:extLst>
              <a:ext uri="{FF2B5EF4-FFF2-40B4-BE49-F238E27FC236}">
                <a16:creationId xmlns:a16="http://schemas.microsoft.com/office/drawing/2014/main" id="{447FA08B-00BF-4139-92B1-4C0B215B6EC3}"/>
              </a:ext>
            </a:extLst>
          </p:cNvPr>
          <p:cNvSpPr>
            <a:spLocks/>
          </p:cNvSpPr>
          <p:nvPr/>
        </p:nvSpPr>
        <p:spPr bwMode="auto">
          <a:xfrm>
            <a:off x="0" y="26421"/>
            <a:ext cx="9144000" cy="985162"/>
          </a:xfrm>
          <a:prstGeom prst="rect">
            <a:avLst/>
          </a:prstGeom>
          <a:solidFill>
            <a:srgbClr val="002060"/>
          </a:solidFill>
          <a:ln w="9525">
            <a:solidFill>
              <a:srgbClr val="000000"/>
            </a:solidFill>
            <a:miter lim="800000"/>
            <a:headEnd/>
            <a:tailEnd/>
          </a:ln>
        </p:spPr>
        <p:txBody>
          <a:bodyPr lIns="0" tIns="0" rIns="0" bIns="0"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1" cap="all" dirty="0">
                <a:solidFill>
                  <a:schemeClr val="bg1"/>
                </a:solidFill>
                <a:cs typeface="Times New Roman" panose="02020603050405020304" pitchFamily="18" charset="0"/>
              </a:rPr>
              <a:t>       </a:t>
            </a:r>
            <a:r>
              <a:rPr lang="en-CA" altLang="en-US" sz="2700" b="1" dirty="0">
                <a:solidFill>
                  <a:schemeClr val="bg1"/>
                </a:solidFill>
                <a:ea typeface="Calibri" panose="020F0502020204030204" pitchFamily="34" charset="0"/>
                <a:cs typeface="Times New Roman" panose="02020603050405020304" pitchFamily="18" charset="0"/>
              </a:rPr>
              <a:t>Building Climate Resilient Communities</a:t>
            </a:r>
          </a:p>
          <a:p>
            <a:pPr algn="ctr"/>
            <a:r>
              <a:rPr lang="en-CA" altLang="en-US" sz="2700" b="1" dirty="0">
                <a:solidFill>
                  <a:schemeClr val="bg1"/>
                </a:solidFill>
                <a:cs typeface="Times New Roman" panose="02020603050405020304" pitchFamily="18" charset="0"/>
              </a:rPr>
              <a:t>SSHRC Knowledge Synthesis Grant – 2020-1</a:t>
            </a:r>
            <a:endParaRPr lang="en-CA" altLang="en-US" sz="1200" dirty="0">
              <a:solidFill>
                <a:schemeClr val="bg1"/>
              </a:solidFill>
              <a:cs typeface="Times New Roman" panose="02020603050405020304" pitchFamily="18" charset="0"/>
            </a:endParaRPr>
          </a:p>
          <a:p>
            <a:pPr algn="ctr" eaLnBrk="1" hangingPunct="1"/>
            <a:endParaRPr lang="en-US" altLang="en-US" sz="1050" i="1" dirty="0">
              <a:solidFill>
                <a:schemeClr val="bg1"/>
              </a:solidFill>
              <a:latin typeface="Arial" panose="020B0604020202020204" pitchFamily="34" charset="0"/>
              <a:ea typeface="MS PGothic" panose="020B0600070205080204" pitchFamily="34" charset="-128"/>
              <a:cs typeface="Times New Roman" panose="02020603050405020304" pitchFamily="18" charset="0"/>
              <a:sym typeface="Arial" panose="020B0604020202020204" pitchFamily="34" charset="0"/>
            </a:endParaRPr>
          </a:p>
        </p:txBody>
      </p:sp>
      <p:sp>
        <p:nvSpPr>
          <p:cNvPr id="53" name="TextBox 52">
            <a:extLst>
              <a:ext uri="{FF2B5EF4-FFF2-40B4-BE49-F238E27FC236}">
                <a16:creationId xmlns:a16="http://schemas.microsoft.com/office/drawing/2014/main" id="{A72944EF-80C8-42A0-B63F-8AA6E7641C37}"/>
              </a:ext>
            </a:extLst>
          </p:cNvPr>
          <p:cNvSpPr txBox="1"/>
          <p:nvPr/>
        </p:nvSpPr>
        <p:spPr>
          <a:xfrm>
            <a:off x="118802" y="581006"/>
            <a:ext cx="8819859" cy="1200329"/>
          </a:xfrm>
          <a:prstGeom prst="rect">
            <a:avLst/>
          </a:prstGeom>
          <a:solidFill>
            <a:srgbClr val="00B050"/>
          </a:solidFill>
          <a:ln w="76200">
            <a:solidFill>
              <a:srgbClr val="00B050"/>
            </a:solidFill>
          </a:ln>
        </p:spPr>
        <p:txBody>
          <a:bodyPr wrap="square" rtlCol="0">
            <a:spAutoFit/>
          </a:bodyPr>
          <a:lstStyle/>
          <a:p>
            <a:pPr>
              <a:spcAft>
                <a:spcPts val="450"/>
              </a:spcAft>
            </a:pPr>
            <a:r>
              <a:rPr lang="en-CA" sz="2400" b="1" i="1" dirty="0">
                <a:solidFill>
                  <a:schemeClr val="bg1"/>
                </a:solidFill>
                <a:latin typeface="Times New Roman" panose="02020603050405020304" pitchFamily="18" charset="0"/>
                <a:cs typeface="Times New Roman" panose="02020603050405020304" pitchFamily="18" charset="0"/>
              </a:rPr>
              <a:t>How can communities across Canada proactively advance climate- resilience to effectively reduce the risk of adverse climate impacts, loss and damage?  </a:t>
            </a:r>
            <a:r>
              <a:rPr lang="en-CA" sz="2100" u="sng" dirty="0">
                <a:solidFill>
                  <a:schemeClr val="bg1"/>
                </a:solidFill>
                <a:latin typeface="Times New Roman" panose="02020603050405020304" pitchFamily="18" charset="0"/>
                <a:cs typeface="Times New Roman" panose="02020603050405020304" pitchFamily="18" charset="0"/>
                <a:hlinkClick r:id="rId25">
                  <a:extLst>
                    <a:ext uri="{A12FA001-AC4F-418D-AE19-62706E023703}">
                      <ahyp:hlinkClr xmlns:ahyp="http://schemas.microsoft.com/office/drawing/2018/hyperlinkcolor" val="tx"/>
                    </a:ext>
                  </a:extLst>
                </a:hlinkClick>
              </a:rPr>
              <a:t>https://ir.lib.uwo.ca/geographypub/369</a:t>
            </a:r>
            <a:endParaRPr lang="en-CA" sz="2400" dirty="0">
              <a:solidFill>
                <a:schemeClr val="bg1"/>
              </a:solidFill>
            </a:endParaRPr>
          </a:p>
        </p:txBody>
      </p:sp>
    </p:spTree>
    <p:extLst>
      <p:ext uri="{BB962C8B-B14F-4D97-AF65-F5344CB8AC3E}">
        <p14:creationId xmlns:p14="http://schemas.microsoft.com/office/powerpoint/2010/main" val="243734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3" grpId="0" animBg="1"/>
      <p:bldP spid="34" grpId="0" animBg="1"/>
      <p:bldP spid="35" grpId="0" animBg="1"/>
      <p:bldP spid="5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CF0E81-8736-41D0-A2D3-2E8A8F8983F4}"/>
              </a:ext>
            </a:extLst>
          </p:cNvPr>
          <p:cNvSpPr>
            <a:spLocks noGrp="1"/>
          </p:cNvSpPr>
          <p:nvPr>
            <p:ph idx="1"/>
          </p:nvPr>
        </p:nvSpPr>
        <p:spPr>
          <a:xfrm>
            <a:off x="215516" y="269986"/>
            <a:ext cx="8712968" cy="3951102"/>
          </a:xfrm>
        </p:spPr>
        <p:txBody>
          <a:bodyPr>
            <a:normAutofit fontScale="25000" lnSpcReduction="20000"/>
          </a:bodyPr>
          <a:lstStyle/>
          <a:p>
            <a:endParaRPr lang="en-CA" sz="2600" b="1" dirty="0">
              <a:latin typeface="Times New Roman" panose="02020603050405020304" pitchFamily="18" charset="0"/>
              <a:cs typeface="Times New Roman" panose="02020603050405020304" pitchFamily="18" charset="0"/>
            </a:endParaRPr>
          </a:p>
          <a:p>
            <a:pPr marL="0" indent="-226800">
              <a:lnSpc>
                <a:spcPct val="120000"/>
              </a:lnSpc>
              <a:spcBef>
                <a:spcPts val="0"/>
              </a:spcBef>
            </a:pPr>
            <a:r>
              <a:rPr lang="en-CA" sz="8000" b="1" u="sng" dirty="0">
                <a:solidFill>
                  <a:srgbClr val="00B050"/>
                </a:solidFill>
                <a:latin typeface="Times New Roman" panose="02020603050405020304" pitchFamily="18" charset="0"/>
                <a:cs typeface="Times New Roman" panose="02020603050405020304" pitchFamily="18" charset="0"/>
              </a:rPr>
              <a:t>A Healthy Environment and Healthy Economy (HE-HE) Plan (Dec. 2020)</a:t>
            </a:r>
          </a:p>
          <a:p>
            <a:pPr marL="0" lvl="1" indent="-226800">
              <a:lnSpc>
                <a:spcPct val="120000"/>
              </a:lnSpc>
              <a:spcBef>
                <a:spcPts val="0"/>
              </a:spcBef>
              <a:buNone/>
            </a:pPr>
            <a:r>
              <a:rPr lang="en-CA" sz="8000" b="1" dirty="0">
                <a:solidFill>
                  <a:srgbClr val="00B050"/>
                </a:solidFill>
                <a:latin typeface="Times New Roman" panose="02020603050405020304" pitchFamily="18" charset="0"/>
                <a:cs typeface="Times New Roman" panose="02020603050405020304" pitchFamily="18" charset="0"/>
              </a:rPr>
              <a:t>  Pillars: </a:t>
            </a:r>
            <a:r>
              <a:rPr lang="en-CA" sz="8000" b="1" i="1" u="sng" dirty="0">
                <a:solidFill>
                  <a:srgbClr val="00B050"/>
                </a:solidFill>
                <a:latin typeface="Times New Roman" panose="02020603050405020304" pitchFamily="18" charset="0"/>
                <a:cs typeface="Times New Roman" panose="02020603050405020304" pitchFamily="18" charset="0"/>
              </a:rPr>
              <a:t>Power of Nature </a:t>
            </a:r>
            <a:r>
              <a:rPr lang="en-CA" sz="8000" b="1" i="1" dirty="0">
                <a:solidFill>
                  <a:srgbClr val="00B050"/>
                </a:solidFill>
                <a:latin typeface="Times New Roman" panose="02020603050405020304" pitchFamily="18" charset="0"/>
                <a:cs typeface="Times New Roman" panose="02020603050405020304" pitchFamily="18" charset="0"/>
              </a:rPr>
              <a:t>to Support Healthier Families and </a:t>
            </a:r>
            <a:r>
              <a:rPr lang="en-CA" sz="8000" b="1" i="1" u="sng" dirty="0">
                <a:solidFill>
                  <a:srgbClr val="00B050"/>
                </a:solidFill>
                <a:latin typeface="Times New Roman" panose="02020603050405020304" pitchFamily="18" charset="0"/>
                <a:cs typeface="Times New Roman" panose="02020603050405020304" pitchFamily="18" charset="0"/>
              </a:rPr>
              <a:t>More Resilient Communities</a:t>
            </a:r>
            <a:r>
              <a:rPr lang="en-CA" sz="8000" b="1" i="1" dirty="0">
                <a:solidFill>
                  <a:srgbClr val="00B050"/>
                </a:solidFill>
                <a:latin typeface="Times New Roman" panose="02020603050405020304" pitchFamily="18" charset="0"/>
                <a:cs typeface="Times New Roman" panose="02020603050405020304" pitchFamily="18" charset="0"/>
              </a:rPr>
              <a:t>.</a:t>
            </a:r>
          </a:p>
          <a:p>
            <a:pPr marL="0" lvl="0" indent="-226800">
              <a:lnSpc>
                <a:spcPct val="120000"/>
              </a:lnSpc>
              <a:spcBef>
                <a:spcPts val="0"/>
              </a:spcBef>
            </a:pPr>
            <a:r>
              <a:rPr lang="en-CA" sz="8000" b="1" i="1" dirty="0">
                <a:solidFill>
                  <a:srgbClr val="C00000"/>
                </a:solidFill>
                <a:latin typeface="Times New Roman" panose="02020603050405020304" pitchFamily="18" charset="0"/>
                <a:cs typeface="Times New Roman" panose="02020603050405020304" pitchFamily="18" charset="0"/>
              </a:rPr>
              <a:t>Develop Canada’s first-ever </a:t>
            </a:r>
            <a:r>
              <a:rPr lang="en-CA" sz="8000" b="1" i="1" u="sng" dirty="0">
                <a:solidFill>
                  <a:srgbClr val="C00000"/>
                </a:solidFill>
                <a:latin typeface="Times New Roman" panose="02020603050405020304" pitchFamily="18" charset="0"/>
                <a:cs typeface="Times New Roman" panose="02020603050405020304" pitchFamily="18" charset="0"/>
              </a:rPr>
              <a:t>National Adaptation Strategy</a:t>
            </a:r>
            <a:r>
              <a:rPr lang="en-CA" sz="8000" b="1" i="1" dirty="0">
                <a:solidFill>
                  <a:srgbClr val="C00000"/>
                </a:solidFill>
                <a:latin typeface="Times New Roman" panose="02020603050405020304" pitchFamily="18" charset="0"/>
                <a:cs typeface="Times New Roman" panose="02020603050405020304" pitchFamily="18" charset="0"/>
              </a:rPr>
              <a:t>, </a:t>
            </a:r>
            <a:endParaRPr lang="en-CA" sz="8000" b="1" dirty="0">
              <a:solidFill>
                <a:srgbClr val="C00000"/>
              </a:solidFill>
              <a:latin typeface="Times New Roman" panose="02020603050405020304" pitchFamily="18" charset="0"/>
              <a:cs typeface="Times New Roman" panose="02020603050405020304" pitchFamily="18" charset="0"/>
            </a:endParaRPr>
          </a:p>
          <a:p>
            <a:pPr marL="0" lvl="0" indent="-226800">
              <a:lnSpc>
                <a:spcPct val="120000"/>
              </a:lnSpc>
              <a:spcBef>
                <a:spcPts val="0"/>
              </a:spcBef>
            </a:pPr>
            <a:r>
              <a:rPr lang="en-CA" sz="8000" b="1" dirty="0">
                <a:solidFill>
                  <a:srgbClr val="00B050"/>
                </a:solidFill>
                <a:latin typeface="Times New Roman" panose="02020603050405020304" pitchFamily="18" charset="0"/>
                <a:cs typeface="Times New Roman" panose="02020603050405020304" pitchFamily="18" charset="0"/>
              </a:rPr>
              <a:t>Supreme Court (2021): </a:t>
            </a:r>
            <a:r>
              <a:rPr lang="en-CA" sz="8000" b="1" i="1" dirty="0">
                <a:solidFill>
                  <a:srgbClr val="00B050"/>
                </a:solidFill>
                <a:latin typeface="Times New Roman" panose="02020603050405020304" pitchFamily="18" charset="0"/>
                <a:cs typeface="Times New Roman" panose="02020603050405020304" pitchFamily="18" charset="0"/>
              </a:rPr>
              <a:t>global warming - beyond provincial boundaries</a:t>
            </a:r>
            <a:r>
              <a:rPr lang="en-CA" sz="8000" b="1" dirty="0">
                <a:solidFill>
                  <a:srgbClr val="00B050"/>
                </a:solidFill>
                <a:latin typeface="Times New Roman" panose="02020603050405020304" pitchFamily="18" charset="0"/>
                <a:cs typeface="Times New Roman" panose="02020603050405020304" pitchFamily="18" charset="0"/>
              </a:rPr>
              <a:t>.         </a:t>
            </a:r>
          </a:p>
          <a:p>
            <a:pPr marL="0" lvl="0" indent="-226800">
              <a:lnSpc>
                <a:spcPct val="120000"/>
              </a:lnSpc>
              <a:spcBef>
                <a:spcPts val="0"/>
              </a:spcBef>
            </a:pPr>
            <a:r>
              <a:rPr lang="en-CA" sz="8000" b="1" u="sng" dirty="0">
                <a:solidFill>
                  <a:srgbClr val="00B050"/>
                </a:solidFill>
                <a:latin typeface="Times New Roman" panose="02020603050405020304" pitchFamily="18" charset="0"/>
                <a:cs typeface="Times New Roman" panose="02020603050405020304" pitchFamily="18" charset="0"/>
              </a:rPr>
              <a:t>Multi-level governance arrangements to address climate-related events</a:t>
            </a:r>
            <a:r>
              <a:rPr lang="en-CA" sz="8000" b="1" dirty="0">
                <a:solidFill>
                  <a:srgbClr val="00B050"/>
                </a:solidFill>
                <a:latin typeface="Times New Roman" panose="02020603050405020304" pitchFamily="18" charset="0"/>
                <a:cs typeface="Times New Roman" panose="02020603050405020304" pitchFamily="18" charset="0"/>
              </a:rPr>
              <a:t>.  </a:t>
            </a:r>
          </a:p>
          <a:p>
            <a:pPr marL="0" indent="-226800">
              <a:lnSpc>
                <a:spcPct val="120000"/>
              </a:lnSpc>
              <a:spcBef>
                <a:spcPts val="0"/>
              </a:spcBef>
            </a:pPr>
            <a:r>
              <a:rPr lang="en-CA" sz="8000" b="1" u="sng" dirty="0">
                <a:solidFill>
                  <a:srgbClr val="C00000"/>
                </a:solidFill>
                <a:latin typeface="Times New Roman" panose="02020603050405020304" pitchFamily="18" charset="0"/>
                <a:cs typeface="Times New Roman" panose="02020603050405020304" pitchFamily="18" charset="0"/>
              </a:rPr>
              <a:t>National Issues Report  2021 – Summary comments</a:t>
            </a:r>
          </a:p>
          <a:p>
            <a:pPr marL="685800" lvl="1" indent="-226800">
              <a:lnSpc>
                <a:spcPct val="120000"/>
              </a:lnSpc>
              <a:spcBef>
                <a:spcPts val="0"/>
              </a:spcBef>
            </a:pPr>
            <a:r>
              <a:rPr lang="en-CA" sz="8000" b="1" u="sng" dirty="0">
                <a:solidFill>
                  <a:srgbClr val="C00000"/>
                </a:solidFill>
                <a:latin typeface="Times New Roman" panose="02020603050405020304" pitchFamily="18" charset="0"/>
                <a:cs typeface="Times New Roman" panose="02020603050405020304" pitchFamily="18" charset="0"/>
              </a:rPr>
              <a:t>Large gaps </a:t>
            </a:r>
            <a:r>
              <a:rPr lang="en-CA" sz="8000" b="1" dirty="0">
                <a:solidFill>
                  <a:srgbClr val="C00000"/>
                </a:solidFill>
                <a:latin typeface="Times New Roman" panose="02020603050405020304" pitchFamily="18" charset="0"/>
                <a:cs typeface="Times New Roman" panose="02020603050405020304" pitchFamily="18" charset="0"/>
              </a:rPr>
              <a:t>remain in our preparedness for climate change, as demonstrated by recent impacts of extreme weather events.</a:t>
            </a:r>
          </a:p>
          <a:p>
            <a:pPr marL="685800" lvl="1" indent="-226800">
              <a:lnSpc>
                <a:spcPct val="120000"/>
              </a:lnSpc>
              <a:spcBef>
                <a:spcPts val="0"/>
              </a:spcBef>
            </a:pPr>
            <a:r>
              <a:rPr lang="en-CA" sz="8000" b="1" dirty="0">
                <a:solidFill>
                  <a:srgbClr val="C00000"/>
                </a:solidFill>
                <a:latin typeface="Times New Roman" panose="02020603050405020304" pitchFamily="18" charset="0"/>
                <a:cs typeface="Times New Roman" panose="02020603050405020304" pitchFamily="18" charset="0"/>
              </a:rPr>
              <a:t>Lessons on good practices are emerging</a:t>
            </a:r>
          </a:p>
          <a:p>
            <a:pPr marL="685800" lvl="1" indent="-226800">
              <a:lnSpc>
                <a:spcPct val="120000"/>
              </a:lnSpc>
              <a:spcBef>
                <a:spcPts val="0"/>
              </a:spcBef>
            </a:pPr>
            <a:r>
              <a:rPr lang="en-CA" sz="8000" b="1" u="sng" dirty="0">
                <a:solidFill>
                  <a:srgbClr val="C00000"/>
                </a:solidFill>
                <a:latin typeface="Times New Roman" panose="02020603050405020304" pitchFamily="18" charset="0"/>
                <a:cs typeface="Times New Roman" panose="02020603050405020304" pitchFamily="18" charset="0"/>
              </a:rPr>
              <a:t>Climate change adaptation deficit in Canada </a:t>
            </a:r>
            <a:endParaRPr lang="en-CA" sz="8000" b="1" dirty="0">
              <a:solidFill>
                <a:srgbClr val="C00000"/>
              </a:solidFill>
              <a:latin typeface="Times New Roman" panose="02020603050405020304" pitchFamily="18" charset="0"/>
              <a:cs typeface="Times New Roman" panose="02020603050405020304" pitchFamily="18" charset="0"/>
            </a:endParaRPr>
          </a:p>
          <a:p>
            <a:pPr lvl="0"/>
            <a:endParaRPr lang="en-CA" sz="6400" b="1" dirty="0">
              <a:solidFill>
                <a:srgbClr val="00B050"/>
              </a:solidFill>
              <a:latin typeface="Times New Roman" panose="02020603050405020304" pitchFamily="18" charset="0"/>
              <a:cs typeface="Times New Roman" panose="02020603050405020304" pitchFamily="18" charset="0"/>
            </a:endParaRPr>
          </a:p>
          <a:p>
            <a:pPr lvl="1"/>
            <a:endParaRPr lang="en-CA" sz="9200" b="1" dirty="0">
              <a:solidFill>
                <a:srgbClr val="00B050"/>
              </a:solidFill>
              <a:latin typeface="Times New Roman" panose="02020603050405020304" pitchFamily="18" charset="0"/>
              <a:cs typeface="Times New Roman" panose="02020603050405020304" pitchFamily="18" charset="0"/>
            </a:endParaRPr>
          </a:p>
          <a:p>
            <a:endParaRPr lang="en-CA" dirty="0"/>
          </a:p>
          <a:p>
            <a:endParaRPr lang="en-CA" sz="11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4D389DA-A3CD-4E0A-A972-9E8F427F83A7}"/>
              </a:ext>
            </a:extLst>
          </p:cNvPr>
          <p:cNvSpPr>
            <a:spLocks/>
          </p:cNvSpPr>
          <p:nvPr/>
        </p:nvSpPr>
        <p:spPr bwMode="auto">
          <a:xfrm>
            <a:off x="-16446" y="-27384"/>
            <a:ext cx="9124950" cy="404665"/>
          </a:xfrm>
          <a:prstGeom prst="rect">
            <a:avLst/>
          </a:prstGeom>
          <a:solidFill>
            <a:srgbClr val="002060"/>
          </a:solidFill>
          <a:ln w="9525">
            <a:solidFill>
              <a:srgbClr val="000000"/>
            </a:solidFill>
            <a:miter lim="800000"/>
            <a:headEnd/>
            <a:tailEnd/>
          </a:ln>
        </p:spPr>
        <p:txBody>
          <a:bodyPr lIns="0" tIns="0" rIns="0" bIns="0"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CA" b="1" dirty="0"/>
              <a:t>4.   </a:t>
            </a:r>
            <a:r>
              <a:rPr lang="en-CA" b="1" dirty="0">
                <a:solidFill>
                  <a:schemeClr val="bg1"/>
                </a:solidFill>
              </a:rPr>
              <a:t>Canadian Climate Resilience Agenda </a:t>
            </a:r>
            <a:endParaRPr lang="en-CA" dirty="0">
              <a:solidFill>
                <a:schemeClr val="bg1"/>
              </a:solidFill>
            </a:endParaRPr>
          </a:p>
        </p:txBody>
      </p:sp>
      <p:sp>
        <p:nvSpPr>
          <p:cNvPr id="4" name="Rectangle 3">
            <a:extLst>
              <a:ext uri="{FF2B5EF4-FFF2-40B4-BE49-F238E27FC236}">
                <a16:creationId xmlns:a16="http://schemas.microsoft.com/office/drawing/2014/main" id="{672B790A-BF7A-4C8F-8D7E-901E7AEDF1AF}"/>
              </a:ext>
            </a:extLst>
          </p:cNvPr>
          <p:cNvSpPr>
            <a:spLocks/>
          </p:cNvSpPr>
          <p:nvPr/>
        </p:nvSpPr>
        <p:spPr bwMode="auto">
          <a:xfrm>
            <a:off x="-16446" y="3861048"/>
            <a:ext cx="9138617" cy="495550"/>
          </a:xfrm>
          <a:prstGeom prst="rect">
            <a:avLst/>
          </a:prstGeom>
          <a:solidFill>
            <a:srgbClr val="002060"/>
          </a:solidFill>
          <a:ln w="9525">
            <a:solidFill>
              <a:srgbClr val="000000"/>
            </a:solidFill>
            <a:miter lim="800000"/>
            <a:headEnd/>
            <a:tailEnd/>
          </a:ln>
        </p:spPr>
        <p:txBody>
          <a:bodyPr lIns="0" tIns="0" rIns="0" bIns="0"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CA" sz="2800" b="1" dirty="0">
                <a:solidFill>
                  <a:schemeClr val="bg1"/>
                </a:solidFill>
                <a:cs typeface="Times New Roman" panose="02020603050405020304" pitchFamily="18" charset="0"/>
              </a:rPr>
              <a:t>Key Messages - Building Climate Resilient Communities</a:t>
            </a:r>
          </a:p>
        </p:txBody>
      </p:sp>
      <p:sp>
        <p:nvSpPr>
          <p:cNvPr id="2" name="TextBox 1">
            <a:extLst>
              <a:ext uri="{FF2B5EF4-FFF2-40B4-BE49-F238E27FC236}">
                <a16:creationId xmlns:a16="http://schemas.microsoft.com/office/drawing/2014/main" id="{49737F1B-A0BE-4898-940C-FCB9E8430C7B}"/>
              </a:ext>
            </a:extLst>
          </p:cNvPr>
          <p:cNvSpPr txBox="1"/>
          <p:nvPr/>
        </p:nvSpPr>
        <p:spPr>
          <a:xfrm>
            <a:off x="204106" y="4437112"/>
            <a:ext cx="3359782" cy="2031325"/>
          </a:xfrm>
          <a:prstGeom prst="rect">
            <a:avLst/>
          </a:prstGeom>
          <a:noFill/>
        </p:spPr>
        <p:txBody>
          <a:bodyPr wrap="square" rtlCol="0">
            <a:spAutoFit/>
          </a:bodyPr>
          <a:lstStyle/>
          <a:p>
            <a:r>
              <a:rPr lang="en-CA" sz="1800" b="1" dirty="0">
                <a:solidFill>
                  <a:srgbClr val="C00000"/>
                </a:solidFill>
                <a:latin typeface="Times New Roman" panose="02020603050405020304" pitchFamily="18" charset="0"/>
                <a:cs typeface="Times New Roman" panose="02020603050405020304" pitchFamily="18" charset="0"/>
              </a:rPr>
              <a:t>Climate change is impacting communities, health, and the entire society.  </a:t>
            </a:r>
            <a:r>
              <a:rPr lang="en-GB" sz="1800" b="1" dirty="0">
                <a:solidFill>
                  <a:srgbClr val="C00000"/>
                </a:solidFill>
                <a:latin typeface="Times New Roman" panose="02020603050405020304" pitchFamily="18" charset="0"/>
                <a:cs typeface="Times New Roman" panose="02020603050405020304" pitchFamily="18" charset="0"/>
              </a:rPr>
              <a:t>Local-scale </a:t>
            </a:r>
            <a:r>
              <a:rPr lang="en-CA" sz="1800" b="1" dirty="0">
                <a:solidFill>
                  <a:srgbClr val="C00000"/>
                </a:solidFill>
                <a:latin typeface="Times New Roman" panose="02020603050405020304" pitchFamily="18" charset="0"/>
                <a:cs typeface="Times New Roman" panose="02020603050405020304" pitchFamily="18" charset="0"/>
              </a:rPr>
              <a:t>warming due to urbanization adds to heat burden and</a:t>
            </a:r>
          </a:p>
          <a:p>
            <a:r>
              <a:rPr lang="en-CA" sz="1800" b="1" dirty="0">
                <a:solidFill>
                  <a:srgbClr val="C00000"/>
                </a:solidFill>
                <a:latin typeface="Times New Roman" panose="02020603050405020304" pitchFamily="18" charset="0"/>
                <a:cs typeface="Times New Roman" panose="02020603050405020304" pitchFamily="18" charset="0"/>
              </a:rPr>
              <a:t>social, health and </a:t>
            </a:r>
          </a:p>
          <a:p>
            <a:r>
              <a:rPr lang="en-CA" sz="1800" b="1" dirty="0">
                <a:solidFill>
                  <a:srgbClr val="C00000"/>
                </a:solidFill>
                <a:latin typeface="Times New Roman" panose="02020603050405020304" pitchFamily="18" charset="0"/>
                <a:cs typeface="Times New Roman" panose="02020603050405020304" pitchFamily="18" charset="0"/>
              </a:rPr>
              <a:t>economic impacts.</a:t>
            </a:r>
          </a:p>
        </p:txBody>
      </p:sp>
      <p:pic>
        <p:nvPicPr>
          <p:cNvPr id="6" name="Picture 11">
            <a:extLst>
              <a:ext uri="{FF2B5EF4-FFF2-40B4-BE49-F238E27FC236}">
                <a16:creationId xmlns:a16="http://schemas.microsoft.com/office/drawing/2014/main" id="{B005CF43-3997-451C-9C5F-9990458E3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5850" y="4437112"/>
            <a:ext cx="5024622" cy="2193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D62EECE3-84E4-42A8-8C09-10456C0846C7}"/>
              </a:ext>
            </a:extLst>
          </p:cNvPr>
          <p:cNvSpPr/>
          <p:nvPr/>
        </p:nvSpPr>
        <p:spPr bwMode="auto">
          <a:xfrm>
            <a:off x="6156176" y="4509121"/>
            <a:ext cx="648072" cy="2131744"/>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CA" sz="1800" b="0" i="0" u="none" strike="noStrike" cap="none" normalizeH="0" baseline="0">
              <a:ln>
                <a:noFill/>
              </a:ln>
              <a:solidFill>
                <a:schemeClr val="tx1"/>
              </a:solidFill>
              <a:effectLst/>
              <a:latin typeface="Arial" pitchFamily="34" charset="0"/>
              <a:ea typeface="Arial Unicode MS" pitchFamily="34" charset="-128"/>
              <a:cs typeface="Arial Unicode MS" pitchFamily="34" charset="-128"/>
            </a:endParaRPr>
          </a:p>
        </p:txBody>
      </p:sp>
      <p:sp>
        <p:nvSpPr>
          <p:cNvPr id="8" name="TextBox 7">
            <a:extLst>
              <a:ext uri="{FF2B5EF4-FFF2-40B4-BE49-F238E27FC236}">
                <a16:creationId xmlns:a16="http://schemas.microsoft.com/office/drawing/2014/main" id="{4DD5BDC3-642B-43EE-9B0E-AC4ECB6F5DE8}"/>
              </a:ext>
            </a:extLst>
          </p:cNvPr>
          <p:cNvSpPr txBox="1"/>
          <p:nvPr/>
        </p:nvSpPr>
        <p:spPr>
          <a:xfrm rot="10954106" flipH="1" flipV="1">
            <a:off x="6342872" y="4642481"/>
            <a:ext cx="686097" cy="338554"/>
          </a:xfrm>
          <a:prstGeom prst="rect">
            <a:avLst/>
          </a:prstGeom>
          <a:noFill/>
        </p:spPr>
        <p:txBody>
          <a:bodyPr wrap="square" rtlCol="0">
            <a:spAutoFit/>
          </a:bodyPr>
          <a:lstStyle/>
          <a:p>
            <a:r>
              <a:rPr lang="en-CA" sz="1600" b="1" dirty="0">
                <a:solidFill>
                  <a:srgbClr val="FF0000"/>
                </a:solidFill>
                <a:latin typeface="Times New Roman" panose="02020603050405020304" pitchFamily="18" charset="0"/>
                <a:cs typeface="Times New Roman" panose="02020603050405020304" pitchFamily="18" charset="0"/>
              </a:rPr>
              <a:t>40</a:t>
            </a:r>
          </a:p>
        </p:txBody>
      </p:sp>
      <p:pic>
        <p:nvPicPr>
          <p:cNvPr id="9" name="Picture 3">
            <a:extLst>
              <a:ext uri="{FF2B5EF4-FFF2-40B4-BE49-F238E27FC236}">
                <a16:creationId xmlns:a16="http://schemas.microsoft.com/office/drawing/2014/main" id="{5FC0021C-7C49-4DD7-8F07-34386457F80C}"/>
              </a:ext>
            </a:extLst>
          </p:cNvPr>
          <p:cNvPicPr>
            <a:picLocks noChangeAspect="1" noChangeArrowheads="1"/>
          </p:cNvPicPr>
          <p:nvPr/>
        </p:nvPicPr>
        <p:blipFill>
          <a:blip r:embed="rId3" cstate="print"/>
          <a:srcRect t="12678"/>
          <a:stretch>
            <a:fillRect/>
          </a:stretch>
        </p:blipFill>
        <p:spPr bwMode="auto">
          <a:xfrm>
            <a:off x="2863653" y="5645905"/>
            <a:ext cx="932197" cy="962268"/>
          </a:xfrm>
          <a:prstGeom prst="rect">
            <a:avLst/>
          </a:prstGeom>
          <a:noFill/>
          <a:ln w="9525">
            <a:noFill/>
            <a:miter lim="800000"/>
            <a:headEnd/>
            <a:tailEnd/>
          </a:ln>
        </p:spPr>
      </p:pic>
    </p:spTree>
    <p:extLst>
      <p:ext uri="{BB962C8B-B14F-4D97-AF65-F5344CB8AC3E}">
        <p14:creationId xmlns:p14="http://schemas.microsoft.com/office/powerpoint/2010/main" val="382632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CF0E81-8736-41D0-A2D3-2E8A8F8983F4}"/>
              </a:ext>
            </a:extLst>
          </p:cNvPr>
          <p:cNvSpPr>
            <a:spLocks noGrp="1"/>
          </p:cNvSpPr>
          <p:nvPr>
            <p:ph idx="1"/>
          </p:nvPr>
        </p:nvSpPr>
        <p:spPr>
          <a:xfrm>
            <a:off x="287524" y="764704"/>
            <a:ext cx="8568952" cy="5760640"/>
          </a:xfrm>
        </p:spPr>
        <p:txBody>
          <a:bodyPr>
            <a:normAutofit fontScale="47500" lnSpcReduction="20000"/>
          </a:bodyPr>
          <a:lstStyle/>
          <a:p>
            <a:pPr marL="0" indent="-226800">
              <a:lnSpc>
                <a:spcPct val="110000"/>
              </a:lnSpc>
              <a:spcBef>
                <a:spcPts val="0"/>
              </a:spcBef>
            </a:pPr>
            <a:r>
              <a:rPr lang="en-US" sz="4200" b="1" dirty="0">
                <a:solidFill>
                  <a:srgbClr val="00B050"/>
                </a:solidFill>
                <a:latin typeface="Times New Roman" panose="02020603050405020304" pitchFamily="18" charset="0"/>
                <a:cs typeface="Times New Roman" panose="02020603050405020304" pitchFamily="18" charset="0"/>
              </a:rPr>
              <a:t>Severe weather events </a:t>
            </a:r>
            <a:r>
              <a:rPr lang="en-CA" sz="4200" b="1" dirty="0">
                <a:solidFill>
                  <a:srgbClr val="00B050"/>
                </a:solidFill>
                <a:latin typeface="Times New Roman" panose="02020603050405020304" pitchFamily="18" charset="0"/>
                <a:cs typeface="Times New Roman" panose="02020603050405020304" pitchFamily="18" charset="0"/>
              </a:rPr>
              <a:t>- </a:t>
            </a:r>
            <a:r>
              <a:rPr lang="en-CA" sz="4200" b="1" dirty="0">
                <a:solidFill>
                  <a:srgbClr val="0070C0"/>
                </a:solidFill>
                <a:latin typeface="Times New Roman" panose="02020603050405020304" pitchFamily="18" charset="0"/>
                <a:cs typeface="Times New Roman" panose="02020603050405020304" pitchFamily="18" charset="0"/>
              </a:rPr>
              <a:t>infrastructure characteristics and disaster risk affects.</a:t>
            </a:r>
          </a:p>
          <a:p>
            <a:pPr marL="0" indent="-226800">
              <a:lnSpc>
                <a:spcPct val="110000"/>
              </a:lnSpc>
              <a:spcBef>
                <a:spcPts val="0"/>
              </a:spcBef>
            </a:pPr>
            <a:r>
              <a:rPr lang="en-US" sz="4200" b="1" dirty="0">
                <a:latin typeface="Times New Roman" panose="02020603050405020304" pitchFamily="18" charset="0"/>
                <a:cs typeface="Times New Roman" panose="02020603050405020304" pitchFamily="18" charset="0"/>
              </a:rPr>
              <a:t>Warming - severe weather - </a:t>
            </a:r>
            <a:r>
              <a:rPr lang="en-CA" sz="4200" b="1" dirty="0">
                <a:latin typeface="Times New Roman" panose="02020603050405020304" pitchFamily="18" charset="0"/>
                <a:cs typeface="Times New Roman" panose="02020603050405020304" pitchFamily="18" charset="0"/>
              </a:rPr>
              <a:t>Northern Tornadoes Project (NTP)</a:t>
            </a:r>
            <a:endParaRPr lang="en-CA" sz="4200" b="1" dirty="0">
              <a:solidFill>
                <a:srgbClr val="0070C0"/>
              </a:solidFill>
              <a:latin typeface="Times New Roman" panose="02020603050405020304" pitchFamily="18" charset="0"/>
              <a:cs typeface="Times New Roman" panose="02020603050405020304" pitchFamily="18" charset="0"/>
            </a:endParaRPr>
          </a:p>
          <a:p>
            <a:pPr marL="0" indent="-226800">
              <a:lnSpc>
                <a:spcPct val="110000"/>
              </a:lnSpc>
              <a:spcBef>
                <a:spcPts val="0"/>
              </a:spcBef>
            </a:pPr>
            <a:r>
              <a:rPr lang="en-CA" sz="4200" b="1" dirty="0">
                <a:solidFill>
                  <a:srgbClr val="00B050"/>
                </a:solidFill>
                <a:latin typeface="Times New Roman" panose="02020603050405020304" pitchFamily="18" charset="0"/>
                <a:cs typeface="Times New Roman" panose="02020603050405020304" pitchFamily="18" charset="0"/>
              </a:rPr>
              <a:t>The expert community has developed </a:t>
            </a:r>
            <a:r>
              <a:rPr lang="en-CA" sz="4200" b="1" u="sng" dirty="0">
                <a:solidFill>
                  <a:srgbClr val="00B050"/>
                </a:solidFill>
                <a:latin typeface="Times New Roman" panose="02020603050405020304" pitchFamily="18" charset="0"/>
                <a:cs typeface="Times New Roman" panose="02020603050405020304" pitchFamily="18" charset="0"/>
              </a:rPr>
              <a:t>proven tools to develop and implement plans</a:t>
            </a:r>
            <a:r>
              <a:rPr lang="en-CA" sz="4200" b="1" dirty="0">
                <a:solidFill>
                  <a:srgbClr val="00B050"/>
                </a:solidFill>
                <a:latin typeface="Times New Roman" panose="02020603050405020304" pitchFamily="18" charset="0"/>
                <a:cs typeface="Times New Roman" panose="02020603050405020304" pitchFamily="18" charset="0"/>
              </a:rPr>
              <a:t>.   </a:t>
            </a:r>
            <a:r>
              <a:rPr lang="en-CA" sz="4200" b="1" dirty="0">
                <a:latin typeface="Times New Roman" panose="02020603050405020304" pitchFamily="18" charset="0"/>
                <a:cs typeface="Times New Roman" panose="02020603050405020304" pitchFamily="18" charset="0"/>
              </a:rPr>
              <a:t>Some communities in Canada have prepared high-level adaptation plans, but </a:t>
            </a:r>
            <a:r>
              <a:rPr lang="en-CA" sz="4200" b="1" u="sng" dirty="0">
                <a:latin typeface="Times New Roman" panose="02020603050405020304" pitchFamily="18" charset="0"/>
                <a:cs typeface="Times New Roman" panose="02020603050405020304" pitchFamily="18" charset="0"/>
              </a:rPr>
              <a:t>few have a detailed implementation strategy</a:t>
            </a:r>
            <a:r>
              <a:rPr lang="en-CA" sz="4200" b="1" dirty="0">
                <a:latin typeface="Times New Roman" panose="02020603050405020304" pitchFamily="18" charset="0"/>
                <a:cs typeface="Times New Roman" panose="02020603050405020304" pitchFamily="18" charset="0"/>
              </a:rPr>
              <a:t> with established </a:t>
            </a:r>
            <a:r>
              <a:rPr lang="en-CA" sz="4200" b="1" u="sng" dirty="0">
                <a:latin typeface="Times New Roman" panose="02020603050405020304" pitchFamily="18" charset="0"/>
                <a:cs typeface="Times New Roman" panose="02020603050405020304" pitchFamily="18" charset="0"/>
              </a:rPr>
              <a:t>funding</a:t>
            </a:r>
            <a:r>
              <a:rPr lang="en-CA" sz="4200" b="1" dirty="0">
                <a:latin typeface="Times New Roman" panose="02020603050405020304" pitchFamily="18" charset="0"/>
                <a:cs typeface="Times New Roman" panose="02020603050405020304" pitchFamily="18" charset="0"/>
              </a:rPr>
              <a:t> frameworks. </a:t>
            </a:r>
            <a:r>
              <a:rPr lang="en-CA" sz="4200" b="1" dirty="0">
                <a:solidFill>
                  <a:srgbClr val="00B050"/>
                </a:solidFill>
                <a:latin typeface="Times New Roman" panose="02020603050405020304" pitchFamily="18" charset="0"/>
                <a:cs typeface="Times New Roman" panose="02020603050405020304" pitchFamily="18" charset="0"/>
              </a:rPr>
              <a:t>Local communities </a:t>
            </a:r>
            <a:r>
              <a:rPr lang="en-CA" sz="4200" b="1" u="sng" dirty="0">
                <a:solidFill>
                  <a:srgbClr val="00B050"/>
                </a:solidFill>
                <a:latin typeface="Times New Roman" panose="02020603050405020304" pitchFamily="18" charset="0"/>
                <a:cs typeface="Times New Roman" panose="02020603050405020304" pitchFamily="18" charset="0"/>
              </a:rPr>
              <a:t>need funding and </a:t>
            </a:r>
            <a:r>
              <a:rPr lang="en-CA" sz="4200" b="1" u="sng" dirty="0" err="1">
                <a:solidFill>
                  <a:srgbClr val="00B050"/>
                </a:solidFill>
                <a:latin typeface="Times New Roman" panose="02020603050405020304" pitchFamily="18" charset="0"/>
                <a:cs typeface="Times New Roman" panose="02020603050405020304" pitchFamily="18" charset="0"/>
              </a:rPr>
              <a:t>guidence</a:t>
            </a:r>
            <a:r>
              <a:rPr lang="en-CA" sz="4200" b="1" u="sng" dirty="0">
                <a:solidFill>
                  <a:srgbClr val="00B050"/>
                </a:solidFill>
                <a:latin typeface="Times New Roman" panose="02020603050405020304" pitchFamily="18" charset="0"/>
                <a:cs typeface="Times New Roman" panose="02020603050405020304" pitchFamily="18" charset="0"/>
              </a:rPr>
              <a:t> from senior governments</a:t>
            </a:r>
            <a:r>
              <a:rPr lang="en-CA" sz="4200" b="1" dirty="0">
                <a:solidFill>
                  <a:srgbClr val="00B050"/>
                </a:solidFill>
                <a:latin typeface="Times New Roman" panose="02020603050405020304" pitchFamily="18" charset="0"/>
                <a:cs typeface="Times New Roman" panose="02020603050405020304" pitchFamily="18" charset="0"/>
              </a:rPr>
              <a:t> to be resilient.</a:t>
            </a:r>
            <a:endParaRPr lang="en-CA" sz="4200" b="1" dirty="0">
              <a:latin typeface="Times New Roman" panose="02020603050405020304" pitchFamily="18" charset="0"/>
              <a:cs typeface="Times New Roman" panose="02020603050405020304" pitchFamily="18" charset="0"/>
            </a:endParaRPr>
          </a:p>
          <a:p>
            <a:pPr marL="0" indent="-226800">
              <a:lnSpc>
                <a:spcPct val="110000"/>
              </a:lnSpc>
              <a:spcBef>
                <a:spcPts val="0"/>
              </a:spcBef>
            </a:pPr>
            <a:r>
              <a:rPr lang="en-CA" sz="4200" b="1" cap="all" dirty="0">
                <a:solidFill>
                  <a:srgbClr val="0070C0"/>
                </a:solidFill>
                <a:latin typeface="Times New Roman" panose="02020603050405020304" pitchFamily="18" charset="0"/>
                <a:cs typeface="Times New Roman" panose="02020603050405020304" pitchFamily="18" charset="0"/>
              </a:rPr>
              <a:t>Indigenous communities</a:t>
            </a:r>
            <a:r>
              <a:rPr lang="en-CA" sz="4200" b="1" dirty="0">
                <a:solidFill>
                  <a:srgbClr val="0070C0"/>
                </a:solidFill>
                <a:latin typeface="Times New Roman" panose="02020603050405020304" pitchFamily="18" charset="0"/>
                <a:cs typeface="Times New Roman" panose="02020603050405020304" pitchFamily="18" charset="0"/>
              </a:rPr>
              <a:t> - leading climate change adaptation.</a:t>
            </a:r>
          </a:p>
          <a:p>
            <a:pPr marL="0" indent="-226800">
              <a:lnSpc>
                <a:spcPct val="110000"/>
              </a:lnSpc>
              <a:spcBef>
                <a:spcPts val="0"/>
              </a:spcBef>
            </a:pPr>
            <a:r>
              <a:rPr lang="en-CA" sz="4200" b="1" cap="all" dirty="0">
                <a:solidFill>
                  <a:srgbClr val="0070C0"/>
                </a:solidFill>
                <a:latin typeface="Times New Roman" panose="02020603050405020304" pitchFamily="18" charset="0"/>
                <a:cs typeface="Times New Roman" panose="02020603050405020304" pitchFamily="18" charset="0"/>
              </a:rPr>
              <a:t>Adaptation without Borders  </a:t>
            </a:r>
            <a:r>
              <a:rPr lang="en-CA" sz="4200" b="1" dirty="0">
                <a:solidFill>
                  <a:srgbClr val="0070C0"/>
                </a:solidFill>
                <a:latin typeface="Times New Roman" panose="02020603050405020304" pitchFamily="18" charset="0"/>
                <a:cs typeface="Times New Roman" panose="02020603050405020304" pitchFamily="18" charset="0"/>
              </a:rPr>
              <a:t>- between countries and provinces, </a:t>
            </a:r>
            <a:r>
              <a:rPr lang="en-CA" sz="4200" b="1" dirty="0">
                <a:solidFill>
                  <a:srgbClr val="C00000"/>
                </a:solidFill>
                <a:latin typeface="Times New Roman" panose="02020603050405020304" pitchFamily="18" charset="0"/>
                <a:cs typeface="Times New Roman" panose="02020603050405020304" pitchFamily="18" charset="0"/>
              </a:rPr>
              <a:t>across multi-level governance and sectors of society.  Flooding with impacts – across borders and levels of governance. </a:t>
            </a:r>
          </a:p>
          <a:p>
            <a:pPr>
              <a:lnSpc>
                <a:spcPct val="110000"/>
              </a:lnSpc>
              <a:spcBef>
                <a:spcPts val="0"/>
              </a:spcBef>
            </a:pPr>
            <a:r>
              <a:rPr lang="en-US" altLang="en-US" sz="4200" b="1" dirty="0">
                <a:latin typeface="Times New Roman" panose="02020603050405020304" pitchFamily="18" charset="0"/>
                <a:cs typeface="Times New Roman" panose="02020603050405020304" pitchFamily="18" charset="0"/>
              </a:rPr>
              <a:t>Good examples: </a:t>
            </a:r>
            <a:r>
              <a:rPr lang="en-CA" sz="4200" b="1" dirty="0">
                <a:solidFill>
                  <a:srgbClr val="00B050"/>
                </a:solidFill>
                <a:latin typeface="Times New Roman" panose="02020603050405020304" pitchFamily="18" charset="0"/>
                <a:cs typeface="Times New Roman" panose="02020603050405020304" pitchFamily="18" charset="0"/>
              </a:rPr>
              <a:t>London Climate Emergency Action Plan </a:t>
            </a:r>
            <a:endParaRPr lang="en-US" altLang="en-US" sz="4200" b="1" dirty="0">
              <a:solidFill>
                <a:srgbClr val="00B050"/>
              </a:solidFill>
              <a:latin typeface="Times New Roman" panose="02020603050405020304" pitchFamily="18" charset="0"/>
              <a:cs typeface="Times New Roman" panose="02020603050405020304" pitchFamily="18" charset="0"/>
            </a:endParaRPr>
          </a:p>
          <a:p>
            <a:pPr lvl="1">
              <a:lnSpc>
                <a:spcPct val="110000"/>
              </a:lnSpc>
              <a:spcBef>
                <a:spcPts val="0"/>
              </a:spcBef>
            </a:pPr>
            <a:r>
              <a:rPr lang="en-US" altLang="en-US" sz="4200" b="1" dirty="0">
                <a:latin typeface="Times New Roman" panose="02020603050405020304" pitchFamily="18" charset="0"/>
                <a:cs typeface="Times New Roman" panose="02020603050405020304" pitchFamily="18" charset="0"/>
              </a:rPr>
              <a:t>Nova Scotia Municipal Climate Change Action Plan (MCCAP)</a:t>
            </a:r>
          </a:p>
          <a:p>
            <a:pPr lvl="1">
              <a:lnSpc>
                <a:spcPct val="110000"/>
              </a:lnSpc>
              <a:spcBef>
                <a:spcPts val="0"/>
              </a:spcBef>
            </a:pPr>
            <a:r>
              <a:rPr lang="en-US" altLang="en-US" sz="4200" b="1" dirty="0">
                <a:latin typeface="Times New Roman" panose="02020603050405020304" pitchFamily="18" charset="0"/>
                <a:cs typeface="Times New Roman" panose="02020603050405020304" pitchFamily="18" charset="0"/>
              </a:rPr>
              <a:t>Pacific Climate Impacts Consortium; Pacific Institute for Climate Solutions; City of Vancouver – municipal adaptation plan</a:t>
            </a:r>
          </a:p>
          <a:p>
            <a:pPr marL="108000" indent="-216000">
              <a:lnSpc>
                <a:spcPct val="110000"/>
              </a:lnSpc>
              <a:spcBef>
                <a:spcPts val="0"/>
              </a:spcBef>
            </a:pPr>
            <a:r>
              <a:rPr lang="en-CA" sz="5100" b="1" dirty="0">
                <a:solidFill>
                  <a:srgbClr val="00B050"/>
                </a:solidFill>
                <a:latin typeface="Times New Roman" panose="02020603050405020304" pitchFamily="18" charset="0"/>
                <a:cs typeface="Times New Roman" panose="02020603050405020304" pitchFamily="18" charset="0"/>
              </a:rPr>
              <a:t>The </a:t>
            </a:r>
            <a:r>
              <a:rPr lang="en-CA" sz="5100" b="1" dirty="0">
                <a:solidFill>
                  <a:srgbClr val="0070C0"/>
                </a:solidFill>
                <a:latin typeface="Times New Roman" panose="02020603050405020304" pitchFamily="18" charset="0"/>
                <a:cs typeface="Times New Roman" panose="02020603050405020304" pitchFamily="18" charset="0"/>
              </a:rPr>
              <a:t>National Adaptation Strategy </a:t>
            </a:r>
            <a:r>
              <a:rPr lang="en-CA" sz="5100" b="1" dirty="0">
                <a:solidFill>
                  <a:srgbClr val="00B050"/>
                </a:solidFill>
                <a:latin typeface="Times New Roman" panose="02020603050405020304" pitchFamily="18" charset="0"/>
                <a:cs typeface="Times New Roman" panose="02020603050405020304" pitchFamily="18" charset="0"/>
              </a:rPr>
              <a:t>needs to address these and to assist in </a:t>
            </a:r>
            <a:r>
              <a:rPr lang="en-CA" sz="5100" b="1" u="sng" dirty="0">
                <a:solidFill>
                  <a:srgbClr val="00B050"/>
                </a:solidFill>
                <a:latin typeface="Times New Roman" panose="02020603050405020304" pitchFamily="18" charset="0"/>
                <a:cs typeface="Times New Roman" panose="02020603050405020304" pitchFamily="18" charset="0"/>
              </a:rPr>
              <a:t>addressing the significant financial, other issues.</a:t>
            </a:r>
            <a:r>
              <a:rPr lang="en-CA" sz="5100" b="1" dirty="0">
                <a:solidFill>
                  <a:srgbClr val="00B050"/>
                </a:solidFill>
                <a:latin typeface="Times New Roman" panose="02020603050405020304" pitchFamily="18" charset="0"/>
                <a:cs typeface="Times New Roman" panose="02020603050405020304" pitchFamily="18" charset="0"/>
              </a:rPr>
              <a:t> </a:t>
            </a:r>
          </a:p>
          <a:p>
            <a:pPr marL="508050" lvl="1" indent="-216000">
              <a:lnSpc>
                <a:spcPct val="110000"/>
              </a:lnSpc>
              <a:spcBef>
                <a:spcPts val="0"/>
              </a:spcBef>
            </a:pPr>
            <a:r>
              <a:rPr lang="en-CA" sz="5100" b="1" u="sng" dirty="0">
                <a:solidFill>
                  <a:srgbClr val="C00000"/>
                </a:solidFill>
                <a:latin typeface="Times New Roman" panose="02020603050405020304" pitchFamily="18" charset="0"/>
                <a:cs typeface="Times New Roman" panose="02020603050405020304" pitchFamily="18" charset="0"/>
              </a:rPr>
              <a:t>to go to </a:t>
            </a:r>
            <a:r>
              <a:rPr lang="en-CA" sz="5100" b="1" u="sng" cap="all" dirty="0">
                <a:solidFill>
                  <a:srgbClr val="C00000"/>
                </a:solidFill>
                <a:latin typeface="Times New Roman" panose="02020603050405020304" pitchFamily="18" charset="0"/>
                <a:cs typeface="Times New Roman" panose="02020603050405020304" pitchFamily="18" charset="0"/>
              </a:rPr>
              <a:t>Action</a:t>
            </a:r>
            <a:endParaRPr lang="en-CA" sz="5100" u="sng" cap="all" dirty="0">
              <a:solidFill>
                <a:srgbClr val="C00000"/>
              </a:solidFill>
              <a:latin typeface="Times New Roman" panose="02020603050405020304" pitchFamily="18" charset="0"/>
              <a:cs typeface="Times New Roman" panose="02020603050405020304" pitchFamily="18" charset="0"/>
            </a:endParaRPr>
          </a:p>
          <a:p>
            <a:pPr marL="0" indent="-226800">
              <a:spcBef>
                <a:spcPts val="0"/>
              </a:spcBef>
            </a:pPr>
            <a:endParaRPr lang="en-CA" sz="5500" b="1" dirty="0">
              <a:solidFill>
                <a:srgbClr val="C00000"/>
              </a:solidFill>
              <a:latin typeface="Times New Roman" panose="02020603050405020304" pitchFamily="18" charset="0"/>
              <a:cs typeface="Times New Roman" panose="02020603050405020304" pitchFamily="18" charset="0"/>
            </a:endParaRPr>
          </a:p>
          <a:p>
            <a:pPr marL="0" indent="-226800">
              <a:spcBef>
                <a:spcPts val="0"/>
              </a:spcBef>
            </a:pPr>
            <a:endParaRPr lang="en-CA" sz="3300" b="1" dirty="0">
              <a:solidFill>
                <a:srgbClr val="0070C0"/>
              </a:solidFill>
              <a:latin typeface="Times New Roman" panose="02020603050405020304" pitchFamily="18" charset="0"/>
              <a:cs typeface="Times New Roman" panose="02020603050405020304" pitchFamily="18" charset="0"/>
            </a:endParaRPr>
          </a:p>
          <a:p>
            <a:endParaRPr lang="en-CA" sz="825"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72FB4A2-2EA3-43CC-8B44-0C28AE723D68}"/>
              </a:ext>
            </a:extLst>
          </p:cNvPr>
          <p:cNvSpPr>
            <a:spLocks/>
          </p:cNvSpPr>
          <p:nvPr/>
        </p:nvSpPr>
        <p:spPr bwMode="auto">
          <a:xfrm>
            <a:off x="5382" y="0"/>
            <a:ext cx="9138617" cy="639566"/>
          </a:xfrm>
          <a:prstGeom prst="rect">
            <a:avLst/>
          </a:prstGeom>
          <a:solidFill>
            <a:srgbClr val="002060"/>
          </a:solidFill>
          <a:ln w="9525">
            <a:solidFill>
              <a:srgbClr val="000000"/>
            </a:solidFill>
            <a:miter lim="800000"/>
            <a:headEnd/>
            <a:tailEnd/>
          </a:ln>
        </p:spPr>
        <p:txBody>
          <a:bodyPr lIns="0" tIns="0" rIns="0" bIns="0"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CA" sz="2800" b="1" dirty="0">
                <a:solidFill>
                  <a:schemeClr val="bg1"/>
                </a:solidFill>
                <a:cs typeface="Times New Roman" panose="02020603050405020304" pitchFamily="18" charset="0"/>
              </a:rPr>
              <a:t>Key Messages - Building Climate Resilient Communities</a:t>
            </a:r>
          </a:p>
        </p:txBody>
      </p:sp>
      <p:sp>
        <p:nvSpPr>
          <p:cNvPr id="9" name="Arrow: Right 8">
            <a:extLst>
              <a:ext uri="{FF2B5EF4-FFF2-40B4-BE49-F238E27FC236}">
                <a16:creationId xmlns:a16="http://schemas.microsoft.com/office/drawing/2014/main" id="{B5A68F93-B4E0-4637-A4BB-D9BBC6B1E644}"/>
              </a:ext>
            </a:extLst>
          </p:cNvPr>
          <p:cNvSpPr/>
          <p:nvPr/>
        </p:nvSpPr>
        <p:spPr>
          <a:xfrm rot="8982686">
            <a:off x="3118545" y="5632042"/>
            <a:ext cx="1034699" cy="27443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6851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C442A18-41FD-42A4-BDF0-A195A72315A7}"/>
              </a:ext>
            </a:extLst>
          </p:cNvPr>
          <p:cNvSpPr txBox="1"/>
          <p:nvPr/>
        </p:nvSpPr>
        <p:spPr>
          <a:xfrm>
            <a:off x="13866" y="-9483"/>
            <a:ext cx="9113933" cy="646331"/>
          </a:xfrm>
          <a:prstGeom prst="rect">
            <a:avLst/>
          </a:prstGeom>
          <a:solidFill>
            <a:schemeClr val="tx2"/>
          </a:solidFill>
        </p:spPr>
        <p:txBody>
          <a:bodyPr wrap="square" rtlCol="0">
            <a:spAutoFit/>
          </a:bodyPr>
          <a:lstStyle/>
          <a:p>
            <a:pPr algn="ctr"/>
            <a:r>
              <a:rPr lang="en-CA" sz="3600" b="1" dirty="0">
                <a:solidFill>
                  <a:schemeClr val="bg1"/>
                </a:solidFill>
                <a:latin typeface="Times New Roman" panose="02020603050405020304" pitchFamily="18" charset="0"/>
                <a:cs typeface="Times New Roman" panose="02020603050405020304" pitchFamily="18" charset="0"/>
              </a:rPr>
              <a:t> </a:t>
            </a:r>
            <a:r>
              <a:rPr lang="en-CA" sz="3600" b="1" cap="all" dirty="0">
                <a:solidFill>
                  <a:schemeClr val="bg1"/>
                </a:solidFill>
                <a:latin typeface="Times New Roman" panose="02020603050405020304" pitchFamily="18" charset="0"/>
                <a:cs typeface="Times New Roman" panose="02020603050405020304" pitchFamily="18" charset="0"/>
              </a:rPr>
              <a:t>National Issues – 2021  </a:t>
            </a:r>
            <a:r>
              <a:rPr lang="en-CA" sz="3600" b="1" dirty="0">
                <a:solidFill>
                  <a:schemeClr val="bg1"/>
                </a:solidFill>
                <a:latin typeface="Times New Roman" panose="02020603050405020304" pitchFamily="18" charset="0"/>
                <a:cs typeface="Times New Roman" panose="02020603050405020304" pitchFamily="18" charset="0"/>
              </a:rPr>
              <a:t>Report</a:t>
            </a:r>
            <a:r>
              <a:rPr lang="en-CA" sz="3600" b="1" cap="all" dirty="0">
                <a:solidFill>
                  <a:schemeClr val="bg1"/>
                </a:solidFill>
                <a:latin typeface="Times New Roman" panose="02020603050405020304" pitchFamily="18" charset="0"/>
                <a:cs typeface="Times New Roman" panose="02020603050405020304" pitchFamily="18" charset="0"/>
              </a:rPr>
              <a:t> </a:t>
            </a:r>
            <a:endParaRPr lang="en-CA" sz="3200" b="1" dirty="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EDEC4BE-79FD-42FD-A3CE-4A8A0FEE01A0}"/>
              </a:ext>
            </a:extLst>
          </p:cNvPr>
          <p:cNvPicPr>
            <a:picLocks noChangeAspect="1"/>
          </p:cNvPicPr>
          <p:nvPr/>
        </p:nvPicPr>
        <p:blipFill rotWithShape="1">
          <a:blip r:embed="rId2"/>
          <a:srcRect r="23892" b="31617"/>
          <a:stretch/>
        </p:blipFill>
        <p:spPr>
          <a:xfrm>
            <a:off x="400873" y="548681"/>
            <a:ext cx="8308706" cy="2658470"/>
          </a:xfrm>
          <a:prstGeom prst="rect">
            <a:avLst/>
          </a:prstGeom>
        </p:spPr>
      </p:pic>
      <p:cxnSp>
        <p:nvCxnSpPr>
          <p:cNvPr id="11" name="Straight Arrow Connector 10">
            <a:extLst>
              <a:ext uri="{FF2B5EF4-FFF2-40B4-BE49-F238E27FC236}">
                <a16:creationId xmlns:a16="http://schemas.microsoft.com/office/drawing/2014/main" id="{59FA9B7B-E45F-4BB0-9E8C-E47693F11C47}"/>
              </a:ext>
            </a:extLst>
          </p:cNvPr>
          <p:cNvCxnSpPr>
            <a:cxnSpLocks/>
          </p:cNvCxnSpPr>
          <p:nvPr/>
        </p:nvCxnSpPr>
        <p:spPr>
          <a:xfrm>
            <a:off x="5004048" y="1195012"/>
            <a:ext cx="555853" cy="28803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4DB847E-8E00-4A92-A1C5-982819A3F3D6}"/>
              </a:ext>
            </a:extLst>
          </p:cNvPr>
          <p:cNvCxnSpPr>
            <a:cxnSpLocks/>
          </p:cNvCxnSpPr>
          <p:nvPr/>
        </p:nvCxnSpPr>
        <p:spPr>
          <a:xfrm>
            <a:off x="412943" y="1970375"/>
            <a:ext cx="555853" cy="28803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2346FE9-1E59-4FA1-A21D-D1B049068E28}"/>
              </a:ext>
            </a:extLst>
          </p:cNvPr>
          <p:cNvCxnSpPr>
            <a:cxnSpLocks/>
          </p:cNvCxnSpPr>
          <p:nvPr/>
        </p:nvCxnSpPr>
        <p:spPr>
          <a:xfrm>
            <a:off x="4932040" y="2253351"/>
            <a:ext cx="555853" cy="28803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0CE1D9A-A47B-412C-B881-F36D05067F86}"/>
              </a:ext>
            </a:extLst>
          </p:cNvPr>
          <p:cNvCxnSpPr>
            <a:cxnSpLocks/>
          </p:cNvCxnSpPr>
          <p:nvPr/>
        </p:nvCxnSpPr>
        <p:spPr>
          <a:xfrm>
            <a:off x="3131840" y="3068960"/>
            <a:ext cx="771877"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3">
            <a:extLst>
              <a:ext uri="{FF2B5EF4-FFF2-40B4-BE49-F238E27FC236}">
                <a16:creationId xmlns:a16="http://schemas.microsoft.com/office/drawing/2014/main" id="{BA048658-B0CA-4FCC-ADD4-A0032CB4497F}"/>
              </a:ext>
            </a:extLst>
          </p:cNvPr>
          <p:cNvSpPr>
            <a:spLocks/>
          </p:cNvSpPr>
          <p:nvPr/>
        </p:nvSpPr>
        <p:spPr bwMode="auto">
          <a:xfrm>
            <a:off x="-23048" y="3294285"/>
            <a:ext cx="9180513" cy="863601"/>
          </a:xfrm>
          <a:prstGeom prst="rect">
            <a:avLst/>
          </a:prstGeom>
          <a:solidFill>
            <a:srgbClr val="002060"/>
          </a:solidFill>
          <a:ln>
            <a:noFill/>
          </a:ln>
        </p:spPr>
        <p:txBody>
          <a:bodyPr lIns="0" tIns="0" rIns="0" bIns="0" anchor="b"/>
          <a:lstStyle>
            <a:lvl1pPr algn="l" eaLnBrk="0" hangingPunct="0">
              <a:spcBef>
                <a:spcPts val="3400"/>
              </a:spcBef>
              <a:buClr>
                <a:srgbClr val="747474"/>
              </a:buClr>
              <a:buSzPct val="100000"/>
              <a:buFont typeface="Arial" pitchFamily="34" charset="0"/>
              <a:buChar char="•"/>
              <a:defRPr>
                <a:solidFill>
                  <a:srgbClr val="747474"/>
                </a:solidFill>
                <a:latin typeface="Arial" pitchFamily="34" charset="0"/>
                <a:ea typeface="MS PGothic" pitchFamily="34" charset="-128"/>
                <a:sym typeface="Arial" pitchFamily="34" charset="0"/>
              </a:defRPr>
            </a:lvl1pPr>
            <a:lvl2pPr marL="742950" indent="-285750" algn="l" eaLnBrk="0" hangingPunct="0">
              <a:spcBef>
                <a:spcPts val="3400"/>
              </a:spcBef>
              <a:buClr>
                <a:srgbClr val="747474"/>
              </a:buClr>
              <a:buSzPct val="100000"/>
              <a:buFont typeface="Arial" pitchFamily="34" charset="0"/>
              <a:buChar char="•"/>
              <a:defRPr>
                <a:solidFill>
                  <a:srgbClr val="747474"/>
                </a:solidFill>
                <a:latin typeface="Arial" pitchFamily="34" charset="0"/>
                <a:ea typeface="MS PGothic" pitchFamily="34" charset="-128"/>
                <a:sym typeface="Arial" pitchFamily="34" charset="0"/>
              </a:defRPr>
            </a:lvl2pPr>
            <a:lvl3pPr marL="1143000" indent="-228600" algn="l" eaLnBrk="0" hangingPunct="0">
              <a:spcBef>
                <a:spcPts val="3400"/>
              </a:spcBef>
              <a:buClr>
                <a:srgbClr val="747474"/>
              </a:buClr>
              <a:buSzPct val="100000"/>
              <a:buFont typeface="Arial" pitchFamily="34" charset="0"/>
              <a:buChar char="•"/>
              <a:defRPr>
                <a:solidFill>
                  <a:srgbClr val="747474"/>
                </a:solidFill>
                <a:latin typeface="Arial" pitchFamily="34" charset="0"/>
                <a:ea typeface="MS PGothic" pitchFamily="34" charset="-128"/>
                <a:sym typeface="Arial" pitchFamily="34" charset="0"/>
              </a:defRPr>
            </a:lvl3pPr>
            <a:lvl4pPr marL="1600200" indent="-228600" algn="l" eaLnBrk="0" hangingPunct="0">
              <a:spcBef>
                <a:spcPts val="3400"/>
              </a:spcBef>
              <a:buClr>
                <a:srgbClr val="747474"/>
              </a:buClr>
              <a:buSzPct val="100000"/>
              <a:buFont typeface="Arial" pitchFamily="34" charset="0"/>
              <a:buChar char="•"/>
              <a:defRPr>
                <a:solidFill>
                  <a:srgbClr val="747474"/>
                </a:solidFill>
                <a:latin typeface="Arial" pitchFamily="34" charset="0"/>
                <a:ea typeface="MS PGothic" pitchFamily="34" charset="-128"/>
                <a:sym typeface="Arial" pitchFamily="34" charset="0"/>
              </a:defRPr>
            </a:lvl4pPr>
            <a:lvl5pPr marL="2057400" indent="-228600" algn="l" eaLnBrk="0" hangingPunct="0">
              <a:spcBef>
                <a:spcPts val="3400"/>
              </a:spcBef>
              <a:buClr>
                <a:srgbClr val="747474"/>
              </a:buClr>
              <a:buSzPct val="100000"/>
              <a:buFont typeface="Arial" pitchFamily="34" charset="0"/>
              <a:buChar char="•"/>
              <a:defRPr>
                <a:solidFill>
                  <a:srgbClr val="747474"/>
                </a:solidFill>
                <a:latin typeface="Arial" pitchFamily="34" charset="0"/>
                <a:ea typeface="MS PGothic" pitchFamily="34" charset="-128"/>
                <a:sym typeface="Arial" pitchFamily="34" charset="0"/>
              </a:defRPr>
            </a:lvl5pPr>
            <a:lvl6pPr marL="2514600" indent="-228600" eaLnBrk="0" fontAlgn="base" hangingPunct="0">
              <a:spcBef>
                <a:spcPts val="3400"/>
              </a:spcBef>
              <a:spcAft>
                <a:spcPct val="0"/>
              </a:spcAft>
              <a:buClr>
                <a:srgbClr val="747474"/>
              </a:buClr>
              <a:buSzPct val="100000"/>
              <a:buFont typeface="Arial" pitchFamily="34" charset="0"/>
              <a:buChar char="•"/>
              <a:defRPr>
                <a:solidFill>
                  <a:srgbClr val="747474"/>
                </a:solidFill>
                <a:latin typeface="Arial" pitchFamily="34" charset="0"/>
                <a:ea typeface="MS PGothic" pitchFamily="34" charset="-128"/>
                <a:sym typeface="Arial" pitchFamily="34" charset="0"/>
              </a:defRPr>
            </a:lvl6pPr>
            <a:lvl7pPr marL="2971800" indent="-228600" eaLnBrk="0" fontAlgn="base" hangingPunct="0">
              <a:spcBef>
                <a:spcPts val="3400"/>
              </a:spcBef>
              <a:spcAft>
                <a:spcPct val="0"/>
              </a:spcAft>
              <a:buClr>
                <a:srgbClr val="747474"/>
              </a:buClr>
              <a:buSzPct val="100000"/>
              <a:buFont typeface="Arial" pitchFamily="34" charset="0"/>
              <a:buChar char="•"/>
              <a:defRPr>
                <a:solidFill>
                  <a:srgbClr val="747474"/>
                </a:solidFill>
                <a:latin typeface="Arial" pitchFamily="34" charset="0"/>
                <a:ea typeface="MS PGothic" pitchFamily="34" charset="-128"/>
                <a:sym typeface="Arial" pitchFamily="34" charset="0"/>
              </a:defRPr>
            </a:lvl7pPr>
            <a:lvl8pPr marL="3429000" indent="-228600" eaLnBrk="0" fontAlgn="base" hangingPunct="0">
              <a:spcBef>
                <a:spcPts val="3400"/>
              </a:spcBef>
              <a:spcAft>
                <a:spcPct val="0"/>
              </a:spcAft>
              <a:buClr>
                <a:srgbClr val="747474"/>
              </a:buClr>
              <a:buSzPct val="100000"/>
              <a:buFont typeface="Arial" pitchFamily="34" charset="0"/>
              <a:buChar char="•"/>
              <a:defRPr>
                <a:solidFill>
                  <a:srgbClr val="747474"/>
                </a:solidFill>
                <a:latin typeface="Arial" pitchFamily="34" charset="0"/>
                <a:ea typeface="MS PGothic" pitchFamily="34" charset="-128"/>
                <a:sym typeface="Arial" pitchFamily="34" charset="0"/>
              </a:defRPr>
            </a:lvl8pPr>
            <a:lvl9pPr marL="3886200" indent="-228600" eaLnBrk="0" fontAlgn="base" hangingPunct="0">
              <a:spcBef>
                <a:spcPts val="3400"/>
              </a:spcBef>
              <a:spcAft>
                <a:spcPct val="0"/>
              </a:spcAft>
              <a:buClr>
                <a:srgbClr val="747474"/>
              </a:buClr>
              <a:buSzPct val="100000"/>
              <a:buFont typeface="Arial" pitchFamily="34" charset="0"/>
              <a:buChar char="•"/>
              <a:defRPr>
                <a:solidFill>
                  <a:srgbClr val="747474"/>
                </a:solidFill>
                <a:latin typeface="Arial" pitchFamily="34" charset="0"/>
                <a:ea typeface="MS PGothic" pitchFamily="34" charset="-128"/>
                <a:sym typeface="Arial" pitchFamily="34" charset="0"/>
              </a:defRPr>
            </a:lvl9pPr>
          </a:lstStyle>
          <a:p>
            <a:pPr algn="ctr" eaLnBrk="1" hangingPunct="1">
              <a:spcBef>
                <a:spcPct val="0"/>
              </a:spcBef>
              <a:buClrTx/>
              <a:buSzTx/>
              <a:buFontTx/>
              <a:buNone/>
            </a:pPr>
            <a:r>
              <a:rPr lang="en-US" altLang="en-US" sz="3000" b="1" i="1" dirty="0">
                <a:solidFill>
                  <a:schemeClr val="bg1"/>
                </a:solidFill>
              </a:rPr>
              <a:t>     </a:t>
            </a:r>
            <a:r>
              <a:rPr lang="en-US" altLang="en-US" sz="2800" b="1" dirty="0">
                <a:solidFill>
                  <a:schemeClr val="bg1"/>
                </a:solidFill>
                <a:latin typeface="Times New Roman" panose="02020603050405020304" pitchFamily="18" charset="0"/>
                <a:cs typeface="Times New Roman" panose="02020603050405020304" pitchFamily="18" charset="0"/>
              </a:rPr>
              <a:t>Protecting homes from heat, water, wind and wildfire</a:t>
            </a:r>
          </a:p>
          <a:p>
            <a:pPr eaLnBrk="1" hangingPunct="1">
              <a:spcBef>
                <a:spcPct val="0"/>
              </a:spcBef>
              <a:buClrTx/>
              <a:buSzTx/>
              <a:buFontTx/>
              <a:buNone/>
            </a:pPr>
            <a:endParaRPr lang="en-US" altLang="en-US" sz="1400" b="1" i="1" dirty="0">
              <a:solidFill>
                <a:schemeClr val="bg1"/>
              </a:solidFill>
            </a:endParaRPr>
          </a:p>
        </p:txBody>
      </p:sp>
      <p:sp>
        <p:nvSpPr>
          <p:cNvPr id="12" name="Rectangle 4">
            <a:extLst>
              <a:ext uri="{FF2B5EF4-FFF2-40B4-BE49-F238E27FC236}">
                <a16:creationId xmlns:a16="http://schemas.microsoft.com/office/drawing/2014/main" id="{CACB3304-9B92-4DC1-AAE8-B716C513E896}"/>
              </a:ext>
            </a:extLst>
          </p:cNvPr>
          <p:cNvSpPr>
            <a:spLocks/>
          </p:cNvSpPr>
          <p:nvPr/>
        </p:nvSpPr>
        <p:spPr bwMode="auto">
          <a:xfrm>
            <a:off x="251520" y="4220662"/>
            <a:ext cx="83439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lgn="l" eaLnBrk="0" hangingPunct="0">
              <a:spcBef>
                <a:spcPts val="3400"/>
              </a:spcBef>
              <a:buClr>
                <a:srgbClr val="747474"/>
              </a:buClr>
              <a:buSzPct val="100000"/>
              <a:buFont typeface="Arial" pitchFamily="34" charset="0"/>
              <a:buChar char="•"/>
              <a:defRPr>
                <a:solidFill>
                  <a:srgbClr val="747474"/>
                </a:solidFill>
                <a:latin typeface="Arial" pitchFamily="34" charset="0"/>
                <a:ea typeface="MS PGothic" pitchFamily="34" charset="-128"/>
                <a:sym typeface="Arial" pitchFamily="34" charset="0"/>
              </a:defRPr>
            </a:lvl1pPr>
            <a:lvl2pPr marL="742950" indent="-285750" algn="l" eaLnBrk="0" hangingPunct="0">
              <a:spcBef>
                <a:spcPts val="3400"/>
              </a:spcBef>
              <a:buClr>
                <a:srgbClr val="747474"/>
              </a:buClr>
              <a:buSzPct val="100000"/>
              <a:buFont typeface="Arial" pitchFamily="34" charset="0"/>
              <a:buChar char="•"/>
              <a:defRPr>
                <a:solidFill>
                  <a:srgbClr val="747474"/>
                </a:solidFill>
                <a:latin typeface="Arial" pitchFamily="34" charset="0"/>
                <a:ea typeface="MS PGothic" pitchFamily="34" charset="-128"/>
                <a:sym typeface="Arial" pitchFamily="34" charset="0"/>
              </a:defRPr>
            </a:lvl2pPr>
            <a:lvl3pPr marL="1143000" indent="-228600" algn="l" eaLnBrk="0" hangingPunct="0">
              <a:spcBef>
                <a:spcPts val="3400"/>
              </a:spcBef>
              <a:buClr>
                <a:srgbClr val="747474"/>
              </a:buClr>
              <a:buSzPct val="100000"/>
              <a:buFont typeface="Arial" pitchFamily="34" charset="0"/>
              <a:buChar char="•"/>
              <a:defRPr>
                <a:solidFill>
                  <a:srgbClr val="747474"/>
                </a:solidFill>
                <a:latin typeface="Arial" pitchFamily="34" charset="0"/>
                <a:ea typeface="MS PGothic" pitchFamily="34" charset="-128"/>
                <a:sym typeface="Arial" pitchFamily="34" charset="0"/>
              </a:defRPr>
            </a:lvl3pPr>
            <a:lvl4pPr marL="1600200" indent="-228600" algn="l" eaLnBrk="0" hangingPunct="0">
              <a:spcBef>
                <a:spcPts val="3400"/>
              </a:spcBef>
              <a:buClr>
                <a:srgbClr val="747474"/>
              </a:buClr>
              <a:buSzPct val="100000"/>
              <a:buFont typeface="Arial" pitchFamily="34" charset="0"/>
              <a:buChar char="•"/>
              <a:defRPr>
                <a:solidFill>
                  <a:srgbClr val="747474"/>
                </a:solidFill>
                <a:latin typeface="Arial" pitchFamily="34" charset="0"/>
                <a:ea typeface="MS PGothic" pitchFamily="34" charset="-128"/>
                <a:sym typeface="Arial" pitchFamily="34" charset="0"/>
              </a:defRPr>
            </a:lvl4pPr>
            <a:lvl5pPr marL="2057400" indent="-228600" algn="l" eaLnBrk="0" hangingPunct="0">
              <a:spcBef>
                <a:spcPts val="3400"/>
              </a:spcBef>
              <a:buClr>
                <a:srgbClr val="747474"/>
              </a:buClr>
              <a:buSzPct val="100000"/>
              <a:buFont typeface="Arial" pitchFamily="34" charset="0"/>
              <a:buChar char="•"/>
              <a:defRPr>
                <a:solidFill>
                  <a:srgbClr val="747474"/>
                </a:solidFill>
                <a:latin typeface="Arial" pitchFamily="34" charset="0"/>
                <a:ea typeface="MS PGothic" pitchFamily="34" charset="-128"/>
                <a:sym typeface="Arial" pitchFamily="34" charset="0"/>
              </a:defRPr>
            </a:lvl5pPr>
            <a:lvl6pPr marL="2514600" indent="-228600" eaLnBrk="0" fontAlgn="base" hangingPunct="0">
              <a:spcBef>
                <a:spcPts val="3400"/>
              </a:spcBef>
              <a:spcAft>
                <a:spcPct val="0"/>
              </a:spcAft>
              <a:buClr>
                <a:srgbClr val="747474"/>
              </a:buClr>
              <a:buSzPct val="100000"/>
              <a:buFont typeface="Arial" pitchFamily="34" charset="0"/>
              <a:buChar char="•"/>
              <a:defRPr>
                <a:solidFill>
                  <a:srgbClr val="747474"/>
                </a:solidFill>
                <a:latin typeface="Arial" pitchFamily="34" charset="0"/>
                <a:ea typeface="MS PGothic" pitchFamily="34" charset="-128"/>
                <a:sym typeface="Arial" pitchFamily="34" charset="0"/>
              </a:defRPr>
            </a:lvl6pPr>
            <a:lvl7pPr marL="2971800" indent="-228600" eaLnBrk="0" fontAlgn="base" hangingPunct="0">
              <a:spcBef>
                <a:spcPts val="3400"/>
              </a:spcBef>
              <a:spcAft>
                <a:spcPct val="0"/>
              </a:spcAft>
              <a:buClr>
                <a:srgbClr val="747474"/>
              </a:buClr>
              <a:buSzPct val="100000"/>
              <a:buFont typeface="Arial" pitchFamily="34" charset="0"/>
              <a:buChar char="•"/>
              <a:defRPr>
                <a:solidFill>
                  <a:srgbClr val="747474"/>
                </a:solidFill>
                <a:latin typeface="Arial" pitchFamily="34" charset="0"/>
                <a:ea typeface="MS PGothic" pitchFamily="34" charset="-128"/>
                <a:sym typeface="Arial" pitchFamily="34" charset="0"/>
              </a:defRPr>
            </a:lvl7pPr>
            <a:lvl8pPr marL="3429000" indent="-228600" eaLnBrk="0" fontAlgn="base" hangingPunct="0">
              <a:spcBef>
                <a:spcPts val="3400"/>
              </a:spcBef>
              <a:spcAft>
                <a:spcPct val="0"/>
              </a:spcAft>
              <a:buClr>
                <a:srgbClr val="747474"/>
              </a:buClr>
              <a:buSzPct val="100000"/>
              <a:buFont typeface="Arial" pitchFamily="34" charset="0"/>
              <a:buChar char="•"/>
              <a:defRPr>
                <a:solidFill>
                  <a:srgbClr val="747474"/>
                </a:solidFill>
                <a:latin typeface="Arial" pitchFamily="34" charset="0"/>
                <a:ea typeface="MS PGothic" pitchFamily="34" charset="-128"/>
                <a:sym typeface="Arial" pitchFamily="34" charset="0"/>
              </a:defRPr>
            </a:lvl8pPr>
            <a:lvl9pPr marL="3886200" indent="-228600" eaLnBrk="0" fontAlgn="base" hangingPunct="0">
              <a:spcBef>
                <a:spcPts val="3400"/>
              </a:spcBef>
              <a:spcAft>
                <a:spcPct val="0"/>
              </a:spcAft>
              <a:buClr>
                <a:srgbClr val="747474"/>
              </a:buClr>
              <a:buSzPct val="100000"/>
              <a:buFont typeface="Arial" pitchFamily="34" charset="0"/>
              <a:buChar char="•"/>
              <a:defRPr>
                <a:solidFill>
                  <a:srgbClr val="747474"/>
                </a:solidFill>
                <a:latin typeface="Arial" pitchFamily="34" charset="0"/>
                <a:ea typeface="MS PGothic" pitchFamily="34" charset="-128"/>
                <a:sym typeface="Arial" pitchFamily="34" charset="0"/>
              </a:defRPr>
            </a:lvl9pPr>
          </a:lstStyle>
          <a:p>
            <a:pPr marL="342900" indent="-342900" eaLnBrk="1" hangingPunct="1">
              <a:spcBef>
                <a:spcPts val="0"/>
              </a:spcBef>
              <a:buClr>
                <a:srgbClr val="E3473A"/>
              </a:buClr>
            </a:pPr>
            <a:r>
              <a:rPr lang="en-US" altLang="en-US" sz="2400" b="1" dirty="0">
                <a:solidFill>
                  <a:schemeClr val="tx1"/>
                </a:solidFill>
                <a:latin typeface="Times New Roman" panose="02020603050405020304" pitchFamily="18" charset="0"/>
                <a:cs typeface="Times New Roman" panose="02020603050405020304" pitchFamily="18" charset="0"/>
              </a:rPr>
              <a:t>Correcting ageing infrastructure</a:t>
            </a:r>
          </a:p>
          <a:p>
            <a:pPr marL="342900" indent="-342900" eaLnBrk="1" hangingPunct="1">
              <a:spcBef>
                <a:spcPts val="0"/>
              </a:spcBef>
              <a:buClr>
                <a:srgbClr val="E3473A"/>
              </a:buClr>
            </a:pPr>
            <a:r>
              <a:rPr lang="en-US" altLang="en-US" sz="2400" b="1" dirty="0">
                <a:solidFill>
                  <a:schemeClr val="tx1"/>
                </a:solidFill>
                <a:latin typeface="Times New Roman" panose="02020603050405020304" pitchFamily="18" charset="0"/>
                <a:cs typeface="Times New Roman" panose="02020603050405020304" pitchFamily="18" charset="0"/>
              </a:rPr>
              <a:t>Water damage - finished basements</a:t>
            </a:r>
          </a:p>
          <a:p>
            <a:pPr marL="342900" indent="-342900" eaLnBrk="1" hangingPunct="1">
              <a:spcBef>
                <a:spcPts val="0"/>
              </a:spcBef>
              <a:buClr>
                <a:srgbClr val="E3473A"/>
              </a:buClr>
            </a:pPr>
            <a:r>
              <a:rPr lang="en-US" altLang="en-US" sz="2400" b="1" dirty="0">
                <a:solidFill>
                  <a:schemeClr val="tx1"/>
                </a:solidFill>
                <a:latin typeface="Times New Roman" panose="02020603050405020304" pitchFamily="18" charset="0"/>
                <a:cs typeface="Times New Roman" panose="02020603050405020304" pitchFamily="18" charset="0"/>
              </a:rPr>
              <a:t>Guidebooks for homeowners</a:t>
            </a:r>
          </a:p>
          <a:p>
            <a:pPr marL="342900" indent="-342900" eaLnBrk="1" hangingPunct="1">
              <a:spcBef>
                <a:spcPts val="0"/>
              </a:spcBef>
              <a:buClr>
                <a:srgbClr val="E3473A"/>
              </a:buClr>
            </a:pPr>
            <a:r>
              <a:rPr lang="en-US" altLang="en-US" sz="2400" b="1" dirty="0">
                <a:solidFill>
                  <a:schemeClr val="tx1"/>
                </a:solidFill>
                <a:latin typeface="Times New Roman" panose="02020603050405020304" pitchFamily="18" charset="0"/>
                <a:cs typeface="Times New Roman" panose="02020603050405020304" pitchFamily="18" charset="0"/>
              </a:rPr>
              <a:t>Risk self assessment tool + advice</a:t>
            </a:r>
          </a:p>
        </p:txBody>
      </p:sp>
      <p:pic>
        <p:nvPicPr>
          <p:cNvPr id="13" name="Picture 4" descr="bilinguallogo">
            <a:extLst>
              <a:ext uri="{FF2B5EF4-FFF2-40B4-BE49-F238E27FC236}">
                <a16:creationId xmlns:a16="http://schemas.microsoft.com/office/drawing/2014/main" id="{6124BE2A-870D-42E2-B4F0-ADC162EA091D}"/>
              </a:ext>
            </a:extLst>
          </p:cNvPr>
          <p:cNvPicPr>
            <a:picLocks noChangeAspect="1" noChangeArrowheads="1"/>
          </p:cNvPicPr>
          <p:nvPr/>
        </p:nvPicPr>
        <p:blipFill>
          <a:blip r:embed="rId3" cstate="print"/>
          <a:srcRect/>
          <a:stretch>
            <a:fillRect/>
          </a:stretch>
        </p:blipFill>
        <p:spPr bwMode="auto">
          <a:xfrm>
            <a:off x="7517075" y="932313"/>
            <a:ext cx="1412364" cy="683402"/>
          </a:xfrm>
          <a:prstGeom prst="rect">
            <a:avLst/>
          </a:prstGeom>
          <a:noFill/>
          <a:ln w="9525">
            <a:noFill/>
            <a:miter lim="800000"/>
            <a:headEnd/>
            <a:tailEnd/>
          </a:ln>
        </p:spPr>
      </p:pic>
      <p:pic>
        <p:nvPicPr>
          <p:cNvPr id="14" name="Picture 4" descr="bilinguallogo">
            <a:extLst>
              <a:ext uri="{FF2B5EF4-FFF2-40B4-BE49-F238E27FC236}">
                <a16:creationId xmlns:a16="http://schemas.microsoft.com/office/drawing/2014/main" id="{988E9F21-8DB5-410D-A582-645BB44132BF}"/>
              </a:ext>
            </a:extLst>
          </p:cNvPr>
          <p:cNvPicPr>
            <a:picLocks noChangeAspect="1" noChangeArrowheads="1"/>
          </p:cNvPicPr>
          <p:nvPr/>
        </p:nvPicPr>
        <p:blipFill>
          <a:blip r:embed="rId3" cstate="print"/>
          <a:srcRect/>
          <a:stretch>
            <a:fillRect/>
          </a:stretch>
        </p:blipFill>
        <p:spPr bwMode="auto">
          <a:xfrm>
            <a:off x="7756739" y="3931451"/>
            <a:ext cx="1195400" cy="578419"/>
          </a:xfrm>
          <a:prstGeom prst="rect">
            <a:avLst/>
          </a:prstGeom>
          <a:noFill/>
          <a:ln w="9525">
            <a:noFill/>
            <a:miter lim="800000"/>
            <a:headEnd/>
            <a:tailEnd/>
          </a:ln>
        </p:spPr>
      </p:pic>
      <p:pic>
        <p:nvPicPr>
          <p:cNvPr id="15" name="Picture 16" descr="Basement Flood Handbook - ICLR - 2009">
            <a:extLst>
              <a:ext uri="{FF2B5EF4-FFF2-40B4-BE49-F238E27FC236}">
                <a16:creationId xmlns:a16="http://schemas.microsoft.com/office/drawing/2014/main" id="{8C3E0FFF-1272-45AA-B30C-24D585691A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8251" y="4157886"/>
            <a:ext cx="1177252" cy="1678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a:extLst>
              <a:ext uri="{FF2B5EF4-FFF2-40B4-BE49-F238E27FC236}">
                <a16:creationId xmlns:a16="http://schemas.microsoft.com/office/drawing/2014/main" id="{CC4C5CC4-DE91-4DC7-AC49-5A4A344F52CC}"/>
              </a:ext>
            </a:extLst>
          </p:cNvPr>
          <p:cNvPicPr>
            <a:picLocks noChangeAspect="1"/>
          </p:cNvPicPr>
          <p:nvPr/>
        </p:nvPicPr>
        <p:blipFill>
          <a:blip r:embed="rId5">
            <a:extLst>
              <a:ext uri="{28A0092B-C50C-407E-A947-70E740481C1C}">
                <a14:useLocalDpi xmlns:a14="http://schemas.microsoft.com/office/drawing/2010/main" val="0"/>
              </a:ext>
            </a:extLst>
          </a:blip>
          <a:srcRect t="-3" b="51842"/>
          <a:stretch>
            <a:fillRect/>
          </a:stretch>
        </p:blipFill>
        <p:spPr bwMode="auto">
          <a:xfrm>
            <a:off x="7682507" y="4572646"/>
            <a:ext cx="1437871" cy="218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94D8208A-E3F3-4DEB-8A97-1673D822B09F}"/>
              </a:ext>
            </a:extLst>
          </p:cNvPr>
          <p:cNvPicPr>
            <a:picLocks noChangeAspect="1"/>
          </p:cNvPicPr>
          <p:nvPr/>
        </p:nvPicPr>
        <p:blipFill>
          <a:blip r:embed="rId6"/>
          <a:stretch>
            <a:fillRect/>
          </a:stretch>
        </p:blipFill>
        <p:spPr>
          <a:xfrm>
            <a:off x="5226158" y="4124661"/>
            <a:ext cx="1204309" cy="1745020"/>
          </a:xfrm>
          <a:prstGeom prst="rect">
            <a:avLst/>
          </a:prstGeom>
          <a:noFill/>
          <a:ln>
            <a:noFill/>
          </a:ln>
        </p:spPr>
      </p:pic>
      <p:pic>
        <p:nvPicPr>
          <p:cNvPr id="22" name="Picture 21">
            <a:extLst>
              <a:ext uri="{FF2B5EF4-FFF2-40B4-BE49-F238E27FC236}">
                <a16:creationId xmlns:a16="http://schemas.microsoft.com/office/drawing/2014/main" id="{ADB825B8-75F9-496E-B824-690423D67439}"/>
              </a:ext>
            </a:extLst>
          </p:cNvPr>
          <p:cNvPicPr>
            <a:picLocks noChangeAspect="1"/>
          </p:cNvPicPr>
          <p:nvPr/>
        </p:nvPicPr>
        <p:blipFill>
          <a:blip r:embed="rId7"/>
          <a:stretch>
            <a:fillRect/>
          </a:stretch>
        </p:blipFill>
        <p:spPr>
          <a:xfrm>
            <a:off x="5982969" y="5405610"/>
            <a:ext cx="894996" cy="1370850"/>
          </a:xfrm>
          <a:prstGeom prst="rect">
            <a:avLst/>
          </a:prstGeom>
        </p:spPr>
      </p:pic>
      <p:cxnSp>
        <p:nvCxnSpPr>
          <p:cNvPr id="21" name="Straight Arrow Connector 20">
            <a:extLst>
              <a:ext uri="{FF2B5EF4-FFF2-40B4-BE49-F238E27FC236}">
                <a16:creationId xmlns:a16="http://schemas.microsoft.com/office/drawing/2014/main" id="{C681EE93-A069-4A08-8057-79EE7622DB30}"/>
              </a:ext>
            </a:extLst>
          </p:cNvPr>
          <p:cNvCxnSpPr>
            <a:cxnSpLocks/>
          </p:cNvCxnSpPr>
          <p:nvPr/>
        </p:nvCxnSpPr>
        <p:spPr>
          <a:xfrm>
            <a:off x="4016147" y="2780928"/>
            <a:ext cx="771877"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90411138-FECF-449E-9244-648B6153139A}"/>
              </a:ext>
            </a:extLst>
          </p:cNvPr>
          <p:cNvPicPr>
            <a:picLocks noChangeAspect="1"/>
          </p:cNvPicPr>
          <p:nvPr/>
        </p:nvPicPr>
        <p:blipFill>
          <a:blip r:embed="rId8"/>
          <a:stretch>
            <a:fillRect/>
          </a:stretch>
        </p:blipFill>
        <p:spPr>
          <a:xfrm>
            <a:off x="755576" y="5944918"/>
            <a:ext cx="2648460" cy="805233"/>
          </a:xfrm>
          <a:prstGeom prst="rect">
            <a:avLst/>
          </a:prstGeom>
        </p:spPr>
      </p:pic>
    </p:spTree>
    <p:extLst>
      <p:ext uri="{BB962C8B-B14F-4D97-AF65-F5344CB8AC3E}">
        <p14:creationId xmlns:p14="http://schemas.microsoft.com/office/powerpoint/2010/main" val="333691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3" end="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FD63B4-ABDE-4E87-A88B-D8ECEEE02B00}"/>
              </a:ext>
            </a:extLst>
          </p:cNvPr>
          <p:cNvPicPr>
            <a:picLocks noChangeAspect="1"/>
          </p:cNvPicPr>
          <p:nvPr/>
        </p:nvPicPr>
        <p:blipFill>
          <a:blip r:embed="rId2"/>
          <a:stretch>
            <a:fillRect/>
          </a:stretch>
        </p:blipFill>
        <p:spPr>
          <a:xfrm>
            <a:off x="2015569" y="1557392"/>
            <a:ext cx="6790394" cy="2902127"/>
          </a:xfrm>
          <a:prstGeom prst="rect">
            <a:avLst/>
          </a:prstGeom>
        </p:spPr>
      </p:pic>
      <p:pic>
        <p:nvPicPr>
          <p:cNvPr id="6" name="Picture 5">
            <a:extLst>
              <a:ext uri="{FF2B5EF4-FFF2-40B4-BE49-F238E27FC236}">
                <a16:creationId xmlns:a16="http://schemas.microsoft.com/office/drawing/2014/main" id="{08D704A8-4DE7-4088-9183-9F8CD36A4A51}"/>
              </a:ext>
            </a:extLst>
          </p:cNvPr>
          <p:cNvPicPr>
            <a:picLocks noChangeAspect="1"/>
          </p:cNvPicPr>
          <p:nvPr/>
        </p:nvPicPr>
        <p:blipFill>
          <a:blip r:embed="rId3"/>
          <a:stretch>
            <a:fillRect/>
          </a:stretch>
        </p:blipFill>
        <p:spPr>
          <a:xfrm>
            <a:off x="120267" y="116632"/>
            <a:ext cx="1321745" cy="1668676"/>
          </a:xfrm>
          <a:prstGeom prst="rect">
            <a:avLst/>
          </a:prstGeom>
        </p:spPr>
      </p:pic>
      <p:pic>
        <p:nvPicPr>
          <p:cNvPr id="7" name="Picture 6">
            <a:extLst>
              <a:ext uri="{FF2B5EF4-FFF2-40B4-BE49-F238E27FC236}">
                <a16:creationId xmlns:a16="http://schemas.microsoft.com/office/drawing/2014/main" id="{BC7CF44B-1885-4079-A632-C09556330FFC}"/>
              </a:ext>
            </a:extLst>
          </p:cNvPr>
          <p:cNvPicPr>
            <a:picLocks noChangeAspect="1"/>
          </p:cNvPicPr>
          <p:nvPr/>
        </p:nvPicPr>
        <p:blipFill rotWithShape="1">
          <a:blip r:embed="rId4"/>
          <a:srcRect l="22234" t="5626" r="24278"/>
          <a:stretch/>
        </p:blipFill>
        <p:spPr>
          <a:xfrm>
            <a:off x="585774" y="4400641"/>
            <a:ext cx="1278656" cy="2368327"/>
          </a:xfrm>
          <a:prstGeom prst="rect">
            <a:avLst/>
          </a:prstGeom>
        </p:spPr>
      </p:pic>
      <p:pic>
        <p:nvPicPr>
          <p:cNvPr id="8" name="Picture 7">
            <a:extLst>
              <a:ext uri="{FF2B5EF4-FFF2-40B4-BE49-F238E27FC236}">
                <a16:creationId xmlns:a16="http://schemas.microsoft.com/office/drawing/2014/main" id="{56FC2A75-9553-436A-8F65-80FFC3D66A72}"/>
              </a:ext>
            </a:extLst>
          </p:cNvPr>
          <p:cNvPicPr>
            <a:picLocks noChangeAspect="1"/>
          </p:cNvPicPr>
          <p:nvPr/>
        </p:nvPicPr>
        <p:blipFill rotWithShape="1">
          <a:blip r:embed="rId5"/>
          <a:srcRect l="23711" t="8782" r="23294"/>
          <a:stretch/>
        </p:blipFill>
        <p:spPr>
          <a:xfrm>
            <a:off x="4578269" y="4509120"/>
            <a:ext cx="1160089" cy="2154654"/>
          </a:xfrm>
          <a:prstGeom prst="rect">
            <a:avLst/>
          </a:prstGeom>
        </p:spPr>
      </p:pic>
      <p:pic>
        <p:nvPicPr>
          <p:cNvPr id="9" name="Picture 8">
            <a:extLst>
              <a:ext uri="{FF2B5EF4-FFF2-40B4-BE49-F238E27FC236}">
                <a16:creationId xmlns:a16="http://schemas.microsoft.com/office/drawing/2014/main" id="{E69CA8AC-1455-4016-8592-BA8E244791E4}"/>
              </a:ext>
            </a:extLst>
          </p:cNvPr>
          <p:cNvPicPr>
            <a:picLocks noChangeAspect="1"/>
          </p:cNvPicPr>
          <p:nvPr/>
        </p:nvPicPr>
        <p:blipFill rotWithShape="1">
          <a:blip r:embed="rId6"/>
          <a:srcRect l="23778" t="7369" r="22734" b="390"/>
          <a:stretch/>
        </p:blipFill>
        <p:spPr>
          <a:xfrm>
            <a:off x="7292108" y="4364868"/>
            <a:ext cx="1205836" cy="2156354"/>
          </a:xfrm>
          <a:prstGeom prst="rect">
            <a:avLst/>
          </a:prstGeom>
        </p:spPr>
      </p:pic>
      <p:sp>
        <p:nvSpPr>
          <p:cNvPr id="11" name="TextBox 10">
            <a:extLst>
              <a:ext uri="{FF2B5EF4-FFF2-40B4-BE49-F238E27FC236}">
                <a16:creationId xmlns:a16="http://schemas.microsoft.com/office/drawing/2014/main" id="{76AA97CB-AAB7-434F-8520-9F0257E5601F}"/>
              </a:ext>
            </a:extLst>
          </p:cNvPr>
          <p:cNvSpPr txBox="1"/>
          <p:nvPr/>
        </p:nvSpPr>
        <p:spPr>
          <a:xfrm>
            <a:off x="444302" y="4296578"/>
            <a:ext cx="864096" cy="369332"/>
          </a:xfrm>
          <a:prstGeom prst="rect">
            <a:avLst/>
          </a:prstGeom>
          <a:solidFill>
            <a:schemeClr val="bg1"/>
          </a:solidFill>
        </p:spPr>
        <p:txBody>
          <a:bodyPr wrap="square" rtlCol="0">
            <a:spAutoFit/>
          </a:bodyPr>
          <a:lstStyle/>
          <a:p>
            <a:r>
              <a:rPr lang="en-CA" b="1" dirty="0">
                <a:solidFill>
                  <a:srgbClr val="00B050"/>
                </a:solidFill>
                <a:latin typeface="Times New Roman" panose="02020603050405020304" pitchFamily="18" charset="0"/>
                <a:cs typeface="Times New Roman" panose="02020603050405020304" pitchFamily="18" charset="0"/>
              </a:rPr>
              <a:t>Trees</a:t>
            </a:r>
          </a:p>
        </p:txBody>
      </p:sp>
      <p:sp>
        <p:nvSpPr>
          <p:cNvPr id="12" name="TextBox 11">
            <a:extLst>
              <a:ext uri="{FF2B5EF4-FFF2-40B4-BE49-F238E27FC236}">
                <a16:creationId xmlns:a16="http://schemas.microsoft.com/office/drawing/2014/main" id="{3F736D91-4D1C-4904-97E9-E927240AFEDE}"/>
              </a:ext>
            </a:extLst>
          </p:cNvPr>
          <p:cNvSpPr txBox="1"/>
          <p:nvPr/>
        </p:nvSpPr>
        <p:spPr>
          <a:xfrm>
            <a:off x="120267" y="5312110"/>
            <a:ext cx="1152128" cy="646331"/>
          </a:xfrm>
          <a:prstGeom prst="rect">
            <a:avLst/>
          </a:prstGeom>
          <a:solidFill>
            <a:schemeClr val="bg1"/>
          </a:solidFill>
        </p:spPr>
        <p:txBody>
          <a:bodyPr wrap="square" rtlCol="0">
            <a:spAutoFit/>
          </a:bodyPr>
          <a:lstStyle/>
          <a:p>
            <a:pPr algn="ctr"/>
            <a:r>
              <a:rPr lang="en-CA" b="1" dirty="0">
                <a:solidFill>
                  <a:srgbClr val="00B050"/>
                </a:solidFill>
                <a:latin typeface="Times New Roman" panose="02020603050405020304" pitchFamily="18" charset="0"/>
                <a:cs typeface="Times New Roman" panose="02020603050405020304" pitchFamily="18" charset="0"/>
              </a:rPr>
              <a:t>Cool surfaces</a:t>
            </a:r>
          </a:p>
        </p:txBody>
      </p:sp>
      <p:sp>
        <p:nvSpPr>
          <p:cNvPr id="13" name="Arrow: Down 12">
            <a:extLst>
              <a:ext uri="{FF2B5EF4-FFF2-40B4-BE49-F238E27FC236}">
                <a16:creationId xmlns:a16="http://schemas.microsoft.com/office/drawing/2014/main" id="{660BF535-C536-4854-B050-B3E9F53E155C}"/>
              </a:ext>
            </a:extLst>
          </p:cNvPr>
          <p:cNvSpPr/>
          <p:nvPr/>
        </p:nvSpPr>
        <p:spPr>
          <a:xfrm rot="3343769">
            <a:off x="1960428" y="3735349"/>
            <a:ext cx="365817" cy="1136345"/>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a:extLst>
              <a:ext uri="{FF2B5EF4-FFF2-40B4-BE49-F238E27FC236}">
                <a16:creationId xmlns:a16="http://schemas.microsoft.com/office/drawing/2014/main" id="{59205D4C-EE66-48D9-A89D-E4A61637AB57}"/>
              </a:ext>
            </a:extLst>
          </p:cNvPr>
          <p:cNvSpPr txBox="1"/>
          <p:nvPr/>
        </p:nvSpPr>
        <p:spPr>
          <a:xfrm>
            <a:off x="2759690" y="4509120"/>
            <a:ext cx="1818579" cy="1200329"/>
          </a:xfrm>
          <a:prstGeom prst="rect">
            <a:avLst/>
          </a:prstGeom>
          <a:solidFill>
            <a:schemeClr val="bg1"/>
          </a:solidFill>
          <a:ln>
            <a:solidFill>
              <a:srgbClr val="00B050"/>
            </a:solidFill>
          </a:ln>
        </p:spPr>
        <p:txBody>
          <a:bodyPr wrap="square" rtlCol="0">
            <a:spAutoFit/>
          </a:bodyPr>
          <a:lstStyle/>
          <a:p>
            <a:pPr algn="ctr"/>
            <a:r>
              <a:rPr lang="en-CA" b="1" dirty="0">
                <a:solidFill>
                  <a:srgbClr val="00B050"/>
                </a:solidFill>
                <a:latin typeface="Times New Roman" panose="02020603050405020304" pitchFamily="18" charset="0"/>
                <a:cs typeface="Times New Roman" panose="02020603050405020304" pitchFamily="18" charset="0"/>
              </a:rPr>
              <a:t>Nature-based sustainable urban drainage solutions</a:t>
            </a:r>
          </a:p>
        </p:txBody>
      </p:sp>
      <p:sp>
        <p:nvSpPr>
          <p:cNvPr id="15" name="TextBox 14">
            <a:extLst>
              <a:ext uri="{FF2B5EF4-FFF2-40B4-BE49-F238E27FC236}">
                <a16:creationId xmlns:a16="http://schemas.microsoft.com/office/drawing/2014/main" id="{A6C3436F-9E61-422B-9D6B-58A369A9B3D2}"/>
              </a:ext>
            </a:extLst>
          </p:cNvPr>
          <p:cNvSpPr txBox="1"/>
          <p:nvPr/>
        </p:nvSpPr>
        <p:spPr>
          <a:xfrm>
            <a:off x="3090826" y="5740444"/>
            <a:ext cx="1481174" cy="923330"/>
          </a:xfrm>
          <a:prstGeom prst="rect">
            <a:avLst/>
          </a:prstGeom>
          <a:solidFill>
            <a:schemeClr val="bg1"/>
          </a:solidFill>
          <a:ln>
            <a:solidFill>
              <a:srgbClr val="00B050"/>
            </a:solidFill>
          </a:ln>
        </p:spPr>
        <p:txBody>
          <a:bodyPr wrap="square" rtlCol="0">
            <a:spAutoFit/>
          </a:bodyPr>
          <a:lstStyle/>
          <a:p>
            <a:pPr algn="ctr"/>
            <a:r>
              <a:rPr lang="en-CA" b="1" dirty="0">
                <a:solidFill>
                  <a:srgbClr val="00B050"/>
                </a:solidFill>
                <a:latin typeface="Times New Roman" panose="02020603050405020304" pitchFamily="18" charset="0"/>
                <a:cs typeface="Times New Roman" panose="02020603050405020304" pitchFamily="18" charset="0"/>
              </a:rPr>
              <a:t>River-catchment management</a:t>
            </a:r>
          </a:p>
        </p:txBody>
      </p:sp>
      <p:sp>
        <p:nvSpPr>
          <p:cNvPr id="16" name="Arrow: Down 15">
            <a:extLst>
              <a:ext uri="{FF2B5EF4-FFF2-40B4-BE49-F238E27FC236}">
                <a16:creationId xmlns:a16="http://schemas.microsoft.com/office/drawing/2014/main" id="{65D7784E-428D-4E5C-8858-D3E4F13E5BA7}"/>
              </a:ext>
            </a:extLst>
          </p:cNvPr>
          <p:cNvSpPr/>
          <p:nvPr/>
        </p:nvSpPr>
        <p:spPr>
          <a:xfrm rot="19934149">
            <a:off x="4507378" y="4117619"/>
            <a:ext cx="295583" cy="504056"/>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Arrow: Down 16">
            <a:extLst>
              <a:ext uri="{FF2B5EF4-FFF2-40B4-BE49-F238E27FC236}">
                <a16:creationId xmlns:a16="http://schemas.microsoft.com/office/drawing/2014/main" id="{D61C92E2-CC1B-453A-9D71-650DE7B22010}"/>
              </a:ext>
            </a:extLst>
          </p:cNvPr>
          <p:cNvSpPr/>
          <p:nvPr/>
        </p:nvSpPr>
        <p:spPr>
          <a:xfrm rot="1711644">
            <a:off x="7698165" y="3990151"/>
            <a:ext cx="295583" cy="504056"/>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a:extLst>
              <a:ext uri="{FF2B5EF4-FFF2-40B4-BE49-F238E27FC236}">
                <a16:creationId xmlns:a16="http://schemas.microsoft.com/office/drawing/2014/main" id="{F9FF752A-7DD3-4C95-B656-A6AA3D03DA62}"/>
              </a:ext>
            </a:extLst>
          </p:cNvPr>
          <p:cNvSpPr txBox="1"/>
          <p:nvPr/>
        </p:nvSpPr>
        <p:spPr>
          <a:xfrm>
            <a:off x="5943479" y="4612538"/>
            <a:ext cx="1481174" cy="646331"/>
          </a:xfrm>
          <a:prstGeom prst="rect">
            <a:avLst/>
          </a:prstGeom>
          <a:solidFill>
            <a:schemeClr val="bg1"/>
          </a:solidFill>
          <a:ln>
            <a:solidFill>
              <a:srgbClr val="00B050"/>
            </a:solidFill>
          </a:ln>
        </p:spPr>
        <p:txBody>
          <a:bodyPr wrap="square" rtlCol="0">
            <a:spAutoFit/>
          </a:bodyPr>
          <a:lstStyle/>
          <a:p>
            <a:pPr algn="ctr"/>
            <a:r>
              <a:rPr lang="en-CA" b="1" dirty="0">
                <a:solidFill>
                  <a:srgbClr val="00B050"/>
                </a:solidFill>
                <a:latin typeface="Times New Roman" panose="02020603050405020304" pitchFamily="18" charset="0"/>
                <a:cs typeface="Times New Roman" panose="02020603050405020304" pitchFamily="18" charset="0"/>
              </a:rPr>
              <a:t>Development Planning</a:t>
            </a:r>
          </a:p>
        </p:txBody>
      </p:sp>
      <p:sp>
        <p:nvSpPr>
          <p:cNvPr id="19" name="TextBox 18">
            <a:extLst>
              <a:ext uri="{FF2B5EF4-FFF2-40B4-BE49-F238E27FC236}">
                <a16:creationId xmlns:a16="http://schemas.microsoft.com/office/drawing/2014/main" id="{9DB51BDC-6146-4F2F-9FE0-4F8FB9995E10}"/>
              </a:ext>
            </a:extLst>
          </p:cNvPr>
          <p:cNvSpPr txBox="1"/>
          <p:nvPr/>
        </p:nvSpPr>
        <p:spPr>
          <a:xfrm>
            <a:off x="7574584" y="5652291"/>
            <a:ext cx="1481174" cy="923330"/>
          </a:xfrm>
          <a:prstGeom prst="rect">
            <a:avLst/>
          </a:prstGeom>
          <a:solidFill>
            <a:schemeClr val="bg1"/>
          </a:solidFill>
          <a:ln>
            <a:solidFill>
              <a:srgbClr val="00B050"/>
            </a:solidFill>
          </a:ln>
        </p:spPr>
        <p:txBody>
          <a:bodyPr wrap="square" rtlCol="0">
            <a:spAutoFit/>
          </a:bodyPr>
          <a:lstStyle/>
          <a:p>
            <a:pPr algn="ctr"/>
            <a:r>
              <a:rPr lang="en-CA" b="1" dirty="0">
                <a:solidFill>
                  <a:srgbClr val="00B050"/>
                </a:solidFill>
                <a:latin typeface="Times New Roman" panose="02020603050405020304" pitchFamily="18" charset="0"/>
                <a:cs typeface="Times New Roman" panose="02020603050405020304" pitchFamily="18" charset="0"/>
              </a:rPr>
              <a:t>Preventive Forestry Management</a:t>
            </a:r>
          </a:p>
        </p:txBody>
      </p:sp>
      <p:sp>
        <p:nvSpPr>
          <p:cNvPr id="23" name="TextBox 22">
            <a:extLst>
              <a:ext uri="{FF2B5EF4-FFF2-40B4-BE49-F238E27FC236}">
                <a16:creationId xmlns:a16="http://schemas.microsoft.com/office/drawing/2014/main" id="{53C353B0-FA05-4B09-9720-370F1D2F8854}"/>
              </a:ext>
            </a:extLst>
          </p:cNvPr>
          <p:cNvSpPr txBox="1"/>
          <p:nvPr/>
        </p:nvSpPr>
        <p:spPr>
          <a:xfrm>
            <a:off x="269243" y="3087044"/>
            <a:ext cx="1363191" cy="923330"/>
          </a:xfrm>
          <a:prstGeom prst="rect">
            <a:avLst/>
          </a:prstGeom>
          <a:noFill/>
        </p:spPr>
        <p:txBody>
          <a:bodyPr wrap="square" rtlCol="0">
            <a:spAutoFit/>
          </a:bodyPr>
          <a:lstStyle/>
          <a:p>
            <a:r>
              <a:rPr lang="en-CA" b="1" dirty="0">
                <a:solidFill>
                  <a:srgbClr val="00B050"/>
                </a:solidFill>
                <a:latin typeface="Times New Roman" panose="02020603050405020304" pitchFamily="18" charset="0"/>
                <a:cs typeface="Times New Roman" panose="02020603050405020304" pitchFamily="18" charset="0"/>
              </a:rPr>
              <a:t>Nature-based solutions</a:t>
            </a:r>
            <a:endParaRPr lang="en-CA" dirty="0"/>
          </a:p>
        </p:txBody>
      </p:sp>
      <p:sp>
        <p:nvSpPr>
          <p:cNvPr id="24" name="Arrow: Down 23">
            <a:extLst>
              <a:ext uri="{FF2B5EF4-FFF2-40B4-BE49-F238E27FC236}">
                <a16:creationId xmlns:a16="http://schemas.microsoft.com/office/drawing/2014/main" id="{5A06A306-2053-4625-A7BA-C1CD8B0146C7}"/>
              </a:ext>
            </a:extLst>
          </p:cNvPr>
          <p:cNvSpPr/>
          <p:nvPr/>
        </p:nvSpPr>
        <p:spPr>
          <a:xfrm rot="14400013">
            <a:off x="1781840" y="2765383"/>
            <a:ext cx="184517" cy="1075048"/>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itle 1">
            <a:extLst>
              <a:ext uri="{FF2B5EF4-FFF2-40B4-BE49-F238E27FC236}">
                <a16:creationId xmlns:a16="http://schemas.microsoft.com/office/drawing/2014/main" id="{48F2A7DC-F582-4AE9-9F66-87986752104A}"/>
              </a:ext>
            </a:extLst>
          </p:cNvPr>
          <p:cNvSpPr>
            <a:spLocks noGrp="1"/>
          </p:cNvSpPr>
          <p:nvPr>
            <p:ph type="title"/>
          </p:nvPr>
        </p:nvSpPr>
        <p:spPr>
          <a:xfrm>
            <a:off x="2381552" y="-184598"/>
            <a:ext cx="6275040" cy="1143000"/>
          </a:xfrm>
        </p:spPr>
        <p:txBody>
          <a:bodyPr>
            <a:normAutofit/>
          </a:bodyPr>
          <a:lstStyle/>
          <a:p>
            <a:r>
              <a:rPr lang="en-US" sz="2800" b="1" i="0" dirty="0">
                <a:solidFill>
                  <a:srgbClr val="C00000"/>
                </a:solidFill>
                <a:effectLst/>
                <a:latin typeface="Times New Roman" panose="02020603050405020304" pitchFamily="18" charset="0"/>
                <a:cs typeface="Times New Roman" panose="02020603050405020304" pitchFamily="18" charset="0"/>
              </a:rPr>
              <a:t>How cities can adapt to climate change</a:t>
            </a:r>
            <a:br>
              <a:rPr lang="en-US" sz="2800" b="1" i="0" dirty="0">
                <a:solidFill>
                  <a:srgbClr val="C00000"/>
                </a:solidFill>
                <a:effectLst/>
                <a:latin typeface="Times New Roman" panose="02020603050405020304" pitchFamily="18" charset="0"/>
                <a:cs typeface="Times New Roman" panose="02020603050405020304" pitchFamily="18" charset="0"/>
              </a:rPr>
            </a:br>
            <a:endParaRPr lang="en-CA" sz="2000" dirty="0">
              <a:solidFill>
                <a:srgbClr val="C00000"/>
              </a:solidFill>
            </a:endParaRPr>
          </a:p>
        </p:txBody>
      </p:sp>
      <p:sp>
        <p:nvSpPr>
          <p:cNvPr id="22" name="Content Placeholder 2">
            <a:extLst>
              <a:ext uri="{FF2B5EF4-FFF2-40B4-BE49-F238E27FC236}">
                <a16:creationId xmlns:a16="http://schemas.microsoft.com/office/drawing/2014/main" id="{CB926265-9E24-4F74-93D7-FDAC9154EDBC}"/>
              </a:ext>
            </a:extLst>
          </p:cNvPr>
          <p:cNvSpPr>
            <a:spLocks noGrp="1"/>
          </p:cNvSpPr>
          <p:nvPr>
            <p:ph idx="1"/>
          </p:nvPr>
        </p:nvSpPr>
        <p:spPr>
          <a:xfrm>
            <a:off x="1442012" y="414393"/>
            <a:ext cx="7549943" cy="1209051"/>
          </a:xfrm>
        </p:spPr>
        <p:txBody>
          <a:bodyPr>
            <a:normAutofit lnSpcReduction="10000"/>
          </a:bodyPr>
          <a:lstStyle/>
          <a:p>
            <a:pPr marL="0" indent="0">
              <a:buNone/>
            </a:pPr>
            <a:r>
              <a:rPr lang="en-US" sz="2000" b="1" dirty="0">
                <a:solidFill>
                  <a:srgbClr val="333333"/>
                </a:solidFill>
                <a:latin typeface="Times New Roman" panose="02020603050405020304" pitchFamily="18" charset="0"/>
                <a:cs typeface="Times New Roman" panose="02020603050405020304" pitchFamily="18" charset="0"/>
              </a:rPr>
              <a:t>Re</a:t>
            </a:r>
            <a:r>
              <a:rPr lang="en-US" sz="2000" b="1" i="0" dirty="0">
                <a:solidFill>
                  <a:srgbClr val="333333"/>
                </a:solidFill>
                <a:effectLst/>
                <a:latin typeface="Times New Roman" panose="02020603050405020304" pitchFamily="18" charset="0"/>
                <a:cs typeface="Times New Roman" panose="02020603050405020304" pitchFamily="18" charset="0"/>
              </a:rPr>
              <a:t>port (McKinsey + C40 Cities Climate Leadership, a network of large cities (</a:t>
            </a:r>
            <a:r>
              <a:rPr lang="en-US" sz="2000" b="1" i="0" dirty="0">
                <a:solidFill>
                  <a:srgbClr val="00B050"/>
                </a:solidFill>
                <a:effectLst/>
                <a:latin typeface="Times New Roman" panose="02020603050405020304" pitchFamily="18" charset="0"/>
                <a:cs typeface="Times New Roman" panose="02020603050405020304" pitchFamily="18" charset="0"/>
              </a:rPr>
              <a:t>Toronto, Montreal, Vancouver</a:t>
            </a:r>
            <a:r>
              <a:rPr lang="en-US" sz="2000" b="1" i="0" dirty="0">
                <a:solidFill>
                  <a:srgbClr val="333333"/>
                </a:solidFill>
                <a:effectLst/>
                <a:latin typeface="Times New Roman" panose="02020603050405020304" pitchFamily="18" charset="0"/>
                <a:cs typeface="Times New Roman" panose="02020603050405020304" pitchFamily="18" charset="0"/>
              </a:rPr>
              <a:t>, ++)  that are committed to addressing climate change) to help leaders set priorities and choose courses of action.   </a:t>
            </a:r>
            <a:endParaRPr lang="en-CA" sz="2400" b="1" dirty="0">
              <a:latin typeface="Times New Roman" panose="02020603050405020304" pitchFamily="18" charset="0"/>
              <a:cs typeface="Times New Roman" panose="02020603050405020304" pitchFamily="18" charset="0"/>
            </a:endParaRPr>
          </a:p>
        </p:txBody>
      </p:sp>
      <p:sp>
        <p:nvSpPr>
          <p:cNvPr id="25" name="Title 1">
            <a:extLst>
              <a:ext uri="{FF2B5EF4-FFF2-40B4-BE49-F238E27FC236}">
                <a16:creationId xmlns:a16="http://schemas.microsoft.com/office/drawing/2014/main" id="{080D02B4-0D6D-4E60-AEF9-05A9E8F9B11A}"/>
              </a:ext>
            </a:extLst>
          </p:cNvPr>
          <p:cNvSpPr txBox="1">
            <a:spLocks/>
          </p:cNvSpPr>
          <p:nvPr/>
        </p:nvSpPr>
        <p:spPr>
          <a:xfrm>
            <a:off x="8353" y="1553225"/>
            <a:ext cx="188497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US" sz="2800" b="1" dirty="0">
                <a:solidFill>
                  <a:srgbClr val="C00000"/>
                </a:solidFill>
                <a:latin typeface="Times New Roman" panose="02020603050405020304" pitchFamily="18" charset="0"/>
                <a:cs typeface="Times New Roman" panose="02020603050405020304" pitchFamily="18" charset="0"/>
              </a:rPr>
            </a:br>
            <a:r>
              <a:rPr lang="en-US" sz="2000" b="1" dirty="0">
                <a:solidFill>
                  <a:srgbClr val="C00000"/>
                </a:solidFill>
                <a:latin typeface="Times New Roman" panose="02020603050405020304" pitchFamily="18" charset="0"/>
                <a:cs typeface="Times New Roman" panose="02020603050405020304" pitchFamily="18" charset="0"/>
              </a:rPr>
              <a:t>(</a:t>
            </a:r>
            <a:r>
              <a:rPr lang="en-CA" sz="2000" b="1" dirty="0">
                <a:solidFill>
                  <a:srgbClr val="C00000"/>
                </a:solidFill>
                <a:latin typeface="Times New Roman" panose="02020603050405020304" pitchFamily="18" charset="0"/>
                <a:cs typeface="Times New Roman" panose="02020603050405020304" pitchFamily="18" charset="0"/>
              </a:rPr>
              <a:t>July 20, 2021, released Sept 18) </a:t>
            </a:r>
            <a:endParaRPr lang="en-CA" sz="2000" dirty="0">
              <a:solidFill>
                <a:srgbClr val="C00000"/>
              </a:solidFill>
            </a:endParaRPr>
          </a:p>
        </p:txBody>
      </p:sp>
    </p:spTree>
    <p:extLst>
      <p:ext uri="{BB962C8B-B14F-4D97-AF65-F5344CB8AC3E}">
        <p14:creationId xmlns:p14="http://schemas.microsoft.com/office/powerpoint/2010/main" val="2448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3" grpId="0"/>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lide Number Placeholder 2">
            <a:extLst>
              <a:ext uri="{FF2B5EF4-FFF2-40B4-BE49-F238E27FC236}">
                <a16:creationId xmlns:a16="http://schemas.microsoft.com/office/drawing/2014/main" id="{7D148CD3-9127-44E7-BCAA-340A15E2E8B0}"/>
              </a:ext>
            </a:extLst>
          </p:cNvPr>
          <p:cNvSpPr>
            <a:spLocks noGrp="1"/>
          </p:cNvSpPr>
          <p:nvPr>
            <p:ph type="sldNum" sz="quarter" idx="12"/>
          </p:nvPr>
        </p:nvSpPr>
        <p:spPr>
          <a:xfrm>
            <a:off x="3124200" y="62484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fld id="{64A6FB02-DC7B-4A51-B5C3-D3510DDF3481}" type="slidenum">
              <a:rPr lang="en-US" altLang="en-US" sz="1400" smtClean="0"/>
              <a:pPr algn="ctr">
                <a:spcBef>
                  <a:spcPct val="0"/>
                </a:spcBef>
                <a:buFontTx/>
                <a:buNone/>
              </a:pPr>
              <a:t>19</a:t>
            </a:fld>
            <a:endParaRPr lang="en-US" altLang="en-US" sz="1400"/>
          </a:p>
        </p:txBody>
      </p:sp>
      <p:sp>
        <p:nvSpPr>
          <p:cNvPr id="38916" name="Rectangle 3">
            <a:extLst>
              <a:ext uri="{FF2B5EF4-FFF2-40B4-BE49-F238E27FC236}">
                <a16:creationId xmlns:a16="http://schemas.microsoft.com/office/drawing/2014/main" id="{BFF9CC1F-98BB-46F5-91CF-CC1415A3397C}"/>
              </a:ext>
            </a:extLst>
          </p:cNvPr>
          <p:cNvSpPr>
            <a:spLocks noChangeArrowheads="1"/>
          </p:cNvSpPr>
          <p:nvPr/>
        </p:nvSpPr>
        <p:spPr bwMode="auto">
          <a:xfrm>
            <a:off x="304800" y="228600"/>
            <a:ext cx="86375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800" b="1">
              <a:solidFill>
                <a:schemeClr val="accent2"/>
              </a:solidFill>
              <a:cs typeface="Times New Roman" panose="02020603050405020304" pitchFamily="18" charset="0"/>
            </a:endParaRPr>
          </a:p>
        </p:txBody>
      </p:sp>
      <p:pic>
        <p:nvPicPr>
          <p:cNvPr id="11" name="Picture 10">
            <a:extLst>
              <a:ext uri="{FF2B5EF4-FFF2-40B4-BE49-F238E27FC236}">
                <a16:creationId xmlns:a16="http://schemas.microsoft.com/office/drawing/2014/main" id="{1DA2CF28-4644-4D04-9900-A8F7AF9CBA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49733" y="1371600"/>
            <a:ext cx="4086225" cy="408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rrow: Right 11">
            <a:extLst>
              <a:ext uri="{FF2B5EF4-FFF2-40B4-BE49-F238E27FC236}">
                <a16:creationId xmlns:a16="http://schemas.microsoft.com/office/drawing/2014/main" id="{399A0884-EEC9-402C-AF12-486CC671AE7C}"/>
              </a:ext>
            </a:extLst>
          </p:cNvPr>
          <p:cNvSpPr/>
          <p:nvPr/>
        </p:nvSpPr>
        <p:spPr>
          <a:xfrm rot="16200000">
            <a:off x="7127184" y="3148212"/>
            <a:ext cx="1152129" cy="71857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BFC8FDF7-59B9-4298-9004-4A4176A21846}"/>
              </a:ext>
            </a:extLst>
          </p:cNvPr>
          <p:cNvSpPr/>
          <p:nvPr/>
        </p:nvSpPr>
        <p:spPr>
          <a:xfrm>
            <a:off x="6726892" y="2455994"/>
            <a:ext cx="1949564" cy="468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b="1" dirty="0">
                <a:solidFill>
                  <a:srgbClr val="C00000"/>
                </a:solidFill>
                <a:latin typeface="Times New Roman" panose="02020603050405020304" pitchFamily="18" charset="0"/>
                <a:cs typeface="Times New Roman" panose="02020603050405020304" pitchFamily="18" charset="0"/>
              </a:rPr>
              <a:t>ACTION</a:t>
            </a:r>
          </a:p>
        </p:txBody>
      </p:sp>
      <p:pic>
        <p:nvPicPr>
          <p:cNvPr id="15" name="Picture 14" descr="A group of people holding a sign posing for the camera&#10;&#10;Description automatically generated">
            <a:extLst>
              <a:ext uri="{FF2B5EF4-FFF2-40B4-BE49-F238E27FC236}">
                <a16:creationId xmlns:a16="http://schemas.microsoft.com/office/drawing/2014/main" id="{ED4680B7-C805-4BB9-BA3E-AB303FD15896}"/>
              </a:ext>
            </a:extLst>
          </p:cNvPr>
          <p:cNvPicPr/>
          <p:nvPr/>
        </p:nvPicPr>
        <p:blipFill rotWithShape="1">
          <a:blip r:embed="rId4" cstate="print">
            <a:extLst>
              <a:ext uri="{28A0092B-C50C-407E-A947-70E740481C1C}">
                <a14:useLocalDpi xmlns:a14="http://schemas.microsoft.com/office/drawing/2010/main" val="0"/>
              </a:ext>
            </a:extLst>
          </a:blip>
          <a:srcRect l="16140"/>
          <a:stretch/>
        </p:blipFill>
        <p:spPr>
          <a:xfrm>
            <a:off x="0" y="1356717"/>
            <a:ext cx="3096344" cy="2592288"/>
          </a:xfrm>
          <a:prstGeom prst="rect">
            <a:avLst/>
          </a:prstGeom>
        </p:spPr>
      </p:pic>
      <p:pic>
        <p:nvPicPr>
          <p:cNvPr id="16" name="Picture 2">
            <a:extLst>
              <a:ext uri="{FF2B5EF4-FFF2-40B4-BE49-F238E27FC236}">
                <a16:creationId xmlns:a16="http://schemas.microsoft.com/office/drawing/2014/main" id="{5D2B1BFE-C627-4114-87F6-B979D22865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8239" y="1371600"/>
            <a:ext cx="2359997" cy="1812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5">
            <a:extLst>
              <a:ext uri="{FF2B5EF4-FFF2-40B4-BE49-F238E27FC236}">
                <a16:creationId xmlns:a16="http://schemas.microsoft.com/office/drawing/2014/main" id="{7F579952-98BB-4B38-B8B9-A905E9DBA078}"/>
              </a:ext>
            </a:extLst>
          </p:cNvPr>
          <p:cNvPicPr>
            <a:picLocks noChangeAspect="1"/>
          </p:cNvPicPr>
          <p:nvPr/>
        </p:nvPicPr>
        <p:blipFill>
          <a:blip r:embed="rId6" cstate="print">
            <a:extLst>
              <a:ext uri="{28A0092B-C50C-407E-A947-70E740481C1C}">
                <a14:useLocalDpi xmlns:a14="http://schemas.microsoft.com/office/drawing/2010/main" val="0"/>
              </a:ext>
            </a:extLst>
          </a:blip>
          <a:srcRect l="3033" r="14052" b="41490"/>
          <a:stretch>
            <a:fillRect/>
          </a:stretch>
        </p:blipFill>
        <p:spPr bwMode="auto">
          <a:xfrm>
            <a:off x="-9276" y="3949005"/>
            <a:ext cx="3138514" cy="290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Diagram&#10;&#10;Description automatically generated">
            <a:extLst>
              <a:ext uri="{FF2B5EF4-FFF2-40B4-BE49-F238E27FC236}">
                <a16:creationId xmlns:a16="http://schemas.microsoft.com/office/drawing/2014/main" id="{CCF8570C-3E44-4454-918C-5BF65A1D279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95" t="40820" r="10372" b="35121"/>
          <a:stretch/>
        </p:blipFill>
        <p:spPr>
          <a:xfrm rot="10800000">
            <a:off x="2948015" y="5910671"/>
            <a:ext cx="2944558" cy="975497"/>
          </a:xfrm>
          <a:prstGeom prst="rect">
            <a:avLst/>
          </a:prstGeom>
        </p:spPr>
      </p:pic>
      <p:sp>
        <p:nvSpPr>
          <p:cNvPr id="10" name="Rectangle 9">
            <a:extLst>
              <a:ext uri="{FF2B5EF4-FFF2-40B4-BE49-F238E27FC236}">
                <a16:creationId xmlns:a16="http://schemas.microsoft.com/office/drawing/2014/main" id="{F4D08D41-764C-414D-A203-DAF5FB08D882}"/>
              </a:ext>
            </a:extLst>
          </p:cNvPr>
          <p:cNvSpPr/>
          <p:nvPr/>
        </p:nvSpPr>
        <p:spPr>
          <a:xfrm>
            <a:off x="5459717" y="5335093"/>
            <a:ext cx="3720795" cy="1537791"/>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CA" sz="2800" b="1" dirty="0">
                <a:cs typeface="Times New Roman" panose="02020603050405020304" pitchFamily="18" charset="0"/>
              </a:rPr>
              <a:t>Thank you for your attention and actions</a:t>
            </a:r>
          </a:p>
        </p:txBody>
      </p:sp>
      <p:sp>
        <p:nvSpPr>
          <p:cNvPr id="18" name="Rectangle 17">
            <a:extLst>
              <a:ext uri="{FF2B5EF4-FFF2-40B4-BE49-F238E27FC236}">
                <a16:creationId xmlns:a16="http://schemas.microsoft.com/office/drawing/2014/main" id="{8D061615-461C-4C2F-BD40-E23B6AFC7CEB}"/>
              </a:ext>
            </a:extLst>
          </p:cNvPr>
          <p:cNvSpPr/>
          <p:nvPr/>
        </p:nvSpPr>
        <p:spPr>
          <a:xfrm>
            <a:off x="733983" y="3329880"/>
            <a:ext cx="2179727" cy="663482"/>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solidFill>
                  <a:srgbClr val="C00000"/>
                </a:solidFill>
                <a:latin typeface="Times New Roman" panose="02020603050405020304" pitchFamily="18" charset="0"/>
                <a:cs typeface="Times New Roman" panose="02020603050405020304" pitchFamily="18" charset="0"/>
              </a:rPr>
              <a:t>Unite Behind the SCIENCE</a:t>
            </a:r>
          </a:p>
          <a:p>
            <a:pPr algn="ctr"/>
            <a:r>
              <a:rPr lang="en-CA" sz="1400" b="1" dirty="0">
                <a:solidFill>
                  <a:srgbClr val="C00000"/>
                </a:solidFill>
                <a:latin typeface="Times New Roman" panose="02020603050405020304" pitchFamily="18" charset="0"/>
                <a:cs typeface="Times New Roman" panose="02020603050405020304" pitchFamily="18" charset="0"/>
              </a:rPr>
              <a:t>SAVE THE EARTH</a:t>
            </a:r>
          </a:p>
        </p:txBody>
      </p:sp>
      <p:pic>
        <p:nvPicPr>
          <p:cNvPr id="20" name="Picture 1">
            <a:extLst>
              <a:ext uri="{FF2B5EF4-FFF2-40B4-BE49-F238E27FC236}">
                <a16:creationId xmlns:a16="http://schemas.microsoft.com/office/drawing/2014/main" id="{85B74E2B-027E-4A93-86C0-2C27D24D510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21461" y="3175092"/>
            <a:ext cx="2376775" cy="22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ectangle 3">
            <a:extLst>
              <a:ext uri="{FF2B5EF4-FFF2-40B4-BE49-F238E27FC236}">
                <a16:creationId xmlns:a16="http://schemas.microsoft.com/office/drawing/2014/main" id="{58694847-1C44-42A1-B328-E42674DF63CB}"/>
              </a:ext>
            </a:extLst>
          </p:cNvPr>
          <p:cNvSpPr>
            <a:spLocks/>
          </p:cNvSpPr>
          <p:nvPr/>
        </p:nvSpPr>
        <p:spPr bwMode="auto">
          <a:xfrm>
            <a:off x="-36513" y="-26988"/>
            <a:ext cx="9180513" cy="1428460"/>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Clr>
                <a:srgbClr val="747474"/>
              </a:buClr>
              <a:buFontTx/>
              <a:buNone/>
            </a:pPr>
            <a:r>
              <a:rPr lang="en-US" altLang="en-US" sz="3000" b="1" i="1" dirty="0">
                <a:solidFill>
                  <a:schemeClr val="bg1"/>
                </a:solidFill>
                <a:latin typeface="Arial" panose="020B0604020202020204" pitchFamily="34" charset="0"/>
                <a:ea typeface="MS PGothic" panose="020B0600070205080204" pitchFamily="34" charset="-128"/>
                <a:sym typeface="Arial" panose="020B0604020202020204" pitchFamily="34" charset="0"/>
              </a:rPr>
              <a:t>   </a:t>
            </a:r>
            <a:r>
              <a:rPr lang="en-US" altLang="en-US" sz="2800" b="1" dirty="0">
                <a:solidFill>
                  <a:schemeClr val="bg1"/>
                </a:solidFill>
                <a:ea typeface="MS PGothic" panose="020B0600070205080204" pitchFamily="34" charset="-128"/>
                <a:cs typeface="Times New Roman" panose="02020603050405020304" pitchFamily="18" charset="0"/>
                <a:sym typeface="Arial" panose="020B0604020202020204" pitchFamily="34" charset="0"/>
              </a:rPr>
              <a:t>Climate change is an issue of intergenerational, national and international equity and ethics –</a:t>
            </a:r>
          </a:p>
          <a:p>
            <a:pPr algn="ctr">
              <a:spcBef>
                <a:spcPct val="0"/>
              </a:spcBef>
              <a:buClr>
                <a:srgbClr val="747474"/>
              </a:buClr>
              <a:buFontTx/>
              <a:buNone/>
            </a:pPr>
            <a:r>
              <a:rPr lang="en-US" altLang="en-US" sz="2800" b="1" dirty="0">
                <a:solidFill>
                  <a:schemeClr val="bg1"/>
                </a:solidFill>
                <a:ea typeface="MS PGothic" panose="020B0600070205080204" pitchFamily="34" charset="-128"/>
                <a:cs typeface="Times New Roman" panose="02020603050405020304" pitchFamily="18" charset="0"/>
                <a:sym typeface="Arial" panose="020B0604020202020204" pitchFamily="34" charset="0"/>
              </a:rPr>
              <a:t>Reduce Emissions and Adapt - for All</a:t>
            </a:r>
            <a:r>
              <a:rPr lang="en-US" altLang="en-US" sz="2800" b="1" cap="all" dirty="0">
                <a:solidFill>
                  <a:schemeClr val="bg1"/>
                </a:solidFill>
                <a:ea typeface="MS PGothic" panose="020B0600070205080204" pitchFamily="34" charset="-128"/>
                <a:cs typeface="Times New Roman" panose="02020603050405020304" pitchFamily="18" charset="0"/>
                <a:sym typeface="Arial" panose="020B0604020202020204" pitchFamily="34" charset="0"/>
              </a:rPr>
              <a:t> </a:t>
            </a:r>
            <a:r>
              <a:rPr lang="en-US" altLang="en-US" sz="2800" b="1" dirty="0">
                <a:solidFill>
                  <a:schemeClr val="bg1"/>
                </a:solidFill>
                <a:ea typeface="MS PGothic" panose="020B0600070205080204" pitchFamily="34" charset="-128"/>
                <a:cs typeface="Times New Roman" panose="02020603050405020304" pitchFamily="18" charset="0"/>
                <a:sym typeface="Arial" panose="020B0604020202020204" pitchFamily="34" charset="0"/>
              </a:rPr>
              <a:t>– now + future</a:t>
            </a:r>
            <a:endParaRPr lang="en-US" altLang="en-US" sz="1200" b="1" i="1" dirty="0">
              <a:solidFill>
                <a:schemeClr val="bg1"/>
              </a:solidFill>
              <a:latin typeface="Arial" panose="020B0604020202020204" pitchFamily="34" charset="0"/>
              <a:ea typeface="MS PGothic" panose="020B0600070205080204" pitchFamily="34" charset="-128"/>
              <a:sym typeface="Arial" panose="020B0604020202020204" pitchFamily="34" charset="0"/>
            </a:endParaRPr>
          </a:p>
        </p:txBody>
      </p:sp>
      <p:pic>
        <p:nvPicPr>
          <p:cNvPr id="3" name="Picture 2" descr="A picture containing text&#10;&#10;Description automatically generated">
            <a:extLst>
              <a:ext uri="{FF2B5EF4-FFF2-40B4-BE49-F238E27FC236}">
                <a16:creationId xmlns:a16="http://schemas.microsoft.com/office/drawing/2014/main" id="{37F66390-2FF4-4A4B-B343-B15C14FD0DB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8597" r="8915" b="13916"/>
          <a:stretch/>
        </p:blipFill>
        <p:spPr>
          <a:xfrm rot="10800000">
            <a:off x="3056472" y="4801252"/>
            <a:ext cx="2403245" cy="1137585"/>
          </a:xfrm>
          <a:prstGeom prst="rect">
            <a:avLst/>
          </a:prstGeom>
        </p:spPr>
      </p:pic>
      <p:pic>
        <p:nvPicPr>
          <p:cNvPr id="19" name="Picture 18">
            <a:extLst>
              <a:ext uri="{FF2B5EF4-FFF2-40B4-BE49-F238E27FC236}">
                <a16:creationId xmlns:a16="http://schemas.microsoft.com/office/drawing/2014/main" id="{3F1E55B9-3E91-4FB7-97A3-7836038EEB10}"/>
              </a:ext>
            </a:extLst>
          </p:cNvPr>
          <p:cNvPicPr>
            <a:picLocks noChangeAspect="1"/>
          </p:cNvPicPr>
          <p:nvPr/>
        </p:nvPicPr>
        <p:blipFill>
          <a:blip r:embed="rId10"/>
          <a:stretch>
            <a:fillRect/>
          </a:stretch>
        </p:blipFill>
        <p:spPr>
          <a:xfrm>
            <a:off x="2897459" y="4014299"/>
            <a:ext cx="2608401" cy="793053"/>
          </a:xfrm>
          <a:prstGeom prst="rect">
            <a:avLst/>
          </a:prstGeom>
        </p:spPr>
      </p:pic>
    </p:spTree>
    <p:extLst>
      <p:ext uri="{BB962C8B-B14F-4D97-AF65-F5344CB8AC3E}">
        <p14:creationId xmlns:p14="http://schemas.microsoft.com/office/powerpoint/2010/main" val="151325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574432-07A6-4566-B1F3-0EAA7CDCF013}"/>
              </a:ext>
            </a:extLst>
          </p:cNvPr>
          <p:cNvSpPr>
            <a:spLocks noGrp="1"/>
          </p:cNvSpPr>
          <p:nvPr>
            <p:ph idx="1"/>
          </p:nvPr>
        </p:nvSpPr>
        <p:spPr>
          <a:xfrm>
            <a:off x="180821" y="4163130"/>
            <a:ext cx="4672709" cy="2510640"/>
          </a:xfrm>
        </p:spPr>
        <p:txBody>
          <a:bodyPr>
            <a:normAutofit/>
          </a:bodyPr>
          <a:lstStyle/>
          <a:p>
            <a:pPr marL="0" indent="0">
              <a:buNone/>
            </a:pPr>
            <a:r>
              <a:rPr lang="en-US" sz="2400" b="1" dirty="0">
                <a:solidFill>
                  <a:srgbClr val="C00000"/>
                </a:solidFill>
                <a:latin typeface="Times New Roman" panose="02020603050405020304" pitchFamily="18" charset="0"/>
                <a:cs typeface="Times New Roman" panose="02020603050405020304" pitchFamily="18" charset="0"/>
              </a:rPr>
              <a:t>It is </a:t>
            </a:r>
            <a:r>
              <a:rPr lang="en-US" sz="2400" b="1" i="1" u="sng" dirty="0">
                <a:solidFill>
                  <a:srgbClr val="C00000"/>
                </a:solidFill>
                <a:latin typeface="Times New Roman" panose="02020603050405020304" pitchFamily="18" charset="0"/>
                <a:cs typeface="Times New Roman" panose="02020603050405020304" pitchFamily="18" charset="0"/>
              </a:rPr>
              <a:t>unequivocal</a:t>
            </a:r>
            <a:r>
              <a:rPr lang="en-US" sz="2400" b="1" dirty="0">
                <a:solidFill>
                  <a:srgbClr val="C00000"/>
                </a:solidFill>
                <a:latin typeface="Times New Roman" panose="02020603050405020304" pitchFamily="18" charset="0"/>
                <a:cs typeface="Times New Roman" panose="02020603050405020304" pitchFamily="18" charset="0"/>
              </a:rPr>
              <a:t> that human influence has warmed the atmosphere, ocean and land. Widespread + rapid changes in atmosphere, ocean, cryosphere and biosphere have occurred. </a:t>
            </a:r>
            <a:endParaRPr lang="en-CA" sz="2400" b="1" dirty="0">
              <a:solidFill>
                <a:srgbClr val="C00000"/>
              </a:solidFill>
              <a:latin typeface="Times New Roman" panose="02020603050405020304" pitchFamily="18" charset="0"/>
              <a:cs typeface="Times New Roman" panose="02020603050405020304" pitchFamily="18" charset="0"/>
            </a:endParaRPr>
          </a:p>
          <a:p>
            <a:endParaRPr lang="en-CA" dirty="0"/>
          </a:p>
        </p:txBody>
      </p:sp>
      <p:pic>
        <p:nvPicPr>
          <p:cNvPr id="7" name="Picture 6">
            <a:extLst>
              <a:ext uri="{FF2B5EF4-FFF2-40B4-BE49-F238E27FC236}">
                <a16:creationId xmlns:a16="http://schemas.microsoft.com/office/drawing/2014/main" id="{FA4992E0-29BA-4332-8E7D-16FFA7503A3E}"/>
              </a:ext>
            </a:extLst>
          </p:cNvPr>
          <p:cNvPicPr>
            <a:picLocks noChangeAspect="1"/>
          </p:cNvPicPr>
          <p:nvPr/>
        </p:nvPicPr>
        <p:blipFill>
          <a:blip r:embed="rId2"/>
          <a:stretch>
            <a:fillRect/>
          </a:stretch>
        </p:blipFill>
        <p:spPr>
          <a:xfrm>
            <a:off x="3173011" y="44624"/>
            <a:ext cx="5935493" cy="3963656"/>
          </a:xfrm>
          <a:prstGeom prst="rect">
            <a:avLst/>
          </a:prstGeom>
        </p:spPr>
      </p:pic>
      <p:cxnSp>
        <p:nvCxnSpPr>
          <p:cNvPr id="8" name="Straight Arrow Connector 7">
            <a:extLst>
              <a:ext uri="{FF2B5EF4-FFF2-40B4-BE49-F238E27FC236}">
                <a16:creationId xmlns:a16="http://schemas.microsoft.com/office/drawing/2014/main" id="{1D8D0A06-D052-4F88-ADED-0B69AA3216EE}"/>
              </a:ext>
            </a:extLst>
          </p:cNvPr>
          <p:cNvCxnSpPr>
            <a:cxnSpLocks/>
          </p:cNvCxnSpPr>
          <p:nvPr/>
        </p:nvCxnSpPr>
        <p:spPr>
          <a:xfrm flipV="1">
            <a:off x="6610689" y="1556792"/>
            <a:ext cx="1489703" cy="10081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B2E3B4A-619C-4885-941F-C21B1ED8E07E}"/>
              </a:ext>
            </a:extLst>
          </p:cNvPr>
          <p:cNvSpPr txBox="1"/>
          <p:nvPr/>
        </p:nvSpPr>
        <p:spPr>
          <a:xfrm>
            <a:off x="6554679" y="2956882"/>
            <a:ext cx="1601721" cy="400110"/>
          </a:xfrm>
          <a:prstGeom prst="rect">
            <a:avLst/>
          </a:prstGeom>
          <a:solidFill>
            <a:schemeClr val="bg1"/>
          </a:solidFill>
        </p:spPr>
        <p:txBody>
          <a:bodyPr wrap="none" rtlCol="0">
            <a:spAutoFit/>
          </a:bodyPr>
          <a:lstStyle/>
          <a:p>
            <a:r>
              <a:rPr lang="en-CA" sz="2000" b="1" dirty="0">
                <a:latin typeface="Times New Roman" panose="02020603050405020304" pitchFamily="18" charset="0"/>
                <a:cs typeface="Times New Roman" panose="02020603050405020304" pitchFamily="18" charset="0"/>
              </a:rPr>
              <a:t>0.2</a:t>
            </a:r>
            <a:r>
              <a:rPr lang="en-CA" sz="2000" b="1" baseline="30000" dirty="0">
                <a:latin typeface="Times New Roman" panose="02020603050405020304" pitchFamily="18" charset="0"/>
                <a:cs typeface="Times New Roman" panose="02020603050405020304" pitchFamily="18" charset="0"/>
              </a:rPr>
              <a:t>o</a:t>
            </a:r>
            <a:r>
              <a:rPr lang="en-CA" sz="2000" b="1" dirty="0">
                <a:latin typeface="Times New Roman" panose="02020603050405020304" pitchFamily="18" charset="0"/>
                <a:cs typeface="Times New Roman" panose="02020603050405020304" pitchFamily="18" charset="0"/>
              </a:rPr>
              <a:t>C/decade</a:t>
            </a:r>
          </a:p>
        </p:txBody>
      </p:sp>
      <p:sp>
        <p:nvSpPr>
          <p:cNvPr id="13" name="TextBox 12">
            <a:extLst>
              <a:ext uri="{FF2B5EF4-FFF2-40B4-BE49-F238E27FC236}">
                <a16:creationId xmlns:a16="http://schemas.microsoft.com/office/drawing/2014/main" id="{D082B8B8-240C-4C6A-B843-97A11B06B644}"/>
              </a:ext>
            </a:extLst>
          </p:cNvPr>
          <p:cNvSpPr txBox="1"/>
          <p:nvPr/>
        </p:nvSpPr>
        <p:spPr>
          <a:xfrm>
            <a:off x="4853530" y="4177976"/>
            <a:ext cx="4230463" cy="2308324"/>
          </a:xfrm>
          <a:prstGeom prst="rect">
            <a:avLst/>
          </a:prstGeom>
          <a:noFill/>
        </p:spPr>
        <p:txBody>
          <a:bodyPr wrap="square" rtlCol="0">
            <a:spAutoFit/>
          </a:bodyPr>
          <a:lstStyle/>
          <a:p>
            <a:r>
              <a:rPr lang="en-US" sz="2400" b="1" i="1" u="sng" dirty="0">
                <a:solidFill>
                  <a:srgbClr val="C00000"/>
                </a:solidFill>
                <a:latin typeface="Times New Roman" panose="02020603050405020304" pitchFamily="18" charset="0"/>
                <a:cs typeface="Times New Roman" panose="02020603050405020304" pitchFamily="18" charset="0"/>
              </a:rPr>
              <a:t>Human-induced climate change </a:t>
            </a:r>
            <a:r>
              <a:rPr lang="en-US" sz="2400" b="1" i="1" dirty="0">
                <a:solidFill>
                  <a:srgbClr val="C00000"/>
                </a:solidFill>
                <a:latin typeface="Times New Roman" panose="02020603050405020304" pitchFamily="18" charset="0"/>
                <a:cs typeface="Times New Roman" panose="02020603050405020304" pitchFamily="18" charset="0"/>
              </a:rPr>
              <a:t>is </a:t>
            </a:r>
            <a:r>
              <a:rPr lang="en-US" sz="2400" b="1" i="1" u="sng" dirty="0">
                <a:solidFill>
                  <a:srgbClr val="C00000"/>
                </a:solidFill>
                <a:latin typeface="Times New Roman" panose="02020603050405020304" pitchFamily="18" charset="0"/>
                <a:cs typeface="Times New Roman" panose="02020603050405020304" pitchFamily="18" charset="0"/>
              </a:rPr>
              <a:t>already affecting many weather and climate extremes</a:t>
            </a:r>
            <a:r>
              <a:rPr lang="en-US" sz="2400" b="1" dirty="0">
                <a:solidFill>
                  <a:srgbClr val="C00000"/>
                </a:solidFill>
                <a:latin typeface="Times New Roman" panose="02020603050405020304" pitchFamily="18" charset="0"/>
                <a:cs typeface="Times New Roman" panose="02020603050405020304" pitchFamily="18" charset="0"/>
              </a:rPr>
              <a:t>. </a:t>
            </a:r>
          </a:p>
          <a:p>
            <a:r>
              <a:rPr lang="en-US" sz="2400" b="1" u="sng" dirty="0">
                <a:solidFill>
                  <a:srgbClr val="C00000"/>
                </a:solidFill>
                <a:latin typeface="Times New Roman" panose="02020603050405020304" pitchFamily="18" charset="0"/>
                <a:cs typeface="Times New Roman" panose="02020603050405020304" pitchFamily="18" charset="0"/>
              </a:rPr>
              <a:t>Heatwaves, heavy precipitation, droughts, and tropical cyclones</a:t>
            </a:r>
            <a:r>
              <a:rPr lang="en-US" sz="2400" b="1" dirty="0">
                <a:solidFill>
                  <a:srgbClr val="C00000"/>
                </a:solidFill>
                <a:latin typeface="Times New Roman" panose="02020603050405020304" pitchFamily="18" charset="0"/>
                <a:cs typeface="Times New Roman" panose="02020603050405020304" pitchFamily="18" charset="0"/>
              </a:rPr>
              <a:t>.</a:t>
            </a:r>
            <a:endParaRPr lang="en-CA" sz="2400" b="1" dirty="0">
              <a:solidFill>
                <a:srgbClr val="C0000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DD4EBF92-7539-43AB-A939-147F49FFE40C}"/>
              </a:ext>
            </a:extLst>
          </p:cNvPr>
          <p:cNvPicPr>
            <a:picLocks noChangeAspect="1"/>
          </p:cNvPicPr>
          <p:nvPr/>
        </p:nvPicPr>
        <p:blipFill>
          <a:blip r:embed="rId3"/>
          <a:stretch>
            <a:fillRect/>
          </a:stretch>
        </p:blipFill>
        <p:spPr>
          <a:xfrm>
            <a:off x="142574" y="193767"/>
            <a:ext cx="1554626" cy="2021696"/>
          </a:xfrm>
          <a:prstGeom prst="rect">
            <a:avLst/>
          </a:prstGeom>
        </p:spPr>
      </p:pic>
      <p:sp>
        <p:nvSpPr>
          <p:cNvPr id="12" name="Title 1">
            <a:extLst>
              <a:ext uri="{FF2B5EF4-FFF2-40B4-BE49-F238E27FC236}">
                <a16:creationId xmlns:a16="http://schemas.microsoft.com/office/drawing/2014/main" id="{FB6E6202-B486-4519-8799-A4B7FAEC9626}"/>
              </a:ext>
            </a:extLst>
          </p:cNvPr>
          <p:cNvSpPr>
            <a:spLocks noGrp="1"/>
          </p:cNvSpPr>
          <p:nvPr>
            <p:ph type="title"/>
          </p:nvPr>
        </p:nvSpPr>
        <p:spPr>
          <a:xfrm>
            <a:off x="126023" y="2121953"/>
            <a:ext cx="1554626" cy="655272"/>
          </a:xfrm>
          <a:solidFill>
            <a:schemeClr val="tx2">
              <a:lumMod val="40000"/>
              <a:lumOff val="60000"/>
            </a:schemeClr>
          </a:solidFill>
          <a:ln>
            <a:solidFill>
              <a:schemeClr val="accent1"/>
            </a:solidFill>
          </a:ln>
        </p:spPr>
        <p:txBody>
          <a:bodyPr>
            <a:normAutofit fontScale="90000"/>
          </a:bodyPr>
          <a:lstStyle/>
          <a:p>
            <a:r>
              <a:rPr lang="en-CA" sz="2000" b="1" dirty="0">
                <a:latin typeface="Times New Roman" panose="02020603050405020304" pitchFamily="18" charset="0"/>
                <a:cs typeface="Times New Roman" panose="02020603050405020304" pitchFamily="18" charset="0"/>
              </a:rPr>
              <a:t>9 August 2021</a:t>
            </a:r>
            <a:endParaRPr lang="en-CA" sz="3200" dirty="0"/>
          </a:p>
        </p:txBody>
      </p:sp>
      <p:sp>
        <p:nvSpPr>
          <p:cNvPr id="2" name="TextBox 1">
            <a:extLst>
              <a:ext uri="{FF2B5EF4-FFF2-40B4-BE49-F238E27FC236}">
                <a16:creationId xmlns:a16="http://schemas.microsoft.com/office/drawing/2014/main" id="{810652DD-F876-491B-B88B-6CFF4DFF8CDE}"/>
              </a:ext>
            </a:extLst>
          </p:cNvPr>
          <p:cNvSpPr txBox="1"/>
          <p:nvPr/>
        </p:nvSpPr>
        <p:spPr>
          <a:xfrm>
            <a:off x="112607" y="2775628"/>
            <a:ext cx="2542061" cy="1200329"/>
          </a:xfrm>
          <a:prstGeom prst="rect">
            <a:avLst/>
          </a:prstGeom>
          <a:noFill/>
        </p:spPr>
        <p:txBody>
          <a:bodyPr wrap="square" rtlCol="0">
            <a:spAutoFit/>
          </a:bodyPr>
          <a:lstStyle/>
          <a:p>
            <a:r>
              <a:rPr lang="en-US" sz="1800" b="1" dirty="0">
                <a:latin typeface="Times New Roman" panose="02020603050405020304" pitchFamily="18" charset="0"/>
                <a:cs typeface="Times New Roman" panose="02020603050405020304" pitchFamily="18" charset="0"/>
              </a:rPr>
              <a:t>CO</a:t>
            </a:r>
            <a:r>
              <a:rPr lang="en-US" sz="1800" b="1" baseline="-25000" dirty="0">
                <a:latin typeface="Times New Roman" panose="02020603050405020304" pitchFamily="18" charset="0"/>
                <a:cs typeface="Times New Roman" panose="02020603050405020304" pitchFamily="18" charset="0"/>
              </a:rPr>
              <a:t>2,</a:t>
            </a:r>
            <a:r>
              <a:rPr lang="en-US" sz="1800" b="1" dirty="0">
                <a:latin typeface="Times New Roman" panose="02020603050405020304" pitchFamily="18" charset="0"/>
                <a:cs typeface="Times New Roman" panose="02020603050405020304" pitchFamily="18" charset="0"/>
              </a:rPr>
              <a:t> CH</a:t>
            </a:r>
            <a:r>
              <a:rPr lang="en-US" sz="1800" b="1" baseline="-25000" dirty="0">
                <a:latin typeface="Times New Roman" panose="02020603050405020304" pitchFamily="18" charset="0"/>
                <a:cs typeface="Times New Roman" panose="02020603050405020304" pitchFamily="18" charset="0"/>
              </a:rPr>
              <a:t>4</a:t>
            </a:r>
            <a:r>
              <a:rPr lang="en-US" b="1" baseline="-25000" dirty="0">
                <a:latin typeface="Times New Roman" panose="02020603050405020304" pitchFamily="18" charset="0"/>
                <a:cs typeface="Times New Roman" panose="02020603050405020304" pitchFamily="18" charset="0"/>
              </a:rPr>
              <a:t>,</a:t>
            </a:r>
            <a:r>
              <a:rPr lang="en-US" sz="1800" b="1" dirty="0">
                <a:latin typeface="Times New Roman" panose="02020603050405020304" pitchFamily="18" charset="0"/>
                <a:cs typeface="Times New Roman" panose="02020603050405020304" pitchFamily="18" charset="0"/>
              </a:rPr>
              <a:t> N</a:t>
            </a:r>
            <a:r>
              <a:rPr lang="en-US" sz="1800" b="1" baseline="-25000" dirty="0">
                <a:latin typeface="Times New Roman" panose="02020603050405020304" pitchFamily="18" charset="0"/>
                <a:cs typeface="Times New Roman" panose="02020603050405020304" pitchFamily="18" charset="0"/>
              </a:rPr>
              <a:t>2</a:t>
            </a:r>
            <a:r>
              <a:rPr lang="en-US" sz="1800" b="1" dirty="0">
                <a:latin typeface="Times New Roman" panose="02020603050405020304" pitchFamily="18" charset="0"/>
                <a:cs typeface="Times New Roman" panose="02020603050405020304" pitchFamily="18" charset="0"/>
              </a:rPr>
              <a:t>O concentrations - higher than at any time in at least 800,000 years.</a:t>
            </a:r>
            <a:endParaRPr lang="en-CA" dirty="0"/>
          </a:p>
        </p:txBody>
      </p:sp>
      <p:sp>
        <p:nvSpPr>
          <p:cNvPr id="4" name="Rectangle: Rounded Corners 3">
            <a:extLst>
              <a:ext uri="{FF2B5EF4-FFF2-40B4-BE49-F238E27FC236}">
                <a16:creationId xmlns:a16="http://schemas.microsoft.com/office/drawing/2014/main" id="{FE449BD2-A002-4148-8968-328B18A309AC}"/>
              </a:ext>
            </a:extLst>
          </p:cNvPr>
          <p:cNvSpPr/>
          <p:nvPr/>
        </p:nvSpPr>
        <p:spPr>
          <a:xfrm>
            <a:off x="415531" y="150072"/>
            <a:ext cx="5922201" cy="2015576"/>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C00000"/>
                </a:solidFill>
                <a:latin typeface="Times New Roman" panose="02020603050405020304" pitchFamily="18" charset="0"/>
                <a:cs typeface="Times New Roman" panose="02020603050405020304" pitchFamily="18" charset="0"/>
              </a:rPr>
              <a:t>Global surface temperature has increased faster since 1970 than in any other 50-year period.</a:t>
            </a:r>
          </a:p>
          <a:p>
            <a:r>
              <a:rPr lang="en-US" sz="2000" b="1" dirty="0">
                <a:solidFill>
                  <a:srgbClr val="0070C0"/>
                </a:solidFill>
                <a:latin typeface="Times New Roman" panose="02020603050405020304" pitchFamily="18" charset="0"/>
                <a:cs typeface="Times New Roman" panose="02020603050405020304" pitchFamily="18" charset="0"/>
              </a:rPr>
              <a:t>In 2011–2020, annual average </a:t>
            </a:r>
            <a:r>
              <a:rPr lang="en-US" sz="2000" b="1" u="sng" dirty="0">
                <a:solidFill>
                  <a:srgbClr val="0070C0"/>
                </a:solidFill>
                <a:latin typeface="Times New Roman" panose="02020603050405020304" pitchFamily="18" charset="0"/>
                <a:cs typeface="Times New Roman" panose="02020603050405020304" pitchFamily="18" charset="0"/>
              </a:rPr>
              <a:t>Arctic sea ice area </a:t>
            </a:r>
            <a:r>
              <a:rPr lang="en-US" sz="2000" b="1" dirty="0">
                <a:solidFill>
                  <a:srgbClr val="0070C0"/>
                </a:solidFill>
                <a:latin typeface="Times New Roman" panose="02020603050405020304" pitchFamily="18" charset="0"/>
                <a:cs typeface="Times New Roman" panose="02020603050405020304" pitchFamily="18" charset="0"/>
              </a:rPr>
              <a:t>reached its </a:t>
            </a:r>
            <a:r>
              <a:rPr lang="en-US" sz="2000" b="1" u="sng" dirty="0">
                <a:solidFill>
                  <a:srgbClr val="0070C0"/>
                </a:solidFill>
                <a:latin typeface="Times New Roman" panose="02020603050405020304" pitchFamily="18" charset="0"/>
                <a:cs typeface="Times New Roman" panose="02020603050405020304" pitchFamily="18" charset="0"/>
              </a:rPr>
              <a:t>lowest l</a:t>
            </a:r>
            <a:r>
              <a:rPr lang="en-US" sz="2000" b="1" dirty="0">
                <a:solidFill>
                  <a:srgbClr val="0070C0"/>
                </a:solidFill>
                <a:latin typeface="Times New Roman" panose="02020603050405020304" pitchFamily="18" charset="0"/>
                <a:cs typeface="Times New Roman" panose="02020603050405020304" pitchFamily="18" charset="0"/>
              </a:rPr>
              <a:t>evel since at least 1850.  </a:t>
            </a:r>
          </a:p>
          <a:p>
            <a:r>
              <a:rPr lang="en-US" sz="2000" b="1" dirty="0">
                <a:solidFill>
                  <a:srgbClr val="0070C0"/>
                </a:solidFill>
                <a:latin typeface="Times New Roman" panose="02020603050405020304" pitchFamily="18" charset="0"/>
                <a:cs typeface="Times New Roman" panose="02020603050405020304" pitchFamily="18" charset="0"/>
              </a:rPr>
              <a:t>Late summer </a:t>
            </a:r>
            <a:r>
              <a:rPr lang="en-US" sz="2000" b="1" u="sng" dirty="0">
                <a:solidFill>
                  <a:srgbClr val="0070C0"/>
                </a:solidFill>
                <a:latin typeface="Times New Roman" panose="02020603050405020304" pitchFamily="18" charset="0"/>
                <a:cs typeface="Times New Roman" panose="02020603050405020304" pitchFamily="18" charset="0"/>
              </a:rPr>
              <a:t>Arctic sea ice area </a:t>
            </a:r>
            <a:r>
              <a:rPr lang="en-US" sz="2000" b="1" dirty="0">
                <a:solidFill>
                  <a:srgbClr val="0070C0"/>
                </a:solidFill>
                <a:latin typeface="Times New Roman" panose="02020603050405020304" pitchFamily="18" charset="0"/>
                <a:cs typeface="Times New Roman" panose="02020603050405020304" pitchFamily="18" charset="0"/>
              </a:rPr>
              <a:t>was smaller than at any time in at </a:t>
            </a:r>
            <a:r>
              <a:rPr lang="en-US" sz="2000" b="1" u="sng" dirty="0">
                <a:solidFill>
                  <a:srgbClr val="0070C0"/>
                </a:solidFill>
                <a:latin typeface="Times New Roman" panose="02020603050405020304" pitchFamily="18" charset="0"/>
                <a:cs typeface="Times New Roman" panose="02020603050405020304" pitchFamily="18" charset="0"/>
              </a:rPr>
              <a:t>least the past 1000 years</a:t>
            </a:r>
            <a:r>
              <a:rPr lang="en-US" sz="2000" b="1" dirty="0">
                <a:solidFill>
                  <a:srgbClr val="0070C0"/>
                </a:solidFill>
                <a:latin typeface="Times New Roman" panose="02020603050405020304" pitchFamily="18" charset="0"/>
                <a:cs typeface="Times New Roman" panose="02020603050405020304" pitchFamily="18" charset="0"/>
              </a:rPr>
              <a:t>. </a:t>
            </a:r>
            <a:endParaRPr lang="en-CA" sz="2000" b="1" dirty="0">
              <a:solidFill>
                <a:srgbClr val="0070C0"/>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7DDBA666-F055-4ACE-A6F9-D45A30A424C5}"/>
              </a:ext>
            </a:extLst>
          </p:cNvPr>
          <p:cNvPicPr>
            <a:picLocks noChangeAspect="1"/>
          </p:cNvPicPr>
          <p:nvPr/>
        </p:nvPicPr>
        <p:blipFill>
          <a:blip r:embed="rId4"/>
          <a:stretch>
            <a:fillRect/>
          </a:stretch>
        </p:blipFill>
        <p:spPr>
          <a:xfrm>
            <a:off x="323528" y="4324739"/>
            <a:ext cx="1224136" cy="1495486"/>
          </a:xfrm>
          <a:prstGeom prst="rect">
            <a:avLst/>
          </a:prstGeom>
        </p:spPr>
      </p:pic>
      <p:sp>
        <p:nvSpPr>
          <p:cNvPr id="16" name="Rectangle: Rounded Corners 15">
            <a:extLst>
              <a:ext uri="{FF2B5EF4-FFF2-40B4-BE49-F238E27FC236}">
                <a16:creationId xmlns:a16="http://schemas.microsoft.com/office/drawing/2014/main" id="{03EA7380-C054-44AD-88EC-CC5C099104E8}"/>
              </a:ext>
            </a:extLst>
          </p:cNvPr>
          <p:cNvSpPr/>
          <p:nvPr/>
        </p:nvSpPr>
        <p:spPr>
          <a:xfrm>
            <a:off x="1475656" y="4219233"/>
            <a:ext cx="5922201" cy="1706497"/>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Climate Change Warming</a:t>
            </a:r>
            <a:endParaRPr lang="en-CA"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en-CA"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Code Red for Humanity </a:t>
            </a:r>
            <a:endParaRPr lang="en-CA"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en-CA" altLang="en-US" sz="2400" b="1" dirty="0">
                <a:solidFill>
                  <a:schemeClr val="bg1"/>
                </a:solidFill>
                <a:latin typeface="Times New Roman" panose="02020603050405020304" pitchFamily="18" charset="0"/>
                <a:cs typeface="Times New Roman" panose="02020603050405020304" pitchFamily="18" charset="0"/>
              </a:rPr>
              <a:t>August 2021</a:t>
            </a:r>
          </a:p>
          <a:p>
            <a:endParaRPr lang="en-CA" sz="2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062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P spid="13" grpId="0"/>
      <p:bldP spid="4"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8D78D-8FD9-45B9-B2C5-C39F9B51A67D}"/>
              </a:ext>
            </a:extLst>
          </p:cNvPr>
          <p:cNvSpPr>
            <a:spLocks noGrp="1"/>
          </p:cNvSpPr>
          <p:nvPr>
            <p:ph idx="1"/>
          </p:nvPr>
        </p:nvSpPr>
        <p:spPr>
          <a:xfrm>
            <a:off x="424584" y="188641"/>
            <a:ext cx="8568952" cy="5463808"/>
          </a:xfrm>
        </p:spPr>
        <p:txBody>
          <a:bodyPr>
            <a:normAutofit fontScale="25000" lnSpcReduction="20000"/>
          </a:bodyPr>
          <a:lstStyle/>
          <a:p>
            <a:pPr marL="457200" lvl="1" indent="0">
              <a:spcBef>
                <a:spcPts val="0"/>
              </a:spcBef>
              <a:spcAft>
                <a:spcPts val="600"/>
              </a:spcAft>
              <a:buNone/>
            </a:pPr>
            <a:r>
              <a:rPr lang="en-CA" sz="8000" b="1" dirty="0">
                <a:solidFill>
                  <a:srgbClr val="002060"/>
                </a:solidFill>
                <a:latin typeface="Times New Roman" panose="02020603050405020304" pitchFamily="18" charset="0"/>
                <a:cs typeface="Times New Roman" panose="02020603050405020304" pitchFamily="18" charset="0"/>
              </a:rPr>
              <a:t>A</a:t>
            </a:r>
            <a:r>
              <a:rPr lang="en-CA" sz="9600" b="1" dirty="0">
                <a:solidFill>
                  <a:srgbClr val="002060"/>
                </a:solidFill>
                <a:latin typeface="Times New Roman" panose="02020603050405020304" pitchFamily="18" charset="0"/>
                <a:cs typeface="Times New Roman" panose="02020603050405020304" pitchFamily="18" charset="0"/>
              </a:rPr>
              <a:t>. Guterres, United Nations Secretary-General</a:t>
            </a:r>
          </a:p>
          <a:p>
            <a:pPr>
              <a:lnSpc>
                <a:spcPct val="120000"/>
              </a:lnSpc>
              <a:spcBef>
                <a:spcPts val="0"/>
              </a:spcBef>
              <a:spcAft>
                <a:spcPts val="800"/>
              </a:spcAft>
            </a:pPr>
            <a:r>
              <a:rPr lang="en-CA" sz="11200" b="1" dirty="0">
                <a:solidFill>
                  <a:srgbClr val="C00000"/>
                </a:solidFill>
                <a:latin typeface="Times New Roman" panose="02020603050405020304" pitchFamily="18" charset="0"/>
                <a:cs typeface="Times New Roman" panose="02020603050405020304" pitchFamily="18" charset="0"/>
              </a:rPr>
              <a:t>“Climate change is the defining challenge of our time.”</a:t>
            </a:r>
          </a:p>
          <a:p>
            <a:r>
              <a:rPr lang="en-US" sz="11200" b="1" dirty="0">
                <a:solidFill>
                  <a:srgbClr val="00B050"/>
                </a:solidFill>
                <a:latin typeface="Times New Roman" panose="02020603050405020304" pitchFamily="18" charset="0"/>
                <a:cs typeface="Times New Roman" panose="02020603050405020304" pitchFamily="18" charset="0"/>
              </a:rPr>
              <a:t>“</a:t>
            </a:r>
            <a:r>
              <a:rPr lang="en-US" sz="11200" b="1" i="1" dirty="0">
                <a:solidFill>
                  <a:srgbClr val="00B050"/>
                </a:solidFill>
                <a:latin typeface="Times New Roman" panose="02020603050405020304" pitchFamily="18" charset="0"/>
                <a:cs typeface="Times New Roman" panose="02020603050405020304" pitchFamily="18" charset="0"/>
              </a:rPr>
              <a:t>If I had to select one sentence to describe the state of the world, I would say we are in a world in which </a:t>
            </a:r>
            <a:r>
              <a:rPr lang="en-US" sz="11200" b="1" i="1" u="sng" dirty="0">
                <a:solidFill>
                  <a:srgbClr val="00B050"/>
                </a:solidFill>
                <a:latin typeface="Times New Roman" panose="02020603050405020304" pitchFamily="18" charset="0"/>
                <a:cs typeface="Times New Roman" panose="02020603050405020304" pitchFamily="18" charset="0"/>
              </a:rPr>
              <a:t>global challenges are more and more integrated,</a:t>
            </a:r>
            <a:r>
              <a:rPr lang="en-US" sz="11200" b="1" i="1" dirty="0">
                <a:solidFill>
                  <a:srgbClr val="00B050"/>
                </a:solidFill>
                <a:latin typeface="Times New Roman" panose="02020603050405020304" pitchFamily="18" charset="0"/>
                <a:cs typeface="Times New Roman" panose="02020603050405020304" pitchFamily="18" charset="0"/>
              </a:rPr>
              <a:t> and the </a:t>
            </a:r>
            <a:r>
              <a:rPr lang="en-US" sz="11200" b="1" i="1" u="sng" dirty="0">
                <a:solidFill>
                  <a:srgbClr val="00B050"/>
                </a:solidFill>
                <a:latin typeface="Times New Roman" panose="02020603050405020304" pitchFamily="18" charset="0"/>
                <a:cs typeface="Times New Roman" panose="02020603050405020304" pitchFamily="18" charset="0"/>
              </a:rPr>
              <a:t>responses are more and more fragmented</a:t>
            </a:r>
            <a:r>
              <a:rPr lang="en-US" sz="11200" b="1" i="1" dirty="0">
                <a:solidFill>
                  <a:srgbClr val="00B050"/>
                </a:solidFill>
                <a:latin typeface="Times New Roman" panose="02020603050405020304" pitchFamily="18" charset="0"/>
                <a:cs typeface="Times New Roman" panose="02020603050405020304" pitchFamily="18" charset="0"/>
              </a:rPr>
              <a:t>, and if this is not reversed, it’s a recipe for </a:t>
            </a:r>
            <a:r>
              <a:rPr lang="en-US" sz="11200" b="1" i="1" u="sng" dirty="0">
                <a:solidFill>
                  <a:srgbClr val="00B050"/>
                </a:solidFill>
                <a:latin typeface="Times New Roman" panose="02020603050405020304" pitchFamily="18" charset="0"/>
                <a:cs typeface="Times New Roman" panose="02020603050405020304" pitchFamily="18" charset="0"/>
              </a:rPr>
              <a:t>disaster.</a:t>
            </a:r>
            <a:r>
              <a:rPr lang="en-US" sz="11200" b="1" i="1" dirty="0">
                <a:solidFill>
                  <a:srgbClr val="00B050"/>
                </a:solidFill>
                <a:latin typeface="Times New Roman" panose="02020603050405020304" pitchFamily="18" charset="0"/>
                <a:cs typeface="Times New Roman" panose="02020603050405020304" pitchFamily="18" charset="0"/>
              </a:rPr>
              <a:t>”</a:t>
            </a:r>
            <a:r>
              <a:rPr lang="en-US" sz="11200" b="1" dirty="0">
                <a:solidFill>
                  <a:srgbClr val="00B050"/>
                </a:solidFill>
                <a:latin typeface="Times New Roman" panose="02020603050405020304" pitchFamily="18" charset="0"/>
                <a:cs typeface="Times New Roman" panose="02020603050405020304" pitchFamily="18" charset="0"/>
              </a:rPr>
              <a:t>  </a:t>
            </a:r>
          </a:p>
          <a:p>
            <a:endParaRPr lang="en-US" sz="9600" b="1" dirty="0">
              <a:solidFill>
                <a:srgbClr val="00B050"/>
              </a:solidFill>
              <a:latin typeface="Times New Roman" panose="02020603050405020304" pitchFamily="18" charset="0"/>
              <a:cs typeface="Times New Roman" panose="02020603050405020304" pitchFamily="18" charset="0"/>
            </a:endParaRPr>
          </a:p>
          <a:p>
            <a:endParaRPr lang="en-US" sz="9600" b="1" dirty="0">
              <a:solidFill>
                <a:srgbClr val="00B050"/>
              </a:solidFill>
              <a:latin typeface="Times New Roman" panose="02020603050405020304" pitchFamily="18" charset="0"/>
              <a:cs typeface="Times New Roman" panose="02020603050405020304" pitchFamily="18" charset="0"/>
            </a:endParaRPr>
          </a:p>
          <a:p>
            <a:pPr marL="0" indent="0">
              <a:buNone/>
            </a:pPr>
            <a:endParaRPr lang="en-US" sz="9600" b="1" dirty="0">
              <a:solidFill>
                <a:srgbClr val="00B050"/>
              </a:solidFill>
              <a:latin typeface="Times New Roman" panose="02020603050405020304" pitchFamily="18" charset="0"/>
              <a:cs typeface="Times New Roman" panose="02020603050405020304" pitchFamily="18" charset="0"/>
            </a:endParaRPr>
          </a:p>
          <a:p>
            <a:pPr marL="0" indent="0">
              <a:buNone/>
            </a:pPr>
            <a:endParaRPr lang="en-US" sz="9600" b="1" dirty="0">
              <a:solidFill>
                <a:srgbClr val="00B050"/>
              </a:solidFill>
              <a:latin typeface="Times New Roman" panose="02020603050405020304" pitchFamily="18" charset="0"/>
              <a:cs typeface="Times New Roman" panose="02020603050405020304" pitchFamily="18" charset="0"/>
            </a:endParaRPr>
          </a:p>
          <a:p>
            <a:r>
              <a:rPr lang="en-US" sz="11200" b="1" dirty="0">
                <a:latin typeface="Times New Roman" panose="02020603050405020304" pitchFamily="18" charset="0"/>
                <a:cs typeface="Times New Roman" panose="02020603050405020304" pitchFamily="18" charset="0"/>
              </a:rPr>
              <a:t>"</a:t>
            </a:r>
            <a:r>
              <a:rPr lang="en-US" sz="11200" b="1" i="1" dirty="0">
                <a:latin typeface="Times New Roman" panose="02020603050405020304" pitchFamily="18" charset="0"/>
                <a:cs typeface="Times New Roman" panose="02020603050405020304" pitchFamily="18" charset="0"/>
              </a:rPr>
              <a:t>Each person's emissions could quite well result in a cost to humanity of over $1,300 per year, rising to over $15,000 once the impacts of climate change on economic growth are included</a:t>
            </a:r>
            <a:r>
              <a:rPr lang="en-US" sz="11200" b="1" dirty="0">
                <a:latin typeface="Times New Roman" panose="02020603050405020304" pitchFamily="18" charset="0"/>
                <a:cs typeface="Times New Roman" panose="02020603050405020304" pitchFamily="18" charset="0"/>
              </a:rPr>
              <a:t>," </a:t>
            </a:r>
            <a:r>
              <a:rPr lang="en-CA" sz="7200" b="1" dirty="0">
                <a:latin typeface="Times New Roman" panose="02020603050405020304" pitchFamily="18" charset="0"/>
                <a:cs typeface="Times New Roman" panose="02020603050405020304" pitchFamily="18" charset="0"/>
              </a:rPr>
              <a:t>G. Brierly +, University College London, Environmental Research Letters</a:t>
            </a:r>
            <a:endParaRPr lang="en-CA" sz="11200" b="1" dirty="0">
              <a:latin typeface="Times New Roman" panose="02020603050405020304" pitchFamily="18" charset="0"/>
              <a:cs typeface="Times New Roman" panose="02020603050405020304" pitchFamily="18" charset="0"/>
            </a:endParaRPr>
          </a:p>
          <a:p>
            <a:pPr defTabSz="685783" eaLnBrk="0" fontAlgn="base" hangingPunct="0">
              <a:lnSpc>
                <a:spcPct val="120000"/>
              </a:lnSpc>
              <a:spcBef>
                <a:spcPts val="0"/>
              </a:spcBef>
              <a:spcAft>
                <a:spcPts val="800"/>
              </a:spcAft>
            </a:pPr>
            <a:endParaRPr lang="en-CA" sz="11200" b="1" dirty="0">
              <a:latin typeface="Times New Roman" panose="02020603050405020304" pitchFamily="18" charset="0"/>
              <a:cs typeface="Times New Roman" panose="02020603050405020304" pitchFamily="18" charset="0"/>
            </a:endParaRPr>
          </a:p>
          <a:p>
            <a:endParaRPr lang="en-CA" sz="7200" b="1" dirty="0">
              <a:solidFill>
                <a:srgbClr val="002060"/>
              </a:solidFill>
              <a:latin typeface="Times New Roman" panose="02020603050405020304" pitchFamily="18" charset="0"/>
              <a:cs typeface="Times New Roman" panose="02020603050405020304" pitchFamily="18" charset="0"/>
            </a:endParaRPr>
          </a:p>
          <a:p>
            <a:endParaRPr lang="en-CA" dirty="0"/>
          </a:p>
        </p:txBody>
      </p:sp>
      <p:pic>
        <p:nvPicPr>
          <p:cNvPr id="5" name="Picture 4">
            <a:extLst>
              <a:ext uri="{FF2B5EF4-FFF2-40B4-BE49-F238E27FC236}">
                <a16:creationId xmlns:a16="http://schemas.microsoft.com/office/drawing/2014/main" id="{3F905E7A-32A8-46E6-9C2C-34FC006CB4C9}"/>
              </a:ext>
            </a:extLst>
          </p:cNvPr>
          <p:cNvPicPr>
            <a:picLocks noChangeAspect="1"/>
          </p:cNvPicPr>
          <p:nvPr/>
        </p:nvPicPr>
        <p:blipFill>
          <a:blip r:embed="rId2"/>
          <a:stretch>
            <a:fillRect/>
          </a:stretch>
        </p:blipFill>
        <p:spPr>
          <a:xfrm>
            <a:off x="44683" y="356659"/>
            <a:ext cx="701707" cy="857251"/>
          </a:xfrm>
          <a:prstGeom prst="rect">
            <a:avLst/>
          </a:prstGeom>
        </p:spPr>
      </p:pic>
      <p:sp>
        <p:nvSpPr>
          <p:cNvPr id="7" name="Title 1">
            <a:extLst>
              <a:ext uri="{FF2B5EF4-FFF2-40B4-BE49-F238E27FC236}">
                <a16:creationId xmlns:a16="http://schemas.microsoft.com/office/drawing/2014/main" id="{30CCD430-FDB2-4528-84BC-389734321A65}"/>
              </a:ext>
            </a:extLst>
          </p:cNvPr>
          <p:cNvSpPr>
            <a:spLocks noGrp="1"/>
          </p:cNvSpPr>
          <p:nvPr>
            <p:ph type="title"/>
          </p:nvPr>
        </p:nvSpPr>
        <p:spPr>
          <a:xfrm>
            <a:off x="0" y="3579861"/>
            <a:ext cx="9113803" cy="857251"/>
          </a:xfrm>
          <a:solidFill>
            <a:srgbClr val="002060"/>
          </a:solidFill>
          <a:ln w="57150">
            <a:solidFill>
              <a:srgbClr val="002060"/>
            </a:solidFill>
          </a:ln>
        </p:spPr>
        <p:txBody>
          <a:bodyPr>
            <a:noAutofit/>
          </a:bodyPr>
          <a:lstStyle/>
          <a:p>
            <a:r>
              <a:rPr lang="en-US" sz="2800" b="1" dirty="0">
                <a:solidFill>
                  <a:schemeClr val="bg1"/>
                </a:solidFill>
                <a:latin typeface="Times New Roman" panose="02020603050405020304" pitchFamily="18" charset="0"/>
                <a:cs typeface="Times New Roman" panose="02020603050405020304" pitchFamily="18" charset="0"/>
              </a:rPr>
              <a:t>By 2100, economic cost of climate change could be six times higher than previously thought </a:t>
            </a:r>
            <a:endParaRPr lang="en-CA"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484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D5D39-DC64-41AC-9EF4-E3C75FC6B78F}"/>
              </a:ext>
            </a:extLst>
          </p:cNvPr>
          <p:cNvSpPr>
            <a:spLocks noGrp="1"/>
          </p:cNvSpPr>
          <p:nvPr>
            <p:ph type="title"/>
          </p:nvPr>
        </p:nvSpPr>
        <p:spPr/>
        <p:txBody>
          <a:bodyPr/>
          <a:lstStyle/>
          <a:p>
            <a:endParaRPr lang="en-CA"/>
          </a:p>
        </p:txBody>
      </p:sp>
      <p:pic>
        <p:nvPicPr>
          <p:cNvPr id="3074" name="Picture 2">
            <a:extLst>
              <a:ext uri="{FF2B5EF4-FFF2-40B4-BE49-F238E27FC236}">
                <a16:creationId xmlns:a16="http://schemas.microsoft.com/office/drawing/2014/main" id="{E01746F9-380F-4ACB-8696-AC20577C5E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268760"/>
            <a:ext cx="8604448" cy="51845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6CDA6EB9-E831-4EDD-AD94-8346B2C63F0F}"/>
              </a:ext>
            </a:extLst>
          </p:cNvPr>
          <p:cNvSpPr>
            <a:spLocks/>
          </p:cNvSpPr>
          <p:nvPr/>
        </p:nvSpPr>
        <p:spPr bwMode="auto">
          <a:xfrm>
            <a:off x="-55563" y="-1"/>
            <a:ext cx="9180513" cy="1105747"/>
          </a:xfrm>
          <a:prstGeom prst="rect">
            <a:avLst/>
          </a:prstGeom>
          <a:solidFill>
            <a:srgbClr val="002060"/>
          </a:solidFill>
          <a:ln w="9525">
            <a:solidFill>
              <a:srgbClr val="000000"/>
            </a:solidFill>
            <a:miter lim="800000"/>
            <a:headEnd/>
            <a:tailEnd/>
          </a:ln>
        </p:spPr>
        <p:txBody>
          <a:bodyPr lIns="0" tIns="0" rIns="0" bIns="0"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b="1" cap="all" dirty="0">
                <a:solidFill>
                  <a:schemeClr val="bg1"/>
                </a:solidFill>
                <a:cs typeface="Times New Roman" panose="02020603050405020304" pitchFamily="18" charset="0"/>
              </a:rPr>
              <a:t>       Impacts Globally</a:t>
            </a:r>
          </a:p>
          <a:p>
            <a:pPr algn="ctr" eaLnBrk="1" hangingPunct="1"/>
            <a:r>
              <a:rPr lang="en-US" altLang="en-US" sz="2000" b="1" cap="all" dirty="0">
                <a:solidFill>
                  <a:schemeClr val="bg1"/>
                </a:solidFill>
                <a:cs typeface="Times New Roman" panose="02020603050405020304" pitchFamily="18" charset="0"/>
              </a:rPr>
              <a:t> the Number of Natural hazards disasters is increasing  </a:t>
            </a:r>
            <a:endParaRPr lang="en-US" altLang="en-US" sz="2000" i="1" cap="all" dirty="0">
              <a:solidFill>
                <a:schemeClr val="bg1"/>
              </a:solidFill>
              <a:ea typeface="MS PGothic" panose="020B0600070205080204" pitchFamily="34" charset="-128"/>
              <a:cs typeface="Times New Roman" panose="02020603050405020304" pitchFamily="18" charset="0"/>
              <a:sym typeface="Arial" panose="020B0604020202020204" pitchFamily="34" charset="0"/>
            </a:endParaRPr>
          </a:p>
          <a:p>
            <a:pPr eaLnBrk="1" hangingPunct="1"/>
            <a:endParaRPr lang="en-US" altLang="en-US" sz="1400" i="1" dirty="0">
              <a:solidFill>
                <a:schemeClr val="bg1"/>
              </a:solidFill>
              <a:latin typeface="Arial" panose="020B0604020202020204" pitchFamily="34" charset="0"/>
              <a:ea typeface="MS PGothic" panose="020B0600070205080204" pitchFamily="34" charset="-128"/>
              <a:cs typeface="Times New Roman" panose="02020603050405020304" pitchFamily="18" charset="0"/>
              <a:sym typeface="Arial" panose="020B0604020202020204" pitchFamily="34" charset="0"/>
            </a:endParaRPr>
          </a:p>
        </p:txBody>
      </p:sp>
      <p:sp>
        <p:nvSpPr>
          <p:cNvPr id="6" name="TextBox 7">
            <a:extLst>
              <a:ext uri="{FF2B5EF4-FFF2-40B4-BE49-F238E27FC236}">
                <a16:creationId xmlns:a16="http://schemas.microsoft.com/office/drawing/2014/main" id="{9E3E3CFE-E7C0-4043-B7FB-8396510B0B82}"/>
              </a:ext>
            </a:extLst>
          </p:cNvPr>
          <p:cNvSpPr txBox="1">
            <a:spLocks noChangeArrowheads="1"/>
          </p:cNvSpPr>
          <p:nvPr/>
        </p:nvSpPr>
        <p:spPr bwMode="auto">
          <a:xfrm>
            <a:off x="3124200" y="6126163"/>
            <a:ext cx="487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dirty="0" err="1">
                <a:cs typeface="Times New Roman" panose="02020603050405020304" pitchFamily="18" charset="0"/>
              </a:rPr>
              <a:t>NatCatSERVICE</a:t>
            </a:r>
            <a:r>
              <a:rPr lang="en-US" altLang="en-US" b="1" dirty="0">
                <a:cs typeface="Times New Roman" panose="02020603050405020304" pitchFamily="18" charset="0"/>
              </a:rPr>
              <a:t>, Munich Re, 2020</a:t>
            </a:r>
            <a:endParaRPr lang="en-CA" altLang="en-US" b="1" dirty="0">
              <a:solidFill>
                <a:srgbClr val="FF0000"/>
              </a:solidFill>
              <a:cs typeface="Times New Roman" panose="02020603050405020304" pitchFamily="18" charset="0"/>
            </a:endParaRPr>
          </a:p>
        </p:txBody>
      </p:sp>
      <p:sp>
        <p:nvSpPr>
          <p:cNvPr id="7" name="Right Arrow 1">
            <a:extLst>
              <a:ext uri="{FF2B5EF4-FFF2-40B4-BE49-F238E27FC236}">
                <a16:creationId xmlns:a16="http://schemas.microsoft.com/office/drawing/2014/main" id="{F5C73531-1CD1-4802-9AD5-B109F365B741}"/>
              </a:ext>
            </a:extLst>
          </p:cNvPr>
          <p:cNvSpPr/>
          <p:nvPr/>
        </p:nvSpPr>
        <p:spPr>
          <a:xfrm rot="20681836">
            <a:off x="2044988" y="3317849"/>
            <a:ext cx="6840537" cy="322263"/>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srgbClr val="C00000"/>
              </a:solidFill>
            </a:endParaRPr>
          </a:p>
        </p:txBody>
      </p:sp>
      <p:sp>
        <p:nvSpPr>
          <p:cNvPr id="8" name="Rectangle 7">
            <a:extLst>
              <a:ext uri="{FF2B5EF4-FFF2-40B4-BE49-F238E27FC236}">
                <a16:creationId xmlns:a16="http://schemas.microsoft.com/office/drawing/2014/main" id="{6500B94F-1411-4EF8-B52B-72D30FF8FCB9}"/>
              </a:ext>
            </a:extLst>
          </p:cNvPr>
          <p:cNvSpPr/>
          <p:nvPr/>
        </p:nvSpPr>
        <p:spPr>
          <a:xfrm>
            <a:off x="2123728" y="1628800"/>
            <a:ext cx="898473" cy="36626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0070C0"/>
                </a:solidFill>
                <a:latin typeface="Times New Roman" panose="02020603050405020304" pitchFamily="18" charset="0"/>
                <a:cs typeface="Times New Roman" panose="02020603050405020304" pitchFamily="18" charset="0"/>
              </a:rPr>
              <a:t>Floods</a:t>
            </a:r>
          </a:p>
        </p:txBody>
      </p:sp>
      <p:cxnSp>
        <p:nvCxnSpPr>
          <p:cNvPr id="9" name="Straight Arrow Connector 8">
            <a:extLst>
              <a:ext uri="{FF2B5EF4-FFF2-40B4-BE49-F238E27FC236}">
                <a16:creationId xmlns:a16="http://schemas.microsoft.com/office/drawing/2014/main" id="{EBD6A687-8830-443A-AF3F-F31889F8A45C}"/>
              </a:ext>
            </a:extLst>
          </p:cNvPr>
          <p:cNvCxnSpPr>
            <a:cxnSpLocks/>
          </p:cNvCxnSpPr>
          <p:nvPr/>
        </p:nvCxnSpPr>
        <p:spPr>
          <a:xfrm>
            <a:off x="2987824" y="1988840"/>
            <a:ext cx="864096" cy="2808312"/>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F8219F2-933C-4DE8-9017-485A01E533DE}"/>
              </a:ext>
            </a:extLst>
          </p:cNvPr>
          <p:cNvSpPr/>
          <p:nvPr/>
        </p:nvSpPr>
        <p:spPr>
          <a:xfrm>
            <a:off x="3563888" y="1628800"/>
            <a:ext cx="1078760" cy="366262"/>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00B050"/>
                </a:solidFill>
                <a:latin typeface="Times New Roman" panose="02020603050405020304" pitchFamily="18" charset="0"/>
                <a:cs typeface="Times New Roman" panose="02020603050405020304" pitchFamily="18" charset="0"/>
              </a:rPr>
              <a:t>Storms</a:t>
            </a:r>
          </a:p>
        </p:txBody>
      </p:sp>
      <p:cxnSp>
        <p:nvCxnSpPr>
          <p:cNvPr id="12" name="Straight Arrow Connector 11">
            <a:extLst>
              <a:ext uri="{FF2B5EF4-FFF2-40B4-BE49-F238E27FC236}">
                <a16:creationId xmlns:a16="http://schemas.microsoft.com/office/drawing/2014/main" id="{3A625B78-4908-4CE1-83E6-D6F3717C67D3}"/>
              </a:ext>
            </a:extLst>
          </p:cNvPr>
          <p:cNvCxnSpPr>
            <a:cxnSpLocks/>
          </p:cNvCxnSpPr>
          <p:nvPr/>
        </p:nvCxnSpPr>
        <p:spPr>
          <a:xfrm>
            <a:off x="4572000" y="1988840"/>
            <a:ext cx="1008112" cy="288032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A55A344-B0A1-47D6-B705-6FD5FCFD168D}"/>
              </a:ext>
            </a:extLst>
          </p:cNvPr>
          <p:cNvSpPr/>
          <p:nvPr/>
        </p:nvSpPr>
        <p:spPr>
          <a:xfrm>
            <a:off x="3563888" y="980728"/>
            <a:ext cx="2487701" cy="36626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FF0000"/>
                </a:solidFill>
                <a:latin typeface="Times New Roman" panose="02020603050405020304" pitchFamily="18" charset="0"/>
                <a:cs typeface="Times New Roman" panose="02020603050405020304" pitchFamily="18" charset="0"/>
              </a:rPr>
              <a:t>Heat, drought, wildfire</a:t>
            </a:r>
          </a:p>
        </p:txBody>
      </p:sp>
      <p:cxnSp>
        <p:nvCxnSpPr>
          <p:cNvPr id="15" name="Straight Arrow Connector 14">
            <a:extLst>
              <a:ext uri="{FF2B5EF4-FFF2-40B4-BE49-F238E27FC236}">
                <a16:creationId xmlns:a16="http://schemas.microsoft.com/office/drawing/2014/main" id="{93419D33-9A96-4A7B-84CE-D76AC37362D3}"/>
              </a:ext>
            </a:extLst>
          </p:cNvPr>
          <p:cNvCxnSpPr>
            <a:cxnSpLocks/>
          </p:cNvCxnSpPr>
          <p:nvPr/>
        </p:nvCxnSpPr>
        <p:spPr>
          <a:xfrm>
            <a:off x="4788024" y="1556792"/>
            <a:ext cx="1296144" cy="38164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DEC6FED-8FAF-4863-9028-9593E4D5C3E1}"/>
              </a:ext>
            </a:extLst>
          </p:cNvPr>
          <p:cNvCxnSpPr>
            <a:cxnSpLocks/>
          </p:cNvCxnSpPr>
          <p:nvPr/>
        </p:nvCxnSpPr>
        <p:spPr>
          <a:xfrm>
            <a:off x="6156176" y="1556792"/>
            <a:ext cx="1152128" cy="39604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1C0F0D4E-4826-45FD-BF7D-7A6E671B1956}"/>
              </a:ext>
            </a:extLst>
          </p:cNvPr>
          <p:cNvSpPr/>
          <p:nvPr/>
        </p:nvSpPr>
        <p:spPr>
          <a:xfrm>
            <a:off x="5868144" y="1700808"/>
            <a:ext cx="1512168" cy="3662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latin typeface="Times New Roman" panose="02020603050405020304" pitchFamily="18" charset="0"/>
                <a:cs typeface="Times New Roman" panose="02020603050405020304" pitchFamily="18" charset="0"/>
              </a:rPr>
              <a:t>Geophysical</a:t>
            </a:r>
          </a:p>
        </p:txBody>
      </p:sp>
      <p:sp>
        <p:nvSpPr>
          <p:cNvPr id="16" name="Rectangle 15">
            <a:extLst>
              <a:ext uri="{FF2B5EF4-FFF2-40B4-BE49-F238E27FC236}">
                <a16:creationId xmlns:a16="http://schemas.microsoft.com/office/drawing/2014/main" id="{7DDB86B4-FC8D-433A-BD21-2A1FA4EC2D1B}"/>
              </a:ext>
            </a:extLst>
          </p:cNvPr>
          <p:cNvSpPr/>
          <p:nvPr/>
        </p:nvSpPr>
        <p:spPr>
          <a:xfrm>
            <a:off x="7596336" y="2924944"/>
            <a:ext cx="1440160" cy="72008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a:solidFill>
                  <a:srgbClr val="00B050"/>
                </a:solidFill>
                <a:latin typeface="Times New Roman" panose="02020603050405020304" pitchFamily="18" charset="0"/>
                <a:cs typeface="Times New Roman" panose="02020603050405020304" pitchFamily="18" charset="0"/>
              </a:rPr>
              <a:t>Climate </a:t>
            </a:r>
            <a:r>
              <a:rPr lang="en-CA" sz="2400" b="1" dirty="0">
                <a:solidFill>
                  <a:srgbClr val="0070C0"/>
                </a:solidFill>
                <a:latin typeface="Times New Roman" panose="02020603050405020304" pitchFamily="18" charset="0"/>
                <a:cs typeface="Times New Roman" panose="02020603050405020304" pitchFamily="18" charset="0"/>
              </a:rPr>
              <a:t>Change</a:t>
            </a:r>
          </a:p>
        </p:txBody>
      </p:sp>
    </p:spTree>
    <p:extLst>
      <p:ext uri="{BB962C8B-B14F-4D97-AF65-F5344CB8AC3E}">
        <p14:creationId xmlns:p14="http://schemas.microsoft.com/office/powerpoint/2010/main" val="326173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4" grpId="0" animBg="1"/>
      <p:bldP spid="37"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3"/>
          <p:cNvSpPr>
            <a:spLocks/>
          </p:cNvSpPr>
          <p:nvPr/>
        </p:nvSpPr>
        <p:spPr bwMode="auto">
          <a:xfrm>
            <a:off x="-55563" y="-1"/>
            <a:ext cx="9180513" cy="1105747"/>
          </a:xfrm>
          <a:prstGeom prst="rect">
            <a:avLst/>
          </a:prstGeom>
          <a:solidFill>
            <a:srgbClr val="002060"/>
          </a:solidFill>
          <a:ln w="9525">
            <a:solidFill>
              <a:srgbClr val="000000"/>
            </a:solidFill>
            <a:miter lim="800000"/>
            <a:headEnd/>
            <a:tailEnd/>
          </a:ln>
        </p:spPr>
        <p:txBody>
          <a:bodyPr lIns="0" tIns="0" rIns="0" bIns="0"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b="1" cap="all" dirty="0">
                <a:solidFill>
                  <a:schemeClr val="bg1"/>
                </a:solidFill>
                <a:cs typeface="Times New Roman" panose="02020603050405020304" pitchFamily="18" charset="0"/>
              </a:rPr>
              <a:t>       Impacts  in Canada</a:t>
            </a:r>
          </a:p>
          <a:p>
            <a:pPr algn="ctr" eaLnBrk="1" hangingPunct="1"/>
            <a:r>
              <a:rPr lang="en-US" altLang="en-US" sz="2000" b="1" cap="all" dirty="0">
                <a:solidFill>
                  <a:schemeClr val="bg1"/>
                </a:solidFill>
                <a:cs typeface="Times New Roman" panose="02020603050405020304" pitchFamily="18" charset="0"/>
              </a:rPr>
              <a:t> the Number of “Natural” Catastrophes is increasing  </a:t>
            </a:r>
            <a:endParaRPr lang="en-US" altLang="en-US" sz="2000" i="1" cap="all" dirty="0">
              <a:solidFill>
                <a:schemeClr val="bg1"/>
              </a:solidFill>
              <a:ea typeface="MS PGothic" panose="020B0600070205080204" pitchFamily="34" charset="-128"/>
              <a:cs typeface="Times New Roman" panose="02020603050405020304" pitchFamily="18" charset="0"/>
              <a:sym typeface="Arial" panose="020B0604020202020204" pitchFamily="34" charset="0"/>
            </a:endParaRPr>
          </a:p>
          <a:p>
            <a:pPr eaLnBrk="1" hangingPunct="1"/>
            <a:endParaRPr lang="en-US" altLang="en-US" sz="1400" i="1" dirty="0">
              <a:solidFill>
                <a:schemeClr val="bg1"/>
              </a:solidFill>
              <a:latin typeface="Arial" panose="020B0604020202020204" pitchFamily="34" charset="0"/>
              <a:ea typeface="MS PGothic" panose="020B0600070205080204" pitchFamily="34" charset="-128"/>
              <a:cs typeface="Times New Roman" panose="02020603050405020304" pitchFamily="18" charset="0"/>
              <a:sym typeface="Arial" panose="020B0604020202020204" pitchFamily="34" charset="0"/>
            </a:endParaRPr>
          </a:p>
        </p:txBody>
      </p:sp>
      <p:graphicFrame>
        <p:nvGraphicFramePr>
          <p:cNvPr id="15" name="Chart 14">
            <a:extLst>
              <a:ext uri="{FF2B5EF4-FFF2-40B4-BE49-F238E27FC236}">
                <a16:creationId xmlns:a16="http://schemas.microsoft.com/office/drawing/2014/main" id="{967A5FE6-87D0-4CAE-B835-525AE51A1591}"/>
              </a:ext>
            </a:extLst>
          </p:cNvPr>
          <p:cNvGraphicFramePr/>
          <p:nvPr/>
        </p:nvGraphicFramePr>
        <p:xfrm>
          <a:off x="361601" y="1429896"/>
          <a:ext cx="7820373" cy="5150336"/>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D31EBAC0-69DE-4249-A369-055727AF1B0A}"/>
              </a:ext>
            </a:extLst>
          </p:cNvPr>
          <p:cNvSpPr txBox="1"/>
          <p:nvPr/>
        </p:nvSpPr>
        <p:spPr>
          <a:xfrm>
            <a:off x="6068677" y="3064783"/>
            <a:ext cx="1590591" cy="584775"/>
          </a:xfrm>
          <a:prstGeom prst="rect">
            <a:avLst/>
          </a:prstGeom>
          <a:noFill/>
        </p:spPr>
        <p:txBody>
          <a:bodyPr wrap="square" rtlCol="0">
            <a:spAutoFit/>
          </a:bodyPr>
          <a:lstStyle/>
          <a:p>
            <a:pPr algn="ctr"/>
            <a:r>
              <a:rPr lang="en-CA" sz="1600" b="1" dirty="0">
                <a:latin typeface="Times New Roman" panose="02020603050405020304" pitchFamily="18" charset="0"/>
                <a:cs typeface="Times New Roman" panose="02020603050405020304" pitchFamily="18" charset="0"/>
              </a:rPr>
              <a:t>Fort McMurray Fire</a:t>
            </a:r>
          </a:p>
        </p:txBody>
      </p:sp>
      <p:sp>
        <p:nvSpPr>
          <p:cNvPr id="16" name="TextBox 15">
            <a:extLst>
              <a:ext uri="{FF2B5EF4-FFF2-40B4-BE49-F238E27FC236}">
                <a16:creationId xmlns:a16="http://schemas.microsoft.com/office/drawing/2014/main" id="{64ED44D4-5C49-4BC4-8818-2C97238437EB}"/>
              </a:ext>
            </a:extLst>
          </p:cNvPr>
          <p:cNvSpPr txBox="1"/>
          <p:nvPr/>
        </p:nvSpPr>
        <p:spPr>
          <a:xfrm>
            <a:off x="6843791" y="4800283"/>
            <a:ext cx="1224136" cy="584775"/>
          </a:xfrm>
          <a:prstGeom prst="rect">
            <a:avLst/>
          </a:prstGeom>
          <a:noFill/>
        </p:spPr>
        <p:txBody>
          <a:bodyPr wrap="square" rtlCol="0">
            <a:spAutoFit/>
          </a:bodyPr>
          <a:lstStyle/>
          <a:p>
            <a:pPr algn="ctr"/>
            <a:r>
              <a:rPr lang="en-CA" sz="1600" b="1" dirty="0">
                <a:latin typeface="Times New Roman" panose="02020603050405020304" pitchFamily="18" charset="0"/>
                <a:cs typeface="Times New Roman" panose="02020603050405020304" pitchFamily="18" charset="0"/>
              </a:rPr>
              <a:t>Calgary Hail</a:t>
            </a:r>
          </a:p>
        </p:txBody>
      </p:sp>
      <p:sp>
        <p:nvSpPr>
          <p:cNvPr id="19" name="TextBox 18">
            <a:extLst>
              <a:ext uri="{FF2B5EF4-FFF2-40B4-BE49-F238E27FC236}">
                <a16:creationId xmlns:a16="http://schemas.microsoft.com/office/drawing/2014/main" id="{36A6E6F7-2978-4434-8B92-4E5CA7DD6D7F}"/>
              </a:ext>
            </a:extLst>
          </p:cNvPr>
          <p:cNvSpPr txBox="1"/>
          <p:nvPr/>
        </p:nvSpPr>
        <p:spPr>
          <a:xfrm>
            <a:off x="5495623" y="3712643"/>
            <a:ext cx="1461840" cy="830997"/>
          </a:xfrm>
          <a:prstGeom prst="rect">
            <a:avLst/>
          </a:prstGeom>
          <a:noFill/>
        </p:spPr>
        <p:txBody>
          <a:bodyPr wrap="square" rtlCol="0">
            <a:spAutoFit/>
          </a:bodyPr>
          <a:lstStyle/>
          <a:p>
            <a:pPr algn="ctr"/>
            <a:r>
              <a:rPr lang="en-CA" sz="1600" b="1" dirty="0">
                <a:latin typeface="Times New Roman" panose="02020603050405020304" pitchFamily="18" charset="0"/>
                <a:cs typeface="Times New Roman" panose="02020603050405020304" pitchFamily="18" charset="0"/>
              </a:rPr>
              <a:t>Alberta, Toronto Floods</a:t>
            </a:r>
          </a:p>
        </p:txBody>
      </p:sp>
      <p:sp>
        <p:nvSpPr>
          <p:cNvPr id="21" name="TextBox 20">
            <a:extLst>
              <a:ext uri="{FF2B5EF4-FFF2-40B4-BE49-F238E27FC236}">
                <a16:creationId xmlns:a16="http://schemas.microsoft.com/office/drawing/2014/main" id="{75E21044-9B4E-495E-A681-1C456C7DF7A0}"/>
              </a:ext>
            </a:extLst>
          </p:cNvPr>
          <p:cNvSpPr txBox="1"/>
          <p:nvPr/>
        </p:nvSpPr>
        <p:spPr>
          <a:xfrm>
            <a:off x="2555776" y="4051178"/>
            <a:ext cx="2016224" cy="584775"/>
          </a:xfrm>
          <a:prstGeom prst="rect">
            <a:avLst/>
          </a:prstGeom>
          <a:noFill/>
        </p:spPr>
        <p:txBody>
          <a:bodyPr wrap="square" rtlCol="0">
            <a:spAutoFit/>
          </a:bodyPr>
          <a:lstStyle/>
          <a:p>
            <a:pPr algn="ctr"/>
            <a:r>
              <a:rPr lang="en-CA" sz="1600" b="1" dirty="0">
                <a:latin typeface="Times New Roman" panose="02020603050405020304" pitchFamily="18" charset="0"/>
                <a:cs typeface="Times New Roman" panose="02020603050405020304" pitchFamily="18" charset="0"/>
              </a:rPr>
              <a:t>Eastern Canada </a:t>
            </a:r>
          </a:p>
          <a:p>
            <a:pPr algn="ctr"/>
            <a:r>
              <a:rPr lang="en-CA" sz="1600" b="1" dirty="0">
                <a:latin typeface="Times New Roman" panose="02020603050405020304" pitchFamily="18" charset="0"/>
                <a:cs typeface="Times New Roman" panose="02020603050405020304" pitchFamily="18" charset="0"/>
              </a:rPr>
              <a:t>ice storm</a:t>
            </a:r>
          </a:p>
        </p:txBody>
      </p:sp>
      <p:sp>
        <p:nvSpPr>
          <p:cNvPr id="22" name="TextBox 21">
            <a:extLst>
              <a:ext uri="{FF2B5EF4-FFF2-40B4-BE49-F238E27FC236}">
                <a16:creationId xmlns:a16="http://schemas.microsoft.com/office/drawing/2014/main" id="{F641B9B5-B470-4073-B379-149F7A7D31B1}"/>
              </a:ext>
            </a:extLst>
          </p:cNvPr>
          <p:cNvSpPr txBox="1"/>
          <p:nvPr/>
        </p:nvSpPr>
        <p:spPr>
          <a:xfrm>
            <a:off x="4067944" y="4570682"/>
            <a:ext cx="2016224" cy="584775"/>
          </a:xfrm>
          <a:prstGeom prst="rect">
            <a:avLst/>
          </a:prstGeom>
          <a:noFill/>
        </p:spPr>
        <p:txBody>
          <a:bodyPr wrap="square" rtlCol="0">
            <a:spAutoFit/>
          </a:bodyPr>
          <a:lstStyle/>
          <a:p>
            <a:pPr algn="ctr"/>
            <a:r>
              <a:rPr lang="en-CA" sz="1600" b="1" dirty="0">
                <a:latin typeface="Times New Roman" panose="02020603050405020304" pitchFamily="18" charset="0"/>
                <a:cs typeface="Times New Roman" panose="02020603050405020304" pitchFamily="18" charset="0"/>
              </a:rPr>
              <a:t>Ontario </a:t>
            </a:r>
          </a:p>
          <a:p>
            <a:pPr algn="ctr"/>
            <a:r>
              <a:rPr lang="en-CA" sz="1600" b="1" dirty="0">
                <a:latin typeface="Times New Roman" panose="02020603050405020304" pitchFamily="18" charset="0"/>
                <a:cs typeface="Times New Roman" panose="02020603050405020304" pitchFamily="18" charset="0"/>
              </a:rPr>
              <a:t>Wind + rain</a:t>
            </a:r>
          </a:p>
        </p:txBody>
      </p:sp>
      <p:cxnSp>
        <p:nvCxnSpPr>
          <p:cNvPr id="4" name="Straight Arrow Connector 3">
            <a:extLst>
              <a:ext uri="{FF2B5EF4-FFF2-40B4-BE49-F238E27FC236}">
                <a16:creationId xmlns:a16="http://schemas.microsoft.com/office/drawing/2014/main" id="{47FFCF7E-DAE6-4544-99A9-FB7C4943A35A}"/>
              </a:ext>
            </a:extLst>
          </p:cNvPr>
          <p:cNvCxnSpPr>
            <a:cxnSpLocks/>
          </p:cNvCxnSpPr>
          <p:nvPr/>
        </p:nvCxnSpPr>
        <p:spPr>
          <a:xfrm flipV="1">
            <a:off x="7729840" y="2428643"/>
            <a:ext cx="1234648" cy="2269496"/>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FE75AB7-36AC-4B1D-AB53-113D424C7C20}"/>
              </a:ext>
            </a:extLst>
          </p:cNvPr>
          <p:cNvCxnSpPr>
            <a:cxnSpLocks/>
          </p:cNvCxnSpPr>
          <p:nvPr/>
        </p:nvCxnSpPr>
        <p:spPr>
          <a:xfrm flipV="1">
            <a:off x="7706094" y="1268274"/>
            <a:ext cx="1258394" cy="3443116"/>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BC8DC24-1234-4F04-95BD-DAEE05FC68AF}"/>
              </a:ext>
            </a:extLst>
          </p:cNvPr>
          <p:cNvSpPr txBox="1"/>
          <p:nvPr/>
        </p:nvSpPr>
        <p:spPr>
          <a:xfrm>
            <a:off x="8316416" y="5805264"/>
            <a:ext cx="648072" cy="369332"/>
          </a:xfrm>
          <a:prstGeom prst="rect">
            <a:avLst/>
          </a:prstGeom>
          <a:noFill/>
        </p:spPr>
        <p:txBody>
          <a:bodyPr wrap="square" rtlCol="0">
            <a:spAutoFit/>
          </a:bodyPr>
          <a:lstStyle/>
          <a:p>
            <a:r>
              <a:rPr lang="en-CA" b="1" dirty="0">
                <a:solidFill>
                  <a:srgbClr val="C00000"/>
                </a:solidFill>
                <a:latin typeface="Times New Roman" panose="02020603050405020304" pitchFamily="18" charset="0"/>
                <a:cs typeface="Times New Roman" panose="02020603050405020304" pitchFamily="18" charset="0"/>
              </a:rPr>
              <a:t>2030</a:t>
            </a:r>
          </a:p>
        </p:txBody>
      </p:sp>
      <p:sp>
        <p:nvSpPr>
          <p:cNvPr id="11" name="TextBox 10">
            <a:extLst>
              <a:ext uri="{FF2B5EF4-FFF2-40B4-BE49-F238E27FC236}">
                <a16:creationId xmlns:a16="http://schemas.microsoft.com/office/drawing/2014/main" id="{6A1792E3-2D91-4BBD-BE4E-A302607A9EF1}"/>
              </a:ext>
            </a:extLst>
          </p:cNvPr>
          <p:cNvSpPr txBox="1"/>
          <p:nvPr/>
        </p:nvSpPr>
        <p:spPr>
          <a:xfrm>
            <a:off x="8539592" y="2123004"/>
            <a:ext cx="684803" cy="369332"/>
          </a:xfrm>
          <a:prstGeom prst="rect">
            <a:avLst/>
          </a:prstGeom>
          <a:noFill/>
        </p:spPr>
        <p:txBody>
          <a:bodyPr wrap="none" rtlCol="0">
            <a:spAutoFit/>
          </a:bodyPr>
          <a:lstStyle/>
          <a:p>
            <a:r>
              <a:rPr lang="en-CA" b="1" dirty="0">
                <a:solidFill>
                  <a:srgbClr val="C00000"/>
                </a:solidFill>
                <a:latin typeface="Times New Roman" panose="02020603050405020304" pitchFamily="18" charset="0"/>
                <a:cs typeface="Times New Roman" panose="02020603050405020304" pitchFamily="18" charset="0"/>
              </a:rPr>
              <a:t>$10B</a:t>
            </a:r>
          </a:p>
        </p:txBody>
      </p:sp>
      <p:sp>
        <p:nvSpPr>
          <p:cNvPr id="20" name="TextBox 19">
            <a:extLst>
              <a:ext uri="{FF2B5EF4-FFF2-40B4-BE49-F238E27FC236}">
                <a16:creationId xmlns:a16="http://schemas.microsoft.com/office/drawing/2014/main" id="{D5FB9CC3-26E9-4601-AEFE-7FE051FB6722}"/>
              </a:ext>
            </a:extLst>
          </p:cNvPr>
          <p:cNvSpPr txBox="1"/>
          <p:nvPr/>
        </p:nvSpPr>
        <p:spPr>
          <a:xfrm>
            <a:off x="8326511" y="1159367"/>
            <a:ext cx="684803" cy="369332"/>
          </a:xfrm>
          <a:prstGeom prst="rect">
            <a:avLst/>
          </a:prstGeom>
          <a:noFill/>
        </p:spPr>
        <p:txBody>
          <a:bodyPr wrap="none" rtlCol="0">
            <a:spAutoFit/>
          </a:bodyPr>
          <a:lstStyle/>
          <a:p>
            <a:r>
              <a:rPr lang="en-CA" b="1" dirty="0">
                <a:solidFill>
                  <a:srgbClr val="C00000"/>
                </a:solidFill>
                <a:latin typeface="Times New Roman" panose="02020603050405020304" pitchFamily="18" charset="0"/>
                <a:cs typeface="Times New Roman" panose="02020603050405020304" pitchFamily="18" charset="0"/>
              </a:rPr>
              <a:t>$15B</a:t>
            </a:r>
          </a:p>
        </p:txBody>
      </p:sp>
      <p:cxnSp>
        <p:nvCxnSpPr>
          <p:cNvPr id="31" name="Straight Arrow Connector 30">
            <a:extLst>
              <a:ext uri="{FF2B5EF4-FFF2-40B4-BE49-F238E27FC236}">
                <a16:creationId xmlns:a16="http://schemas.microsoft.com/office/drawing/2014/main" id="{F96441FE-9A43-45E0-8E4C-48837F9E0E55}"/>
              </a:ext>
            </a:extLst>
          </p:cNvPr>
          <p:cNvCxnSpPr/>
          <p:nvPr/>
        </p:nvCxnSpPr>
        <p:spPr>
          <a:xfrm flipV="1">
            <a:off x="1835696" y="5301208"/>
            <a:ext cx="4464496" cy="504056"/>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94F800A-0840-4DDC-BCA2-5626E07B4258}"/>
              </a:ext>
            </a:extLst>
          </p:cNvPr>
          <p:cNvCxnSpPr>
            <a:cxnSpLocks/>
          </p:cNvCxnSpPr>
          <p:nvPr/>
        </p:nvCxnSpPr>
        <p:spPr>
          <a:xfrm flipV="1">
            <a:off x="6328515" y="4676543"/>
            <a:ext cx="1440425" cy="602215"/>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05723986-C041-431C-8249-9333978B2699}"/>
              </a:ext>
            </a:extLst>
          </p:cNvPr>
          <p:cNvSpPr/>
          <p:nvPr/>
        </p:nvSpPr>
        <p:spPr>
          <a:xfrm>
            <a:off x="313838" y="620688"/>
            <a:ext cx="8516323" cy="2269496"/>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Times New Roman" panose="02020603050405020304" pitchFamily="18" charset="0"/>
                <a:cs typeface="Times New Roman" panose="02020603050405020304" pitchFamily="18" charset="0"/>
              </a:rPr>
              <a:t>Canada is warming at </a:t>
            </a:r>
            <a:r>
              <a:rPr lang="en-US" sz="2400" b="1" u="sng" dirty="0">
                <a:solidFill>
                  <a:srgbClr val="C00000"/>
                </a:solidFill>
                <a:latin typeface="Times New Roman" panose="02020603050405020304" pitchFamily="18" charset="0"/>
                <a:cs typeface="Times New Roman" panose="02020603050405020304" pitchFamily="18" charset="0"/>
              </a:rPr>
              <a:t>nearly twice the global rate</a:t>
            </a:r>
            <a:r>
              <a:rPr lang="en-US" sz="2400" b="1" cap="all" dirty="0">
                <a:solidFill>
                  <a:srgbClr val="C00000"/>
                </a:solidFill>
                <a:latin typeface="Times New Roman" panose="02020603050405020304" pitchFamily="18" charset="0"/>
                <a:cs typeface="Times New Roman" panose="02020603050405020304" pitchFamily="18" charset="0"/>
              </a:rPr>
              <a:t> </a:t>
            </a:r>
            <a:r>
              <a:rPr lang="en-US" sz="2400" b="1" dirty="0">
                <a:solidFill>
                  <a:srgbClr val="C00000"/>
                </a:solidFill>
                <a:latin typeface="Times New Roman" panose="02020603050405020304" pitchFamily="18" charset="0"/>
                <a:cs typeface="Times New Roman" panose="02020603050405020304" pitchFamily="18" charset="0"/>
              </a:rPr>
              <a:t>with parts of </a:t>
            </a:r>
            <a:r>
              <a:rPr lang="en-US" sz="2400" b="1" u="sng" dirty="0">
                <a:solidFill>
                  <a:srgbClr val="C00000"/>
                </a:solidFill>
                <a:latin typeface="Times New Roman" panose="02020603050405020304" pitchFamily="18" charset="0"/>
                <a:cs typeface="Times New Roman" panose="02020603050405020304" pitchFamily="18" charset="0"/>
              </a:rPr>
              <a:t>western and northern Canada warming three or four times </a:t>
            </a:r>
            <a:r>
              <a:rPr lang="en-US" sz="2400" b="1" dirty="0">
                <a:solidFill>
                  <a:srgbClr val="C00000"/>
                </a:solidFill>
                <a:latin typeface="Times New Roman" panose="02020603050405020304" pitchFamily="18" charset="0"/>
                <a:cs typeface="Times New Roman" panose="02020603050405020304" pitchFamily="18" charset="0"/>
              </a:rPr>
              <a:t>the global average. </a:t>
            </a:r>
          </a:p>
          <a:p>
            <a:pPr algn="ctr"/>
            <a:r>
              <a:rPr lang="en-US" sz="2400" b="1" u="sng" dirty="0">
                <a:solidFill>
                  <a:srgbClr val="C00000"/>
                </a:solidFill>
                <a:latin typeface="Times New Roman" panose="02020603050405020304" pitchFamily="18" charset="0"/>
                <a:cs typeface="Times New Roman" panose="02020603050405020304" pitchFamily="18" charset="0"/>
              </a:rPr>
              <a:t>Sea ice </a:t>
            </a:r>
            <a:r>
              <a:rPr lang="en-US" sz="2400" b="1" dirty="0">
                <a:solidFill>
                  <a:srgbClr val="C00000"/>
                </a:solidFill>
                <a:latin typeface="Times New Roman" panose="02020603050405020304" pitchFamily="18" charset="0"/>
                <a:cs typeface="Times New Roman" panose="02020603050405020304" pitchFamily="18" charset="0"/>
              </a:rPr>
              <a:t>in the North is </a:t>
            </a:r>
            <a:r>
              <a:rPr lang="en-US" sz="2400" b="1" u="sng" dirty="0">
                <a:solidFill>
                  <a:srgbClr val="C00000"/>
                </a:solidFill>
                <a:latin typeface="Times New Roman" panose="02020603050405020304" pitchFamily="18" charset="0"/>
                <a:cs typeface="Times New Roman" panose="02020603050405020304" pitchFamily="18" charset="0"/>
              </a:rPr>
              <a:t>thinning and shrinking</a:t>
            </a:r>
            <a:r>
              <a:rPr lang="en-US" sz="2400" b="1" dirty="0">
                <a:solidFill>
                  <a:srgbClr val="C00000"/>
                </a:solidFill>
                <a:latin typeface="Times New Roman" panose="02020603050405020304" pitchFamily="18" charset="0"/>
                <a:cs typeface="Times New Roman" panose="02020603050405020304" pitchFamily="18" charset="0"/>
              </a:rPr>
              <a:t>, and our unique ice shelves are crumbling into pieces. </a:t>
            </a:r>
          </a:p>
        </p:txBody>
      </p:sp>
      <p:sp>
        <p:nvSpPr>
          <p:cNvPr id="24" name="TextBox 23">
            <a:extLst>
              <a:ext uri="{FF2B5EF4-FFF2-40B4-BE49-F238E27FC236}">
                <a16:creationId xmlns:a16="http://schemas.microsoft.com/office/drawing/2014/main" id="{926CE3D2-A21F-4BFE-9A4C-4D0B12BFBB88}"/>
              </a:ext>
            </a:extLst>
          </p:cNvPr>
          <p:cNvSpPr txBox="1"/>
          <p:nvPr/>
        </p:nvSpPr>
        <p:spPr>
          <a:xfrm rot="16200000">
            <a:off x="7625424" y="6007173"/>
            <a:ext cx="648072" cy="369332"/>
          </a:xfrm>
          <a:prstGeom prst="rect">
            <a:avLst/>
          </a:prstGeom>
          <a:noFill/>
        </p:spPr>
        <p:txBody>
          <a:bodyPr wrap="square" rtlCol="0">
            <a:spAutoFit/>
          </a:bodyPr>
          <a:lstStyle/>
          <a:p>
            <a:r>
              <a:rPr lang="en-CA" b="1" dirty="0">
                <a:solidFill>
                  <a:srgbClr val="C00000"/>
                </a:solidFill>
                <a:latin typeface="Times New Roman" panose="02020603050405020304" pitchFamily="18" charset="0"/>
                <a:cs typeface="Times New Roman" panose="02020603050405020304" pitchFamily="18" charset="0"/>
              </a:rPr>
              <a:t>2021</a:t>
            </a:r>
          </a:p>
        </p:txBody>
      </p:sp>
      <p:sp>
        <p:nvSpPr>
          <p:cNvPr id="3" name="TextBox 2">
            <a:extLst>
              <a:ext uri="{FF2B5EF4-FFF2-40B4-BE49-F238E27FC236}">
                <a16:creationId xmlns:a16="http://schemas.microsoft.com/office/drawing/2014/main" id="{51CC32A2-C506-4A91-99F5-8BB0918AA026}"/>
              </a:ext>
            </a:extLst>
          </p:cNvPr>
          <p:cNvSpPr txBox="1"/>
          <p:nvPr/>
        </p:nvSpPr>
        <p:spPr>
          <a:xfrm>
            <a:off x="7922847" y="4817093"/>
            <a:ext cx="1061854" cy="1200329"/>
          </a:xfrm>
          <a:prstGeom prst="rect">
            <a:avLst/>
          </a:prstGeom>
          <a:noFill/>
        </p:spPr>
        <p:txBody>
          <a:bodyPr wrap="square" rtlCol="0">
            <a:spAutoFit/>
          </a:bodyPr>
          <a:lstStyle/>
          <a:p>
            <a:r>
              <a:rPr lang="en-CA" b="1" dirty="0">
                <a:solidFill>
                  <a:srgbClr val="C00000"/>
                </a:solidFill>
                <a:latin typeface="Times New Roman" panose="02020603050405020304" pitchFamily="18" charset="0"/>
                <a:cs typeface="Times New Roman" panose="02020603050405020304" pitchFamily="18" charset="0"/>
              </a:rPr>
              <a:t>Heat, Floods, storms, …</a:t>
            </a:r>
          </a:p>
        </p:txBody>
      </p:sp>
      <p:sp>
        <p:nvSpPr>
          <p:cNvPr id="23" name="Rectangle: Rounded Corners 22">
            <a:extLst>
              <a:ext uri="{FF2B5EF4-FFF2-40B4-BE49-F238E27FC236}">
                <a16:creationId xmlns:a16="http://schemas.microsoft.com/office/drawing/2014/main" id="{3B81076C-0F1E-4144-82F7-B0CB3B8FAE92}"/>
              </a:ext>
            </a:extLst>
          </p:cNvPr>
          <p:cNvSpPr/>
          <p:nvPr/>
        </p:nvSpPr>
        <p:spPr>
          <a:xfrm>
            <a:off x="438203" y="3022011"/>
            <a:ext cx="8267591" cy="3443116"/>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Times New Roman" panose="02020603050405020304" pitchFamily="18" charset="0"/>
                <a:cs typeface="Times New Roman" panose="02020603050405020304" pitchFamily="18" charset="0"/>
              </a:rPr>
              <a:t>Canadians are experiencing </a:t>
            </a:r>
            <a:r>
              <a:rPr lang="en-US" sz="2400" b="1" u="sng" dirty="0">
                <a:solidFill>
                  <a:srgbClr val="C00000"/>
                </a:solidFill>
                <a:latin typeface="Times New Roman" panose="02020603050405020304" pitchFamily="18" charset="0"/>
                <a:cs typeface="Times New Roman" panose="02020603050405020304" pitchFamily="18" charset="0"/>
              </a:rPr>
              <a:t>more and more extreme weather, from intense and lengthy heat waves, to suffocating smoke and haze from wildfires, to extreme flooding</a:t>
            </a:r>
            <a:r>
              <a:rPr lang="en-US" sz="2400" b="1" dirty="0">
                <a:solidFill>
                  <a:srgbClr val="C00000"/>
                </a:solidFill>
                <a:latin typeface="Times New Roman" panose="02020603050405020304" pitchFamily="18" charset="0"/>
                <a:cs typeface="Times New Roman" panose="02020603050405020304" pitchFamily="18" charset="0"/>
              </a:rPr>
              <a:t>. </a:t>
            </a:r>
          </a:p>
          <a:p>
            <a:pPr algn="ctr"/>
            <a:r>
              <a:rPr lang="en-US" sz="2400" b="1" dirty="0">
                <a:solidFill>
                  <a:srgbClr val="C00000"/>
                </a:solidFill>
                <a:latin typeface="Times New Roman" panose="02020603050405020304" pitchFamily="18" charset="0"/>
                <a:cs typeface="Times New Roman" panose="02020603050405020304" pitchFamily="18" charset="0"/>
              </a:rPr>
              <a:t>Canadian scientists - clear link between climate change and extreme weather events. … much of what we are seeing is driven by human-induced climate change. </a:t>
            </a:r>
          </a:p>
          <a:p>
            <a:pPr algn="ctr"/>
            <a:r>
              <a:rPr lang="en-US" sz="2400" b="1" u="sng" dirty="0">
                <a:solidFill>
                  <a:srgbClr val="C00000"/>
                </a:solidFill>
                <a:latin typeface="Times New Roman" panose="02020603050405020304" pitchFamily="18" charset="0"/>
                <a:cs typeface="Times New Roman" panose="02020603050405020304" pitchFamily="18" charset="0"/>
              </a:rPr>
              <a:t>projected to intensify in f</a:t>
            </a:r>
            <a:r>
              <a:rPr lang="en-US" sz="2400" b="1" dirty="0">
                <a:solidFill>
                  <a:srgbClr val="C00000"/>
                </a:solidFill>
                <a:latin typeface="Times New Roman" panose="02020603050405020304" pitchFamily="18" charset="0"/>
                <a:cs typeface="Times New Roman" panose="02020603050405020304" pitchFamily="18" charset="0"/>
              </a:rPr>
              <a:t>uture.</a:t>
            </a:r>
          </a:p>
        </p:txBody>
      </p:sp>
    </p:spTree>
    <p:extLst>
      <p:ext uri="{BB962C8B-B14F-4D97-AF65-F5344CB8AC3E}">
        <p14:creationId xmlns:p14="http://schemas.microsoft.com/office/powerpoint/2010/main" val="291422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20" grpId="0"/>
      <p:bldP spid="18" grpId="0" animBg="1"/>
      <p:bldP spid="24" grpId="0"/>
      <p:bldP spid="3" grpId="0"/>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How many claims the Calgary hail storm caused">
            <a:extLst>
              <a:ext uri="{FF2B5EF4-FFF2-40B4-BE49-F238E27FC236}">
                <a16:creationId xmlns:a16="http://schemas.microsoft.com/office/drawing/2014/main" id="{55A088B8-569C-4108-B9C0-5BCB590F3E1D}"/>
              </a:ext>
            </a:extLst>
          </p:cNvPr>
          <p:cNvPicPr/>
          <p:nvPr/>
        </p:nvPicPr>
        <p:blipFill rotWithShape="1">
          <a:blip r:embed="rId2">
            <a:extLst>
              <a:ext uri="{28A0092B-C50C-407E-A947-70E740481C1C}">
                <a14:useLocalDpi xmlns:a14="http://schemas.microsoft.com/office/drawing/2010/main" val="0"/>
              </a:ext>
            </a:extLst>
          </a:blip>
          <a:srcRect l="-2201" t="17215" r="2201" b="-1384"/>
          <a:stretch/>
        </p:blipFill>
        <p:spPr bwMode="auto">
          <a:xfrm>
            <a:off x="6314067" y="3658890"/>
            <a:ext cx="2707353" cy="2311627"/>
          </a:xfrm>
          <a:prstGeom prst="rect">
            <a:avLst/>
          </a:prstGeom>
          <a:noFill/>
          <a:ln>
            <a:noFill/>
          </a:ln>
        </p:spPr>
      </p:pic>
      <p:sp>
        <p:nvSpPr>
          <p:cNvPr id="5" name="Rectangle 3"/>
          <p:cNvSpPr>
            <a:spLocks/>
          </p:cNvSpPr>
          <p:nvPr/>
        </p:nvSpPr>
        <p:spPr bwMode="auto">
          <a:xfrm>
            <a:off x="-11113" y="-26988"/>
            <a:ext cx="9180513" cy="647676"/>
          </a:xfrm>
          <a:prstGeom prst="rect">
            <a:avLst/>
          </a:prstGeom>
          <a:solidFill>
            <a:srgbClr val="002060"/>
          </a:solidFill>
          <a:ln>
            <a:noFill/>
          </a:ln>
        </p:spPr>
        <p:txBody>
          <a:bodyPr lIns="0" tIns="0" rIns="0" bIns="0" anchor="b"/>
          <a:lstStyle>
            <a:lvl1pPr algn="l" eaLnBrk="0" hangingPunct="0">
              <a:spcBef>
                <a:spcPts val="3400"/>
              </a:spcBef>
              <a:buClr>
                <a:srgbClr val="747474"/>
              </a:buClr>
              <a:buSzPct val="100000"/>
              <a:buFont typeface="Arial" pitchFamily="34" charset="0"/>
              <a:buChar char="•"/>
              <a:defRPr>
                <a:solidFill>
                  <a:srgbClr val="747474"/>
                </a:solidFill>
                <a:latin typeface="Arial" pitchFamily="34" charset="0"/>
                <a:ea typeface="ＭＳ Ｐゴシック" pitchFamily="34" charset="-128"/>
                <a:sym typeface="Arial" pitchFamily="34" charset="0"/>
              </a:defRPr>
            </a:lvl1pPr>
            <a:lvl2pPr marL="742950" indent="-285750" algn="l" eaLnBrk="0" hangingPunct="0">
              <a:spcBef>
                <a:spcPts val="3400"/>
              </a:spcBef>
              <a:buClr>
                <a:srgbClr val="747474"/>
              </a:buClr>
              <a:buSzPct val="100000"/>
              <a:buFont typeface="Arial" pitchFamily="34" charset="0"/>
              <a:buChar char="•"/>
              <a:defRPr>
                <a:solidFill>
                  <a:srgbClr val="747474"/>
                </a:solidFill>
                <a:latin typeface="Arial" pitchFamily="34" charset="0"/>
                <a:ea typeface="ＭＳ Ｐゴシック" pitchFamily="34" charset="-128"/>
                <a:sym typeface="Arial" pitchFamily="34" charset="0"/>
              </a:defRPr>
            </a:lvl2pPr>
            <a:lvl3pPr marL="1143000" indent="-228600" algn="l" eaLnBrk="0" hangingPunct="0">
              <a:spcBef>
                <a:spcPts val="3400"/>
              </a:spcBef>
              <a:buClr>
                <a:srgbClr val="747474"/>
              </a:buClr>
              <a:buSzPct val="100000"/>
              <a:buFont typeface="Arial" pitchFamily="34" charset="0"/>
              <a:buChar char="•"/>
              <a:defRPr>
                <a:solidFill>
                  <a:srgbClr val="747474"/>
                </a:solidFill>
                <a:latin typeface="Arial" pitchFamily="34" charset="0"/>
                <a:ea typeface="ＭＳ Ｐゴシック" pitchFamily="34" charset="-128"/>
                <a:sym typeface="Arial" pitchFamily="34" charset="0"/>
              </a:defRPr>
            </a:lvl3pPr>
            <a:lvl4pPr marL="1600200" indent="-228600" algn="l" eaLnBrk="0" hangingPunct="0">
              <a:spcBef>
                <a:spcPts val="3400"/>
              </a:spcBef>
              <a:buClr>
                <a:srgbClr val="747474"/>
              </a:buClr>
              <a:buSzPct val="100000"/>
              <a:buFont typeface="Arial" pitchFamily="34" charset="0"/>
              <a:buChar char="•"/>
              <a:defRPr>
                <a:solidFill>
                  <a:srgbClr val="747474"/>
                </a:solidFill>
                <a:latin typeface="Arial" pitchFamily="34" charset="0"/>
                <a:ea typeface="ＭＳ Ｐゴシック" pitchFamily="34" charset="-128"/>
                <a:sym typeface="Arial" pitchFamily="34" charset="0"/>
              </a:defRPr>
            </a:lvl4pPr>
            <a:lvl5pPr marL="2057400" indent="-228600" algn="l" eaLnBrk="0" hangingPunct="0">
              <a:spcBef>
                <a:spcPts val="3400"/>
              </a:spcBef>
              <a:buClr>
                <a:srgbClr val="747474"/>
              </a:buClr>
              <a:buSzPct val="100000"/>
              <a:buFont typeface="Arial" pitchFamily="34" charset="0"/>
              <a:buChar char="•"/>
              <a:defRPr>
                <a:solidFill>
                  <a:srgbClr val="747474"/>
                </a:solidFill>
                <a:latin typeface="Arial" pitchFamily="34" charset="0"/>
                <a:ea typeface="ＭＳ Ｐゴシック" pitchFamily="34" charset="-128"/>
                <a:sym typeface="Arial" pitchFamily="34" charset="0"/>
              </a:defRPr>
            </a:lvl5pPr>
            <a:lvl6pPr marL="2514600" indent="-228600" eaLnBrk="0" fontAlgn="base" hangingPunct="0">
              <a:spcBef>
                <a:spcPts val="3400"/>
              </a:spcBef>
              <a:spcAft>
                <a:spcPct val="0"/>
              </a:spcAft>
              <a:buClr>
                <a:srgbClr val="747474"/>
              </a:buClr>
              <a:buSzPct val="100000"/>
              <a:buFont typeface="Arial" pitchFamily="34" charset="0"/>
              <a:buChar char="•"/>
              <a:defRPr>
                <a:solidFill>
                  <a:srgbClr val="747474"/>
                </a:solidFill>
                <a:latin typeface="Arial" pitchFamily="34" charset="0"/>
                <a:ea typeface="ＭＳ Ｐゴシック" pitchFamily="34" charset="-128"/>
                <a:sym typeface="Arial" pitchFamily="34" charset="0"/>
              </a:defRPr>
            </a:lvl6pPr>
            <a:lvl7pPr marL="2971800" indent="-228600" eaLnBrk="0" fontAlgn="base" hangingPunct="0">
              <a:spcBef>
                <a:spcPts val="3400"/>
              </a:spcBef>
              <a:spcAft>
                <a:spcPct val="0"/>
              </a:spcAft>
              <a:buClr>
                <a:srgbClr val="747474"/>
              </a:buClr>
              <a:buSzPct val="100000"/>
              <a:buFont typeface="Arial" pitchFamily="34" charset="0"/>
              <a:buChar char="•"/>
              <a:defRPr>
                <a:solidFill>
                  <a:srgbClr val="747474"/>
                </a:solidFill>
                <a:latin typeface="Arial" pitchFamily="34" charset="0"/>
                <a:ea typeface="ＭＳ Ｐゴシック" pitchFamily="34" charset="-128"/>
                <a:sym typeface="Arial" pitchFamily="34" charset="0"/>
              </a:defRPr>
            </a:lvl7pPr>
            <a:lvl8pPr marL="3429000" indent="-228600" eaLnBrk="0" fontAlgn="base" hangingPunct="0">
              <a:spcBef>
                <a:spcPts val="3400"/>
              </a:spcBef>
              <a:spcAft>
                <a:spcPct val="0"/>
              </a:spcAft>
              <a:buClr>
                <a:srgbClr val="747474"/>
              </a:buClr>
              <a:buSzPct val="100000"/>
              <a:buFont typeface="Arial" pitchFamily="34" charset="0"/>
              <a:buChar char="•"/>
              <a:defRPr>
                <a:solidFill>
                  <a:srgbClr val="747474"/>
                </a:solidFill>
                <a:latin typeface="Arial" pitchFamily="34" charset="0"/>
                <a:ea typeface="ＭＳ Ｐゴシック" pitchFamily="34" charset="-128"/>
                <a:sym typeface="Arial" pitchFamily="34" charset="0"/>
              </a:defRPr>
            </a:lvl8pPr>
            <a:lvl9pPr marL="3886200" indent="-228600" eaLnBrk="0" fontAlgn="base" hangingPunct="0">
              <a:spcBef>
                <a:spcPts val="3400"/>
              </a:spcBef>
              <a:spcAft>
                <a:spcPct val="0"/>
              </a:spcAft>
              <a:buClr>
                <a:srgbClr val="747474"/>
              </a:buClr>
              <a:buSzPct val="100000"/>
              <a:buFont typeface="Arial" pitchFamily="34" charset="0"/>
              <a:buChar char="•"/>
              <a:defRPr>
                <a:solidFill>
                  <a:srgbClr val="747474"/>
                </a:solidFill>
                <a:latin typeface="Arial" pitchFamily="34" charset="0"/>
                <a:ea typeface="ＭＳ Ｐゴシック" pitchFamily="34" charset="-128"/>
                <a:sym typeface="Arial" pitchFamily="34" charset="0"/>
              </a:defRPr>
            </a:lvl9pPr>
          </a:lstStyle>
          <a:p>
            <a:pPr algn="ctr">
              <a:spcBef>
                <a:spcPts val="0"/>
              </a:spcBef>
              <a:buNone/>
            </a:pPr>
            <a:r>
              <a:rPr lang="en-CA" sz="2800" b="1" dirty="0">
                <a:solidFill>
                  <a:schemeClr val="bg1"/>
                </a:solidFill>
                <a:latin typeface="Times New Roman" panose="02020603050405020304" pitchFamily="18" charset="0"/>
                <a:cs typeface="Times New Roman" panose="02020603050405020304" pitchFamily="18" charset="0"/>
              </a:rPr>
              <a:t>Recent Extreme Weather Hazardous events in Canada</a:t>
            </a:r>
          </a:p>
        </p:txBody>
      </p:sp>
      <p:pic>
        <p:nvPicPr>
          <p:cNvPr id="18440" name="Picture 8" descr="Image result for Fort McMurray f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324" y="691692"/>
            <a:ext cx="2512406" cy="1411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9512" y="764704"/>
            <a:ext cx="5867400" cy="1477328"/>
          </a:xfrm>
          <a:prstGeom prst="rect">
            <a:avLst/>
          </a:prstGeom>
          <a:noFill/>
        </p:spPr>
        <p:txBody>
          <a:bodyPr wrap="square" rtlCol="0">
            <a:spAutoFit/>
          </a:bodyPr>
          <a:lstStyle/>
          <a:p>
            <a:r>
              <a:rPr lang="en-CA" sz="1800" b="1" dirty="0"/>
              <a:t>May 2016 Fort McMurray </a:t>
            </a:r>
            <a:r>
              <a:rPr lang="en-CA" sz="1800" b="1" dirty="0">
                <a:solidFill>
                  <a:srgbClr val="C00000"/>
                </a:solidFill>
              </a:rPr>
              <a:t>Wildfires</a:t>
            </a:r>
          </a:p>
          <a:p>
            <a:r>
              <a:rPr lang="en-CA" sz="1800" b="1" dirty="0"/>
              <a:t>The May fires forced almost 90,000 residents out of the Regional Municipality of Wood Buffalo and destroyed about 2,400 homes and other buildings</a:t>
            </a:r>
            <a:r>
              <a:rPr lang="en-CA" sz="800" dirty="0"/>
              <a:t>.</a:t>
            </a:r>
          </a:p>
          <a:p>
            <a:endParaRPr lang="en-CA" dirty="0"/>
          </a:p>
        </p:txBody>
      </p:sp>
      <p:sp>
        <p:nvSpPr>
          <p:cNvPr id="23" name="TextBox 22">
            <a:extLst>
              <a:ext uri="{FF2B5EF4-FFF2-40B4-BE49-F238E27FC236}">
                <a16:creationId xmlns:a16="http://schemas.microsoft.com/office/drawing/2014/main" id="{42B77171-B5EE-4618-849B-F76ECE2797F9}"/>
              </a:ext>
            </a:extLst>
          </p:cNvPr>
          <p:cNvSpPr txBox="1"/>
          <p:nvPr/>
        </p:nvSpPr>
        <p:spPr>
          <a:xfrm>
            <a:off x="251520" y="2013297"/>
            <a:ext cx="6840760" cy="1477328"/>
          </a:xfrm>
          <a:prstGeom prst="rect">
            <a:avLst/>
          </a:prstGeom>
          <a:noFill/>
        </p:spPr>
        <p:txBody>
          <a:bodyPr wrap="square" rtlCol="0">
            <a:spAutoFit/>
          </a:bodyPr>
          <a:lstStyle/>
          <a:p>
            <a:r>
              <a:rPr lang="en-CA" b="1" dirty="0">
                <a:latin typeface="Times New Roman" panose="02020603050405020304" pitchFamily="18" charset="0"/>
                <a:cs typeface="Times New Roman" panose="02020603050405020304" pitchFamily="18" charset="0"/>
              </a:rPr>
              <a:t>April 2019 </a:t>
            </a:r>
            <a:r>
              <a:rPr lang="en-CA" b="1" dirty="0">
                <a:solidFill>
                  <a:srgbClr val="FF0000"/>
                </a:solidFill>
                <a:latin typeface="Times New Roman" panose="02020603050405020304" pitchFamily="18" charset="0"/>
                <a:cs typeface="Times New Roman" panose="02020603050405020304" pitchFamily="18" charset="0"/>
              </a:rPr>
              <a:t>Ottawa River flood </a:t>
            </a:r>
            <a:r>
              <a:rPr lang="en-CA" b="1" dirty="0">
                <a:latin typeface="Times New Roman" panose="02020603050405020304" pitchFamily="18" charset="0"/>
                <a:cs typeface="Times New Roman" panose="02020603050405020304" pitchFamily="18" charset="0"/>
              </a:rPr>
              <a:t>- Another record-setting – exceeding the 2017 flood more than 6,000 dwellings were flooded or at risk. Roads - streets –bridges - closed, Flooded farmlands - delaying fieldwork and planting. At least two lives lost: one each in Ontario and Quebec.</a:t>
            </a:r>
          </a:p>
        </p:txBody>
      </p:sp>
      <p:pic>
        <p:nvPicPr>
          <p:cNvPr id="24" name="Picture 8">
            <a:extLst>
              <a:ext uri="{FF2B5EF4-FFF2-40B4-BE49-F238E27FC236}">
                <a16:creationId xmlns:a16="http://schemas.microsoft.com/office/drawing/2014/main" id="{4405F669-BE29-40B6-AE53-57A65CE8A2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9393" y="2325515"/>
            <a:ext cx="1721958" cy="114633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
            <a:extLst>
              <a:ext uri="{FF2B5EF4-FFF2-40B4-BE49-F238E27FC236}">
                <a16:creationId xmlns:a16="http://schemas.microsoft.com/office/drawing/2014/main" id="{3C5125F0-3898-4B11-AE2C-77B3FD777826}"/>
              </a:ext>
            </a:extLst>
          </p:cNvPr>
          <p:cNvSpPr txBox="1">
            <a:spLocks noChangeArrowheads="1"/>
          </p:cNvSpPr>
          <p:nvPr/>
        </p:nvSpPr>
        <p:spPr bwMode="auto">
          <a:xfrm>
            <a:off x="251520" y="3455874"/>
            <a:ext cx="61206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CA" altLang="en-US" sz="1800" b="1" dirty="0"/>
              <a:t>June 2020 </a:t>
            </a:r>
            <a:r>
              <a:rPr lang="en-CA" altLang="en-US" sz="1800" b="1" dirty="0">
                <a:solidFill>
                  <a:srgbClr val="C00000"/>
                </a:solidFill>
              </a:rPr>
              <a:t>Calgary Hail Storm - </a:t>
            </a:r>
            <a:r>
              <a:rPr lang="en-CA" sz="1800" b="1" dirty="0"/>
              <a:t>Calgary hailstorm that caused </a:t>
            </a:r>
            <a:r>
              <a:rPr lang="en-CA" sz="1800" b="1" dirty="0">
                <a:solidFill>
                  <a:srgbClr val="C00000"/>
                </a:solidFill>
              </a:rPr>
              <a:t>$1.2B </a:t>
            </a:r>
            <a:r>
              <a:rPr lang="en-CA" sz="1800" b="1" dirty="0"/>
              <a:t>in damage.   Much damage to homes, vehicles – no deaths</a:t>
            </a:r>
            <a:endParaRPr lang="en-CA" dirty="0"/>
          </a:p>
        </p:txBody>
      </p:sp>
      <p:pic>
        <p:nvPicPr>
          <p:cNvPr id="27" name="Picture 4">
            <a:extLst>
              <a:ext uri="{FF2B5EF4-FFF2-40B4-BE49-F238E27FC236}">
                <a16:creationId xmlns:a16="http://schemas.microsoft.com/office/drawing/2014/main" id="{FD049D8A-7EDA-4389-9ABE-C1EF29CB642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1135" b="18898"/>
          <a:stretch/>
        </p:blipFill>
        <p:spPr bwMode="auto">
          <a:xfrm>
            <a:off x="488751" y="4379204"/>
            <a:ext cx="2707353" cy="2311627"/>
          </a:xfrm>
          <a:prstGeom prst="rect">
            <a:avLst/>
          </a:prstGeom>
          <a:noFill/>
          <a:ln w="57150">
            <a:solidFill>
              <a:srgbClr val="C00000"/>
            </a:solidFill>
          </a:ln>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3271137-5284-4BDF-A28C-357304373B2E}"/>
              </a:ext>
            </a:extLst>
          </p:cNvPr>
          <p:cNvSpPr txBox="1"/>
          <p:nvPr/>
        </p:nvSpPr>
        <p:spPr>
          <a:xfrm>
            <a:off x="592678" y="5877272"/>
            <a:ext cx="2603426" cy="707886"/>
          </a:xfrm>
          <a:prstGeom prst="rect">
            <a:avLst/>
          </a:prstGeom>
          <a:solidFill>
            <a:schemeClr val="bg1"/>
          </a:solidFill>
        </p:spPr>
        <p:txBody>
          <a:bodyPr wrap="square" rtlCol="0">
            <a:spAutoFit/>
          </a:bodyPr>
          <a:lstStyle/>
          <a:p>
            <a:pPr algn="ctr"/>
            <a:r>
              <a:rPr lang="en-CA" sz="2000" b="1" dirty="0">
                <a:solidFill>
                  <a:srgbClr val="C00000"/>
                </a:solidFill>
                <a:latin typeface="Times New Roman" panose="02020603050405020304" pitchFamily="18" charset="0"/>
                <a:cs typeface="Times New Roman" panose="02020603050405020304" pitchFamily="18" charset="0"/>
              </a:rPr>
              <a:t>Heat Dome of 2021 – 49.6</a:t>
            </a:r>
            <a:r>
              <a:rPr lang="en-CA" sz="2000" b="1" baseline="30000" dirty="0">
                <a:solidFill>
                  <a:srgbClr val="C00000"/>
                </a:solidFill>
                <a:latin typeface="Times New Roman" panose="02020603050405020304" pitchFamily="18" charset="0"/>
                <a:cs typeface="Times New Roman" panose="02020603050405020304" pitchFamily="18" charset="0"/>
              </a:rPr>
              <a:t>o</a:t>
            </a:r>
            <a:r>
              <a:rPr lang="en-CA" sz="2000" b="1" dirty="0">
                <a:solidFill>
                  <a:srgbClr val="C00000"/>
                </a:solidFill>
                <a:latin typeface="Times New Roman" panose="02020603050405020304" pitchFamily="18" charset="0"/>
                <a:cs typeface="Times New Roman" panose="02020603050405020304" pitchFamily="18" charset="0"/>
              </a:rPr>
              <a:t>C in Lytton BC</a:t>
            </a:r>
          </a:p>
        </p:txBody>
      </p:sp>
      <p:sp>
        <p:nvSpPr>
          <p:cNvPr id="29" name="TextBox 28">
            <a:extLst>
              <a:ext uri="{FF2B5EF4-FFF2-40B4-BE49-F238E27FC236}">
                <a16:creationId xmlns:a16="http://schemas.microsoft.com/office/drawing/2014/main" id="{F6B91B83-9EF5-40B2-9A5C-ED29AC1E588D}"/>
              </a:ext>
            </a:extLst>
          </p:cNvPr>
          <p:cNvSpPr txBox="1"/>
          <p:nvPr/>
        </p:nvSpPr>
        <p:spPr>
          <a:xfrm>
            <a:off x="3465357" y="4379204"/>
            <a:ext cx="3168353" cy="2246769"/>
          </a:xfrm>
          <a:prstGeom prst="rect">
            <a:avLst/>
          </a:prstGeom>
          <a:solidFill>
            <a:schemeClr val="bg1"/>
          </a:solidFill>
          <a:ln w="57150">
            <a:solidFill>
              <a:srgbClr val="C00000"/>
            </a:solidFill>
          </a:ln>
        </p:spPr>
        <p:txBody>
          <a:bodyPr wrap="square" rtlCol="0">
            <a:spAutoFit/>
          </a:bodyPr>
          <a:lstStyle/>
          <a:p>
            <a:pPr algn="ctr"/>
            <a:r>
              <a:rPr lang="en-CA" sz="2800" b="1" dirty="0">
                <a:solidFill>
                  <a:srgbClr val="C00000"/>
                </a:solidFill>
                <a:latin typeface="Times New Roman" panose="02020603050405020304" pitchFamily="18" charset="0"/>
                <a:cs typeface="Times New Roman" panose="02020603050405020304" pitchFamily="18" charset="0"/>
              </a:rPr>
              <a:t>BC Floods –</a:t>
            </a:r>
          </a:p>
          <a:p>
            <a:pPr algn="ctr"/>
            <a:r>
              <a:rPr lang="en-CA" sz="2800" b="1" dirty="0">
                <a:solidFill>
                  <a:srgbClr val="C00000"/>
                </a:solidFill>
                <a:latin typeface="Times New Roman" panose="02020603050405020304" pitchFamily="18" charset="0"/>
                <a:cs typeface="Times New Roman" panose="02020603050405020304" pitchFamily="18" charset="0"/>
              </a:rPr>
              <a:t> November 2021 </a:t>
            </a:r>
          </a:p>
          <a:p>
            <a:pPr algn="ctr"/>
            <a:endParaRPr lang="en-CA" sz="2800" b="1" dirty="0">
              <a:solidFill>
                <a:srgbClr val="C00000"/>
              </a:solidFill>
              <a:latin typeface="Times New Roman" panose="02020603050405020304" pitchFamily="18" charset="0"/>
              <a:cs typeface="Times New Roman" panose="02020603050405020304" pitchFamily="18" charset="0"/>
            </a:endParaRPr>
          </a:p>
          <a:p>
            <a:pPr algn="ctr"/>
            <a:endParaRPr lang="en-CA" sz="2800" b="1" dirty="0">
              <a:solidFill>
                <a:srgbClr val="C00000"/>
              </a:solidFill>
              <a:latin typeface="Times New Roman" panose="02020603050405020304" pitchFamily="18" charset="0"/>
              <a:cs typeface="Times New Roman" panose="02020603050405020304" pitchFamily="18" charset="0"/>
            </a:endParaRPr>
          </a:p>
          <a:p>
            <a:pPr algn="ctr"/>
            <a:endParaRPr lang="en-CA" sz="2800" b="1" dirty="0">
              <a:solidFill>
                <a:srgbClr val="C00000"/>
              </a:solidFill>
              <a:latin typeface="Times New Roman" panose="02020603050405020304" pitchFamily="18" charset="0"/>
              <a:cs typeface="Times New Roman" panose="02020603050405020304" pitchFamily="18" charset="0"/>
            </a:endParaRPr>
          </a:p>
        </p:txBody>
      </p:sp>
      <p:pic>
        <p:nvPicPr>
          <p:cNvPr id="30" name="Picture 2" descr="Damage caused by heavy rains and mudslides earlier in the week is pictured along the Coquihalla Highway near Hope, B.C., Thursday, November 18, 2021. THE CANADIAN PRESS/Jonathan Hayward">
            <a:extLst>
              <a:ext uri="{FF2B5EF4-FFF2-40B4-BE49-F238E27FC236}">
                <a16:creationId xmlns:a16="http://schemas.microsoft.com/office/drawing/2014/main" id="{6B251E1C-FEA4-443B-A9B1-372BE3D03B4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864" t="15744" r="18500" b="5113"/>
          <a:stretch/>
        </p:blipFill>
        <p:spPr bwMode="auto">
          <a:xfrm>
            <a:off x="3542859" y="5286133"/>
            <a:ext cx="1441630" cy="125440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C2E41697-92FB-4A07-AA55-D41070BCC4B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23419" y="5286132"/>
            <a:ext cx="1455905" cy="1254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271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8"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124450"/>
            <a:ext cx="8229600" cy="1617663"/>
          </a:xfrm>
        </p:spPr>
        <p:txBody>
          <a:bodyPr/>
          <a:lstStyle/>
          <a:p>
            <a:pPr>
              <a:buFontTx/>
              <a:buNone/>
            </a:pPr>
            <a:r>
              <a:rPr lang="en-CA" altLang="en-US" sz="2400" b="1" dirty="0">
                <a:latin typeface="Times New Roman" pitchFamily="18" charset="0"/>
                <a:cs typeface="Times New Roman" pitchFamily="18" charset="0"/>
              </a:rPr>
              <a:t>Disaster Risk: the likelihood of severe alterations in the normal functioning of a community or society due to hazard events interacting with vulnerable social conditions</a:t>
            </a:r>
          </a:p>
        </p:txBody>
      </p:sp>
      <p:pic>
        <p:nvPicPr>
          <p:cNvPr id="1536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53" y="759784"/>
            <a:ext cx="3405187"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flipV="1">
            <a:off x="5701507" y="1271534"/>
            <a:ext cx="1008062" cy="217488"/>
          </a:xfrm>
          <a:prstGeom prst="straightConnector1">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a:off x="5688806" y="3336608"/>
            <a:ext cx="1299357" cy="357663"/>
          </a:xfrm>
          <a:prstGeom prst="straightConnector1">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flipH="1">
            <a:off x="987470" y="2984484"/>
            <a:ext cx="1675347" cy="716569"/>
          </a:xfrm>
          <a:prstGeom prst="straightConnector1">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124075" y="2636838"/>
            <a:ext cx="2160588" cy="2520950"/>
          </a:xfrm>
          <a:prstGeom prst="straightConnector1">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5368" name="TextBox 19"/>
          <p:cNvSpPr txBox="1">
            <a:spLocks noChangeArrowheads="1"/>
          </p:cNvSpPr>
          <p:nvPr/>
        </p:nvSpPr>
        <p:spPr bwMode="auto">
          <a:xfrm>
            <a:off x="118988" y="573882"/>
            <a:ext cx="28797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CA" altLang="en-US" sz="2800" b="1" dirty="0">
                <a:solidFill>
                  <a:srgbClr val="FF0000"/>
                </a:solidFill>
                <a:latin typeface="Times New Roman" pitchFamily="18" charset="0"/>
                <a:cs typeface="Times New Roman" pitchFamily="18" charset="0"/>
              </a:rPr>
              <a:t>Impacts from hazard events depend on:</a:t>
            </a:r>
          </a:p>
        </p:txBody>
      </p:sp>
      <p:sp>
        <p:nvSpPr>
          <p:cNvPr id="21" name="TextBox 20"/>
          <p:cNvSpPr txBox="1">
            <a:spLocks noChangeArrowheads="1"/>
          </p:cNvSpPr>
          <p:nvPr/>
        </p:nvSpPr>
        <p:spPr bwMode="auto">
          <a:xfrm>
            <a:off x="6738874" y="815340"/>
            <a:ext cx="20875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CA" altLang="en-US" sz="2400" b="1" dirty="0">
                <a:latin typeface="Times New Roman" pitchFamily="18" charset="0"/>
                <a:cs typeface="Times New Roman" pitchFamily="18" charset="0"/>
              </a:rPr>
              <a:t>Vulnerability: predisposition of a person or group to be adversely affected</a:t>
            </a:r>
            <a:endParaRPr lang="en-CA" altLang="en-US" sz="2400" dirty="0">
              <a:latin typeface="Arial" pitchFamily="34" charset="0"/>
            </a:endParaRPr>
          </a:p>
        </p:txBody>
      </p:sp>
      <p:sp>
        <p:nvSpPr>
          <p:cNvPr id="25" name="TextBox 24"/>
          <p:cNvSpPr txBox="1">
            <a:spLocks noChangeArrowheads="1"/>
          </p:cNvSpPr>
          <p:nvPr/>
        </p:nvSpPr>
        <p:spPr bwMode="auto">
          <a:xfrm>
            <a:off x="6931546" y="3453765"/>
            <a:ext cx="2160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CA" altLang="en-US" sz="2400" b="1" dirty="0">
                <a:latin typeface="Times New Roman" pitchFamily="18" charset="0"/>
                <a:cs typeface="Times New Roman" pitchFamily="18" charset="0"/>
              </a:rPr>
              <a:t>Exposure</a:t>
            </a:r>
            <a:endParaRPr lang="en-CA" altLang="en-US" sz="2400" dirty="0">
              <a:latin typeface="Arial" pitchFamily="34" charset="0"/>
            </a:endParaRPr>
          </a:p>
        </p:txBody>
      </p:sp>
      <p:sp>
        <p:nvSpPr>
          <p:cNvPr id="26" name="TextBox 25"/>
          <p:cNvSpPr txBox="1">
            <a:spLocks noChangeArrowheads="1"/>
          </p:cNvSpPr>
          <p:nvPr/>
        </p:nvSpPr>
        <p:spPr bwMode="auto">
          <a:xfrm>
            <a:off x="252436" y="3481908"/>
            <a:ext cx="19446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CA" altLang="en-US" sz="2400" b="1" dirty="0">
                <a:latin typeface="Times New Roman" pitchFamily="18" charset="0"/>
                <a:cs typeface="Times New Roman" pitchFamily="18" charset="0"/>
              </a:rPr>
              <a:t>Nature and severity of event</a:t>
            </a:r>
            <a:endParaRPr lang="en-CA" altLang="en-US" sz="2400" dirty="0">
              <a:latin typeface="Arial" pitchFamily="34" charset="0"/>
            </a:endParaRPr>
          </a:p>
        </p:txBody>
      </p:sp>
      <p:sp>
        <p:nvSpPr>
          <p:cNvPr id="15373" name="TextBox 12"/>
          <p:cNvSpPr txBox="1">
            <a:spLocks noChangeArrowheads="1"/>
          </p:cNvSpPr>
          <p:nvPr/>
        </p:nvSpPr>
        <p:spPr bwMode="auto">
          <a:xfrm>
            <a:off x="2699793" y="2444252"/>
            <a:ext cx="1099630" cy="584200"/>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CA" altLang="en-US" sz="1600" b="1" dirty="0">
                <a:solidFill>
                  <a:schemeClr val="bg1"/>
                </a:solidFill>
                <a:latin typeface="Times New Roman" pitchFamily="18" charset="0"/>
                <a:cs typeface="Times New Roman" pitchFamily="18" charset="0"/>
              </a:rPr>
              <a:t>HAZARD EVENT</a:t>
            </a:r>
          </a:p>
        </p:txBody>
      </p:sp>
      <p:sp>
        <p:nvSpPr>
          <p:cNvPr id="15" name="Rectangle 14"/>
          <p:cNvSpPr/>
          <p:nvPr/>
        </p:nvSpPr>
        <p:spPr>
          <a:xfrm>
            <a:off x="2789262" y="2344738"/>
            <a:ext cx="5184775" cy="1120519"/>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pPr>
            <a:r>
              <a:rPr lang="en-CA" altLang="en-US" sz="2800" b="1" dirty="0">
                <a:solidFill>
                  <a:srgbClr val="C00000"/>
                </a:solidFill>
                <a:latin typeface="Times New Roman" pitchFamily="18" charset="0"/>
                <a:cs typeface="Times New Roman" pitchFamily="18" charset="0"/>
              </a:rPr>
              <a:t>Exposure and vulnerability are key determinants of disaster risk</a:t>
            </a:r>
            <a:endParaRPr lang="en-CA" altLang="en-US" sz="2800" dirty="0">
              <a:solidFill>
                <a:srgbClr val="C00000"/>
              </a:solidFill>
              <a:latin typeface="Times New Roman" pitchFamily="18" charset="0"/>
              <a:cs typeface="Times New Roman" pitchFamily="18" charset="0"/>
            </a:endParaRPr>
          </a:p>
        </p:txBody>
      </p:sp>
      <p:sp>
        <p:nvSpPr>
          <p:cNvPr id="16" name="Rectangle 15"/>
          <p:cNvSpPr/>
          <p:nvPr/>
        </p:nvSpPr>
        <p:spPr>
          <a:xfrm>
            <a:off x="2990894" y="955673"/>
            <a:ext cx="4702087" cy="1117600"/>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2800" b="1" dirty="0">
                <a:solidFill>
                  <a:srgbClr val="C00000"/>
                </a:solidFill>
                <a:latin typeface="Times New Roman" pitchFamily="18" charset="0"/>
                <a:cs typeface="Times New Roman" pitchFamily="18" charset="0"/>
              </a:rPr>
              <a:t>How to reduce exposure </a:t>
            </a:r>
          </a:p>
          <a:p>
            <a:pPr algn="ctr">
              <a:defRPr/>
            </a:pPr>
            <a:r>
              <a:rPr lang="en-CA" sz="2800" b="1" dirty="0">
                <a:solidFill>
                  <a:srgbClr val="C00000"/>
                </a:solidFill>
                <a:latin typeface="Times New Roman" pitchFamily="18" charset="0"/>
                <a:cs typeface="Times New Roman" pitchFamily="18" charset="0"/>
              </a:rPr>
              <a:t>and vulnerability?</a:t>
            </a:r>
          </a:p>
        </p:txBody>
      </p:sp>
      <p:sp>
        <p:nvSpPr>
          <p:cNvPr id="17" name="Rectangle 16">
            <a:extLst>
              <a:ext uri="{FF2B5EF4-FFF2-40B4-BE49-F238E27FC236}">
                <a16:creationId xmlns:a16="http://schemas.microsoft.com/office/drawing/2014/main" id="{AC9EE9E2-687A-4B2D-97BE-6F624E1FEC42}"/>
              </a:ext>
            </a:extLst>
          </p:cNvPr>
          <p:cNvSpPr/>
          <p:nvPr/>
        </p:nvSpPr>
        <p:spPr>
          <a:xfrm>
            <a:off x="163252" y="2035652"/>
            <a:ext cx="2282701" cy="966317"/>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CA" sz="2000" b="1" dirty="0">
                <a:solidFill>
                  <a:srgbClr val="C00000"/>
                </a:solidFill>
                <a:latin typeface="Times New Roman" pitchFamily="18" charset="0"/>
                <a:cs typeface="Times New Roman" pitchFamily="18" charset="0"/>
              </a:rPr>
              <a:t>Changing Climate</a:t>
            </a:r>
          </a:p>
          <a:p>
            <a:r>
              <a:rPr lang="en-CA" sz="2000" b="1" dirty="0">
                <a:solidFill>
                  <a:srgbClr val="C00000"/>
                </a:solidFill>
                <a:latin typeface="Times New Roman" pitchFamily="18" charset="0"/>
                <a:cs typeface="Times New Roman" pitchFamily="18" charset="0"/>
              </a:rPr>
              <a:t>Changing Hazards</a:t>
            </a:r>
            <a:endParaRPr lang="en-CA" sz="2000" dirty="0">
              <a:solidFill>
                <a:srgbClr val="C00000"/>
              </a:solidFill>
              <a:latin typeface="Times New Roman" pitchFamily="18" charset="0"/>
              <a:cs typeface="Times New Roman" pitchFamily="18" charset="0"/>
            </a:endParaRPr>
          </a:p>
        </p:txBody>
      </p:sp>
      <p:sp>
        <p:nvSpPr>
          <p:cNvPr id="18" name="Rectangle 17">
            <a:extLst>
              <a:ext uri="{FF2B5EF4-FFF2-40B4-BE49-F238E27FC236}">
                <a16:creationId xmlns:a16="http://schemas.microsoft.com/office/drawing/2014/main" id="{1FD79DE5-3BBF-4671-BB4F-1235BA72AD54}"/>
              </a:ext>
            </a:extLst>
          </p:cNvPr>
          <p:cNvSpPr/>
          <p:nvPr/>
        </p:nvSpPr>
        <p:spPr>
          <a:xfrm>
            <a:off x="3112274" y="3847307"/>
            <a:ext cx="4702087" cy="1392237"/>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2800" b="1" dirty="0">
                <a:solidFill>
                  <a:srgbClr val="C00000"/>
                </a:solidFill>
                <a:latin typeface="Times New Roman" pitchFamily="18" charset="0"/>
                <a:cs typeface="Times New Roman" pitchFamily="18" charset="0"/>
              </a:rPr>
              <a:t>Government policies and actions – better homes, not in flood plains, …</a:t>
            </a:r>
          </a:p>
        </p:txBody>
      </p:sp>
      <p:sp>
        <p:nvSpPr>
          <p:cNvPr id="19" name="Rectangle 3">
            <a:extLst>
              <a:ext uri="{FF2B5EF4-FFF2-40B4-BE49-F238E27FC236}">
                <a16:creationId xmlns:a16="http://schemas.microsoft.com/office/drawing/2014/main" id="{37178050-2F45-4C18-A4CD-A7CE8A5EBF45}"/>
              </a:ext>
            </a:extLst>
          </p:cNvPr>
          <p:cNvSpPr>
            <a:spLocks/>
          </p:cNvSpPr>
          <p:nvPr/>
        </p:nvSpPr>
        <p:spPr bwMode="auto">
          <a:xfrm>
            <a:off x="0" y="9434"/>
            <a:ext cx="9180513" cy="620689"/>
          </a:xfrm>
          <a:prstGeom prst="rect">
            <a:avLst/>
          </a:prstGeom>
          <a:solidFill>
            <a:srgbClr val="002060"/>
          </a:solidFill>
          <a:ln w="9525">
            <a:solidFill>
              <a:srgbClr val="002060"/>
            </a:solidFill>
            <a:miter lim="800000"/>
            <a:headEnd/>
            <a:tailEnd/>
          </a:ln>
        </p:spPr>
        <p:txBody>
          <a:bodyPr lIns="0" tIns="0" rIns="0" bIns="0"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b="1" cap="all" dirty="0">
                <a:solidFill>
                  <a:schemeClr val="bg1"/>
                </a:solidFill>
                <a:cs typeface="Times New Roman" panose="02020603050405020304" pitchFamily="18" charset="0"/>
              </a:rPr>
              <a:t>        Reducing Disaster risk</a:t>
            </a:r>
            <a:endParaRPr lang="en-US" altLang="en-US" i="1" cap="all" dirty="0">
              <a:solidFill>
                <a:schemeClr val="bg1"/>
              </a:solidFill>
              <a:ea typeface="MS PGothic" panose="020B0600070205080204" pitchFamily="34" charset="-128"/>
              <a:cs typeface="Times New Roman" panose="02020603050405020304" pitchFamily="18" charset="0"/>
              <a:sym typeface="Arial" panose="020B0604020202020204" pitchFamily="34" charset="0"/>
            </a:endParaRPr>
          </a:p>
          <a:p>
            <a:pPr eaLnBrk="1" hangingPunct="1"/>
            <a:endParaRPr lang="en-US" altLang="en-US" sz="1400" i="1" dirty="0">
              <a:solidFill>
                <a:schemeClr val="bg1"/>
              </a:solidFill>
              <a:latin typeface="Arial" panose="020B0604020202020204" pitchFamily="34" charset="0"/>
              <a:ea typeface="MS PGothic" panose="020B0600070205080204" pitchFamily="34" charset="-128"/>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24383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9"/>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9"/>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1" grpId="0"/>
      <p:bldP spid="25" grpId="0"/>
      <p:bldP spid="26" grpId="0"/>
      <p:bldP spid="15" grpId="0" animBg="1" autoUpdateAnimBg="0"/>
      <p:bldP spid="16" grpId="0" animBg="1" autoUpdateAnimBg="0"/>
      <p:bldP spid="17" grpId="0" animBg="1" autoUpdateAnimBg="0"/>
      <p:bldP spid="18"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1AF13B5-C05C-4184-862B-BDBFA4FA36AF}"/>
              </a:ext>
            </a:extLst>
          </p:cNvPr>
          <p:cNvPicPr>
            <a:picLocks noChangeAspect="1"/>
          </p:cNvPicPr>
          <p:nvPr/>
        </p:nvPicPr>
        <p:blipFill>
          <a:blip r:embed="rId3"/>
          <a:stretch>
            <a:fillRect/>
          </a:stretch>
        </p:blipFill>
        <p:spPr>
          <a:xfrm>
            <a:off x="414059" y="1404102"/>
            <a:ext cx="8640960" cy="4482499"/>
          </a:xfrm>
          <a:prstGeom prst="rect">
            <a:avLst/>
          </a:prstGeom>
          <a:ln>
            <a:solidFill>
              <a:srgbClr val="FF0000"/>
            </a:solidFill>
          </a:ln>
        </p:spPr>
      </p:pic>
      <p:sp>
        <p:nvSpPr>
          <p:cNvPr id="4" name="Rectangle 17">
            <a:extLst>
              <a:ext uri="{FF2B5EF4-FFF2-40B4-BE49-F238E27FC236}">
                <a16:creationId xmlns:a16="http://schemas.microsoft.com/office/drawing/2014/main" id="{33BAA028-FEBC-4CF4-AEE9-A2F71C883A6A}"/>
              </a:ext>
            </a:extLst>
          </p:cNvPr>
          <p:cNvSpPr>
            <a:spLocks/>
          </p:cNvSpPr>
          <p:nvPr/>
        </p:nvSpPr>
        <p:spPr bwMode="auto">
          <a:xfrm>
            <a:off x="-1" y="6076156"/>
            <a:ext cx="9144000" cy="833860"/>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CA" b="1" dirty="0">
                <a:solidFill>
                  <a:schemeClr val="bg1"/>
                </a:solidFill>
                <a:cs typeface="Times New Roman" panose="02020603050405020304" pitchFamily="18" charset="0"/>
              </a:rPr>
              <a:t>A global risk - significant negative impact for </a:t>
            </a:r>
            <a:r>
              <a:rPr lang="en-CA" b="1" u="sng" dirty="0">
                <a:solidFill>
                  <a:schemeClr val="bg1"/>
                </a:solidFill>
                <a:cs typeface="Times New Roman" panose="02020603050405020304" pitchFamily="18" charset="0"/>
              </a:rPr>
              <a:t>several countries </a:t>
            </a:r>
            <a:r>
              <a:rPr lang="en-CA" b="1" dirty="0">
                <a:solidFill>
                  <a:schemeClr val="bg1"/>
                </a:solidFill>
                <a:cs typeface="Times New Roman" panose="02020603050405020304" pitchFamily="18" charset="0"/>
              </a:rPr>
              <a:t>or industries within the </a:t>
            </a:r>
            <a:r>
              <a:rPr lang="en-CA" b="1" u="sng" dirty="0">
                <a:solidFill>
                  <a:schemeClr val="bg1"/>
                </a:solidFill>
                <a:cs typeface="Times New Roman" panose="02020603050405020304" pitchFamily="18" charset="0"/>
              </a:rPr>
              <a:t>next 10 years – to 2030</a:t>
            </a:r>
            <a:r>
              <a:rPr lang="en-CA" b="1" dirty="0">
                <a:solidFill>
                  <a:schemeClr val="bg1"/>
                </a:solidFill>
                <a:cs typeface="Times New Roman" panose="02020603050405020304" pitchFamily="18" charset="0"/>
              </a:rPr>
              <a:t>.</a:t>
            </a:r>
            <a:endParaRPr lang="en-US" altLang="en-US" sz="2000" b="1" dirty="0">
              <a:solidFill>
                <a:srgbClr val="FFFFFF"/>
              </a:solidFill>
              <a:ea typeface="MS PGothic" panose="020B0600070205080204" pitchFamily="34" charset="-128"/>
              <a:cs typeface="Times New Roman" panose="02020603050405020304" pitchFamily="18" charset="0"/>
              <a:sym typeface="Arial" panose="020B0604020202020204" pitchFamily="34" charset="0"/>
            </a:endParaRPr>
          </a:p>
        </p:txBody>
      </p:sp>
      <p:sp>
        <p:nvSpPr>
          <p:cNvPr id="8" name="TextBox 7">
            <a:extLst>
              <a:ext uri="{FF2B5EF4-FFF2-40B4-BE49-F238E27FC236}">
                <a16:creationId xmlns:a16="http://schemas.microsoft.com/office/drawing/2014/main" id="{8EFDF1CF-8ECB-48FE-A547-75FFE316C34F}"/>
              </a:ext>
            </a:extLst>
          </p:cNvPr>
          <p:cNvSpPr txBox="1">
            <a:spLocks noChangeArrowheads="1"/>
          </p:cNvSpPr>
          <p:nvPr/>
        </p:nvSpPr>
        <p:spPr bwMode="auto">
          <a:xfrm rot="16200000" flipH="1">
            <a:off x="-321310" y="3064115"/>
            <a:ext cx="1226963" cy="4205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CA" altLang="en-US" sz="2133" b="1" dirty="0">
                <a:solidFill>
                  <a:srgbClr val="C00000"/>
                </a:solidFill>
                <a:cs typeface="Times New Roman" panose="02020603050405020304" pitchFamily="18" charset="0"/>
              </a:rPr>
              <a:t>Impact</a:t>
            </a:r>
          </a:p>
        </p:txBody>
      </p:sp>
      <p:sp>
        <p:nvSpPr>
          <p:cNvPr id="9" name="TextBox 8">
            <a:extLst>
              <a:ext uri="{FF2B5EF4-FFF2-40B4-BE49-F238E27FC236}">
                <a16:creationId xmlns:a16="http://schemas.microsoft.com/office/drawing/2014/main" id="{8A0B99AA-A7F1-4ED7-9A7D-34AE96E6C904}"/>
              </a:ext>
            </a:extLst>
          </p:cNvPr>
          <p:cNvSpPr txBox="1"/>
          <p:nvPr/>
        </p:nvSpPr>
        <p:spPr>
          <a:xfrm>
            <a:off x="3995936" y="5384700"/>
            <a:ext cx="1561685" cy="420564"/>
          </a:xfrm>
          <a:prstGeom prst="rect">
            <a:avLst/>
          </a:prstGeom>
          <a:solidFill>
            <a:schemeClr val="bg1"/>
          </a:solidFill>
        </p:spPr>
        <p:txBody>
          <a:bodyPr wrap="square">
            <a:spAutoFit/>
          </a:bodyPr>
          <a:lstStyle/>
          <a:p>
            <a:pPr eaLnBrk="1" hangingPunct="1">
              <a:defRPr/>
            </a:pPr>
            <a:r>
              <a:rPr lang="en-CA" sz="2133" b="1" dirty="0">
                <a:solidFill>
                  <a:srgbClr val="FF0000"/>
                </a:solidFill>
                <a:latin typeface="Times New Roman" panose="02020603050405020304" pitchFamily="18" charset="0"/>
                <a:cs typeface="Times New Roman" panose="02020603050405020304" pitchFamily="18" charset="0"/>
              </a:rPr>
              <a:t> </a:t>
            </a:r>
            <a:r>
              <a:rPr lang="en-CA" sz="2133" b="1" dirty="0">
                <a:solidFill>
                  <a:srgbClr val="C00000"/>
                </a:solidFill>
                <a:latin typeface="Times New Roman" panose="02020603050405020304" pitchFamily="18" charset="0"/>
                <a:cs typeface="Times New Roman" panose="02020603050405020304" pitchFamily="18" charset="0"/>
              </a:rPr>
              <a:t>Likelihood</a:t>
            </a:r>
          </a:p>
        </p:txBody>
      </p:sp>
      <p:sp>
        <p:nvSpPr>
          <p:cNvPr id="10" name="TextBox 9">
            <a:extLst>
              <a:ext uri="{FF2B5EF4-FFF2-40B4-BE49-F238E27FC236}">
                <a16:creationId xmlns:a16="http://schemas.microsoft.com/office/drawing/2014/main" id="{1ADF9D47-79B2-4830-A175-97B426E69951}"/>
              </a:ext>
            </a:extLst>
          </p:cNvPr>
          <p:cNvSpPr txBox="1">
            <a:spLocks noChangeArrowheads="1"/>
          </p:cNvSpPr>
          <p:nvPr/>
        </p:nvSpPr>
        <p:spPr bwMode="auto">
          <a:xfrm>
            <a:off x="58528" y="1615516"/>
            <a:ext cx="9956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CA" altLang="en-US" sz="1600" b="1" dirty="0">
                <a:solidFill>
                  <a:srgbClr val="C00000"/>
                </a:solidFill>
                <a:cs typeface="Times New Roman" panose="02020603050405020304" pitchFamily="18" charset="0"/>
              </a:rPr>
              <a:t>HIGH</a:t>
            </a:r>
          </a:p>
        </p:txBody>
      </p:sp>
      <p:sp>
        <p:nvSpPr>
          <p:cNvPr id="11" name="TextBox 10">
            <a:extLst>
              <a:ext uri="{FF2B5EF4-FFF2-40B4-BE49-F238E27FC236}">
                <a16:creationId xmlns:a16="http://schemas.microsoft.com/office/drawing/2014/main" id="{674C9891-DE88-48DA-B181-FA70D82584FF}"/>
              </a:ext>
            </a:extLst>
          </p:cNvPr>
          <p:cNvSpPr txBox="1">
            <a:spLocks noChangeArrowheads="1"/>
          </p:cNvSpPr>
          <p:nvPr/>
        </p:nvSpPr>
        <p:spPr bwMode="auto">
          <a:xfrm>
            <a:off x="5814139" y="5548557"/>
            <a:ext cx="862135" cy="338554"/>
          </a:xfrm>
          <a:prstGeom prst="rect">
            <a:avLst/>
          </a:prstGeom>
          <a:solidFill>
            <a:schemeClr val="bg1"/>
          </a:solidFill>
          <a:ln>
            <a:noFill/>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CA" altLang="en-US" sz="1600" b="1" dirty="0">
                <a:solidFill>
                  <a:srgbClr val="C00000"/>
                </a:solidFill>
                <a:cs typeface="Times New Roman" panose="02020603050405020304" pitchFamily="18" charset="0"/>
              </a:rPr>
              <a:t>HIGH</a:t>
            </a:r>
          </a:p>
        </p:txBody>
      </p:sp>
      <p:sp>
        <p:nvSpPr>
          <p:cNvPr id="13" name="Rectangle 12">
            <a:extLst>
              <a:ext uri="{FF2B5EF4-FFF2-40B4-BE49-F238E27FC236}">
                <a16:creationId xmlns:a16="http://schemas.microsoft.com/office/drawing/2014/main" id="{EC5F5BD6-F895-4319-B940-1647AA60D24B}"/>
              </a:ext>
            </a:extLst>
          </p:cNvPr>
          <p:cNvSpPr/>
          <p:nvPr/>
        </p:nvSpPr>
        <p:spPr>
          <a:xfrm>
            <a:off x="7793986" y="1014690"/>
            <a:ext cx="1291487" cy="866739"/>
          </a:xfrm>
          <a:prstGeom prst="rect">
            <a:avLst/>
          </a:prstGeom>
          <a:solidFill>
            <a:srgbClr val="00B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CA" b="1" dirty="0">
                <a:solidFill>
                  <a:srgbClr val="C00000"/>
                </a:solidFill>
                <a:latin typeface="Times New Roman" panose="02020603050405020304" pitchFamily="18" charset="0"/>
                <a:cs typeface="Times New Roman" panose="02020603050405020304" pitchFamily="18" charset="0"/>
              </a:rPr>
              <a:t>Climate Action Failure</a:t>
            </a:r>
          </a:p>
        </p:txBody>
      </p:sp>
      <p:sp>
        <p:nvSpPr>
          <p:cNvPr id="2" name="Rectangle 1">
            <a:extLst>
              <a:ext uri="{FF2B5EF4-FFF2-40B4-BE49-F238E27FC236}">
                <a16:creationId xmlns:a16="http://schemas.microsoft.com/office/drawing/2014/main" id="{36FBF362-71B9-4FFA-B796-E8FB18D6B341}"/>
              </a:ext>
            </a:extLst>
          </p:cNvPr>
          <p:cNvSpPr/>
          <p:nvPr/>
        </p:nvSpPr>
        <p:spPr>
          <a:xfrm>
            <a:off x="1222115" y="1367175"/>
            <a:ext cx="1417291" cy="71815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67" b="1" dirty="0">
                <a:latin typeface="Times New Roman" panose="02020603050405020304" pitchFamily="18" charset="0"/>
                <a:cs typeface="Times New Roman" panose="02020603050405020304" pitchFamily="18" charset="0"/>
              </a:rPr>
              <a:t>Weapons of Mass Destruction</a:t>
            </a:r>
          </a:p>
        </p:txBody>
      </p:sp>
      <p:sp>
        <p:nvSpPr>
          <p:cNvPr id="15" name="Arrow: Down 14">
            <a:extLst>
              <a:ext uri="{FF2B5EF4-FFF2-40B4-BE49-F238E27FC236}">
                <a16:creationId xmlns:a16="http://schemas.microsoft.com/office/drawing/2014/main" id="{9CE79254-02EB-4ECB-A0D9-893DF61E2873}"/>
              </a:ext>
            </a:extLst>
          </p:cNvPr>
          <p:cNvSpPr/>
          <p:nvPr/>
        </p:nvSpPr>
        <p:spPr>
          <a:xfrm rot="17256587">
            <a:off x="4375604" y="2165813"/>
            <a:ext cx="121805" cy="1001131"/>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pic>
        <p:nvPicPr>
          <p:cNvPr id="16" name="Picture 15">
            <a:extLst>
              <a:ext uri="{FF2B5EF4-FFF2-40B4-BE49-F238E27FC236}">
                <a16:creationId xmlns:a16="http://schemas.microsoft.com/office/drawing/2014/main" id="{6E5DBD4C-17EE-4DF2-8DB6-C5B4F3C7FA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1921" y="1958665"/>
            <a:ext cx="1544368" cy="55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34D2DC62-C5A8-45CA-8FA1-246EE193BCD1}"/>
              </a:ext>
            </a:extLst>
          </p:cNvPr>
          <p:cNvSpPr/>
          <p:nvPr/>
        </p:nvSpPr>
        <p:spPr>
          <a:xfrm>
            <a:off x="4085945" y="1808820"/>
            <a:ext cx="1241395" cy="516024"/>
          </a:xfrm>
          <a:prstGeom prst="rect">
            <a:avLst/>
          </a:prstGeom>
          <a:solidFill>
            <a:srgbClr val="00B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CA" sz="1467" b="1" dirty="0">
                <a:solidFill>
                  <a:schemeClr val="bg1"/>
                </a:solidFill>
                <a:latin typeface="Times New Roman" panose="02020603050405020304" pitchFamily="18" charset="0"/>
                <a:cs typeface="Times New Roman" panose="02020603050405020304" pitchFamily="18" charset="0"/>
              </a:rPr>
              <a:t>Biodiversity Loss</a:t>
            </a:r>
          </a:p>
        </p:txBody>
      </p:sp>
      <p:sp>
        <p:nvSpPr>
          <p:cNvPr id="20" name="Arrow: Down 19">
            <a:extLst>
              <a:ext uri="{FF2B5EF4-FFF2-40B4-BE49-F238E27FC236}">
                <a16:creationId xmlns:a16="http://schemas.microsoft.com/office/drawing/2014/main" id="{1C6A5EF2-A89C-49BE-A95E-F0E7FDC288FF}"/>
              </a:ext>
            </a:extLst>
          </p:cNvPr>
          <p:cNvSpPr/>
          <p:nvPr/>
        </p:nvSpPr>
        <p:spPr>
          <a:xfrm rot="3617306">
            <a:off x="7451300" y="2268685"/>
            <a:ext cx="186545" cy="769237"/>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sp>
        <p:nvSpPr>
          <p:cNvPr id="21" name="Arrow: Down 20">
            <a:extLst>
              <a:ext uri="{FF2B5EF4-FFF2-40B4-BE49-F238E27FC236}">
                <a16:creationId xmlns:a16="http://schemas.microsoft.com/office/drawing/2014/main" id="{05DB3553-BB7B-4FF4-AC84-2AFAEF4F5EB4}"/>
              </a:ext>
            </a:extLst>
          </p:cNvPr>
          <p:cNvSpPr/>
          <p:nvPr/>
        </p:nvSpPr>
        <p:spPr>
          <a:xfrm rot="18170268">
            <a:off x="5789071" y="1700089"/>
            <a:ext cx="113879" cy="132219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pic>
        <p:nvPicPr>
          <p:cNvPr id="22" name="Picture 21">
            <a:extLst>
              <a:ext uri="{FF2B5EF4-FFF2-40B4-BE49-F238E27FC236}">
                <a16:creationId xmlns:a16="http://schemas.microsoft.com/office/drawing/2014/main" id="{AAA3F009-0E9B-486A-AAD2-0D5E4EB1515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09099" y="4210668"/>
            <a:ext cx="1323418" cy="523312"/>
          </a:xfrm>
          <a:prstGeom prst="rect">
            <a:avLst/>
          </a:prstGeom>
          <a:solidFill>
            <a:srgbClr val="FFC000"/>
          </a:solidFill>
          <a:ln>
            <a:noFill/>
          </a:ln>
        </p:spPr>
      </p:pic>
      <p:cxnSp>
        <p:nvCxnSpPr>
          <p:cNvPr id="24" name="Straight Arrow Connector 23">
            <a:extLst>
              <a:ext uri="{FF2B5EF4-FFF2-40B4-BE49-F238E27FC236}">
                <a16:creationId xmlns:a16="http://schemas.microsoft.com/office/drawing/2014/main" id="{622EFBFD-A4A2-41CC-A0AD-5BF7B4EB7117}"/>
              </a:ext>
            </a:extLst>
          </p:cNvPr>
          <p:cNvCxnSpPr>
            <a:cxnSpLocks/>
          </p:cNvCxnSpPr>
          <p:nvPr/>
        </p:nvCxnSpPr>
        <p:spPr>
          <a:xfrm flipH="1" flipV="1">
            <a:off x="5780303" y="3191291"/>
            <a:ext cx="1509373" cy="5267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Arrow: Down 24">
            <a:extLst>
              <a:ext uri="{FF2B5EF4-FFF2-40B4-BE49-F238E27FC236}">
                <a16:creationId xmlns:a16="http://schemas.microsoft.com/office/drawing/2014/main" id="{C8FF7314-7394-490F-B4AF-6439B23829B5}"/>
              </a:ext>
            </a:extLst>
          </p:cNvPr>
          <p:cNvSpPr/>
          <p:nvPr/>
        </p:nvSpPr>
        <p:spPr>
          <a:xfrm rot="4946303">
            <a:off x="7449584" y="1532845"/>
            <a:ext cx="163789" cy="573801"/>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sp>
        <p:nvSpPr>
          <p:cNvPr id="30" name="Arrow: Down 29">
            <a:extLst>
              <a:ext uri="{FF2B5EF4-FFF2-40B4-BE49-F238E27FC236}">
                <a16:creationId xmlns:a16="http://schemas.microsoft.com/office/drawing/2014/main" id="{2538466D-D7E5-4EFB-856D-F54149EF6211}"/>
              </a:ext>
            </a:extLst>
          </p:cNvPr>
          <p:cNvSpPr/>
          <p:nvPr/>
        </p:nvSpPr>
        <p:spPr>
          <a:xfrm rot="5400000">
            <a:off x="7651219" y="3028299"/>
            <a:ext cx="156483" cy="309816"/>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sp>
        <p:nvSpPr>
          <p:cNvPr id="34" name="Oval 33">
            <a:extLst>
              <a:ext uri="{FF2B5EF4-FFF2-40B4-BE49-F238E27FC236}">
                <a16:creationId xmlns:a16="http://schemas.microsoft.com/office/drawing/2014/main" id="{7F7ED15E-7EDD-4189-AFF8-E48854674DAA}"/>
              </a:ext>
            </a:extLst>
          </p:cNvPr>
          <p:cNvSpPr/>
          <p:nvPr/>
        </p:nvSpPr>
        <p:spPr>
          <a:xfrm rot="20494737">
            <a:off x="4733936" y="1819155"/>
            <a:ext cx="3356125" cy="2024864"/>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dirty="0"/>
          </a:p>
        </p:txBody>
      </p:sp>
      <p:sp>
        <p:nvSpPr>
          <p:cNvPr id="17" name="Rectangle 16">
            <a:extLst>
              <a:ext uri="{FF2B5EF4-FFF2-40B4-BE49-F238E27FC236}">
                <a16:creationId xmlns:a16="http://schemas.microsoft.com/office/drawing/2014/main" id="{972186DE-0943-4602-90CB-B1C13D5EFD8E}"/>
              </a:ext>
            </a:extLst>
          </p:cNvPr>
          <p:cNvSpPr/>
          <p:nvPr/>
        </p:nvSpPr>
        <p:spPr>
          <a:xfrm>
            <a:off x="7548331" y="2085330"/>
            <a:ext cx="1506688" cy="661988"/>
          </a:xfrm>
          <a:prstGeom prst="rect">
            <a:avLst/>
          </a:prstGeom>
          <a:solidFill>
            <a:srgbClr val="00B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CA" sz="1467" b="1" dirty="0">
                <a:solidFill>
                  <a:schemeClr val="bg1"/>
                </a:solidFill>
                <a:latin typeface="Times New Roman" panose="02020603050405020304" pitchFamily="18" charset="0"/>
                <a:cs typeface="Times New Roman" panose="02020603050405020304" pitchFamily="18" charset="0"/>
              </a:rPr>
              <a:t>Human</a:t>
            </a:r>
          </a:p>
          <a:p>
            <a:pPr algn="ctr" eaLnBrk="1" hangingPunct="1">
              <a:defRPr/>
            </a:pPr>
            <a:r>
              <a:rPr lang="en-US" sz="1467" b="1" dirty="0">
                <a:solidFill>
                  <a:schemeClr val="bg1"/>
                </a:solidFill>
                <a:latin typeface="Times New Roman" panose="02020603050405020304" pitchFamily="18" charset="0"/>
                <a:cs typeface="Times New Roman" panose="02020603050405020304" pitchFamily="18" charset="0"/>
              </a:rPr>
              <a:t>E</a:t>
            </a:r>
            <a:r>
              <a:rPr lang="en-CA" sz="1467" b="1" dirty="0" err="1">
                <a:solidFill>
                  <a:schemeClr val="bg1"/>
                </a:solidFill>
                <a:latin typeface="Times New Roman" panose="02020603050405020304" pitchFamily="18" charset="0"/>
                <a:cs typeface="Times New Roman" panose="02020603050405020304" pitchFamily="18" charset="0"/>
              </a:rPr>
              <a:t>nvironmental</a:t>
            </a:r>
            <a:r>
              <a:rPr lang="en-CA" sz="1467" b="1" dirty="0">
                <a:solidFill>
                  <a:schemeClr val="bg1"/>
                </a:solidFill>
                <a:latin typeface="Times New Roman" panose="02020603050405020304" pitchFamily="18" charset="0"/>
                <a:cs typeface="Times New Roman" panose="02020603050405020304" pitchFamily="18" charset="0"/>
              </a:rPr>
              <a:t> Damage</a:t>
            </a:r>
          </a:p>
        </p:txBody>
      </p:sp>
      <p:cxnSp>
        <p:nvCxnSpPr>
          <p:cNvPr id="46" name="Straight Arrow Connector 45">
            <a:extLst>
              <a:ext uri="{FF2B5EF4-FFF2-40B4-BE49-F238E27FC236}">
                <a16:creationId xmlns:a16="http://schemas.microsoft.com/office/drawing/2014/main" id="{9F4E5829-2811-403B-9C08-5C0EF6E25FC9}"/>
              </a:ext>
            </a:extLst>
          </p:cNvPr>
          <p:cNvCxnSpPr>
            <a:cxnSpLocks/>
          </p:cNvCxnSpPr>
          <p:nvPr/>
        </p:nvCxnSpPr>
        <p:spPr>
          <a:xfrm flipH="1" flipV="1">
            <a:off x="5582260" y="3373998"/>
            <a:ext cx="1743013" cy="8317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6E86181-0BF4-431E-88E0-102E919FFFB7}"/>
              </a:ext>
            </a:extLst>
          </p:cNvPr>
          <p:cNvSpPr/>
          <p:nvPr/>
        </p:nvSpPr>
        <p:spPr>
          <a:xfrm>
            <a:off x="1974308" y="2318911"/>
            <a:ext cx="2458456" cy="516024"/>
          </a:xfrm>
          <a:prstGeom prst="rect">
            <a:avLst/>
          </a:prstGeom>
          <a:solidFill>
            <a:srgbClr val="00B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CA" b="1" cap="all" dirty="0">
                <a:solidFill>
                  <a:srgbClr val="C00000"/>
                </a:solidFill>
                <a:latin typeface="Times New Roman" panose="02020603050405020304" pitchFamily="18" charset="0"/>
                <a:cs typeface="Times New Roman" panose="02020603050405020304" pitchFamily="18" charset="0"/>
              </a:rPr>
              <a:t>food</a:t>
            </a:r>
            <a:r>
              <a:rPr lang="en-CA" sz="1600" b="1" cap="all" dirty="0">
                <a:solidFill>
                  <a:srgbClr val="C00000"/>
                </a:solidFill>
                <a:latin typeface="Times New Roman" panose="02020603050405020304" pitchFamily="18" charset="0"/>
                <a:cs typeface="Times New Roman" panose="02020603050405020304" pitchFamily="18" charset="0"/>
              </a:rPr>
              <a:t>, </a:t>
            </a:r>
            <a:r>
              <a:rPr lang="en-CA" b="1" cap="all" dirty="0">
                <a:solidFill>
                  <a:srgbClr val="C00000"/>
                </a:solidFill>
                <a:latin typeface="Times New Roman" panose="02020603050405020304" pitchFamily="18" charset="0"/>
                <a:cs typeface="Times New Roman" panose="02020603050405020304" pitchFamily="18" charset="0"/>
              </a:rPr>
              <a:t>water</a:t>
            </a:r>
            <a:r>
              <a:rPr lang="en-CA" sz="1600" b="1" dirty="0">
                <a:solidFill>
                  <a:srgbClr val="C00000"/>
                </a:solidFill>
                <a:latin typeface="Times New Roman" panose="02020603050405020304" pitchFamily="18" charset="0"/>
                <a:cs typeface="Times New Roman" panose="02020603050405020304" pitchFamily="18" charset="0"/>
              </a:rPr>
              <a:t> </a:t>
            </a:r>
            <a:r>
              <a:rPr lang="en-CA" b="1" dirty="0">
                <a:solidFill>
                  <a:srgbClr val="C00000"/>
                </a:solidFill>
                <a:latin typeface="Times New Roman" panose="02020603050405020304" pitchFamily="18" charset="0"/>
                <a:cs typeface="Times New Roman" panose="02020603050405020304" pitchFamily="18" charset="0"/>
              </a:rPr>
              <a:t>Crises</a:t>
            </a:r>
            <a:endParaRPr lang="en-CA" sz="1600" b="1" dirty="0">
              <a:solidFill>
                <a:srgbClr val="C00000"/>
              </a:solidFill>
              <a:latin typeface="Times New Roman" panose="02020603050405020304" pitchFamily="18" charset="0"/>
              <a:cs typeface="Times New Roman" panose="02020603050405020304" pitchFamily="18" charset="0"/>
            </a:endParaRPr>
          </a:p>
        </p:txBody>
      </p:sp>
      <p:cxnSp>
        <p:nvCxnSpPr>
          <p:cNvPr id="38" name="Straight Arrow Connector 37">
            <a:extLst>
              <a:ext uri="{FF2B5EF4-FFF2-40B4-BE49-F238E27FC236}">
                <a16:creationId xmlns:a16="http://schemas.microsoft.com/office/drawing/2014/main" id="{6619D0AA-84CB-4EC8-95AE-540297442796}"/>
              </a:ext>
            </a:extLst>
          </p:cNvPr>
          <p:cNvCxnSpPr>
            <a:cxnSpLocks/>
          </p:cNvCxnSpPr>
          <p:nvPr/>
        </p:nvCxnSpPr>
        <p:spPr>
          <a:xfrm flipV="1">
            <a:off x="560960" y="1879703"/>
            <a:ext cx="1" cy="238964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54D3DAE-8A92-488B-B625-96B372E91DE8}"/>
              </a:ext>
            </a:extLst>
          </p:cNvPr>
          <p:cNvCxnSpPr>
            <a:cxnSpLocks/>
          </p:cNvCxnSpPr>
          <p:nvPr/>
        </p:nvCxnSpPr>
        <p:spPr>
          <a:xfrm flipV="1">
            <a:off x="3765081" y="5800779"/>
            <a:ext cx="2030969" cy="2041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B67FDCAB-DD78-4842-859A-C8103D3E1D7A}"/>
              </a:ext>
            </a:extLst>
          </p:cNvPr>
          <p:cNvSpPr/>
          <p:nvPr/>
        </p:nvSpPr>
        <p:spPr>
          <a:xfrm>
            <a:off x="5752799" y="1075707"/>
            <a:ext cx="1279718" cy="62198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67" b="1" dirty="0">
                <a:latin typeface="Times New Roman" panose="02020603050405020304" pitchFamily="18" charset="0"/>
                <a:cs typeface="Times New Roman" panose="02020603050405020304" pitchFamily="18" charset="0"/>
              </a:rPr>
              <a:t>Infectious Diseases (2021)</a:t>
            </a:r>
          </a:p>
        </p:txBody>
      </p:sp>
      <p:cxnSp>
        <p:nvCxnSpPr>
          <p:cNvPr id="47" name="Straight Arrow Connector 46">
            <a:extLst>
              <a:ext uri="{FF2B5EF4-FFF2-40B4-BE49-F238E27FC236}">
                <a16:creationId xmlns:a16="http://schemas.microsoft.com/office/drawing/2014/main" id="{B262E399-F8DB-4635-89F5-AEBD29CFFE74}"/>
              </a:ext>
            </a:extLst>
          </p:cNvPr>
          <p:cNvCxnSpPr>
            <a:cxnSpLocks/>
            <a:stCxn id="23" idx="1"/>
          </p:cNvCxnSpPr>
          <p:nvPr/>
        </p:nvCxnSpPr>
        <p:spPr>
          <a:xfrm flipH="1" flipV="1">
            <a:off x="5582262" y="3552186"/>
            <a:ext cx="1582028" cy="10306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5C19D6F-EC00-44E1-9120-95DA824E1CF0}"/>
              </a:ext>
            </a:extLst>
          </p:cNvPr>
          <p:cNvCxnSpPr>
            <a:cxnSpLocks/>
          </p:cNvCxnSpPr>
          <p:nvPr/>
        </p:nvCxnSpPr>
        <p:spPr>
          <a:xfrm flipH="1" flipV="1">
            <a:off x="4432766" y="4357025"/>
            <a:ext cx="2813333" cy="8322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CDCFEE0-710A-4524-AECE-419190037D2C}"/>
              </a:ext>
            </a:extLst>
          </p:cNvPr>
          <p:cNvSpPr/>
          <p:nvPr/>
        </p:nvSpPr>
        <p:spPr>
          <a:xfrm>
            <a:off x="7699939" y="2863944"/>
            <a:ext cx="1220471" cy="504735"/>
          </a:xfrm>
          <a:prstGeom prst="rect">
            <a:avLst/>
          </a:prstGeom>
          <a:solidFill>
            <a:srgbClr val="00B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CA" b="1" dirty="0">
                <a:solidFill>
                  <a:srgbClr val="C00000"/>
                </a:solidFill>
                <a:latin typeface="Times New Roman" panose="02020603050405020304" pitchFamily="18" charset="0"/>
                <a:cs typeface="Times New Roman" panose="02020603050405020304" pitchFamily="18" charset="0"/>
              </a:rPr>
              <a:t>Extreme Weather</a:t>
            </a:r>
          </a:p>
        </p:txBody>
      </p:sp>
      <p:sp>
        <p:nvSpPr>
          <p:cNvPr id="23" name="Rectangle 22">
            <a:extLst>
              <a:ext uri="{FF2B5EF4-FFF2-40B4-BE49-F238E27FC236}">
                <a16:creationId xmlns:a16="http://schemas.microsoft.com/office/drawing/2014/main" id="{BBCE688A-8205-49B2-BB1C-DEA61685FB22}"/>
              </a:ext>
            </a:extLst>
          </p:cNvPr>
          <p:cNvSpPr/>
          <p:nvPr/>
        </p:nvSpPr>
        <p:spPr>
          <a:xfrm>
            <a:off x="7164290" y="3396166"/>
            <a:ext cx="1824999" cy="2373300"/>
          </a:xfrm>
          <a:prstGeom prst="rect">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28594" indent="-228594">
              <a:buFont typeface="Arial" panose="020B0604020202020204" pitchFamily="34" charset="0"/>
              <a:buChar char="•"/>
              <a:defRPr/>
            </a:pPr>
            <a:r>
              <a:rPr lang="en-CA" sz="1600" b="1" dirty="0">
                <a:solidFill>
                  <a:schemeClr val="bg1"/>
                </a:solidFill>
                <a:latin typeface="Times New Roman" panose="02020603050405020304" pitchFamily="18" charset="0"/>
                <a:cs typeface="Times New Roman" panose="02020603050405020304" pitchFamily="18" charset="0"/>
              </a:rPr>
              <a:t>Livelihood crises</a:t>
            </a:r>
          </a:p>
          <a:p>
            <a:pPr marL="228594" indent="-228594">
              <a:buFont typeface="Arial" panose="020B0604020202020204" pitchFamily="34" charset="0"/>
              <a:buChar char="•"/>
              <a:defRPr/>
            </a:pPr>
            <a:r>
              <a:rPr lang="en-CA" sz="1600" b="1" dirty="0">
                <a:solidFill>
                  <a:schemeClr val="bg1"/>
                </a:solidFill>
                <a:latin typeface="Times New Roman" panose="02020603050405020304" pitchFamily="18" charset="0"/>
                <a:cs typeface="Times New Roman" panose="02020603050405020304" pitchFamily="18" charset="0"/>
              </a:rPr>
              <a:t>Social cohesion erosion</a:t>
            </a:r>
          </a:p>
          <a:p>
            <a:pPr marL="228594" indent="-228594">
              <a:buFont typeface="Arial" panose="020B0604020202020204" pitchFamily="34" charset="0"/>
              <a:buChar char="•"/>
              <a:defRPr/>
            </a:pPr>
            <a:r>
              <a:rPr lang="en-CA" sz="1600" b="1" dirty="0">
                <a:solidFill>
                  <a:schemeClr val="bg1"/>
                </a:solidFill>
                <a:latin typeface="Times New Roman" panose="02020603050405020304" pitchFamily="18" charset="0"/>
                <a:cs typeface="Times New Roman" panose="02020603050405020304" pitchFamily="18" charset="0"/>
              </a:rPr>
              <a:t>Involuntary migration</a:t>
            </a:r>
          </a:p>
          <a:p>
            <a:pPr marL="228594" indent="-228594">
              <a:buFont typeface="Arial" panose="020B0604020202020204" pitchFamily="34" charset="0"/>
              <a:buChar char="•"/>
              <a:defRPr/>
            </a:pPr>
            <a:r>
              <a:rPr lang="en-CA" sz="1600" b="1" dirty="0">
                <a:solidFill>
                  <a:schemeClr val="bg1"/>
                </a:solidFill>
                <a:latin typeface="Times New Roman" panose="02020603050405020304" pitchFamily="18" charset="0"/>
                <a:cs typeface="Times New Roman" panose="02020603050405020304" pitchFamily="18" charset="0"/>
              </a:rPr>
              <a:t>Public infrastructure failure</a:t>
            </a:r>
          </a:p>
        </p:txBody>
      </p:sp>
      <p:sp>
        <p:nvSpPr>
          <p:cNvPr id="7" name="Arrow: Left-Right 6">
            <a:extLst>
              <a:ext uri="{FF2B5EF4-FFF2-40B4-BE49-F238E27FC236}">
                <a16:creationId xmlns:a16="http://schemas.microsoft.com/office/drawing/2014/main" id="{67C28C21-BF2A-48D9-B3CA-C8F8ED28CE7D}"/>
              </a:ext>
            </a:extLst>
          </p:cNvPr>
          <p:cNvSpPr/>
          <p:nvPr/>
        </p:nvSpPr>
        <p:spPr>
          <a:xfrm rot="19704281">
            <a:off x="3886496" y="3143216"/>
            <a:ext cx="2659585" cy="723571"/>
          </a:xfrm>
          <a:prstGeom prst="leftRightArrow">
            <a:avLst/>
          </a:prstGeom>
          <a:solidFill>
            <a:srgbClr val="C0000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8494A2F4-BC31-4379-BBF4-0102071B4676}"/>
              </a:ext>
            </a:extLst>
          </p:cNvPr>
          <p:cNvSpPr txBox="1"/>
          <p:nvPr/>
        </p:nvSpPr>
        <p:spPr>
          <a:xfrm>
            <a:off x="1611901" y="838605"/>
            <a:ext cx="3970359" cy="461665"/>
          </a:xfrm>
          <a:prstGeom prst="rect">
            <a:avLst/>
          </a:prstGeom>
          <a:noFill/>
        </p:spPr>
        <p:txBody>
          <a:bodyPr wrap="square" rtlCol="0">
            <a:spAutoFit/>
          </a:bodyPr>
          <a:lstStyle/>
          <a:p>
            <a:r>
              <a:rPr lang="en-CA" sz="2400" b="1" dirty="0">
                <a:solidFill>
                  <a:srgbClr val="C00000"/>
                </a:solidFill>
                <a:latin typeface="Times New Roman" panose="02020603050405020304" pitchFamily="18" charset="0"/>
                <a:cs typeface="Times New Roman" panose="02020603050405020304" pitchFamily="18" charset="0"/>
              </a:rPr>
              <a:t>Global Risk Report  2021</a:t>
            </a:r>
          </a:p>
        </p:txBody>
      </p:sp>
      <p:sp>
        <p:nvSpPr>
          <p:cNvPr id="5" name="TextBox 4">
            <a:extLst>
              <a:ext uri="{FF2B5EF4-FFF2-40B4-BE49-F238E27FC236}">
                <a16:creationId xmlns:a16="http://schemas.microsoft.com/office/drawing/2014/main" id="{C368240D-14BE-4512-B8B0-63D58639D021}"/>
              </a:ext>
            </a:extLst>
          </p:cNvPr>
          <p:cNvSpPr txBox="1"/>
          <p:nvPr/>
        </p:nvSpPr>
        <p:spPr>
          <a:xfrm>
            <a:off x="0" y="-27384"/>
            <a:ext cx="9143999" cy="800219"/>
          </a:xfrm>
          <a:prstGeom prst="rect">
            <a:avLst/>
          </a:prstGeom>
          <a:solidFill>
            <a:srgbClr val="002060"/>
          </a:solidFill>
          <a:ln>
            <a:solidFill>
              <a:srgbClr val="002060"/>
            </a:solidFill>
          </a:ln>
        </p:spPr>
        <p:txBody>
          <a:bodyPr wrap="square" rtlCol="0">
            <a:spAutoFit/>
          </a:bodyPr>
          <a:lstStyle/>
          <a:p>
            <a:pPr algn="ctr"/>
            <a:r>
              <a:rPr lang="en-CA" sz="2800" b="1" dirty="0">
                <a:solidFill>
                  <a:schemeClr val="bg1"/>
                </a:solidFill>
                <a:latin typeface="Times New Roman" panose="02020603050405020304" pitchFamily="18" charset="0"/>
                <a:cs typeface="Times New Roman" panose="02020603050405020304" pitchFamily="18" charset="0"/>
              </a:rPr>
              <a:t>World Economic Forum   -   Global Risk Assessments</a:t>
            </a:r>
            <a:endParaRPr lang="en-CA" sz="1800" b="1" dirty="0">
              <a:solidFill>
                <a:srgbClr val="C00000"/>
              </a:solidFill>
              <a:latin typeface="Times New Roman" panose="02020603050405020304" pitchFamily="18" charset="0"/>
              <a:cs typeface="Times New Roman" panose="02020603050405020304" pitchFamily="18" charset="0"/>
            </a:endParaRPr>
          </a:p>
          <a:p>
            <a:endParaRPr lang="en-CA" dirty="0"/>
          </a:p>
        </p:txBody>
      </p:sp>
      <p:sp>
        <p:nvSpPr>
          <p:cNvPr id="37" name="Rectangle 36">
            <a:extLst>
              <a:ext uri="{FF2B5EF4-FFF2-40B4-BE49-F238E27FC236}">
                <a16:creationId xmlns:a16="http://schemas.microsoft.com/office/drawing/2014/main" id="{040644EF-4ADF-4909-B59E-68721330388F}"/>
              </a:ext>
            </a:extLst>
          </p:cNvPr>
          <p:cNvSpPr/>
          <p:nvPr/>
        </p:nvSpPr>
        <p:spPr>
          <a:xfrm>
            <a:off x="1398562" y="4534888"/>
            <a:ext cx="2542410" cy="933324"/>
          </a:xfrm>
          <a:prstGeom prst="rect">
            <a:avLst/>
          </a:prstGeom>
          <a:solidFill>
            <a:srgbClr val="C0000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1"/>
                </a:solidFill>
                <a:latin typeface="Times New Roman" panose="02020603050405020304" pitchFamily="18" charset="0"/>
                <a:cs typeface="Times New Roman" panose="02020603050405020304" pitchFamily="18" charset="0"/>
              </a:rPr>
              <a:t>Climate, Environmental and Societal  Risks Connected</a:t>
            </a:r>
          </a:p>
        </p:txBody>
      </p:sp>
      <p:pic>
        <p:nvPicPr>
          <p:cNvPr id="36" name="Picture 35">
            <a:extLst>
              <a:ext uri="{FF2B5EF4-FFF2-40B4-BE49-F238E27FC236}">
                <a16:creationId xmlns:a16="http://schemas.microsoft.com/office/drawing/2014/main" id="{7FB226A0-C671-4E3D-AE91-32DE087F523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810" y="399090"/>
            <a:ext cx="952548" cy="75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76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15" grpId="0" animBg="1"/>
      <p:bldP spid="18" grpId="0" animBg="1"/>
      <p:bldP spid="20" grpId="0" animBg="1"/>
      <p:bldP spid="21" grpId="0" animBg="1"/>
      <p:bldP spid="25" grpId="0" animBg="1"/>
      <p:bldP spid="30" grpId="0" animBg="1"/>
      <p:bldP spid="34" grpId="0" animBg="1"/>
      <p:bldP spid="17" grpId="0" animBg="1"/>
      <p:bldP spid="14" grpId="0" animBg="1"/>
      <p:bldP spid="45" grpId="0" animBg="1"/>
      <p:bldP spid="12" grpId="0" animBg="1"/>
      <p:bldP spid="23" grpId="0" animBg="1"/>
      <p:bldP spid="7"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124" y="543136"/>
            <a:ext cx="8964613" cy="5771728"/>
          </a:xfrm>
        </p:spPr>
        <p:txBody>
          <a:bodyPr>
            <a:noAutofit/>
          </a:bodyPr>
          <a:lstStyle/>
          <a:p>
            <a:pPr>
              <a:defRPr/>
            </a:pPr>
            <a:endParaRPr lang="en-CA" sz="2400" b="1" dirty="0">
              <a:latin typeface="Times New Roman" panose="02020603050405020304" pitchFamily="18" charset="0"/>
              <a:cs typeface="Times New Roman" panose="02020603050405020304" pitchFamily="18" charset="0"/>
            </a:endParaRPr>
          </a:p>
          <a:p>
            <a:pPr marL="0" indent="0">
              <a:buFontTx/>
              <a:buNone/>
              <a:defRPr/>
            </a:pPr>
            <a:r>
              <a:rPr lang="en-CA" sz="2000" b="1" u="sng" dirty="0">
                <a:latin typeface="Times New Roman" panose="02020603050405020304" pitchFamily="18" charset="0"/>
                <a:cs typeface="Times New Roman" panose="02020603050405020304" pitchFamily="18" charset="0"/>
              </a:rPr>
              <a:t>Article 2</a:t>
            </a:r>
            <a:r>
              <a:rPr lang="en-CA" sz="2000" b="1" dirty="0">
                <a:latin typeface="Times New Roman" panose="02020603050405020304" pitchFamily="18" charset="0"/>
                <a:cs typeface="Times New Roman" panose="02020603050405020304" pitchFamily="18" charset="0"/>
              </a:rPr>
              <a:t>   1. This Agreement, .. aims to strengthen the global response to .. threat of climate change, .. context of sustainable development and efforts to eradicate poverty:</a:t>
            </a:r>
          </a:p>
          <a:p>
            <a:pPr marL="0" indent="0">
              <a:buFontTx/>
              <a:buNone/>
              <a:defRPr/>
            </a:pPr>
            <a:r>
              <a:rPr lang="en-CA" sz="2000" b="1" dirty="0">
                <a:solidFill>
                  <a:srgbClr val="C00000"/>
                </a:solidFill>
                <a:latin typeface="Times New Roman" panose="02020603050405020304" pitchFamily="18" charset="0"/>
                <a:cs typeface="Times New Roman" panose="02020603050405020304" pitchFamily="18" charset="0"/>
              </a:rPr>
              <a:t>(</a:t>
            </a:r>
            <a:r>
              <a:rPr lang="en-CA" sz="2400" b="1" dirty="0">
                <a:solidFill>
                  <a:srgbClr val="C00000"/>
                </a:solidFill>
                <a:latin typeface="Times New Roman" panose="02020603050405020304" pitchFamily="18" charset="0"/>
                <a:cs typeface="Times New Roman" panose="02020603050405020304" pitchFamily="18" charset="0"/>
              </a:rPr>
              <a:t>a) Holding the increase .. global average temperature to </a:t>
            </a:r>
            <a:r>
              <a:rPr lang="en-CA" sz="2400" b="1" u="sng" dirty="0">
                <a:solidFill>
                  <a:srgbClr val="C00000"/>
                </a:solidFill>
                <a:latin typeface="Times New Roman" panose="02020603050405020304" pitchFamily="18" charset="0"/>
                <a:cs typeface="Times New Roman" panose="02020603050405020304" pitchFamily="18" charset="0"/>
              </a:rPr>
              <a:t>well below 2 °C</a:t>
            </a:r>
            <a:r>
              <a:rPr lang="en-CA" sz="2400" b="1" dirty="0">
                <a:solidFill>
                  <a:srgbClr val="C00000"/>
                </a:solidFill>
                <a:latin typeface="Times New Roman" panose="02020603050405020304" pitchFamily="18" charset="0"/>
                <a:cs typeface="Times New Roman" panose="02020603050405020304" pitchFamily="18" charset="0"/>
              </a:rPr>
              <a:t>, above pre-industrial levels.. Limit .. to </a:t>
            </a:r>
            <a:r>
              <a:rPr lang="en-CA" sz="2400" b="1" u="sng" dirty="0">
                <a:solidFill>
                  <a:srgbClr val="C00000"/>
                </a:solidFill>
                <a:latin typeface="Times New Roman" panose="02020603050405020304" pitchFamily="18" charset="0"/>
                <a:cs typeface="Times New Roman" panose="02020603050405020304" pitchFamily="18" charset="0"/>
              </a:rPr>
              <a:t>1.5 °C</a:t>
            </a:r>
            <a:r>
              <a:rPr lang="en-CA" sz="2400" b="1" dirty="0">
                <a:solidFill>
                  <a:srgbClr val="C00000"/>
                </a:solidFill>
                <a:latin typeface="Times New Roman" panose="02020603050405020304" pitchFamily="18" charset="0"/>
                <a:cs typeface="Times New Roman" panose="02020603050405020304" pitchFamily="18" charset="0"/>
              </a:rPr>
              <a:t> .., significantly reduce </a:t>
            </a:r>
            <a:r>
              <a:rPr lang="en-CA" sz="2400" b="1" u="sng" dirty="0">
                <a:solidFill>
                  <a:srgbClr val="C00000"/>
                </a:solidFill>
                <a:latin typeface="Times New Roman" panose="02020603050405020304" pitchFamily="18" charset="0"/>
                <a:cs typeface="Times New Roman" panose="02020603050405020304" pitchFamily="18" charset="0"/>
              </a:rPr>
              <a:t>the risks and impacts of climate change</a:t>
            </a:r>
            <a:r>
              <a:rPr lang="en-CA" sz="2400" b="1" dirty="0">
                <a:solidFill>
                  <a:srgbClr val="C00000"/>
                </a:solidFill>
                <a:latin typeface="Times New Roman" panose="02020603050405020304" pitchFamily="18" charset="0"/>
                <a:cs typeface="Times New Roman" panose="02020603050405020304" pitchFamily="18" charset="0"/>
              </a:rPr>
              <a:t>;  </a:t>
            </a:r>
            <a:r>
              <a:rPr lang="en-CA" sz="2400" b="1" u="sng" dirty="0">
                <a:solidFill>
                  <a:srgbClr val="C00000"/>
                </a:solidFill>
                <a:latin typeface="Times New Roman" panose="02020603050405020304" pitchFamily="18" charset="0"/>
                <a:cs typeface="Times New Roman" panose="02020603050405020304" pitchFamily="18" charset="0"/>
              </a:rPr>
              <a:t>MITIGATION</a:t>
            </a:r>
          </a:p>
          <a:p>
            <a:pPr marL="0" indent="0">
              <a:buFontTx/>
              <a:buNone/>
              <a:defRPr/>
            </a:pPr>
            <a:r>
              <a:rPr lang="en-CA" sz="2400" b="1" dirty="0">
                <a:solidFill>
                  <a:srgbClr val="002060"/>
                </a:solidFill>
                <a:latin typeface="Times New Roman" panose="02020603050405020304" pitchFamily="18" charset="0"/>
                <a:cs typeface="Times New Roman" panose="02020603050405020304" pitchFamily="18" charset="0"/>
              </a:rPr>
              <a:t>(b) Increasing the ability to adapt to the adverse impacts of climate change and foster climate resilience and low greenhouse gas emissions development, in a manner that does not threaten food production; </a:t>
            </a:r>
            <a:r>
              <a:rPr lang="en-CA" sz="2400" b="1" u="sng" dirty="0">
                <a:solidFill>
                  <a:srgbClr val="002060"/>
                </a:solidFill>
                <a:latin typeface="Times New Roman" panose="02020603050405020304" pitchFamily="18" charset="0"/>
                <a:cs typeface="Times New Roman" panose="02020603050405020304" pitchFamily="18" charset="0"/>
              </a:rPr>
              <a:t>ADAPTATION</a:t>
            </a:r>
          </a:p>
          <a:p>
            <a:pPr marL="0" indent="0">
              <a:buFontTx/>
              <a:buNone/>
              <a:defRPr/>
            </a:pPr>
            <a:r>
              <a:rPr lang="en-CA" sz="2000" b="1" u="sng" dirty="0">
                <a:latin typeface="Times New Roman" panose="02020603050405020304" pitchFamily="18" charset="0"/>
                <a:cs typeface="Times New Roman" panose="02020603050405020304" pitchFamily="18" charset="0"/>
              </a:rPr>
              <a:t>Article 4</a:t>
            </a:r>
            <a:r>
              <a:rPr lang="en-CA" sz="2000" b="1" dirty="0">
                <a:latin typeface="Times New Roman" panose="02020603050405020304" pitchFamily="18" charset="0"/>
                <a:cs typeface="Times New Roman" panose="02020603050405020304" pitchFamily="18" charset="0"/>
              </a:rPr>
              <a:t>    </a:t>
            </a:r>
            <a:r>
              <a:rPr lang="en-CA" sz="2000" b="1" dirty="0">
                <a:solidFill>
                  <a:srgbClr val="C00000"/>
                </a:solidFill>
                <a:latin typeface="Times New Roman" panose="02020603050405020304" pitchFamily="18" charset="0"/>
                <a:cs typeface="Times New Roman" panose="02020603050405020304" pitchFamily="18" charset="0"/>
              </a:rPr>
              <a:t>Each Party shall </a:t>
            </a:r>
            <a:r>
              <a:rPr lang="en-CA" sz="2000" b="1" u="sng" dirty="0">
                <a:solidFill>
                  <a:srgbClr val="C00000"/>
                </a:solidFill>
                <a:latin typeface="Times New Roman" panose="02020603050405020304" pitchFamily="18" charset="0"/>
                <a:cs typeface="Times New Roman" panose="02020603050405020304" pitchFamily="18" charset="0"/>
              </a:rPr>
              <a:t>prepare, communicate and maintain </a:t>
            </a:r>
            <a:r>
              <a:rPr lang="en-CA" sz="2000" b="1" dirty="0">
                <a:solidFill>
                  <a:srgbClr val="C00000"/>
                </a:solidFill>
                <a:latin typeface="Times New Roman" panose="02020603050405020304" pitchFamily="18" charset="0"/>
                <a:cs typeface="Times New Roman" panose="02020603050405020304" pitchFamily="18" charset="0"/>
              </a:rPr>
              <a:t>successive </a:t>
            </a:r>
            <a:r>
              <a:rPr lang="en-CA" sz="2000" b="1" cap="all" dirty="0">
                <a:solidFill>
                  <a:srgbClr val="C00000"/>
                </a:solidFill>
                <a:latin typeface="Times New Roman" panose="02020603050405020304" pitchFamily="18" charset="0"/>
                <a:cs typeface="Times New Roman" panose="02020603050405020304" pitchFamily="18" charset="0"/>
              </a:rPr>
              <a:t>nationally determined contributions (NDC) </a:t>
            </a:r>
            <a:r>
              <a:rPr lang="en-CA" sz="2000" b="1" dirty="0">
                <a:solidFill>
                  <a:srgbClr val="C00000"/>
                </a:solidFill>
                <a:latin typeface="Times New Roman" panose="02020603050405020304" pitchFamily="18" charset="0"/>
                <a:cs typeface="Times New Roman" panose="02020603050405020304" pitchFamily="18" charset="0"/>
              </a:rPr>
              <a:t>… </a:t>
            </a:r>
            <a:r>
              <a:rPr lang="en-CA" sz="2000" b="1" u="sng" dirty="0">
                <a:solidFill>
                  <a:srgbClr val="C00000"/>
                </a:solidFill>
                <a:latin typeface="Times New Roman" panose="02020603050405020304" pitchFamily="18" charset="0"/>
                <a:cs typeface="Times New Roman" panose="02020603050405020304" pitchFamily="18" charset="0"/>
              </a:rPr>
              <a:t>public registry</a:t>
            </a:r>
            <a:r>
              <a:rPr lang="en-CA" sz="2000" b="1" dirty="0">
                <a:solidFill>
                  <a:srgbClr val="C00000"/>
                </a:solidFill>
                <a:latin typeface="Times New Roman" panose="02020603050405020304" pitchFamily="18" charset="0"/>
                <a:cs typeface="Times New Roman" panose="02020603050405020304" pitchFamily="18" charset="0"/>
              </a:rPr>
              <a:t>.</a:t>
            </a:r>
          </a:p>
          <a:p>
            <a:pPr marL="0" indent="0">
              <a:buFontTx/>
              <a:buNone/>
            </a:pPr>
            <a:r>
              <a:rPr lang="en-CA" altLang="en-US" sz="2000" b="1" u="sng" dirty="0">
                <a:solidFill>
                  <a:srgbClr val="002060"/>
                </a:solidFill>
                <a:latin typeface="Times New Roman" panose="02020603050405020304" pitchFamily="18" charset="0"/>
                <a:cs typeface="Times New Roman" panose="02020603050405020304" pitchFamily="18" charset="0"/>
              </a:rPr>
              <a:t>Article 7</a:t>
            </a:r>
            <a:r>
              <a:rPr lang="en-CA" altLang="en-US" sz="2000" b="1" dirty="0">
                <a:solidFill>
                  <a:srgbClr val="002060"/>
                </a:solidFill>
                <a:latin typeface="Times New Roman" panose="02020603050405020304" pitchFamily="18" charset="0"/>
                <a:cs typeface="Times New Roman" panose="02020603050405020304" pitchFamily="18" charset="0"/>
              </a:rPr>
              <a:t>     Parties hereby establish </a:t>
            </a:r>
            <a:r>
              <a:rPr lang="en-CA" altLang="en-US" sz="2000" b="1" u="sng" dirty="0">
                <a:solidFill>
                  <a:srgbClr val="002060"/>
                </a:solidFill>
                <a:latin typeface="Times New Roman" panose="02020603050405020304" pitchFamily="18" charset="0"/>
                <a:cs typeface="Times New Roman" panose="02020603050405020304" pitchFamily="18" charset="0"/>
              </a:rPr>
              <a:t>the global goal on adaptation of enhancing adaptive capacity, strengthening resilience and reducing vulnerability </a:t>
            </a:r>
            <a:r>
              <a:rPr lang="en-CA" altLang="en-US" sz="2000" b="1" dirty="0">
                <a:solidFill>
                  <a:srgbClr val="002060"/>
                </a:solidFill>
                <a:latin typeface="Times New Roman" panose="02020603050405020304" pitchFamily="18" charset="0"/>
                <a:cs typeface="Times New Roman" panose="02020603050405020304" pitchFamily="18" charset="0"/>
              </a:rPr>
              <a:t>to climate change, … </a:t>
            </a:r>
            <a:r>
              <a:rPr lang="en-CA" altLang="en-US" sz="2000" b="1" u="sng" dirty="0">
                <a:solidFill>
                  <a:srgbClr val="002060"/>
                </a:solidFill>
                <a:latin typeface="Times New Roman" panose="02020603050405020304" pitchFamily="18" charset="0"/>
                <a:cs typeface="Times New Roman" panose="02020603050405020304" pitchFamily="18" charset="0"/>
              </a:rPr>
              <a:t>early warning systems</a:t>
            </a:r>
            <a:r>
              <a:rPr lang="en-CA" altLang="en-US" sz="2000" b="1" dirty="0">
                <a:solidFill>
                  <a:srgbClr val="002060"/>
                </a:solidFill>
                <a:latin typeface="Times New Roman" panose="02020603050405020304" pitchFamily="18" charset="0"/>
                <a:cs typeface="Times New Roman" panose="02020603050405020304" pitchFamily="18" charset="0"/>
              </a:rPr>
              <a:t>, </a:t>
            </a:r>
          </a:p>
          <a:p>
            <a:pPr marL="0" indent="0">
              <a:buFontTx/>
              <a:buNone/>
            </a:pPr>
            <a:r>
              <a:rPr lang="en-CA" altLang="en-US" sz="2000" b="1" dirty="0">
                <a:solidFill>
                  <a:srgbClr val="002060"/>
                </a:solidFill>
                <a:latin typeface="Times New Roman" panose="02020603050405020304" pitchFamily="18" charset="0"/>
                <a:cs typeface="Times New Roman" panose="02020603050405020304" pitchFamily="18" charset="0"/>
              </a:rPr>
              <a:t>The process to formulate and implement </a:t>
            </a:r>
            <a:r>
              <a:rPr lang="en-CA" altLang="en-US" sz="2000" b="1" u="sng" cap="all" dirty="0">
                <a:solidFill>
                  <a:srgbClr val="002060"/>
                </a:solidFill>
                <a:latin typeface="Times New Roman" panose="02020603050405020304" pitchFamily="18" charset="0"/>
                <a:cs typeface="Times New Roman" panose="02020603050405020304" pitchFamily="18" charset="0"/>
              </a:rPr>
              <a:t>national adaptation plans</a:t>
            </a:r>
            <a:r>
              <a:rPr lang="en-CA" altLang="en-US" sz="2000" b="1" u="sng" dirty="0">
                <a:solidFill>
                  <a:srgbClr val="002060"/>
                </a:solidFill>
                <a:latin typeface="Times New Roman" panose="02020603050405020304" pitchFamily="18" charset="0"/>
                <a:cs typeface="Times New Roman" panose="02020603050405020304" pitchFamily="18" charset="0"/>
              </a:rPr>
              <a:t>;</a:t>
            </a:r>
          </a:p>
          <a:p>
            <a:pPr marL="0" indent="0">
              <a:buFontTx/>
              <a:buNone/>
              <a:defRPr/>
            </a:pPr>
            <a:endParaRPr lang="en-CA" sz="2000" b="1" dirty="0">
              <a:solidFill>
                <a:srgbClr val="C00000"/>
              </a:solidFill>
              <a:latin typeface="Times New Roman" panose="02020603050405020304" pitchFamily="18" charset="0"/>
              <a:cs typeface="Times New Roman" panose="02020603050405020304" pitchFamily="18" charset="0"/>
            </a:endParaRPr>
          </a:p>
        </p:txBody>
      </p:sp>
      <p:sp>
        <p:nvSpPr>
          <p:cNvPr id="30723" name="Rectangle 3"/>
          <p:cNvSpPr>
            <a:spLocks/>
          </p:cNvSpPr>
          <p:nvPr/>
        </p:nvSpPr>
        <p:spPr bwMode="auto">
          <a:xfrm>
            <a:off x="3175" y="25028"/>
            <a:ext cx="9180513" cy="903288"/>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CA" altLang="en-US" sz="3200" b="1" dirty="0">
                <a:solidFill>
                  <a:schemeClr val="bg1"/>
                </a:solidFill>
                <a:cs typeface="Times New Roman" panose="02020603050405020304" pitchFamily="18" charset="0"/>
              </a:rPr>
              <a:t>          </a:t>
            </a:r>
            <a:r>
              <a:rPr lang="en-CA" altLang="en-US" sz="2800" b="1" dirty="0">
                <a:solidFill>
                  <a:schemeClr val="bg1"/>
                </a:solidFill>
                <a:cs typeface="Times New Roman" panose="02020603050405020304" pitchFamily="18" charset="0"/>
              </a:rPr>
              <a:t>Climate Convention CoP21 Paris, 2015</a:t>
            </a:r>
          </a:p>
          <a:p>
            <a:pPr algn="ctr" eaLnBrk="1" hangingPunct="1"/>
            <a:endParaRPr lang="en-US" altLang="en-US" sz="1400" i="1" dirty="0">
              <a:solidFill>
                <a:schemeClr val="bg1"/>
              </a:solidFill>
              <a:latin typeface="Arial" panose="020B0604020202020204" pitchFamily="34" charset="0"/>
              <a:ea typeface="MS PGothic" panose="020B0600070205080204" pitchFamily="34" charset="-128"/>
              <a:cs typeface="Times New Roman" panose="02020603050405020304" pitchFamily="18" charset="0"/>
              <a:sym typeface="Arial" panose="020B0604020202020204" pitchFamily="34" charset="0"/>
            </a:endParaRPr>
          </a:p>
        </p:txBody>
      </p:sp>
      <p:pic>
        <p:nvPicPr>
          <p:cNvPr id="30724"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1825" y="-6878"/>
            <a:ext cx="892175"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71E086A-97DA-419D-97DB-07952659DCFB}"/>
              </a:ext>
            </a:extLst>
          </p:cNvPr>
          <p:cNvSpPr txBox="1"/>
          <p:nvPr/>
        </p:nvSpPr>
        <p:spPr>
          <a:xfrm>
            <a:off x="107504" y="86923"/>
            <a:ext cx="1904653" cy="707886"/>
          </a:xfrm>
          <a:prstGeom prst="rect">
            <a:avLst/>
          </a:prstGeom>
          <a:solidFill>
            <a:srgbClr val="C00000"/>
          </a:solidFill>
        </p:spPr>
        <p:txBody>
          <a:bodyPr wrap="square" rtlCol="0">
            <a:spAutoFit/>
          </a:bodyPr>
          <a:lstStyle/>
          <a:p>
            <a:pPr algn="ctr"/>
            <a:r>
              <a:rPr lang="en-CA" sz="2000" b="1" dirty="0">
                <a:solidFill>
                  <a:schemeClr val="bg1"/>
                </a:solidFill>
                <a:latin typeface="Times New Roman" panose="02020603050405020304" pitchFamily="18" charset="0"/>
                <a:cs typeface="Times New Roman" panose="02020603050405020304" pitchFamily="18" charset="0"/>
              </a:rPr>
              <a:t>GLOBAL AGENDA 2030</a:t>
            </a:r>
            <a:endParaRPr lang="en-CA" b="1" dirty="0">
              <a:solidFill>
                <a:schemeClr val="bg1"/>
              </a:solidFill>
              <a:latin typeface="Times New Roman" panose="02020603050405020304" pitchFamily="18" charset="0"/>
              <a:cs typeface="Times New Roman" panose="02020603050405020304" pitchFamily="18" charset="0"/>
            </a:endParaRPr>
          </a:p>
        </p:txBody>
      </p:sp>
      <p:sp>
        <p:nvSpPr>
          <p:cNvPr id="2" name="Arrow: Down 1">
            <a:extLst>
              <a:ext uri="{FF2B5EF4-FFF2-40B4-BE49-F238E27FC236}">
                <a16:creationId xmlns:a16="http://schemas.microsoft.com/office/drawing/2014/main" id="{3AFB4317-A7EB-43F6-93DE-AD648A4A3566}"/>
              </a:ext>
            </a:extLst>
          </p:cNvPr>
          <p:cNvSpPr/>
          <p:nvPr/>
        </p:nvSpPr>
        <p:spPr>
          <a:xfrm rot="1213647">
            <a:off x="6049199" y="2981198"/>
            <a:ext cx="504056" cy="2173205"/>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Arrow: Down 6">
            <a:extLst>
              <a:ext uri="{FF2B5EF4-FFF2-40B4-BE49-F238E27FC236}">
                <a16:creationId xmlns:a16="http://schemas.microsoft.com/office/drawing/2014/main" id="{839E694E-91EB-4FF8-ADEF-943E3331798E}"/>
              </a:ext>
            </a:extLst>
          </p:cNvPr>
          <p:cNvSpPr/>
          <p:nvPr/>
        </p:nvSpPr>
        <p:spPr>
          <a:xfrm rot="19345931">
            <a:off x="4168077" y="4366791"/>
            <a:ext cx="504056" cy="2160240"/>
          </a:xfrm>
          <a:prstGeom prst="down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9FA83B07-00EE-4EB5-9398-FB7511D2351D}"/>
              </a:ext>
            </a:extLst>
          </p:cNvPr>
          <p:cNvSpPr txBox="1"/>
          <p:nvPr/>
        </p:nvSpPr>
        <p:spPr>
          <a:xfrm>
            <a:off x="2138512" y="868136"/>
            <a:ext cx="4881760" cy="830997"/>
          </a:xfrm>
          <a:prstGeom prst="rect">
            <a:avLst/>
          </a:prstGeom>
          <a:solidFill>
            <a:srgbClr val="C00000"/>
          </a:solidFill>
          <a:ln w="38100">
            <a:solidFill>
              <a:srgbClr val="C00000"/>
            </a:solidFill>
          </a:ln>
        </p:spPr>
        <p:txBody>
          <a:bodyPr wrap="square" rtlCol="0">
            <a:spAutoFit/>
          </a:bodyPr>
          <a:lstStyle/>
          <a:p>
            <a:pPr algn="ctr"/>
            <a:r>
              <a:rPr lang="en-CA" sz="2400" b="1" dirty="0">
                <a:solidFill>
                  <a:schemeClr val="bg1"/>
                </a:solidFill>
                <a:latin typeface="Times New Roman" panose="02020603050405020304" pitchFamily="18" charset="0"/>
                <a:cs typeface="Times New Roman" panose="02020603050405020304" pitchFamily="18" charset="0"/>
              </a:rPr>
              <a:t>Conference of Parties 26 – CoP 26</a:t>
            </a:r>
          </a:p>
          <a:p>
            <a:pPr algn="ctr"/>
            <a:r>
              <a:rPr lang="en-CA" sz="2400" b="1" dirty="0">
                <a:solidFill>
                  <a:schemeClr val="bg1"/>
                </a:solidFill>
                <a:latin typeface="Times New Roman" panose="02020603050405020304" pitchFamily="18" charset="0"/>
                <a:cs typeface="Times New Roman" panose="02020603050405020304" pitchFamily="18" charset="0"/>
              </a:rPr>
              <a:t>Glasgow – Nov 1-12, 2021</a:t>
            </a:r>
            <a:r>
              <a:rPr lang="en-CA" sz="2400" b="1" dirty="0">
                <a:solidFill>
                  <a:srgbClr val="C00000"/>
                </a:solidFill>
                <a:latin typeface="Times New Roman" panose="02020603050405020304" pitchFamily="18" charset="0"/>
                <a:cs typeface="Times New Roman" panose="02020603050405020304" pitchFamily="18" charset="0"/>
              </a:rPr>
              <a:t>21</a:t>
            </a:r>
          </a:p>
        </p:txBody>
      </p:sp>
    </p:spTree>
    <p:extLst>
      <p:ext uri="{BB962C8B-B14F-4D97-AF65-F5344CB8AC3E}">
        <p14:creationId xmlns:p14="http://schemas.microsoft.com/office/powerpoint/2010/main" val="4001704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104376</TotalTime>
  <Words>2178</Words>
  <Application>Microsoft Office PowerPoint</Application>
  <PresentationFormat>On-screen Show (4:3)</PresentationFormat>
  <Paragraphs>253</Paragraphs>
  <Slides>19</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Times New Roman</vt:lpstr>
      <vt:lpstr>Office Theme</vt:lpstr>
      <vt:lpstr>PowerPoint Presentation</vt:lpstr>
      <vt:lpstr>9 August 2021</vt:lpstr>
      <vt:lpstr>By 2100, economic cost of climate change could be six times higher than previously thought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cities can adapt to climate change </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dc:creator>
  <cp:lastModifiedBy>James Thomas</cp:lastModifiedBy>
  <cp:revision>1013</cp:revision>
  <cp:lastPrinted>2021-11-25T22:10:54Z</cp:lastPrinted>
  <dcterms:created xsi:type="dcterms:W3CDTF">2014-12-06T18:42:44Z</dcterms:created>
  <dcterms:modified xsi:type="dcterms:W3CDTF">2021-11-26T14:28:25Z</dcterms:modified>
</cp:coreProperties>
</file>