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586" r:id="rId3"/>
    <p:sldId id="672" r:id="rId4"/>
    <p:sldId id="760" r:id="rId5"/>
    <p:sldId id="707" r:id="rId6"/>
    <p:sldId id="706" r:id="rId7"/>
    <p:sldId id="709" r:id="rId8"/>
    <p:sldId id="756" r:id="rId9"/>
    <p:sldId id="704" r:id="rId10"/>
    <p:sldId id="616" r:id="rId11"/>
    <p:sldId id="618" r:id="rId12"/>
    <p:sldId id="750" r:id="rId13"/>
    <p:sldId id="741" r:id="rId14"/>
    <p:sldId id="742" r:id="rId15"/>
    <p:sldId id="740" r:id="rId16"/>
    <p:sldId id="748" r:id="rId17"/>
    <p:sldId id="753" r:id="rId18"/>
    <p:sldId id="744" r:id="rId19"/>
    <p:sldId id="749" r:id="rId20"/>
    <p:sldId id="751" r:id="rId21"/>
    <p:sldId id="746" r:id="rId22"/>
    <p:sldId id="747" r:id="rId23"/>
    <p:sldId id="755" r:id="rId24"/>
    <p:sldId id="761" r:id="rId25"/>
    <p:sldId id="667" r:id="rId2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ha McGrath" initials="MM" lastIdx="41" clrIdx="0"/>
  <p:cmAuthor id="1" name="cebdesign" initials="" lastIdx="0" clrIdx="1"/>
  <p:cmAuthor id="2" name="Martha" initials="M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2C0"/>
    <a:srgbClr val="000000"/>
    <a:srgbClr val="00BBBC"/>
    <a:srgbClr val="020000"/>
    <a:srgbClr val="FFA43C"/>
    <a:srgbClr val="15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0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E99D00D-A96A-C048-8D2E-F8BFDA087D22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8FE2A81-5B98-3E46-9224-971A79C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5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E2A81-5B98-3E46-9224-971A79CCC3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3509" y="1981199"/>
            <a:ext cx="6873723" cy="416318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A7F-5645-E148-8A1D-44F3833530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491D733-AE5B-495F-AA2A-D072E55F2EEB}" type="datetimeFigureOut">
              <a:rPr lang="en-CA" smtClean="0"/>
              <a:pPr/>
              <a:t>2023-03-15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3924-B02B-40E3-98AC-F7A18A819B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7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1524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25228"/>
            <a:ext cx="82142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1136A7F-5645-E148-8A1D-44F3833530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500" cap="none" spc="50" baseline="0">
          <a:ln>
            <a:noFill/>
          </a:ln>
          <a:solidFill>
            <a:schemeClr val="bg1"/>
          </a:solidFill>
          <a:effectLst/>
          <a:latin typeface="Myriad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524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5138" y="1930400"/>
            <a:ext cx="6873723" cy="49276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00BBBC"/>
                </a:solidFill>
                <a:latin typeface="Arial Rounded MT Bold"/>
              </a:rPr>
              <a:t>London South Rotary Club </a:t>
            </a:r>
          </a:p>
          <a:p>
            <a:pPr algn="ctr"/>
            <a:r>
              <a:rPr lang="en-US" sz="4400" b="1" dirty="0">
                <a:solidFill>
                  <a:srgbClr val="00BBBC"/>
                </a:solidFill>
                <a:latin typeface="Arial Rounded MT Bold"/>
              </a:rPr>
              <a:t>&amp; </a:t>
            </a:r>
          </a:p>
          <a:p>
            <a:pPr algn="ctr"/>
            <a:r>
              <a:rPr lang="en-US" sz="4400" b="1" dirty="0">
                <a:solidFill>
                  <a:srgbClr val="00BBBC"/>
                </a:solidFill>
                <a:latin typeface="Arial Rounded MT Bold"/>
              </a:rPr>
              <a:t>Little Footprints, </a:t>
            </a:r>
          </a:p>
          <a:p>
            <a:pPr algn="ctr"/>
            <a:r>
              <a:rPr lang="en-US" sz="4400" b="1" dirty="0">
                <a:solidFill>
                  <a:srgbClr val="00BBBC"/>
                </a:solidFill>
                <a:latin typeface="Arial Rounded MT Bold"/>
              </a:rPr>
              <a:t>Big Steps</a:t>
            </a:r>
          </a:p>
          <a:p>
            <a:pPr algn="ctr"/>
            <a:endParaRPr lang="en-US" sz="4400" b="1" dirty="0">
              <a:solidFill>
                <a:srgbClr val="00BBBC"/>
              </a:solidFill>
              <a:latin typeface="Arial Rounded MT Bold"/>
            </a:endParaRPr>
          </a:p>
          <a:p>
            <a:pPr algn="ctr"/>
            <a:endParaRPr lang="en-US" b="1" dirty="0">
              <a:solidFill>
                <a:srgbClr val="00BBBC"/>
              </a:solidFill>
              <a:latin typeface="Corbel Light" panose="020B0303020204020204" pitchFamily="34" charset="0"/>
            </a:endParaRPr>
          </a:p>
        </p:txBody>
      </p:sp>
      <p:pic>
        <p:nvPicPr>
          <p:cNvPr id="11" name="Picture 10" descr="white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33" y="380049"/>
            <a:ext cx="4072967" cy="1368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2509" y="5644375"/>
            <a:ext cx="4853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00BBBC"/>
              </a:solidFill>
              <a:latin typeface="Myriad Pro"/>
              <a:cs typeface="Myriad Pro"/>
            </a:endParaRPr>
          </a:p>
          <a:p>
            <a:pPr algn="ctr"/>
            <a:r>
              <a:rPr lang="en-US" sz="2800" b="1" dirty="0">
                <a:solidFill>
                  <a:srgbClr val="00BBBC"/>
                </a:solidFill>
                <a:latin typeface="Myriad Pro"/>
                <a:cs typeface="Myriad Pro"/>
              </a:rPr>
              <a:t>March 17th, 2023</a:t>
            </a:r>
          </a:p>
        </p:txBody>
      </p:sp>
    </p:spTree>
    <p:extLst>
      <p:ext uri="{BB962C8B-B14F-4D97-AF65-F5344CB8AC3E}">
        <p14:creationId xmlns:p14="http://schemas.microsoft.com/office/powerpoint/2010/main" val="335153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524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46F7D-97BB-43AC-B6C8-D5B34E530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97467"/>
            <a:ext cx="7772400" cy="152876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CA" sz="6700" b="1" dirty="0">
                <a:solidFill>
                  <a:srgbClr val="00BBBC"/>
                </a:solidFill>
                <a:latin typeface="Myriad Pro"/>
                <a:cs typeface="Myriad Pro"/>
              </a:rPr>
              <a:t>Key Needs &amp; Projects: </a:t>
            </a:r>
            <a:br>
              <a:rPr lang="en-CA" sz="6700" b="1" dirty="0">
                <a:solidFill>
                  <a:srgbClr val="00BBBC"/>
                </a:solidFill>
                <a:latin typeface="Myriad Pro"/>
                <a:cs typeface="Myriad Pro"/>
              </a:rPr>
            </a:br>
            <a:r>
              <a:rPr lang="en-CA" sz="5600" b="1" dirty="0">
                <a:solidFill>
                  <a:srgbClr val="00BBBC"/>
                </a:solidFill>
                <a:latin typeface="Myriad Pro"/>
                <a:cs typeface="Myriad Pro"/>
              </a:rPr>
              <a:t>Haiti in Crisis</a:t>
            </a:r>
            <a:br>
              <a:rPr lang="en-CA" sz="5600" b="1" dirty="0">
                <a:solidFill>
                  <a:srgbClr val="00BBBC"/>
                </a:solidFill>
                <a:latin typeface="Myriad Pro"/>
                <a:cs typeface="Myriad Pro"/>
              </a:rPr>
            </a:br>
            <a:br>
              <a:rPr lang="en-CA" sz="6700" dirty="0">
                <a:solidFill>
                  <a:srgbClr val="00BBBC"/>
                </a:solidFill>
                <a:latin typeface="Myriad Pro"/>
                <a:cs typeface="Myriad Pro"/>
              </a:rPr>
            </a:br>
            <a:br>
              <a:rPr lang="en-CA" sz="4000" b="1" dirty="0">
                <a:solidFill>
                  <a:srgbClr val="FFFFFF"/>
                </a:solidFill>
                <a:latin typeface="Myriad Pro"/>
                <a:cs typeface="Myriad Pro"/>
              </a:rPr>
            </a:br>
            <a:br>
              <a:rPr lang="en-CA" sz="4000" dirty="0">
                <a:solidFill>
                  <a:srgbClr val="FFFFFF"/>
                </a:solidFill>
                <a:latin typeface="Myriad Pro"/>
                <a:cs typeface="Myriad Pro"/>
              </a:rPr>
            </a:br>
            <a:br>
              <a:rPr lang="en-CA" sz="4000" dirty="0">
                <a:solidFill>
                  <a:srgbClr val="FFFFFF"/>
                </a:solidFill>
                <a:latin typeface="Myriad Pro"/>
                <a:cs typeface="Myriad Pro"/>
              </a:rPr>
            </a:br>
            <a:br>
              <a:rPr lang="en-CA" sz="4000" dirty="0">
                <a:solidFill>
                  <a:srgbClr val="FFFFFF"/>
                </a:solidFill>
                <a:latin typeface="Myriad Pro"/>
                <a:cs typeface="Myriad Pro"/>
              </a:rPr>
            </a:br>
            <a:br>
              <a:rPr lang="en-CA" sz="4000" dirty="0">
                <a:solidFill>
                  <a:srgbClr val="FFFFFF"/>
                </a:solidFill>
                <a:latin typeface="Myriad Pro"/>
                <a:cs typeface="Myriad Pro"/>
              </a:rPr>
            </a:br>
            <a:endParaRPr lang="en-CA" sz="4000" b="1" i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60418" name="AutoShape 2" descr="Implementing AODA Compliance for Web &amp; Mobile Applications | VerticalWave  Solutions - Toronto Web Develo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AutoShape 4" descr="Implementing AODA Compliance for Web &amp; Mobile Applications | VerticalWave  Solutions - Toronto Web Develo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AutoShape 6" descr="Implementing AODA Compliance for Web &amp; Mobile Applications | VerticalWave  Solutions - Toronto Web Develo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haiti2reu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71" y="3732756"/>
            <a:ext cx="4421308" cy="29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Escalating Needs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 fontScale="85000" lnSpcReduction="10000"/>
          </a:bodyPr>
          <a:lstStyle/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Within the current environment in Haiti, needs are increasing: </a:t>
            </a:r>
          </a:p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Extreme inflation</a:t>
            </a:r>
          </a:p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Continuing unrest</a:t>
            </a:r>
          </a:p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Increased insecurity </a:t>
            </a:r>
          </a:p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Ongoing lockdowns</a:t>
            </a:r>
          </a:p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Reduced functioning of hospitals due to lack of power</a:t>
            </a:r>
          </a:p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Increase in cholera and other illness</a:t>
            </a:r>
          </a:p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Limited access to emergency supplies or support due to: lack of circulation of goods (lack of fuel, gang activity)</a:t>
            </a:r>
          </a:p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Many families homeless either post-earthquake (2021) or due to violence</a:t>
            </a:r>
          </a:p>
        </p:txBody>
      </p:sp>
      <p:pic>
        <p:nvPicPr>
          <p:cNvPr id="6" name="Picture 5" descr="IMG-20220914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33" y="1600200"/>
            <a:ext cx="379317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Increasing Human Rights Violations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Autofit/>
          </a:bodyPr>
          <a:lstStyle/>
          <a:p>
            <a:pPr marL="571500" indent="-457200">
              <a:buNone/>
            </a:pPr>
            <a:r>
              <a:rPr lang="en-CA" sz="1800" dirty="0">
                <a:cs typeface="Arial" panose="020B0604020202020204" pitchFamily="34" charset="0"/>
              </a:rPr>
              <a:t>Examples Morgan shared with the </a:t>
            </a:r>
            <a:r>
              <a:rPr lang="en-CA" sz="1800" b="1" dirty="0">
                <a:cs typeface="Arial" panose="020B0604020202020204" pitchFamily="34" charset="0"/>
              </a:rPr>
              <a:t>House of Commons Subcommittee on International Human Rights </a:t>
            </a:r>
            <a:r>
              <a:rPr lang="en-CA" sz="1800" dirty="0">
                <a:cs typeface="Arial" panose="020B0604020202020204" pitchFamily="34" charset="0"/>
              </a:rPr>
              <a:t>in November 2022: </a:t>
            </a:r>
          </a:p>
          <a:p>
            <a:pPr marL="571500" indent="-457200"/>
            <a:r>
              <a:rPr lang="en-CA" sz="1800" dirty="0">
                <a:cs typeface="Arial" panose="020B0604020202020204" pitchFamily="34" charset="0"/>
              </a:rPr>
              <a:t>Over 100,000 people are currently displaced in Haiti.</a:t>
            </a:r>
          </a:p>
          <a:p>
            <a:pPr marL="571500" indent="-457200"/>
            <a:r>
              <a:rPr lang="en-CA" sz="1800" dirty="0">
                <a:cs typeface="Arial" panose="020B0604020202020204" pitchFamily="34" charset="0"/>
              </a:rPr>
              <a:t>Prevalence of malnutrition is increasing.</a:t>
            </a:r>
          </a:p>
          <a:p>
            <a:pPr marL="571500" indent="-457200"/>
            <a:r>
              <a:rPr lang="en-CA" sz="1800" dirty="0">
                <a:cs typeface="Arial" panose="020B0604020202020204" pitchFamily="34" charset="0"/>
              </a:rPr>
              <a:t>Over 700 orphanages are operating illegally in Haiti. During crisis, children are more severely neglected.</a:t>
            </a:r>
          </a:p>
          <a:p>
            <a:pPr marL="571500" indent="-457200"/>
            <a:r>
              <a:rPr lang="en-CA" sz="1800" dirty="0">
                <a:cs typeface="Arial" panose="020B0604020202020204" pitchFamily="34" charset="0"/>
              </a:rPr>
              <a:t>Authorities have reported a spike in separated and unaccompanied children.</a:t>
            </a:r>
          </a:p>
          <a:p>
            <a:pPr marL="571500" indent="-457200"/>
            <a:r>
              <a:rPr lang="en-CA" sz="1800" dirty="0">
                <a:cs typeface="Arial" panose="020B0604020202020204" pitchFamily="34" charset="0"/>
              </a:rPr>
              <a:t>Street children are being recruited into armed gangs, forced to commit crimes. </a:t>
            </a:r>
          </a:p>
          <a:p>
            <a:pPr marL="571500" indent="-457200"/>
            <a:r>
              <a:rPr lang="en-CA" sz="1800" dirty="0">
                <a:cs typeface="Arial" panose="020B0604020202020204" pitchFamily="34" charset="0"/>
              </a:rPr>
              <a:t>Prisoners are dying of famine. Child prisoners, often arrested below the minimum age, frequently suffer sexual and physical abuse.</a:t>
            </a:r>
          </a:p>
        </p:txBody>
      </p:sp>
      <p:pic>
        <p:nvPicPr>
          <p:cNvPr id="6" name="Picture 5" descr="haiti-poverty-02-gty-iwb-210722_1626980829754_hpMain_4x5_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269" y="1750508"/>
            <a:ext cx="345774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Ongoing Supports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 lnSpcReduction="10000"/>
          </a:bodyPr>
          <a:lstStyle/>
          <a:p>
            <a:pPr marL="571500" indent="-457200"/>
            <a:r>
              <a:rPr lang="en-CA" dirty="0">
                <a:cs typeface="Arial" panose="020B0604020202020204" pitchFamily="34" charset="0"/>
              </a:rPr>
              <a:t>Little Footprints Big Steps has been a consistent support provider through this and past periods of urgency</a:t>
            </a:r>
          </a:p>
          <a:p>
            <a:pPr marL="571500" indent="-457200"/>
            <a:endParaRPr lang="en-CA" dirty="0">
              <a:cs typeface="Arial" panose="020B0604020202020204" pitchFamily="34" charset="0"/>
            </a:endParaRPr>
          </a:p>
          <a:p>
            <a:pPr marL="571500" indent="-457200"/>
            <a:r>
              <a:rPr lang="en-CA" dirty="0">
                <a:cs typeface="Arial" panose="020B0604020202020204" pitchFamily="34" charset="0"/>
              </a:rPr>
              <a:t>Post the 2021 major earthquake, over 3,000 families in rural, highly vulnerable communities across Southern Haiti were supported by Little Footprints Big Steps</a:t>
            </a:r>
          </a:p>
          <a:p>
            <a:pPr marL="571500" indent="-457200"/>
            <a:endParaRPr lang="en-CA" dirty="0">
              <a:cs typeface="Arial" panose="020B0604020202020204" pitchFamily="34" charset="0"/>
            </a:endParaRPr>
          </a:p>
          <a:p>
            <a:pPr marL="571500" indent="-457200"/>
            <a:r>
              <a:rPr lang="en-CA" dirty="0">
                <a:cs typeface="Arial" panose="020B0604020202020204" pitchFamily="34" charset="0"/>
              </a:rPr>
              <a:t>During the current crisis, our 20+ staff have continued to be supporting families and the work of child protection authorities despite extreme challenges. </a:t>
            </a:r>
          </a:p>
        </p:txBody>
      </p:sp>
      <p:pic>
        <p:nvPicPr>
          <p:cNvPr id="6" name="Picture 5" descr="LFBS disbursing emergency a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875" y="1737746"/>
            <a:ext cx="3980182" cy="433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/>
          </a:bodyPr>
          <a:lstStyle/>
          <a:p>
            <a:pPr marL="571500" indent="-457200"/>
            <a:r>
              <a:rPr lang="en-CA" sz="2200" dirty="0">
                <a:cs typeface="Arial" panose="020B0604020202020204" pitchFamily="34" charset="0"/>
              </a:rPr>
              <a:t>Example: Our lead nurse, Mauna, receives referrals from authorities of: </a:t>
            </a:r>
          </a:p>
          <a:p>
            <a:pPr marL="868680" lvl="1" indent="-457200"/>
            <a:r>
              <a:rPr lang="en-CA" sz="2200" dirty="0">
                <a:cs typeface="Arial" panose="020B0604020202020204" pitchFamily="34" charset="0"/>
              </a:rPr>
              <a:t>families experiencing malnutrition </a:t>
            </a:r>
          </a:p>
          <a:p>
            <a:pPr marL="868680" lvl="1" indent="-457200"/>
            <a:r>
              <a:rPr lang="en-CA" sz="2200" dirty="0">
                <a:cs typeface="Arial" panose="020B0604020202020204" pitchFamily="34" charset="0"/>
              </a:rPr>
              <a:t>or in need of hospital care </a:t>
            </a:r>
          </a:p>
          <a:p>
            <a:pPr marL="571500" indent="-457200"/>
            <a:r>
              <a:rPr lang="en-CA" sz="2200" dirty="0">
                <a:cs typeface="Arial" panose="020B0604020202020204" pitchFamily="34" charset="0"/>
              </a:rPr>
              <a:t>She provides assessments, treatments and coordinates medical care at Haiti’s functioning hospitals. She offers follow-up and education with the families to ensure long-term health improvement. </a:t>
            </a:r>
          </a:p>
        </p:txBody>
      </p:sp>
      <p:pic>
        <p:nvPicPr>
          <p:cNvPr id="4" name="Picture 3" descr="Mauna changing bandaging on chil d.jpg"/>
          <p:cNvPicPr>
            <a:picLocks noChangeAspect="1"/>
          </p:cNvPicPr>
          <p:nvPr/>
        </p:nvPicPr>
        <p:blipFill>
          <a:blip r:embed="rId2"/>
          <a:srcRect r="33953"/>
          <a:stretch>
            <a:fillRect/>
          </a:stretch>
        </p:blipFill>
        <p:spPr>
          <a:xfrm>
            <a:off x="4997461" y="1873250"/>
            <a:ext cx="3870965" cy="28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5 Key Initiatives Seeking Partnership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 fontScale="92500" lnSpcReduction="10000"/>
          </a:bodyPr>
          <a:lstStyle/>
          <a:p>
            <a:pPr marL="571500" indent="-457200"/>
            <a:r>
              <a:rPr lang="en-CA" sz="2200" b="1" dirty="0">
                <a:cs typeface="Arial" panose="020B0604020202020204" pitchFamily="34" charset="0"/>
              </a:rPr>
              <a:t>Urgent needs: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CA" sz="2200" dirty="0">
                <a:cs typeface="Arial" panose="020B0604020202020204" pitchFamily="34" charset="0"/>
              </a:rPr>
              <a:t>Retrieving 520 children from situations of trafficking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CA" sz="2200" dirty="0">
                <a:cs typeface="Arial" panose="020B0604020202020204" pitchFamily="34" charset="0"/>
              </a:rPr>
              <a:t>Providing nursing for children with medical vulnerabilities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CA" sz="2200" dirty="0">
                <a:cs typeface="Arial" panose="020B0604020202020204" pitchFamily="34" charset="0"/>
              </a:rPr>
              <a:t>Accessing truck to provide urgent supports (nursing, coaching, food, etc.)</a:t>
            </a:r>
          </a:p>
          <a:p>
            <a:pPr marL="571500" indent="-457200"/>
            <a:r>
              <a:rPr lang="en-CA" sz="2200" b="1" dirty="0">
                <a:cs typeface="Arial" panose="020B0604020202020204" pitchFamily="34" charset="0"/>
              </a:rPr>
              <a:t>Rebuilding: </a:t>
            </a:r>
          </a:p>
          <a:p>
            <a:pPr marL="868680" lvl="1" indent="-457200">
              <a:buFont typeface="+mj-lt"/>
              <a:buAutoNum type="arabicPeriod" startAt="4"/>
            </a:pPr>
            <a:r>
              <a:rPr lang="en-CA" sz="2200" dirty="0">
                <a:cs typeface="Arial" panose="020B0604020202020204" pitchFamily="34" charset="0"/>
              </a:rPr>
              <a:t>Funding education for 125 children in low-income families</a:t>
            </a:r>
          </a:p>
          <a:p>
            <a:pPr marL="868680" lvl="1" indent="-457200">
              <a:buFont typeface="+mj-lt"/>
              <a:buAutoNum type="arabicPeriod" startAt="4"/>
            </a:pPr>
            <a:r>
              <a:rPr lang="en-CA" sz="2200" dirty="0">
                <a:cs typeface="Arial" panose="020B0604020202020204" pitchFamily="34" charset="0"/>
              </a:rPr>
              <a:t>Offering 200 micro loans or agricultural support (seedlings and livestock) to be managed by communities for long-term</a:t>
            </a:r>
          </a:p>
          <a:p>
            <a:pPr marL="571500" indent="-457200"/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/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hildren in orphanage.jpg"/>
          <p:cNvPicPr>
            <a:picLocks noChangeAspect="1"/>
          </p:cNvPicPr>
          <p:nvPr/>
        </p:nvPicPr>
        <p:blipFill>
          <a:blip r:embed="rId2"/>
          <a:srcRect l="16959" r="21068"/>
          <a:stretch>
            <a:fillRect/>
          </a:stretch>
        </p:blipFill>
        <p:spPr>
          <a:xfrm>
            <a:off x="5273457" y="1600200"/>
            <a:ext cx="365906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Urgent Need #1: Child Trafficking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/>
          </a:bodyPr>
          <a:lstStyle/>
          <a:p>
            <a:pPr marL="457200" indent="-342900">
              <a:buNone/>
            </a:pPr>
            <a:r>
              <a:rPr lang="en-CA" sz="1800" dirty="0">
                <a:cs typeface="Arial" pitchFamily="34" charset="0"/>
              </a:rPr>
              <a:t>Haitian authorities wish to work with Little Footprints Big Steps on </a:t>
            </a:r>
            <a:r>
              <a:rPr lang="en-CA" sz="1800" b="1" dirty="0">
                <a:cs typeface="Arial" pitchFamily="34" charset="0"/>
              </a:rPr>
              <a:t>removing 520 children from 14 fraudulent orphanages, where abuse or neglect have been documented</a:t>
            </a:r>
            <a:r>
              <a:rPr lang="en-CA" sz="1800" dirty="0">
                <a:cs typeface="Arial" pitchFamily="34" charset="0"/>
              </a:rPr>
              <a:t>. Children have been trafficked from their families, to be used in the seeking of lucrative international aid. </a:t>
            </a:r>
          </a:p>
          <a:p>
            <a:pPr marL="754380" lvl="1" indent="-342900"/>
            <a:r>
              <a:rPr lang="en-CA" sz="1800" dirty="0">
                <a:cs typeface="Arial" pitchFamily="34" charset="0"/>
              </a:rPr>
              <a:t>These orphanages have been deemed the </a:t>
            </a:r>
            <a:r>
              <a:rPr lang="en-CA" sz="1800" b="1" dirty="0">
                <a:solidFill>
                  <a:srgbClr val="FF0000"/>
                </a:solidFill>
                <a:cs typeface="Arial" pitchFamily="34" charset="0"/>
              </a:rPr>
              <a:t>“red” level of risk </a:t>
            </a:r>
            <a:r>
              <a:rPr lang="en-CA" sz="1800" dirty="0">
                <a:cs typeface="Arial" pitchFamily="34" charset="0"/>
              </a:rPr>
              <a:t>(highest level) by Haitian authorities. </a:t>
            </a:r>
          </a:p>
          <a:p>
            <a:pPr marL="754380" lvl="1" indent="-342900"/>
            <a:r>
              <a:rPr lang="en-CA" sz="1800" dirty="0">
                <a:cs typeface="Arial" pitchFamily="34" charset="0"/>
              </a:rPr>
              <a:t>Example: Little Footprints assisted in the closing of a small orphanage. Children were found locked in a room, unattended. Over half were gravely ill with Typhoid fever. 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 descr="Orphanage beds.jpg"/>
          <p:cNvPicPr>
            <a:picLocks noChangeAspect="1"/>
          </p:cNvPicPr>
          <p:nvPr/>
        </p:nvPicPr>
        <p:blipFill>
          <a:blip r:embed="rId2"/>
          <a:srcRect l="12682" r="10701"/>
          <a:stretch>
            <a:fillRect/>
          </a:stretch>
        </p:blipFill>
        <p:spPr>
          <a:xfrm>
            <a:off x="5265884" y="1844400"/>
            <a:ext cx="3564322" cy="26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Urgent Need #1: Child Trafficking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/>
          </a:bodyPr>
          <a:lstStyle/>
          <a:p>
            <a:pPr marL="457200" lvl="1" indent="-342900">
              <a:buClr>
                <a:schemeClr val="accent1"/>
              </a:buClr>
            </a:pPr>
            <a:r>
              <a:rPr lang="en-CA" sz="1800" b="1" dirty="0">
                <a:cs typeface="Arial" pitchFamily="34" charset="0"/>
              </a:rPr>
              <a:t>Within the current environment, authorities are concerned that the levels of neglect or abuse in these red-level orphanages will have likely increased. </a:t>
            </a:r>
            <a:endParaRPr lang="en-US" sz="1800" b="1" dirty="0">
              <a:cs typeface="Arial" pitchFamily="34" charset="0"/>
            </a:endParaRPr>
          </a:p>
          <a:p>
            <a:pPr marL="457200" indent="-342900"/>
            <a:r>
              <a:rPr lang="en-CA" sz="1800" b="1" dirty="0">
                <a:cs typeface="Arial" pitchFamily="34" charset="0"/>
              </a:rPr>
              <a:t>Action plan: </a:t>
            </a:r>
            <a:r>
              <a:rPr lang="en-CA" sz="1800" dirty="0">
                <a:cs typeface="Arial" pitchFamily="34" charset="0"/>
              </a:rPr>
              <a:t>Little Footprints will partner with authorities in a 3-year initiative to remove the 520 children, provide short-term shelter and reunite children with their parents and families. </a:t>
            </a:r>
          </a:p>
          <a:p>
            <a:pPr marL="754380" lvl="1" indent="-342900"/>
            <a:r>
              <a:rPr lang="en-CA" sz="1800" dirty="0">
                <a:cs typeface="Arial" pitchFamily="34" charset="0"/>
              </a:rPr>
              <a:t>Staff will provide follow-up support, to empower families to be successful.</a:t>
            </a:r>
          </a:p>
          <a:p>
            <a:pPr marL="754380" lvl="1" indent="-342900"/>
            <a:r>
              <a:rPr lang="en-CA" sz="1800" dirty="0">
                <a:cs typeface="Arial" pitchFamily="34" charset="0"/>
              </a:rPr>
              <a:t>Such as: self-sufficiency coaching, support to resolve conflict within family or community, strategies to enhance access to clean water and increase family revenue, etc. </a:t>
            </a:r>
            <a:endParaRPr lang="en-US" sz="1500" dirty="0">
              <a:cs typeface="Arial" pitchFamily="34" charset="0"/>
            </a:endParaRP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6" name="Picture 5" descr="ph_12449_42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060" y="3020281"/>
            <a:ext cx="3532736" cy="26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Urgent Need #2: Children’s Nursing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>
                <a:cs typeface="Arial" pitchFamily="34" charset="0"/>
              </a:rPr>
              <a:t>Local authorities are referring a </a:t>
            </a:r>
            <a:r>
              <a:rPr lang="en-CA" sz="2400" b="1" dirty="0">
                <a:cs typeface="Arial" pitchFamily="34" charset="0"/>
              </a:rPr>
              <a:t>significant number of children with malnutrition</a:t>
            </a:r>
            <a:r>
              <a:rPr lang="en-CA" sz="2400" dirty="0">
                <a:cs typeface="Arial" pitchFamily="34" charset="0"/>
              </a:rPr>
              <a:t> – as well as families in critical condition – for our emergency nursing services.</a:t>
            </a:r>
          </a:p>
          <a:p>
            <a:r>
              <a:rPr lang="en-CA" sz="2400" dirty="0">
                <a:cs typeface="Arial" pitchFamily="34" charset="0"/>
              </a:rPr>
              <a:t>Families in the communities we intervene in have </a:t>
            </a:r>
            <a:r>
              <a:rPr lang="en-CA" sz="2400" b="1" dirty="0">
                <a:cs typeface="Arial" pitchFamily="34" charset="0"/>
              </a:rPr>
              <a:t>requested nursing check-</a:t>
            </a:r>
            <a:r>
              <a:rPr lang="en-CA" sz="2400" b="1" dirty="0" err="1">
                <a:cs typeface="Arial" pitchFamily="34" charset="0"/>
              </a:rPr>
              <a:t>in’s</a:t>
            </a:r>
            <a:r>
              <a:rPr lang="en-CA" sz="2400" b="1" dirty="0">
                <a:cs typeface="Arial" pitchFamily="34" charset="0"/>
              </a:rPr>
              <a:t> for 74 children with medical vulnerabilities</a:t>
            </a:r>
            <a:r>
              <a:rPr lang="en-CA" sz="2400" dirty="0">
                <a:cs typeface="Arial" pitchFamily="34" charset="0"/>
              </a:rPr>
              <a:t>. </a:t>
            </a:r>
            <a:endParaRPr lang="en-US" sz="2400" dirty="0">
              <a:cs typeface="Arial" pitchFamily="34" charset="0"/>
            </a:endParaRPr>
          </a:p>
          <a:p>
            <a:r>
              <a:rPr lang="en-CA" sz="2400" dirty="0">
                <a:cs typeface="Arial" pitchFamily="34" charset="0"/>
              </a:rPr>
              <a:t> Lead nurse Mauna supports over 250 children per year in enhancing their health and teaches families skills to enhance their family’s health (e.g., cholera prevention skills)</a:t>
            </a:r>
          </a:p>
          <a:p>
            <a:endParaRPr lang="en-US" sz="2400" dirty="0"/>
          </a:p>
        </p:txBody>
      </p:sp>
      <p:pic>
        <p:nvPicPr>
          <p:cNvPr id="6" name="Picture 5" descr="Abandoned disabled babies found by LFBS staff at closed hospi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32" y="1600200"/>
            <a:ext cx="3795387" cy="28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Urgent Need #3: Access to Truck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 fontScale="85000" lnSpcReduction="10000"/>
          </a:bodyPr>
          <a:lstStyle/>
          <a:p>
            <a:r>
              <a:rPr lang="en-CA" sz="2400" b="1" dirty="0"/>
              <a:t>Timely, urgent supports must be provided by truck.</a:t>
            </a:r>
            <a:r>
              <a:rPr lang="en-CA" sz="2400" dirty="0"/>
              <a:t> </a:t>
            </a:r>
          </a:p>
          <a:p>
            <a:r>
              <a:rPr lang="en-CA" sz="2400" dirty="0"/>
              <a:t>Paved roads are limited in Haiti. </a:t>
            </a:r>
          </a:p>
          <a:p>
            <a:r>
              <a:rPr lang="en-CA" sz="2400" dirty="0"/>
              <a:t>Example: In order to reach rural and remote communities with services or emergency supplies (for example, to provide </a:t>
            </a:r>
            <a:r>
              <a:rPr lang="en-CA" sz="2400" dirty="0" err="1"/>
              <a:t>Aquatab</a:t>
            </a:r>
            <a:r>
              <a:rPr lang="en-CA" sz="2400" dirty="0"/>
              <a:t> water purification tablets), one must cross rivers and streams with no bridges, and use roads which have limited gravel or traction. </a:t>
            </a:r>
          </a:p>
          <a:p>
            <a:r>
              <a:rPr lang="en-CA" sz="2400" dirty="0"/>
              <a:t>2 of Little Footprints Big Steps’ existing trucks are no longer in working condition due to extensive use and regular wear and tear, leaving 20 staff with 1 solid vehicle to support all timely work.</a:t>
            </a:r>
          </a:p>
          <a:p>
            <a:endParaRPr lang="en-US" sz="2400" dirty="0"/>
          </a:p>
        </p:txBody>
      </p:sp>
      <p:pic>
        <p:nvPicPr>
          <p:cNvPr id="6" name="Picture 5" descr="LFBS vehicle driv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040" y="1786978"/>
            <a:ext cx="376444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524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46F7D-97BB-43AC-B6C8-D5B34E530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88936"/>
            <a:ext cx="7772400" cy="152876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CA" sz="6700" b="1" dirty="0">
                <a:solidFill>
                  <a:srgbClr val="00BBBC"/>
                </a:solidFill>
                <a:latin typeface="Myriad Pro"/>
                <a:cs typeface="Myriad Pro"/>
              </a:rPr>
              <a:t>About us</a:t>
            </a:r>
            <a:br>
              <a:rPr lang="en-CA" sz="4000" dirty="0">
                <a:solidFill>
                  <a:srgbClr val="FFFFFF"/>
                </a:solidFill>
                <a:latin typeface="Myriad Pro"/>
                <a:cs typeface="Myriad Pro"/>
              </a:rPr>
            </a:br>
            <a:br>
              <a:rPr lang="en-CA" sz="4000" dirty="0">
                <a:solidFill>
                  <a:srgbClr val="FFFFFF"/>
                </a:solidFill>
                <a:latin typeface="Myriad Pro"/>
                <a:cs typeface="Myriad Pro"/>
              </a:rPr>
            </a:br>
            <a:br>
              <a:rPr lang="en-CA" sz="4000" dirty="0">
                <a:solidFill>
                  <a:srgbClr val="FFFFFF"/>
                </a:solidFill>
                <a:latin typeface="Myriad Pro"/>
                <a:cs typeface="Myriad Pro"/>
              </a:rPr>
            </a:br>
            <a:br>
              <a:rPr lang="en-CA" sz="4000" dirty="0">
                <a:solidFill>
                  <a:srgbClr val="FFFFFF"/>
                </a:solidFill>
                <a:latin typeface="Myriad Pro"/>
                <a:cs typeface="Myriad Pro"/>
              </a:rPr>
            </a:br>
            <a:endParaRPr lang="en-CA" sz="4000" b="1" i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5" name="Picture 4" descr="Suze foster famil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633" y="2576322"/>
            <a:ext cx="54013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Rebuilding Project #1: Education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 fontScale="85000" lnSpcReduction="20000"/>
          </a:bodyPr>
          <a:lstStyle/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Access to Education: </a:t>
            </a:r>
          </a:p>
          <a:p>
            <a:pPr marL="868680" lvl="1" indent="-457200"/>
            <a:r>
              <a:rPr lang="en-CA" sz="2400" dirty="0">
                <a:cs typeface="Arial" panose="020B0604020202020204" pitchFamily="34" charset="0"/>
              </a:rPr>
              <a:t>Have supported hundreds of children in accessing education for the past 11 years. </a:t>
            </a:r>
          </a:p>
          <a:p>
            <a:pPr marL="868680" lvl="1" indent="-457200"/>
            <a:r>
              <a:rPr lang="en-CA" sz="2400" dirty="0">
                <a:cs typeface="Arial" panose="020B0604020202020204" pitchFamily="34" charset="0"/>
              </a:rPr>
              <a:t>In the current time, with inflation and loss of jobs, families are even more compromised in their ability to fund children’s education.</a:t>
            </a:r>
          </a:p>
          <a:p>
            <a:pPr marL="571500" indent="-457200"/>
            <a:r>
              <a:rPr lang="en-CA" sz="2400" b="1" dirty="0"/>
              <a:t>125 children and youth are currently in need of education support for primary or secondary education</a:t>
            </a:r>
            <a:r>
              <a:rPr lang="en-CA" sz="2400" dirty="0"/>
              <a:t>. </a:t>
            </a:r>
          </a:p>
          <a:p>
            <a:pPr marL="571500" indent="-457200"/>
            <a:r>
              <a:rPr lang="en-CA" sz="2400" dirty="0"/>
              <a:t>100% of these students have successfully completed their funded schooling to date, greatly appreciating the opportunity to learn. </a:t>
            </a:r>
          </a:p>
          <a:p>
            <a:pPr marL="571500" indent="-457200"/>
            <a:r>
              <a:rPr lang="en-CA" sz="2400" dirty="0"/>
              <a:t>These students come from vulnerable families, otherwise unable to afford education</a:t>
            </a:r>
            <a:endParaRPr lang="en-US" sz="2400" dirty="0"/>
          </a:p>
        </p:txBody>
      </p:sp>
      <p:pic>
        <p:nvPicPr>
          <p:cNvPr id="5" name="Picture 4" descr="Boys-haiti-68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12" y="1696123"/>
            <a:ext cx="3777488" cy="33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Impact Made: Education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 fontScale="85000" lnSpcReduction="10000"/>
          </a:bodyPr>
          <a:lstStyle/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Benefits</a:t>
            </a:r>
          </a:p>
          <a:p>
            <a:pPr marL="868680" lvl="1" indent="-457200"/>
            <a:r>
              <a:rPr lang="en-CA" sz="2400" dirty="0">
                <a:cs typeface="Arial" panose="020B0604020202020204" pitchFamily="34" charset="0"/>
              </a:rPr>
              <a:t>Education can significantly reduce poverty and income inequality.</a:t>
            </a:r>
          </a:p>
          <a:p>
            <a:pPr marL="868680" lvl="1" indent="-457200"/>
            <a:r>
              <a:rPr lang="en-CA" sz="2400" dirty="0">
                <a:cs typeface="Arial" panose="020B0604020202020204" pitchFamily="34" charset="0"/>
              </a:rPr>
              <a:t>Education funding supports children to attend school while living at home.</a:t>
            </a:r>
          </a:p>
          <a:p>
            <a:pPr marL="868680" lvl="1" indent="-457200"/>
            <a:r>
              <a:rPr lang="en-CA" sz="2400" dirty="0">
                <a:cs typeface="Arial" panose="020B0604020202020204" pitchFamily="34" charset="0"/>
              </a:rPr>
              <a:t>A community-based program that costs a fraction of supporting children with an institutional setting such as an orphanage. </a:t>
            </a:r>
          </a:p>
          <a:p>
            <a:pPr marL="868680" lvl="1" indent="-457200"/>
            <a:r>
              <a:rPr lang="en-CA" sz="2400" dirty="0">
                <a:cs typeface="Arial" panose="020B0604020202020204" pitchFamily="34" charset="0"/>
              </a:rPr>
              <a:t>Strengthens communities for long-term progress, ensuring sustainable and locally-led change that will benefit many generations.</a:t>
            </a:r>
          </a:p>
          <a:p>
            <a:pPr marL="868680" lvl="1" indent="-457200"/>
            <a:r>
              <a:rPr lang="en-CA" sz="2400" dirty="0">
                <a:cs typeface="Arial" panose="020B0604020202020204" pitchFamily="34" charset="0"/>
              </a:rPr>
              <a:t>Supports employment readiness for students.</a:t>
            </a:r>
          </a:p>
          <a:p>
            <a:pPr marL="868680" lvl="1" indent="-457200"/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/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irl-graduation-1024x681.jpg"/>
          <p:cNvPicPr>
            <a:picLocks noChangeAspect="1"/>
          </p:cNvPicPr>
          <p:nvPr/>
        </p:nvPicPr>
        <p:blipFill>
          <a:blip r:embed="rId2"/>
          <a:srcRect l="8486"/>
          <a:stretch>
            <a:fillRect/>
          </a:stretch>
        </p:blipFill>
        <p:spPr>
          <a:xfrm>
            <a:off x="5198302" y="1825669"/>
            <a:ext cx="3667367" cy="26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Rebuilding Project #2: “Agro-Starter Kits” &amp; Micro Loans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 fontScale="92500" lnSpcReduction="20000"/>
          </a:bodyPr>
          <a:lstStyle/>
          <a:p>
            <a:r>
              <a:rPr lang="en-CA" sz="2400" dirty="0"/>
              <a:t>We have over </a:t>
            </a:r>
            <a:r>
              <a:rPr lang="en-CA" sz="2400" b="1" dirty="0"/>
              <a:t>300 families seeking access to our self-sufficiency coaching and micro loans</a:t>
            </a:r>
            <a:r>
              <a:rPr lang="en-CA" sz="2400" dirty="0"/>
              <a:t>. </a:t>
            </a:r>
          </a:p>
          <a:p>
            <a:endParaRPr lang="en-CA" sz="2400" dirty="0"/>
          </a:p>
          <a:p>
            <a:r>
              <a:rPr lang="en-CA" sz="2400" dirty="0"/>
              <a:t>This waiting list reflects the increased level of need and the success of this program in assisting vulnerable families in becoming more self-sufficient (increased access to food, water, family revenue, etc.).</a:t>
            </a:r>
          </a:p>
          <a:p>
            <a:endParaRPr lang="en-CA" sz="2400" dirty="0"/>
          </a:p>
          <a:p>
            <a:r>
              <a:rPr lang="en-CA" sz="2400" dirty="0"/>
              <a:t>After month-long lockdown in September, many families are left with no means of generating an income – meanwhile the cost of living continues to escalate. </a:t>
            </a:r>
            <a:endParaRPr lang="en-US" sz="2400" dirty="0"/>
          </a:p>
        </p:txBody>
      </p:sp>
      <p:pic>
        <p:nvPicPr>
          <p:cNvPr id="5" name="Picture 4" descr="ph_4618_49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32" y="1847626"/>
            <a:ext cx="3912197" cy="29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Impact Made: Micro Loans &amp; Agro-Starter Kits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 fontScale="77500" lnSpcReduction="20000"/>
          </a:bodyPr>
          <a:lstStyle/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Families access “agro-starter kits” (livestock and agricultural training) to ensure long-term food security and sources of revenue.</a:t>
            </a:r>
          </a:p>
          <a:p>
            <a:pPr marL="571500" indent="-457200"/>
            <a:endParaRPr lang="en-CA" sz="2400" dirty="0">
              <a:cs typeface="Arial" panose="020B0604020202020204" pitchFamily="34" charset="0"/>
            </a:endParaRPr>
          </a:p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Families receive micro loans and small business start-up training, to operate small businesses in their local markets (each neighbouring town has a market day).</a:t>
            </a:r>
          </a:p>
          <a:p>
            <a:pPr marL="571500" indent="-457200"/>
            <a:endParaRPr lang="en-CA" sz="2400" dirty="0">
              <a:cs typeface="Arial" panose="020B0604020202020204" pitchFamily="34" charset="0"/>
            </a:endParaRPr>
          </a:p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212 families have successfully enhanced their self-sufficiency through these strategies. </a:t>
            </a:r>
          </a:p>
          <a:p>
            <a:pPr marL="571500" indent="-457200"/>
            <a:endParaRPr lang="en-CA" sz="2400" dirty="0">
              <a:cs typeface="Arial" panose="020B0604020202020204" pitchFamily="34" charset="0"/>
            </a:endParaRPr>
          </a:p>
          <a:p>
            <a:pPr marL="571500" indent="-457200"/>
            <a:r>
              <a:rPr lang="en-CA" sz="2400" dirty="0">
                <a:cs typeface="Arial" panose="020B0604020202020204" pitchFamily="34" charset="0"/>
              </a:rPr>
              <a:t>These loans or starter kits are returned and re-used by other members in the community. </a:t>
            </a:r>
          </a:p>
        </p:txBody>
      </p:sp>
      <p:pic>
        <p:nvPicPr>
          <p:cNvPr id="7" name="image2.jpg" descr="Small business start up.jpeg"/>
          <p:cNvPicPr/>
          <p:nvPr/>
        </p:nvPicPr>
        <p:blipFill>
          <a:blip r:embed="rId2"/>
          <a:srcRect l="40922" t="11696" r="13098" b="14016"/>
          <a:stretch>
            <a:fillRect/>
          </a:stretch>
        </p:blipFill>
        <p:spPr>
          <a:xfrm>
            <a:off x="5046133" y="1958642"/>
            <a:ext cx="3763108" cy="390289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E2A5-634C-FD02-84EC-7974068D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THANK YOU!</a:t>
            </a:r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639407-1ED9-5235-28BE-C17F480CE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366" y="1331839"/>
            <a:ext cx="4594415" cy="1735958"/>
          </a:xfrm>
        </p:spPr>
      </p:pic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AEA30FF-2784-2E41-B010-3DE747DEA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15" y="3067797"/>
            <a:ext cx="5365315" cy="35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69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524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46F7D-97BB-43AC-B6C8-D5B34E530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88936"/>
            <a:ext cx="7772400" cy="152876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CA" sz="6700" b="1" dirty="0">
                <a:solidFill>
                  <a:srgbClr val="00BBBC"/>
                </a:solidFill>
                <a:latin typeface="Myriad Pro"/>
                <a:cs typeface="Myriad Pro"/>
              </a:rPr>
              <a:t>Questions</a:t>
            </a:r>
            <a:br>
              <a:rPr lang="en-CA" sz="4000" dirty="0">
                <a:solidFill>
                  <a:srgbClr val="FFFFFF"/>
                </a:solidFill>
                <a:latin typeface="Myriad Pro"/>
                <a:cs typeface="Myriad Pro"/>
              </a:rPr>
            </a:br>
            <a:br>
              <a:rPr lang="en-CA" sz="4000" dirty="0">
                <a:solidFill>
                  <a:srgbClr val="FFFFFF"/>
                </a:solidFill>
                <a:latin typeface="Myriad Pro"/>
                <a:cs typeface="Myriad Pro"/>
              </a:rPr>
            </a:br>
            <a:br>
              <a:rPr lang="en-CA" sz="4000" dirty="0">
                <a:solidFill>
                  <a:srgbClr val="FFFFFF"/>
                </a:solidFill>
                <a:latin typeface="Myriad Pro"/>
                <a:cs typeface="Myriad Pro"/>
              </a:rPr>
            </a:br>
            <a:br>
              <a:rPr lang="en-CA" sz="4000" dirty="0">
                <a:solidFill>
                  <a:srgbClr val="FFFFFF"/>
                </a:solidFill>
                <a:latin typeface="Myriad Pro"/>
                <a:cs typeface="Myriad Pro"/>
              </a:rPr>
            </a:br>
            <a:endParaRPr lang="en-CA" sz="4000" b="1" i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34818" name="Picture 2" descr="Discussion Board Best Practices | Learning Technologies at College of Du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31" y="2117699"/>
            <a:ext cx="5334000" cy="300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43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About 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cs typeface="Arial" pitchFamily="34" charset="0"/>
              </a:rPr>
              <a:t>Little Footprints Big Steps is a non-profit organization, founded in 2011, that works to reduce family separation in Haiti, caused largely by child trafficking. 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7643" t="29412" r="16642" b="45141"/>
          <a:stretch>
            <a:fillRect/>
          </a:stretch>
        </p:blipFill>
        <p:spPr bwMode="auto">
          <a:xfrm>
            <a:off x="5201323" y="2017059"/>
            <a:ext cx="3779323" cy="344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About 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>
                <a:cs typeface="Arial" pitchFamily="34" charset="0"/>
              </a:rPr>
              <a:t>1 in 4 children do not live with their families due to child trafficking </a:t>
            </a:r>
            <a:r>
              <a:rPr lang="en-US" dirty="0">
                <a:cs typeface="Arial" pitchFamily="34" charset="0"/>
              </a:rPr>
              <a:t>(U.S. Department of State 2020 Trafficking in Persons Report: Haiti). </a:t>
            </a:r>
          </a:p>
          <a:p>
            <a:pPr marL="114300" indent="0">
              <a:buNone/>
            </a:pPr>
            <a:endParaRPr lang="en-CA" dirty="0">
              <a:cs typeface="Arial" pitchFamily="34" charset="0"/>
            </a:endParaRPr>
          </a:p>
          <a:p>
            <a:pPr marL="114300" indent="0">
              <a:buNone/>
            </a:pPr>
            <a:r>
              <a:rPr lang="en" b="1" dirty="0">
                <a:cs typeface="Arial" pitchFamily="34" charset="0"/>
              </a:rPr>
              <a:t>We work to protect vulnerable children in Haiti by reuniting families </a:t>
            </a:r>
            <a:r>
              <a:rPr lang="en" dirty="0">
                <a:cs typeface="Arial" pitchFamily="34" charset="0"/>
              </a:rPr>
              <a:t>and empowering them with resources and opportunities to build a self-sufficient future.</a:t>
            </a:r>
            <a:endParaRPr lang="en-US" dirty="0">
              <a:cs typeface="Arial" pitchFamily="34" charset="0"/>
            </a:endParaRPr>
          </a:p>
          <a:p>
            <a:pPr marL="114300" indent="0">
              <a:buNone/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7643" t="29412" r="16642" b="45141"/>
          <a:stretch>
            <a:fillRect/>
          </a:stretch>
        </p:blipFill>
        <p:spPr bwMode="auto">
          <a:xfrm>
            <a:off x="5201323" y="2017059"/>
            <a:ext cx="3779323" cy="344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Child Trafficking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 fontScale="92500"/>
          </a:bodyPr>
          <a:lstStyle/>
          <a:p>
            <a:pPr marL="457200" indent="-342900">
              <a:buNone/>
            </a:pPr>
            <a:r>
              <a:rPr lang="en-US" sz="1800" dirty="0">
                <a:cs typeface="Arial" pitchFamily="34" charset="0"/>
              </a:rPr>
              <a:t>There are </a:t>
            </a:r>
            <a:r>
              <a:rPr lang="en-US" sz="1800" b="1" dirty="0">
                <a:cs typeface="Arial" pitchFamily="34" charset="0"/>
              </a:rPr>
              <a:t>4 prevalent causes of child trafficking </a:t>
            </a:r>
            <a:r>
              <a:rPr lang="en-US" sz="1800" dirty="0">
                <a:cs typeface="Arial" pitchFamily="34" charset="0"/>
              </a:rPr>
              <a:t>in Haiti.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1800" b="1" dirty="0">
                <a:cs typeface="Arial" pitchFamily="34" charset="0"/>
              </a:rPr>
              <a:t>Fraudulent orphanages </a:t>
            </a:r>
            <a:r>
              <a:rPr lang="en-US" sz="1800" dirty="0">
                <a:cs typeface="Arial" pitchFamily="34" charset="0"/>
              </a:rPr>
              <a:t>– For-profit orphanages which seek children from low-income families, promising a high quality of care and access to education. The children are used as a means to seek international donations. </a:t>
            </a:r>
          </a:p>
          <a:p>
            <a:pPr marL="777240" lvl="2" indent="0"/>
            <a:r>
              <a:rPr lang="en-US" dirty="0">
                <a:cs typeface="Arial" pitchFamily="34" charset="0"/>
              </a:rPr>
              <a:t>There are approximately 32,000 children living in Haitian orphanages. A 2018 audit found that: </a:t>
            </a:r>
          </a:p>
          <a:p>
            <a:pPr marL="810000" lvl="2" indent="0"/>
            <a:r>
              <a:rPr lang="en-US" dirty="0">
                <a:cs typeface="Arial" pitchFamily="34" charset="0"/>
              </a:rPr>
              <a:t> only 4.6% of orphanages met minimum standards</a:t>
            </a:r>
          </a:p>
          <a:p>
            <a:pPr marL="810000" lvl="2" indent="0"/>
            <a:r>
              <a:rPr lang="en-US" dirty="0">
                <a:cs typeface="Arial" pitchFamily="34" charset="0"/>
              </a:rPr>
              <a:t> only 15% were officially registered.</a:t>
            </a:r>
          </a:p>
          <a:p>
            <a:pPr marL="777600" lvl="1" indent="0"/>
            <a:r>
              <a:rPr lang="en-US" sz="1800" dirty="0">
                <a:cs typeface="Arial" pitchFamily="34" charset="0"/>
              </a:rPr>
              <a:t> </a:t>
            </a:r>
            <a:r>
              <a:rPr lang="en-US" sz="1800" b="1" dirty="0">
                <a:cs typeface="Arial" pitchFamily="34" charset="0"/>
              </a:rPr>
              <a:t>Over 80% of children in orphanages have a living parent and almost all have family members </a:t>
            </a:r>
            <a:r>
              <a:rPr lang="en-US" sz="1800" dirty="0">
                <a:cs typeface="Arial" pitchFamily="34" charset="0"/>
              </a:rPr>
              <a:t>(2021 Trafficking in Persons Report: Haiti).</a:t>
            </a:r>
          </a:p>
          <a:p>
            <a:pPr marL="11430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 descr="Orphanage beds.jpg"/>
          <p:cNvPicPr>
            <a:picLocks noChangeAspect="1"/>
          </p:cNvPicPr>
          <p:nvPr/>
        </p:nvPicPr>
        <p:blipFill>
          <a:blip r:embed="rId2"/>
          <a:srcRect l="12682" r="10701"/>
          <a:stretch>
            <a:fillRect/>
          </a:stretch>
        </p:blipFill>
        <p:spPr>
          <a:xfrm>
            <a:off x="5265884" y="1844400"/>
            <a:ext cx="3564322" cy="26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Child Trafficking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/>
          </a:bodyPr>
          <a:lstStyle/>
          <a:p>
            <a:pPr marL="457200" indent="-342900">
              <a:buFont typeface="+mj-lt"/>
              <a:buAutoNum type="arabicPeriod" startAt="2"/>
            </a:pPr>
            <a:r>
              <a:rPr lang="en-US" b="1" dirty="0" err="1">
                <a:cs typeface="Arial" pitchFamily="34" charset="0"/>
              </a:rPr>
              <a:t>Restavek</a:t>
            </a:r>
            <a:r>
              <a:rPr lang="en-US" b="1" dirty="0">
                <a:cs typeface="Arial" pitchFamily="34" charset="0"/>
              </a:rPr>
              <a:t> system</a:t>
            </a:r>
            <a:r>
              <a:rPr lang="en-US" dirty="0">
                <a:cs typeface="Arial" pitchFamily="34" charset="0"/>
              </a:rPr>
              <a:t> (child slavery) – Children are sought from low-income families to work for wealthier families, with the perception that they will be provided with healthy meals and education. </a:t>
            </a:r>
          </a:p>
          <a:p>
            <a:pPr marL="754380" lvl="1" indent="-342900"/>
            <a:r>
              <a:rPr lang="en-US" dirty="0">
                <a:cs typeface="Arial" pitchFamily="34" charset="0"/>
              </a:rPr>
              <a:t>This impacts an estimated 300,000 children. </a:t>
            </a:r>
          </a:p>
          <a:p>
            <a:pPr marL="754380" lvl="1" indent="-342900"/>
            <a:r>
              <a:rPr lang="en-US" dirty="0">
                <a:cs typeface="Arial" pitchFamily="34" charset="0"/>
              </a:rPr>
              <a:t>The children are often physically abused and receive little access to education (2021 Trafficking in Persons Report: Haiti).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 descr="restavek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132" y="1600199"/>
            <a:ext cx="3068267" cy="40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Child Trafficking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/>
          </a:bodyPr>
          <a:lstStyle/>
          <a:p>
            <a:pPr marL="457200" indent="-342900">
              <a:buFont typeface="+mj-lt"/>
              <a:buAutoNum type="arabicPeriod" startAt="3"/>
            </a:pPr>
            <a:r>
              <a:rPr lang="en-US" b="1" dirty="0">
                <a:cs typeface="Arial" pitchFamily="34" charset="0"/>
              </a:rPr>
              <a:t>Street children </a:t>
            </a:r>
            <a:r>
              <a:rPr lang="en-US" dirty="0">
                <a:cs typeface="Arial" pitchFamily="34" charset="0"/>
              </a:rPr>
              <a:t>– Street children in Haiti are vulnerable to different types of trafficking and are often fleeing prior trafficking (2021 Trafficking in Persons Report: Haiti). </a:t>
            </a:r>
          </a:p>
          <a:p>
            <a:pPr marL="457200" indent="-342900"/>
            <a:r>
              <a:rPr lang="en-CA" dirty="0">
                <a:cs typeface="Arial" pitchFamily="34" charset="0"/>
              </a:rPr>
              <a:t>Street children are currently being recruited by gangs to commit crimes. </a:t>
            </a:r>
            <a:endParaRPr lang="en-US" dirty="0">
              <a:cs typeface="Arial" pitchFamily="34" charset="0"/>
            </a:endParaRP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 descr="Street child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33" y="1950200"/>
            <a:ext cx="3730791" cy="27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Child Trafficking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 fontScale="92500" lnSpcReduction="10000"/>
          </a:bodyPr>
          <a:lstStyle/>
          <a:p>
            <a:pPr marL="457200" indent="-342900">
              <a:buFont typeface="+mj-lt"/>
              <a:buAutoNum type="arabicPeriod" startAt="4"/>
            </a:pPr>
            <a:r>
              <a:rPr lang="en-US" b="1" dirty="0"/>
              <a:t>Emergencies </a:t>
            </a:r>
            <a:r>
              <a:rPr lang="en-US" dirty="0"/>
              <a:t>– Due to Haiti’s fragile infrastructure, there is a high risk of children becoming separated from their families post emergencies (e.g., earthquakes) and falling risk to traffickers. </a:t>
            </a:r>
          </a:p>
          <a:p>
            <a:pPr marL="457200" indent="-342900"/>
            <a:r>
              <a:rPr lang="en-US" dirty="0"/>
              <a:t>For example, following the 2021 major earthquake, there was a high rate of children being abandoned and trafficked at the hospital. </a:t>
            </a:r>
          </a:p>
          <a:p>
            <a:pPr marL="457200" indent="-342900"/>
            <a:r>
              <a:rPr lang="en-US" dirty="0"/>
              <a:t>Little Footprints was asked to have staff monitor the hospitals to support vulnerable children and prevent trafficking. </a:t>
            </a:r>
          </a:p>
          <a:p>
            <a:pPr marL="114300" indent="0">
              <a:buNone/>
            </a:pPr>
            <a:r>
              <a:rPr lang="en-US" dirty="0"/>
              <a:t> </a:t>
            </a:r>
          </a:p>
          <a:p>
            <a:pPr marL="114300" indent="0">
              <a:buNone/>
            </a:pPr>
            <a:r>
              <a:rPr lang="en-US" sz="1800" b="1" i="1" dirty="0"/>
              <a:t>*Currently, authorities have noted an increase in children separated from their families due to the crisis. 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1026" name="Picture 2" descr="Haiti Earthquake Death Toll Rises to 1,419, Injured Now at 6,000 - Bloom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6133" y="2026085"/>
            <a:ext cx="3775281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5571-3036-42F9-87AC-EA747283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BBC"/>
                </a:solidFill>
                <a:latin typeface="Myriad Pro"/>
                <a:cs typeface="Myriad Pro"/>
              </a:rPr>
              <a:t>Empowering Families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00200"/>
            <a:ext cx="4903893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Little Footprints Big Steps empowers vulnerable families who have been separated, or who are at risk of separation, by: </a:t>
            </a:r>
          </a:p>
          <a:p>
            <a:pPr marL="114300" indent="0"/>
            <a:r>
              <a:rPr lang="en-US" dirty="0"/>
              <a:t> Empowering family self sufficiency through </a:t>
            </a:r>
            <a:r>
              <a:rPr lang="en-US" b="1" dirty="0"/>
              <a:t>income generating activities </a:t>
            </a:r>
            <a:r>
              <a:rPr lang="en-US" dirty="0"/>
              <a:t>such as business start up or agriculture</a:t>
            </a:r>
          </a:p>
          <a:p>
            <a:pPr marL="114300" indent="0"/>
            <a:r>
              <a:rPr lang="en-US" dirty="0"/>
              <a:t> Supporting children’s </a:t>
            </a:r>
            <a:r>
              <a:rPr lang="en-US" b="1" dirty="0"/>
              <a:t>access to healthcare</a:t>
            </a:r>
          </a:p>
          <a:p>
            <a:pPr marL="114300" indent="0"/>
            <a:r>
              <a:rPr lang="en-US" dirty="0"/>
              <a:t>Supporting children’s </a:t>
            </a:r>
            <a:r>
              <a:rPr lang="en-US" b="1" dirty="0"/>
              <a:t>access to education </a:t>
            </a:r>
          </a:p>
          <a:p>
            <a:pPr marL="114300" indent="0"/>
            <a:r>
              <a:rPr lang="en-US" dirty="0"/>
              <a:t> Building a stronger</a:t>
            </a:r>
            <a:r>
              <a:rPr lang="en-US" b="1" dirty="0"/>
              <a:t> child protection network</a:t>
            </a:r>
            <a:r>
              <a:rPr lang="en-US" dirty="0"/>
              <a:t> in partnership with local authorities </a:t>
            </a:r>
          </a:p>
          <a:p>
            <a:pPr marL="114300" indent="0"/>
            <a:r>
              <a:rPr lang="en-CA" dirty="0"/>
              <a:t> Responding to </a:t>
            </a:r>
            <a:r>
              <a:rPr lang="en-CA" b="1" dirty="0"/>
              <a:t>urgent/ critical needs </a:t>
            </a:r>
            <a:r>
              <a:rPr lang="en-CA" dirty="0"/>
              <a:t>of highly vulnerable children and families. </a:t>
            </a:r>
            <a:endParaRPr lang="en-US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CA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 descr="Moise foster home.jpeg"/>
          <p:cNvPicPr>
            <a:picLocks noChangeAspect="1"/>
          </p:cNvPicPr>
          <p:nvPr/>
        </p:nvPicPr>
        <p:blipFill>
          <a:blip r:embed="rId2"/>
          <a:srcRect l="12106" r="9844"/>
          <a:stretch>
            <a:fillRect/>
          </a:stretch>
        </p:blipFill>
        <p:spPr>
          <a:xfrm>
            <a:off x="5141085" y="1991763"/>
            <a:ext cx="37463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97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rgbClr val="102A79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7523</TotalTime>
  <Words>1624</Words>
  <Application>Microsoft Office PowerPoint</Application>
  <PresentationFormat>On-screen Show (4:3)</PresentationFormat>
  <Paragraphs>153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Rounded MT Bold</vt:lpstr>
      <vt:lpstr>Calibri</vt:lpstr>
      <vt:lpstr>Corbel Light</vt:lpstr>
      <vt:lpstr>Myriad</vt:lpstr>
      <vt:lpstr>Myriad Pro</vt:lpstr>
      <vt:lpstr>Adjacency</vt:lpstr>
      <vt:lpstr>PowerPoint Presentation</vt:lpstr>
      <vt:lpstr>About us    </vt:lpstr>
      <vt:lpstr>About Us</vt:lpstr>
      <vt:lpstr>About Us</vt:lpstr>
      <vt:lpstr>Child Trafficking</vt:lpstr>
      <vt:lpstr>Child Trafficking</vt:lpstr>
      <vt:lpstr>Child Trafficking</vt:lpstr>
      <vt:lpstr>Child Trafficking</vt:lpstr>
      <vt:lpstr>Empowering Families</vt:lpstr>
      <vt:lpstr>Key Needs &amp; Projects:  Haiti in Crisis       </vt:lpstr>
      <vt:lpstr>Escalating Needs</vt:lpstr>
      <vt:lpstr>Increasing Human Rights Violations</vt:lpstr>
      <vt:lpstr>Ongoing Supports</vt:lpstr>
      <vt:lpstr>Example</vt:lpstr>
      <vt:lpstr>5 Key Initiatives Seeking Partnership</vt:lpstr>
      <vt:lpstr>Urgent Need #1: Child Trafficking</vt:lpstr>
      <vt:lpstr>Urgent Need #1: Child Trafficking</vt:lpstr>
      <vt:lpstr>Urgent Need #2: Children’s Nursing</vt:lpstr>
      <vt:lpstr>Urgent Need #3: Access to Truck</vt:lpstr>
      <vt:lpstr>Rebuilding Project #1: Education</vt:lpstr>
      <vt:lpstr>Impact Made: Education</vt:lpstr>
      <vt:lpstr>Rebuilding Project #2: “Agro-Starter Kits” &amp; Micro Loans</vt:lpstr>
      <vt:lpstr>Impact Made: Micro Loans &amp; Agro-Starter Kits</vt:lpstr>
      <vt:lpstr>THANK YOU!</vt:lpstr>
      <vt:lpstr>Questions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cebdesign</dc:creator>
  <cp:lastModifiedBy>IFBS ADMIN</cp:lastModifiedBy>
  <cp:revision>1239</cp:revision>
  <dcterms:created xsi:type="dcterms:W3CDTF">2020-01-14T15:30:47Z</dcterms:created>
  <dcterms:modified xsi:type="dcterms:W3CDTF">2023-03-15T16:06:46Z</dcterms:modified>
</cp:coreProperties>
</file>