
<file path=[Content_Types].xml><?xml version="1.0" encoding="utf-8"?>
<Types xmlns="http://schemas.openxmlformats.org/package/2006/content-types">
  <Default Extension="emf" ContentType="image/x-emf"/>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2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21"/>
  </p:notesMasterIdLst>
  <p:sldIdLst>
    <p:sldId id="260" r:id="rId2"/>
    <p:sldId id="305" r:id="rId3"/>
    <p:sldId id="261" r:id="rId4"/>
    <p:sldId id="306" r:id="rId5"/>
    <p:sldId id="262" r:id="rId6"/>
    <p:sldId id="309" r:id="rId7"/>
    <p:sldId id="304" r:id="rId8"/>
    <p:sldId id="263" r:id="rId9"/>
    <p:sldId id="264" r:id="rId10"/>
    <p:sldId id="265" r:id="rId11"/>
    <p:sldId id="266" r:id="rId12"/>
    <p:sldId id="267" r:id="rId13"/>
    <p:sldId id="268" r:id="rId14"/>
    <p:sldId id="271" r:id="rId15"/>
    <p:sldId id="279" r:id="rId16"/>
    <p:sldId id="285" r:id="rId17"/>
    <p:sldId id="286" r:id="rId18"/>
    <p:sldId id="307" r:id="rId19"/>
    <p:sldId id="308" r:id="rId20"/>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33" autoAdjust="0"/>
  </p:normalViewPr>
  <p:slideViewPr>
    <p:cSldViewPr>
      <p:cViewPr varScale="1">
        <p:scale>
          <a:sx n="78" d="100"/>
          <a:sy n="78" d="100"/>
        </p:scale>
        <p:origin x="850" y="72"/>
      </p:cViewPr>
      <p:guideLst>
        <p:guide orient="horz" pos="2880"/>
        <p:guide pos="2160"/>
      </p:guideLst>
    </p:cSldViewPr>
  </p:slideViewPr>
  <p:notesTextViewPr>
    <p:cViewPr>
      <p:scale>
        <a:sx n="100" d="100"/>
        <a:sy n="100" d="100"/>
      </p:scale>
      <p:origin x="0" y="0"/>
    </p:cViewPr>
  </p:notesTextViewPr>
  <p:notesViewPr>
    <p:cSldViewPr>
      <p:cViewPr varScale="1">
        <p:scale>
          <a:sx n="62" d="100"/>
          <a:sy n="62" d="100"/>
        </p:scale>
        <p:origin x="3211"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AB70FD-2179-454C-AA81-3C02BB7141EA}" type="doc">
      <dgm:prSet loTypeId="urn:microsoft.com/office/officeart/2005/8/layout/vList5" loCatId="list" qsTypeId="urn:microsoft.com/office/officeart/2005/8/quickstyle/simple2" qsCatId="simple" csTypeId="urn:microsoft.com/office/officeart/2005/8/colors/accent0_3" csCatId="mainScheme"/>
      <dgm:spPr/>
      <dgm:t>
        <a:bodyPr/>
        <a:lstStyle/>
        <a:p>
          <a:endParaRPr lang="en-US"/>
        </a:p>
      </dgm:t>
    </dgm:pt>
    <dgm:pt modelId="{761D76DA-E485-4860-BFC5-9E0332948A6D}">
      <dgm:prSet/>
      <dgm:spPr/>
      <dgm:t>
        <a:bodyPr/>
        <a:lstStyle/>
        <a:p>
          <a:r>
            <a:rPr lang="en-US" b="0"/>
            <a:t>Role of the Program Coordinator</a:t>
          </a:r>
          <a:endParaRPr lang="en-US"/>
        </a:p>
      </dgm:t>
    </dgm:pt>
    <dgm:pt modelId="{D01D6359-D512-4960-BABE-1970A87E9A93}" type="parTrans" cxnId="{2362FF5D-FF13-4D28-ACCE-BC07D2FA673D}">
      <dgm:prSet/>
      <dgm:spPr/>
      <dgm:t>
        <a:bodyPr/>
        <a:lstStyle/>
        <a:p>
          <a:endParaRPr lang="en-US"/>
        </a:p>
      </dgm:t>
    </dgm:pt>
    <dgm:pt modelId="{A37189BD-D160-4EFB-8070-2FC590416C8A}" type="sibTrans" cxnId="{2362FF5D-FF13-4D28-ACCE-BC07D2FA673D}">
      <dgm:prSet/>
      <dgm:spPr/>
      <dgm:t>
        <a:bodyPr/>
        <a:lstStyle/>
        <a:p>
          <a:endParaRPr lang="en-US"/>
        </a:p>
      </dgm:t>
    </dgm:pt>
    <dgm:pt modelId="{52A223CB-7DD0-4AC9-88E1-427338BF4ECE}">
      <dgm:prSet/>
      <dgm:spPr/>
      <dgm:t>
        <a:bodyPr/>
        <a:lstStyle/>
        <a:p>
          <a:r>
            <a:rPr lang="en-US"/>
            <a:t>Each program’s staffing is different, based on the agreements with local participating police service(s), the role of the Program Coordinator includes:</a:t>
          </a:r>
        </a:p>
      </dgm:t>
    </dgm:pt>
    <dgm:pt modelId="{1C5295F6-62D2-46C7-958A-07884AB140EB}" type="parTrans" cxnId="{7FDFB132-017A-413D-A58D-0D3E67C588E3}">
      <dgm:prSet/>
      <dgm:spPr/>
      <dgm:t>
        <a:bodyPr/>
        <a:lstStyle/>
        <a:p>
          <a:endParaRPr lang="en-US"/>
        </a:p>
      </dgm:t>
    </dgm:pt>
    <dgm:pt modelId="{FA75EBC3-B620-4771-BCD2-104CE853300F}" type="sibTrans" cxnId="{7FDFB132-017A-413D-A58D-0D3E67C588E3}">
      <dgm:prSet/>
      <dgm:spPr/>
      <dgm:t>
        <a:bodyPr/>
        <a:lstStyle/>
        <a:p>
          <a:endParaRPr lang="en-US"/>
        </a:p>
      </dgm:t>
    </dgm:pt>
    <dgm:pt modelId="{02138E6D-4CE4-41A8-B5F7-80AECBA70F94}">
      <dgm:prSet/>
      <dgm:spPr/>
      <dgm:t>
        <a:bodyPr/>
        <a:lstStyle/>
        <a:p>
          <a:r>
            <a:rPr lang="en-US" b="1"/>
            <a:t>Tip Management</a:t>
          </a:r>
          <a:endParaRPr lang="en-US"/>
        </a:p>
      </dgm:t>
    </dgm:pt>
    <dgm:pt modelId="{059549BE-E12B-4399-9E18-8EC43DA364F6}" type="parTrans" cxnId="{9FF38A50-4419-4BF2-9571-96BFE5A65759}">
      <dgm:prSet/>
      <dgm:spPr/>
      <dgm:t>
        <a:bodyPr/>
        <a:lstStyle/>
        <a:p>
          <a:endParaRPr lang="en-US"/>
        </a:p>
      </dgm:t>
    </dgm:pt>
    <dgm:pt modelId="{6107D098-9442-4464-992A-2647CC154EDF}" type="sibTrans" cxnId="{9FF38A50-4419-4BF2-9571-96BFE5A65759}">
      <dgm:prSet/>
      <dgm:spPr/>
      <dgm:t>
        <a:bodyPr/>
        <a:lstStyle/>
        <a:p>
          <a:endParaRPr lang="en-US"/>
        </a:p>
      </dgm:t>
    </dgm:pt>
    <dgm:pt modelId="{66A24E8B-9808-4F6B-9D1B-9C17D61D24AD}">
      <dgm:prSet/>
      <dgm:spPr/>
      <dgm:t>
        <a:bodyPr/>
        <a:lstStyle/>
        <a:p>
          <a:r>
            <a:rPr lang="en-US" b="1"/>
            <a:t>Media Relations</a:t>
          </a:r>
          <a:endParaRPr lang="en-US"/>
        </a:p>
      </dgm:t>
    </dgm:pt>
    <dgm:pt modelId="{CD101E30-569B-4BDC-A7AF-B398070C1C52}" type="parTrans" cxnId="{635D98FC-568C-4CFD-93E4-9DF79543384B}">
      <dgm:prSet/>
      <dgm:spPr/>
      <dgm:t>
        <a:bodyPr/>
        <a:lstStyle/>
        <a:p>
          <a:endParaRPr lang="en-US"/>
        </a:p>
      </dgm:t>
    </dgm:pt>
    <dgm:pt modelId="{69215A53-D1AD-4C6F-87AA-D4552B184DDA}" type="sibTrans" cxnId="{635D98FC-568C-4CFD-93E4-9DF79543384B}">
      <dgm:prSet/>
      <dgm:spPr/>
      <dgm:t>
        <a:bodyPr/>
        <a:lstStyle/>
        <a:p>
          <a:endParaRPr lang="en-US"/>
        </a:p>
      </dgm:t>
    </dgm:pt>
    <dgm:pt modelId="{F8B08768-7B17-4D67-AEEC-A73A0B258DDB}">
      <dgm:prSet/>
      <dgm:spPr/>
      <dgm:t>
        <a:bodyPr/>
        <a:lstStyle/>
        <a:p>
          <a:r>
            <a:rPr lang="en-US" b="1"/>
            <a:t>Program Promotion</a:t>
          </a:r>
          <a:endParaRPr lang="en-US"/>
        </a:p>
      </dgm:t>
    </dgm:pt>
    <dgm:pt modelId="{655DECF7-0019-40ED-8E78-E3A9E25E165F}" type="parTrans" cxnId="{A748AC94-D4EB-4482-AFBB-BA9A361ED1A9}">
      <dgm:prSet/>
      <dgm:spPr/>
      <dgm:t>
        <a:bodyPr/>
        <a:lstStyle/>
        <a:p>
          <a:endParaRPr lang="en-US"/>
        </a:p>
      </dgm:t>
    </dgm:pt>
    <dgm:pt modelId="{8A3229C2-9C9E-4D29-B2EF-E25BFA3B0B4C}" type="sibTrans" cxnId="{A748AC94-D4EB-4482-AFBB-BA9A361ED1A9}">
      <dgm:prSet/>
      <dgm:spPr/>
      <dgm:t>
        <a:bodyPr/>
        <a:lstStyle/>
        <a:p>
          <a:endParaRPr lang="en-US"/>
        </a:p>
      </dgm:t>
    </dgm:pt>
    <dgm:pt modelId="{5E94F613-017D-46CF-9037-0DE5835BC80B}">
      <dgm:prSet/>
      <dgm:spPr/>
      <dgm:t>
        <a:bodyPr/>
        <a:lstStyle/>
        <a:p>
          <a:r>
            <a:rPr lang="en-US" b="1"/>
            <a:t>Administrative Responsibilities</a:t>
          </a:r>
          <a:endParaRPr lang="en-US"/>
        </a:p>
      </dgm:t>
    </dgm:pt>
    <dgm:pt modelId="{A7610832-34D8-4038-A9A0-5DEB3DD24DFF}" type="parTrans" cxnId="{85380F91-3995-46FC-AF99-818FE9DD5154}">
      <dgm:prSet/>
      <dgm:spPr/>
      <dgm:t>
        <a:bodyPr/>
        <a:lstStyle/>
        <a:p>
          <a:endParaRPr lang="en-US"/>
        </a:p>
      </dgm:t>
    </dgm:pt>
    <dgm:pt modelId="{D76EAF26-83D3-42A4-B9F5-CCCA2DFFD338}" type="sibTrans" cxnId="{85380F91-3995-46FC-AF99-818FE9DD5154}">
      <dgm:prSet/>
      <dgm:spPr/>
      <dgm:t>
        <a:bodyPr/>
        <a:lstStyle/>
        <a:p>
          <a:endParaRPr lang="en-US"/>
        </a:p>
      </dgm:t>
    </dgm:pt>
    <dgm:pt modelId="{381F6152-F3E0-49CB-B353-AE9298644BBA}" type="pres">
      <dgm:prSet presAssocID="{8AAB70FD-2179-454C-AA81-3C02BB7141EA}" presName="Name0" presStyleCnt="0">
        <dgm:presLayoutVars>
          <dgm:dir/>
          <dgm:animLvl val="lvl"/>
          <dgm:resizeHandles val="exact"/>
        </dgm:presLayoutVars>
      </dgm:prSet>
      <dgm:spPr/>
    </dgm:pt>
    <dgm:pt modelId="{D64C2147-0976-4A5A-900B-D0A093C1FCAB}" type="pres">
      <dgm:prSet presAssocID="{761D76DA-E485-4860-BFC5-9E0332948A6D}" presName="linNode" presStyleCnt="0"/>
      <dgm:spPr/>
    </dgm:pt>
    <dgm:pt modelId="{27B86C11-3B3A-4C1A-AB49-AF4A64E7EC3F}" type="pres">
      <dgm:prSet presAssocID="{761D76DA-E485-4860-BFC5-9E0332948A6D}" presName="parentText" presStyleLbl="node1" presStyleIdx="0" presStyleCnt="1">
        <dgm:presLayoutVars>
          <dgm:chMax val="1"/>
          <dgm:bulletEnabled val="1"/>
        </dgm:presLayoutVars>
      </dgm:prSet>
      <dgm:spPr/>
    </dgm:pt>
    <dgm:pt modelId="{DFCA83D2-5957-4471-B4BA-B0676A8B7626}" type="pres">
      <dgm:prSet presAssocID="{761D76DA-E485-4860-BFC5-9E0332948A6D}" presName="descendantText" presStyleLbl="alignAccFollowNode1" presStyleIdx="0" presStyleCnt="1">
        <dgm:presLayoutVars>
          <dgm:bulletEnabled val="1"/>
        </dgm:presLayoutVars>
      </dgm:prSet>
      <dgm:spPr/>
    </dgm:pt>
  </dgm:ptLst>
  <dgm:cxnLst>
    <dgm:cxn modelId="{C4AE6B02-D44C-473F-AD2C-A7B4DA57A10A}" type="presOf" srcId="{02138E6D-4CE4-41A8-B5F7-80AECBA70F94}" destId="{DFCA83D2-5957-4471-B4BA-B0676A8B7626}" srcOrd="0" destOrd="1" presId="urn:microsoft.com/office/officeart/2005/8/layout/vList5"/>
    <dgm:cxn modelId="{D0BB7121-2319-4BDB-8458-C6604406ACC5}" type="presOf" srcId="{761D76DA-E485-4860-BFC5-9E0332948A6D}" destId="{27B86C11-3B3A-4C1A-AB49-AF4A64E7EC3F}" srcOrd="0" destOrd="0" presId="urn:microsoft.com/office/officeart/2005/8/layout/vList5"/>
    <dgm:cxn modelId="{7FDFB132-017A-413D-A58D-0D3E67C588E3}" srcId="{761D76DA-E485-4860-BFC5-9E0332948A6D}" destId="{52A223CB-7DD0-4AC9-88E1-427338BF4ECE}" srcOrd="0" destOrd="0" parTransId="{1C5295F6-62D2-46C7-958A-07884AB140EB}" sibTransId="{FA75EBC3-B620-4771-BCD2-104CE853300F}"/>
    <dgm:cxn modelId="{2362FF5D-FF13-4D28-ACCE-BC07D2FA673D}" srcId="{8AAB70FD-2179-454C-AA81-3C02BB7141EA}" destId="{761D76DA-E485-4860-BFC5-9E0332948A6D}" srcOrd="0" destOrd="0" parTransId="{D01D6359-D512-4960-BABE-1970A87E9A93}" sibTransId="{A37189BD-D160-4EFB-8070-2FC590416C8A}"/>
    <dgm:cxn modelId="{714F1460-8255-422A-A465-C18FC9474E08}" type="presOf" srcId="{5E94F613-017D-46CF-9037-0DE5835BC80B}" destId="{DFCA83D2-5957-4471-B4BA-B0676A8B7626}" srcOrd="0" destOrd="4" presId="urn:microsoft.com/office/officeart/2005/8/layout/vList5"/>
    <dgm:cxn modelId="{9FF38A50-4419-4BF2-9571-96BFE5A65759}" srcId="{761D76DA-E485-4860-BFC5-9E0332948A6D}" destId="{02138E6D-4CE4-41A8-B5F7-80AECBA70F94}" srcOrd="1" destOrd="0" parTransId="{059549BE-E12B-4399-9E18-8EC43DA364F6}" sibTransId="{6107D098-9442-4464-992A-2647CC154EDF}"/>
    <dgm:cxn modelId="{BFFE748D-57FD-42E3-B29F-EBE0C5487CC4}" type="presOf" srcId="{52A223CB-7DD0-4AC9-88E1-427338BF4ECE}" destId="{DFCA83D2-5957-4471-B4BA-B0676A8B7626}" srcOrd="0" destOrd="0" presId="urn:microsoft.com/office/officeart/2005/8/layout/vList5"/>
    <dgm:cxn modelId="{85380F91-3995-46FC-AF99-818FE9DD5154}" srcId="{761D76DA-E485-4860-BFC5-9E0332948A6D}" destId="{5E94F613-017D-46CF-9037-0DE5835BC80B}" srcOrd="4" destOrd="0" parTransId="{A7610832-34D8-4038-A9A0-5DEB3DD24DFF}" sibTransId="{D76EAF26-83D3-42A4-B9F5-CCCA2DFFD338}"/>
    <dgm:cxn modelId="{A748AC94-D4EB-4482-AFBB-BA9A361ED1A9}" srcId="{761D76DA-E485-4860-BFC5-9E0332948A6D}" destId="{F8B08768-7B17-4D67-AEEC-A73A0B258DDB}" srcOrd="3" destOrd="0" parTransId="{655DECF7-0019-40ED-8E78-E3A9E25E165F}" sibTransId="{8A3229C2-9C9E-4D29-B2EF-E25BFA3B0B4C}"/>
    <dgm:cxn modelId="{922E599B-9EAE-4AF6-9CAB-6649E85F5824}" type="presOf" srcId="{66A24E8B-9808-4F6B-9D1B-9C17D61D24AD}" destId="{DFCA83D2-5957-4471-B4BA-B0676A8B7626}" srcOrd="0" destOrd="2" presId="urn:microsoft.com/office/officeart/2005/8/layout/vList5"/>
    <dgm:cxn modelId="{1C4E879C-595C-4B93-B2F9-736E413AE46D}" type="presOf" srcId="{8AAB70FD-2179-454C-AA81-3C02BB7141EA}" destId="{381F6152-F3E0-49CB-B353-AE9298644BBA}" srcOrd="0" destOrd="0" presId="urn:microsoft.com/office/officeart/2005/8/layout/vList5"/>
    <dgm:cxn modelId="{31EC18F0-2F67-4351-8CF8-E39DFA403D07}" type="presOf" srcId="{F8B08768-7B17-4D67-AEEC-A73A0B258DDB}" destId="{DFCA83D2-5957-4471-B4BA-B0676A8B7626}" srcOrd="0" destOrd="3" presId="urn:microsoft.com/office/officeart/2005/8/layout/vList5"/>
    <dgm:cxn modelId="{635D98FC-568C-4CFD-93E4-9DF79543384B}" srcId="{761D76DA-E485-4860-BFC5-9E0332948A6D}" destId="{66A24E8B-9808-4F6B-9D1B-9C17D61D24AD}" srcOrd="2" destOrd="0" parTransId="{CD101E30-569B-4BDC-A7AF-B398070C1C52}" sibTransId="{69215A53-D1AD-4C6F-87AA-D4552B184DDA}"/>
    <dgm:cxn modelId="{25DFCF84-BF97-4E1C-B2A3-5B711B8B8AFA}" type="presParOf" srcId="{381F6152-F3E0-49CB-B353-AE9298644BBA}" destId="{D64C2147-0976-4A5A-900B-D0A093C1FCAB}" srcOrd="0" destOrd="0" presId="urn:microsoft.com/office/officeart/2005/8/layout/vList5"/>
    <dgm:cxn modelId="{5D74CD9F-62E3-4C4F-8AF9-FC6ED1EFCC77}" type="presParOf" srcId="{D64C2147-0976-4A5A-900B-D0A093C1FCAB}" destId="{27B86C11-3B3A-4C1A-AB49-AF4A64E7EC3F}" srcOrd="0" destOrd="0" presId="urn:microsoft.com/office/officeart/2005/8/layout/vList5"/>
    <dgm:cxn modelId="{CEC2B2B1-CB7E-4144-BC97-F79F227CA470}" type="presParOf" srcId="{D64C2147-0976-4A5A-900B-D0A093C1FCAB}" destId="{DFCA83D2-5957-4471-B4BA-B0676A8B762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A83D2-5957-4471-B4BA-B0676A8B7626}">
      <dsp:nvSpPr>
        <dsp:cNvPr id="0" name=""/>
        <dsp:cNvSpPr/>
      </dsp:nvSpPr>
      <dsp:spPr>
        <a:xfrm rot="5400000">
          <a:off x="5911976" y="-1655158"/>
          <a:ext cx="2891790" cy="6925055"/>
        </a:xfrm>
        <a:prstGeom prst="round2SameRect">
          <a:avLst/>
        </a:prstGeom>
        <a:solidFill>
          <a:schemeClr val="dk2">
            <a:alpha val="90000"/>
            <a:tint val="40000"/>
            <a:hueOff val="0"/>
            <a:satOff val="0"/>
            <a:lumOff val="0"/>
            <a:alphaOff val="0"/>
          </a:schemeClr>
        </a:solidFill>
        <a:ln w="15875"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Each program’s staffing is different, based on the agreements with local participating police service(s), the role of the Program Coordinator includes:</a:t>
          </a:r>
        </a:p>
        <a:p>
          <a:pPr marL="228600" lvl="1" indent="-228600" algn="l" defTabSz="889000">
            <a:lnSpc>
              <a:spcPct val="90000"/>
            </a:lnSpc>
            <a:spcBef>
              <a:spcPct val="0"/>
            </a:spcBef>
            <a:spcAft>
              <a:spcPct val="15000"/>
            </a:spcAft>
            <a:buChar char="•"/>
          </a:pPr>
          <a:r>
            <a:rPr lang="en-US" sz="2000" b="1" kern="1200"/>
            <a:t>Tip Management</a:t>
          </a:r>
          <a:endParaRPr lang="en-US" sz="2000" kern="1200"/>
        </a:p>
        <a:p>
          <a:pPr marL="228600" lvl="1" indent="-228600" algn="l" defTabSz="889000">
            <a:lnSpc>
              <a:spcPct val="90000"/>
            </a:lnSpc>
            <a:spcBef>
              <a:spcPct val="0"/>
            </a:spcBef>
            <a:spcAft>
              <a:spcPct val="15000"/>
            </a:spcAft>
            <a:buChar char="•"/>
          </a:pPr>
          <a:r>
            <a:rPr lang="en-US" sz="2000" b="1" kern="1200"/>
            <a:t>Media Relations</a:t>
          </a:r>
          <a:endParaRPr lang="en-US" sz="2000" kern="1200"/>
        </a:p>
        <a:p>
          <a:pPr marL="228600" lvl="1" indent="-228600" algn="l" defTabSz="889000">
            <a:lnSpc>
              <a:spcPct val="90000"/>
            </a:lnSpc>
            <a:spcBef>
              <a:spcPct val="0"/>
            </a:spcBef>
            <a:spcAft>
              <a:spcPct val="15000"/>
            </a:spcAft>
            <a:buChar char="•"/>
          </a:pPr>
          <a:r>
            <a:rPr lang="en-US" sz="2000" b="1" kern="1200"/>
            <a:t>Program Promotion</a:t>
          </a:r>
          <a:endParaRPr lang="en-US" sz="2000" kern="1200"/>
        </a:p>
        <a:p>
          <a:pPr marL="228600" lvl="1" indent="-228600" algn="l" defTabSz="889000">
            <a:lnSpc>
              <a:spcPct val="90000"/>
            </a:lnSpc>
            <a:spcBef>
              <a:spcPct val="0"/>
            </a:spcBef>
            <a:spcAft>
              <a:spcPct val="15000"/>
            </a:spcAft>
            <a:buChar char="•"/>
          </a:pPr>
          <a:r>
            <a:rPr lang="en-US" sz="2000" b="1" kern="1200"/>
            <a:t>Administrative Responsibilities</a:t>
          </a:r>
          <a:endParaRPr lang="en-US" sz="2000" kern="1200"/>
        </a:p>
      </dsp:txBody>
      <dsp:txXfrm rot="-5400000">
        <a:off x="3895344" y="502640"/>
        <a:ext cx="6783889" cy="2609458"/>
      </dsp:txXfrm>
    </dsp:sp>
    <dsp:sp modelId="{27B86C11-3B3A-4C1A-AB49-AF4A64E7EC3F}">
      <dsp:nvSpPr>
        <dsp:cNvPr id="0" name=""/>
        <dsp:cNvSpPr/>
      </dsp:nvSpPr>
      <dsp:spPr>
        <a:xfrm>
          <a:off x="0" y="0"/>
          <a:ext cx="3895343" cy="3614738"/>
        </a:xfrm>
        <a:prstGeom prst="roundRect">
          <a:avLst/>
        </a:prstGeom>
        <a:solidFill>
          <a:schemeClr val="dk2">
            <a:hueOff val="0"/>
            <a:satOff val="0"/>
            <a:lumOff val="0"/>
            <a:alphaOff val="0"/>
          </a:schemeClr>
        </a:solidFill>
        <a:ln w="2857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b="0" kern="1200"/>
            <a:t>Role of the Program Coordinator</a:t>
          </a:r>
          <a:endParaRPr lang="en-US" sz="4200" kern="1200"/>
        </a:p>
      </dsp:txBody>
      <dsp:txXfrm>
        <a:off x="176457" y="176457"/>
        <a:ext cx="3542429" cy="326182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94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6567" y="1"/>
            <a:ext cx="3011699" cy="463942"/>
          </a:xfrm>
          <a:prstGeom prst="rect">
            <a:avLst/>
          </a:prstGeom>
        </p:spPr>
        <p:txBody>
          <a:bodyPr vert="horz" lIns="91440" tIns="45720" rIns="91440" bIns="45720" rtlCol="0"/>
          <a:lstStyle>
            <a:lvl1pPr algn="r">
              <a:defRPr sz="1200"/>
            </a:lvl1pPr>
          </a:lstStyle>
          <a:p>
            <a:fld id="{0CEA4FB2-5AD5-4397-973D-1FB557669686}" type="datetimeFigureOut">
              <a:rPr lang="en-US" smtClean="0"/>
              <a:t>3/10/2025</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008" y="4444862"/>
            <a:ext cx="5560060" cy="363670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134"/>
            <a:ext cx="3011699" cy="46394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6567" y="8772134"/>
            <a:ext cx="3011699" cy="463941"/>
          </a:xfrm>
          <a:prstGeom prst="rect">
            <a:avLst/>
          </a:prstGeom>
        </p:spPr>
        <p:txBody>
          <a:bodyPr vert="horz" lIns="91440" tIns="45720" rIns="91440" bIns="45720" rtlCol="0" anchor="b"/>
          <a:lstStyle>
            <a:lvl1pPr algn="r">
              <a:defRPr sz="1200"/>
            </a:lvl1pPr>
          </a:lstStyle>
          <a:p>
            <a:fld id="{B71828B6-E4F2-4162-BF48-AC69445B47C9}" type="slidenum">
              <a:rPr lang="en-US" smtClean="0"/>
              <a:t>‹#›</a:t>
            </a:fld>
            <a:endParaRPr lang="en-US"/>
          </a:p>
        </p:txBody>
      </p:sp>
    </p:spTree>
    <p:extLst>
      <p:ext uri="{BB962C8B-B14F-4D97-AF65-F5344CB8AC3E}">
        <p14:creationId xmlns:p14="http://schemas.microsoft.com/office/powerpoint/2010/main" val="2926617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89238" y="1154113"/>
            <a:ext cx="3455987" cy="1944687"/>
          </a:xfrm>
        </p:spPr>
      </p:sp>
      <p:sp>
        <p:nvSpPr>
          <p:cNvPr id="3" name="Notes Placeholder 2"/>
          <p:cNvSpPr>
            <a:spLocks noGrp="1"/>
          </p:cNvSpPr>
          <p:nvPr>
            <p:ph type="body" idx="1"/>
          </p:nvPr>
        </p:nvSpPr>
        <p:spPr>
          <a:xfrm>
            <a:off x="685165" y="3398837"/>
            <a:ext cx="5560060" cy="3636704"/>
          </a:xfrm>
        </p:spPr>
        <p:txBody>
          <a:bodyPr/>
          <a:lstStyle/>
          <a:p>
            <a:pPr>
              <a:buNone/>
            </a:pPr>
            <a:r>
              <a:rPr lang="en-US" b="1" dirty="0"/>
              <a:t>Today I am going to tell you a story, a true story…I think storytelling is important for at least 7 reasons:</a:t>
            </a:r>
          </a:p>
          <a:p>
            <a:pPr>
              <a:buNone/>
            </a:pPr>
            <a:r>
              <a:rPr lang="en-US" b="1" dirty="0"/>
              <a:t>1. They Help Us Understand the World</a:t>
            </a:r>
          </a:p>
          <a:p>
            <a:pPr>
              <a:buNone/>
            </a:pPr>
            <a:r>
              <a:rPr lang="en-US" dirty="0"/>
              <a:t>Stories provide context, meaning, and structure to human experiences. They help us make sense of complex ideas, emotions, and historical events.</a:t>
            </a:r>
          </a:p>
          <a:p>
            <a:pPr>
              <a:buNone/>
            </a:pPr>
            <a:r>
              <a:rPr lang="en-US" b="1" dirty="0"/>
              <a:t>2. They Build Connections</a:t>
            </a:r>
          </a:p>
          <a:p>
            <a:pPr>
              <a:buNone/>
            </a:pPr>
            <a:r>
              <a:rPr lang="en-US" dirty="0"/>
              <a:t>Stories create emotional bonds between people. Whether through books, movies, or personal experiences, they allow us to see life from different perspectives and foster empathy.</a:t>
            </a:r>
          </a:p>
          <a:p>
            <a:pPr>
              <a:buNone/>
            </a:pPr>
            <a:r>
              <a:rPr lang="en-US" b="1" dirty="0"/>
              <a:t>3. They Preserve Culture and History</a:t>
            </a:r>
          </a:p>
          <a:p>
            <a:pPr>
              <a:buNone/>
            </a:pPr>
            <a:r>
              <a:rPr lang="en-US" dirty="0"/>
              <a:t>Many cultures pass down knowledge and traditions through storytelling. Myths, legends, and folktales keep the past alive and shape cultural identities.</a:t>
            </a:r>
          </a:p>
          <a:p>
            <a:pPr>
              <a:buNone/>
            </a:pPr>
            <a:r>
              <a:rPr lang="en-US" b="1" dirty="0"/>
              <a:t>4. They Inspire and Teach</a:t>
            </a:r>
          </a:p>
          <a:p>
            <a:pPr>
              <a:buNone/>
            </a:pPr>
            <a:r>
              <a:rPr lang="en-US" dirty="0"/>
              <a:t>Stories teach moral lessons, share wisdom, and inspire action. Whether it’s a fable with a lesson or a biography of someone who changed the world, stories influence behavior and values.</a:t>
            </a:r>
          </a:p>
          <a:p>
            <a:pPr>
              <a:buNone/>
            </a:pPr>
            <a:r>
              <a:rPr lang="en-US" b="1" dirty="0"/>
              <a:t>5. They Entertain and Provide Escape</a:t>
            </a:r>
          </a:p>
          <a:p>
            <a:pPr>
              <a:buNone/>
            </a:pPr>
            <a:r>
              <a:rPr lang="en-US" dirty="0"/>
              <a:t>Good stories transport us to different worlds, offering a break from reality and sparking imagination.</a:t>
            </a:r>
          </a:p>
          <a:p>
            <a:pPr>
              <a:buNone/>
            </a:pPr>
            <a:r>
              <a:rPr lang="en-US" b="1" dirty="0"/>
              <a:t>6. They Shape Our Identities</a:t>
            </a:r>
          </a:p>
          <a:p>
            <a:pPr>
              <a:buNone/>
            </a:pPr>
            <a:r>
              <a:rPr lang="en-US" dirty="0"/>
              <a:t>The stories we tell ourselves and the ones we believe about our past shape our self-image and influence our future decisions.</a:t>
            </a:r>
          </a:p>
          <a:p>
            <a:pPr>
              <a:buNone/>
            </a:pPr>
            <a:r>
              <a:rPr lang="en-US" b="1" dirty="0"/>
              <a:t>7. They Drive Change</a:t>
            </a:r>
          </a:p>
          <a:p>
            <a:pPr>
              <a:buNone/>
            </a:pPr>
            <a:r>
              <a:rPr lang="en-US" dirty="0"/>
              <a:t>Powerful storytelling has led to social movements, policy changes, and revolutions. A well-told story can change minds and inspire action.</a:t>
            </a:r>
          </a:p>
          <a:p>
            <a:r>
              <a:rPr lang="en-US" dirty="0"/>
              <a:t>Stories are, at their core, how humans communicate, learn, and evolve. They make life richer and more meaningful. What kind of stories do you love?</a:t>
            </a:r>
          </a:p>
          <a:p>
            <a:endParaRPr lang="en-US" dirty="0"/>
          </a:p>
        </p:txBody>
      </p:sp>
      <p:sp>
        <p:nvSpPr>
          <p:cNvPr id="4" name="Slide Number Placeholder 3"/>
          <p:cNvSpPr>
            <a:spLocks noGrp="1"/>
          </p:cNvSpPr>
          <p:nvPr>
            <p:ph type="sldNum" sz="quarter" idx="5"/>
          </p:nvPr>
        </p:nvSpPr>
        <p:spPr/>
        <p:txBody>
          <a:bodyPr/>
          <a:lstStyle/>
          <a:p>
            <a:fld id="{B71828B6-E4F2-4162-BF48-AC69445B47C9}" type="slidenum">
              <a:rPr lang="en-US" smtClean="0"/>
              <a:t>1</a:t>
            </a:fld>
            <a:endParaRPr lang="en-US"/>
          </a:p>
        </p:txBody>
      </p:sp>
    </p:spTree>
    <p:extLst>
      <p:ext uri="{BB962C8B-B14F-4D97-AF65-F5344CB8AC3E}">
        <p14:creationId xmlns:p14="http://schemas.microsoft.com/office/powerpoint/2010/main" val="850432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12115" indent="0">
              <a:lnSpc>
                <a:spcPts val="1730"/>
              </a:lnSpc>
              <a:spcBef>
                <a:spcPts val="310"/>
              </a:spcBef>
              <a:buFont typeface="Arial"/>
              <a:buNone/>
              <a:tabLst>
                <a:tab pos="241300" algn="l"/>
              </a:tabLst>
            </a:pPr>
            <a:r>
              <a:rPr lang="en-US" sz="1200" dirty="0">
                <a:latin typeface="Calibri"/>
                <a:cs typeface="Calibri"/>
              </a:rPr>
              <a:t>To understand just what Crime Stoppers does, it’s important to know </a:t>
            </a:r>
          </a:p>
          <a:p>
            <a:pPr marL="241300" marR="412115" indent="-228600">
              <a:lnSpc>
                <a:spcPts val="1730"/>
              </a:lnSpc>
              <a:spcBef>
                <a:spcPts val="0"/>
              </a:spcBef>
              <a:buFont typeface="Arial"/>
              <a:buChar char="•"/>
              <a:tabLst>
                <a:tab pos="241300" algn="l"/>
              </a:tabLst>
            </a:pPr>
            <a:r>
              <a:rPr lang="en-US" sz="1200" b="1" dirty="0">
                <a:latin typeface="Calibri"/>
                <a:cs typeface="Calibri"/>
              </a:rPr>
              <a:t>Crime Stoppers are NOT the police.</a:t>
            </a:r>
          </a:p>
          <a:p>
            <a:pPr marL="241300" marR="412115" indent="-228600">
              <a:lnSpc>
                <a:spcPts val="1730"/>
              </a:lnSpc>
              <a:spcBef>
                <a:spcPts val="0"/>
              </a:spcBef>
              <a:buFont typeface="Arial"/>
              <a:buChar char="•"/>
              <a:tabLst>
                <a:tab pos="241300" algn="l"/>
              </a:tabLst>
            </a:pPr>
            <a:r>
              <a:rPr lang="en-US" sz="1200" dirty="0">
                <a:latin typeface="Calibri"/>
                <a:cs typeface="Calibri"/>
              </a:rPr>
              <a:t>Crime</a:t>
            </a:r>
            <a:r>
              <a:rPr lang="en-US" sz="1200" spc="-40" dirty="0">
                <a:latin typeface="Calibri"/>
                <a:cs typeface="Calibri"/>
              </a:rPr>
              <a:t> </a:t>
            </a:r>
            <a:r>
              <a:rPr lang="en-US" sz="1200" dirty="0">
                <a:latin typeface="Calibri"/>
                <a:cs typeface="Calibri"/>
              </a:rPr>
              <a:t>Stoppers</a:t>
            </a:r>
            <a:r>
              <a:rPr lang="en-US" sz="1200" spc="-25" dirty="0">
                <a:latin typeface="Calibri"/>
                <a:cs typeface="Calibri"/>
              </a:rPr>
              <a:t> </a:t>
            </a:r>
            <a:r>
              <a:rPr lang="en-US" sz="1200" dirty="0">
                <a:latin typeface="Calibri"/>
                <a:cs typeface="Calibri"/>
              </a:rPr>
              <a:t>is</a:t>
            </a:r>
            <a:r>
              <a:rPr lang="en-US" sz="1200" spc="-50" dirty="0">
                <a:latin typeface="Calibri"/>
                <a:cs typeface="Calibri"/>
              </a:rPr>
              <a:t> </a:t>
            </a:r>
            <a:r>
              <a:rPr lang="en-US" sz="1200" dirty="0">
                <a:latin typeface="Calibri"/>
                <a:cs typeface="Calibri"/>
              </a:rPr>
              <a:t>an</a:t>
            </a:r>
            <a:r>
              <a:rPr lang="en-US" sz="1200" spc="-40" dirty="0">
                <a:latin typeface="Calibri"/>
                <a:cs typeface="Calibri"/>
              </a:rPr>
              <a:t> </a:t>
            </a:r>
            <a:r>
              <a:rPr lang="en-US" sz="1200" spc="-10" dirty="0">
                <a:latin typeface="Calibri"/>
                <a:cs typeface="Calibri"/>
              </a:rPr>
              <a:t>anonymous</a:t>
            </a:r>
            <a:r>
              <a:rPr lang="en-US" sz="1200" spc="-30" dirty="0">
                <a:latin typeface="Calibri"/>
                <a:cs typeface="Calibri"/>
              </a:rPr>
              <a:t> </a:t>
            </a:r>
            <a:r>
              <a:rPr lang="en-US" sz="1200" dirty="0">
                <a:latin typeface="Calibri"/>
                <a:cs typeface="Calibri"/>
              </a:rPr>
              <a:t>and</a:t>
            </a:r>
            <a:r>
              <a:rPr lang="en-US" sz="1200" spc="-55" dirty="0">
                <a:latin typeface="Calibri"/>
                <a:cs typeface="Calibri"/>
              </a:rPr>
              <a:t> </a:t>
            </a:r>
            <a:r>
              <a:rPr lang="en-US" sz="1200" spc="-10" dirty="0">
                <a:latin typeface="Calibri"/>
                <a:cs typeface="Calibri"/>
              </a:rPr>
              <a:t>confidential </a:t>
            </a:r>
            <a:r>
              <a:rPr lang="en-US" sz="1200" dirty="0">
                <a:latin typeface="Calibri"/>
                <a:cs typeface="Calibri"/>
              </a:rPr>
              <a:t>method</a:t>
            </a:r>
            <a:r>
              <a:rPr lang="en-US" sz="1200" spc="-50" dirty="0">
                <a:latin typeface="Calibri"/>
                <a:cs typeface="Calibri"/>
              </a:rPr>
              <a:t> </a:t>
            </a:r>
            <a:r>
              <a:rPr lang="en-US" sz="1200" dirty="0">
                <a:latin typeface="Calibri"/>
                <a:cs typeface="Calibri"/>
              </a:rPr>
              <a:t>of</a:t>
            </a:r>
            <a:r>
              <a:rPr lang="en-US" sz="1200" spc="-65" dirty="0">
                <a:latin typeface="Calibri"/>
                <a:cs typeface="Calibri"/>
              </a:rPr>
              <a:t> </a:t>
            </a:r>
            <a:r>
              <a:rPr lang="en-US" sz="1200" dirty="0">
                <a:latin typeface="Calibri"/>
                <a:cs typeface="Calibri"/>
              </a:rPr>
              <a:t>reporting</a:t>
            </a:r>
            <a:r>
              <a:rPr lang="en-US" sz="1200" spc="-45" dirty="0">
                <a:latin typeface="Calibri"/>
                <a:cs typeface="Calibri"/>
              </a:rPr>
              <a:t> </a:t>
            </a:r>
            <a:r>
              <a:rPr lang="en-US" sz="1200" spc="-10" dirty="0">
                <a:latin typeface="Calibri"/>
                <a:cs typeface="Calibri"/>
              </a:rPr>
              <a:t>crime</a:t>
            </a:r>
            <a:endParaRPr lang="en-US" sz="1200" dirty="0">
              <a:latin typeface="Calibri"/>
              <a:cs typeface="Calibri"/>
            </a:endParaRPr>
          </a:p>
          <a:p>
            <a:pPr marL="240665" indent="-227965">
              <a:lnSpc>
                <a:spcPts val="1825"/>
              </a:lnSpc>
              <a:spcBef>
                <a:spcPts val="0"/>
              </a:spcBef>
              <a:buFont typeface="Arial"/>
              <a:buChar char="•"/>
              <a:tabLst>
                <a:tab pos="240665" algn="l"/>
              </a:tabLst>
            </a:pPr>
            <a:r>
              <a:rPr lang="en-US" sz="1200" spc="-10" dirty="0">
                <a:latin typeface="Calibri"/>
                <a:cs typeface="Calibri"/>
              </a:rPr>
              <a:t>It is an Intermediary</a:t>
            </a:r>
            <a:r>
              <a:rPr lang="en-US" sz="1200" spc="-40" dirty="0">
                <a:latin typeface="Calibri"/>
                <a:cs typeface="Calibri"/>
              </a:rPr>
              <a:t> </a:t>
            </a:r>
            <a:r>
              <a:rPr lang="en-US" sz="1200" dirty="0">
                <a:latin typeface="Calibri"/>
                <a:cs typeface="Calibri"/>
              </a:rPr>
              <a:t>between</a:t>
            </a:r>
            <a:r>
              <a:rPr lang="en-US" sz="1200" spc="-10" dirty="0">
                <a:latin typeface="Calibri"/>
                <a:cs typeface="Calibri"/>
              </a:rPr>
              <a:t> </a:t>
            </a:r>
            <a:r>
              <a:rPr lang="en-US" sz="1200" dirty="0">
                <a:latin typeface="Calibri"/>
                <a:cs typeface="Calibri"/>
              </a:rPr>
              <a:t>Tipster</a:t>
            </a:r>
            <a:r>
              <a:rPr lang="en-US" sz="1200" spc="-40" dirty="0">
                <a:latin typeface="Calibri"/>
                <a:cs typeface="Calibri"/>
              </a:rPr>
              <a:t> </a:t>
            </a:r>
            <a:r>
              <a:rPr lang="en-US" sz="1200" dirty="0">
                <a:latin typeface="Calibri"/>
                <a:cs typeface="Calibri"/>
              </a:rPr>
              <a:t>and</a:t>
            </a:r>
            <a:r>
              <a:rPr lang="en-US" sz="1200" spc="-50" dirty="0">
                <a:latin typeface="Calibri"/>
                <a:cs typeface="Calibri"/>
              </a:rPr>
              <a:t> </a:t>
            </a:r>
            <a:r>
              <a:rPr lang="en-US" sz="1200" spc="-20" dirty="0">
                <a:latin typeface="Calibri"/>
                <a:cs typeface="Calibri"/>
              </a:rPr>
              <a:t>Investigator</a:t>
            </a:r>
            <a:r>
              <a:rPr lang="en-US" sz="1200" spc="-55" dirty="0">
                <a:latin typeface="Calibri"/>
                <a:cs typeface="Calibri"/>
              </a:rPr>
              <a:t> </a:t>
            </a:r>
            <a:r>
              <a:rPr lang="en-US" sz="1200" dirty="0">
                <a:latin typeface="Calibri"/>
                <a:cs typeface="Calibri"/>
              </a:rPr>
              <a:t>when</a:t>
            </a:r>
            <a:r>
              <a:rPr lang="en-US" sz="1200" spc="-30" dirty="0">
                <a:latin typeface="Calibri"/>
                <a:cs typeface="Calibri"/>
              </a:rPr>
              <a:t> </a:t>
            </a:r>
            <a:r>
              <a:rPr lang="en-US" sz="1200" spc="-50" dirty="0">
                <a:latin typeface="Calibri"/>
                <a:cs typeface="Calibri"/>
              </a:rPr>
              <a:t>a </a:t>
            </a:r>
            <a:r>
              <a:rPr lang="en-US" sz="1200" dirty="0">
                <a:latin typeface="Calibri"/>
                <a:cs typeface="Calibri"/>
              </a:rPr>
              <a:t>member</a:t>
            </a:r>
            <a:r>
              <a:rPr lang="en-US" sz="1200" spc="-35" dirty="0">
                <a:latin typeface="Calibri"/>
                <a:cs typeface="Calibri"/>
              </a:rPr>
              <a:t> </a:t>
            </a:r>
            <a:r>
              <a:rPr lang="en-US" sz="1200" dirty="0">
                <a:latin typeface="Calibri"/>
                <a:cs typeface="Calibri"/>
              </a:rPr>
              <a:t>of</a:t>
            </a:r>
            <a:r>
              <a:rPr lang="en-US" sz="1200" spc="-55" dirty="0">
                <a:latin typeface="Calibri"/>
                <a:cs typeface="Calibri"/>
              </a:rPr>
              <a:t> </a:t>
            </a:r>
            <a:r>
              <a:rPr lang="en-US" sz="1200" dirty="0">
                <a:latin typeface="Calibri"/>
                <a:cs typeface="Calibri"/>
              </a:rPr>
              <a:t>the</a:t>
            </a:r>
            <a:r>
              <a:rPr lang="en-US" sz="1200" spc="-45" dirty="0">
                <a:latin typeface="Calibri"/>
                <a:cs typeface="Calibri"/>
              </a:rPr>
              <a:t> </a:t>
            </a:r>
            <a:r>
              <a:rPr lang="en-US" sz="1200" dirty="0">
                <a:latin typeface="Calibri"/>
                <a:cs typeface="Calibri"/>
              </a:rPr>
              <a:t>public</a:t>
            </a:r>
            <a:r>
              <a:rPr lang="en-US" sz="1200" spc="-75" dirty="0">
                <a:latin typeface="Calibri"/>
                <a:cs typeface="Calibri"/>
              </a:rPr>
              <a:t> </a:t>
            </a:r>
            <a:r>
              <a:rPr lang="en-US" sz="1200" dirty="0">
                <a:latin typeface="Calibri"/>
                <a:cs typeface="Calibri"/>
              </a:rPr>
              <a:t>wants</a:t>
            </a:r>
            <a:r>
              <a:rPr lang="en-US" sz="1200" spc="-55" dirty="0">
                <a:latin typeface="Calibri"/>
                <a:cs typeface="Calibri"/>
              </a:rPr>
              <a:t> </a:t>
            </a:r>
            <a:r>
              <a:rPr lang="en-US" sz="1200" dirty="0">
                <a:latin typeface="Calibri"/>
                <a:cs typeface="Calibri"/>
              </a:rPr>
              <a:t>to</a:t>
            </a:r>
            <a:r>
              <a:rPr lang="en-US" sz="1200" spc="-50" dirty="0">
                <a:latin typeface="Calibri"/>
                <a:cs typeface="Calibri"/>
              </a:rPr>
              <a:t> </a:t>
            </a:r>
            <a:r>
              <a:rPr lang="en-US" sz="1200" dirty="0">
                <a:latin typeface="Calibri"/>
                <a:cs typeface="Calibri"/>
              </a:rPr>
              <a:t>report</a:t>
            </a:r>
            <a:r>
              <a:rPr lang="en-US" sz="1200" spc="-20" dirty="0">
                <a:latin typeface="Calibri"/>
                <a:cs typeface="Calibri"/>
              </a:rPr>
              <a:t> </a:t>
            </a:r>
            <a:r>
              <a:rPr lang="en-US" sz="1200" spc="-10" dirty="0">
                <a:latin typeface="Calibri"/>
                <a:cs typeface="Calibri"/>
              </a:rPr>
              <a:t>crime</a:t>
            </a:r>
          </a:p>
          <a:p>
            <a:pPr marL="241300" marR="80645" indent="-228600">
              <a:lnSpc>
                <a:spcPts val="1730"/>
              </a:lnSpc>
              <a:spcBef>
                <a:spcPts val="0"/>
              </a:spcBef>
              <a:buFont typeface="Arial"/>
              <a:buChar char="•"/>
              <a:tabLst>
                <a:tab pos="241300" algn="l"/>
              </a:tabLst>
            </a:pPr>
            <a:r>
              <a:rPr lang="en-US" sz="1200" dirty="0">
                <a:latin typeface="Calibri"/>
                <a:cs typeface="Calibri"/>
              </a:rPr>
              <a:t>Crime</a:t>
            </a:r>
            <a:r>
              <a:rPr lang="en-US" sz="1200" spc="-40" dirty="0">
                <a:latin typeface="Calibri"/>
                <a:cs typeface="Calibri"/>
              </a:rPr>
              <a:t> </a:t>
            </a:r>
            <a:r>
              <a:rPr lang="en-US" sz="1200" dirty="0">
                <a:latin typeface="Calibri"/>
                <a:cs typeface="Calibri"/>
              </a:rPr>
              <a:t>Stoppers</a:t>
            </a:r>
            <a:r>
              <a:rPr lang="en-US" sz="1200" spc="-15" dirty="0">
                <a:latin typeface="Calibri"/>
                <a:cs typeface="Calibri"/>
              </a:rPr>
              <a:t> </a:t>
            </a:r>
            <a:r>
              <a:rPr lang="en-US" sz="1200" dirty="0">
                <a:latin typeface="Calibri"/>
                <a:cs typeface="Calibri"/>
              </a:rPr>
              <a:t>is</a:t>
            </a:r>
            <a:r>
              <a:rPr lang="en-US" sz="1200" spc="-50" dirty="0">
                <a:latin typeface="Calibri"/>
                <a:cs typeface="Calibri"/>
              </a:rPr>
              <a:t> </a:t>
            </a:r>
            <a:r>
              <a:rPr lang="en-US" sz="1200" spc="-10" dirty="0">
                <a:latin typeface="Calibri"/>
                <a:cs typeface="Calibri"/>
              </a:rPr>
              <a:t>protected</a:t>
            </a:r>
            <a:r>
              <a:rPr lang="en-US" sz="1200" spc="-20" dirty="0">
                <a:latin typeface="Calibri"/>
                <a:cs typeface="Calibri"/>
              </a:rPr>
              <a:t> </a:t>
            </a:r>
            <a:r>
              <a:rPr lang="en-US" sz="1200" dirty="0">
                <a:latin typeface="Calibri"/>
                <a:cs typeface="Calibri"/>
              </a:rPr>
              <a:t>by</a:t>
            </a:r>
            <a:r>
              <a:rPr lang="en-US" sz="1200" spc="-30" dirty="0">
                <a:latin typeface="Calibri"/>
                <a:cs typeface="Calibri"/>
              </a:rPr>
              <a:t> </a:t>
            </a:r>
            <a:r>
              <a:rPr lang="en-US" sz="1200" dirty="0">
                <a:latin typeface="Calibri"/>
                <a:cs typeface="Calibri"/>
              </a:rPr>
              <a:t>Case</a:t>
            </a:r>
            <a:r>
              <a:rPr lang="en-US" sz="1200" spc="-40" dirty="0">
                <a:latin typeface="Calibri"/>
                <a:cs typeface="Calibri"/>
              </a:rPr>
              <a:t> </a:t>
            </a:r>
            <a:r>
              <a:rPr lang="en-US" sz="1200" dirty="0">
                <a:latin typeface="Calibri"/>
                <a:cs typeface="Calibri"/>
              </a:rPr>
              <a:t>Law</a:t>
            </a:r>
            <a:r>
              <a:rPr lang="en-US" sz="1200" spc="-35" dirty="0">
                <a:latin typeface="Calibri"/>
                <a:cs typeface="Calibri"/>
              </a:rPr>
              <a:t> </a:t>
            </a:r>
            <a:r>
              <a:rPr lang="en-US" sz="1200" dirty="0">
                <a:latin typeface="Calibri"/>
                <a:cs typeface="Calibri"/>
              </a:rPr>
              <a:t>(R</a:t>
            </a:r>
            <a:r>
              <a:rPr lang="en-US" sz="1200" spc="-20" dirty="0">
                <a:latin typeface="Calibri"/>
                <a:cs typeface="Calibri"/>
              </a:rPr>
              <a:t> </a:t>
            </a:r>
            <a:r>
              <a:rPr lang="en-US" sz="1200" dirty="0">
                <a:latin typeface="Calibri"/>
                <a:cs typeface="Calibri"/>
              </a:rPr>
              <a:t>vs</a:t>
            </a:r>
            <a:r>
              <a:rPr lang="en-US" sz="1200" spc="-20" dirty="0">
                <a:latin typeface="Calibri"/>
                <a:cs typeface="Calibri"/>
              </a:rPr>
              <a:t> </a:t>
            </a:r>
            <a:r>
              <a:rPr lang="en-US" sz="1200" spc="-10" dirty="0" err="1">
                <a:latin typeface="Calibri"/>
                <a:cs typeface="Calibri"/>
              </a:rPr>
              <a:t>Leipert</a:t>
            </a:r>
            <a:r>
              <a:rPr lang="en-US" sz="1200" spc="-10" dirty="0">
                <a:latin typeface="Calibri"/>
                <a:cs typeface="Calibri"/>
              </a:rPr>
              <a:t> </a:t>
            </a:r>
            <a:r>
              <a:rPr lang="en-US" sz="1200" dirty="0">
                <a:latin typeface="Calibri"/>
                <a:cs typeface="Calibri"/>
              </a:rPr>
              <a:t>1997/R</a:t>
            </a:r>
            <a:r>
              <a:rPr lang="en-US" sz="1200" spc="-15" dirty="0">
                <a:latin typeface="Calibri"/>
                <a:cs typeface="Calibri"/>
              </a:rPr>
              <a:t> </a:t>
            </a:r>
            <a:r>
              <a:rPr lang="en-US" sz="1200" dirty="0">
                <a:latin typeface="Calibri"/>
                <a:cs typeface="Calibri"/>
              </a:rPr>
              <a:t>vs</a:t>
            </a:r>
            <a:r>
              <a:rPr lang="en-US" sz="1200" spc="-35" dirty="0">
                <a:latin typeface="Calibri"/>
                <a:cs typeface="Calibri"/>
              </a:rPr>
              <a:t> </a:t>
            </a:r>
            <a:r>
              <a:rPr lang="en-US" sz="1200" dirty="0">
                <a:latin typeface="Calibri"/>
                <a:cs typeface="Calibri"/>
              </a:rPr>
              <a:t>Durham</a:t>
            </a:r>
            <a:r>
              <a:rPr lang="en-US" sz="1200" spc="-35" dirty="0">
                <a:latin typeface="Calibri"/>
                <a:cs typeface="Calibri"/>
              </a:rPr>
              <a:t> </a:t>
            </a:r>
            <a:r>
              <a:rPr lang="en-US" sz="1200" dirty="0">
                <a:latin typeface="Calibri"/>
                <a:cs typeface="Calibri"/>
              </a:rPr>
              <a:t>CS</a:t>
            </a:r>
            <a:r>
              <a:rPr lang="en-US" sz="1200" spc="-45" dirty="0">
                <a:latin typeface="Calibri"/>
                <a:cs typeface="Calibri"/>
              </a:rPr>
              <a:t> </a:t>
            </a:r>
            <a:r>
              <a:rPr lang="en-US" sz="1200" spc="-10" dirty="0">
                <a:latin typeface="Calibri"/>
                <a:cs typeface="Calibri"/>
              </a:rPr>
              <a:t>2017). The Tipster’s identify is protected by law.</a:t>
            </a:r>
          </a:p>
          <a:p>
            <a:pPr marL="241300" marR="80645" lvl="0" indent="-228600">
              <a:lnSpc>
                <a:spcPts val="1730"/>
              </a:lnSpc>
              <a:spcBef>
                <a:spcPts val="0"/>
              </a:spcBef>
              <a:buFont typeface="Arial"/>
              <a:buChar char="•"/>
              <a:tabLst>
                <a:tab pos="241300" algn="l"/>
              </a:tabLst>
            </a:pPr>
            <a:r>
              <a:rPr lang="en-US" sz="1200" spc="-10" dirty="0">
                <a:latin typeface="Calibri"/>
                <a:cs typeface="Calibri"/>
              </a:rPr>
              <a:t>A Crime Stoppers tip is the exclusive property of the Crime Stoppers program and not the property of the Crown Attorney or the police.</a:t>
            </a:r>
          </a:p>
          <a:p>
            <a:pPr marL="241300" marR="80645" lvl="0" indent="-228600">
              <a:lnSpc>
                <a:spcPts val="1730"/>
              </a:lnSpc>
              <a:spcBef>
                <a:spcPts val="0"/>
              </a:spcBef>
              <a:buFont typeface="Arial"/>
              <a:buChar char="•"/>
              <a:tabLst>
                <a:tab pos="241300" algn="l"/>
              </a:tabLst>
            </a:pPr>
            <a:r>
              <a:rPr lang="en-US" sz="1200" spc="-10" dirty="0">
                <a:latin typeface="Calibri"/>
                <a:cs typeface="Calibri"/>
              </a:rPr>
              <a:t>There is case law protecting the sanctity of Crime Stoppers tip information (R v </a:t>
            </a:r>
            <a:r>
              <a:rPr lang="en-US" sz="1200" spc="-10" dirty="0" err="1">
                <a:latin typeface="Calibri"/>
                <a:cs typeface="Calibri"/>
              </a:rPr>
              <a:t>Leipert</a:t>
            </a:r>
            <a:r>
              <a:rPr lang="en-US" sz="1200" spc="-10" dirty="0">
                <a:latin typeface="Calibri"/>
                <a:cs typeface="Calibri"/>
              </a:rPr>
              <a:t> 1997) and, as such, efforts by defense counsel, the Crown Attorney or a police agency to obtain disclosure of a Tip are met with refusal and the matter is referred to OACS Legal Counsel.</a:t>
            </a:r>
          </a:p>
          <a:p>
            <a:pPr marL="241300" marR="191135" indent="-228600">
              <a:lnSpc>
                <a:spcPts val="1730"/>
              </a:lnSpc>
              <a:spcBef>
                <a:spcPts val="0"/>
              </a:spcBef>
              <a:buFont typeface="Arial"/>
              <a:buChar char="•"/>
              <a:tabLst>
                <a:tab pos="241300" algn="l"/>
              </a:tabLst>
            </a:pPr>
            <a:r>
              <a:rPr lang="en-US" sz="1200" dirty="0">
                <a:latin typeface="Calibri"/>
                <a:cs typeface="Calibri"/>
              </a:rPr>
              <a:t>Designed</a:t>
            </a:r>
            <a:r>
              <a:rPr lang="en-US" sz="1200" spc="-45" dirty="0">
                <a:latin typeface="Calibri"/>
                <a:cs typeface="Calibri"/>
              </a:rPr>
              <a:t> </a:t>
            </a:r>
            <a:r>
              <a:rPr lang="en-US" sz="1200" dirty="0">
                <a:latin typeface="Calibri"/>
                <a:cs typeface="Calibri"/>
              </a:rPr>
              <a:t>to</a:t>
            </a:r>
            <a:r>
              <a:rPr lang="en-US" sz="1200" spc="-35" dirty="0">
                <a:latin typeface="Calibri"/>
                <a:cs typeface="Calibri"/>
              </a:rPr>
              <a:t> </a:t>
            </a:r>
            <a:r>
              <a:rPr lang="en-US" sz="1200" dirty="0">
                <a:latin typeface="Calibri"/>
                <a:cs typeface="Calibri"/>
              </a:rPr>
              <a:t>be</a:t>
            </a:r>
            <a:r>
              <a:rPr lang="en-US" sz="1200" spc="-45" dirty="0">
                <a:latin typeface="Calibri"/>
                <a:cs typeface="Calibri"/>
              </a:rPr>
              <a:t> </a:t>
            </a:r>
            <a:r>
              <a:rPr lang="en-US" sz="1200" dirty="0">
                <a:latin typeface="Calibri"/>
                <a:cs typeface="Calibri"/>
              </a:rPr>
              <a:t>guided</a:t>
            </a:r>
            <a:r>
              <a:rPr lang="en-US" sz="1200" spc="-50" dirty="0">
                <a:latin typeface="Calibri"/>
                <a:cs typeface="Calibri"/>
              </a:rPr>
              <a:t> </a:t>
            </a:r>
            <a:r>
              <a:rPr lang="en-US" sz="1200" dirty="0">
                <a:latin typeface="Calibri"/>
                <a:cs typeface="Calibri"/>
              </a:rPr>
              <a:t>by</a:t>
            </a:r>
            <a:r>
              <a:rPr lang="en-US" sz="1200" spc="-35" dirty="0">
                <a:latin typeface="Calibri"/>
                <a:cs typeface="Calibri"/>
              </a:rPr>
              <a:t> </a:t>
            </a:r>
            <a:r>
              <a:rPr lang="en-US" sz="1200" dirty="0">
                <a:latin typeface="Calibri"/>
                <a:cs typeface="Calibri"/>
              </a:rPr>
              <a:t>a</a:t>
            </a:r>
            <a:r>
              <a:rPr lang="en-US" sz="1200" spc="-45" dirty="0">
                <a:latin typeface="Calibri"/>
                <a:cs typeface="Calibri"/>
              </a:rPr>
              <a:t> </a:t>
            </a:r>
            <a:r>
              <a:rPr lang="en-US" sz="1200" spc="-10" dirty="0">
                <a:latin typeface="Calibri"/>
                <a:cs typeface="Calibri"/>
              </a:rPr>
              <a:t>volunteer</a:t>
            </a:r>
            <a:r>
              <a:rPr lang="en-US" sz="1200" spc="-40" dirty="0">
                <a:latin typeface="Calibri"/>
                <a:cs typeface="Calibri"/>
              </a:rPr>
              <a:t> </a:t>
            </a:r>
            <a:r>
              <a:rPr lang="en-US" sz="1200" dirty="0">
                <a:latin typeface="Calibri"/>
                <a:cs typeface="Calibri"/>
              </a:rPr>
              <a:t>Board</a:t>
            </a:r>
            <a:r>
              <a:rPr lang="en-US" sz="1200" spc="-10" dirty="0">
                <a:latin typeface="Calibri"/>
                <a:cs typeface="Calibri"/>
              </a:rPr>
              <a:t> </a:t>
            </a:r>
            <a:r>
              <a:rPr lang="en-US" sz="1200" spc="-25" dirty="0">
                <a:latin typeface="Calibri"/>
                <a:cs typeface="Calibri"/>
              </a:rPr>
              <a:t>of </a:t>
            </a:r>
            <a:r>
              <a:rPr lang="en-US" sz="1200" spc="-10" dirty="0">
                <a:latin typeface="Calibri"/>
                <a:cs typeface="Calibri"/>
              </a:rPr>
              <a:t>Directors</a:t>
            </a:r>
            <a:r>
              <a:rPr lang="en-US" sz="1200" dirty="0">
                <a:latin typeface="Calibri"/>
                <a:cs typeface="Calibri"/>
              </a:rPr>
              <a:t> in</a:t>
            </a:r>
            <a:r>
              <a:rPr lang="en-US" sz="1200" spc="-35" dirty="0">
                <a:latin typeface="Calibri"/>
                <a:cs typeface="Calibri"/>
              </a:rPr>
              <a:t> </a:t>
            </a:r>
            <a:r>
              <a:rPr lang="en-US" sz="1200" spc="-10" dirty="0">
                <a:latin typeface="Calibri"/>
                <a:cs typeface="Calibri"/>
              </a:rPr>
              <a:t>partnership</a:t>
            </a:r>
            <a:r>
              <a:rPr lang="en-US" sz="1200" spc="-30" dirty="0">
                <a:latin typeface="Calibri"/>
                <a:cs typeface="Calibri"/>
              </a:rPr>
              <a:t> </a:t>
            </a:r>
            <a:r>
              <a:rPr lang="en-US" sz="1200" dirty="0">
                <a:latin typeface="Calibri"/>
                <a:cs typeface="Calibri"/>
              </a:rPr>
              <a:t>with</a:t>
            </a:r>
            <a:r>
              <a:rPr lang="en-US" sz="1200" spc="-30" dirty="0">
                <a:latin typeface="Calibri"/>
                <a:cs typeface="Calibri"/>
              </a:rPr>
              <a:t> </a:t>
            </a:r>
            <a:r>
              <a:rPr lang="en-US" sz="1200" dirty="0">
                <a:latin typeface="Calibri"/>
                <a:cs typeface="Calibri"/>
              </a:rPr>
              <a:t>a</a:t>
            </a:r>
            <a:r>
              <a:rPr lang="en-US" sz="1200" spc="-20" dirty="0">
                <a:latin typeface="Calibri"/>
                <a:cs typeface="Calibri"/>
              </a:rPr>
              <a:t> </a:t>
            </a:r>
            <a:r>
              <a:rPr lang="en-US" sz="1200" spc="-10" dirty="0">
                <a:latin typeface="Calibri"/>
                <a:cs typeface="Calibri"/>
              </a:rPr>
              <a:t>Program</a:t>
            </a:r>
            <a:r>
              <a:rPr lang="en-US" sz="1200" spc="-5" dirty="0">
                <a:latin typeface="Calibri"/>
                <a:cs typeface="Calibri"/>
              </a:rPr>
              <a:t> </a:t>
            </a:r>
            <a:r>
              <a:rPr lang="en-US" sz="1200" spc="-10" dirty="0">
                <a:latin typeface="Calibri"/>
                <a:cs typeface="Calibri"/>
              </a:rPr>
              <a:t>Coordinator</a:t>
            </a:r>
            <a:endParaRPr lang="en-US" sz="1200" dirty="0">
              <a:latin typeface="Calibri"/>
              <a:cs typeface="Calibri"/>
            </a:endParaRPr>
          </a:p>
          <a:p>
            <a:pPr marL="241300" marR="572135" indent="-228600">
              <a:lnSpc>
                <a:spcPts val="1730"/>
              </a:lnSpc>
              <a:spcBef>
                <a:spcPts val="0"/>
              </a:spcBef>
              <a:buFont typeface="Arial"/>
              <a:buChar char="•"/>
              <a:tabLst>
                <a:tab pos="241300" algn="l"/>
              </a:tabLst>
            </a:pPr>
            <a:r>
              <a:rPr lang="en-US" sz="1200" spc="-10" dirty="0">
                <a:latin typeface="Calibri"/>
                <a:cs typeface="Calibri"/>
              </a:rPr>
              <a:t>Charitable</a:t>
            </a:r>
            <a:r>
              <a:rPr lang="en-US" sz="1200" spc="-50" dirty="0">
                <a:latin typeface="Calibri"/>
                <a:cs typeface="Calibri"/>
              </a:rPr>
              <a:t> </a:t>
            </a:r>
            <a:r>
              <a:rPr lang="en-US" sz="1200" spc="-10" dirty="0">
                <a:latin typeface="Calibri"/>
                <a:cs typeface="Calibri"/>
              </a:rPr>
              <a:t>organization,</a:t>
            </a:r>
            <a:r>
              <a:rPr lang="en-US" sz="1200" spc="-45" dirty="0">
                <a:latin typeface="Calibri"/>
                <a:cs typeface="Calibri"/>
              </a:rPr>
              <a:t> </a:t>
            </a:r>
            <a:r>
              <a:rPr lang="en-US" sz="1200" spc="-10" dirty="0">
                <a:latin typeface="Calibri"/>
                <a:cs typeface="Calibri"/>
              </a:rPr>
              <a:t>registered</a:t>
            </a:r>
            <a:r>
              <a:rPr lang="en-US" sz="1200" spc="-15" dirty="0">
                <a:latin typeface="Calibri"/>
                <a:cs typeface="Calibri"/>
              </a:rPr>
              <a:t> </a:t>
            </a:r>
            <a:r>
              <a:rPr lang="en-US" sz="1200" dirty="0">
                <a:latin typeface="Calibri"/>
                <a:cs typeface="Calibri"/>
              </a:rPr>
              <a:t>with</a:t>
            </a:r>
            <a:r>
              <a:rPr lang="en-US" sz="1200" spc="-45" dirty="0">
                <a:latin typeface="Calibri"/>
                <a:cs typeface="Calibri"/>
              </a:rPr>
              <a:t> </a:t>
            </a:r>
            <a:r>
              <a:rPr lang="en-US" sz="1200" spc="-10" dirty="0">
                <a:latin typeface="Calibri"/>
                <a:cs typeface="Calibri"/>
              </a:rPr>
              <a:t>Canada </a:t>
            </a:r>
            <a:r>
              <a:rPr lang="en-US" sz="1200" dirty="0">
                <a:latin typeface="Calibri"/>
                <a:cs typeface="Calibri"/>
              </a:rPr>
              <a:t>Revenue</a:t>
            </a:r>
            <a:r>
              <a:rPr lang="en-US" sz="1200" spc="-65" dirty="0">
                <a:latin typeface="Calibri"/>
                <a:cs typeface="Calibri"/>
              </a:rPr>
              <a:t> </a:t>
            </a:r>
            <a:r>
              <a:rPr lang="en-US" sz="1200" dirty="0">
                <a:latin typeface="Calibri"/>
                <a:cs typeface="Calibri"/>
              </a:rPr>
              <a:t>Agency</a:t>
            </a:r>
            <a:r>
              <a:rPr lang="en-US" sz="1200" spc="-80" dirty="0">
                <a:latin typeface="Calibri"/>
                <a:cs typeface="Calibri"/>
              </a:rPr>
              <a:t> </a:t>
            </a:r>
            <a:r>
              <a:rPr lang="en-US" sz="1200" spc="-10" dirty="0">
                <a:latin typeface="Calibri"/>
                <a:cs typeface="Calibri"/>
              </a:rPr>
              <a:t>(CRA)</a:t>
            </a:r>
            <a:endParaRPr lang="en-US" sz="1200" dirty="0">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B71828B6-E4F2-4162-BF48-AC69445B47C9}" type="slidenum">
              <a:rPr lang="en-US" smtClean="0"/>
              <a:t>10</a:t>
            </a:fld>
            <a:endParaRPr lang="en-US"/>
          </a:p>
        </p:txBody>
      </p:sp>
    </p:spTree>
    <p:extLst>
      <p:ext uri="{BB962C8B-B14F-4D97-AF65-F5344CB8AC3E}">
        <p14:creationId xmlns:p14="http://schemas.microsoft.com/office/powerpoint/2010/main" val="3661484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mentioned “partnership” several times already, so wo do we partner with?</a:t>
            </a:r>
          </a:p>
          <a:p>
            <a:r>
              <a:rPr lang="en-US" dirty="0"/>
              <a:t>-we don’t just partner with the police</a:t>
            </a:r>
          </a:p>
          <a:p>
            <a:r>
              <a:rPr lang="en-US" dirty="0"/>
              <a:t>-Canadian Border Security Agency</a:t>
            </a:r>
          </a:p>
          <a:p>
            <a:r>
              <a:rPr lang="en-US" dirty="0"/>
              <a:t>-Ministry of Natural Resources</a:t>
            </a:r>
          </a:p>
          <a:p>
            <a:r>
              <a:rPr lang="en-US" dirty="0"/>
              <a:t>-Ministry of the Environment</a:t>
            </a:r>
          </a:p>
          <a:p>
            <a:endParaRPr lang="en-US" dirty="0"/>
          </a:p>
          <a:p>
            <a:r>
              <a:rPr lang="en-US" dirty="0"/>
              <a:t>So, we may partner with several agencies, but we are NOT the police. No one on our board is a sworn member of any police force, or agency mentioned above. </a:t>
            </a:r>
          </a:p>
          <a:p>
            <a:endParaRPr lang="en-US" dirty="0"/>
          </a:p>
          <a:p>
            <a:r>
              <a:rPr lang="en-US" dirty="0"/>
              <a:t>We do have however, strong relationship with our partners. They can investigate matters that the rest of us are not equipped or authorized to do.</a:t>
            </a:r>
          </a:p>
          <a:p>
            <a:endParaRPr lang="en-US" dirty="0"/>
          </a:p>
          <a:p>
            <a:r>
              <a:rPr lang="en-US" dirty="0"/>
              <a:t>Partnership isn’t simply Crime Stoppers sending tips to the police either. These agencies can support us as well through helping to provide a vehicle, maintain that vehicle, they can provide staff to act as a Coordinator. They assist us with local events, such as information booths, parades, community events.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71828B6-E4F2-4162-BF48-AC69445B47C9}" type="slidenum">
              <a:rPr lang="en-US" smtClean="0"/>
              <a:t>11</a:t>
            </a:fld>
            <a:endParaRPr lang="en-US"/>
          </a:p>
        </p:txBody>
      </p:sp>
    </p:spTree>
    <p:extLst>
      <p:ext uri="{BB962C8B-B14F-4D97-AF65-F5344CB8AC3E}">
        <p14:creationId xmlns:p14="http://schemas.microsoft.com/office/powerpoint/2010/main" val="3369447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now know how Crime Stoppers came to be, who we are – what we do…I want to explain HOW we do it.</a:t>
            </a:r>
          </a:p>
          <a:p>
            <a:r>
              <a:rPr lang="en-US" dirty="0"/>
              <a:t>Here’s a clearer version of the steps:</a:t>
            </a:r>
          </a:p>
          <a:p>
            <a:pPr>
              <a:buFont typeface="+mj-lt"/>
              <a:buAutoNum type="arabicPeriod"/>
            </a:pPr>
            <a:r>
              <a:rPr lang="en-US" dirty="0"/>
              <a:t> Tips are submitted either by calling 1-800-222-TIPS or through the website.</a:t>
            </a:r>
          </a:p>
          <a:p>
            <a:pPr>
              <a:buFont typeface="+mj-lt"/>
              <a:buAutoNum type="arabicPeriod"/>
            </a:pPr>
            <a:r>
              <a:rPr lang="en-US" dirty="0"/>
              <a:t> A Program Coordinator reviews and sanitizes the received tips.</a:t>
            </a:r>
          </a:p>
          <a:p>
            <a:pPr>
              <a:buFont typeface="+mj-lt"/>
              <a:buAutoNum type="arabicPeriod"/>
            </a:pPr>
            <a:r>
              <a:rPr lang="en-US" dirty="0"/>
              <a:t> The sanitized tips are then sent to an investigator via P3 software.</a:t>
            </a:r>
          </a:p>
          <a:p>
            <a:pPr>
              <a:buFont typeface="+mj-lt"/>
              <a:buAutoNum type="arabicPeriod"/>
            </a:pPr>
            <a:r>
              <a:rPr lang="en-US" dirty="0"/>
              <a:t> The investigator is required to provide updates (dispositions) on the tip.</a:t>
            </a:r>
          </a:p>
          <a:p>
            <a:pPr>
              <a:buFont typeface="+mj-lt"/>
              <a:buAutoNum type="arabicPeriod"/>
            </a:pPr>
            <a:r>
              <a:rPr lang="en-US" dirty="0"/>
              <a:t> The investigator determines whether the tipster qualifies for a reward.</a:t>
            </a:r>
          </a:p>
          <a:p>
            <a:pPr>
              <a:buFont typeface="+mj-lt"/>
              <a:buAutoNum type="arabicPeriod"/>
            </a:pPr>
            <a:r>
              <a:rPr lang="en-US" dirty="0"/>
              <a:t> The investigator ensures accountability throughout the process.</a:t>
            </a:r>
          </a:p>
          <a:p>
            <a:pPr>
              <a:buFont typeface="+mj-lt"/>
              <a:buAutoNum type="arabicPeriod"/>
            </a:pPr>
            <a:r>
              <a:rPr lang="en-US" dirty="0"/>
              <a:t> Tips are not considered the property of the police; they belong to the Crime Stoppers program.</a:t>
            </a:r>
          </a:p>
          <a:p>
            <a:pPr>
              <a:buFont typeface="+mj-lt"/>
              <a:buAutoNum type="arabicPeriod"/>
            </a:pPr>
            <a:r>
              <a:rPr lang="en-US" dirty="0"/>
              <a:t> Once an arrest is made, the investigator’s disposition helps determine the reward value, which must be approved by the Board.</a:t>
            </a:r>
          </a:p>
          <a:p>
            <a:pPr>
              <a:buFont typeface="+mj-lt"/>
              <a:buAutoNum type="arabicPeriod"/>
            </a:pPr>
            <a:r>
              <a:rPr lang="en-US" dirty="0"/>
              <a:t> If the tipster qualifies, they are eligible for a cash reward.</a:t>
            </a:r>
          </a:p>
          <a:p>
            <a:pPr>
              <a:buFont typeface="+mj-lt"/>
              <a:buAutoNum type="arabicPeriod"/>
            </a:pPr>
            <a:r>
              <a:rPr lang="en-US" dirty="0"/>
              <a:t> Tipsters must follow up with Crime Stoppers, as there is no way for Crime Stoppers to contact them directly.</a:t>
            </a:r>
          </a:p>
          <a:p>
            <a:pPr>
              <a:buFont typeface="+mj-lt"/>
              <a:buNone/>
            </a:pPr>
            <a:endParaRPr lang="en-US" dirty="0"/>
          </a:p>
          <a:p>
            <a:pPr>
              <a:buFont typeface="+mj-lt"/>
              <a:buNone/>
            </a:pPr>
            <a:r>
              <a:rPr lang="en-US" dirty="0"/>
              <a:t>AT NO TIME DOES A BOARD MEMBER HAVE ACCESS TO THE TIPS, OR THE TIPSTER INFORMATION.</a:t>
            </a:r>
          </a:p>
          <a:p>
            <a:endParaRPr lang="en-US" dirty="0"/>
          </a:p>
          <a:p>
            <a:endParaRPr lang="en-US" dirty="0"/>
          </a:p>
        </p:txBody>
      </p:sp>
      <p:sp>
        <p:nvSpPr>
          <p:cNvPr id="4" name="Slide Number Placeholder 3"/>
          <p:cNvSpPr>
            <a:spLocks noGrp="1"/>
          </p:cNvSpPr>
          <p:nvPr>
            <p:ph type="sldNum" sz="quarter" idx="5"/>
          </p:nvPr>
        </p:nvSpPr>
        <p:spPr/>
        <p:txBody>
          <a:bodyPr/>
          <a:lstStyle/>
          <a:p>
            <a:fld id="{B71828B6-E4F2-4162-BF48-AC69445B47C9}" type="slidenum">
              <a:rPr lang="en-US" smtClean="0"/>
              <a:t>12</a:t>
            </a:fld>
            <a:endParaRPr lang="en-US"/>
          </a:p>
        </p:txBody>
      </p:sp>
    </p:spTree>
    <p:extLst>
      <p:ext uri="{BB962C8B-B14F-4D97-AF65-F5344CB8AC3E}">
        <p14:creationId xmlns:p14="http://schemas.microsoft.com/office/powerpoint/2010/main" val="2804539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discuss with you the role of the board.</a:t>
            </a:r>
          </a:p>
        </p:txBody>
      </p:sp>
      <p:sp>
        <p:nvSpPr>
          <p:cNvPr id="4" name="Slide Number Placeholder 3"/>
          <p:cNvSpPr>
            <a:spLocks noGrp="1"/>
          </p:cNvSpPr>
          <p:nvPr>
            <p:ph type="sldNum" sz="quarter" idx="5"/>
          </p:nvPr>
        </p:nvSpPr>
        <p:spPr/>
        <p:txBody>
          <a:bodyPr/>
          <a:lstStyle/>
          <a:p>
            <a:fld id="{B71828B6-E4F2-4162-BF48-AC69445B47C9}" type="slidenum">
              <a:rPr lang="en-US" smtClean="0"/>
              <a:t>13</a:t>
            </a:fld>
            <a:endParaRPr lang="en-US"/>
          </a:p>
        </p:txBody>
      </p:sp>
    </p:spTree>
    <p:extLst>
      <p:ext uri="{BB962C8B-B14F-4D97-AF65-F5344CB8AC3E}">
        <p14:creationId xmlns:p14="http://schemas.microsoft.com/office/powerpoint/2010/main" val="2037064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8638" y="1154113"/>
            <a:ext cx="4446587" cy="2501900"/>
          </a:xfrm>
        </p:spPr>
      </p:sp>
      <p:sp>
        <p:nvSpPr>
          <p:cNvPr id="3" name="Notes Placeholder 2"/>
          <p:cNvSpPr>
            <a:spLocks noGrp="1"/>
          </p:cNvSpPr>
          <p:nvPr>
            <p:ph type="body" idx="1"/>
          </p:nvPr>
        </p:nvSpPr>
        <p:spPr>
          <a:xfrm>
            <a:off x="661180" y="3971353"/>
            <a:ext cx="5560060" cy="3636704"/>
          </a:xfrm>
        </p:spPr>
        <p:txBody>
          <a:bodyPr/>
          <a:lstStyle/>
          <a:p>
            <a:r>
              <a:rPr lang="en-US" dirty="0"/>
              <a:t>While it is a volunteer position, we have to apply just like anyone would to a “regular job”.</a:t>
            </a:r>
          </a:p>
          <a:p>
            <a:pPr marL="171450" indent="-171450">
              <a:buFont typeface="Arial" panose="020B0604020202020204" pitchFamily="34" charset="0"/>
              <a:buChar char="•"/>
            </a:pPr>
            <a:r>
              <a:rPr lang="en-US" dirty="0"/>
              <a:t>We complete an application, we consent to a CR check and Social Media review</a:t>
            </a:r>
          </a:p>
          <a:p>
            <a:pPr marL="171450" indent="-171450">
              <a:buFont typeface="Arial" panose="020B0604020202020204" pitchFamily="34" charset="0"/>
              <a:buChar char="•"/>
            </a:pPr>
            <a:r>
              <a:rPr lang="en-US" dirty="0"/>
              <a:t>We are interviewed by 1 or 2 existing members of the board</a:t>
            </a:r>
          </a:p>
          <a:p>
            <a:pPr marL="171450" indent="-171450">
              <a:buFont typeface="Arial" panose="020B0604020202020204" pitchFamily="34" charset="0"/>
              <a:buChar char="•"/>
            </a:pPr>
            <a:r>
              <a:rPr lang="en-US" dirty="0"/>
              <a:t>Then we are provided with information on what the board does and a copy of the bylaws</a:t>
            </a:r>
          </a:p>
          <a:p>
            <a:pPr marL="171450" indent="-171450">
              <a:buFont typeface="Arial" panose="020B0604020202020204" pitchFamily="34" charset="0"/>
              <a:buChar char="•"/>
            </a:pPr>
            <a:r>
              <a:rPr lang="en-US" dirty="0"/>
              <a:t>If we pass the interview, the board will review our application and a vote is taken </a:t>
            </a:r>
          </a:p>
          <a:p>
            <a:pPr marL="171450" indent="-171450">
              <a:buFont typeface="Arial" panose="020B0604020202020204" pitchFamily="34" charset="0"/>
              <a:buChar char="•"/>
            </a:pPr>
            <a:r>
              <a:rPr lang="en-US" dirty="0"/>
              <a:t>The final stage is we take an oath of Confidentiality and are given a Board Handbook.</a:t>
            </a:r>
          </a:p>
          <a:p>
            <a:pPr marL="184150" indent="-171450">
              <a:lnSpc>
                <a:spcPct val="100000"/>
              </a:lnSpc>
              <a:spcBef>
                <a:spcPts val="735"/>
              </a:spcBef>
              <a:buFont typeface="Arial" panose="020B0604020202020204" pitchFamily="34" charset="0"/>
              <a:buChar char="•"/>
              <a:tabLst>
                <a:tab pos="240665" algn="l"/>
              </a:tabLst>
            </a:pPr>
            <a:endParaRPr lang="en-US" sz="1200" dirty="0">
              <a:latin typeface="Calibri"/>
              <a:cs typeface="Calibri"/>
            </a:endParaRPr>
          </a:p>
          <a:p>
            <a:pPr marL="12700" indent="0">
              <a:lnSpc>
                <a:spcPct val="100000"/>
              </a:lnSpc>
              <a:spcBef>
                <a:spcPts val="735"/>
              </a:spcBef>
              <a:buFont typeface="Arial"/>
              <a:buNone/>
              <a:tabLst>
                <a:tab pos="240665" algn="l"/>
              </a:tabLst>
            </a:pPr>
            <a:r>
              <a:rPr lang="en-US" sz="1200" dirty="0">
                <a:latin typeface="Calibri"/>
                <a:cs typeface="Calibri"/>
              </a:rPr>
              <a:t>Once on the board, what do we do? The work of the board is largely fundraising…but there are tasks required outside of that: </a:t>
            </a:r>
          </a:p>
          <a:p>
            <a:pPr marL="240665" indent="-227965">
              <a:lnSpc>
                <a:spcPct val="100000"/>
              </a:lnSpc>
              <a:spcBef>
                <a:spcPts val="735"/>
              </a:spcBef>
              <a:buFont typeface="Arial"/>
              <a:buChar char="•"/>
              <a:tabLst>
                <a:tab pos="240665" algn="l"/>
              </a:tabLst>
            </a:pPr>
            <a:r>
              <a:rPr lang="en-US" sz="1200" dirty="0">
                <a:latin typeface="Calibri"/>
                <a:cs typeface="Calibri"/>
              </a:rPr>
              <a:t>Administer</a:t>
            </a:r>
            <a:r>
              <a:rPr lang="en-US" sz="1200" spc="-35" dirty="0">
                <a:latin typeface="Calibri"/>
                <a:cs typeface="Calibri"/>
              </a:rPr>
              <a:t> </a:t>
            </a:r>
            <a:r>
              <a:rPr lang="en-US" sz="1200" dirty="0">
                <a:latin typeface="Calibri"/>
                <a:cs typeface="Calibri"/>
              </a:rPr>
              <a:t>the</a:t>
            </a:r>
            <a:r>
              <a:rPr lang="en-US" sz="1200" spc="-25" dirty="0">
                <a:latin typeface="Calibri"/>
                <a:cs typeface="Calibri"/>
              </a:rPr>
              <a:t> </a:t>
            </a:r>
            <a:r>
              <a:rPr lang="en-US" sz="1200" dirty="0">
                <a:latin typeface="Calibri"/>
                <a:cs typeface="Calibri"/>
              </a:rPr>
              <a:t>local</a:t>
            </a:r>
            <a:r>
              <a:rPr lang="en-US" sz="1200" spc="-30" dirty="0">
                <a:latin typeface="Calibri"/>
                <a:cs typeface="Calibri"/>
              </a:rPr>
              <a:t> </a:t>
            </a:r>
            <a:r>
              <a:rPr lang="en-US" sz="1200" dirty="0">
                <a:latin typeface="Calibri"/>
                <a:cs typeface="Calibri"/>
              </a:rPr>
              <a:t>community</a:t>
            </a:r>
            <a:r>
              <a:rPr lang="en-US" sz="1200" spc="-40" dirty="0">
                <a:latin typeface="Calibri"/>
                <a:cs typeface="Calibri"/>
              </a:rPr>
              <a:t> </a:t>
            </a:r>
            <a:r>
              <a:rPr lang="en-US" sz="1200" spc="-10" dirty="0">
                <a:latin typeface="Calibri"/>
                <a:cs typeface="Calibri"/>
              </a:rPr>
              <a:t>program</a:t>
            </a:r>
            <a:endParaRPr lang="en-US" sz="1200" dirty="0">
              <a:latin typeface="Calibri"/>
              <a:cs typeface="Calibri"/>
            </a:endParaRPr>
          </a:p>
          <a:p>
            <a:pPr marL="240665" indent="-227965">
              <a:lnSpc>
                <a:spcPct val="100000"/>
              </a:lnSpc>
              <a:spcBef>
                <a:spcPts val="635"/>
              </a:spcBef>
              <a:buFont typeface="Arial"/>
              <a:buChar char="•"/>
              <a:tabLst>
                <a:tab pos="240665" algn="l"/>
              </a:tabLst>
            </a:pPr>
            <a:r>
              <a:rPr lang="en-US" sz="1200" dirty="0">
                <a:latin typeface="Calibri"/>
                <a:cs typeface="Calibri"/>
              </a:rPr>
              <a:t>Establish</a:t>
            </a:r>
            <a:r>
              <a:rPr lang="en-US" sz="1200" spc="-40" dirty="0">
                <a:latin typeface="Calibri"/>
                <a:cs typeface="Calibri"/>
              </a:rPr>
              <a:t> </a:t>
            </a:r>
            <a:r>
              <a:rPr lang="en-US" sz="1200" dirty="0">
                <a:latin typeface="Calibri"/>
                <a:cs typeface="Calibri"/>
              </a:rPr>
              <a:t>policy</a:t>
            </a:r>
            <a:r>
              <a:rPr lang="en-US" sz="1200" spc="-35" dirty="0">
                <a:latin typeface="Calibri"/>
                <a:cs typeface="Calibri"/>
              </a:rPr>
              <a:t> </a:t>
            </a:r>
            <a:r>
              <a:rPr lang="en-US" sz="1200" dirty="0">
                <a:latin typeface="Calibri"/>
                <a:cs typeface="Calibri"/>
              </a:rPr>
              <a:t>and</a:t>
            </a:r>
            <a:r>
              <a:rPr lang="en-US" sz="1200" spc="-35" dirty="0">
                <a:latin typeface="Calibri"/>
                <a:cs typeface="Calibri"/>
              </a:rPr>
              <a:t> </a:t>
            </a:r>
            <a:r>
              <a:rPr lang="en-US" sz="1200" dirty="0">
                <a:latin typeface="Calibri"/>
                <a:cs typeface="Calibri"/>
              </a:rPr>
              <a:t>follow</a:t>
            </a:r>
            <a:r>
              <a:rPr lang="en-US" sz="1200" spc="-20" dirty="0">
                <a:latin typeface="Calibri"/>
                <a:cs typeface="Calibri"/>
              </a:rPr>
              <a:t> </a:t>
            </a:r>
            <a:r>
              <a:rPr lang="en-US" sz="1200" spc="-10" dirty="0">
                <a:latin typeface="Calibri"/>
                <a:cs typeface="Calibri"/>
              </a:rPr>
              <a:t>Bylaws</a:t>
            </a:r>
            <a:endParaRPr lang="en-US" sz="1200" dirty="0">
              <a:latin typeface="Calibri"/>
              <a:cs typeface="Calibri"/>
            </a:endParaRPr>
          </a:p>
          <a:p>
            <a:pPr marL="240665" indent="-227965">
              <a:lnSpc>
                <a:spcPct val="100000"/>
              </a:lnSpc>
              <a:spcBef>
                <a:spcPts val="635"/>
              </a:spcBef>
              <a:buFont typeface="Arial"/>
              <a:buChar char="•"/>
              <a:tabLst>
                <a:tab pos="240665" algn="l"/>
              </a:tabLst>
            </a:pPr>
            <a:r>
              <a:rPr lang="en-US" sz="1200" dirty="0">
                <a:latin typeface="Calibri"/>
                <a:cs typeface="Calibri"/>
              </a:rPr>
              <a:t>Protect</a:t>
            </a:r>
            <a:r>
              <a:rPr lang="en-US" sz="1200" spc="-35" dirty="0">
                <a:latin typeface="Calibri"/>
                <a:cs typeface="Calibri"/>
              </a:rPr>
              <a:t> </a:t>
            </a:r>
            <a:r>
              <a:rPr lang="en-US" sz="1200" dirty="0">
                <a:latin typeface="Calibri"/>
                <a:cs typeface="Calibri"/>
              </a:rPr>
              <a:t>integrity</a:t>
            </a:r>
            <a:r>
              <a:rPr lang="en-US" sz="1200" spc="-50" dirty="0">
                <a:latin typeface="Calibri"/>
                <a:cs typeface="Calibri"/>
              </a:rPr>
              <a:t> </a:t>
            </a:r>
            <a:r>
              <a:rPr lang="en-US" sz="1200" dirty="0">
                <a:latin typeface="Calibri"/>
                <a:cs typeface="Calibri"/>
              </a:rPr>
              <a:t>of</a:t>
            </a:r>
            <a:r>
              <a:rPr lang="en-US" sz="1200" spc="-10" dirty="0">
                <a:latin typeface="Calibri"/>
                <a:cs typeface="Calibri"/>
              </a:rPr>
              <a:t> anonymity</a:t>
            </a:r>
            <a:endParaRPr lang="en-US" sz="1200" dirty="0">
              <a:latin typeface="Calibri"/>
              <a:cs typeface="Calibri"/>
            </a:endParaRPr>
          </a:p>
          <a:p>
            <a:pPr marL="240665" indent="-227965">
              <a:lnSpc>
                <a:spcPct val="100000"/>
              </a:lnSpc>
              <a:spcBef>
                <a:spcPts val="640"/>
              </a:spcBef>
              <a:buFont typeface="Arial"/>
              <a:buChar char="•"/>
              <a:tabLst>
                <a:tab pos="240665" algn="l"/>
              </a:tabLst>
            </a:pPr>
            <a:r>
              <a:rPr lang="en-US" sz="1200" dirty="0">
                <a:solidFill>
                  <a:srgbClr val="FF0000"/>
                </a:solidFill>
                <a:latin typeface="Calibri"/>
                <a:cs typeface="Calibri"/>
              </a:rPr>
              <a:t>Fundraise</a:t>
            </a:r>
            <a:r>
              <a:rPr lang="en-US" sz="1200" spc="-50" dirty="0">
                <a:latin typeface="Calibri"/>
                <a:cs typeface="Calibri"/>
              </a:rPr>
              <a:t> </a:t>
            </a:r>
            <a:r>
              <a:rPr lang="en-US" sz="1200" dirty="0">
                <a:latin typeface="Calibri"/>
                <a:cs typeface="Calibri"/>
              </a:rPr>
              <a:t>(including</a:t>
            </a:r>
            <a:r>
              <a:rPr lang="en-US" sz="1200" spc="-45" dirty="0">
                <a:latin typeface="Calibri"/>
                <a:cs typeface="Calibri"/>
              </a:rPr>
              <a:t> </a:t>
            </a:r>
            <a:r>
              <a:rPr lang="en-US" sz="1200" dirty="0">
                <a:latin typeface="Calibri"/>
                <a:cs typeface="Calibri"/>
              </a:rPr>
              <a:t>events</a:t>
            </a:r>
            <a:r>
              <a:rPr lang="en-US" sz="1200" spc="-35" dirty="0">
                <a:latin typeface="Calibri"/>
                <a:cs typeface="Calibri"/>
              </a:rPr>
              <a:t> </a:t>
            </a:r>
            <a:r>
              <a:rPr lang="en-US" sz="1200" dirty="0">
                <a:latin typeface="Calibri"/>
                <a:cs typeface="Calibri"/>
              </a:rPr>
              <a:t>and</a:t>
            </a:r>
            <a:r>
              <a:rPr lang="en-US" sz="1200" spc="-40" dirty="0">
                <a:latin typeface="Calibri"/>
                <a:cs typeface="Calibri"/>
              </a:rPr>
              <a:t> </a:t>
            </a:r>
            <a:r>
              <a:rPr lang="en-US" sz="1200" spc="-10" dirty="0">
                <a:latin typeface="Calibri"/>
                <a:cs typeface="Calibri"/>
              </a:rPr>
              <a:t>sponsorships)</a:t>
            </a:r>
            <a:endParaRPr lang="en-US" sz="1200" dirty="0">
              <a:latin typeface="Calibri"/>
              <a:cs typeface="Calibri"/>
            </a:endParaRPr>
          </a:p>
          <a:p>
            <a:pPr marL="240665" indent="-227965">
              <a:lnSpc>
                <a:spcPct val="100000"/>
              </a:lnSpc>
              <a:spcBef>
                <a:spcPts val="645"/>
              </a:spcBef>
              <a:buFont typeface="Arial"/>
              <a:buChar char="•"/>
              <a:tabLst>
                <a:tab pos="240665" algn="l"/>
              </a:tabLst>
            </a:pPr>
            <a:r>
              <a:rPr lang="en-US" sz="1200" dirty="0">
                <a:latin typeface="Calibri"/>
                <a:cs typeface="Calibri"/>
              </a:rPr>
              <a:t>Responsible</a:t>
            </a:r>
            <a:r>
              <a:rPr lang="en-US" sz="1200" spc="-50" dirty="0">
                <a:latin typeface="Calibri"/>
                <a:cs typeface="Calibri"/>
              </a:rPr>
              <a:t> </a:t>
            </a:r>
            <a:r>
              <a:rPr lang="en-US" sz="1200" dirty="0">
                <a:latin typeface="Calibri"/>
                <a:cs typeface="Calibri"/>
              </a:rPr>
              <a:t>for</a:t>
            </a:r>
            <a:r>
              <a:rPr lang="en-US" sz="1200" spc="-20" dirty="0">
                <a:latin typeface="Calibri"/>
                <a:cs typeface="Calibri"/>
              </a:rPr>
              <a:t> </a:t>
            </a:r>
            <a:r>
              <a:rPr lang="en-US" sz="1200" dirty="0">
                <a:latin typeface="Calibri"/>
                <a:cs typeface="Calibri"/>
              </a:rPr>
              <a:t>financial</a:t>
            </a:r>
            <a:r>
              <a:rPr lang="en-US" sz="1200" spc="-45" dirty="0">
                <a:latin typeface="Calibri"/>
                <a:cs typeface="Calibri"/>
              </a:rPr>
              <a:t> </a:t>
            </a:r>
            <a:r>
              <a:rPr lang="en-US" sz="1200" spc="-10" dirty="0">
                <a:latin typeface="Calibri"/>
                <a:cs typeface="Calibri"/>
              </a:rPr>
              <a:t>accountability</a:t>
            </a:r>
            <a:endParaRPr lang="en-US" sz="1200" dirty="0">
              <a:latin typeface="Calibri"/>
              <a:cs typeface="Calibri"/>
            </a:endParaRPr>
          </a:p>
          <a:p>
            <a:pPr marL="240665" indent="-227965">
              <a:lnSpc>
                <a:spcPct val="100000"/>
              </a:lnSpc>
              <a:spcBef>
                <a:spcPts val="635"/>
              </a:spcBef>
              <a:buFont typeface="Arial"/>
              <a:buChar char="•"/>
              <a:tabLst>
                <a:tab pos="240665" algn="l"/>
              </a:tabLst>
            </a:pPr>
            <a:r>
              <a:rPr lang="en-US" sz="1200" dirty="0">
                <a:latin typeface="Calibri"/>
                <a:cs typeface="Calibri"/>
              </a:rPr>
              <a:t>Approve</a:t>
            </a:r>
            <a:r>
              <a:rPr lang="en-US" sz="1200" spc="-70" dirty="0">
                <a:latin typeface="Calibri"/>
                <a:cs typeface="Calibri"/>
              </a:rPr>
              <a:t> </a:t>
            </a:r>
            <a:r>
              <a:rPr lang="en-US" sz="1200" dirty="0">
                <a:latin typeface="Calibri"/>
                <a:cs typeface="Calibri"/>
              </a:rPr>
              <a:t>rewards</a:t>
            </a:r>
            <a:r>
              <a:rPr lang="en-US" sz="1200" spc="-60" dirty="0">
                <a:latin typeface="Calibri"/>
                <a:cs typeface="Calibri"/>
              </a:rPr>
              <a:t> </a:t>
            </a:r>
            <a:r>
              <a:rPr lang="en-US" sz="1200" dirty="0">
                <a:latin typeface="Calibri"/>
                <a:cs typeface="Calibri"/>
              </a:rPr>
              <a:t>for</a:t>
            </a:r>
            <a:r>
              <a:rPr lang="en-US" sz="1200" spc="-50" dirty="0">
                <a:latin typeface="Calibri"/>
                <a:cs typeface="Calibri"/>
              </a:rPr>
              <a:t> </a:t>
            </a:r>
            <a:r>
              <a:rPr lang="en-US" sz="1200" dirty="0">
                <a:latin typeface="Calibri"/>
                <a:cs typeface="Calibri"/>
              </a:rPr>
              <a:t>successful</a:t>
            </a:r>
            <a:r>
              <a:rPr lang="en-US" sz="1200" spc="-40" dirty="0">
                <a:latin typeface="Calibri"/>
                <a:cs typeface="Calibri"/>
              </a:rPr>
              <a:t> </a:t>
            </a:r>
            <a:r>
              <a:rPr lang="en-US" sz="1200" spc="-20" dirty="0">
                <a:latin typeface="Calibri"/>
                <a:cs typeface="Calibri"/>
              </a:rPr>
              <a:t>tips</a:t>
            </a:r>
            <a:endParaRPr lang="en-US" sz="1200" dirty="0">
              <a:latin typeface="Calibri"/>
              <a:cs typeface="Calibri"/>
            </a:endParaRPr>
          </a:p>
          <a:p>
            <a:pPr marL="240665" indent="-227965">
              <a:lnSpc>
                <a:spcPct val="100000"/>
              </a:lnSpc>
              <a:spcBef>
                <a:spcPts val="645"/>
              </a:spcBef>
              <a:buFont typeface="Arial"/>
              <a:buChar char="•"/>
              <a:tabLst>
                <a:tab pos="240665" algn="l"/>
              </a:tabLst>
            </a:pPr>
            <a:r>
              <a:rPr lang="en-US" sz="1200" dirty="0">
                <a:latin typeface="Calibri"/>
                <a:cs typeface="Calibri"/>
              </a:rPr>
              <a:t>Awareness</a:t>
            </a:r>
            <a:r>
              <a:rPr lang="en-US" sz="1200" spc="-20" dirty="0">
                <a:latin typeface="Calibri"/>
                <a:cs typeface="Calibri"/>
              </a:rPr>
              <a:t> </a:t>
            </a:r>
            <a:r>
              <a:rPr lang="en-US" sz="1200" dirty="0">
                <a:latin typeface="Calibri"/>
                <a:cs typeface="Calibri"/>
              </a:rPr>
              <a:t>activities</a:t>
            </a:r>
            <a:r>
              <a:rPr lang="en-US" sz="1200" spc="-30" dirty="0">
                <a:latin typeface="Calibri"/>
                <a:cs typeface="Calibri"/>
              </a:rPr>
              <a:t> </a:t>
            </a:r>
            <a:r>
              <a:rPr lang="en-US" sz="1200" dirty="0">
                <a:latin typeface="Calibri"/>
                <a:cs typeface="Calibri"/>
              </a:rPr>
              <a:t>about</a:t>
            </a:r>
            <a:r>
              <a:rPr lang="en-US" sz="1200" spc="-50" dirty="0">
                <a:latin typeface="Calibri"/>
                <a:cs typeface="Calibri"/>
              </a:rPr>
              <a:t> </a:t>
            </a:r>
            <a:r>
              <a:rPr lang="en-US" sz="1200" dirty="0">
                <a:latin typeface="Calibri"/>
                <a:cs typeface="Calibri"/>
              </a:rPr>
              <a:t>Crime</a:t>
            </a:r>
            <a:r>
              <a:rPr lang="en-US" sz="1200" spc="-10" dirty="0">
                <a:latin typeface="Calibri"/>
                <a:cs typeface="Calibri"/>
              </a:rPr>
              <a:t> Stoppers</a:t>
            </a:r>
            <a:endParaRPr lang="en-US" sz="1200" dirty="0">
              <a:latin typeface="Calibri"/>
              <a:cs typeface="Calibri"/>
            </a:endParaRPr>
          </a:p>
          <a:p>
            <a:pPr marL="241300" marR="74930" indent="-228600">
              <a:lnSpc>
                <a:spcPts val="1440"/>
              </a:lnSpc>
              <a:spcBef>
                <a:spcPts val="985"/>
              </a:spcBef>
              <a:buFont typeface="Arial"/>
              <a:buChar char="•"/>
              <a:tabLst>
                <a:tab pos="241300" algn="l"/>
              </a:tabLst>
            </a:pPr>
            <a:r>
              <a:rPr lang="en-US" sz="1200" dirty="0">
                <a:latin typeface="Calibri"/>
                <a:cs typeface="Calibri"/>
              </a:rPr>
              <a:t>Ensure</a:t>
            </a:r>
            <a:r>
              <a:rPr lang="en-US" sz="1200" spc="-40" dirty="0">
                <a:latin typeface="Calibri"/>
                <a:cs typeface="Calibri"/>
              </a:rPr>
              <a:t> </a:t>
            </a:r>
            <a:r>
              <a:rPr lang="en-US" sz="1200" dirty="0">
                <a:latin typeface="Calibri"/>
                <a:cs typeface="Calibri"/>
              </a:rPr>
              <a:t>a</a:t>
            </a:r>
            <a:r>
              <a:rPr lang="en-US" sz="1200" spc="-25" dirty="0">
                <a:latin typeface="Calibri"/>
                <a:cs typeface="Calibri"/>
              </a:rPr>
              <a:t> </a:t>
            </a:r>
            <a:r>
              <a:rPr lang="en-US" sz="1200" dirty="0">
                <a:latin typeface="Calibri"/>
                <a:cs typeface="Calibri"/>
              </a:rPr>
              <a:t>close</a:t>
            </a:r>
            <a:r>
              <a:rPr lang="en-US" sz="1200" spc="-25" dirty="0">
                <a:latin typeface="Calibri"/>
                <a:cs typeface="Calibri"/>
              </a:rPr>
              <a:t> </a:t>
            </a:r>
            <a:r>
              <a:rPr lang="en-US" sz="1200" dirty="0">
                <a:latin typeface="Calibri"/>
                <a:cs typeface="Calibri"/>
              </a:rPr>
              <a:t>working</a:t>
            </a:r>
            <a:r>
              <a:rPr lang="en-US" sz="1200" spc="-20" dirty="0">
                <a:latin typeface="Calibri"/>
                <a:cs typeface="Calibri"/>
              </a:rPr>
              <a:t> </a:t>
            </a:r>
            <a:r>
              <a:rPr lang="en-US" sz="1200" dirty="0">
                <a:latin typeface="Calibri"/>
                <a:cs typeface="Calibri"/>
              </a:rPr>
              <a:t>relationship</a:t>
            </a:r>
            <a:r>
              <a:rPr lang="en-US" sz="1200" spc="-45" dirty="0">
                <a:latin typeface="Calibri"/>
                <a:cs typeface="Calibri"/>
              </a:rPr>
              <a:t> </a:t>
            </a:r>
            <a:r>
              <a:rPr lang="en-US" sz="1200" dirty="0">
                <a:latin typeface="Calibri"/>
                <a:cs typeface="Calibri"/>
              </a:rPr>
              <a:t>with</a:t>
            </a:r>
            <a:r>
              <a:rPr lang="en-US" sz="1200" spc="-15" dirty="0">
                <a:latin typeface="Calibri"/>
                <a:cs typeface="Calibri"/>
              </a:rPr>
              <a:t> </a:t>
            </a:r>
            <a:r>
              <a:rPr lang="en-US" sz="1200" spc="-10" dirty="0">
                <a:latin typeface="Calibri"/>
                <a:cs typeface="Calibri"/>
              </a:rPr>
              <a:t>Program Coordinator(s)</a:t>
            </a:r>
            <a:endParaRPr lang="en-US" sz="1200" dirty="0">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B71828B6-E4F2-4162-BF48-AC69445B47C9}" type="slidenum">
              <a:rPr lang="en-US" smtClean="0"/>
              <a:t>14</a:t>
            </a:fld>
            <a:endParaRPr lang="en-US"/>
          </a:p>
        </p:txBody>
      </p:sp>
    </p:spTree>
    <p:extLst>
      <p:ext uri="{BB962C8B-B14F-4D97-AF65-F5344CB8AC3E}">
        <p14:creationId xmlns:p14="http://schemas.microsoft.com/office/powerpoint/2010/main" val="311411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mandate alone compels Crime Stoppers to fundraise. As the program developed, so did the need for funds to support community awareness and education, administrative and operational matters and training for Boards, Coordinators, police personnel.</a:t>
            </a:r>
          </a:p>
          <a:p>
            <a:endParaRPr lang="en-US" dirty="0"/>
          </a:p>
          <a:p>
            <a:r>
              <a:rPr lang="en-US" dirty="0"/>
              <a:t>Middlesex London Crime Stoppers is solely supported by donations from corporations, businesses, and individuals. We get no government funding. </a:t>
            </a:r>
          </a:p>
          <a:p>
            <a:r>
              <a:rPr lang="en-US" dirty="0"/>
              <a:t>We have no paid staff, we “borrow” office space from supporting businesses for our meetings and to store equipment/supplies in. We have one vehicle, donated to Crime Stoppers by Ray Cullen Chevrolet.</a:t>
            </a:r>
          </a:p>
          <a:p>
            <a:endParaRPr lang="en-US" dirty="0"/>
          </a:p>
          <a:p>
            <a:r>
              <a:rPr lang="en-US" dirty="0"/>
              <a:t>Our Board must focus nearly all our energy to raising donations. </a:t>
            </a:r>
          </a:p>
          <a:p>
            <a:pPr marL="171450" indent="-171450">
              <a:buFont typeface="Arial" panose="020B0604020202020204" pitchFamily="34" charset="0"/>
              <a:buChar char="•"/>
            </a:pPr>
            <a:r>
              <a:rPr lang="en-US" dirty="0"/>
              <a:t>Appeal to Corporations and Businesses </a:t>
            </a:r>
          </a:p>
          <a:p>
            <a:pPr marL="171450" indent="-171450">
              <a:buFont typeface="Arial" panose="020B0604020202020204" pitchFamily="34" charset="0"/>
              <a:buChar char="•"/>
            </a:pPr>
            <a:r>
              <a:rPr lang="en-US" dirty="0"/>
              <a:t>We hold community events like the Pizza Hut Day of Heroes</a:t>
            </a:r>
          </a:p>
          <a:p>
            <a:pPr marL="171450" indent="-171450">
              <a:buFont typeface="Arial" panose="020B0604020202020204" pitchFamily="34" charset="0"/>
              <a:buChar char="•"/>
            </a:pPr>
            <a:r>
              <a:rPr lang="en-US" dirty="0"/>
              <a:t>We participate in 50/50 draws at local sporting events</a:t>
            </a:r>
          </a:p>
          <a:p>
            <a:pPr marL="171450" indent="-171450">
              <a:buFont typeface="Arial" panose="020B0604020202020204" pitchFamily="34" charset="0"/>
              <a:buChar char="•"/>
            </a:pPr>
            <a:r>
              <a:rPr lang="en-US" dirty="0"/>
              <a:t>We hold a charity golf tournament each summer</a:t>
            </a:r>
          </a:p>
          <a:p>
            <a:pPr marL="171450" indent="-171450">
              <a:buFont typeface="Arial" panose="020B0604020202020204" pitchFamily="34" charset="0"/>
              <a:buChar char="•"/>
            </a:pPr>
            <a:r>
              <a:rPr lang="en-US" dirty="0"/>
              <a:t>And we are still figuring it out… What works and what doesn’t</a:t>
            </a:r>
          </a:p>
          <a:p>
            <a:endParaRPr lang="en-US" dirty="0"/>
          </a:p>
        </p:txBody>
      </p:sp>
      <p:sp>
        <p:nvSpPr>
          <p:cNvPr id="4" name="Slide Number Placeholder 3"/>
          <p:cNvSpPr>
            <a:spLocks noGrp="1"/>
          </p:cNvSpPr>
          <p:nvPr>
            <p:ph type="sldNum" sz="quarter" idx="5"/>
          </p:nvPr>
        </p:nvSpPr>
        <p:spPr/>
        <p:txBody>
          <a:bodyPr/>
          <a:lstStyle/>
          <a:p>
            <a:fld id="{B71828B6-E4F2-4162-BF48-AC69445B47C9}" type="slidenum">
              <a:rPr lang="en-US" smtClean="0"/>
              <a:t>15</a:t>
            </a:fld>
            <a:endParaRPr lang="en-US"/>
          </a:p>
        </p:txBody>
      </p:sp>
    </p:spTree>
    <p:extLst>
      <p:ext uri="{BB962C8B-B14F-4D97-AF65-F5344CB8AC3E}">
        <p14:creationId xmlns:p14="http://schemas.microsoft.com/office/powerpoint/2010/main" val="2074924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program has 1 or 2 Coordinators. Here in London Middlesex, we are fortunate to have 2 – one with the OPP and one with the London Police Service. </a:t>
            </a:r>
          </a:p>
        </p:txBody>
      </p:sp>
      <p:sp>
        <p:nvSpPr>
          <p:cNvPr id="4" name="Slide Number Placeholder 3"/>
          <p:cNvSpPr>
            <a:spLocks noGrp="1"/>
          </p:cNvSpPr>
          <p:nvPr>
            <p:ph type="sldNum" sz="quarter" idx="5"/>
          </p:nvPr>
        </p:nvSpPr>
        <p:spPr/>
        <p:txBody>
          <a:bodyPr/>
          <a:lstStyle/>
          <a:p>
            <a:fld id="{B71828B6-E4F2-4162-BF48-AC69445B47C9}" type="slidenum">
              <a:rPr lang="en-US" smtClean="0"/>
              <a:t>16</a:t>
            </a:fld>
            <a:endParaRPr lang="en-US"/>
          </a:p>
        </p:txBody>
      </p:sp>
    </p:spTree>
    <p:extLst>
      <p:ext uri="{BB962C8B-B14F-4D97-AF65-F5344CB8AC3E}">
        <p14:creationId xmlns:p14="http://schemas.microsoft.com/office/powerpoint/2010/main" val="3428545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
              <a:lnSpc>
                <a:spcPct val="100000"/>
              </a:lnSpc>
              <a:spcBef>
                <a:spcPts val="820"/>
              </a:spcBef>
            </a:pPr>
            <a:r>
              <a:rPr lang="en-US" sz="1200" b="1" dirty="0">
                <a:latin typeface="Calibri"/>
                <a:cs typeface="Calibri"/>
              </a:rPr>
              <a:t>Tip</a:t>
            </a:r>
            <a:r>
              <a:rPr lang="en-US" sz="1200" b="1" spc="-25" dirty="0">
                <a:latin typeface="Calibri"/>
                <a:cs typeface="Calibri"/>
              </a:rPr>
              <a:t> </a:t>
            </a:r>
            <a:r>
              <a:rPr lang="en-US" sz="1200" b="1" spc="-10" dirty="0">
                <a:latin typeface="Calibri"/>
                <a:cs typeface="Calibri"/>
              </a:rPr>
              <a:t>Management</a:t>
            </a:r>
            <a:endParaRPr lang="en-US" sz="1200" dirty="0">
              <a:latin typeface="Calibri"/>
              <a:cs typeface="Calibri"/>
            </a:endParaRPr>
          </a:p>
          <a:p>
            <a:pPr marL="13970">
              <a:lnSpc>
                <a:spcPts val="1710"/>
              </a:lnSpc>
              <a:spcBef>
                <a:spcPts val="825"/>
              </a:spcBef>
            </a:pPr>
            <a:r>
              <a:rPr lang="en-US" sz="1200" dirty="0">
                <a:latin typeface="Calibri"/>
                <a:cs typeface="Calibri"/>
              </a:rPr>
              <a:t>Receive,</a:t>
            </a:r>
            <a:r>
              <a:rPr lang="en-US" sz="1200" spc="-20" dirty="0">
                <a:latin typeface="Calibri"/>
                <a:cs typeface="Calibri"/>
              </a:rPr>
              <a:t> </a:t>
            </a:r>
            <a:r>
              <a:rPr lang="en-US" sz="1200" dirty="0">
                <a:latin typeface="Calibri"/>
                <a:cs typeface="Calibri"/>
              </a:rPr>
              <a:t>assess,</a:t>
            </a:r>
            <a:r>
              <a:rPr lang="en-US" sz="1200" spc="-30" dirty="0">
                <a:latin typeface="Calibri"/>
                <a:cs typeface="Calibri"/>
              </a:rPr>
              <a:t> </a:t>
            </a:r>
            <a:r>
              <a:rPr lang="en-US" sz="1200" dirty="0">
                <a:latin typeface="Calibri"/>
                <a:cs typeface="Calibri"/>
              </a:rPr>
              <a:t>and</a:t>
            </a:r>
            <a:r>
              <a:rPr lang="en-US" sz="1200" spc="-35" dirty="0">
                <a:latin typeface="Calibri"/>
                <a:cs typeface="Calibri"/>
              </a:rPr>
              <a:t> </a:t>
            </a:r>
            <a:r>
              <a:rPr lang="en-US" sz="1200" dirty="0">
                <a:latin typeface="Calibri"/>
                <a:cs typeface="Calibri"/>
              </a:rPr>
              <a:t>process</a:t>
            </a:r>
            <a:r>
              <a:rPr lang="en-US" sz="1200" spc="-40" dirty="0">
                <a:latin typeface="Calibri"/>
                <a:cs typeface="Calibri"/>
              </a:rPr>
              <a:t> </a:t>
            </a:r>
            <a:r>
              <a:rPr lang="en-US" sz="1200" dirty="0">
                <a:latin typeface="Calibri"/>
                <a:cs typeface="Calibri"/>
              </a:rPr>
              <a:t>information</a:t>
            </a:r>
            <a:r>
              <a:rPr lang="en-US" sz="1200" spc="-40" dirty="0">
                <a:latin typeface="Calibri"/>
                <a:cs typeface="Calibri"/>
              </a:rPr>
              <a:t> </a:t>
            </a:r>
            <a:r>
              <a:rPr lang="en-US" sz="1200" dirty="0">
                <a:latin typeface="Calibri"/>
                <a:cs typeface="Calibri"/>
              </a:rPr>
              <a:t>received</a:t>
            </a:r>
            <a:r>
              <a:rPr lang="en-US" sz="1200" spc="-10" dirty="0">
                <a:latin typeface="Calibri"/>
                <a:cs typeface="Calibri"/>
              </a:rPr>
              <a:t> </a:t>
            </a:r>
            <a:r>
              <a:rPr lang="en-US" sz="1200" dirty="0">
                <a:latin typeface="Calibri"/>
                <a:cs typeface="Calibri"/>
              </a:rPr>
              <a:t>on</a:t>
            </a:r>
            <a:r>
              <a:rPr lang="en-US" sz="1200" spc="-40" dirty="0">
                <a:latin typeface="Calibri"/>
                <a:cs typeface="Calibri"/>
              </a:rPr>
              <a:t> </a:t>
            </a:r>
            <a:r>
              <a:rPr lang="en-US" sz="1200" dirty="0">
                <a:latin typeface="Calibri"/>
                <a:cs typeface="Calibri"/>
              </a:rPr>
              <a:t>the</a:t>
            </a:r>
            <a:r>
              <a:rPr lang="en-US" sz="1200" spc="-35" dirty="0">
                <a:latin typeface="Calibri"/>
                <a:cs typeface="Calibri"/>
              </a:rPr>
              <a:t> </a:t>
            </a:r>
            <a:r>
              <a:rPr lang="en-US" sz="1200" spc="-10" dirty="0">
                <a:latin typeface="Calibri"/>
                <a:cs typeface="Calibri"/>
              </a:rPr>
              <a:t>Crime </a:t>
            </a:r>
            <a:r>
              <a:rPr lang="en-US" sz="1200" dirty="0">
                <a:latin typeface="Calibri"/>
                <a:cs typeface="Calibri"/>
              </a:rPr>
              <a:t>Stoppers</a:t>
            </a:r>
            <a:r>
              <a:rPr lang="en-US" sz="1200" spc="-25" dirty="0">
                <a:latin typeface="Calibri"/>
                <a:cs typeface="Calibri"/>
              </a:rPr>
              <a:t> </a:t>
            </a:r>
            <a:r>
              <a:rPr lang="en-US" sz="1200" dirty="0">
                <a:latin typeface="Calibri"/>
                <a:cs typeface="Calibri"/>
              </a:rPr>
              <a:t>“TIPS”</a:t>
            </a:r>
            <a:r>
              <a:rPr lang="en-US" sz="1200" spc="-40" dirty="0">
                <a:latin typeface="Calibri"/>
                <a:cs typeface="Calibri"/>
              </a:rPr>
              <a:t> </a:t>
            </a:r>
            <a:r>
              <a:rPr lang="en-US" sz="1200" dirty="0">
                <a:latin typeface="Calibri"/>
                <a:cs typeface="Calibri"/>
              </a:rPr>
              <a:t>telephone</a:t>
            </a:r>
            <a:r>
              <a:rPr lang="en-US" sz="1200" spc="-20" dirty="0">
                <a:latin typeface="Calibri"/>
                <a:cs typeface="Calibri"/>
              </a:rPr>
              <a:t> </a:t>
            </a:r>
            <a:r>
              <a:rPr lang="en-US" sz="1200" dirty="0">
                <a:latin typeface="Calibri"/>
                <a:cs typeface="Calibri"/>
              </a:rPr>
              <a:t>line,</a:t>
            </a:r>
            <a:r>
              <a:rPr lang="en-US" sz="1200" spc="-5" dirty="0">
                <a:latin typeface="Calibri"/>
                <a:cs typeface="Calibri"/>
              </a:rPr>
              <a:t> </a:t>
            </a:r>
            <a:r>
              <a:rPr lang="en-US" sz="1200" spc="-10" dirty="0">
                <a:latin typeface="Calibri"/>
                <a:cs typeface="Calibri"/>
              </a:rPr>
              <a:t>web-</a:t>
            </a:r>
            <a:r>
              <a:rPr lang="en-US" sz="1200" dirty="0">
                <a:latin typeface="Calibri"/>
                <a:cs typeface="Calibri"/>
              </a:rPr>
              <a:t>tips,</a:t>
            </a:r>
            <a:r>
              <a:rPr lang="en-US" sz="1200" spc="-5" dirty="0">
                <a:latin typeface="Calibri"/>
                <a:cs typeface="Calibri"/>
              </a:rPr>
              <a:t> </a:t>
            </a:r>
            <a:r>
              <a:rPr lang="en-US" sz="1200" dirty="0">
                <a:latin typeface="Calibri"/>
                <a:cs typeface="Calibri"/>
              </a:rPr>
              <a:t>or text</a:t>
            </a:r>
            <a:r>
              <a:rPr lang="en-US" sz="1200" spc="-10" dirty="0">
                <a:latin typeface="Calibri"/>
                <a:cs typeface="Calibri"/>
              </a:rPr>
              <a:t> tips.</a:t>
            </a:r>
            <a:endParaRPr lang="en-US" sz="1200" dirty="0">
              <a:latin typeface="Calibri"/>
              <a:cs typeface="Calibri"/>
            </a:endParaRPr>
          </a:p>
          <a:p>
            <a:pPr marL="13970">
              <a:lnSpc>
                <a:spcPct val="100000"/>
              </a:lnSpc>
              <a:spcBef>
                <a:spcPts val="819"/>
              </a:spcBef>
            </a:pPr>
            <a:r>
              <a:rPr lang="en-US" sz="1200" b="1" dirty="0">
                <a:latin typeface="Calibri"/>
                <a:cs typeface="Calibri"/>
              </a:rPr>
              <a:t>Media</a:t>
            </a:r>
            <a:r>
              <a:rPr lang="en-US" sz="1200" b="1" spc="-35" dirty="0">
                <a:latin typeface="Calibri"/>
                <a:cs typeface="Calibri"/>
              </a:rPr>
              <a:t> </a:t>
            </a:r>
            <a:r>
              <a:rPr lang="en-US" sz="1200" b="1" spc="-10" dirty="0">
                <a:latin typeface="Calibri"/>
                <a:cs typeface="Calibri"/>
              </a:rPr>
              <a:t>Relations</a:t>
            </a:r>
            <a:endParaRPr lang="en-US" sz="1200" dirty="0">
              <a:latin typeface="Calibri"/>
              <a:cs typeface="Calibri"/>
            </a:endParaRPr>
          </a:p>
          <a:p>
            <a:pPr marL="13970" marR="273685">
              <a:lnSpc>
                <a:spcPts val="1620"/>
              </a:lnSpc>
              <a:spcBef>
                <a:spcPts val="1019"/>
              </a:spcBef>
            </a:pPr>
            <a:r>
              <a:rPr lang="en-US" sz="1200" dirty="0">
                <a:latin typeface="Calibri"/>
                <a:cs typeface="Calibri"/>
              </a:rPr>
              <a:t>Maintain</a:t>
            </a:r>
            <a:r>
              <a:rPr lang="en-US" sz="1200" spc="-45" dirty="0">
                <a:latin typeface="Calibri"/>
                <a:cs typeface="Calibri"/>
              </a:rPr>
              <a:t> </a:t>
            </a:r>
            <a:r>
              <a:rPr lang="en-US" sz="1200" dirty="0">
                <a:latin typeface="Calibri"/>
                <a:cs typeface="Calibri"/>
              </a:rPr>
              <a:t>strong</a:t>
            </a:r>
            <a:r>
              <a:rPr lang="en-US" sz="1200" spc="-55" dirty="0">
                <a:latin typeface="Calibri"/>
                <a:cs typeface="Calibri"/>
              </a:rPr>
              <a:t> </a:t>
            </a:r>
            <a:r>
              <a:rPr lang="en-US" sz="1200" dirty="0">
                <a:latin typeface="Calibri"/>
                <a:cs typeface="Calibri"/>
              </a:rPr>
              <a:t>relationships</a:t>
            </a:r>
            <a:r>
              <a:rPr lang="en-US" sz="1200" spc="-35" dirty="0">
                <a:latin typeface="Calibri"/>
                <a:cs typeface="Calibri"/>
              </a:rPr>
              <a:t> </a:t>
            </a:r>
            <a:r>
              <a:rPr lang="en-US" sz="1200" dirty="0">
                <a:latin typeface="Calibri"/>
                <a:cs typeface="Calibri"/>
              </a:rPr>
              <a:t>with</a:t>
            </a:r>
            <a:r>
              <a:rPr lang="en-US" sz="1200" spc="-20" dirty="0">
                <a:latin typeface="Calibri"/>
                <a:cs typeface="Calibri"/>
              </a:rPr>
              <a:t> </a:t>
            </a:r>
            <a:r>
              <a:rPr lang="en-US" sz="1200" dirty="0">
                <a:latin typeface="Calibri"/>
                <a:cs typeface="Calibri"/>
              </a:rPr>
              <a:t>Media</a:t>
            </a:r>
            <a:r>
              <a:rPr lang="en-US" sz="1200" spc="-5" dirty="0">
                <a:latin typeface="Calibri"/>
                <a:cs typeface="Calibri"/>
              </a:rPr>
              <a:t> </a:t>
            </a:r>
            <a:r>
              <a:rPr lang="en-US" sz="1200" spc="-10" dirty="0">
                <a:latin typeface="Calibri"/>
                <a:cs typeface="Calibri"/>
              </a:rPr>
              <a:t>contacts,</a:t>
            </a:r>
            <a:r>
              <a:rPr lang="en-US" sz="1200" spc="-45" dirty="0">
                <a:latin typeface="Calibri"/>
                <a:cs typeface="Calibri"/>
              </a:rPr>
              <a:t> </a:t>
            </a:r>
            <a:r>
              <a:rPr lang="en-US" sz="1200" spc="-10" dirty="0">
                <a:latin typeface="Calibri"/>
                <a:cs typeface="Calibri"/>
              </a:rPr>
              <a:t>including </a:t>
            </a:r>
            <a:r>
              <a:rPr lang="en-US" sz="1200" dirty="0">
                <a:latin typeface="Calibri"/>
                <a:cs typeface="Calibri"/>
              </a:rPr>
              <a:t>social</a:t>
            </a:r>
            <a:r>
              <a:rPr lang="en-US" sz="1200" spc="-5" dirty="0">
                <a:latin typeface="Calibri"/>
                <a:cs typeface="Calibri"/>
              </a:rPr>
              <a:t> </a:t>
            </a:r>
            <a:r>
              <a:rPr lang="en-US" sz="1200" dirty="0">
                <a:latin typeface="Calibri"/>
                <a:cs typeface="Calibri"/>
              </a:rPr>
              <a:t>media</a:t>
            </a:r>
            <a:r>
              <a:rPr lang="en-US" sz="1200" spc="-15" dirty="0">
                <a:latin typeface="Calibri"/>
                <a:cs typeface="Calibri"/>
              </a:rPr>
              <a:t> </a:t>
            </a:r>
            <a:r>
              <a:rPr lang="en-US" sz="1200" dirty="0">
                <a:latin typeface="Calibri"/>
                <a:cs typeface="Calibri"/>
              </a:rPr>
              <a:t>as</a:t>
            </a:r>
            <a:r>
              <a:rPr lang="en-US" sz="1200" spc="-5" dirty="0">
                <a:latin typeface="Calibri"/>
                <a:cs typeface="Calibri"/>
              </a:rPr>
              <a:t> </a:t>
            </a:r>
            <a:r>
              <a:rPr lang="en-US" sz="1200" spc="-10" dirty="0">
                <a:latin typeface="Calibri"/>
                <a:cs typeface="Calibri"/>
              </a:rPr>
              <a:t>appropriate.</a:t>
            </a:r>
            <a:endParaRPr lang="en-US" sz="1200" dirty="0">
              <a:latin typeface="Calibri"/>
              <a:cs typeface="Calibri"/>
            </a:endParaRPr>
          </a:p>
          <a:p>
            <a:pPr marL="13970">
              <a:lnSpc>
                <a:spcPct val="100000"/>
              </a:lnSpc>
              <a:spcBef>
                <a:spcPts val="805"/>
              </a:spcBef>
            </a:pPr>
            <a:r>
              <a:rPr lang="en-US" sz="1200" b="1" dirty="0">
                <a:latin typeface="Calibri"/>
                <a:cs typeface="Calibri"/>
              </a:rPr>
              <a:t>Program</a:t>
            </a:r>
            <a:r>
              <a:rPr lang="en-US" sz="1200" b="1" spc="-60" dirty="0">
                <a:latin typeface="Calibri"/>
                <a:cs typeface="Calibri"/>
              </a:rPr>
              <a:t> </a:t>
            </a:r>
            <a:r>
              <a:rPr lang="en-US" sz="1200" b="1" spc="-10" dirty="0">
                <a:latin typeface="Calibri"/>
                <a:cs typeface="Calibri"/>
              </a:rPr>
              <a:t>Promotion</a:t>
            </a:r>
            <a:endParaRPr lang="en-US" sz="1200" dirty="0">
              <a:latin typeface="Calibri"/>
              <a:cs typeface="Calibri"/>
            </a:endParaRPr>
          </a:p>
          <a:p>
            <a:pPr marL="13970">
              <a:lnSpc>
                <a:spcPts val="1710"/>
              </a:lnSpc>
              <a:spcBef>
                <a:spcPts val="815"/>
              </a:spcBef>
            </a:pPr>
            <a:r>
              <a:rPr lang="en-US" sz="1200" dirty="0">
                <a:latin typeface="Calibri"/>
                <a:cs typeface="Calibri"/>
              </a:rPr>
              <a:t>Promote</a:t>
            </a:r>
            <a:r>
              <a:rPr lang="en-US" sz="1200" spc="-50" dirty="0">
                <a:latin typeface="Calibri"/>
                <a:cs typeface="Calibri"/>
              </a:rPr>
              <a:t> </a:t>
            </a:r>
            <a:r>
              <a:rPr lang="en-US" sz="1200" dirty="0">
                <a:latin typeface="Calibri"/>
                <a:cs typeface="Calibri"/>
              </a:rPr>
              <a:t>the</a:t>
            </a:r>
            <a:r>
              <a:rPr lang="en-US" sz="1200" spc="-35" dirty="0">
                <a:latin typeface="Calibri"/>
                <a:cs typeface="Calibri"/>
              </a:rPr>
              <a:t> </a:t>
            </a:r>
            <a:r>
              <a:rPr lang="en-US" sz="1200" dirty="0">
                <a:latin typeface="Calibri"/>
                <a:cs typeface="Calibri"/>
              </a:rPr>
              <a:t>Crime</a:t>
            </a:r>
            <a:r>
              <a:rPr lang="en-US" sz="1200" spc="-10" dirty="0">
                <a:latin typeface="Calibri"/>
                <a:cs typeface="Calibri"/>
              </a:rPr>
              <a:t> </a:t>
            </a:r>
            <a:r>
              <a:rPr lang="en-US" sz="1200" dirty="0">
                <a:latin typeface="Calibri"/>
                <a:cs typeface="Calibri"/>
              </a:rPr>
              <a:t>Stoppers</a:t>
            </a:r>
            <a:r>
              <a:rPr lang="en-US" sz="1200" spc="-30" dirty="0">
                <a:latin typeface="Calibri"/>
                <a:cs typeface="Calibri"/>
              </a:rPr>
              <a:t> </a:t>
            </a:r>
            <a:r>
              <a:rPr lang="en-US" sz="1200" spc="-10" dirty="0">
                <a:latin typeface="Calibri"/>
                <a:cs typeface="Calibri"/>
              </a:rPr>
              <a:t>program</a:t>
            </a:r>
            <a:r>
              <a:rPr lang="en-US" sz="1200" spc="-45" dirty="0">
                <a:latin typeface="Calibri"/>
                <a:cs typeface="Calibri"/>
              </a:rPr>
              <a:t> </a:t>
            </a:r>
            <a:r>
              <a:rPr lang="en-US" sz="1200" dirty="0">
                <a:latin typeface="Calibri"/>
                <a:cs typeface="Calibri"/>
              </a:rPr>
              <a:t>through</a:t>
            </a:r>
            <a:r>
              <a:rPr lang="en-US" sz="1200" spc="-50" dirty="0">
                <a:latin typeface="Calibri"/>
                <a:cs typeface="Calibri"/>
              </a:rPr>
              <a:t> </a:t>
            </a:r>
            <a:r>
              <a:rPr lang="en-US" sz="1200" dirty="0">
                <a:latin typeface="Calibri"/>
                <a:cs typeface="Calibri"/>
              </a:rPr>
              <a:t>public</a:t>
            </a:r>
            <a:r>
              <a:rPr lang="en-US" sz="1200" spc="-30" dirty="0">
                <a:latin typeface="Calibri"/>
                <a:cs typeface="Calibri"/>
              </a:rPr>
              <a:t> </a:t>
            </a:r>
            <a:r>
              <a:rPr lang="en-US" sz="1200" spc="-10" dirty="0">
                <a:latin typeface="Calibri"/>
                <a:cs typeface="Calibri"/>
              </a:rPr>
              <a:t>awareness </a:t>
            </a:r>
            <a:r>
              <a:rPr lang="en-US" sz="1200" dirty="0">
                <a:latin typeface="Calibri"/>
                <a:cs typeface="Calibri"/>
              </a:rPr>
              <a:t>initiatives</a:t>
            </a:r>
            <a:r>
              <a:rPr lang="en-US" sz="1200" spc="-35" dirty="0">
                <a:latin typeface="Calibri"/>
                <a:cs typeface="Calibri"/>
              </a:rPr>
              <a:t> </a:t>
            </a:r>
            <a:r>
              <a:rPr lang="en-US" sz="1200" dirty="0">
                <a:latin typeface="Calibri"/>
                <a:cs typeface="Calibri"/>
              </a:rPr>
              <a:t>including</a:t>
            </a:r>
            <a:r>
              <a:rPr lang="en-US" sz="1200" spc="-15" dirty="0">
                <a:latin typeface="Calibri"/>
                <a:cs typeface="Calibri"/>
              </a:rPr>
              <a:t> </a:t>
            </a:r>
            <a:r>
              <a:rPr lang="en-US" sz="1200" spc="-10" dirty="0">
                <a:latin typeface="Calibri"/>
                <a:cs typeface="Calibri"/>
              </a:rPr>
              <a:t>presentations,</a:t>
            </a:r>
            <a:r>
              <a:rPr lang="en-US" sz="1200" spc="-20" dirty="0">
                <a:latin typeface="Calibri"/>
                <a:cs typeface="Calibri"/>
              </a:rPr>
              <a:t> </a:t>
            </a:r>
            <a:r>
              <a:rPr lang="en-US" sz="1200" dirty="0">
                <a:latin typeface="Calibri"/>
                <a:cs typeface="Calibri"/>
              </a:rPr>
              <a:t>and</a:t>
            </a:r>
            <a:r>
              <a:rPr lang="en-US" sz="1200" spc="-15" dirty="0">
                <a:latin typeface="Calibri"/>
                <a:cs typeface="Calibri"/>
              </a:rPr>
              <a:t> </a:t>
            </a:r>
            <a:r>
              <a:rPr lang="en-US" sz="1200" dirty="0">
                <a:latin typeface="Calibri"/>
                <a:cs typeface="Calibri"/>
              </a:rPr>
              <a:t>special</a:t>
            </a:r>
            <a:r>
              <a:rPr lang="en-US" sz="1200" spc="5" dirty="0">
                <a:latin typeface="Calibri"/>
                <a:cs typeface="Calibri"/>
              </a:rPr>
              <a:t> </a:t>
            </a:r>
            <a:r>
              <a:rPr lang="en-US" sz="1200" spc="-10" dirty="0">
                <a:latin typeface="Calibri"/>
                <a:cs typeface="Calibri"/>
              </a:rPr>
              <a:t>events.</a:t>
            </a:r>
            <a:endParaRPr lang="en-US" sz="1200" dirty="0">
              <a:latin typeface="Calibri"/>
              <a:cs typeface="Calibri"/>
            </a:endParaRPr>
          </a:p>
          <a:p>
            <a:pPr marL="13970">
              <a:lnSpc>
                <a:spcPct val="100000"/>
              </a:lnSpc>
              <a:spcBef>
                <a:spcPts val="815"/>
              </a:spcBef>
            </a:pPr>
            <a:r>
              <a:rPr lang="en-US" sz="1200" spc="-10" dirty="0">
                <a:latin typeface="Calibri"/>
                <a:cs typeface="Calibri"/>
              </a:rPr>
              <a:t>Encourage</a:t>
            </a:r>
            <a:r>
              <a:rPr lang="en-US" sz="1200" spc="-45" dirty="0">
                <a:latin typeface="Calibri"/>
                <a:cs typeface="Calibri"/>
              </a:rPr>
              <a:t> </a:t>
            </a:r>
            <a:r>
              <a:rPr lang="en-US" sz="1200" dirty="0">
                <a:latin typeface="Calibri"/>
                <a:cs typeface="Calibri"/>
              </a:rPr>
              <a:t>promotion</a:t>
            </a:r>
            <a:r>
              <a:rPr lang="en-US" sz="1200" spc="-35" dirty="0">
                <a:latin typeface="Calibri"/>
                <a:cs typeface="Calibri"/>
              </a:rPr>
              <a:t> </a:t>
            </a:r>
            <a:r>
              <a:rPr lang="en-US" sz="1200" dirty="0">
                <a:latin typeface="Calibri"/>
                <a:cs typeface="Calibri"/>
              </a:rPr>
              <a:t>of</a:t>
            </a:r>
            <a:r>
              <a:rPr lang="en-US" sz="1200" spc="-20" dirty="0">
                <a:latin typeface="Calibri"/>
                <a:cs typeface="Calibri"/>
              </a:rPr>
              <a:t> </a:t>
            </a:r>
            <a:r>
              <a:rPr lang="en-US" sz="1200" dirty="0">
                <a:latin typeface="Calibri"/>
                <a:cs typeface="Calibri"/>
              </a:rPr>
              <a:t>OACS</a:t>
            </a:r>
            <a:r>
              <a:rPr lang="en-US" sz="1200" spc="-35" dirty="0">
                <a:latin typeface="Calibri"/>
                <a:cs typeface="Calibri"/>
              </a:rPr>
              <a:t> </a:t>
            </a:r>
            <a:r>
              <a:rPr lang="en-US" sz="1200" dirty="0">
                <a:latin typeface="Calibri"/>
                <a:cs typeface="Calibri"/>
              </a:rPr>
              <a:t>special</a:t>
            </a:r>
            <a:r>
              <a:rPr lang="en-US" sz="1200" spc="-5" dirty="0">
                <a:latin typeface="Calibri"/>
                <a:cs typeface="Calibri"/>
              </a:rPr>
              <a:t> </a:t>
            </a:r>
            <a:r>
              <a:rPr lang="en-US" sz="1200" spc="-10" dirty="0">
                <a:latin typeface="Calibri"/>
                <a:cs typeface="Calibri"/>
              </a:rPr>
              <a:t>initiatives.</a:t>
            </a:r>
            <a:endParaRPr lang="en-US" sz="1200" dirty="0">
              <a:latin typeface="Calibri"/>
              <a:cs typeface="Calibri"/>
            </a:endParaRPr>
          </a:p>
          <a:p>
            <a:pPr marL="13970">
              <a:lnSpc>
                <a:spcPct val="100000"/>
              </a:lnSpc>
              <a:spcBef>
                <a:spcPts val="830"/>
              </a:spcBef>
            </a:pPr>
            <a:r>
              <a:rPr lang="en-US" sz="1200" b="1" spc="-10" dirty="0">
                <a:latin typeface="Calibri"/>
                <a:cs typeface="Calibri"/>
              </a:rPr>
              <a:t>Administrative</a:t>
            </a:r>
            <a:r>
              <a:rPr lang="en-US" sz="1200" b="1" dirty="0">
                <a:latin typeface="Calibri"/>
                <a:cs typeface="Calibri"/>
              </a:rPr>
              <a:t> </a:t>
            </a:r>
            <a:r>
              <a:rPr lang="en-US" sz="1200" b="1" spc="-10" dirty="0">
                <a:latin typeface="Calibri"/>
                <a:cs typeface="Calibri"/>
              </a:rPr>
              <a:t>Responsibilities</a:t>
            </a:r>
            <a:endParaRPr lang="en-US" sz="1200" dirty="0">
              <a:latin typeface="Calibri"/>
              <a:cs typeface="Calibri"/>
            </a:endParaRPr>
          </a:p>
          <a:p>
            <a:pPr marL="13970">
              <a:lnSpc>
                <a:spcPts val="1710"/>
              </a:lnSpc>
              <a:spcBef>
                <a:spcPts val="815"/>
              </a:spcBef>
            </a:pPr>
            <a:r>
              <a:rPr lang="en-US" sz="1200" dirty="0">
                <a:latin typeface="Calibri"/>
                <a:cs typeface="Calibri"/>
              </a:rPr>
              <a:t>Provide</a:t>
            </a:r>
            <a:r>
              <a:rPr lang="en-US" sz="1200" spc="-10" dirty="0">
                <a:latin typeface="Calibri"/>
                <a:cs typeface="Calibri"/>
              </a:rPr>
              <a:t> administrative</a:t>
            </a:r>
            <a:r>
              <a:rPr lang="en-US" sz="1200" spc="-30" dirty="0">
                <a:latin typeface="Calibri"/>
                <a:cs typeface="Calibri"/>
              </a:rPr>
              <a:t> </a:t>
            </a:r>
            <a:r>
              <a:rPr lang="en-US" sz="1200" dirty="0">
                <a:latin typeface="Calibri"/>
                <a:cs typeface="Calibri"/>
              </a:rPr>
              <a:t>and</a:t>
            </a:r>
            <a:r>
              <a:rPr lang="en-US" sz="1200" spc="-10" dirty="0">
                <a:latin typeface="Calibri"/>
                <a:cs typeface="Calibri"/>
              </a:rPr>
              <a:t> operational</a:t>
            </a:r>
            <a:r>
              <a:rPr lang="en-US" sz="1200" spc="-25" dirty="0">
                <a:latin typeface="Calibri"/>
                <a:cs typeface="Calibri"/>
              </a:rPr>
              <a:t> </a:t>
            </a:r>
            <a:r>
              <a:rPr lang="en-US" sz="1200" dirty="0">
                <a:latin typeface="Calibri"/>
                <a:cs typeface="Calibri"/>
              </a:rPr>
              <a:t>support</a:t>
            </a:r>
            <a:r>
              <a:rPr lang="en-US" sz="1200" spc="305" dirty="0">
                <a:latin typeface="Calibri"/>
                <a:cs typeface="Calibri"/>
              </a:rPr>
              <a:t> </a:t>
            </a:r>
            <a:r>
              <a:rPr lang="en-US" sz="1200" dirty="0">
                <a:latin typeface="Calibri"/>
                <a:cs typeface="Calibri"/>
              </a:rPr>
              <a:t>to</a:t>
            </a:r>
            <a:r>
              <a:rPr lang="en-US" sz="1200" spc="-10" dirty="0">
                <a:latin typeface="Calibri"/>
                <a:cs typeface="Calibri"/>
              </a:rPr>
              <a:t> </a:t>
            </a:r>
            <a:r>
              <a:rPr lang="en-US" sz="1200" dirty="0">
                <a:latin typeface="Calibri"/>
                <a:cs typeface="Calibri"/>
              </a:rPr>
              <a:t>the</a:t>
            </a:r>
            <a:r>
              <a:rPr lang="en-US" sz="1200" spc="-10" dirty="0">
                <a:latin typeface="Calibri"/>
                <a:cs typeface="Calibri"/>
              </a:rPr>
              <a:t> </a:t>
            </a:r>
            <a:r>
              <a:rPr lang="en-US" sz="1200" dirty="0">
                <a:latin typeface="Calibri"/>
                <a:cs typeface="Calibri"/>
              </a:rPr>
              <a:t>Board</a:t>
            </a:r>
            <a:r>
              <a:rPr lang="en-US" sz="1200" spc="-10" dirty="0">
                <a:latin typeface="Calibri"/>
                <a:cs typeface="Calibri"/>
              </a:rPr>
              <a:t> </a:t>
            </a:r>
            <a:r>
              <a:rPr lang="en-US" sz="1200" spc="-25" dirty="0">
                <a:latin typeface="Calibri"/>
                <a:cs typeface="Calibri"/>
              </a:rPr>
              <a:t>of </a:t>
            </a:r>
            <a:r>
              <a:rPr lang="en-US" sz="1200" dirty="0">
                <a:latin typeface="Calibri"/>
                <a:cs typeface="Calibri"/>
              </a:rPr>
              <a:t>Directors</a:t>
            </a:r>
            <a:r>
              <a:rPr lang="en-US" sz="1200" spc="-55" dirty="0">
                <a:latin typeface="Calibri"/>
                <a:cs typeface="Calibri"/>
              </a:rPr>
              <a:t> </a:t>
            </a:r>
            <a:r>
              <a:rPr lang="en-US" sz="1200" dirty="0">
                <a:latin typeface="Calibri"/>
                <a:cs typeface="Calibri"/>
              </a:rPr>
              <a:t>&amp;</a:t>
            </a:r>
            <a:r>
              <a:rPr lang="en-US" sz="1200" spc="-55" dirty="0">
                <a:latin typeface="Calibri"/>
                <a:cs typeface="Calibri"/>
              </a:rPr>
              <a:t> </a:t>
            </a:r>
            <a:r>
              <a:rPr lang="en-US" sz="1200" dirty="0">
                <a:latin typeface="Calibri"/>
                <a:cs typeface="Calibri"/>
              </a:rPr>
              <a:t>recommend</a:t>
            </a:r>
            <a:r>
              <a:rPr lang="en-US" sz="1200" spc="-45" dirty="0">
                <a:latin typeface="Calibri"/>
                <a:cs typeface="Calibri"/>
              </a:rPr>
              <a:t> </a:t>
            </a:r>
            <a:r>
              <a:rPr lang="en-US" sz="1200" dirty="0">
                <a:latin typeface="Calibri"/>
                <a:cs typeface="Calibri"/>
              </a:rPr>
              <a:t>reward</a:t>
            </a:r>
            <a:r>
              <a:rPr lang="en-US" sz="1200" spc="-35" dirty="0">
                <a:latin typeface="Calibri"/>
                <a:cs typeface="Calibri"/>
              </a:rPr>
              <a:t> </a:t>
            </a:r>
            <a:r>
              <a:rPr lang="en-US" sz="1200" dirty="0">
                <a:latin typeface="Calibri"/>
                <a:cs typeface="Calibri"/>
              </a:rPr>
              <a:t>amount</a:t>
            </a:r>
            <a:r>
              <a:rPr lang="en-US" sz="1200" spc="-70" dirty="0">
                <a:latin typeface="Calibri"/>
                <a:cs typeface="Calibri"/>
              </a:rPr>
              <a:t> </a:t>
            </a:r>
            <a:r>
              <a:rPr lang="en-US" sz="1200" dirty="0">
                <a:latin typeface="Calibri"/>
                <a:cs typeface="Calibri"/>
              </a:rPr>
              <a:t>for</a:t>
            </a:r>
            <a:r>
              <a:rPr lang="en-US" sz="1200" spc="-40" dirty="0">
                <a:latin typeface="Calibri"/>
                <a:cs typeface="Calibri"/>
              </a:rPr>
              <a:t> </a:t>
            </a:r>
            <a:r>
              <a:rPr lang="en-US" sz="1200" spc="-10">
                <a:latin typeface="Calibri"/>
                <a:cs typeface="Calibri"/>
              </a:rPr>
              <a:t>approval.</a:t>
            </a:r>
            <a:endParaRPr lang="en-US" sz="1200" spc="-10" dirty="0">
              <a:latin typeface="Calibri"/>
              <a:cs typeface="Calibri"/>
            </a:endParaRPr>
          </a:p>
        </p:txBody>
      </p:sp>
      <p:sp>
        <p:nvSpPr>
          <p:cNvPr id="4" name="Slide Number Placeholder 3"/>
          <p:cNvSpPr>
            <a:spLocks noGrp="1"/>
          </p:cNvSpPr>
          <p:nvPr>
            <p:ph type="sldNum" sz="quarter" idx="5"/>
          </p:nvPr>
        </p:nvSpPr>
        <p:spPr/>
        <p:txBody>
          <a:bodyPr/>
          <a:lstStyle/>
          <a:p>
            <a:fld id="{B71828B6-E4F2-4162-BF48-AC69445B47C9}" type="slidenum">
              <a:rPr lang="en-US" smtClean="0"/>
              <a:t>17</a:t>
            </a:fld>
            <a:endParaRPr lang="en-US"/>
          </a:p>
        </p:txBody>
      </p:sp>
    </p:spTree>
    <p:extLst>
      <p:ext uri="{BB962C8B-B14F-4D97-AF65-F5344CB8AC3E}">
        <p14:creationId xmlns:p14="http://schemas.microsoft.com/office/powerpoint/2010/main" val="3384885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429A6-BCF7-2EEA-AC76-2CF4DD27D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7D788B-A4CD-A546-8A12-ABC868274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34632-FBF3-6CB8-DF29-36D05F3D2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C1FDDA-CFF1-A819-46F7-77ACEFE78728}"/>
              </a:ext>
            </a:extLst>
          </p:cNvPr>
          <p:cNvSpPr>
            <a:spLocks noGrp="1"/>
          </p:cNvSpPr>
          <p:nvPr>
            <p:ph type="sldNum" sz="quarter" idx="5"/>
          </p:nvPr>
        </p:nvSpPr>
        <p:spPr/>
        <p:txBody>
          <a:bodyPr/>
          <a:lstStyle/>
          <a:p>
            <a:fld id="{B71828B6-E4F2-4162-BF48-AC69445B47C9}" type="slidenum">
              <a:rPr lang="en-US" smtClean="0"/>
              <a:t>18</a:t>
            </a:fld>
            <a:endParaRPr lang="en-US"/>
          </a:p>
        </p:txBody>
      </p:sp>
    </p:spTree>
    <p:extLst>
      <p:ext uri="{BB962C8B-B14F-4D97-AF65-F5344CB8AC3E}">
        <p14:creationId xmlns:p14="http://schemas.microsoft.com/office/powerpoint/2010/main" val="1470844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F5E88-D3EE-0D20-B855-4CE35852C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4E0B9B-63E0-E73E-FBB1-252A3E083E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F67B9C-90B4-654C-1965-F717A666E0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4F23F9-0247-D6E3-F4E3-AAE485A23A15}"/>
              </a:ext>
            </a:extLst>
          </p:cNvPr>
          <p:cNvSpPr>
            <a:spLocks noGrp="1"/>
          </p:cNvSpPr>
          <p:nvPr>
            <p:ph type="sldNum" sz="quarter" idx="5"/>
          </p:nvPr>
        </p:nvSpPr>
        <p:spPr/>
        <p:txBody>
          <a:bodyPr/>
          <a:lstStyle/>
          <a:p>
            <a:fld id="{B71828B6-E4F2-4162-BF48-AC69445B47C9}" type="slidenum">
              <a:rPr lang="en-US" smtClean="0"/>
              <a:t>19</a:t>
            </a:fld>
            <a:endParaRPr lang="en-US"/>
          </a:p>
        </p:txBody>
      </p:sp>
    </p:spTree>
    <p:extLst>
      <p:ext uri="{BB962C8B-B14F-4D97-AF65-F5344CB8AC3E}">
        <p14:creationId xmlns:p14="http://schemas.microsoft.com/office/powerpoint/2010/main" val="3085060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393FB-70C8-6301-66E9-EFB834121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8F0B0-336F-1702-6B81-8C98A04FF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E75F99-246B-DD73-823F-0FDD753E044F}"/>
              </a:ext>
            </a:extLst>
          </p:cNvPr>
          <p:cNvSpPr>
            <a:spLocks noGrp="1"/>
          </p:cNvSpPr>
          <p:nvPr>
            <p:ph type="body" idx="1"/>
          </p:nvPr>
        </p:nvSpPr>
        <p:spPr/>
        <p:txBody>
          <a:bodyPr/>
          <a:lstStyle/>
          <a:p>
            <a:r>
              <a:rPr lang="en-US" dirty="0"/>
              <a:t>It’s July of 1976.</a:t>
            </a:r>
          </a:p>
          <a:p>
            <a:r>
              <a:rPr lang="en-US" dirty="0"/>
              <a:t>This is Michael Carmin. His mom and dad: Connie, and Chester, are very excited, as their son’s wedding is just two weeks away.</a:t>
            </a:r>
          </a:p>
          <a:p>
            <a:r>
              <a:rPr lang="en-US" dirty="0"/>
              <a:t>At 20 years old, Michael is a college student when he offered to take his friend’s shift at the gas station, they both worked at.</a:t>
            </a:r>
          </a:p>
          <a:p>
            <a:r>
              <a:rPr lang="en-US" dirty="0"/>
              <a:t>When Michael arrived for that overnight shift, little did he know how that early morning would unfold. </a:t>
            </a:r>
          </a:p>
          <a:p>
            <a:r>
              <a:rPr lang="en-US" dirty="0"/>
              <a:t>Michael was shot during a robbery, point blank in the stomach by a 12-gage shotgun.</a:t>
            </a:r>
          </a:p>
          <a:p>
            <a:r>
              <a:rPr lang="en-US" dirty="0"/>
              <a:t>When police responded to the emergency call, they found Michael gravely wounded.</a:t>
            </a:r>
          </a:p>
          <a:p>
            <a:r>
              <a:rPr lang="en-US" dirty="0"/>
              <a:t>For the next four agonizing hours, the doctors and nurses did all they could, </a:t>
            </a:r>
          </a:p>
          <a:p>
            <a:r>
              <a:rPr lang="en-US" dirty="0"/>
              <a:t>and Michael struggled to tell detectives who was responsible, </a:t>
            </a:r>
          </a:p>
          <a:p>
            <a:r>
              <a:rPr lang="en-US" dirty="0"/>
              <a:t>but he lacked the strength to form the words before he passed away.</a:t>
            </a:r>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85B29CF-0D13-EF24-F876-5B2F854A9595}"/>
              </a:ext>
            </a:extLst>
          </p:cNvPr>
          <p:cNvSpPr>
            <a:spLocks noGrp="1"/>
          </p:cNvSpPr>
          <p:nvPr>
            <p:ph type="sldNum" sz="quarter" idx="5"/>
          </p:nvPr>
        </p:nvSpPr>
        <p:spPr/>
        <p:txBody>
          <a:bodyPr/>
          <a:lstStyle/>
          <a:p>
            <a:fld id="{B71828B6-E4F2-4162-BF48-AC69445B47C9}" type="slidenum">
              <a:rPr lang="en-US" smtClean="0"/>
              <a:t>2</a:t>
            </a:fld>
            <a:endParaRPr lang="en-US"/>
          </a:p>
        </p:txBody>
      </p:sp>
    </p:spTree>
    <p:extLst>
      <p:ext uri="{BB962C8B-B14F-4D97-AF65-F5344CB8AC3E}">
        <p14:creationId xmlns:p14="http://schemas.microsoft.com/office/powerpoint/2010/main" val="463719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4438" y="1154113"/>
            <a:ext cx="3760787" cy="2116137"/>
          </a:xfrm>
        </p:spPr>
      </p:sp>
      <p:sp>
        <p:nvSpPr>
          <p:cNvPr id="3" name="Notes Placeholder 2"/>
          <p:cNvSpPr>
            <a:spLocks noGrp="1"/>
          </p:cNvSpPr>
          <p:nvPr>
            <p:ph type="body" idx="1"/>
          </p:nvPr>
        </p:nvSpPr>
        <p:spPr>
          <a:xfrm>
            <a:off x="695007" y="3779837"/>
            <a:ext cx="5560060" cy="3636704"/>
          </a:xfrm>
        </p:spPr>
        <p:txBody>
          <a:bodyPr/>
          <a:lstStyle/>
          <a:p>
            <a:r>
              <a:rPr lang="en-US" dirty="0"/>
              <a:t>The case was handed to Detective Greg MacAleese. </a:t>
            </a:r>
          </a:p>
          <a:p>
            <a:pPr marL="0" indent="0">
              <a:buFontTx/>
              <a:buNone/>
            </a:pPr>
            <a:r>
              <a:rPr lang="en-US" dirty="0"/>
              <a:t>At the time, Albuquerque had one of the highest per capita crime rates in the country, and people were too afraid to assist the police.</a:t>
            </a:r>
          </a:p>
          <a:p>
            <a:pPr marL="0" indent="0">
              <a:buFontTx/>
              <a:buNone/>
            </a:pPr>
            <a:r>
              <a:rPr lang="en-US" dirty="0"/>
              <a:t>Six weeks passed with no leads.  It looked as if NO ONE KNEW ANYTHING.</a:t>
            </a:r>
          </a:p>
          <a:p>
            <a:pPr marL="0" indent="0">
              <a:buFontTx/>
              <a:buNone/>
            </a:pPr>
            <a:r>
              <a:rPr lang="en-US" dirty="0"/>
              <a:t>Determined, Detective MacAleese knew that this just couldn’t be the case. He knew that </a:t>
            </a:r>
            <a:r>
              <a:rPr lang="en-US" b="1" dirty="0"/>
              <a:t>someone saw something, someone knows something</a:t>
            </a:r>
            <a:r>
              <a:rPr lang="en-US" dirty="0"/>
              <a:t>. </a:t>
            </a:r>
          </a:p>
          <a:p>
            <a:r>
              <a:rPr lang="en-US" dirty="0"/>
              <a:t>He then came up with a bold idea: he would create a video reenactment of the murder. Back  in 1976, this was unheard of.</a:t>
            </a:r>
          </a:p>
          <a:p>
            <a:pPr marL="0" indent="0">
              <a:buFontTx/>
              <a:buNone/>
            </a:pPr>
            <a:r>
              <a:rPr lang="en-US" dirty="0"/>
              <a:t>He promised anonymity for anyone willing to call in with information, and even offered a reward of $300 from his own pocket to encourage someone to come forward.</a:t>
            </a:r>
          </a:p>
          <a:p>
            <a:pPr marL="0" indent="0">
              <a:buFontTx/>
              <a:buNone/>
            </a:pPr>
            <a:r>
              <a:rPr lang="en-US" dirty="0"/>
              <a:t>It almost seemed unnecessary to take such drastic steps for a case like Michael’s. This was a crime that should have stirred the community, drawing in multiple witnesses.</a:t>
            </a:r>
          </a:p>
          <a:p>
            <a:pPr marL="0" indent="0">
              <a:buFontTx/>
              <a:buNone/>
            </a:pPr>
            <a:r>
              <a:rPr lang="en-US" dirty="0"/>
              <a:t>But Greg's plan worked. Within hours of the reenactment airing on television, he received a call. </a:t>
            </a:r>
          </a:p>
          <a:p>
            <a:pPr marL="0" indent="0">
              <a:buFontTx/>
              <a:buNone/>
            </a:pPr>
            <a:r>
              <a:rPr lang="en-US" dirty="0"/>
              <a:t>The video had triggered a memory in someone who had heard a loud bang near the gas station and then saw a car speeding away. The caller told Greg the car belonged to a resident of a nearby apartment complex.</a:t>
            </a:r>
          </a:p>
          <a:p>
            <a:pPr marL="0" indent="0">
              <a:buFontTx/>
              <a:buNone/>
            </a:pPr>
            <a:r>
              <a:rPr lang="en-US" dirty="0"/>
              <a:t>Through further investigation, Greg and his team arrested two men within 72 hours. They were charged with the murder of Michael Carmin, as well as a string of armed robberies. They had caught the men that had murdered Michael Carmen. While that would not ease the pain his family was dealing with, it did prevent them from being further burdened with the lack of closure.</a:t>
            </a:r>
          </a:p>
          <a:p>
            <a:endParaRPr lang="en-US" dirty="0"/>
          </a:p>
        </p:txBody>
      </p:sp>
      <p:sp>
        <p:nvSpPr>
          <p:cNvPr id="4" name="Slide Number Placeholder 3"/>
          <p:cNvSpPr>
            <a:spLocks noGrp="1"/>
          </p:cNvSpPr>
          <p:nvPr>
            <p:ph type="sldNum" sz="quarter" idx="5"/>
          </p:nvPr>
        </p:nvSpPr>
        <p:spPr/>
        <p:txBody>
          <a:bodyPr/>
          <a:lstStyle/>
          <a:p>
            <a:fld id="{B71828B6-E4F2-4162-BF48-AC69445B47C9}" type="slidenum">
              <a:rPr lang="en-US" smtClean="0"/>
              <a:t>3</a:t>
            </a:fld>
            <a:endParaRPr lang="en-US"/>
          </a:p>
        </p:txBody>
      </p:sp>
    </p:spTree>
    <p:extLst>
      <p:ext uri="{BB962C8B-B14F-4D97-AF65-F5344CB8AC3E}">
        <p14:creationId xmlns:p14="http://schemas.microsoft.com/office/powerpoint/2010/main" val="2755620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E26E6-298E-AC1B-77A9-C580910BB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374E43-B155-5380-2AF5-660B8FFEE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911369-5242-4BE4-6015-AEF9B3373164}"/>
              </a:ext>
            </a:extLst>
          </p:cNvPr>
          <p:cNvSpPr>
            <a:spLocks noGrp="1"/>
          </p:cNvSpPr>
          <p:nvPr>
            <p:ph type="body" idx="1"/>
          </p:nvPr>
        </p:nvSpPr>
        <p:spPr/>
        <p:txBody>
          <a:bodyPr/>
          <a:lstStyle/>
          <a:p>
            <a:r>
              <a:rPr lang="en-US" dirty="0"/>
              <a:t>Greg received other calls following the reenactment, including one that allowed police to solve the rape of a young woman. Realizing that this type of program might be useful in fighting crime, Greg convinced the Albuquerque Police Department to allow a group of citizens to establish the first Crime Stoppers program.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interesting fact: the term “Crime Stoppers” was first seen in the Dick Tracy comic strip. Greg approached the artist: Chester Gould for permission to adopt the name. This was the beginning of a well-recognized term today.</a:t>
            </a:r>
          </a:p>
          <a:p>
            <a:endParaRPr lang="en-US" dirty="0"/>
          </a:p>
          <a:p>
            <a:r>
              <a:rPr lang="en-US" dirty="0"/>
              <a:t>The result was the beginning of one of the most effective citizen-law enforcement, anti-crime </a:t>
            </a:r>
            <a:r>
              <a:rPr lang="en-US" dirty="0" err="1"/>
              <a:t>iniatives</a:t>
            </a:r>
            <a:r>
              <a:rPr lang="en-US" dirty="0"/>
              <a:t> in existence. </a:t>
            </a:r>
          </a:p>
        </p:txBody>
      </p:sp>
      <p:sp>
        <p:nvSpPr>
          <p:cNvPr id="4" name="Slide Number Placeholder 3">
            <a:extLst>
              <a:ext uri="{FF2B5EF4-FFF2-40B4-BE49-F238E27FC236}">
                <a16:creationId xmlns:a16="http://schemas.microsoft.com/office/drawing/2014/main" id="{0DA9338F-36DA-6EFA-B16C-F2B0122DC02A}"/>
              </a:ext>
            </a:extLst>
          </p:cNvPr>
          <p:cNvSpPr>
            <a:spLocks noGrp="1"/>
          </p:cNvSpPr>
          <p:nvPr>
            <p:ph type="sldNum" sz="quarter" idx="5"/>
          </p:nvPr>
        </p:nvSpPr>
        <p:spPr/>
        <p:txBody>
          <a:bodyPr/>
          <a:lstStyle/>
          <a:p>
            <a:fld id="{B71828B6-E4F2-4162-BF48-AC69445B47C9}" type="slidenum">
              <a:rPr lang="en-US" smtClean="0"/>
              <a:t>4</a:t>
            </a:fld>
            <a:endParaRPr lang="en-US"/>
          </a:p>
        </p:txBody>
      </p:sp>
    </p:spTree>
    <p:extLst>
      <p:ext uri="{BB962C8B-B14F-4D97-AF65-F5344CB8AC3E}">
        <p14:creationId xmlns:p14="http://schemas.microsoft.com/office/powerpoint/2010/main" val="1879277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a GLOBAL movement</a:t>
            </a:r>
          </a:p>
          <a:p>
            <a:endParaRPr lang="en-US" dirty="0"/>
          </a:p>
          <a:p>
            <a:pPr marL="171450" indent="-171450">
              <a:buFont typeface="Arial" panose="020B0604020202020204" pitchFamily="34" charset="0"/>
              <a:buChar char="•"/>
            </a:pPr>
            <a:r>
              <a:rPr lang="en-US" dirty="0"/>
              <a:t>more than 1,200 programs worldwide, spanning 25 countries represented by Crime Stoppers International</a:t>
            </a:r>
          </a:p>
          <a:p>
            <a:pPr marL="171450" indent="-171450">
              <a:buFont typeface="Arial" panose="020B0604020202020204" pitchFamily="34" charset="0"/>
              <a:buChar char="•"/>
            </a:pPr>
            <a:r>
              <a:rPr lang="en-US" dirty="0"/>
              <a:t>there are 87 programs in the Canadian Crime Stoppers Association</a:t>
            </a:r>
          </a:p>
          <a:p>
            <a:pPr marL="171450" indent="-171450">
              <a:buFont typeface="Arial" panose="020B0604020202020204" pitchFamily="34" charset="0"/>
              <a:buChar char="•"/>
            </a:pPr>
            <a:r>
              <a:rPr lang="en-US" dirty="0"/>
              <a:t>here in our province we have 37 programs under the Ontario Association of Crime Stoppers</a:t>
            </a:r>
          </a:p>
          <a:p>
            <a:endParaRPr lang="en-US" dirty="0"/>
          </a:p>
          <a:p>
            <a:r>
              <a:rPr lang="en-US" dirty="0"/>
              <a:t>Bringing us to the London-Middlesex Crime Stoppers. </a:t>
            </a:r>
          </a:p>
        </p:txBody>
      </p:sp>
      <p:sp>
        <p:nvSpPr>
          <p:cNvPr id="4" name="Slide Number Placeholder 3"/>
          <p:cNvSpPr>
            <a:spLocks noGrp="1"/>
          </p:cNvSpPr>
          <p:nvPr>
            <p:ph type="sldNum" sz="quarter" idx="5"/>
          </p:nvPr>
        </p:nvSpPr>
        <p:spPr/>
        <p:txBody>
          <a:bodyPr/>
          <a:lstStyle/>
          <a:p>
            <a:fld id="{B71828B6-E4F2-4162-BF48-AC69445B47C9}" type="slidenum">
              <a:rPr lang="en-US" smtClean="0"/>
              <a:t>5</a:t>
            </a:fld>
            <a:endParaRPr lang="en-US"/>
          </a:p>
        </p:txBody>
      </p:sp>
    </p:spTree>
    <p:extLst>
      <p:ext uri="{BB962C8B-B14F-4D97-AF65-F5344CB8AC3E}">
        <p14:creationId xmlns:p14="http://schemas.microsoft.com/office/powerpoint/2010/main" val="3517858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0B7A4-2AFB-54C7-4782-6F034DD7F8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F9607-A8E2-D6BC-57E5-B85C3F0777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A7E60-B633-60D0-98A9-4903C2C8E47C}"/>
              </a:ext>
            </a:extLst>
          </p:cNvPr>
          <p:cNvSpPr>
            <a:spLocks noGrp="1"/>
          </p:cNvSpPr>
          <p:nvPr>
            <p:ph type="body" idx="1"/>
          </p:nvPr>
        </p:nvSpPr>
        <p:spPr/>
        <p:txBody>
          <a:bodyPr/>
          <a:lstStyle/>
          <a:p>
            <a:r>
              <a:rPr lang="en-US" dirty="0"/>
              <a:t>Our local program started in 1987.</a:t>
            </a:r>
          </a:p>
          <a:p>
            <a:endParaRPr lang="en-US" dirty="0"/>
          </a:p>
          <a:p>
            <a:pPr marL="171450" indent="-171450">
              <a:buFont typeface="Arial" panose="020B0604020202020204" pitchFamily="34" charset="0"/>
              <a:buChar char="•"/>
            </a:pPr>
            <a:r>
              <a:rPr lang="en-US" dirty="0"/>
              <a:t>There are 12 members.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meet every 2</a:t>
            </a:r>
            <a:r>
              <a:rPr lang="en-US" baseline="30000" dirty="0"/>
              <a:t>nd</a:t>
            </a:r>
            <a:r>
              <a:rPr lang="en-US" dirty="0"/>
              <a:t> Tuesday of each month, and determine how we might connect with our communities, review and approve tip payouts,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then we try to figure out how we might fundraise to support the program. </a:t>
            </a:r>
          </a:p>
          <a:p>
            <a:endParaRPr lang="en-US" dirty="0"/>
          </a:p>
          <a:p>
            <a:r>
              <a:rPr lang="en-US" dirty="0"/>
              <a:t>My name is Lloyd Stacey, I am the President of London Middlesex Crime Stoppers, I have been on the volunteer board for just over 2 years.</a:t>
            </a:r>
          </a:p>
          <a:p>
            <a:r>
              <a:rPr lang="en-US" dirty="0"/>
              <a:t>I am a miliary veteran, and my paid job is Director of Operations for Corporate Investigation Services – a private investigations/labour dispute management company based her in London. </a:t>
            </a:r>
          </a:p>
          <a:p>
            <a:endParaRPr lang="en-US" dirty="0"/>
          </a:p>
          <a:p>
            <a:r>
              <a:rPr lang="en-US" dirty="0"/>
              <a:t>I sometimes am asked why I choose to volunteer in this way. When I was in college in Ottawa, I worked at a corner store and one night working the graveyard shift, I was robbed at gun point. 3 men came in with a shotgun and two handguns. But for the grace of God, I could have been Michael Carmen.  </a:t>
            </a:r>
          </a:p>
        </p:txBody>
      </p:sp>
      <p:sp>
        <p:nvSpPr>
          <p:cNvPr id="4" name="Slide Number Placeholder 3">
            <a:extLst>
              <a:ext uri="{FF2B5EF4-FFF2-40B4-BE49-F238E27FC236}">
                <a16:creationId xmlns:a16="http://schemas.microsoft.com/office/drawing/2014/main" id="{32FB9C79-3148-165A-D70F-090E857AC07A}"/>
              </a:ext>
            </a:extLst>
          </p:cNvPr>
          <p:cNvSpPr>
            <a:spLocks noGrp="1"/>
          </p:cNvSpPr>
          <p:nvPr>
            <p:ph type="sldNum" sz="quarter" idx="5"/>
          </p:nvPr>
        </p:nvSpPr>
        <p:spPr/>
        <p:txBody>
          <a:bodyPr/>
          <a:lstStyle/>
          <a:p>
            <a:fld id="{B71828B6-E4F2-4162-BF48-AC69445B47C9}" type="slidenum">
              <a:rPr lang="en-US" smtClean="0"/>
              <a:t>6</a:t>
            </a:fld>
            <a:endParaRPr lang="en-US"/>
          </a:p>
        </p:txBody>
      </p:sp>
    </p:spTree>
    <p:extLst>
      <p:ext uri="{BB962C8B-B14F-4D97-AF65-F5344CB8AC3E}">
        <p14:creationId xmlns:p14="http://schemas.microsoft.com/office/powerpoint/2010/main" val="736619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been a busy year, as our metrics show….</a:t>
            </a:r>
          </a:p>
        </p:txBody>
      </p:sp>
      <p:sp>
        <p:nvSpPr>
          <p:cNvPr id="4" name="Slide Number Placeholder 3"/>
          <p:cNvSpPr>
            <a:spLocks noGrp="1"/>
          </p:cNvSpPr>
          <p:nvPr>
            <p:ph type="sldNum" sz="quarter" idx="5"/>
          </p:nvPr>
        </p:nvSpPr>
        <p:spPr/>
        <p:txBody>
          <a:bodyPr/>
          <a:lstStyle/>
          <a:p>
            <a:fld id="{B71828B6-E4F2-4162-BF48-AC69445B47C9}" type="slidenum">
              <a:rPr lang="en-US" smtClean="0"/>
              <a:t>7</a:t>
            </a:fld>
            <a:endParaRPr lang="en-US"/>
          </a:p>
        </p:txBody>
      </p:sp>
    </p:spTree>
    <p:extLst>
      <p:ext uri="{BB962C8B-B14F-4D97-AF65-F5344CB8AC3E}">
        <p14:creationId xmlns:p14="http://schemas.microsoft.com/office/powerpoint/2010/main" val="717392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indent="0">
              <a:lnSpc>
                <a:spcPts val="1730"/>
              </a:lnSpc>
              <a:spcBef>
                <a:spcPts val="95"/>
              </a:spcBef>
              <a:buFont typeface="Arial"/>
              <a:buNone/>
              <a:tabLst>
                <a:tab pos="240665" algn="l"/>
              </a:tabLst>
            </a:pPr>
            <a:r>
              <a:rPr lang="en-US" sz="1200" spc="-10" dirty="0">
                <a:latin typeface="Calibri"/>
                <a:cs typeface="Calibri"/>
              </a:rPr>
              <a:t>So, why does Crime Stoppers Work?</a:t>
            </a:r>
          </a:p>
          <a:p>
            <a:pPr marL="12700" indent="0">
              <a:lnSpc>
                <a:spcPts val="1730"/>
              </a:lnSpc>
              <a:spcBef>
                <a:spcPts val="95"/>
              </a:spcBef>
              <a:buFont typeface="Arial"/>
              <a:buNone/>
              <a:tabLst>
                <a:tab pos="240665" algn="l"/>
              </a:tabLst>
            </a:pPr>
            <a:endParaRPr lang="en-US" sz="1200" spc="-10" dirty="0">
              <a:latin typeface="Calibri"/>
              <a:cs typeface="Calibri"/>
            </a:endParaRPr>
          </a:p>
          <a:p>
            <a:pPr marL="12700" indent="0">
              <a:lnSpc>
                <a:spcPts val="1730"/>
              </a:lnSpc>
              <a:spcBef>
                <a:spcPts val="95"/>
              </a:spcBef>
              <a:buFont typeface="Arial"/>
              <a:buNone/>
              <a:tabLst>
                <a:tab pos="240665" algn="l"/>
              </a:tabLst>
            </a:pPr>
            <a:endParaRPr lang="en-US" sz="1200" spc="-10" dirty="0">
              <a:latin typeface="Calibri"/>
              <a:cs typeface="Calibri"/>
            </a:endParaRPr>
          </a:p>
          <a:p>
            <a:pPr marL="12700" indent="0">
              <a:lnSpc>
                <a:spcPts val="1730"/>
              </a:lnSpc>
              <a:spcBef>
                <a:spcPts val="95"/>
              </a:spcBef>
              <a:buFont typeface="Arial"/>
              <a:buNone/>
              <a:tabLst>
                <a:tab pos="240665" algn="l"/>
              </a:tabLst>
            </a:pPr>
            <a:endParaRPr lang="en-US" sz="1200" spc="-10" dirty="0">
              <a:latin typeface="Calibri"/>
              <a:cs typeface="Calibri"/>
            </a:endParaRPr>
          </a:p>
          <a:p>
            <a:pPr marL="184150" indent="-171450">
              <a:lnSpc>
                <a:spcPts val="1730"/>
              </a:lnSpc>
              <a:spcBef>
                <a:spcPts val="95"/>
              </a:spcBef>
              <a:buFont typeface="Arial" panose="020B0604020202020204" pitchFamily="34" charset="0"/>
              <a:buChar char="•"/>
              <a:tabLst>
                <a:tab pos="240665" algn="l"/>
              </a:tabLst>
            </a:pPr>
            <a:r>
              <a:rPr lang="en-US" sz="1200" spc="-10" dirty="0">
                <a:latin typeface="Calibri"/>
                <a:cs typeface="Calibri"/>
              </a:rPr>
              <a:t>Tipsters can make a positive impact on the community without revealing their identity.</a:t>
            </a:r>
          </a:p>
          <a:p>
            <a:pPr marL="184150" indent="-171450">
              <a:lnSpc>
                <a:spcPts val="1730"/>
              </a:lnSpc>
              <a:spcBef>
                <a:spcPts val="95"/>
              </a:spcBef>
              <a:buFont typeface="Arial" panose="020B0604020202020204" pitchFamily="34" charset="0"/>
              <a:buChar char="•"/>
              <a:tabLst>
                <a:tab pos="240665" algn="l"/>
              </a:tabLst>
            </a:pPr>
            <a:r>
              <a:rPr lang="en-US" sz="1200" spc="-10" dirty="0">
                <a:latin typeface="Calibri"/>
                <a:cs typeface="Calibri"/>
              </a:rPr>
              <a:t>Volunteer-led initiatives focus on community safety and address local concerns.</a:t>
            </a:r>
          </a:p>
          <a:p>
            <a:pPr marL="184150" indent="-171450">
              <a:lnSpc>
                <a:spcPts val="1730"/>
              </a:lnSpc>
              <a:spcBef>
                <a:spcPts val="95"/>
              </a:spcBef>
              <a:buFont typeface="Arial" panose="020B0604020202020204" pitchFamily="34" charset="0"/>
              <a:buChar char="•"/>
              <a:tabLst>
                <a:tab pos="240665" algn="l"/>
              </a:tabLst>
            </a:pPr>
            <a:r>
              <a:rPr lang="en-US" sz="1200" spc="-10" dirty="0">
                <a:latin typeface="Calibri"/>
                <a:cs typeface="Calibri"/>
              </a:rPr>
              <a:t>Local training and seminars provide valuable information to vulnerable communities.</a:t>
            </a:r>
          </a:p>
          <a:p>
            <a:pPr marL="184150" indent="-171450">
              <a:lnSpc>
                <a:spcPts val="1730"/>
              </a:lnSpc>
              <a:spcBef>
                <a:spcPts val="95"/>
              </a:spcBef>
              <a:buFont typeface="Arial" panose="020B0604020202020204" pitchFamily="34" charset="0"/>
              <a:buChar char="•"/>
              <a:tabLst>
                <a:tab pos="240665" algn="l"/>
              </a:tabLst>
            </a:pPr>
            <a:r>
              <a:rPr lang="en-US" sz="1200" spc="-10" dirty="0">
                <a:latin typeface="Calibri"/>
                <a:cs typeface="Calibri"/>
              </a:rPr>
              <a:t>These efforts work independently but in partnership with the local police service.</a:t>
            </a:r>
          </a:p>
          <a:p>
            <a:pPr marL="184150" indent="-171450">
              <a:lnSpc>
                <a:spcPts val="1730"/>
              </a:lnSpc>
              <a:spcBef>
                <a:spcPts val="95"/>
              </a:spcBef>
              <a:buFont typeface="Arial" panose="020B0604020202020204" pitchFamily="34" charset="0"/>
              <a:buChar char="•"/>
              <a:tabLst>
                <a:tab pos="240665" algn="l"/>
              </a:tabLst>
            </a:pPr>
            <a:r>
              <a:rPr lang="en-US" sz="1200" spc="-10" dirty="0">
                <a:latin typeface="Calibri"/>
                <a:cs typeface="Calibri"/>
              </a:rPr>
              <a:t>Often, someone has seen or knows something important.</a:t>
            </a:r>
          </a:p>
          <a:p>
            <a:pPr marL="184150" indent="-171450">
              <a:lnSpc>
                <a:spcPts val="1730"/>
              </a:lnSpc>
              <a:spcBef>
                <a:spcPts val="95"/>
              </a:spcBef>
              <a:buFont typeface="Arial" panose="020B0604020202020204" pitchFamily="34" charset="0"/>
              <a:buChar char="•"/>
              <a:tabLst>
                <a:tab pos="240665" algn="l"/>
              </a:tabLst>
            </a:pPr>
            <a:r>
              <a:rPr lang="en-US" sz="1200" spc="-10" dirty="0">
                <a:latin typeface="Calibri"/>
                <a:cs typeface="Calibri"/>
              </a:rPr>
              <a:t>People generally want to do the right thing.</a:t>
            </a:r>
          </a:p>
          <a:p>
            <a:pPr marL="184150" indent="-171450">
              <a:lnSpc>
                <a:spcPts val="1730"/>
              </a:lnSpc>
              <a:spcBef>
                <a:spcPts val="95"/>
              </a:spcBef>
              <a:buFont typeface="Arial" panose="020B0604020202020204" pitchFamily="34" charset="0"/>
              <a:buChar char="•"/>
              <a:tabLst>
                <a:tab pos="240665" algn="l"/>
              </a:tabLst>
            </a:pPr>
            <a:r>
              <a:rPr lang="en-US" sz="1200" spc="-10" dirty="0">
                <a:latin typeface="Calibri"/>
                <a:cs typeface="Calibri"/>
              </a:rPr>
              <a:t>Sometimes, an incentive or a sense of safety is needed to encourage action.</a:t>
            </a:r>
          </a:p>
          <a:p>
            <a:pPr marL="184150" indent="-171450">
              <a:lnSpc>
                <a:spcPts val="1730"/>
              </a:lnSpc>
              <a:spcBef>
                <a:spcPts val="95"/>
              </a:spcBef>
              <a:buFont typeface="Arial" panose="020B0604020202020204" pitchFamily="34" charset="0"/>
              <a:buChar char="•"/>
              <a:tabLst>
                <a:tab pos="240665" algn="l"/>
              </a:tabLst>
            </a:pPr>
            <a:r>
              <a:rPr lang="en-US" sz="1200" spc="-10" dirty="0">
                <a:latin typeface="Calibri"/>
                <a:cs typeface="Calibri"/>
              </a:rPr>
              <a:t>"Say It Here" provides a safe platform for sharing information.</a:t>
            </a:r>
          </a:p>
          <a:p>
            <a:pPr marL="12700" indent="0">
              <a:lnSpc>
                <a:spcPts val="1730"/>
              </a:lnSpc>
              <a:spcBef>
                <a:spcPts val="95"/>
              </a:spcBef>
              <a:buFont typeface="Arial" panose="020B0604020202020204" pitchFamily="34" charset="0"/>
              <a:buNone/>
              <a:tabLst>
                <a:tab pos="240665" algn="l"/>
              </a:tabLst>
            </a:pPr>
            <a:endParaRPr lang="en-US" sz="1200" spc="-10" dirty="0">
              <a:latin typeface="Calibri"/>
              <a:cs typeface="Calibri"/>
            </a:endParaRPr>
          </a:p>
          <a:p>
            <a:pPr marL="12700" indent="0">
              <a:lnSpc>
                <a:spcPts val="1730"/>
              </a:lnSpc>
              <a:spcBef>
                <a:spcPts val="95"/>
              </a:spcBef>
              <a:buFont typeface="Arial" panose="020B0604020202020204" pitchFamily="34" charset="0"/>
              <a:buNone/>
              <a:tabLst>
                <a:tab pos="240665" algn="l"/>
              </a:tabLst>
            </a:pPr>
            <a:r>
              <a:rPr lang="en-US" sz="1200" spc="-10" dirty="0">
                <a:latin typeface="Calibri"/>
                <a:cs typeface="Calibri"/>
              </a:rPr>
              <a:t>At the end of the day, we all deserve to live in a safe community.</a:t>
            </a:r>
          </a:p>
          <a:p>
            <a:pPr marL="12700" indent="0">
              <a:lnSpc>
                <a:spcPts val="1730"/>
              </a:lnSpc>
              <a:spcBef>
                <a:spcPts val="95"/>
              </a:spcBef>
              <a:buFont typeface="Arial"/>
              <a:buNone/>
              <a:tabLst>
                <a:tab pos="240665" algn="l"/>
              </a:tabLst>
            </a:pPr>
            <a:endParaRPr lang="en-US" sz="1200" spc="-10" dirty="0">
              <a:latin typeface="Calibri"/>
              <a:cs typeface="Calibri"/>
            </a:endParaRPr>
          </a:p>
          <a:p>
            <a:pPr marL="12700" indent="0">
              <a:lnSpc>
                <a:spcPts val="1730"/>
              </a:lnSpc>
              <a:spcBef>
                <a:spcPts val="95"/>
              </a:spcBef>
              <a:buFont typeface="Arial"/>
              <a:buNone/>
              <a:tabLst>
                <a:tab pos="240665" algn="l"/>
              </a:tabLst>
            </a:pPr>
            <a:endParaRPr lang="en-US" dirty="0"/>
          </a:p>
        </p:txBody>
      </p:sp>
      <p:sp>
        <p:nvSpPr>
          <p:cNvPr id="4" name="Slide Number Placeholder 3"/>
          <p:cNvSpPr>
            <a:spLocks noGrp="1"/>
          </p:cNvSpPr>
          <p:nvPr>
            <p:ph type="sldNum" sz="quarter" idx="5"/>
          </p:nvPr>
        </p:nvSpPr>
        <p:spPr/>
        <p:txBody>
          <a:bodyPr/>
          <a:lstStyle/>
          <a:p>
            <a:fld id="{B71828B6-E4F2-4162-BF48-AC69445B47C9}" type="slidenum">
              <a:rPr lang="en-US" smtClean="0"/>
              <a:t>8</a:t>
            </a:fld>
            <a:endParaRPr lang="en-US"/>
          </a:p>
        </p:txBody>
      </p:sp>
    </p:spTree>
    <p:extLst>
      <p:ext uri="{BB962C8B-B14F-4D97-AF65-F5344CB8AC3E}">
        <p14:creationId xmlns:p14="http://schemas.microsoft.com/office/powerpoint/2010/main" val="3028749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explained how Crime Stoppers came to be, and why it works…let’s talk about just what Crime Stoppers does.</a:t>
            </a:r>
          </a:p>
        </p:txBody>
      </p:sp>
      <p:sp>
        <p:nvSpPr>
          <p:cNvPr id="4" name="Slide Number Placeholder 3"/>
          <p:cNvSpPr>
            <a:spLocks noGrp="1"/>
          </p:cNvSpPr>
          <p:nvPr>
            <p:ph type="sldNum" sz="quarter" idx="5"/>
          </p:nvPr>
        </p:nvSpPr>
        <p:spPr/>
        <p:txBody>
          <a:bodyPr/>
          <a:lstStyle/>
          <a:p>
            <a:fld id="{B71828B6-E4F2-4162-BF48-AC69445B47C9}" type="slidenum">
              <a:rPr lang="en-US" smtClean="0"/>
              <a:t>9</a:t>
            </a:fld>
            <a:endParaRPr lang="en-US"/>
          </a:p>
        </p:txBody>
      </p:sp>
    </p:spTree>
    <p:extLst>
      <p:ext uri="{BB962C8B-B14F-4D97-AF65-F5344CB8AC3E}">
        <p14:creationId xmlns:p14="http://schemas.microsoft.com/office/powerpoint/2010/main" val="3380410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2761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30777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05084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42761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75503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678986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83517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27668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8603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00389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05554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26263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45452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76256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63150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69543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23767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D8BD707-D9CF-40AE-B4C6-C98DA3205C09}" type="datetimeFigureOut">
              <a:rPr lang="en-US" smtClean="0"/>
              <a:t>3/10/2025</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585376822"/>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DF2307-2D46-D85C-13DB-59B47FD275B4}"/>
              </a:ext>
            </a:extLst>
          </p:cNvPr>
          <p:cNvPicPr>
            <a:picLocks noChangeAspect="1"/>
          </p:cNvPicPr>
          <p:nvPr/>
        </p:nvPicPr>
        <p:blipFill>
          <a:blip r:embed="rId3"/>
          <a:stretch>
            <a:fillRect/>
          </a:stretch>
        </p:blipFill>
        <p:spPr>
          <a:xfrm>
            <a:off x="0" y="0"/>
            <a:ext cx="12192000" cy="7620000"/>
          </a:xfrm>
          <a:prstGeom prst="rect">
            <a:avLst/>
          </a:prstGeom>
        </p:spPr>
      </p:pic>
      <p:sp>
        <p:nvSpPr>
          <p:cNvPr id="5" name="object 5"/>
          <p:cNvSpPr txBox="1">
            <a:spLocks noGrp="1"/>
          </p:cNvSpPr>
          <p:nvPr>
            <p:ph type="title"/>
          </p:nvPr>
        </p:nvSpPr>
        <p:spPr>
          <a:xfrm>
            <a:off x="3581400" y="5892004"/>
            <a:ext cx="5372101" cy="689932"/>
          </a:xfrm>
          <a:prstGeom prst="rect">
            <a:avLst/>
          </a:prstGeom>
        </p:spPr>
        <p:txBody>
          <a:bodyPr vert="horz" wrap="square" lIns="0" tIns="12700" rIns="0" bIns="0" rtlCol="0">
            <a:spAutoFit/>
          </a:bodyPr>
          <a:lstStyle/>
          <a:p>
            <a:pPr marL="12700">
              <a:lnSpc>
                <a:spcPct val="100000"/>
              </a:lnSpc>
              <a:spcBef>
                <a:spcPts val="100"/>
              </a:spcBef>
            </a:pPr>
            <a:r>
              <a:rPr lang="en-US" sz="4400" b="1" dirty="0">
                <a:solidFill>
                  <a:srgbClr val="FFFF00"/>
                </a:solidFill>
              </a:rPr>
              <a:t>How</a:t>
            </a:r>
            <a:r>
              <a:rPr lang="en-US" sz="4400" b="1" spc="-30" dirty="0">
                <a:solidFill>
                  <a:srgbClr val="FFFF00"/>
                </a:solidFill>
              </a:rPr>
              <a:t> </a:t>
            </a:r>
            <a:r>
              <a:rPr lang="en-US" sz="4400" b="1" dirty="0">
                <a:solidFill>
                  <a:srgbClr val="FFFF00"/>
                </a:solidFill>
              </a:rPr>
              <a:t>it</a:t>
            </a:r>
            <a:r>
              <a:rPr lang="en-US" sz="4400" b="1" spc="5" dirty="0">
                <a:solidFill>
                  <a:srgbClr val="FFFF00"/>
                </a:solidFill>
              </a:rPr>
              <a:t> </a:t>
            </a:r>
            <a:r>
              <a:rPr lang="en-US" sz="4400" b="1" dirty="0">
                <a:solidFill>
                  <a:srgbClr val="FFFF00"/>
                </a:solidFill>
              </a:rPr>
              <a:t>all</a:t>
            </a:r>
            <a:r>
              <a:rPr lang="en-US" sz="4400" b="1" spc="-5" dirty="0">
                <a:solidFill>
                  <a:srgbClr val="FFFF00"/>
                </a:solidFill>
              </a:rPr>
              <a:t> </a:t>
            </a:r>
            <a:r>
              <a:rPr lang="en-US" sz="4400" b="1" spc="-10" dirty="0">
                <a:solidFill>
                  <a:srgbClr val="FFFF00"/>
                </a:solidFill>
              </a:rPr>
              <a:t>started</a:t>
            </a:r>
            <a:endParaRPr sz="4400" b="1" dirty="0">
              <a:solidFill>
                <a:srgbClr val="FFFF00"/>
              </a:solidFill>
            </a:endParaRPr>
          </a:p>
        </p:txBody>
      </p:sp>
      <p:sp>
        <p:nvSpPr>
          <p:cNvPr id="6" name="object 6"/>
          <p:cNvSpPr/>
          <p:nvPr/>
        </p:nvSpPr>
        <p:spPr>
          <a:xfrm>
            <a:off x="0" y="5791200"/>
            <a:ext cx="12192000" cy="891540"/>
          </a:xfrm>
          <a:custGeom>
            <a:avLst/>
            <a:gdLst/>
            <a:ahLst/>
            <a:cxnLst/>
            <a:rect l="l" t="t" r="r" b="b"/>
            <a:pathLst>
              <a:path w="12192000" h="891539">
                <a:moveTo>
                  <a:pt x="0" y="0"/>
                </a:moveTo>
                <a:lnTo>
                  <a:pt x="12192000" y="0"/>
                </a:lnTo>
              </a:path>
              <a:path w="12192000" h="891539">
                <a:moveTo>
                  <a:pt x="0" y="891539"/>
                </a:moveTo>
                <a:lnTo>
                  <a:pt x="12192000" y="891539"/>
                </a:lnTo>
              </a:path>
            </a:pathLst>
          </a:custGeom>
          <a:ln w="41275">
            <a:solidFill>
              <a:srgbClr val="FFFFFF"/>
            </a:solidFill>
          </a:ln>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p:nvPr/>
        </p:nvSpPr>
        <p:spPr>
          <a:xfrm>
            <a:off x="457200" y="190785"/>
            <a:ext cx="5163908" cy="6169638"/>
          </a:xfrm>
          <a:prstGeom prst="rect">
            <a:avLst/>
          </a:prstGeom>
        </p:spPr>
        <p:txBody>
          <a:bodyPr vert="horz" wrap="square" lIns="0" tIns="39370" rIns="0" bIns="0" rtlCol="0">
            <a:spAutoFit/>
          </a:bodyPr>
          <a:lstStyle/>
          <a:p>
            <a:pPr marL="241300" marR="412115" indent="-228600">
              <a:spcBef>
                <a:spcPts val="310"/>
              </a:spcBef>
              <a:buFont typeface="Arial"/>
              <a:buChar char="•"/>
              <a:tabLst>
                <a:tab pos="241300" algn="l"/>
              </a:tabLst>
            </a:pPr>
            <a:r>
              <a:rPr sz="2400" dirty="0">
                <a:latin typeface="Calibri"/>
                <a:cs typeface="Calibri"/>
              </a:rPr>
              <a:t>Crime</a:t>
            </a:r>
            <a:r>
              <a:rPr sz="2400" spc="-40" dirty="0">
                <a:latin typeface="Calibri"/>
                <a:cs typeface="Calibri"/>
              </a:rPr>
              <a:t> </a:t>
            </a:r>
            <a:r>
              <a:rPr sz="2400" dirty="0">
                <a:latin typeface="Calibri"/>
                <a:cs typeface="Calibri"/>
              </a:rPr>
              <a:t>Stoppers</a:t>
            </a:r>
            <a:r>
              <a:rPr lang="en-US" sz="2400" spc="-25" dirty="0">
                <a:latin typeface="Calibri"/>
                <a:cs typeface="Calibri"/>
              </a:rPr>
              <a:t>- </a:t>
            </a:r>
            <a:r>
              <a:rPr sz="2400" spc="-10" dirty="0">
                <a:latin typeface="Calibri"/>
                <a:cs typeface="Calibri"/>
              </a:rPr>
              <a:t>anonymous</a:t>
            </a:r>
            <a:r>
              <a:rPr sz="2400" spc="-30" dirty="0">
                <a:latin typeface="Calibri"/>
                <a:cs typeface="Calibri"/>
              </a:rPr>
              <a:t> </a:t>
            </a:r>
            <a:r>
              <a:rPr sz="2400" dirty="0">
                <a:latin typeface="Calibri"/>
                <a:cs typeface="Calibri"/>
              </a:rPr>
              <a:t>and</a:t>
            </a:r>
            <a:r>
              <a:rPr sz="2400" spc="-55" dirty="0">
                <a:latin typeface="Calibri"/>
                <a:cs typeface="Calibri"/>
              </a:rPr>
              <a:t> </a:t>
            </a:r>
            <a:r>
              <a:rPr sz="2400" spc="-10" dirty="0">
                <a:latin typeface="Calibri"/>
                <a:cs typeface="Calibri"/>
              </a:rPr>
              <a:t>confidential </a:t>
            </a:r>
            <a:r>
              <a:rPr sz="2400" dirty="0">
                <a:latin typeface="Calibri"/>
                <a:cs typeface="Calibri"/>
              </a:rPr>
              <a:t>method</a:t>
            </a:r>
            <a:r>
              <a:rPr sz="2400" spc="-50" dirty="0">
                <a:latin typeface="Calibri"/>
                <a:cs typeface="Calibri"/>
              </a:rPr>
              <a:t> </a:t>
            </a:r>
            <a:r>
              <a:rPr sz="2400" dirty="0">
                <a:latin typeface="Calibri"/>
                <a:cs typeface="Calibri"/>
              </a:rPr>
              <a:t>of</a:t>
            </a:r>
            <a:r>
              <a:rPr sz="2400" spc="-65" dirty="0">
                <a:latin typeface="Calibri"/>
                <a:cs typeface="Calibri"/>
              </a:rPr>
              <a:t> </a:t>
            </a:r>
            <a:r>
              <a:rPr sz="2400" dirty="0">
                <a:latin typeface="Calibri"/>
                <a:cs typeface="Calibri"/>
              </a:rPr>
              <a:t>reporting</a:t>
            </a:r>
            <a:r>
              <a:rPr sz="2400" spc="-45" dirty="0">
                <a:latin typeface="Calibri"/>
                <a:cs typeface="Calibri"/>
              </a:rPr>
              <a:t> </a:t>
            </a:r>
            <a:r>
              <a:rPr sz="2400" spc="-10" dirty="0">
                <a:latin typeface="Calibri"/>
                <a:cs typeface="Calibri"/>
              </a:rPr>
              <a:t>crime</a:t>
            </a:r>
            <a:endParaRPr lang="en-US" sz="2400" spc="-10" dirty="0">
              <a:latin typeface="Calibri"/>
              <a:cs typeface="Calibri"/>
            </a:endParaRPr>
          </a:p>
          <a:p>
            <a:pPr marL="240665" indent="-227965">
              <a:spcBef>
                <a:spcPts val="815"/>
              </a:spcBef>
              <a:buFont typeface="Arial"/>
              <a:buChar char="•"/>
              <a:tabLst>
                <a:tab pos="240665" algn="l"/>
              </a:tabLst>
            </a:pPr>
            <a:r>
              <a:rPr sz="2400" spc="-10" dirty="0">
                <a:latin typeface="Calibri"/>
                <a:cs typeface="Calibri"/>
              </a:rPr>
              <a:t>Intermediary</a:t>
            </a:r>
            <a:r>
              <a:rPr sz="2400" spc="-40" dirty="0">
                <a:latin typeface="Calibri"/>
                <a:cs typeface="Calibri"/>
              </a:rPr>
              <a:t> </a:t>
            </a:r>
            <a:r>
              <a:rPr sz="2400" dirty="0">
                <a:latin typeface="Calibri"/>
                <a:cs typeface="Calibri"/>
              </a:rPr>
              <a:t>between</a:t>
            </a:r>
            <a:r>
              <a:rPr sz="2400" spc="-10" dirty="0">
                <a:latin typeface="Calibri"/>
                <a:cs typeface="Calibri"/>
              </a:rPr>
              <a:t> </a:t>
            </a:r>
            <a:r>
              <a:rPr sz="2400" dirty="0">
                <a:latin typeface="Calibri"/>
                <a:cs typeface="Calibri"/>
              </a:rPr>
              <a:t>Tipster</a:t>
            </a:r>
            <a:r>
              <a:rPr sz="2400" spc="-40" dirty="0">
                <a:latin typeface="Calibri"/>
                <a:cs typeface="Calibri"/>
              </a:rPr>
              <a:t> </a:t>
            </a:r>
            <a:r>
              <a:rPr sz="2400" dirty="0">
                <a:latin typeface="Calibri"/>
                <a:cs typeface="Calibri"/>
              </a:rPr>
              <a:t>and</a:t>
            </a:r>
            <a:r>
              <a:rPr sz="2400" spc="-50" dirty="0">
                <a:latin typeface="Calibri"/>
                <a:cs typeface="Calibri"/>
              </a:rPr>
              <a:t> </a:t>
            </a:r>
            <a:r>
              <a:rPr sz="2400" spc="-20" dirty="0">
                <a:latin typeface="Calibri"/>
                <a:cs typeface="Calibri"/>
              </a:rPr>
              <a:t>Investigator</a:t>
            </a:r>
            <a:r>
              <a:rPr sz="2400" spc="-55" dirty="0">
                <a:latin typeface="Calibri"/>
                <a:cs typeface="Calibri"/>
              </a:rPr>
              <a:t> </a:t>
            </a:r>
            <a:endParaRPr lang="en-US" sz="2400" spc="-55" dirty="0">
              <a:latin typeface="Calibri"/>
              <a:cs typeface="Calibri"/>
            </a:endParaRPr>
          </a:p>
          <a:p>
            <a:pPr marL="240665" indent="-227965">
              <a:spcBef>
                <a:spcPts val="815"/>
              </a:spcBef>
              <a:buFont typeface="Arial"/>
              <a:buChar char="•"/>
              <a:tabLst>
                <a:tab pos="240665" algn="l"/>
              </a:tabLst>
            </a:pPr>
            <a:r>
              <a:rPr sz="2400" dirty="0">
                <a:latin typeface="Calibri"/>
                <a:cs typeface="Calibri"/>
              </a:rPr>
              <a:t>Crime</a:t>
            </a:r>
            <a:r>
              <a:rPr sz="2400" spc="-40" dirty="0">
                <a:latin typeface="Calibri"/>
                <a:cs typeface="Calibri"/>
              </a:rPr>
              <a:t> </a:t>
            </a:r>
            <a:r>
              <a:rPr sz="2400" dirty="0">
                <a:latin typeface="Calibri"/>
                <a:cs typeface="Calibri"/>
              </a:rPr>
              <a:t>Stoppers</a:t>
            </a:r>
            <a:r>
              <a:rPr sz="2400" spc="-15" dirty="0">
                <a:latin typeface="Calibri"/>
                <a:cs typeface="Calibri"/>
              </a:rPr>
              <a:t> </a:t>
            </a:r>
            <a:r>
              <a:rPr sz="2400" dirty="0">
                <a:latin typeface="Calibri"/>
                <a:cs typeface="Calibri"/>
              </a:rPr>
              <a:t>is</a:t>
            </a:r>
            <a:r>
              <a:rPr sz="2400" spc="-50" dirty="0">
                <a:latin typeface="Calibri"/>
                <a:cs typeface="Calibri"/>
              </a:rPr>
              <a:t> </a:t>
            </a:r>
            <a:r>
              <a:rPr sz="2400" spc="-10" dirty="0">
                <a:latin typeface="Calibri"/>
                <a:cs typeface="Calibri"/>
              </a:rPr>
              <a:t>protected</a:t>
            </a:r>
            <a:r>
              <a:rPr sz="2400" spc="-20" dirty="0">
                <a:latin typeface="Calibri"/>
                <a:cs typeface="Calibri"/>
              </a:rPr>
              <a:t> </a:t>
            </a:r>
            <a:r>
              <a:rPr sz="2400" dirty="0">
                <a:latin typeface="Calibri"/>
                <a:cs typeface="Calibri"/>
              </a:rPr>
              <a:t>by</a:t>
            </a:r>
            <a:r>
              <a:rPr sz="2400" spc="-30" dirty="0">
                <a:latin typeface="Calibri"/>
                <a:cs typeface="Calibri"/>
              </a:rPr>
              <a:t> </a:t>
            </a:r>
            <a:r>
              <a:rPr sz="2400" dirty="0">
                <a:latin typeface="Calibri"/>
                <a:cs typeface="Calibri"/>
              </a:rPr>
              <a:t>Case</a:t>
            </a:r>
            <a:r>
              <a:rPr sz="2400" spc="-40" dirty="0">
                <a:latin typeface="Calibri"/>
                <a:cs typeface="Calibri"/>
              </a:rPr>
              <a:t> </a:t>
            </a:r>
            <a:r>
              <a:rPr sz="2400" dirty="0">
                <a:latin typeface="Calibri"/>
                <a:cs typeface="Calibri"/>
              </a:rPr>
              <a:t>Law</a:t>
            </a:r>
            <a:r>
              <a:rPr sz="2400" spc="-35" dirty="0">
                <a:latin typeface="Calibri"/>
                <a:cs typeface="Calibri"/>
              </a:rPr>
              <a:t> </a:t>
            </a:r>
            <a:r>
              <a:rPr sz="2400" dirty="0">
                <a:latin typeface="Calibri"/>
                <a:cs typeface="Calibri"/>
              </a:rPr>
              <a:t>(R</a:t>
            </a:r>
            <a:r>
              <a:rPr sz="2400" spc="-20" dirty="0">
                <a:latin typeface="Calibri"/>
                <a:cs typeface="Calibri"/>
              </a:rPr>
              <a:t> </a:t>
            </a:r>
            <a:r>
              <a:rPr sz="2400" dirty="0">
                <a:latin typeface="Calibri"/>
                <a:cs typeface="Calibri"/>
              </a:rPr>
              <a:t>vs</a:t>
            </a:r>
            <a:r>
              <a:rPr sz="2400" spc="-20" dirty="0">
                <a:latin typeface="Calibri"/>
                <a:cs typeface="Calibri"/>
              </a:rPr>
              <a:t> </a:t>
            </a:r>
            <a:r>
              <a:rPr sz="2400" spc="-10" dirty="0">
                <a:latin typeface="Calibri"/>
                <a:cs typeface="Calibri"/>
              </a:rPr>
              <a:t>Leipert </a:t>
            </a:r>
            <a:r>
              <a:rPr sz="2400" dirty="0">
                <a:latin typeface="Calibri"/>
                <a:cs typeface="Calibri"/>
              </a:rPr>
              <a:t>1997/R</a:t>
            </a:r>
            <a:r>
              <a:rPr sz="2400" spc="-15" dirty="0">
                <a:latin typeface="Calibri"/>
                <a:cs typeface="Calibri"/>
              </a:rPr>
              <a:t> </a:t>
            </a:r>
            <a:r>
              <a:rPr sz="2400" dirty="0">
                <a:latin typeface="Calibri"/>
                <a:cs typeface="Calibri"/>
              </a:rPr>
              <a:t>vs</a:t>
            </a:r>
            <a:r>
              <a:rPr sz="2400" spc="-35" dirty="0">
                <a:latin typeface="Calibri"/>
                <a:cs typeface="Calibri"/>
              </a:rPr>
              <a:t> </a:t>
            </a:r>
            <a:r>
              <a:rPr sz="2400" dirty="0">
                <a:latin typeface="Calibri"/>
                <a:cs typeface="Calibri"/>
              </a:rPr>
              <a:t>Durham</a:t>
            </a:r>
            <a:r>
              <a:rPr sz="2400" spc="-35" dirty="0">
                <a:latin typeface="Calibri"/>
                <a:cs typeface="Calibri"/>
              </a:rPr>
              <a:t> </a:t>
            </a:r>
            <a:r>
              <a:rPr sz="2400" dirty="0">
                <a:latin typeface="Calibri"/>
                <a:cs typeface="Calibri"/>
              </a:rPr>
              <a:t>CS</a:t>
            </a:r>
            <a:r>
              <a:rPr sz="2400" spc="-45" dirty="0">
                <a:latin typeface="Calibri"/>
                <a:cs typeface="Calibri"/>
              </a:rPr>
              <a:t> </a:t>
            </a:r>
            <a:r>
              <a:rPr sz="2400" spc="-10" dirty="0">
                <a:latin typeface="Calibri"/>
                <a:cs typeface="Calibri"/>
              </a:rPr>
              <a:t>2017)</a:t>
            </a:r>
            <a:endParaRPr lang="en-US" sz="2400" spc="-10" dirty="0">
              <a:latin typeface="Calibri"/>
              <a:cs typeface="Calibri"/>
            </a:endParaRPr>
          </a:p>
          <a:p>
            <a:pPr marL="241300" marR="191135" indent="-228600">
              <a:spcBef>
                <a:spcPts val="990"/>
              </a:spcBef>
              <a:buFont typeface="Arial"/>
              <a:buChar char="•"/>
              <a:tabLst>
                <a:tab pos="241300" algn="l"/>
              </a:tabLst>
            </a:pPr>
            <a:r>
              <a:rPr lang="en-US" sz="2400" dirty="0">
                <a:latin typeface="Calibri"/>
                <a:cs typeface="Calibri"/>
              </a:rPr>
              <a:t>G</a:t>
            </a:r>
            <a:r>
              <a:rPr sz="2400" dirty="0">
                <a:latin typeface="Calibri"/>
                <a:cs typeface="Calibri"/>
              </a:rPr>
              <a:t>uided</a:t>
            </a:r>
            <a:r>
              <a:rPr sz="2400" spc="-50" dirty="0">
                <a:latin typeface="Calibri"/>
                <a:cs typeface="Calibri"/>
              </a:rPr>
              <a:t> </a:t>
            </a:r>
            <a:r>
              <a:rPr sz="2400" dirty="0">
                <a:latin typeface="Calibri"/>
                <a:cs typeface="Calibri"/>
              </a:rPr>
              <a:t>by</a:t>
            </a:r>
            <a:r>
              <a:rPr sz="2400" spc="-35" dirty="0">
                <a:latin typeface="Calibri"/>
                <a:cs typeface="Calibri"/>
              </a:rPr>
              <a:t> </a:t>
            </a:r>
            <a:r>
              <a:rPr sz="2400" dirty="0">
                <a:latin typeface="Calibri"/>
                <a:cs typeface="Calibri"/>
              </a:rPr>
              <a:t>a</a:t>
            </a:r>
            <a:r>
              <a:rPr sz="2400" spc="-45" dirty="0">
                <a:latin typeface="Calibri"/>
                <a:cs typeface="Calibri"/>
              </a:rPr>
              <a:t> </a:t>
            </a:r>
            <a:r>
              <a:rPr sz="2400" spc="-10" dirty="0">
                <a:latin typeface="Calibri"/>
                <a:cs typeface="Calibri"/>
              </a:rPr>
              <a:t>volunteer</a:t>
            </a:r>
            <a:r>
              <a:rPr sz="2400" spc="-40" dirty="0">
                <a:latin typeface="Calibri"/>
                <a:cs typeface="Calibri"/>
              </a:rPr>
              <a:t> </a:t>
            </a:r>
            <a:r>
              <a:rPr sz="2400" dirty="0">
                <a:latin typeface="Calibri"/>
                <a:cs typeface="Calibri"/>
              </a:rPr>
              <a:t>Board</a:t>
            </a:r>
            <a:r>
              <a:rPr sz="2400" spc="-10" dirty="0">
                <a:latin typeface="Calibri"/>
                <a:cs typeface="Calibri"/>
              </a:rPr>
              <a:t> </a:t>
            </a:r>
            <a:r>
              <a:rPr sz="2400" spc="-25" dirty="0">
                <a:latin typeface="Calibri"/>
                <a:cs typeface="Calibri"/>
              </a:rPr>
              <a:t>of </a:t>
            </a:r>
            <a:r>
              <a:rPr sz="2400" spc="-10" dirty="0">
                <a:latin typeface="Calibri"/>
                <a:cs typeface="Calibri"/>
              </a:rPr>
              <a:t>Directors</a:t>
            </a:r>
            <a:r>
              <a:rPr sz="2400" dirty="0">
                <a:latin typeface="Calibri"/>
                <a:cs typeface="Calibri"/>
              </a:rPr>
              <a:t> in</a:t>
            </a:r>
            <a:r>
              <a:rPr sz="2400" spc="-35" dirty="0">
                <a:latin typeface="Calibri"/>
                <a:cs typeface="Calibri"/>
              </a:rPr>
              <a:t> </a:t>
            </a:r>
            <a:r>
              <a:rPr sz="2400" spc="-10" dirty="0">
                <a:latin typeface="Calibri"/>
                <a:cs typeface="Calibri"/>
              </a:rPr>
              <a:t>partnership</a:t>
            </a:r>
            <a:r>
              <a:rPr sz="2400" spc="-30" dirty="0">
                <a:latin typeface="Calibri"/>
                <a:cs typeface="Calibri"/>
              </a:rPr>
              <a:t> </a:t>
            </a:r>
            <a:r>
              <a:rPr sz="2400" dirty="0">
                <a:latin typeface="Calibri"/>
                <a:cs typeface="Calibri"/>
              </a:rPr>
              <a:t>with</a:t>
            </a:r>
            <a:r>
              <a:rPr sz="2400" spc="-30" dirty="0">
                <a:latin typeface="Calibri"/>
                <a:cs typeface="Calibri"/>
              </a:rPr>
              <a:t> </a:t>
            </a:r>
            <a:r>
              <a:rPr sz="2400" dirty="0">
                <a:latin typeface="Calibri"/>
                <a:cs typeface="Calibri"/>
              </a:rPr>
              <a:t>a</a:t>
            </a:r>
            <a:r>
              <a:rPr sz="2400" spc="-20" dirty="0">
                <a:latin typeface="Calibri"/>
                <a:cs typeface="Calibri"/>
              </a:rPr>
              <a:t> </a:t>
            </a:r>
            <a:r>
              <a:rPr sz="2400" spc="-10" dirty="0">
                <a:latin typeface="Calibri"/>
                <a:cs typeface="Calibri"/>
              </a:rPr>
              <a:t>Program</a:t>
            </a:r>
            <a:r>
              <a:rPr sz="2400" spc="-5" dirty="0">
                <a:latin typeface="Calibri"/>
                <a:cs typeface="Calibri"/>
              </a:rPr>
              <a:t> </a:t>
            </a:r>
            <a:r>
              <a:rPr sz="2400" spc="-10" dirty="0">
                <a:latin typeface="Calibri"/>
                <a:cs typeface="Calibri"/>
              </a:rPr>
              <a:t>Coordinator</a:t>
            </a:r>
            <a:endParaRPr lang="en-US" sz="2400" spc="-10" dirty="0">
              <a:latin typeface="Calibri"/>
              <a:cs typeface="Calibri"/>
            </a:endParaRPr>
          </a:p>
          <a:p>
            <a:pPr marL="241300" marR="572135" indent="-228600">
              <a:spcBef>
                <a:spcPts val="1010"/>
              </a:spcBef>
              <a:buFont typeface="Arial"/>
              <a:buChar char="•"/>
              <a:tabLst>
                <a:tab pos="241300" algn="l"/>
              </a:tabLst>
            </a:pPr>
            <a:r>
              <a:rPr sz="2400" spc="-10" dirty="0">
                <a:latin typeface="Calibri"/>
                <a:cs typeface="Calibri"/>
              </a:rPr>
              <a:t>Charitable</a:t>
            </a:r>
            <a:r>
              <a:rPr sz="2400" spc="-50" dirty="0">
                <a:latin typeface="Calibri"/>
                <a:cs typeface="Calibri"/>
              </a:rPr>
              <a:t> </a:t>
            </a:r>
            <a:r>
              <a:rPr sz="2400" spc="-10" dirty="0">
                <a:latin typeface="Calibri"/>
                <a:cs typeface="Calibri"/>
              </a:rPr>
              <a:t>organization,</a:t>
            </a:r>
            <a:r>
              <a:rPr sz="2400" spc="-45" dirty="0">
                <a:latin typeface="Calibri"/>
                <a:cs typeface="Calibri"/>
              </a:rPr>
              <a:t> </a:t>
            </a:r>
            <a:r>
              <a:rPr sz="2400" spc="-10" dirty="0">
                <a:latin typeface="Calibri"/>
                <a:cs typeface="Calibri"/>
              </a:rPr>
              <a:t>registered</a:t>
            </a:r>
            <a:r>
              <a:rPr sz="2400" spc="-15" dirty="0">
                <a:latin typeface="Calibri"/>
                <a:cs typeface="Calibri"/>
              </a:rPr>
              <a:t> </a:t>
            </a:r>
            <a:r>
              <a:rPr sz="2400" dirty="0">
                <a:latin typeface="Calibri"/>
                <a:cs typeface="Calibri"/>
              </a:rPr>
              <a:t>with</a:t>
            </a:r>
            <a:r>
              <a:rPr sz="2400" spc="-45" dirty="0">
                <a:latin typeface="Calibri"/>
                <a:cs typeface="Calibri"/>
              </a:rPr>
              <a:t> </a:t>
            </a:r>
            <a:r>
              <a:rPr sz="2400" spc="-10" dirty="0">
                <a:latin typeface="Calibri"/>
                <a:cs typeface="Calibri"/>
              </a:rPr>
              <a:t>Canada </a:t>
            </a:r>
            <a:r>
              <a:rPr sz="2400" dirty="0">
                <a:latin typeface="Calibri"/>
                <a:cs typeface="Calibri"/>
              </a:rPr>
              <a:t>Revenue</a:t>
            </a:r>
            <a:r>
              <a:rPr sz="2400" spc="-65" dirty="0">
                <a:latin typeface="Calibri"/>
                <a:cs typeface="Calibri"/>
              </a:rPr>
              <a:t> </a:t>
            </a:r>
            <a:r>
              <a:rPr sz="2400" dirty="0">
                <a:latin typeface="Calibri"/>
                <a:cs typeface="Calibri"/>
              </a:rPr>
              <a:t>Agency</a:t>
            </a:r>
            <a:r>
              <a:rPr sz="2400" spc="-80" dirty="0">
                <a:latin typeface="Calibri"/>
                <a:cs typeface="Calibri"/>
              </a:rPr>
              <a:t> </a:t>
            </a:r>
            <a:r>
              <a:rPr sz="2400" spc="-10" dirty="0">
                <a:latin typeface="Calibri"/>
                <a:cs typeface="Calibri"/>
              </a:rPr>
              <a:t>(CRA)</a:t>
            </a:r>
            <a:endParaRPr lang="en-US" sz="2400" spc="-10" dirty="0">
              <a:latin typeface="Calibri"/>
              <a:cs typeface="Calibri"/>
            </a:endParaRPr>
          </a:p>
          <a:p>
            <a:pPr marL="241300" marR="572135" indent="-228600">
              <a:spcBef>
                <a:spcPts val="1010"/>
              </a:spcBef>
              <a:buFont typeface="Arial"/>
              <a:buChar char="•"/>
              <a:tabLst>
                <a:tab pos="241300" algn="l"/>
              </a:tabLst>
            </a:pPr>
            <a:r>
              <a:rPr lang="en-US" sz="2400" spc="-10" dirty="0">
                <a:latin typeface="Calibri"/>
                <a:cs typeface="Calibri"/>
              </a:rPr>
              <a:t>Crime Stoppers are </a:t>
            </a:r>
            <a:r>
              <a:rPr lang="en-US" sz="2400" u="sng" spc="-10" dirty="0">
                <a:latin typeface="Calibri"/>
                <a:cs typeface="Calibri"/>
              </a:rPr>
              <a:t>NOT</a:t>
            </a:r>
            <a:r>
              <a:rPr lang="en-US" sz="2400" spc="-10" dirty="0">
                <a:latin typeface="Calibri"/>
                <a:cs typeface="Calibri"/>
              </a:rPr>
              <a:t> the police.</a:t>
            </a:r>
            <a:endParaRPr sz="2400" dirty="0">
              <a:latin typeface="Calibri"/>
              <a:cs typeface="Calibri"/>
            </a:endParaRPr>
          </a:p>
        </p:txBody>
      </p:sp>
      <p:pic>
        <p:nvPicPr>
          <p:cNvPr id="7" name="object 7"/>
          <p:cNvPicPr/>
          <p:nvPr/>
        </p:nvPicPr>
        <p:blipFill>
          <a:blip r:embed="rId3" cstate="print"/>
          <a:stretch>
            <a:fillRect/>
          </a:stretch>
        </p:blipFill>
        <p:spPr>
          <a:xfrm>
            <a:off x="5311194" y="0"/>
            <a:ext cx="6879154" cy="685799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p:nvPr/>
        </p:nvSpPr>
        <p:spPr>
          <a:xfrm>
            <a:off x="533400" y="990600"/>
            <a:ext cx="4533265" cy="4553811"/>
          </a:xfrm>
          <a:prstGeom prst="rect">
            <a:avLst/>
          </a:prstGeom>
        </p:spPr>
        <p:txBody>
          <a:bodyPr vert="horz" wrap="square" lIns="0" tIns="39370" rIns="0" bIns="0" rtlCol="0">
            <a:spAutoFit/>
          </a:bodyPr>
          <a:lstStyle/>
          <a:p>
            <a:pPr marL="241300" marR="112395" indent="-228600">
              <a:spcBef>
                <a:spcPts val="310"/>
              </a:spcBef>
              <a:buFont typeface="Arial"/>
              <a:buChar char="•"/>
              <a:tabLst>
                <a:tab pos="241300" algn="l"/>
              </a:tabLst>
            </a:pPr>
            <a:r>
              <a:rPr sz="2000" dirty="0">
                <a:latin typeface="Calibri"/>
                <a:cs typeface="Calibri"/>
              </a:rPr>
              <a:t>While</a:t>
            </a:r>
            <a:r>
              <a:rPr sz="2000" spc="-30" dirty="0">
                <a:latin typeface="Calibri"/>
                <a:cs typeface="Calibri"/>
              </a:rPr>
              <a:t> </a:t>
            </a:r>
            <a:r>
              <a:rPr sz="2000" dirty="0">
                <a:latin typeface="Calibri"/>
                <a:cs typeface="Calibri"/>
              </a:rPr>
              <a:t>police</a:t>
            </a:r>
            <a:r>
              <a:rPr sz="2000" spc="-30" dirty="0">
                <a:latin typeface="Calibri"/>
                <a:cs typeface="Calibri"/>
              </a:rPr>
              <a:t> </a:t>
            </a:r>
            <a:r>
              <a:rPr sz="2000" dirty="0">
                <a:latin typeface="Calibri"/>
                <a:cs typeface="Calibri"/>
              </a:rPr>
              <a:t>are</a:t>
            </a:r>
            <a:r>
              <a:rPr sz="2000" spc="-10" dirty="0">
                <a:latin typeface="Calibri"/>
                <a:cs typeface="Calibri"/>
              </a:rPr>
              <a:t> </a:t>
            </a:r>
            <a:r>
              <a:rPr sz="2000" dirty="0">
                <a:latin typeface="Calibri"/>
                <a:cs typeface="Calibri"/>
              </a:rPr>
              <a:t>not</a:t>
            </a:r>
            <a:r>
              <a:rPr sz="2000" spc="-20" dirty="0">
                <a:latin typeface="Calibri"/>
                <a:cs typeface="Calibri"/>
              </a:rPr>
              <a:t> </a:t>
            </a:r>
            <a:r>
              <a:rPr sz="2000" dirty="0">
                <a:latin typeface="Calibri"/>
                <a:cs typeface="Calibri"/>
              </a:rPr>
              <a:t>the</a:t>
            </a:r>
            <a:r>
              <a:rPr sz="2000" spc="-20" dirty="0">
                <a:latin typeface="Calibri"/>
                <a:cs typeface="Calibri"/>
              </a:rPr>
              <a:t> </a:t>
            </a:r>
            <a:r>
              <a:rPr sz="2000" dirty="0">
                <a:latin typeface="Calibri"/>
                <a:cs typeface="Calibri"/>
              </a:rPr>
              <a:t>only</a:t>
            </a:r>
            <a:r>
              <a:rPr sz="2000" spc="-25" dirty="0">
                <a:latin typeface="Calibri"/>
                <a:cs typeface="Calibri"/>
              </a:rPr>
              <a:t> </a:t>
            </a:r>
            <a:r>
              <a:rPr sz="2000" spc="-20" dirty="0">
                <a:latin typeface="Calibri"/>
                <a:cs typeface="Calibri"/>
              </a:rPr>
              <a:t>investigators</a:t>
            </a:r>
            <a:r>
              <a:rPr sz="2000" spc="-35" dirty="0">
                <a:latin typeface="Calibri"/>
                <a:cs typeface="Calibri"/>
              </a:rPr>
              <a:t> </a:t>
            </a:r>
            <a:r>
              <a:rPr sz="2000" spc="-10" dirty="0">
                <a:latin typeface="Calibri"/>
                <a:cs typeface="Calibri"/>
              </a:rPr>
              <a:t>Crime </a:t>
            </a:r>
            <a:r>
              <a:rPr sz="2000" dirty="0">
                <a:latin typeface="Calibri"/>
                <a:cs typeface="Calibri"/>
              </a:rPr>
              <a:t>Stoppers</a:t>
            </a:r>
            <a:r>
              <a:rPr sz="2000" spc="-30" dirty="0">
                <a:latin typeface="Calibri"/>
                <a:cs typeface="Calibri"/>
              </a:rPr>
              <a:t> </a:t>
            </a:r>
            <a:r>
              <a:rPr sz="2000" dirty="0">
                <a:latin typeface="Calibri"/>
                <a:cs typeface="Calibri"/>
              </a:rPr>
              <a:t>submits</a:t>
            </a:r>
            <a:r>
              <a:rPr sz="2000" spc="-60" dirty="0">
                <a:latin typeface="Calibri"/>
                <a:cs typeface="Calibri"/>
              </a:rPr>
              <a:t> </a:t>
            </a:r>
            <a:r>
              <a:rPr sz="2000" dirty="0">
                <a:latin typeface="Calibri"/>
                <a:cs typeface="Calibri"/>
              </a:rPr>
              <a:t>Tips</a:t>
            </a:r>
            <a:r>
              <a:rPr sz="2000" spc="-60" dirty="0">
                <a:latin typeface="Calibri"/>
                <a:cs typeface="Calibri"/>
              </a:rPr>
              <a:t> </a:t>
            </a:r>
            <a:r>
              <a:rPr sz="2000" dirty="0">
                <a:latin typeface="Calibri"/>
                <a:cs typeface="Calibri"/>
              </a:rPr>
              <a:t>to,</a:t>
            </a:r>
            <a:r>
              <a:rPr sz="2000" spc="-40" dirty="0">
                <a:latin typeface="Calibri"/>
                <a:cs typeface="Calibri"/>
              </a:rPr>
              <a:t> </a:t>
            </a:r>
            <a:r>
              <a:rPr sz="2000" dirty="0">
                <a:latin typeface="Calibri"/>
                <a:cs typeface="Calibri"/>
              </a:rPr>
              <a:t>most</a:t>
            </a:r>
            <a:r>
              <a:rPr sz="2000" spc="-45" dirty="0">
                <a:latin typeface="Calibri"/>
                <a:cs typeface="Calibri"/>
              </a:rPr>
              <a:t> </a:t>
            </a:r>
            <a:r>
              <a:rPr sz="2000" dirty="0">
                <a:latin typeface="Calibri"/>
                <a:cs typeface="Calibri"/>
              </a:rPr>
              <a:t>Tips</a:t>
            </a:r>
            <a:r>
              <a:rPr sz="2000" spc="-50" dirty="0">
                <a:latin typeface="Calibri"/>
                <a:cs typeface="Calibri"/>
              </a:rPr>
              <a:t> </a:t>
            </a:r>
            <a:r>
              <a:rPr sz="2000" dirty="0">
                <a:latin typeface="Calibri"/>
                <a:cs typeface="Calibri"/>
              </a:rPr>
              <a:t>do</a:t>
            </a:r>
            <a:r>
              <a:rPr sz="2000" spc="-40" dirty="0">
                <a:latin typeface="Calibri"/>
                <a:cs typeface="Calibri"/>
              </a:rPr>
              <a:t> </a:t>
            </a:r>
            <a:r>
              <a:rPr sz="2000" dirty="0">
                <a:latin typeface="Calibri"/>
                <a:cs typeface="Calibri"/>
              </a:rPr>
              <a:t>go</a:t>
            </a:r>
            <a:r>
              <a:rPr sz="2000" spc="-50" dirty="0">
                <a:latin typeface="Calibri"/>
                <a:cs typeface="Calibri"/>
              </a:rPr>
              <a:t> </a:t>
            </a:r>
            <a:r>
              <a:rPr sz="2000" dirty="0">
                <a:latin typeface="Calibri"/>
                <a:cs typeface="Calibri"/>
              </a:rPr>
              <a:t>to</a:t>
            </a:r>
            <a:r>
              <a:rPr sz="2000" spc="-40" dirty="0">
                <a:latin typeface="Calibri"/>
                <a:cs typeface="Calibri"/>
              </a:rPr>
              <a:t> </a:t>
            </a:r>
            <a:r>
              <a:rPr sz="2000" spc="-10" dirty="0">
                <a:latin typeface="Calibri"/>
                <a:cs typeface="Calibri"/>
              </a:rPr>
              <a:t>police</a:t>
            </a:r>
            <a:endParaRPr sz="2000" dirty="0">
              <a:latin typeface="Calibri"/>
              <a:cs typeface="Calibri"/>
            </a:endParaRPr>
          </a:p>
          <a:p>
            <a:pPr marL="241300" marR="45720" indent="-228600">
              <a:spcBef>
                <a:spcPts val="980"/>
              </a:spcBef>
              <a:buFont typeface="Arial"/>
              <a:buChar char="•"/>
              <a:tabLst>
                <a:tab pos="241300" algn="l"/>
              </a:tabLst>
            </a:pPr>
            <a:r>
              <a:rPr sz="2000" dirty="0">
                <a:latin typeface="Calibri"/>
                <a:cs typeface="Calibri"/>
              </a:rPr>
              <a:t>Have</a:t>
            </a:r>
            <a:r>
              <a:rPr sz="2000" spc="-50" dirty="0">
                <a:latin typeface="Calibri"/>
                <a:cs typeface="Calibri"/>
              </a:rPr>
              <a:t> </a:t>
            </a:r>
            <a:r>
              <a:rPr sz="2000" dirty="0">
                <a:latin typeface="Calibri"/>
                <a:cs typeface="Calibri"/>
              </a:rPr>
              <a:t>good</a:t>
            </a:r>
            <a:r>
              <a:rPr sz="2000" spc="-55" dirty="0">
                <a:latin typeface="Calibri"/>
                <a:cs typeface="Calibri"/>
              </a:rPr>
              <a:t> </a:t>
            </a:r>
            <a:r>
              <a:rPr sz="2000" dirty="0">
                <a:latin typeface="Calibri"/>
                <a:cs typeface="Calibri"/>
              </a:rPr>
              <a:t>working</a:t>
            </a:r>
            <a:r>
              <a:rPr sz="2000" spc="-45" dirty="0">
                <a:latin typeface="Calibri"/>
                <a:cs typeface="Calibri"/>
              </a:rPr>
              <a:t> </a:t>
            </a:r>
            <a:r>
              <a:rPr sz="2000" spc="-10" dirty="0">
                <a:latin typeface="Calibri"/>
                <a:cs typeface="Calibri"/>
              </a:rPr>
              <a:t>relationships</a:t>
            </a:r>
            <a:r>
              <a:rPr sz="2000" spc="-60" dirty="0">
                <a:latin typeface="Calibri"/>
                <a:cs typeface="Calibri"/>
              </a:rPr>
              <a:t> </a:t>
            </a:r>
            <a:r>
              <a:rPr sz="2000" dirty="0">
                <a:latin typeface="Calibri"/>
                <a:cs typeface="Calibri"/>
              </a:rPr>
              <a:t>with</a:t>
            </a:r>
            <a:r>
              <a:rPr sz="2000" spc="-60" dirty="0">
                <a:latin typeface="Calibri"/>
                <a:cs typeface="Calibri"/>
              </a:rPr>
              <a:t> </a:t>
            </a:r>
            <a:r>
              <a:rPr sz="2000" spc="-10" dirty="0">
                <a:latin typeface="Calibri"/>
                <a:cs typeface="Calibri"/>
              </a:rPr>
              <a:t>investigative </a:t>
            </a:r>
            <a:r>
              <a:rPr sz="2000" dirty="0">
                <a:latin typeface="Calibri"/>
                <a:cs typeface="Calibri"/>
              </a:rPr>
              <a:t>partners</a:t>
            </a:r>
            <a:r>
              <a:rPr lang="en-US" sz="2000" spc="-35" dirty="0">
                <a:latin typeface="Calibri"/>
                <a:cs typeface="Calibri"/>
              </a:rPr>
              <a:t>.</a:t>
            </a:r>
            <a:endParaRPr sz="2000" dirty="0">
              <a:latin typeface="Calibri"/>
              <a:cs typeface="Calibri"/>
            </a:endParaRPr>
          </a:p>
          <a:p>
            <a:pPr marL="241300" marR="356870" indent="-228600">
              <a:spcBef>
                <a:spcPts val="1019"/>
              </a:spcBef>
              <a:buFont typeface="Arial"/>
              <a:buChar char="•"/>
              <a:tabLst>
                <a:tab pos="241300" algn="l"/>
              </a:tabLst>
            </a:pPr>
            <a:r>
              <a:rPr lang="en-US" sz="2000" dirty="0">
                <a:latin typeface="Calibri"/>
                <a:cs typeface="Calibri"/>
              </a:rPr>
              <a:t>We have strong </a:t>
            </a:r>
            <a:r>
              <a:rPr sz="2000" spc="-10" dirty="0">
                <a:latin typeface="Calibri"/>
                <a:cs typeface="Calibri"/>
              </a:rPr>
              <a:t>communication</a:t>
            </a:r>
            <a:r>
              <a:rPr sz="2000" spc="-55" dirty="0">
                <a:latin typeface="Calibri"/>
                <a:cs typeface="Calibri"/>
              </a:rPr>
              <a:t> </a:t>
            </a:r>
            <a:r>
              <a:rPr sz="2000" dirty="0">
                <a:latin typeface="Calibri"/>
                <a:cs typeface="Calibri"/>
              </a:rPr>
              <a:t>with</a:t>
            </a:r>
            <a:r>
              <a:rPr sz="2000" spc="-65" dirty="0">
                <a:latin typeface="Calibri"/>
                <a:cs typeface="Calibri"/>
              </a:rPr>
              <a:t> </a:t>
            </a:r>
            <a:r>
              <a:rPr sz="2000" spc="-10" dirty="0">
                <a:latin typeface="Calibri"/>
                <a:cs typeface="Calibri"/>
              </a:rPr>
              <a:t>partnering </a:t>
            </a:r>
            <a:r>
              <a:rPr sz="2000" dirty="0">
                <a:latin typeface="Calibri"/>
                <a:cs typeface="Calibri"/>
              </a:rPr>
              <a:t>police</a:t>
            </a:r>
            <a:r>
              <a:rPr sz="2000" spc="-60" dirty="0">
                <a:latin typeface="Calibri"/>
                <a:cs typeface="Calibri"/>
              </a:rPr>
              <a:t> </a:t>
            </a:r>
            <a:r>
              <a:rPr sz="2000" dirty="0">
                <a:latin typeface="Calibri"/>
                <a:cs typeface="Calibri"/>
              </a:rPr>
              <a:t>services</a:t>
            </a:r>
            <a:r>
              <a:rPr sz="2000" spc="-20" dirty="0">
                <a:latin typeface="Calibri"/>
                <a:cs typeface="Calibri"/>
              </a:rPr>
              <a:t> </a:t>
            </a:r>
            <a:r>
              <a:rPr sz="2000" dirty="0">
                <a:latin typeface="Calibri"/>
                <a:cs typeface="Calibri"/>
              </a:rPr>
              <a:t>who</a:t>
            </a:r>
            <a:r>
              <a:rPr sz="2000" spc="-30" dirty="0">
                <a:latin typeface="Calibri"/>
                <a:cs typeface="Calibri"/>
              </a:rPr>
              <a:t> </a:t>
            </a:r>
            <a:r>
              <a:rPr sz="2000" dirty="0">
                <a:latin typeface="Calibri"/>
                <a:cs typeface="Calibri"/>
              </a:rPr>
              <a:t>support</a:t>
            </a:r>
            <a:r>
              <a:rPr sz="2000" spc="-40" dirty="0">
                <a:latin typeface="Calibri"/>
                <a:cs typeface="Calibri"/>
              </a:rPr>
              <a:t> </a:t>
            </a:r>
            <a:r>
              <a:rPr sz="2000" dirty="0">
                <a:latin typeface="Calibri"/>
                <a:cs typeface="Calibri"/>
              </a:rPr>
              <a:t>Crime</a:t>
            </a:r>
            <a:r>
              <a:rPr sz="2000" spc="-45" dirty="0">
                <a:latin typeface="Calibri"/>
                <a:cs typeface="Calibri"/>
              </a:rPr>
              <a:t> </a:t>
            </a:r>
            <a:r>
              <a:rPr sz="2000" spc="-10" dirty="0">
                <a:latin typeface="Calibri"/>
                <a:cs typeface="Calibri"/>
              </a:rPr>
              <a:t>Stoppers</a:t>
            </a:r>
            <a:endParaRPr lang="en-US" sz="2000" spc="-10" dirty="0">
              <a:latin typeface="Calibri"/>
              <a:cs typeface="Calibri"/>
            </a:endParaRPr>
          </a:p>
          <a:p>
            <a:pPr marL="241300" marR="356870" indent="-228600">
              <a:spcBef>
                <a:spcPts val="1019"/>
              </a:spcBef>
              <a:buFont typeface="Arial"/>
              <a:buChar char="•"/>
              <a:tabLst>
                <a:tab pos="241300" algn="l"/>
              </a:tabLst>
            </a:pPr>
            <a:r>
              <a:rPr lang="en-US" sz="2000" spc="-10" dirty="0">
                <a:latin typeface="Calibri"/>
                <a:cs typeface="Calibri"/>
              </a:rPr>
              <a:t>They support us by helping us by providing staff (Coordinators), vehicle/vehicle maintenance</a:t>
            </a:r>
          </a:p>
          <a:p>
            <a:pPr marL="241300" marR="356870" indent="-228600">
              <a:spcBef>
                <a:spcPts val="1019"/>
              </a:spcBef>
              <a:buFont typeface="Arial"/>
              <a:buChar char="•"/>
              <a:tabLst>
                <a:tab pos="241300" algn="l"/>
              </a:tabLst>
            </a:pPr>
            <a:r>
              <a:rPr lang="en-US" sz="2000" spc="-10" dirty="0">
                <a:latin typeface="Calibri"/>
                <a:cs typeface="Calibri"/>
              </a:rPr>
              <a:t>They attend community events with us, helping to share our message. </a:t>
            </a:r>
            <a:endParaRPr sz="2000" dirty="0">
              <a:latin typeface="Calibri"/>
              <a:cs typeface="Calibri"/>
            </a:endParaRPr>
          </a:p>
        </p:txBody>
      </p:sp>
      <p:pic>
        <p:nvPicPr>
          <p:cNvPr id="7" name="object 7"/>
          <p:cNvPicPr/>
          <p:nvPr/>
        </p:nvPicPr>
        <p:blipFill>
          <a:blip r:embed="rId3" cstate="print"/>
          <a:stretch>
            <a:fillRect/>
          </a:stretch>
        </p:blipFill>
        <p:spPr>
          <a:xfrm>
            <a:off x="5311194" y="57"/>
            <a:ext cx="6879281" cy="685787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50080" y="9832"/>
            <a:ext cx="3291840" cy="848994"/>
          </a:xfrm>
          <a:prstGeom prst="rect">
            <a:avLst/>
          </a:prstGeom>
        </p:spPr>
        <p:txBody>
          <a:bodyPr vert="horz" wrap="square" lIns="0" tIns="12700" rIns="0" bIns="0" rtlCol="0">
            <a:spAutoFit/>
          </a:bodyPr>
          <a:lstStyle/>
          <a:p>
            <a:pPr marL="12700">
              <a:lnSpc>
                <a:spcPct val="100000"/>
              </a:lnSpc>
              <a:spcBef>
                <a:spcPts val="100"/>
              </a:spcBef>
            </a:pPr>
            <a:r>
              <a:rPr dirty="0"/>
              <a:t>The</a:t>
            </a:r>
            <a:r>
              <a:rPr spc="-15" dirty="0"/>
              <a:t> </a:t>
            </a:r>
            <a:r>
              <a:rPr spc="-20" dirty="0"/>
              <a:t>Process</a:t>
            </a:r>
          </a:p>
        </p:txBody>
      </p:sp>
      <p:pic>
        <p:nvPicPr>
          <p:cNvPr id="3" name="object 3"/>
          <p:cNvPicPr/>
          <p:nvPr/>
        </p:nvPicPr>
        <p:blipFill>
          <a:blip r:embed="rId3" cstate="print"/>
          <a:stretch>
            <a:fillRect/>
          </a:stretch>
        </p:blipFill>
        <p:spPr>
          <a:xfrm>
            <a:off x="0" y="57"/>
            <a:ext cx="4657265" cy="6857873"/>
          </a:xfrm>
          <a:prstGeom prst="rect">
            <a:avLst/>
          </a:prstGeom>
        </p:spPr>
      </p:pic>
      <p:sp>
        <p:nvSpPr>
          <p:cNvPr id="7" name="object 7"/>
          <p:cNvSpPr txBox="1"/>
          <p:nvPr/>
        </p:nvSpPr>
        <p:spPr>
          <a:xfrm>
            <a:off x="4657265" y="1071708"/>
            <a:ext cx="7077535" cy="5262979"/>
          </a:xfrm>
          <a:prstGeom prst="rect">
            <a:avLst/>
          </a:prstGeom>
        </p:spPr>
        <p:txBody>
          <a:bodyPr vert="horz" wrap="square" lIns="0" tIns="119380" rIns="0" bIns="0" rtlCol="0">
            <a:spAutoFit/>
          </a:bodyPr>
          <a:lstStyle/>
          <a:p>
            <a:pPr marL="240665" indent="-227965">
              <a:lnSpc>
                <a:spcPct val="100000"/>
              </a:lnSpc>
              <a:spcBef>
                <a:spcPts val="940"/>
              </a:spcBef>
              <a:buFont typeface="Arial"/>
              <a:buChar char="•"/>
              <a:tabLst>
                <a:tab pos="240665" algn="l"/>
              </a:tabLst>
            </a:pPr>
            <a:r>
              <a:rPr sz="2000" dirty="0">
                <a:latin typeface="Calibri"/>
                <a:cs typeface="Calibri"/>
              </a:rPr>
              <a:t>Tips</a:t>
            </a:r>
            <a:r>
              <a:rPr sz="2000" spc="-25" dirty="0">
                <a:latin typeface="Calibri"/>
                <a:cs typeface="Calibri"/>
              </a:rPr>
              <a:t> </a:t>
            </a:r>
            <a:r>
              <a:rPr sz="2000" dirty="0">
                <a:latin typeface="Calibri"/>
                <a:cs typeface="Calibri"/>
              </a:rPr>
              <a:t>are</a:t>
            </a:r>
            <a:r>
              <a:rPr sz="2000" spc="-10" dirty="0">
                <a:latin typeface="Calibri"/>
                <a:cs typeface="Calibri"/>
              </a:rPr>
              <a:t> </a:t>
            </a:r>
            <a:r>
              <a:rPr sz="2000" dirty="0">
                <a:latin typeface="Calibri"/>
                <a:cs typeface="Calibri"/>
              </a:rPr>
              <a:t>submitted</a:t>
            </a:r>
            <a:r>
              <a:rPr sz="2000" spc="-15" dirty="0">
                <a:latin typeface="Calibri"/>
                <a:cs typeface="Calibri"/>
              </a:rPr>
              <a:t> </a:t>
            </a:r>
            <a:r>
              <a:rPr sz="2000" dirty="0">
                <a:latin typeface="Calibri"/>
                <a:cs typeface="Calibri"/>
              </a:rPr>
              <a:t>via</a:t>
            </a:r>
            <a:r>
              <a:rPr sz="2000" spc="-10" dirty="0">
                <a:latin typeface="Calibri"/>
                <a:cs typeface="Calibri"/>
              </a:rPr>
              <a:t> </a:t>
            </a:r>
            <a:r>
              <a:rPr sz="2000" dirty="0">
                <a:latin typeface="Calibri"/>
                <a:cs typeface="Calibri"/>
              </a:rPr>
              <a:t>1-</a:t>
            </a:r>
            <a:r>
              <a:rPr sz="2000" spc="-10" dirty="0">
                <a:latin typeface="Calibri"/>
                <a:cs typeface="Calibri"/>
              </a:rPr>
              <a:t>800-222-</a:t>
            </a:r>
            <a:r>
              <a:rPr sz="2000" dirty="0">
                <a:latin typeface="Calibri"/>
                <a:cs typeface="Calibri"/>
              </a:rPr>
              <a:t>TIPS</a:t>
            </a:r>
            <a:r>
              <a:rPr sz="2000" spc="-10" dirty="0">
                <a:latin typeface="Calibri"/>
                <a:cs typeface="Calibri"/>
              </a:rPr>
              <a:t> </a:t>
            </a:r>
            <a:r>
              <a:rPr sz="2000" dirty="0">
                <a:latin typeface="Calibri"/>
                <a:cs typeface="Calibri"/>
              </a:rPr>
              <a:t>or</a:t>
            </a:r>
            <a:r>
              <a:rPr sz="2000" spc="-25" dirty="0">
                <a:latin typeface="Calibri"/>
                <a:cs typeface="Calibri"/>
              </a:rPr>
              <a:t> </a:t>
            </a:r>
            <a:r>
              <a:rPr sz="2000" dirty="0">
                <a:latin typeface="Calibri"/>
                <a:cs typeface="Calibri"/>
              </a:rPr>
              <a:t>digitally</a:t>
            </a:r>
            <a:r>
              <a:rPr sz="2000" spc="-5" dirty="0">
                <a:latin typeface="Calibri"/>
                <a:cs typeface="Calibri"/>
              </a:rPr>
              <a:t> </a:t>
            </a:r>
            <a:r>
              <a:rPr sz="2000" dirty="0">
                <a:latin typeface="Calibri"/>
                <a:cs typeface="Calibri"/>
              </a:rPr>
              <a:t>via</a:t>
            </a:r>
            <a:r>
              <a:rPr sz="2000" spc="-10" dirty="0">
                <a:latin typeface="Calibri"/>
                <a:cs typeface="Calibri"/>
              </a:rPr>
              <a:t> website</a:t>
            </a:r>
            <a:endParaRPr sz="2000" dirty="0">
              <a:latin typeface="Calibri"/>
              <a:cs typeface="Calibri"/>
            </a:endParaRPr>
          </a:p>
          <a:p>
            <a:pPr marL="240665" indent="-227965">
              <a:lnSpc>
                <a:spcPct val="100000"/>
              </a:lnSpc>
              <a:spcBef>
                <a:spcPts val="840"/>
              </a:spcBef>
              <a:buFont typeface="Arial"/>
              <a:buChar char="•"/>
              <a:tabLst>
                <a:tab pos="240665" algn="l"/>
              </a:tabLst>
            </a:pPr>
            <a:r>
              <a:rPr sz="2000" dirty="0">
                <a:latin typeface="Calibri"/>
                <a:cs typeface="Calibri"/>
              </a:rPr>
              <a:t>Tips</a:t>
            </a:r>
            <a:r>
              <a:rPr sz="2000" spc="-25" dirty="0">
                <a:latin typeface="Calibri"/>
                <a:cs typeface="Calibri"/>
              </a:rPr>
              <a:t> </a:t>
            </a:r>
            <a:r>
              <a:rPr sz="2000" dirty="0">
                <a:latin typeface="Calibri"/>
                <a:cs typeface="Calibri"/>
              </a:rPr>
              <a:t>received</a:t>
            </a:r>
            <a:r>
              <a:rPr sz="2000" spc="-25" dirty="0">
                <a:latin typeface="Calibri"/>
                <a:cs typeface="Calibri"/>
              </a:rPr>
              <a:t> </a:t>
            </a:r>
            <a:r>
              <a:rPr sz="2000" dirty="0">
                <a:latin typeface="Calibri"/>
                <a:cs typeface="Calibri"/>
              </a:rPr>
              <a:t>are</a:t>
            </a:r>
            <a:r>
              <a:rPr sz="2000" spc="-35" dirty="0">
                <a:latin typeface="Calibri"/>
                <a:cs typeface="Calibri"/>
              </a:rPr>
              <a:t> </a:t>
            </a:r>
            <a:r>
              <a:rPr sz="2000" dirty="0">
                <a:latin typeface="Calibri"/>
                <a:cs typeface="Calibri"/>
              </a:rPr>
              <a:t>sanitized</a:t>
            </a:r>
            <a:r>
              <a:rPr sz="2000" spc="-10" dirty="0">
                <a:latin typeface="Calibri"/>
                <a:cs typeface="Calibri"/>
              </a:rPr>
              <a:t> </a:t>
            </a:r>
            <a:r>
              <a:rPr sz="2000" dirty="0">
                <a:latin typeface="Calibri"/>
                <a:cs typeface="Calibri"/>
              </a:rPr>
              <a:t>by</a:t>
            </a:r>
            <a:r>
              <a:rPr sz="2000" spc="-20" dirty="0">
                <a:latin typeface="Calibri"/>
                <a:cs typeface="Calibri"/>
              </a:rPr>
              <a:t> </a:t>
            </a:r>
            <a:r>
              <a:rPr sz="2000" spc="-10" dirty="0">
                <a:latin typeface="Calibri"/>
                <a:cs typeface="Calibri"/>
              </a:rPr>
              <a:t>Program</a:t>
            </a:r>
            <a:r>
              <a:rPr sz="2000" spc="-50" dirty="0">
                <a:latin typeface="Calibri"/>
                <a:cs typeface="Calibri"/>
              </a:rPr>
              <a:t> </a:t>
            </a:r>
            <a:r>
              <a:rPr sz="2000" spc="-10" dirty="0">
                <a:latin typeface="Calibri"/>
                <a:cs typeface="Calibri"/>
              </a:rPr>
              <a:t>Coordinator</a:t>
            </a:r>
            <a:endParaRPr sz="2000" dirty="0">
              <a:latin typeface="Calibri"/>
              <a:cs typeface="Calibri"/>
            </a:endParaRPr>
          </a:p>
          <a:p>
            <a:pPr marL="240665" indent="-227965">
              <a:lnSpc>
                <a:spcPct val="100000"/>
              </a:lnSpc>
              <a:spcBef>
                <a:spcPts val="825"/>
              </a:spcBef>
              <a:buFont typeface="Arial"/>
              <a:buChar char="•"/>
              <a:tabLst>
                <a:tab pos="240665" algn="l"/>
              </a:tabLst>
            </a:pPr>
            <a:r>
              <a:rPr sz="2000" dirty="0">
                <a:latin typeface="Calibri"/>
                <a:cs typeface="Calibri"/>
              </a:rPr>
              <a:t>Tips</a:t>
            </a:r>
            <a:r>
              <a:rPr sz="2000" spc="-30" dirty="0">
                <a:latin typeface="Calibri"/>
                <a:cs typeface="Calibri"/>
              </a:rPr>
              <a:t> </a:t>
            </a:r>
            <a:r>
              <a:rPr sz="2000" dirty="0">
                <a:latin typeface="Calibri"/>
                <a:cs typeface="Calibri"/>
              </a:rPr>
              <a:t>are</a:t>
            </a:r>
            <a:r>
              <a:rPr sz="2000" spc="-25" dirty="0">
                <a:latin typeface="Calibri"/>
                <a:cs typeface="Calibri"/>
              </a:rPr>
              <a:t> </a:t>
            </a:r>
            <a:r>
              <a:rPr sz="2000" spc="-10" dirty="0">
                <a:latin typeface="Calibri"/>
                <a:cs typeface="Calibri"/>
              </a:rPr>
              <a:t>forwarded</a:t>
            </a:r>
            <a:r>
              <a:rPr sz="2000" spc="-60" dirty="0">
                <a:latin typeface="Calibri"/>
                <a:cs typeface="Calibri"/>
              </a:rPr>
              <a:t> </a:t>
            </a:r>
            <a:r>
              <a:rPr sz="2000" dirty="0">
                <a:latin typeface="Calibri"/>
                <a:cs typeface="Calibri"/>
              </a:rPr>
              <a:t>through</a:t>
            </a:r>
            <a:r>
              <a:rPr sz="2000" spc="-10" dirty="0">
                <a:latin typeface="Calibri"/>
                <a:cs typeface="Calibri"/>
              </a:rPr>
              <a:t> </a:t>
            </a:r>
            <a:r>
              <a:rPr sz="2000" dirty="0">
                <a:latin typeface="Calibri"/>
                <a:cs typeface="Calibri"/>
              </a:rPr>
              <a:t>P3</a:t>
            </a:r>
            <a:r>
              <a:rPr sz="2000" spc="-35" dirty="0">
                <a:latin typeface="Calibri"/>
                <a:cs typeface="Calibri"/>
              </a:rPr>
              <a:t> </a:t>
            </a:r>
            <a:r>
              <a:rPr sz="2000" dirty="0">
                <a:latin typeface="Calibri"/>
                <a:cs typeface="Calibri"/>
              </a:rPr>
              <a:t>software</a:t>
            </a:r>
            <a:r>
              <a:rPr sz="2000" spc="-45" dirty="0">
                <a:latin typeface="Calibri"/>
                <a:cs typeface="Calibri"/>
              </a:rPr>
              <a:t> </a:t>
            </a:r>
            <a:r>
              <a:rPr sz="2000" dirty="0">
                <a:latin typeface="Calibri"/>
                <a:cs typeface="Calibri"/>
              </a:rPr>
              <a:t>to</a:t>
            </a:r>
            <a:r>
              <a:rPr sz="2000" spc="-20" dirty="0">
                <a:latin typeface="Calibri"/>
                <a:cs typeface="Calibri"/>
              </a:rPr>
              <a:t> </a:t>
            </a:r>
            <a:r>
              <a:rPr sz="2000" spc="-10" dirty="0">
                <a:latin typeface="Calibri"/>
                <a:cs typeface="Calibri"/>
              </a:rPr>
              <a:t>investigator</a:t>
            </a:r>
            <a:endParaRPr sz="2000" dirty="0">
              <a:latin typeface="Calibri"/>
              <a:cs typeface="Calibri"/>
            </a:endParaRPr>
          </a:p>
          <a:p>
            <a:pPr marL="240665" indent="-227965">
              <a:lnSpc>
                <a:spcPct val="100000"/>
              </a:lnSpc>
              <a:spcBef>
                <a:spcPts val="830"/>
              </a:spcBef>
              <a:buFont typeface="Arial"/>
              <a:buChar char="•"/>
              <a:tabLst>
                <a:tab pos="240665" algn="l"/>
              </a:tabLst>
            </a:pPr>
            <a:r>
              <a:rPr sz="2000" dirty="0">
                <a:latin typeface="Calibri"/>
                <a:cs typeface="Calibri"/>
              </a:rPr>
              <a:t>Dispositions</a:t>
            </a:r>
            <a:r>
              <a:rPr sz="2000" spc="-45" dirty="0">
                <a:latin typeface="Calibri"/>
                <a:cs typeface="Calibri"/>
              </a:rPr>
              <a:t> </a:t>
            </a:r>
            <a:r>
              <a:rPr sz="2000" dirty="0">
                <a:latin typeface="Calibri"/>
                <a:cs typeface="Calibri"/>
              </a:rPr>
              <a:t>are</a:t>
            </a:r>
            <a:r>
              <a:rPr sz="2000" spc="-40" dirty="0">
                <a:latin typeface="Calibri"/>
                <a:cs typeface="Calibri"/>
              </a:rPr>
              <a:t> </a:t>
            </a:r>
            <a:r>
              <a:rPr sz="2000" dirty="0">
                <a:latin typeface="Calibri"/>
                <a:cs typeface="Calibri"/>
              </a:rPr>
              <a:t>required</a:t>
            </a:r>
            <a:r>
              <a:rPr sz="2000" spc="-40" dirty="0">
                <a:latin typeface="Calibri"/>
                <a:cs typeface="Calibri"/>
              </a:rPr>
              <a:t> </a:t>
            </a:r>
            <a:r>
              <a:rPr sz="2000" dirty="0">
                <a:latin typeface="Calibri"/>
                <a:cs typeface="Calibri"/>
              </a:rPr>
              <a:t>from</a:t>
            </a:r>
            <a:r>
              <a:rPr sz="2000" spc="-55" dirty="0">
                <a:latin typeface="Calibri"/>
                <a:cs typeface="Calibri"/>
              </a:rPr>
              <a:t> </a:t>
            </a:r>
            <a:r>
              <a:rPr sz="2000" spc="-10" dirty="0">
                <a:latin typeface="Calibri"/>
                <a:cs typeface="Calibri"/>
              </a:rPr>
              <a:t>investigator</a:t>
            </a:r>
            <a:endParaRPr sz="2000" dirty="0">
              <a:latin typeface="Calibri"/>
              <a:cs typeface="Calibri"/>
            </a:endParaRPr>
          </a:p>
          <a:p>
            <a:pPr marL="697865" lvl="1" indent="-227965">
              <a:lnSpc>
                <a:spcPct val="100000"/>
              </a:lnSpc>
              <a:spcBef>
                <a:spcPts val="335"/>
              </a:spcBef>
              <a:buFont typeface="Arial"/>
              <a:buChar char="•"/>
              <a:tabLst>
                <a:tab pos="697865" algn="l"/>
              </a:tabLst>
            </a:pPr>
            <a:r>
              <a:rPr sz="2000" dirty="0">
                <a:latin typeface="Calibri"/>
                <a:cs typeface="Calibri"/>
              </a:rPr>
              <a:t>Determines</a:t>
            </a:r>
            <a:r>
              <a:rPr sz="2000" spc="-25" dirty="0">
                <a:latin typeface="Calibri"/>
                <a:cs typeface="Calibri"/>
              </a:rPr>
              <a:t> </a:t>
            </a:r>
            <a:r>
              <a:rPr sz="2000" spc="-10" dirty="0">
                <a:latin typeface="Calibri"/>
                <a:cs typeface="Calibri"/>
              </a:rPr>
              <a:t>rewards</a:t>
            </a:r>
            <a:endParaRPr sz="2000" dirty="0">
              <a:latin typeface="Calibri"/>
              <a:cs typeface="Calibri"/>
            </a:endParaRPr>
          </a:p>
          <a:p>
            <a:pPr marL="697865" lvl="1" indent="-227965">
              <a:lnSpc>
                <a:spcPct val="100000"/>
              </a:lnSpc>
              <a:spcBef>
                <a:spcPts val="340"/>
              </a:spcBef>
              <a:buFont typeface="Arial"/>
              <a:buChar char="•"/>
              <a:tabLst>
                <a:tab pos="697865" algn="l"/>
              </a:tabLst>
            </a:pPr>
            <a:r>
              <a:rPr sz="2000" dirty="0">
                <a:latin typeface="Calibri"/>
                <a:cs typeface="Calibri"/>
              </a:rPr>
              <a:t>Ensures</a:t>
            </a:r>
            <a:r>
              <a:rPr sz="2000" spc="-25" dirty="0">
                <a:latin typeface="Calibri"/>
                <a:cs typeface="Calibri"/>
              </a:rPr>
              <a:t> </a:t>
            </a:r>
            <a:r>
              <a:rPr sz="2000" spc="-10" dirty="0">
                <a:latin typeface="Calibri"/>
                <a:cs typeface="Calibri"/>
              </a:rPr>
              <a:t>accountability</a:t>
            </a:r>
            <a:endParaRPr sz="2000" dirty="0">
              <a:latin typeface="Calibri"/>
              <a:cs typeface="Calibri"/>
            </a:endParaRPr>
          </a:p>
          <a:p>
            <a:pPr marL="697865" lvl="1" indent="-227965">
              <a:lnSpc>
                <a:spcPct val="100000"/>
              </a:lnSpc>
              <a:spcBef>
                <a:spcPts val="320"/>
              </a:spcBef>
              <a:buFont typeface="Arial"/>
              <a:buChar char="•"/>
              <a:tabLst>
                <a:tab pos="697865" algn="l"/>
              </a:tabLst>
            </a:pPr>
            <a:r>
              <a:rPr sz="2000" dirty="0">
                <a:latin typeface="Calibri"/>
                <a:cs typeface="Calibri"/>
              </a:rPr>
              <a:t>Tips</a:t>
            </a:r>
            <a:r>
              <a:rPr sz="2000" spc="-25" dirty="0">
                <a:latin typeface="Calibri"/>
                <a:cs typeface="Calibri"/>
              </a:rPr>
              <a:t> </a:t>
            </a:r>
            <a:r>
              <a:rPr sz="2000" dirty="0">
                <a:latin typeface="Calibri"/>
                <a:cs typeface="Calibri"/>
              </a:rPr>
              <a:t>are</a:t>
            </a:r>
            <a:r>
              <a:rPr sz="2000" spc="-15" dirty="0">
                <a:latin typeface="Calibri"/>
                <a:cs typeface="Calibri"/>
              </a:rPr>
              <a:t> </a:t>
            </a:r>
            <a:r>
              <a:rPr sz="2000" dirty="0">
                <a:latin typeface="Calibri"/>
                <a:cs typeface="Calibri"/>
              </a:rPr>
              <a:t>NOT</a:t>
            </a:r>
            <a:r>
              <a:rPr sz="2000" spc="-30" dirty="0">
                <a:latin typeface="Calibri"/>
                <a:cs typeface="Calibri"/>
              </a:rPr>
              <a:t> </a:t>
            </a:r>
            <a:r>
              <a:rPr sz="2000" dirty="0">
                <a:latin typeface="Calibri"/>
                <a:cs typeface="Calibri"/>
              </a:rPr>
              <a:t>the property</a:t>
            </a:r>
            <a:r>
              <a:rPr sz="2000" spc="-30" dirty="0">
                <a:latin typeface="Calibri"/>
                <a:cs typeface="Calibri"/>
              </a:rPr>
              <a:t> </a:t>
            </a:r>
            <a:r>
              <a:rPr sz="2000" dirty="0">
                <a:latin typeface="Calibri"/>
                <a:cs typeface="Calibri"/>
              </a:rPr>
              <a:t>of</a:t>
            </a:r>
            <a:r>
              <a:rPr sz="2000" spc="-30" dirty="0">
                <a:latin typeface="Calibri"/>
                <a:cs typeface="Calibri"/>
              </a:rPr>
              <a:t> </a:t>
            </a:r>
            <a:r>
              <a:rPr sz="2000" dirty="0">
                <a:latin typeface="Calibri"/>
                <a:cs typeface="Calibri"/>
              </a:rPr>
              <a:t>police</a:t>
            </a:r>
            <a:r>
              <a:rPr sz="2000" spc="-40" dirty="0">
                <a:latin typeface="Calibri"/>
                <a:cs typeface="Calibri"/>
              </a:rPr>
              <a:t> </a:t>
            </a:r>
            <a:r>
              <a:rPr sz="2000" dirty="0">
                <a:latin typeface="Calibri"/>
                <a:cs typeface="Calibri"/>
              </a:rPr>
              <a:t>–</a:t>
            </a:r>
            <a:r>
              <a:rPr sz="2000" spc="-30" dirty="0">
                <a:latin typeface="Calibri"/>
                <a:cs typeface="Calibri"/>
              </a:rPr>
              <a:t> </a:t>
            </a:r>
            <a:r>
              <a:rPr sz="2000" dirty="0">
                <a:latin typeface="Calibri"/>
                <a:cs typeface="Calibri"/>
              </a:rPr>
              <a:t>but of</a:t>
            </a:r>
            <a:r>
              <a:rPr sz="2000" spc="-30" dirty="0">
                <a:latin typeface="Calibri"/>
                <a:cs typeface="Calibri"/>
              </a:rPr>
              <a:t> </a:t>
            </a:r>
            <a:r>
              <a:rPr sz="2000" dirty="0">
                <a:latin typeface="Calibri"/>
                <a:cs typeface="Calibri"/>
              </a:rPr>
              <a:t>Crime</a:t>
            </a:r>
            <a:r>
              <a:rPr sz="2000" spc="-25" dirty="0">
                <a:latin typeface="Calibri"/>
                <a:cs typeface="Calibri"/>
              </a:rPr>
              <a:t> </a:t>
            </a:r>
            <a:r>
              <a:rPr sz="2000" dirty="0">
                <a:latin typeface="Calibri"/>
                <a:cs typeface="Calibri"/>
              </a:rPr>
              <a:t>Stoppers</a:t>
            </a:r>
            <a:r>
              <a:rPr sz="2000" spc="-15" dirty="0">
                <a:latin typeface="Calibri"/>
                <a:cs typeface="Calibri"/>
              </a:rPr>
              <a:t> </a:t>
            </a:r>
            <a:r>
              <a:rPr sz="2000" spc="-10" dirty="0">
                <a:latin typeface="Calibri"/>
                <a:cs typeface="Calibri"/>
              </a:rPr>
              <a:t>program</a:t>
            </a:r>
            <a:endParaRPr sz="2000" dirty="0">
              <a:latin typeface="Calibri"/>
              <a:cs typeface="Calibri"/>
            </a:endParaRPr>
          </a:p>
          <a:p>
            <a:pPr marL="240665" indent="-227965">
              <a:lnSpc>
                <a:spcPts val="1595"/>
              </a:lnSpc>
              <a:spcBef>
                <a:spcPts val="840"/>
              </a:spcBef>
              <a:buFont typeface="Arial"/>
              <a:buChar char="•"/>
              <a:tabLst>
                <a:tab pos="240665" algn="l"/>
              </a:tabLst>
            </a:pPr>
            <a:r>
              <a:rPr sz="2000" dirty="0">
                <a:latin typeface="Calibri"/>
                <a:cs typeface="Calibri"/>
              </a:rPr>
              <a:t>Once</a:t>
            </a:r>
            <a:r>
              <a:rPr sz="2000" spc="-45" dirty="0">
                <a:latin typeface="Calibri"/>
                <a:cs typeface="Calibri"/>
              </a:rPr>
              <a:t> </a:t>
            </a:r>
            <a:r>
              <a:rPr sz="2000" dirty="0">
                <a:latin typeface="Calibri"/>
                <a:cs typeface="Calibri"/>
              </a:rPr>
              <a:t>an</a:t>
            </a:r>
            <a:r>
              <a:rPr sz="2000" spc="-35" dirty="0">
                <a:latin typeface="Calibri"/>
                <a:cs typeface="Calibri"/>
              </a:rPr>
              <a:t> </a:t>
            </a:r>
            <a:r>
              <a:rPr sz="2000" dirty="0">
                <a:latin typeface="Calibri"/>
                <a:cs typeface="Calibri"/>
              </a:rPr>
              <a:t>arrest</a:t>
            </a:r>
            <a:r>
              <a:rPr sz="2000" spc="-35" dirty="0">
                <a:latin typeface="Calibri"/>
                <a:cs typeface="Calibri"/>
              </a:rPr>
              <a:t> </a:t>
            </a:r>
            <a:r>
              <a:rPr sz="2000" dirty="0">
                <a:latin typeface="Calibri"/>
                <a:cs typeface="Calibri"/>
              </a:rPr>
              <a:t>is</a:t>
            </a:r>
            <a:r>
              <a:rPr sz="2000" spc="-30" dirty="0">
                <a:latin typeface="Calibri"/>
                <a:cs typeface="Calibri"/>
              </a:rPr>
              <a:t> </a:t>
            </a:r>
            <a:r>
              <a:rPr sz="2000" dirty="0">
                <a:latin typeface="Calibri"/>
                <a:cs typeface="Calibri"/>
              </a:rPr>
              <a:t>made,</a:t>
            </a:r>
            <a:r>
              <a:rPr sz="2000" spc="-35" dirty="0">
                <a:latin typeface="Calibri"/>
                <a:cs typeface="Calibri"/>
              </a:rPr>
              <a:t> </a:t>
            </a:r>
            <a:r>
              <a:rPr sz="2000" dirty="0">
                <a:latin typeface="Calibri"/>
                <a:cs typeface="Calibri"/>
              </a:rPr>
              <a:t>disposition</a:t>
            </a:r>
            <a:r>
              <a:rPr sz="2000" spc="-35" dirty="0">
                <a:latin typeface="Calibri"/>
                <a:cs typeface="Calibri"/>
              </a:rPr>
              <a:t> </a:t>
            </a:r>
            <a:r>
              <a:rPr sz="2000" dirty="0">
                <a:latin typeface="Calibri"/>
                <a:cs typeface="Calibri"/>
              </a:rPr>
              <a:t>is</a:t>
            </a:r>
            <a:r>
              <a:rPr sz="2000" spc="-30" dirty="0">
                <a:latin typeface="Calibri"/>
                <a:cs typeface="Calibri"/>
              </a:rPr>
              <a:t> </a:t>
            </a:r>
            <a:r>
              <a:rPr sz="2000" dirty="0">
                <a:latin typeface="Calibri"/>
                <a:cs typeface="Calibri"/>
              </a:rPr>
              <a:t>used</a:t>
            </a:r>
            <a:r>
              <a:rPr sz="2000" spc="-35" dirty="0">
                <a:latin typeface="Calibri"/>
                <a:cs typeface="Calibri"/>
              </a:rPr>
              <a:t> </a:t>
            </a:r>
            <a:r>
              <a:rPr sz="2000" dirty="0">
                <a:latin typeface="Calibri"/>
                <a:cs typeface="Calibri"/>
              </a:rPr>
              <a:t>to</a:t>
            </a:r>
            <a:r>
              <a:rPr sz="2000" spc="-30" dirty="0">
                <a:latin typeface="Calibri"/>
                <a:cs typeface="Calibri"/>
              </a:rPr>
              <a:t> </a:t>
            </a:r>
            <a:r>
              <a:rPr sz="2000" dirty="0">
                <a:latin typeface="Calibri"/>
                <a:cs typeface="Calibri"/>
              </a:rPr>
              <a:t>determine</a:t>
            </a:r>
            <a:r>
              <a:rPr sz="2000" spc="-20" dirty="0">
                <a:latin typeface="Calibri"/>
                <a:cs typeface="Calibri"/>
              </a:rPr>
              <a:t> </a:t>
            </a:r>
            <a:r>
              <a:rPr sz="2000" spc="-10" dirty="0">
                <a:latin typeface="Calibri"/>
                <a:cs typeface="Calibri"/>
              </a:rPr>
              <a:t>reward</a:t>
            </a:r>
            <a:r>
              <a:rPr sz="2000" spc="-35" dirty="0">
                <a:latin typeface="Calibri"/>
                <a:cs typeface="Calibri"/>
              </a:rPr>
              <a:t> </a:t>
            </a:r>
            <a:r>
              <a:rPr sz="2000" dirty="0">
                <a:latin typeface="Calibri"/>
                <a:cs typeface="Calibri"/>
              </a:rPr>
              <a:t>value</a:t>
            </a:r>
            <a:r>
              <a:rPr sz="2000" spc="-30" dirty="0">
                <a:latin typeface="Calibri"/>
                <a:cs typeface="Calibri"/>
              </a:rPr>
              <a:t> </a:t>
            </a:r>
            <a:r>
              <a:rPr sz="2000" dirty="0">
                <a:latin typeface="Calibri"/>
                <a:cs typeface="Calibri"/>
              </a:rPr>
              <a:t>for</a:t>
            </a:r>
            <a:r>
              <a:rPr sz="2000" spc="-50" dirty="0">
                <a:latin typeface="Calibri"/>
                <a:cs typeface="Calibri"/>
              </a:rPr>
              <a:t> </a:t>
            </a:r>
            <a:r>
              <a:rPr sz="2000" spc="-10" dirty="0">
                <a:latin typeface="Calibri"/>
                <a:cs typeface="Calibri"/>
              </a:rPr>
              <a:t>Board</a:t>
            </a:r>
            <a:endParaRPr sz="2000" dirty="0">
              <a:latin typeface="Calibri"/>
              <a:cs typeface="Calibri"/>
            </a:endParaRPr>
          </a:p>
          <a:p>
            <a:pPr marL="241300">
              <a:lnSpc>
                <a:spcPts val="1595"/>
              </a:lnSpc>
            </a:pPr>
            <a:r>
              <a:rPr sz="2000" spc="-10" dirty="0">
                <a:latin typeface="Calibri"/>
                <a:cs typeface="Calibri"/>
              </a:rPr>
              <a:t>approval</a:t>
            </a:r>
            <a:endParaRPr sz="2000" dirty="0">
              <a:latin typeface="Calibri"/>
              <a:cs typeface="Calibri"/>
            </a:endParaRPr>
          </a:p>
          <a:p>
            <a:pPr marL="240665" indent="-227965">
              <a:lnSpc>
                <a:spcPct val="100000"/>
              </a:lnSpc>
              <a:spcBef>
                <a:spcPts val="830"/>
              </a:spcBef>
              <a:buFont typeface="Arial"/>
              <a:buChar char="•"/>
              <a:tabLst>
                <a:tab pos="240665" algn="l"/>
              </a:tabLst>
            </a:pPr>
            <a:r>
              <a:rPr sz="2000" dirty="0">
                <a:latin typeface="Calibri"/>
                <a:cs typeface="Calibri"/>
              </a:rPr>
              <a:t>Tipster</a:t>
            </a:r>
            <a:r>
              <a:rPr sz="2000" spc="-35" dirty="0">
                <a:latin typeface="Calibri"/>
                <a:cs typeface="Calibri"/>
              </a:rPr>
              <a:t> </a:t>
            </a:r>
            <a:r>
              <a:rPr sz="2000" dirty="0">
                <a:latin typeface="Calibri"/>
                <a:cs typeface="Calibri"/>
              </a:rPr>
              <a:t>qualifies</a:t>
            </a:r>
            <a:r>
              <a:rPr sz="2000" spc="-35" dirty="0">
                <a:latin typeface="Calibri"/>
                <a:cs typeface="Calibri"/>
              </a:rPr>
              <a:t> </a:t>
            </a:r>
            <a:r>
              <a:rPr sz="2000" dirty="0">
                <a:latin typeface="Calibri"/>
                <a:cs typeface="Calibri"/>
              </a:rPr>
              <a:t>for</a:t>
            </a:r>
            <a:r>
              <a:rPr sz="2000" spc="-60" dirty="0">
                <a:latin typeface="Calibri"/>
                <a:cs typeface="Calibri"/>
              </a:rPr>
              <a:t> </a:t>
            </a:r>
            <a:r>
              <a:rPr sz="2000" dirty="0">
                <a:latin typeface="Calibri"/>
                <a:cs typeface="Calibri"/>
              </a:rPr>
              <a:t>cash</a:t>
            </a:r>
            <a:r>
              <a:rPr sz="2000" spc="-35" dirty="0">
                <a:latin typeface="Calibri"/>
                <a:cs typeface="Calibri"/>
              </a:rPr>
              <a:t> </a:t>
            </a:r>
            <a:r>
              <a:rPr sz="2000" spc="-10" dirty="0">
                <a:latin typeface="Calibri"/>
                <a:cs typeface="Calibri"/>
              </a:rPr>
              <a:t>reward</a:t>
            </a:r>
            <a:endParaRPr sz="2000" dirty="0">
              <a:latin typeface="Calibri"/>
              <a:cs typeface="Calibri"/>
            </a:endParaRPr>
          </a:p>
          <a:p>
            <a:pPr marL="240665" indent="-227965">
              <a:lnSpc>
                <a:spcPts val="1595"/>
              </a:lnSpc>
              <a:spcBef>
                <a:spcPts val="825"/>
              </a:spcBef>
              <a:buFont typeface="Arial"/>
              <a:buChar char="•"/>
              <a:tabLst>
                <a:tab pos="240665" algn="l"/>
              </a:tabLst>
            </a:pPr>
            <a:r>
              <a:rPr sz="2000" dirty="0">
                <a:latin typeface="Calibri"/>
                <a:cs typeface="Calibri"/>
              </a:rPr>
              <a:t>Tipster</a:t>
            </a:r>
            <a:r>
              <a:rPr sz="2000" spc="-35" dirty="0">
                <a:latin typeface="Calibri"/>
                <a:cs typeface="Calibri"/>
              </a:rPr>
              <a:t> </a:t>
            </a:r>
            <a:r>
              <a:rPr sz="2000" dirty="0">
                <a:latin typeface="Calibri"/>
                <a:cs typeface="Calibri"/>
              </a:rPr>
              <a:t>must</a:t>
            </a:r>
            <a:r>
              <a:rPr sz="2000" spc="-40" dirty="0">
                <a:latin typeface="Calibri"/>
                <a:cs typeface="Calibri"/>
              </a:rPr>
              <a:t> </a:t>
            </a:r>
            <a:r>
              <a:rPr sz="2000" dirty="0">
                <a:latin typeface="Calibri"/>
                <a:cs typeface="Calibri"/>
              </a:rPr>
              <a:t>always</a:t>
            </a:r>
            <a:r>
              <a:rPr sz="2000" spc="-30" dirty="0">
                <a:latin typeface="Calibri"/>
                <a:cs typeface="Calibri"/>
              </a:rPr>
              <a:t> </a:t>
            </a:r>
            <a:r>
              <a:rPr sz="2000" dirty="0">
                <a:latin typeface="Calibri"/>
                <a:cs typeface="Calibri"/>
              </a:rPr>
              <a:t>follow</a:t>
            </a:r>
            <a:r>
              <a:rPr sz="2000" spc="-65" dirty="0">
                <a:latin typeface="Calibri"/>
                <a:cs typeface="Calibri"/>
              </a:rPr>
              <a:t> </a:t>
            </a:r>
            <a:r>
              <a:rPr sz="2000" dirty="0">
                <a:latin typeface="Calibri"/>
                <a:cs typeface="Calibri"/>
              </a:rPr>
              <a:t>up</a:t>
            </a:r>
            <a:r>
              <a:rPr sz="2000" spc="-25" dirty="0">
                <a:latin typeface="Calibri"/>
                <a:cs typeface="Calibri"/>
              </a:rPr>
              <a:t> </a:t>
            </a:r>
            <a:r>
              <a:rPr sz="2000" dirty="0">
                <a:latin typeface="Calibri"/>
                <a:cs typeface="Calibri"/>
              </a:rPr>
              <a:t>with</a:t>
            </a:r>
            <a:r>
              <a:rPr sz="2000" spc="-45" dirty="0">
                <a:latin typeface="Calibri"/>
                <a:cs typeface="Calibri"/>
              </a:rPr>
              <a:t> </a:t>
            </a:r>
            <a:r>
              <a:rPr sz="2000" dirty="0">
                <a:latin typeface="Calibri"/>
                <a:cs typeface="Calibri"/>
              </a:rPr>
              <a:t>Crime</a:t>
            </a:r>
            <a:r>
              <a:rPr sz="2000" spc="-30" dirty="0">
                <a:latin typeface="Calibri"/>
                <a:cs typeface="Calibri"/>
              </a:rPr>
              <a:t> </a:t>
            </a:r>
            <a:r>
              <a:rPr sz="2000" dirty="0">
                <a:latin typeface="Calibri"/>
                <a:cs typeface="Calibri"/>
              </a:rPr>
              <a:t>Stoppers</a:t>
            </a:r>
            <a:r>
              <a:rPr sz="2000" spc="-40" dirty="0">
                <a:latin typeface="Calibri"/>
                <a:cs typeface="Calibri"/>
              </a:rPr>
              <a:t> </a:t>
            </a:r>
            <a:r>
              <a:rPr sz="2000" dirty="0">
                <a:latin typeface="Calibri"/>
                <a:cs typeface="Calibri"/>
              </a:rPr>
              <a:t>as</a:t>
            </a:r>
            <a:r>
              <a:rPr sz="2000" spc="-30" dirty="0">
                <a:latin typeface="Calibri"/>
                <a:cs typeface="Calibri"/>
              </a:rPr>
              <a:t> </a:t>
            </a:r>
            <a:r>
              <a:rPr sz="2000" spc="-10" dirty="0">
                <a:latin typeface="Calibri"/>
                <a:cs typeface="Calibri"/>
              </a:rPr>
              <a:t>there’s </a:t>
            </a:r>
            <a:r>
              <a:rPr sz="2000" dirty="0">
                <a:latin typeface="Calibri"/>
                <a:cs typeface="Calibri"/>
              </a:rPr>
              <a:t>no</a:t>
            </a:r>
            <a:r>
              <a:rPr sz="2000" spc="-30" dirty="0">
                <a:latin typeface="Calibri"/>
                <a:cs typeface="Calibri"/>
              </a:rPr>
              <a:t> </a:t>
            </a:r>
            <a:r>
              <a:rPr sz="2000" dirty="0">
                <a:latin typeface="Calibri"/>
                <a:cs typeface="Calibri"/>
              </a:rPr>
              <a:t>way</a:t>
            </a:r>
            <a:r>
              <a:rPr sz="2000" spc="-45" dirty="0">
                <a:latin typeface="Calibri"/>
                <a:cs typeface="Calibri"/>
              </a:rPr>
              <a:t> </a:t>
            </a:r>
            <a:r>
              <a:rPr sz="2000" dirty="0">
                <a:latin typeface="Calibri"/>
                <a:cs typeface="Calibri"/>
              </a:rPr>
              <a:t>for</a:t>
            </a:r>
            <a:r>
              <a:rPr sz="2000" spc="-45" dirty="0">
                <a:latin typeface="Calibri"/>
                <a:cs typeface="Calibri"/>
              </a:rPr>
              <a:t> </a:t>
            </a:r>
            <a:r>
              <a:rPr sz="2000" dirty="0">
                <a:latin typeface="Calibri"/>
                <a:cs typeface="Calibri"/>
              </a:rPr>
              <a:t>the</a:t>
            </a:r>
            <a:r>
              <a:rPr sz="2000" spc="-25" dirty="0">
                <a:latin typeface="Calibri"/>
                <a:cs typeface="Calibri"/>
              </a:rPr>
              <a:t> </a:t>
            </a:r>
            <a:r>
              <a:rPr sz="2000" spc="-10" dirty="0">
                <a:latin typeface="Calibri"/>
                <a:cs typeface="Calibri"/>
              </a:rPr>
              <a:t>Tipster</a:t>
            </a:r>
            <a:endParaRPr sz="2000" dirty="0">
              <a:latin typeface="Calibri"/>
              <a:cs typeface="Calibri"/>
            </a:endParaRPr>
          </a:p>
          <a:p>
            <a:pPr marL="241300">
              <a:lnSpc>
                <a:spcPts val="1595"/>
              </a:lnSpc>
            </a:pPr>
            <a:r>
              <a:rPr sz="2000" dirty="0">
                <a:latin typeface="Calibri"/>
                <a:cs typeface="Calibri"/>
              </a:rPr>
              <a:t>to</a:t>
            </a:r>
            <a:r>
              <a:rPr sz="2000" spc="-15" dirty="0">
                <a:latin typeface="Calibri"/>
                <a:cs typeface="Calibri"/>
              </a:rPr>
              <a:t> </a:t>
            </a:r>
            <a:r>
              <a:rPr sz="2000" dirty="0">
                <a:latin typeface="Calibri"/>
                <a:cs typeface="Calibri"/>
              </a:rPr>
              <a:t>be</a:t>
            </a:r>
            <a:r>
              <a:rPr sz="2000" spc="-10" dirty="0">
                <a:latin typeface="Calibri"/>
                <a:cs typeface="Calibri"/>
              </a:rPr>
              <a:t> contacted</a:t>
            </a:r>
            <a:endParaRPr sz="2000" dirty="0">
              <a:latin typeface="Calibri"/>
              <a:cs typeface="Calibri"/>
            </a:endParaRPr>
          </a:p>
          <a:p>
            <a:pPr marL="12700" algn="ctr">
              <a:lnSpc>
                <a:spcPct val="100000"/>
              </a:lnSpc>
              <a:spcBef>
                <a:spcPts val="840"/>
              </a:spcBef>
            </a:pPr>
            <a:r>
              <a:rPr sz="2000" b="1" spc="-55" dirty="0">
                <a:uFill>
                  <a:solidFill>
                    <a:srgbClr val="000000"/>
                  </a:solidFill>
                </a:uFill>
                <a:latin typeface="Calibri"/>
                <a:cs typeface="Calibri"/>
              </a:rPr>
              <a:t>AT</a:t>
            </a:r>
            <a:r>
              <a:rPr sz="2000" b="1" spc="-25" dirty="0">
                <a:uFill>
                  <a:solidFill>
                    <a:srgbClr val="000000"/>
                  </a:solidFill>
                </a:uFill>
                <a:latin typeface="Calibri"/>
                <a:cs typeface="Calibri"/>
              </a:rPr>
              <a:t> </a:t>
            </a:r>
            <a:r>
              <a:rPr sz="2000" b="1" dirty="0">
                <a:uFill>
                  <a:solidFill>
                    <a:srgbClr val="000000"/>
                  </a:solidFill>
                </a:uFill>
                <a:latin typeface="Calibri"/>
                <a:cs typeface="Calibri"/>
              </a:rPr>
              <a:t>NO</a:t>
            </a:r>
            <a:r>
              <a:rPr sz="2000" b="1" spc="-55" dirty="0">
                <a:uFill>
                  <a:solidFill>
                    <a:srgbClr val="000000"/>
                  </a:solidFill>
                </a:uFill>
                <a:latin typeface="Calibri"/>
                <a:cs typeface="Calibri"/>
              </a:rPr>
              <a:t> </a:t>
            </a:r>
            <a:r>
              <a:rPr sz="2000" b="1" dirty="0">
                <a:uFill>
                  <a:solidFill>
                    <a:srgbClr val="000000"/>
                  </a:solidFill>
                </a:uFill>
                <a:latin typeface="Calibri"/>
                <a:cs typeface="Calibri"/>
              </a:rPr>
              <a:t>TIME</a:t>
            </a:r>
            <a:r>
              <a:rPr sz="2000" b="1" spc="-30" dirty="0">
                <a:uFill>
                  <a:solidFill>
                    <a:srgbClr val="000000"/>
                  </a:solidFill>
                </a:uFill>
                <a:latin typeface="Calibri"/>
                <a:cs typeface="Calibri"/>
              </a:rPr>
              <a:t> </a:t>
            </a:r>
            <a:r>
              <a:rPr sz="2000" b="1" dirty="0">
                <a:uFill>
                  <a:solidFill>
                    <a:srgbClr val="000000"/>
                  </a:solidFill>
                </a:uFill>
                <a:latin typeface="Calibri"/>
                <a:cs typeface="Calibri"/>
              </a:rPr>
              <a:t>WILL</a:t>
            </a:r>
            <a:r>
              <a:rPr sz="2000" b="1" spc="-25" dirty="0">
                <a:uFill>
                  <a:solidFill>
                    <a:srgbClr val="000000"/>
                  </a:solidFill>
                </a:uFill>
                <a:latin typeface="Calibri"/>
                <a:cs typeface="Calibri"/>
              </a:rPr>
              <a:t> </a:t>
            </a:r>
            <a:r>
              <a:rPr sz="2000" b="1" dirty="0">
                <a:uFill>
                  <a:solidFill>
                    <a:srgbClr val="000000"/>
                  </a:solidFill>
                </a:uFill>
                <a:latin typeface="Calibri"/>
                <a:cs typeface="Calibri"/>
              </a:rPr>
              <a:t>A</a:t>
            </a:r>
            <a:r>
              <a:rPr sz="2000" b="1" spc="-30" dirty="0">
                <a:uFill>
                  <a:solidFill>
                    <a:srgbClr val="000000"/>
                  </a:solidFill>
                </a:uFill>
                <a:latin typeface="Calibri"/>
                <a:cs typeface="Calibri"/>
              </a:rPr>
              <a:t> </a:t>
            </a:r>
            <a:r>
              <a:rPr sz="2000" b="1" dirty="0">
                <a:uFill>
                  <a:solidFill>
                    <a:srgbClr val="000000"/>
                  </a:solidFill>
                </a:uFill>
                <a:latin typeface="Calibri"/>
                <a:cs typeface="Calibri"/>
              </a:rPr>
              <a:t>BOARD</a:t>
            </a:r>
            <a:r>
              <a:rPr sz="2000" b="1" spc="-35" dirty="0">
                <a:uFill>
                  <a:solidFill>
                    <a:srgbClr val="000000"/>
                  </a:solidFill>
                </a:uFill>
                <a:latin typeface="Calibri"/>
                <a:cs typeface="Calibri"/>
              </a:rPr>
              <a:t> </a:t>
            </a:r>
            <a:r>
              <a:rPr sz="2000" b="1" dirty="0">
                <a:uFill>
                  <a:solidFill>
                    <a:srgbClr val="000000"/>
                  </a:solidFill>
                </a:uFill>
                <a:latin typeface="Calibri"/>
                <a:cs typeface="Calibri"/>
              </a:rPr>
              <a:t>MEMBER</a:t>
            </a:r>
            <a:r>
              <a:rPr sz="2000" b="1" spc="-25" dirty="0">
                <a:uFill>
                  <a:solidFill>
                    <a:srgbClr val="000000"/>
                  </a:solidFill>
                </a:uFill>
                <a:latin typeface="Calibri"/>
                <a:cs typeface="Calibri"/>
              </a:rPr>
              <a:t> </a:t>
            </a:r>
            <a:r>
              <a:rPr sz="2000" b="1" spc="-10" dirty="0">
                <a:uFill>
                  <a:solidFill>
                    <a:srgbClr val="000000"/>
                  </a:solidFill>
                </a:uFill>
                <a:latin typeface="Calibri"/>
                <a:cs typeface="Calibri"/>
              </a:rPr>
              <a:t>HAVE</a:t>
            </a:r>
            <a:r>
              <a:rPr sz="2000" b="1" spc="-30" dirty="0">
                <a:uFill>
                  <a:solidFill>
                    <a:srgbClr val="000000"/>
                  </a:solidFill>
                </a:uFill>
                <a:latin typeface="Calibri"/>
                <a:cs typeface="Calibri"/>
              </a:rPr>
              <a:t> </a:t>
            </a:r>
            <a:r>
              <a:rPr sz="2000" b="1" dirty="0">
                <a:uFill>
                  <a:solidFill>
                    <a:srgbClr val="000000"/>
                  </a:solidFill>
                </a:uFill>
                <a:latin typeface="Calibri"/>
                <a:cs typeface="Calibri"/>
              </a:rPr>
              <a:t>ACCESS</a:t>
            </a:r>
            <a:r>
              <a:rPr sz="2000" b="1" spc="-45" dirty="0">
                <a:uFill>
                  <a:solidFill>
                    <a:srgbClr val="000000"/>
                  </a:solidFill>
                </a:uFill>
                <a:latin typeface="Calibri"/>
                <a:cs typeface="Calibri"/>
              </a:rPr>
              <a:t> </a:t>
            </a:r>
            <a:r>
              <a:rPr sz="2000" b="1" dirty="0">
                <a:uFill>
                  <a:solidFill>
                    <a:srgbClr val="000000"/>
                  </a:solidFill>
                </a:uFill>
                <a:latin typeface="Calibri"/>
                <a:cs typeface="Calibri"/>
              </a:rPr>
              <a:t>TO</a:t>
            </a:r>
            <a:r>
              <a:rPr sz="2000" b="1" spc="-30" dirty="0">
                <a:uFill>
                  <a:solidFill>
                    <a:srgbClr val="000000"/>
                  </a:solidFill>
                </a:uFill>
                <a:latin typeface="Calibri"/>
                <a:cs typeface="Calibri"/>
              </a:rPr>
              <a:t> </a:t>
            </a:r>
            <a:r>
              <a:rPr sz="2000" b="1" spc="-10" dirty="0">
                <a:uFill>
                  <a:solidFill>
                    <a:srgbClr val="000000"/>
                  </a:solidFill>
                </a:uFill>
                <a:latin typeface="Calibri"/>
                <a:cs typeface="Calibri"/>
              </a:rPr>
              <a:t>TIPS.</a:t>
            </a:r>
            <a:endParaRPr sz="2000" dirty="0">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0" y="0"/>
              <a:ext cx="12191999" cy="6857995"/>
            </a:xfrm>
            <a:prstGeom prst="rect">
              <a:avLst/>
            </a:prstGeom>
          </p:spPr>
        </p:pic>
        <p:sp>
          <p:nvSpPr>
            <p:cNvPr id="4" name="object 4"/>
            <p:cNvSpPr/>
            <p:nvPr/>
          </p:nvSpPr>
          <p:spPr>
            <a:xfrm>
              <a:off x="0" y="5320284"/>
              <a:ext cx="12192000" cy="736600"/>
            </a:xfrm>
            <a:custGeom>
              <a:avLst/>
              <a:gdLst/>
              <a:ahLst/>
              <a:cxnLst/>
              <a:rect l="l" t="t" r="r" b="b"/>
              <a:pathLst>
                <a:path w="12192000" h="736600">
                  <a:moveTo>
                    <a:pt x="12192000" y="0"/>
                  </a:moveTo>
                  <a:lnTo>
                    <a:pt x="0" y="0"/>
                  </a:lnTo>
                  <a:lnTo>
                    <a:pt x="0" y="736091"/>
                  </a:lnTo>
                  <a:lnTo>
                    <a:pt x="12192000" y="736091"/>
                  </a:lnTo>
                  <a:lnTo>
                    <a:pt x="12192000"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2796602" y="5401564"/>
            <a:ext cx="6598793"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252525"/>
                </a:solidFill>
              </a:rPr>
              <a:t>Role</a:t>
            </a:r>
            <a:r>
              <a:rPr sz="3600" spc="-60" dirty="0">
                <a:solidFill>
                  <a:srgbClr val="252525"/>
                </a:solidFill>
              </a:rPr>
              <a:t> </a:t>
            </a:r>
            <a:r>
              <a:rPr sz="3600" dirty="0">
                <a:solidFill>
                  <a:srgbClr val="252525"/>
                </a:solidFill>
              </a:rPr>
              <a:t>of</a:t>
            </a:r>
            <a:r>
              <a:rPr sz="3600" spc="-40" dirty="0">
                <a:solidFill>
                  <a:srgbClr val="252525"/>
                </a:solidFill>
              </a:rPr>
              <a:t> </a:t>
            </a:r>
            <a:r>
              <a:rPr sz="3600" dirty="0">
                <a:solidFill>
                  <a:srgbClr val="252525"/>
                </a:solidFill>
              </a:rPr>
              <a:t>the</a:t>
            </a:r>
            <a:r>
              <a:rPr sz="3600" spc="-50" dirty="0">
                <a:solidFill>
                  <a:srgbClr val="252525"/>
                </a:solidFill>
              </a:rPr>
              <a:t> </a:t>
            </a:r>
            <a:r>
              <a:rPr sz="3600" dirty="0">
                <a:solidFill>
                  <a:srgbClr val="252525"/>
                </a:solidFill>
              </a:rPr>
              <a:t>Board</a:t>
            </a:r>
            <a:r>
              <a:rPr sz="3600" spc="-40" dirty="0">
                <a:solidFill>
                  <a:srgbClr val="252525"/>
                </a:solidFill>
              </a:rPr>
              <a:t> </a:t>
            </a:r>
            <a:r>
              <a:rPr sz="3600" spc="-10" dirty="0">
                <a:solidFill>
                  <a:srgbClr val="252525"/>
                </a:solidFill>
              </a:rPr>
              <a:t>member</a:t>
            </a:r>
            <a:endParaRPr sz="3600" dirty="0"/>
          </a:p>
        </p:txBody>
      </p:sp>
      <p:sp>
        <p:nvSpPr>
          <p:cNvPr id="6" name="object 6"/>
          <p:cNvSpPr/>
          <p:nvPr/>
        </p:nvSpPr>
        <p:spPr>
          <a:xfrm>
            <a:off x="761" y="5243321"/>
            <a:ext cx="12192000" cy="891540"/>
          </a:xfrm>
          <a:custGeom>
            <a:avLst/>
            <a:gdLst/>
            <a:ahLst/>
            <a:cxnLst/>
            <a:rect l="l" t="t" r="r" b="b"/>
            <a:pathLst>
              <a:path w="12192000" h="891539">
                <a:moveTo>
                  <a:pt x="0" y="0"/>
                </a:moveTo>
                <a:lnTo>
                  <a:pt x="12192000" y="0"/>
                </a:lnTo>
              </a:path>
              <a:path w="12192000" h="891539">
                <a:moveTo>
                  <a:pt x="0" y="891539"/>
                </a:moveTo>
                <a:lnTo>
                  <a:pt x="12192000" y="891539"/>
                </a:lnTo>
              </a:path>
            </a:pathLst>
          </a:custGeom>
          <a:ln w="41275">
            <a:solidFill>
              <a:srgbClr val="FFFFFF"/>
            </a:solidFill>
          </a:ln>
        </p:spPr>
        <p:txBody>
          <a:bodyPr wrap="square" lIns="0" tIns="0" rIns="0" bIns="0" rtlCol="0"/>
          <a:lstStyle/>
          <a:p>
            <a:endParaRPr/>
          </a:p>
        </p:txBody>
      </p:sp>
      <p:sp>
        <p:nvSpPr>
          <p:cNvPr id="8" name="TextBox 7">
            <a:extLst>
              <a:ext uri="{FF2B5EF4-FFF2-40B4-BE49-F238E27FC236}">
                <a16:creationId xmlns:a16="http://schemas.microsoft.com/office/drawing/2014/main" id="{15FB72D5-EA6A-8848-BCC2-8B9FFD8D5EA4}"/>
              </a:ext>
            </a:extLst>
          </p:cNvPr>
          <p:cNvSpPr txBox="1"/>
          <p:nvPr/>
        </p:nvSpPr>
        <p:spPr>
          <a:xfrm>
            <a:off x="10591800" y="6321180"/>
            <a:ext cx="1447800" cy="369332"/>
          </a:xfrm>
          <a:prstGeom prst="rect">
            <a:avLst/>
          </a:prstGeom>
          <a:noFill/>
        </p:spPr>
        <p:txBody>
          <a:bodyPr wrap="square">
            <a:spAutoFit/>
          </a:bodyPr>
          <a:lstStyle/>
          <a:p>
            <a:pPr marL="12700" algn="ctr">
              <a:lnSpc>
                <a:spcPct val="100000"/>
              </a:lnSpc>
              <a:spcBef>
                <a:spcPts val="565"/>
              </a:spcBef>
            </a:pPr>
            <a:r>
              <a:rPr lang="en-US" sz="1800" b="1" dirty="0">
                <a:solidFill>
                  <a:srgbClr val="FF0000"/>
                </a:solidFill>
                <a:latin typeface="Calibri"/>
                <a:cs typeface="Calibri"/>
              </a:rPr>
              <a:t>FUNDRAISE!</a:t>
            </a:r>
            <a:endParaRPr lang="en-US" sz="1800" dirty="0">
              <a:solidFill>
                <a:srgbClr val="FF0000"/>
              </a:solidFill>
              <a:latin typeface="Calibri"/>
              <a:cs typeface="Calibri"/>
            </a:endParaRPr>
          </a:p>
        </p:txBody>
      </p:sp>
      <p:pic>
        <p:nvPicPr>
          <p:cNvPr id="9" name="Picture 8">
            <a:extLst>
              <a:ext uri="{FF2B5EF4-FFF2-40B4-BE49-F238E27FC236}">
                <a16:creationId xmlns:a16="http://schemas.microsoft.com/office/drawing/2014/main" id="{9B120D2D-7121-02F6-A638-8CBBB8790E3F}"/>
              </a:ext>
            </a:extLst>
          </p:cNvPr>
          <p:cNvPicPr>
            <a:picLocks noChangeAspect="1"/>
          </p:cNvPicPr>
          <p:nvPr/>
        </p:nvPicPr>
        <p:blipFill>
          <a:blip r:embed="rId4"/>
          <a:stretch>
            <a:fillRect/>
          </a:stretch>
        </p:blipFill>
        <p:spPr>
          <a:xfrm>
            <a:off x="4549" y="0"/>
            <a:ext cx="2286198" cy="106079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0143" y="381000"/>
            <a:ext cx="4671051" cy="988078"/>
          </a:xfrm>
          <a:prstGeom prst="rect">
            <a:avLst/>
          </a:prstGeom>
        </p:spPr>
        <p:txBody>
          <a:bodyPr vert="horz" wrap="square" lIns="0" tIns="324662" rIns="0" bIns="0" rtlCol="0">
            <a:spAutoFit/>
          </a:bodyPr>
          <a:lstStyle/>
          <a:p>
            <a:pPr marL="12700" marR="5080">
              <a:lnSpc>
                <a:spcPts val="5830"/>
              </a:lnSpc>
              <a:spcBef>
                <a:spcPts val="835"/>
              </a:spcBef>
            </a:pPr>
            <a:r>
              <a:rPr dirty="0"/>
              <a:t>Role</a:t>
            </a:r>
            <a:r>
              <a:rPr spc="-80" dirty="0"/>
              <a:t> </a:t>
            </a:r>
            <a:r>
              <a:rPr dirty="0"/>
              <a:t>of</a:t>
            </a:r>
            <a:r>
              <a:rPr spc="-60" dirty="0"/>
              <a:t> </a:t>
            </a:r>
            <a:r>
              <a:rPr spc="-25" dirty="0"/>
              <a:t>the </a:t>
            </a:r>
            <a:r>
              <a:rPr spc="-10" dirty="0"/>
              <a:t>Board</a:t>
            </a:r>
          </a:p>
        </p:txBody>
      </p:sp>
      <p:grpSp>
        <p:nvGrpSpPr>
          <p:cNvPr id="3" name="object 3"/>
          <p:cNvGrpSpPr/>
          <p:nvPr/>
        </p:nvGrpSpPr>
        <p:grpSpPr>
          <a:xfrm>
            <a:off x="997153" y="1927610"/>
            <a:ext cx="3519170" cy="90805"/>
            <a:chOff x="618616" y="2554463"/>
            <a:chExt cx="3519170" cy="90805"/>
          </a:xfrm>
        </p:grpSpPr>
        <p:sp>
          <p:nvSpPr>
            <p:cNvPr id="4" name="object 4"/>
            <p:cNvSpPr/>
            <p:nvPr/>
          </p:nvSpPr>
          <p:spPr>
            <a:xfrm>
              <a:off x="640143" y="2578655"/>
              <a:ext cx="3475990" cy="42545"/>
            </a:xfrm>
            <a:custGeom>
              <a:avLst/>
              <a:gdLst/>
              <a:ahLst/>
              <a:cxnLst/>
              <a:rect l="l" t="t" r="r" b="b"/>
              <a:pathLst>
                <a:path w="3475990" h="42544">
                  <a:moveTo>
                    <a:pt x="279523" y="0"/>
                  </a:moveTo>
                  <a:lnTo>
                    <a:pt x="233089" y="80"/>
                  </a:lnTo>
                  <a:lnTo>
                    <a:pt x="187724" y="742"/>
                  </a:lnTo>
                  <a:lnTo>
                    <a:pt x="142616" y="2018"/>
                  </a:lnTo>
                  <a:lnTo>
                    <a:pt x="96951" y="3940"/>
                  </a:lnTo>
                  <a:lnTo>
                    <a:pt x="49916" y="6542"/>
                  </a:lnTo>
                  <a:lnTo>
                    <a:pt x="698" y="9858"/>
                  </a:lnTo>
                  <a:lnTo>
                    <a:pt x="0" y="13668"/>
                  </a:lnTo>
                  <a:lnTo>
                    <a:pt x="889" y="24209"/>
                  </a:lnTo>
                  <a:lnTo>
                    <a:pt x="698" y="28146"/>
                  </a:lnTo>
                  <a:lnTo>
                    <a:pt x="112775" y="30245"/>
                  </a:lnTo>
                  <a:lnTo>
                    <a:pt x="222563" y="31412"/>
                  </a:lnTo>
                  <a:lnTo>
                    <a:pt x="329870" y="31785"/>
                  </a:lnTo>
                  <a:lnTo>
                    <a:pt x="434504" y="31505"/>
                  </a:lnTo>
                  <a:lnTo>
                    <a:pt x="586021" y="30167"/>
                  </a:lnTo>
                  <a:lnTo>
                    <a:pt x="774220" y="27354"/>
                  </a:lnTo>
                  <a:lnTo>
                    <a:pt x="1000025" y="22166"/>
                  </a:lnTo>
                  <a:lnTo>
                    <a:pt x="1097088" y="20730"/>
                  </a:lnTo>
                  <a:lnTo>
                    <a:pt x="1147818" y="20410"/>
                  </a:lnTo>
                  <a:lnTo>
                    <a:pt x="1200265" y="20441"/>
                  </a:lnTo>
                  <a:lnTo>
                    <a:pt x="1254617" y="20889"/>
                  </a:lnTo>
                  <a:lnTo>
                    <a:pt x="1311064" y="21818"/>
                  </a:lnTo>
                  <a:lnTo>
                    <a:pt x="1369793" y="23294"/>
                  </a:lnTo>
                  <a:lnTo>
                    <a:pt x="1430993" y="25382"/>
                  </a:lnTo>
                  <a:lnTo>
                    <a:pt x="1494853" y="28146"/>
                  </a:lnTo>
                  <a:lnTo>
                    <a:pt x="1567804" y="30745"/>
                  </a:lnTo>
                  <a:lnTo>
                    <a:pt x="1636275" y="31576"/>
                  </a:lnTo>
                  <a:lnTo>
                    <a:pt x="1700481" y="31002"/>
                  </a:lnTo>
                  <a:lnTo>
                    <a:pt x="1760634" y="29388"/>
                  </a:lnTo>
                  <a:lnTo>
                    <a:pt x="1816950" y="27098"/>
                  </a:lnTo>
                  <a:lnTo>
                    <a:pt x="1918925" y="21948"/>
                  </a:lnTo>
                  <a:lnTo>
                    <a:pt x="1965012" y="19815"/>
                  </a:lnTo>
                  <a:lnTo>
                    <a:pt x="2008117" y="18463"/>
                  </a:lnTo>
                  <a:lnTo>
                    <a:pt x="2048454" y="18256"/>
                  </a:lnTo>
                  <a:lnTo>
                    <a:pt x="2086237" y="19558"/>
                  </a:lnTo>
                  <a:lnTo>
                    <a:pt x="2121681" y="22733"/>
                  </a:lnTo>
                  <a:lnTo>
                    <a:pt x="2154999" y="28146"/>
                  </a:lnTo>
                  <a:lnTo>
                    <a:pt x="2188382" y="33908"/>
                  </a:lnTo>
                  <a:lnTo>
                    <a:pt x="2223998" y="38016"/>
                  </a:lnTo>
                  <a:lnTo>
                    <a:pt x="2262029" y="40658"/>
                  </a:lnTo>
                  <a:lnTo>
                    <a:pt x="2302659" y="42024"/>
                  </a:lnTo>
                  <a:lnTo>
                    <a:pt x="2346069" y="42304"/>
                  </a:lnTo>
                  <a:lnTo>
                    <a:pt x="2392440" y="41686"/>
                  </a:lnTo>
                  <a:lnTo>
                    <a:pt x="2441956" y="40360"/>
                  </a:lnTo>
                  <a:lnTo>
                    <a:pt x="2675101" y="31767"/>
                  </a:lnTo>
                  <a:lnTo>
                    <a:pt x="2743068" y="29742"/>
                  </a:lnTo>
                  <a:lnTo>
                    <a:pt x="2815272" y="28146"/>
                  </a:lnTo>
                  <a:lnTo>
                    <a:pt x="2887289" y="27080"/>
                  </a:lnTo>
                  <a:lnTo>
                    <a:pt x="2954806" y="26471"/>
                  </a:lnTo>
                  <a:lnTo>
                    <a:pt x="3018085" y="26242"/>
                  </a:lnTo>
                  <a:lnTo>
                    <a:pt x="3132978" y="26620"/>
                  </a:lnTo>
                  <a:lnTo>
                    <a:pt x="3323435" y="28595"/>
                  </a:lnTo>
                  <a:lnTo>
                    <a:pt x="3403188" y="28978"/>
                  </a:lnTo>
                  <a:lnTo>
                    <a:pt x="3440113" y="28751"/>
                  </a:lnTo>
                  <a:lnTo>
                    <a:pt x="3475418" y="28146"/>
                  </a:lnTo>
                  <a:lnTo>
                    <a:pt x="3475418" y="9858"/>
                  </a:lnTo>
                  <a:lnTo>
                    <a:pt x="3404514" y="8128"/>
                  </a:lnTo>
                  <a:lnTo>
                    <a:pt x="3336145" y="6919"/>
                  </a:lnTo>
                  <a:lnTo>
                    <a:pt x="3270293" y="6171"/>
                  </a:lnTo>
                  <a:lnTo>
                    <a:pt x="3206940" y="5826"/>
                  </a:lnTo>
                  <a:lnTo>
                    <a:pt x="3146066" y="5824"/>
                  </a:lnTo>
                  <a:lnTo>
                    <a:pt x="3087654" y="6104"/>
                  </a:lnTo>
                  <a:lnTo>
                    <a:pt x="2978140" y="7276"/>
                  </a:lnTo>
                  <a:lnTo>
                    <a:pt x="2746128" y="10987"/>
                  </a:lnTo>
                  <a:lnTo>
                    <a:pt x="2669644" y="11534"/>
                  </a:lnTo>
                  <a:lnTo>
                    <a:pt x="2634825" y="11367"/>
                  </a:lnTo>
                  <a:lnTo>
                    <a:pt x="2602263" y="10829"/>
                  </a:lnTo>
                  <a:lnTo>
                    <a:pt x="2526290" y="8606"/>
                  </a:lnTo>
                  <a:lnTo>
                    <a:pt x="2477421" y="8323"/>
                  </a:lnTo>
                  <a:lnTo>
                    <a:pt x="2426104" y="8786"/>
                  </a:lnTo>
                  <a:lnTo>
                    <a:pt x="2373110" y="9773"/>
                  </a:lnTo>
                  <a:lnTo>
                    <a:pt x="2211769" y="13655"/>
                  </a:lnTo>
                  <a:lnTo>
                    <a:pt x="2159773" y="14515"/>
                  </a:lnTo>
                  <a:lnTo>
                    <a:pt x="2109954" y="14787"/>
                  </a:lnTo>
                  <a:lnTo>
                    <a:pt x="2063082" y="14250"/>
                  </a:lnTo>
                  <a:lnTo>
                    <a:pt x="2019928" y="12681"/>
                  </a:lnTo>
                  <a:lnTo>
                    <a:pt x="1981263" y="9858"/>
                  </a:lnTo>
                  <a:lnTo>
                    <a:pt x="1944881" y="6800"/>
                  </a:lnTo>
                  <a:lnTo>
                    <a:pt x="1907691" y="4610"/>
                  </a:lnTo>
                  <a:lnTo>
                    <a:pt x="1869235" y="3196"/>
                  </a:lnTo>
                  <a:lnTo>
                    <a:pt x="1829056" y="2464"/>
                  </a:lnTo>
                  <a:lnTo>
                    <a:pt x="1786695" y="2318"/>
                  </a:lnTo>
                  <a:lnTo>
                    <a:pt x="1741693" y="2667"/>
                  </a:lnTo>
                  <a:lnTo>
                    <a:pt x="1693594" y="3414"/>
                  </a:lnTo>
                  <a:lnTo>
                    <a:pt x="1461049" y="8522"/>
                  </a:lnTo>
                  <a:lnTo>
                    <a:pt x="1127126" y="14684"/>
                  </a:lnTo>
                  <a:lnTo>
                    <a:pt x="1031767" y="15908"/>
                  </a:lnTo>
                  <a:lnTo>
                    <a:pt x="937248" y="16314"/>
                  </a:lnTo>
                  <a:lnTo>
                    <a:pt x="889286" y="16123"/>
                  </a:lnTo>
                  <a:lnTo>
                    <a:pt x="840312" y="15625"/>
                  </a:lnTo>
                  <a:lnTo>
                    <a:pt x="789918" y="14783"/>
                  </a:lnTo>
                  <a:lnTo>
                    <a:pt x="737698" y="13565"/>
                  </a:lnTo>
                  <a:lnTo>
                    <a:pt x="683243" y="11935"/>
                  </a:lnTo>
                  <a:lnTo>
                    <a:pt x="556213" y="7149"/>
                  </a:lnTo>
                  <a:lnTo>
                    <a:pt x="433381" y="2911"/>
                  </a:lnTo>
                  <a:lnTo>
                    <a:pt x="378856" y="1448"/>
                  </a:lnTo>
                  <a:lnTo>
                    <a:pt x="327841" y="466"/>
                  </a:lnTo>
                  <a:lnTo>
                    <a:pt x="279523" y="0"/>
                  </a:lnTo>
                  <a:close/>
                </a:path>
              </a:pathLst>
            </a:custGeom>
            <a:solidFill>
              <a:srgbClr val="7E7E7E"/>
            </a:solidFill>
          </p:spPr>
          <p:txBody>
            <a:bodyPr wrap="square" lIns="0" tIns="0" rIns="0" bIns="0" rtlCol="0"/>
            <a:lstStyle/>
            <a:p>
              <a:endParaRPr/>
            </a:p>
          </p:txBody>
        </p:sp>
        <p:sp>
          <p:nvSpPr>
            <p:cNvPr id="5" name="object 5"/>
            <p:cNvSpPr/>
            <p:nvPr/>
          </p:nvSpPr>
          <p:spPr>
            <a:xfrm>
              <a:off x="640841" y="2576688"/>
              <a:ext cx="3474720" cy="46355"/>
            </a:xfrm>
            <a:custGeom>
              <a:avLst/>
              <a:gdLst/>
              <a:ahLst/>
              <a:cxnLst/>
              <a:rect l="l" t="t" r="r" b="b"/>
              <a:pathLst>
                <a:path w="3474720" h="46355">
                  <a:moveTo>
                    <a:pt x="0" y="11825"/>
                  </a:moveTo>
                  <a:lnTo>
                    <a:pt x="48767" y="9503"/>
                  </a:lnTo>
                  <a:lnTo>
                    <a:pt x="98699" y="8619"/>
                  </a:lnTo>
                  <a:lnTo>
                    <a:pt x="149538" y="8901"/>
                  </a:lnTo>
                  <a:lnTo>
                    <a:pt x="201028" y="10081"/>
                  </a:lnTo>
                  <a:lnTo>
                    <a:pt x="252909" y="11887"/>
                  </a:lnTo>
                  <a:lnTo>
                    <a:pt x="304924" y="14051"/>
                  </a:lnTo>
                  <a:lnTo>
                    <a:pt x="356816" y="16301"/>
                  </a:lnTo>
                  <a:lnTo>
                    <a:pt x="408326" y="18369"/>
                  </a:lnTo>
                  <a:lnTo>
                    <a:pt x="459197" y="19985"/>
                  </a:lnTo>
                  <a:lnTo>
                    <a:pt x="509171" y="20878"/>
                  </a:lnTo>
                  <a:lnTo>
                    <a:pt x="557991" y="20778"/>
                  </a:lnTo>
                  <a:lnTo>
                    <a:pt x="605398" y="19416"/>
                  </a:lnTo>
                  <a:lnTo>
                    <a:pt x="651135" y="16521"/>
                  </a:lnTo>
                  <a:lnTo>
                    <a:pt x="694944" y="11825"/>
                  </a:lnTo>
                  <a:lnTo>
                    <a:pt x="741605" y="7011"/>
                  </a:lnTo>
                  <a:lnTo>
                    <a:pt x="789420" y="4541"/>
                  </a:lnTo>
                  <a:lnTo>
                    <a:pt x="838260" y="3995"/>
                  </a:lnTo>
                  <a:lnTo>
                    <a:pt x="887999" y="4951"/>
                  </a:lnTo>
                  <a:lnTo>
                    <a:pt x="938510" y="6990"/>
                  </a:lnTo>
                  <a:lnTo>
                    <a:pt x="989665" y="9691"/>
                  </a:lnTo>
                  <a:lnTo>
                    <a:pt x="1041336" y="12633"/>
                  </a:lnTo>
                  <a:lnTo>
                    <a:pt x="1093397" y="15397"/>
                  </a:lnTo>
                  <a:lnTo>
                    <a:pt x="1145720" y="17562"/>
                  </a:lnTo>
                  <a:lnTo>
                    <a:pt x="1198179" y="18708"/>
                  </a:lnTo>
                  <a:lnTo>
                    <a:pt x="1250644" y="18413"/>
                  </a:lnTo>
                  <a:lnTo>
                    <a:pt x="1302990" y="16259"/>
                  </a:lnTo>
                  <a:lnTo>
                    <a:pt x="1355089" y="11825"/>
                  </a:lnTo>
                  <a:lnTo>
                    <a:pt x="1407284" y="7392"/>
                  </a:lnTo>
                  <a:lnTo>
                    <a:pt x="1459837" y="5243"/>
                  </a:lnTo>
                  <a:lnTo>
                    <a:pt x="1512585" y="4957"/>
                  </a:lnTo>
                  <a:lnTo>
                    <a:pt x="1565368" y="6112"/>
                  </a:lnTo>
                  <a:lnTo>
                    <a:pt x="1618024" y="8287"/>
                  </a:lnTo>
                  <a:lnTo>
                    <a:pt x="1670392" y="11060"/>
                  </a:lnTo>
                  <a:lnTo>
                    <a:pt x="1722311" y="14010"/>
                  </a:lnTo>
                  <a:lnTo>
                    <a:pt x="1773620" y="16715"/>
                  </a:lnTo>
                  <a:lnTo>
                    <a:pt x="1824157" y="18754"/>
                  </a:lnTo>
                  <a:lnTo>
                    <a:pt x="1873761" y="19706"/>
                  </a:lnTo>
                  <a:lnTo>
                    <a:pt x="1922271" y="19150"/>
                  </a:lnTo>
                  <a:lnTo>
                    <a:pt x="1969525" y="16663"/>
                  </a:lnTo>
                  <a:lnTo>
                    <a:pt x="2015363" y="11825"/>
                  </a:lnTo>
                  <a:lnTo>
                    <a:pt x="2054409" y="7180"/>
                  </a:lnTo>
                  <a:lnTo>
                    <a:pt x="2093696" y="3818"/>
                  </a:lnTo>
                  <a:lnTo>
                    <a:pt x="2133559" y="1596"/>
                  </a:lnTo>
                  <a:lnTo>
                    <a:pt x="2174336" y="370"/>
                  </a:lnTo>
                  <a:lnTo>
                    <a:pt x="2216366" y="0"/>
                  </a:lnTo>
                  <a:lnTo>
                    <a:pt x="2259985" y="340"/>
                  </a:lnTo>
                  <a:lnTo>
                    <a:pt x="2305531" y="1248"/>
                  </a:lnTo>
                  <a:lnTo>
                    <a:pt x="2353341" y="2582"/>
                  </a:lnTo>
                  <a:lnTo>
                    <a:pt x="2403754" y="4199"/>
                  </a:lnTo>
                  <a:lnTo>
                    <a:pt x="2457106" y="5954"/>
                  </a:lnTo>
                  <a:lnTo>
                    <a:pt x="2513736" y="7707"/>
                  </a:lnTo>
                  <a:lnTo>
                    <a:pt x="2573980" y="9313"/>
                  </a:lnTo>
                  <a:lnTo>
                    <a:pt x="2638176" y="10630"/>
                  </a:lnTo>
                  <a:lnTo>
                    <a:pt x="2706662" y="11515"/>
                  </a:lnTo>
                  <a:lnTo>
                    <a:pt x="2779775" y="11825"/>
                  </a:lnTo>
                  <a:lnTo>
                    <a:pt x="2857022" y="11579"/>
                  </a:lnTo>
                  <a:lnTo>
                    <a:pt x="2927339" y="10965"/>
                  </a:lnTo>
                  <a:lnTo>
                    <a:pt x="2991397" y="10083"/>
                  </a:lnTo>
                  <a:lnTo>
                    <a:pt x="3049866" y="9037"/>
                  </a:lnTo>
                  <a:lnTo>
                    <a:pt x="3103417" y="7926"/>
                  </a:lnTo>
                  <a:lnTo>
                    <a:pt x="3152720" y="6853"/>
                  </a:lnTo>
                  <a:lnTo>
                    <a:pt x="3198447" y="5919"/>
                  </a:lnTo>
                  <a:lnTo>
                    <a:pt x="3241268" y="5227"/>
                  </a:lnTo>
                  <a:lnTo>
                    <a:pt x="3281853" y="4877"/>
                  </a:lnTo>
                  <a:lnTo>
                    <a:pt x="3320873" y="4971"/>
                  </a:lnTo>
                  <a:lnTo>
                    <a:pt x="3358999" y="5611"/>
                  </a:lnTo>
                  <a:lnTo>
                    <a:pt x="3396902" y="6899"/>
                  </a:lnTo>
                  <a:lnTo>
                    <a:pt x="3435252" y="8937"/>
                  </a:lnTo>
                  <a:lnTo>
                    <a:pt x="3474720" y="11825"/>
                  </a:lnTo>
                  <a:lnTo>
                    <a:pt x="3474339" y="19318"/>
                  </a:lnTo>
                  <a:lnTo>
                    <a:pt x="3474212" y="21604"/>
                  </a:lnTo>
                  <a:lnTo>
                    <a:pt x="3474720" y="30113"/>
                  </a:lnTo>
                  <a:lnTo>
                    <a:pt x="3422449" y="31914"/>
                  </a:lnTo>
                  <a:lnTo>
                    <a:pt x="3369084" y="32519"/>
                  </a:lnTo>
                  <a:lnTo>
                    <a:pt x="3314999" y="32156"/>
                  </a:lnTo>
                  <a:lnTo>
                    <a:pt x="3260569" y="31057"/>
                  </a:lnTo>
                  <a:lnTo>
                    <a:pt x="3206169" y="29450"/>
                  </a:lnTo>
                  <a:lnTo>
                    <a:pt x="3152174" y="27567"/>
                  </a:lnTo>
                  <a:lnTo>
                    <a:pt x="3098958" y="25636"/>
                  </a:lnTo>
                  <a:lnTo>
                    <a:pt x="3046898" y="23888"/>
                  </a:lnTo>
                  <a:lnTo>
                    <a:pt x="2996367" y="22552"/>
                  </a:lnTo>
                  <a:lnTo>
                    <a:pt x="2947740" y="21859"/>
                  </a:lnTo>
                  <a:lnTo>
                    <a:pt x="2901393" y="22039"/>
                  </a:lnTo>
                  <a:lnTo>
                    <a:pt x="2857699" y="23321"/>
                  </a:lnTo>
                  <a:lnTo>
                    <a:pt x="2817035" y="25936"/>
                  </a:lnTo>
                  <a:lnTo>
                    <a:pt x="2779775" y="30113"/>
                  </a:lnTo>
                  <a:lnTo>
                    <a:pt x="2736294" y="35133"/>
                  </a:lnTo>
                  <a:lnTo>
                    <a:pt x="2689067" y="38579"/>
                  </a:lnTo>
                  <a:lnTo>
                    <a:pt x="2638905" y="40650"/>
                  </a:lnTo>
                  <a:lnTo>
                    <a:pt x="2586618" y="41543"/>
                  </a:lnTo>
                  <a:lnTo>
                    <a:pt x="2533017" y="41457"/>
                  </a:lnTo>
                  <a:lnTo>
                    <a:pt x="2478913" y="40590"/>
                  </a:lnTo>
                  <a:lnTo>
                    <a:pt x="2425115" y="39142"/>
                  </a:lnTo>
                  <a:lnTo>
                    <a:pt x="2372435" y="37309"/>
                  </a:lnTo>
                  <a:lnTo>
                    <a:pt x="2321683" y="35292"/>
                  </a:lnTo>
                  <a:lnTo>
                    <a:pt x="2273669" y="33288"/>
                  </a:lnTo>
                  <a:lnTo>
                    <a:pt x="2229204" y="31495"/>
                  </a:lnTo>
                  <a:lnTo>
                    <a:pt x="2189099" y="30113"/>
                  </a:lnTo>
                  <a:lnTo>
                    <a:pt x="2153067" y="28858"/>
                  </a:lnTo>
                  <a:lnTo>
                    <a:pt x="2114553" y="27247"/>
                  </a:lnTo>
                  <a:lnTo>
                    <a:pt x="2073562" y="25436"/>
                  </a:lnTo>
                  <a:lnTo>
                    <a:pt x="2030101" y="23576"/>
                  </a:lnTo>
                  <a:lnTo>
                    <a:pt x="1984176" y="21823"/>
                  </a:lnTo>
                  <a:lnTo>
                    <a:pt x="1935794" y="20331"/>
                  </a:lnTo>
                  <a:lnTo>
                    <a:pt x="1884960" y="19253"/>
                  </a:lnTo>
                  <a:lnTo>
                    <a:pt x="1831681" y="18743"/>
                  </a:lnTo>
                  <a:lnTo>
                    <a:pt x="1775963" y="18956"/>
                  </a:lnTo>
                  <a:lnTo>
                    <a:pt x="1717812" y="20046"/>
                  </a:lnTo>
                  <a:lnTo>
                    <a:pt x="1657234" y="22166"/>
                  </a:lnTo>
                  <a:lnTo>
                    <a:pt x="1594237" y="25470"/>
                  </a:lnTo>
                  <a:lnTo>
                    <a:pt x="1528826" y="30113"/>
                  </a:lnTo>
                  <a:lnTo>
                    <a:pt x="1463818" y="34993"/>
                  </a:lnTo>
                  <a:lnTo>
                    <a:pt x="1401848" y="38930"/>
                  </a:lnTo>
                  <a:lnTo>
                    <a:pt x="1342733" y="41959"/>
                  </a:lnTo>
                  <a:lnTo>
                    <a:pt x="1286293" y="44116"/>
                  </a:lnTo>
                  <a:lnTo>
                    <a:pt x="1232346" y="45436"/>
                  </a:lnTo>
                  <a:lnTo>
                    <a:pt x="1180708" y="45954"/>
                  </a:lnTo>
                  <a:lnTo>
                    <a:pt x="1131200" y="45707"/>
                  </a:lnTo>
                  <a:lnTo>
                    <a:pt x="1083639" y="44728"/>
                  </a:lnTo>
                  <a:lnTo>
                    <a:pt x="1037843" y="43054"/>
                  </a:lnTo>
                  <a:lnTo>
                    <a:pt x="993631" y="40721"/>
                  </a:lnTo>
                  <a:lnTo>
                    <a:pt x="950821" y="37762"/>
                  </a:lnTo>
                  <a:lnTo>
                    <a:pt x="909231" y="34214"/>
                  </a:lnTo>
                  <a:lnTo>
                    <a:pt x="868680" y="30113"/>
                  </a:lnTo>
                  <a:lnTo>
                    <a:pt x="835136" y="27415"/>
                  </a:lnTo>
                  <a:lnTo>
                    <a:pt x="796245" y="25890"/>
                  </a:lnTo>
                  <a:lnTo>
                    <a:pt x="752636" y="25370"/>
                  </a:lnTo>
                  <a:lnTo>
                    <a:pt x="704941" y="25689"/>
                  </a:lnTo>
                  <a:lnTo>
                    <a:pt x="653789" y="26679"/>
                  </a:lnTo>
                  <a:lnTo>
                    <a:pt x="599813" y="28173"/>
                  </a:lnTo>
                  <a:lnTo>
                    <a:pt x="543643" y="30004"/>
                  </a:lnTo>
                  <a:lnTo>
                    <a:pt x="485908" y="32005"/>
                  </a:lnTo>
                  <a:lnTo>
                    <a:pt x="427241" y="34010"/>
                  </a:lnTo>
                  <a:lnTo>
                    <a:pt x="368271" y="35850"/>
                  </a:lnTo>
                  <a:lnTo>
                    <a:pt x="309630" y="37360"/>
                  </a:lnTo>
                  <a:lnTo>
                    <a:pt x="251948" y="38372"/>
                  </a:lnTo>
                  <a:lnTo>
                    <a:pt x="195856" y="38718"/>
                  </a:lnTo>
                  <a:lnTo>
                    <a:pt x="141984" y="38232"/>
                  </a:lnTo>
                  <a:lnTo>
                    <a:pt x="90964" y="36748"/>
                  </a:lnTo>
                  <a:lnTo>
                    <a:pt x="43425" y="34097"/>
                  </a:lnTo>
                  <a:lnTo>
                    <a:pt x="0" y="30113"/>
                  </a:lnTo>
                  <a:lnTo>
                    <a:pt x="63" y="23509"/>
                  </a:lnTo>
                  <a:lnTo>
                    <a:pt x="63" y="15635"/>
                  </a:lnTo>
                  <a:lnTo>
                    <a:pt x="0" y="11825"/>
                  </a:lnTo>
                  <a:close/>
                </a:path>
              </a:pathLst>
            </a:custGeom>
            <a:ln w="44449">
              <a:solidFill>
                <a:srgbClr val="7E7E7E"/>
              </a:solidFill>
            </a:ln>
          </p:spPr>
          <p:txBody>
            <a:bodyPr wrap="square" lIns="0" tIns="0" rIns="0" bIns="0" rtlCol="0"/>
            <a:lstStyle/>
            <a:p>
              <a:endParaRPr/>
            </a:p>
          </p:txBody>
        </p:sp>
      </p:grpSp>
      <p:sp>
        <p:nvSpPr>
          <p:cNvPr id="6" name="object 6"/>
          <p:cNvSpPr txBox="1"/>
          <p:nvPr/>
        </p:nvSpPr>
        <p:spPr>
          <a:xfrm>
            <a:off x="662555" y="2438400"/>
            <a:ext cx="4137660" cy="2879634"/>
          </a:xfrm>
          <a:prstGeom prst="rect">
            <a:avLst/>
          </a:prstGeom>
        </p:spPr>
        <p:txBody>
          <a:bodyPr vert="horz" wrap="square" lIns="0" tIns="93345" rIns="0" bIns="0" rtlCol="0">
            <a:spAutoFit/>
          </a:bodyPr>
          <a:lstStyle/>
          <a:p>
            <a:pPr marL="240665" indent="-227965">
              <a:lnSpc>
                <a:spcPct val="100000"/>
              </a:lnSpc>
              <a:spcBef>
                <a:spcPts val="735"/>
              </a:spcBef>
              <a:buFont typeface="Arial"/>
              <a:buChar char="•"/>
              <a:tabLst>
                <a:tab pos="240665" algn="l"/>
              </a:tabLst>
            </a:pPr>
            <a:r>
              <a:rPr sz="1500" dirty="0">
                <a:latin typeface="Calibri"/>
                <a:cs typeface="Calibri"/>
              </a:rPr>
              <a:t>Administer</a:t>
            </a:r>
            <a:r>
              <a:rPr sz="1500" spc="-35" dirty="0">
                <a:latin typeface="Calibri"/>
                <a:cs typeface="Calibri"/>
              </a:rPr>
              <a:t> </a:t>
            </a:r>
            <a:r>
              <a:rPr sz="1500" dirty="0">
                <a:latin typeface="Calibri"/>
                <a:cs typeface="Calibri"/>
              </a:rPr>
              <a:t>the</a:t>
            </a:r>
            <a:r>
              <a:rPr sz="1500" spc="-25" dirty="0">
                <a:latin typeface="Calibri"/>
                <a:cs typeface="Calibri"/>
              </a:rPr>
              <a:t> </a:t>
            </a:r>
            <a:r>
              <a:rPr sz="1500" dirty="0">
                <a:latin typeface="Calibri"/>
                <a:cs typeface="Calibri"/>
              </a:rPr>
              <a:t>local</a:t>
            </a:r>
            <a:r>
              <a:rPr sz="1500" spc="-30" dirty="0">
                <a:latin typeface="Calibri"/>
                <a:cs typeface="Calibri"/>
              </a:rPr>
              <a:t> </a:t>
            </a:r>
            <a:r>
              <a:rPr sz="1500" dirty="0">
                <a:latin typeface="Calibri"/>
                <a:cs typeface="Calibri"/>
              </a:rPr>
              <a:t>community</a:t>
            </a:r>
            <a:r>
              <a:rPr sz="1500" spc="-40" dirty="0">
                <a:latin typeface="Calibri"/>
                <a:cs typeface="Calibri"/>
              </a:rPr>
              <a:t> </a:t>
            </a:r>
            <a:r>
              <a:rPr sz="1500" spc="-10" dirty="0">
                <a:latin typeface="Calibri"/>
                <a:cs typeface="Calibri"/>
              </a:rPr>
              <a:t>program</a:t>
            </a:r>
            <a:endParaRPr sz="1500" dirty="0">
              <a:latin typeface="Calibri"/>
              <a:cs typeface="Calibri"/>
            </a:endParaRPr>
          </a:p>
          <a:p>
            <a:pPr marL="240665" indent="-227965">
              <a:lnSpc>
                <a:spcPct val="100000"/>
              </a:lnSpc>
              <a:spcBef>
                <a:spcPts val="635"/>
              </a:spcBef>
              <a:buFont typeface="Arial"/>
              <a:buChar char="•"/>
              <a:tabLst>
                <a:tab pos="240665" algn="l"/>
              </a:tabLst>
            </a:pPr>
            <a:r>
              <a:rPr sz="1500" dirty="0">
                <a:latin typeface="Calibri"/>
                <a:cs typeface="Calibri"/>
              </a:rPr>
              <a:t>Establish</a:t>
            </a:r>
            <a:r>
              <a:rPr sz="1500" spc="-40" dirty="0">
                <a:latin typeface="Calibri"/>
                <a:cs typeface="Calibri"/>
              </a:rPr>
              <a:t> </a:t>
            </a:r>
            <a:r>
              <a:rPr sz="1500" dirty="0">
                <a:latin typeface="Calibri"/>
                <a:cs typeface="Calibri"/>
              </a:rPr>
              <a:t>policy</a:t>
            </a:r>
            <a:r>
              <a:rPr sz="1500" spc="-35" dirty="0">
                <a:latin typeface="Calibri"/>
                <a:cs typeface="Calibri"/>
              </a:rPr>
              <a:t> </a:t>
            </a:r>
            <a:r>
              <a:rPr sz="1500" dirty="0">
                <a:latin typeface="Calibri"/>
                <a:cs typeface="Calibri"/>
              </a:rPr>
              <a:t>and</a:t>
            </a:r>
            <a:r>
              <a:rPr sz="1500" spc="-35" dirty="0">
                <a:latin typeface="Calibri"/>
                <a:cs typeface="Calibri"/>
              </a:rPr>
              <a:t> </a:t>
            </a:r>
            <a:r>
              <a:rPr sz="1500" dirty="0">
                <a:latin typeface="Calibri"/>
                <a:cs typeface="Calibri"/>
              </a:rPr>
              <a:t>follow</a:t>
            </a:r>
            <a:r>
              <a:rPr sz="1500" spc="-20" dirty="0">
                <a:latin typeface="Calibri"/>
                <a:cs typeface="Calibri"/>
              </a:rPr>
              <a:t> </a:t>
            </a:r>
            <a:r>
              <a:rPr sz="1500" spc="-10" dirty="0">
                <a:latin typeface="Calibri"/>
                <a:cs typeface="Calibri"/>
              </a:rPr>
              <a:t>Bylaws</a:t>
            </a:r>
            <a:endParaRPr sz="1500" dirty="0">
              <a:latin typeface="Calibri"/>
              <a:cs typeface="Calibri"/>
            </a:endParaRPr>
          </a:p>
          <a:p>
            <a:pPr marL="240665" indent="-227965">
              <a:lnSpc>
                <a:spcPct val="100000"/>
              </a:lnSpc>
              <a:spcBef>
                <a:spcPts val="635"/>
              </a:spcBef>
              <a:buFont typeface="Arial"/>
              <a:buChar char="•"/>
              <a:tabLst>
                <a:tab pos="240665" algn="l"/>
              </a:tabLst>
            </a:pPr>
            <a:r>
              <a:rPr sz="1500" dirty="0">
                <a:latin typeface="Calibri"/>
                <a:cs typeface="Calibri"/>
              </a:rPr>
              <a:t>Protect</a:t>
            </a:r>
            <a:r>
              <a:rPr sz="1500" spc="-35" dirty="0">
                <a:latin typeface="Calibri"/>
                <a:cs typeface="Calibri"/>
              </a:rPr>
              <a:t> </a:t>
            </a:r>
            <a:r>
              <a:rPr sz="1500" dirty="0">
                <a:latin typeface="Calibri"/>
                <a:cs typeface="Calibri"/>
              </a:rPr>
              <a:t>integrity</a:t>
            </a:r>
            <a:r>
              <a:rPr sz="1500" spc="-50" dirty="0">
                <a:latin typeface="Calibri"/>
                <a:cs typeface="Calibri"/>
              </a:rPr>
              <a:t> </a:t>
            </a:r>
            <a:r>
              <a:rPr sz="1500" dirty="0">
                <a:latin typeface="Calibri"/>
                <a:cs typeface="Calibri"/>
              </a:rPr>
              <a:t>of</a:t>
            </a:r>
            <a:r>
              <a:rPr sz="1500" spc="-10" dirty="0">
                <a:latin typeface="Calibri"/>
                <a:cs typeface="Calibri"/>
              </a:rPr>
              <a:t> anonymity</a:t>
            </a:r>
            <a:endParaRPr sz="1500" dirty="0">
              <a:latin typeface="Calibri"/>
              <a:cs typeface="Calibri"/>
            </a:endParaRPr>
          </a:p>
          <a:p>
            <a:pPr marL="240665" indent="-227965">
              <a:lnSpc>
                <a:spcPct val="100000"/>
              </a:lnSpc>
              <a:spcBef>
                <a:spcPts val="640"/>
              </a:spcBef>
              <a:buFont typeface="Arial"/>
              <a:buChar char="•"/>
              <a:tabLst>
                <a:tab pos="240665" algn="l"/>
              </a:tabLst>
            </a:pPr>
            <a:r>
              <a:rPr b="1" dirty="0">
                <a:latin typeface="Calibri"/>
                <a:cs typeface="Calibri"/>
              </a:rPr>
              <a:t>Fundraise</a:t>
            </a:r>
            <a:r>
              <a:rPr sz="1500" spc="-50" dirty="0">
                <a:latin typeface="Calibri"/>
                <a:cs typeface="Calibri"/>
              </a:rPr>
              <a:t> </a:t>
            </a:r>
            <a:r>
              <a:rPr sz="1500" dirty="0">
                <a:latin typeface="Calibri"/>
                <a:cs typeface="Calibri"/>
              </a:rPr>
              <a:t>(including</a:t>
            </a:r>
            <a:r>
              <a:rPr sz="1500" spc="-45" dirty="0">
                <a:latin typeface="Calibri"/>
                <a:cs typeface="Calibri"/>
              </a:rPr>
              <a:t> </a:t>
            </a:r>
            <a:r>
              <a:rPr sz="1500" dirty="0">
                <a:latin typeface="Calibri"/>
                <a:cs typeface="Calibri"/>
              </a:rPr>
              <a:t>events</a:t>
            </a:r>
            <a:r>
              <a:rPr sz="1500" spc="-35" dirty="0">
                <a:latin typeface="Calibri"/>
                <a:cs typeface="Calibri"/>
              </a:rPr>
              <a:t> </a:t>
            </a:r>
            <a:r>
              <a:rPr sz="1500" dirty="0">
                <a:latin typeface="Calibri"/>
                <a:cs typeface="Calibri"/>
              </a:rPr>
              <a:t>and</a:t>
            </a:r>
            <a:r>
              <a:rPr sz="1500" spc="-40" dirty="0">
                <a:latin typeface="Calibri"/>
                <a:cs typeface="Calibri"/>
              </a:rPr>
              <a:t> </a:t>
            </a:r>
            <a:r>
              <a:rPr sz="1500" spc="-10" dirty="0">
                <a:latin typeface="Calibri"/>
                <a:cs typeface="Calibri"/>
              </a:rPr>
              <a:t>sponsorships</a:t>
            </a:r>
            <a:r>
              <a:rPr sz="1600" spc="-10" dirty="0">
                <a:latin typeface="Calibri"/>
                <a:cs typeface="Calibri"/>
              </a:rPr>
              <a:t>)</a:t>
            </a:r>
            <a:endParaRPr sz="1600" dirty="0">
              <a:latin typeface="Calibri"/>
              <a:cs typeface="Calibri"/>
            </a:endParaRPr>
          </a:p>
          <a:p>
            <a:pPr marL="240665" indent="-227965">
              <a:lnSpc>
                <a:spcPct val="100000"/>
              </a:lnSpc>
              <a:spcBef>
                <a:spcPts val="645"/>
              </a:spcBef>
              <a:buFont typeface="Arial"/>
              <a:buChar char="•"/>
              <a:tabLst>
                <a:tab pos="240665" algn="l"/>
              </a:tabLst>
            </a:pPr>
            <a:r>
              <a:rPr sz="1500" dirty="0">
                <a:latin typeface="Calibri"/>
                <a:cs typeface="Calibri"/>
              </a:rPr>
              <a:t>Responsible</a:t>
            </a:r>
            <a:r>
              <a:rPr sz="1500" spc="-50" dirty="0">
                <a:latin typeface="Calibri"/>
                <a:cs typeface="Calibri"/>
              </a:rPr>
              <a:t> </a:t>
            </a:r>
            <a:r>
              <a:rPr sz="1500" dirty="0">
                <a:latin typeface="Calibri"/>
                <a:cs typeface="Calibri"/>
              </a:rPr>
              <a:t>for</a:t>
            </a:r>
            <a:r>
              <a:rPr sz="1500" spc="-20" dirty="0">
                <a:latin typeface="Calibri"/>
                <a:cs typeface="Calibri"/>
              </a:rPr>
              <a:t> </a:t>
            </a:r>
            <a:r>
              <a:rPr sz="1500" dirty="0">
                <a:latin typeface="Calibri"/>
                <a:cs typeface="Calibri"/>
              </a:rPr>
              <a:t>financial</a:t>
            </a:r>
            <a:r>
              <a:rPr sz="1500" spc="-45" dirty="0">
                <a:latin typeface="Calibri"/>
                <a:cs typeface="Calibri"/>
              </a:rPr>
              <a:t> </a:t>
            </a:r>
            <a:r>
              <a:rPr sz="1500" spc="-10" dirty="0">
                <a:latin typeface="Calibri"/>
                <a:cs typeface="Calibri"/>
              </a:rPr>
              <a:t>accountability</a:t>
            </a:r>
            <a:endParaRPr sz="1500" dirty="0">
              <a:latin typeface="Calibri"/>
              <a:cs typeface="Calibri"/>
            </a:endParaRPr>
          </a:p>
          <a:p>
            <a:pPr marL="240665" indent="-227965">
              <a:lnSpc>
                <a:spcPct val="100000"/>
              </a:lnSpc>
              <a:spcBef>
                <a:spcPts val="635"/>
              </a:spcBef>
              <a:buFont typeface="Arial"/>
              <a:buChar char="•"/>
              <a:tabLst>
                <a:tab pos="240665" algn="l"/>
              </a:tabLst>
            </a:pPr>
            <a:r>
              <a:rPr sz="1500" dirty="0">
                <a:latin typeface="Calibri"/>
                <a:cs typeface="Calibri"/>
              </a:rPr>
              <a:t>Approve</a:t>
            </a:r>
            <a:r>
              <a:rPr sz="1500" spc="-70" dirty="0">
                <a:latin typeface="Calibri"/>
                <a:cs typeface="Calibri"/>
              </a:rPr>
              <a:t> </a:t>
            </a:r>
            <a:r>
              <a:rPr sz="1500" dirty="0">
                <a:latin typeface="Calibri"/>
                <a:cs typeface="Calibri"/>
              </a:rPr>
              <a:t>rewards</a:t>
            </a:r>
            <a:r>
              <a:rPr sz="1500" spc="-60" dirty="0">
                <a:latin typeface="Calibri"/>
                <a:cs typeface="Calibri"/>
              </a:rPr>
              <a:t> </a:t>
            </a:r>
            <a:r>
              <a:rPr sz="1500" dirty="0">
                <a:latin typeface="Calibri"/>
                <a:cs typeface="Calibri"/>
              </a:rPr>
              <a:t>for</a:t>
            </a:r>
            <a:r>
              <a:rPr sz="1500" spc="-50" dirty="0">
                <a:latin typeface="Calibri"/>
                <a:cs typeface="Calibri"/>
              </a:rPr>
              <a:t> </a:t>
            </a:r>
            <a:r>
              <a:rPr sz="1500" dirty="0">
                <a:latin typeface="Calibri"/>
                <a:cs typeface="Calibri"/>
              </a:rPr>
              <a:t>successful</a:t>
            </a:r>
            <a:r>
              <a:rPr sz="1500" spc="-40" dirty="0">
                <a:latin typeface="Calibri"/>
                <a:cs typeface="Calibri"/>
              </a:rPr>
              <a:t> </a:t>
            </a:r>
            <a:r>
              <a:rPr sz="1500" spc="-20" dirty="0">
                <a:latin typeface="Calibri"/>
                <a:cs typeface="Calibri"/>
              </a:rPr>
              <a:t>tips</a:t>
            </a:r>
            <a:endParaRPr sz="1500" dirty="0">
              <a:latin typeface="Calibri"/>
              <a:cs typeface="Calibri"/>
            </a:endParaRPr>
          </a:p>
          <a:p>
            <a:pPr marL="240665" indent="-227965">
              <a:lnSpc>
                <a:spcPct val="100000"/>
              </a:lnSpc>
              <a:spcBef>
                <a:spcPts val="640"/>
              </a:spcBef>
              <a:buFont typeface="Arial"/>
              <a:buChar char="•"/>
              <a:tabLst>
                <a:tab pos="240665" algn="l"/>
              </a:tabLst>
            </a:pPr>
            <a:r>
              <a:rPr sz="1500" dirty="0">
                <a:latin typeface="Calibri"/>
                <a:cs typeface="Calibri"/>
              </a:rPr>
              <a:t>Work</a:t>
            </a:r>
            <a:r>
              <a:rPr sz="1500" spc="-30" dirty="0">
                <a:latin typeface="Calibri"/>
                <a:cs typeface="Calibri"/>
              </a:rPr>
              <a:t> </a:t>
            </a:r>
            <a:r>
              <a:rPr sz="1500" dirty="0">
                <a:latin typeface="Calibri"/>
                <a:cs typeface="Calibri"/>
              </a:rPr>
              <a:t>closely</a:t>
            </a:r>
            <a:r>
              <a:rPr sz="1500" spc="-15" dirty="0">
                <a:latin typeface="Calibri"/>
                <a:cs typeface="Calibri"/>
              </a:rPr>
              <a:t> </a:t>
            </a:r>
            <a:r>
              <a:rPr sz="1500" dirty="0">
                <a:latin typeface="Calibri"/>
                <a:cs typeface="Calibri"/>
              </a:rPr>
              <a:t>with</a:t>
            </a:r>
            <a:r>
              <a:rPr sz="1500" spc="-15" dirty="0">
                <a:latin typeface="Calibri"/>
                <a:cs typeface="Calibri"/>
              </a:rPr>
              <a:t> </a:t>
            </a:r>
            <a:r>
              <a:rPr sz="1500" dirty="0">
                <a:latin typeface="Calibri"/>
                <a:cs typeface="Calibri"/>
              </a:rPr>
              <a:t>law</a:t>
            </a:r>
            <a:r>
              <a:rPr sz="1500" spc="-25" dirty="0">
                <a:latin typeface="Calibri"/>
                <a:cs typeface="Calibri"/>
              </a:rPr>
              <a:t> </a:t>
            </a:r>
            <a:r>
              <a:rPr sz="1500" spc="-10" dirty="0">
                <a:latin typeface="Calibri"/>
                <a:cs typeface="Calibri"/>
              </a:rPr>
              <a:t>enforcement</a:t>
            </a:r>
            <a:r>
              <a:rPr sz="1500" spc="5" dirty="0">
                <a:latin typeface="Calibri"/>
                <a:cs typeface="Calibri"/>
              </a:rPr>
              <a:t> </a:t>
            </a:r>
            <a:r>
              <a:rPr sz="1500" dirty="0">
                <a:latin typeface="Calibri"/>
                <a:cs typeface="Calibri"/>
              </a:rPr>
              <a:t>and</a:t>
            </a:r>
            <a:r>
              <a:rPr sz="1500" spc="-40" dirty="0">
                <a:latin typeface="Calibri"/>
                <a:cs typeface="Calibri"/>
              </a:rPr>
              <a:t> </a:t>
            </a:r>
            <a:r>
              <a:rPr sz="1500" dirty="0">
                <a:latin typeface="Calibri"/>
                <a:cs typeface="Calibri"/>
              </a:rPr>
              <a:t>the</a:t>
            </a:r>
            <a:r>
              <a:rPr sz="1500" spc="-25" dirty="0">
                <a:latin typeface="Calibri"/>
                <a:cs typeface="Calibri"/>
              </a:rPr>
              <a:t> </a:t>
            </a:r>
            <a:r>
              <a:rPr sz="1500" spc="-10" dirty="0">
                <a:latin typeface="Calibri"/>
                <a:cs typeface="Calibri"/>
              </a:rPr>
              <a:t>media</a:t>
            </a:r>
            <a:endParaRPr sz="1500" dirty="0">
              <a:latin typeface="Calibri"/>
              <a:cs typeface="Calibri"/>
            </a:endParaRPr>
          </a:p>
          <a:p>
            <a:pPr marL="240665" indent="-227965">
              <a:lnSpc>
                <a:spcPct val="100000"/>
              </a:lnSpc>
              <a:spcBef>
                <a:spcPts val="645"/>
              </a:spcBef>
              <a:buFont typeface="Arial"/>
              <a:buChar char="•"/>
              <a:tabLst>
                <a:tab pos="240665" algn="l"/>
              </a:tabLst>
            </a:pPr>
            <a:r>
              <a:rPr sz="1500" dirty="0">
                <a:latin typeface="Calibri"/>
                <a:cs typeface="Calibri"/>
              </a:rPr>
              <a:t>Awareness</a:t>
            </a:r>
            <a:r>
              <a:rPr sz="1500" spc="-20" dirty="0">
                <a:latin typeface="Calibri"/>
                <a:cs typeface="Calibri"/>
              </a:rPr>
              <a:t> </a:t>
            </a:r>
            <a:r>
              <a:rPr sz="1500" dirty="0">
                <a:latin typeface="Calibri"/>
                <a:cs typeface="Calibri"/>
              </a:rPr>
              <a:t>activities</a:t>
            </a:r>
            <a:r>
              <a:rPr sz="1500" spc="-30" dirty="0">
                <a:latin typeface="Calibri"/>
                <a:cs typeface="Calibri"/>
              </a:rPr>
              <a:t> </a:t>
            </a:r>
            <a:r>
              <a:rPr sz="1500" dirty="0">
                <a:latin typeface="Calibri"/>
                <a:cs typeface="Calibri"/>
              </a:rPr>
              <a:t>about</a:t>
            </a:r>
            <a:r>
              <a:rPr sz="1500" spc="-50" dirty="0">
                <a:latin typeface="Calibri"/>
                <a:cs typeface="Calibri"/>
              </a:rPr>
              <a:t> </a:t>
            </a:r>
            <a:r>
              <a:rPr sz="1500" dirty="0">
                <a:latin typeface="Calibri"/>
                <a:cs typeface="Calibri"/>
              </a:rPr>
              <a:t>Crime</a:t>
            </a:r>
            <a:r>
              <a:rPr sz="1500" spc="-10" dirty="0">
                <a:latin typeface="Calibri"/>
                <a:cs typeface="Calibri"/>
              </a:rPr>
              <a:t> Stoppers</a:t>
            </a:r>
            <a:endParaRPr sz="1500" dirty="0">
              <a:latin typeface="Calibri"/>
              <a:cs typeface="Calibri"/>
            </a:endParaRPr>
          </a:p>
          <a:p>
            <a:pPr marL="12700" algn="ctr">
              <a:lnSpc>
                <a:spcPct val="100000"/>
              </a:lnSpc>
              <a:spcBef>
                <a:spcPts val="565"/>
              </a:spcBef>
            </a:pPr>
            <a:r>
              <a:rPr lang="en-US" sz="1800" b="1" dirty="0">
                <a:latin typeface="Calibri"/>
                <a:cs typeface="Calibri"/>
              </a:rPr>
              <a:t>Don’t forget to FUNDRAISE!</a:t>
            </a:r>
            <a:endParaRPr sz="1800" dirty="0">
              <a:latin typeface="Calibri"/>
              <a:cs typeface="Calibri"/>
            </a:endParaRPr>
          </a:p>
        </p:txBody>
      </p:sp>
      <p:pic>
        <p:nvPicPr>
          <p:cNvPr id="7" name="object 7"/>
          <p:cNvPicPr/>
          <p:nvPr/>
        </p:nvPicPr>
        <p:blipFill>
          <a:blip r:embed="rId3" cstate="print"/>
          <a:stretch>
            <a:fillRect/>
          </a:stretch>
        </p:blipFill>
        <p:spPr>
          <a:xfrm>
            <a:off x="5311194" y="57"/>
            <a:ext cx="6879281" cy="685787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p:nvPr/>
        </p:nvSpPr>
        <p:spPr>
          <a:xfrm>
            <a:off x="2590800" y="4876800"/>
            <a:ext cx="5629991" cy="1471557"/>
          </a:xfrm>
          <a:prstGeom prst="rect">
            <a:avLst/>
          </a:prstGeom>
        </p:spPr>
        <p:txBody>
          <a:bodyPr vert="horz" wrap="square" lIns="0" tIns="85725" rIns="0" bIns="0" rtlCol="0">
            <a:spAutoFit/>
          </a:bodyPr>
          <a:lstStyle/>
          <a:p>
            <a:pPr marL="12700" algn="ctr">
              <a:lnSpc>
                <a:spcPct val="100000"/>
              </a:lnSpc>
              <a:spcBef>
                <a:spcPts val="675"/>
              </a:spcBef>
            </a:pPr>
            <a:r>
              <a:rPr sz="2000" dirty="0">
                <a:uFill>
                  <a:solidFill>
                    <a:srgbClr val="000000"/>
                  </a:solidFill>
                </a:uFill>
                <a:latin typeface="Calibri"/>
                <a:cs typeface="Calibri"/>
              </a:rPr>
              <a:t>“</a:t>
            </a:r>
            <a:r>
              <a:rPr sz="2000" b="1" i="1" dirty="0">
                <a:uFill>
                  <a:solidFill>
                    <a:srgbClr val="000000"/>
                  </a:solidFill>
                </a:uFill>
                <a:latin typeface="Calibri"/>
                <a:cs typeface="Calibri"/>
              </a:rPr>
              <a:t>They</a:t>
            </a:r>
            <a:r>
              <a:rPr sz="2000" b="1" i="1" spc="-40" dirty="0">
                <a:uFill>
                  <a:solidFill>
                    <a:srgbClr val="000000"/>
                  </a:solidFill>
                </a:uFill>
                <a:latin typeface="Calibri"/>
                <a:cs typeface="Calibri"/>
              </a:rPr>
              <a:t> </a:t>
            </a:r>
            <a:r>
              <a:rPr sz="2000" b="1" i="1" dirty="0">
                <a:uFill>
                  <a:solidFill>
                    <a:srgbClr val="000000"/>
                  </a:solidFill>
                </a:uFill>
                <a:latin typeface="Calibri"/>
                <a:cs typeface="Calibri"/>
              </a:rPr>
              <a:t>also</a:t>
            </a:r>
            <a:r>
              <a:rPr sz="2000" b="1" i="1" spc="-45" dirty="0">
                <a:uFill>
                  <a:solidFill>
                    <a:srgbClr val="000000"/>
                  </a:solidFill>
                </a:uFill>
                <a:latin typeface="Calibri"/>
                <a:cs typeface="Calibri"/>
              </a:rPr>
              <a:t> </a:t>
            </a:r>
            <a:r>
              <a:rPr sz="2000" b="1" i="1" dirty="0">
                <a:uFill>
                  <a:solidFill>
                    <a:srgbClr val="000000"/>
                  </a:solidFill>
                </a:uFill>
                <a:latin typeface="Calibri"/>
                <a:cs typeface="Calibri"/>
              </a:rPr>
              <a:t>raise</a:t>
            </a:r>
            <a:r>
              <a:rPr sz="2000" b="1" i="1" spc="-35" dirty="0">
                <a:uFill>
                  <a:solidFill>
                    <a:srgbClr val="000000"/>
                  </a:solidFill>
                </a:uFill>
                <a:latin typeface="Calibri"/>
                <a:cs typeface="Calibri"/>
              </a:rPr>
              <a:t> </a:t>
            </a:r>
            <a:r>
              <a:rPr sz="2000" b="1" i="1" dirty="0">
                <a:uFill>
                  <a:solidFill>
                    <a:srgbClr val="000000"/>
                  </a:solidFill>
                </a:uFill>
                <a:latin typeface="Calibri"/>
                <a:cs typeface="Calibri"/>
              </a:rPr>
              <a:t>the</a:t>
            </a:r>
            <a:r>
              <a:rPr sz="2000" b="1" i="1" spc="-50" dirty="0">
                <a:uFill>
                  <a:solidFill>
                    <a:srgbClr val="000000"/>
                  </a:solidFill>
                </a:uFill>
                <a:latin typeface="Calibri"/>
                <a:cs typeface="Calibri"/>
              </a:rPr>
              <a:t> </a:t>
            </a:r>
            <a:r>
              <a:rPr sz="2000" b="1" i="1" spc="-10" dirty="0">
                <a:uFill>
                  <a:solidFill>
                    <a:srgbClr val="000000"/>
                  </a:solidFill>
                </a:uFill>
                <a:latin typeface="Calibri"/>
                <a:cs typeface="Calibri"/>
              </a:rPr>
              <a:t>reward</a:t>
            </a:r>
            <a:r>
              <a:rPr sz="2000" b="1" i="1" spc="-15" dirty="0">
                <a:uFill>
                  <a:solidFill>
                    <a:srgbClr val="000000"/>
                  </a:solidFill>
                </a:uFill>
                <a:latin typeface="Calibri"/>
                <a:cs typeface="Calibri"/>
              </a:rPr>
              <a:t> </a:t>
            </a:r>
            <a:r>
              <a:rPr sz="2000" b="1" i="1" dirty="0">
                <a:uFill>
                  <a:solidFill>
                    <a:srgbClr val="000000"/>
                  </a:solidFill>
                </a:uFill>
                <a:latin typeface="Calibri"/>
                <a:cs typeface="Calibri"/>
              </a:rPr>
              <a:t>fund</a:t>
            </a:r>
            <a:r>
              <a:rPr sz="2000" b="1" i="1" spc="-50" dirty="0">
                <a:uFill>
                  <a:solidFill>
                    <a:srgbClr val="000000"/>
                  </a:solidFill>
                </a:uFill>
                <a:latin typeface="Calibri"/>
                <a:cs typeface="Calibri"/>
              </a:rPr>
              <a:t> </a:t>
            </a:r>
            <a:r>
              <a:rPr sz="2000" b="1" i="1" dirty="0">
                <a:uFill>
                  <a:solidFill>
                    <a:srgbClr val="000000"/>
                  </a:solidFill>
                </a:uFill>
                <a:latin typeface="Calibri"/>
                <a:cs typeface="Calibri"/>
              </a:rPr>
              <a:t>and</a:t>
            </a:r>
            <a:r>
              <a:rPr sz="2000" b="1" i="1" spc="-45" dirty="0">
                <a:uFill>
                  <a:solidFill>
                    <a:srgbClr val="000000"/>
                  </a:solidFill>
                </a:uFill>
                <a:latin typeface="Calibri"/>
                <a:cs typeface="Calibri"/>
              </a:rPr>
              <a:t> </a:t>
            </a:r>
            <a:r>
              <a:rPr sz="2000" b="1" i="1" dirty="0">
                <a:uFill>
                  <a:solidFill>
                    <a:srgbClr val="000000"/>
                  </a:solidFill>
                </a:uFill>
                <a:latin typeface="Calibri"/>
                <a:cs typeface="Calibri"/>
              </a:rPr>
              <a:t>meet</a:t>
            </a:r>
            <a:r>
              <a:rPr sz="2000" b="1" i="1" spc="-25" dirty="0">
                <a:uFill>
                  <a:solidFill>
                    <a:srgbClr val="000000"/>
                  </a:solidFill>
                </a:uFill>
                <a:latin typeface="Calibri"/>
                <a:cs typeface="Calibri"/>
              </a:rPr>
              <a:t> </a:t>
            </a:r>
            <a:r>
              <a:rPr sz="2000" b="1" i="1" dirty="0">
                <a:uFill>
                  <a:solidFill>
                    <a:srgbClr val="000000"/>
                  </a:solidFill>
                </a:uFill>
                <a:latin typeface="Calibri"/>
                <a:cs typeface="Calibri"/>
              </a:rPr>
              <a:t>monthly</a:t>
            </a:r>
            <a:r>
              <a:rPr sz="2000" b="1" i="1" spc="-45" dirty="0">
                <a:uFill>
                  <a:solidFill>
                    <a:srgbClr val="000000"/>
                  </a:solidFill>
                </a:uFill>
                <a:latin typeface="Calibri"/>
                <a:cs typeface="Calibri"/>
              </a:rPr>
              <a:t> </a:t>
            </a:r>
            <a:r>
              <a:rPr sz="2000" b="1" i="1" spc="-25" dirty="0">
                <a:uFill>
                  <a:solidFill>
                    <a:srgbClr val="000000"/>
                  </a:solidFill>
                </a:uFill>
                <a:latin typeface="Calibri"/>
                <a:cs typeface="Calibri"/>
              </a:rPr>
              <a:t>to</a:t>
            </a:r>
            <a:endParaRPr sz="2000" b="1" i="1" dirty="0">
              <a:latin typeface="Calibri"/>
              <a:cs typeface="Calibri"/>
            </a:endParaRPr>
          </a:p>
          <a:p>
            <a:pPr marL="12700" algn="ctr">
              <a:lnSpc>
                <a:spcPct val="100000"/>
              </a:lnSpc>
              <a:spcBef>
                <a:spcPts val="575"/>
              </a:spcBef>
            </a:pPr>
            <a:r>
              <a:rPr sz="2000" b="1" i="1" dirty="0">
                <a:uFill>
                  <a:solidFill>
                    <a:srgbClr val="000000"/>
                  </a:solidFill>
                </a:uFill>
                <a:latin typeface="Calibri"/>
                <a:cs typeface="Calibri"/>
              </a:rPr>
              <a:t>determine</a:t>
            </a:r>
            <a:r>
              <a:rPr sz="2000" b="1" i="1" spc="-45" dirty="0">
                <a:uFill>
                  <a:solidFill>
                    <a:srgbClr val="000000"/>
                  </a:solidFill>
                </a:uFill>
                <a:latin typeface="Calibri"/>
                <a:cs typeface="Calibri"/>
              </a:rPr>
              <a:t> </a:t>
            </a:r>
            <a:r>
              <a:rPr sz="2000" b="1" i="1" dirty="0">
                <a:uFill>
                  <a:solidFill>
                    <a:srgbClr val="000000"/>
                  </a:solidFill>
                </a:uFill>
                <a:latin typeface="Calibri"/>
                <a:cs typeface="Calibri"/>
              </a:rPr>
              <a:t>what</a:t>
            </a:r>
            <a:r>
              <a:rPr sz="2000" b="1" i="1" spc="-45" dirty="0">
                <a:uFill>
                  <a:solidFill>
                    <a:srgbClr val="000000"/>
                  </a:solidFill>
                </a:uFill>
                <a:latin typeface="Calibri"/>
                <a:cs typeface="Calibri"/>
              </a:rPr>
              <a:t> </a:t>
            </a:r>
            <a:r>
              <a:rPr sz="2000" b="1" i="1" spc="-10" dirty="0">
                <a:uFill>
                  <a:solidFill>
                    <a:srgbClr val="000000"/>
                  </a:solidFill>
                </a:uFill>
                <a:latin typeface="Calibri"/>
                <a:cs typeface="Calibri"/>
              </a:rPr>
              <a:t>reward</a:t>
            </a:r>
            <a:r>
              <a:rPr sz="2000" b="1" i="1" spc="-25" dirty="0">
                <a:uFill>
                  <a:solidFill>
                    <a:srgbClr val="000000"/>
                  </a:solidFill>
                </a:uFill>
                <a:latin typeface="Calibri"/>
                <a:cs typeface="Calibri"/>
              </a:rPr>
              <a:t> </a:t>
            </a:r>
            <a:r>
              <a:rPr sz="2000" b="1" i="1" spc="-10" dirty="0">
                <a:uFill>
                  <a:solidFill>
                    <a:srgbClr val="000000"/>
                  </a:solidFill>
                </a:uFill>
                <a:latin typeface="Calibri"/>
                <a:cs typeface="Calibri"/>
              </a:rPr>
              <a:t>amounts</a:t>
            </a:r>
            <a:r>
              <a:rPr sz="2000" b="1" i="1" spc="-55" dirty="0">
                <a:uFill>
                  <a:solidFill>
                    <a:srgbClr val="000000"/>
                  </a:solidFill>
                </a:uFill>
                <a:latin typeface="Calibri"/>
                <a:cs typeface="Calibri"/>
              </a:rPr>
              <a:t> </a:t>
            </a:r>
            <a:r>
              <a:rPr sz="2000" b="1" i="1" spc="-10" dirty="0">
                <a:uFill>
                  <a:solidFill>
                    <a:srgbClr val="000000"/>
                  </a:solidFill>
                </a:uFill>
                <a:latin typeface="Calibri"/>
                <a:cs typeface="Calibri"/>
              </a:rPr>
              <a:t>callers</a:t>
            </a:r>
            <a:r>
              <a:rPr sz="2000" b="1" i="1" spc="-60" dirty="0">
                <a:uFill>
                  <a:solidFill>
                    <a:srgbClr val="000000"/>
                  </a:solidFill>
                </a:uFill>
                <a:latin typeface="Calibri"/>
                <a:cs typeface="Calibri"/>
              </a:rPr>
              <a:t> </a:t>
            </a:r>
            <a:r>
              <a:rPr sz="2000" b="1" i="1" dirty="0">
                <a:uFill>
                  <a:solidFill>
                    <a:srgbClr val="000000"/>
                  </a:solidFill>
                </a:uFill>
                <a:latin typeface="Calibri"/>
                <a:cs typeface="Calibri"/>
              </a:rPr>
              <a:t>should</a:t>
            </a:r>
            <a:r>
              <a:rPr sz="2000" b="1" i="1" spc="-50" dirty="0">
                <a:uFill>
                  <a:solidFill>
                    <a:srgbClr val="000000"/>
                  </a:solidFill>
                </a:uFill>
                <a:latin typeface="Calibri"/>
                <a:cs typeface="Calibri"/>
              </a:rPr>
              <a:t> </a:t>
            </a:r>
            <a:r>
              <a:rPr sz="2000" b="1" i="1" spc="-10" dirty="0">
                <a:uFill>
                  <a:solidFill>
                    <a:srgbClr val="000000"/>
                  </a:solidFill>
                </a:uFill>
                <a:latin typeface="Calibri"/>
                <a:cs typeface="Calibri"/>
              </a:rPr>
              <a:t>receive.</a:t>
            </a:r>
            <a:r>
              <a:rPr sz="2000" spc="-10" dirty="0">
                <a:uFill>
                  <a:solidFill>
                    <a:srgbClr val="000000"/>
                  </a:solidFill>
                </a:uFill>
                <a:latin typeface="Calibri"/>
                <a:cs typeface="Calibri"/>
              </a:rPr>
              <a:t>”</a:t>
            </a:r>
            <a:endParaRPr sz="2000" dirty="0">
              <a:latin typeface="Calibri"/>
              <a:cs typeface="Calibri"/>
            </a:endParaRPr>
          </a:p>
          <a:p>
            <a:pPr marL="12700" algn="r">
              <a:lnSpc>
                <a:spcPct val="100000"/>
              </a:lnSpc>
              <a:spcBef>
                <a:spcPts val="575"/>
              </a:spcBef>
            </a:pPr>
            <a:r>
              <a:rPr sz="2000" i="1" dirty="0">
                <a:latin typeface="Calibri"/>
                <a:cs typeface="Calibri"/>
              </a:rPr>
              <a:t>Greg</a:t>
            </a:r>
            <a:r>
              <a:rPr sz="2000" i="1" spc="-30" dirty="0">
                <a:latin typeface="Calibri"/>
                <a:cs typeface="Calibri"/>
              </a:rPr>
              <a:t> </a:t>
            </a:r>
            <a:r>
              <a:rPr sz="2000" i="1" spc="-10" dirty="0">
                <a:latin typeface="Calibri"/>
                <a:cs typeface="Calibri"/>
              </a:rPr>
              <a:t>MacAleese</a:t>
            </a:r>
            <a:endParaRPr sz="2000" dirty="0">
              <a:latin typeface="Calibri"/>
              <a:cs typeface="Calibri"/>
            </a:endParaRPr>
          </a:p>
        </p:txBody>
      </p:sp>
      <p:pic>
        <p:nvPicPr>
          <p:cNvPr id="14" name="Picture 13">
            <a:extLst>
              <a:ext uri="{FF2B5EF4-FFF2-40B4-BE49-F238E27FC236}">
                <a16:creationId xmlns:a16="http://schemas.microsoft.com/office/drawing/2014/main" id="{18C31818-B16A-87B5-E0DA-5C3D92C9CAED}"/>
              </a:ext>
            </a:extLst>
          </p:cNvPr>
          <p:cNvPicPr>
            <a:picLocks noChangeAspect="1"/>
          </p:cNvPicPr>
          <p:nvPr/>
        </p:nvPicPr>
        <p:blipFill>
          <a:blip r:embed="rId3"/>
          <a:stretch>
            <a:fillRect/>
          </a:stretch>
        </p:blipFill>
        <p:spPr>
          <a:xfrm>
            <a:off x="2362200" y="0"/>
            <a:ext cx="6248400" cy="482902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0" y="0"/>
              <a:ext cx="12191999" cy="6857996"/>
            </a:xfrm>
            <a:prstGeom prst="rect">
              <a:avLst/>
            </a:prstGeom>
          </p:spPr>
        </p:pic>
        <p:sp>
          <p:nvSpPr>
            <p:cNvPr id="4" name="object 4"/>
            <p:cNvSpPr/>
            <p:nvPr/>
          </p:nvSpPr>
          <p:spPr>
            <a:xfrm>
              <a:off x="0" y="5320284"/>
              <a:ext cx="12192000" cy="736600"/>
            </a:xfrm>
            <a:custGeom>
              <a:avLst/>
              <a:gdLst/>
              <a:ahLst/>
              <a:cxnLst/>
              <a:rect l="l" t="t" r="r" b="b"/>
              <a:pathLst>
                <a:path w="12192000" h="736600">
                  <a:moveTo>
                    <a:pt x="12192000" y="0"/>
                  </a:moveTo>
                  <a:lnTo>
                    <a:pt x="0" y="0"/>
                  </a:lnTo>
                  <a:lnTo>
                    <a:pt x="0" y="736091"/>
                  </a:lnTo>
                  <a:lnTo>
                    <a:pt x="12192000" y="736091"/>
                  </a:lnTo>
                  <a:lnTo>
                    <a:pt x="12192000"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1524000" y="5351121"/>
            <a:ext cx="9372599" cy="566822"/>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252525"/>
                </a:solidFill>
              </a:rPr>
              <a:t>Role</a:t>
            </a:r>
            <a:r>
              <a:rPr sz="3600" spc="-80" dirty="0">
                <a:solidFill>
                  <a:srgbClr val="252525"/>
                </a:solidFill>
              </a:rPr>
              <a:t> </a:t>
            </a:r>
            <a:r>
              <a:rPr sz="3600" dirty="0">
                <a:solidFill>
                  <a:srgbClr val="252525"/>
                </a:solidFill>
              </a:rPr>
              <a:t>of</a:t>
            </a:r>
            <a:r>
              <a:rPr sz="3600" spc="-60" dirty="0">
                <a:solidFill>
                  <a:srgbClr val="252525"/>
                </a:solidFill>
              </a:rPr>
              <a:t> </a:t>
            </a:r>
            <a:r>
              <a:rPr sz="3600" dirty="0">
                <a:solidFill>
                  <a:srgbClr val="252525"/>
                </a:solidFill>
              </a:rPr>
              <a:t>the</a:t>
            </a:r>
            <a:r>
              <a:rPr sz="3600" spc="-65" dirty="0">
                <a:solidFill>
                  <a:srgbClr val="252525"/>
                </a:solidFill>
              </a:rPr>
              <a:t> </a:t>
            </a:r>
            <a:r>
              <a:rPr sz="3600" spc="-10" dirty="0">
                <a:solidFill>
                  <a:srgbClr val="252525"/>
                </a:solidFill>
              </a:rPr>
              <a:t>Program</a:t>
            </a:r>
            <a:r>
              <a:rPr sz="3600" spc="-65" dirty="0">
                <a:solidFill>
                  <a:srgbClr val="252525"/>
                </a:solidFill>
              </a:rPr>
              <a:t> </a:t>
            </a:r>
            <a:r>
              <a:rPr sz="3600" spc="-10" dirty="0">
                <a:solidFill>
                  <a:srgbClr val="252525"/>
                </a:solidFill>
              </a:rPr>
              <a:t>Coordinator</a:t>
            </a:r>
            <a:endParaRPr sz="3600" dirty="0"/>
          </a:p>
        </p:txBody>
      </p:sp>
      <p:sp>
        <p:nvSpPr>
          <p:cNvPr id="6" name="object 6"/>
          <p:cNvSpPr/>
          <p:nvPr/>
        </p:nvSpPr>
        <p:spPr>
          <a:xfrm>
            <a:off x="761" y="5243321"/>
            <a:ext cx="12192000" cy="891540"/>
          </a:xfrm>
          <a:custGeom>
            <a:avLst/>
            <a:gdLst/>
            <a:ahLst/>
            <a:cxnLst/>
            <a:rect l="l" t="t" r="r" b="b"/>
            <a:pathLst>
              <a:path w="12192000" h="891539">
                <a:moveTo>
                  <a:pt x="0" y="0"/>
                </a:moveTo>
                <a:lnTo>
                  <a:pt x="12192000" y="0"/>
                </a:lnTo>
              </a:path>
              <a:path w="12192000" h="891539">
                <a:moveTo>
                  <a:pt x="0" y="891539"/>
                </a:moveTo>
                <a:lnTo>
                  <a:pt x="12192000" y="891539"/>
                </a:lnTo>
              </a:path>
            </a:pathLst>
          </a:custGeom>
          <a:ln w="41275">
            <a:solidFill>
              <a:srgbClr val="FFFFFF"/>
            </a:solidFill>
          </a:ln>
        </p:spPr>
        <p:txBody>
          <a:bodyPr wrap="square" lIns="0" tIns="0" rIns="0" bIns="0" rtlCol="0"/>
          <a:lstStyle/>
          <a:p>
            <a:endParaRPr/>
          </a:p>
        </p:txBody>
      </p:sp>
      <p:pic>
        <p:nvPicPr>
          <p:cNvPr id="8" name="Picture 7">
            <a:extLst>
              <a:ext uri="{FF2B5EF4-FFF2-40B4-BE49-F238E27FC236}">
                <a16:creationId xmlns:a16="http://schemas.microsoft.com/office/drawing/2014/main" id="{1BC8848A-D60C-21E7-6187-DC277B2B7D98}"/>
              </a:ext>
            </a:extLst>
          </p:cNvPr>
          <p:cNvPicPr>
            <a:picLocks noChangeAspect="1"/>
          </p:cNvPicPr>
          <p:nvPr/>
        </p:nvPicPr>
        <p:blipFill>
          <a:blip r:embed="rId4"/>
          <a:stretch>
            <a:fillRect/>
          </a:stretch>
        </p:blipFill>
        <p:spPr>
          <a:xfrm>
            <a:off x="9905801" y="0"/>
            <a:ext cx="2286198" cy="106079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aphicFrame>
        <p:nvGraphicFramePr>
          <p:cNvPr id="5" name="object 2">
            <a:extLst>
              <a:ext uri="{FF2B5EF4-FFF2-40B4-BE49-F238E27FC236}">
                <a16:creationId xmlns:a16="http://schemas.microsoft.com/office/drawing/2014/main" id="{DEB487D9-4459-8D2B-BC15-8B2ACF1D6069}"/>
              </a:ext>
            </a:extLst>
          </p:cNvPr>
          <p:cNvGraphicFramePr/>
          <p:nvPr>
            <p:extLst>
              <p:ext uri="{D42A27DB-BD31-4B8C-83A1-F6EECF244321}">
                <p14:modId xmlns:p14="http://schemas.microsoft.com/office/powerpoint/2010/main" val="3485726849"/>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A45BC-1D67-A35A-E16B-E37BD9C068A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9007867-8823-06CC-FEEE-8A19C4BCE0C1}"/>
              </a:ext>
            </a:extLst>
          </p:cNvPr>
          <p:cNvSpPr txBox="1">
            <a:spLocks noGrp="1"/>
          </p:cNvSpPr>
          <p:nvPr>
            <p:ph type="title"/>
          </p:nvPr>
        </p:nvSpPr>
        <p:spPr>
          <a:xfrm>
            <a:off x="1066800" y="1828800"/>
            <a:ext cx="3619599" cy="633507"/>
          </a:xfrm>
          <a:prstGeom prst="rect">
            <a:avLst/>
          </a:prstGeom>
        </p:spPr>
        <p:txBody>
          <a:bodyPr vert="horz" wrap="square" lIns="0" tIns="81280" rIns="0" bIns="0" rtlCol="0">
            <a:spAutoFit/>
          </a:bodyPr>
          <a:lstStyle/>
          <a:p>
            <a:pPr marL="12700" marR="5080">
              <a:lnSpc>
                <a:spcPts val="4320"/>
              </a:lnSpc>
              <a:spcBef>
                <a:spcPts val="640"/>
              </a:spcBef>
            </a:pPr>
            <a:r>
              <a:rPr lang="en-US" sz="4000" dirty="0"/>
              <a:t>Conclusion</a:t>
            </a:r>
            <a:endParaRPr sz="4000" dirty="0"/>
          </a:p>
        </p:txBody>
      </p:sp>
      <p:sp>
        <p:nvSpPr>
          <p:cNvPr id="6" name="object 6">
            <a:extLst>
              <a:ext uri="{FF2B5EF4-FFF2-40B4-BE49-F238E27FC236}">
                <a16:creationId xmlns:a16="http://schemas.microsoft.com/office/drawing/2014/main" id="{138F9B68-0B80-E309-4EC3-47AFEE784507}"/>
              </a:ext>
            </a:extLst>
          </p:cNvPr>
          <p:cNvSpPr txBox="1"/>
          <p:nvPr/>
        </p:nvSpPr>
        <p:spPr>
          <a:xfrm>
            <a:off x="1098176" y="2853557"/>
            <a:ext cx="3733799" cy="2762295"/>
          </a:xfrm>
          <a:prstGeom prst="rect">
            <a:avLst/>
          </a:prstGeom>
        </p:spPr>
        <p:txBody>
          <a:bodyPr vert="horz" wrap="square" lIns="0" tIns="99060" rIns="0" bIns="0" rtlCol="0">
            <a:spAutoFit/>
          </a:bodyPr>
          <a:lstStyle/>
          <a:p>
            <a:pPr marL="240665" marR="140335" indent="-228600">
              <a:spcBef>
                <a:spcPts val="780"/>
              </a:spcBef>
              <a:buFont typeface="Arial"/>
              <a:buChar char="•"/>
              <a:tabLst>
                <a:tab pos="240665" algn="l"/>
              </a:tabLst>
            </a:pPr>
            <a:r>
              <a:rPr lang="en-US" sz="1900" dirty="0">
                <a:latin typeface="Calibri"/>
                <a:cs typeface="Calibri"/>
              </a:rPr>
              <a:t>We are here</a:t>
            </a:r>
          </a:p>
          <a:p>
            <a:pPr marL="240665" marR="140335" indent="-228600">
              <a:spcBef>
                <a:spcPts val="780"/>
              </a:spcBef>
              <a:buFont typeface="Arial"/>
              <a:buChar char="•"/>
              <a:tabLst>
                <a:tab pos="240665" algn="l"/>
              </a:tabLst>
            </a:pPr>
            <a:r>
              <a:rPr lang="en-US" sz="1900" dirty="0">
                <a:latin typeface="Calibri"/>
                <a:cs typeface="Calibri"/>
              </a:rPr>
              <a:t>We are active</a:t>
            </a:r>
          </a:p>
          <a:p>
            <a:pPr marL="240665" marR="140335" indent="-228600">
              <a:spcBef>
                <a:spcPts val="780"/>
              </a:spcBef>
              <a:buFont typeface="Arial"/>
              <a:buChar char="•"/>
              <a:tabLst>
                <a:tab pos="240665" algn="l"/>
              </a:tabLst>
            </a:pPr>
            <a:r>
              <a:rPr lang="en-US" sz="1900" dirty="0">
                <a:latin typeface="Calibri"/>
                <a:cs typeface="Calibri"/>
              </a:rPr>
              <a:t>We are successful</a:t>
            </a:r>
          </a:p>
          <a:p>
            <a:pPr marL="240665" marR="140335" indent="-228600">
              <a:spcBef>
                <a:spcPts val="780"/>
              </a:spcBef>
              <a:buFont typeface="Arial"/>
              <a:buChar char="•"/>
              <a:tabLst>
                <a:tab pos="240665" algn="l"/>
              </a:tabLst>
            </a:pPr>
            <a:r>
              <a:rPr lang="en-US" sz="1900" b="1" dirty="0">
                <a:latin typeface="Calibri"/>
                <a:cs typeface="Calibri"/>
              </a:rPr>
              <a:t>We need help</a:t>
            </a:r>
          </a:p>
          <a:p>
            <a:pPr marL="697865" marR="140335" lvl="1" indent="-228600">
              <a:spcBef>
                <a:spcPts val="780"/>
              </a:spcBef>
              <a:buFont typeface="Arial"/>
              <a:buChar char="•"/>
              <a:tabLst>
                <a:tab pos="240665" algn="l"/>
              </a:tabLst>
            </a:pPr>
            <a:r>
              <a:rPr lang="en-US" sz="1900" dirty="0">
                <a:latin typeface="Calibri"/>
                <a:cs typeface="Calibri"/>
              </a:rPr>
              <a:t>Executive Board Members</a:t>
            </a:r>
          </a:p>
          <a:p>
            <a:pPr marL="697865" marR="140335" lvl="1" indent="-228600">
              <a:spcBef>
                <a:spcPts val="780"/>
              </a:spcBef>
              <a:buFont typeface="Arial"/>
              <a:buChar char="•"/>
              <a:tabLst>
                <a:tab pos="240665" algn="l"/>
              </a:tabLst>
            </a:pPr>
            <a:r>
              <a:rPr lang="en-US" sz="1900" dirty="0">
                <a:latin typeface="Calibri"/>
                <a:cs typeface="Calibri"/>
              </a:rPr>
              <a:t>Networking</a:t>
            </a:r>
          </a:p>
          <a:p>
            <a:pPr marL="697865" marR="140335" lvl="1" indent="-228600">
              <a:spcBef>
                <a:spcPts val="780"/>
              </a:spcBef>
              <a:buFont typeface="Arial"/>
              <a:buChar char="•"/>
              <a:tabLst>
                <a:tab pos="240665" algn="l"/>
              </a:tabLst>
            </a:pPr>
            <a:r>
              <a:rPr lang="en-US" sz="1900" dirty="0">
                <a:latin typeface="Calibri"/>
                <a:cs typeface="Calibri"/>
              </a:rPr>
              <a:t>Fundraising</a:t>
            </a:r>
            <a:endParaRPr sz="1900" dirty="0">
              <a:latin typeface="Calibri"/>
              <a:cs typeface="Calibri"/>
            </a:endParaRPr>
          </a:p>
        </p:txBody>
      </p:sp>
      <p:pic>
        <p:nvPicPr>
          <p:cNvPr id="7" name="object 7">
            <a:extLst>
              <a:ext uri="{FF2B5EF4-FFF2-40B4-BE49-F238E27FC236}">
                <a16:creationId xmlns:a16="http://schemas.microsoft.com/office/drawing/2014/main" id="{46A55DED-8914-DB4F-10BA-526F13791A9F}"/>
              </a:ext>
            </a:extLst>
          </p:cNvPr>
          <p:cNvPicPr/>
          <p:nvPr/>
        </p:nvPicPr>
        <p:blipFill>
          <a:blip r:embed="rId3" cstate="print"/>
          <a:stretch>
            <a:fillRect/>
          </a:stretch>
        </p:blipFill>
        <p:spPr>
          <a:xfrm>
            <a:off x="5311194" y="0"/>
            <a:ext cx="6879281" cy="6857996"/>
          </a:xfrm>
          <a:prstGeom prst="rect">
            <a:avLst/>
          </a:prstGeom>
        </p:spPr>
      </p:pic>
      <p:pic>
        <p:nvPicPr>
          <p:cNvPr id="8" name="Picture 7">
            <a:extLst>
              <a:ext uri="{FF2B5EF4-FFF2-40B4-BE49-F238E27FC236}">
                <a16:creationId xmlns:a16="http://schemas.microsoft.com/office/drawing/2014/main" id="{6CF84098-3293-044B-E3E5-E6E764B7CDDF}"/>
              </a:ext>
            </a:extLst>
          </p:cNvPr>
          <p:cNvPicPr>
            <a:picLocks noChangeAspect="1"/>
          </p:cNvPicPr>
          <p:nvPr/>
        </p:nvPicPr>
        <p:blipFill>
          <a:blip r:embed="rId4"/>
          <a:stretch>
            <a:fillRect/>
          </a:stretch>
        </p:blipFill>
        <p:spPr>
          <a:xfrm>
            <a:off x="1562002" y="340895"/>
            <a:ext cx="2286198" cy="1060796"/>
          </a:xfrm>
          <a:prstGeom prst="rect">
            <a:avLst/>
          </a:prstGeom>
        </p:spPr>
      </p:pic>
    </p:spTree>
    <p:extLst>
      <p:ext uri="{BB962C8B-B14F-4D97-AF65-F5344CB8AC3E}">
        <p14:creationId xmlns:p14="http://schemas.microsoft.com/office/powerpoint/2010/main" val="3738703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C16B15F-9D3B-8DCA-1BD6-588EE5AAFC82}"/>
            </a:ext>
          </a:extLst>
        </p:cNvPr>
        <p:cNvGrpSpPr/>
        <p:nvPr/>
      </p:nvGrpSpPr>
      <p:grpSpPr>
        <a:xfrm>
          <a:off x="0" y="0"/>
          <a:ext cx="0" cy="0"/>
          <a:chOff x="0" y="0"/>
          <a:chExt cx="0" cy="0"/>
        </a:xfrm>
      </p:grpSpPr>
      <p:pic>
        <p:nvPicPr>
          <p:cNvPr id="8" name="Picture 7" descr="A close-up of a sign&#10;&#10;AI-generated content may be incorrect.">
            <a:extLst>
              <a:ext uri="{FF2B5EF4-FFF2-40B4-BE49-F238E27FC236}">
                <a16:creationId xmlns:a16="http://schemas.microsoft.com/office/drawing/2014/main" id="{2BEDA7E4-1F67-1AB8-2E6C-80F2D8B3C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2583"/>
            <a:ext cx="13944600" cy="6943165"/>
          </a:xfrm>
          <a:prstGeom prst="rect">
            <a:avLst/>
          </a:prstGeom>
        </p:spPr>
      </p:pic>
    </p:spTree>
    <p:extLst>
      <p:ext uri="{BB962C8B-B14F-4D97-AF65-F5344CB8AC3E}">
        <p14:creationId xmlns:p14="http://schemas.microsoft.com/office/powerpoint/2010/main" val="1859904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C6C7B4F-0533-983C-8CE9-372D9C1634C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367BCBD-50F7-6246-B418-0A137CFA64A8}"/>
              </a:ext>
            </a:extLst>
          </p:cNvPr>
          <p:cNvSpPr txBox="1">
            <a:spLocks noGrp="1"/>
          </p:cNvSpPr>
          <p:nvPr>
            <p:ph type="title"/>
          </p:nvPr>
        </p:nvSpPr>
        <p:spPr>
          <a:xfrm>
            <a:off x="552436" y="670849"/>
            <a:ext cx="9505963" cy="662361"/>
          </a:xfrm>
          <a:prstGeom prst="rect">
            <a:avLst/>
          </a:prstGeom>
        </p:spPr>
        <p:txBody>
          <a:bodyPr vert="horz" wrap="square" lIns="0" tIns="84455" rIns="0" bIns="0" rtlCol="0">
            <a:spAutoFit/>
          </a:bodyPr>
          <a:lstStyle/>
          <a:p>
            <a:pPr marL="12700" marR="5080">
              <a:lnSpc>
                <a:spcPts val="4540"/>
              </a:lnSpc>
              <a:spcBef>
                <a:spcPts val="665"/>
              </a:spcBef>
            </a:pPr>
            <a:r>
              <a:rPr sz="4200" dirty="0"/>
              <a:t>1976:</a:t>
            </a:r>
            <a:r>
              <a:rPr sz="4200" spc="-30" dirty="0"/>
              <a:t> </a:t>
            </a:r>
            <a:r>
              <a:rPr sz="4200" spc="-10" dirty="0"/>
              <a:t>Albuquerque, </a:t>
            </a:r>
            <a:r>
              <a:rPr sz="4200" dirty="0"/>
              <a:t>New</a:t>
            </a:r>
            <a:r>
              <a:rPr sz="4200" spc="-35" dirty="0"/>
              <a:t> </a:t>
            </a:r>
            <a:r>
              <a:rPr sz="4200" spc="-10" dirty="0"/>
              <a:t>Mexico</a:t>
            </a:r>
            <a:endParaRPr sz="4200" dirty="0"/>
          </a:p>
        </p:txBody>
      </p:sp>
      <p:pic>
        <p:nvPicPr>
          <p:cNvPr id="11" name="Picture 10">
            <a:extLst>
              <a:ext uri="{FF2B5EF4-FFF2-40B4-BE49-F238E27FC236}">
                <a16:creationId xmlns:a16="http://schemas.microsoft.com/office/drawing/2014/main" id="{02BC073E-3A18-2637-CECD-59B6BA8EDBCE}"/>
              </a:ext>
            </a:extLst>
          </p:cNvPr>
          <p:cNvPicPr>
            <a:picLocks noChangeAspect="1"/>
          </p:cNvPicPr>
          <p:nvPr/>
        </p:nvPicPr>
        <p:blipFill>
          <a:blip r:embed="rId3"/>
          <a:stretch>
            <a:fillRect/>
          </a:stretch>
        </p:blipFill>
        <p:spPr>
          <a:xfrm>
            <a:off x="552437" y="2003965"/>
            <a:ext cx="11636422" cy="2954350"/>
          </a:xfrm>
          <a:prstGeom prst="rect">
            <a:avLst/>
          </a:prstGeom>
        </p:spPr>
      </p:pic>
      <p:pic>
        <p:nvPicPr>
          <p:cNvPr id="13" name="Picture 12">
            <a:extLst>
              <a:ext uri="{FF2B5EF4-FFF2-40B4-BE49-F238E27FC236}">
                <a16:creationId xmlns:a16="http://schemas.microsoft.com/office/drawing/2014/main" id="{EFC22A46-10C4-93F2-B1D9-69B7CEE26BB5}"/>
              </a:ext>
            </a:extLst>
          </p:cNvPr>
          <p:cNvPicPr>
            <a:picLocks noChangeAspect="1"/>
          </p:cNvPicPr>
          <p:nvPr/>
        </p:nvPicPr>
        <p:blipFill>
          <a:blip r:embed="rId4"/>
          <a:stretch>
            <a:fillRect/>
          </a:stretch>
        </p:blipFill>
        <p:spPr>
          <a:xfrm>
            <a:off x="5105400" y="3733800"/>
            <a:ext cx="7261246" cy="3124200"/>
          </a:xfrm>
          <a:prstGeom prst="rect">
            <a:avLst/>
          </a:prstGeom>
        </p:spPr>
      </p:pic>
    </p:spTree>
    <p:extLst>
      <p:ext uri="{BB962C8B-B14F-4D97-AF65-F5344CB8AC3E}">
        <p14:creationId xmlns:p14="http://schemas.microsoft.com/office/powerpoint/2010/main" val="1526757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8818" y="975906"/>
            <a:ext cx="5834382" cy="1239442"/>
          </a:xfrm>
          <a:prstGeom prst="rect">
            <a:avLst/>
          </a:prstGeom>
        </p:spPr>
        <p:txBody>
          <a:bodyPr vert="horz" wrap="square" lIns="0" tIns="84455" rIns="0" bIns="0" rtlCol="0">
            <a:spAutoFit/>
          </a:bodyPr>
          <a:lstStyle/>
          <a:p>
            <a:pPr marL="12700" marR="5080">
              <a:lnSpc>
                <a:spcPts val="4540"/>
              </a:lnSpc>
              <a:spcBef>
                <a:spcPts val="665"/>
              </a:spcBef>
            </a:pPr>
            <a:r>
              <a:rPr sz="4200" dirty="0"/>
              <a:t>1976:</a:t>
            </a:r>
            <a:r>
              <a:rPr sz="4200" spc="-30" dirty="0"/>
              <a:t> </a:t>
            </a:r>
            <a:r>
              <a:rPr sz="4200" spc="-10" dirty="0"/>
              <a:t>Albuquerque, </a:t>
            </a:r>
            <a:r>
              <a:rPr sz="4200" dirty="0"/>
              <a:t>New</a:t>
            </a:r>
            <a:r>
              <a:rPr sz="4200" spc="-35" dirty="0"/>
              <a:t> </a:t>
            </a:r>
            <a:r>
              <a:rPr sz="4200" spc="-10" dirty="0"/>
              <a:t>Mexico</a:t>
            </a:r>
            <a:endParaRPr sz="4200" dirty="0"/>
          </a:p>
        </p:txBody>
      </p:sp>
      <p:pic>
        <p:nvPicPr>
          <p:cNvPr id="9" name="Picture 8">
            <a:extLst>
              <a:ext uri="{FF2B5EF4-FFF2-40B4-BE49-F238E27FC236}">
                <a16:creationId xmlns:a16="http://schemas.microsoft.com/office/drawing/2014/main" id="{E3783CFF-4F88-8E65-6D5F-A13561305A67}"/>
              </a:ext>
            </a:extLst>
          </p:cNvPr>
          <p:cNvPicPr>
            <a:picLocks noChangeAspect="1"/>
          </p:cNvPicPr>
          <p:nvPr/>
        </p:nvPicPr>
        <p:blipFill>
          <a:blip r:embed="rId3"/>
          <a:stretch>
            <a:fillRect/>
          </a:stretch>
        </p:blipFill>
        <p:spPr>
          <a:xfrm>
            <a:off x="7553014" y="974597"/>
            <a:ext cx="3577610" cy="4511803"/>
          </a:xfrm>
          <a:prstGeom prst="rect">
            <a:avLst/>
          </a:prstGeom>
        </p:spPr>
      </p:pic>
      <p:pic>
        <p:nvPicPr>
          <p:cNvPr id="13" name="Picture 12">
            <a:extLst>
              <a:ext uri="{FF2B5EF4-FFF2-40B4-BE49-F238E27FC236}">
                <a16:creationId xmlns:a16="http://schemas.microsoft.com/office/drawing/2014/main" id="{E4A95A19-D1B9-3B43-3AC6-3C0100D2B5E4}"/>
              </a:ext>
            </a:extLst>
          </p:cNvPr>
          <p:cNvPicPr>
            <a:picLocks noChangeAspect="1"/>
          </p:cNvPicPr>
          <p:nvPr/>
        </p:nvPicPr>
        <p:blipFill>
          <a:blip r:embed="rId4"/>
          <a:stretch>
            <a:fillRect/>
          </a:stretch>
        </p:blipFill>
        <p:spPr>
          <a:xfrm>
            <a:off x="1587104" y="2362200"/>
            <a:ext cx="4097810" cy="415756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A47030-3943-7876-4604-688A577D4CF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6688997-DD80-9DD4-AEB4-7573ED5B453E}"/>
              </a:ext>
            </a:extLst>
          </p:cNvPr>
          <p:cNvSpPr txBox="1">
            <a:spLocks noGrp="1"/>
          </p:cNvSpPr>
          <p:nvPr>
            <p:ph type="title"/>
          </p:nvPr>
        </p:nvSpPr>
        <p:spPr>
          <a:xfrm>
            <a:off x="718819" y="974597"/>
            <a:ext cx="4282440" cy="1242060"/>
          </a:xfrm>
          <a:prstGeom prst="rect">
            <a:avLst/>
          </a:prstGeom>
        </p:spPr>
        <p:txBody>
          <a:bodyPr vert="horz" wrap="square" lIns="0" tIns="84455" rIns="0" bIns="0" rtlCol="0">
            <a:spAutoFit/>
          </a:bodyPr>
          <a:lstStyle/>
          <a:p>
            <a:pPr marL="12700" marR="5080">
              <a:lnSpc>
                <a:spcPts val="4540"/>
              </a:lnSpc>
              <a:spcBef>
                <a:spcPts val="665"/>
              </a:spcBef>
            </a:pPr>
            <a:r>
              <a:rPr sz="4200" dirty="0"/>
              <a:t>1976:</a:t>
            </a:r>
            <a:r>
              <a:rPr sz="4200" spc="-30" dirty="0"/>
              <a:t> </a:t>
            </a:r>
            <a:r>
              <a:rPr sz="4200" spc="-10" dirty="0"/>
              <a:t>Albuquerque, </a:t>
            </a:r>
            <a:r>
              <a:rPr sz="4200" dirty="0"/>
              <a:t>New</a:t>
            </a:r>
            <a:r>
              <a:rPr sz="4200" spc="-35" dirty="0"/>
              <a:t> </a:t>
            </a:r>
            <a:r>
              <a:rPr sz="4200" spc="-10" dirty="0"/>
              <a:t>Mexico</a:t>
            </a:r>
            <a:endParaRPr sz="4200"/>
          </a:p>
        </p:txBody>
      </p:sp>
      <p:pic>
        <p:nvPicPr>
          <p:cNvPr id="6" name="Picture 5">
            <a:extLst>
              <a:ext uri="{FF2B5EF4-FFF2-40B4-BE49-F238E27FC236}">
                <a16:creationId xmlns:a16="http://schemas.microsoft.com/office/drawing/2014/main" id="{BAE32F29-AA7A-EE55-A2E4-A0F2A074AF8A}"/>
              </a:ext>
            </a:extLst>
          </p:cNvPr>
          <p:cNvPicPr>
            <a:picLocks noChangeAspect="1"/>
          </p:cNvPicPr>
          <p:nvPr/>
        </p:nvPicPr>
        <p:blipFill>
          <a:blip r:embed="rId3"/>
          <a:stretch>
            <a:fillRect/>
          </a:stretch>
        </p:blipFill>
        <p:spPr>
          <a:xfrm>
            <a:off x="8126022" y="228600"/>
            <a:ext cx="3324857" cy="6237701"/>
          </a:xfrm>
          <a:prstGeom prst="rect">
            <a:avLst/>
          </a:prstGeom>
        </p:spPr>
      </p:pic>
      <p:pic>
        <p:nvPicPr>
          <p:cNvPr id="10" name="Picture 9">
            <a:extLst>
              <a:ext uri="{FF2B5EF4-FFF2-40B4-BE49-F238E27FC236}">
                <a16:creationId xmlns:a16="http://schemas.microsoft.com/office/drawing/2014/main" id="{E1AA846E-EE73-DA26-55E2-0E22F74CF881}"/>
              </a:ext>
            </a:extLst>
          </p:cNvPr>
          <p:cNvPicPr>
            <a:picLocks noChangeAspect="1"/>
          </p:cNvPicPr>
          <p:nvPr/>
        </p:nvPicPr>
        <p:blipFill>
          <a:blip r:embed="rId4"/>
          <a:stretch>
            <a:fillRect/>
          </a:stretch>
        </p:blipFill>
        <p:spPr>
          <a:xfrm>
            <a:off x="727393" y="2686457"/>
            <a:ext cx="3787278" cy="3787278"/>
          </a:xfrm>
          <a:prstGeom prst="rect">
            <a:avLst/>
          </a:prstGeom>
        </p:spPr>
      </p:pic>
    </p:spTree>
    <p:extLst>
      <p:ext uri="{BB962C8B-B14F-4D97-AF65-F5344CB8AC3E}">
        <p14:creationId xmlns:p14="http://schemas.microsoft.com/office/powerpoint/2010/main" val="3439647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5353" y="457200"/>
            <a:ext cx="5488259" cy="1822678"/>
          </a:xfrm>
          <a:prstGeom prst="rect">
            <a:avLst/>
          </a:prstGeom>
        </p:spPr>
        <p:txBody>
          <a:bodyPr vert="horz" wrap="square" lIns="0" tIns="76835" rIns="0" bIns="0" rtlCol="0">
            <a:spAutoFit/>
          </a:bodyPr>
          <a:lstStyle/>
          <a:p>
            <a:pPr marL="12700" marR="5080">
              <a:lnSpc>
                <a:spcPct val="90000"/>
              </a:lnSpc>
              <a:spcBef>
                <a:spcPts val="605"/>
              </a:spcBef>
            </a:pPr>
            <a:r>
              <a:rPr sz="4200" spc="-60" dirty="0"/>
              <a:t>Today:</a:t>
            </a:r>
            <a:r>
              <a:rPr sz="4200" spc="-130" dirty="0"/>
              <a:t> </a:t>
            </a:r>
            <a:r>
              <a:rPr sz="4200" spc="-20" dirty="0"/>
              <a:t>Crime </a:t>
            </a:r>
            <a:r>
              <a:rPr sz="4200" dirty="0"/>
              <a:t>Stoppers</a:t>
            </a:r>
            <a:r>
              <a:rPr sz="4200" spc="-60" dirty="0"/>
              <a:t> </a:t>
            </a:r>
            <a:r>
              <a:rPr lang="en-US" sz="4200" dirty="0"/>
              <a:t>is</a:t>
            </a:r>
            <a:r>
              <a:rPr sz="4200" spc="-60" dirty="0"/>
              <a:t> </a:t>
            </a:r>
            <a:r>
              <a:rPr sz="4200" spc="-50" dirty="0"/>
              <a:t>a </a:t>
            </a:r>
            <a:r>
              <a:rPr sz="4200" dirty="0"/>
              <a:t>Global </a:t>
            </a:r>
            <a:r>
              <a:rPr sz="4200" spc="-20" dirty="0"/>
              <a:t>Movement</a:t>
            </a:r>
            <a:endParaRPr sz="4200" dirty="0"/>
          </a:p>
        </p:txBody>
      </p:sp>
      <p:sp>
        <p:nvSpPr>
          <p:cNvPr id="3" name="object 3"/>
          <p:cNvSpPr txBox="1"/>
          <p:nvPr/>
        </p:nvSpPr>
        <p:spPr>
          <a:xfrm>
            <a:off x="726193" y="3411792"/>
            <a:ext cx="4386581" cy="3282694"/>
          </a:xfrm>
          <a:prstGeom prst="rect">
            <a:avLst/>
          </a:prstGeom>
        </p:spPr>
        <p:txBody>
          <a:bodyPr vert="horz" wrap="square" lIns="0" tIns="105410" rIns="0" bIns="0" rtlCol="0">
            <a:spAutoFit/>
          </a:bodyPr>
          <a:lstStyle/>
          <a:p>
            <a:pPr marL="240665" indent="-227965">
              <a:lnSpc>
                <a:spcPct val="100000"/>
              </a:lnSpc>
              <a:spcBef>
                <a:spcPts val="830"/>
              </a:spcBef>
              <a:buFont typeface="Arial"/>
              <a:buChar char="•"/>
              <a:tabLst>
                <a:tab pos="240665" algn="l"/>
              </a:tabLst>
            </a:pPr>
            <a:r>
              <a:rPr sz="2200" b="1" dirty="0">
                <a:latin typeface="Calibri"/>
                <a:cs typeface="Calibri"/>
              </a:rPr>
              <a:t>1,200+</a:t>
            </a:r>
            <a:r>
              <a:rPr sz="2200" b="1" spc="-85" dirty="0">
                <a:solidFill>
                  <a:schemeClr val="bg1"/>
                </a:solidFill>
                <a:latin typeface="Calibri"/>
                <a:cs typeface="Calibri"/>
              </a:rPr>
              <a:t> </a:t>
            </a:r>
            <a:r>
              <a:rPr sz="2200" dirty="0">
                <a:latin typeface="Calibri"/>
                <a:cs typeface="Calibri"/>
              </a:rPr>
              <a:t>local</a:t>
            </a:r>
            <a:r>
              <a:rPr sz="2200" spc="-80" dirty="0">
                <a:latin typeface="Calibri"/>
                <a:cs typeface="Calibri"/>
              </a:rPr>
              <a:t> </a:t>
            </a:r>
            <a:r>
              <a:rPr sz="2200" spc="-10" dirty="0">
                <a:latin typeface="Calibri"/>
                <a:cs typeface="Calibri"/>
              </a:rPr>
              <a:t>programs</a:t>
            </a:r>
            <a:r>
              <a:rPr sz="2200" spc="-80" dirty="0">
                <a:latin typeface="Calibri"/>
                <a:cs typeface="Calibri"/>
              </a:rPr>
              <a:t> </a:t>
            </a:r>
            <a:r>
              <a:rPr sz="2200" spc="-10" dirty="0">
                <a:latin typeface="Calibri"/>
                <a:cs typeface="Calibri"/>
              </a:rPr>
              <a:t>worldwide</a:t>
            </a:r>
            <a:endParaRPr sz="2200" dirty="0">
              <a:latin typeface="Calibri"/>
              <a:cs typeface="Calibri"/>
            </a:endParaRPr>
          </a:p>
          <a:p>
            <a:pPr marL="240665" marR="501650" indent="-228600">
              <a:lnSpc>
                <a:spcPts val="2380"/>
              </a:lnSpc>
              <a:spcBef>
                <a:spcPts val="1030"/>
              </a:spcBef>
              <a:buFont typeface="Arial"/>
              <a:buChar char="•"/>
              <a:tabLst>
                <a:tab pos="240665" algn="l"/>
              </a:tabLst>
            </a:pPr>
            <a:r>
              <a:rPr sz="2200" b="1" dirty="0">
                <a:latin typeface="Calibri"/>
                <a:cs typeface="Calibri"/>
              </a:rPr>
              <a:t>25</a:t>
            </a:r>
            <a:r>
              <a:rPr sz="2200" b="1" spc="-45" dirty="0">
                <a:solidFill>
                  <a:schemeClr val="bg1"/>
                </a:solidFill>
                <a:latin typeface="Calibri"/>
                <a:cs typeface="Calibri"/>
              </a:rPr>
              <a:t> </a:t>
            </a:r>
            <a:r>
              <a:rPr sz="2200" spc="-10" dirty="0">
                <a:latin typeface="Calibri"/>
                <a:cs typeface="Calibri"/>
              </a:rPr>
              <a:t>countries</a:t>
            </a:r>
            <a:r>
              <a:rPr sz="2200" spc="-35" dirty="0">
                <a:latin typeface="Calibri"/>
                <a:cs typeface="Calibri"/>
              </a:rPr>
              <a:t> </a:t>
            </a:r>
            <a:r>
              <a:rPr sz="2200" spc="-20" dirty="0">
                <a:latin typeface="Calibri"/>
                <a:cs typeface="Calibri"/>
              </a:rPr>
              <a:t>represented</a:t>
            </a:r>
            <a:r>
              <a:rPr sz="2200" spc="-30" dirty="0">
                <a:latin typeface="Calibri"/>
                <a:cs typeface="Calibri"/>
              </a:rPr>
              <a:t> </a:t>
            </a:r>
            <a:r>
              <a:rPr sz="2200" spc="-25" dirty="0">
                <a:latin typeface="Calibri"/>
                <a:cs typeface="Calibri"/>
              </a:rPr>
              <a:t>by </a:t>
            </a:r>
            <a:r>
              <a:rPr sz="2200" dirty="0">
                <a:latin typeface="Calibri"/>
                <a:cs typeface="Calibri"/>
              </a:rPr>
              <a:t>Crime</a:t>
            </a:r>
            <a:r>
              <a:rPr sz="2200" spc="-60" dirty="0">
                <a:latin typeface="Calibri"/>
                <a:cs typeface="Calibri"/>
              </a:rPr>
              <a:t> </a:t>
            </a:r>
            <a:r>
              <a:rPr sz="2200" spc="-10" dirty="0">
                <a:latin typeface="Calibri"/>
                <a:cs typeface="Calibri"/>
              </a:rPr>
              <a:t>Stoppers</a:t>
            </a:r>
            <a:r>
              <a:rPr sz="2200" spc="-40" dirty="0">
                <a:latin typeface="Calibri"/>
                <a:cs typeface="Calibri"/>
              </a:rPr>
              <a:t> </a:t>
            </a:r>
            <a:r>
              <a:rPr sz="2200" spc="-10" dirty="0">
                <a:latin typeface="Calibri"/>
                <a:cs typeface="Calibri"/>
              </a:rPr>
              <a:t>International (CSI)</a:t>
            </a:r>
            <a:endParaRPr sz="2200" dirty="0">
              <a:latin typeface="Calibri"/>
              <a:cs typeface="Calibri"/>
            </a:endParaRPr>
          </a:p>
          <a:p>
            <a:pPr marL="240665" marR="224154" indent="-228600">
              <a:lnSpc>
                <a:spcPts val="2380"/>
              </a:lnSpc>
              <a:spcBef>
                <a:spcPts val="985"/>
              </a:spcBef>
              <a:buFont typeface="Arial"/>
              <a:buChar char="•"/>
              <a:tabLst>
                <a:tab pos="240665" algn="l"/>
              </a:tabLst>
            </a:pPr>
            <a:r>
              <a:rPr sz="2200" b="1" dirty="0">
                <a:latin typeface="Calibri"/>
                <a:cs typeface="Calibri"/>
              </a:rPr>
              <a:t>87</a:t>
            </a:r>
            <a:r>
              <a:rPr sz="2200" spc="-65" dirty="0">
                <a:latin typeface="Calibri"/>
                <a:cs typeface="Calibri"/>
              </a:rPr>
              <a:t> </a:t>
            </a:r>
            <a:r>
              <a:rPr sz="2200" spc="-10" dirty="0">
                <a:latin typeface="Calibri"/>
                <a:cs typeface="Calibri"/>
              </a:rPr>
              <a:t>programs</a:t>
            </a:r>
            <a:r>
              <a:rPr sz="2200" spc="-50" dirty="0">
                <a:latin typeface="Calibri"/>
                <a:cs typeface="Calibri"/>
              </a:rPr>
              <a:t> </a:t>
            </a:r>
            <a:r>
              <a:rPr sz="2200" dirty="0">
                <a:latin typeface="Calibri"/>
                <a:cs typeface="Calibri"/>
              </a:rPr>
              <a:t>in</a:t>
            </a:r>
            <a:r>
              <a:rPr sz="2200" spc="-60" dirty="0">
                <a:latin typeface="Calibri"/>
                <a:cs typeface="Calibri"/>
              </a:rPr>
              <a:t> </a:t>
            </a:r>
            <a:r>
              <a:rPr sz="2200" dirty="0">
                <a:latin typeface="Calibri"/>
                <a:cs typeface="Calibri"/>
              </a:rPr>
              <a:t>Canadian</a:t>
            </a:r>
            <a:r>
              <a:rPr sz="2200" spc="-90" dirty="0">
                <a:latin typeface="Calibri"/>
                <a:cs typeface="Calibri"/>
              </a:rPr>
              <a:t> </a:t>
            </a:r>
            <a:r>
              <a:rPr sz="2200" spc="-10" dirty="0">
                <a:latin typeface="Calibri"/>
                <a:cs typeface="Calibri"/>
              </a:rPr>
              <a:t>Crime Stoppers</a:t>
            </a:r>
            <a:r>
              <a:rPr sz="2200" spc="-55" dirty="0">
                <a:latin typeface="Calibri"/>
                <a:cs typeface="Calibri"/>
              </a:rPr>
              <a:t> </a:t>
            </a:r>
            <a:r>
              <a:rPr sz="2200" spc="-10" dirty="0">
                <a:latin typeface="Calibri"/>
                <a:cs typeface="Calibri"/>
              </a:rPr>
              <a:t>Association</a:t>
            </a:r>
            <a:r>
              <a:rPr sz="2200" spc="-60" dirty="0">
                <a:latin typeface="Calibri"/>
                <a:cs typeface="Calibri"/>
              </a:rPr>
              <a:t> </a:t>
            </a:r>
            <a:r>
              <a:rPr sz="2200" spc="-10" dirty="0">
                <a:latin typeface="Calibri"/>
                <a:cs typeface="Calibri"/>
              </a:rPr>
              <a:t>(CCSA)</a:t>
            </a:r>
            <a:endParaRPr sz="2200" dirty="0">
              <a:latin typeface="Calibri"/>
              <a:cs typeface="Calibri"/>
            </a:endParaRPr>
          </a:p>
          <a:p>
            <a:pPr marL="240665" marR="99695" indent="-228600">
              <a:lnSpc>
                <a:spcPct val="90000"/>
              </a:lnSpc>
              <a:spcBef>
                <a:spcPts val="969"/>
              </a:spcBef>
              <a:buFont typeface="Arial"/>
              <a:buChar char="•"/>
              <a:tabLst>
                <a:tab pos="240665" algn="l"/>
              </a:tabLst>
            </a:pPr>
            <a:r>
              <a:rPr sz="2200" b="1" dirty="0">
                <a:latin typeface="Calibri"/>
                <a:cs typeface="Calibri"/>
              </a:rPr>
              <a:t>37</a:t>
            </a:r>
            <a:r>
              <a:rPr sz="2200" spc="-75" dirty="0">
                <a:latin typeface="Calibri"/>
                <a:cs typeface="Calibri"/>
              </a:rPr>
              <a:t> </a:t>
            </a:r>
            <a:r>
              <a:rPr sz="2200" dirty="0">
                <a:latin typeface="Calibri"/>
                <a:cs typeface="Calibri"/>
              </a:rPr>
              <a:t>local</a:t>
            </a:r>
            <a:r>
              <a:rPr sz="2200" spc="-65" dirty="0">
                <a:latin typeface="Calibri"/>
                <a:cs typeface="Calibri"/>
              </a:rPr>
              <a:t> </a:t>
            </a:r>
            <a:r>
              <a:rPr sz="2200" spc="-10" dirty="0">
                <a:latin typeface="Calibri"/>
                <a:cs typeface="Calibri"/>
              </a:rPr>
              <a:t>programs</a:t>
            </a:r>
            <a:r>
              <a:rPr sz="2200" spc="-70" dirty="0">
                <a:latin typeface="Calibri"/>
                <a:cs typeface="Calibri"/>
              </a:rPr>
              <a:t> </a:t>
            </a:r>
            <a:r>
              <a:rPr sz="2200" dirty="0">
                <a:latin typeface="Calibri"/>
                <a:cs typeface="Calibri"/>
              </a:rPr>
              <a:t>under</a:t>
            </a:r>
            <a:r>
              <a:rPr sz="2200" spc="-60" dirty="0">
                <a:latin typeface="Calibri"/>
                <a:cs typeface="Calibri"/>
              </a:rPr>
              <a:t> </a:t>
            </a:r>
            <a:r>
              <a:rPr sz="2200" spc="-10" dirty="0">
                <a:latin typeface="Calibri"/>
                <a:cs typeface="Calibri"/>
              </a:rPr>
              <a:t>Ontario Association</a:t>
            </a:r>
            <a:r>
              <a:rPr sz="2200" spc="-50" dirty="0">
                <a:latin typeface="Calibri"/>
                <a:cs typeface="Calibri"/>
              </a:rPr>
              <a:t> </a:t>
            </a:r>
            <a:r>
              <a:rPr sz="2200" dirty="0">
                <a:latin typeface="Calibri"/>
                <a:cs typeface="Calibri"/>
              </a:rPr>
              <a:t>of</a:t>
            </a:r>
            <a:r>
              <a:rPr sz="2200" spc="-35" dirty="0">
                <a:latin typeface="Calibri"/>
                <a:cs typeface="Calibri"/>
              </a:rPr>
              <a:t> </a:t>
            </a:r>
            <a:r>
              <a:rPr sz="2200" dirty="0">
                <a:latin typeface="Calibri"/>
                <a:cs typeface="Calibri"/>
              </a:rPr>
              <a:t>Crime</a:t>
            </a:r>
            <a:r>
              <a:rPr sz="2200" spc="-35" dirty="0">
                <a:latin typeface="Calibri"/>
                <a:cs typeface="Calibri"/>
              </a:rPr>
              <a:t> </a:t>
            </a:r>
            <a:r>
              <a:rPr sz="2200" spc="-10" dirty="0">
                <a:latin typeface="Calibri"/>
                <a:cs typeface="Calibri"/>
              </a:rPr>
              <a:t>Stoppers (OACS)</a:t>
            </a:r>
            <a:endParaRPr sz="2200" dirty="0">
              <a:latin typeface="Calibri"/>
              <a:cs typeface="Calibri"/>
            </a:endParaRPr>
          </a:p>
        </p:txBody>
      </p:sp>
      <p:pic>
        <p:nvPicPr>
          <p:cNvPr id="4" name="object 4"/>
          <p:cNvPicPr/>
          <p:nvPr/>
        </p:nvPicPr>
        <p:blipFill>
          <a:blip r:embed="rId3" cstate="print"/>
          <a:stretch>
            <a:fillRect/>
          </a:stretch>
        </p:blipFill>
        <p:spPr>
          <a:xfrm>
            <a:off x="5311194" y="0"/>
            <a:ext cx="6879281" cy="685799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C4EE505-33E1-A1C9-A857-048DC6F734EF}"/>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0BEBF05B-4BFC-E3DD-94BB-FCEBFB61FA52}"/>
              </a:ext>
            </a:extLst>
          </p:cNvPr>
          <p:cNvPicPr>
            <a:picLocks noChangeAspect="1"/>
          </p:cNvPicPr>
          <p:nvPr/>
        </p:nvPicPr>
        <p:blipFill>
          <a:blip r:embed="rId3"/>
          <a:stretch>
            <a:fillRect/>
          </a:stretch>
        </p:blipFill>
        <p:spPr>
          <a:xfrm>
            <a:off x="1761066" y="0"/>
            <a:ext cx="8669867" cy="6858000"/>
          </a:xfrm>
          <a:prstGeom prst="rect">
            <a:avLst/>
          </a:prstGeom>
        </p:spPr>
      </p:pic>
    </p:spTree>
    <p:extLst>
      <p:ext uri="{BB962C8B-B14F-4D97-AF65-F5344CB8AC3E}">
        <p14:creationId xmlns:p14="http://schemas.microsoft.com/office/powerpoint/2010/main" val="768367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18B249-114C-13FF-EE8F-5E78149CC873}"/>
              </a:ext>
            </a:extLst>
          </p:cNvPr>
          <p:cNvPicPr>
            <a:picLocks noChangeAspect="1"/>
          </p:cNvPicPr>
          <p:nvPr/>
        </p:nvPicPr>
        <p:blipFill>
          <a:blip r:embed="rId3"/>
          <a:stretch>
            <a:fillRect/>
          </a:stretch>
        </p:blipFill>
        <p:spPr>
          <a:xfrm>
            <a:off x="5754943" y="69026"/>
            <a:ext cx="6437058" cy="6788973"/>
          </a:xfrm>
          <a:prstGeom prst="rect">
            <a:avLst/>
          </a:prstGeom>
        </p:spPr>
      </p:pic>
      <p:sp>
        <p:nvSpPr>
          <p:cNvPr id="6" name="object 6"/>
          <p:cNvSpPr txBox="1"/>
          <p:nvPr/>
        </p:nvSpPr>
        <p:spPr>
          <a:xfrm>
            <a:off x="-67647" y="2514601"/>
            <a:ext cx="5049838" cy="2438400"/>
          </a:xfrm>
          <a:prstGeom prst="rect">
            <a:avLst/>
          </a:prstGeom>
        </p:spPr>
        <p:txBody>
          <a:bodyPr vert="horz" lIns="91440" tIns="45720" rIns="91440" bIns="45720" rtlCol="0" anchor="ctr">
            <a:normAutofit/>
          </a:bodyPr>
          <a:lstStyle/>
          <a:p>
            <a:pPr marL="240665" marR="346710" indent="-228600">
              <a:spcBef>
                <a:spcPct val="20000"/>
              </a:spcBef>
              <a:spcAft>
                <a:spcPts val="600"/>
              </a:spcAft>
              <a:buClr>
                <a:schemeClr val="tx1"/>
              </a:buClr>
              <a:buSzPct val="80000"/>
              <a:buFont typeface="Wingdings 3" panose="05040102010807070707" pitchFamily="18" charset="2"/>
              <a:buChar char=""/>
              <a:tabLst>
                <a:tab pos="240665" algn="l"/>
              </a:tabLst>
            </a:pPr>
            <a:r>
              <a:rPr lang="en-US" sz="2000" b="1" spc="-10" dirty="0">
                <a:solidFill>
                  <a:schemeClr val="bg2">
                    <a:lumMod val="75000"/>
                  </a:schemeClr>
                </a:solidFill>
              </a:rPr>
              <a:t>Our program saw a 29% increase in TIPS over last year, </a:t>
            </a:r>
            <a:endParaRPr lang="en-US" sz="2000" b="1" dirty="0">
              <a:solidFill>
                <a:schemeClr val="bg2">
                  <a:lumMod val="75000"/>
                </a:schemeClr>
              </a:solidFill>
            </a:endParaRPr>
          </a:p>
          <a:p>
            <a:pPr marL="240665" marR="156210" indent="-228600">
              <a:spcBef>
                <a:spcPct val="20000"/>
              </a:spcBef>
              <a:spcAft>
                <a:spcPts val="600"/>
              </a:spcAft>
              <a:buClr>
                <a:schemeClr val="tx1"/>
              </a:buClr>
              <a:buSzPct val="80000"/>
              <a:buFont typeface="Wingdings 3" panose="05040102010807070707" pitchFamily="18" charset="2"/>
              <a:buChar char=""/>
              <a:tabLst>
                <a:tab pos="240665" algn="l"/>
              </a:tabLst>
            </a:pPr>
            <a:endParaRPr lang="en-US" sz="2000" b="1" dirty="0">
              <a:solidFill>
                <a:schemeClr val="bg2">
                  <a:lumMod val="75000"/>
                </a:schemeClr>
              </a:solidFill>
            </a:endParaRPr>
          </a:p>
          <a:p>
            <a:pPr marL="240665" marR="156210" indent="-228600">
              <a:spcBef>
                <a:spcPct val="20000"/>
              </a:spcBef>
              <a:spcAft>
                <a:spcPts val="600"/>
              </a:spcAft>
              <a:buClr>
                <a:schemeClr val="tx1"/>
              </a:buClr>
              <a:buSzPct val="80000"/>
              <a:buFont typeface="Wingdings 3" panose="05040102010807070707" pitchFamily="18" charset="2"/>
              <a:buChar char=""/>
              <a:tabLst>
                <a:tab pos="240665" algn="l"/>
              </a:tabLst>
            </a:pPr>
            <a:r>
              <a:rPr lang="en-US" sz="2000" b="1" dirty="0">
                <a:solidFill>
                  <a:schemeClr val="bg2">
                    <a:lumMod val="75000"/>
                  </a:schemeClr>
                </a:solidFill>
              </a:rPr>
              <a:t>Those TIPS resulted in nearly $300,000 in recoveries of property, cash, and drugs</a:t>
            </a:r>
            <a:r>
              <a:rPr lang="en-US" dirty="0">
                <a:solidFill>
                  <a:schemeClr val="bg2">
                    <a:lumMod val="75000"/>
                  </a:schemeClr>
                </a:solidFill>
              </a:rPr>
              <a:t>. </a:t>
            </a:r>
          </a:p>
        </p:txBody>
      </p:sp>
      <p:pic>
        <p:nvPicPr>
          <p:cNvPr id="3" name="Picture 2" descr="A close-up of a sign&#10;&#10;AI-generated content may be incorrect.">
            <a:extLst>
              <a:ext uri="{FF2B5EF4-FFF2-40B4-BE49-F238E27FC236}">
                <a16:creationId xmlns:a16="http://schemas.microsoft.com/office/drawing/2014/main" id="{2DE4B282-9874-A3EE-1303-175B8DF3659B}"/>
              </a:ext>
            </a:extLst>
          </p:cNvPr>
          <p:cNvPicPr>
            <a:picLocks noChangeAspect="1"/>
          </p:cNvPicPr>
          <p:nvPr/>
        </p:nvPicPr>
        <p:blipFill>
          <a:blip r:embed="rId4"/>
          <a:stretch>
            <a:fillRect/>
          </a:stretch>
        </p:blipFill>
        <p:spPr>
          <a:xfrm>
            <a:off x="990600" y="762000"/>
            <a:ext cx="3092568" cy="143495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1082601"/>
            <a:ext cx="6280785" cy="2015936"/>
          </a:xfrm>
          <a:prstGeom prst="rect">
            <a:avLst/>
          </a:prstGeom>
        </p:spPr>
        <p:txBody>
          <a:bodyPr vert="horz" wrap="square" lIns="0" tIns="91440" rIns="0" bIns="0" rtlCol="0">
            <a:spAutoFit/>
          </a:bodyPr>
          <a:lstStyle/>
          <a:p>
            <a:pPr marL="12700" marR="5080">
              <a:lnSpc>
                <a:spcPts val="4970"/>
              </a:lnSpc>
              <a:spcBef>
                <a:spcPts val="720"/>
              </a:spcBef>
              <a:tabLst>
                <a:tab pos="2513330" algn="l"/>
              </a:tabLst>
            </a:pPr>
            <a:r>
              <a:rPr sz="4600" dirty="0"/>
              <a:t>Why</a:t>
            </a:r>
            <a:r>
              <a:rPr sz="4600" spc="-180" dirty="0"/>
              <a:t> </a:t>
            </a:r>
            <a:r>
              <a:rPr sz="4600" spc="-20" dirty="0"/>
              <a:t>Does</a:t>
            </a:r>
            <a:br>
              <a:rPr lang="en-US" sz="4600" spc="-20" dirty="0"/>
            </a:br>
            <a:r>
              <a:rPr sz="4600" spc="-10" dirty="0"/>
              <a:t>Crime Stoppers</a:t>
            </a:r>
            <a:r>
              <a:rPr sz="4600" spc="-225" dirty="0"/>
              <a:t> </a:t>
            </a:r>
            <a:r>
              <a:rPr sz="4600" spc="-10" dirty="0"/>
              <a:t>Work?</a:t>
            </a:r>
            <a:endParaRPr sz="4600" dirty="0"/>
          </a:p>
        </p:txBody>
      </p:sp>
      <p:sp>
        <p:nvSpPr>
          <p:cNvPr id="6" name="object 6"/>
          <p:cNvSpPr txBox="1"/>
          <p:nvPr/>
        </p:nvSpPr>
        <p:spPr>
          <a:xfrm>
            <a:off x="366104" y="3428993"/>
            <a:ext cx="4608195" cy="3059171"/>
          </a:xfrm>
          <a:prstGeom prst="rect">
            <a:avLst/>
          </a:prstGeom>
        </p:spPr>
        <p:txBody>
          <a:bodyPr vert="horz" wrap="square" lIns="0" tIns="12065" rIns="0" bIns="0" rtlCol="0">
            <a:spAutoFit/>
          </a:bodyPr>
          <a:lstStyle/>
          <a:p>
            <a:pPr marL="240665" indent="-227965">
              <a:lnSpc>
                <a:spcPts val="1730"/>
              </a:lnSpc>
              <a:spcBef>
                <a:spcPts val="95"/>
              </a:spcBef>
              <a:buFont typeface="Arial"/>
              <a:buChar char="•"/>
              <a:tabLst>
                <a:tab pos="240665" algn="l"/>
              </a:tabLst>
            </a:pPr>
            <a:r>
              <a:rPr sz="1600" spc="-10" dirty="0">
                <a:latin typeface="Calibri"/>
                <a:cs typeface="Calibri"/>
              </a:rPr>
              <a:t>Tipsters</a:t>
            </a:r>
            <a:r>
              <a:rPr lang="en-US" sz="1600" spc="-10" dirty="0">
                <a:latin typeface="Calibri"/>
                <a:cs typeface="Calibri"/>
              </a:rPr>
              <a:t> don’t have to</a:t>
            </a:r>
            <a:r>
              <a:rPr sz="1600" spc="-30" dirty="0">
                <a:latin typeface="Calibri"/>
                <a:cs typeface="Calibri"/>
              </a:rPr>
              <a:t> </a:t>
            </a:r>
            <a:r>
              <a:rPr sz="1600" dirty="0">
                <a:latin typeface="Calibri"/>
                <a:cs typeface="Calibri"/>
              </a:rPr>
              <a:t>share</a:t>
            </a:r>
            <a:r>
              <a:rPr sz="1600" spc="-25" dirty="0">
                <a:latin typeface="Calibri"/>
                <a:cs typeface="Calibri"/>
              </a:rPr>
              <a:t> </a:t>
            </a:r>
            <a:r>
              <a:rPr sz="1600" dirty="0">
                <a:latin typeface="Calibri"/>
                <a:cs typeface="Calibri"/>
              </a:rPr>
              <a:t>their</a:t>
            </a:r>
            <a:r>
              <a:rPr sz="1600" spc="-35" dirty="0">
                <a:latin typeface="Calibri"/>
                <a:cs typeface="Calibri"/>
              </a:rPr>
              <a:t> </a:t>
            </a:r>
            <a:r>
              <a:rPr sz="1600" spc="-10" dirty="0">
                <a:latin typeface="Calibri"/>
                <a:cs typeface="Calibri"/>
              </a:rPr>
              <a:t>identity</a:t>
            </a:r>
            <a:endParaRPr sz="1600" dirty="0">
              <a:latin typeface="Calibri"/>
              <a:cs typeface="Calibri"/>
            </a:endParaRPr>
          </a:p>
          <a:p>
            <a:pPr marL="241300" marR="436245" indent="-228600">
              <a:lnSpc>
                <a:spcPts val="1540"/>
              </a:lnSpc>
              <a:spcBef>
                <a:spcPts val="980"/>
              </a:spcBef>
              <a:buFont typeface="Arial"/>
              <a:buChar char="•"/>
              <a:tabLst>
                <a:tab pos="241300" algn="l"/>
              </a:tabLst>
            </a:pPr>
            <a:r>
              <a:rPr sz="1600" spc="-25" dirty="0">
                <a:latin typeface="Calibri"/>
                <a:cs typeface="Calibri"/>
              </a:rPr>
              <a:t>Volunteer-</a:t>
            </a:r>
            <a:r>
              <a:rPr sz="1600" dirty="0">
                <a:latin typeface="Calibri"/>
                <a:cs typeface="Calibri"/>
              </a:rPr>
              <a:t>led</a:t>
            </a:r>
            <a:r>
              <a:rPr lang="en-US" sz="1600" dirty="0">
                <a:latin typeface="Calibri"/>
                <a:cs typeface="Calibri"/>
              </a:rPr>
              <a:t>!</a:t>
            </a:r>
            <a:endParaRPr sz="1600" dirty="0">
              <a:latin typeface="Calibri"/>
              <a:cs typeface="Calibri"/>
            </a:endParaRPr>
          </a:p>
          <a:p>
            <a:pPr marL="241300" marR="5080" indent="-228600">
              <a:lnSpc>
                <a:spcPts val="1540"/>
              </a:lnSpc>
              <a:spcBef>
                <a:spcPts val="1000"/>
              </a:spcBef>
              <a:buFont typeface="Arial"/>
              <a:buChar char="•"/>
              <a:tabLst>
                <a:tab pos="241300" algn="l"/>
              </a:tabLst>
            </a:pPr>
            <a:r>
              <a:rPr sz="1600" dirty="0">
                <a:latin typeface="Calibri"/>
                <a:cs typeface="Calibri"/>
              </a:rPr>
              <a:t>Local</a:t>
            </a:r>
            <a:r>
              <a:rPr sz="1600" spc="-30" dirty="0">
                <a:latin typeface="Calibri"/>
                <a:cs typeface="Calibri"/>
              </a:rPr>
              <a:t> </a:t>
            </a:r>
            <a:r>
              <a:rPr sz="1600" spc="-10" dirty="0">
                <a:latin typeface="Calibri"/>
                <a:cs typeface="Calibri"/>
              </a:rPr>
              <a:t>training/seminars</a:t>
            </a:r>
            <a:r>
              <a:rPr sz="1600" spc="-50" dirty="0">
                <a:latin typeface="Calibri"/>
                <a:cs typeface="Calibri"/>
              </a:rPr>
              <a:t> </a:t>
            </a:r>
            <a:r>
              <a:rPr sz="1600" dirty="0">
                <a:latin typeface="Calibri"/>
                <a:cs typeface="Calibri"/>
              </a:rPr>
              <a:t>aimed</a:t>
            </a:r>
            <a:r>
              <a:rPr sz="1600" spc="-45" dirty="0">
                <a:latin typeface="Calibri"/>
                <a:cs typeface="Calibri"/>
              </a:rPr>
              <a:t> </a:t>
            </a:r>
            <a:r>
              <a:rPr sz="1600" dirty="0">
                <a:latin typeface="Calibri"/>
                <a:cs typeface="Calibri"/>
              </a:rPr>
              <a:t>at</a:t>
            </a:r>
            <a:r>
              <a:rPr sz="1600" spc="-35" dirty="0">
                <a:latin typeface="Calibri"/>
                <a:cs typeface="Calibri"/>
              </a:rPr>
              <a:t> </a:t>
            </a:r>
            <a:r>
              <a:rPr sz="1600" dirty="0">
                <a:latin typeface="Calibri"/>
                <a:cs typeface="Calibri"/>
              </a:rPr>
              <a:t>sharing</a:t>
            </a:r>
            <a:r>
              <a:rPr sz="1600" spc="-40" dirty="0">
                <a:latin typeface="Calibri"/>
                <a:cs typeface="Calibri"/>
              </a:rPr>
              <a:t> </a:t>
            </a:r>
            <a:r>
              <a:rPr sz="1600" spc="-10" dirty="0">
                <a:latin typeface="Calibri"/>
                <a:cs typeface="Calibri"/>
              </a:rPr>
              <a:t>information </a:t>
            </a:r>
            <a:r>
              <a:rPr sz="1600" dirty="0">
                <a:latin typeface="Calibri"/>
                <a:cs typeface="Calibri"/>
              </a:rPr>
              <a:t>to</a:t>
            </a:r>
            <a:r>
              <a:rPr sz="1600" spc="-15" dirty="0">
                <a:latin typeface="Calibri"/>
                <a:cs typeface="Calibri"/>
              </a:rPr>
              <a:t> </a:t>
            </a:r>
            <a:r>
              <a:rPr sz="1600" spc="-10" dirty="0">
                <a:latin typeface="Calibri"/>
                <a:cs typeface="Calibri"/>
              </a:rPr>
              <a:t>vulnerable</a:t>
            </a:r>
            <a:r>
              <a:rPr sz="1600" spc="-25" dirty="0">
                <a:latin typeface="Calibri"/>
                <a:cs typeface="Calibri"/>
              </a:rPr>
              <a:t> </a:t>
            </a:r>
            <a:r>
              <a:rPr sz="1600" spc="-10" dirty="0">
                <a:latin typeface="Calibri"/>
                <a:cs typeface="Calibri"/>
              </a:rPr>
              <a:t>communities</a:t>
            </a:r>
            <a:endParaRPr sz="1600" dirty="0">
              <a:latin typeface="Calibri"/>
              <a:cs typeface="Calibri"/>
            </a:endParaRPr>
          </a:p>
          <a:p>
            <a:pPr marL="240665" indent="-227965">
              <a:lnSpc>
                <a:spcPts val="1730"/>
              </a:lnSpc>
              <a:spcBef>
                <a:spcPts val="620"/>
              </a:spcBef>
              <a:buFont typeface="Arial"/>
              <a:buChar char="•"/>
              <a:tabLst>
                <a:tab pos="240665" algn="l"/>
              </a:tabLst>
            </a:pPr>
            <a:r>
              <a:rPr sz="1600" spc="-10" dirty="0">
                <a:latin typeface="Calibri"/>
                <a:cs typeface="Calibri"/>
              </a:rPr>
              <a:t>Working</a:t>
            </a:r>
            <a:r>
              <a:rPr sz="1600" spc="-20" dirty="0">
                <a:latin typeface="Calibri"/>
                <a:cs typeface="Calibri"/>
              </a:rPr>
              <a:t> </a:t>
            </a:r>
            <a:r>
              <a:rPr sz="1600" spc="-10" dirty="0">
                <a:latin typeface="Calibri"/>
                <a:cs typeface="Calibri"/>
              </a:rPr>
              <a:t>independently</a:t>
            </a:r>
            <a:r>
              <a:rPr sz="1600" spc="-60" dirty="0">
                <a:latin typeface="Calibri"/>
                <a:cs typeface="Calibri"/>
              </a:rPr>
              <a:t> </a:t>
            </a:r>
            <a:r>
              <a:rPr sz="1600" dirty="0">
                <a:latin typeface="Calibri"/>
                <a:cs typeface="Calibri"/>
              </a:rPr>
              <a:t>from,</a:t>
            </a:r>
            <a:r>
              <a:rPr sz="1600" spc="-30" dirty="0">
                <a:latin typeface="Calibri"/>
                <a:cs typeface="Calibri"/>
              </a:rPr>
              <a:t> </a:t>
            </a:r>
            <a:r>
              <a:rPr sz="1600" dirty="0">
                <a:latin typeface="Calibri"/>
                <a:cs typeface="Calibri"/>
              </a:rPr>
              <a:t>but</a:t>
            </a:r>
            <a:r>
              <a:rPr sz="1600" spc="-35" dirty="0">
                <a:latin typeface="Calibri"/>
                <a:cs typeface="Calibri"/>
              </a:rPr>
              <a:t> </a:t>
            </a:r>
            <a:r>
              <a:rPr sz="1600" dirty="0">
                <a:latin typeface="Calibri"/>
                <a:cs typeface="Calibri"/>
              </a:rPr>
              <a:t>in</a:t>
            </a:r>
            <a:r>
              <a:rPr sz="1600" spc="-50" dirty="0">
                <a:latin typeface="Calibri"/>
                <a:cs typeface="Calibri"/>
              </a:rPr>
              <a:t> </a:t>
            </a:r>
            <a:r>
              <a:rPr sz="1600" spc="-10" dirty="0">
                <a:latin typeface="Calibri"/>
                <a:cs typeface="Calibri"/>
              </a:rPr>
              <a:t>partnership</a:t>
            </a:r>
            <a:endParaRPr sz="1600" dirty="0">
              <a:latin typeface="Calibri"/>
              <a:cs typeface="Calibri"/>
            </a:endParaRPr>
          </a:p>
          <a:p>
            <a:pPr marL="241300">
              <a:lnSpc>
                <a:spcPts val="1730"/>
              </a:lnSpc>
            </a:pPr>
            <a:r>
              <a:rPr sz="1600" dirty="0">
                <a:latin typeface="Calibri"/>
                <a:cs typeface="Calibri"/>
              </a:rPr>
              <a:t>with,</a:t>
            </a:r>
            <a:r>
              <a:rPr sz="1600" spc="-35" dirty="0">
                <a:latin typeface="Calibri"/>
                <a:cs typeface="Calibri"/>
              </a:rPr>
              <a:t> </a:t>
            </a:r>
            <a:r>
              <a:rPr sz="1600" dirty="0">
                <a:latin typeface="Calibri"/>
                <a:cs typeface="Calibri"/>
              </a:rPr>
              <a:t>the</a:t>
            </a:r>
            <a:r>
              <a:rPr sz="1600" spc="-30" dirty="0">
                <a:latin typeface="Calibri"/>
                <a:cs typeface="Calibri"/>
              </a:rPr>
              <a:t> </a:t>
            </a:r>
            <a:r>
              <a:rPr sz="1600" dirty="0">
                <a:latin typeface="Calibri"/>
                <a:cs typeface="Calibri"/>
              </a:rPr>
              <a:t>local</a:t>
            </a:r>
            <a:r>
              <a:rPr sz="1600" spc="-45" dirty="0">
                <a:latin typeface="Calibri"/>
                <a:cs typeface="Calibri"/>
              </a:rPr>
              <a:t> </a:t>
            </a:r>
            <a:r>
              <a:rPr sz="1600" dirty="0">
                <a:latin typeface="Calibri"/>
                <a:cs typeface="Calibri"/>
              </a:rPr>
              <a:t>police</a:t>
            </a:r>
            <a:r>
              <a:rPr sz="1600" spc="-40" dirty="0">
                <a:latin typeface="Calibri"/>
                <a:cs typeface="Calibri"/>
              </a:rPr>
              <a:t> </a:t>
            </a:r>
            <a:r>
              <a:rPr sz="1600" spc="-10" dirty="0">
                <a:latin typeface="Calibri"/>
                <a:cs typeface="Calibri"/>
              </a:rPr>
              <a:t>service</a:t>
            </a:r>
            <a:endParaRPr sz="1600" dirty="0">
              <a:latin typeface="Calibri"/>
              <a:cs typeface="Calibri"/>
            </a:endParaRPr>
          </a:p>
          <a:p>
            <a:pPr marL="240665" indent="-227965">
              <a:lnSpc>
                <a:spcPct val="100000"/>
              </a:lnSpc>
              <a:spcBef>
                <a:spcPts val="615"/>
              </a:spcBef>
              <a:buFont typeface="Arial"/>
              <a:buChar char="•"/>
              <a:tabLst>
                <a:tab pos="240665" algn="l"/>
              </a:tabLst>
            </a:pPr>
            <a:r>
              <a:rPr sz="1600" dirty="0">
                <a:latin typeface="Calibri"/>
                <a:cs typeface="Calibri"/>
              </a:rPr>
              <a:t>Somebody</a:t>
            </a:r>
            <a:r>
              <a:rPr sz="1600" spc="-30" dirty="0">
                <a:latin typeface="Calibri"/>
                <a:cs typeface="Calibri"/>
              </a:rPr>
              <a:t> </a:t>
            </a:r>
            <a:r>
              <a:rPr sz="1600" dirty="0">
                <a:latin typeface="Calibri"/>
                <a:cs typeface="Calibri"/>
              </a:rPr>
              <a:t>saw</a:t>
            </a:r>
            <a:r>
              <a:rPr sz="1600" spc="-45" dirty="0">
                <a:latin typeface="Calibri"/>
                <a:cs typeface="Calibri"/>
              </a:rPr>
              <a:t> </a:t>
            </a:r>
            <a:r>
              <a:rPr sz="1600" dirty="0">
                <a:latin typeface="Calibri"/>
                <a:cs typeface="Calibri"/>
              </a:rPr>
              <a:t>or</a:t>
            </a:r>
            <a:r>
              <a:rPr sz="1600" spc="-40" dirty="0">
                <a:latin typeface="Calibri"/>
                <a:cs typeface="Calibri"/>
              </a:rPr>
              <a:t> </a:t>
            </a:r>
            <a:r>
              <a:rPr sz="1600" dirty="0">
                <a:latin typeface="Calibri"/>
                <a:cs typeface="Calibri"/>
              </a:rPr>
              <a:t>knows</a:t>
            </a:r>
            <a:r>
              <a:rPr sz="1600" spc="-35" dirty="0">
                <a:latin typeface="Calibri"/>
                <a:cs typeface="Calibri"/>
              </a:rPr>
              <a:t> </a:t>
            </a:r>
            <a:r>
              <a:rPr sz="1600" spc="-10" dirty="0">
                <a:latin typeface="Calibri"/>
                <a:cs typeface="Calibri"/>
              </a:rPr>
              <a:t>something</a:t>
            </a:r>
            <a:endParaRPr sz="1600" dirty="0">
              <a:latin typeface="Calibri"/>
              <a:cs typeface="Calibri"/>
            </a:endParaRPr>
          </a:p>
          <a:p>
            <a:pPr marL="240665" indent="-227965">
              <a:lnSpc>
                <a:spcPct val="100000"/>
              </a:lnSpc>
              <a:spcBef>
                <a:spcPts val="625"/>
              </a:spcBef>
              <a:buFont typeface="Arial"/>
              <a:buChar char="•"/>
              <a:tabLst>
                <a:tab pos="240665" algn="l"/>
              </a:tabLst>
            </a:pPr>
            <a:r>
              <a:rPr sz="1600" dirty="0">
                <a:latin typeface="Calibri"/>
                <a:cs typeface="Calibri"/>
              </a:rPr>
              <a:t>People</a:t>
            </a:r>
            <a:r>
              <a:rPr sz="1600" spc="-40" dirty="0">
                <a:latin typeface="Calibri"/>
                <a:cs typeface="Calibri"/>
              </a:rPr>
              <a:t> </a:t>
            </a:r>
            <a:r>
              <a:rPr sz="1600" dirty="0">
                <a:latin typeface="Calibri"/>
                <a:cs typeface="Calibri"/>
              </a:rPr>
              <a:t>want</a:t>
            </a:r>
            <a:r>
              <a:rPr sz="1600" spc="-45" dirty="0">
                <a:latin typeface="Calibri"/>
                <a:cs typeface="Calibri"/>
              </a:rPr>
              <a:t> </a:t>
            </a:r>
            <a:r>
              <a:rPr sz="1600" dirty="0">
                <a:latin typeface="Calibri"/>
                <a:cs typeface="Calibri"/>
              </a:rPr>
              <a:t>to</a:t>
            </a:r>
            <a:r>
              <a:rPr sz="1600" spc="-50" dirty="0">
                <a:latin typeface="Calibri"/>
                <a:cs typeface="Calibri"/>
              </a:rPr>
              <a:t> </a:t>
            </a:r>
            <a:r>
              <a:rPr sz="1600" dirty="0">
                <a:latin typeface="Calibri"/>
                <a:cs typeface="Calibri"/>
              </a:rPr>
              <a:t>do</a:t>
            </a:r>
            <a:r>
              <a:rPr sz="1600" spc="-35" dirty="0">
                <a:latin typeface="Calibri"/>
                <a:cs typeface="Calibri"/>
              </a:rPr>
              <a:t> </a:t>
            </a:r>
            <a:r>
              <a:rPr sz="1600" dirty="0">
                <a:latin typeface="Calibri"/>
                <a:cs typeface="Calibri"/>
              </a:rPr>
              <a:t>the</a:t>
            </a:r>
            <a:r>
              <a:rPr sz="1600" spc="-40" dirty="0">
                <a:latin typeface="Calibri"/>
                <a:cs typeface="Calibri"/>
              </a:rPr>
              <a:t> </a:t>
            </a:r>
            <a:r>
              <a:rPr sz="1600" dirty="0">
                <a:latin typeface="Calibri"/>
                <a:cs typeface="Calibri"/>
              </a:rPr>
              <a:t>right</a:t>
            </a:r>
            <a:r>
              <a:rPr sz="1600" spc="-60" dirty="0">
                <a:latin typeface="Calibri"/>
                <a:cs typeface="Calibri"/>
              </a:rPr>
              <a:t> </a:t>
            </a:r>
            <a:r>
              <a:rPr sz="1600" spc="-20" dirty="0">
                <a:latin typeface="Calibri"/>
                <a:cs typeface="Calibri"/>
              </a:rPr>
              <a:t>thing</a:t>
            </a:r>
            <a:endParaRPr sz="1600" dirty="0">
              <a:latin typeface="Calibri"/>
              <a:cs typeface="Calibri"/>
            </a:endParaRPr>
          </a:p>
          <a:p>
            <a:pPr marL="241300" marR="218440" indent="-228600">
              <a:lnSpc>
                <a:spcPts val="1540"/>
              </a:lnSpc>
              <a:spcBef>
                <a:spcPts val="980"/>
              </a:spcBef>
              <a:buFont typeface="Arial"/>
              <a:buChar char="•"/>
              <a:tabLst>
                <a:tab pos="241300" algn="l"/>
              </a:tabLst>
            </a:pPr>
            <a:r>
              <a:rPr sz="1600" dirty="0">
                <a:latin typeface="Calibri"/>
                <a:cs typeface="Calibri"/>
              </a:rPr>
              <a:t>Sometimes</a:t>
            </a:r>
            <a:r>
              <a:rPr sz="1600" spc="-10" dirty="0">
                <a:latin typeface="Calibri"/>
                <a:cs typeface="Calibri"/>
              </a:rPr>
              <a:t> </a:t>
            </a:r>
            <a:r>
              <a:rPr sz="1600" dirty="0">
                <a:latin typeface="Calibri"/>
                <a:cs typeface="Calibri"/>
              </a:rPr>
              <a:t>people</a:t>
            </a:r>
            <a:r>
              <a:rPr sz="1600" spc="-30" dirty="0">
                <a:latin typeface="Calibri"/>
                <a:cs typeface="Calibri"/>
              </a:rPr>
              <a:t> </a:t>
            </a:r>
            <a:r>
              <a:rPr sz="1600" dirty="0">
                <a:latin typeface="Calibri"/>
                <a:cs typeface="Calibri"/>
              </a:rPr>
              <a:t>need</a:t>
            </a:r>
            <a:r>
              <a:rPr sz="1600" spc="-35" dirty="0">
                <a:latin typeface="Calibri"/>
                <a:cs typeface="Calibri"/>
              </a:rPr>
              <a:t> </a:t>
            </a:r>
            <a:r>
              <a:rPr sz="1600" dirty="0">
                <a:latin typeface="Calibri"/>
                <a:cs typeface="Calibri"/>
              </a:rPr>
              <a:t>an</a:t>
            </a:r>
            <a:r>
              <a:rPr sz="1600" spc="-35" dirty="0">
                <a:latin typeface="Calibri"/>
                <a:cs typeface="Calibri"/>
              </a:rPr>
              <a:t> </a:t>
            </a:r>
            <a:r>
              <a:rPr sz="1600" spc="-10" dirty="0">
                <a:latin typeface="Calibri"/>
                <a:cs typeface="Calibri"/>
              </a:rPr>
              <a:t>incentive</a:t>
            </a:r>
            <a:r>
              <a:rPr sz="1600" spc="-55" dirty="0">
                <a:latin typeface="Calibri"/>
                <a:cs typeface="Calibri"/>
              </a:rPr>
              <a:t> </a:t>
            </a:r>
            <a:r>
              <a:rPr sz="1600" dirty="0">
                <a:latin typeface="Calibri"/>
                <a:cs typeface="Calibri"/>
              </a:rPr>
              <a:t>or</a:t>
            </a:r>
            <a:r>
              <a:rPr sz="1600" spc="-20" dirty="0">
                <a:latin typeface="Calibri"/>
                <a:cs typeface="Calibri"/>
              </a:rPr>
              <a:t> </a:t>
            </a:r>
            <a:r>
              <a:rPr sz="1600" dirty="0">
                <a:latin typeface="Calibri"/>
                <a:cs typeface="Calibri"/>
              </a:rPr>
              <a:t>a</a:t>
            </a:r>
            <a:r>
              <a:rPr sz="1600" spc="-40" dirty="0">
                <a:latin typeface="Calibri"/>
                <a:cs typeface="Calibri"/>
              </a:rPr>
              <a:t> </a:t>
            </a:r>
            <a:r>
              <a:rPr sz="1600" dirty="0">
                <a:latin typeface="Calibri"/>
                <a:cs typeface="Calibri"/>
              </a:rPr>
              <a:t>sense</a:t>
            </a:r>
            <a:r>
              <a:rPr sz="1600" spc="-30" dirty="0">
                <a:latin typeface="Calibri"/>
                <a:cs typeface="Calibri"/>
              </a:rPr>
              <a:t> </a:t>
            </a:r>
            <a:r>
              <a:rPr sz="1600" spc="-25" dirty="0">
                <a:latin typeface="Calibri"/>
                <a:cs typeface="Calibri"/>
              </a:rPr>
              <a:t>of </a:t>
            </a:r>
            <a:r>
              <a:rPr sz="1600" spc="-10" dirty="0">
                <a:latin typeface="Calibri"/>
                <a:cs typeface="Calibri"/>
              </a:rPr>
              <a:t>safety</a:t>
            </a:r>
            <a:endParaRPr sz="1600" dirty="0">
              <a:latin typeface="Calibri"/>
              <a:cs typeface="Calibri"/>
            </a:endParaRPr>
          </a:p>
          <a:p>
            <a:pPr marL="240665" indent="-227965">
              <a:lnSpc>
                <a:spcPct val="100000"/>
              </a:lnSpc>
              <a:spcBef>
                <a:spcPts val="625"/>
              </a:spcBef>
              <a:buFont typeface="Arial"/>
              <a:buChar char="•"/>
              <a:tabLst>
                <a:tab pos="240665" algn="l"/>
              </a:tabLst>
            </a:pPr>
            <a:r>
              <a:rPr sz="1600" dirty="0">
                <a:latin typeface="Calibri"/>
                <a:cs typeface="Calibri"/>
              </a:rPr>
              <a:t>“Say</a:t>
            </a:r>
            <a:r>
              <a:rPr sz="1600" spc="-35" dirty="0">
                <a:latin typeface="Calibri"/>
                <a:cs typeface="Calibri"/>
              </a:rPr>
              <a:t> </a:t>
            </a:r>
            <a:r>
              <a:rPr sz="1600" dirty="0">
                <a:latin typeface="Calibri"/>
                <a:cs typeface="Calibri"/>
              </a:rPr>
              <a:t>It</a:t>
            </a:r>
            <a:r>
              <a:rPr sz="1600" spc="-25" dirty="0">
                <a:latin typeface="Calibri"/>
                <a:cs typeface="Calibri"/>
              </a:rPr>
              <a:t> </a:t>
            </a:r>
            <a:r>
              <a:rPr sz="1600" dirty="0">
                <a:latin typeface="Calibri"/>
                <a:cs typeface="Calibri"/>
              </a:rPr>
              <a:t>Here</a:t>
            </a:r>
            <a:r>
              <a:rPr lang="en-US" sz="1600" dirty="0">
                <a:latin typeface="Calibri"/>
                <a:cs typeface="Calibri"/>
              </a:rPr>
              <a:t>"</a:t>
            </a:r>
            <a:endParaRPr sz="1600" dirty="0">
              <a:latin typeface="Calibri"/>
              <a:cs typeface="Calibri"/>
            </a:endParaRPr>
          </a:p>
        </p:txBody>
      </p:sp>
      <p:pic>
        <p:nvPicPr>
          <p:cNvPr id="7" name="object 7"/>
          <p:cNvPicPr/>
          <p:nvPr/>
        </p:nvPicPr>
        <p:blipFill>
          <a:blip r:embed="rId3" cstate="print"/>
          <a:stretch>
            <a:fillRect/>
          </a:stretch>
        </p:blipFill>
        <p:spPr>
          <a:xfrm>
            <a:off x="5311194" y="57"/>
            <a:ext cx="6879281" cy="685787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0" y="0"/>
              <a:ext cx="12191999" cy="6857996"/>
            </a:xfrm>
            <a:prstGeom prst="rect">
              <a:avLst/>
            </a:prstGeom>
          </p:spPr>
        </p:pic>
        <p:sp>
          <p:nvSpPr>
            <p:cNvPr id="4" name="object 4"/>
            <p:cNvSpPr/>
            <p:nvPr/>
          </p:nvSpPr>
          <p:spPr>
            <a:xfrm>
              <a:off x="0" y="5320284"/>
              <a:ext cx="12192000" cy="736600"/>
            </a:xfrm>
            <a:custGeom>
              <a:avLst/>
              <a:gdLst/>
              <a:ahLst/>
              <a:cxnLst/>
              <a:rect l="l" t="t" r="r" b="b"/>
              <a:pathLst>
                <a:path w="12192000" h="736600">
                  <a:moveTo>
                    <a:pt x="12192000" y="0"/>
                  </a:moveTo>
                  <a:lnTo>
                    <a:pt x="0" y="0"/>
                  </a:lnTo>
                  <a:lnTo>
                    <a:pt x="0" y="736091"/>
                  </a:lnTo>
                  <a:lnTo>
                    <a:pt x="12192000" y="736091"/>
                  </a:lnTo>
                  <a:lnTo>
                    <a:pt x="12192000"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3048000" y="5401564"/>
            <a:ext cx="6639941"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252525"/>
                </a:solidFill>
              </a:rPr>
              <a:t>What</a:t>
            </a:r>
            <a:r>
              <a:rPr sz="3600" spc="-45" dirty="0">
                <a:solidFill>
                  <a:srgbClr val="252525"/>
                </a:solidFill>
              </a:rPr>
              <a:t> </a:t>
            </a:r>
            <a:r>
              <a:rPr sz="3600" dirty="0">
                <a:solidFill>
                  <a:srgbClr val="252525"/>
                </a:solidFill>
              </a:rPr>
              <a:t>Crime</a:t>
            </a:r>
            <a:r>
              <a:rPr sz="3600" spc="-65" dirty="0">
                <a:solidFill>
                  <a:srgbClr val="252525"/>
                </a:solidFill>
              </a:rPr>
              <a:t> </a:t>
            </a:r>
            <a:r>
              <a:rPr sz="3600" dirty="0">
                <a:solidFill>
                  <a:srgbClr val="252525"/>
                </a:solidFill>
              </a:rPr>
              <a:t>Stoppers</a:t>
            </a:r>
            <a:r>
              <a:rPr sz="3600" spc="-55" dirty="0">
                <a:solidFill>
                  <a:srgbClr val="252525"/>
                </a:solidFill>
              </a:rPr>
              <a:t> </a:t>
            </a:r>
            <a:r>
              <a:rPr sz="3600" spc="-20" dirty="0">
                <a:solidFill>
                  <a:srgbClr val="252525"/>
                </a:solidFill>
              </a:rPr>
              <a:t>Does</a:t>
            </a:r>
            <a:endParaRPr sz="3600" dirty="0"/>
          </a:p>
        </p:txBody>
      </p:sp>
      <p:sp>
        <p:nvSpPr>
          <p:cNvPr id="6" name="object 6"/>
          <p:cNvSpPr/>
          <p:nvPr/>
        </p:nvSpPr>
        <p:spPr>
          <a:xfrm>
            <a:off x="761" y="5243321"/>
            <a:ext cx="12192000" cy="891540"/>
          </a:xfrm>
          <a:custGeom>
            <a:avLst/>
            <a:gdLst/>
            <a:ahLst/>
            <a:cxnLst/>
            <a:rect l="l" t="t" r="r" b="b"/>
            <a:pathLst>
              <a:path w="12192000" h="891539">
                <a:moveTo>
                  <a:pt x="0" y="0"/>
                </a:moveTo>
                <a:lnTo>
                  <a:pt x="12192000" y="0"/>
                </a:lnTo>
              </a:path>
              <a:path w="12192000" h="891539">
                <a:moveTo>
                  <a:pt x="0" y="891539"/>
                </a:moveTo>
                <a:lnTo>
                  <a:pt x="12192000" y="891539"/>
                </a:lnTo>
              </a:path>
            </a:pathLst>
          </a:custGeom>
          <a:ln w="41275">
            <a:solidFill>
              <a:srgbClr val="FFFFFF"/>
            </a:solidFill>
          </a:ln>
        </p:spPr>
        <p:txBody>
          <a:bodyPr wrap="square" lIns="0" tIns="0" rIns="0" bIns="0" rtlCol="0"/>
          <a:lstStyle/>
          <a:p>
            <a:endParaRPr/>
          </a:p>
        </p:txBody>
      </p:sp>
      <p:pic>
        <p:nvPicPr>
          <p:cNvPr id="7" name="Picture 6">
            <a:extLst>
              <a:ext uri="{FF2B5EF4-FFF2-40B4-BE49-F238E27FC236}">
                <a16:creationId xmlns:a16="http://schemas.microsoft.com/office/drawing/2014/main" id="{C41B56D8-0E21-CFB1-41ED-1794A42289EA}"/>
              </a:ext>
            </a:extLst>
          </p:cNvPr>
          <p:cNvPicPr>
            <a:picLocks noChangeAspect="1"/>
          </p:cNvPicPr>
          <p:nvPr/>
        </p:nvPicPr>
        <p:blipFill>
          <a:blip r:embed="rId4"/>
          <a:stretch>
            <a:fillRect/>
          </a:stretch>
        </p:blipFill>
        <p:spPr>
          <a:xfrm>
            <a:off x="-14410" y="0"/>
            <a:ext cx="2286198" cy="1060796"/>
          </a:xfrm>
          <a:prstGeom prst="rect">
            <a:avLst/>
          </a:prstGeom>
        </p:spPr>
      </p:pic>
    </p:spTree>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5542</TotalTime>
  <Words>2813</Words>
  <Application>Microsoft Office PowerPoint</Application>
  <PresentationFormat>Widescreen</PresentationFormat>
  <Paragraphs>249</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Century Gothic</vt:lpstr>
      <vt:lpstr>Wingdings 3</vt:lpstr>
      <vt:lpstr>Slice</vt:lpstr>
      <vt:lpstr>How it all started</vt:lpstr>
      <vt:lpstr>1976: Albuquerque, New Mexico</vt:lpstr>
      <vt:lpstr>1976: Albuquerque, New Mexico</vt:lpstr>
      <vt:lpstr>1976: Albuquerque, New Mexico</vt:lpstr>
      <vt:lpstr>Today: Crime Stoppers is a Global Movement</vt:lpstr>
      <vt:lpstr>PowerPoint Presentation</vt:lpstr>
      <vt:lpstr>PowerPoint Presentation</vt:lpstr>
      <vt:lpstr>Why Does Crime Stoppers Work?</vt:lpstr>
      <vt:lpstr>What Crime Stoppers Does</vt:lpstr>
      <vt:lpstr>PowerPoint Presentation</vt:lpstr>
      <vt:lpstr>PowerPoint Presentation</vt:lpstr>
      <vt:lpstr>The Process</vt:lpstr>
      <vt:lpstr>Role of the Board member</vt:lpstr>
      <vt:lpstr>Role of the Board</vt:lpstr>
      <vt:lpstr>PowerPoint Presentation</vt:lpstr>
      <vt:lpstr>Role of the Program Coordinator</vt:lpstr>
      <vt:lpstr>PowerPoint Presentation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Crime Stoppers</dc:title>
  <dc:creator>Sarah Bowers-Peter</dc:creator>
  <cp:lastModifiedBy>Lloyd Stacey</cp:lastModifiedBy>
  <cp:revision>20</cp:revision>
  <cp:lastPrinted>2025-03-10T17:53:46Z</cp:lastPrinted>
  <dcterms:created xsi:type="dcterms:W3CDTF">2023-11-27T17:58:38Z</dcterms:created>
  <dcterms:modified xsi:type="dcterms:W3CDTF">2025-03-10T18:45:32Z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2023-11-27T00:00:00Z</vt:filetime>
  </property>
  <property fmtid="{D5CDD505-2E9C-101B-9397-08002B2CF9AE}" pid="3" name="Creator">
    <vt:lpwstr>Microsoft® PowerPoint® for Microsoft 365</vt:lpwstr>
  </property>
  <property fmtid="{D5CDD505-2E9C-101B-9397-08002B2CF9AE}" pid="4" name="LastSaved">
    <vt:filetime>2023-11-27T00:00:00Z</vt:filetime>
  </property>
  <property fmtid="{D5CDD505-2E9C-101B-9397-08002B2CF9AE}" pid="5" name="Producer">
    <vt:lpwstr>Microsoft® PowerPoint® for Microsoft 365</vt:lpwstr>
  </property>
</Properties>
</file>