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65" r:id="rId2"/>
    <p:sldId id="256" r:id="rId3"/>
    <p:sldId id="280" r:id="rId4"/>
    <p:sldId id="257" r:id="rId5"/>
    <p:sldId id="276" r:id="rId6"/>
    <p:sldId id="264" r:id="rId7"/>
    <p:sldId id="260" r:id="rId8"/>
    <p:sldId id="261" r:id="rId9"/>
    <p:sldId id="277" r:id="rId10"/>
    <p:sldId id="278" r:id="rId11"/>
    <p:sldId id="266" r:id="rId12"/>
    <p:sldId id="267" r:id="rId13"/>
    <p:sldId id="273" r:id="rId14"/>
    <p:sldId id="268" r:id="rId15"/>
    <p:sldId id="269" r:id="rId16"/>
    <p:sldId id="270" r:id="rId17"/>
    <p:sldId id="271" r:id="rId18"/>
    <p:sldId id="272" r:id="rId19"/>
    <p:sldId id="279"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855B2B-3916-427C-988B-CCB0301ACBEC}" type="datetimeFigureOut">
              <a:rPr lang="en-US" smtClean="0"/>
              <a:t>8/20/2023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7BC2F9-BCF7-4250-A6DC-601712212C94}" type="slidenum">
              <a:rPr lang="en-US" smtClean="0"/>
              <a:t>‹#›</a:t>
            </a:fld>
            <a:endParaRPr lang="en-US"/>
          </a:p>
        </p:txBody>
      </p:sp>
    </p:spTree>
    <p:extLst>
      <p:ext uri="{BB962C8B-B14F-4D97-AF65-F5344CB8AC3E}">
        <p14:creationId xmlns:p14="http://schemas.microsoft.com/office/powerpoint/2010/main" val="3997437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1345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9A5F3CE1-2CFD-4197-9078-3357DED856A5}" type="datetimeFigureOut">
              <a:rPr lang="en-US" smtClean="0"/>
              <a:t>8/20/2023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308098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761957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51654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3794283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09392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1564541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3385701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2144761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571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F3CE1-2CFD-4197-9078-3357DED856A5}" type="datetimeFigureOut">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388475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5F3CE1-2CFD-4197-9078-3357DED856A5}" type="datetimeFigureOut">
              <a:rPr lang="en-US" smtClean="0"/>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58291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5F3CE1-2CFD-4197-9078-3357DED856A5}" type="datetimeFigureOut">
              <a:rPr lang="en-US" smtClean="0"/>
              <a:t>8/20/2023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102118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5F3CE1-2CFD-4197-9078-3357DED856A5}" type="datetimeFigureOut">
              <a:rPr lang="en-US" smtClean="0"/>
              <a:t>8/20/2023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193971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F3CE1-2CFD-4197-9078-3357DED856A5}" type="datetimeFigureOut">
              <a:rPr lang="en-US" smtClean="0"/>
              <a:t>8/20/2023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47197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5F3CE1-2CFD-4197-9078-3357DED856A5}" type="datetimeFigureOut">
              <a:rPr lang="en-US" smtClean="0"/>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215344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5F3CE1-2CFD-4197-9078-3357DED856A5}" type="datetimeFigureOut">
              <a:rPr lang="en-US" smtClean="0"/>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D68E6-48B0-453D-AC08-BBBCE7A0F845}" type="slidenum">
              <a:rPr lang="en-US" smtClean="0"/>
              <a:t>‹#›</a:t>
            </a:fld>
            <a:endParaRPr lang="en-US"/>
          </a:p>
        </p:txBody>
      </p:sp>
    </p:spTree>
    <p:extLst>
      <p:ext uri="{BB962C8B-B14F-4D97-AF65-F5344CB8AC3E}">
        <p14:creationId xmlns:p14="http://schemas.microsoft.com/office/powerpoint/2010/main" val="225094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A5F3CE1-2CFD-4197-9078-3357DED856A5}" type="datetimeFigureOut">
              <a:rPr lang="en-US" smtClean="0"/>
              <a:t>8/20/2023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78D68E6-48B0-453D-AC08-BBBCE7A0F845}" type="slidenum">
              <a:rPr lang="en-US" smtClean="0"/>
              <a:t>‹#›</a:t>
            </a:fld>
            <a:endParaRPr lang="en-US"/>
          </a:p>
        </p:txBody>
      </p:sp>
    </p:spTree>
    <p:extLst>
      <p:ext uri="{BB962C8B-B14F-4D97-AF65-F5344CB8AC3E}">
        <p14:creationId xmlns:p14="http://schemas.microsoft.com/office/powerpoint/2010/main" val="182999087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3E0D78-9F0C-54CA-44D9-242E52A4109C}"/>
              </a:ext>
            </a:extLst>
          </p:cNvPr>
          <p:cNvSpPr txBox="1"/>
          <p:nvPr/>
        </p:nvSpPr>
        <p:spPr>
          <a:xfrm>
            <a:off x="717737" y="740258"/>
            <a:ext cx="10506075" cy="4536242"/>
          </a:xfrm>
          <a:prstGeom prst="rect">
            <a:avLst/>
          </a:prstGeom>
          <a:noFill/>
        </p:spPr>
        <p:txBody>
          <a:bodyPr wrap="square">
            <a:spAutoFit/>
          </a:bodyPr>
          <a:lstStyle/>
          <a:p>
            <a:pPr marL="0" marR="0" algn="ctr">
              <a:lnSpc>
                <a:spcPct val="115000"/>
              </a:lnSpc>
              <a:spcBef>
                <a:spcPts val="0"/>
              </a:spcBef>
              <a:spcAft>
                <a:spcPts val="1000"/>
              </a:spcAft>
            </a:pPr>
            <a:r>
              <a:rPr lang="en-CA" sz="3200" b="1" kern="1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Rotary Club of London South </a:t>
            </a:r>
          </a:p>
          <a:p>
            <a:pPr marL="0" marR="0" algn="ctr">
              <a:lnSpc>
                <a:spcPct val="115000"/>
              </a:lnSpc>
              <a:spcBef>
                <a:spcPts val="0"/>
              </a:spcBef>
              <a:spcAft>
                <a:spcPts val="1000"/>
              </a:spcAft>
            </a:pPr>
            <a:endParaRPr lang="en-CA" sz="3200" b="1" kern="1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CA" sz="3200" b="1" kern="1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PURPOSE </a:t>
            </a:r>
          </a:p>
          <a:p>
            <a:pPr marL="0" marR="0" algn="ctr">
              <a:lnSpc>
                <a:spcPct val="115000"/>
              </a:lnSpc>
              <a:spcBef>
                <a:spcPts val="0"/>
              </a:spcBef>
              <a:spcAft>
                <a:spcPts val="1000"/>
              </a:spcAft>
            </a:pPr>
            <a:endParaRPr lang="en-US" sz="3200" kern="1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CA" sz="3200" b="1" kern="1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r>
              <a:rPr lang="en-CA" sz="3200" b="1" kern="100" dirty="0">
                <a:effectLst/>
                <a:latin typeface="Calibri" panose="020F0502020204030204" pitchFamily="34" charset="0"/>
                <a:ea typeface="Calibri" panose="020F0502020204030204" pitchFamily="34" charset="0"/>
                <a:cs typeface="Times New Roman" panose="02020603050405020304" pitchFamily="18" charset="0"/>
              </a:rPr>
              <a:t>“Support youth and other vulnerable community members, and have a positive impact through programs both locally and internationally”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0073D23B-EF38-52BE-82AE-3021A7CFB55B}"/>
              </a:ext>
            </a:extLst>
          </p:cNvPr>
          <p:cNvPicPr>
            <a:picLocks noChangeAspect="1"/>
          </p:cNvPicPr>
          <p:nvPr/>
        </p:nvPicPr>
        <p:blipFill>
          <a:blip r:embed="rId2"/>
          <a:stretch>
            <a:fillRect/>
          </a:stretch>
        </p:blipFill>
        <p:spPr>
          <a:xfrm>
            <a:off x="9531274" y="6042752"/>
            <a:ext cx="2660725" cy="815248"/>
          </a:xfrm>
          <a:prstGeom prst="rect">
            <a:avLst/>
          </a:prstGeom>
        </p:spPr>
      </p:pic>
    </p:spTree>
    <p:extLst>
      <p:ext uri="{BB962C8B-B14F-4D97-AF65-F5344CB8AC3E}">
        <p14:creationId xmlns:p14="http://schemas.microsoft.com/office/powerpoint/2010/main" val="1934641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882FEF-9C73-A5A5-0531-845E504D78D5}"/>
              </a:ext>
            </a:extLst>
          </p:cNvPr>
          <p:cNvSpPr txBox="1"/>
          <p:nvPr/>
        </p:nvSpPr>
        <p:spPr>
          <a:xfrm>
            <a:off x="1608268" y="2068114"/>
            <a:ext cx="8308489" cy="922304"/>
          </a:xfrm>
          <a:prstGeom prst="rect">
            <a:avLst/>
          </a:prstGeom>
          <a:noFill/>
        </p:spPr>
        <p:txBody>
          <a:bodyPr wrap="square">
            <a:spAutoFit/>
          </a:bodyPr>
          <a:lstStyle/>
          <a:p>
            <a:pPr marL="0" marR="0">
              <a:lnSpc>
                <a:spcPct val="115000"/>
              </a:lnSpc>
              <a:spcBef>
                <a:spcPts val="0"/>
              </a:spcBef>
              <a:spcAft>
                <a:spcPts val="1000"/>
              </a:spcAft>
            </a:pPr>
            <a:r>
              <a:rPr lang="en-CA" sz="2400" kern="100" dirty="0">
                <a:effectLst/>
                <a:latin typeface="Calibri" panose="020F0502020204030204" pitchFamily="34" charset="0"/>
                <a:ea typeface="Calibri" panose="020F0502020204030204" pitchFamily="34"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itle 1">
            <a:extLst>
              <a:ext uri="{FF2B5EF4-FFF2-40B4-BE49-F238E27FC236}">
                <a16:creationId xmlns:a16="http://schemas.microsoft.com/office/drawing/2014/main" id="{DE27179A-4E14-F87A-1F4F-4A3EDC67CFDF}"/>
              </a:ext>
            </a:extLst>
          </p:cNvPr>
          <p:cNvSpPr txBox="1">
            <a:spLocks/>
          </p:cNvSpPr>
          <p:nvPr/>
        </p:nvSpPr>
        <p:spPr>
          <a:xfrm>
            <a:off x="1190513" y="608013"/>
            <a:ext cx="9144000" cy="2387600"/>
          </a:xfrm>
          <a:prstGeom prst="rect">
            <a:avLst/>
          </a:prstGeom>
        </p:spPr>
        <p:txBody>
          <a:bodyP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42900" indent="-342900">
              <a:lnSpc>
                <a:spcPct val="150000"/>
              </a:lnSpc>
              <a:spcBef>
                <a:spcPts val="0"/>
              </a:spcBef>
              <a:spcAft>
                <a:spcPts val="1000"/>
              </a:spcAft>
            </a:pPr>
            <a:br>
              <a:rPr lang="en-US" sz="2400" kern="100" dirty="0">
                <a:solidFill>
                  <a:srgbClr val="C00000"/>
                </a:solidFill>
                <a:latin typeface="Calibri" panose="020F0502020204030204" pitchFamily="34" charset="0"/>
                <a:ea typeface="Calibri" panose="020F0502020204030204" pitchFamily="34" charset="0"/>
                <a:cs typeface="Times New Roman" panose="02020603050405020304" pitchFamily="18" charset="0"/>
              </a:rPr>
            </a:br>
            <a:endParaRPr lang="en-US" sz="2400" dirty="0">
              <a:solidFill>
                <a:srgbClr val="C00000"/>
              </a:solidFill>
            </a:endParaRPr>
          </a:p>
        </p:txBody>
      </p:sp>
      <p:sp>
        <p:nvSpPr>
          <p:cNvPr id="2" name="Title 1">
            <a:extLst>
              <a:ext uri="{FF2B5EF4-FFF2-40B4-BE49-F238E27FC236}">
                <a16:creationId xmlns:a16="http://schemas.microsoft.com/office/drawing/2014/main" id="{6BBFB6F9-05EE-EF83-1BC4-F5B80D88CCF6}"/>
              </a:ext>
            </a:extLst>
          </p:cNvPr>
          <p:cNvSpPr txBox="1">
            <a:spLocks/>
          </p:cNvSpPr>
          <p:nvPr/>
        </p:nvSpPr>
        <p:spPr>
          <a:xfrm>
            <a:off x="1524000" y="914400"/>
            <a:ext cx="9144000" cy="116205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15000"/>
              </a:lnSpc>
              <a:spcBef>
                <a:spcPts val="0"/>
              </a:spcBef>
              <a:spcAft>
                <a:spcPts val="1000"/>
              </a:spcAft>
              <a:defRPr/>
            </a:pPr>
            <a:r>
              <a:rPr lang="en-CA" sz="2800" b="1" kern="100" cap="none" dirty="0">
                <a:ln>
                  <a:noFill/>
                </a:ln>
                <a:solidFill>
                  <a:prstClr val="black"/>
                </a:solidFill>
                <a:latin typeface="Calibri" panose="020F0502020204030204" pitchFamily="34" charset="0"/>
                <a:ea typeface="Calibri" panose="020F0502020204030204" pitchFamily="34" charset="0"/>
                <a:cs typeface="Calibri" panose="020F0502020204030204" pitchFamily="34" charset="0"/>
              </a:rPr>
              <a:t>Background</a:t>
            </a:r>
            <a:r>
              <a:rPr lang="en-CA" sz="2800" kern="100" cap="none" dirty="0">
                <a:ln>
                  <a:noFill/>
                </a:ln>
                <a:solidFill>
                  <a:prstClr val="black"/>
                </a:solidFill>
                <a:latin typeface="Calibri" panose="020F0502020204030204" pitchFamily="34" charset="0"/>
                <a:ea typeface="Calibri" panose="020F0502020204030204" pitchFamily="34" charset="0"/>
                <a:cs typeface="Calibri" panose="020F0502020204030204" pitchFamily="34" charset="0"/>
              </a:rPr>
              <a:t> - Some such organizations which RCLS currently sponsors are:</a:t>
            </a:r>
            <a:endParaRPr lang="en-US" dirty="0"/>
          </a:p>
        </p:txBody>
      </p:sp>
      <p:sp>
        <p:nvSpPr>
          <p:cNvPr id="4" name="Subtitle 2">
            <a:extLst>
              <a:ext uri="{FF2B5EF4-FFF2-40B4-BE49-F238E27FC236}">
                <a16:creationId xmlns:a16="http://schemas.microsoft.com/office/drawing/2014/main" id="{C95FE007-FD09-41C5-D0EC-0D36B116D4A1}"/>
              </a:ext>
            </a:extLst>
          </p:cNvPr>
          <p:cNvSpPr txBox="1">
            <a:spLocks/>
          </p:cNvSpPr>
          <p:nvPr/>
        </p:nvSpPr>
        <p:spPr>
          <a:xfrm>
            <a:off x="1524000" y="2529266"/>
            <a:ext cx="9144000" cy="3190875"/>
          </a:xfrm>
          <a:prstGeom prst="rect">
            <a:avLst/>
          </a:prstGeom>
        </p:spPr>
        <p:txBody>
          <a:bodyPr numCol="2">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Shelter Box</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Guatemala Literacy</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Sleeping Children </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Salvation Army Kids Camp </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White Oaks Breakfast program </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Rotary Habitat Home</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Science Fair</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Student backpacks </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RYLA</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Bef>
                <a:spcPts val="0"/>
              </a:spcBef>
              <a:spcAft>
                <a:spcPts val="1000"/>
              </a:spcAft>
              <a:buClrTx/>
              <a:buSzTx/>
              <a:buFont typeface="Symbol" panose="05050102010706020507" pitchFamily="18" charset="2"/>
              <a:buChar char=""/>
              <a:defRPr/>
            </a:pPr>
            <a:r>
              <a:rPr lang="en-CA" sz="2800" kern="100" dirty="0">
                <a:solidFill>
                  <a:prstClr val="black"/>
                </a:solidFill>
                <a:latin typeface="Calibri" panose="020F0502020204030204" pitchFamily="34" charset="0"/>
                <a:ea typeface="Calibri" panose="020F0502020204030204" pitchFamily="34" charset="0"/>
                <a:cs typeface="Calibri" panose="020F0502020204030204" pitchFamily="34" charset="0"/>
              </a:rPr>
              <a:t>Etc.</a:t>
            </a:r>
            <a:endParaRPr lang="en-US" sz="2800" kern="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B3A52552-09B9-27A9-A00D-D0026D9FA45A}"/>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2232555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9CA096-0B80-7850-A9B8-4E920AC170B4}"/>
              </a:ext>
            </a:extLst>
          </p:cNvPr>
          <p:cNvSpPr txBox="1"/>
          <p:nvPr/>
        </p:nvSpPr>
        <p:spPr>
          <a:xfrm>
            <a:off x="664285" y="552435"/>
            <a:ext cx="11087100" cy="6400342"/>
          </a:xfrm>
          <a:prstGeom prst="rect">
            <a:avLst/>
          </a:prstGeom>
          <a:noFill/>
        </p:spPr>
        <p:txBody>
          <a:bodyPr wrap="square">
            <a:spAutoFit/>
          </a:bodyPr>
          <a:lstStyle/>
          <a:p>
            <a:pPr marR="0" lvl="0">
              <a:lnSpc>
                <a:spcPct val="115000"/>
              </a:lnSpc>
              <a:spcBef>
                <a:spcPts val="0"/>
              </a:spcBef>
              <a:spcAft>
                <a:spcPts val="1000"/>
              </a:spcAft>
            </a:pPr>
            <a:r>
              <a:rPr kumimoji="0" lang="en-CA" sz="2800" b="1" i="0" u="none" strike="noStrike" kern="1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3.  Review and assess the current RCLS development and approval process for the two standing committee’s budgets.</a:t>
            </a:r>
            <a:endParaRPr lang="en-CA" sz="28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pPr marR="0" lvl="0">
              <a:lnSpc>
                <a:spcPct val="115000"/>
              </a:lnSpc>
              <a:spcBef>
                <a:spcPts val="0"/>
              </a:spcBef>
              <a:spcAft>
                <a:spcPts val="1000"/>
              </a:spcAft>
            </a:pPr>
            <a:endParaRPr lang="en-CA" sz="24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CA" sz="2400" kern="100" dirty="0">
                <a:effectLst/>
                <a:latin typeface="Calibri" panose="020F0502020204030204" pitchFamily="34" charset="0"/>
                <a:ea typeface="Calibri" panose="020F0502020204030204" pitchFamily="34" charset="0"/>
                <a:cs typeface="Calibri" panose="020F0502020204030204" pitchFamily="34" charset="0"/>
              </a:rPr>
              <a:t>The current budget approval process is included in the RCLS By-laws, and can be consolidated as follows</a:t>
            </a:r>
            <a:r>
              <a:rPr lang="en-CA" sz="2000" kern="100" dirty="0">
                <a:effectLst/>
                <a:latin typeface="Calibri" panose="020F0502020204030204" pitchFamily="34" charset="0"/>
                <a:ea typeface="Calibri" panose="020F0502020204030204" pitchFamily="34" charset="0"/>
                <a:cs typeface="Calibri" panose="020F0502020204030204" pitchFamily="34"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fontAlgn="base">
              <a:lnSpc>
                <a:spcPct val="115000"/>
              </a:lnSpc>
              <a:spcBef>
                <a:spcPts val="0"/>
              </a:spcBef>
              <a:spcAft>
                <a:spcPts val="0"/>
              </a:spcAft>
            </a:pPr>
            <a:r>
              <a:rPr lang="en-US" sz="2400" b="1" kern="0" dirty="0">
                <a:solidFill>
                  <a:srgbClr val="000000"/>
                </a:solidFill>
                <a:effectLst/>
                <a:latin typeface="Calibri" panose="020F0502020204030204" pitchFamily="34" charset="0"/>
                <a:ea typeface="Cambria" panose="02040503050406030204" pitchFamily="18" charset="0"/>
                <a:cs typeface="Calibri" panose="020F0502020204030204" pitchFamily="34" charset="0"/>
              </a:rPr>
              <a:t>Article 10 Finances </a:t>
            </a:r>
          </a:p>
          <a:p>
            <a:pPr marL="457200" marR="457200" fontAlgn="base">
              <a:lnSpc>
                <a:spcPct val="115000"/>
              </a:lnSpc>
              <a:spcBef>
                <a:spcPts val="0"/>
              </a:spcBef>
              <a:spcAft>
                <a:spcPts val="0"/>
              </a:spcAft>
            </a:pPr>
            <a:endParaRPr lang="en-US" sz="2400" b="1" kern="0" dirty="0">
              <a:solidFill>
                <a:srgbClr val="000000"/>
              </a:solidFill>
              <a:latin typeface="Calibri" panose="020F0502020204030204" pitchFamily="34" charset="0"/>
              <a:ea typeface="Cambria" panose="02040503050406030204" pitchFamily="18" charset="0"/>
              <a:cs typeface="Calibri" panose="020F0502020204030204" pitchFamily="34" charset="0"/>
            </a:endParaRPr>
          </a:p>
          <a:p>
            <a:pPr marL="457200" marR="457200">
              <a:lnSpc>
                <a:spcPct val="115000"/>
              </a:lnSpc>
              <a:spcBef>
                <a:spcPts val="0"/>
              </a:spcBef>
              <a:spcAft>
                <a:spcPts val="600"/>
              </a:spcAft>
            </a:pPr>
            <a:r>
              <a:rPr lang="en-US" sz="2400" b="1" kern="0" dirty="0">
                <a:effectLst/>
                <a:latin typeface="Calibri" panose="020F0502020204030204" pitchFamily="34" charset="0"/>
                <a:ea typeface="PMingLiU" panose="020B0604030504040204" pitchFamily="18" charset="-120"/>
                <a:cs typeface="Calibri" panose="020F0502020204030204" pitchFamily="34" charset="0"/>
              </a:rPr>
              <a:t>Article 9.2   Other Chairs and Representatives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fontAlgn="base">
              <a:lnSpc>
                <a:spcPct val="115000"/>
              </a:lnSpc>
              <a:spcBef>
                <a:spcPts val="0"/>
              </a:spcBef>
              <a:spcAft>
                <a:spcPts val="0"/>
              </a:spcAft>
            </a:pPr>
            <a:endParaRPr lang="en-US" sz="2400" b="1" kern="0" dirty="0">
              <a:solidFill>
                <a:srgbClr val="000000"/>
              </a:solidFill>
              <a:effectLst/>
              <a:latin typeface="Calibri" panose="020F0502020204030204" pitchFamily="34" charset="0"/>
              <a:ea typeface="Cambria" panose="02040503050406030204" pitchFamily="18" charset="0"/>
              <a:cs typeface="Calibri" panose="020F0502020204030204" pitchFamily="34" charset="0"/>
            </a:endParaRPr>
          </a:p>
          <a:p>
            <a:pPr marL="457200" marR="457200" fontAlgn="base">
              <a:lnSpc>
                <a:spcPct val="115000"/>
              </a:lnSpc>
              <a:spcBef>
                <a:spcPts val="0"/>
              </a:spcBef>
              <a:spcAft>
                <a:spcPts val="0"/>
              </a:spcAft>
            </a:pPr>
            <a:r>
              <a:rPr lang="en-US" sz="2400" b="1" kern="0" dirty="0">
                <a:solidFill>
                  <a:srgbClr val="000000"/>
                </a:solidFill>
                <a:effectLst/>
                <a:latin typeface="Calibri" panose="020F0502020204030204" pitchFamily="34" charset="0"/>
                <a:ea typeface="Cambria" panose="02040503050406030204" pitchFamily="18" charset="0"/>
                <a:cs typeface="Calibri" panose="020F0502020204030204" pitchFamily="34" charset="0"/>
              </a:rPr>
              <a:t>Article 5 Meetings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fontAlgn="base">
              <a:lnSpc>
                <a:spcPct val="115000"/>
              </a:lnSpc>
              <a:spcBef>
                <a:spcPts val="0"/>
              </a:spcBef>
              <a:spcAft>
                <a:spcPts val="0"/>
              </a:spcAft>
            </a:pPr>
            <a:endParaRPr lang="en-US" sz="2400" b="1" kern="0" dirty="0">
              <a:solidFill>
                <a:srgbClr val="000000"/>
              </a:solidFill>
              <a:latin typeface="Calibri" panose="020F0502020204030204" pitchFamily="34" charset="0"/>
              <a:ea typeface="Cambria" panose="02040503050406030204" pitchFamily="18" charset="0"/>
              <a:cs typeface="Calibri" panose="020F0502020204030204" pitchFamily="34" charset="0"/>
            </a:endParaRPr>
          </a:p>
          <a:p>
            <a:pPr marL="457200" marR="457200" fontAlgn="base">
              <a:lnSpc>
                <a:spcPct val="115000"/>
              </a:lnSpc>
              <a:spcBef>
                <a:spcPts val="0"/>
              </a:spcBef>
              <a:spcAft>
                <a:spcPts val="0"/>
              </a:spcAft>
            </a:pPr>
            <a:endParaRPr lang="en-US" sz="2400" b="1" kern="0" dirty="0">
              <a:solidFill>
                <a:srgbClr val="000000"/>
              </a:solidFill>
              <a:effectLst/>
              <a:latin typeface="Calibri" panose="020F0502020204030204" pitchFamily="34" charset="0"/>
              <a:ea typeface="Cambria" panose="02040503050406030204" pitchFamily="18" charset="0"/>
              <a:cs typeface="Calibri" panose="020F0502020204030204" pitchFamily="34" charset="0"/>
            </a:endParaRPr>
          </a:p>
          <a:p>
            <a:pPr marL="457200" marR="457200" fontAlgn="base">
              <a:lnSpc>
                <a:spcPct val="115000"/>
              </a:lnSpc>
              <a:spcBef>
                <a:spcPts val="0"/>
              </a:spcBef>
              <a:spcAft>
                <a:spcPts val="0"/>
              </a:spcAft>
            </a:pPr>
            <a:endParaRPr lang="en-US" sz="2400" b="1" kern="0" dirty="0">
              <a:solidFill>
                <a:srgbClr val="000000"/>
              </a:solidFill>
              <a:latin typeface="Calibri" panose="020F0502020204030204" pitchFamily="34" charset="0"/>
              <a:ea typeface="Cambria" panose="02040503050406030204" pitchFamily="18" charset="0"/>
              <a:cs typeface="Calibri" panose="020F0502020204030204" pitchFamily="34" charset="0"/>
            </a:endParaRPr>
          </a:p>
          <a:p>
            <a:pPr marL="457200" marR="457200" fontAlgn="base">
              <a:lnSpc>
                <a:spcPct val="115000"/>
              </a:lnSpc>
              <a:spcBef>
                <a:spcPts val="0"/>
              </a:spcBef>
              <a:spcAft>
                <a:spcPts val="0"/>
              </a:spcAft>
            </a:pP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6C236C7A-4E82-4056-7751-34628754BA81}"/>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73204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B2E62-249C-EF18-CF7D-D0C5AD068B85}"/>
              </a:ext>
            </a:extLst>
          </p:cNvPr>
          <p:cNvSpPr txBox="1"/>
          <p:nvPr/>
        </p:nvSpPr>
        <p:spPr>
          <a:xfrm>
            <a:off x="438150" y="271053"/>
            <a:ext cx="10265709" cy="8644546"/>
          </a:xfrm>
          <a:prstGeom prst="rect">
            <a:avLst/>
          </a:prstGeom>
          <a:noFill/>
        </p:spPr>
        <p:txBody>
          <a:bodyPr wrap="square">
            <a:spAutoFit/>
          </a:bodyPr>
          <a:lstStyle/>
          <a:p>
            <a:pPr marL="0" marR="0">
              <a:lnSpc>
                <a:spcPct val="115000"/>
              </a:lnSpc>
              <a:spcBef>
                <a:spcPts val="0"/>
              </a:spcBef>
              <a:spcAft>
                <a:spcPts val="1000"/>
              </a:spcAft>
            </a:pPr>
            <a:r>
              <a:rPr kumimoji="0" lang="en-CA" sz="3200" b="1" i="0" u="none" strike="noStrike" kern="1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Standing Committee Budget Approval</a:t>
            </a:r>
            <a:endParaRPr lang="en-CA" sz="3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CA" sz="1400" b="1"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CA" sz="2400" kern="100" dirty="0">
                <a:effectLst/>
                <a:latin typeface="Calibri" panose="020F0502020204030204" pitchFamily="34" charset="0"/>
                <a:ea typeface="Calibri" panose="020F0502020204030204" pitchFamily="34" charset="0"/>
                <a:cs typeface="Calibri" panose="020F0502020204030204" pitchFamily="34" charset="0"/>
              </a:rPr>
              <a:t>In its review the WG determined the </a:t>
            </a:r>
            <a:r>
              <a:rPr lang="en-CA" sz="2400" u="sng" kern="100" dirty="0">
                <a:effectLst/>
                <a:latin typeface="Calibri" panose="020F0502020204030204" pitchFamily="34" charset="0"/>
                <a:ea typeface="Calibri" panose="020F0502020204030204" pitchFamily="34" charset="0"/>
                <a:cs typeface="Calibri" panose="020F0502020204030204" pitchFamily="34" charset="0"/>
              </a:rPr>
              <a:t>current approval process</a:t>
            </a:r>
            <a:r>
              <a:rPr lang="en-CA" sz="2400" kern="100" dirty="0">
                <a:effectLst/>
                <a:latin typeface="Calibri" panose="020F0502020204030204" pitchFamily="34" charset="0"/>
                <a:ea typeface="Calibri" panose="020F0502020204030204" pitchFamily="34" charset="0"/>
                <a:cs typeface="Calibri" panose="020F0502020204030204" pitchFamily="34" charset="0"/>
              </a:rPr>
              <a:t> does not provide adequate and sufficient guidance with regard to the following:</a:t>
            </a:r>
          </a:p>
          <a:p>
            <a:pPr marL="342900" marR="0" lvl="0" indent="-342900">
              <a:lnSpc>
                <a:spcPct val="150000"/>
              </a:lnSpc>
              <a:spcBef>
                <a:spcPts val="0"/>
              </a:spcBef>
              <a:spcAft>
                <a:spcPts val="1000"/>
              </a:spcAft>
              <a:buFont typeface="Symbol" panose="05050102010706020507" pitchFamily="18" charset="2"/>
              <a:buChar char=""/>
            </a:pPr>
            <a:r>
              <a:rPr lang="en-CA" sz="2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Recommendation</a:t>
            </a:r>
            <a:r>
              <a:rPr lang="en-CA"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CA" sz="2400" kern="100" dirty="0">
                <a:effectLst/>
                <a:latin typeface="Calibri" panose="020F0502020204030204" pitchFamily="34" charset="0"/>
                <a:ea typeface="Calibri" panose="020F0502020204030204" pitchFamily="34" charset="0"/>
                <a:cs typeface="Calibri" panose="020F0502020204030204" pitchFamily="34" charset="0"/>
              </a:rPr>
              <a:t>– The Treasurer should provide to the Board the funds available based on the end of the prior year’s financial statement.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1000"/>
              </a:spcAft>
              <a:buFont typeface="Symbol" panose="05050102010706020507" pitchFamily="18" charset="2"/>
              <a:buChar char=""/>
            </a:pPr>
            <a:r>
              <a:rPr lang="en-CA" sz="2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Recommendation</a:t>
            </a:r>
            <a:r>
              <a:rPr lang="en-CA" sz="2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CA" sz="2400" kern="100" dirty="0">
                <a:effectLst/>
                <a:latin typeface="Calibri" panose="020F0502020204030204" pitchFamily="34" charset="0"/>
                <a:ea typeface="Calibri" panose="020F0502020204030204" pitchFamily="34" charset="0"/>
                <a:cs typeface="Calibri" panose="020F0502020204030204" pitchFamily="34" charset="0"/>
              </a:rPr>
              <a:t>– the club’s final decision on this WG report should provide the guidance for what is a RCLS </a:t>
            </a:r>
            <a:r>
              <a:rPr lang="en-CA" sz="2400" b="1" kern="100" dirty="0">
                <a:latin typeface="Calibri" panose="020F0502020204030204" pitchFamily="34" charset="0"/>
                <a:ea typeface="Calibri" panose="020F0502020204030204" pitchFamily="34" charset="0"/>
                <a:cs typeface="Calibri" panose="020F0502020204030204" pitchFamily="34" charset="0"/>
              </a:rPr>
              <a:t>P</a:t>
            </a:r>
            <a:r>
              <a:rPr lang="en-CA" sz="2400" b="1" kern="100" dirty="0">
                <a:effectLst/>
                <a:latin typeface="Calibri" panose="020F0502020204030204" pitchFamily="34" charset="0"/>
                <a:ea typeface="Calibri" panose="020F0502020204030204" pitchFamily="34" charset="0"/>
                <a:cs typeface="Calibri" panose="020F0502020204030204" pitchFamily="34" charset="0"/>
              </a:rPr>
              <a:t>rojec</a:t>
            </a:r>
            <a:r>
              <a:rPr lang="en-CA" sz="2400" kern="100" dirty="0">
                <a:effectLst/>
                <a:latin typeface="Calibri" panose="020F0502020204030204" pitchFamily="34" charset="0"/>
                <a:ea typeface="Calibri" panose="020F0502020204030204" pitchFamily="34" charset="0"/>
                <a:cs typeface="Calibri" panose="020F0502020204030204" pitchFamily="34" charset="0"/>
              </a:rPr>
              <a:t>t versus what is a </a:t>
            </a:r>
            <a:r>
              <a:rPr lang="en-CA" sz="2400" b="1" kern="100" dirty="0">
                <a:latin typeface="Calibri" panose="020F0502020204030204" pitchFamily="34" charset="0"/>
                <a:ea typeface="Calibri" panose="020F0502020204030204" pitchFamily="34" charset="0"/>
                <a:cs typeface="Calibri" panose="020F0502020204030204" pitchFamily="34" charset="0"/>
              </a:rPr>
              <a:t>S</a:t>
            </a:r>
            <a:r>
              <a:rPr lang="en-CA" sz="2400" b="1" kern="100" dirty="0">
                <a:effectLst/>
                <a:latin typeface="Calibri" panose="020F0502020204030204" pitchFamily="34" charset="0"/>
                <a:ea typeface="Calibri" panose="020F0502020204030204" pitchFamily="34" charset="0"/>
                <a:cs typeface="Calibri" panose="020F0502020204030204" pitchFamily="34" charset="0"/>
              </a:rPr>
              <a:t>ponsorship</a:t>
            </a:r>
            <a:r>
              <a:rPr lang="en-CA" sz="2400" kern="100" dirty="0">
                <a:effectLst/>
                <a:latin typeface="Calibri" panose="020F0502020204030204" pitchFamily="34" charset="0"/>
                <a:ea typeface="Calibri" panose="020F0502020204030204" pitchFamily="34" charset="0"/>
                <a:cs typeface="Calibri" panose="020F0502020204030204" pitchFamily="34"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1000"/>
              </a:spcAft>
              <a:buFont typeface="Symbol" panose="05050102010706020507" pitchFamily="18" charset="2"/>
              <a:buChar char=""/>
            </a:pPr>
            <a:r>
              <a:rPr lang="en-CA" sz="2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Recommendation</a:t>
            </a:r>
            <a:r>
              <a:rPr lang="en-CA" sz="2400" b="1" kern="100" dirty="0">
                <a:effectLst/>
                <a:latin typeface="Calibri" panose="020F0502020204030204" pitchFamily="34" charset="0"/>
                <a:ea typeface="Calibri" panose="020F0502020204030204" pitchFamily="34" charset="0"/>
                <a:cs typeface="Calibri" panose="020F0502020204030204" pitchFamily="34" charset="0"/>
              </a:rPr>
              <a:t> </a:t>
            </a:r>
            <a:r>
              <a:rPr lang="en-CA" sz="2400" kern="100" dirty="0">
                <a:effectLst/>
                <a:latin typeface="Calibri" panose="020F0502020204030204" pitchFamily="34" charset="0"/>
                <a:ea typeface="Calibri" panose="020F0502020204030204" pitchFamily="34" charset="0"/>
                <a:cs typeface="Calibri" panose="020F0502020204030204" pitchFamily="34" charset="0"/>
              </a:rPr>
              <a:t>– RCLS </a:t>
            </a:r>
            <a:r>
              <a:rPr lang="en-CA" sz="2400" b="1" kern="100" dirty="0">
                <a:effectLst/>
                <a:latin typeface="Calibri" panose="020F0502020204030204" pitchFamily="34" charset="0"/>
                <a:ea typeface="Calibri" panose="020F0502020204030204" pitchFamily="34" charset="0"/>
                <a:cs typeface="Calibri" panose="020F0502020204030204" pitchFamily="34" charset="0"/>
              </a:rPr>
              <a:t>Projects</a:t>
            </a:r>
            <a:r>
              <a:rPr lang="en-CA" sz="2400" kern="100" dirty="0">
                <a:effectLst/>
                <a:latin typeface="Calibri" panose="020F0502020204030204" pitchFamily="34" charset="0"/>
                <a:ea typeface="Calibri" panose="020F0502020204030204" pitchFamily="34" charset="0"/>
                <a:cs typeface="Calibri" panose="020F0502020204030204" pitchFamily="34" charset="0"/>
              </a:rPr>
              <a:t> should be funded first, with the balance of funds provided to the standing committees for </a:t>
            </a:r>
            <a:r>
              <a:rPr lang="en-CA" sz="2400" b="1" kern="100" dirty="0">
                <a:effectLst/>
                <a:latin typeface="Calibri" panose="020F0502020204030204" pitchFamily="34" charset="0"/>
                <a:ea typeface="Calibri" panose="020F0502020204030204" pitchFamily="34" charset="0"/>
                <a:cs typeface="Calibri" panose="020F0502020204030204" pitchFamily="34" charset="0"/>
              </a:rPr>
              <a:t>Sponsorship</a:t>
            </a:r>
            <a:r>
              <a:rPr lang="en-CA" sz="2400" kern="100" dirty="0">
                <a:effectLst/>
                <a:latin typeface="Calibri" panose="020F0502020204030204" pitchFamily="34" charset="0"/>
                <a:ea typeface="Calibri" panose="020F0502020204030204" pitchFamily="34" charset="0"/>
                <a:cs typeface="Calibri" panose="020F0502020204030204" pitchFamily="34" charset="0"/>
              </a:rPr>
              <a:t> funding.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1000"/>
              </a:spcAft>
              <a:buFont typeface="Symbol" panose="05050102010706020507" pitchFamily="18" charset="2"/>
              <a:buChar char=""/>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CA" sz="16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CA"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CA" sz="12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CA"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CA" sz="12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CA"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26A66BF8-9D01-EBBB-D3D6-050148CDF3F0}"/>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777934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524B53-445D-478C-FC05-06B4F14831A2}"/>
              </a:ext>
            </a:extLst>
          </p:cNvPr>
          <p:cNvSpPr txBox="1"/>
          <p:nvPr/>
        </p:nvSpPr>
        <p:spPr>
          <a:xfrm>
            <a:off x="342451" y="0"/>
            <a:ext cx="10910048" cy="6504345"/>
          </a:xfrm>
          <a:prstGeom prst="rect">
            <a:avLst/>
          </a:prstGeom>
          <a:noFill/>
        </p:spPr>
        <p:txBody>
          <a:bodyPr wrap="square">
            <a:spAutoFit/>
          </a:bodyPr>
          <a:lstStyle/>
          <a:p>
            <a:r>
              <a:rPr kumimoji="0" lang="en-CA" sz="2400" b="1" i="0" u="none" strike="noStrike" kern="1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CA" sz="2800" b="1" i="0" u="none" strike="noStrike" kern="1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Standing Committee Budget Approval</a:t>
            </a:r>
          </a:p>
          <a:p>
            <a:endParaRPr lang="en-CA" sz="2400" b="1" kern="1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lgn="l" defTabSz="457200" rtl="0" eaLnBrk="1" fontAlgn="auto" latinLnBrk="0" hangingPunct="1">
              <a:lnSpc>
                <a:spcPct val="150000"/>
              </a:lnSpc>
              <a:spcBef>
                <a:spcPts val="0"/>
              </a:spcBef>
              <a:spcAft>
                <a:spcPts val="0"/>
              </a:spcAft>
              <a:buClrTx/>
              <a:buSzTx/>
              <a:buFont typeface="Symbol" panose="05050102010706020507" pitchFamily="18" charset="2"/>
              <a:buChar char=""/>
              <a:tabLst/>
              <a:defRPr/>
            </a:pP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If a standing committee has not committed all funds in its annual budget prior to initial RCLS approval, how are the balance of funds (referred to as contingency funds) managed?   </a:t>
            </a:r>
            <a:endParaRPr kumimoji="0" lang="en-US"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50000"/>
              </a:lnSpc>
              <a:buFont typeface="Symbol" panose="05050102010706020507" pitchFamily="18" charset="2"/>
              <a:buChar char=""/>
              <a:defRPr/>
            </a:pP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Can the committee spend those funds as it subsequently determines, with no additional RCLS approval?  </a:t>
            </a:r>
            <a:r>
              <a:rPr kumimoji="0" lang="en-CA" sz="2200" b="1" i="0" u="none" strike="noStrike" kern="1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Recommendation</a:t>
            </a:r>
            <a:r>
              <a:rPr kumimoji="0" lang="en-CA" sz="2200" b="1"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a:t>
            </a: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up to $3000.</a:t>
            </a:r>
          </a:p>
          <a:p>
            <a:pPr marL="800100" lvl="1" indent="-342900">
              <a:lnSpc>
                <a:spcPct val="150000"/>
              </a:lnSpc>
              <a:buFont typeface="Symbol" panose="05050102010706020507" pitchFamily="18" charset="2"/>
              <a:buChar char=""/>
              <a:defRPr/>
            </a:pP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If approval is required, how is it to be done?</a:t>
            </a:r>
          </a:p>
          <a:p>
            <a:pPr lvl="1">
              <a:lnSpc>
                <a:spcPct val="150000"/>
              </a:lnSpc>
              <a:defRPr/>
            </a:pPr>
            <a:r>
              <a:rPr lang="en-CA" sz="2200" kern="100" dirty="0">
                <a:latin typeface="Calibri" panose="020F0502020204030204" pitchFamily="34" charset="0"/>
                <a:ea typeface="Calibri" panose="020F0502020204030204" pitchFamily="34" charset="0"/>
                <a:cs typeface="Calibri" panose="020F0502020204030204" pitchFamily="34" charset="0"/>
              </a:rPr>
              <a:t>    </a:t>
            </a: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a:t>
            </a:r>
            <a:r>
              <a:rPr kumimoji="0" lang="en-CA" sz="2200" b="1" i="0" u="none" strike="noStrike" kern="1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Recommendation</a:t>
            </a: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 require Board approval.</a:t>
            </a:r>
          </a:p>
          <a:p>
            <a:pPr marL="342900" marR="0" lvl="0" indent="-342900" algn="l" defTabSz="457200" rtl="0" eaLnBrk="1" fontAlgn="auto" latinLnBrk="0" hangingPunct="1">
              <a:lnSpc>
                <a:spcPct val="150000"/>
              </a:lnSpc>
              <a:spcBef>
                <a:spcPts val="0"/>
              </a:spcBef>
              <a:spcAft>
                <a:spcPts val="1000"/>
              </a:spcAft>
              <a:buClrTx/>
              <a:buSzTx/>
              <a:buFont typeface="Symbol" panose="05050102010706020507" pitchFamily="18" charset="2"/>
              <a:buChar char=""/>
              <a:tabLst/>
              <a:defRPr/>
            </a:pP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If a committee decides to alter the approved budget to reduce spending on a RCLS </a:t>
            </a:r>
            <a:r>
              <a:rPr kumimoji="0" lang="en-CA" sz="2200" b="1" i="1"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project </a:t>
            </a: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and re-direct the funds to another initiative, does that change require a RCLS approval?  </a:t>
            </a:r>
            <a:r>
              <a:rPr kumimoji="0" lang="en-CA" sz="2200" b="1" i="0" u="none" strike="noStrike" kern="1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Recommendation</a:t>
            </a: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 the proposed change to the spending on an approved  RCLS  </a:t>
            </a:r>
          </a:p>
          <a:p>
            <a:pPr marR="0" lvl="0" algn="l" defTabSz="457200" rtl="0" eaLnBrk="1" fontAlgn="auto" latinLnBrk="0" hangingPunct="1">
              <a:lnSpc>
                <a:spcPct val="150000"/>
              </a:lnSpc>
              <a:spcBef>
                <a:spcPts val="0"/>
              </a:spcBef>
              <a:spcAft>
                <a:spcPts val="1000"/>
              </a:spcAft>
              <a:buClrTx/>
              <a:buSzTx/>
              <a:tabLst/>
              <a:defRPr/>
            </a:pPr>
            <a:r>
              <a:rPr lang="en-CA" sz="2200" kern="100" dirty="0">
                <a:latin typeface="Calibri" panose="020F0502020204030204" pitchFamily="34" charset="0"/>
                <a:ea typeface="Calibri" panose="020F0502020204030204" pitchFamily="34" charset="0"/>
                <a:cs typeface="Calibri" panose="020F0502020204030204" pitchFamily="34" charset="0"/>
              </a:rPr>
              <a:t>      </a:t>
            </a:r>
            <a:r>
              <a:rPr kumimoji="0" lang="en-CA" sz="22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project shall follow the Article 8, Resolutions by-law process.</a:t>
            </a:r>
            <a:endParaRPr lang="en-CA" sz="2200" b="1" kern="1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pic>
        <p:nvPicPr>
          <p:cNvPr id="2" name="Picture 1">
            <a:extLst>
              <a:ext uri="{FF2B5EF4-FFF2-40B4-BE49-F238E27FC236}">
                <a16:creationId xmlns:a16="http://schemas.microsoft.com/office/drawing/2014/main" id="{7CF77BFC-889F-2FB4-8E3E-38316002A617}"/>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121068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3CD107-FE38-EB41-C4B4-7318EF8421E0}"/>
              </a:ext>
            </a:extLst>
          </p:cNvPr>
          <p:cNvSpPr txBox="1"/>
          <p:nvPr/>
        </p:nvSpPr>
        <p:spPr>
          <a:xfrm>
            <a:off x="784076" y="716550"/>
            <a:ext cx="9521750" cy="3779111"/>
          </a:xfrm>
          <a:prstGeom prst="rect">
            <a:avLst/>
          </a:prstGeom>
          <a:noFill/>
        </p:spPr>
        <p:txBody>
          <a:bodyPr wrap="square">
            <a:spAutoFit/>
          </a:bodyPr>
          <a:lstStyle/>
          <a:p>
            <a:pPr marR="0" lvl="0" algn="l" defTabSz="457200" rtl="0" eaLnBrk="1" fontAlgn="auto" latinLnBrk="0" hangingPunct="1">
              <a:lnSpc>
                <a:spcPct val="150000"/>
              </a:lnSpc>
              <a:spcBef>
                <a:spcPts val="0"/>
              </a:spcBef>
              <a:spcAft>
                <a:spcPts val="0"/>
              </a:spcAft>
              <a:buClrTx/>
              <a:buSzTx/>
              <a:tabLst/>
              <a:defRPr/>
            </a:pPr>
            <a:r>
              <a:rPr kumimoji="0" lang="en-CA" sz="3200" b="1" i="0" u="none" strike="noStrike" kern="1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4.    Review current assessment/evaluation process for RCLS potential projects.</a:t>
            </a:r>
            <a:endParaRPr kumimoji="0" lang="en-US" sz="3200" b="1" i="0" u="none" strike="noStrike" kern="1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1000"/>
              </a:spcAft>
            </a:pPr>
            <a:endParaRPr lang="en-CA" sz="28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R="0" lvl="0">
              <a:lnSpc>
                <a:spcPct val="115000"/>
              </a:lnSpc>
              <a:spcBef>
                <a:spcPts val="0"/>
              </a:spcBef>
              <a:spcAft>
                <a:spcPts val="1000"/>
              </a:spcAft>
            </a:pPr>
            <a:endParaRPr lang="en-CA" sz="28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CA" sz="2800" kern="100" dirty="0">
                <a:effectLst/>
                <a:latin typeface="Calibri" panose="020F0502020204030204" pitchFamily="34" charset="0"/>
                <a:ea typeface="Calibri" panose="020F0502020204030204" pitchFamily="34" charset="0"/>
                <a:cs typeface="Calibri" panose="020F0502020204030204" pitchFamily="34" charset="0"/>
              </a:rPr>
              <a:t>Each standing committee has criteria that are being used to assess or evaluate potential initiatives it could support.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8E544996-76E6-60EA-8E1C-5C8D5E171D3D}"/>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173517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E881B3-6FF4-A706-0D31-EDF5E35D0F75}"/>
              </a:ext>
            </a:extLst>
          </p:cNvPr>
          <p:cNvSpPr txBox="1"/>
          <p:nvPr/>
        </p:nvSpPr>
        <p:spPr>
          <a:xfrm>
            <a:off x="875963" y="1029466"/>
            <a:ext cx="9870926" cy="4846070"/>
          </a:xfrm>
          <a:prstGeom prst="rect">
            <a:avLst/>
          </a:prstGeom>
          <a:noFill/>
        </p:spPr>
        <p:txBody>
          <a:bodyPr wrap="square">
            <a:spAutoFit/>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CA" sz="3200" b="1" i="0" u="none" strike="noStrike" kern="1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Current assessment/evaluation process for RCLS potential projects.</a:t>
            </a:r>
            <a:endParaRPr kumimoji="0" lang="en-US" sz="3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CA" sz="32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CA" sz="3200" kern="100" dirty="0">
                <a:effectLst/>
                <a:latin typeface="Calibri" panose="020F0502020204030204" pitchFamily="34" charset="0"/>
                <a:ea typeface="Calibri" panose="020F0502020204030204" pitchFamily="34" charset="0"/>
                <a:cs typeface="Calibri" panose="020F0502020204030204" pitchFamily="34" charset="0"/>
              </a:rPr>
              <a:t>The criteria are useful tools. The ability to employ them with a clear understanding of the distinction between whether the committee is considering an initiative, a potential RCLS project or a sponsorship of another organization would be beneficial.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CB2A001A-8DCB-0DB5-428D-5A3ED7DB7C14}"/>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379732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97B5D9-4F8C-A7B0-3995-2C6BA8F4D78B}"/>
              </a:ext>
            </a:extLst>
          </p:cNvPr>
          <p:cNvSpPr txBox="1"/>
          <p:nvPr/>
        </p:nvSpPr>
        <p:spPr>
          <a:xfrm>
            <a:off x="885825" y="463488"/>
            <a:ext cx="10420349" cy="6495753"/>
          </a:xfrm>
          <a:prstGeom prst="rect">
            <a:avLst/>
          </a:prstGeom>
          <a:noFill/>
        </p:spPr>
        <p:txBody>
          <a:bodyPr wrap="square">
            <a:spAutoFit/>
          </a:bodyPr>
          <a:lstStyle/>
          <a:p>
            <a:pPr marR="0" lvl="0" algn="l" defTabSz="457200" rtl="0" eaLnBrk="1" fontAlgn="auto" latinLnBrk="0" hangingPunct="1">
              <a:lnSpc>
                <a:spcPct val="150000"/>
              </a:lnSpc>
              <a:spcBef>
                <a:spcPts val="0"/>
              </a:spcBef>
              <a:spcAft>
                <a:spcPts val="0"/>
              </a:spcAft>
              <a:buClrTx/>
              <a:buSzTx/>
              <a:tabLst/>
              <a:defRPr/>
            </a:pPr>
            <a:r>
              <a:rPr kumimoji="0" lang="en-CA" sz="3200" b="1" i="0" u="none" strike="noStrike" kern="1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Calibri" panose="020F0502020204030204" pitchFamily="34" charset="0"/>
              </a:rPr>
              <a:t>5.   Develop an understanding of the current sources of funds for RCLS.</a:t>
            </a:r>
            <a:endParaRPr kumimoji="0" lang="en-US" sz="3200" b="1" i="0" u="none" strike="noStrike" kern="1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a:lnSpc>
                <a:spcPct val="115000"/>
              </a:lnSpc>
              <a:spcBef>
                <a:spcPts val="0"/>
              </a:spcBef>
              <a:spcAft>
                <a:spcPts val="0"/>
              </a:spcAft>
            </a:pPr>
            <a:r>
              <a:rPr lang="en-CA" sz="2800" b="1" kern="100" dirty="0">
                <a:effectLst/>
                <a:latin typeface="Calibri" panose="020F0502020204030204" pitchFamily="34"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57150" marR="0" indent="-57150">
              <a:lnSpc>
                <a:spcPct val="115000"/>
              </a:lnSpc>
              <a:spcBef>
                <a:spcPts val="0"/>
              </a:spcBef>
              <a:spcAft>
                <a:spcPts val="0"/>
              </a:spcAft>
            </a:pPr>
            <a:r>
              <a:rPr lang="en-CA" sz="2800" b="1" kern="100" dirty="0">
                <a:effectLst/>
                <a:latin typeface="Calibri" panose="020F0502020204030204" pitchFamily="34" charset="0"/>
                <a:ea typeface="Calibri" panose="020F0502020204030204" pitchFamily="34" charset="0"/>
                <a:cs typeface="Calibri" panose="020F0502020204030204" pitchFamily="34" charset="0"/>
              </a:rPr>
              <a:t>Fundraising </a:t>
            </a:r>
            <a:r>
              <a:rPr lang="en-CA" sz="2800" kern="100" dirty="0">
                <a:effectLst/>
                <a:latin typeface="Calibri" panose="020F0502020204030204" pitchFamily="34" charset="0"/>
                <a:ea typeface="Calibri" panose="020F0502020204030204" pitchFamily="34" charset="0"/>
                <a:cs typeface="Calibri" panose="020F0502020204030204" pitchFamily="34" charset="0"/>
              </a:rPr>
              <a:t>– RCLS fundraising currently includes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Ornament sales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Donations by RCLS members (often for a specific project)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Rotary Grants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Donations by others e.g. insurance companies for the London Warms project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Raffle Box 50/50 Draws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Special sales e.g. Elton John tickets.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spcAft>
                <a:spcPts val="1000"/>
              </a:spcAft>
            </a:pPr>
            <a:r>
              <a:rPr lang="en-CA" sz="2800" kern="100" dirty="0">
                <a:effectLst/>
                <a:latin typeface="Calibri" panose="020F0502020204030204" pitchFamily="34"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0F10F185-7D1F-3C7F-BED7-62EAA7B20CAC}"/>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4086581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C45B4C-0028-526A-2C03-6D9BB6CE4B6D}"/>
              </a:ext>
            </a:extLst>
          </p:cNvPr>
          <p:cNvSpPr txBox="1"/>
          <p:nvPr/>
        </p:nvSpPr>
        <p:spPr>
          <a:xfrm>
            <a:off x="710006" y="515624"/>
            <a:ext cx="10617796" cy="5941114"/>
          </a:xfrm>
          <a:prstGeom prst="rect">
            <a:avLst/>
          </a:prstGeom>
          <a:noFill/>
        </p:spPr>
        <p:txBody>
          <a:bodyPr wrap="square">
            <a:spAutoFit/>
          </a:bodyPr>
          <a:lstStyle/>
          <a:p>
            <a:r>
              <a:rPr lang="en-CA" sz="2800" b="1" dirty="0">
                <a:solidFill>
                  <a:srgbClr val="FF0000"/>
                </a:solidFill>
                <a:effectLst/>
                <a:latin typeface="Calibri" panose="020F0502020204030204" pitchFamily="34" charset="0"/>
                <a:ea typeface="Calibri" panose="020F0502020204030204" pitchFamily="34" charset="0"/>
              </a:rPr>
              <a:t>Current Sources of Project and Sponsorship Funds for RCLS</a:t>
            </a:r>
          </a:p>
          <a:p>
            <a:endParaRPr lang="en-CA" sz="2800" b="1" dirty="0">
              <a:solidFill>
                <a:srgbClr val="FF0000"/>
              </a:solidFill>
              <a:latin typeface="Calibri" panose="020F0502020204030204" pitchFamily="34" charset="0"/>
              <a:ea typeface="Calibri" panose="020F0502020204030204" pitchFamily="34" charset="0"/>
            </a:endParaRPr>
          </a:p>
          <a:p>
            <a:endParaRPr lang="en-CA" sz="2800" b="1" dirty="0">
              <a:solidFill>
                <a:srgbClr val="FF0000"/>
              </a:solidFill>
              <a:latin typeface="Calibri" panose="020F0502020204030204" pitchFamily="34" charset="0"/>
              <a:ea typeface="Calibri" panose="020F0502020204030204" pitchFamily="34" charset="0"/>
            </a:endParaRPr>
          </a:p>
          <a:p>
            <a:pPr marL="114300" marR="0">
              <a:lnSpc>
                <a:spcPct val="115000"/>
              </a:lnSpc>
              <a:spcBef>
                <a:spcPts val="0"/>
              </a:spcBef>
              <a:spcAft>
                <a:spcPts val="0"/>
              </a:spcAft>
            </a:pPr>
            <a:r>
              <a:rPr lang="en-CA" sz="2800" kern="100" dirty="0">
                <a:effectLst/>
                <a:latin typeface="Calibri" panose="020F0502020204030204" pitchFamily="34" charset="0"/>
                <a:ea typeface="Calibri" panose="020F0502020204030204" pitchFamily="34" charset="0"/>
                <a:cs typeface="Calibri" panose="020F0502020204030204" pitchFamily="34" charset="0"/>
              </a:rPr>
              <a:t>The total funds raised has tended to decline over the past years due to: </a:t>
            </a:r>
          </a:p>
          <a:p>
            <a:pPr marL="114300" marR="0">
              <a:lnSpc>
                <a:spcPct val="115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Most recently, the lockdown and contact restrictions from COVID.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latin typeface="Calibri" panose="020F0502020204030204" pitchFamily="34" charset="0"/>
                <a:ea typeface="Calibri" panose="020F0502020204030204" pitchFamily="34" charset="0"/>
                <a:cs typeface="Calibri" panose="020F0502020204030204" pitchFamily="34" charset="0"/>
              </a:rPr>
              <a:t>T</a:t>
            </a:r>
            <a:r>
              <a:rPr lang="en-CA" sz="2800" kern="100" dirty="0">
                <a:effectLst/>
                <a:latin typeface="Calibri" panose="020F0502020204030204" pitchFamily="34" charset="0"/>
                <a:ea typeface="Calibri" panose="020F0502020204030204" pitchFamily="34" charset="0"/>
                <a:cs typeface="Calibri" panose="020F0502020204030204" pitchFamily="34" charset="0"/>
              </a:rPr>
              <a:t>he reduced number of club members.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Perhaps some burnout by club members.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CA" sz="2800" kern="100" dirty="0">
                <a:effectLst/>
                <a:latin typeface="Calibri" panose="020F0502020204030204" pitchFamily="34" charset="0"/>
                <a:ea typeface="Calibri" panose="020F0502020204030204" pitchFamily="34" charset="0"/>
                <a:cs typeface="Calibri" panose="020F0502020204030204" pitchFamily="34" charset="0"/>
              </a:rPr>
              <a:t>The limited number of club members who volunteer for</a:t>
            </a:r>
          </a:p>
          <a:p>
            <a:pPr marR="0" lvl="0">
              <a:lnSpc>
                <a:spcPct val="115000"/>
              </a:lnSpc>
              <a:spcBef>
                <a:spcPts val="0"/>
              </a:spcBef>
              <a:spcAft>
                <a:spcPts val="1000"/>
              </a:spcAft>
            </a:pPr>
            <a:r>
              <a:rPr lang="en-CA" sz="2800" kern="100" dirty="0">
                <a:latin typeface="Calibri" panose="020F0502020204030204" pitchFamily="34" charset="0"/>
                <a:ea typeface="Calibri" panose="020F0502020204030204" pitchFamily="34" charset="0"/>
                <a:cs typeface="Calibri" panose="020F0502020204030204" pitchFamily="34" charset="0"/>
              </a:rPr>
              <a:t>    </a:t>
            </a:r>
            <a:r>
              <a:rPr lang="en-CA" sz="2800" kern="100" dirty="0">
                <a:effectLst/>
                <a:latin typeface="Calibri" panose="020F0502020204030204" pitchFamily="34" charset="0"/>
                <a:ea typeface="Calibri" panose="020F0502020204030204" pitchFamily="34" charset="0"/>
                <a:cs typeface="Calibri" panose="020F0502020204030204" pitchFamily="34" charset="0"/>
              </a:rPr>
              <a:t> fundraising stints.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200" b="1" dirty="0">
              <a:solidFill>
                <a:srgbClr val="FF0000"/>
              </a:solidFill>
              <a:latin typeface="Calibri" panose="020F0502020204030204" pitchFamily="34" charset="0"/>
              <a:ea typeface="Calibri" panose="020F0502020204030204" pitchFamily="34" charset="0"/>
            </a:endParaRPr>
          </a:p>
          <a:p>
            <a:endParaRPr lang="en-CA" sz="1200" b="1" dirty="0">
              <a:solidFill>
                <a:srgbClr val="FF0000"/>
              </a:solidFill>
              <a:latin typeface="Calibri" panose="020F0502020204030204" pitchFamily="34" charset="0"/>
              <a:ea typeface="Calibri" panose="020F0502020204030204" pitchFamily="34" charset="0"/>
            </a:endParaRPr>
          </a:p>
          <a:p>
            <a:endParaRPr lang="en-CA" sz="1200" b="1" dirty="0">
              <a:solidFill>
                <a:srgbClr val="FF0000"/>
              </a:solidFill>
              <a:latin typeface="Calibri" panose="020F0502020204030204" pitchFamily="34" charset="0"/>
              <a:ea typeface="Calibri" panose="020F0502020204030204" pitchFamily="34" charset="0"/>
            </a:endParaRPr>
          </a:p>
          <a:p>
            <a:endParaRPr lang="en-US" dirty="0"/>
          </a:p>
        </p:txBody>
      </p:sp>
      <p:pic>
        <p:nvPicPr>
          <p:cNvPr id="2" name="Picture 1">
            <a:extLst>
              <a:ext uri="{FF2B5EF4-FFF2-40B4-BE49-F238E27FC236}">
                <a16:creationId xmlns:a16="http://schemas.microsoft.com/office/drawing/2014/main" id="{271AC59E-94A5-E60C-AFD3-348923BB19BB}"/>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2882843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A76347-9C27-5351-FCAA-258D5D1716CC}"/>
              </a:ext>
            </a:extLst>
          </p:cNvPr>
          <p:cNvSpPr txBox="1"/>
          <p:nvPr/>
        </p:nvSpPr>
        <p:spPr>
          <a:xfrm>
            <a:off x="315781" y="366456"/>
            <a:ext cx="11401425" cy="72737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8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mn-cs"/>
              </a:rPr>
              <a:t>Current Sources of Project and Sponsorship Funds for RCLS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28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mn-cs"/>
            </a:endParaRPr>
          </a:p>
          <a:p>
            <a:pPr marL="114300" marR="0">
              <a:lnSpc>
                <a:spcPct val="115000"/>
              </a:lnSpc>
              <a:spcBef>
                <a:spcPts val="0"/>
              </a:spcBef>
              <a:spcAft>
                <a:spcPts val="1000"/>
              </a:spcAft>
            </a:pPr>
            <a:r>
              <a:rPr kumimoji="0" lang="en-CA" sz="28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mn-cs"/>
              </a:rPr>
              <a:t>Ornament Sales - </a:t>
            </a:r>
            <a:r>
              <a:rPr lang="en-CA" sz="28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Recommendation</a:t>
            </a:r>
            <a:r>
              <a:rPr lang="en-CA" sz="2800" kern="100" dirty="0">
                <a:effectLst/>
                <a:latin typeface="Calibri" panose="020F0502020204030204" pitchFamily="34" charset="0"/>
                <a:ea typeface="Calibri" panose="020F0502020204030204" pitchFamily="34" charset="0"/>
                <a:cs typeface="Calibri" panose="020F0502020204030204" pitchFamily="34" charset="0"/>
              </a:rPr>
              <a:t> - There should be an assessment of the sales history of the ornaments struck to date, in order to determine what has influenced or caused the best sellers. This could assist with picking future winners.  </a:t>
            </a:r>
          </a:p>
          <a:p>
            <a:pPr marL="114300" marR="0">
              <a:lnSpc>
                <a:spcPct val="115000"/>
              </a:lnSpc>
              <a:spcBef>
                <a:spcPts val="0"/>
              </a:spcBef>
              <a:spcAft>
                <a:spcPts val="1000"/>
              </a:spcAft>
            </a:pPr>
            <a:r>
              <a:rPr lang="en-CA" sz="28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Recommendation</a:t>
            </a:r>
            <a:r>
              <a:rPr lang="en-CA" sz="2800" kern="100" dirty="0">
                <a:effectLst/>
                <a:latin typeface="Calibri" panose="020F0502020204030204" pitchFamily="34" charset="0"/>
                <a:ea typeface="Calibri" panose="020F0502020204030204" pitchFamily="34" charset="0"/>
                <a:cs typeface="Calibri" panose="020F0502020204030204" pitchFamily="34" charset="0"/>
              </a:rPr>
              <a:t> – the ad hoc Ornament Committee should evaluate and recommend to the club alternate ways of discounting or otherwise promoting the sale of the inventoried ornaments. </a:t>
            </a:r>
          </a:p>
          <a:p>
            <a:pPr marL="114300" marR="0">
              <a:lnSpc>
                <a:spcPct val="115000"/>
              </a:lnSpc>
              <a:spcBef>
                <a:spcPts val="0"/>
              </a:spcBef>
              <a:spcAft>
                <a:spcPts val="1000"/>
              </a:spcAft>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a:lnSpc>
                <a:spcPct val="115000"/>
              </a:lnSpc>
              <a:spcBef>
                <a:spcPts val="0"/>
              </a:spcBef>
              <a:spcAft>
                <a:spcPts val="1000"/>
              </a:spcAft>
            </a:pPr>
            <a:r>
              <a:rPr lang="en-CA" sz="28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Raffle Box </a:t>
            </a:r>
            <a:r>
              <a:rPr lang="en-CA" sz="2800" b="1" kern="100" dirty="0">
                <a:effectLst/>
                <a:latin typeface="Calibri" panose="020F0502020204030204" pitchFamily="34" charset="0"/>
                <a:ea typeface="Calibri" panose="020F0502020204030204" pitchFamily="34" charset="0"/>
                <a:cs typeface="Calibri" panose="020F0502020204030204" pitchFamily="34" charset="0"/>
              </a:rPr>
              <a:t>- </a:t>
            </a:r>
            <a:r>
              <a:rPr lang="en-CA" sz="28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Recommendation</a:t>
            </a:r>
            <a:r>
              <a:rPr lang="en-CA" sz="2800" b="1" kern="100" dirty="0">
                <a:effectLst/>
                <a:latin typeface="Calibri" panose="020F0502020204030204" pitchFamily="34" charset="0"/>
                <a:ea typeface="Calibri" panose="020F0502020204030204" pitchFamily="34" charset="0"/>
                <a:cs typeface="Calibri" panose="020F0502020204030204" pitchFamily="34" charset="0"/>
              </a:rPr>
              <a:t> -</a:t>
            </a:r>
            <a:r>
              <a:rPr lang="en-CA" sz="2800" kern="100" dirty="0">
                <a:effectLst/>
                <a:latin typeface="Calibri" panose="020F0502020204030204" pitchFamily="34" charset="0"/>
                <a:ea typeface="Calibri" panose="020F0502020204030204" pitchFamily="34" charset="0"/>
                <a:cs typeface="Calibri" panose="020F0502020204030204" pitchFamily="34" charset="0"/>
              </a:rPr>
              <a:t> The Raffle Box should receive </a:t>
            </a:r>
          </a:p>
          <a:p>
            <a:pPr marL="114300" marR="0">
              <a:lnSpc>
                <a:spcPct val="115000"/>
              </a:lnSpc>
              <a:spcBef>
                <a:spcPts val="0"/>
              </a:spcBef>
              <a:spcAft>
                <a:spcPts val="1000"/>
              </a:spcAft>
            </a:pPr>
            <a:r>
              <a:rPr lang="en-CA" sz="2800" kern="100" dirty="0">
                <a:effectLst/>
                <a:latin typeface="Calibri" panose="020F0502020204030204" pitchFamily="34" charset="0"/>
                <a:ea typeface="Calibri" panose="020F0502020204030204" pitchFamily="34" charset="0"/>
                <a:cs typeface="Calibri" panose="020F0502020204030204" pitchFamily="34" charset="0"/>
              </a:rPr>
              <a:t>periodic review to assess its continued viability and value.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0">
              <a:lnSpc>
                <a:spcPct val="115000"/>
              </a:lnSpc>
              <a:spcBef>
                <a:spcPts val="0"/>
              </a:spcBef>
              <a:spcAft>
                <a:spcPts val="1000"/>
              </a:spcAft>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24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mn-cs"/>
            </a:endParaRPr>
          </a:p>
        </p:txBody>
      </p:sp>
      <p:pic>
        <p:nvPicPr>
          <p:cNvPr id="2" name="Picture 1">
            <a:extLst>
              <a:ext uri="{FF2B5EF4-FFF2-40B4-BE49-F238E27FC236}">
                <a16:creationId xmlns:a16="http://schemas.microsoft.com/office/drawing/2014/main" id="{39603125-6E41-5FC7-BCEA-B9B46B12179C}"/>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394363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3A9F-57DD-D1E2-D362-299AEAB061D2}"/>
              </a:ext>
            </a:extLst>
          </p:cNvPr>
          <p:cNvSpPr txBox="1">
            <a:spLocks/>
          </p:cNvSpPr>
          <p:nvPr/>
        </p:nvSpPr>
        <p:spPr>
          <a:xfrm>
            <a:off x="674146" y="559399"/>
            <a:ext cx="9144000" cy="116205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4300" marR="0" algn="ctr">
              <a:lnSpc>
                <a:spcPct val="115000"/>
              </a:lnSpc>
              <a:spcBef>
                <a:spcPts val="0"/>
              </a:spcBef>
              <a:spcAft>
                <a:spcPts val="0"/>
              </a:spcAft>
            </a:pPr>
            <a:r>
              <a:rPr lang="en-CA" sz="3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Overall Observations and Recommendations from the Working Group</a:t>
            </a:r>
            <a:endParaRPr lang="en-US" sz="32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 marR="0" algn="ctr">
              <a:lnSpc>
                <a:spcPct val="115000"/>
              </a:lnSpc>
              <a:spcBef>
                <a:spcPts val="0"/>
              </a:spcBef>
              <a:spcAft>
                <a:spcPts val="0"/>
              </a:spcAft>
            </a:pPr>
            <a:r>
              <a:rPr lang="en-CA" sz="16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4572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RCLS should continuously recognize and promote its primary </a:t>
            </a:r>
            <a:r>
              <a:rPr kumimoji="0" lang="en-CA"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PURPOSE: </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571500" marR="0" lvl="0" indent="0" algn="l" defTabSz="457200" rtl="0" eaLnBrk="1" fontAlgn="auto" latinLnBrk="0" hangingPunct="1">
              <a:lnSpc>
                <a:spcPct val="115000"/>
              </a:lnSpc>
              <a:spcBef>
                <a:spcPts val="0"/>
              </a:spcBef>
              <a:spcAft>
                <a:spcPts val="0"/>
              </a:spcAft>
              <a:buClrTx/>
              <a:buSzTx/>
              <a:buFontTx/>
              <a:buNone/>
              <a:tabLst/>
              <a:defRPr/>
            </a:pPr>
            <a:endParaRPr kumimoji="0" lang="en-CA" sz="2800" b="0"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571500" marR="0" lvl="0" indent="0" algn="l" defTabSz="457200" rtl="0" eaLnBrk="1" fontAlgn="auto" latinLnBrk="0" hangingPunct="1">
              <a:lnSpc>
                <a:spcPct val="115000"/>
              </a:lnSpc>
              <a:spcBef>
                <a:spcPts val="0"/>
              </a:spcBef>
              <a:spcAft>
                <a:spcPts val="0"/>
              </a:spcAft>
              <a:buClrTx/>
              <a:buSzTx/>
              <a:buFontTx/>
              <a:buNone/>
              <a:tabLst/>
              <a:defRPr/>
            </a:pPr>
            <a:r>
              <a:rPr kumimoji="0" lang="en-CA" sz="2800" b="0"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CA" sz="2800" b="1" i="1"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Support youth and other vulnerable community members, and have a positive impact through programs both locally and internationally.”</a:t>
            </a:r>
          </a:p>
        </p:txBody>
      </p:sp>
      <p:pic>
        <p:nvPicPr>
          <p:cNvPr id="3" name="Picture 2">
            <a:extLst>
              <a:ext uri="{FF2B5EF4-FFF2-40B4-BE49-F238E27FC236}">
                <a16:creationId xmlns:a16="http://schemas.microsoft.com/office/drawing/2014/main" id="{67236FC9-ABA8-8AEB-4CA7-156C17585015}"/>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466528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E839B-04AA-7579-B76A-F1DD277B1430}"/>
              </a:ext>
            </a:extLst>
          </p:cNvPr>
          <p:cNvSpPr>
            <a:spLocks noGrp="1"/>
          </p:cNvSpPr>
          <p:nvPr>
            <p:ph type="ctrTitle"/>
          </p:nvPr>
        </p:nvSpPr>
        <p:spPr/>
        <p:txBody>
          <a:bodyPr>
            <a:normAutofit/>
          </a:bodyPr>
          <a:lstStyle/>
          <a:p>
            <a:pPr marL="0" marR="0">
              <a:lnSpc>
                <a:spcPct val="115000"/>
              </a:lnSpc>
              <a:spcBef>
                <a:spcPts val="0"/>
              </a:spcBef>
              <a:spcAft>
                <a:spcPts val="1000"/>
              </a:spcAft>
            </a:pPr>
            <a:r>
              <a:rPr lang="en-CA" sz="4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Rotary Club of London South</a:t>
            </a:r>
            <a:br>
              <a:rPr lang="en-US" sz="4000" kern="100" dirty="0">
                <a:effectLst/>
                <a:latin typeface="Calibri" panose="020F0502020204030204" pitchFamily="34" charset="0"/>
                <a:ea typeface="Calibri" panose="020F0502020204030204" pitchFamily="34" charset="0"/>
                <a:cs typeface="Times New Roman" panose="02020603050405020304" pitchFamily="18" charset="0"/>
              </a:rPr>
            </a:br>
            <a:r>
              <a:rPr lang="en-CA" sz="40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Working Group on Projects and Approvals</a:t>
            </a:r>
            <a:br>
              <a:rPr lang="en-US" sz="40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
        <p:nvSpPr>
          <p:cNvPr id="3" name="Subtitle 2">
            <a:extLst>
              <a:ext uri="{FF2B5EF4-FFF2-40B4-BE49-F238E27FC236}">
                <a16:creationId xmlns:a16="http://schemas.microsoft.com/office/drawing/2014/main" id="{D26EC23D-7B24-E0D2-7C26-2240648C67C8}"/>
              </a:ext>
            </a:extLst>
          </p:cNvPr>
          <p:cNvSpPr>
            <a:spLocks noGrp="1"/>
          </p:cNvSpPr>
          <p:nvPr>
            <p:ph type="subTitle" idx="1"/>
          </p:nvPr>
        </p:nvSpPr>
        <p:spPr>
          <a:xfrm>
            <a:off x="1524000" y="3602038"/>
            <a:ext cx="9144000" cy="1911256"/>
          </a:xfrm>
        </p:spPr>
        <p:txBody>
          <a:bodyPr>
            <a:normAutofit/>
          </a:bodyPr>
          <a:lstStyle/>
          <a:p>
            <a:endParaRPr lang="en-US" dirty="0"/>
          </a:p>
          <a:p>
            <a:r>
              <a:rPr lang="en-US" dirty="0"/>
              <a:t>RCLS Board Presentation</a:t>
            </a:r>
          </a:p>
          <a:p>
            <a:endParaRPr lang="en-US" dirty="0"/>
          </a:p>
          <a:p>
            <a:r>
              <a:rPr lang="en-US" dirty="0"/>
              <a:t>June 2023</a:t>
            </a:r>
          </a:p>
        </p:txBody>
      </p:sp>
      <p:pic>
        <p:nvPicPr>
          <p:cNvPr id="6" name="Picture 5">
            <a:extLst>
              <a:ext uri="{FF2B5EF4-FFF2-40B4-BE49-F238E27FC236}">
                <a16:creationId xmlns:a16="http://schemas.microsoft.com/office/drawing/2014/main" id="{ACC23D16-0D6D-E5FC-70A0-C94243482A11}"/>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96937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AADEC2-2C81-27C5-2568-07413E654376}"/>
              </a:ext>
            </a:extLst>
          </p:cNvPr>
          <p:cNvSpPr txBox="1"/>
          <p:nvPr/>
        </p:nvSpPr>
        <p:spPr>
          <a:xfrm>
            <a:off x="473784" y="424267"/>
            <a:ext cx="10326893" cy="6009466"/>
          </a:xfrm>
          <a:prstGeom prst="rect">
            <a:avLst/>
          </a:prstGeom>
          <a:noFill/>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RCLS should act immediately on the results and recommendations of the Working Group on Projects and Approvals report, once approved by RCLS.</a:t>
            </a: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571500" marR="0">
              <a:lnSpc>
                <a:spcPct val="115000"/>
              </a:lnSpc>
              <a:spcBef>
                <a:spcPts val="0"/>
              </a:spcBef>
              <a:spcAft>
                <a:spcPts val="0"/>
              </a:spcAft>
            </a:pP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RCLS should recognize our more limited membership resources and re-think our total fundraising goals.</a:t>
            </a:r>
          </a:p>
          <a:p>
            <a:pPr marL="342900" marR="0" lvl="0" indent="-342900">
              <a:lnSpc>
                <a:spcPct val="115000"/>
              </a:lnSpc>
              <a:spcBef>
                <a:spcPts val="0"/>
              </a:spcBef>
              <a:spcAft>
                <a:spcPts val="0"/>
              </a:spcAft>
              <a:buFont typeface="Symbol" panose="05050102010706020507" pitchFamily="18" charset="2"/>
              <a:buChar char=""/>
            </a:pP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RCLS should make a decision to focus on a specific, total club membership supported, fundraising initiative.</a:t>
            </a:r>
          </a:p>
          <a:p>
            <a:pPr marR="0" lvl="0">
              <a:lnSpc>
                <a:spcPct val="115000"/>
              </a:lnSpc>
              <a:spcBef>
                <a:spcPts val="0"/>
              </a:spcBef>
              <a:spcAft>
                <a:spcPts val="0"/>
              </a:spcAft>
            </a:pP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RCLS should focus its resources on its projects first and sponsorships second.</a:t>
            </a: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BAD35318-886D-0E5D-1756-E926269AFAAE}"/>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128638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F1E6E0-9F8C-09C2-AA93-C1CDD0CCDC6F}"/>
              </a:ext>
            </a:extLst>
          </p:cNvPr>
          <p:cNvSpPr txBox="1"/>
          <p:nvPr/>
        </p:nvSpPr>
        <p:spPr>
          <a:xfrm>
            <a:off x="618565" y="620354"/>
            <a:ext cx="10954870" cy="5747151"/>
          </a:xfrm>
          <a:prstGeom prst="rect">
            <a:avLst/>
          </a:prstGeom>
          <a:noFill/>
        </p:spPr>
        <p:txBody>
          <a:bodyPr wrap="square">
            <a:spAutoFit/>
          </a:bodyPr>
          <a:lstStyle/>
          <a:p>
            <a:pPr marL="0" marR="0" algn="ctr">
              <a:lnSpc>
                <a:spcPct val="115000"/>
              </a:lnSpc>
              <a:spcBef>
                <a:spcPts val="0"/>
              </a:spcBef>
              <a:spcAft>
                <a:spcPts val="1000"/>
              </a:spcAft>
            </a:pPr>
            <a:r>
              <a:rPr lang="en-CA" sz="1600" b="1" dirty="0">
                <a:effectLst/>
                <a:latin typeface="Arial" panose="020B0604020202020204" pitchFamily="34" charset="0"/>
                <a:ea typeface="Calibri" panose="020F0502020204030204" pitchFamily="34" charset="0"/>
                <a:cs typeface="Times New Roman" panose="02020603050405020304" pitchFamily="18" charset="0"/>
              </a:rPr>
              <a:t>2020 Strategic Review Input</a:t>
            </a:r>
          </a:p>
          <a:p>
            <a:pPr marL="0" marR="0" algn="ctr">
              <a:lnSpc>
                <a:spcPct val="115000"/>
              </a:lnSpc>
              <a:spcBef>
                <a:spcPts val="0"/>
              </a:spcBef>
              <a:spcAft>
                <a:spcPts val="1000"/>
              </a:spcAft>
            </a:pPr>
            <a:r>
              <a:rPr lang="en-CA" sz="1600" b="1" dirty="0">
                <a:effectLst/>
                <a:latin typeface="Arial" panose="020B0604020202020204" pitchFamily="34" charset="0"/>
                <a:ea typeface="Calibri" panose="020F0502020204030204" pitchFamily="34" charset="0"/>
                <a:cs typeface="Times New Roman" panose="02020603050405020304" pitchFamily="18" charset="0"/>
              </a:rPr>
              <a:t>RCLS PURPOSES </a:t>
            </a:r>
          </a:p>
          <a:p>
            <a:pPr marL="342900" marR="0" lvl="0" indent="-342900">
              <a:lnSpc>
                <a:spcPct val="115000"/>
              </a:lnSpc>
              <a:spcBef>
                <a:spcPts val="0"/>
              </a:spcBef>
              <a:spcAft>
                <a:spcPts val="0"/>
              </a:spcAft>
              <a:buFont typeface="Symbol" panose="05050102010706020507" pitchFamily="18" charset="2"/>
              <a:buChar char=""/>
            </a:pPr>
            <a:r>
              <a:rPr lang="en-CA" sz="1600" dirty="0">
                <a:effectLst/>
                <a:latin typeface="Arial" panose="020B0604020202020204" pitchFamily="34" charset="0"/>
                <a:ea typeface="Calibri" panose="020F0502020204030204" pitchFamily="34" charset="0"/>
                <a:cs typeface="Times New Roman" panose="02020603050405020304" pitchFamily="18" charset="0"/>
              </a:rPr>
              <a:t>Undertake tightly focused projects, locally and internationally, that can make a difference socially, economically and culturally, and, that gain recognition for our Club and Rotary International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CA" sz="1600" dirty="0">
                <a:effectLst/>
                <a:latin typeface="Arial" panose="020B0604020202020204" pitchFamily="34" charset="0"/>
                <a:ea typeface="Calibri" panose="020F0502020204030204" pitchFamily="34" charset="0"/>
                <a:cs typeface="Times New Roman" panose="02020603050405020304" pitchFamily="18" charset="0"/>
              </a:rPr>
              <a:t>Support youth and other vulnerable community members, and have a positive impact through programs, both locally and internationally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CA" sz="1600" dirty="0">
                <a:effectLst/>
                <a:latin typeface="Arial" panose="020B0604020202020204" pitchFamily="34" charset="0"/>
                <a:ea typeface="Calibri" panose="020F0502020204030204" pitchFamily="34" charset="0"/>
                <a:cs typeface="Times New Roman" panose="02020603050405020304" pitchFamily="18" charset="0"/>
              </a:rPr>
              <a:t>Sustain a reputation as a hard-working, high energy, strong fellowship Club which will attract new members and retain members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CA" sz="16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CA"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Projects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CA"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breakout feedback to the plenary for the Purposes session emphasized an important point </a:t>
            </a:r>
            <a:r>
              <a:rPr lang="en-CA" sz="16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wrt</a:t>
            </a:r>
            <a:r>
              <a:rPr lang="en-CA"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the first Purpose stated above.  There is a desire for “simplicity of projects”. The sense was that the Club should have one or two major projects and reduce the number of little projects or cheque writing projects. There was discussion that the reputation of the Club could be for supporting communities with projects.  There was an interest in partnering with other clubs.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CA"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Also “sweat equity” by members does not necessarily mean sweating.  It simply means participating and supporting the Club’s projects or fundraising e.g. selling ornaments, flipping pancakes, etc. </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endParaRPr lang="en-CA" sz="14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361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62712C-7F30-A293-5F30-EFBD90B88237}"/>
              </a:ext>
            </a:extLst>
          </p:cNvPr>
          <p:cNvSpPr txBox="1"/>
          <p:nvPr/>
        </p:nvSpPr>
        <p:spPr>
          <a:xfrm>
            <a:off x="1081087" y="961159"/>
            <a:ext cx="10029825" cy="4587025"/>
          </a:xfrm>
          <a:prstGeom prst="rect">
            <a:avLst/>
          </a:prstGeom>
          <a:noFill/>
        </p:spPr>
        <p:txBody>
          <a:bodyPr wrap="square">
            <a:spAutoFit/>
          </a:bodyPr>
          <a:lstStyle/>
          <a:p>
            <a:pPr marL="0" marR="0" algn="ctr">
              <a:lnSpc>
                <a:spcPct val="115000"/>
              </a:lnSpc>
              <a:spcBef>
                <a:spcPts val="0"/>
              </a:spcBef>
              <a:spcAft>
                <a:spcPts val="1000"/>
              </a:spcAft>
            </a:pPr>
            <a:r>
              <a:rPr lang="en-CA" sz="24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Issues addressed by the Working Group </a:t>
            </a:r>
            <a:endParaRPr lang="en-US"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CA" sz="2000" kern="100" dirty="0">
                <a:effectLst/>
                <a:latin typeface="Calibri" panose="020F0502020204030204" pitchFamily="34" charset="0"/>
                <a:ea typeface="Calibri" panose="020F0502020204030204" pitchFamily="34" charset="0"/>
                <a:cs typeface="Calibri" panose="020F0502020204030204" pitchFamily="34" charset="0"/>
              </a:rPr>
              <a:t>Develop an understanding of, and definition for, Rotary Club of London South (RCLS) projects.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CA" sz="2000" kern="100" dirty="0">
                <a:effectLst/>
                <a:latin typeface="Calibri" panose="020F0502020204030204" pitchFamily="34" charset="0"/>
                <a:ea typeface="Calibri" panose="020F0502020204030204" pitchFamily="34" charset="0"/>
                <a:cs typeface="Calibri" panose="020F0502020204030204" pitchFamily="34" charset="0"/>
              </a:rPr>
              <a:t>Develop an understanding and definition for other organizations’ projects which RCLS could sponsor.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CA" sz="2000" kern="100" dirty="0">
                <a:effectLst/>
                <a:latin typeface="Calibri" panose="020F0502020204030204" pitchFamily="34" charset="0"/>
                <a:ea typeface="Calibri" panose="020F0502020204030204" pitchFamily="34" charset="0"/>
                <a:cs typeface="Calibri" panose="020F0502020204030204" pitchFamily="34" charset="0"/>
              </a:rPr>
              <a:t>Review and assess the current RCLS development and approval process for the two standing committee’s budgets.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CA" sz="2000" kern="100" dirty="0">
                <a:effectLst/>
                <a:latin typeface="Calibri" panose="020F0502020204030204" pitchFamily="34" charset="0"/>
                <a:ea typeface="Calibri" panose="020F0502020204030204" pitchFamily="34" charset="0"/>
                <a:cs typeface="Calibri" panose="020F0502020204030204" pitchFamily="34" charset="0"/>
              </a:rPr>
              <a:t>Review current assessment/evaluation process for RCLS potential projects.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CA" sz="2000" kern="100" dirty="0">
                <a:effectLst/>
                <a:latin typeface="Calibri" panose="020F0502020204030204" pitchFamily="34" charset="0"/>
                <a:ea typeface="Calibri" panose="020F0502020204030204" pitchFamily="34" charset="0"/>
                <a:cs typeface="Calibri" panose="020F0502020204030204" pitchFamily="34" charset="0"/>
              </a:rPr>
              <a:t>Develop an understanding of the current sources of funds for RCLS.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50000"/>
              </a:lnSpc>
              <a:spcBef>
                <a:spcPts val="0"/>
              </a:spcBef>
              <a:spcAft>
                <a:spcPts val="1000"/>
              </a:spcAft>
            </a:pPr>
            <a:r>
              <a:rPr lang="en-CA" sz="1200" kern="100" dirty="0">
                <a:effectLst/>
                <a:latin typeface="Calibri" panose="020F0502020204030204" pitchFamily="34" charset="0"/>
                <a:ea typeface="Calibri" panose="020F0502020204030204" pitchFamily="34" charset="0"/>
                <a:cs typeface="Calibri" panose="020F0502020204030204" pitchFamily="34"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C65CE289-5D6F-ED8C-0D44-27B4149F49C4}"/>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2861667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907994-445C-B5BB-E28D-DB86DCC6AE92}"/>
              </a:ext>
            </a:extLst>
          </p:cNvPr>
          <p:cNvSpPr txBox="1"/>
          <p:nvPr/>
        </p:nvSpPr>
        <p:spPr>
          <a:xfrm>
            <a:off x="742277" y="707257"/>
            <a:ext cx="8961120" cy="3934090"/>
          </a:xfrm>
          <a:prstGeom prst="rect">
            <a:avLst/>
          </a:prstGeom>
          <a:noFill/>
        </p:spPr>
        <p:txBody>
          <a:bodyPr wrap="square">
            <a:spAutoFit/>
          </a:bodyPr>
          <a:lstStyle/>
          <a:p>
            <a:pPr marL="514350" marR="0" indent="-514350">
              <a:lnSpc>
                <a:spcPct val="115000"/>
              </a:lnSpc>
              <a:spcBef>
                <a:spcPts val="0"/>
              </a:spcBef>
              <a:spcAft>
                <a:spcPts val="1000"/>
              </a:spcAft>
              <a:buAutoNum type="arabicPeriod"/>
            </a:pPr>
            <a:r>
              <a:rPr lang="en-CA" sz="28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Develop an Understanding of, and definition for, Rotary Club  of London South (RCLS) Projects</a:t>
            </a:r>
          </a:p>
          <a:p>
            <a:pPr marL="514350" marR="0" indent="-514350">
              <a:lnSpc>
                <a:spcPct val="115000"/>
              </a:lnSpc>
              <a:spcBef>
                <a:spcPts val="0"/>
              </a:spcBef>
              <a:spcAft>
                <a:spcPts val="1000"/>
              </a:spcAft>
              <a:buAutoNum type="arabicPeriod"/>
            </a:pPr>
            <a:endParaRPr lang="en-CA" sz="2800" b="1" kern="100"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CA" sz="2400" b="1" kern="100" dirty="0">
                <a:effectLst/>
                <a:latin typeface="Calibri" panose="020F0502020204030204" pitchFamily="34" charset="0"/>
                <a:ea typeface="Calibri" panose="020F0502020204030204" pitchFamily="34" charset="0"/>
                <a:cs typeface="Calibri" panose="020F0502020204030204" pitchFamily="34" charset="0"/>
              </a:rPr>
              <a:t>Definition</a:t>
            </a:r>
            <a:r>
              <a:rPr lang="en-CA" sz="2400" kern="100" dirty="0">
                <a:effectLst/>
                <a:latin typeface="Calibri" panose="020F0502020204030204" pitchFamily="34" charset="0"/>
                <a:ea typeface="Calibri" panose="020F0502020204030204" pitchFamily="34" charset="0"/>
                <a:cs typeface="Calibri" panose="020F0502020204030204" pitchFamily="34" charset="0"/>
              </a:rPr>
              <a:t> – an activity or initiative which will not occur without support by RCLS.  The project shall be approved by the RCLS membership and can extend over a defined, or open, period of time. It will also have a pre-determined total financial commitment from RCLS funds, for the entire project, on an annualized basis.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C07AC74E-DF95-AAF3-28C0-C0E14CF2C902}"/>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77398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F1D644-07B1-CBE8-B10A-0B2633D8F8A8}"/>
              </a:ext>
            </a:extLst>
          </p:cNvPr>
          <p:cNvSpPr txBox="1"/>
          <p:nvPr/>
        </p:nvSpPr>
        <p:spPr>
          <a:xfrm>
            <a:off x="1752599" y="1351508"/>
            <a:ext cx="8543925" cy="4401205"/>
          </a:xfrm>
          <a:prstGeom prst="rect">
            <a:avLst/>
          </a:prstGeom>
          <a:noFill/>
        </p:spPr>
        <p:txBody>
          <a:bodyPr wrap="square">
            <a:spAutoFit/>
          </a:bodyPr>
          <a:lstStyle/>
          <a:p>
            <a:r>
              <a:rPr kumimoji="0" lang="en-CA"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Background</a:t>
            </a: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 Support by RCLS for a project can be in the form of: </a:t>
            </a: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monetary funds (RCLS dollars or Rotary Grants) </a:t>
            </a: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volunteer time </a:t>
            </a: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insurance coverage </a:t>
            </a: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b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Added funding and volunteer time support for a project, could come from members themselves, and non-RCLS member parties. </a:t>
            </a:r>
            <a:endParaRPr lang="en-US" sz="2800" dirty="0"/>
          </a:p>
        </p:txBody>
      </p:sp>
      <p:pic>
        <p:nvPicPr>
          <p:cNvPr id="2" name="Picture 1">
            <a:extLst>
              <a:ext uri="{FF2B5EF4-FFF2-40B4-BE49-F238E27FC236}">
                <a16:creationId xmlns:a16="http://schemas.microsoft.com/office/drawing/2014/main" id="{29285E45-96CC-0B74-E99F-C781BE2CF635}"/>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35575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547B71-1932-7CF4-BACE-80882136BDB3}"/>
              </a:ext>
            </a:extLst>
          </p:cNvPr>
          <p:cNvSpPr txBox="1"/>
          <p:nvPr/>
        </p:nvSpPr>
        <p:spPr>
          <a:xfrm>
            <a:off x="1011218" y="621144"/>
            <a:ext cx="8857129" cy="5018425"/>
          </a:xfrm>
          <a:prstGeom prst="rect">
            <a:avLst/>
          </a:prstGeom>
          <a:noFill/>
        </p:spPr>
        <p:txBody>
          <a:bodyPr wrap="square">
            <a:spAutoFit/>
          </a:bodyPr>
          <a:lstStyle/>
          <a:p>
            <a:pPr marL="0" marR="0" fontAlgn="base">
              <a:lnSpc>
                <a:spcPct val="115000"/>
              </a:lnSpc>
              <a:spcBef>
                <a:spcPts val="0"/>
              </a:spcBef>
              <a:spcAft>
                <a:spcPts val="0"/>
              </a:spcAft>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Currently the following are RCLS Projects:</a:t>
            </a: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15000"/>
              </a:lnSpc>
              <a:spcBef>
                <a:spcPts val="0"/>
              </a:spcBef>
              <a:spcAft>
                <a:spcPts val="0"/>
              </a:spcAft>
            </a:pPr>
            <a:r>
              <a:rPr lang="en-CA" sz="2800" kern="100" dirty="0">
                <a:effectLst/>
                <a:latin typeface="Calibri" panose="020F0502020204030204" pitchFamily="34"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London Warm </a:t>
            </a:r>
            <a:r>
              <a:rPr lang="en-CA" sz="2800" kern="100" dirty="0">
                <a:effectLst/>
                <a:latin typeface="Calibri" panose="020F0502020204030204" pitchFamily="34" charset="0"/>
                <a:ea typeface="Calibri" panose="020F0502020204030204" pitchFamily="34" charset="0"/>
                <a:cs typeface="Calibri" panose="020F0502020204030204" pitchFamily="34" charset="0"/>
              </a:rPr>
              <a:t>(monetary funds, volunteer time) plus (Canada Helps)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Community Fridge London </a:t>
            </a:r>
            <a:r>
              <a:rPr lang="en-CA" sz="2800" kern="100" dirty="0">
                <a:effectLst/>
                <a:latin typeface="Calibri" panose="020F0502020204030204" pitchFamily="34" charset="0"/>
                <a:ea typeface="Calibri" panose="020F0502020204030204" pitchFamily="34" charset="0"/>
                <a:cs typeface="Calibri" panose="020F0502020204030204" pitchFamily="34" charset="0"/>
              </a:rPr>
              <a:t>(insurance, volunteer time, monetary funds) plus (Canada Helps)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Integrated Water and Menstrual Hygiene Management Project</a:t>
            </a:r>
            <a:r>
              <a:rPr lang="en-CA" sz="2800" kern="100" dirty="0">
                <a:effectLst/>
                <a:latin typeface="Calibri" panose="020F0502020204030204" pitchFamily="34" charset="0"/>
                <a:ea typeface="Calibri" panose="020F0502020204030204" pitchFamily="34" charset="0"/>
                <a:cs typeface="Calibri" panose="020F0502020204030204" pitchFamily="34" charset="0"/>
              </a:rPr>
              <a:t> (monetary funds, volunteer time) plus (Canada Helps)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5000"/>
              </a:lnSpc>
              <a:spcBef>
                <a:spcPts val="0"/>
              </a:spcBef>
              <a:spcAft>
                <a:spcPts val="0"/>
              </a:spcAft>
              <a:buFont typeface="Symbol" panose="05050102010706020507" pitchFamily="18" charset="2"/>
              <a:buChar char=""/>
            </a:pPr>
            <a:r>
              <a:rPr lang="en-CA" sz="28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Thanksgiving Turkeys </a:t>
            </a:r>
            <a:r>
              <a:rPr lang="en-CA" sz="2800" kern="100" dirty="0">
                <a:effectLst/>
                <a:latin typeface="Calibri" panose="020F0502020204030204" pitchFamily="34" charset="0"/>
                <a:ea typeface="Calibri" panose="020F0502020204030204" pitchFamily="34" charset="0"/>
                <a:cs typeface="Calibri" panose="020F0502020204030204" pitchFamily="34" charset="0"/>
              </a:rPr>
              <a:t>(monetary funds, volunteer time)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8138FBFB-E5AC-C5AD-7B80-0088E427EC0A}"/>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175195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882FEF-9C73-A5A5-0531-845E504D78D5}"/>
              </a:ext>
            </a:extLst>
          </p:cNvPr>
          <p:cNvSpPr txBox="1"/>
          <p:nvPr/>
        </p:nvSpPr>
        <p:spPr>
          <a:xfrm>
            <a:off x="868231" y="1034213"/>
            <a:ext cx="9986682" cy="5292731"/>
          </a:xfrm>
          <a:prstGeom prst="rect">
            <a:avLst/>
          </a:prstGeom>
          <a:noFill/>
        </p:spPr>
        <p:txBody>
          <a:bodyPr wrap="square">
            <a:spAutoFit/>
          </a:bodyPr>
          <a:lstStyle/>
          <a:p>
            <a:pPr algn="ctr"/>
            <a:r>
              <a:rPr lang="en-CA" sz="3200" dirty="0">
                <a:solidFill>
                  <a:srgbClr val="C00000"/>
                </a:solidFill>
                <a:effectLst/>
                <a:latin typeface="Calibri" panose="020F0502020204030204" pitchFamily="34" charset="0"/>
                <a:ea typeface="Calibri" panose="020F0502020204030204" pitchFamily="34" charset="0"/>
              </a:rPr>
              <a:t>Project Approval    </a:t>
            </a:r>
          </a:p>
          <a:p>
            <a:endParaRPr lang="en-CA" sz="3200" dirty="0">
              <a:latin typeface="Calibri" panose="020F0502020204030204" pitchFamily="34" charset="0"/>
              <a:ea typeface="Calibri" panose="020F0502020204030204" pitchFamily="34" charset="0"/>
            </a:endParaRPr>
          </a:p>
          <a:p>
            <a:endParaRPr lang="en-CA" sz="3200" dirty="0">
              <a:latin typeface="Calibri" panose="020F0502020204030204" pitchFamily="34" charset="0"/>
              <a:ea typeface="Calibri" panose="020F0502020204030204" pitchFamily="34" charset="0"/>
            </a:endParaRPr>
          </a:p>
          <a:p>
            <a:r>
              <a:rPr lang="en-CA" sz="3200" dirty="0">
                <a:effectLst/>
                <a:latin typeface="Calibri" panose="020F0502020204030204" pitchFamily="34" charset="0"/>
                <a:ea typeface="Calibri" panose="020F0502020204030204" pitchFamily="34" charset="0"/>
              </a:rPr>
              <a:t>A potential RCLS project can be created by either a standing committee submitting a resolution to the Board and membership, or by an individual submitting a resolution. RCLS by-law Article 8 shall be employed.</a:t>
            </a:r>
          </a:p>
          <a:p>
            <a:endParaRPr lang="en-CA" sz="2400" dirty="0">
              <a:latin typeface="Calibri" panose="020F0502020204030204" pitchFamily="34" charset="0"/>
              <a:ea typeface="Calibri" panose="020F0502020204030204" pitchFamily="34" charset="0"/>
            </a:endParaRPr>
          </a:p>
          <a:p>
            <a:endParaRPr lang="en-CA" sz="2400" dirty="0">
              <a:effectLst/>
              <a:latin typeface="Calibri" panose="020F0502020204030204" pitchFamily="34" charset="0"/>
              <a:ea typeface="Calibri" panose="020F0502020204030204" pitchFamily="34" charset="0"/>
            </a:endParaRPr>
          </a:p>
          <a:p>
            <a:pPr marL="0" marR="0">
              <a:lnSpc>
                <a:spcPct val="115000"/>
              </a:lnSpc>
              <a:spcBef>
                <a:spcPts val="0"/>
              </a:spcBef>
              <a:spcAft>
                <a:spcPts val="1000"/>
              </a:spcAft>
            </a:pPr>
            <a:r>
              <a:rPr lang="en-CA" sz="2400" kern="100" dirty="0">
                <a:effectLst/>
                <a:latin typeface="Calibri" panose="020F0502020204030204" pitchFamily="34" charset="0"/>
                <a:ea typeface="Calibri" panose="020F0502020204030204" pitchFamily="34" charset="0"/>
                <a:cs typeface="Calibri" panose="020F0502020204030204" pitchFamily="34"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200" dirty="0">
              <a:effectLst/>
              <a:latin typeface="Calibri" panose="020F0502020204030204" pitchFamily="34" charset="0"/>
              <a:ea typeface="Calibri" panose="020F0502020204030204" pitchFamily="34" charset="0"/>
            </a:endParaRPr>
          </a:p>
          <a:p>
            <a:endParaRPr lang="en-US" dirty="0"/>
          </a:p>
        </p:txBody>
      </p:sp>
      <p:pic>
        <p:nvPicPr>
          <p:cNvPr id="2" name="Picture 1">
            <a:extLst>
              <a:ext uri="{FF2B5EF4-FFF2-40B4-BE49-F238E27FC236}">
                <a16:creationId xmlns:a16="http://schemas.microsoft.com/office/drawing/2014/main" id="{5E8C3A19-7222-29E2-8A11-6C6B82FBCC64}"/>
              </a:ext>
            </a:extLst>
          </p:cNvPr>
          <p:cNvPicPr>
            <a:picLocks noChangeAspect="1"/>
          </p:cNvPicPr>
          <p:nvPr/>
        </p:nvPicPr>
        <p:blipFill>
          <a:blip r:embed="rId2"/>
          <a:stretch>
            <a:fillRect/>
          </a:stretch>
        </p:blipFill>
        <p:spPr>
          <a:xfrm>
            <a:off x="9525870" y="6041065"/>
            <a:ext cx="2658086" cy="816935"/>
          </a:xfrm>
          <a:prstGeom prst="rect">
            <a:avLst/>
          </a:prstGeom>
        </p:spPr>
      </p:pic>
    </p:spTree>
    <p:extLst>
      <p:ext uri="{BB962C8B-B14F-4D97-AF65-F5344CB8AC3E}">
        <p14:creationId xmlns:p14="http://schemas.microsoft.com/office/powerpoint/2010/main" val="85348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882FEF-9C73-A5A5-0531-845E504D78D5}"/>
              </a:ext>
            </a:extLst>
          </p:cNvPr>
          <p:cNvSpPr txBox="1"/>
          <p:nvPr/>
        </p:nvSpPr>
        <p:spPr>
          <a:xfrm>
            <a:off x="1339327" y="1067653"/>
            <a:ext cx="8308489" cy="4394023"/>
          </a:xfrm>
          <a:prstGeom prst="rect">
            <a:avLst/>
          </a:prstGeom>
          <a:noFill/>
        </p:spPr>
        <p:txBody>
          <a:bodyPr wrap="square">
            <a:spAutoFit/>
          </a:bodyPr>
          <a:lstStyle/>
          <a:p>
            <a:pPr>
              <a:lnSpc>
                <a:spcPct val="115000"/>
              </a:lnSpc>
              <a:spcAft>
                <a:spcPts val="1000"/>
              </a:spcAft>
            </a:pPr>
            <a:r>
              <a:rPr lang="en-CA" sz="28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  Develop an understanding and definition for other organizations’ projects which RCLS could sponsor.</a:t>
            </a:r>
            <a:endParaRPr lang="en-US" sz="2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2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CA" sz="2800"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Definition </a:t>
            </a:r>
            <a:r>
              <a:rPr kumimoji="0" lang="en-CA"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an activity or project owned or managed by another organization, which RCLS sponsors by providing financial support, and/or, volunteer time.</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BA17CFCF-BBFE-C042-4B4D-BCA86461053E}"/>
              </a:ext>
            </a:extLst>
          </p:cNvPr>
          <p:cNvPicPr>
            <a:picLocks noChangeAspect="1"/>
          </p:cNvPicPr>
          <p:nvPr/>
        </p:nvPicPr>
        <p:blipFill>
          <a:blip r:embed="rId2"/>
          <a:stretch>
            <a:fillRect/>
          </a:stretch>
        </p:blipFill>
        <p:spPr>
          <a:xfrm>
            <a:off x="9533914" y="6041065"/>
            <a:ext cx="2658086" cy="816935"/>
          </a:xfrm>
          <a:prstGeom prst="rect">
            <a:avLst/>
          </a:prstGeom>
        </p:spPr>
      </p:pic>
    </p:spTree>
    <p:extLst>
      <p:ext uri="{BB962C8B-B14F-4D97-AF65-F5344CB8AC3E}">
        <p14:creationId xmlns:p14="http://schemas.microsoft.com/office/powerpoint/2010/main" val="122220042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15198</TotalTime>
  <Words>1360</Words>
  <Application>Microsoft Office PowerPoint</Application>
  <PresentationFormat>Widescreen</PresentationFormat>
  <Paragraphs>139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Symbol</vt:lpstr>
      <vt:lpstr>Wingdings 3</vt:lpstr>
      <vt:lpstr>Slice</vt:lpstr>
      <vt:lpstr>PowerPoint Presentation</vt:lpstr>
      <vt:lpstr>Rotary Club of London South Working Group on Projects and Approvals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Club of London South Working Group on Projects and Approvals</dc:title>
  <dc:creator>Don Fraser</dc:creator>
  <cp:lastModifiedBy>Don Fraser</cp:lastModifiedBy>
  <cp:revision>25</cp:revision>
  <dcterms:created xsi:type="dcterms:W3CDTF">2023-05-30T14:22:28Z</dcterms:created>
  <dcterms:modified xsi:type="dcterms:W3CDTF">2023-08-20T13:48:38Z</dcterms:modified>
</cp:coreProperties>
</file>