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sldIdLst>
    <p:sldId id="256" r:id="rId2"/>
    <p:sldId id="259" r:id="rId3"/>
    <p:sldId id="260" r:id="rId4"/>
    <p:sldId id="257" r:id="rId5"/>
    <p:sldId id="258" r:id="rId6"/>
    <p:sldId id="261" r:id="rId7"/>
    <p:sldId id="262" r:id="rId8"/>
    <p:sldId id="263" r:id="rId9"/>
    <p:sldId id="264" r:id="rId10"/>
    <p:sldId id="265" r:id="rId11"/>
  </p:sldIdLst>
  <p:sldSz cx="12192000" cy="68580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53" autoAdjust="0"/>
    <p:restoredTop sz="94660"/>
  </p:normalViewPr>
  <p:slideViewPr>
    <p:cSldViewPr snapToGrid="0">
      <p:cViewPr>
        <p:scale>
          <a:sx n="80" d="100"/>
          <a:sy n="80" d="100"/>
        </p:scale>
        <p:origin x="293" y="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50666DC1-CD27-4874-9484-9D06C59FE4D0}"/>
              </a:ext>
            </a:extLst>
          </p:cNvPr>
          <p:cNvSpPr/>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77579F-F417-47C2-AC03-911CCED021DB}"/>
              </a:ext>
            </a:extLst>
          </p:cNvPr>
          <p:cNvSpPr>
            <a:spLocks noGrp="1"/>
          </p:cNvSpPr>
          <p:nvPr>
            <p:ph type="ctrTitle"/>
          </p:nvPr>
        </p:nvSpPr>
        <p:spPr>
          <a:xfrm>
            <a:off x="484552" y="447675"/>
            <a:ext cx="8397511" cy="2714625"/>
          </a:xfrm>
        </p:spPr>
        <p:txBody>
          <a:bodyPr anchor="b">
            <a:normAutofit/>
          </a:bodyPr>
          <a:lstStyle>
            <a:lvl1pPr algn="l">
              <a:defRPr sz="540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643E600-28DA-4780-9E00-2E12F74FF621}"/>
              </a:ext>
            </a:extLst>
          </p:cNvPr>
          <p:cNvSpPr>
            <a:spLocks noGrp="1"/>
          </p:cNvSpPr>
          <p:nvPr>
            <p:ph type="subTitle" idx="1"/>
          </p:nvPr>
        </p:nvSpPr>
        <p:spPr>
          <a:xfrm>
            <a:off x="484552" y="3602037"/>
            <a:ext cx="8397511" cy="2460625"/>
          </a:xfrm>
        </p:spPr>
        <p:txBody>
          <a:bodyPr>
            <a:normAutofit/>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0E6F1DC-ADFB-42C9-AB34-FCB38C8123FC}"/>
              </a:ext>
            </a:extLst>
          </p:cNvPr>
          <p:cNvSpPr>
            <a:spLocks noGrp="1"/>
          </p:cNvSpPr>
          <p:nvPr>
            <p:ph type="dt" sz="half" idx="10"/>
          </p:nvPr>
        </p:nvSpPr>
        <p:spPr/>
        <p:txBody>
          <a:bodyPr/>
          <a:lstStyle/>
          <a:p>
            <a:fld id="{92538219-6E45-4D12-B767-46F92D5844D4}" type="datetime1">
              <a:rPr lang="en-US" smtClean="0"/>
              <a:t>9/25/2025</a:t>
            </a:fld>
            <a:endParaRPr lang="en-US"/>
          </a:p>
        </p:txBody>
      </p:sp>
      <p:sp>
        <p:nvSpPr>
          <p:cNvPr id="5" name="Footer Placeholder 4">
            <a:extLst>
              <a:ext uri="{FF2B5EF4-FFF2-40B4-BE49-F238E27FC236}">
                <a16:creationId xmlns:a16="http://schemas.microsoft.com/office/drawing/2014/main" id="{EE799E6D-BBA8-4A15-94DA-DBE8A4FDE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803C82-8719-4FAC-94BF-2A91335FB58A}"/>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469848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68A33-CB96-4CB1-9941-753BD0824C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3EB269-70DF-4510-A313-336226558E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EA3CC-B2DC-4E87-826C-B885A7E62819}"/>
              </a:ext>
            </a:extLst>
          </p:cNvPr>
          <p:cNvSpPr>
            <a:spLocks noGrp="1"/>
          </p:cNvSpPr>
          <p:nvPr>
            <p:ph type="dt" sz="half" idx="10"/>
          </p:nvPr>
        </p:nvSpPr>
        <p:spPr/>
        <p:txBody>
          <a:bodyPr/>
          <a:lstStyle/>
          <a:p>
            <a:fld id="{836430B8-6059-41E5-A5DC-C07A76F5859A}" type="datetime1">
              <a:rPr lang="en-US" smtClean="0"/>
              <a:t>9/25/2025</a:t>
            </a:fld>
            <a:endParaRPr lang="en-US"/>
          </a:p>
        </p:txBody>
      </p:sp>
      <p:sp>
        <p:nvSpPr>
          <p:cNvPr id="5" name="Footer Placeholder 4">
            <a:extLst>
              <a:ext uri="{FF2B5EF4-FFF2-40B4-BE49-F238E27FC236}">
                <a16:creationId xmlns:a16="http://schemas.microsoft.com/office/drawing/2014/main" id="{7AF37F52-A7C4-4E21-A12A-02546D4775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6031F-5A79-48A7-8EDC-DDD9A9E4B9F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407684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188483-96C4-4E9C-AA6A-E70005461AEE}"/>
              </a:ext>
            </a:extLst>
          </p:cNvPr>
          <p:cNvSpPr/>
          <p:nvPr/>
        </p:nvSpPr>
        <p:spPr>
          <a:xfrm>
            <a:off x="9144000" y="0"/>
            <a:ext cx="3048000" cy="6854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0E4FCD54-7F0B-446E-9998-93E7BD7CE74D}"/>
              </a:ext>
            </a:extLst>
          </p:cNvPr>
          <p:cNvSpPr>
            <a:spLocks noGrp="1"/>
          </p:cNvSpPr>
          <p:nvPr>
            <p:ph type="title" orient="vert"/>
          </p:nvPr>
        </p:nvSpPr>
        <p:spPr>
          <a:xfrm>
            <a:off x="9534222" y="365125"/>
            <a:ext cx="2238678"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0766238-BBF1-4672-BC09-746C6967E5DF}"/>
              </a:ext>
            </a:extLst>
          </p:cNvPr>
          <p:cNvSpPr>
            <a:spLocks noGrp="1"/>
          </p:cNvSpPr>
          <p:nvPr>
            <p:ph type="body" orient="vert" idx="1"/>
          </p:nvPr>
        </p:nvSpPr>
        <p:spPr>
          <a:xfrm>
            <a:off x="484552" y="365125"/>
            <a:ext cx="837406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8F32A5-B67B-45C1-B454-12E9FBE0C869}"/>
              </a:ext>
            </a:extLst>
          </p:cNvPr>
          <p:cNvSpPr>
            <a:spLocks noGrp="1"/>
          </p:cNvSpPr>
          <p:nvPr>
            <p:ph type="dt" sz="half" idx="10"/>
          </p:nvPr>
        </p:nvSpPr>
        <p:spPr/>
        <p:txBody>
          <a:bodyPr/>
          <a:lstStyle/>
          <a:p>
            <a:fld id="{A09D0CB7-D16E-4358-B7F4-EA4A24554592}" type="datetime1">
              <a:rPr lang="en-US" smtClean="0"/>
              <a:t>9/25/2025</a:t>
            </a:fld>
            <a:endParaRPr lang="en-US"/>
          </a:p>
        </p:txBody>
      </p:sp>
      <p:sp>
        <p:nvSpPr>
          <p:cNvPr id="5" name="Footer Placeholder 4">
            <a:extLst>
              <a:ext uri="{FF2B5EF4-FFF2-40B4-BE49-F238E27FC236}">
                <a16:creationId xmlns:a16="http://schemas.microsoft.com/office/drawing/2014/main" id="{48E91896-9441-4636-89D5-84E5932A1EDB}"/>
              </a:ext>
            </a:extLst>
          </p:cNvPr>
          <p:cNvSpPr>
            <a:spLocks noGrp="1"/>
          </p:cNvSpPr>
          <p:nvPr>
            <p:ph type="ftr" sz="quarter" idx="11"/>
          </p:nvPr>
        </p:nvSpPr>
        <p:spPr>
          <a:xfrm>
            <a:off x="3228110" y="6356350"/>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88937DFE-7F48-4EB0-83BC-A93F342D2618}"/>
              </a:ext>
            </a:extLst>
          </p:cNvPr>
          <p:cNvSpPr>
            <a:spLocks noGrp="1"/>
          </p:cNvSpPr>
          <p:nvPr>
            <p:ph type="sldNum" sz="quarter" idx="12"/>
          </p:nvPr>
        </p:nvSpPr>
        <p:spPr/>
        <p:txBody>
          <a:bodyPr/>
          <a:lstStyle>
            <a:lvl1pPr>
              <a:defRPr>
                <a:solidFill>
                  <a:schemeClr val="bg1">
                    <a:alpha val="80000"/>
                  </a:schemeClr>
                </a:solidFill>
              </a:defRPr>
            </a:lvl1pPr>
          </a:lstStyle>
          <a:p>
            <a:fld id="{1F646F3F-274D-499B-ABBE-824EB4ABDC3D}" type="slidenum">
              <a:rPr lang="en-US" smtClean="0"/>
              <a:pPr/>
              <a:t>‹#›</a:t>
            </a:fld>
            <a:endParaRPr lang="en-US" dirty="0"/>
          </a:p>
        </p:txBody>
      </p:sp>
    </p:spTree>
    <p:extLst>
      <p:ext uri="{BB962C8B-B14F-4D97-AF65-F5344CB8AC3E}">
        <p14:creationId xmlns:p14="http://schemas.microsoft.com/office/powerpoint/2010/main" val="2898489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9CF16-986E-4D90-AA40-CDB46E2332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A6F14DA-A783-43BC-8F15-95408B89DE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58C48B6-C394-452A-94D9-D4802755D841}"/>
              </a:ext>
            </a:extLst>
          </p:cNvPr>
          <p:cNvSpPr>
            <a:spLocks noGrp="1"/>
          </p:cNvSpPr>
          <p:nvPr>
            <p:ph type="dt" sz="half" idx="10"/>
          </p:nvPr>
        </p:nvSpPr>
        <p:spPr/>
        <p:txBody>
          <a:bodyPr/>
          <a:lstStyle/>
          <a:p>
            <a:fld id="{8BB296A2-D8F0-4E17-BFD0-A6C902250D59}" type="datetime1">
              <a:rPr lang="en-US" smtClean="0"/>
              <a:t>9/25/2025</a:t>
            </a:fld>
            <a:endParaRPr lang="en-US"/>
          </a:p>
        </p:txBody>
      </p:sp>
      <p:sp>
        <p:nvSpPr>
          <p:cNvPr id="5" name="Footer Placeholder 4">
            <a:extLst>
              <a:ext uri="{FF2B5EF4-FFF2-40B4-BE49-F238E27FC236}">
                <a16:creationId xmlns:a16="http://schemas.microsoft.com/office/drawing/2014/main" id="{43858A8A-3DD0-41C8-9F48-F4309FA19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706C92-7C02-4D34-B3E5-D549A7A36BD3}"/>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153907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66F9FA-E6B8-4CFC-B3F1-0C075546EE33}"/>
              </a:ext>
            </a:extLst>
          </p:cNvPr>
          <p:cNvSpPr/>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16F270-B2AA-4935-885F-5924B1F63A3E}"/>
              </a:ext>
            </a:extLst>
          </p:cNvPr>
          <p:cNvSpPr>
            <a:spLocks noGrp="1"/>
          </p:cNvSpPr>
          <p:nvPr>
            <p:ph type="title"/>
          </p:nvPr>
        </p:nvSpPr>
        <p:spPr>
          <a:xfrm>
            <a:off x="484552" y="457200"/>
            <a:ext cx="10862898" cy="272415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22658E-3D87-4D5A-A602-847153CC4845}"/>
              </a:ext>
            </a:extLst>
          </p:cNvPr>
          <p:cNvSpPr>
            <a:spLocks noGrp="1"/>
          </p:cNvSpPr>
          <p:nvPr>
            <p:ph type="body" idx="1"/>
          </p:nvPr>
        </p:nvSpPr>
        <p:spPr>
          <a:xfrm>
            <a:off x="484552" y="3695701"/>
            <a:ext cx="10862898" cy="2393950"/>
          </a:xfrm>
        </p:spPr>
        <p:txBody>
          <a:bodyPr>
            <a:normAutofit/>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FAB1D84-A229-45B1-BD42-0DC0CE9F8DE9}"/>
              </a:ext>
            </a:extLst>
          </p:cNvPr>
          <p:cNvSpPr>
            <a:spLocks noGrp="1"/>
          </p:cNvSpPr>
          <p:nvPr>
            <p:ph type="dt" sz="half" idx="10"/>
          </p:nvPr>
        </p:nvSpPr>
        <p:spPr/>
        <p:txBody>
          <a:bodyPr/>
          <a:lstStyle/>
          <a:p>
            <a:fld id="{D9108C9C-1ACB-4C84-A002-C7E0E45B937A}" type="datetime1">
              <a:rPr lang="en-US" smtClean="0"/>
              <a:t>9/25/2025</a:t>
            </a:fld>
            <a:endParaRPr lang="en-US"/>
          </a:p>
        </p:txBody>
      </p:sp>
      <p:sp>
        <p:nvSpPr>
          <p:cNvPr id="5" name="Footer Placeholder 4">
            <a:extLst>
              <a:ext uri="{FF2B5EF4-FFF2-40B4-BE49-F238E27FC236}">
                <a16:creationId xmlns:a16="http://schemas.microsoft.com/office/drawing/2014/main" id="{2664EEF4-D461-49D7-8F24-8BFE2444B6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4055A-7488-4646-9E88-692036EA22DE}"/>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932411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F1F74-ED26-4F8B-BF51-3533D8404E5A}"/>
              </a:ext>
            </a:extLst>
          </p:cNvPr>
          <p:cNvSpPr>
            <a:spLocks noGrp="1"/>
          </p:cNvSpPr>
          <p:nvPr>
            <p:ph type="title"/>
          </p:nvPr>
        </p:nvSpPr>
        <p:spPr>
          <a:xfrm>
            <a:off x="484552" y="365760"/>
            <a:ext cx="11264536" cy="168751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201D2D7-7F18-43E0-9B2E-3FCD83CC83BC}"/>
              </a:ext>
            </a:extLst>
          </p:cNvPr>
          <p:cNvSpPr>
            <a:spLocks noGrp="1"/>
          </p:cNvSpPr>
          <p:nvPr>
            <p:ph sz="half" idx="1"/>
          </p:nvPr>
        </p:nvSpPr>
        <p:spPr>
          <a:xfrm>
            <a:off x="484552" y="2552699"/>
            <a:ext cx="5323703" cy="36242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FCBBB66-EB7D-4F8C-9C78-1D1C88846469}"/>
              </a:ext>
            </a:extLst>
          </p:cNvPr>
          <p:cNvSpPr>
            <a:spLocks noGrp="1"/>
          </p:cNvSpPr>
          <p:nvPr>
            <p:ph sz="half" idx="2"/>
          </p:nvPr>
        </p:nvSpPr>
        <p:spPr>
          <a:xfrm>
            <a:off x="6270162" y="2552699"/>
            <a:ext cx="5323703" cy="36242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7A684E6-393D-4587-AA45-E6734FB47AEC}"/>
              </a:ext>
            </a:extLst>
          </p:cNvPr>
          <p:cNvSpPr>
            <a:spLocks noGrp="1"/>
          </p:cNvSpPr>
          <p:nvPr>
            <p:ph type="dt" sz="half" idx="10"/>
          </p:nvPr>
        </p:nvSpPr>
        <p:spPr/>
        <p:txBody>
          <a:bodyPr/>
          <a:lstStyle/>
          <a:p>
            <a:fld id="{F49AF2A5-B297-4977-9E5B-4D3050E23689}" type="datetime1">
              <a:rPr lang="en-US" smtClean="0"/>
              <a:t>9/25/2025</a:t>
            </a:fld>
            <a:endParaRPr lang="en-US"/>
          </a:p>
        </p:txBody>
      </p:sp>
      <p:sp>
        <p:nvSpPr>
          <p:cNvPr id="6" name="Footer Placeholder 5">
            <a:extLst>
              <a:ext uri="{FF2B5EF4-FFF2-40B4-BE49-F238E27FC236}">
                <a16:creationId xmlns:a16="http://schemas.microsoft.com/office/drawing/2014/main" id="{0A1D8EE0-0333-4ABC-AE18-10DD5071CF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452369-A8F0-4709-8372-B420A67DB7C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21737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91592-4621-4D72-BC2D-F2C439F81B81}"/>
              </a:ext>
            </a:extLst>
          </p:cNvPr>
          <p:cNvSpPr>
            <a:spLocks noGrp="1"/>
          </p:cNvSpPr>
          <p:nvPr>
            <p:ph type="title"/>
          </p:nvPr>
        </p:nvSpPr>
        <p:spPr>
          <a:xfrm>
            <a:off x="484552" y="365759"/>
            <a:ext cx="10870836" cy="16916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823F5-0A90-4666-BE88-2BE0D0A61603}"/>
              </a:ext>
            </a:extLst>
          </p:cNvPr>
          <p:cNvSpPr>
            <a:spLocks noGrp="1"/>
          </p:cNvSpPr>
          <p:nvPr>
            <p:ph type="body" idx="1"/>
          </p:nvPr>
        </p:nvSpPr>
        <p:spPr>
          <a:xfrm>
            <a:off x="484552" y="2436473"/>
            <a:ext cx="5332026"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C6A7C-6260-463D-B3FD-71A07ACD0669}"/>
              </a:ext>
            </a:extLst>
          </p:cNvPr>
          <p:cNvSpPr>
            <a:spLocks noGrp="1"/>
          </p:cNvSpPr>
          <p:nvPr>
            <p:ph sz="half" idx="2"/>
          </p:nvPr>
        </p:nvSpPr>
        <p:spPr>
          <a:xfrm>
            <a:off x="484552" y="3409051"/>
            <a:ext cx="5332026" cy="27806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F2AF8D-90ED-4512-9423-C91BF73A99B2}"/>
              </a:ext>
            </a:extLst>
          </p:cNvPr>
          <p:cNvSpPr>
            <a:spLocks noGrp="1"/>
          </p:cNvSpPr>
          <p:nvPr>
            <p:ph type="body" sz="quarter" idx="3"/>
          </p:nvPr>
        </p:nvSpPr>
        <p:spPr>
          <a:xfrm>
            <a:off x="6270162" y="2436473"/>
            <a:ext cx="5358285"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D838EA-E20D-4CC3-83C2-AFE0DE9F7376}"/>
              </a:ext>
            </a:extLst>
          </p:cNvPr>
          <p:cNvSpPr>
            <a:spLocks noGrp="1"/>
          </p:cNvSpPr>
          <p:nvPr>
            <p:ph sz="quarter" idx="4"/>
          </p:nvPr>
        </p:nvSpPr>
        <p:spPr>
          <a:xfrm>
            <a:off x="6270162" y="3409051"/>
            <a:ext cx="5358285" cy="27806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3603F8A-08E1-4160-9B7E-E0CA4BF8EC3C}"/>
              </a:ext>
            </a:extLst>
          </p:cNvPr>
          <p:cNvSpPr>
            <a:spLocks noGrp="1"/>
          </p:cNvSpPr>
          <p:nvPr>
            <p:ph type="dt" sz="half" idx="10"/>
          </p:nvPr>
        </p:nvSpPr>
        <p:spPr/>
        <p:txBody>
          <a:bodyPr/>
          <a:lstStyle/>
          <a:p>
            <a:fld id="{70127434-4794-409A-9547-04789BA47588}" type="datetime1">
              <a:rPr lang="en-US" smtClean="0"/>
              <a:t>9/25/2025</a:t>
            </a:fld>
            <a:endParaRPr lang="en-US"/>
          </a:p>
        </p:txBody>
      </p:sp>
      <p:sp>
        <p:nvSpPr>
          <p:cNvPr id="8" name="Footer Placeholder 7">
            <a:extLst>
              <a:ext uri="{FF2B5EF4-FFF2-40B4-BE49-F238E27FC236}">
                <a16:creationId xmlns:a16="http://schemas.microsoft.com/office/drawing/2014/main" id="{118291AB-3C5C-4BE1-9E50-02F4893363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6E64-CD6C-4CF7-8624-FA4AE9760EEB}"/>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301653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562B3-06A0-4F2F-96EC-A062DAE2FE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FC0095-49F0-4A83-AE8C-9D13E15C2BD8}"/>
              </a:ext>
            </a:extLst>
          </p:cNvPr>
          <p:cNvSpPr>
            <a:spLocks noGrp="1"/>
          </p:cNvSpPr>
          <p:nvPr>
            <p:ph type="dt" sz="half" idx="10"/>
          </p:nvPr>
        </p:nvSpPr>
        <p:spPr/>
        <p:txBody>
          <a:bodyPr/>
          <a:lstStyle/>
          <a:p>
            <a:fld id="{85658635-357A-4E3D-B824-A5CEFDB8449C}" type="datetime1">
              <a:rPr lang="en-US" smtClean="0"/>
              <a:t>9/25/2025</a:t>
            </a:fld>
            <a:endParaRPr lang="en-US"/>
          </a:p>
        </p:txBody>
      </p:sp>
      <p:sp>
        <p:nvSpPr>
          <p:cNvPr id="4" name="Footer Placeholder 3">
            <a:extLst>
              <a:ext uri="{FF2B5EF4-FFF2-40B4-BE49-F238E27FC236}">
                <a16:creationId xmlns:a16="http://schemas.microsoft.com/office/drawing/2014/main" id="{61824898-D4EA-497A-8FC8-43E0D0213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4821F6-2C08-450C-A18C-702D7384292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169787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FFE119-5FCA-4D9C-9C07-1B81A0BF3BFF}"/>
              </a:ext>
            </a:extLst>
          </p:cNvPr>
          <p:cNvSpPr>
            <a:spLocks noGrp="1"/>
          </p:cNvSpPr>
          <p:nvPr>
            <p:ph type="dt" sz="half" idx="10"/>
          </p:nvPr>
        </p:nvSpPr>
        <p:spPr/>
        <p:txBody>
          <a:bodyPr/>
          <a:lstStyle/>
          <a:p>
            <a:fld id="{7E86FF77-2719-4AD0-8740-0B90FF5D1EFB}" type="datetime1">
              <a:rPr lang="en-US" smtClean="0"/>
              <a:t>9/25/2025</a:t>
            </a:fld>
            <a:endParaRPr lang="en-US"/>
          </a:p>
        </p:txBody>
      </p:sp>
      <p:sp>
        <p:nvSpPr>
          <p:cNvPr id="3" name="Footer Placeholder 2">
            <a:extLst>
              <a:ext uri="{FF2B5EF4-FFF2-40B4-BE49-F238E27FC236}">
                <a16:creationId xmlns:a16="http://schemas.microsoft.com/office/drawing/2014/main" id="{2A2C5995-6284-4D7F-AB1C-CA8FE63A78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1E4B0D-9C21-48D0-9438-C473706814B3}"/>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525944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90AF76DA-8F95-47D9-9EB6-B1EC93437387}"/>
              </a:ext>
            </a:extLst>
          </p:cNvPr>
          <p:cNvGrpSpPr/>
          <p:nvPr/>
        </p:nvGrpSpPr>
        <p:grpSpPr>
          <a:xfrm>
            <a:off x="2" y="0"/>
            <a:ext cx="6095998" cy="6858002"/>
            <a:chOff x="1" y="4563942"/>
            <a:chExt cx="12192005" cy="2294060"/>
          </a:xfrm>
        </p:grpSpPr>
        <p:sp>
          <p:nvSpPr>
            <p:cNvPr id="28" name="Rectangle 27">
              <a:extLst>
                <a:ext uri="{FF2B5EF4-FFF2-40B4-BE49-F238E27FC236}">
                  <a16:creationId xmlns:a16="http://schemas.microsoft.com/office/drawing/2014/main" id="{31355B14-077B-4BA1-962D-6E97D93FFCCC}"/>
                </a:ext>
              </a:extLst>
            </p:cNvPr>
            <p:cNvSpPr/>
            <p:nvPr/>
          </p:nvSpPr>
          <p:spPr>
            <a:xfrm>
              <a:off x="10" y="4563942"/>
              <a:ext cx="12191996" cy="22940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7230B99F-AC6F-4973-A35E-16C87C38711D}"/>
                </a:ext>
              </a:extLst>
            </p:cNvPr>
            <p:cNvSpPr/>
            <p:nvPr/>
          </p:nvSpPr>
          <p:spPr>
            <a:xfrm>
              <a:off x="1" y="4563942"/>
              <a:ext cx="12192000" cy="229406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58E41614-9483-47F8-A429-FB0D1C5AA89A}"/>
              </a:ext>
            </a:extLst>
          </p:cNvPr>
          <p:cNvSpPr/>
          <p:nvPr/>
        </p:nvSpPr>
        <p:spPr>
          <a:xfrm>
            <a:off x="0" y="0"/>
            <a:ext cx="6095999"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B5E91C-3C4F-40A2-BCC6-918D3BEDD24B}"/>
              </a:ext>
            </a:extLst>
          </p:cNvPr>
          <p:cNvSpPr>
            <a:spLocks noGrp="1"/>
          </p:cNvSpPr>
          <p:nvPr>
            <p:ph type="title"/>
          </p:nvPr>
        </p:nvSpPr>
        <p:spPr>
          <a:xfrm>
            <a:off x="484552" y="457200"/>
            <a:ext cx="5287234" cy="1600200"/>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30F113-1C61-4F74-BD5B-727668BBEAFC}"/>
              </a:ext>
            </a:extLst>
          </p:cNvPr>
          <p:cNvSpPr>
            <a:spLocks noGrp="1"/>
          </p:cNvSpPr>
          <p:nvPr>
            <p:ph idx="1"/>
          </p:nvPr>
        </p:nvSpPr>
        <p:spPr>
          <a:xfrm>
            <a:off x="6270162" y="457201"/>
            <a:ext cx="5085226"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10EB228-A180-4DF6-9D5B-2CF86B6B9BB0}"/>
              </a:ext>
            </a:extLst>
          </p:cNvPr>
          <p:cNvSpPr>
            <a:spLocks noGrp="1"/>
          </p:cNvSpPr>
          <p:nvPr>
            <p:ph type="body" sz="half" idx="2"/>
          </p:nvPr>
        </p:nvSpPr>
        <p:spPr>
          <a:xfrm>
            <a:off x="484552" y="2514600"/>
            <a:ext cx="5287234" cy="33543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913719-D65D-4BAE-97B7-FAE8F39982EF}"/>
              </a:ext>
            </a:extLst>
          </p:cNvPr>
          <p:cNvSpPr>
            <a:spLocks noGrp="1"/>
          </p:cNvSpPr>
          <p:nvPr>
            <p:ph type="dt" sz="half" idx="10"/>
          </p:nvPr>
        </p:nvSpPr>
        <p:spPr/>
        <p:txBody>
          <a:bodyPr/>
          <a:lstStyle/>
          <a:p>
            <a:fld id="{6E441C83-1089-48B9-8B65-293D4C236D35}" type="datetime1">
              <a:rPr lang="en-US" smtClean="0"/>
              <a:t>9/25/2025</a:t>
            </a:fld>
            <a:endParaRPr lang="en-US"/>
          </a:p>
        </p:txBody>
      </p:sp>
      <p:sp>
        <p:nvSpPr>
          <p:cNvPr id="6" name="Footer Placeholder 5">
            <a:extLst>
              <a:ext uri="{FF2B5EF4-FFF2-40B4-BE49-F238E27FC236}">
                <a16:creationId xmlns:a16="http://schemas.microsoft.com/office/drawing/2014/main" id="{F747F5BB-DC3C-45D1-A0D2-05168FECA2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44BA3-19DB-4072-9A2C-08C92361AF9C}"/>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929655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B0A6909D-DC0B-4221-8140-21E981D896AF}"/>
              </a:ext>
            </a:extLst>
          </p:cNvPr>
          <p:cNvGrpSpPr/>
          <p:nvPr/>
        </p:nvGrpSpPr>
        <p:grpSpPr>
          <a:xfrm>
            <a:off x="2" y="0"/>
            <a:ext cx="6095998" cy="6858002"/>
            <a:chOff x="1" y="4563942"/>
            <a:chExt cx="12192005" cy="2294060"/>
          </a:xfrm>
        </p:grpSpPr>
        <p:sp>
          <p:nvSpPr>
            <p:cNvPr id="9" name="Rectangle 8">
              <a:extLst>
                <a:ext uri="{FF2B5EF4-FFF2-40B4-BE49-F238E27FC236}">
                  <a16:creationId xmlns:a16="http://schemas.microsoft.com/office/drawing/2014/main" id="{53D581C2-F39E-4958-A3F3-BB65AB1C5E66}"/>
                </a:ext>
              </a:extLst>
            </p:cNvPr>
            <p:cNvSpPr/>
            <p:nvPr/>
          </p:nvSpPr>
          <p:spPr>
            <a:xfrm>
              <a:off x="10" y="4563942"/>
              <a:ext cx="12191996" cy="22940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D77040-27EF-4D2C-8D34-32337B0C8544}"/>
                </a:ext>
              </a:extLst>
            </p:cNvPr>
            <p:cNvSpPr/>
            <p:nvPr/>
          </p:nvSpPr>
          <p:spPr>
            <a:xfrm>
              <a:off x="1" y="4563942"/>
              <a:ext cx="12192000" cy="229406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1A26D20-69F8-4BBC-98C0-BEB470AB8284}"/>
              </a:ext>
            </a:extLst>
          </p:cNvPr>
          <p:cNvSpPr/>
          <p:nvPr/>
        </p:nvSpPr>
        <p:spPr>
          <a:xfrm>
            <a:off x="0" y="0"/>
            <a:ext cx="6095999"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47B6BC-4B2A-4001-9634-47473F82701E}"/>
              </a:ext>
            </a:extLst>
          </p:cNvPr>
          <p:cNvSpPr>
            <a:spLocks noGrp="1"/>
          </p:cNvSpPr>
          <p:nvPr>
            <p:ph type="title"/>
          </p:nvPr>
        </p:nvSpPr>
        <p:spPr>
          <a:xfrm>
            <a:off x="484552" y="457200"/>
            <a:ext cx="5211519" cy="1600200"/>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497D074-2CCB-4AB8-A7A0-7847D3C1EF8A}"/>
              </a:ext>
            </a:extLst>
          </p:cNvPr>
          <p:cNvSpPr>
            <a:spLocks noGrp="1"/>
          </p:cNvSpPr>
          <p:nvPr>
            <p:ph type="pic" idx="1"/>
          </p:nvPr>
        </p:nvSpPr>
        <p:spPr>
          <a:xfrm>
            <a:off x="6270162" y="457201"/>
            <a:ext cx="5085226"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51FB94BD-D906-4213-9F31-1BE17A86F926}"/>
              </a:ext>
            </a:extLst>
          </p:cNvPr>
          <p:cNvSpPr>
            <a:spLocks noGrp="1"/>
          </p:cNvSpPr>
          <p:nvPr>
            <p:ph type="body" sz="half" idx="2"/>
          </p:nvPr>
        </p:nvSpPr>
        <p:spPr>
          <a:xfrm>
            <a:off x="484552" y="2514600"/>
            <a:ext cx="5211519" cy="33543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1B8431-70CB-4E9F-8A49-CDFF18554212}"/>
              </a:ext>
            </a:extLst>
          </p:cNvPr>
          <p:cNvSpPr>
            <a:spLocks noGrp="1"/>
          </p:cNvSpPr>
          <p:nvPr>
            <p:ph type="dt" sz="half" idx="10"/>
          </p:nvPr>
        </p:nvSpPr>
        <p:spPr/>
        <p:txBody>
          <a:bodyPr/>
          <a:lstStyle/>
          <a:p>
            <a:fld id="{D162FE45-CC1E-47DB-8B82-6CF0636FBDB8}" type="datetime1">
              <a:rPr lang="en-US" smtClean="0"/>
              <a:t>9/25/2025</a:t>
            </a:fld>
            <a:endParaRPr lang="en-US"/>
          </a:p>
        </p:txBody>
      </p:sp>
      <p:sp>
        <p:nvSpPr>
          <p:cNvPr id="6" name="Footer Placeholder 5">
            <a:extLst>
              <a:ext uri="{FF2B5EF4-FFF2-40B4-BE49-F238E27FC236}">
                <a16:creationId xmlns:a16="http://schemas.microsoft.com/office/drawing/2014/main" id="{ADD2F293-170E-410E-88BF-187A63C5E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ED93A2-588D-43B5-B6FA-0B7892E6E13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736734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A26A151-13BF-4305-A6DC-9DC7C9877195}"/>
              </a:ext>
            </a:extLst>
          </p:cNvPr>
          <p:cNvSpPr/>
          <p:nvPr/>
        </p:nvSpPr>
        <p:spPr>
          <a:xfrm>
            <a:off x="0" y="0"/>
            <a:ext cx="12192000" cy="22911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3DEE6AE3-3BCC-4B3B-AC4E-60F91014449A}"/>
              </a:ext>
            </a:extLst>
          </p:cNvPr>
          <p:cNvSpPr>
            <a:spLocks noGrp="1"/>
          </p:cNvSpPr>
          <p:nvPr>
            <p:ph type="title"/>
          </p:nvPr>
        </p:nvSpPr>
        <p:spPr>
          <a:xfrm>
            <a:off x="484552" y="365125"/>
            <a:ext cx="10869248" cy="168751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4CB514A-E7EA-41A8-ADBA-85CA1DF6D349}"/>
              </a:ext>
            </a:extLst>
          </p:cNvPr>
          <p:cNvSpPr>
            <a:spLocks noGrp="1"/>
          </p:cNvSpPr>
          <p:nvPr>
            <p:ph type="body" idx="1"/>
          </p:nvPr>
        </p:nvSpPr>
        <p:spPr>
          <a:xfrm>
            <a:off x="484552" y="2576513"/>
            <a:ext cx="10869248" cy="36004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9CB0BD-D6E3-4B3D-BCBB-6FECA5D6323C}"/>
              </a:ext>
            </a:extLst>
          </p:cNvPr>
          <p:cNvSpPr>
            <a:spLocks noGrp="1"/>
          </p:cNvSpPr>
          <p:nvPr>
            <p:ph type="dt" sz="half" idx="2"/>
          </p:nvPr>
        </p:nvSpPr>
        <p:spPr>
          <a:xfrm>
            <a:off x="146221" y="6357208"/>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FC8E16-3C03-4238-9C6F-B34F3D10F77E}" type="datetime1">
              <a:rPr lang="en-US" smtClean="0"/>
              <a:t>9/25/2025</a:t>
            </a:fld>
            <a:endParaRPr lang="en-US" dirty="0"/>
          </a:p>
        </p:txBody>
      </p:sp>
      <p:sp>
        <p:nvSpPr>
          <p:cNvPr id="5" name="Footer Placeholder 4">
            <a:extLst>
              <a:ext uri="{FF2B5EF4-FFF2-40B4-BE49-F238E27FC236}">
                <a16:creationId xmlns:a16="http://schemas.microsoft.com/office/drawing/2014/main" id="{A84147F7-B466-4892-BE27-876F947515C8}"/>
              </a:ext>
            </a:extLst>
          </p:cNvPr>
          <p:cNvSpPr>
            <a:spLocks noGrp="1"/>
          </p:cNvSpPr>
          <p:nvPr>
            <p:ph type="ftr" sz="quarter" idx="3"/>
          </p:nvPr>
        </p:nvSpPr>
        <p:spPr>
          <a:xfrm>
            <a:off x="6270162" y="6356350"/>
            <a:ext cx="4114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64B4FE0-65CC-4435-A6AF-150E52F35BB8}"/>
              </a:ext>
            </a:extLst>
          </p:cNvPr>
          <p:cNvSpPr>
            <a:spLocks noGrp="1"/>
          </p:cNvSpPr>
          <p:nvPr>
            <p:ph type="sldNum" sz="quarter" idx="4"/>
          </p:nvPr>
        </p:nvSpPr>
        <p:spPr>
          <a:xfrm>
            <a:off x="10764983" y="6356350"/>
            <a:ext cx="1280796"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F646F3F-274D-499B-ABBE-824EB4ABDC3D}" type="slidenum">
              <a:rPr lang="en-US" smtClean="0"/>
              <a:pPr/>
              <a:t>‹#›</a:t>
            </a:fld>
            <a:endParaRPr lang="en-US" dirty="0"/>
          </a:p>
        </p:txBody>
      </p:sp>
    </p:spTree>
    <p:extLst>
      <p:ext uri="{BB962C8B-B14F-4D97-AF65-F5344CB8AC3E}">
        <p14:creationId xmlns:p14="http://schemas.microsoft.com/office/powerpoint/2010/main" val="3246627112"/>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0" r:id="rId6"/>
    <p:sldLayoutId id="2147483746" r:id="rId7"/>
    <p:sldLayoutId id="2147483747" r:id="rId8"/>
    <p:sldLayoutId id="2147483748" r:id="rId9"/>
    <p:sldLayoutId id="2147483749" r:id="rId10"/>
    <p:sldLayoutId id="2147483751" r:id="rId11"/>
  </p:sldLayoutIdLst>
  <p:hf sldNum="0" hdr="0" ftr="0" dt="0"/>
  <p:txStyles>
    <p:titleStyle>
      <a:lvl1pPr algn="l" defTabSz="914400" rtl="0" eaLnBrk="1" latinLnBrk="0" hangingPunct="1">
        <a:lnSpc>
          <a:spcPct val="100000"/>
        </a:lnSpc>
        <a:spcBef>
          <a:spcPct val="0"/>
        </a:spcBef>
        <a:buNone/>
        <a:defRPr sz="5400" kern="1200">
          <a:solidFill>
            <a:schemeClr val="bg1"/>
          </a:solidFill>
          <a:latin typeface="+mj-lt"/>
          <a:ea typeface="+mj-ea"/>
          <a:cs typeface="+mj-cs"/>
        </a:defRPr>
      </a:lvl1pPr>
    </p:titleStyle>
    <p:bodyStyle>
      <a:lvl1pPr marL="0" indent="0" algn="l" defTabSz="914400" rtl="0" eaLnBrk="1" latinLnBrk="0" hangingPunct="1">
        <a:lnSpc>
          <a:spcPct val="120000"/>
        </a:lnSpc>
        <a:spcBef>
          <a:spcPts val="1000"/>
        </a:spcBef>
        <a:buFont typeface="Arial" panose="020B06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20000"/>
        </a:lnSpc>
        <a:spcBef>
          <a:spcPts val="500"/>
        </a:spcBef>
        <a:buFont typeface="Arial" panose="020B06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2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6811A6C-040C-4C5A-8FF3-63EC6CC401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2EF3F9A-9717-4ACB-A30D-96694842C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095998" cy="45739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F70DB2-8D3F-4915-CB8F-D21E2727190F}"/>
              </a:ext>
            </a:extLst>
          </p:cNvPr>
          <p:cNvSpPr>
            <a:spLocks noGrp="1"/>
          </p:cNvSpPr>
          <p:nvPr>
            <p:ph type="ctrTitle"/>
          </p:nvPr>
        </p:nvSpPr>
        <p:spPr>
          <a:xfrm>
            <a:off x="484554" y="397275"/>
            <a:ext cx="5230446" cy="3761257"/>
          </a:xfrm>
        </p:spPr>
        <p:txBody>
          <a:bodyPr anchor="ctr">
            <a:normAutofit/>
          </a:bodyPr>
          <a:lstStyle/>
          <a:p>
            <a:r>
              <a:rPr lang="en-US" dirty="0"/>
              <a:t>The </a:t>
            </a:r>
            <a:r>
              <a:rPr lang="en-US" dirty="0" err="1"/>
              <a:t>Harbour</a:t>
            </a:r>
            <a:r>
              <a:rPr lang="en-US" dirty="0"/>
              <a:t> – Western Research Parks</a:t>
            </a:r>
            <a:endParaRPr lang="en-CA" dirty="0"/>
          </a:p>
        </p:txBody>
      </p:sp>
      <p:sp>
        <p:nvSpPr>
          <p:cNvPr id="3" name="Subtitle 2">
            <a:extLst>
              <a:ext uri="{FF2B5EF4-FFF2-40B4-BE49-F238E27FC236}">
                <a16:creationId xmlns:a16="http://schemas.microsoft.com/office/drawing/2014/main" id="{048750A1-0ABC-52A1-EC40-3F6F071C9E2B}"/>
              </a:ext>
            </a:extLst>
          </p:cNvPr>
          <p:cNvSpPr>
            <a:spLocks noGrp="1"/>
          </p:cNvSpPr>
          <p:nvPr>
            <p:ph type="subTitle" idx="1"/>
          </p:nvPr>
        </p:nvSpPr>
        <p:spPr>
          <a:xfrm>
            <a:off x="351182" y="4846029"/>
            <a:ext cx="5363817" cy="1375512"/>
          </a:xfrm>
        </p:spPr>
        <p:txBody>
          <a:bodyPr anchor="ctr">
            <a:normAutofit/>
          </a:bodyPr>
          <a:lstStyle/>
          <a:p>
            <a:r>
              <a:rPr lang="en-US"/>
              <a:t>Eating Disorders outpatient clinic</a:t>
            </a:r>
            <a:endParaRPr lang="en-CA"/>
          </a:p>
        </p:txBody>
      </p:sp>
      <p:pic>
        <p:nvPicPr>
          <p:cNvPr id="4" name="Picture 3" descr="A blue abstract watercolor pattern on a white background">
            <a:extLst>
              <a:ext uri="{FF2B5EF4-FFF2-40B4-BE49-F238E27FC236}">
                <a16:creationId xmlns:a16="http://schemas.microsoft.com/office/drawing/2014/main" id="{58D72AA9-C624-67E7-7609-818BEB913D1D}"/>
              </a:ext>
            </a:extLst>
          </p:cNvPr>
          <p:cNvPicPr>
            <a:picLocks noChangeAspect="1"/>
          </p:cNvPicPr>
          <p:nvPr/>
        </p:nvPicPr>
        <p:blipFill>
          <a:blip r:embed="rId2"/>
          <a:srcRect l="15065" r="25601" b="-1"/>
          <a:stretch>
            <a:fillRect/>
          </a:stretch>
        </p:blipFill>
        <p:spPr>
          <a:xfrm>
            <a:off x="6095999" y="10"/>
            <a:ext cx="6096002" cy="6857990"/>
          </a:xfrm>
          <a:prstGeom prst="rect">
            <a:avLst/>
          </a:prstGeom>
        </p:spPr>
      </p:pic>
      <p:pic>
        <p:nvPicPr>
          <p:cNvPr id="5" name="Picture 4" descr="A close-up of a logo&#10;&#10;AI-generated content may be incorrect.">
            <a:extLst>
              <a:ext uri="{FF2B5EF4-FFF2-40B4-BE49-F238E27FC236}">
                <a16:creationId xmlns:a16="http://schemas.microsoft.com/office/drawing/2014/main" id="{A339E1B9-952E-D9ED-1CF2-75296D8DC2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086" y="183958"/>
            <a:ext cx="2715004" cy="905001"/>
          </a:xfrm>
          <a:prstGeom prst="rect">
            <a:avLst/>
          </a:prstGeom>
        </p:spPr>
      </p:pic>
    </p:spTree>
    <p:extLst>
      <p:ext uri="{BB962C8B-B14F-4D97-AF65-F5344CB8AC3E}">
        <p14:creationId xmlns:p14="http://schemas.microsoft.com/office/powerpoint/2010/main" val="2408552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49D01-862B-658F-46E6-2F48FFF5E0C8}"/>
              </a:ext>
            </a:extLst>
          </p:cNvPr>
          <p:cNvSpPr>
            <a:spLocks noGrp="1"/>
          </p:cNvSpPr>
          <p:nvPr>
            <p:ph type="title"/>
          </p:nvPr>
        </p:nvSpPr>
        <p:spPr/>
        <p:txBody>
          <a:bodyPr>
            <a:normAutofit fontScale="90000"/>
          </a:bodyPr>
          <a:lstStyle/>
          <a:p>
            <a:r>
              <a:rPr lang="en-US" dirty="0"/>
              <a:t>How you can help someone with an eating disorder</a:t>
            </a:r>
            <a:endParaRPr lang="en-CA" dirty="0"/>
          </a:p>
        </p:txBody>
      </p:sp>
      <p:sp>
        <p:nvSpPr>
          <p:cNvPr id="3" name="Content Placeholder 2">
            <a:extLst>
              <a:ext uri="{FF2B5EF4-FFF2-40B4-BE49-F238E27FC236}">
                <a16:creationId xmlns:a16="http://schemas.microsoft.com/office/drawing/2014/main" id="{2DCDBEB2-FD2A-A443-5C38-CA161784FE8C}"/>
              </a:ext>
            </a:extLst>
          </p:cNvPr>
          <p:cNvSpPr>
            <a:spLocks noGrp="1"/>
          </p:cNvSpPr>
          <p:nvPr>
            <p:ph idx="1"/>
          </p:nvPr>
        </p:nvSpPr>
        <p:spPr/>
        <p:txBody>
          <a:bodyPr/>
          <a:lstStyle/>
          <a:p>
            <a:r>
              <a:rPr lang="en-US" dirty="0"/>
              <a:t>Encourage them to get help</a:t>
            </a:r>
          </a:p>
          <a:p>
            <a:r>
              <a:rPr lang="en-US" dirty="0"/>
              <a:t>Do not focus on food or body shape when talking with them</a:t>
            </a:r>
          </a:p>
          <a:p>
            <a:r>
              <a:rPr lang="en-CA" dirty="0"/>
              <a:t>Do not blame them for their eating disorder</a:t>
            </a:r>
          </a:p>
          <a:p>
            <a:r>
              <a:rPr lang="en-CA" dirty="0"/>
              <a:t>Encourage them to participate in non-food activities to prevent isolation</a:t>
            </a:r>
          </a:p>
          <a:p>
            <a:r>
              <a:rPr lang="en-CA" dirty="0"/>
              <a:t>Check in with them and show them you are there to support them</a:t>
            </a:r>
            <a:endParaRPr lang="en-US" dirty="0"/>
          </a:p>
        </p:txBody>
      </p:sp>
    </p:spTree>
    <p:extLst>
      <p:ext uri="{BB962C8B-B14F-4D97-AF65-F5344CB8AC3E}">
        <p14:creationId xmlns:p14="http://schemas.microsoft.com/office/powerpoint/2010/main" val="4217168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4CE39-9825-C27E-804D-205260B0280E}"/>
              </a:ext>
            </a:extLst>
          </p:cNvPr>
          <p:cNvSpPr>
            <a:spLocks noGrp="1"/>
          </p:cNvSpPr>
          <p:nvPr>
            <p:ph type="title"/>
          </p:nvPr>
        </p:nvSpPr>
        <p:spPr/>
        <p:txBody>
          <a:bodyPr/>
          <a:lstStyle/>
          <a:p>
            <a:r>
              <a:rPr lang="en-US" dirty="0"/>
              <a:t>Introduction</a:t>
            </a:r>
            <a:endParaRPr lang="en-CA" dirty="0"/>
          </a:p>
        </p:txBody>
      </p:sp>
      <p:sp>
        <p:nvSpPr>
          <p:cNvPr id="3" name="Content Placeholder 2">
            <a:extLst>
              <a:ext uri="{FF2B5EF4-FFF2-40B4-BE49-F238E27FC236}">
                <a16:creationId xmlns:a16="http://schemas.microsoft.com/office/drawing/2014/main" id="{98F4A459-EE94-CE02-BEEC-2599A28C6D99}"/>
              </a:ext>
            </a:extLst>
          </p:cNvPr>
          <p:cNvSpPr>
            <a:spLocks noGrp="1"/>
          </p:cNvSpPr>
          <p:nvPr>
            <p:ph idx="1"/>
          </p:nvPr>
        </p:nvSpPr>
        <p:spPr/>
        <p:txBody>
          <a:bodyPr/>
          <a:lstStyle/>
          <a:p>
            <a:r>
              <a:rPr lang="en-US" dirty="0"/>
              <a:t>The </a:t>
            </a:r>
            <a:r>
              <a:rPr lang="en-US" dirty="0" err="1"/>
              <a:t>Harbour</a:t>
            </a:r>
            <a:r>
              <a:rPr lang="en-US" dirty="0"/>
              <a:t> is a new initiative for eating disorder clients that has been created by Dr. Robbie Campbell, one of the founders of The Eating Disorders Foundation of Canada. We offer a four-month program (the length of a semester) to students at Western and at Fanshawe. Our therapy sessions are offered directly on campus giving easy access to treatment, while giving them the opportunity to continue with their studies.</a:t>
            </a:r>
          </a:p>
          <a:p>
            <a:r>
              <a:rPr lang="en-US" dirty="0"/>
              <a:t>We are also in connection with the Family Health Teams around the city and offer our services to referrals from their departments.</a:t>
            </a:r>
          </a:p>
        </p:txBody>
      </p:sp>
      <p:pic>
        <p:nvPicPr>
          <p:cNvPr id="4" name="Picture 3" descr="A close-up of a logo&#10;&#10;AI-generated content may be incorrect.">
            <a:extLst>
              <a:ext uri="{FF2B5EF4-FFF2-40B4-BE49-F238E27FC236}">
                <a16:creationId xmlns:a16="http://schemas.microsoft.com/office/drawing/2014/main" id="{0E3EED92-07EC-4FC4-E93A-2721855C48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385" y="303880"/>
            <a:ext cx="2715004" cy="905001"/>
          </a:xfrm>
          <a:prstGeom prst="rect">
            <a:avLst/>
          </a:prstGeom>
        </p:spPr>
      </p:pic>
    </p:spTree>
    <p:extLst>
      <p:ext uri="{BB962C8B-B14F-4D97-AF65-F5344CB8AC3E}">
        <p14:creationId xmlns:p14="http://schemas.microsoft.com/office/powerpoint/2010/main" val="3535607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4D6BE-6A36-0327-29C5-F52B42E70547}"/>
              </a:ext>
            </a:extLst>
          </p:cNvPr>
          <p:cNvSpPr>
            <a:spLocks noGrp="1"/>
          </p:cNvSpPr>
          <p:nvPr>
            <p:ph type="title"/>
          </p:nvPr>
        </p:nvSpPr>
        <p:spPr/>
        <p:txBody>
          <a:bodyPr/>
          <a:lstStyle/>
          <a:p>
            <a:r>
              <a:rPr lang="en-US" dirty="0"/>
              <a:t>Introduction Continued</a:t>
            </a:r>
            <a:endParaRPr lang="en-CA" dirty="0"/>
          </a:p>
        </p:txBody>
      </p:sp>
      <p:sp>
        <p:nvSpPr>
          <p:cNvPr id="3" name="Content Placeholder 2">
            <a:extLst>
              <a:ext uri="{FF2B5EF4-FFF2-40B4-BE49-F238E27FC236}">
                <a16:creationId xmlns:a16="http://schemas.microsoft.com/office/drawing/2014/main" id="{CE1879E4-EF35-75FF-1EAD-C606695AFF1E}"/>
              </a:ext>
            </a:extLst>
          </p:cNvPr>
          <p:cNvSpPr>
            <a:spLocks noGrp="1"/>
          </p:cNvSpPr>
          <p:nvPr>
            <p:ph idx="1"/>
          </p:nvPr>
        </p:nvSpPr>
        <p:spPr/>
        <p:txBody>
          <a:bodyPr>
            <a:normAutofit fontScale="77500" lnSpcReduction="20000"/>
          </a:bodyPr>
          <a:lstStyle/>
          <a:p>
            <a:r>
              <a:rPr lang="en-US" dirty="0"/>
              <a:t>The </a:t>
            </a:r>
            <a:r>
              <a:rPr lang="en-US" dirty="0" err="1"/>
              <a:t>Harbour</a:t>
            </a:r>
            <a:r>
              <a:rPr lang="en-US" dirty="0"/>
              <a:t> is the first of its kind in Canada to offer a fully holistic approach to care for people suffering with an eating disorder. In hospitals at  this time students or people who have jobs are expected to put their work and studies on hold while accessing treatment in their facilities. This only causes people to have further anxiety with how they will pay bills. It also causes students to feel inferior to their peers as they will be “behind” in their studies in comparison due to the break in education. We want to foster the opportunity for students to still access treatment and be in school so that this is not a barrier to them accessing care in a timely manner.</a:t>
            </a:r>
          </a:p>
          <a:p>
            <a:r>
              <a:rPr lang="en-US" dirty="0"/>
              <a:t>Our model of care focuses on the person as a whole. We offer trauma therapy, dietary services, DBT therapy, CBT therapy, various groups (education, cooking, support, art). In hospital settings they focus on weight restoration, but do not focus as much on the reasons why the eating disorder started. There is a gap in this approach as people finish treatment on inpatient settings still feeling fearful of foods and often times fall right back into old patterns when they go home. A four-month model gives us the opportunity to better understand the cause of their eating disorder and give them a good amount of time to practice being comfortable around food, fostering an overall better quality of life.</a:t>
            </a:r>
            <a:endParaRPr lang="en-CA" dirty="0"/>
          </a:p>
          <a:p>
            <a:endParaRPr lang="en-CA" dirty="0"/>
          </a:p>
        </p:txBody>
      </p:sp>
      <p:pic>
        <p:nvPicPr>
          <p:cNvPr id="4" name="Picture 3" descr="A close-up of a logo&#10;&#10;AI-generated content may be incorrect.">
            <a:extLst>
              <a:ext uri="{FF2B5EF4-FFF2-40B4-BE49-F238E27FC236}">
                <a16:creationId xmlns:a16="http://schemas.microsoft.com/office/drawing/2014/main" id="{A270BB01-BB86-1449-59F7-EB1A74519B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4336" y="303880"/>
            <a:ext cx="2715004" cy="905001"/>
          </a:xfrm>
          <a:prstGeom prst="rect">
            <a:avLst/>
          </a:prstGeom>
        </p:spPr>
      </p:pic>
    </p:spTree>
    <p:extLst>
      <p:ext uri="{BB962C8B-B14F-4D97-AF65-F5344CB8AC3E}">
        <p14:creationId xmlns:p14="http://schemas.microsoft.com/office/powerpoint/2010/main" val="263436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0666DC1-CD27-4874-9484-9D06C59FE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7FB8D577-336D-4DE0-B777-3D6C332184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9E7809E1-9183-4F3F-ACE0-225BA2E21C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95998" y="3419929"/>
            <a:ext cx="6096002" cy="3438071"/>
            <a:chOff x="6095998" y="3419929"/>
            <a:chExt cx="6096002" cy="3438071"/>
          </a:xfrm>
        </p:grpSpPr>
        <p:sp>
          <p:nvSpPr>
            <p:cNvPr id="26" name="Rectangle 25">
              <a:extLst>
                <a:ext uri="{FF2B5EF4-FFF2-40B4-BE49-F238E27FC236}">
                  <a16:creationId xmlns:a16="http://schemas.microsoft.com/office/drawing/2014/main" id="{86B11184-6CAF-4FDA-8671-7F9478F50D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2" y="3419929"/>
              <a:ext cx="6095998" cy="343807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F2A457B-D79A-40BF-9B8B-DC51F37007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8" y="3429000"/>
              <a:ext cx="6095998" cy="3429000"/>
            </a:xfrm>
            <a:prstGeom prst="rect">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72EF3F9A-9717-4ACB-A30D-96694842C4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3429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B83C56-7F14-8330-2224-21F3D7D2A1C7}"/>
              </a:ext>
            </a:extLst>
          </p:cNvPr>
          <p:cNvSpPr>
            <a:spLocks noGrp="1"/>
          </p:cNvSpPr>
          <p:nvPr>
            <p:ph type="title"/>
          </p:nvPr>
        </p:nvSpPr>
        <p:spPr>
          <a:xfrm>
            <a:off x="484554" y="554893"/>
            <a:ext cx="10769600" cy="2547816"/>
          </a:xfrm>
        </p:spPr>
        <p:txBody>
          <a:bodyPr vert="horz" lIns="91440" tIns="45720" rIns="91440" bIns="45720" rtlCol="0" anchor="b">
            <a:normAutofit/>
          </a:bodyPr>
          <a:lstStyle/>
          <a:p>
            <a:r>
              <a:rPr lang="en-US" dirty="0"/>
              <a:t>Programs we offer</a:t>
            </a:r>
          </a:p>
        </p:txBody>
      </p:sp>
      <p:pic>
        <p:nvPicPr>
          <p:cNvPr id="5" name="Picture 4" descr="A close-up of a logo&#10;&#10;AI-generated content may be incorrect.">
            <a:extLst>
              <a:ext uri="{FF2B5EF4-FFF2-40B4-BE49-F238E27FC236}">
                <a16:creationId xmlns:a16="http://schemas.microsoft.com/office/drawing/2014/main" id="{0BCEE270-2FF1-A494-FAA1-5AF373D757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3997" y="352463"/>
            <a:ext cx="2715004" cy="905001"/>
          </a:xfrm>
          <a:prstGeom prst="rect">
            <a:avLst/>
          </a:prstGeom>
        </p:spPr>
      </p:pic>
      <p:sp>
        <p:nvSpPr>
          <p:cNvPr id="6" name="TextBox 5">
            <a:extLst>
              <a:ext uri="{FF2B5EF4-FFF2-40B4-BE49-F238E27FC236}">
                <a16:creationId xmlns:a16="http://schemas.microsoft.com/office/drawing/2014/main" id="{7830D4F3-1F06-C5B3-10D5-93FA7132B7AE}"/>
              </a:ext>
            </a:extLst>
          </p:cNvPr>
          <p:cNvSpPr txBox="1"/>
          <p:nvPr/>
        </p:nvSpPr>
        <p:spPr>
          <a:xfrm>
            <a:off x="685796" y="3746220"/>
            <a:ext cx="10820400" cy="2585323"/>
          </a:xfrm>
          <a:prstGeom prst="rect">
            <a:avLst/>
          </a:prstGeom>
          <a:noFill/>
        </p:spPr>
        <p:txBody>
          <a:bodyPr wrap="square" rtlCol="0">
            <a:spAutoFit/>
          </a:bodyPr>
          <a:lstStyle/>
          <a:p>
            <a:r>
              <a:rPr lang="en-US">
                <a:solidFill>
                  <a:schemeClr val="tx1"/>
                </a:solidFill>
              </a:rPr>
              <a:t>Binge-eating disorder therapy and support</a:t>
            </a:r>
          </a:p>
          <a:p>
            <a:r>
              <a:rPr lang="en-US">
                <a:solidFill>
                  <a:schemeClr val="tx1"/>
                </a:solidFill>
              </a:rPr>
              <a:t>Anorexia nervosa therapy and support</a:t>
            </a:r>
          </a:p>
          <a:p>
            <a:r>
              <a:rPr lang="en-US">
                <a:solidFill>
                  <a:schemeClr val="tx1"/>
                </a:solidFill>
              </a:rPr>
              <a:t>Bulimia therapy and support</a:t>
            </a:r>
          </a:p>
          <a:p>
            <a:r>
              <a:rPr lang="en-US">
                <a:solidFill>
                  <a:schemeClr val="tx1"/>
                </a:solidFill>
              </a:rPr>
              <a:t>ARFID therapy and support</a:t>
            </a:r>
          </a:p>
          <a:p>
            <a:r>
              <a:rPr lang="en-US">
                <a:solidFill>
                  <a:schemeClr val="tx1"/>
                </a:solidFill>
              </a:rPr>
              <a:t>We support people with eating disorders and autism</a:t>
            </a:r>
          </a:p>
          <a:p>
            <a:r>
              <a:rPr lang="en-US">
                <a:solidFill>
                  <a:schemeClr val="tx1"/>
                </a:solidFill>
              </a:rPr>
              <a:t>Comorbid factors like depression and anxiety are also treated</a:t>
            </a:r>
          </a:p>
          <a:p>
            <a:r>
              <a:rPr lang="en-US">
                <a:solidFill>
                  <a:schemeClr val="tx1"/>
                </a:solidFill>
              </a:rPr>
              <a:t>Cooking group (open through sign up)</a:t>
            </a:r>
          </a:p>
          <a:p>
            <a:r>
              <a:rPr lang="en-US">
                <a:solidFill>
                  <a:schemeClr val="tx1"/>
                </a:solidFill>
              </a:rPr>
              <a:t>Support group (drop-in sessions facilitated by RN)</a:t>
            </a:r>
          </a:p>
          <a:p>
            <a:r>
              <a:rPr lang="en-CA">
                <a:solidFill>
                  <a:schemeClr val="tx1"/>
                </a:solidFill>
              </a:rPr>
              <a:t>Art therapy (facilitated by an art therapist and lived experience)</a:t>
            </a:r>
            <a:endParaRPr lang="en-CA" dirty="0">
              <a:solidFill>
                <a:schemeClr val="tx1"/>
              </a:solidFill>
            </a:endParaRPr>
          </a:p>
        </p:txBody>
      </p:sp>
    </p:spTree>
    <p:extLst>
      <p:ext uri="{BB962C8B-B14F-4D97-AF65-F5344CB8AC3E}">
        <p14:creationId xmlns:p14="http://schemas.microsoft.com/office/powerpoint/2010/main" val="3667856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E99E6-3B28-6CF8-9F9A-1405D601962D}"/>
              </a:ext>
            </a:extLst>
          </p:cNvPr>
          <p:cNvSpPr>
            <a:spLocks noGrp="1"/>
          </p:cNvSpPr>
          <p:nvPr>
            <p:ph type="title"/>
          </p:nvPr>
        </p:nvSpPr>
        <p:spPr/>
        <p:txBody>
          <a:bodyPr/>
          <a:lstStyle/>
          <a:p>
            <a:r>
              <a:rPr lang="en-US" dirty="0"/>
              <a:t>What we offer</a:t>
            </a:r>
            <a:endParaRPr lang="en-CA" dirty="0"/>
          </a:p>
        </p:txBody>
      </p:sp>
      <p:sp>
        <p:nvSpPr>
          <p:cNvPr id="3" name="Content Placeholder 2">
            <a:extLst>
              <a:ext uri="{FF2B5EF4-FFF2-40B4-BE49-F238E27FC236}">
                <a16:creationId xmlns:a16="http://schemas.microsoft.com/office/drawing/2014/main" id="{B9CF9FB8-03EF-C8BF-345D-FB63C8D7E3E1}"/>
              </a:ext>
            </a:extLst>
          </p:cNvPr>
          <p:cNvSpPr>
            <a:spLocks noGrp="1"/>
          </p:cNvSpPr>
          <p:nvPr>
            <p:ph idx="1"/>
          </p:nvPr>
        </p:nvSpPr>
        <p:spPr/>
        <p:txBody>
          <a:bodyPr/>
          <a:lstStyle/>
          <a:p>
            <a:r>
              <a:rPr lang="en-US" dirty="0"/>
              <a:t>Our clinic has a psychiatrist, nurse, dietitian and a research staff. We are trialing out new treatments and attempting to get people into treatment to catch this illness early in hopes that they can have a full recovery. We are a new facility that still requires fundraising efforts as we are not a government funded facility (yet).</a:t>
            </a:r>
          </a:p>
          <a:p>
            <a:r>
              <a:rPr lang="en-US" dirty="0"/>
              <a:t>We offer follow up with a psychiatrist</a:t>
            </a:r>
          </a:p>
          <a:p>
            <a:r>
              <a:rPr lang="en-US" dirty="0"/>
              <a:t>We offer therapy </a:t>
            </a:r>
            <a:r>
              <a:rPr lang="en-US" dirty="0" err="1"/>
              <a:t>servies</a:t>
            </a:r>
            <a:r>
              <a:rPr lang="en-US" dirty="0"/>
              <a:t> (DBT, CBT, trauma, addictions, </a:t>
            </a:r>
            <a:r>
              <a:rPr lang="en-US" dirty="0" err="1"/>
              <a:t>etc</a:t>
            </a:r>
            <a:r>
              <a:rPr lang="en-US" dirty="0"/>
              <a:t>)</a:t>
            </a:r>
          </a:p>
          <a:p>
            <a:r>
              <a:rPr lang="en-US" dirty="0"/>
              <a:t>Our goal is to become a Center for Excellence</a:t>
            </a:r>
            <a:endParaRPr lang="en-CA" dirty="0"/>
          </a:p>
        </p:txBody>
      </p:sp>
      <p:pic>
        <p:nvPicPr>
          <p:cNvPr id="4" name="Picture 3" descr="A close-up of a logo&#10;&#10;AI-generated content may be incorrect.">
            <a:extLst>
              <a:ext uri="{FF2B5EF4-FFF2-40B4-BE49-F238E27FC236}">
                <a16:creationId xmlns:a16="http://schemas.microsoft.com/office/drawing/2014/main" id="{95029ED2-5797-69DE-8471-66FA02553B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2444" y="365125"/>
            <a:ext cx="2715004" cy="905001"/>
          </a:xfrm>
          <a:prstGeom prst="rect">
            <a:avLst/>
          </a:prstGeom>
        </p:spPr>
      </p:pic>
    </p:spTree>
    <p:extLst>
      <p:ext uri="{BB962C8B-B14F-4D97-AF65-F5344CB8AC3E}">
        <p14:creationId xmlns:p14="http://schemas.microsoft.com/office/powerpoint/2010/main" val="1845066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A007E-2F87-4CF8-89BF-1768BDE2BC04}"/>
              </a:ext>
            </a:extLst>
          </p:cNvPr>
          <p:cNvSpPr>
            <a:spLocks noGrp="1"/>
          </p:cNvSpPr>
          <p:nvPr>
            <p:ph type="title"/>
          </p:nvPr>
        </p:nvSpPr>
        <p:spPr/>
        <p:txBody>
          <a:bodyPr>
            <a:normAutofit fontScale="90000"/>
          </a:bodyPr>
          <a:lstStyle/>
          <a:p>
            <a:r>
              <a:rPr lang="en-US" dirty="0"/>
              <a:t>Current situation for people with an eating disorder</a:t>
            </a:r>
            <a:endParaRPr lang="en-CA" dirty="0"/>
          </a:p>
        </p:txBody>
      </p:sp>
      <p:sp>
        <p:nvSpPr>
          <p:cNvPr id="3" name="Content Placeholder 2">
            <a:extLst>
              <a:ext uri="{FF2B5EF4-FFF2-40B4-BE49-F238E27FC236}">
                <a16:creationId xmlns:a16="http://schemas.microsoft.com/office/drawing/2014/main" id="{93501526-6EF2-C549-B25B-D7035E7C61EB}"/>
              </a:ext>
            </a:extLst>
          </p:cNvPr>
          <p:cNvSpPr>
            <a:spLocks noGrp="1"/>
          </p:cNvSpPr>
          <p:nvPr>
            <p:ph idx="1"/>
          </p:nvPr>
        </p:nvSpPr>
        <p:spPr/>
        <p:txBody>
          <a:bodyPr/>
          <a:lstStyle/>
          <a:p>
            <a:r>
              <a:rPr lang="en-US" dirty="0"/>
              <a:t>Waitlists for a hospital provided treatment service can be up to  year or longer with no other form of follow-up provided.</a:t>
            </a:r>
          </a:p>
          <a:p>
            <a:r>
              <a:rPr lang="en-US" dirty="0"/>
              <a:t>There is a misconception about eating disorders and that their illness is strictly about food. Yes they struggle to be able to eat or struggle to stop eating so much, but the background reason that this all started is primarily to do with a past traumatic event and this gives them a sense of control over their surroundings. This is why therapy is so important during treatment and giving them the opportunity to slowly incorporate challenging foods into the diet instead of re-traumatizing them through a rushed approach (currently rushed in hospital).</a:t>
            </a:r>
            <a:endParaRPr lang="en-CA" dirty="0"/>
          </a:p>
        </p:txBody>
      </p:sp>
    </p:spTree>
    <p:extLst>
      <p:ext uri="{BB962C8B-B14F-4D97-AF65-F5344CB8AC3E}">
        <p14:creationId xmlns:p14="http://schemas.microsoft.com/office/powerpoint/2010/main" val="1870562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E38FF-3CC0-2F98-D40A-834EEB56CFC8}"/>
              </a:ext>
            </a:extLst>
          </p:cNvPr>
          <p:cNvSpPr>
            <a:spLocks noGrp="1"/>
          </p:cNvSpPr>
          <p:nvPr>
            <p:ph type="ctrTitle"/>
          </p:nvPr>
        </p:nvSpPr>
        <p:spPr/>
        <p:txBody>
          <a:bodyPr/>
          <a:lstStyle/>
          <a:p>
            <a:r>
              <a:rPr lang="en-US" dirty="0"/>
              <a:t>Statistics</a:t>
            </a:r>
            <a:endParaRPr lang="en-CA" dirty="0"/>
          </a:p>
        </p:txBody>
      </p:sp>
      <p:sp>
        <p:nvSpPr>
          <p:cNvPr id="3" name="Subtitle 2">
            <a:extLst>
              <a:ext uri="{FF2B5EF4-FFF2-40B4-BE49-F238E27FC236}">
                <a16:creationId xmlns:a16="http://schemas.microsoft.com/office/drawing/2014/main" id="{6132C6BF-CA0F-A754-4811-541EAA187F29}"/>
              </a:ext>
            </a:extLst>
          </p:cNvPr>
          <p:cNvSpPr>
            <a:spLocks noGrp="1"/>
          </p:cNvSpPr>
          <p:nvPr>
            <p:ph type="subTitle" idx="1"/>
          </p:nvPr>
        </p:nvSpPr>
        <p:spPr/>
        <p:txBody>
          <a:bodyPr>
            <a:normAutofit fontScale="92500"/>
          </a:bodyPr>
          <a:lstStyle/>
          <a:p>
            <a:r>
              <a:rPr lang="en-US" dirty="0"/>
              <a:t>Females between 15 – 24 years old are 12 times more likely to die from anorexia than from ALL other causes combined.</a:t>
            </a:r>
          </a:p>
          <a:p>
            <a:r>
              <a:rPr lang="en-US" dirty="0"/>
              <a:t>1.7 million people suffer from an eating disorder in Canada</a:t>
            </a:r>
          </a:p>
          <a:p>
            <a:r>
              <a:rPr lang="en-US" dirty="0"/>
              <a:t>Less than 10% of people with an eating disorder access early intervention services. This is what is offered at The </a:t>
            </a:r>
            <a:r>
              <a:rPr lang="en-US" dirty="0" err="1"/>
              <a:t>Harbour</a:t>
            </a:r>
            <a:endParaRPr lang="en-US" dirty="0"/>
          </a:p>
          <a:p>
            <a:endParaRPr lang="en-CA" dirty="0"/>
          </a:p>
        </p:txBody>
      </p:sp>
    </p:spTree>
    <p:extLst>
      <p:ext uri="{BB962C8B-B14F-4D97-AF65-F5344CB8AC3E}">
        <p14:creationId xmlns:p14="http://schemas.microsoft.com/office/powerpoint/2010/main" val="2193447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B93AC-5E85-D9FE-4976-795E71B91758}"/>
              </a:ext>
            </a:extLst>
          </p:cNvPr>
          <p:cNvSpPr>
            <a:spLocks noGrp="1"/>
          </p:cNvSpPr>
          <p:nvPr>
            <p:ph type="title"/>
          </p:nvPr>
        </p:nvSpPr>
        <p:spPr/>
        <p:txBody>
          <a:bodyPr/>
          <a:lstStyle/>
          <a:p>
            <a:r>
              <a:rPr lang="en-US" dirty="0"/>
              <a:t>Statistics</a:t>
            </a:r>
            <a:endParaRPr lang="en-CA" dirty="0"/>
          </a:p>
        </p:txBody>
      </p:sp>
      <p:sp>
        <p:nvSpPr>
          <p:cNvPr id="3" name="Content Placeholder 2">
            <a:extLst>
              <a:ext uri="{FF2B5EF4-FFF2-40B4-BE49-F238E27FC236}">
                <a16:creationId xmlns:a16="http://schemas.microsoft.com/office/drawing/2014/main" id="{DE78EC65-C4EA-251F-6CD6-0E3C4C556F56}"/>
              </a:ext>
            </a:extLst>
          </p:cNvPr>
          <p:cNvSpPr>
            <a:spLocks noGrp="1"/>
          </p:cNvSpPr>
          <p:nvPr>
            <p:ph idx="1"/>
          </p:nvPr>
        </p:nvSpPr>
        <p:spPr/>
        <p:txBody>
          <a:bodyPr/>
          <a:lstStyle/>
          <a:p>
            <a:r>
              <a:rPr lang="en-US" dirty="0"/>
              <a:t>50% of people with an eating disorder meet the criteria for depression</a:t>
            </a:r>
          </a:p>
          <a:p>
            <a:r>
              <a:rPr lang="en-US" dirty="0"/>
              <a:t>In Canada between 12%-30% of girls and 9% -25% of boys aged 10-14 report dieting to lose weight.</a:t>
            </a:r>
          </a:p>
          <a:p>
            <a:r>
              <a:rPr lang="en-US" dirty="0"/>
              <a:t>This is why it is so important to access treatment early. People at such a young age are starting to create dieting habits which many of them continue into adulthood.</a:t>
            </a:r>
            <a:endParaRPr lang="en-CA" dirty="0"/>
          </a:p>
        </p:txBody>
      </p:sp>
    </p:spTree>
    <p:extLst>
      <p:ext uri="{BB962C8B-B14F-4D97-AF65-F5344CB8AC3E}">
        <p14:creationId xmlns:p14="http://schemas.microsoft.com/office/powerpoint/2010/main" val="1452935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7ECC0-E1F3-BB96-1D82-5615674D0083}"/>
              </a:ext>
            </a:extLst>
          </p:cNvPr>
          <p:cNvSpPr>
            <a:spLocks noGrp="1"/>
          </p:cNvSpPr>
          <p:nvPr>
            <p:ph type="title"/>
          </p:nvPr>
        </p:nvSpPr>
        <p:spPr/>
        <p:txBody>
          <a:bodyPr/>
          <a:lstStyle/>
          <a:p>
            <a:r>
              <a:rPr lang="en-US" dirty="0"/>
              <a:t>Dangers of an eating disorder</a:t>
            </a:r>
            <a:endParaRPr lang="en-CA" dirty="0"/>
          </a:p>
        </p:txBody>
      </p:sp>
      <p:sp>
        <p:nvSpPr>
          <p:cNvPr id="3" name="Content Placeholder 2">
            <a:extLst>
              <a:ext uri="{FF2B5EF4-FFF2-40B4-BE49-F238E27FC236}">
                <a16:creationId xmlns:a16="http://schemas.microsoft.com/office/drawing/2014/main" id="{26A2878F-421E-E9C4-FA0B-05EDA37C01B7}"/>
              </a:ext>
            </a:extLst>
          </p:cNvPr>
          <p:cNvSpPr>
            <a:spLocks noGrp="1"/>
          </p:cNvSpPr>
          <p:nvPr>
            <p:ph idx="1"/>
          </p:nvPr>
        </p:nvSpPr>
        <p:spPr/>
        <p:txBody>
          <a:bodyPr/>
          <a:lstStyle/>
          <a:p>
            <a:r>
              <a:rPr lang="en-US" dirty="0"/>
              <a:t>Due to poor/lack of nutrition people can suffer many consequences such as:</a:t>
            </a:r>
          </a:p>
          <a:p>
            <a:r>
              <a:rPr lang="en-US" dirty="0"/>
              <a:t>Cardiac arrhythmias</a:t>
            </a:r>
          </a:p>
          <a:p>
            <a:r>
              <a:rPr lang="en-US" dirty="0"/>
              <a:t>Electrolyte imbalances (which cause a multitude of issues)</a:t>
            </a:r>
          </a:p>
          <a:p>
            <a:r>
              <a:rPr lang="en-US" dirty="0"/>
              <a:t>Heart attack, stroke, hypertension, high cholesterol</a:t>
            </a:r>
          </a:p>
          <a:p>
            <a:r>
              <a:rPr lang="en-US" dirty="0"/>
              <a:t>Dental issues</a:t>
            </a:r>
            <a:endParaRPr lang="en-CA" dirty="0"/>
          </a:p>
        </p:txBody>
      </p:sp>
    </p:spTree>
    <p:extLst>
      <p:ext uri="{BB962C8B-B14F-4D97-AF65-F5344CB8AC3E}">
        <p14:creationId xmlns:p14="http://schemas.microsoft.com/office/powerpoint/2010/main" val="407845347"/>
      </p:ext>
    </p:extLst>
  </p:cSld>
  <p:clrMapOvr>
    <a:masterClrMapping/>
  </p:clrMapOvr>
</p:sld>
</file>

<file path=ppt/theme/theme1.xml><?xml version="1.0" encoding="utf-8"?>
<a:theme xmlns:a="http://schemas.openxmlformats.org/drawingml/2006/main" name="MatrixVTI">
  <a:themeElements>
    <a:clrScheme name="Custom 29">
      <a:dk1>
        <a:srgbClr val="000000"/>
      </a:dk1>
      <a:lt1>
        <a:sysClr val="window" lastClr="FFFFFF"/>
      </a:lt1>
      <a:dk2>
        <a:srgbClr val="465959"/>
      </a:dk2>
      <a:lt2>
        <a:srgbClr val="ECF0F0"/>
      </a:lt2>
      <a:accent1>
        <a:srgbClr val="1EBE9B"/>
      </a:accent1>
      <a:accent2>
        <a:srgbClr val="FD7C7C"/>
      </a:accent2>
      <a:accent3>
        <a:srgbClr val="7DA8B5"/>
      </a:accent3>
      <a:accent4>
        <a:srgbClr val="17967B"/>
      </a:accent4>
      <a:accent5>
        <a:srgbClr val="FB7365"/>
      </a:accent5>
      <a:accent6>
        <a:srgbClr val="D39B17"/>
      </a:accent6>
      <a:hlink>
        <a:srgbClr val="EF08F7"/>
      </a:hlink>
      <a:folHlink>
        <a:srgbClr val="8477FE"/>
      </a:folHlink>
    </a:clrScheme>
    <a:fontScheme name="Custom 4">
      <a:majorFont>
        <a:latin typeface="Bahnschrif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rixVTI" id="{A2576CCC-A559-4FD4-A542-772649F65A84}" vid="{5CBC41A9-80A0-44C6-90CD-6D8630343525}"/>
    </a:ext>
  </a:extLst>
</a:theme>
</file>

<file path=docProps/app.xml><?xml version="1.0" encoding="utf-8"?>
<Properties xmlns="http://schemas.openxmlformats.org/officeDocument/2006/extended-properties" xmlns:vt="http://schemas.openxmlformats.org/officeDocument/2006/docPropsVTypes">
  <TotalTime>150</TotalTime>
  <Words>895</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Avenir Next LT Pro</vt:lpstr>
      <vt:lpstr>Bahnschrift</vt:lpstr>
      <vt:lpstr>MatrixVTI</vt:lpstr>
      <vt:lpstr>The Harbour – Western Research Parks</vt:lpstr>
      <vt:lpstr>Introduction</vt:lpstr>
      <vt:lpstr>Introduction Continued</vt:lpstr>
      <vt:lpstr>Programs we offer</vt:lpstr>
      <vt:lpstr>What we offer</vt:lpstr>
      <vt:lpstr>Current situation for people with an eating disorder</vt:lpstr>
      <vt:lpstr>Statistics</vt:lpstr>
      <vt:lpstr>Statistics</vt:lpstr>
      <vt:lpstr>Dangers of an eating disorder</vt:lpstr>
      <vt:lpstr>How you can help someone with an eating disorder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Irene M</dc:creator>
  <cp:lastModifiedBy>Irene M</cp:lastModifiedBy>
  <cp:revision>2</cp:revision>
  <cp:lastPrinted>2025-09-25T15:00:38Z</cp:lastPrinted>
  <dcterms:created xsi:type="dcterms:W3CDTF">2025-09-25T13:45:37Z</dcterms:created>
  <dcterms:modified xsi:type="dcterms:W3CDTF">2025-09-25T16:16:08Z</dcterms:modified>
</cp:coreProperties>
</file>