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311" r:id="rId3"/>
    <p:sldId id="294" r:id="rId4"/>
    <p:sldId id="295" r:id="rId5"/>
    <p:sldId id="308" r:id="rId6"/>
    <p:sldId id="312" r:id="rId7"/>
    <p:sldId id="309" r:id="rId8"/>
    <p:sldId id="313" r:id="rId9"/>
    <p:sldId id="310" r:id="rId10"/>
    <p:sldId id="314" r:id="rId11"/>
    <p:sldId id="31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6"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12286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66143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1905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331006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990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373635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216955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18455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116853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03C01A-8716-4636-A446-754A018FCB32}"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418648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3C01A-8716-4636-A446-754A018FCB32}"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355433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03C01A-8716-4636-A446-754A018FCB32}"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184111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3C01A-8716-4636-A446-754A018FCB32}"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360287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C01A-8716-4636-A446-754A018FCB32}"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109095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03C01A-8716-4636-A446-754A018FCB32}"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D9E35-D368-4E79-9ECA-D81A48767F18}" type="slidenum">
              <a:rPr lang="en-US" smtClean="0"/>
              <a:t>‹#›</a:t>
            </a:fld>
            <a:endParaRPr lang="en-US"/>
          </a:p>
        </p:txBody>
      </p:sp>
    </p:spTree>
    <p:extLst>
      <p:ext uri="{BB962C8B-B14F-4D97-AF65-F5344CB8AC3E}">
        <p14:creationId xmlns:p14="http://schemas.microsoft.com/office/powerpoint/2010/main" val="103178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D9E35-D368-4E79-9ECA-D81A48767F18}" type="slidenum">
              <a:rPr lang="en-US" smtClean="0"/>
              <a:t>‹#›</a:t>
            </a:fld>
            <a:endParaRPr lang="en-US"/>
          </a:p>
        </p:txBody>
      </p:sp>
      <p:sp>
        <p:nvSpPr>
          <p:cNvPr id="5" name="Date Placeholder 4"/>
          <p:cNvSpPr>
            <a:spLocks noGrp="1"/>
          </p:cNvSpPr>
          <p:nvPr>
            <p:ph type="dt" sz="half" idx="10"/>
          </p:nvPr>
        </p:nvSpPr>
        <p:spPr/>
        <p:txBody>
          <a:bodyPr/>
          <a:lstStyle/>
          <a:p>
            <a:fld id="{3103C01A-8716-4636-A446-754A018FCB32}" type="datetimeFigureOut">
              <a:rPr lang="en-US" smtClean="0"/>
              <a:t>9/25/2024</a:t>
            </a:fld>
            <a:endParaRPr lang="en-US"/>
          </a:p>
        </p:txBody>
      </p:sp>
    </p:spTree>
    <p:extLst>
      <p:ext uri="{BB962C8B-B14F-4D97-AF65-F5344CB8AC3E}">
        <p14:creationId xmlns:p14="http://schemas.microsoft.com/office/powerpoint/2010/main" val="26941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03C01A-8716-4636-A446-754A018FCB32}" type="datetimeFigureOut">
              <a:rPr lang="en-US" smtClean="0"/>
              <a:t>9/25/2024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FD9E35-D368-4E79-9ECA-D81A48767F18}" type="slidenum">
              <a:rPr lang="en-US" smtClean="0"/>
              <a:t>‹#›</a:t>
            </a:fld>
            <a:endParaRPr lang="en-US"/>
          </a:p>
        </p:txBody>
      </p:sp>
    </p:spTree>
    <p:extLst>
      <p:ext uri="{BB962C8B-B14F-4D97-AF65-F5344CB8AC3E}">
        <p14:creationId xmlns:p14="http://schemas.microsoft.com/office/powerpoint/2010/main" val="403482028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london.ca/city-london-land-acknowledg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47" y="1263365"/>
            <a:ext cx="5680953" cy="3477875"/>
          </a:xfrm>
          <a:prstGeom prst="rect">
            <a:avLst/>
          </a:prstGeom>
          <a:noFill/>
        </p:spPr>
        <p:txBody>
          <a:bodyPr wrap="square" rtlCol="0">
            <a:spAutoFit/>
          </a:bodyPr>
          <a:lstStyle/>
          <a:p>
            <a:pPr algn="ctr"/>
            <a:r>
              <a:rPr lang="en-US" sz="4400" b="1" dirty="0">
                <a:solidFill>
                  <a:srgbClr val="0070C0"/>
                </a:solidFill>
              </a:rPr>
              <a:t>Land Acknowledgements</a:t>
            </a:r>
          </a:p>
          <a:p>
            <a:pPr algn="ctr"/>
            <a:endParaRPr lang="en-US" sz="4400" b="1" dirty="0">
              <a:solidFill>
                <a:srgbClr val="0070C0"/>
              </a:solidFill>
            </a:endParaRPr>
          </a:p>
          <a:p>
            <a:pPr algn="ctr"/>
            <a:r>
              <a:rPr lang="en-US" sz="4400" b="1" i="1" dirty="0">
                <a:solidFill>
                  <a:srgbClr val="0070C0"/>
                </a:solidFill>
              </a:rPr>
              <a:t>More Than Just Words </a:t>
            </a:r>
          </a:p>
        </p:txBody>
      </p:sp>
      <p:pic>
        <p:nvPicPr>
          <p:cNvPr id="7" name="Picture 6">
            <a:extLst>
              <a:ext uri="{FF2B5EF4-FFF2-40B4-BE49-F238E27FC236}">
                <a16:creationId xmlns:a16="http://schemas.microsoft.com/office/drawing/2014/main" id="{A3E7154F-577F-BB17-74A2-206F616D26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1155" y="216378"/>
            <a:ext cx="4847378" cy="6425243"/>
          </a:xfrm>
          <a:prstGeom prst="rect">
            <a:avLst/>
          </a:prstGeom>
        </p:spPr>
      </p:pic>
    </p:spTree>
    <p:extLst>
      <p:ext uri="{BB962C8B-B14F-4D97-AF65-F5344CB8AC3E}">
        <p14:creationId xmlns:p14="http://schemas.microsoft.com/office/powerpoint/2010/main" val="37431427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33F94-7DBD-8EFB-AEA6-967142C4359F}"/>
              </a:ext>
            </a:extLst>
          </p:cNvPr>
          <p:cNvSpPr txBox="1"/>
          <p:nvPr/>
        </p:nvSpPr>
        <p:spPr>
          <a:xfrm>
            <a:off x="943583" y="622570"/>
            <a:ext cx="7607030" cy="461665"/>
          </a:xfrm>
          <a:prstGeom prst="rect">
            <a:avLst/>
          </a:prstGeom>
          <a:noFill/>
        </p:spPr>
        <p:txBody>
          <a:bodyPr wrap="square" rtlCol="0">
            <a:spAutoFit/>
          </a:bodyPr>
          <a:lstStyle/>
          <a:p>
            <a:r>
              <a:rPr lang="en-CA" sz="2400" b="1" dirty="0">
                <a:solidFill>
                  <a:srgbClr val="0070C0"/>
                </a:solidFill>
              </a:rPr>
              <a:t>My Personal Antidote for the District Conference </a:t>
            </a:r>
          </a:p>
        </p:txBody>
      </p:sp>
      <p:sp>
        <p:nvSpPr>
          <p:cNvPr id="5" name="TextBox 4">
            <a:extLst>
              <a:ext uri="{FF2B5EF4-FFF2-40B4-BE49-F238E27FC236}">
                <a16:creationId xmlns:a16="http://schemas.microsoft.com/office/drawing/2014/main" id="{B79BF421-C6CB-8DF7-6C28-252AEAEDBF9A}"/>
              </a:ext>
            </a:extLst>
          </p:cNvPr>
          <p:cNvSpPr txBox="1"/>
          <p:nvPr/>
        </p:nvSpPr>
        <p:spPr>
          <a:xfrm>
            <a:off x="6332706" y="1363494"/>
            <a:ext cx="4757132" cy="4728026"/>
          </a:xfrm>
          <a:prstGeom prst="rect">
            <a:avLst/>
          </a:prstGeom>
          <a:noFill/>
        </p:spPr>
        <p:txBody>
          <a:bodyPr wrap="square" rtlCol="0">
            <a:spAutoFit/>
          </a:bodyPr>
          <a:lstStyle/>
          <a:p>
            <a:pPr>
              <a:lnSpc>
                <a:spcPct val="107000"/>
              </a:lnSpc>
              <a:spcAft>
                <a:spcPts val="800"/>
              </a:spcAft>
            </a:pPr>
            <a:r>
              <a:rPr lang="en-CA" sz="18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6 years ago as an act of Reconciliation, the bridge between Saugeen Shores (Southampton and Port Elgin) and the Saugeen First Nation was renamed </a:t>
            </a:r>
            <a:r>
              <a:rPr lang="en-CA" sz="1800" b="1" kern="1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zgaa</a:t>
            </a:r>
            <a:r>
              <a:rPr lang="en-CA" sz="18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CA" sz="1800" b="1" kern="1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beeg</a:t>
            </a:r>
            <a:r>
              <a:rPr lang="en-CA" sz="18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CA" sz="1800" b="1" kern="1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ni</a:t>
            </a:r>
            <a:r>
              <a:rPr lang="en-CA" sz="18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-gun, which translates to “We are Connected” </a:t>
            </a:r>
          </a:p>
          <a:p>
            <a:pPr>
              <a:lnSpc>
                <a:spcPct val="107000"/>
              </a:lnSpc>
              <a:spcAft>
                <a:spcPts val="800"/>
              </a:spcAft>
            </a:pPr>
            <a:endParaRPr lang="en-CA" b="1" kern="1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resonates with me because my favourite Rotary year theme is still Rotary Connects the World. Each year on Truth and Reconciliation Day the two communities have a celebration on the bridge rededicating our connection. Every time I drive over the bridge I’m reminded of our connection.</a:t>
            </a:r>
            <a:endParaRPr lang="en-CA"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936CF1C-CBD5-7FAF-BD18-2225A90A1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47" y="1363494"/>
            <a:ext cx="4757132" cy="4728026"/>
          </a:xfrm>
          <a:prstGeom prst="rect">
            <a:avLst/>
          </a:prstGeom>
        </p:spPr>
      </p:pic>
    </p:spTree>
    <p:extLst>
      <p:ext uri="{BB962C8B-B14F-4D97-AF65-F5344CB8AC3E}">
        <p14:creationId xmlns:p14="http://schemas.microsoft.com/office/powerpoint/2010/main" val="424539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81745-586E-6431-35A3-808A903A9E5B}"/>
              </a:ext>
            </a:extLst>
          </p:cNvPr>
          <p:cNvSpPr txBox="1"/>
          <p:nvPr/>
        </p:nvSpPr>
        <p:spPr>
          <a:xfrm>
            <a:off x="846305" y="690664"/>
            <a:ext cx="7743217" cy="523220"/>
          </a:xfrm>
          <a:prstGeom prst="rect">
            <a:avLst/>
          </a:prstGeom>
          <a:noFill/>
        </p:spPr>
        <p:txBody>
          <a:bodyPr wrap="square" rtlCol="0">
            <a:spAutoFit/>
          </a:bodyPr>
          <a:lstStyle/>
          <a:p>
            <a:r>
              <a:rPr lang="en-CA" sz="2800" dirty="0">
                <a:solidFill>
                  <a:srgbClr val="0070C0"/>
                </a:solidFill>
              </a:rPr>
              <a:t>Remember</a:t>
            </a:r>
          </a:p>
        </p:txBody>
      </p:sp>
      <p:sp>
        <p:nvSpPr>
          <p:cNvPr id="4" name="TextBox 3">
            <a:extLst>
              <a:ext uri="{FF2B5EF4-FFF2-40B4-BE49-F238E27FC236}">
                <a16:creationId xmlns:a16="http://schemas.microsoft.com/office/drawing/2014/main" id="{DB8219C3-1C5A-3614-C80A-A1CDCC503C20}"/>
              </a:ext>
            </a:extLst>
          </p:cNvPr>
          <p:cNvSpPr txBox="1"/>
          <p:nvPr/>
        </p:nvSpPr>
        <p:spPr>
          <a:xfrm>
            <a:off x="846305" y="1532106"/>
            <a:ext cx="8132324" cy="2031325"/>
          </a:xfrm>
          <a:prstGeom prst="rect">
            <a:avLst/>
          </a:prstGeom>
          <a:noFill/>
        </p:spPr>
        <p:txBody>
          <a:bodyPr wrap="square" rtlCol="0">
            <a:spAutoFit/>
          </a:bodyPr>
          <a:lstStyle/>
          <a:p>
            <a:pPr marL="285750" indent="-285750">
              <a:buFont typeface="Arial" panose="020B0604020202020204" pitchFamily="34" charset="0"/>
              <a:buChar char="•"/>
            </a:pPr>
            <a:r>
              <a:rPr lang="en-CA" dirty="0"/>
              <a:t>It’s not a one time exercise, it’s not cast in stone, the person giving the Land Acknowledgement should add something personal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Make it unique to your organization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Eash time it is given is an opportunity to learn something new</a:t>
            </a:r>
          </a:p>
          <a:p>
            <a:endParaRPr lang="en-CA" dirty="0"/>
          </a:p>
        </p:txBody>
      </p:sp>
      <p:pic>
        <p:nvPicPr>
          <p:cNvPr id="6" name="Picture 5">
            <a:extLst>
              <a:ext uri="{FF2B5EF4-FFF2-40B4-BE49-F238E27FC236}">
                <a16:creationId xmlns:a16="http://schemas.microsoft.com/office/drawing/2014/main" id="{3C21E011-26A8-0597-5802-30BDEC188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408" y="3662464"/>
            <a:ext cx="2181225" cy="2095500"/>
          </a:xfrm>
          <a:prstGeom prst="rect">
            <a:avLst/>
          </a:prstGeom>
        </p:spPr>
      </p:pic>
      <p:sp>
        <p:nvSpPr>
          <p:cNvPr id="8" name="TextBox 7">
            <a:extLst>
              <a:ext uri="{FF2B5EF4-FFF2-40B4-BE49-F238E27FC236}">
                <a16:creationId xmlns:a16="http://schemas.microsoft.com/office/drawing/2014/main" id="{9C44EF12-8B31-4B65-5E11-0DA32F80B66C}"/>
              </a:ext>
            </a:extLst>
          </p:cNvPr>
          <p:cNvSpPr txBox="1"/>
          <p:nvPr/>
        </p:nvSpPr>
        <p:spPr>
          <a:xfrm>
            <a:off x="4326376" y="3356360"/>
            <a:ext cx="4395281" cy="3323987"/>
          </a:xfrm>
          <a:prstGeom prst="rect">
            <a:avLst/>
          </a:prstGeom>
          <a:noFill/>
        </p:spPr>
        <p:txBody>
          <a:bodyPr wrap="square" rtlCol="0">
            <a:spAutoFit/>
          </a:bodyPr>
          <a:lstStyle/>
          <a:p>
            <a:pPr algn="ctr"/>
            <a:r>
              <a:rPr lang="en-CA" sz="2400" dirty="0">
                <a:solidFill>
                  <a:srgbClr val="005DA2"/>
                </a:solidFill>
              </a:rPr>
              <a:t>It’s </a:t>
            </a:r>
          </a:p>
          <a:p>
            <a:pPr algn="ctr"/>
            <a:r>
              <a:rPr lang="en-CA" sz="3200" b="1" dirty="0">
                <a:solidFill>
                  <a:srgbClr val="005DA2"/>
                </a:solidFill>
              </a:rPr>
              <a:t>MORE THAN JUST WORDS </a:t>
            </a:r>
          </a:p>
          <a:p>
            <a:pPr algn="ctr"/>
            <a:r>
              <a:rPr lang="en-CA" sz="2400" dirty="0">
                <a:solidFill>
                  <a:srgbClr val="005DA2"/>
                </a:solidFill>
              </a:rPr>
              <a:t>it’s</a:t>
            </a:r>
            <a:r>
              <a:rPr lang="en-CA" sz="3200" dirty="0">
                <a:solidFill>
                  <a:srgbClr val="005DA2"/>
                </a:solidFill>
              </a:rPr>
              <a:t> </a:t>
            </a:r>
          </a:p>
          <a:p>
            <a:pPr algn="ctr"/>
            <a:r>
              <a:rPr lang="en-CA" sz="3200" b="1" dirty="0">
                <a:solidFill>
                  <a:srgbClr val="005DA2"/>
                </a:solidFill>
              </a:rPr>
              <a:t>A COMMITMENT TO ACTION </a:t>
            </a:r>
          </a:p>
          <a:p>
            <a:endParaRPr lang="en-CA" dirty="0"/>
          </a:p>
        </p:txBody>
      </p:sp>
    </p:spTree>
    <p:extLst>
      <p:ext uri="{BB962C8B-B14F-4D97-AF65-F5344CB8AC3E}">
        <p14:creationId xmlns:p14="http://schemas.microsoft.com/office/powerpoint/2010/main" val="325920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ECEB8-4B19-8F8F-D157-BE49BC94A7E8}"/>
              </a:ext>
            </a:extLst>
          </p:cNvPr>
          <p:cNvSpPr>
            <a:spLocks noGrp="1"/>
          </p:cNvSpPr>
          <p:nvPr>
            <p:ph type="title"/>
          </p:nvPr>
        </p:nvSpPr>
        <p:spPr>
          <a:xfrm>
            <a:off x="677334" y="609599"/>
            <a:ext cx="8596668" cy="645269"/>
          </a:xfrm>
        </p:spPr>
        <p:txBody>
          <a:bodyPr>
            <a:normAutofit fontScale="90000"/>
          </a:bodyPr>
          <a:lstStyle/>
          <a:p>
            <a:pPr algn="ctr"/>
            <a:r>
              <a:rPr lang="en-CA" sz="2700" b="1" dirty="0">
                <a:solidFill>
                  <a:schemeClr val="tx1"/>
                </a:solidFill>
              </a:rPr>
              <a:t>Developing a Land Acknowledgment is not a one time exercise</a:t>
            </a:r>
            <a:br>
              <a:rPr lang="en-CA" sz="2400" b="1" dirty="0">
                <a:solidFill>
                  <a:schemeClr val="tx1"/>
                </a:solidFill>
              </a:rPr>
            </a:br>
            <a:br>
              <a:rPr lang="en-CA" sz="2400" b="1" dirty="0">
                <a:solidFill>
                  <a:schemeClr val="tx1"/>
                </a:solidFill>
              </a:rPr>
            </a:br>
            <a:br>
              <a:rPr lang="en-CA" sz="2400" b="1" dirty="0">
                <a:solidFill>
                  <a:schemeClr val="tx1"/>
                </a:solidFill>
              </a:rPr>
            </a:br>
            <a:r>
              <a:rPr lang="en-CA" sz="2400" b="1" dirty="0">
                <a:solidFill>
                  <a:schemeClr val="tx1"/>
                </a:solidFill>
              </a:rPr>
              <a:t> </a:t>
            </a:r>
          </a:p>
        </p:txBody>
      </p:sp>
      <p:sp>
        <p:nvSpPr>
          <p:cNvPr id="3" name="Content Placeholder 2">
            <a:extLst>
              <a:ext uri="{FF2B5EF4-FFF2-40B4-BE49-F238E27FC236}">
                <a16:creationId xmlns:a16="http://schemas.microsoft.com/office/drawing/2014/main" id="{138A2A91-25C1-DB97-F571-A9BD5728D1D0}"/>
              </a:ext>
            </a:extLst>
          </p:cNvPr>
          <p:cNvSpPr>
            <a:spLocks noGrp="1"/>
          </p:cNvSpPr>
          <p:nvPr>
            <p:ph idx="1"/>
          </p:nvPr>
        </p:nvSpPr>
        <p:spPr>
          <a:xfrm>
            <a:off x="609240" y="4970834"/>
            <a:ext cx="8596668" cy="1277567"/>
          </a:xfrm>
        </p:spPr>
        <p:txBody>
          <a:bodyPr>
            <a:normAutofit/>
          </a:bodyPr>
          <a:lstStyle/>
          <a:p>
            <a:pPr marL="0" indent="0" algn="ctr">
              <a:buNone/>
            </a:pPr>
            <a:r>
              <a:rPr lang="en-CA" sz="2400" b="1" dirty="0">
                <a:solidFill>
                  <a:schemeClr val="tx1"/>
                </a:solidFill>
              </a:rPr>
              <a:t>It should evolve as your Club’s knowledge of and relationships with First Nations develop and grow</a:t>
            </a:r>
            <a:endParaRPr lang="en-CA" sz="2400" dirty="0"/>
          </a:p>
        </p:txBody>
      </p:sp>
      <p:pic>
        <p:nvPicPr>
          <p:cNvPr id="5" name="Picture 4">
            <a:extLst>
              <a:ext uri="{FF2B5EF4-FFF2-40B4-BE49-F238E27FC236}">
                <a16:creationId xmlns:a16="http://schemas.microsoft.com/office/drawing/2014/main" id="{172D96F1-5A77-E38D-68B7-701C82E43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271" y="1728360"/>
            <a:ext cx="3382794" cy="2768981"/>
          </a:xfrm>
          <a:prstGeom prst="rect">
            <a:avLst/>
          </a:prstGeom>
        </p:spPr>
      </p:pic>
    </p:spTree>
    <p:extLst>
      <p:ext uri="{BB962C8B-B14F-4D97-AF65-F5344CB8AC3E}">
        <p14:creationId xmlns:p14="http://schemas.microsoft.com/office/powerpoint/2010/main" val="110053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33000-C8FE-B29C-7A5F-AB10E65F483A}"/>
              </a:ext>
            </a:extLst>
          </p:cNvPr>
          <p:cNvPicPr>
            <a:picLocks noChangeAspect="1"/>
          </p:cNvPicPr>
          <p:nvPr/>
        </p:nvPicPr>
        <p:blipFill>
          <a:blip r:embed="rId2"/>
          <a:stretch>
            <a:fillRect/>
          </a:stretch>
        </p:blipFill>
        <p:spPr>
          <a:xfrm>
            <a:off x="3949382" y="0"/>
            <a:ext cx="7236059" cy="6858000"/>
          </a:xfrm>
          <a:prstGeom prst="rect">
            <a:avLst/>
          </a:prstGeom>
        </p:spPr>
      </p:pic>
      <p:pic>
        <p:nvPicPr>
          <p:cNvPr id="14" name="Picture 13">
            <a:extLst>
              <a:ext uri="{FF2B5EF4-FFF2-40B4-BE49-F238E27FC236}">
                <a16:creationId xmlns:a16="http://schemas.microsoft.com/office/drawing/2014/main" id="{392EDE0D-B04D-6980-33BC-82ED95F67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136"/>
            <a:ext cx="4120950" cy="2278804"/>
          </a:xfrm>
          <a:prstGeom prst="rect">
            <a:avLst/>
          </a:prstGeom>
        </p:spPr>
      </p:pic>
      <p:sp>
        <p:nvSpPr>
          <p:cNvPr id="15" name="TextBox 14">
            <a:extLst>
              <a:ext uri="{FF2B5EF4-FFF2-40B4-BE49-F238E27FC236}">
                <a16:creationId xmlns:a16="http://schemas.microsoft.com/office/drawing/2014/main" id="{A7151F9B-0B34-C461-FA03-E7BE6398C863}"/>
              </a:ext>
            </a:extLst>
          </p:cNvPr>
          <p:cNvSpPr txBox="1"/>
          <p:nvPr/>
        </p:nvSpPr>
        <p:spPr>
          <a:xfrm>
            <a:off x="654828" y="4036978"/>
            <a:ext cx="2811294" cy="830997"/>
          </a:xfrm>
          <a:prstGeom prst="rect">
            <a:avLst/>
          </a:prstGeom>
          <a:noFill/>
        </p:spPr>
        <p:txBody>
          <a:bodyPr wrap="square" rtlCol="0">
            <a:spAutoFit/>
          </a:bodyPr>
          <a:lstStyle/>
          <a:p>
            <a:pPr algn="ctr"/>
            <a:r>
              <a:rPr lang="en-CA" sz="2400" b="1" dirty="0">
                <a:solidFill>
                  <a:srgbClr val="0070C0"/>
                </a:solidFill>
              </a:rPr>
              <a:t>Land</a:t>
            </a:r>
          </a:p>
          <a:p>
            <a:pPr algn="ctr"/>
            <a:r>
              <a:rPr lang="en-CA" sz="2400" b="1" dirty="0">
                <a:solidFill>
                  <a:srgbClr val="0070C0"/>
                </a:solidFill>
              </a:rPr>
              <a:t>Acknowledgement </a:t>
            </a:r>
          </a:p>
        </p:txBody>
      </p:sp>
      <p:sp>
        <p:nvSpPr>
          <p:cNvPr id="16" name="TextBox 15">
            <a:extLst>
              <a:ext uri="{FF2B5EF4-FFF2-40B4-BE49-F238E27FC236}">
                <a16:creationId xmlns:a16="http://schemas.microsoft.com/office/drawing/2014/main" id="{F04C6F16-EAA1-4980-81F5-EE8E5D478A69}"/>
              </a:ext>
            </a:extLst>
          </p:cNvPr>
          <p:cNvSpPr txBox="1"/>
          <p:nvPr/>
        </p:nvSpPr>
        <p:spPr>
          <a:xfrm>
            <a:off x="1517491" y="5197102"/>
            <a:ext cx="914400" cy="369332"/>
          </a:xfrm>
          <a:prstGeom prst="rect">
            <a:avLst/>
          </a:prstGeom>
          <a:noFill/>
        </p:spPr>
        <p:txBody>
          <a:bodyPr wrap="square" rtlCol="0">
            <a:spAutoFit/>
          </a:bodyPr>
          <a:lstStyle/>
          <a:p>
            <a:r>
              <a:rPr lang="en-CA" dirty="0">
                <a:hlinkClick r:id="rId4"/>
              </a:rPr>
              <a:t>Video</a:t>
            </a:r>
            <a:endParaRPr lang="en-CA" dirty="0"/>
          </a:p>
        </p:txBody>
      </p:sp>
    </p:spTree>
    <p:extLst>
      <p:ext uri="{BB962C8B-B14F-4D97-AF65-F5344CB8AC3E}">
        <p14:creationId xmlns:p14="http://schemas.microsoft.com/office/powerpoint/2010/main" val="2702945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76275" y="1351762"/>
            <a:ext cx="8210916" cy="4739759"/>
          </a:xfrm>
          <a:prstGeom prst="rect">
            <a:avLst/>
          </a:prstGeom>
          <a:noFill/>
        </p:spPr>
        <p:txBody>
          <a:bodyPr wrap="square" rtlCol="0">
            <a:spAutoFit/>
          </a:bodyPr>
          <a:lstStyle/>
          <a:p>
            <a:r>
              <a:rPr lang="en-CA" sz="3200" b="1" dirty="0">
                <a:solidFill>
                  <a:srgbClr val="0070C0"/>
                </a:solidFill>
              </a:rPr>
              <a:t>We want to  </a:t>
            </a:r>
          </a:p>
          <a:p>
            <a:endParaRPr lang="en-CA" sz="2400" dirty="0"/>
          </a:p>
          <a:p>
            <a:pPr marL="285750" indent="-285750">
              <a:buFont typeface="Arial" panose="020B0604020202020204" pitchFamily="34" charset="0"/>
              <a:buChar char="•"/>
            </a:pPr>
            <a:endParaRPr lang="en-CA" sz="1000" dirty="0"/>
          </a:p>
          <a:p>
            <a:pPr marL="457200" indent="-457200">
              <a:buFont typeface="+mj-lt"/>
              <a:buAutoNum type="arabicPeriod"/>
            </a:pPr>
            <a:r>
              <a:rPr lang="en-CA" sz="2400" dirty="0"/>
              <a:t>Accurately and historically recognize the territories of First nations, Inuit and Metis peoples, and acknowledge un-ceded and treaties that were signed by the government on our behalf and are still in place today. </a:t>
            </a:r>
          </a:p>
          <a:p>
            <a:pPr marL="228600" indent="-228600">
              <a:buFont typeface="+mj-lt"/>
              <a:buAutoNum type="arabicPeriod"/>
            </a:pPr>
            <a:endParaRPr lang="en-CA" sz="1000" dirty="0"/>
          </a:p>
          <a:p>
            <a:pPr marL="457200" indent="-457200">
              <a:buFont typeface="+mj-lt"/>
              <a:buAutoNum type="arabicPeriod"/>
            </a:pPr>
            <a:r>
              <a:rPr lang="en-CA" sz="2400" dirty="0"/>
              <a:t>Honour Indigenous Peoples’ principle kinship to the land and water and recognize our shared responsibilities </a:t>
            </a:r>
          </a:p>
          <a:p>
            <a:pPr marL="228600" indent="-228600">
              <a:buFont typeface="+mj-lt"/>
              <a:buAutoNum type="arabicPeriod"/>
            </a:pPr>
            <a:endParaRPr lang="en-CA" sz="1000" dirty="0"/>
          </a:p>
          <a:p>
            <a:pPr marL="457200" indent="-457200">
              <a:buFont typeface="+mj-lt"/>
              <a:buAutoNum type="arabicPeriod"/>
            </a:pPr>
            <a:r>
              <a:rPr lang="en-CA" sz="2400" dirty="0"/>
              <a:t>Provide a personal reflection</a:t>
            </a:r>
          </a:p>
        </p:txBody>
      </p:sp>
    </p:spTree>
    <p:extLst>
      <p:ext uri="{BB962C8B-B14F-4D97-AF65-F5344CB8AC3E}">
        <p14:creationId xmlns:p14="http://schemas.microsoft.com/office/powerpoint/2010/main" val="171760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D3A1C-664B-F2E9-A809-238DC6A3B431}"/>
              </a:ext>
            </a:extLst>
          </p:cNvPr>
          <p:cNvSpPr txBox="1"/>
          <p:nvPr/>
        </p:nvSpPr>
        <p:spPr>
          <a:xfrm>
            <a:off x="603114" y="398833"/>
            <a:ext cx="10000033" cy="4339650"/>
          </a:xfrm>
          <a:prstGeom prst="rect">
            <a:avLst/>
          </a:prstGeom>
          <a:noFill/>
        </p:spPr>
        <p:txBody>
          <a:bodyPr wrap="square" rtlCol="0">
            <a:spAutoFit/>
          </a:bodyPr>
          <a:lstStyle/>
          <a:p>
            <a:pPr marL="457200" indent="-457200">
              <a:buFont typeface="+mj-lt"/>
              <a:buAutoNum type="arabicPeriod"/>
            </a:pPr>
            <a:r>
              <a:rPr lang="en-CA" sz="2400" dirty="0">
                <a:solidFill>
                  <a:srgbClr val="0070C0"/>
                </a:solidFill>
              </a:rPr>
              <a:t>Recognize the First Nations, the Territories and Treaties</a:t>
            </a:r>
          </a:p>
          <a:p>
            <a:endParaRPr lang="en-CA" dirty="0"/>
          </a:p>
          <a:p>
            <a:r>
              <a:rPr lang="en-CA" dirty="0"/>
              <a:t>We should officially acknowledge that we are on the traditional territorial land of a specific  First Nation(s) and identify if the land is unceded or if there is a Treaty. </a:t>
            </a:r>
          </a:p>
          <a:p>
            <a:endParaRPr lang="en-CA" dirty="0"/>
          </a:p>
          <a:p>
            <a:r>
              <a:rPr lang="en-CA" dirty="0"/>
              <a:t>How do we make this personal and interesting?</a:t>
            </a:r>
          </a:p>
          <a:p>
            <a:endParaRPr lang="en-CA" dirty="0"/>
          </a:p>
          <a:p>
            <a:pPr marL="285750" indent="-285750">
              <a:buFont typeface="Arial" panose="020B0604020202020204" pitchFamily="34" charset="0"/>
              <a:buChar char="•"/>
            </a:pPr>
            <a:r>
              <a:rPr lang="en-CA" dirty="0"/>
              <a:t>Research and share the boundaries of the traditional territorial lands and waters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Learn and share some of the indigenous names for landmarks and bodies of water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Get a copy of the relevant Treaty(</a:t>
            </a:r>
            <a:r>
              <a:rPr lang="en-CA" dirty="0" err="1"/>
              <a:t>ies</a:t>
            </a:r>
            <a:r>
              <a:rPr lang="en-CA" dirty="0"/>
              <a:t>) and read it. Share a detail of two</a:t>
            </a:r>
          </a:p>
          <a:p>
            <a:pPr marL="285750" indent="-285750">
              <a:buFont typeface="Arial" panose="020B0604020202020204" pitchFamily="34" charset="0"/>
              <a:buChar char="•"/>
            </a:pPr>
            <a:endParaRPr lang="en-CA" dirty="0"/>
          </a:p>
          <a:p>
            <a:endParaRPr lang="en-CA" dirty="0"/>
          </a:p>
          <a:p>
            <a:endParaRPr lang="en-CA" sz="1800" dirty="0"/>
          </a:p>
        </p:txBody>
      </p:sp>
      <p:pic>
        <p:nvPicPr>
          <p:cNvPr id="6" name="Picture 5">
            <a:extLst>
              <a:ext uri="{FF2B5EF4-FFF2-40B4-BE49-F238E27FC236}">
                <a16:creationId xmlns:a16="http://schemas.microsoft.com/office/drawing/2014/main" id="{46775A80-56EC-0E60-2888-120029F40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074" y="3927188"/>
            <a:ext cx="4364475" cy="2610050"/>
          </a:xfrm>
          <a:prstGeom prst="rect">
            <a:avLst/>
          </a:prstGeom>
        </p:spPr>
      </p:pic>
    </p:spTree>
    <p:extLst>
      <p:ext uri="{BB962C8B-B14F-4D97-AF65-F5344CB8AC3E}">
        <p14:creationId xmlns:p14="http://schemas.microsoft.com/office/powerpoint/2010/main" val="420606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33DE32-2F03-9C2C-5A6C-CA6A785DA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58878"/>
            <a:ext cx="4573033" cy="4304031"/>
          </a:xfrm>
          <a:prstGeom prst="rect">
            <a:avLst/>
          </a:prstGeom>
        </p:spPr>
      </p:pic>
      <p:sp>
        <p:nvSpPr>
          <p:cNvPr id="2" name="TextBox 1">
            <a:extLst>
              <a:ext uri="{FF2B5EF4-FFF2-40B4-BE49-F238E27FC236}">
                <a16:creationId xmlns:a16="http://schemas.microsoft.com/office/drawing/2014/main" id="{BDBCA0CB-2896-8F08-7053-606222B2839B}"/>
              </a:ext>
            </a:extLst>
          </p:cNvPr>
          <p:cNvSpPr txBox="1"/>
          <p:nvPr/>
        </p:nvSpPr>
        <p:spPr>
          <a:xfrm>
            <a:off x="350196" y="880353"/>
            <a:ext cx="8745166" cy="871521"/>
          </a:xfrm>
          <a:prstGeom prst="rect">
            <a:avLst/>
          </a:prstGeom>
          <a:noFill/>
        </p:spPr>
        <p:txBody>
          <a:bodyPr wrap="square" rtlCol="0">
            <a:spAutoFit/>
          </a:bodyPr>
          <a:lstStyle/>
          <a:p>
            <a:pPr>
              <a:lnSpc>
                <a:spcPct val="107000"/>
              </a:lnSpc>
              <a:spcAft>
                <a:spcPts val="800"/>
              </a:spcAft>
            </a:pPr>
            <a:r>
              <a:rPr lang="en-CA" sz="24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is what I come up with for our District Conference   </a:t>
            </a:r>
            <a:endParaRPr lang="en-CA"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BD5CFD-1F89-E68C-A8C9-ADC8B8ED2A8B}"/>
              </a:ext>
            </a:extLst>
          </p:cNvPr>
          <p:cNvSpPr txBox="1"/>
          <p:nvPr/>
        </p:nvSpPr>
        <p:spPr>
          <a:xfrm>
            <a:off x="554477" y="2164233"/>
            <a:ext cx="5398851" cy="3693319"/>
          </a:xfrm>
          <a:prstGeom prst="rect">
            <a:avLst/>
          </a:prstGeom>
          <a:noFill/>
        </p:spPr>
        <p:txBody>
          <a:bodyPr wrap="square" rtlCol="0">
            <a:spAutoFit/>
          </a:bodyPr>
          <a:lstStyle/>
          <a:p>
            <a:r>
              <a:rPr lang="en-CA" sz="1800" b="1" kern="100" dirty="0">
                <a:effectLst/>
                <a:latin typeface="Arial" panose="020B0604020202020204" pitchFamily="34" charset="0"/>
                <a:ea typeface="Calibri" panose="020F0502020204030204" pitchFamily="34" charset="0"/>
                <a:cs typeface="Times New Roman" panose="02020603050405020304" pitchFamily="18" charset="0"/>
              </a:rPr>
              <a:t>We acknowledge that we are meeting on </a:t>
            </a:r>
            <a:r>
              <a:rPr lang="en-CA" sz="1800" b="1" i="1" kern="1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Saukiing</a:t>
            </a:r>
            <a:r>
              <a:rPr lang="en-CA" sz="1800" b="1" i="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CA" sz="1800" b="1" i="1" kern="1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Anishnaabekiing</a:t>
            </a:r>
            <a:r>
              <a:rPr lang="en-CA" sz="1800" b="1" i="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CA" sz="1800" b="1" kern="100" dirty="0">
                <a:effectLst/>
                <a:latin typeface="Arial" panose="020B0604020202020204" pitchFamily="34" charset="0"/>
                <a:ea typeface="Calibri" panose="020F0502020204030204" pitchFamily="34" charset="0"/>
                <a:cs typeface="Times New Roman" panose="02020603050405020304" pitchFamily="18" charset="0"/>
              </a:rPr>
              <a:t>the traditional lands and treaty territory of the Saugeen Ojibway Nation, which consists of the Chippewas of Saugeen and the Chippewas of </a:t>
            </a:r>
            <a:r>
              <a:rPr lang="en-CA" sz="1800" b="1" kern="100" dirty="0" err="1">
                <a:effectLst/>
                <a:latin typeface="Arial" panose="020B0604020202020204" pitchFamily="34" charset="0"/>
                <a:ea typeface="Calibri" panose="020F0502020204030204" pitchFamily="34" charset="0"/>
                <a:cs typeface="Times New Roman" panose="02020603050405020304" pitchFamily="18" charset="0"/>
              </a:rPr>
              <a:t>Nawash</a:t>
            </a:r>
            <a:r>
              <a:rPr lang="en-CA" sz="1800" b="1" kern="100" dirty="0">
                <a:effectLst/>
                <a:latin typeface="Arial" panose="020B0604020202020204" pitchFamily="34" charset="0"/>
                <a:ea typeface="Calibri" panose="020F0502020204030204" pitchFamily="34" charset="0"/>
                <a:cs typeface="Times New Roman" panose="02020603050405020304" pitchFamily="18" charset="0"/>
              </a:rPr>
              <a:t> Unceded First Nation. </a:t>
            </a:r>
          </a:p>
          <a:p>
            <a:endParaRPr lang="en-CA" b="1" kern="1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en-CA" sz="1800" b="1" i="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traditional lands run east from Lake Huron to the Nottawasaga River (near Wasaga beach) and south from the tip of the Bruce Peninsula to the Maitland River system (south of Goderich) and include portions of Lake Huron and Georgian Bay. </a:t>
            </a:r>
            <a:endParaRPr lang="en-CA"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39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856999-27DE-FEBD-CE43-D7CCB6CC0680}"/>
              </a:ext>
            </a:extLst>
          </p:cNvPr>
          <p:cNvSpPr txBox="1"/>
          <p:nvPr/>
        </p:nvSpPr>
        <p:spPr>
          <a:xfrm>
            <a:off x="695526" y="919902"/>
            <a:ext cx="10549648" cy="2985433"/>
          </a:xfrm>
          <a:prstGeom prst="rect">
            <a:avLst/>
          </a:prstGeom>
          <a:noFill/>
        </p:spPr>
        <p:txBody>
          <a:bodyPr wrap="square">
            <a:spAutoFit/>
          </a:bodyPr>
          <a:lstStyle/>
          <a:p>
            <a:r>
              <a:rPr lang="en-CA" b="1" dirty="0">
                <a:solidFill>
                  <a:srgbClr val="0070C0"/>
                </a:solidFill>
              </a:rPr>
              <a:t> 2. </a:t>
            </a:r>
            <a:r>
              <a:rPr lang="en-CA" sz="2000" b="1" dirty="0">
                <a:solidFill>
                  <a:srgbClr val="0070C0"/>
                </a:solidFill>
              </a:rPr>
              <a:t>Honour Indigenous Peoples’ Kinship to the Land and </a:t>
            </a:r>
            <a:r>
              <a:rPr lang="en-CA" sz="2000" b="1" dirty="0">
                <a:solidFill>
                  <a:srgbClr val="FF0000"/>
                </a:solidFill>
              </a:rPr>
              <a:t>Our Shared Responsibilities</a:t>
            </a:r>
          </a:p>
          <a:p>
            <a:endParaRPr lang="en-CA" sz="2000" b="1" dirty="0">
              <a:solidFill>
                <a:srgbClr val="FF0000"/>
              </a:solidFill>
            </a:endParaRPr>
          </a:p>
          <a:p>
            <a:r>
              <a:rPr lang="en-CA" dirty="0"/>
              <a:t>This section should indicate how you and your group are going to honour our shared responsibilities. This should be unique to your organization/club/event. It shouldn’t be borrowed or copied from some other organization.</a:t>
            </a:r>
          </a:p>
          <a:p>
            <a:endParaRPr lang="en-CA" dirty="0"/>
          </a:p>
          <a:p>
            <a:endParaRPr lang="en-CA" dirty="0"/>
          </a:p>
          <a:p>
            <a:r>
              <a:rPr lang="en-CA" dirty="0"/>
              <a:t>How to make this unique and meaningful :</a:t>
            </a:r>
            <a:endParaRPr lang="en-CA" sz="2000" b="1" dirty="0">
              <a:solidFill>
                <a:srgbClr val="FF0000"/>
              </a:solidFill>
            </a:endParaRPr>
          </a:p>
          <a:p>
            <a:endParaRPr lang="en-CA" sz="2000" b="1" dirty="0">
              <a:solidFill>
                <a:srgbClr val="FF0000"/>
              </a:solidFill>
            </a:endParaRPr>
          </a:p>
          <a:p>
            <a:endParaRPr lang="en-CA" sz="2000" b="1" dirty="0">
              <a:solidFill>
                <a:srgbClr val="FF0000"/>
              </a:solidFill>
            </a:endParaRPr>
          </a:p>
        </p:txBody>
      </p:sp>
      <p:sp>
        <p:nvSpPr>
          <p:cNvPr id="8" name="TextBox 7">
            <a:extLst>
              <a:ext uri="{FF2B5EF4-FFF2-40B4-BE49-F238E27FC236}">
                <a16:creationId xmlns:a16="http://schemas.microsoft.com/office/drawing/2014/main" id="{DD37014E-6A34-5725-CDCA-C14C125BE831}"/>
              </a:ext>
            </a:extLst>
          </p:cNvPr>
          <p:cNvSpPr txBox="1"/>
          <p:nvPr/>
        </p:nvSpPr>
        <p:spPr>
          <a:xfrm>
            <a:off x="946826" y="2885207"/>
            <a:ext cx="8180962" cy="3416320"/>
          </a:xfrm>
          <a:prstGeom prst="rect">
            <a:avLst/>
          </a:prstGeom>
          <a:noFill/>
        </p:spPr>
        <p:txBody>
          <a:bodyPr wrap="square" rtlCol="0">
            <a:spAutoFit/>
          </a:bodyPr>
          <a:lstStyle/>
          <a:p>
            <a:endParaRPr lang="en-CA" dirty="0"/>
          </a:p>
          <a:p>
            <a:endParaRPr lang="en-CA" dirty="0"/>
          </a:p>
          <a:p>
            <a:pPr marL="285750" indent="-285750">
              <a:buFont typeface="Arial" panose="020B0604020202020204" pitchFamily="34" charset="0"/>
              <a:buChar char="•"/>
            </a:pPr>
            <a:r>
              <a:rPr lang="en-CA" dirty="0"/>
              <a:t>As Rotarians we could reference the 4 Way Test or the 7 Areas of Focus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Does your club have a special focus ?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Do one or two  of the 95 recommendations in the TRC Report speak to your Club?</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Where is your Club on the Truth and Reconciliation path? Are you at the learning/unlearning stage, at the building relationships stage? …. </a:t>
            </a:r>
          </a:p>
          <a:p>
            <a:endParaRPr lang="en-CA" dirty="0"/>
          </a:p>
        </p:txBody>
      </p:sp>
      <p:pic>
        <p:nvPicPr>
          <p:cNvPr id="10" name="Picture 9">
            <a:extLst>
              <a:ext uri="{FF2B5EF4-FFF2-40B4-BE49-F238E27FC236}">
                <a16:creationId xmlns:a16="http://schemas.microsoft.com/office/drawing/2014/main" id="{0C3CBC96-32DF-80A2-D502-2677EFA82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145" y="3086063"/>
            <a:ext cx="2852035" cy="2852035"/>
          </a:xfrm>
          <a:prstGeom prst="rect">
            <a:avLst/>
          </a:prstGeom>
        </p:spPr>
      </p:pic>
    </p:spTree>
    <p:extLst>
      <p:ext uri="{BB962C8B-B14F-4D97-AF65-F5344CB8AC3E}">
        <p14:creationId xmlns:p14="http://schemas.microsoft.com/office/powerpoint/2010/main" val="8246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8FD09-B828-29EF-F71C-33982B59A63C}"/>
              </a:ext>
            </a:extLst>
          </p:cNvPr>
          <p:cNvSpPr txBox="1"/>
          <p:nvPr/>
        </p:nvSpPr>
        <p:spPr>
          <a:xfrm>
            <a:off x="379378" y="651755"/>
            <a:ext cx="6799635" cy="467629"/>
          </a:xfrm>
          <a:prstGeom prst="rect">
            <a:avLst/>
          </a:prstGeom>
          <a:noFill/>
        </p:spPr>
        <p:txBody>
          <a:bodyPr wrap="square" rtlCol="0">
            <a:spAutoFit/>
          </a:bodyPr>
          <a:lstStyle/>
          <a:p>
            <a:pPr marL="457200">
              <a:lnSpc>
                <a:spcPct val="107000"/>
              </a:lnSpc>
              <a:spcAft>
                <a:spcPts val="800"/>
              </a:spcAft>
            </a:pPr>
            <a:r>
              <a:rPr lang="en-CA" sz="24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What I came up with for our Conference</a:t>
            </a:r>
            <a:endParaRPr lang="en-CA"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066AD44-928C-7E6E-1AB9-85CC11CF8D7F}"/>
              </a:ext>
            </a:extLst>
          </p:cNvPr>
          <p:cNvSpPr txBox="1"/>
          <p:nvPr/>
        </p:nvSpPr>
        <p:spPr>
          <a:xfrm>
            <a:off x="1488331" y="1488332"/>
            <a:ext cx="7821038" cy="3244799"/>
          </a:xfrm>
          <a:prstGeom prst="rect">
            <a:avLst/>
          </a:prstGeom>
          <a:noFill/>
        </p:spPr>
        <p:txBody>
          <a:bodyPr wrap="square" rtlCol="0">
            <a:spAutoFit/>
          </a:bodyPr>
          <a:lstStyle/>
          <a:p>
            <a:pPr>
              <a:lnSpc>
                <a:spcPct val="107000"/>
              </a:lnSpc>
              <a:spcAft>
                <a:spcPts val="800"/>
              </a:spcAft>
            </a:pPr>
            <a:r>
              <a:rPr lang="en-CA" sz="2000" kern="100" dirty="0">
                <a:effectLst/>
                <a:latin typeface="Arial" panose="020B0604020202020204" pitchFamily="34" charset="0"/>
                <a:ea typeface="Calibri" panose="020F0502020204030204" pitchFamily="34" charset="0"/>
                <a:cs typeface="Times New Roman" panose="02020603050405020304" pitchFamily="18" charset="0"/>
              </a:rPr>
              <a:t>We take this time to acknowledge the treaties and territories because it’s a reminder of the communities of our indigenous neighbours, their history, and their connection to the land and waters. </a:t>
            </a:r>
          </a:p>
          <a:p>
            <a:pPr>
              <a:lnSpc>
                <a:spcPct val="107000"/>
              </a:lnSpc>
              <a:spcAft>
                <a:spcPts val="800"/>
              </a:spcAft>
            </a:pPr>
            <a:endParaRPr lang="en-CA" sz="2000" kern="1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000" b="1"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As Rotarians we’ll be guided by the 4 Way Test as we work to increase our knowledge and understanding of the past and present and as we look to the future to build relationships with our Indigenous neighbours.  </a:t>
            </a:r>
            <a:endParaRPr lang="en-CA"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57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BE82A-66A4-1DBD-B3A6-1802E70AF9AA}"/>
              </a:ext>
            </a:extLst>
          </p:cNvPr>
          <p:cNvSpPr txBox="1"/>
          <p:nvPr/>
        </p:nvSpPr>
        <p:spPr>
          <a:xfrm>
            <a:off x="695526" y="919902"/>
            <a:ext cx="10549648" cy="954107"/>
          </a:xfrm>
          <a:prstGeom prst="rect">
            <a:avLst/>
          </a:prstGeom>
          <a:noFill/>
        </p:spPr>
        <p:txBody>
          <a:bodyPr wrap="square">
            <a:spAutoFit/>
          </a:bodyPr>
          <a:lstStyle/>
          <a:p>
            <a:r>
              <a:rPr lang="en-CA" b="1" dirty="0">
                <a:solidFill>
                  <a:srgbClr val="0070C0"/>
                </a:solidFill>
              </a:rPr>
              <a:t> 3. </a:t>
            </a:r>
            <a:r>
              <a:rPr lang="en-CA" sz="2000" b="1" dirty="0">
                <a:solidFill>
                  <a:srgbClr val="0070C0"/>
                </a:solidFill>
              </a:rPr>
              <a:t>Provide a Personal Reflection</a:t>
            </a:r>
          </a:p>
          <a:p>
            <a:endParaRPr lang="en-CA" dirty="0"/>
          </a:p>
          <a:p>
            <a:r>
              <a:rPr lang="en-CA" dirty="0"/>
              <a:t>This is a time of learning, of sharing something you’ve learned</a:t>
            </a:r>
            <a:endParaRPr lang="en-CA" sz="2000" b="1" dirty="0">
              <a:solidFill>
                <a:srgbClr val="FF0000"/>
              </a:solidFill>
            </a:endParaRPr>
          </a:p>
        </p:txBody>
      </p:sp>
      <p:sp>
        <p:nvSpPr>
          <p:cNvPr id="3" name="TextBox 2">
            <a:extLst>
              <a:ext uri="{FF2B5EF4-FFF2-40B4-BE49-F238E27FC236}">
                <a16:creationId xmlns:a16="http://schemas.microsoft.com/office/drawing/2014/main" id="{B28F649F-85F7-6479-731E-A88930866F5F}"/>
              </a:ext>
            </a:extLst>
          </p:cNvPr>
          <p:cNvSpPr txBox="1"/>
          <p:nvPr/>
        </p:nvSpPr>
        <p:spPr>
          <a:xfrm>
            <a:off x="869004" y="1997839"/>
            <a:ext cx="6076545" cy="3693319"/>
          </a:xfrm>
          <a:prstGeom prst="rect">
            <a:avLst/>
          </a:prstGeom>
          <a:noFill/>
        </p:spPr>
        <p:txBody>
          <a:bodyPr wrap="square" rtlCol="0">
            <a:spAutoFit/>
          </a:bodyPr>
          <a:lstStyle/>
          <a:p>
            <a:endParaRPr lang="en-CA" dirty="0"/>
          </a:p>
          <a:p>
            <a:pPr marL="285750" indent="-285750">
              <a:buFont typeface="Arial" panose="020B0604020202020204" pitchFamily="34" charset="0"/>
              <a:buChar char="•"/>
            </a:pPr>
            <a:r>
              <a:rPr lang="en-CA" dirty="0"/>
              <a:t>An article or book you’ve read or a resource (share a link)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 indigenous name of a local landmark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 date and time of an indigenous event – A Pow Wow (research and share the “Do’s and </a:t>
            </a:r>
            <a:r>
              <a:rPr lang="en-CA" dirty="0" err="1"/>
              <a:t>Don’t’s</a:t>
            </a:r>
            <a:r>
              <a:rPr lang="en-CA" dirty="0"/>
              <a:t> “ of attending a Pow Wow).</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Research and share one of the Seven Grandfather teachings, how does it relate to your Rotary Club?</a:t>
            </a:r>
          </a:p>
          <a:p>
            <a:endParaRPr lang="en-CA" dirty="0"/>
          </a:p>
        </p:txBody>
      </p:sp>
      <p:pic>
        <p:nvPicPr>
          <p:cNvPr id="5" name="Picture 4">
            <a:extLst>
              <a:ext uri="{FF2B5EF4-FFF2-40B4-BE49-F238E27FC236}">
                <a16:creationId xmlns:a16="http://schemas.microsoft.com/office/drawing/2014/main" id="{1727AAC5-2E00-A6B3-FC72-932FB95B0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538" y="997723"/>
            <a:ext cx="3674458" cy="5189068"/>
          </a:xfrm>
          <a:prstGeom prst="rect">
            <a:avLst/>
          </a:prstGeom>
        </p:spPr>
      </p:pic>
    </p:spTree>
    <p:extLst>
      <p:ext uri="{BB962C8B-B14F-4D97-AF65-F5344CB8AC3E}">
        <p14:creationId xmlns:p14="http://schemas.microsoft.com/office/powerpoint/2010/main" val="15618052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3637</TotalTime>
  <Words>734</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PowerPoint Presentation</vt:lpstr>
      <vt:lpstr>Developing a Land Acknowledgment is not a one time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Ismael</dc:creator>
  <cp:lastModifiedBy>Susan Macdonald</cp:lastModifiedBy>
  <cp:revision>91</cp:revision>
  <dcterms:created xsi:type="dcterms:W3CDTF">2019-04-03T09:52:19Z</dcterms:created>
  <dcterms:modified xsi:type="dcterms:W3CDTF">2024-09-25T21:24:01Z</dcterms:modified>
</cp:coreProperties>
</file>