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handoutMasterIdLst>
    <p:handoutMasterId r:id="rId22"/>
  </p:handoutMasterIdLst>
  <p:sldIdLst>
    <p:sldId id="258" r:id="rId2"/>
    <p:sldId id="286" r:id="rId3"/>
    <p:sldId id="289" r:id="rId4"/>
    <p:sldId id="291" r:id="rId5"/>
    <p:sldId id="292" r:id="rId6"/>
    <p:sldId id="293" r:id="rId7"/>
    <p:sldId id="283" r:id="rId8"/>
    <p:sldId id="296" r:id="rId9"/>
    <p:sldId id="290" r:id="rId10"/>
    <p:sldId id="282" r:id="rId11"/>
    <p:sldId id="287" r:id="rId12"/>
    <p:sldId id="295" r:id="rId13"/>
    <p:sldId id="288" r:id="rId14"/>
    <p:sldId id="298" r:id="rId15"/>
    <p:sldId id="297" r:id="rId16"/>
    <p:sldId id="284" r:id="rId17"/>
    <p:sldId id="294" r:id="rId18"/>
    <p:sldId id="275" r:id="rId19"/>
    <p:sldId id="285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3B4B98B0-60AC-42C2-AFA5-B58CD77FA1E5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3459" autoAdjust="0"/>
    <p:restoredTop sz="95294" autoAdjust="0"/>
  </p:normalViewPr>
  <p:slideViewPr>
    <p:cSldViewPr snapToGrid="0">
      <p:cViewPr varScale="1">
        <p:scale>
          <a:sx n="65" d="100"/>
          <a:sy n="65" d="100"/>
        </p:scale>
        <p:origin x="510" y="42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68" d="100"/>
          <a:sy n="68" d="100"/>
        </p:scale>
        <p:origin x="2808" y="5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handoutMaster" Target="handoutMasters/handoutMaster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28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SOURCE OF MATERIAL USED</a:t>
            </a:r>
          </a:p>
        </c:rich>
      </c:tx>
      <c:layout>
        <c:manualLayout>
          <c:xMode val="edge"/>
          <c:yMode val="edge"/>
          <c:x val="0.1074036957227294"/>
          <c:y val="1.881024322572859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10703027086231995"/>
          <c:y val="0.27768961093643779"/>
          <c:w val="0.81377100597019569"/>
          <c:h val="0.62226790504614038"/>
        </c:manualLayout>
      </c:layout>
      <c:pie3DChart>
        <c:varyColors val="1"/>
        <c:ser>
          <c:idx val="0"/>
          <c:order val="0"/>
          <c:dPt>
            <c:idx val="0"/>
            <c:bubble3D val="0"/>
            <c:spPr>
              <a:gradFill rotWithShape="1">
                <a:gsLst>
                  <a:gs pos="0">
                    <a:schemeClr val="accent6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6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6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1-BA66-461D-8DFF-22CA04B9C9DE}"/>
              </c:ext>
            </c:extLst>
          </c:dPt>
          <c:dPt>
            <c:idx val="1"/>
            <c:bubble3D val="0"/>
            <c:spPr>
              <a:gradFill rotWithShape="1">
                <a:gsLst>
                  <a:gs pos="0">
                    <a:schemeClr val="accent5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5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5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3-BA66-461D-8DFF-22CA04B9C9DE}"/>
              </c:ext>
            </c:extLst>
          </c:dPt>
          <c:dPt>
            <c:idx val="2"/>
            <c:bubble3D val="0"/>
            <c:spPr>
              <a:gradFill rotWithShape="1">
                <a:gsLst>
                  <a:gs pos="0">
                    <a:schemeClr val="accent4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4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4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5-BA66-461D-8DFF-22CA04B9C9DE}"/>
              </c:ext>
            </c:extLst>
          </c:dPt>
          <c:dLbls>
            <c:dLbl>
              <c:idx val="0"/>
              <c:layout>
                <c:manualLayout>
                  <c:x val="-0.13704701900399963"/>
                  <c:y val="7.6944928080132327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050" b="1" i="0" u="none" strike="noStrike" kern="1200" baseline="0">
                      <a:solidFill>
                        <a:schemeClr val="tx1"/>
                      </a:solidFill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1337824924831209"/>
                      <c:h val="0.31239711081098576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BA66-461D-8DFF-22CA04B9C9DE}"/>
                </c:ext>
              </c:extLst>
            </c:dLbl>
            <c:dLbl>
              <c:idx val="1"/>
              <c:layout>
                <c:manualLayout>
                  <c:x val="1.3984378458243197E-2"/>
                  <c:y val="-4.8365492173410886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chemeClr val="tx1"/>
                      </a:solidFill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BA66-461D-8DFF-22CA04B9C9DE}"/>
                </c:ext>
              </c:extLst>
            </c:dLbl>
            <c:dLbl>
              <c:idx val="2"/>
              <c:layout>
                <c:manualLayout>
                  <c:x val="0.16781254149891836"/>
                  <c:y val="-0.11871529897109945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chemeClr val="tx1"/>
                      </a:solidFill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BA66-461D-8DFF-22CA04B9C9D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KISMIGISL2!$A$2:$A$4</c:f>
              <c:strCache>
                <c:ptCount val="3"/>
                <c:pt idx="0">
                  <c:v>PICKED FROM HOME/SURROUNDING</c:v>
                </c:pt>
                <c:pt idx="1">
                  <c:v>BOUGHT</c:v>
                </c:pt>
                <c:pt idx="2">
                  <c:v>GIVEN</c:v>
                </c:pt>
              </c:strCache>
            </c:strRef>
          </c:cat>
          <c:val>
            <c:numRef>
              <c:f>KISMIGISL2!$B$2:$B$4</c:f>
              <c:numCache>
                <c:formatCode>General</c:formatCode>
                <c:ptCount val="3"/>
                <c:pt idx="0">
                  <c:v>20</c:v>
                </c:pt>
                <c:pt idx="1">
                  <c:v>10</c:v>
                </c:pt>
                <c:pt idx="2">
                  <c:v>41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BA66-461D-8DFF-22CA04B9C9DE}"/>
            </c:ext>
          </c:extLst>
        </c:ser>
        <c:dLbls>
          <c:dLblPos val="outEnd"/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2867985510075702"/>
          <c:y val="0.1039815736690778"/>
          <c:w val="0.73437604390360312"/>
          <c:h val="0.73261003117579748"/>
        </c:manualLayout>
      </c:layout>
      <c:doughnut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36A0-4655-A64F-A2E61BC7CE91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36A0-4655-A64F-A2E61BC7CE91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36A0-4655-A64F-A2E61BC7CE91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36A0-4655-A64F-A2E61BC7CE91}"/>
              </c:ext>
            </c:extLst>
          </c:dPt>
          <c:dLbls>
            <c:dLbl>
              <c:idx val="3"/>
              <c:layout>
                <c:manualLayout>
                  <c:x val="1.6528925619834711E-2"/>
                  <c:y val="-1.3740980993519379E-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2000" b="1" i="0" u="none" strike="noStrike" kern="1200" baseline="0">
                      <a:solidFill>
                        <a:schemeClr val="tx1"/>
                      </a:solidFill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defRPr>
                  </a:pPr>
                  <a:endParaRPr lang="en-US"/>
                </a:p>
              </c:txPr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1804407713498623"/>
                      <c:h val="7.8090103182865619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7-36A0-4655-A64F-A2E61BC7CE9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1" i="0" u="none" strike="noStrike" kern="1200" baseline="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'KISMIGISL 3'!$A$2:$A$5</c:f>
              <c:strCache>
                <c:ptCount val="4"/>
                <c:pt idx="0">
                  <c:v>FRIEND (BOY/GIRL)</c:v>
                </c:pt>
                <c:pt idx="1">
                  <c:v>PARENT</c:v>
                </c:pt>
                <c:pt idx="2">
                  <c:v>SIBLING</c:v>
                </c:pt>
                <c:pt idx="3">
                  <c:v>NGO</c:v>
                </c:pt>
              </c:strCache>
            </c:strRef>
          </c:cat>
          <c:val>
            <c:numRef>
              <c:f>'KISMIGISL 3'!$B$2:$B$5</c:f>
              <c:numCache>
                <c:formatCode>General</c:formatCode>
                <c:ptCount val="4"/>
                <c:pt idx="0">
                  <c:v>13</c:v>
                </c:pt>
                <c:pt idx="1">
                  <c:v>2</c:v>
                </c:pt>
                <c:pt idx="2">
                  <c:v>4</c:v>
                </c:pt>
                <c:pt idx="3">
                  <c:v>36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36A0-4655-A64F-A2E61BC7CE9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  <c:holeSize val="75"/>
      </c:doughnut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45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E6AED92-71E3-44B9-B775-FE3D9F1F53F3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</dgm:pt>
    <dgm:pt modelId="{3BE15010-D81E-475C-8951-387BB1F270CA}">
      <dgm:prSet phldrT="[Text]" custT="1"/>
      <dgm:spPr>
        <a:solidFill>
          <a:srgbClr val="FFC000"/>
        </a:solidFill>
      </dgm:spPr>
      <dgm:t>
        <a:bodyPr/>
        <a:lstStyle/>
        <a:p>
          <a:r>
            <a:rPr lang="en-CA" sz="1600" dirty="0">
              <a:latin typeface="Calibri" panose="020F0502020204030204" pitchFamily="34" charset="0"/>
              <a:cs typeface="Calibri" panose="020F0502020204030204" pitchFamily="34" charset="0"/>
            </a:rPr>
            <a:t>Solar Disinfection of Water</a:t>
          </a:r>
        </a:p>
      </dgm:t>
    </dgm:pt>
    <dgm:pt modelId="{A34BD506-0CE5-4BE1-976E-7CAA4437376C}" type="parTrans" cxnId="{99DB9934-B8FE-41FF-A565-6087F3125C40}">
      <dgm:prSet/>
      <dgm:spPr/>
      <dgm:t>
        <a:bodyPr/>
        <a:lstStyle/>
        <a:p>
          <a:endParaRPr lang="en-CA" sz="16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AF7C298C-EA3B-44E4-99B6-99EB119FBBF7}" type="sibTrans" cxnId="{99DB9934-B8FE-41FF-A565-6087F3125C40}">
      <dgm:prSet/>
      <dgm:spPr/>
      <dgm:t>
        <a:bodyPr/>
        <a:lstStyle/>
        <a:p>
          <a:endParaRPr lang="en-CA" sz="16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C2F1487A-70AB-4AF0-ADDB-EB410775E882}">
      <dgm:prSet phldrT="[Text]" custT="1"/>
      <dgm:spPr/>
      <dgm:t>
        <a:bodyPr/>
        <a:lstStyle/>
        <a:p>
          <a:r>
            <a:rPr lang="en-CA" sz="1600" dirty="0">
              <a:latin typeface="Calibri" panose="020F0502020204030204" pitchFamily="34" charset="0"/>
              <a:cs typeface="Calibri" panose="020F0502020204030204" pitchFamily="34" charset="0"/>
            </a:rPr>
            <a:t> Menstrual Hygiene Kits = School Attendance</a:t>
          </a:r>
        </a:p>
      </dgm:t>
    </dgm:pt>
    <dgm:pt modelId="{FDEEE213-634D-414C-9E2B-AB20EA1B1093}" type="parTrans" cxnId="{499AB2B9-B114-49A1-B372-70C9A4AB6511}">
      <dgm:prSet/>
      <dgm:spPr/>
      <dgm:t>
        <a:bodyPr/>
        <a:lstStyle/>
        <a:p>
          <a:endParaRPr lang="en-CA" sz="16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0A7EBFC2-669D-4D6F-96ED-28EAE61A0F0A}" type="sibTrans" cxnId="{499AB2B9-B114-49A1-B372-70C9A4AB6511}">
      <dgm:prSet/>
      <dgm:spPr/>
      <dgm:t>
        <a:bodyPr/>
        <a:lstStyle/>
        <a:p>
          <a:endParaRPr lang="en-CA" sz="16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9E1D5D48-875F-481E-9535-91DB3B221C50}">
      <dgm:prSet custT="1"/>
      <dgm:spPr/>
      <dgm:t>
        <a:bodyPr/>
        <a:lstStyle/>
        <a:p>
          <a:r>
            <a:rPr lang="en-CA" sz="1600" dirty="0">
              <a:latin typeface="Calibri" panose="020F0502020204030204" pitchFamily="34" charset="0"/>
              <a:cs typeface="Calibri" panose="020F0502020204030204" pitchFamily="34" charset="0"/>
            </a:rPr>
            <a:t>Establish a Local  a Sustainable  Enterprise </a:t>
          </a:r>
        </a:p>
      </dgm:t>
    </dgm:pt>
    <dgm:pt modelId="{911AC28F-4127-4666-B536-36F1DC4FB21A}" type="parTrans" cxnId="{F417D4C4-28C4-4FF3-8744-FC0A65603753}">
      <dgm:prSet/>
      <dgm:spPr/>
      <dgm:t>
        <a:bodyPr/>
        <a:lstStyle/>
        <a:p>
          <a:endParaRPr lang="en-CA" sz="16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26E9ACA7-E834-4985-B998-3646D6DA9FC2}" type="sibTrans" cxnId="{F417D4C4-28C4-4FF3-8744-FC0A65603753}">
      <dgm:prSet/>
      <dgm:spPr/>
      <dgm:t>
        <a:bodyPr/>
        <a:lstStyle/>
        <a:p>
          <a:endParaRPr lang="en-CA" sz="16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87103CF6-0824-456D-A2EE-ED831CA4282B}">
      <dgm:prSet phldrT="[Text]" custT="1"/>
      <dgm:spPr/>
      <dgm:t>
        <a:bodyPr/>
        <a:lstStyle/>
        <a:p>
          <a:r>
            <a:rPr lang="en-CA" sz="1600" dirty="0">
              <a:latin typeface="Calibri" panose="020F0502020204030204" pitchFamily="34" charset="0"/>
              <a:cs typeface="Calibri" panose="020F0502020204030204" pitchFamily="34" charset="0"/>
            </a:rPr>
            <a:t>Sewing Skills Training  &amp; Micro Financing</a:t>
          </a:r>
        </a:p>
      </dgm:t>
    </dgm:pt>
    <dgm:pt modelId="{01C9D21F-459E-4F83-A653-2DB267400696}" type="parTrans" cxnId="{D60B69B8-8041-4403-B670-FD5FD67DC33F}">
      <dgm:prSet/>
      <dgm:spPr/>
      <dgm:t>
        <a:bodyPr/>
        <a:lstStyle/>
        <a:p>
          <a:endParaRPr lang="en-US"/>
        </a:p>
      </dgm:t>
    </dgm:pt>
    <dgm:pt modelId="{FC11ACDB-B25F-4316-825D-F7FEBC7E1E7D}" type="sibTrans" cxnId="{D60B69B8-8041-4403-B670-FD5FD67DC33F}">
      <dgm:prSet/>
      <dgm:spPr/>
      <dgm:t>
        <a:bodyPr/>
        <a:lstStyle/>
        <a:p>
          <a:endParaRPr lang="en-US"/>
        </a:p>
      </dgm:t>
    </dgm:pt>
    <dgm:pt modelId="{4043532B-31ED-41B4-8B52-CCBA929A097E}" type="pres">
      <dgm:prSet presAssocID="{3E6AED92-71E3-44B9-B775-FE3D9F1F53F3}" presName="Name0" presStyleCnt="0">
        <dgm:presLayoutVars>
          <dgm:dir/>
          <dgm:animLvl val="lvl"/>
          <dgm:resizeHandles val="exact"/>
        </dgm:presLayoutVars>
      </dgm:prSet>
      <dgm:spPr/>
    </dgm:pt>
    <dgm:pt modelId="{16C73D71-C064-46F0-AAAD-F3BE56D6E406}" type="pres">
      <dgm:prSet presAssocID="{3BE15010-D81E-475C-8951-387BB1F270CA}" presName="parTxOnly" presStyleLbl="node1" presStyleIdx="0" presStyleCnt="4">
        <dgm:presLayoutVars>
          <dgm:chMax val="0"/>
          <dgm:chPref val="0"/>
          <dgm:bulletEnabled val="1"/>
        </dgm:presLayoutVars>
      </dgm:prSet>
      <dgm:spPr/>
    </dgm:pt>
    <dgm:pt modelId="{BDB6F057-F93C-4AC8-B09E-427C2080A6AE}" type="pres">
      <dgm:prSet presAssocID="{AF7C298C-EA3B-44E4-99B6-99EB119FBBF7}" presName="parTxOnlySpace" presStyleCnt="0"/>
      <dgm:spPr/>
    </dgm:pt>
    <dgm:pt modelId="{2A56CE21-F571-4EE6-939E-C6B10C94FDDC}" type="pres">
      <dgm:prSet presAssocID="{C2F1487A-70AB-4AF0-ADDB-EB410775E882}" presName="parTxOnly" presStyleLbl="node1" presStyleIdx="1" presStyleCnt="4">
        <dgm:presLayoutVars>
          <dgm:chMax val="0"/>
          <dgm:chPref val="0"/>
          <dgm:bulletEnabled val="1"/>
        </dgm:presLayoutVars>
      </dgm:prSet>
      <dgm:spPr/>
    </dgm:pt>
    <dgm:pt modelId="{2BCEC7CE-68BE-4407-BC99-371C9F08A0F8}" type="pres">
      <dgm:prSet presAssocID="{0A7EBFC2-669D-4D6F-96ED-28EAE61A0F0A}" presName="parTxOnlySpace" presStyleCnt="0"/>
      <dgm:spPr/>
    </dgm:pt>
    <dgm:pt modelId="{266C0FE9-5BF9-4A67-85C2-496283FF0A72}" type="pres">
      <dgm:prSet presAssocID="{87103CF6-0824-456D-A2EE-ED831CA4282B}" presName="parTxOnly" presStyleLbl="node1" presStyleIdx="2" presStyleCnt="4">
        <dgm:presLayoutVars>
          <dgm:chMax val="0"/>
          <dgm:chPref val="0"/>
          <dgm:bulletEnabled val="1"/>
        </dgm:presLayoutVars>
      </dgm:prSet>
      <dgm:spPr/>
    </dgm:pt>
    <dgm:pt modelId="{64B957E7-0DD3-470A-8246-7616AF540A26}" type="pres">
      <dgm:prSet presAssocID="{FC11ACDB-B25F-4316-825D-F7FEBC7E1E7D}" presName="parTxOnlySpace" presStyleCnt="0"/>
      <dgm:spPr/>
    </dgm:pt>
    <dgm:pt modelId="{CD347F90-5215-4B87-933E-BC1488252C7F}" type="pres">
      <dgm:prSet presAssocID="{9E1D5D48-875F-481E-9535-91DB3B221C50}" presName="parTxOnly" presStyleLbl="node1" presStyleIdx="3" presStyleCnt="4" custScaleX="96759" custScaleY="94773">
        <dgm:presLayoutVars>
          <dgm:chMax val="0"/>
          <dgm:chPref val="0"/>
          <dgm:bulletEnabled val="1"/>
        </dgm:presLayoutVars>
      </dgm:prSet>
      <dgm:spPr/>
    </dgm:pt>
  </dgm:ptLst>
  <dgm:cxnLst>
    <dgm:cxn modelId="{D49C1D2D-A247-4545-8EDD-FBCFF0B2EA4B}" type="presOf" srcId="{9E1D5D48-875F-481E-9535-91DB3B221C50}" destId="{CD347F90-5215-4B87-933E-BC1488252C7F}" srcOrd="0" destOrd="0" presId="urn:microsoft.com/office/officeart/2005/8/layout/chevron1"/>
    <dgm:cxn modelId="{99DB9934-B8FE-41FF-A565-6087F3125C40}" srcId="{3E6AED92-71E3-44B9-B775-FE3D9F1F53F3}" destId="{3BE15010-D81E-475C-8951-387BB1F270CA}" srcOrd="0" destOrd="0" parTransId="{A34BD506-0CE5-4BE1-976E-7CAA4437376C}" sibTransId="{AF7C298C-EA3B-44E4-99B6-99EB119FBBF7}"/>
    <dgm:cxn modelId="{7BAA794A-9030-433C-8F82-4EA52F47EE6F}" type="presOf" srcId="{3E6AED92-71E3-44B9-B775-FE3D9F1F53F3}" destId="{4043532B-31ED-41B4-8B52-CCBA929A097E}" srcOrd="0" destOrd="0" presId="urn:microsoft.com/office/officeart/2005/8/layout/chevron1"/>
    <dgm:cxn modelId="{04A227A9-B917-4CB8-801D-6E2742A5F62E}" type="presOf" srcId="{3BE15010-D81E-475C-8951-387BB1F270CA}" destId="{16C73D71-C064-46F0-AAAD-F3BE56D6E406}" srcOrd="0" destOrd="0" presId="urn:microsoft.com/office/officeart/2005/8/layout/chevron1"/>
    <dgm:cxn modelId="{83992CB3-80C6-436E-9F06-12ED6EFDBCCA}" type="presOf" srcId="{87103CF6-0824-456D-A2EE-ED831CA4282B}" destId="{266C0FE9-5BF9-4A67-85C2-496283FF0A72}" srcOrd="0" destOrd="0" presId="urn:microsoft.com/office/officeart/2005/8/layout/chevron1"/>
    <dgm:cxn modelId="{D60B69B8-8041-4403-B670-FD5FD67DC33F}" srcId="{3E6AED92-71E3-44B9-B775-FE3D9F1F53F3}" destId="{87103CF6-0824-456D-A2EE-ED831CA4282B}" srcOrd="2" destOrd="0" parTransId="{01C9D21F-459E-4F83-A653-2DB267400696}" sibTransId="{FC11ACDB-B25F-4316-825D-F7FEBC7E1E7D}"/>
    <dgm:cxn modelId="{499AB2B9-B114-49A1-B372-70C9A4AB6511}" srcId="{3E6AED92-71E3-44B9-B775-FE3D9F1F53F3}" destId="{C2F1487A-70AB-4AF0-ADDB-EB410775E882}" srcOrd="1" destOrd="0" parTransId="{FDEEE213-634D-414C-9E2B-AB20EA1B1093}" sibTransId="{0A7EBFC2-669D-4D6F-96ED-28EAE61A0F0A}"/>
    <dgm:cxn modelId="{F417D4C4-28C4-4FF3-8744-FC0A65603753}" srcId="{3E6AED92-71E3-44B9-B775-FE3D9F1F53F3}" destId="{9E1D5D48-875F-481E-9535-91DB3B221C50}" srcOrd="3" destOrd="0" parTransId="{911AC28F-4127-4666-B536-36F1DC4FB21A}" sibTransId="{26E9ACA7-E834-4985-B998-3646D6DA9FC2}"/>
    <dgm:cxn modelId="{690336FA-9044-4B7E-9B11-94F530BD9AAE}" type="presOf" srcId="{C2F1487A-70AB-4AF0-ADDB-EB410775E882}" destId="{2A56CE21-F571-4EE6-939E-C6B10C94FDDC}" srcOrd="0" destOrd="0" presId="urn:microsoft.com/office/officeart/2005/8/layout/chevron1"/>
    <dgm:cxn modelId="{69BC913B-D020-4523-89E8-9F405DB5EE78}" type="presParOf" srcId="{4043532B-31ED-41B4-8B52-CCBA929A097E}" destId="{16C73D71-C064-46F0-AAAD-F3BE56D6E406}" srcOrd="0" destOrd="0" presId="urn:microsoft.com/office/officeart/2005/8/layout/chevron1"/>
    <dgm:cxn modelId="{A74EF130-4C5F-462F-9316-C523474618AE}" type="presParOf" srcId="{4043532B-31ED-41B4-8B52-CCBA929A097E}" destId="{BDB6F057-F93C-4AC8-B09E-427C2080A6AE}" srcOrd="1" destOrd="0" presId="urn:microsoft.com/office/officeart/2005/8/layout/chevron1"/>
    <dgm:cxn modelId="{147E98B7-022C-40B8-96C0-942C5D9702DB}" type="presParOf" srcId="{4043532B-31ED-41B4-8B52-CCBA929A097E}" destId="{2A56CE21-F571-4EE6-939E-C6B10C94FDDC}" srcOrd="2" destOrd="0" presId="urn:microsoft.com/office/officeart/2005/8/layout/chevron1"/>
    <dgm:cxn modelId="{111C29DA-A9C8-406F-B556-B69C03B94264}" type="presParOf" srcId="{4043532B-31ED-41B4-8B52-CCBA929A097E}" destId="{2BCEC7CE-68BE-4407-BC99-371C9F08A0F8}" srcOrd="3" destOrd="0" presId="urn:microsoft.com/office/officeart/2005/8/layout/chevron1"/>
    <dgm:cxn modelId="{6FA346C3-AC5F-41A3-890C-5197458D55DE}" type="presParOf" srcId="{4043532B-31ED-41B4-8B52-CCBA929A097E}" destId="{266C0FE9-5BF9-4A67-85C2-496283FF0A72}" srcOrd="4" destOrd="0" presId="urn:microsoft.com/office/officeart/2005/8/layout/chevron1"/>
    <dgm:cxn modelId="{6E2DEF78-844A-4575-A9E2-EDD20E62A8CC}" type="presParOf" srcId="{4043532B-31ED-41B4-8B52-CCBA929A097E}" destId="{64B957E7-0DD3-470A-8246-7616AF540A26}" srcOrd="5" destOrd="0" presId="urn:microsoft.com/office/officeart/2005/8/layout/chevron1"/>
    <dgm:cxn modelId="{22AE78C0-9637-4500-B699-A920DB82DA0D}" type="presParOf" srcId="{4043532B-31ED-41B4-8B52-CCBA929A097E}" destId="{CD347F90-5215-4B87-933E-BC1488252C7F}" srcOrd="6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E6AED92-71E3-44B9-B775-FE3D9F1F53F3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</dgm:pt>
    <dgm:pt modelId="{3BE15010-D81E-475C-8951-387BB1F270CA}">
      <dgm:prSet phldrT="[Text]" custT="1"/>
      <dgm:spPr>
        <a:solidFill>
          <a:srgbClr val="FFC000"/>
        </a:solidFill>
      </dgm:spPr>
      <dgm:t>
        <a:bodyPr/>
        <a:lstStyle/>
        <a:p>
          <a:r>
            <a:rPr lang="en-CA" sz="2000" dirty="0">
              <a:latin typeface="Calibri" panose="020F0502020204030204" pitchFamily="34" charset="0"/>
              <a:cs typeface="Calibri" panose="020F0502020204030204" pitchFamily="34" charset="0"/>
            </a:rPr>
            <a:t>Solar Disinfection of Water</a:t>
          </a:r>
        </a:p>
      </dgm:t>
    </dgm:pt>
    <dgm:pt modelId="{A34BD506-0CE5-4BE1-976E-7CAA4437376C}" type="parTrans" cxnId="{99DB9934-B8FE-41FF-A565-6087F3125C40}">
      <dgm:prSet/>
      <dgm:spPr/>
      <dgm:t>
        <a:bodyPr/>
        <a:lstStyle/>
        <a:p>
          <a:endParaRPr lang="en-CA" sz="16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AF7C298C-EA3B-44E4-99B6-99EB119FBBF7}" type="sibTrans" cxnId="{99DB9934-B8FE-41FF-A565-6087F3125C40}">
      <dgm:prSet/>
      <dgm:spPr/>
      <dgm:t>
        <a:bodyPr/>
        <a:lstStyle/>
        <a:p>
          <a:endParaRPr lang="en-CA" sz="16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C2F1487A-70AB-4AF0-ADDB-EB410775E882}">
      <dgm:prSet phldrT="[Text]" custT="1"/>
      <dgm:spPr/>
      <dgm:t>
        <a:bodyPr/>
        <a:lstStyle/>
        <a:p>
          <a:r>
            <a:rPr lang="en-CA" sz="2000" dirty="0">
              <a:latin typeface="Calibri" panose="020F0502020204030204" pitchFamily="34" charset="0"/>
              <a:cs typeface="Calibri" panose="020F0502020204030204" pitchFamily="34" charset="0"/>
            </a:rPr>
            <a:t> Menstrual Hygiene Kits = School Attendance</a:t>
          </a:r>
        </a:p>
      </dgm:t>
    </dgm:pt>
    <dgm:pt modelId="{FDEEE213-634D-414C-9E2B-AB20EA1B1093}" type="parTrans" cxnId="{499AB2B9-B114-49A1-B372-70C9A4AB6511}">
      <dgm:prSet/>
      <dgm:spPr/>
      <dgm:t>
        <a:bodyPr/>
        <a:lstStyle/>
        <a:p>
          <a:endParaRPr lang="en-CA" sz="16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0A7EBFC2-669D-4D6F-96ED-28EAE61A0F0A}" type="sibTrans" cxnId="{499AB2B9-B114-49A1-B372-70C9A4AB6511}">
      <dgm:prSet/>
      <dgm:spPr/>
      <dgm:t>
        <a:bodyPr/>
        <a:lstStyle/>
        <a:p>
          <a:endParaRPr lang="en-CA" sz="16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9E1D5D48-875F-481E-9535-91DB3B221C50}">
      <dgm:prSet custT="1"/>
      <dgm:spPr/>
      <dgm:t>
        <a:bodyPr/>
        <a:lstStyle/>
        <a:p>
          <a:r>
            <a:rPr lang="en-CA" sz="2000" dirty="0">
              <a:latin typeface="Calibri" panose="020F0502020204030204" pitchFamily="34" charset="0"/>
              <a:cs typeface="Calibri" panose="020F0502020204030204" pitchFamily="34" charset="0"/>
            </a:rPr>
            <a:t>Establish a Local  a Sustainable  Enterprise </a:t>
          </a:r>
        </a:p>
      </dgm:t>
    </dgm:pt>
    <dgm:pt modelId="{911AC28F-4127-4666-B536-36F1DC4FB21A}" type="parTrans" cxnId="{F417D4C4-28C4-4FF3-8744-FC0A65603753}">
      <dgm:prSet/>
      <dgm:spPr/>
      <dgm:t>
        <a:bodyPr/>
        <a:lstStyle/>
        <a:p>
          <a:endParaRPr lang="en-CA" sz="16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26E9ACA7-E834-4985-B998-3646D6DA9FC2}" type="sibTrans" cxnId="{F417D4C4-28C4-4FF3-8744-FC0A65603753}">
      <dgm:prSet/>
      <dgm:spPr/>
      <dgm:t>
        <a:bodyPr/>
        <a:lstStyle/>
        <a:p>
          <a:endParaRPr lang="en-CA" sz="16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87103CF6-0824-456D-A2EE-ED831CA4282B}">
      <dgm:prSet phldrT="[Text]" custT="1"/>
      <dgm:spPr/>
      <dgm:t>
        <a:bodyPr/>
        <a:lstStyle/>
        <a:p>
          <a:r>
            <a:rPr lang="en-CA" sz="2000" dirty="0">
              <a:latin typeface="Calibri" panose="020F0502020204030204" pitchFamily="34" charset="0"/>
              <a:cs typeface="Calibri" panose="020F0502020204030204" pitchFamily="34" charset="0"/>
            </a:rPr>
            <a:t>Sewing Skills Training  &amp; Micro Financing</a:t>
          </a:r>
        </a:p>
      </dgm:t>
    </dgm:pt>
    <dgm:pt modelId="{01C9D21F-459E-4F83-A653-2DB267400696}" type="parTrans" cxnId="{D60B69B8-8041-4403-B670-FD5FD67DC33F}">
      <dgm:prSet/>
      <dgm:spPr/>
      <dgm:t>
        <a:bodyPr/>
        <a:lstStyle/>
        <a:p>
          <a:endParaRPr lang="en-US"/>
        </a:p>
      </dgm:t>
    </dgm:pt>
    <dgm:pt modelId="{FC11ACDB-B25F-4316-825D-F7FEBC7E1E7D}" type="sibTrans" cxnId="{D60B69B8-8041-4403-B670-FD5FD67DC33F}">
      <dgm:prSet/>
      <dgm:spPr/>
      <dgm:t>
        <a:bodyPr/>
        <a:lstStyle/>
        <a:p>
          <a:endParaRPr lang="en-US"/>
        </a:p>
      </dgm:t>
    </dgm:pt>
    <dgm:pt modelId="{4043532B-31ED-41B4-8B52-CCBA929A097E}" type="pres">
      <dgm:prSet presAssocID="{3E6AED92-71E3-44B9-B775-FE3D9F1F53F3}" presName="Name0" presStyleCnt="0">
        <dgm:presLayoutVars>
          <dgm:dir/>
          <dgm:animLvl val="lvl"/>
          <dgm:resizeHandles val="exact"/>
        </dgm:presLayoutVars>
      </dgm:prSet>
      <dgm:spPr/>
    </dgm:pt>
    <dgm:pt modelId="{16C73D71-C064-46F0-AAAD-F3BE56D6E406}" type="pres">
      <dgm:prSet presAssocID="{3BE15010-D81E-475C-8951-387BB1F270CA}" presName="parTxOnly" presStyleLbl="node1" presStyleIdx="0" presStyleCnt="4" custScaleY="139140">
        <dgm:presLayoutVars>
          <dgm:chMax val="0"/>
          <dgm:chPref val="0"/>
          <dgm:bulletEnabled val="1"/>
        </dgm:presLayoutVars>
      </dgm:prSet>
      <dgm:spPr/>
    </dgm:pt>
    <dgm:pt modelId="{BDB6F057-F93C-4AC8-B09E-427C2080A6AE}" type="pres">
      <dgm:prSet presAssocID="{AF7C298C-EA3B-44E4-99B6-99EB119FBBF7}" presName="parTxOnlySpace" presStyleCnt="0"/>
      <dgm:spPr/>
    </dgm:pt>
    <dgm:pt modelId="{2A56CE21-F571-4EE6-939E-C6B10C94FDDC}" type="pres">
      <dgm:prSet presAssocID="{C2F1487A-70AB-4AF0-ADDB-EB410775E882}" presName="parTxOnly" presStyleLbl="node1" presStyleIdx="1" presStyleCnt="4" custScaleY="139140">
        <dgm:presLayoutVars>
          <dgm:chMax val="0"/>
          <dgm:chPref val="0"/>
          <dgm:bulletEnabled val="1"/>
        </dgm:presLayoutVars>
      </dgm:prSet>
      <dgm:spPr/>
    </dgm:pt>
    <dgm:pt modelId="{2BCEC7CE-68BE-4407-BC99-371C9F08A0F8}" type="pres">
      <dgm:prSet presAssocID="{0A7EBFC2-669D-4D6F-96ED-28EAE61A0F0A}" presName="parTxOnlySpace" presStyleCnt="0"/>
      <dgm:spPr/>
    </dgm:pt>
    <dgm:pt modelId="{266C0FE9-5BF9-4A67-85C2-496283FF0A72}" type="pres">
      <dgm:prSet presAssocID="{87103CF6-0824-456D-A2EE-ED831CA4282B}" presName="parTxOnly" presStyleLbl="node1" presStyleIdx="2" presStyleCnt="4" custScaleY="139140">
        <dgm:presLayoutVars>
          <dgm:chMax val="0"/>
          <dgm:chPref val="0"/>
          <dgm:bulletEnabled val="1"/>
        </dgm:presLayoutVars>
      </dgm:prSet>
      <dgm:spPr/>
    </dgm:pt>
    <dgm:pt modelId="{64B957E7-0DD3-470A-8246-7616AF540A26}" type="pres">
      <dgm:prSet presAssocID="{FC11ACDB-B25F-4316-825D-F7FEBC7E1E7D}" presName="parTxOnlySpace" presStyleCnt="0"/>
      <dgm:spPr/>
    </dgm:pt>
    <dgm:pt modelId="{CD347F90-5215-4B87-933E-BC1488252C7F}" type="pres">
      <dgm:prSet presAssocID="{9E1D5D48-875F-481E-9535-91DB3B221C50}" presName="parTxOnly" presStyleLbl="node1" presStyleIdx="3" presStyleCnt="4" custScaleX="96759" custScaleY="133691">
        <dgm:presLayoutVars>
          <dgm:chMax val="0"/>
          <dgm:chPref val="0"/>
          <dgm:bulletEnabled val="1"/>
        </dgm:presLayoutVars>
      </dgm:prSet>
      <dgm:spPr/>
    </dgm:pt>
  </dgm:ptLst>
  <dgm:cxnLst>
    <dgm:cxn modelId="{D49C1D2D-A247-4545-8EDD-FBCFF0B2EA4B}" type="presOf" srcId="{9E1D5D48-875F-481E-9535-91DB3B221C50}" destId="{CD347F90-5215-4B87-933E-BC1488252C7F}" srcOrd="0" destOrd="0" presId="urn:microsoft.com/office/officeart/2005/8/layout/chevron1"/>
    <dgm:cxn modelId="{99DB9934-B8FE-41FF-A565-6087F3125C40}" srcId="{3E6AED92-71E3-44B9-B775-FE3D9F1F53F3}" destId="{3BE15010-D81E-475C-8951-387BB1F270CA}" srcOrd="0" destOrd="0" parTransId="{A34BD506-0CE5-4BE1-976E-7CAA4437376C}" sibTransId="{AF7C298C-EA3B-44E4-99B6-99EB119FBBF7}"/>
    <dgm:cxn modelId="{7BAA794A-9030-433C-8F82-4EA52F47EE6F}" type="presOf" srcId="{3E6AED92-71E3-44B9-B775-FE3D9F1F53F3}" destId="{4043532B-31ED-41B4-8B52-CCBA929A097E}" srcOrd="0" destOrd="0" presId="urn:microsoft.com/office/officeart/2005/8/layout/chevron1"/>
    <dgm:cxn modelId="{04A227A9-B917-4CB8-801D-6E2742A5F62E}" type="presOf" srcId="{3BE15010-D81E-475C-8951-387BB1F270CA}" destId="{16C73D71-C064-46F0-AAAD-F3BE56D6E406}" srcOrd="0" destOrd="0" presId="urn:microsoft.com/office/officeart/2005/8/layout/chevron1"/>
    <dgm:cxn modelId="{83992CB3-80C6-436E-9F06-12ED6EFDBCCA}" type="presOf" srcId="{87103CF6-0824-456D-A2EE-ED831CA4282B}" destId="{266C0FE9-5BF9-4A67-85C2-496283FF0A72}" srcOrd="0" destOrd="0" presId="urn:microsoft.com/office/officeart/2005/8/layout/chevron1"/>
    <dgm:cxn modelId="{D60B69B8-8041-4403-B670-FD5FD67DC33F}" srcId="{3E6AED92-71E3-44B9-B775-FE3D9F1F53F3}" destId="{87103CF6-0824-456D-A2EE-ED831CA4282B}" srcOrd="2" destOrd="0" parTransId="{01C9D21F-459E-4F83-A653-2DB267400696}" sibTransId="{FC11ACDB-B25F-4316-825D-F7FEBC7E1E7D}"/>
    <dgm:cxn modelId="{499AB2B9-B114-49A1-B372-70C9A4AB6511}" srcId="{3E6AED92-71E3-44B9-B775-FE3D9F1F53F3}" destId="{C2F1487A-70AB-4AF0-ADDB-EB410775E882}" srcOrd="1" destOrd="0" parTransId="{FDEEE213-634D-414C-9E2B-AB20EA1B1093}" sibTransId="{0A7EBFC2-669D-4D6F-96ED-28EAE61A0F0A}"/>
    <dgm:cxn modelId="{F417D4C4-28C4-4FF3-8744-FC0A65603753}" srcId="{3E6AED92-71E3-44B9-B775-FE3D9F1F53F3}" destId="{9E1D5D48-875F-481E-9535-91DB3B221C50}" srcOrd="3" destOrd="0" parTransId="{911AC28F-4127-4666-B536-36F1DC4FB21A}" sibTransId="{26E9ACA7-E834-4985-B998-3646D6DA9FC2}"/>
    <dgm:cxn modelId="{690336FA-9044-4B7E-9B11-94F530BD9AAE}" type="presOf" srcId="{C2F1487A-70AB-4AF0-ADDB-EB410775E882}" destId="{2A56CE21-F571-4EE6-939E-C6B10C94FDDC}" srcOrd="0" destOrd="0" presId="urn:microsoft.com/office/officeart/2005/8/layout/chevron1"/>
    <dgm:cxn modelId="{69BC913B-D020-4523-89E8-9F405DB5EE78}" type="presParOf" srcId="{4043532B-31ED-41B4-8B52-CCBA929A097E}" destId="{16C73D71-C064-46F0-AAAD-F3BE56D6E406}" srcOrd="0" destOrd="0" presId="urn:microsoft.com/office/officeart/2005/8/layout/chevron1"/>
    <dgm:cxn modelId="{A74EF130-4C5F-462F-9316-C523474618AE}" type="presParOf" srcId="{4043532B-31ED-41B4-8B52-CCBA929A097E}" destId="{BDB6F057-F93C-4AC8-B09E-427C2080A6AE}" srcOrd="1" destOrd="0" presId="urn:microsoft.com/office/officeart/2005/8/layout/chevron1"/>
    <dgm:cxn modelId="{147E98B7-022C-40B8-96C0-942C5D9702DB}" type="presParOf" srcId="{4043532B-31ED-41B4-8B52-CCBA929A097E}" destId="{2A56CE21-F571-4EE6-939E-C6B10C94FDDC}" srcOrd="2" destOrd="0" presId="urn:microsoft.com/office/officeart/2005/8/layout/chevron1"/>
    <dgm:cxn modelId="{111C29DA-A9C8-406F-B556-B69C03B94264}" type="presParOf" srcId="{4043532B-31ED-41B4-8B52-CCBA929A097E}" destId="{2BCEC7CE-68BE-4407-BC99-371C9F08A0F8}" srcOrd="3" destOrd="0" presId="urn:microsoft.com/office/officeart/2005/8/layout/chevron1"/>
    <dgm:cxn modelId="{6FA346C3-AC5F-41A3-890C-5197458D55DE}" type="presParOf" srcId="{4043532B-31ED-41B4-8B52-CCBA929A097E}" destId="{266C0FE9-5BF9-4A67-85C2-496283FF0A72}" srcOrd="4" destOrd="0" presId="urn:microsoft.com/office/officeart/2005/8/layout/chevron1"/>
    <dgm:cxn modelId="{6E2DEF78-844A-4575-A9E2-EDD20E62A8CC}" type="presParOf" srcId="{4043532B-31ED-41B4-8B52-CCBA929A097E}" destId="{64B957E7-0DD3-470A-8246-7616AF540A26}" srcOrd="5" destOrd="0" presId="urn:microsoft.com/office/officeart/2005/8/layout/chevron1"/>
    <dgm:cxn modelId="{22AE78C0-9637-4500-B699-A920DB82DA0D}" type="presParOf" srcId="{4043532B-31ED-41B4-8B52-CCBA929A097E}" destId="{CD347F90-5215-4B87-933E-BC1488252C7F}" srcOrd="6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0CEE4E9F-B469-4F04-A435-43302D828181}" type="doc">
      <dgm:prSet loTypeId="urn:microsoft.com/office/officeart/2005/8/layout/default" loCatId="list" qsTypeId="urn:microsoft.com/office/officeart/2005/8/quickstyle/simple4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132C1D2F-EFFA-4B92-A813-B30CA897817C}">
      <dgm:prSet/>
      <dgm:spPr>
        <a:solidFill>
          <a:srgbClr val="C00000"/>
        </a:solidFill>
      </dgm:spPr>
      <dgm:t>
        <a:bodyPr/>
        <a:lstStyle/>
        <a:p>
          <a:r>
            <a:rPr lang="en-CA" dirty="0">
              <a:latin typeface="Calibri" panose="020F0502020204030204" pitchFamily="34" charset="0"/>
              <a:cs typeface="Calibri" panose="020F0502020204030204" pitchFamily="34" charset="0"/>
            </a:rPr>
            <a:t>$50 CAD provides one girl and her family with a tabletop water purifying system. </a:t>
          </a:r>
          <a:endParaRPr lang="en-US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5E0CBD9F-DAB7-4CBA-90DD-58A4FD8CF695}" type="parTrans" cxnId="{F5EF742E-9F7F-4F0D-895A-3675E023F416}">
      <dgm:prSet/>
      <dgm:spPr/>
      <dgm:t>
        <a:bodyPr/>
        <a:lstStyle/>
        <a:p>
          <a:endParaRPr lang="en-US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365A1A31-D18D-46FB-9CCF-2B2139A5A5DF}" type="sibTrans" cxnId="{F5EF742E-9F7F-4F0D-895A-3675E023F416}">
      <dgm:prSet/>
      <dgm:spPr/>
      <dgm:t>
        <a:bodyPr/>
        <a:lstStyle/>
        <a:p>
          <a:endParaRPr lang="en-US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5655A277-96B0-478A-9B96-F72F6CFE3E7B}">
      <dgm:prSet/>
      <dgm:spPr/>
      <dgm:t>
        <a:bodyPr/>
        <a:lstStyle/>
        <a:p>
          <a:r>
            <a:rPr lang="en-CA" dirty="0">
              <a:latin typeface="Calibri" panose="020F0502020204030204" pitchFamily="34" charset="0"/>
              <a:cs typeface="Calibri" panose="020F0502020204030204" pitchFamily="34" charset="0"/>
            </a:rPr>
            <a:t>Personal Hygiene and Menstrual Management education to prepare girls for a brighter future. </a:t>
          </a:r>
          <a:endParaRPr lang="en-US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0BB53B62-C1E4-420B-9183-22EC25AE4E4A}" type="parTrans" cxnId="{DCFEF4BB-0078-4A57-81CA-0DC957F913AB}">
      <dgm:prSet/>
      <dgm:spPr/>
      <dgm:t>
        <a:bodyPr/>
        <a:lstStyle/>
        <a:p>
          <a:endParaRPr lang="en-US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D20C2AA0-83C0-403B-941D-4A33E7531479}" type="sibTrans" cxnId="{DCFEF4BB-0078-4A57-81CA-0DC957F913AB}">
      <dgm:prSet/>
      <dgm:spPr/>
      <dgm:t>
        <a:bodyPr/>
        <a:lstStyle/>
        <a:p>
          <a:endParaRPr lang="en-US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72DE3ADE-B3EF-4803-B181-DC8A1CB44705}">
      <dgm:prSet/>
      <dgm:spPr/>
      <dgm:t>
        <a:bodyPr/>
        <a:lstStyle/>
        <a:p>
          <a:r>
            <a:rPr lang="en-CA" dirty="0">
              <a:latin typeface="Calibri" panose="020F0502020204030204" pitchFamily="34" charset="0"/>
              <a:cs typeface="Calibri" panose="020F0502020204030204" pitchFamily="34" charset="0"/>
            </a:rPr>
            <a:t>Empower </a:t>
          </a:r>
          <a:endParaRPr lang="en-US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27CAC17C-66DD-4148-8BDA-07D03D3F7C1B}" type="parTrans" cxnId="{244C8C8D-27B7-415C-9363-72CFD90B1CA4}">
      <dgm:prSet/>
      <dgm:spPr/>
      <dgm:t>
        <a:bodyPr/>
        <a:lstStyle/>
        <a:p>
          <a:endParaRPr lang="en-US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B1EFC4DA-0CCE-44B7-9DBF-6B98386AF5C7}" type="sibTrans" cxnId="{244C8C8D-27B7-415C-9363-72CFD90B1CA4}">
      <dgm:prSet/>
      <dgm:spPr/>
      <dgm:t>
        <a:bodyPr/>
        <a:lstStyle/>
        <a:p>
          <a:endParaRPr lang="en-US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4457CDC4-5873-448D-B732-027DF9F9C791}">
      <dgm:prSet/>
      <dgm:spPr>
        <a:solidFill>
          <a:schemeClr val="accent6"/>
        </a:solidFill>
      </dgm:spPr>
      <dgm:t>
        <a:bodyPr/>
        <a:lstStyle/>
        <a:p>
          <a:r>
            <a:rPr lang="en-CA">
              <a:latin typeface="Calibri" panose="020F0502020204030204" pitchFamily="34" charset="0"/>
              <a:cs typeface="Calibri" panose="020F0502020204030204" pitchFamily="34" charset="0"/>
            </a:rPr>
            <a:t>Enable </a:t>
          </a:r>
          <a:endParaRPr lang="en-US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FAC6E0DB-1243-417A-9C88-25B88D540137}" type="parTrans" cxnId="{4698ED18-3C99-4813-97A3-EE305AACB165}">
      <dgm:prSet/>
      <dgm:spPr/>
      <dgm:t>
        <a:bodyPr/>
        <a:lstStyle/>
        <a:p>
          <a:endParaRPr lang="en-US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E4DDCC3F-6BA6-411D-BB37-17C582FBFDB0}" type="sibTrans" cxnId="{4698ED18-3C99-4813-97A3-EE305AACB165}">
      <dgm:prSet/>
      <dgm:spPr/>
      <dgm:t>
        <a:bodyPr/>
        <a:lstStyle/>
        <a:p>
          <a:endParaRPr lang="en-US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5D0094ED-B044-450C-A356-4C75C951ECDC}">
      <dgm:prSet/>
      <dgm:spPr>
        <a:solidFill>
          <a:schemeClr val="accent1">
            <a:lumMod val="75000"/>
          </a:schemeClr>
        </a:solidFill>
      </dgm:spPr>
      <dgm:t>
        <a:bodyPr/>
        <a:lstStyle/>
        <a:p>
          <a:r>
            <a:rPr lang="en-CA">
              <a:latin typeface="Calibri" panose="020F0502020204030204" pitchFamily="34" charset="0"/>
              <a:cs typeface="Calibri" panose="020F0502020204030204" pitchFamily="34" charset="0"/>
            </a:rPr>
            <a:t>Educate </a:t>
          </a:r>
          <a:endParaRPr lang="en-US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DC6A1D9E-BBA5-43E3-8A51-95932BE81F61}" type="parTrans" cxnId="{A1570A4A-BB50-48F1-97BF-E3090098D06E}">
      <dgm:prSet/>
      <dgm:spPr/>
      <dgm:t>
        <a:bodyPr/>
        <a:lstStyle/>
        <a:p>
          <a:endParaRPr lang="en-US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61E07AAB-202E-4E50-8788-18ED7295E416}" type="sibTrans" cxnId="{A1570A4A-BB50-48F1-97BF-E3090098D06E}">
      <dgm:prSet/>
      <dgm:spPr/>
      <dgm:t>
        <a:bodyPr/>
        <a:lstStyle/>
        <a:p>
          <a:endParaRPr lang="en-US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03E08F3C-71D9-474B-BB3B-9DA13E676F47}">
      <dgm:prSet/>
      <dgm:spPr/>
      <dgm:t>
        <a:bodyPr/>
        <a:lstStyle/>
        <a:p>
          <a:r>
            <a:rPr lang="en-CA">
              <a:latin typeface="Calibri" panose="020F0502020204030204" pitchFamily="34" charset="0"/>
              <a:cs typeface="Calibri" panose="020F0502020204030204" pitchFamily="34" charset="0"/>
            </a:rPr>
            <a:t>Progress </a:t>
          </a:r>
          <a:endParaRPr lang="en-US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36A8EA70-02FE-4E0F-8A7B-62F79F909582}" type="parTrans" cxnId="{D293CF5B-6131-40E6-A83E-A9068FE9D7AA}">
      <dgm:prSet/>
      <dgm:spPr/>
      <dgm:t>
        <a:bodyPr/>
        <a:lstStyle/>
        <a:p>
          <a:endParaRPr lang="en-US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4325DB96-998C-43F2-B184-53408BC8F2E7}" type="sibTrans" cxnId="{D293CF5B-6131-40E6-A83E-A9068FE9D7AA}">
      <dgm:prSet/>
      <dgm:spPr/>
      <dgm:t>
        <a:bodyPr/>
        <a:lstStyle/>
        <a:p>
          <a:endParaRPr lang="en-US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A3053996-4C69-4AAB-9A75-FB3257F1DF2B}" type="pres">
      <dgm:prSet presAssocID="{0CEE4E9F-B469-4F04-A435-43302D828181}" presName="diagram" presStyleCnt="0">
        <dgm:presLayoutVars>
          <dgm:dir/>
          <dgm:resizeHandles val="exact"/>
        </dgm:presLayoutVars>
      </dgm:prSet>
      <dgm:spPr/>
    </dgm:pt>
    <dgm:pt modelId="{3F6C99B4-2828-4CCF-AE3C-339874FBCABB}" type="pres">
      <dgm:prSet presAssocID="{132C1D2F-EFFA-4B92-A813-B30CA897817C}" presName="node" presStyleLbl="node1" presStyleIdx="0" presStyleCnt="6" custLinFactX="100000" custLinFactY="17385" custLinFactNeighborX="120000" custLinFactNeighborY="100000">
        <dgm:presLayoutVars>
          <dgm:bulletEnabled val="1"/>
        </dgm:presLayoutVars>
      </dgm:prSet>
      <dgm:spPr/>
    </dgm:pt>
    <dgm:pt modelId="{1417E23F-DBEC-495C-AE68-841504C288C9}" type="pres">
      <dgm:prSet presAssocID="{365A1A31-D18D-46FB-9CCF-2B2139A5A5DF}" presName="sibTrans" presStyleCnt="0"/>
      <dgm:spPr/>
    </dgm:pt>
    <dgm:pt modelId="{08D30389-5F67-4D45-A128-49803B7A8AFE}" type="pres">
      <dgm:prSet presAssocID="{5655A277-96B0-478A-9B96-F72F6CFE3E7B}" presName="node" presStyleLbl="node1" presStyleIdx="1" presStyleCnt="6" custLinFactX="-10000" custLinFactNeighborX="-100000" custLinFactNeighborY="4025">
        <dgm:presLayoutVars>
          <dgm:bulletEnabled val="1"/>
        </dgm:presLayoutVars>
      </dgm:prSet>
      <dgm:spPr/>
    </dgm:pt>
    <dgm:pt modelId="{141FBB00-E8C8-4D14-AB06-179909EA656F}" type="pres">
      <dgm:prSet presAssocID="{D20C2AA0-83C0-403B-941D-4A33E7531479}" presName="sibTrans" presStyleCnt="0"/>
      <dgm:spPr/>
    </dgm:pt>
    <dgm:pt modelId="{3E4FDA9B-9485-41D1-BC44-3EF1701137B6}" type="pres">
      <dgm:prSet presAssocID="{72DE3ADE-B3EF-4803-B181-DC8A1CB44705}" presName="node" presStyleLbl="node1" presStyleIdx="2" presStyleCnt="6">
        <dgm:presLayoutVars>
          <dgm:bulletEnabled val="1"/>
        </dgm:presLayoutVars>
      </dgm:prSet>
      <dgm:spPr/>
    </dgm:pt>
    <dgm:pt modelId="{0AA9A196-D3D9-4FB4-BCB8-6FFC4AB613CA}" type="pres">
      <dgm:prSet presAssocID="{B1EFC4DA-0CCE-44B7-9DBF-6B98386AF5C7}" presName="sibTrans" presStyleCnt="0"/>
      <dgm:spPr/>
    </dgm:pt>
    <dgm:pt modelId="{836EA3B8-2D3D-4D73-8098-10694B91DD09}" type="pres">
      <dgm:prSet presAssocID="{4457CDC4-5873-448D-B732-027DF9F9C791}" presName="node" presStyleLbl="node1" presStyleIdx="3" presStyleCnt="6">
        <dgm:presLayoutVars>
          <dgm:bulletEnabled val="1"/>
        </dgm:presLayoutVars>
      </dgm:prSet>
      <dgm:spPr/>
    </dgm:pt>
    <dgm:pt modelId="{8488F416-3C80-4E4F-A0D7-09D0D10B6962}" type="pres">
      <dgm:prSet presAssocID="{E4DDCC3F-6BA6-411D-BB37-17C582FBFDB0}" presName="sibTrans" presStyleCnt="0"/>
      <dgm:spPr/>
    </dgm:pt>
    <dgm:pt modelId="{F11B302F-38F7-4073-98A7-3A9E1C6DB9C3}" type="pres">
      <dgm:prSet presAssocID="{5D0094ED-B044-450C-A356-4C75C951ECDC}" presName="node" presStyleLbl="node1" presStyleIdx="4" presStyleCnt="6" custLinFactY="-12697" custLinFactNeighborX="0" custLinFactNeighborY="-100000">
        <dgm:presLayoutVars>
          <dgm:bulletEnabled val="1"/>
        </dgm:presLayoutVars>
      </dgm:prSet>
      <dgm:spPr/>
    </dgm:pt>
    <dgm:pt modelId="{BA71E963-8283-421A-804B-AECB944B1585}" type="pres">
      <dgm:prSet presAssocID="{61E07AAB-202E-4E50-8788-18ED7295E416}" presName="sibTrans" presStyleCnt="0"/>
      <dgm:spPr/>
    </dgm:pt>
    <dgm:pt modelId="{BA4BBE88-4255-4AF8-B196-58384740AA77}" type="pres">
      <dgm:prSet presAssocID="{03E08F3C-71D9-474B-BB3B-9DA13E676F47}" presName="node" presStyleLbl="node1" presStyleIdx="5" presStyleCnt="6" custLinFactX="-7637" custLinFactNeighborX="-100000" custLinFactNeighborY="1150">
        <dgm:presLayoutVars>
          <dgm:bulletEnabled val="1"/>
        </dgm:presLayoutVars>
      </dgm:prSet>
      <dgm:spPr/>
    </dgm:pt>
  </dgm:ptLst>
  <dgm:cxnLst>
    <dgm:cxn modelId="{71CE6E0E-1CDB-4564-9B64-D1BA58D37BBF}" type="presOf" srcId="{5D0094ED-B044-450C-A356-4C75C951ECDC}" destId="{F11B302F-38F7-4073-98A7-3A9E1C6DB9C3}" srcOrd="0" destOrd="0" presId="urn:microsoft.com/office/officeart/2005/8/layout/default"/>
    <dgm:cxn modelId="{4698ED18-3C99-4813-97A3-EE305AACB165}" srcId="{0CEE4E9F-B469-4F04-A435-43302D828181}" destId="{4457CDC4-5873-448D-B732-027DF9F9C791}" srcOrd="3" destOrd="0" parTransId="{FAC6E0DB-1243-417A-9C88-25B88D540137}" sibTransId="{E4DDCC3F-6BA6-411D-BB37-17C582FBFDB0}"/>
    <dgm:cxn modelId="{F5EF742E-9F7F-4F0D-895A-3675E023F416}" srcId="{0CEE4E9F-B469-4F04-A435-43302D828181}" destId="{132C1D2F-EFFA-4B92-A813-B30CA897817C}" srcOrd="0" destOrd="0" parTransId="{5E0CBD9F-DAB7-4CBA-90DD-58A4FD8CF695}" sibTransId="{365A1A31-D18D-46FB-9CCF-2B2139A5A5DF}"/>
    <dgm:cxn modelId="{B9A0E234-CF6C-4EF3-B65A-BFC9F81BC6FB}" type="presOf" srcId="{0CEE4E9F-B469-4F04-A435-43302D828181}" destId="{A3053996-4C69-4AAB-9A75-FB3257F1DF2B}" srcOrd="0" destOrd="0" presId="urn:microsoft.com/office/officeart/2005/8/layout/default"/>
    <dgm:cxn modelId="{B24F683C-B547-4295-9C61-4ECB68536748}" type="presOf" srcId="{72DE3ADE-B3EF-4803-B181-DC8A1CB44705}" destId="{3E4FDA9B-9485-41D1-BC44-3EF1701137B6}" srcOrd="0" destOrd="0" presId="urn:microsoft.com/office/officeart/2005/8/layout/default"/>
    <dgm:cxn modelId="{D293CF5B-6131-40E6-A83E-A9068FE9D7AA}" srcId="{0CEE4E9F-B469-4F04-A435-43302D828181}" destId="{03E08F3C-71D9-474B-BB3B-9DA13E676F47}" srcOrd="5" destOrd="0" parTransId="{36A8EA70-02FE-4E0F-8A7B-62F79F909582}" sibTransId="{4325DB96-998C-43F2-B184-53408BC8F2E7}"/>
    <dgm:cxn modelId="{A1570A4A-BB50-48F1-97BF-E3090098D06E}" srcId="{0CEE4E9F-B469-4F04-A435-43302D828181}" destId="{5D0094ED-B044-450C-A356-4C75C951ECDC}" srcOrd="4" destOrd="0" parTransId="{DC6A1D9E-BBA5-43E3-8A51-95932BE81F61}" sibTransId="{61E07AAB-202E-4E50-8788-18ED7295E416}"/>
    <dgm:cxn modelId="{C6008C4B-0339-4C83-97E5-F5420F5B077A}" type="presOf" srcId="{03E08F3C-71D9-474B-BB3B-9DA13E676F47}" destId="{BA4BBE88-4255-4AF8-B196-58384740AA77}" srcOrd="0" destOrd="0" presId="urn:microsoft.com/office/officeart/2005/8/layout/default"/>
    <dgm:cxn modelId="{7457F073-9908-415A-89A5-CEA4DC2E836B}" type="presOf" srcId="{132C1D2F-EFFA-4B92-A813-B30CA897817C}" destId="{3F6C99B4-2828-4CCF-AE3C-339874FBCABB}" srcOrd="0" destOrd="0" presId="urn:microsoft.com/office/officeart/2005/8/layout/default"/>
    <dgm:cxn modelId="{244C8C8D-27B7-415C-9363-72CFD90B1CA4}" srcId="{0CEE4E9F-B469-4F04-A435-43302D828181}" destId="{72DE3ADE-B3EF-4803-B181-DC8A1CB44705}" srcOrd="2" destOrd="0" parTransId="{27CAC17C-66DD-4148-8BDA-07D03D3F7C1B}" sibTransId="{B1EFC4DA-0CCE-44B7-9DBF-6B98386AF5C7}"/>
    <dgm:cxn modelId="{DCFEF4BB-0078-4A57-81CA-0DC957F913AB}" srcId="{0CEE4E9F-B469-4F04-A435-43302D828181}" destId="{5655A277-96B0-478A-9B96-F72F6CFE3E7B}" srcOrd="1" destOrd="0" parTransId="{0BB53B62-C1E4-420B-9183-22EC25AE4E4A}" sibTransId="{D20C2AA0-83C0-403B-941D-4A33E7531479}"/>
    <dgm:cxn modelId="{0FB77ECC-8B99-4B46-B5E3-E23397D4CD23}" type="presOf" srcId="{4457CDC4-5873-448D-B732-027DF9F9C791}" destId="{836EA3B8-2D3D-4D73-8098-10694B91DD09}" srcOrd="0" destOrd="0" presId="urn:microsoft.com/office/officeart/2005/8/layout/default"/>
    <dgm:cxn modelId="{BEDB3FD9-4C73-4D9B-A79C-39FD962AD4AC}" type="presOf" srcId="{5655A277-96B0-478A-9B96-F72F6CFE3E7B}" destId="{08D30389-5F67-4D45-A128-49803B7A8AFE}" srcOrd="0" destOrd="0" presId="urn:microsoft.com/office/officeart/2005/8/layout/default"/>
    <dgm:cxn modelId="{A285E441-B410-427D-83E1-5C53C8768948}" type="presParOf" srcId="{A3053996-4C69-4AAB-9A75-FB3257F1DF2B}" destId="{3F6C99B4-2828-4CCF-AE3C-339874FBCABB}" srcOrd="0" destOrd="0" presId="urn:microsoft.com/office/officeart/2005/8/layout/default"/>
    <dgm:cxn modelId="{8A0CD797-53A9-4592-B513-85E9DE69B3B7}" type="presParOf" srcId="{A3053996-4C69-4AAB-9A75-FB3257F1DF2B}" destId="{1417E23F-DBEC-495C-AE68-841504C288C9}" srcOrd="1" destOrd="0" presId="urn:microsoft.com/office/officeart/2005/8/layout/default"/>
    <dgm:cxn modelId="{46F18145-3B34-43BF-B624-FEA86885AAB8}" type="presParOf" srcId="{A3053996-4C69-4AAB-9A75-FB3257F1DF2B}" destId="{08D30389-5F67-4D45-A128-49803B7A8AFE}" srcOrd="2" destOrd="0" presId="urn:microsoft.com/office/officeart/2005/8/layout/default"/>
    <dgm:cxn modelId="{DA649E10-38C9-4403-A55B-069B134C311E}" type="presParOf" srcId="{A3053996-4C69-4AAB-9A75-FB3257F1DF2B}" destId="{141FBB00-E8C8-4D14-AB06-179909EA656F}" srcOrd="3" destOrd="0" presId="urn:microsoft.com/office/officeart/2005/8/layout/default"/>
    <dgm:cxn modelId="{5E422346-5EB8-4157-992B-C5B6AEC07B7D}" type="presParOf" srcId="{A3053996-4C69-4AAB-9A75-FB3257F1DF2B}" destId="{3E4FDA9B-9485-41D1-BC44-3EF1701137B6}" srcOrd="4" destOrd="0" presId="urn:microsoft.com/office/officeart/2005/8/layout/default"/>
    <dgm:cxn modelId="{819B8435-D6B6-46D8-BA80-3B277CE39959}" type="presParOf" srcId="{A3053996-4C69-4AAB-9A75-FB3257F1DF2B}" destId="{0AA9A196-D3D9-4FB4-BCB8-6FFC4AB613CA}" srcOrd="5" destOrd="0" presId="urn:microsoft.com/office/officeart/2005/8/layout/default"/>
    <dgm:cxn modelId="{1D05EFB5-EF86-4439-80BB-447CA29F8726}" type="presParOf" srcId="{A3053996-4C69-4AAB-9A75-FB3257F1DF2B}" destId="{836EA3B8-2D3D-4D73-8098-10694B91DD09}" srcOrd="6" destOrd="0" presId="urn:microsoft.com/office/officeart/2005/8/layout/default"/>
    <dgm:cxn modelId="{49F3D5E5-3F25-4438-96A5-15BCAD5DC131}" type="presParOf" srcId="{A3053996-4C69-4AAB-9A75-FB3257F1DF2B}" destId="{8488F416-3C80-4E4F-A0D7-09D0D10B6962}" srcOrd="7" destOrd="0" presId="urn:microsoft.com/office/officeart/2005/8/layout/default"/>
    <dgm:cxn modelId="{8B647101-72BC-4FCD-B2C4-C5649873370F}" type="presParOf" srcId="{A3053996-4C69-4AAB-9A75-FB3257F1DF2B}" destId="{F11B302F-38F7-4073-98A7-3A9E1C6DB9C3}" srcOrd="8" destOrd="0" presId="urn:microsoft.com/office/officeart/2005/8/layout/default"/>
    <dgm:cxn modelId="{A7F0D7F8-5343-48D7-8D48-2B93DB32D33B}" type="presParOf" srcId="{A3053996-4C69-4AAB-9A75-FB3257F1DF2B}" destId="{BA71E963-8283-421A-804B-AECB944B1585}" srcOrd="9" destOrd="0" presId="urn:microsoft.com/office/officeart/2005/8/layout/default"/>
    <dgm:cxn modelId="{2BCC208A-6BD9-4F77-81EA-173BD7C6F519}" type="presParOf" srcId="{A3053996-4C69-4AAB-9A75-FB3257F1DF2B}" destId="{BA4BBE88-4255-4AF8-B196-58384740AA77}" srcOrd="1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6C73D71-C064-46F0-AAAD-F3BE56D6E406}">
      <dsp:nvSpPr>
        <dsp:cNvPr id="0" name=""/>
        <dsp:cNvSpPr/>
      </dsp:nvSpPr>
      <dsp:spPr>
        <a:xfrm>
          <a:off x="3650" y="556104"/>
          <a:ext cx="2743799" cy="1097519"/>
        </a:xfrm>
        <a:prstGeom prst="chevron">
          <a:avLst/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21336" rIns="21336" bIns="21336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1600" kern="1200" dirty="0">
              <a:latin typeface="Calibri" panose="020F0502020204030204" pitchFamily="34" charset="0"/>
              <a:cs typeface="Calibri" panose="020F0502020204030204" pitchFamily="34" charset="0"/>
            </a:rPr>
            <a:t>Solar Disinfection of Water</a:t>
          </a:r>
        </a:p>
      </dsp:txBody>
      <dsp:txXfrm>
        <a:off x="552410" y="556104"/>
        <a:ext cx="1646280" cy="1097519"/>
      </dsp:txXfrm>
    </dsp:sp>
    <dsp:sp modelId="{2A56CE21-F571-4EE6-939E-C6B10C94FDDC}">
      <dsp:nvSpPr>
        <dsp:cNvPr id="0" name=""/>
        <dsp:cNvSpPr/>
      </dsp:nvSpPr>
      <dsp:spPr>
        <a:xfrm>
          <a:off x="2473069" y="556104"/>
          <a:ext cx="2743799" cy="1097519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21336" rIns="21336" bIns="21336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1600" kern="1200" dirty="0">
              <a:latin typeface="Calibri" panose="020F0502020204030204" pitchFamily="34" charset="0"/>
              <a:cs typeface="Calibri" panose="020F0502020204030204" pitchFamily="34" charset="0"/>
            </a:rPr>
            <a:t> Menstrual Hygiene Kits = School Attendance</a:t>
          </a:r>
        </a:p>
      </dsp:txBody>
      <dsp:txXfrm>
        <a:off x="3021829" y="556104"/>
        <a:ext cx="1646280" cy="1097519"/>
      </dsp:txXfrm>
    </dsp:sp>
    <dsp:sp modelId="{266C0FE9-5BF9-4A67-85C2-496283FF0A72}">
      <dsp:nvSpPr>
        <dsp:cNvPr id="0" name=""/>
        <dsp:cNvSpPr/>
      </dsp:nvSpPr>
      <dsp:spPr>
        <a:xfrm>
          <a:off x="4942489" y="556104"/>
          <a:ext cx="2743799" cy="1097519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21336" rIns="21336" bIns="21336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1600" kern="1200" dirty="0">
              <a:latin typeface="Calibri" panose="020F0502020204030204" pitchFamily="34" charset="0"/>
              <a:cs typeface="Calibri" panose="020F0502020204030204" pitchFamily="34" charset="0"/>
            </a:rPr>
            <a:t>Sewing Skills Training  &amp; Micro Financing</a:t>
          </a:r>
        </a:p>
      </dsp:txBody>
      <dsp:txXfrm>
        <a:off x="5491249" y="556104"/>
        <a:ext cx="1646280" cy="1097519"/>
      </dsp:txXfrm>
    </dsp:sp>
    <dsp:sp modelId="{CD347F90-5215-4B87-933E-BC1488252C7F}">
      <dsp:nvSpPr>
        <dsp:cNvPr id="0" name=""/>
        <dsp:cNvSpPr/>
      </dsp:nvSpPr>
      <dsp:spPr>
        <a:xfrm>
          <a:off x="7411908" y="584787"/>
          <a:ext cx="2654872" cy="1040152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21336" rIns="21336" bIns="21336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1600" kern="1200" dirty="0">
              <a:latin typeface="Calibri" panose="020F0502020204030204" pitchFamily="34" charset="0"/>
              <a:cs typeface="Calibri" panose="020F0502020204030204" pitchFamily="34" charset="0"/>
            </a:rPr>
            <a:t>Establish a Local  a Sustainable  Enterprise </a:t>
          </a:r>
        </a:p>
      </dsp:txBody>
      <dsp:txXfrm>
        <a:off x="7931984" y="584787"/>
        <a:ext cx="1614720" cy="104015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6C73D71-C064-46F0-AAAD-F3BE56D6E406}">
      <dsp:nvSpPr>
        <dsp:cNvPr id="0" name=""/>
        <dsp:cNvSpPr/>
      </dsp:nvSpPr>
      <dsp:spPr>
        <a:xfrm>
          <a:off x="4048" y="519861"/>
          <a:ext cx="3043178" cy="1693711"/>
        </a:xfrm>
        <a:prstGeom prst="chevron">
          <a:avLst/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26670" rIns="26670" bIns="2667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2000" kern="1200" dirty="0">
              <a:latin typeface="Calibri" panose="020F0502020204030204" pitchFamily="34" charset="0"/>
              <a:cs typeface="Calibri" panose="020F0502020204030204" pitchFamily="34" charset="0"/>
            </a:rPr>
            <a:t>Solar Disinfection of Water</a:t>
          </a:r>
        </a:p>
      </dsp:txBody>
      <dsp:txXfrm>
        <a:off x="850904" y="519861"/>
        <a:ext cx="1349467" cy="1693711"/>
      </dsp:txXfrm>
    </dsp:sp>
    <dsp:sp modelId="{2A56CE21-F571-4EE6-939E-C6B10C94FDDC}">
      <dsp:nvSpPr>
        <dsp:cNvPr id="0" name=""/>
        <dsp:cNvSpPr/>
      </dsp:nvSpPr>
      <dsp:spPr>
        <a:xfrm>
          <a:off x="2742909" y="519861"/>
          <a:ext cx="3043178" cy="1693711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26670" rIns="26670" bIns="2667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2000" kern="1200" dirty="0">
              <a:latin typeface="Calibri" panose="020F0502020204030204" pitchFamily="34" charset="0"/>
              <a:cs typeface="Calibri" panose="020F0502020204030204" pitchFamily="34" charset="0"/>
            </a:rPr>
            <a:t> Menstrual Hygiene Kits = School Attendance</a:t>
          </a:r>
        </a:p>
      </dsp:txBody>
      <dsp:txXfrm>
        <a:off x="3589765" y="519861"/>
        <a:ext cx="1349467" cy="1693711"/>
      </dsp:txXfrm>
    </dsp:sp>
    <dsp:sp modelId="{266C0FE9-5BF9-4A67-85C2-496283FF0A72}">
      <dsp:nvSpPr>
        <dsp:cNvPr id="0" name=""/>
        <dsp:cNvSpPr/>
      </dsp:nvSpPr>
      <dsp:spPr>
        <a:xfrm>
          <a:off x="5481769" y="519861"/>
          <a:ext cx="3043178" cy="1693711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26670" rIns="26670" bIns="2667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2000" kern="1200" dirty="0">
              <a:latin typeface="Calibri" panose="020F0502020204030204" pitchFamily="34" charset="0"/>
              <a:cs typeface="Calibri" panose="020F0502020204030204" pitchFamily="34" charset="0"/>
            </a:rPr>
            <a:t>Sewing Skills Training  &amp; Micro Financing</a:t>
          </a:r>
        </a:p>
      </dsp:txBody>
      <dsp:txXfrm>
        <a:off x="6328625" y="519861"/>
        <a:ext cx="1349467" cy="1693711"/>
      </dsp:txXfrm>
    </dsp:sp>
    <dsp:sp modelId="{CD347F90-5215-4B87-933E-BC1488252C7F}">
      <dsp:nvSpPr>
        <dsp:cNvPr id="0" name=""/>
        <dsp:cNvSpPr/>
      </dsp:nvSpPr>
      <dsp:spPr>
        <a:xfrm>
          <a:off x="8220630" y="553026"/>
          <a:ext cx="2944548" cy="1627382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26670" rIns="26670" bIns="2667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2000" kern="1200" dirty="0">
              <a:latin typeface="Calibri" panose="020F0502020204030204" pitchFamily="34" charset="0"/>
              <a:cs typeface="Calibri" panose="020F0502020204030204" pitchFamily="34" charset="0"/>
            </a:rPr>
            <a:t>Establish a Local  a Sustainable  Enterprise </a:t>
          </a:r>
        </a:p>
      </dsp:txBody>
      <dsp:txXfrm>
        <a:off x="9034321" y="553026"/>
        <a:ext cx="1317166" cy="1627382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F6C99B4-2828-4CCF-AE3C-339874FBCABB}">
      <dsp:nvSpPr>
        <dsp:cNvPr id="0" name=""/>
        <dsp:cNvSpPr/>
      </dsp:nvSpPr>
      <dsp:spPr>
        <a:xfrm>
          <a:off x="6443214" y="2469400"/>
          <a:ext cx="2928733" cy="1757240"/>
        </a:xfrm>
        <a:prstGeom prst="rect">
          <a:avLst/>
        </a:prstGeom>
        <a:solidFill>
          <a:srgbClr val="C00000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2200" kern="1200" dirty="0">
              <a:latin typeface="Calibri" panose="020F0502020204030204" pitchFamily="34" charset="0"/>
              <a:cs typeface="Calibri" panose="020F0502020204030204" pitchFamily="34" charset="0"/>
            </a:rPr>
            <a:t>$50 CAD provides one girl and her family with a tabletop water purifying system. </a:t>
          </a:r>
          <a:endParaRPr lang="en-US" sz="2200" kern="1200" dirty="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6443214" y="2469400"/>
        <a:ext cx="2928733" cy="1757240"/>
      </dsp:txXfrm>
    </dsp:sp>
    <dsp:sp modelId="{08D30389-5F67-4D45-A128-49803B7A8AFE}">
      <dsp:nvSpPr>
        <dsp:cNvPr id="0" name=""/>
        <dsp:cNvSpPr/>
      </dsp:nvSpPr>
      <dsp:spPr>
        <a:xfrm>
          <a:off x="0" y="477392"/>
          <a:ext cx="2928733" cy="1757240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2200" kern="1200" dirty="0">
              <a:latin typeface="Calibri" panose="020F0502020204030204" pitchFamily="34" charset="0"/>
              <a:cs typeface="Calibri" panose="020F0502020204030204" pitchFamily="34" charset="0"/>
            </a:rPr>
            <a:t>Personal Hygiene and Menstrual Management education to prepare girls for a brighter future. </a:t>
          </a:r>
          <a:endParaRPr lang="en-US" sz="2200" kern="1200" dirty="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0" y="477392"/>
        <a:ext cx="2928733" cy="1757240"/>
      </dsp:txXfrm>
    </dsp:sp>
    <dsp:sp modelId="{3E4FDA9B-9485-41D1-BC44-3EF1701137B6}">
      <dsp:nvSpPr>
        <dsp:cNvPr id="0" name=""/>
        <dsp:cNvSpPr/>
      </dsp:nvSpPr>
      <dsp:spPr>
        <a:xfrm>
          <a:off x="6443214" y="406664"/>
          <a:ext cx="2928733" cy="1757240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2200" kern="1200" dirty="0">
              <a:latin typeface="Calibri" panose="020F0502020204030204" pitchFamily="34" charset="0"/>
              <a:cs typeface="Calibri" panose="020F0502020204030204" pitchFamily="34" charset="0"/>
            </a:rPr>
            <a:t>Empower </a:t>
          </a:r>
          <a:endParaRPr lang="en-US" sz="2200" kern="1200" dirty="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6443214" y="406664"/>
        <a:ext cx="2928733" cy="1757240"/>
      </dsp:txXfrm>
    </dsp:sp>
    <dsp:sp modelId="{836EA3B8-2D3D-4D73-8098-10694B91DD09}">
      <dsp:nvSpPr>
        <dsp:cNvPr id="0" name=""/>
        <dsp:cNvSpPr/>
      </dsp:nvSpPr>
      <dsp:spPr>
        <a:xfrm>
          <a:off x="0" y="2456777"/>
          <a:ext cx="2928733" cy="1757240"/>
        </a:xfrm>
        <a:prstGeom prst="rect">
          <a:avLst/>
        </a:prstGeom>
        <a:solidFill>
          <a:schemeClr val="accent6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2200" kern="1200">
              <a:latin typeface="Calibri" panose="020F0502020204030204" pitchFamily="34" charset="0"/>
              <a:cs typeface="Calibri" panose="020F0502020204030204" pitchFamily="34" charset="0"/>
            </a:rPr>
            <a:t>Enable </a:t>
          </a:r>
          <a:endParaRPr lang="en-US" sz="2200" kern="120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0" y="2456777"/>
        <a:ext cx="2928733" cy="1757240"/>
      </dsp:txXfrm>
    </dsp:sp>
    <dsp:sp modelId="{F11B302F-38F7-4073-98A7-3A9E1C6DB9C3}">
      <dsp:nvSpPr>
        <dsp:cNvPr id="0" name=""/>
        <dsp:cNvSpPr/>
      </dsp:nvSpPr>
      <dsp:spPr>
        <a:xfrm>
          <a:off x="3221607" y="476420"/>
          <a:ext cx="2928733" cy="1757240"/>
        </a:xfrm>
        <a:prstGeom prst="rect">
          <a:avLst/>
        </a:prstGeom>
        <a:solidFill>
          <a:schemeClr val="accent1">
            <a:lumMod val="75000"/>
          </a:schemeClr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2200" kern="1200">
              <a:latin typeface="Calibri" panose="020F0502020204030204" pitchFamily="34" charset="0"/>
              <a:cs typeface="Calibri" panose="020F0502020204030204" pitchFamily="34" charset="0"/>
            </a:rPr>
            <a:t>Educate </a:t>
          </a:r>
          <a:endParaRPr lang="en-US" sz="2200" kern="120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3221607" y="476420"/>
        <a:ext cx="2928733" cy="1757240"/>
      </dsp:txXfrm>
    </dsp:sp>
    <dsp:sp modelId="{BA4BBE88-4255-4AF8-B196-58384740AA77}">
      <dsp:nvSpPr>
        <dsp:cNvPr id="0" name=""/>
        <dsp:cNvSpPr/>
      </dsp:nvSpPr>
      <dsp:spPr>
        <a:xfrm>
          <a:off x="3290813" y="2476985"/>
          <a:ext cx="2928733" cy="1757240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2200" kern="1200">
              <a:latin typeface="Calibri" panose="020F0502020204030204" pitchFamily="34" charset="0"/>
              <a:cs typeface="Calibri" panose="020F0502020204030204" pitchFamily="34" charset="0"/>
            </a:rPr>
            <a:t>Progress </a:t>
          </a:r>
          <a:endParaRPr lang="en-US" sz="2200" kern="120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3290813" y="2476985"/>
        <a:ext cx="2928733" cy="175724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0E08F2E-5F06-4CE2-A139-452A1382A6F0}" type="datetimeFigureOut">
              <a:rPr lang="en-US"/>
              <a:t>1/9/2022</a:t>
            </a:fld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828588A-5C4E-401A-AECC-B6F63A9DE965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5997978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A4C5DC6-1594-414D-9341-ABA08739246C}" type="datetimeFigureOut">
              <a:rPr lang="en-US"/>
              <a:t>1/9/2022</a:t>
            </a:fld>
            <a:endParaRPr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7542409-6A04-4DC6-AC3A-D3758287A8F2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411505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542409-6A04-4DC6-AC3A-D3758287A8F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08298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542409-6A04-4DC6-AC3A-D3758287A8F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51983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542409-6A04-4DC6-AC3A-D3758287A8F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35716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1600200" y="0"/>
            <a:ext cx="5029200" cy="59436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777" y="3019706"/>
            <a:ext cx="4846320" cy="2387600"/>
          </a:xfrm>
        </p:spPr>
        <p:txBody>
          <a:bodyPr anchor="b">
            <a:normAutofit/>
          </a:bodyPr>
          <a:lstStyle>
            <a:lvl1pPr algn="l">
              <a:lnSpc>
                <a:spcPct val="90000"/>
              </a:lnSpc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777" y="5381894"/>
            <a:ext cx="4846320" cy="448056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pic>
        <p:nvPicPr>
          <p:cNvPr id="8" name="Picture 7" descr="Puffy white clouds in deep blue sky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57400"/>
            <a:ext cx="1490472" cy="3886200"/>
          </a:xfrm>
          <a:prstGeom prst="rect">
            <a:avLst/>
          </a:prstGeom>
        </p:spPr>
      </p:pic>
      <p:pic>
        <p:nvPicPr>
          <p:cNvPr id="10" name="Picture 9" descr="Closeup of plant shoot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39128" y="2057400"/>
            <a:ext cx="2060767" cy="3886200"/>
          </a:xfrm>
          <a:prstGeom prst="rect">
            <a:avLst/>
          </a:prstGeom>
        </p:spPr>
      </p:pic>
      <p:pic>
        <p:nvPicPr>
          <p:cNvPr id="11" name="Picture 10" descr="Waves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909623" y="2057400"/>
            <a:ext cx="3282696" cy="388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8731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/>
              <a:t>‹#›</a:t>
            </a:fld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B55A74-0919-413E-865C-E0E8D1722ED7}" type="datetime1">
              <a:rPr lang="en-US" smtClean="0"/>
              <a:pPr/>
              <a:t>1/9/2022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Add a footer</a:t>
            </a:r>
          </a:p>
        </p:txBody>
      </p:sp>
    </p:spTree>
    <p:extLst>
      <p:ext uri="{BB962C8B-B14F-4D97-AF65-F5344CB8AC3E}">
        <p14:creationId xmlns:p14="http://schemas.microsoft.com/office/powerpoint/2010/main" val="720709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190500"/>
            <a:ext cx="2057400" cy="598646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90500"/>
            <a:ext cx="7734300" cy="598646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/>
              <a:t>‹#›</a:t>
            </a:fld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BFE46A-5893-4F80-829A-F37AF8AAC03B}" type="datetime1">
              <a:rPr lang="en-US" smtClean="0"/>
              <a:pPr/>
              <a:t>1/9/2022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Add a footer</a:t>
            </a:r>
          </a:p>
        </p:txBody>
      </p:sp>
    </p:spTree>
    <p:extLst>
      <p:ext uri="{BB962C8B-B14F-4D97-AF65-F5344CB8AC3E}">
        <p14:creationId xmlns:p14="http://schemas.microsoft.com/office/powerpoint/2010/main" val="1021014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/>
              <a:t>‹#›</a:t>
            </a:fld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D1B487-36FD-4CED-B07A-1A81FC6540B1}" type="datetime1">
              <a:rPr lang="en-US" smtClean="0"/>
              <a:pPr/>
              <a:t>1/9/2022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Add a footer</a:t>
            </a:r>
          </a:p>
        </p:txBody>
      </p:sp>
    </p:spTree>
    <p:extLst>
      <p:ext uri="{BB962C8B-B14F-4D97-AF65-F5344CB8AC3E}">
        <p14:creationId xmlns:p14="http://schemas.microsoft.com/office/powerpoint/2010/main" val="3405116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00199" y="2059146"/>
            <a:ext cx="7199696" cy="38862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1777" y="2263913"/>
            <a:ext cx="6949440" cy="3143393"/>
          </a:xfrm>
        </p:spPr>
        <p:txBody>
          <a:bodyPr anchor="b"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51777" y="5381893"/>
            <a:ext cx="6949440" cy="449523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1" name="Picture 10" descr="Closeup of green plants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59146"/>
            <a:ext cx="1490472" cy="3886200"/>
          </a:xfrm>
          <a:prstGeom prst="rect">
            <a:avLst/>
          </a:prstGeom>
        </p:spPr>
      </p:pic>
      <p:pic>
        <p:nvPicPr>
          <p:cNvPr id="9" name="Picture 8" descr="Waves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909623" y="2059146"/>
            <a:ext cx="3282696" cy="388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9894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3768">
          <p15:clr>
            <a:srgbClr val="FDE53C"/>
          </p15:clr>
        </p15:guide>
        <p15:guide id="2" orient="horz" pos="1296">
          <p15:clr>
            <a:srgbClr val="FDE53C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09700" y="1556281"/>
            <a:ext cx="4610099" cy="4620682"/>
          </a:xfrm>
        </p:spPr>
        <p:txBody>
          <a:bodyPr/>
          <a:lstStyle>
            <a:lvl1pPr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556281"/>
            <a:ext cx="4609775" cy="4620682"/>
          </a:xfrm>
        </p:spPr>
        <p:txBody>
          <a:bodyPr/>
          <a:lstStyle>
            <a:lvl1pPr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/>
              <a:t>‹#›</a:t>
            </a:fld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A66BA0-BF77-43AC-894A-20AD8220B887}" type="datetime1">
              <a:rPr lang="en-US" smtClean="0"/>
              <a:pPr/>
              <a:t>1/9/2022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Add a footer</a:t>
            </a:r>
          </a:p>
        </p:txBody>
      </p:sp>
    </p:spTree>
    <p:extLst>
      <p:ext uri="{BB962C8B-B14F-4D97-AF65-F5344CB8AC3E}">
        <p14:creationId xmlns:p14="http://schemas.microsoft.com/office/powerpoint/2010/main" val="2781687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09699" y="1554480"/>
            <a:ext cx="4608576" cy="823912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09699" y="2434147"/>
            <a:ext cx="4608576" cy="3811271"/>
          </a:xfrm>
        </p:spPr>
        <p:txBody>
          <a:bodyPr/>
          <a:lstStyle>
            <a:lvl1pPr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554480"/>
            <a:ext cx="4610100" cy="823912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434147"/>
            <a:ext cx="4610100" cy="3811271"/>
          </a:xfrm>
        </p:spPr>
        <p:txBody>
          <a:bodyPr/>
          <a:lstStyle>
            <a:lvl1pPr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/>
              <a:t>‹#›</a:t>
            </a:fld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C81B4D-F060-418E-A958-B2BDC1A258F8}" type="datetime1">
              <a:rPr lang="en-US" smtClean="0"/>
              <a:pPr/>
              <a:t>1/9/2022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Add a footer</a:t>
            </a:r>
          </a:p>
        </p:txBody>
      </p:sp>
    </p:spTree>
    <p:extLst>
      <p:ext uri="{BB962C8B-B14F-4D97-AF65-F5344CB8AC3E}">
        <p14:creationId xmlns:p14="http://schemas.microsoft.com/office/powerpoint/2010/main" val="2827180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/>
              <a:t>‹#›</a:t>
            </a:fld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6AC23-C97B-41FB-9B89-C7FE0FB631CA}" type="datetime1">
              <a:rPr lang="en-US" smtClean="0"/>
              <a:pPr/>
              <a:t>1/9/2022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Add a footer</a:t>
            </a:r>
          </a:p>
        </p:txBody>
      </p:sp>
    </p:spTree>
    <p:extLst>
      <p:ext uri="{BB962C8B-B14F-4D97-AF65-F5344CB8AC3E}">
        <p14:creationId xmlns:p14="http://schemas.microsoft.com/office/powerpoint/2010/main" val="2465877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/>
              <a:t>‹#›</a:t>
            </a:fld>
            <a:endParaRPr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1B9673-AC7F-4F1F-84E4-F0E5EAAE106D}" type="datetime1">
              <a:rPr lang="en-US" smtClean="0"/>
              <a:pPr/>
              <a:t>1/9/2022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Add a footer</a:t>
            </a:r>
          </a:p>
        </p:txBody>
      </p:sp>
    </p:spTree>
    <p:extLst>
      <p:ext uri="{BB962C8B-B14F-4D97-AF65-F5344CB8AC3E}">
        <p14:creationId xmlns:p14="http://schemas.microsoft.com/office/powerpoint/2010/main" val="1107393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82434" y="919616"/>
            <a:ext cx="4155622" cy="2532888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09699" y="915923"/>
            <a:ext cx="5216979" cy="5065776"/>
          </a:xfrm>
        </p:spPr>
        <p:txBody>
          <a:bodyPr/>
          <a:lstStyle>
            <a:lvl1pPr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82434" y="3502152"/>
            <a:ext cx="4155622" cy="2479548"/>
          </a:xfrm>
        </p:spPr>
        <p:txBody>
          <a:bodyPr>
            <a:normAutofit/>
          </a:bodyPr>
          <a:lstStyle>
            <a:lvl1pPr marL="0" indent="0">
              <a:spcBef>
                <a:spcPts val="900"/>
              </a:spcBef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/>
              <a:t>‹#›</a:t>
            </a:fld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2A3310-D664-4933-9402-AB5DB0887727}" type="datetime1">
              <a:rPr lang="en-US" smtClean="0"/>
              <a:pPr/>
              <a:t>1/9/2022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Add a footer</a:t>
            </a:r>
          </a:p>
        </p:txBody>
      </p:sp>
    </p:spTree>
    <p:extLst>
      <p:ext uri="{BB962C8B-B14F-4D97-AF65-F5344CB8AC3E}">
        <p14:creationId xmlns:p14="http://schemas.microsoft.com/office/powerpoint/2010/main" val="3023549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82435" y="919616"/>
            <a:ext cx="4155622" cy="2532888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3" name="Picture Placeholder 2" descr="An empty placeholder to add an image. Click on the placeholder and select the image that you wish to add"/>
          <p:cNvSpPr>
            <a:spLocks noGrp="1"/>
          </p:cNvSpPr>
          <p:nvPr>
            <p:ph type="pic" idx="1"/>
          </p:nvPr>
        </p:nvSpPr>
        <p:spPr>
          <a:xfrm>
            <a:off x="0" y="915923"/>
            <a:ext cx="6626677" cy="5065776"/>
          </a:xfrm>
        </p:spPr>
        <p:txBody>
          <a:bodyPr tIns="1371600">
            <a:normAutofit/>
          </a:bodyPr>
          <a:lstStyle>
            <a:lvl1pPr marL="0" indent="0" algn="ctr">
              <a:spcBef>
                <a:spcPts val="0"/>
              </a:spcBef>
              <a:buNone/>
              <a:defRPr sz="2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82435" y="3502152"/>
            <a:ext cx="4155622" cy="2479547"/>
          </a:xfrm>
        </p:spPr>
        <p:txBody>
          <a:bodyPr>
            <a:normAutofit/>
          </a:bodyPr>
          <a:lstStyle>
            <a:lvl1pPr marL="0" indent="0">
              <a:spcBef>
                <a:spcPts val="900"/>
              </a:spcBef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/>
              <a:t>‹#›</a:t>
            </a:fld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447A63-5E3D-469C-A0D1-119323F4F95E}" type="datetime1">
              <a:rPr lang="en-US" smtClean="0"/>
              <a:pPr/>
              <a:t>1/9/2022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Add a footer</a:t>
            </a:r>
          </a:p>
        </p:txBody>
      </p:sp>
    </p:spTree>
    <p:extLst>
      <p:ext uri="{BB962C8B-B14F-4D97-AF65-F5344CB8AC3E}">
        <p14:creationId xmlns:p14="http://schemas.microsoft.com/office/powerpoint/2010/main" val="216422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0" y="6629400"/>
            <a:ext cx="1499616" cy="228600"/>
          </a:xfrm>
          <a:prstGeom prst="rect">
            <a:avLst/>
          </a:prstGeom>
          <a:gradFill>
            <a:gsLst>
              <a:gs pos="0">
                <a:schemeClr val="accent1">
                  <a:lumMod val="15000"/>
                  <a:lumOff val="85000"/>
                </a:schemeClr>
              </a:gs>
              <a:gs pos="100000">
                <a:schemeClr val="accent1">
                  <a:lumMod val="15000"/>
                  <a:lumOff val="8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1" name="Rectangle 10"/>
          <p:cNvSpPr/>
          <p:nvPr/>
        </p:nvSpPr>
        <p:spPr>
          <a:xfrm>
            <a:off x="1609344" y="6629400"/>
            <a:ext cx="10582656" cy="228600"/>
          </a:xfrm>
          <a:prstGeom prst="rect">
            <a:avLst/>
          </a:prstGeom>
          <a:gradFill>
            <a:gsLst>
              <a:gs pos="0">
                <a:schemeClr val="accent1">
                  <a:lumMod val="35000"/>
                  <a:lumOff val="65000"/>
                </a:schemeClr>
              </a:gs>
              <a:gs pos="100000">
                <a:schemeClr val="accent1">
                  <a:lumMod val="35000"/>
                  <a:lumOff val="6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10026" y="276087"/>
            <a:ext cx="9371949" cy="118356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10027" y="1566001"/>
            <a:ext cx="9371948" cy="46206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0" y="6629400"/>
            <a:ext cx="410402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9CD8D479-8942-46E8-A226-A4E01F7A105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3403" y="6629400"/>
            <a:ext cx="1000662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1E56E745-E731-42F7-BC46-83DD513FC98F}" type="datetime1">
              <a:rPr lang="en-US" smtClean="0"/>
              <a:pPr/>
              <a:t>1/9/2022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37716" y="6629400"/>
            <a:ext cx="9144259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en-US"/>
              <a:t>Add a footer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60464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/>
  <p:txStyles>
    <p:titleStyle>
      <a:lvl1pPr algn="l" defTabSz="914400" rtl="0" eaLnBrk="1" latinLnBrk="0" hangingPunct="1">
        <a:spcBef>
          <a:spcPct val="0"/>
        </a:spcBef>
        <a:buNone/>
        <a:defRPr sz="3400" kern="1200">
          <a:solidFill>
            <a:schemeClr val="accent1">
              <a:lumMod val="75000"/>
            </a:schemeClr>
          </a:solidFill>
          <a:latin typeface="+mj-lt"/>
          <a:ea typeface="+mj-ea"/>
          <a:cs typeface="+mj-cs"/>
        </a:defRPr>
      </a:lvl1pPr>
    </p:titleStyle>
    <p:bodyStyle>
      <a:lvl1pPr marL="210312" indent="-210312" algn="l" defTabSz="914400" rtl="0" eaLnBrk="1" latinLnBrk="0" hangingPunct="1">
        <a:lnSpc>
          <a:spcPct val="90000"/>
        </a:lnSpc>
        <a:spcBef>
          <a:spcPts val="11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438912" indent="-155448" algn="l" defTabSz="914400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676656" indent="-155448" algn="l" defTabSz="914400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905256" indent="-155448" algn="l" defTabSz="914400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133856" indent="-155448" algn="l" defTabSz="914400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362456" indent="-155448" algn="l" defTabSz="914400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591056" indent="-155448" algn="l" defTabSz="914400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819656" indent="-155448" algn="l" defTabSz="914400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048256" indent="-155448" algn="l" defTabSz="914400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10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.pn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2.png"/><Relationship Id="rId5" Type="http://schemas.openxmlformats.org/officeDocument/2006/relationships/image" Target="../media/image13.png"/><Relationship Id="rId4" Type="http://schemas.openxmlformats.org/officeDocument/2006/relationships/image" Target="../media/image3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image" Target="../media/image12.png"/><Relationship Id="rId3" Type="http://schemas.openxmlformats.org/officeDocument/2006/relationships/image" Target="../media/image39.svg"/><Relationship Id="rId7" Type="http://schemas.openxmlformats.org/officeDocument/2006/relationships/image" Target="../media/image43.svg"/><Relationship Id="rId12" Type="http://schemas.openxmlformats.org/officeDocument/2006/relationships/image" Target="../media/image13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11" Type="http://schemas.openxmlformats.org/officeDocument/2006/relationships/image" Target="../media/image47.svg"/><Relationship Id="rId5" Type="http://schemas.openxmlformats.org/officeDocument/2006/relationships/image" Target="../media/image41.svg"/><Relationship Id="rId10" Type="http://schemas.openxmlformats.org/officeDocument/2006/relationships/image" Target="../media/image46.png"/><Relationship Id="rId4" Type="http://schemas.openxmlformats.org/officeDocument/2006/relationships/image" Target="../media/image40.png"/><Relationship Id="rId9" Type="http://schemas.openxmlformats.org/officeDocument/2006/relationships/image" Target="../media/image45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2.xml"/><Relationship Id="rId3" Type="http://schemas.openxmlformats.org/officeDocument/2006/relationships/image" Target="../media/image13.png"/><Relationship Id="rId7" Type="http://schemas.openxmlformats.org/officeDocument/2006/relationships/diagramQuickStyle" Target="../diagrams/quickStyle2.xml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.xml"/><Relationship Id="rId6" Type="http://schemas.openxmlformats.org/officeDocument/2006/relationships/diagramLayout" Target="../diagrams/layout2.xml"/><Relationship Id="rId5" Type="http://schemas.openxmlformats.org/officeDocument/2006/relationships/diagramData" Target="../diagrams/data2.xml"/><Relationship Id="rId4" Type="http://schemas.openxmlformats.org/officeDocument/2006/relationships/image" Target="../media/image12.png"/><Relationship Id="rId9" Type="http://schemas.microsoft.com/office/2007/relationships/diagramDrawing" Target="../diagrams/drawing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8.jpeg"/><Relationship Id="rId4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anadahelps.org/" TargetMode="External"/><Relationship Id="rId2" Type="http://schemas.openxmlformats.org/officeDocument/2006/relationships/hyperlink" Target="mailto:dramsdale@gmail.com" TargetMode="Externa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2.png"/><Relationship Id="rId4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6.jpeg"/><Relationship Id="rId7" Type="http://schemas.openxmlformats.org/officeDocument/2006/relationships/image" Target="../media/image10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.pn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diagramLayout" Target="../diagrams/layout3.xml"/><Relationship Id="rId7" Type="http://schemas.openxmlformats.org/officeDocument/2006/relationships/image" Target="../media/image10.jp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sv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researchgate.net/journal/Lakes-Reservoirs-Research-Management-1440-1770" TargetMode="External"/><Relationship Id="rId7" Type="http://schemas.openxmlformats.org/officeDocument/2006/relationships/image" Target="../media/image20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hyperlink" Target="http://dx.doi.org/10.1111/lre.12187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2.png"/><Relationship Id="rId4" Type="http://schemas.openxmlformats.org/officeDocument/2006/relationships/image" Target="../media/image22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tiff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svg"/><Relationship Id="rId7" Type="http://schemas.openxmlformats.org/officeDocument/2006/relationships/image" Target="../media/image29.sv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8.png"/><Relationship Id="rId11" Type="http://schemas.openxmlformats.org/officeDocument/2006/relationships/image" Target="../media/image14.png"/><Relationship Id="rId5" Type="http://schemas.openxmlformats.org/officeDocument/2006/relationships/image" Target="../media/image27.svg"/><Relationship Id="rId10" Type="http://schemas.openxmlformats.org/officeDocument/2006/relationships/image" Target="../media/image23.tiff"/><Relationship Id="rId4" Type="http://schemas.openxmlformats.org/officeDocument/2006/relationships/image" Target="../media/image26.png"/><Relationship Id="rId9" Type="http://schemas.openxmlformats.org/officeDocument/2006/relationships/image" Target="../media/image31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diagramLayout" Target="../diagrams/layout1.xml"/><Relationship Id="rId7" Type="http://schemas.openxmlformats.org/officeDocument/2006/relationships/image" Target="../media/image13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04624" y="3253956"/>
            <a:ext cx="7149514" cy="2197253"/>
          </a:xfrm>
        </p:spPr>
        <p:txBody>
          <a:bodyPr anchor="b">
            <a:noAutofit/>
          </a:bodyPr>
          <a:lstStyle/>
          <a:p>
            <a:pPr algn="ctr"/>
            <a:r>
              <a:rPr lang="en-US" sz="4400" dirty="0"/>
              <a:t>Kenyan Water  </a:t>
            </a:r>
            <a:br>
              <a:rPr lang="en-US" sz="4400" dirty="0"/>
            </a:br>
            <a:r>
              <a:rPr lang="en-US" sz="4400" dirty="0"/>
              <a:t>&amp; </a:t>
            </a:r>
            <a:br>
              <a:rPr lang="en-US" sz="4400" dirty="0"/>
            </a:br>
            <a:r>
              <a:rPr lang="en-US" sz="4400" dirty="0"/>
              <a:t>Girl Empowerment </a:t>
            </a:r>
            <a:br>
              <a:rPr lang="en-US" sz="4400" dirty="0"/>
            </a:br>
            <a:r>
              <a:rPr lang="en-US" sz="4400" dirty="0"/>
              <a:t>Project </a:t>
            </a:r>
          </a:p>
        </p:txBody>
      </p:sp>
      <p:pic>
        <p:nvPicPr>
          <p:cNvPr id="6" name="Picture 5" descr="Woman wearing a farmer hat">
            <a:extLst>
              <a:ext uri="{FF2B5EF4-FFF2-40B4-BE49-F238E27FC236}">
                <a16:creationId xmlns:a16="http://schemas.microsoft.com/office/drawing/2014/main" id="{14B873CB-B5E8-4CA0-8497-00B6519593B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670"/>
          <a:stretch/>
        </p:blipFill>
        <p:spPr>
          <a:xfrm>
            <a:off x="264876" y="295089"/>
            <a:ext cx="3341540" cy="2080296"/>
          </a:xfrm>
          <a:prstGeom prst="rect">
            <a:avLst/>
          </a:prstGeom>
        </p:spPr>
      </p:pic>
      <p:pic>
        <p:nvPicPr>
          <p:cNvPr id="12" name="Picture 11" descr="The face of a child">
            <a:extLst>
              <a:ext uri="{FF2B5EF4-FFF2-40B4-BE49-F238E27FC236}">
                <a16:creationId xmlns:a16="http://schemas.microsoft.com/office/drawing/2014/main" id="{8C28E883-1F57-45F8-B425-7969B3349EF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8083" y="3113559"/>
            <a:ext cx="2469756" cy="224833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1" name="Picture 20" descr="Stitched yellow heart in progress">
            <a:extLst>
              <a:ext uri="{FF2B5EF4-FFF2-40B4-BE49-F238E27FC236}">
                <a16:creationId xmlns:a16="http://schemas.microsoft.com/office/drawing/2014/main" id="{0A232F9A-D6C2-4B15-BA19-0207E04242E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364" y="3664918"/>
            <a:ext cx="2332414" cy="1554563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0BE58091-C233-480B-9271-85C4E9E89CC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2194" y="6068336"/>
            <a:ext cx="2451618" cy="736493"/>
          </a:xfrm>
          <a:prstGeom prst="rect">
            <a:avLst/>
          </a:prstGeom>
        </p:spPr>
      </p:pic>
      <p:pic>
        <p:nvPicPr>
          <p:cNvPr id="34" name="Picture 33" descr="Logo, company name&#10;&#10;Description automatically generated">
            <a:extLst>
              <a:ext uri="{FF2B5EF4-FFF2-40B4-BE49-F238E27FC236}">
                <a16:creationId xmlns:a16="http://schemas.microsoft.com/office/drawing/2014/main" id="{49CB451C-683F-401E-A9D0-A3BDC806E25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4611" y="166194"/>
            <a:ext cx="2782515" cy="1670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1546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4163" y="253310"/>
            <a:ext cx="8274031" cy="760328"/>
          </a:xfrm>
        </p:spPr>
        <p:txBody>
          <a:bodyPr/>
          <a:lstStyle/>
          <a:p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Phase I Progress Report - August 30, 2021 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75037" y="1353490"/>
            <a:ext cx="4510181" cy="4759350"/>
          </a:xfrm>
        </p:spPr>
        <p:txBody>
          <a:bodyPr>
            <a:normAutofit fontScale="92500" lnSpcReduction="10000"/>
          </a:bodyPr>
          <a:lstStyle/>
          <a:p>
            <a:pPr marL="285750" indent="-285750">
              <a:lnSpc>
                <a:spcPct val="150000"/>
              </a:lnSpc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en-CA" sz="2400" dirty="0"/>
              <a:t>Pre-water sample were collected and sent to be analysed. </a:t>
            </a:r>
          </a:p>
          <a:p>
            <a:pPr marL="285750" indent="-285750">
              <a:lnSpc>
                <a:spcPct val="150000"/>
              </a:lnSpc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en-CA" sz="2400" dirty="0"/>
              <a:t>PET bottles, tabletops material and aluminum sulphate was purchased. </a:t>
            </a:r>
          </a:p>
          <a:p>
            <a:pPr marL="285750" indent="-285750">
              <a:lnSpc>
                <a:spcPct val="150000"/>
              </a:lnSpc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en-CA" sz="2400" dirty="0"/>
              <a:t>Local carpenter was contracted to build the tabletops.   </a:t>
            </a:r>
          </a:p>
          <a:p>
            <a:pPr marL="285750" indent="-285750">
              <a:lnSpc>
                <a:spcPct val="150000"/>
              </a:lnSpc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en-CA" sz="2400" dirty="0"/>
              <a:t>Post-water treatment testing currently being conducted </a:t>
            </a:r>
            <a:endParaRPr lang="en-US" sz="24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 lang="en-US" smtClean="0"/>
              <a:t>10</a:t>
            </a:fld>
            <a:endParaRPr lang="en-US"/>
          </a:p>
        </p:txBody>
      </p:sp>
      <p:pic>
        <p:nvPicPr>
          <p:cNvPr id="9" name="Picture 8" descr="A picture containing person&#10;&#10;Description automatically generated">
            <a:extLst>
              <a:ext uri="{FF2B5EF4-FFF2-40B4-BE49-F238E27FC236}">
                <a16:creationId xmlns:a16="http://schemas.microsoft.com/office/drawing/2014/main" id="{C5B9295B-030B-4FED-8555-20E407A938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7078" y="2692625"/>
            <a:ext cx="1905000" cy="2000250"/>
          </a:xfrm>
          <a:prstGeom prst="rect">
            <a:avLst/>
          </a:prstGeom>
        </p:spPr>
      </p:pic>
      <p:pic>
        <p:nvPicPr>
          <p:cNvPr id="11" name="Picture 10" descr="A picture containing ground, outdoor, garden, surrounded&#10;&#10;Description automatically generated">
            <a:extLst>
              <a:ext uri="{FF2B5EF4-FFF2-40B4-BE49-F238E27FC236}">
                <a16:creationId xmlns:a16="http://schemas.microsoft.com/office/drawing/2014/main" id="{E46BB420-FAE8-4BE6-BD9E-EE838CAE16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7512" y="1732915"/>
            <a:ext cx="1905000" cy="200025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4D2BE9A-51BA-4DE9-A43A-8A68436750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66644" y="1582234"/>
            <a:ext cx="1676545" cy="4005419"/>
          </a:xfrm>
          <a:prstGeom prst="rect">
            <a:avLst/>
          </a:prstGeom>
        </p:spPr>
      </p:pic>
      <p:sp>
        <p:nvSpPr>
          <p:cNvPr id="8" name="Footer Placeholder 5">
            <a:extLst>
              <a:ext uri="{FF2B5EF4-FFF2-40B4-BE49-F238E27FC236}">
                <a16:creationId xmlns:a16="http://schemas.microsoft.com/office/drawing/2014/main" id="{655CEF5C-25BF-428B-8C4E-021EA174E1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637716" y="6629400"/>
            <a:ext cx="9144259" cy="228600"/>
          </a:xfrm>
        </p:spPr>
        <p:txBody>
          <a:bodyPr/>
          <a:lstStyle/>
          <a:p>
            <a:r>
              <a:rPr lang="en-US" dirty="0"/>
              <a:t>Rotary Club of London South  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BE2094E-2D50-4BB4-8319-9FF2BCED9E2D}"/>
              </a:ext>
            </a:extLst>
          </p:cNvPr>
          <p:cNvGrpSpPr/>
          <p:nvPr/>
        </p:nvGrpSpPr>
        <p:grpSpPr>
          <a:xfrm>
            <a:off x="8936135" y="168181"/>
            <a:ext cx="2937561" cy="930586"/>
            <a:chOff x="7315514" y="189693"/>
            <a:chExt cx="4745839" cy="1670449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A6C0CCBA-A3C6-40F1-82E7-1FF621E95DD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315514" y="189693"/>
              <a:ext cx="2786113" cy="1670449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980C6DB7-DEBC-4BB7-863D-2E4D58D1FF8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610549" y="656077"/>
              <a:ext cx="2450804" cy="73768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71194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61AE2E-0518-41FE-A554-0F1FC3DFF4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3403" y="403558"/>
            <a:ext cx="5401788" cy="1043820"/>
          </a:xfrm>
        </p:spPr>
        <p:txBody>
          <a:bodyPr>
            <a:normAutofit fontScale="90000"/>
          </a:bodyPr>
          <a:lstStyle/>
          <a:p>
            <a:r>
              <a:rPr lang="en-CA" b="1" dirty="0"/>
              <a:t>Phase I- Progress Report September 04, 2021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CD68D7F-AFF7-4949-A51B-780484A271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05201" y="1750397"/>
            <a:ext cx="5356230" cy="4575983"/>
          </a:xfrm>
        </p:spPr>
        <p:txBody>
          <a:bodyPr>
            <a:normAutofit/>
          </a:bodyPr>
          <a:lstStyle/>
          <a:p>
            <a:pPr marL="285750" indent="-285750" algn="l"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en-CA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Bottles were distributed to 48 girls and 28 parents.</a:t>
            </a:r>
            <a:endParaRPr lang="en-CA" dirty="0">
              <a:solidFill>
                <a:srgbClr val="222222"/>
              </a:solidFill>
              <a:latin typeface="Arial" panose="020B0604020202020204" pitchFamily="34" charset="0"/>
            </a:endParaRPr>
          </a:p>
          <a:p>
            <a:pPr marL="285750" indent="-285750" algn="l"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en-CA" dirty="0">
                <a:solidFill>
                  <a:srgbClr val="222222"/>
                </a:solidFill>
                <a:latin typeface="Arial" panose="020B0604020202020204" pitchFamily="34" charset="0"/>
              </a:rPr>
              <a:t>Instructed how the water treatment </a:t>
            </a:r>
            <a:r>
              <a:rPr lang="en-CA" sz="1800" b="1" dirty="0"/>
              <a:t>Solar Disinfection (SODIS)</a:t>
            </a:r>
            <a:r>
              <a:rPr lang="en-CA" sz="1800" dirty="0"/>
              <a:t> </a:t>
            </a:r>
            <a:r>
              <a:rPr lang="en-CA" dirty="0">
                <a:solidFill>
                  <a:srgbClr val="222222"/>
                </a:solidFill>
                <a:latin typeface="Arial" panose="020B0604020202020204" pitchFamily="34" charset="0"/>
              </a:rPr>
              <a:t>should occur. </a:t>
            </a:r>
          </a:p>
          <a:p>
            <a:pPr algn="l">
              <a:buClr>
                <a:schemeClr val="accent1">
                  <a:lumMod val="75000"/>
                </a:schemeClr>
              </a:buClr>
            </a:pPr>
            <a:endParaRPr lang="en-CA" dirty="0">
              <a:solidFill>
                <a:srgbClr val="222222"/>
              </a:solidFill>
              <a:latin typeface="Arial" panose="020B0604020202020204" pitchFamily="34" charset="0"/>
            </a:endParaRPr>
          </a:p>
          <a:p>
            <a:pPr marL="800100" lvl="1" indent="-342900">
              <a:buClr>
                <a:schemeClr val="accent1">
                  <a:lumMod val="75000"/>
                </a:schemeClr>
              </a:buClr>
              <a:buFont typeface="+mj-lt"/>
              <a:buAutoNum type="arabicParenR"/>
            </a:pPr>
            <a:r>
              <a:rPr lang="en-CA" sz="16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decanting the water </a:t>
            </a:r>
            <a:endParaRPr lang="en-CA" sz="1600" dirty="0">
              <a:solidFill>
                <a:srgbClr val="222222"/>
              </a:solidFill>
              <a:latin typeface="Arial" panose="020B0604020202020204" pitchFamily="34" charset="0"/>
            </a:endParaRPr>
          </a:p>
          <a:p>
            <a:pPr marL="800100" lvl="1" indent="-342900">
              <a:buClr>
                <a:schemeClr val="accent1">
                  <a:lumMod val="75000"/>
                </a:schemeClr>
              </a:buClr>
              <a:buFont typeface="+mj-lt"/>
              <a:buAutoNum type="arabicParenR"/>
            </a:pPr>
            <a:r>
              <a:rPr lang="en-CA" sz="16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using the aluminium sulphate (cannot be turbid water) </a:t>
            </a:r>
          </a:p>
          <a:p>
            <a:pPr marL="800100" lvl="1" indent="-342900">
              <a:buClr>
                <a:schemeClr val="accent1">
                  <a:lumMod val="75000"/>
                </a:schemeClr>
              </a:buClr>
              <a:buFont typeface="+mj-lt"/>
              <a:buAutoNum type="arabicParenR"/>
            </a:pPr>
            <a:r>
              <a:rPr lang="en-CA" sz="16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Bottling</a:t>
            </a:r>
          </a:p>
          <a:p>
            <a:pPr marL="800100" lvl="1" indent="-342900">
              <a:buClr>
                <a:schemeClr val="accent1">
                  <a:lumMod val="75000"/>
                </a:schemeClr>
              </a:buClr>
              <a:buFont typeface="+mj-lt"/>
              <a:buAutoNum type="arabicParenR"/>
            </a:pPr>
            <a:r>
              <a:rPr lang="en-CA" sz="16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Placing bottles over tabletop in the sun</a:t>
            </a:r>
            <a:endParaRPr lang="en-CA" sz="1600" dirty="0">
              <a:solidFill>
                <a:srgbClr val="222222"/>
              </a:solidFill>
              <a:latin typeface="Arial" panose="020B0604020202020204" pitchFamily="34" charset="0"/>
            </a:endParaRPr>
          </a:p>
          <a:p>
            <a:pPr marL="342900" indent="-342900" algn="l">
              <a:buClr>
                <a:schemeClr val="accent1">
                  <a:lumMod val="75000"/>
                </a:schemeClr>
              </a:buClr>
              <a:buFont typeface="+mj-lt"/>
              <a:buAutoNum type="arabicParenR"/>
            </a:pPr>
            <a:endParaRPr lang="en-CA" b="0" i="0" dirty="0">
              <a:solidFill>
                <a:srgbClr val="222222"/>
              </a:solidFill>
              <a:effectLst/>
              <a:latin typeface="Arial" panose="020B0604020202020204" pitchFamily="34" charset="0"/>
            </a:endParaRPr>
          </a:p>
          <a:p>
            <a:pPr marL="285750" indent="-285750" algn="l"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en-CA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23 table</a:t>
            </a:r>
            <a:r>
              <a:rPr lang="en-CA" dirty="0">
                <a:solidFill>
                  <a:srgbClr val="222222"/>
                </a:solidFill>
                <a:latin typeface="Arial" panose="020B0604020202020204" pitchFamily="34" charset="0"/>
              </a:rPr>
              <a:t>tops ready to be distributed: </a:t>
            </a:r>
          </a:p>
          <a:p>
            <a:pPr algn="l"/>
            <a:r>
              <a:rPr lang="en-CA" dirty="0">
                <a:solidFill>
                  <a:srgbClr val="222222"/>
                </a:solidFill>
                <a:latin typeface="Arial" panose="020B0604020202020204" pitchFamily="34" charset="0"/>
              </a:rPr>
              <a:t>	 </a:t>
            </a:r>
            <a:r>
              <a:rPr lang="en-CA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1 for the school</a:t>
            </a:r>
          </a:p>
          <a:p>
            <a:pPr algn="l"/>
            <a:r>
              <a:rPr lang="en-CA" dirty="0">
                <a:solidFill>
                  <a:srgbClr val="222222"/>
                </a:solidFill>
                <a:latin typeface="Arial" panose="020B0604020202020204" pitchFamily="34" charset="0"/>
              </a:rPr>
              <a:t>	 </a:t>
            </a:r>
            <a:r>
              <a:rPr lang="en-CA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22 for households</a:t>
            </a:r>
          </a:p>
          <a:p>
            <a:pPr algn="l"/>
            <a:endParaRPr lang="en-CA" dirty="0">
              <a:solidFill>
                <a:srgbClr val="222222"/>
              </a:solidFill>
              <a:latin typeface="Arial" panose="020B0604020202020204" pitchFamily="34" charset="0"/>
            </a:endParaRPr>
          </a:p>
          <a:p>
            <a:pPr algn="l"/>
            <a:endParaRPr lang="en-CA" b="0" i="0" dirty="0">
              <a:solidFill>
                <a:srgbClr val="222222"/>
              </a:solidFill>
              <a:effectLst/>
              <a:latin typeface="Arial" panose="020B0604020202020204" pitchFamily="34" charset="0"/>
            </a:endParaRPr>
          </a:p>
          <a:p>
            <a:pPr algn="l"/>
            <a:endParaRPr lang="en-CA" dirty="0">
              <a:solidFill>
                <a:srgbClr val="222222"/>
              </a:solidFill>
              <a:latin typeface="Arial" panose="020B0604020202020204" pitchFamily="34" charset="0"/>
            </a:endParaRPr>
          </a:p>
          <a:p>
            <a:pPr algn="l"/>
            <a:endParaRPr lang="en-CA" b="0" i="0" dirty="0">
              <a:solidFill>
                <a:srgbClr val="222222"/>
              </a:solidFill>
              <a:effectLst/>
              <a:latin typeface="Arial" panose="020B0604020202020204" pitchFamily="34" charset="0"/>
            </a:endParaRPr>
          </a:p>
          <a:p>
            <a:pPr algn="l"/>
            <a:endParaRPr lang="en-CA" dirty="0">
              <a:solidFill>
                <a:srgbClr val="222222"/>
              </a:solidFill>
              <a:latin typeface="Arial" panose="020B0604020202020204" pitchFamily="34" charset="0"/>
            </a:endParaRPr>
          </a:p>
          <a:p>
            <a:pPr algn="l"/>
            <a:endParaRPr lang="en-CA" b="0" i="0" dirty="0">
              <a:solidFill>
                <a:srgbClr val="222222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26C6812-6855-496F-8407-F921D5DF91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 lang="en-CA" smtClean="0"/>
              <a:t>11</a:t>
            </a:fld>
            <a:endParaRPr lang="en-CA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87B2598-FCC7-4916-9780-79C8D32442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85053" y="192441"/>
            <a:ext cx="4791871" cy="3657917"/>
          </a:xfrm>
          <a:prstGeom prst="rect">
            <a:avLst/>
          </a:prstGeom>
        </p:spPr>
      </p:pic>
      <p:pic>
        <p:nvPicPr>
          <p:cNvPr id="9" name="Picture 8" descr="A picture containing person&#10;&#10;Description automatically generated">
            <a:extLst>
              <a:ext uri="{FF2B5EF4-FFF2-40B4-BE49-F238E27FC236}">
                <a16:creationId xmlns:a16="http://schemas.microsoft.com/office/drawing/2014/main" id="{33186240-2AB2-4D54-A0FE-192930E2430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37" r="1" b="1"/>
          <a:stretch/>
        </p:blipFill>
        <p:spPr>
          <a:xfrm>
            <a:off x="5691293" y="3233237"/>
            <a:ext cx="2714296" cy="2720718"/>
          </a:xfrm>
          <a:prstGeom prst="rect">
            <a:avLst/>
          </a:prstGeom>
          <a:noFill/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0F9888B8-2A74-4074-88B3-810E622F7379}"/>
              </a:ext>
            </a:extLst>
          </p:cNvPr>
          <p:cNvSpPr txBox="1"/>
          <p:nvPr/>
        </p:nvSpPr>
        <p:spPr>
          <a:xfrm rot="735939">
            <a:off x="8432108" y="4187481"/>
            <a:ext cx="3714383" cy="880369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CA" sz="1800" b="1" dirty="0"/>
              <a:t>The </a:t>
            </a:r>
            <a:r>
              <a:rPr lang="en-CA" sz="1800" b="1" dirty="0">
                <a:solidFill>
                  <a:srgbClr val="FF0000"/>
                </a:solidFill>
              </a:rPr>
              <a:t>ultraviolet</a:t>
            </a:r>
            <a:r>
              <a:rPr lang="en-CA" sz="1800" b="1" dirty="0"/>
              <a:t> power of the </a:t>
            </a:r>
            <a:r>
              <a:rPr lang="en-CA" sz="1800" b="1" dirty="0">
                <a:solidFill>
                  <a:srgbClr val="FFC000"/>
                </a:solidFill>
              </a:rPr>
              <a:t>sun rays can </a:t>
            </a:r>
            <a:r>
              <a:rPr lang="en-CA" sz="1800" b="1" dirty="0"/>
              <a:t>kill up to 99.9% of bacteria</a:t>
            </a:r>
            <a:endParaRPr lang="en-CA" b="1" dirty="0"/>
          </a:p>
        </p:txBody>
      </p:sp>
      <p:sp>
        <p:nvSpPr>
          <p:cNvPr id="8" name="Footer Placeholder 5">
            <a:extLst>
              <a:ext uri="{FF2B5EF4-FFF2-40B4-BE49-F238E27FC236}">
                <a16:creationId xmlns:a16="http://schemas.microsoft.com/office/drawing/2014/main" id="{87D857BA-9BB6-4138-90F2-2F0FAC1FBD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637716" y="6629400"/>
            <a:ext cx="9144259" cy="228600"/>
          </a:xfrm>
        </p:spPr>
        <p:txBody>
          <a:bodyPr/>
          <a:lstStyle/>
          <a:p>
            <a:r>
              <a:rPr lang="en-US" dirty="0"/>
              <a:t>Rotary Club of London South  </a:t>
            </a:r>
          </a:p>
        </p:txBody>
      </p:sp>
    </p:spTree>
    <p:extLst>
      <p:ext uri="{BB962C8B-B14F-4D97-AF65-F5344CB8AC3E}">
        <p14:creationId xmlns:p14="http://schemas.microsoft.com/office/powerpoint/2010/main" val="722431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7A4822-3F1D-4A52-8AE5-A5D3108BC1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6883" y="257426"/>
            <a:ext cx="9371949" cy="1183566"/>
          </a:xfrm>
        </p:spPr>
        <p:txBody>
          <a:bodyPr anchor="b">
            <a:normAutofit/>
          </a:bodyPr>
          <a:lstStyle/>
          <a:p>
            <a:r>
              <a:rPr lang="en-CA" sz="4800" b="1" dirty="0"/>
              <a:t>Rotary Club London South 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CDFC8EC-9788-4718-8497-1B88E4A42D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629400"/>
            <a:ext cx="410402" cy="228600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9CD8D479-8942-46E8-A226-A4E01F7A105C}" type="slidenum">
              <a:rPr lang="en-CA" sz="1000" smtClean="0"/>
              <a:pPr>
                <a:lnSpc>
                  <a:spcPct val="90000"/>
                </a:lnSpc>
                <a:spcAft>
                  <a:spcPts val="600"/>
                </a:spcAft>
              </a:pPr>
              <a:t>12</a:t>
            </a:fld>
            <a:endParaRPr lang="en-CA" sz="100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7BD7D746-0533-45A6-931A-D11D1E84D2D1}"/>
              </a:ext>
            </a:extLst>
          </p:cNvPr>
          <p:cNvGrpSpPr/>
          <p:nvPr/>
        </p:nvGrpSpPr>
        <p:grpSpPr>
          <a:xfrm>
            <a:off x="1407247" y="1585240"/>
            <a:ext cx="9486550" cy="4644239"/>
            <a:chOff x="1641657" y="1516717"/>
            <a:chExt cx="9486550" cy="4644239"/>
          </a:xfrm>
        </p:grpSpPr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00928603-0764-43CB-9F8A-92FAD099EBD7}"/>
                </a:ext>
              </a:extLst>
            </p:cNvPr>
            <p:cNvSpPr/>
            <p:nvPr/>
          </p:nvSpPr>
          <p:spPr>
            <a:xfrm>
              <a:off x="3505123" y="5076332"/>
              <a:ext cx="1084624" cy="1084624"/>
            </a:xfrm>
            <a:prstGeom prst="ellipse">
              <a:avLst/>
            </a:prstGeom>
          </p:spPr>
          <p:style>
            <a:lnRef idx="0">
              <a:schemeClr val="accent2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CA" dirty="0"/>
            </a:p>
          </p:txBody>
        </p:sp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B201FCD6-367A-42DD-97D3-2B5E5B3F6AB9}"/>
                </a:ext>
              </a:extLst>
            </p:cNvPr>
            <p:cNvSpPr/>
            <p:nvPr/>
          </p:nvSpPr>
          <p:spPr>
            <a:xfrm>
              <a:off x="1641657" y="1516717"/>
              <a:ext cx="1084624" cy="1084624"/>
            </a:xfrm>
            <a:prstGeom prst="ellipse">
              <a:avLst/>
            </a:prstGeom>
          </p:spPr>
          <p:style>
            <a:lnRef idx="0">
              <a:schemeClr val="accent2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0" name="Rectangle 9" descr="Table">
              <a:extLst>
                <a:ext uri="{FF2B5EF4-FFF2-40B4-BE49-F238E27FC236}">
                  <a16:creationId xmlns:a16="http://schemas.microsoft.com/office/drawing/2014/main" id="{C953C2C4-7479-4654-B586-3BA8769D0FB9}"/>
                </a:ext>
              </a:extLst>
            </p:cNvPr>
            <p:cNvSpPr/>
            <p:nvPr/>
          </p:nvSpPr>
          <p:spPr>
            <a:xfrm>
              <a:off x="3732894" y="5304103"/>
              <a:ext cx="629082" cy="629082"/>
            </a:xfrm>
            <a:prstGeom prst="rect">
              <a:avLst/>
            </a:prstGeom>
            <a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4B0546CB-EF78-4C99-9488-B22DCB98AF98}"/>
                </a:ext>
              </a:extLst>
            </p:cNvPr>
            <p:cNvSpPr/>
            <p:nvPr/>
          </p:nvSpPr>
          <p:spPr>
            <a:xfrm>
              <a:off x="2890018" y="1516717"/>
              <a:ext cx="2693982" cy="1084624"/>
            </a:xfrm>
            <a:custGeom>
              <a:avLst/>
              <a:gdLst>
                <a:gd name="connsiteX0" fmla="*/ 0 w 2693982"/>
                <a:gd name="connsiteY0" fmla="*/ 0 h 1084624"/>
                <a:gd name="connsiteX1" fmla="*/ 2693982 w 2693982"/>
                <a:gd name="connsiteY1" fmla="*/ 0 h 1084624"/>
                <a:gd name="connsiteX2" fmla="*/ 2693982 w 2693982"/>
                <a:gd name="connsiteY2" fmla="*/ 1084624 h 1084624"/>
                <a:gd name="connsiteX3" fmla="*/ 0 w 2693982"/>
                <a:gd name="connsiteY3" fmla="*/ 1084624 h 1084624"/>
                <a:gd name="connsiteX4" fmla="*/ 0 w 2693982"/>
                <a:gd name="connsiteY4" fmla="*/ 0 h 10846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93982" h="1084624">
                  <a:moveTo>
                    <a:pt x="0" y="0"/>
                  </a:moveTo>
                  <a:lnTo>
                    <a:pt x="2693982" y="0"/>
                  </a:lnTo>
                  <a:lnTo>
                    <a:pt x="2693982" y="1084624"/>
                  </a:lnTo>
                  <a:lnTo>
                    <a:pt x="0" y="1084624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marL="0" lvl="0" indent="0" algn="l" defTabSz="755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CA" sz="1700" kern="1200" dirty="0"/>
                <a:t>Phase I – $5,000 Pilot Project with regular reporting and updates of a control group</a:t>
              </a:r>
              <a:endParaRPr lang="en-US" sz="1700" kern="1200" dirty="0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1EFC9374-D42C-4FC3-9448-3325DE72A1FC}"/>
                </a:ext>
              </a:extLst>
            </p:cNvPr>
            <p:cNvSpPr/>
            <p:nvPr/>
          </p:nvSpPr>
          <p:spPr>
            <a:xfrm>
              <a:off x="6029470" y="1516717"/>
              <a:ext cx="1084624" cy="1084624"/>
            </a:xfrm>
            <a:prstGeom prst="ellipse">
              <a:avLst/>
            </a:prstGeom>
          </p:spPr>
          <p:style>
            <a:lnRef idx="0">
              <a:schemeClr val="accent2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4" name="Rectangle 13" descr="Checkmark">
              <a:extLst>
                <a:ext uri="{FF2B5EF4-FFF2-40B4-BE49-F238E27FC236}">
                  <a16:creationId xmlns:a16="http://schemas.microsoft.com/office/drawing/2014/main" id="{BE8FA87F-E54B-4920-B835-2FC71CF6B193}"/>
                </a:ext>
              </a:extLst>
            </p:cNvPr>
            <p:cNvSpPr/>
            <p:nvPr/>
          </p:nvSpPr>
          <p:spPr>
            <a:xfrm>
              <a:off x="6257242" y="1744488"/>
              <a:ext cx="629082" cy="629082"/>
            </a:xfrm>
            <a:prstGeom prst="rect">
              <a:avLst/>
            </a:prstGeom>
            <a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6C015AE4-0BE6-4534-AC7E-76EFAF329C61}"/>
                </a:ext>
              </a:extLst>
            </p:cNvPr>
            <p:cNvSpPr/>
            <p:nvPr/>
          </p:nvSpPr>
          <p:spPr>
            <a:xfrm>
              <a:off x="7346515" y="1516717"/>
              <a:ext cx="2556615" cy="1084624"/>
            </a:xfrm>
            <a:custGeom>
              <a:avLst/>
              <a:gdLst>
                <a:gd name="connsiteX0" fmla="*/ 0 w 2556615"/>
                <a:gd name="connsiteY0" fmla="*/ 0 h 1084624"/>
                <a:gd name="connsiteX1" fmla="*/ 2556615 w 2556615"/>
                <a:gd name="connsiteY1" fmla="*/ 0 h 1084624"/>
                <a:gd name="connsiteX2" fmla="*/ 2556615 w 2556615"/>
                <a:gd name="connsiteY2" fmla="*/ 1084624 h 1084624"/>
                <a:gd name="connsiteX3" fmla="*/ 0 w 2556615"/>
                <a:gd name="connsiteY3" fmla="*/ 1084624 h 1084624"/>
                <a:gd name="connsiteX4" fmla="*/ 0 w 2556615"/>
                <a:gd name="connsiteY4" fmla="*/ 0 h 10846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56615" h="1084624">
                  <a:moveTo>
                    <a:pt x="0" y="0"/>
                  </a:moveTo>
                  <a:lnTo>
                    <a:pt x="2556615" y="0"/>
                  </a:lnTo>
                  <a:lnTo>
                    <a:pt x="2556615" y="1084624"/>
                  </a:lnTo>
                  <a:lnTo>
                    <a:pt x="0" y="1084624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marL="0" lvl="0" indent="0" algn="l" defTabSz="755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CA" sz="1700" kern="1200" dirty="0"/>
                <a:t>Pilot Project will be evaluated, and success will be determined prior to sending additional funds. </a:t>
              </a:r>
              <a:endParaRPr lang="en-US" sz="1700" kern="1200" dirty="0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911514D9-3D44-4810-B371-2674494A6D48}"/>
                </a:ext>
              </a:extLst>
            </p:cNvPr>
            <p:cNvSpPr/>
            <p:nvPr/>
          </p:nvSpPr>
          <p:spPr>
            <a:xfrm>
              <a:off x="1641657" y="3478470"/>
              <a:ext cx="1084624" cy="1084624"/>
            </a:xfrm>
            <a:prstGeom prst="ellipse">
              <a:avLst/>
            </a:prstGeom>
          </p:spPr>
          <p:style>
            <a:lnRef idx="0">
              <a:schemeClr val="accent2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7" name="Rectangle 16" descr="Money">
              <a:extLst>
                <a:ext uri="{FF2B5EF4-FFF2-40B4-BE49-F238E27FC236}">
                  <a16:creationId xmlns:a16="http://schemas.microsoft.com/office/drawing/2014/main" id="{D30871E2-D2E5-4469-BF6D-D9799ECD9AA1}"/>
                </a:ext>
              </a:extLst>
            </p:cNvPr>
            <p:cNvSpPr/>
            <p:nvPr/>
          </p:nvSpPr>
          <p:spPr>
            <a:xfrm>
              <a:off x="1869428" y="3706241"/>
              <a:ext cx="629082" cy="629082"/>
            </a:xfrm>
            <a:prstGeom prst="rect">
              <a:avLst/>
            </a:prstGeom>
            <a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3004F519-EE37-405D-B3D8-B13AF9D6835C}"/>
                </a:ext>
              </a:extLst>
            </p:cNvPr>
            <p:cNvSpPr/>
            <p:nvPr/>
          </p:nvSpPr>
          <p:spPr>
            <a:xfrm>
              <a:off x="2958701" y="3478470"/>
              <a:ext cx="2556615" cy="1084624"/>
            </a:xfrm>
            <a:custGeom>
              <a:avLst/>
              <a:gdLst>
                <a:gd name="connsiteX0" fmla="*/ 0 w 2556615"/>
                <a:gd name="connsiteY0" fmla="*/ 0 h 1084624"/>
                <a:gd name="connsiteX1" fmla="*/ 2556615 w 2556615"/>
                <a:gd name="connsiteY1" fmla="*/ 0 h 1084624"/>
                <a:gd name="connsiteX2" fmla="*/ 2556615 w 2556615"/>
                <a:gd name="connsiteY2" fmla="*/ 1084624 h 1084624"/>
                <a:gd name="connsiteX3" fmla="*/ 0 w 2556615"/>
                <a:gd name="connsiteY3" fmla="*/ 1084624 h 1084624"/>
                <a:gd name="connsiteX4" fmla="*/ 0 w 2556615"/>
                <a:gd name="connsiteY4" fmla="*/ 0 h 10846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56615" h="1084624">
                  <a:moveTo>
                    <a:pt x="0" y="0"/>
                  </a:moveTo>
                  <a:lnTo>
                    <a:pt x="2556615" y="0"/>
                  </a:lnTo>
                  <a:lnTo>
                    <a:pt x="2556615" y="1084624"/>
                  </a:lnTo>
                  <a:lnTo>
                    <a:pt x="0" y="1084624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marL="0" lvl="0" indent="0" algn="l" defTabSz="755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CA" sz="1700" kern="1200" dirty="0"/>
                <a:t>Phase II  - Funds Needed $15,000.</a:t>
              </a:r>
              <a:endParaRPr lang="en-US" sz="1700" kern="1200" dirty="0"/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8AEAD65D-D651-408E-8581-F3515FF0FC7C}"/>
                </a:ext>
              </a:extLst>
            </p:cNvPr>
            <p:cNvSpPr/>
            <p:nvPr/>
          </p:nvSpPr>
          <p:spPr>
            <a:xfrm>
              <a:off x="5960787" y="3478470"/>
              <a:ext cx="1084624" cy="1084624"/>
            </a:xfrm>
            <a:prstGeom prst="ellipse">
              <a:avLst/>
            </a:prstGeom>
          </p:spPr>
          <p:style>
            <a:lnRef idx="0">
              <a:schemeClr val="accent2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0" name="Rectangle 19" descr="Books">
              <a:extLst>
                <a:ext uri="{FF2B5EF4-FFF2-40B4-BE49-F238E27FC236}">
                  <a16:creationId xmlns:a16="http://schemas.microsoft.com/office/drawing/2014/main" id="{996F02DD-B6DC-457D-B1DC-256DF9C3A15F}"/>
                </a:ext>
              </a:extLst>
            </p:cNvPr>
            <p:cNvSpPr/>
            <p:nvPr/>
          </p:nvSpPr>
          <p:spPr>
            <a:xfrm>
              <a:off x="6188558" y="3706241"/>
              <a:ext cx="629082" cy="629082"/>
            </a:xfrm>
            <a:prstGeom prst="rect">
              <a:avLst/>
            </a:prstGeom>
            <a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F2E68463-CC08-4134-93BC-B4FD8DCF1B10}"/>
                </a:ext>
              </a:extLst>
            </p:cNvPr>
            <p:cNvSpPr/>
            <p:nvPr/>
          </p:nvSpPr>
          <p:spPr>
            <a:xfrm>
              <a:off x="7224219" y="3422753"/>
              <a:ext cx="3845046" cy="1084624"/>
            </a:xfrm>
            <a:custGeom>
              <a:avLst/>
              <a:gdLst>
                <a:gd name="connsiteX0" fmla="*/ 0 w 3845046"/>
                <a:gd name="connsiteY0" fmla="*/ 0 h 1084624"/>
                <a:gd name="connsiteX1" fmla="*/ 3845046 w 3845046"/>
                <a:gd name="connsiteY1" fmla="*/ 0 h 1084624"/>
                <a:gd name="connsiteX2" fmla="*/ 3845046 w 3845046"/>
                <a:gd name="connsiteY2" fmla="*/ 1084624 h 1084624"/>
                <a:gd name="connsiteX3" fmla="*/ 0 w 3845046"/>
                <a:gd name="connsiteY3" fmla="*/ 1084624 h 1084624"/>
                <a:gd name="connsiteX4" fmla="*/ 0 w 3845046"/>
                <a:gd name="connsiteY4" fmla="*/ 0 h 10846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45046" h="1084624">
                  <a:moveTo>
                    <a:pt x="0" y="0"/>
                  </a:moveTo>
                  <a:lnTo>
                    <a:pt x="3845046" y="0"/>
                  </a:lnTo>
                  <a:lnTo>
                    <a:pt x="3845046" y="1084624"/>
                  </a:lnTo>
                  <a:lnTo>
                    <a:pt x="0" y="1084624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marL="0" lvl="0" indent="0" algn="l" defTabSz="755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CA" sz="1700" kern="1200" dirty="0"/>
                <a:t>Phase II- Water purification and Menstrual Management Education and skills building  extended to the village. </a:t>
              </a:r>
              <a:endParaRPr lang="en-US" sz="1700" kern="1200" dirty="0"/>
            </a:p>
          </p:txBody>
        </p:sp>
        <p:sp>
          <p:nvSpPr>
            <p:cNvPr id="23" name="Rectangle 22" descr="Water">
              <a:extLst>
                <a:ext uri="{FF2B5EF4-FFF2-40B4-BE49-F238E27FC236}">
                  <a16:creationId xmlns:a16="http://schemas.microsoft.com/office/drawing/2014/main" id="{9B317C4E-EEFD-45F2-9428-5E150B22F4AA}"/>
                </a:ext>
              </a:extLst>
            </p:cNvPr>
            <p:cNvSpPr/>
            <p:nvPr/>
          </p:nvSpPr>
          <p:spPr>
            <a:xfrm>
              <a:off x="1864527" y="1742278"/>
              <a:ext cx="629082" cy="629082"/>
            </a:xfrm>
            <a:prstGeom prst="rect">
              <a:avLst/>
            </a:prstGeom>
            <a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4B115FCB-8526-4635-BA4E-C7AA3EFC7FB7}"/>
                </a:ext>
              </a:extLst>
            </p:cNvPr>
            <p:cNvSpPr/>
            <p:nvPr/>
          </p:nvSpPr>
          <p:spPr>
            <a:xfrm>
              <a:off x="4860461" y="5034715"/>
              <a:ext cx="6267746" cy="1084624"/>
            </a:xfrm>
            <a:custGeom>
              <a:avLst/>
              <a:gdLst>
                <a:gd name="connsiteX0" fmla="*/ 0 w 6267746"/>
                <a:gd name="connsiteY0" fmla="*/ 0 h 1084624"/>
                <a:gd name="connsiteX1" fmla="*/ 6267746 w 6267746"/>
                <a:gd name="connsiteY1" fmla="*/ 0 h 1084624"/>
                <a:gd name="connsiteX2" fmla="*/ 6267746 w 6267746"/>
                <a:gd name="connsiteY2" fmla="*/ 1084624 h 1084624"/>
                <a:gd name="connsiteX3" fmla="*/ 0 w 6267746"/>
                <a:gd name="connsiteY3" fmla="*/ 1084624 h 1084624"/>
                <a:gd name="connsiteX4" fmla="*/ 0 w 6267746"/>
                <a:gd name="connsiteY4" fmla="*/ 0 h 10846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67746" h="1084624">
                  <a:moveTo>
                    <a:pt x="0" y="0"/>
                  </a:moveTo>
                  <a:lnTo>
                    <a:pt x="6267746" y="0"/>
                  </a:lnTo>
                  <a:lnTo>
                    <a:pt x="6267746" y="1084624"/>
                  </a:lnTo>
                  <a:lnTo>
                    <a:pt x="0" y="1084624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marL="0" lvl="0" indent="0" algn="l" defTabSz="755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CA" sz="1700" kern="1200" dirty="0"/>
                <a:t>Phase II - Complete project will result in a local enterprise supplying re-usable sanitary pads. </a:t>
              </a:r>
              <a:endParaRPr lang="en-US" sz="1700" kern="1200" dirty="0"/>
            </a:p>
          </p:txBody>
        </p:sp>
      </p:grp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978DDCC-9FF4-4244-8B3B-3154150012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637716" y="6629400"/>
            <a:ext cx="9144259" cy="228600"/>
          </a:xfrm>
        </p:spPr>
        <p:txBody>
          <a:bodyPr/>
          <a:lstStyle/>
          <a:p>
            <a:r>
              <a:rPr lang="en-US" dirty="0"/>
              <a:t>Rotary Club of London South  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D21A8C07-0477-483E-854E-A50D655CD11F}"/>
              </a:ext>
            </a:extLst>
          </p:cNvPr>
          <p:cNvGrpSpPr/>
          <p:nvPr/>
        </p:nvGrpSpPr>
        <p:grpSpPr>
          <a:xfrm>
            <a:off x="9169260" y="254733"/>
            <a:ext cx="2937561" cy="930586"/>
            <a:chOff x="7315514" y="189693"/>
            <a:chExt cx="4745839" cy="1670449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48BDDE99-AD09-47F6-9996-78F081FAEA9E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7315514" y="189693"/>
              <a:ext cx="2786113" cy="1670449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98056BD9-9D7A-40A9-9EC3-000BBEC0C2DC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9610549" y="656077"/>
              <a:ext cx="2450804" cy="73768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82032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FFA119-D6B0-4291-8B98-C83A39CB95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5201" y="280172"/>
            <a:ext cx="9371949" cy="602231"/>
          </a:xfrm>
        </p:spPr>
        <p:txBody>
          <a:bodyPr anchor="b">
            <a:noAutofit/>
          </a:bodyPr>
          <a:lstStyle/>
          <a:p>
            <a:r>
              <a:rPr lang="en-CA" sz="4800" b="1" dirty="0"/>
              <a:t>We Need Your Help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1C8F105-87C9-4794-884C-B232EAE167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629400"/>
            <a:ext cx="410402" cy="228600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9CD8D479-8942-46E8-A226-A4E01F7A105C}" type="slidenum">
              <a:rPr lang="en-CA" sz="1000" smtClean="0"/>
              <a:pPr>
                <a:lnSpc>
                  <a:spcPct val="90000"/>
                </a:lnSpc>
                <a:spcAft>
                  <a:spcPts val="600"/>
                </a:spcAft>
              </a:pPr>
              <a:t>13</a:t>
            </a:fld>
            <a:endParaRPr lang="en-CA" sz="100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14EE226-89DA-4917-A8FB-F9E46CDA2E3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456" b="7185"/>
          <a:stretch/>
        </p:blipFill>
        <p:spPr>
          <a:xfrm>
            <a:off x="205201" y="3383872"/>
            <a:ext cx="1857472" cy="32792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14DEBCF5-4A82-468B-A63A-7EC56BAE5359}"/>
              </a:ext>
            </a:extLst>
          </p:cNvPr>
          <p:cNvGrpSpPr/>
          <p:nvPr/>
        </p:nvGrpSpPr>
        <p:grpSpPr>
          <a:xfrm>
            <a:off x="8259350" y="18734"/>
            <a:ext cx="3725190" cy="1270111"/>
            <a:chOff x="7315514" y="189693"/>
            <a:chExt cx="4745839" cy="1670449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6BDA71D5-215E-42EB-AC68-7C3C304108A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315514" y="189693"/>
              <a:ext cx="2786113" cy="1670449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EA06C28C-82D0-4473-88B1-808D043370A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610549" y="656077"/>
              <a:ext cx="2450804" cy="737680"/>
            </a:xfrm>
            <a:prstGeom prst="rect">
              <a:avLst/>
            </a:prstGeom>
          </p:spPr>
        </p:pic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A6022D7C-61A8-4A97-96DB-1B8DD8E9D212}"/>
              </a:ext>
            </a:extLst>
          </p:cNvPr>
          <p:cNvSpPr txBox="1"/>
          <p:nvPr/>
        </p:nvSpPr>
        <p:spPr>
          <a:xfrm>
            <a:off x="3747942" y="3705736"/>
            <a:ext cx="5492904" cy="27084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Clr>
                <a:schemeClr val="accent1">
                  <a:lumMod val="75000"/>
                </a:schemeClr>
              </a:buClr>
            </a:pPr>
            <a:r>
              <a:rPr lang="en-CA" sz="3200" b="1" dirty="0">
                <a:latin typeface="Calibri" panose="020F0502020204030204" pitchFamily="34" charset="0"/>
                <a:cs typeface="Calibri" panose="020F0502020204030204" pitchFamily="34" charset="0"/>
              </a:rPr>
              <a:t>Become a Club Partner: </a:t>
            </a:r>
          </a:p>
          <a:p>
            <a:pPr>
              <a:buClr>
                <a:schemeClr val="accent1">
                  <a:lumMod val="75000"/>
                </a:schemeClr>
              </a:buClr>
            </a:pPr>
            <a:endParaRPr lang="en-CA" sz="10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Clr>
                <a:schemeClr val="accent1">
                  <a:lumMod val="75000"/>
                </a:schemeClr>
              </a:buClr>
            </a:pPr>
            <a:r>
              <a:rPr lang="en-CA" sz="3200" b="1" dirty="0">
                <a:latin typeface="Calibri" panose="020F0502020204030204" pitchFamily="34" charset="0"/>
                <a:cs typeface="Calibri" panose="020F0502020204030204" pitchFamily="34" charset="0"/>
              </a:rPr>
              <a:t>Bronze	up to $ 500</a:t>
            </a:r>
          </a:p>
          <a:p>
            <a:pPr>
              <a:buClr>
                <a:schemeClr val="accent1">
                  <a:lumMod val="75000"/>
                </a:schemeClr>
              </a:buClr>
            </a:pPr>
            <a:r>
              <a:rPr lang="en-CA" sz="3200" b="1" dirty="0">
                <a:latin typeface="Calibri" panose="020F0502020204030204" pitchFamily="34" charset="0"/>
                <a:cs typeface="Calibri" panose="020F0502020204030204" pitchFamily="34" charset="0"/>
              </a:rPr>
              <a:t>Silver	           $1,000</a:t>
            </a:r>
          </a:p>
          <a:p>
            <a:pPr>
              <a:buClr>
                <a:schemeClr val="accent1">
                  <a:lumMod val="75000"/>
                </a:schemeClr>
              </a:buClr>
            </a:pPr>
            <a:r>
              <a:rPr lang="en-CA" sz="3200" b="1" dirty="0">
                <a:latin typeface="Calibri" panose="020F0502020204030204" pitchFamily="34" charset="0"/>
                <a:cs typeface="Calibri" panose="020F0502020204030204" pitchFamily="34" charset="0"/>
              </a:rPr>
              <a:t>Gold		           $2,000</a:t>
            </a:r>
          </a:p>
          <a:p>
            <a:pPr>
              <a:buClr>
                <a:schemeClr val="accent1">
                  <a:lumMod val="75000"/>
                </a:schemeClr>
              </a:buClr>
            </a:pPr>
            <a:r>
              <a:rPr lang="en-CA" sz="3200" b="1" dirty="0">
                <a:latin typeface="Calibri" panose="020F0502020204030204" pitchFamily="34" charset="0"/>
                <a:cs typeface="Calibri" panose="020F0502020204030204" pitchFamily="34" charset="0"/>
              </a:rPr>
              <a:t>Platinum		 $2,500+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2B609EE-4F8E-450C-AE8F-63F53659BDF2}"/>
              </a:ext>
            </a:extLst>
          </p:cNvPr>
          <p:cNvSpPr txBox="1"/>
          <p:nvPr/>
        </p:nvSpPr>
        <p:spPr>
          <a:xfrm>
            <a:off x="597159" y="1151717"/>
            <a:ext cx="105995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600" b="1" dirty="0">
                <a:latin typeface="Calibri" panose="020F0502020204030204" pitchFamily="34" charset="0"/>
                <a:cs typeface="Calibri" panose="020F0502020204030204" pitchFamily="34" charset="0"/>
              </a:rPr>
              <a:t>Phase I                       Phase II Extending to Village </a:t>
            </a:r>
          </a:p>
        </p:txBody>
      </p:sp>
      <p:sp>
        <p:nvSpPr>
          <p:cNvPr id="19" name="Footer Placeholder 5">
            <a:extLst>
              <a:ext uri="{FF2B5EF4-FFF2-40B4-BE49-F238E27FC236}">
                <a16:creationId xmlns:a16="http://schemas.microsoft.com/office/drawing/2014/main" id="{5B82DE96-8118-40B7-8D98-88A2377237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637716" y="6629400"/>
            <a:ext cx="9144259" cy="228600"/>
          </a:xfrm>
        </p:spPr>
        <p:txBody>
          <a:bodyPr/>
          <a:lstStyle/>
          <a:p>
            <a:r>
              <a:rPr lang="en-US" dirty="0"/>
              <a:t>Rotary Club of London South  </a:t>
            </a:r>
          </a:p>
        </p:txBody>
      </p:sp>
      <p:graphicFrame>
        <p:nvGraphicFramePr>
          <p:cNvPr id="20" name="Content Placeholder 7">
            <a:extLst>
              <a:ext uri="{FF2B5EF4-FFF2-40B4-BE49-F238E27FC236}">
                <a16:creationId xmlns:a16="http://schemas.microsoft.com/office/drawing/2014/main" id="{E2A25739-24EE-44EB-AE21-27F04913AF7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18287824"/>
              </p:ext>
            </p:extLst>
          </p:nvPr>
        </p:nvGraphicFramePr>
        <p:xfrm>
          <a:off x="217754" y="1160793"/>
          <a:ext cx="11169228" cy="273343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grpSp>
        <p:nvGrpSpPr>
          <p:cNvPr id="30" name="Group 29">
            <a:extLst>
              <a:ext uri="{FF2B5EF4-FFF2-40B4-BE49-F238E27FC236}">
                <a16:creationId xmlns:a16="http://schemas.microsoft.com/office/drawing/2014/main" id="{21EA409C-592A-4B38-B070-8A7239A1E97A}"/>
              </a:ext>
            </a:extLst>
          </p:cNvPr>
          <p:cNvGrpSpPr/>
          <p:nvPr/>
        </p:nvGrpSpPr>
        <p:grpSpPr>
          <a:xfrm>
            <a:off x="9061160" y="4120788"/>
            <a:ext cx="1958293" cy="2000094"/>
            <a:chOff x="7337302" y="3814731"/>
            <a:chExt cx="1720815" cy="1754326"/>
          </a:xfrm>
        </p:grpSpPr>
        <p:sp>
          <p:nvSpPr>
            <p:cNvPr id="31" name="Flowchart: Connector 30">
              <a:extLst>
                <a:ext uri="{FF2B5EF4-FFF2-40B4-BE49-F238E27FC236}">
                  <a16:creationId xmlns:a16="http://schemas.microsoft.com/office/drawing/2014/main" id="{FE8F95A5-6B6F-49AC-A684-7CFB0CE19CE4}"/>
                </a:ext>
              </a:extLst>
            </p:cNvPr>
            <p:cNvSpPr/>
            <p:nvPr/>
          </p:nvSpPr>
          <p:spPr>
            <a:xfrm>
              <a:off x="7577011" y="4103808"/>
              <a:ext cx="1203581" cy="1203454"/>
            </a:xfrm>
            <a:prstGeom prst="flowChartConnector">
              <a:avLst/>
            </a:prstGeom>
            <a:solidFill>
              <a:srgbClr val="FFFF00"/>
            </a:solidFill>
            <a:ln w="28575">
              <a:solidFill>
                <a:srgbClr val="C0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CA" sz="2400" b="1" dirty="0">
                  <a:solidFill>
                    <a:schemeClr val="tx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GOAL $15K</a:t>
              </a:r>
            </a:p>
          </p:txBody>
        </p:sp>
        <p:sp>
          <p:nvSpPr>
            <p:cNvPr id="32" name="Flowchart: Connector 31">
              <a:extLst>
                <a:ext uri="{FF2B5EF4-FFF2-40B4-BE49-F238E27FC236}">
                  <a16:creationId xmlns:a16="http://schemas.microsoft.com/office/drawing/2014/main" id="{1C3949EA-65C1-42A1-BB94-E3B6ACCB8170}"/>
                </a:ext>
              </a:extLst>
            </p:cNvPr>
            <p:cNvSpPr/>
            <p:nvPr/>
          </p:nvSpPr>
          <p:spPr>
            <a:xfrm>
              <a:off x="7440942" y="3975872"/>
              <a:ext cx="1475721" cy="1463134"/>
            </a:xfrm>
            <a:prstGeom prst="flowChartConnector">
              <a:avLst/>
            </a:prstGeom>
            <a:noFill/>
            <a:ln w="28575">
              <a:solidFill>
                <a:srgbClr val="00206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sz="3200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3" name="Flowchart: Connector 32">
              <a:extLst>
                <a:ext uri="{FF2B5EF4-FFF2-40B4-BE49-F238E27FC236}">
                  <a16:creationId xmlns:a16="http://schemas.microsoft.com/office/drawing/2014/main" id="{C61CD3A3-CFF9-4979-A6F1-A9C789D8BF6F}"/>
                </a:ext>
              </a:extLst>
            </p:cNvPr>
            <p:cNvSpPr/>
            <p:nvPr/>
          </p:nvSpPr>
          <p:spPr>
            <a:xfrm>
              <a:off x="7337302" y="3814731"/>
              <a:ext cx="1720815" cy="1754326"/>
            </a:xfrm>
            <a:prstGeom prst="flowChartConnector">
              <a:avLst/>
            </a:prstGeom>
            <a:noFill/>
            <a:ln w="28575">
              <a:solidFill>
                <a:srgbClr val="00B0F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sz="3200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94645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FFA119-D6B0-4291-8B98-C83A39CB95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5201" y="280172"/>
            <a:ext cx="9371949" cy="602231"/>
          </a:xfrm>
        </p:spPr>
        <p:txBody>
          <a:bodyPr anchor="b">
            <a:noAutofit/>
          </a:bodyPr>
          <a:lstStyle/>
          <a:p>
            <a:r>
              <a:rPr lang="en-CA" sz="4800" b="1" dirty="0"/>
              <a:t>We Need Your Help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1C8F105-87C9-4794-884C-B232EAE167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629400"/>
            <a:ext cx="410402" cy="228600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9CD8D479-8942-46E8-A226-A4E01F7A105C}" type="slidenum">
              <a:rPr lang="en-CA" sz="1000" smtClean="0"/>
              <a:pPr>
                <a:lnSpc>
                  <a:spcPct val="90000"/>
                </a:lnSpc>
                <a:spcAft>
                  <a:spcPts val="600"/>
                </a:spcAft>
              </a:pPr>
              <a:t>14</a:t>
            </a:fld>
            <a:endParaRPr lang="en-CA" sz="100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14EE226-89DA-4917-A8FB-F9E46CDA2E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24113" y="2351330"/>
            <a:ext cx="1857472" cy="39339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14DEBCF5-4A82-468B-A63A-7EC56BAE5359}"/>
              </a:ext>
            </a:extLst>
          </p:cNvPr>
          <p:cNvGrpSpPr/>
          <p:nvPr/>
        </p:nvGrpSpPr>
        <p:grpSpPr>
          <a:xfrm>
            <a:off x="8259350" y="18734"/>
            <a:ext cx="3725190" cy="1270111"/>
            <a:chOff x="7315514" y="189693"/>
            <a:chExt cx="4745839" cy="1670449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6BDA71D5-215E-42EB-AC68-7C3C304108A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315514" y="189693"/>
              <a:ext cx="2786113" cy="1670449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EA06C28C-82D0-4473-88B1-808D043370A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610549" y="656077"/>
              <a:ext cx="2450804" cy="737680"/>
            </a:xfrm>
            <a:prstGeom prst="rect">
              <a:avLst/>
            </a:prstGeom>
          </p:spPr>
        </p:pic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A6022D7C-61A8-4A97-96DB-1B8DD8E9D212}"/>
              </a:ext>
            </a:extLst>
          </p:cNvPr>
          <p:cNvSpPr txBox="1"/>
          <p:nvPr/>
        </p:nvSpPr>
        <p:spPr>
          <a:xfrm>
            <a:off x="205201" y="2274732"/>
            <a:ext cx="8752754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en-CA" sz="2400" dirty="0"/>
              <a:t>A donation of </a:t>
            </a:r>
            <a:r>
              <a:rPr lang="en-CA" sz="2400" b="1" dirty="0">
                <a:latin typeface="Calibri" panose="020F0502020204030204" pitchFamily="34" charset="0"/>
                <a:cs typeface="Calibri" panose="020F0502020204030204" pitchFamily="34" charset="0"/>
              </a:rPr>
              <a:t>$50 </a:t>
            </a:r>
            <a:r>
              <a:rPr lang="en-CA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Cdn</a:t>
            </a:r>
            <a:r>
              <a:rPr lang="en-CA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CA" sz="2400" b="1" dirty="0"/>
              <a:t>will give ONE household clean water </a:t>
            </a:r>
            <a:r>
              <a:rPr lang="en-CA" sz="2400" dirty="0"/>
              <a:t>to cook, drink and wash their re-usable sanitary pads.</a:t>
            </a:r>
          </a:p>
          <a:p>
            <a:pPr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§"/>
            </a:pPr>
            <a:endParaRPr lang="en-CA" sz="2400" dirty="0"/>
          </a:p>
          <a:p>
            <a:pPr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en-CA" sz="2400" b="1" dirty="0">
                <a:latin typeface="Calibri" panose="020F0502020204030204" pitchFamily="34" charset="0"/>
                <a:cs typeface="Calibri" panose="020F0502020204030204" pitchFamily="34" charset="0"/>
              </a:rPr>
              <a:t>$50 </a:t>
            </a:r>
            <a:r>
              <a:rPr lang="en-CA" sz="2400" dirty="0"/>
              <a:t>= Gift of Clean WATER = Gift of LIFE </a:t>
            </a:r>
          </a:p>
          <a:p>
            <a:pPr marL="0" indent="0">
              <a:buClr>
                <a:schemeClr val="accent1">
                  <a:lumMod val="75000"/>
                </a:schemeClr>
              </a:buClr>
              <a:buNone/>
            </a:pPr>
            <a:endParaRPr lang="en-CA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Clr>
                <a:schemeClr val="accent1">
                  <a:lumMod val="75000"/>
                </a:schemeClr>
              </a:buClr>
            </a:pPr>
            <a:endParaRPr lang="en-CA" sz="2400" b="1" dirty="0">
              <a:solidFill>
                <a:schemeClr val="accent2">
                  <a:lumMod val="60000"/>
                  <a:lumOff val="4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524275D-2CC1-4B43-B378-8F21C0FFA3BD}"/>
              </a:ext>
            </a:extLst>
          </p:cNvPr>
          <p:cNvSpPr txBox="1"/>
          <p:nvPr/>
        </p:nvSpPr>
        <p:spPr>
          <a:xfrm>
            <a:off x="2830462" y="4149006"/>
            <a:ext cx="6095158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en-CA" sz="3600" b="1" i="1" dirty="0">
                <a:solidFill>
                  <a:schemeClr val="accent1">
                    <a:lumMod val="75000"/>
                  </a:schemeClr>
                </a:solidFill>
              </a:rPr>
              <a:t>Help us - Empower Girls to have a brighter future and enable them to attend school every day! </a:t>
            </a:r>
            <a:endParaRPr lang="en-CA" sz="3600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2B609EE-4F8E-450C-AE8F-63F53659BDF2}"/>
              </a:ext>
            </a:extLst>
          </p:cNvPr>
          <p:cNvSpPr txBox="1"/>
          <p:nvPr/>
        </p:nvSpPr>
        <p:spPr>
          <a:xfrm>
            <a:off x="137756" y="1151717"/>
            <a:ext cx="96961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600" b="1" dirty="0">
                <a:latin typeface="Calibri" panose="020F0502020204030204" pitchFamily="34" charset="0"/>
                <a:cs typeface="Calibri" panose="020F0502020204030204" pitchFamily="34" charset="0"/>
              </a:rPr>
              <a:t>Make a Personal Donation</a:t>
            </a:r>
          </a:p>
        </p:txBody>
      </p:sp>
      <p:pic>
        <p:nvPicPr>
          <p:cNvPr id="26" name="Picture 25" descr="Stitched yellow heart in progress">
            <a:extLst>
              <a:ext uri="{FF2B5EF4-FFF2-40B4-BE49-F238E27FC236}">
                <a16:creationId xmlns:a16="http://schemas.microsoft.com/office/drawing/2014/main" id="{9AFC5145-94E7-41F8-BF57-4D616507225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85550">
            <a:off x="570332" y="4688144"/>
            <a:ext cx="1699115" cy="1132467"/>
          </a:xfrm>
          <a:prstGeom prst="rect">
            <a:avLst/>
          </a:prstGeom>
        </p:spPr>
      </p:pic>
      <p:sp>
        <p:nvSpPr>
          <p:cNvPr id="19" name="Footer Placeholder 5">
            <a:extLst>
              <a:ext uri="{FF2B5EF4-FFF2-40B4-BE49-F238E27FC236}">
                <a16:creationId xmlns:a16="http://schemas.microsoft.com/office/drawing/2014/main" id="{5B82DE96-8118-40B7-8D98-88A2377237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637716" y="6629400"/>
            <a:ext cx="9144259" cy="228600"/>
          </a:xfrm>
        </p:spPr>
        <p:txBody>
          <a:bodyPr/>
          <a:lstStyle/>
          <a:p>
            <a:r>
              <a:rPr lang="en-US" dirty="0"/>
              <a:t>Rotary Club of London South  </a:t>
            </a:r>
          </a:p>
        </p:txBody>
      </p:sp>
    </p:spTree>
    <p:extLst>
      <p:ext uri="{BB962C8B-B14F-4D97-AF65-F5344CB8AC3E}">
        <p14:creationId xmlns:p14="http://schemas.microsoft.com/office/powerpoint/2010/main" val="1175945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F94352-F795-4918-83A8-9D40E75B49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7936" y="1555"/>
            <a:ext cx="7249109" cy="1183566"/>
          </a:xfrm>
        </p:spPr>
        <p:txBody>
          <a:bodyPr>
            <a:normAutofit/>
          </a:bodyPr>
          <a:lstStyle/>
          <a:p>
            <a:r>
              <a:rPr lang="en-US" sz="4800" b="1" dirty="0"/>
              <a:t>Ways to Donate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37F212-7B1B-4B14-9445-72EF6AFAB86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97935" y="1740098"/>
            <a:ext cx="10384195" cy="4620682"/>
          </a:xfrm>
        </p:spPr>
        <p:txBody>
          <a:bodyPr>
            <a:normAutofit/>
          </a:bodyPr>
          <a:lstStyle/>
          <a:p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E-transfer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to Rotary Club of London South Treasurer  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  <a:hlinkClick r:id="rId2"/>
              </a:rPr>
              <a:t>dramsdale@gmail.com</a:t>
            </a: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   noting “Kenya Project” in the Message section</a:t>
            </a:r>
          </a:p>
          <a:p>
            <a:pPr marL="0" indent="0">
              <a:buNone/>
            </a:pP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Make 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cheque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payable to:</a:t>
            </a:r>
          </a:p>
          <a:p>
            <a:pPr marL="0" indent="0">
              <a:buNone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  Rotary Club of London South (Kenya Project)</a:t>
            </a:r>
          </a:p>
          <a:p>
            <a:pPr marL="0" indent="0">
              <a:buNone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  and  mail to PO Box 25602, London, ON N6C 6B3</a:t>
            </a:r>
          </a:p>
          <a:p>
            <a:pPr marL="0" indent="0">
              <a:buNone/>
            </a:pP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CA" sz="24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Donate</a:t>
            </a:r>
            <a:r>
              <a:rPr lang="en-CA" sz="2400" dirty="0">
                <a:latin typeface="Calibri" panose="020F0502020204030204" pitchFamily="34" charset="0"/>
                <a:cs typeface="Calibri" panose="020F0502020204030204" pitchFamily="34" charset="0"/>
              </a:rPr>
              <a:t> via </a:t>
            </a:r>
            <a:r>
              <a:rPr lang="en-CA" sz="2400" dirty="0">
                <a:latin typeface="Calibri" panose="020F0502020204030204" pitchFamily="34" charset="0"/>
                <a:cs typeface="Calibri" panose="020F0502020204030204" pitchFamily="34" charset="0"/>
                <a:hlinkClick r:id="rId3"/>
              </a:rPr>
              <a:t>www.CanadaHelps.org</a:t>
            </a:r>
            <a:endParaRPr lang="en-CA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685800" lvl="1" indent="-457200">
              <a:buFont typeface="+mj-lt"/>
              <a:buAutoNum type="arabicPeriod"/>
            </a:pPr>
            <a:r>
              <a:rPr lang="en-CA" sz="2400" dirty="0">
                <a:latin typeface="Calibri" panose="020F0502020204030204" pitchFamily="34" charset="0"/>
                <a:cs typeface="Calibri" panose="020F0502020204030204" pitchFamily="34" charset="0"/>
              </a:rPr>
              <a:t>Search Rotary Club of London South Foundation </a:t>
            </a:r>
          </a:p>
          <a:p>
            <a:pPr marL="685800" lvl="1" indent="-457200">
              <a:buFont typeface="+mj-lt"/>
              <a:buAutoNum type="arabicPeriod"/>
            </a:pPr>
            <a:r>
              <a:rPr lang="en-CA" sz="2400" dirty="0">
                <a:latin typeface="Calibri" panose="020F0502020204030204" pitchFamily="34" charset="0"/>
                <a:cs typeface="Calibri" panose="020F0502020204030204" pitchFamily="34" charset="0"/>
              </a:rPr>
              <a:t>Select Campaign “Kenya Project”</a:t>
            </a:r>
          </a:p>
          <a:p>
            <a:pPr marL="0" indent="0">
              <a:buNone/>
            </a:pP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9216F72-D257-4F08-B567-7E00BD3742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 lang="en-US" smtClean="0"/>
              <a:t>15</a:t>
            </a:fld>
            <a:endParaRPr lang="en-US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8A70CDBC-9B84-4F80-98DD-27D58348A8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A66BA0-BF77-43AC-894A-20AD8220B887}" type="datetime1">
              <a:rPr lang="en-US" smtClean="0"/>
              <a:pPr/>
              <a:t>1/9/2022</a:t>
            </a:fld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63A0A363-E00D-4D62-97DA-0251EE32FB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Add a footer</a:t>
            </a:r>
            <a:endParaRPr lang="en-US" dirty="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0BE69C82-4E70-4038-949D-F14F3B1D4F4E}"/>
              </a:ext>
            </a:extLst>
          </p:cNvPr>
          <p:cNvGrpSpPr/>
          <p:nvPr/>
        </p:nvGrpSpPr>
        <p:grpSpPr>
          <a:xfrm>
            <a:off x="8242457" y="142609"/>
            <a:ext cx="3725190" cy="1270111"/>
            <a:chOff x="7315514" y="189693"/>
            <a:chExt cx="4745839" cy="1670449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9C37A8F-3243-42C3-A864-CB9899169C2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315514" y="189693"/>
              <a:ext cx="2786113" cy="1670449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481667D5-B9DA-47D2-9334-23DC41A4979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610549" y="656077"/>
              <a:ext cx="2450804" cy="73768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24468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33E82E0-35F1-490C-880F-72D1986AF5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4556" y="68263"/>
            <a:ext cx="11542888" cy="6492875"/>
          </a:xfrm>
          <a:prstGeom prst="rect">
            <a:avLst/>
          </a:prstGeom>
          <a:noFill/>
        </p:spPr>
      </p:pic>
      <p:sp>
        <p:nvSpPr>
          <p:cNvPr id="4" name="Slide Number Placeholder 3" hidden="1">
            <a:extLst>
              <a:ext uri="{FF2B5EF4-FFF2-40B4-BE49-F238E27FC236}">
                <a16:creationId xmlns:a16="http://schemas.microsoft.com/office/drawing/2014/main" id="{47110DC8-2561-44A2-91A4-4CD6938415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fld id="{9CD8D479-8942-46E8-A226-A4E01F7A105C}" type="slidenum">
              <a:rPr lang="en-CA" smtClean="0"/>
              <a:pPr>
                <a:spcAft>
                  <a:spcPts val="600"/>
                </a:spcAft>
              </a:pPr>
              <a:t>16</a:t>
            </a:fld>
            <a:endParaRPr lang="en-CA"/>
          </a:p>
        </p:txBody>
      </p:sp>
      <p:sp>
        <p:nvSpPr>
          <p:cNvPr id="5" name="Date Placeholder 4" hidden="1">
            <a:extLst>
              <a:ext uri="{FF2B5EF4-FFF2-40B4-BE49-F238E27FC236}">
                <a16:creationId xmlns:a16="http://schemas.microsoft.com/office/drawing/2014/main" id="{DCCD9944-374C-4E0D-8C09-7EFE5CD644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fld id="{6DD1B487-36FD-4CED-B07A-1A81FC6540B1}" type="datetime1">
              <a:rPr lang="en-US" smtClean="0"/>
              <a:pPr>
                <a:spcAft>
                  <a:spcPts val="600"/>
                </a:spcAft>
              </a:pPr>
              <a:t>1/9/2022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D594E30-5B91-40C2-AC08-BF65E4C80500}"/>
              </a:ext>
            </a:extLst>
          </p:cNvPr>
          <p:cNvSpPr txBox="1"/>
          <p:nvPr/>
        </p:nvSpPr>
        <p:spPr>
          <a:xfrm>
            <a:off x="324556" y="6489577"/>
            <a:ext cx="116475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/>
              <a:t>www.canadahelps.org/</a:t>
            </a:r>
            <a:r>
              <a:rPr lang="en-US" dirty="0" err="1"/>
              <a:t>en</a:t>
            </a:r>
            <a:r>
              <a:rPr lang="en-US" dirty="0"/>
              <a:t>/charities/rotary/rotary-club-of-</a:t>
            </a:r>
            <a:r>
              <a:rPr lang="en-US" dirty="0" err="1"/>
              <a:t>london</a:t>
            </a:r>
            <a:r>
              <a:rPr lang="en-US" dirty="0"/>
              <a:t>-south-foundation/campaign/rcls-kenya-clean-h2O/ </a:t>
            </a:r>
            <a:r>
              <a:rPr lang="en-CA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331296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11840" y="3607592"/>
            <a:ext cx="7149514" cy="2197253"/>
          </a:xfrm>
        </p:spPr>
        <p:txBody>
          <a:bodyPr anchor="b">
            <a:noAutofit/>
          </a:bodyPr>
          <a:lstStyle/>
          <a:p>
            <a:pPr algn="ctr"/>
            <a:r>
              <a:rPr lang="en-US" sz="4400"/>
              <a:t>Kenyan Water  </a:t>
            </a:r>
            <a:br>
              <a:rPr lang="en-US" sz="4400"/>
            </a:br>
            <a:r>
              <a:rPr lang="en-US" sz="4400"/>
              <a:t>&amp; </a:t>
            </a:r>
            <a:br>
              <a:rPr lang="en-US" sz="4400"/>
            </a:br>
            <a:r>
              <a:rPr lang="en-US" sz="4400"/>
              <a:t>Girl Empowerment </a:t>
            </a:r>
            <a:br>
              <a:rPr lang="en-US" sz="4400"/>
            </a:br>
            <a:r>
              <a:rPr lang="en-US" sz="4400"/>
              <a:t>Project </a:t>
            </a:r>
            <a:endParaRPr lang="en-US" sz="4400" dirty="0"/>
          </a:p>
        </p:txBody>
      </p:sp>
      <p:pic>
        <p:nvPicPr>
          <p:cNvPr id="6" name="Picture 5" descr="Woman wearing a farmer hat">
            <a:extLst>
              <a:ext uri="{FF2B5EF4-FFF2-40B4-BE49-F238E27FC236}">
                <a16:creationId xmlns:a16="http://schemas.microsoft.com/office/drawing/2014/main" id="{14B873CB-B5E8-4CA0-8497-00B6519593B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670"/>
          <a:stretch/>
        </p:blipFill>
        <p:spPr>
          <a:xfrm>
            <a:off x="264876" y="295089"/>
            <a:ext cx="3341540" cy="2080296"/>
          </a:xfrm>
          <a:prstGeom prst="rect">
            <a:avLst/>
          </a:prstGeom>
        </p:spPr>
      </p:pic>
      <p:pic>
        <p:nvPicPr>
          <p:cNvPr id="12" name="Picture 11" descr="The face of a child">
            <a:extLst>
              <a:ext uri="{FF2B5EF4-FFF2-40B4-BE49-F238E27FC236}">
                <a16:creationId xmlns:a16="http://schemas.microsoft.com/office/drawing/2014/main" id="{8C28E883-1F57-45F8-B425-7969B3349EF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14271">
            <a:off x="8099678" y="3389378"/>
            <a:ext cx="2469756" cy="224833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1" name="Picture 20" descr="Stitched yellow heart in progress">
            <a:extLst>
              <a:ext uri="{FF2B5EF4-FFF2-40B4-BE49-F238E27FC236}">
                <a16:creationId xmlns:a16="http://schemas.microsoft.com/office/drawing/2014/main" id="{0A232F9A-D6C2-4B15-BA19-0207E04242E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398" y="3705334"/>
            <a:ext cx="2332414" cy="1554563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0BE58091-C233-480B-9271-85C4E9E89CC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2194" y="6068336"/>
            <a:ext cx="2451618" cy="736493"/>
          </a:xfrm>
          <a:prstGeom prst="rect">
            <a:avLst/>
          </a:prstGeom>
        </p:spPr>
      </p:pic>
      <p:pic>
        <p:nvPicPr>
          <p:cNvPr id="34" name="Picture 33" descr="Logo, company name&#10;&#10;Description automatically generated">
            <a:extLst>
              <a:ext uri="{FF2B5EF4-FFF2-40B4-BE49-F238E27FC236}">
                <a16:creationId xmlns:a16="http://schemas.microsoft.com/office/drawing/2014/main" id="{49CB451C-683F-401E-A9D0-A3BDC806E25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4611" y="166194"/>
            <a:ext cx="2782515" cy="167003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8728E48-44CD-451D-A11B-955AF0833C4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056069" y="510437"/>
            <a:ext cx="1676545" cy="35507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727034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647" y="64294"/>
            <a:ext cx="9371949" cy="1183566"/>
          </a:xfrm>
        </p:spPr>
        <p:txBody>
          <a:bodyPr>
            <a:normAutofit/>
          </a:bodyPr>
          <a:lstStyle/>
          <a:p>
            <a:r>
              <a:rPr lang="fr-FR" sz="4000" b="1" dirty="0">
                <a:latin typeface="Calibri" panose="020F0502020204030204" pitchFamily="34" charset="0"/>
                <a:cs typeface="Calibri" panose="020F0502020204030204" pitchFamily="34" charset="0"/>
              </a:rPr>
              <a:t>Topics </a:t>
            </a:r>
            <a:endParaRPr lang="en-US" sz="4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8027" y="1543423"/>
            <a:ext cx="9371948" cy="4620682"/>
          </a:xfrm>
        </p:spPr>
        <p:txBody>
          <a:bodyPr>
            <a:normAutofit/>
          </a:bodyPr>
          <a:lstStyle/>
          <a:p>
            <a:pPr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Background</a:t>
            </a:r>
          </a:p>
          <a:p>
            <a:pPr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Project </a:t>
            </a:r>
          </a:p>
          <a:p>
            <a:pPr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Budget </a:t>
            </a:r>
          </a:p>
          <a:p>
            <a:pPr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Timeline &amp; Progress</a:t>
            </a:r>
          </a:p>
          <a:p>
            <a:pPr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Rotary Club of London South involvement as of September 2021 </a:t>
            </a:r>
          </a:p>
          <a:p>
            <a:pPr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How can you get involved?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 lang="en-US" smtClean="0"/>
              <a:t>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Rotary Club of London South  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826EBAE3-FB99-43A1-951C-5666C13F393D}"/>
              </a:ext>
            </a:extLst>
          </p:cNvPr>
          <p:cNvGrpSpPr/>
          <p:nvPr/>
        </p:nvGrpSpPr>
        <p:grpSpPr>
          <a:xfrm>
            <a:off x="7315514" y="189693"/>
            <a:ext cx="4745839" cy="1670449"/>
            <a:chOff x="7315514" y="189693"/>
            <a:chExt cx="4745839" cy="1670449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94F63378-79C1-4F26-90AA-9A499A0D948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315514" y="189693"/>
              <a:ext cx="2786113" cy="1670449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AB2A52AB-24AC-4C70-8AD9-23E8B1040B8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610549" y="656077"/>
              <a:ext cx="2450804" cy="73768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27619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5F68C1-D49D-4CBE-B72B-AFE9E2457F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0026" y="276087"/>
            <a:ext cx="9371949" cy="1183566"/>
          </a:xfrm>
        </p:spPr>
        <p:txBody>
          <a:bodyPr anchor="b">
            <a:normAutofit/>
          </a:bodyPr>
          <a:lstStyle/>
          <a:p>
            <a:pPr algn="ctr"/>
            <a:r>
              <a:rPr lang="en-CA" b="1" dirty="0">
                <a:latin typeface="Calibri" panose="020F0502020204030204" pitchFamily="34" charset="0"/>
                <a:cs typeface="Calibri" panose="020F0502020204030204" pitchFamily="34" charset="0"/>
              </a:rPr>
              <a:t>Empowering Girls For A Brighter Future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7DB0BD-399E-45FA-A374-DFC8498BB4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629400"/>
            <a:ext cx="410402" cy="228600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9CD8D479-8942-46E8-A226-A4E01F7A105C}" type="slidenum">
              <a:rPr lang="en-CA" sz="1000" smtClean="0"/>
              <a:pPr>
                <a:lnSpc>
                  <a:spcPct val="90000"/>
                </a:lnSpc>
                <a:spcAft>
                  <a:spcPts val="600"/>
                </a:spcAft>
              </a:pPr>
              <a:t>19</a:t>
            </a:fld>
            <a:endParaRPr lang="en-CA" sz="100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F13AFF2-F065-4D11-B52A-4E7A5F6FD12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3403" y="6629400"/>
            <a:ext cx="1000662" cy="228600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6DD1B487-36FD-4CED-B07A-1A81FC6540B1}" type="datetime1">
              <a:rPr lang="en-US" sz="1000" smtClean="0"/>
              <a:pPr>
                <a:lnSpc>
                  <a:spcPct val="90000"/>
                </a:lnSpc>
                <a:spcAft>
                  <a:spcPts val="600"/>
                </a:spcAft>
              </a:pPr>
              <a:t>1/9/2022</a:t>
            </a:fld>
            <a:endParaRPr lang="en-US" sz="1000"/>
          </a:p>
        </p:txBody>
      </p:sp>
      <p:graphicFrame>
        <p:nvGraphicFramePr>
          <p:cNvPr id="14" name="Content Placeholder 2">
            <a:extLst>
              <a:ext uri="{FF2B5EF4-FFF2-40B4-BE49-F238E27FC236}">
                <a16:creationId xmlns:a16="http://schemas.microsoft.com/office/drawing/2014/main" id="{E357940B-FA9F-4DE4-B4B7-72C3D70BFE8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01203822"/>
              </p:ext>
            </p:extLst>
          </p:nvPr>
        </p:nvGraphicFramePr>
        <p:xfrm>
          <a:off x="1410027" y="1566001"/>
          <a:ext cx="9371948" cy="46206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0" name="Picture 9" descr="Logo, company name&#10;&#10;Description automatically generated">
            <a:extLst>
              <a:ext uri="{FF2B5EF4-FFF2-40B4-BE49-F238E27FC236}">
                <a16:creationId xmlns:a16="http://schemas.microsoft.com/office/drawing/2014/main" id="{4D3DBFF5-E3C0-4D15-90D5-A8E7CD92991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1" y="309209"/>
            <a:ext cx="2059869" cy="123631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7F00146-E837-4FB0-871B-E78157B8CB5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679758" y="408088"/>
            <a:ext cx="2451618" cy="736493"/>
          </a:xfrm>
          <a:prstGeom prst="rect">
            <a:avLst/>
          </a:prstGeom>
        </p:spPr>
      </p:pic>
      <p:sp>
        <p:nvSpPr>
          <p:cNvPr id="12" name="Footer Placeholder 5">
            <a:extLst>
              <a:ext uri="{FF2B5EF4-FFF2-40B4-BE49-F238E27FC236}">
                <a16:creationId xmlns:a16="http://schemas.microsoft.com/office/drawing/2014/main" id="{995F7C95-8D6D-40EA-894E-2F068D08C7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637716" y="6629400"/>
            <a:ext cx="9144259" cy="228600"/>
          </a:xfrm>
        </p:spPr>
        <p:txBody>
          <a:bodyPr/>
          <a:lstStyle/>
          <a:p>
            <a:r>
              <a:rPr lang="en-US" dirty="0"/>
              <a:t>Rotary Club of London South  </a:t>
            </a:r>
          </a:p>
        </p:txBody>
      </p:sp>
    </p:spTree>
    <p:extLst>
      <p:ext uri="{BB962C8B-B14F-4D97-AF65-F5344CB8AC3E}">
        <p14:creationId xmlns:p14="http://schemas.microsoft.com/office/powerpoint/2010/main" val="3629064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D474AB-EA5E-4C72-8564-75D9F3C09B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5201" y="231900"/>
            <a:ext cx="9371949" cy="638231"/>
          </a:xfrm>
        </p:spPr>
        <p:txBody>
          <a:bodyPr anchor="b">
            <a:normAutofit/>
          </a:bodyPr>
          <a:lstStyle/>
          <a:p>
            <a:r>
              <a:rPr lang="en-CA" b="1" dirty="0">
                <a:latin typeface="Calibri" panose="020F0502020204030204" pitchFamily="34" charset="0"/>
                <a:cs typeface="Calibri" panose="020F0502020204030204" pitchFamily="34" charset="0"/>
              </a:rPr>
              <a:t>Background – Smart Girlhood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7B2013-8147-4C97-8FDA-26E44DEF5FB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85513" y="1058384"/>
            <a:ext cx="7201526" cy="4135004"/>
          </a:xfrm>
        </p:spPr>
        <p:txBody>
          <a:bodyPr>
            <a:normAutofit lnSpcReduction="10000"/>
          </a:bodyPr>
          <a:lstStyle/>
          <a:p>
            <a:pPr>
              <a:lnSpc>
                <a:spcPct val="150000"/>
              </a:lnSpc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en-CA" b="1" dirty="0">
                <a:latin typeface="Calibri" panose="020F0502020204030204" pitchFamily="34" charset="0"/>
                <a:cs typeface="Calibri" panose="020F0502020204030204" pitchFamily="34" charset="0"/>
              </a:rPr>
              <a:t>Deurence Onyango </a:t>
            </a:r>
            <a:r>
              <a:rPr lang="en-CA" dirty="0">
                <a:latin typeface="Calibri" panose="020F0502020204030204" pitchFamily="34" charset="0"/>
                <a:cs typeface="Calibri" panose="020F0502020204030204" pitchFamily="34" charset="0"/>
              </a:rPr>
              <a:t>– a very active fellow Kenyan Rotarian in her district and beyond to empower girls.  </a:t>
            </a:r>
          </a:p>
          <a:p>
            <a:pPr>
              <a:lnSpc>
                <a:spcPct val="150000"/>
              </a:lnSpc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en-CA" dirty="0">
                <a:latin typeface="Calibri" panose="020F0502020204030204" pitchFamily="34" charset="0"/>
                <a:cs typeface="Calibri" panose="020F0502020204030204" pitchFamily="34" charset="0"/>
              </a:rPr>
              <a:t>Nominee for the 2021-22 Rotary People of Action: </a:t>
            </a:r>
            <a:r>
              <a:rPr lang="en-CA" b="1" dirty="0">
                <a:latin typeface="Calibri" panose="020F0502020204030204" pitchFamily="34" charset="0"/>
                <a:cs typeface="Calibri" panose="020F0502020204030204" pitchFamily="34" charset="0"/>
              </a:rPr>
              <a:t>Champions of Girls’ Empowerment </a:t>
            </a:r>
          </a:p>
          <a:p>
            <a:pPr>
              <a:lnSpc>
                <a:spcPct val="150000"/>
              </a:lnSpc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en-CA" dirty="0">
                <a:latin typeface="Calibri" panose="020F0502020204030204" pitchFamily="34" charset="0"/>
                <a:cs typeface="Calibri" panose="020F0502020204030204" pitchFamily="34" charset="0"/>
              </a:rPr>
              <a:t>Founder of </a:t>
            </a:r>
            <a:r>
              <a:rPr lang="en-CA" b="1" dirty="0">
                <a:latin typeface="Calibri" panose="020F0502020204030204" pitchFamily="34" charset="0"/>
                <a:cs typeface="Calibri" panose="020F0502020204030204" pitchFamily="34" charset="0"/>
              </a:rPr>
              <a:t>Smart Girlhood –</a:t>
            </a:r>
            <a:r>
              <a:rPr lang="en-CA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mentoring girls by providing 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Menstrual Health Management information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and sanitary pads while encouraging them to avoid missing school during the “</a:t>
            </a:r>
            <a:r>
              <a:rPr lang="en-US" b="1" i="1" dirty="0">
                <a:latin typeface="Calibri" panose="020F0502020204030204" pitchFamily="34" charset="0"/>
                <a:cs typeface="Calibri" panose="020F0502020204030204" pitchFamily="34" charset="0"/>
              </a:rPr>
              <a:t>Period of Shame</a:t>
            </a:r>
            <a:r>
              <a:rPr lang="en-US" i="1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”  </a:t>
            </a:r>
          </a:p>
          <a:p>
            <a:pPr marL="0" indent="0">
              <a:lnSpc>
                <a:spcPct val="150000"/>
              </a:lnSpc>
              <a:buClr>
                <a:schemeClr val="accent1">
                  <a:lumMod val="75000"/>
                </a:schemeClr>
              </a:buClr>
              <a:buNone/>
            </a:pPr>
            <a:endParaRPr lang="en-CA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81F526E-C961-47F0-9B12-1761D09BE2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629400"/>
            <a:ext cx="410402" cy="228600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9CD8D479-8942-46E8-A226-A4E01F7A105C}" type="slidenum">
              <a:rPr lang="en-CA" sz="1000" smtClean="0"/>
              <a:pPr>
                <a:lnSpc>
                  <a:spcPct val="90000"/>
                </a:lnSpc>
                <a:spcAft>
                  <a:spcPts val="600"/>
                </a:spcAft>
              </a:pPr>
              <a:t>2</a:t>
            </a:fld>
            <a:endParaRPr lang="en-CA" sz="100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8A80CE7-FAE2-45BD-8279-7E4A60C31D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637716" y="6629400"/>
            <a:ext cx="9144259" cy="228600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1000" dirty="0"/>
              <a:t>Rotary Club of London South 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F4B06C52-E26E-4AD8-B6E7-C42DB254E5C7}"/>
              </a:ext>
            </a:extLst>
          </p:cNvPr>
          <p:cNvGrpSpPr/>
          <p:nvPr/>
        </p:nvGrpSpPr>
        <p:grpSpPr>
          <a:xfrm>
            <a:off x="7567870" y="1432940"/>
            <a:ext cx="4414541" cy="3565984"/>
            <a:chOff x="348438" y="1590876"/>
            <a:chExt cx="4414541" cy="3565984"/>
          </a:xfrm>
        </p:grpSpPr>
        <p:pic>
          <p:nvPicPr>
            <p:cNvPr id="14" name="Picture 13" descr="A picture containing person&#10;&#10;Description automatically generated">
              <a:extLst>
                <a:ext uri="{FF2B5EF4-FFF2-40B4-BE49-F238E27FC236}">
                  <a16:creationId xmlns:a16="http://schemas.microsoft.com/office/drawing/2014/main" id="{E40DC392-BABA-4D90-ABE9-2A129645889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3092"/>
            <a:stretch/>
          </p:blipFill>
          <p:spPr>
            <a:xfrm>
              <a:off x="348438" y="1590876"/>
              <a:ext cx="2646425" cy="2652687"/>
            </a:xfrm>
            <a:prstGeom prst="rect">
              <a:avLst/>
            </a:prstGeom>
            <a:noFill/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36544C90-D85E-4BF3-82B9-0586C640E4F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312175" y="1701140"/>
              <a:ext cx="2450804" cy="737680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2BDD8574-F3DC-43E0-A46F-038F3F520C0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502858" y="2614437"/>
              <a:ext cx="2069438" cy="1240758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F19AA229-84A9-4A42-B4E0-7DB33B9B10A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288690" y="4100837"/>
              <a:ext cx="996593" cy="1056023"/>
            </a:xfrm>
            <a:prstGeom prst="rect">
              <a:avLst/>
            </a:prstGeom>
          </p:spPr>
        </p:pic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5DD74DA-05FF-447D-ABAC-A909790DA87C}"/>
              </a:ext>
            </a:extLst>
          </p:cNvPr>
          <p:cNvGrpSpPr/>
          <p:nvPr/>
        </p:nvGrpSpPr>
        <p:grpSpPr>
          <a:xfrm>
            <a:off x="329053" y="5323950"/>
            <a:ext cx="783049" cy="774330"/>
            <a:chOff x="3556561" y="4476013"/>
            <a:chExt cx="914400" cy="789486"/>
          </a:xfrm>
        </p:grpSpPr>
        <p:sp>
          <p:nvSpPr>
            <p:cNvPr id="9" name="Flowchart: Connector 8">
              <a:extLst>
                <a:ext uri="{FF2B5EF4-FFF2-40B4-BE49-F238E27FC236}">
                  <a16:creationId xmlns:a16="http://schemas.microsoft.com/office/drawing/2014/main" id="{05BE9327-AA14-433B-A4DD-F1BFFA7A25EF}"/>
                </a:ext>
              </a:extLst>
            </p:cNvPr>
            <p:cNvSpPr/>
            <p:nvPr/>
          </p:nvSpPr>
          <p:spPr>
            <a:xfrm>
              <a:off x="3556561" y="4476013"/>
              <a:ext cx="914400" cy="789486"/>
            </a:xfrm>
            <a:prstGeom prst="flowChartConnector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pic>
          <p:nvPicPr>
            <p:cNvPr id="10" name="Graphic 9" descr="Classroom outline">
              <a:extLst>
                <a:ext uri="{FF2B5EF4-FFF2-40B4-BE49-F238E27FC236}">
                  <a16:creationId xmlns:a16="http://schemas.microsoft.com/office/drawing/2014/main" id="{DAC77067-4BBB-4D38-A602-19C27E485DC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3645253" y="4528486"/>
              <a:ext cx="737013" cy="737013"/>
            </a:xfrm>
            <a:prstGeom prst="rect">
              <a:avLst/>
            </a:prstGeom>
          </p:spPr>
        </p:pic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39812CB8-73FD-450A-A8D5-A51F3E7FADD0}"/>
              </a:ext>
            </a:extLst>
          </p:cNvPr>
          <p:cNvSpPr txBox="1"/>
          <p:nvPr/>
        </p:nvSpPr>
        <p:spPr>
          <a:xfrm>
            <a:off x="884261" y="5463451"/>
            <a:ext cx="8370305" cy="5062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  <a:buClr>
                <a:schemeClr val="accent1">
                  <a:lumMod val="75000"/>
                </a:schemeClr>
              </a:buClr>
            </a:pPr>
            <a:r>
              <a:rPr lang="en-CA" sz="2000" dirty="0">
                <a:latin typeface="Calibri" panose="020F0502020204030204" pitchFamily="34" charset="0"/>
                <a:cs typeface="Calibri" panose="020F0502020204030204" pitchFamily="34" charset="0"/>
              </a:rPr>
              <a:t>   On average, </a:t>
            </a:r>
            <a:r>
              <a:rPr lang="en-CA" sz="2000" u="sng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girls miss </a:t>
            </a:r>
            <a:r>
              <a:rPr lang="en-CA" sz="2000" b="1" u="sng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 days/ month </a:t>
            </a:r>
            <a:r>
              <a:rPr lang="en-CA" sz="2000" dirty="0">
                <a:latin typeface="Calibri" panose="020F0502020204030204" pitchFamily="34" charset="0"/>
                <a:cs typeface="Calibri" panose="020F0502020204030204" pitchFamily="34" charset="0"/>
              </a:rPr>
              <a:t>of schools while they are menstruating. </a:t>
            </a:r>
          </a:p>
        </p:txBody>
      </p:sp>
    </p:spTree>
    <p:extLst>
      <p:ext uri="{BB962C8B-B14F-4D97-AF65-F5344CB8AC3E}">
        <p14:creationId xmlns:p14="http://schemas.microsoft.com/office/powerpoint/2010/main" val="3795750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977142-5D86-483B-B557-C29E497C7F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1325" y="95112"/>
            <a:ext cx="5589739" cy="634400"/>
          </a:xfrm>
        </p:spPr>
        <p:txBody>
          <a:bodyPr/>
          <a:lstStyle/>
          <a:p>
            <a:r>
              <a:rPr lang="en-CA" b="1" dirty="0" err="1">
                <a:latin typeface="Calibri" panose="020F0502020204030204" pitchFamily="34" charset="0"/>
                <a:cs typeface="Calibri" panose="020F0502020204030204" pitchFamily="34" charset="0"/>
              </a:rPr>
              <a:t>Komenya</a:t>
            </a:r>
            <a:r>
              <a:rPr lang="en-CA" b="1" dirty="0">
                <a:latin typeface="Calibri" panose="020F0502020204030204" pitchFamily="34" charset="0"/>
                <a:cs typeface="Calibri" panose="020F0502020204030204" pitchFamily="34" charset="0"/>
              </a:rPr>
              <a:t> Village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123889-B7A6-4439-BE30-7458213FE24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50321" y="866405"/>
            <a:ext cx="4783009" cy="3299117"/>
          </a:xfrm>
        </p:spPr>
        <p:txBody>
          <a:bodyPr>
            <a:normAutofit/>
          </a:bodyPr>
          <a:lstStyle/>
          <a:p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Located in 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Homabay County, Kenya</a:t>
            </a: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</a:p>
          <a:p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6 - 10, 000 residents including children</a:t>
            </a:r>
          </a:p>
          <a:p>
            <a:r>
              <a:rPr lang="en-US" sz="1800" dirty="0">
                <a:latin typeface="Calibri" panose="020F0502020204030204" pitchFamily="34" charset="0"/>
                <a:cs typeface="Times New Roman" panose="02020603050405020304" pitchFamily="18" charset="0"/>
              </a:rPr>
              <a:t>Poor infrastructure:  no clean water, roads or health </a:t>
            </a:r>
            <a:r>
              <a:rPr lang="en-US" sz="1800" dirty="0" err="1">
                <a:latin typeface="Calibri" panose="020F0502020204030204" pitchFamily="34" charset="0"/>
                <a:cs typeface="Times New Roman" panose="02020603050405020304" pitchFamily="18" charset="0"/>
              </a:rPr>
              <a:t>centre</a:t>
            </a:r>
            <a:endParaRPr lang="en-US" sz="1800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illage depends on small hand dug shallow wells in the riverbed</a:t>
            </a:r>
          </a:p>
          <a:p>
            <a:r>
              <a:rPr lang="en-CA" sz="1800" dirty="0">
                <a:latin typeface="Calibri" panose="020F0502020204030204" pitchFamily="34" charset="0"/>
                <a:cs typeface="Times New Roman" panose="02020603050405020304" pitchFamily="18" charset="0"/>
              </a:rPr>
              <a:t>Girls &amp; women wake up at </a:t>
            </a:r>
            <a:r>
              <a:rPr lang="en-CA" sz="1800" b="1" u="sng" dirty="0">
                <a:latin typeface="Calibri" panose="020F0502020204030204" pitchFamily="34" charset="0"/>
                <a:cs typeface="Times New Roman" panose="02020603050405020304" pitchFamily="18" charset="0"/>
              </a:rPr>
              <a:t>3 AM </a:t>
            </a:r>
            <a:r>
              <a:rPr lang="en-CA" sz="1800" dirty="0">
                <a:latin typeface="Calibri" panose="020F0502020204030204" pitchFamily="34" charset="0"/>
                <a:cs typeface="Times New Roman" panose="02020603050405020304" pitchFamily="18" charset="0"/>
              </a:rPr>
              <a:t>to make the trek of over </a:t>
            </a:r>
            <a:r>
              <a:rPr lang="en-CA" sz="1800" b="1" u="sng" dirty="0">
                <a:latin typeface="Calibri" panose="020F0502020204030204" pitchFamily="34" charset="0"/>
                <a:cs typeface="Times New Roman" panose="02020603050405020304" pitchFamily="18" charset="0"/>
              </a:rPr>
              <a:t>10Km </a:t>
            </a:r>
            <a:r>
              <a:rPr lang="en-CA" sz="1800" dirty="0">
                <a:latin typeface="Calibri" panose="020F0502020204030204" pitchFamily="34" charset="0"/>
                <a:cs typeface="Times New Roman" panose="02020603050405020304" pitchFamily="18" charset="0"/>
              </a:rPr>
              <a:t>for potable water.  They say… “</a:t>
            </a:r>
            <a:r>
              <a:rPr lang="en-CA" sz="1800" b="1" i="1" dirty="0">
                <a:latin typeface="Calibri" panose="020F0502020204030204" pitchFamily="34" charset="0"/>
                <a:cs typeface="Times New Roman" panose="02020603050405020304" pitchFamily="18" charset="0"/>
              </a:rPr>
              <a:t>The early bird catches the worm</a:t>
            </a:r>
            <a:r>
              <a:rPr lang="en-CA" sz="1800" dirty="0">
                <a:latin typeface="Calibri" panose="020F0502020204030204" pitchFamily="34" charset="0"/>
                <a:cs typeface="Times New Roman" panose="02020603050405020304" pitchFamily="18" charset="0"/>
              </a:rPr>
              <a:t>…” but there no guarantee you will succeed. </a:t>
            </a:r>
          </a:p>
          <a:p>
            <a:pPr marL="0" indent="0">
              <a:buNone/>
            </a:pPr>
            <a:endParaRPr lang="en-CA" dirty="0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0D0EBE80-FF02-4E5D-ADA2-4F0F50E1C63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9269255" y="81523"/>
            <a:ext cx="2874652" cy="3156744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8883D32-F361-461A-8138-F39B49AFE9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 lang="en-CA" smtClean="0"/>
              <a:t>3</a:t>
            </a:fld>
            <a:endParaRPr lang="en-CA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9B79F4FB-0A55-439B-AFCD-2B952B5EB4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A66BA0-BF77-43AC-894A-20AD8220B887}" type="datetime1">
              <a:rPr lang="en-US" smtClean="0"/>
              <a:pPr/>
              <a:t>1/9/2022</a:t>
            </a:fld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090BB56E-1BE6-49E2-9495-2552A02F56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568503" y="6580523"/>
            <a:ext cx="10822781" cy="377544"/>
          </a:xfrm>
        </p:spPr>
        <p:txBody>
          <a:bodyPr/>
          <a:lstStyle/>
          <a:p>
            <a:pPr algn="l"/>
            <a:r>
              <a:rPr lang="en-CA" sz="9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*1 Changes in pollution indicators in Lake Victoria, Kenya and their implications for lake and catchment management </a:t>
            </a:r>
            <a:r>
              <a:rPr lang="en-CA" sz="900" b="0" i="0" dirty="0">
                <a:solidFill>
                  <a:srgbClr val="555555"/>
                </a:solidFill>
                <a:effectLst/>
                <a:latin typeface="Roboto" panose="02000000000000000000" pitchFamily="2" charset="0"/>
              </a:rPr>
              <a:t>Sept 2017 , </a:t>
            </a:r>
            <a:r>
              <a:rPr lang="en-CA" sz="900" b="0" i="0" u="sng" dirty="0">
                <a:solidFill>
                  <a:srgbClr val="555555"/>
                </a:solidFill>
                <a:effectLst/>
                <a:latin typeface="inherit"/>
                <a:hlinkClick r:id="rId3"/>
              </a:rPr>
              <a:t>Lakes &amp; Reservoirs Research &amp; Management</a:t>
            </a:r>
            <a:r>
              <a:rPr lang="en-CA" sz="900" b="0" i="0" dirty="0">
                <a:solidFill>
                  <a:srgbClr val="555555"/>
                </a:solidFill>
                <a:effectLst/>
                <a:latin typeface="Roboto" panose="02000000000000000000" pitchFamily="2" charset="0"/>
              </a:rPr>
              <a:t> 22(3):199-214, DOI:</a:t>
            </a:r>
            <a:r>
              <a:rPr lang="en-CA" sz="900" b="0" i="0" u="sng" dirty="0">
                <a:solidFill>
                  <a:srgbClr val="555555"/>
                </a:solidFill>
                <a:effectLst/>
                <a:latin typeface="inherit"/>
                <a:hlinkClick r:id="rId4"/>
              </a:rPr>
              <a:t>10.1111/lre.12187</a:t>
            </a:r>
            <a:r>
              <a:rPr lang="en-CA" sz="900" b="0" i="0" u="sng" dirty="0">
                <a:solidFill>
                  <a:srgbClr val="555555"/>
                </a:solidFill>
                <a:effectLst/>
                <a:latin typeface="inherit"/>
              </a:rPr>
              <a:t>  </a:t>
            </a:r>
            <a:endParaRPr lang="en-CA" sz="900" b="0" i="0" dirty="0">
              <a:solidFill>
                <a:srgbClr val="555555"/>
              </a:solidFill>
              <a:effectLst/>
              <a:latin typeface="Roboto" panose="02000000000000000000" pitchFamily="2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767C7C6-D821-496E-B0F2-883FDF4AC94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67188" y="2821012"/>
            <a:ext cx="2878689" cy="315674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66A9E85-7FA0-49F5-9995-B6FBFC54F27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82590" y="-33407"/>
            <a:ext cx="3888015" cy="4981424"/>
          </a:xfrm>
          <a:prstGeom prst="rect">
            <a:avLst/>
          </a:prstGeom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id="{A9F625AD-CC47-4B81-AF9E-61150A2B962D}"/>
              </a:ext>
            </a:extLst>
          </p:cNvPr>
          <p:cNvSpPr/>
          <p:nvPr/>
        </p:nvSpPr>
        <p:spPr>
          <a:xfrm>
            <a:off x="6756686" y="2537402"/>
            <a:ext cx="992731" cy="583421"/>
          </a:xfrm>
          <a:prstGeom prst="ellipse">
            <a:avLst/>
          </a:prstGeom>
          <a:noFill/>
          <a:ln w="60325" cmpd="sng"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9601CF21-735A-4907-A57F-D70848C860A9}"/>
              </a:ext>
            </a:extLst>
          </p:cNvPr>
          <p:cNvSpPr/>
          <p:nvPr/>
        </p:nvSpPr>
        <p:spPr>
          <a:xfrm>
            <a:off x="9436894" y="4165522"/>
            <a:ext cx="621506" cy="583421"/>
          </a:xfrm>
          <a:prstGeom prst="ellipse">
            <a:avLst/>
          </a:prstGeom>
          <a:noFill/>
          <a:ln w="60325" cmpd="sng"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2C0CCA5C-D982-4E80-B88A-285E4450FF57}"/>
              </a:ext>
            </a:extLst>
          </p:cNvPr>
          <p:cNvCxnSpPr>
            <a:cxnSpLocks/>
            <a:stCxn id="13" idx="1"/>
          </p:cNvCxnSpPr>
          <p:nvPr/>
        </p:nvCxnSpPr>
        <p:spPr>
          <a:xfrm rot="16200000" flipV="1">
            <a:off x="7972372" y="2695422"/>
            <a:ext cx="1429950" cy="1681129"/>
          </a:xfrm>
          <a:prstGeom prst="curvedConnector2">
            <a:avLst/>
          </a:prstGeom>
          <a:ln w="63500"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Picture 24">
            <a:extLst>
              <a:ext uri="{FF2B5EF4-FFF2-40B4-BE49-F238E27FC236}">
                <a16:creationId xmlns:a16="http://schemas.microsoft.com/office/drawing/2014/main" id="{F87CB8AB-2BEE-4075-B000-E6413BCF409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6973" y="4165522"/>
            <a:ext cx="3432416" cy="2288277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EA88585F-39E3-47B3-AFC3-85B1F306DB08}"/>
              </a:ext>
            </a:extLst>
          </p:cNvPr>
          <p:cNvSpPr txBox="1"/>
          <p:nvPr/>
        </p:nvSpPr>
        <p:spPr>
          <a:xfrm>
            <a:off x="4268039" y="5302943"/>
            <a:ext cx="4977294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 sz="1400" dirty="0"/>
              <a:t>Study by </a:t>
            </a:r>
            <a:r>
              <a:rPr lang="en-CA" sz="1400" dirty="0" err="1"/>
              <a:t>Kundy</a:t>
            </a:r>
            <a:r>
              <a:rPr lang="en-CA" sz="1400" dirty="0"/>
              <a:t> et al., 2017 published the study on pollution indicators in Lake Victoria, Kenya.  One of the clusters where water samples were collected was the region of </a:t>
            </a:r>
            <a:r>
              <a:rPr lang="en-CA" sz="1400" u="sng" dirty="0"/>
              <a:t>Homabay, Kenya</a:t>
            </a:r>
            <a:r>
              <a:rPr lang="en-CA" sz="1400" dirty="0"/>
              <a:t>. </a:t>
            </a:r>
            <a:r>
              <a:rPr lang="en-CA" sz="1400" b="1" dirty="0"/>
              <a:t>High total and fecal coliforms due to urban sewage and industrial efﬂuents exceeded WHO standards. </a:t>
            </a:r>
          </a:p>
        </p:txBody>
      </p:sp>
    </p:spTree>
    <p:extLst>
      <p:ext uri="{BB962C8B-B14F-4D97-AF65-F5344CB8AC3E}">
        <p14:creationId xmlns:p14="http://schemas.microsoft.com/office/powerpoint/2010/main" val="4287273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>
            <a:extLst>
              <a:ext uri="{FF2B5EF4-FFF2-40B4-BE49-F238E27FC236}">
                <a16:creationId xmlns:a16="http://schemas.microsoft.com/office/drawing/2014/main" id="{76387F8F-9EAB-47C1-825D-83F70EA0BC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5201" y="149713"/>
            <a:ext cx="9371949" cy="646916"/>
          </a:xfrm>
        </p:spPr>
        <p:txBody>
          <a:bodyPr/>
          <a:lstStyle/>
          <a:p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Learnings from Rapid Assessment </a:t>
            </a:r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573E82DC-B096-4C5E-9736-1CDBE79F292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19267" y="2515460"/>
            <a:ext cx="5607646" cy="348618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Findings </a:t>
            </a:r>
          </a:p>
          <a:p>
            <a:pPr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en-CA" b="1" dirty="0">
                <a:latin typeface="Calibri" panose="020F0502020204030204" pitchFamily="34" charset="0"/>
                <a:cs typeface="Calibri" panose="020F0502020204030204" pitchFamily="34" charset="0"/>
              </a:rPr>
              <a:t>57% of girls use archaic materials  </a:t>
            </a:r>
            <a:r>
              <a:rPr lang="en-CA" dirty="0">
                <a:latin typeface="Calibri" panose="020F0502020204030204" pitchFamily="34" charset="0"/>
                <a:cs typeface="Calibri" panose="020F0502020204030204" pitchFamily="34" charset="0"/>
              </a:rPr>
              <a:t>(e.g. tissue paper, old newspaper, old rugs/mattresses, leaves) instead of sanitary pads during menses</a:t>
            </a:r>
          </a:p>
          <a:p>
            <a:pPr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en-CA" b="1" dirty="0">
                <a:latin typeface="Calibri" panose="020F0502020204030204" pitchFamily="34" charset="0"/>
                <a:cs typeface="Calibri" panose="020F0502020204030204" pitchFamily="34" charset="0"/>
              </a:rPr>
              <a:t>43% use disposable sanitary pads </a:t>
            </a:r>
          </a:p>
          <a:p>
            <a:pPr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Only 14%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can afford sanitary pads</a:t>
            </a:r>
          </a:p>
          <a:p>
            <a:pPr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Those who use disposable sanitary pads, </a:t>
            </a:r>
            <a:r>
              <a:rPr lang="en-US" b="1" u="sng" dirty="0">
                <a:latin typeface="Calibri" panose="020F0502020204030204" pitchFamily="34" charset="0"/>
                <a:cs typeface="Calibri" panose="020F0502020204030204" pitchFamily="34" charset="0"/>
              </a:rPr>
              <a:t>58% are given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to them. 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B432A1E-22DE-46CD-9D55-1C2CC1C398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629400"/>
            <a:ext cx="410402" cy="228600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9CD8D479-8942-46E8-A226-A4E01F7A105C}" type="slidenum">
              <a:rPr lang="en-CA" sz="1000" smtClean="0"/>
              <a:pPr>
                <a:lnSpc>
                  <a:spcPct val="90000"/>
                </a:lnSpc>
                <a:spcAft>
                  <a:spcPts val="600"/>
                </a:spcAft>
              </a:pPr>
              <a:t>4</a:t>
            </a:fld>
            <a:endParaRPr lang="en-CA" sz="100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6F02B7D0-D880-43F2-AE09-1ED8C2ED5C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637716" y="6629400"/>
            <a:ext cx="9144259" cy="228600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1000" dirty="0"/>
              <a:t>Rotary Club of London South </a:t>
            </a:r>
          </a:p>
        </p:txBody>
      </p:sp>
      <p:graphicFrame>
        <p:nvGraphicFramePr>
          <p:cNvPr id="10" name="Content Placeholder 3">
            <a:extLst>
              <a:ext uri="{FF2B5EF4-FFF2-40B4-BE49-F238E27FC236}">
                <a16:creationId xmlns:a16="http://schemas.microsoft.com/office/drawing/2014/main" id="{A9787790-6036-4170-99A9-8819DAEFABF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28005867"/>
              </p:ext>
            </p:extLst>
          </p:nvPr>
        </p:nvGraphicFramePr>
        <p:xfrm>
          <a:off x="506448" y="3358301"/>
          <a:ext cx="4563167" cy="264334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a16="http://schemas.microsoft.com/office/drawing/2014/main" id="{829B8F2E-5151-4C08-8346-4CA6C5DE0A56}"/>
              </a:ext>
            </a:extLst>
          </p:cNvPr>
          <p:cNvSpPr txBox="1"/>
          <p:nvPr/>
        </p:nvSpPr>
        <p:spPr>
          <a:xfrm>
            <a:off x="205201" y="1007795"/>
            <a:ext cx="6095158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buClr>
                <a:schemeClr val="accent1">
                  <a:lumMod val="75000"/>
                </a:schemeClr>
              </a:buClr>
            </a:pP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Assessment  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(60 girls; 10-19 yrs. old)</a:t>
            </a:r>
          </a:p>
          <a:p>
            <a:pPr marL="800100" lvl="1" indent="-342900"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The </a:t>
            </a:r>
            <a:r>
              <a:rPr lang="en-US" sz="2200" b="1" dirty="0">
                <a:latin typeface="Calibri" panose="020F0502020204030204" pitchFamily="34" charset="0"/>
                <a:cs typeface="Calibri" panose="020F0502020204030204" pitchFamily="34" charset="0"/>
              </a:rPr>
              <a:t>type of materials 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girls used during menstruation?</a:t>
            </a:r>
          </a:p>
          <a:p>
            <a:pPr marL="800100" lvl="1" indent="-342900"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The </a:t>
            </a:r>
            <a:r>
              <a:rPr lang="en-US" sz="2200" b="1" dirty="0">
                <a:latin typeface="Calibri" panose="020F0502020204030204" pitchFamily="34" charset="0"/>
                <a:cs typeface="Calibri" panose="020F0502020204030204" pitchFamily="34" charset="0"/>
              </a:rPr>
              <a:t>source of the materials 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used</a:t>
            </a:r>
          </a:p>
          <a:p>
            <a:pPr marL="800100" lvl="1" indent="-342900"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en-US" sz="2200" b="1" dirty="0">
                <a:latin typeface="Calibri" panose="020F0502020204030204" pitchFamily="34" charset="0"/>
                <a:cs typeface="Calibri" panose="020F0502020204030204" pitchFamily="34" charset="0"/>
              </a:rPr>
              <a:t>Who bought/gave 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them the materials used?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14CC260A-C74A-4A88-BDBB-5A2423051544}"/>
              </a:ext>
            </a:extLst>
          </p:cNvPr>
          <p:cNvGrpSpPr/>
          <p:nvPr/>
        </p:nvGrpSpPr>
        <p:grpSpPr>
          <a:xfrm>
            <a:off x="6096000" y="5091696"/>
            <a:ext cx="621388" cy="631492"/>
            <a:chOff x="6108574" y="5286847"/>
            <a:chExt cx="621388" cy="631492"/>
          </a:xfrm>
        </p:grpSpPr>
        <p:sp>
          <p:nvSpPr>
            <p:cNvPr id="9" name="Flowchart: Connector 8">
              <a:extLst>
                <a:ext uri="{FF2B5EF4-FFF2-40B4-BE49-F238E27FC236}">
                  <a16:creationId xmlns:a16="http://schemas.microsoft.com/office/drawing/2014/main" id="{C4C0EFAC-5BAA-40DB-ABA6-57494F00E3EA}"/>
                </a:ext>
              </a:extLst>
            </p:cNvPr>
            <p:cNvSpPr/>
            <p:nvPr/>
          </p:nvSpPr>
          <p:spPr>
            <a:xfrm rot="20777664">
              <a:off x="6108574" y="5286847"/>
              <a:ext cx="621388" cy="631492"/>
            </a:xfrm>
            <a:prstGeom prst="flowChartConnector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pic>
          <p:nvPicPr>
            <p:cNvPr id="26" name="Graphic 25" descr="Exclamation mark with solid fill">
              <a:extLst>
                <a:ext uri="{FF2B5EF4-FFF2-40B4-BE49-F238E27FC236}">
                  <a16:creationId xmlns:a16="http://schemas.microsoft.com/office/drawing/2014/main" id="{AEFCF610-E303-4CFC-9995-225D7CA2531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6166670" y="5309581"/>
              <a:ext cx="505193" cy="505193"/>
            </a:xfrm>
            <a:prstGeom prst="rect">
              <a:avLst/>
            </a:prstGeom>
          </p:spPr>
        </p:pic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6AEBF98D-C97F-4682-9001-2A044B67E96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35995" y="164532"/>
            <a:ext cx="2450804" cy="737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2890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FDDE31-3707-4CC1-A8A0-E74AA91B22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0402" y="879460"/>
            <a:ext cx="4439454" cy="648495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Who buys/gives </a:t>
            </a:r>
            <a:b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sanitary pads ?</a:t>
            </a:r>
            <a:endParaRPr lang="en-CA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91201CB-2D94-4517-A254-FC64CB143E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 lang="en-CA" smtClean="0"/>
              <a:t>5</a:t>
            </a:fld>
            <a:endParaRPr lang="en-CA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060AEF36-D5F0-47E6-892D-2F7D062EAD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A66BA0-BF77-43AC-894A-20AD8220B887}" type="datetime1">
              <a:rPr lang="en-US" smtClean="0"/>
              <a:pPr/>
              <a:t>1/9/2022</a:t>
            </a:fld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6069962D-E8ED-4F20-82C5-3A04975543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1100" dirty="0"/>
              <a:t>Rotary Club of London South </a:t>
            </a:r>
          </a:p>
        </p:txBody>
      </p:sp>
      <p:graphicFrame>
        <p:nvGraphicFramePr>
          <p:cNvPr id="9" name="Content Placeholder 3">
            <a:extLst>
              <a:ext uri="{FF2B5EF4-FFF2-40B4-BE49-F238E27FC236}">
                <a16:creationId xmlns:a16="http://schemas.microsoft.com/office/drawing/2014/main" id="{C96B79D6-DA2C-4819-BA3B-5338FEFA669C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4017331490"/>
              </p:ext>
            </p:extLst>
          </p:nvPr>
        </p:nvGraphicFramePr>
        <p:xfrm>
          <a:off x="84991" y="1033079"/>
          <a:ext cx="4610100" cy="46212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210C0852-9B43-4985-91EC-C8C96DCF1C98}"/>
              </a:ext>
            </a:extLst>
          </p:cNvPr>
          <p:cNvSpPr txBox="1">
            <a:spLocks noGrp="1"/>
          </p:cNvSpPr>
          <p:nvPr>
            <p:ph sz="half" idx="2"/>
          </p:nvPr>
        </p:nvSpPr>
        <p:spPr>
          <a:xfrm>
            <a:off x="5182259" y="2124786"/>
            <a:ext cx="6688761" cy="15758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buClr>
                <a:schemeClr val="accent1">
                  <a:lumMod val="75000"/>
                </a:schemeClr>
              </a:buClr>
              <a:buNone/>
            </a:pP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Results in-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</a:p>
          <a:p>
            <a:pPr lvl="1"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Early Pregnancy</a:t>
            </a:r>
          </a:p>
          <a:p>
            <a:pPr lvl="1"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Sexually Transmitted Disease  (e.g. HIV) </a:t>
            </a:r>
          </a:p>
          <a:p>
            <a:pPr lvl="1"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School Drop-out 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FEDB9D81-3D82-4233-AD8A-256E791ECBFF}"/>
              </a:ext>
            </a:extLst>
          </p:cNvPr>
          <p:cNvSpPr txBox="1">
            <a:spLocks/>
          </p:cNvSpPr>
          <p:nvPr/>
        </p:nvSpPr>
        <p:spPr>
          <a:xfrm>
            <a:off x="5116715" y="4098865"/>
            <a:ext cx="7075283" cy="2644835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lvl1pPr marL="210312" indent="-210312" algn="l" defTabSz="914400" rtl="0" eaLnBrk="1" latinLnBrk="0" hangingPunct="1">
              <a:lnSpc>
                <a:spcPct val="90000"/>
              </a:lnSpc>
              <a:spcBef>
                <a:spcPts val="11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38912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766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52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338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624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910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196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0482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Clr>
                <a:schemeClr val="accent1">
                  <a:lumMod val="75000"/>
                </a:schemeClr>
              </a:buClr>
              <a:buNone/>
            </a:pPr>
            <a:r>
              <a:rPr lang="en-US" sz="31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Conclusion </a:t>
            </a:r>
          </a:p>
          <a:p>
            <a:pPr lvl="1">
              <a:lnSpc>
                <a:spcPct val="110000"/>
              </a:lnSpc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Need to reach more girls with sanitary products</a:t>
            </a:r>
          </a:p>
          <a:p>
            <a:pPr lvl="1">
              <a:lnSpc>
                <a:spcPct val="110000"/>
              </a:lnSpc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Introduce reusable sanitary pads will be sustainable</a:t>
            </a:r>
          </a:p>
          <a:p>
            <a:pPr lvl="1">
              <a:lnSpc>
                <a:spcPct val="110000"/>
              </a:lnSpc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Establishment of local enterprises to boost local skills and production of re-usable sanitary pads is key to sustainability</a:t>
            </a:r>
          </a:p>
          <a:p>
            <a:pPr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§"/>
            </a:pPr>
            <a:endParaRPr lang="en-US" sz="800" dirty="0">
              <a:solidFill>
                <a:srgbClr val="000000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A658E4F-3044-41F4-A4DB-E83AB06802F5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7791891" y="3631721"/>
            <a:ext cx="4400109" cy="893914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5556B67E-3D26-44BA-9732-4759ADB6FBDE}"/>
              </a:ext>
            </a:extLst>
          </p:cNvPr>
          <p:cNvSpPr txBox="1"/>
          <p:nvPr/>
        </p:nvSpPr>
        <p:spPr>
          <a:xfrm>
            <a:off x="5256420" y="356538"/>
            <a:ext cx="6795875" cy="16970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65% 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of girls rely on NGO’s for sanitary pads</a:t>
            </a:r>
          </a:p>
          <a:p>
            <a:pPr>
              <a:lnSpc>
                <a:spcPct val="150000"/>
              </a:lnSpc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24% 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bought for by friends (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boys, and </a:t>
            </a:r>
            <a:r>
              <a:rPr lang="en-US" sz="2400" b="1" u="sng" dirty="0">
                <a:latin typeface="Calibri" panose="020F0502020204030204" pitchFamily="34" charset="0"/>
                <a:cs typeface="Calibri" panose="020F0502020204030204" pitchFamily="34" charset="0"/>
              </a:rPr>
              <a:t>mostly in exchange for sex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) </a:t>
            </a:r>
          </a:p>
        </p:txBody>
      </p:sp>
    </p:spTree>
    <p:extLst>
      <p:ext uri="{BB962C8B-B14F-4D97-AF65-F5344CB8AC3E}">
        <p14:creationId xmlns:p14="http://schemas.microsoft.com/office/powerpoint/2010/main" val="1796759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73C0E0-8BB1-4AAE-A039-76D0CFD84E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5201" y="110714"/>
            <a:ext cx="9371949" cy="670197"/>
          </a:xfrm>
        </p:spPr>
        <p:txBody>
          <a:bodyPr/>
          <a:lstStyle/>
          <a:p>
            <a:r>
              <a:rPr lang="en-CA" b="1" dirty="0">
                <a:latin typeface="Calibri" panose="020F0502020204030204" pitchFamily="34" charset="0"/>
                <a:cs typeface="Calibri" panose="020F0502020204030204" pitchFamily="34" charset="0"/>
              </a:rPr>
              <a:t>The Cycle and Dilemma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E1F3BAC-01C5-4BC9-B90C-3AC80E148E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 lang="en-CA" smtClean="0"/>
              <a:t>6</a:t>
            </a:fld>
            <a:endParaRPr lang="en-CA"/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669C4950-D132-4558-B556-B0FFC03DCEFE}"/>
              </a:ext>
            </a:extLst>
          </p:cNvPr>
          <p:cNvGrpSpPr/>
          <p:nvPr/>
        </p:nvGrpSpPr>
        <p:grpSpPr>
          <a:xfrm>
            <a:off x="167910" y="894193"/>
            <a:ext cx="7061407" cy="5200391"/>
            <a:chOff x="1684358" y="610676"/>
            <a:chExt cx="8937696" cy="5327914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B5281ACF-7A16-4933-954A-84A1ECE73156}"/>
                </a:ext>
              </a:extLst>
            </p:cNvPr>
            <p:cNvGrpSpPr/>
            <p:nvPr/>
          </p:nvGrpSpPr>
          <p:grpSpPr>
            <a:xfrm>
              <a:off x="3535679" y="610676"/>
              <a:ext cx="7086375" cy="5327914"/>
              <a:chOff x="5951786" y="293640"/>
              <a:chExt cx="5550272" cy="5236905"/>
            </a:xfrm>
          </p:grpSpPr>
          <p:sp>
            <p:nvSpPr>
              <p:cNvPr id="16" name="Freeform: Shape 15">
                <a:extLst>
                  <a:ext uri="{FF2B5EF4-FFF2-40B4-BE49-F238E27FC236}">
                    <a16:creationId xmlns:a16="http://schemas.microsoft.com/office/drawing/2014/main" id="{426F5AC4-C21B-49C2-A67C-02BEDA534537}"/>
                  </a:ext>
                </a:extLst>
              </p:cNvPr>
              <p:cNvSpPr/>
              <p:nvPr/>
            </p:nvSpPr>
            <p:spPr>
              <a:xfrm>
                <a:off x="8252459" y="2418745"/>
                <a:ext cx="2414893" cy="1606710"/>
              </a:xfrm>
              <a:custGeom>
                <a:avLst/>
                <a:gdLst>
                  <a:gd name="connsiteX0" fmla="*/ 0 w 2414893"/>
                  <a:gd name="connsiteY0" fmla="*/ 267790 h 1606710"/>
                  <a:gd name="connsiteX1" fmla="*/ 267790 w 2414893"/>
                  <a:gd name="connsiteY1" fmla="*/ 0 h 1606710"/>
                  <a:gd name="connsiteX2" fmla="*/ 2147103 w 2414893"/>
                  <a:gd name="connsiteY2" fmla="*/ 0 h 1606710"/>
                  <a:gd name="connsiteX3" fmla="*/ 2414893 w 2414893"/>
                  <a:gd name="connsiteY3" fmla="*/ 267790 h 1606710"/>
                  <a:gd name="connsiteX4" fmla="*/ 2414893 w 2414893"/>
                  <a:gd name="connsiteY4" fmla="*/ 1338920 h 1606710"/>
                  <a:gd name="connsiteX5" fmla="*/ 2147103 w 2414893"/>
                  <a:gd name="connsiteY5" fmla="*/ 1606710 h 1606710"/>
                  <a:gd name="connsiteX6" fmla="*/ 267790 w 2414893"/>
                  <a:gd name="connsiteY6" fmla="*/ 1606710 h 1606710"/>
                  <a:gd name="connsiteX7" fmla="*/ 0 w 2414893"/>
                  <a:gd name="connsiteY7" fmla="*/ 1338920 h 1606710"/>
                  <a:gd name="connsiteX8" fmla="*/ 0 w 2414893"/>
                  <a:gd name="connsiteY8" fmla="*/ 267790 h 16067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414893" h="1606710">
                    <a:moveTo>
                      <a:pt x="0" y="267790"/>
                    </a:moveTo>
                    <a:cubicBezTo>
                      <a:pt x="0" y="119894"/>
                      <a:pt x="119894" y="0"/>
                      <a:pt x="267790" y="0"/>
                    </a:cubicBezTo>
                    <a:lnTo>
                      <a:pt x="2147103" y="0"/>
                    </a:lnTo>
                    <a:cubicBezTo>
                      <a:pt x="2294999" y="0"/>
                      <a:pt x="2414893" y="119894"/>
                      <a:pt x="2414893" y="267790"/>
                    </a:cubicBezTo>
                    <a:lnTo>
                      <a:pt x="2414893" y="1338920"/>
                    </a:lnTo>
                    <a:cubicBezTo>
                      <a:pt x="2414893" y="1486816"/>
                      <a:pt x="2294999" y="1606710"/>
                      <a:pt x="2147103" y="1606710"/>
                    </a:cubicBezTo>
                    <a:lnTo>
                      <a:pt x="267790" y="1606710"/>
                    </a:lnTo>
                    <a:cubicBezTo>
                      <a:pt x="119894" y="1606710"/>
                      <a:pt x="0" y="1486816"/>
                      <a:pt x="0" y="1338920"/>
                    </a:cubicBezTo>
                    <a:lnTo>
                      <a:pt x="0" y="267790"/>
                    </a:lnTo>
                    <a:close/>
                  </a:path>
                </a:pathLst>
              </a:custGeom>
              <a:solidFill>
                <a:schemeClr val="accent5">
                  <a:lumMod val="60000"/>
                  <a:lumOff val="40000"/>
                </a:schemeClr>
              </a:solidFill>
              <a:ln w="57150">
                <a:solidFill>
                  <a:srgbClr val="C00000"/>
                </a:solidFill>
                <a:prstDash val="lgDash"/>
              </a:ln>
            </p:spPr>
            <p:style>
              <a:lnRef idx="2">
                <a:scrgbClr r="0" g="0" b="0"/>
              </a:lnRef>
              <a:fillRef idx="1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162253" tIns="162253" rIns="162253" bIns="162253" numCol="1" spcCol="1270" anchor="ctr" anchorCtr="0">
                <a:noAutofit/>
              </a:bodyPr>
              <a:lstStyle/>
              <a:p>
                <a:pPr marL="0" lvl="0" indent="0" algn="ctr" defTabSz="14668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en-CA" sz="2400" b="1" kern="12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GIRLS MISS SCHOOL </a:t>
                </a:r>
              </a:p>
            </p:txBody>
          </p:sp>
          <p:sp>
            <p:nvSpPr>
              <p:cNvPr id="18" name="Freeform: Shape 17">
                <a:extLst>
                  <a:ext uri="{FF2B5EF4-FFF2-40B4-BE49-F238E27FC236}">
                    <a16:creationId xmlns:a16="http://schemas.microsoft.com/office/drawing/2014/main" id="{DC69897F-20BC-4619-9CD9-CE3FF7CAB22B}"/>
                  </a:ext>
                </a:extLst>
              </p:cNvPr>
              <p:cNvSpPr/>
              <p:nvPr/>
            </p:nvSpPr>
            <p:spPr>
              <a:xfrm rot="1120795">
                <a:off x="9180694" y="538375"/>
                <a:ext cx="2321364" cy="1155666"/>
              </a:xfrm>
              <a:custGeom>
                <a:avLst/>
                <a:gdLst>
                  <a:gd name="connsiteX0" fmla="*/ 0 w 2321364"/>
                  <a:gd name="connsiteY0" fmla="*/ 192615 h 1155666"/>
                  <a:gd name="connsiteX1" fmla="*/ 192615 w 2321364"/>
                  <a:gd name="connsiteY1" fmla="*/ 0 h 1155666"/>
                  <a:gd name="connsiteX2" fmla="*/ 2128749 w 2321364"/>
                  <a:gd name="connsiteY2" fmla="*/ 0 h 1155666"/>
                  <a:gd name="connsiteX3" fmla="*/ 2321364 w 2321364"/>
                  <a:gd name="connsiteY3" fmla="*/ 192615 h 1155666"/>
                  <a:gd name="connsiteX4" fmla="*/ 2321364 w 2321364"/>
                  <a:gd name="connsiteY4" fmla="*/ 963051 h 1155666"/>
                  <a:gd name="connsiteX5" fmla="*/ 2128749 w 2321364"/>
                  <a:gd name="connsiteY5" fmla="*/ 1155666 h 1155666"/>
                  <a:gd name="connsiteX6" fmla="*/ 192615 w 2321364"/>
                  <a:gd name="connsiteY6" fmla="*/ 1155666 h 1155666"/>
                  <a:gd name="connsiteX7" fmla="*/ 0 w 2321364"/>
                  <a:gd name="connsiteY7" fmla="*/ 963051 h 1155666"/>
                  <a:gd name="connsiteX8" fmla="*/ 0 w 2321364"/>
                  <a:gd name="connsiteY8" fmla="*/ 192615 h 11556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321364" h="1155666">
                    <a:moveTo>
                      <a:pt x="0" y="192615"/>
                    </a:moveTo>
                    <a:cubicBezTo>
                      <a:pt x="0" y="86237"/>
                      <a:pt x="86237" y="0"/>
                      <a:pt x="192615" y="0"/>
                    </a:cubicBezTo>
                    <a:lnTo>
                      <a:pt x="2128749" y="0"/>
                    </a:lnTo>
                    <a:cubicBezTo>
                      <a:pt x="2235127" y="0"/>
                      <a:pt x="2321364" y="86237"/>
                      <a:pt x="2321364" y="192615"/>
                    </a:cubicBezTo>
                    <a:lnTo>
                      <a:pt x="2321364" y="963051"/>
                    </a:lnTo>
                    <a:cubicBezTo>
                      <a:pt x="2321364" y="1069429"/>
                      <a:pt x="2235127" y="1155666"/>
                      <a:pt x="2128749" y="1155666"/>
                    </a:cubicBezTo>
                    <a:lnTo>
                      <a:pt x="192615" y="1155666"/>
                    </a:lnTo>
                    <a:cubicBezTo>
                      <a:pt x="86237" y="1155666"/>
                      <a:pt x="0" y="1069429"/>
                      <a:pt x="0" y="963051"/>
                    </a:cubicBezTo>
                    <a:lnTo>
                      <a:pt x="0" y="192615"/>
                    </a:lnTo>
                    <a:close/>
                  </a:path>
                </a:pathLst>
              </a:custGeom>
              <a:solidFill>
                <a:srgbClr val="C0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rgbClr r="0" g="0" b="0"/>
              </a:lnRef>
              <a:fillRef idx="1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135155" tIns="135155" rIns="135155" bIns="135155" numCol="1" spcCol="1270" anchor="ctr" anchorCtr="0">
                <a:noAutofit/>
              </a:bodyPr>
              <a:lstStyle/>
              <a:p>
                <a:pPr marL="0" lvl="0" indent="0" algn="ctr" defTabSz="13779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en-CA" kern="12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“Days of Shame” </a:t>
                </a:r>
              </a:p>
            </p:txBody>
          </p:sp>
          <p:sp>
            <p:nvSpPr>
              <p:cNvPr id="20" name="Freeform: Shape 19">
                <a:extLst>
                  <a:ext uri="{FF2B5EF4-FFF2-40B4-BE49-F238E27FC236}">
                    <a16:creationId xmlns:a16="http://schemas.microsoft.com/office/drawing/2014/main" id="{186055F3-7BE6-4F47-80E2-40AF2B553DE0}"/>
                  </a:ext>
                </a:extLst>
              </p:cNvPr>
              <p:cNvSpPr/>
              <p:nvPr/>
            </p:nvSpPr>
            <p:spPr>
              <a:xfrm rot="610631">
                <a:off x="6748912" y="293640"/>
                <a:ext cx="1406171" cy="1540355"/>
              </a:xfrm>
              <a:custGeom>
                <a:avLst/>
                <a:gdLst>
                  <a:gd name="connsiteX0" fmla="*/ 0 w 1406171"/>
                  <a:gd name="connsiteY0" fmla="*/ 234367 h 1540355"/>
                  <a:gd name="connsiteX1" fmla="*/ 234367 w 1406171"/>
                  <a:gd name="connsiteY1" fmla="*/ 0 h 1540355"/>
                  <a:gd name="connsiteX2" fmla="*/ 1171804 w 1406171"/>
                  <a:gd name="connsiteY2" fmla="*/ 0 h 1540355"/>
                  <a:gd name="connsiteX3" fmla="*/ 1406171 w 1406171"/>
                  <a:gd name="connsiteY3" fmla="*/ 234367 h 1540355"/>
                  <a:gd name="connsiteX4" fmla="*/ 1406171 w 1406171"/>
                  <a:gd name="connsiteY4" fmla="*/ 1305988 h 1540355"/>
                  <a:gd name="connsiteX5" fmla="*/ 1171804 w 1406171"/>
                  <a:gd name="connsiteY5" fmla="*/ 1540355 h 1540355"/>
                  <a:gd name="connsiteX6" fmla="*/ 234367 w 1406171"/>
                  <a:gd name="connsiteY6" fmla="*/ 1540355 h 1540355"/>
                  <a:gd name="connsiteX7" fmla="*/ 0 w 1406171"/>
                  <a:gd name="connsiteY7" fmla="*/ 1305988 h 1540355"/>
                  <a:gd name="connsiteX8" fmla="*/ 0 w 1406171"/>
                  <a:gd name="connsiteY8" fmla="*/ 234367 h 15403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406171" h="1540355">
                    <a:moveTo>
                      <a:pt x="0" y="234367"/>
                    </a:moveTo>
                    <a:cubicBezTo>
                      <a:pt x="0" y="104930"/>
                      <a:pt x="104930" y="0"/>
                      <a:pt x="234367" y="0"/>
                    </a:cubicBezTo>
                    <a:lnTo>
                      <a:pt x="1171804" y="0"/>
                    </a:lnTo>
                    <a:cubicBezTo>
                      <a:pt x="1301241" y="0"/>
                      <a:pt x="1406171" y="104930"/>
                      <a:pt x="1406171" y="234367"/>
                    </a:cubicBezTo>
                    <a:lnTo>
                      <a:pt x="1406171" y="1305988"/>
                    </a:lnTo>
                    <a:cubicBezTo>
                      <a:pt x="1406171" y="1435425"/>
                      <a:pt x="1301241" y="1540355"/>
                      <a:pt x="1171804" y="1540355"/>
                    </a:cubicBezTo>
                    <a:lnTo>
                      <a:pt x="234367" y="1540355"/>
                    </a:lnTo>
                    <a:cubicBezTo>
                      <a:pt x="104930" y="1540355"/>
                      <a:pt x="0" y="1435425"/>
                      <a:pt x="0" y="1305988"/>
                    </a:cubicBezTo>
                    <a:lnTo>
                      <a:pt x="0" y="234367"/>
                    </a:lnTo>
                    <a:close/>
                  </a:path>
                </a:pathLst>
              </a:custGeom>
              <a:ln w="38100">
                <a:noFill/>
              </a:ln>
            </p:spPr>
            <p:style>
              <a:lnRef idx="2">
                <a:scrgbClr r="0" g="0" b="0"/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114364" tIns="114364" rIns="114364" bIns="114364" numCol="1" spcCol="1270" anchor="ctr" anchorCtr="0">
                <a:noAutofit/>
              </a:bodyPr>
              <a:lstStyle/>
              <a:p>
                <a:pPr marL="0" lvl="0" indent="0" algn="ctr" defTabSz="8001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en-CA" kern="12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No resources to purchase sanitary pads </a:t>
                </a:r>
              </a:p>
            </p:txBody>
          </p:sp>
          <p:sp>
            <p:nvSpPr>
              <p:cNvPr id="22" name="Freeform: Shape 21">
                <a:extLst>
                  <a:ext uri="{FF2B5EF4-FFF2-40B4-BE49-F238E27FC236}">
                    <a16:creationId xmlns:a16="http://schemas.microsoft.com/office/drawing/2014/main" id="{F3046937-D928-4FD2-A920-8D07185B321C}"/>
                  </a:ext>
                </a:extLst>
              </p:cNvPr>
              <p:cNvSpPr/>
              <p:nvPr/>
            </p:nvSpPr>
            <p:spPr>
              <a:xfrm rot="569293">
                <a:off x="5951786" y="4103680"/>
                <a:ext cx="2161067" cy="1426865"/>
              </a:xfrm>
              <a:custGeom>
                <a:avLst/>
                <a:gdLst>
                  <a:gd name="connsiteX0" fmla="*/ 0 w 1923137"/>
                  <a:gd name="connsiteY0" fmla="*/ 237816 h 1426865"/>
                  <a:gd name="connsiteX1" fmla="*/ 237816 w 1923137"/>
                  <a:gd name="connsiteY1" fmla="*/ 0 h 1426865"/>
                  <a:gd name="connsiteX2" fmla="*/ 1685321 w 1923137"/>
                  <a:gd name="connsiteY2" fmla="*/ 0 h 1426865"/>
                  <a:gd name="connsiteX3" fmla="*/ 1923137 w 1923137"/>
                  <a:gd name="connsiteY3" fmla="*/ 237816 h 1426865"/>
                  <a:gd name="connsiteX4" fmla="*/ 1923137 w 1923137"/>
                  <a:gd name="connsiteY4" fmla="*/ 1189049 h 1426865"/>
                  <a:gd name="connsiteX5" fmla="*/ 1685321 w 1923137"/>
                  <a:gd name="connsiteY5" fmla="*/ 1426865 h 1426865"/>
                  <a:gd name="connsiteX6" fmla="*/ 237816 w 1923137"/>
                  <a:gd name="connsiteY6" fmla="*/ 1426865 h 1426865"/>
                  <a:gd name="connsiteX7" fmla="*/ 0 w 1923137"/>
                  <a:gd name="connsiteY7" fmla="*/ 1189049 h 1426865"/>
                  <a:gd name="connsiteX8" fmla="*/ 0 w 1923137"/>
                  <a:gd name="connsiteY8" fmla="*/ 237816 h 14268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923137" h="1426865">
                    <a:moveTo>
                      <a:pt x="0" y="237816"/>
                    </a:moveTo>
                    <a:cubicBezTo>
                      <a:pt x="0" y="106474"/>
                      <a:pt x="106474" y="0"/>
                      <a:pt x="237816" y="0"/>
                    </a:cubicBezTo>
                    <a:lnTo>
                      <a:pt x="1685321" y="0"/>
                    </a:lnTo>
                    <a:cubicBezTo>
                      <a:pt x="1816663" y="0"/>
                      <a:pt x="1923137" y="106474"/>
                      <a:pt x="1923137" y="237816"/>
                    </a:cubicBezTo>
                    <a:lnTo>
                      <a:pt x="1923137" y="1189049"/>
                    </a:lnTo>
                    <a:cubicBezTo>
                      <a:pt x="1923137" y="1320391"/>
                      <a:pt x="1816663" y="1426865"/>
                      <a:pt x="1685321" y="1426865"/>
                    </a:cubicBezTo>
                    <a:lnTo>
                      <a:pt x="237816" y="1426865"/>
                    </a:lnTo>
                    <a:cubicBezTo>
                      <a:pt x="106474" y="1426865"/>
                      <a:pt x="0" y="1320391"/>
                      <a:pt x="0" y="1189049"/>
                    </a:cubicBezTo>
                    <a:lnTo>
                      <a:pt x="0" y="237816"/>
                    </a:lnTo>
                    <a:close/>
                  </a:path>
                </a:pathLst>
              </a:custGeom>
              <a:solidFill>
                <a:srgbClr val="7030A0"/>
              </a:solidFill>
              <a:ln w="38100">
                <a:noFill/>
              </a:ln>
            </p:spPr>
            <p:style>
              <a:lnRef idx="2">
                <a:scrgbClr r="0" g="0" b="0"/>
              </a:lnRef>
              <a:fillRef idx="1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122994" tIns="122994" rIns="122994" bIns="122994" numCol="1" spcCol="1270" anchor="ctr" anchorCtr="0">
                <a:noAutofit/>
              </a:bodyPr>
              <a:lstStyle/>
              <a:p>
                <a:pPr marL="0" lvl="0" indent="0" algn="ctr" defTabSz="9334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en-CA" dirty="0">
                    <a:latin typeface="Calibri" panose="020F0502020204030204" pitchFamily="34" charset="0"/>
                    <a:cs typeface="Calibri" panose="020F0502020204030204" pitchFamily="34" charset="0"/>
                  </a:rPr>
                  <a:t>-Sexually Transmitted Disease</a:t>
                </a:r>
              </a:p>
              <a:p>
                <a:pPr marL="0" lvl="0" indent="0" algn="ctr" defTabSz="9334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en-CA" kern="12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-Early Pregnancy </a:t>
                </a:r>
              </a:p>
            </p:txBody>
          </p:sp>
        </p:grp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85B0768B-8DA8-46DA-AAA2-948130DBB115}"/>
                </a:ext>
              </a:extLst>
            </p:cNvPr>
            <p:cNvSpPr/>
            <p:nvPr/>
          </p:nvSpPr>
          <p:spPr>
            <a:xfrm>
              <a:off x="1684358" y="2463606"/>
              <a:ext cx="2661098" cy="1251333"/>
            </a:xfrm>
            <a:custGeom>
              <a:avLst/>
              <a:gdLst>
                <a:gd name="connsiteX0" fmla="*/ 0 w 1923137"/>
                <a:gd name="connsiteY0" fmla="*/ 237816 h 1426865"/>
                <a:gd name="connsiteX1" fmla="*/ 237816 w 1923137"/>
                <a:gd name="connsiteY1" fmla="*/ 0 h 1426865"/>
                <a:gd name="connsiteX2" fmla="*/ 1685321 w 1923137"/>
                <a:gd name="connsiteY2" fmla="*/ 0 h 1426865"/>
                <a:gd name="connsiteX3" fmla="*/ 1923137 w 1923137"/>
                <a:gd name="connsiteY3" fmla="*/ 237816 h 1426865"/>
                <a:gd name="connsiteX4" fmla="*/ 1923137 w 1923137"/>
                <a:gd name="connsiteY4" fmla="*/ 1189049 h 1426865"/>
                <a:gd name="connsiteX5" fmla="*/ 1685321 w 1923137"/>
                <a:gd name="connsiteY5" fmla="*/ 1426865 h 1426865"/>
                <a:gd name="connsiteX6" fmla="*/ 237816 w 1923137"/>
                <a:gd name="connsiteY6" fmla="*/ 1426865 h 1426865"/>
                <a:gd name="connsiteX7" fmla="*/ 0 w 1923137"/>
                <a:gd name="connsiteY7" fmla="*/ 1189049 h 1426865"/>
                <a:gd name="connsiteX8" fmla="*/ 0 w 1923137"/>
                <a:gd name="connsiteY8" fmla="*/ 237816 h 14268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23137" h="1426865">
                  <a:moveTo>
                    <a:pt x="0" y="237816"/>
                  </a:moveTo>
                  <a:cubicBezTo>
                    <a:pt x="0" y="106474"/>
                    <a:pt x="106474" y="0"/>
                    <a:pt x="237816" y="0"/>
                  </a:cubicBezTo>
                  <a:lnTo>
                    <a:pt x="1685321" y="0"/>
                  </a:lnTo>
                  <a:cubicBezTo>
                    <a:pt x="1816663" y="0"/>
                    <a:pt x="1923137" y="106474"/>
                    <a:pt x="1923137" y="237816"/>
                  </a:cubicBezTo>
                  <a:lnTo>
                    <a:pt x="1923137" y="1189049"/>
                  </a:lnTo>
                  <a:cubicBezTo>
                    <a:pt x="1923137" y="1320391"/>
                    <a:pt x="1816663" y="1426865"/>
                    <a:pt x="1685321" y="1426865"/>
                  </a:cubicBezTo>
                  <a:lnTo>
                    <a:pt x="237816" y="1426865"/>
                  </a:lnTo>
                  <a:cubicBezTo>
                    <a:pt x="106474" y="1426865"/>
                    <a:pt x="0" y="1320391"/>
                    <a:pt x="0" y="1189049"/>
                  </a:cubicBezTo>
                  <a:lnTo>
                    <a:pt x="0" y="237816"/>
                  </a:lnTo>
                  <a:close/>
                </a:path>
              </a:pathLst>
            </a:custGeom>
            <a:solidFill>
              <a:srgbClr val="0070C0"/>
            </a:solidFill>
            <a:ln w="38100"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22994" tIns="122994" rIns="122994" bIns="122994" numCol="1" spcCol="1270" anchor="ctr" anchorCtr="0">
              <a:noAutofit/>
            </a:bodyPr>
            <a:lstStyle/>
            <a:p>
              <a:pPr marL="0" lvl="0" indent="0" algn="ctr" defTabSz="933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CA" kern="1200" dirty="0">
                  <a:latin typeface="Calibri" panose="020F0502020204030204" pitchFamily="34" charset="0"/>
                  <a:cs typeface="Calibri" panose="020F0502020204030204" pitchFamily="34" charset="0"/>
                </a:rPr>
                <a:t>Sex for Sanitary Pads and Money </a:t>
              </a:r>
            </a:p>
          </p:txBody>
        </p:sp>
        <p:pic>
          <p:nvPicPr>
            <p:cNvPr id="31" name="Graphic 30" descr="Back with solid fill">
              <a:extLst>
                <a:ext uri="{FF2B5EF4-FFF2-40B4-BE49-F238E27FC236}">
                  <a16:creationId xmlns:a16="http://schemas.microsoft.com/office/drawing/2014/main" id="{FD3E77CE-43C0-46E9-8CD6-52CEF45FF81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 rot="20964382">
              <a:off x="5527350" y="3791199"/>
              <a:ext cx="914400" cy="914400"/>
            </a:xfrm>
            <a:prstGeom prst="rect">
              <a:avLst/>
            </a:prstGeom>
          </p:spPr>
        </p:pic>
        <p:pic>
          <p:nvPicPr>
            <p:cNvPr id="32" name="Graphic 31" descr="Back with solid fill">
              <a:extLst>
                <a:ext uri="{FF2B5EF4-FFF2-40B4-BE49-F238E27FC236}">
                  <a16:creationId xmlns:a16="http://schemas.microsoft.com/office/drawing/2014/main" id="{8566546A-0608-44F4-9152-25C96FAA91E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rot="5400000">
              <a:off x="4083001" y="3554846"/>
              <a:ext cx="914400" cy="914400"/>
            </a:xfrm>
            <a:prstGeom prst="rect">
              <a:avLst/>
            </a:prstGeom>
          </p:spPr>
        </p:pic>
        <p:pic>
          <p:nvPicPr>
            <p:cNvPr id="33" name="Graphic 32" descr="Back with solid fill">
              <a:extLst>
                <a:ext uri="{FF2B5EF4-FFF2-40B4-BE49-F238E27FC236}">
                  <a16:creationId xmlns:a16="http://schemas.microsoft.com/office/drawing/2014/main" id="{C7B20A6A-6623-478E-9A65-4DC4E143A6F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 rot="9051761">
              <a:off x="4053610" y="1937094"/>
              <a:ext cx="914399" cy="914400"/>
            </a:xfrm>
            <a:prstGeom prst="rect">
              <a:avLst/>
            </a:prstGeom>
          </p:spPr>
        </p:pic>
        <p:pic>
          <p:nvPicPr>
            <p:cNvPr id="39" name="Graphic 38" descr="Back with solid fill">
              <a:extLst>
                <a:ext uri="{FF2B5EF4-FFF2-40B4-BE49-F238E27FC236}">
                  <a16:creationId xmlns:a16="http://schemas.microsoft.com/office/drawing/2014/main" id="{4A9FBF72-7348-4E30-9DF8-768F6B9D016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 rot="4211399">
              <a:off x="6167945" y="1665040"/>
              <a:ext cx="1268475" cy="1256860"/>
            </a:xfrm>
            <a:prstGeom prst="rect">
              <a:avLst/>
            </a:prstGeom>
          </p:spPr>
        </p:pic>
        <p:pic>
          <p:nvPicPr>
            <p:cNvPr id="40" name="Graphic 39" descr="Back with solid fill">
              <a:extLst>
                <a:ext uri="{FF2B5EF4-FFF2-40B4-BE49-F238E27FC236}">
                  <a16:creationId xmlns:a16="http://schemas.microsoft.com/office/drawing/2014/main" id="{940B7EE3-7854-4B3B-B8A2-125A99B3B47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 rot="9202899">
              <a:off x="9463129" y="2360745"/>
              <a:ext cx="1055497" cy="1045832"/>
            </a:xfrm>
            <a:prstGeom prst="rect">
              <a:avLst/>
            </a:prstGeom>
          </p:spPr>
        </p:pic>
      </p:grpSp>
      <p:sp>
        <p:nvSpPr>
          <p:cNvPr id="41" name="TextBox 40">
            <a:extLst>
              <a:ext uri="{FF2B5EF4-FFF2-40B4-BE49-F238E27FC236}">
                <a16:creationId xmlns:a16="http://schemas.microsoft.com/office/drawing/2014/main" id="{C7AB0522-6F6B-4C6D-B7AF-7DB24336D3EE}"/>
              </a:ext>
            </a:extLst>
          </p:cNvPr>
          <p:cNvSpPr txBox="1"/>
          <p:nvPr/>
        </p:nvSpPr>
        <p:spPr>
          <a:xfrm>
            <a:off x="7796768" y="1453286"/>
            <a:ext cx="4298668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Breaking The Cycle-  </a:t>
            </a:r>
          </a:p>
          <a:p>
            <a:pPr marL="285750" indent="-285750"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en-CA" sz="2000" dirty="0">
                <a:latin typeface="Calibri" panose="020F0502020204030204" pitchFamily="34" charset="0"/>
                <a:cs typeface="Calibri" panose="020F0502020204030204" pitchFamily="34" charset="0"/>
              </a:rPr>
              <a:t>Education </a:t>
            </a:r>
          </a:p>
          <a:p>
            <a:pPr marL="285750" indent="-285750"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en-CA" sz="2000" dirty="0">
                <a:latin typeface="Calibri" panose="020F0502020204030204" pitchFamily="34" charset="0"/>
                <a:cs typeface="Calibri" panose="020F0502020204030204" pitchFamily="34" charset="0"/>
              </a:rPr>
              <a:t>Menstrual Management Education</a:t>
            </a:r>
          </a:p>
          <a:p>
            <a:pPr marL="285750" indent="-285750"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en-CA" sz="2000" dirty="0">
                <a:latin typeface="Calibri" panose="020F0502020204030204" pitchFamily="34" charset="0"/>
                <a:cs typeface="Calibri" panose="020F0502020204030204" pitchFamily="34" charset="0"/>
              </a:rPr>
              <a:t>Resources for sanitary pads</a:t>
            </a:r>
          </a:p>
          <a:p>
            <a:pPr marL="285750" indent="-285750"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en-CA" sz="2000" dirty="0">
                <a:latin typeface="Calibri" panose="020F0502020204030204" pitchFamily="34" charset="0"/>
                <a:cs typeface="Calibri" panose="020F0502020204030204" pitchFamily="34" charset="0"/>
              </a:rPr>
              <a:t>Establishment of local enterprises to boost local skills and production of re-usable sanitary pads is key to sustainability</a:t>
            </a:r>
            <a:endParaRPr lang="en-CA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3" name="Picture 42">
            <a:extLst>
              <a:ext uri="{FF2B5EF4-FFF2-40B4-BE49-F238E27FC236}">
                <a16:creationId xmlns:a16="http://schemas.microsoft.com/office/drawing/2014/main" id="{F58B4188-17E7-4C80-9B0C-3490801BC434}"/>
              </a:ext>
            </a:extLst>
          </p:cNvPr>
          <p:cNvPicPr/>
          <p:nvPr/>
        </p:nvPicPr>
        <p:blipFill>
          <a:blip r:embed="rId10"/>
          <a:stretch>
            <a:fillRect/>
          </a:stretch>
        </p:blipFill>
        <p:spPr>
          <a:xfrm>
            <a:off x="9672029" y="676372"/>
            <a:ext cx="2412684" cy="753492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2974B8AE-6B65-4C3B-99AD-8E1699C5A26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283015" y="4354536"/>
            <a:ext cx="996593" cy="1056023"/>
          </a:xfrm>
          <a:prstGeom prst="rect">
            <a:avLst/>
          </a:prstGeom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47EB546B-DA67-4154-8438-7D0203BA80FB}"/>
              </a:ext>
            </a:extLst>
          </p:cNvPr>
          <p:cNvSpPr txBox="1"/>
          <p:nvPr/>
        </p:nvSpPr>
        <p:spPr>
          <a:xfrm>
            <a:off x="8275544" y="4355895"/>
            <a:ext cx="3704209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chemeClr val="accent1">
                  <a:lumMod val="75000"/>
                </a:schemeClr>
              </a:buClr>
            </a:pPr>
            <a:r>
              <a:rPr lang="en-CA" sz="1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OBSTACLE  ---&gt;</a:t>
            </a:r>
            <a:r>
              <a:rPr lang="en-CA" sz="1800" dirty="0">
                <a:latin typeface="Calibri" panose="020F0502020204030204" pitchFamily="34" charset="0"/>
                <a:cs typeface="Calibri" panose="020F0502020204030204" pitchFamily="34" charset="0"/>
              </a:rPr>
              <a:t> Reusable sanitary </a:t>
            </a:r>
            <a:r>
              <a:rPr lang="en-CA" dirty="0">
                <a:latin typeface="Calibri" panose="020F0502020204030204" pitchFamily="34" charset="0"/>
                <a:cs typeface="Calibri" panose="020F0502020204030204" pitchFamily="34" charset="0"/>
              </a:rPr>
              <a:t>pads</a:t>
            </a:r>
            <a:r>
              <a:rPr lang="en-CA" sz="1800" dirty="0">
                <a:latin typeface="Calibri" panose="020F0502020204030204" pitchFamily="34" charset="0"/>
                <a:cs typeface="Calibri" panose="020F0502020204030204" pitchFamily="34" charset="0"/>
              </a:rPr>
              <a:t> from Days for Girls require </a:t>
            </a:r>
            <a:r>
              <a:rPr lang="en-CA" sz="3200" b="1" u="sng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clean water </a:t>
            </a:r>
            <a:r>
              <a:rPr lang="en-CA" sz="1800" dirty="0">
                <a:latin typeface="Calibri" panose="020F0502020204030204" pitchFamily="34" charset="0"/>
                <a:cs typeface="Calibri" panose="020F0502020204030204" pitchFamily="34" charset="0"/>
              </a:rPr>
              <a:t>to wash them…. </a:t>
            </a:r>
          </a:p>
        </p:txBody>
      </p:sp>
      <p:sp>
        <p:nvSpPr>
          <p:cNvPr id="21" name="Footer Placeholder 5">
            <a:extLst>
              <a:ext uri="{FF2B5EF4-FFF2-40B4-BE49-F238E27FC236}">
                <a16:creationId xmlns:a16="http://schemas.microsoft.com/office/drawing/2014/main" id="{561DEC75-8C0E-4E7C-AAA9-03B8577A73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637716" y="6629400"/>
            <a:ext cx="9144259" cy="228600"/>
          </a:xfrm>
        </p:spPr>
        <p:txBody>
          <a:bodyPr/>
          <a:lstStyle/>
          <a:p>
            <a:r>
              <a:rPr lang="en-US" dirty="0"/>
              <a:t>Rotary Club of London South  </a:t>
            </a:r>
          </a:p>
        </p:txBody>
      </p:sp>
    </p:spTree>
    <p:extLst>
      <p:ext uri="{BB962C8B-B14F-4D97-AF65-F5344CB8AC3E}">
        <p14:creationId xmlns:p14="http://schemas.microsoft.com/office/powerpoint/2010/main" val="817999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1638" y="171689"/>
            <a:ext cx="7553912" cy="1120429"/>
          </a:xfrm>
        </p:spPr>
        <p:txBody>
          <a:bodyPr/>
          <a:lstStyle/>
          <a:p>
            <a:r>
              <a:rPr lang="en-US" b="1" dirty="0"/>
              <a:t>Community Sensitization - July 2021 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50279" y="1605911"/>
            <a:ext cx="5573442" cy="4709696"/>
          </a:xfrm>
        </p:spPr>
        <p:txBody>
          <a:bodyPr>
            <a:noAutofit/>
          </a:bodyPr>
          <a:lstStyle/>
          <a:p>
            <a:pPr marL="285750" indent="-285750">
              <a:lnSpc>
                <a:spcPct val="170000"/>
              </a:lnSpc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en-CA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Deurence and team including the club’s president met </a:t>
            </a:r>
            <a:r>
              <a:rPr lang="en-CA" dirty="0">
                <a:solidFill>
                  <a:srgbClr val="222222"/>
                </a:solidFill>
                <a:latin typeface="Arial" panose="020B0604020202020204" pitchFamily="34" charset="0"/>
              </a:rPr>
              <a:t>143 parents, teachers and students </a:t>
            </a:r>
            <a:r>
              <a:rPr lang="en-CA" dirty="0">
                <a:latin typeface="Arial" panose="020B0604020202020204" pitchFamily="34" charset="0"/>
              </a:rPr>
              <a:t>at</a:t>
            </a:r>
            <a:r>
              <a:rPr lang="en-CA" dirty="0">
                <a:solidFill>
                  <a:srgbClr val="222222"/>
                </a:solidFill>
                <a:latin typeface="Arial" panose="020B0604020202020204" pitchFamily="34" charset="0"/>
              </a:rPr>
              <a:t> an introductory meeting.  </a:t>
            </a:r>
          </a:p>
          <a:p>
            <a:pPr marL="285750" indent="-285750">
              <a:lnSpc>
                <a:spcPct val="170000"/>
              </a:lnSpc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en-CA" dirty="0">
                <a:solidFill>
                  <a:srgbClr val="222222"/>
                </a:solidFill>
                <a:latin typeface="Arial" panose="020B0604020202020204" pitchFamily="34" charset="0"/>
              </a:rPr>
              <a:t>Provided information about the project and how parents can support the girls.</a:t>
            </a:r>
          </a:p>
          <a:p>
            <a:pPr marL="285750" indent="-285750">
              <a:lnSpc>
                <a:spcPct val="170000"/>
              </a:lnSpc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en-CA" dirty="0">
                <a:solidFill>
                  <a:srgbClr val="222222"/>
                </a:solidFill>
                <a:latin typeface="Arial" panose="020B0604020202020204" pitchFamily="34" charset="0"/>
              </a:rPr>
              <a:t>Parents were impressed with the project, more aware of the support that the girls need and welcome the project roll out. </a:t>
            </a:r>
          </a:p>
          <a:p>
            <a:pPr marL="285750" indent="-285750">
              <a:lnSpc>
                <a:spcPct val="170000"/>
              </a:lnSpc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en-CA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Six students volunteered to start Rotary Interact activities in the school.</a:t>
            </a:r>
            <a:br>
              <a:rPr lang="en-CA" dirty="0"/>
            </a:br>
            <a:br>
              <a:rPr lang="en-CA" dirty="0"/>
            </a:br>
            <a:br>
              <a:rPr lang="en-CA" dirty="0"/>
            </a:b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 lang="en-US" smtClean="0"/>
              <a:t>7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5B5FF4A-B303-44DF-83FB-F4F4B4F0D2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56979" y="1718909"/>
            <a:ext cx="5769934" cy="432745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BF702526-9E0E-45B5-A5F6-35283EC46C0D}"/>
              </a:ext>
            </a:extLst>
          </p:cNvPr>
          <p:cNvGrpSpPr/>
          <p:nvPr/>
        </p:nvGrpSpPr>
        <p:grpSpPr>
          <a:xfrm>
            <a:off x="7643576" y="81121"/>
            <a:ext cx="4150025" cy="1461039"/>
            <a:chOff x="7315514" y="189693"/>
            <a:chExt cx="4745839" cy="1670449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1AEDA392-CADA-4311-BBCB-ED5998AAE0C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315514" y="189693"/>
              <a:ext cx="2786113" cy="1670449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5E637136-CAF6-41F7-9717-3AE4DDACB5F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610549" y="656077"/>
              <a:ext cx="2450804" cy="737680"/>
            </a:xfrm>
            <a:prstGeom prst="rect">
              <a:avLst/>
            </a:prstGeom>
          </p:spPr>
        </p:pic>
      </p:grpSp>
      <p:sp>
        <p:nvSpPr>
          <p:cNvPr id="10" name="Footer Placeholder 5">
            <a:extLst>
              <a:ext uri="{FF2B5EF4-FFF2-40B4-BE49-F238E27FC236}">
                <a16:creationId xmlns:a16="http://schemas.microsoft.com/office/drawing/2014/main" id="{7BB66506-C3CA-4BB7-AE22-347D373A87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637716" y="6629400"/>
            <a:ext cx="9144259" cy="228600"/>
          </a:xfrm>
        </p:spPr>
        <p:txBody>
          <a:bodyPr/>
          <a:lstStyle/>
          <a:p>
            <a:r>
              <a:rPr lang="en-US" dirty="0"/>
              <a:t>Rotary Club of London South  </a:t>
            </a:r>
          </a:p>
        </p:txBody>
      </p:sp>
    </p:spTree>
    <p:extLst>
      <p:ext uri="{BB962C8B-B14F-4D97-AF65-F5344CB8AC3E}">
        <p14:creationId xmlns:p14="http://schemas.microsoft.com/office/powerpoint/2010/main" val="1445667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3635DA-CC79-4FB2-A8BD-5301D7B200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357" y="160854"/>
            <a:ext cx="9300854" cy="788111"/>
          </a:xfrm>
        </p:spPr>
        <p:txBody>
          <a:bodyPr>
            <a:normAutofit/>
          </a:bodyPr>
          <a:lstStyle/>
          <a:p>
            <a:r>
              <a:rPr lang="en-CA" b="1" dirty="0">
                <a:latin typeface="Calibri" panose="020F0502020204030204" pitchFamily="34" charset="0"/>
                <a:cs typeface="Calibri" panose="020F0502020204030204" pitchFamily="34" charset="0"/>
              </a:rPr>
              <a:t> K</a:t>
            </a:r>
            <a:r>
              <a:rPr 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enyan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 Water  &amp; Girl Empowerment Project </a:t>
            </a:r>
            <a:endParaRPr lang="en-CA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D1BAB26-9AB1-4759-A48A-8F02F09C7A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 lang="en-CA" smtClean="0"/>
              <a:t>8</a:t>
            </a:fld>
            <a:endParaRPr lang="en-CA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D4C2DA4-18E2-4ACF-A31B-6A6042F75E96}"/>
              </a:ext>
            </a:extLst>
          </p:cNvPr>
          <p:cNvSpPr txBox="1"/>
          <p:nvPr/>
        </p:nvSpPr>
        <p:spPr>
          <a:xfrm>
            <a:off x="1602818" y="3390594"/>
            <a:ext cx="969616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600" b="1" dirty="0">
                <a:latin typeface="Calibri" panose="020F0502020204030204" pitchFamily="34" charset="0"/>
                <a:cs typeface="Calibri" panose="020F0502020204030204" pitchFamily="34" charset="0"/>
              </a:rPr>
              <a:t>Phase I Pilot Project  - </a:t>
            </a:r>
          </a:p>
          <a:p>
            <a:endParaRPr lang="en-CA" sz="36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CA" sz="3600" b="1" dirty="0">
                <a:latin typeface="Calibri" panose="020F0502020204030204" pitchFamily="34" charset="0"/>
                <a:cs typeface="Calibri" panose="020F0502020204030204" pitchFamily="34" charset="0"/>
              </a:rPr>
              <a:t>Phase II Extending to Village -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DFB47783-D4B3-46AC-B9F5-7CB78B00D8BB}"/>
              </a:ext>
            </a:extLst>
          </p:cNvPr>
          <p:cNvGrpSpPr/>
          <p:nvPr/>
        </p:nvGrpSpPr>
        <p:grpSpPr>
          <a:xfrm>
            <a:off x="4995521" y="1373415"/>
            <a:ext cx="1789227" cy="1828865"/>
            <a:chOff x="4995521" y="1373415"/>
            <a:chExt cx="1789227" cy="1828865"/>
          </a:xfrm>
        </p:grpSpPr>
        <p:sp>
          <p:nvSpPr>
            <p:cNvPr id="19" name="Flowchart: Connector 18">
              <a:extLst>
                <a:ext uri="{FF2B5EF4-FFF2-40B4-BE49-F238E27FC236}">
                  <a16:creationId xmlns:a16="http://schemas.microsoft.com/office/drawing/2014/main" id="{4E577EC7-EA18-4491-B9A1-1CAF3A3B2F2D}"/>
                </a:ext>
              </a:extLst>
            </p:cNvPr>
            <p:cNvSpPr/>
            <p:nvPr/>
          </p:nvSpPr>
          <p:spPr>
            <a:xfrm>
              <a:off x="5152551" y="1554486"/>
              <a:ext cx="1485269" cy="1484490"/>
            </a:xfrm>
            <a:prstGeom prst="flowChartConnector">
              <a:avLst/>
            </a:prstGeom>
            <a:solidFill>
              <a:schemeClr val="accent5"/>
            </a:solidFill>
            <a:ln w="28575">
              <a:solidFill>
                <a:srgbClr val="C0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CA" sz="3200" b="1" dirty="0">
                  <a:latin typeface="Calibri" panose="020F0502020204030204" pitchFamily="34" charset="0"/>
                  <a:cs typeface="Calibri" panose="020F0502020204030204" pitchFamily="34" charset="0"/>
                </a:rPr>
                <a:t>$20K </a:t>
              </a:r>
            </a:p>
          </p:txBody>
        </p:sp>
        <p:sp>
          <p:nvSpPr>
            <p:cNvPr id="20" name="Flowchart: Connector 19">
              <a:extLst>
                <a:ext uri="{FF2B5EF4-FFF2-40B4-BE49-F238E27FC236}">
                  <a16:creationId xmlns:a16="http://schemas.microsoft.com/office/drawing/2014/main" id="{FFC0180F-EE5A-4BB2-936D-FECAB73D6E76}"/>
                </a:ext>
              </a:extLst>
            </p:cNvPr>
            <p:cNvSpPr/>
            <p:nvPr/>
          </p:nvSpPr>
          <p:spPr>
            <a:xfrm>
              <a:off x="4995521" y="1373415"/>
              <a:ext cx="1789227" cy="1828865"/>
            </a:xfrm>
            <a:prstGeom prst="flowChartConnector">
              <a:avLst/>
            </a:prstGeom>
            <a:noFill/>
            <a:ln w="28575">
              <a:solidFill>
                <a:srgbClr val="C0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sz="3200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50BD56E4-D59C-4183-85A9-0EF0EA1E4B4B}"/>
              </a:ext>
            </a:extLst>
          </p:cNvPr>
          <p:cNvSpPr txBox="1"/>
          <p:nvPr/>
        </p:nvSpPr>
        <p:spPr>
          <a:xfrm>
            <a:off x="1794699" y="1906104"/>
            <a:ext cx="609515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 sz="3600" b="1" dirty="0">
                <a:latin typeface="Calibri" panose="020F0502020204030204" pitchFamily="34" charset="0"/>
                <a:cs typeface="Calibri" panose="020F0502020204030204" pitchFamily="34" charset="0"/>
              </a:rPr>
              <a:t>2 Phase Project </a:t>
            </a:r>
            <a:endParaRPr lang="en-CA" sz="3600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EA9674FC-C19B-406A-884E-2F67624EC3C5}"/>
              </a:ext>
            </a:extLst>
          </p:cNvPr>
          <p:cNvGrpSpPr/>
          <p:nvPr/>
        </p:nvGrpSpPr>
        <p:grpSpPr>
          <a:xfrm>
            <a:off x="6156413" y="3154240"/>
            <a:ext cx="1180889" cy="1143830"/>
            <a:chOff x="4995521" y="1373415"/>
            <a:chExt cx="1789227" cy="1828865"/>
          </a:xfrm>
        </p:grpSpPr>
        <p:sp>
          <p:nvSpPr>
            <p:cNvPr id="11" name="Flowchart: Connector 10">
              <a:extLst>
                <a:ext uri="{FF2B5EF4-FFF2-40B4-BE49-F238E27FC236}">
                  <a16:creationId xmlns:a16="http://schemas.microsoft.com/office/drawing/2014/main" id="{3D86B213-D5A4-4DCC-B1B2-D0C1EF8C7B0B}"/>
                </a:ext>
              </a:extLst>
            </p:cNvPr>
            <p:cNvSpPr/>
            <p:nvPr/>
          </p:nvSpPr>
          <p:spPr>
            <a:xfrm>
              <a:off x="5152551" y="1554486"/>
              <a:ext cx="1485269" cy="1484490"/>
            </a:xfrm>
            <a:prstGeom prst="flowChartConnector">
              <a:avLst/>
            </a:prstGeom>
            <a:solidFill>
              <a:srgbClr val="FFC000"/>
            </a:solidFill>
            <a:ln w="28575">
              <a:solidFill>
                <a:srgbClr val="C0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CA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$5K </a:t>
              </a:r>
            </a:p>
          </p:txBody>
        </p:sp>
        <p:sp>
          <p:nvSpPr>
            <p:cNvPr id="12" name="Flowchart: Connector 11">
              <a:extLst>
                <a:ext uri="{FF2B5EF4-FFF2-40B4-BE49-F238E27FC236}">
                  <a16:creationId xmlns:a16="http://schemas.microsoft.com/office/drawing/2014/main" id="{B35F6087-7945-4994-8062-6BBA632E4484}"/>
                </a:ext>
              </a:extLst>
            </p:cNvPr>
            <p:cNvSpPr/>
            <p:nvPr/>
          </p:nvSpPr>
          <p:spPr>
            <a:xfrm>
              <a:off x="4995521" y="1373415"/>
              <a:ext cx="1789227" cy="1828865"/>
            </a:xfrm>
            <a:prstGeom prst="flowChartConnector">
              <a:avLst/>
            </a:prstGeom>
            <a:noFill/>
            <a:ln w="28575">
              <a:solidFill>
                <a:srgbClr val="C0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sz="3200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14" name="Flowchart: Connector 13">
            <a:extLst>
              <a:ext uri="{FF2B5EF4-FFF2-40B4-BE49-F238E27FC236}">
                <a16:creationId xmlns:a16="http://schemas.microsoft.com/office/drawing/2014/main" id="{6989C371-3BA7-4AF4-BA3B-A005D6ED78CC}"/>
              </a:ext>
            </a:extLst>
          </p:cNvPr>
          <p:cNvSpPr/>
          <p:nvPr/>
        </p:nvSpPr>
        <p:spPr>
          <a:xfrm>
            <a:off x="7568191" y="4103164"/>
            <a:ext cx="1203581" cy="1203454"/>
          </a:xfrm>
          <a:prstGeom prst="flowChartConnector">
            <a:avLst/>
          </a:prstGeom>
          <a:solidFill>
            <a:srgbClr val="FFFF00"/>
          </a:solidFill>
          <a:ln w="28575">
            <a:solidFill>
              <a:srgbClr val="C0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24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$15K</a:t>
            </a:r>
          </a:p>
        </p:txBody>
      </p:sp>
      <p:sp>
        <p:nvSpPr>
          <p:cNvPr id="17" name="Flowchart: Connector 16">
            <a:extLst>
              <a:ext uri="{FF2B5EF4-FFF2-40B4-BE49-F238E27FC236}">
                <a16:creationId xmlns:a16="http://schemas.microsoft.com/office/drawing/2014/main" id="{E76D6A1C-2E03-4C92-92BF-8490C6D73325}"/>
              </a:ext>
            </a:extLst>
          </p:cNvPr>
          <p:cNvSpPr/>
          <p:nvPr/>
        </p:nvSpPr>
        <p:spPr>
          <a:xfrm>
            <a:off x="7440942" y="3975872"/>
            <a:ext cx="1475721" cy="1463134"/>
          </a:xfrm>
          <a:prstGeom prst="flowChartConnector">
            <a:avLst/>
          </a:prstGeom>
          <a:noFill/>
          <a:ln w="28575"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3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Flowchart: Connector 20">
            <a:extLst>
              <a:ext uri="{FF2B5EF4-FFF2-40B4-BE49-F238E27FC236}">
                <a16:creationId xmlns:a16="http://schemas.microsoft.com/office/drawing/2014/main" id="{49F65587-65F3-4CCD-8B16-0F4EC1399FC4}"/>
              </a:ext>
            </a:extLst>
          </p:cNvPr>
          <p:cNvSpPr/>
          <p:nvPr/>
        </p:nvSpPr>
        <p:spPr>
          <a:xfrm>
            <a:off x="7337302" y="3814731"/>
            <a:ext cx="1720815" cy="1754326"/>
          </a:xfrm>
          <a:prstGeom prst="flowChartConnector">
            <a:avLst/>
          </a:prstGeom>
          <a:noFill/>
          <a:ln w="28575">
            <a:solidFill>
              <a:srgbClr val="00B0F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3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69749FC2-08F9-4611-BE8D-2DB268966445}"/>
              </a:ext>
            </a:extLst>
          </p:cNvPr>
          <p:cNvGrpSpPr/>
          <p:nvPr/>
        </p:nvGrpSpPr>
        <p:grpSpPr>
          <a:xfrm>
            <a:off x="9169260" y="254733"/>
            <a:ext cx="2937561" cy="930586"/>
            <a:chOff x="7315514" y="189693"/>
            <a:chExt cx="4745839" cy="1670449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3F8D0C24-BCB8-421A-AC4D-AEF459BF479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315514" y="189693"/>
              <a:ext cx="2786113" cy="1670449"/>
            </a:xfrm>
            <a:prstGeom prst="rect">
              <a:avLst/>
            </a:prstGeom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1DD8937D-F384-4A41-8088-320C3AB81E3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610549" y="656077"/>
              <a:ext cx="2450804" cy="737680"/>
            </a:xfrm>
            <a:prstGeom prst="rect">
              <a:avLst/>
            </a:prstGeom>
          </p:spPr>
        </p:pic>
      </p:grpSp>
      <p:sp>
        <p:nvSpPr>
          <p:cNvPr id="26" name="Footer Placeholder 5">
            <a:extLst>
              <a:ext uri="{FF2B5EF4-FFF2-40B4-BE49-F238E27FC236}">
                <a16:creationId xmlns:a16="http://schemas.microsoft.com/office/drawing/2014/main" id="{EC14A67D-1211-4254-8679-CFDAB9E424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637716" y="6629400"/>
            <a:ext cx="9144259" cy="228600"/>
          </a:xfrm>
        </p:spPr>
        <p:txBody>
          <a:bodyPr/>
          <a:lstStyle/>
          <a:p>
            <a:r>
              <a:rPr lang="en-US" dirty="0"/>
              <a:t>Rotary Club of London South  </a:t>
            </a:r>
          </a:p>
        </p:txBody>
      </p:sp>
    </p:spTree>
    <p:extLst>
      <p:ext uri="{BB962C8B-B14F-4D97-AF65-F5344CB8AC3E}">
        <p14:creationId xmlns:p14="http://schemas.microsoft.com/office/powerpoint/2010/main" val="3733235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3635DA-CC79-4FB2-A8BD-5301D7B200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5201" y="347937"/>
            <a:ext cx="11313208" cy="788111"/>
          </a:xfrm>
        </p:spPr>
        <p:txBody>
          <a:bodyPr>
            <a:normAutofit/>
          </a:bodyPr>
          <a:lstStyle/>
          <a:p>
            <a:r>
              <a:rPr lang="en-CA" sz="3600" b="1" dirty="0">
                <a:latin typeface="Calibri" panose="020F0502020204030204" pitchFamily="34" charset="0"/>
                <a:cs typeface="Calibri" panose="020F0502020204030204" pitchFamily="34" charset="0"/>
              </a:rPr>
              <a:t> K</a:t>
            </a:r>
            <a:r>
              <a:rPr 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enyan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 Water  &amp; Girl Empowerment Project </a:t>
            </a:r>
            <a:endParaRPr lang="en-CA" sz="36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D1BAB26-9AB1-4759-A48A-8F02F09C7A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 lang="en-CA" smtClean="0"/>
              <a:t>9</a:t>
            </a:fld>
            <a:endParaRPr lang="en-CA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0638ACEF-FB26-4392-93DE-55B1C4062402}"/>
              </a:ext>
            </a:extLst>
          </p:cNvPr>
          <p:cNvGrpSpPr/>
          <p:nvPr/>
        </p:nvGrpSpPr>
        <p:grpSpPr>
          <a:xfrm>
            <a:off x="10264687" y="4157019"/>
            <a:ext cx="1789227" cy="1828865"/>
            <a:chOff x="10361516" y="1036067"/>
            <a:chExt cx="1789227" cy="1828865"/>
          </a:xfrm>
        </p:grpSpPr>
        <p:sp>
          <p:nvSpPr>
            <p:cNvPr id="19" name="Flowchart: Connector 18">
              <a:extLst>
                <a:ext uri="{FF2B5EF4-FFF2-40B4-BE49-F238E27FC236}">
                  <a16:creationId xmlns:a16="http://schemas.microsoft.com/office/drawing/2014/main" id="{4E577EC7-EA18-4491-B9A1-1CAF3A3B2F2D}"/>
                </a:ext>
              </a:extLst>
            </p:cNvPr>
            <p:cNvSpPr/>
            <p:nvPr/>
          </p:nvSpPr>
          <p:spPr>
            <a:xfrm>
              <a:off x="10513494" y="1232294"/>
              <a:ext cx="1485269" cy="1484490"/>
            </a:xfrm>
            <a:prstGeom prst="flowChartConnector">
              <a:avLst/>
            </a:prstGeom>
            <a:solidFill>
              <a:schemeClr val="accent5"/>
            </a:solidFill>
            <a:ln w="28575">
              <a:solidFill>
                <a:srgbClr val="C0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CA" sz="3200" b="1" dirty="0">
                  <a:latin typeface="Calibri" panose="020F0502020204030204" pitchFamily="34" charset="0"/>
                  <a:cs typeface="Calibri" panose="020F0502020204030204" pitchFamily="34" charset="0"/>
                </a:rPr>
                <a:t>$20K </a:t>
              </a:r>
            </a:p>
          </p:txBody>
        </p:sp>
        <p:sp>
          <p:nvSpPr>
            <p:cNvPr id="20" name="Flowchart: Connector 19">
              <a:extLst>
                <a:ext uri="{FF2B5EF4-FFF2-40B4-BE49-F238E27FC236}">
                  <a16:creationId xmlns:a16="http://schemas.microsoft.com/office/drawing/2014/main" id="{FFC0180F-EE5A-4BB2-936D-FECAB73D6E76}"/>
                </a:ext>
              </a:extLst>
            </p:cNvPr>
            <p:cNvSpPr/>
            <p:nvPr/>
          </p:nvSpPr>
          <p:spPr>
            <a:xfrm>
              <a:off x="10361516" y="1036067"/>
              <a:ext cx="1789227" cy="1828865"/>
            </a:xfrm>
            <a:prstGeom prst="flowChartConnector">
              <a:avLst/>
            </a:prstGeom>
            <a:noFill/>
            <a:ln w="28575">
              <a:solidFill>
                <a:srgbClr val="C0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sz="3200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10" name="Footer Placeholder 5">
            <a:extLst>
              <a:ext uri="{FF2B5EF4-FFF2-40B4-BE49-F238E27FC236}">
                <a16:creationId xmlns:a16="http://schemas.microsoft.com/office/drawing/2014/main" id="{D73D9752-7C02-416E-B1D6-E069A50BBD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637716" y="6629400"/>
            <a:ext cx="9144259" cy="228600"/>
          </a:xfrm>
        </p:spPr>
        <p:txBody>
          <a:bodyPr/>
          <a:lstStyle/>
          <a:p>
            <a:r>
              <a:rPr lang="en-US" dirty="0"/>
              <a:t>Rotary Club of London South  </a:t>
            </a:r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13E75E2B-2085-45A4-B406-698E9CEE159B}"/>
              </a:ext>
            </a:extLst>
          </p:cNvPr>
          <p:cNvSpPr txBox="1">
            <a:spLocks/>
          </p:cNvSpPr>
          <p:nvPr/>
        </p:nvSpPr>
        <p:spPr>
          <a:xfrm>
            <a:off x="410402" y="1304758"/>
            <a:ext cx="10394705" cy="252704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10312" indent="-210312" algn="l" defTabSz="914400" rtl="0" eaLnBrk="1" latinLnBrk="0" hangingPunct="1">
              <a:lnSpc>
                <a:spcPct val="90000"/>
              </a:lnSpc>
              <a:spcBef>
                <a:spcPts val="11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38912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766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52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338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624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910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196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0482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CA" sz="3600" b="1" dirty="0">
                <a:latin typeface="Calibri" panose="020F0502020204030204" pitchFamily="34" charset="0"/>
                <a:cs typeface="Calibri" panose="020F0502020204030204" pitchFamily="34" charset="0"/>
              </a:rPr>
              <a:t>Phase I - Pilot Project - $5,000</a:t>
            </a:r>
          </a:p>
          <a:p>
            <a:pPr marL="457200" indent="-457200">
              <a:buClr>
                <a:schemeClr val="accent1">
                  <a:lumMod val="75000"/>
                </a:schemeClr>
              </a:buClr>
              <a:buFont typeface="+mj-lt"/>
              <a:buAutoNum type="arabicPeriod"/>
            </a:pPr>
            <a:r>
              <a:rPr lang="en-CA" dirty="0">
                <a:latin typeface="Calibri" panose="020F0502020204030204" pitchFamily="34" charset="0"/>
                <a:cs typeface="Calibri" panose="020F0502020204030204" pitchFamily="34" charset="0"/>
              </a:rPr>
              <a:t>Construction of water tables at selected family homes and schools</a:t>
            </a:r>
          </a:p>
          <a:p>
            <a:pPr marL="457200" indent="-457200">
              <a:buClr>
                <a:schemeClr val="accent1">
                  <a:lumMod val="75000"/>
                </a:schemeClr>
              </a:buClr>
              <a:buFont typeface="+mj-lt"/>
              <a:buAutoNum type="arabicPeriod"/>
            </a:pPr>
            <a:r>
              <a:rPr lang="en-CA" dirty="0">
                <a:latin typeface="Calibri" panose="020F0502020204030204" pitchFamily="34" charset="0"/>
                <a:cs typeface="Calibri" panose="020F0502020204030204" pitchFamily="34" charset="0"/>
              </a:rPr>
              <a:t>Provide bottles for water treatment and storage</a:t>
            </a:r>
          </a:p>
          <a:p>
            <a:pPr marL="457200" indent="-457200">
              <a:buClr>
                <a:schemeClr val="accent1">
                  <a:lumMod val="75000"/>
                </a:schemeClr>
              </a:buClr>
              <a:buFont typeface="+mj-lt"/>
              <a:buAutoNum type="arabicPeriod"/>
            </a:pPr>
            <a:r>
              <a:rPr lang="en-CA" dirty="0">
                <a:latin typeface="Calibri" panose="020F0502020204030204" pitchFamily="34" charset="0"/>
                <a:cs typeface="Calibri" panose="020F0502020204030204" pitchFamily="34" charset="0"/>
              </a:rPr>
              <a:t>Educate girls, parents and teachers on how to disinfect and test the water</a:t>
            </a:r>
          </a:p>
          <a:p>
            <a:pPr marL="457200" indent="-457200">
              <a:buClr>
                <a:schemeClr val="accent1">
                  <a:lumMod val="75000"/>
                </a:schemeClr>
              </a:buClr>
              <a:buFont typeface="+mj-lt"/>
              <a:buAutoNum type="arabicPeriod"/>
            </a:pPr>
            <a:r>
              <a:rPr lang="en-CA" dirty="0">
                <a:latin typeface="Calibri" panose="020F0502020204030204" pitchFamily="34" charset="0"/>
                <a:cs typeface="Calibri" panose="020F0502020204030204" pitchFamily="34" charset="0"/>
              </a:rPr>
              <a:t>Educate all on basic personal hygiene practices to save lives and Menstrual Hygiene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09D0004-C7B3-4E57-8A42-4859208B1540}"/>
              </a:ext>
            </a:extLst>
          </p:cNvPr>
          <p:cNvSpPr txBox="1"/>
          <p:nvPr/>
        </p:nvSpPr>
        <p:spPr>
          <a:xfrm>
            <a:off x="302277" y="3768001"/>
            <a:ext cx="118487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600" b="1" dirty="0">
                <a:latin typeface="Calibri" panose="020F0502020204030204" pitchFamily="34" charset="0"/>
                <a:cs typeface="Calibri" panose="020F0502020204030204" pitchFamily="34" charset="0"/>
              </a:rPr>
              <a:t> Phase II Extending to the village - $15,000 </a:t>
            </a:r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8028A60E-B3D1-4C39-B965-FF1082FE45CF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24" name="Content Placeholder 7">
            <a:extLst>
              <a:ext uri="{FF2B5EF4-FFF2-40B4-BE49-F238E27FC236}">
                <a16:creationId xmlns:a16="http://schemas.microsoft.com/office/drawing/2014/main" id="{81BC52C3-68B4-44EF-BDF8-C78C7AFB563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95849729"/>
              </p:ext>
            </p:extLst>
          </p:nvPr>
        </p:nvGraphicFramePr>
        <p:xfrm>
          <a:off x="108372" y="4157019"/>
          <a:ext cx="10070432" cy="22097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25" name="Group 24">
            <a:extLst>
              <a:ext uri="{FF2B5EF4-FFF2-40B4-BE49-F238E27FC236}">
                <a16:creationId xmlns:a16="http://schemas.microsoft.com/office/drawing/2014/main" id="{0D3EA6CB-4075-4B6A-AE57-16E56364030E}"/>
              </a:ext>
            </a:extLst>
          </p:cNvPr>
          <p:cNvGrpSpPr/>
          <p:nvPr/>
        </p:nvGrpSpPr>
        <p:grpSpPr>
          <a:xfrm>
            <a:off x="9169260" y="254733"/>
            <a:ext cx="2937561" cy="930586"/>
            <a:chOff x="7315514" y="189693"/>
            <a:chExt cx="4745839" cy="1670449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72DED57F-7A0B-421E-9392-03D204F7F45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315514" y="189693"/>
              <a:ext cx="2786113" cy="1670449"/>
            </a:xfrm>
            <a:prstGeom prst="rect">
              <a:avLst/>
            </a:prstGeom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5DE21B58-F33B-4853-B9B0-D9FD0E32C51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9610549" y="656077"/>
              <a:ext cx="2450804" cy="73768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7103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Ecology 16x9">
  <a:themeElements>
    <a:clrScheme name="Ecology">
      <a:dk1>
        <a:srgbClr val="4D3E2F"/>
      </a:dk1>
      <a:lt1>
        <a:sysClr val="window" lastClr="FFFFFF"/>
      </a:lt1>
      <a:dk2>
        <a:srgbClr val="000000"/>
      </a:dk2>
      <a:lt2>
        <a:srgbClr val="DDDDDD"/>
      </a:lt2>
      <a:accent1>
        <a:srgbClr val="8BAA00"/>
      </a:accent1>
      <a:accent2>
        <a:srgbClr val="2A6CB2"/>
      </a:accent2>
      <a:accent3>
        <a:srgbClr val="795837"/>
      </a:accent3>
      <a:accent4>
        <a:srgbClr val="D18316"/>
      </a:accent4>
      <a:accent5>
        <a:srgbClr val="79B4F0"/>
      </a:accent5>
      <a:accent6>
        <a:srgbClr val="CDC80F"/>
      </a:accent6>
      <a:hlink>
        <a:srgbClr val="2A6CB2"/>
      </a:hlink>
      <a:folHlink>
        <a:srgbClr val="808080"/>
      </a:folHlink>
    </a:clrScheme>
    <a:fontScheme name="Corbel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Nature ecology education photo presentation.potx" id="{C2041BFC-79DD-469A-9C9C-CE3A45FF64F3}" vid="{F6D325B2-35D9-40C5-B4CD-C0A8483D5659}"/>
    </a:ext>
  </a:extLst>
</a:theme>
</file>

<file path=ppt/theme/theme2.xml><?xml version="1.0" encoding="utf-8"?>
<a:theme xmlns:a="http://schemas.openxmlformats.org/drawingml/2006/main" name="Office Theme">
  <a:themeElements>
    <a:clrScheme name="Ecology">
      <a:dk1>
        <a:srgbClr val="4D3E2F"/>
      </a:dk1>
      <a:lt1>
        <a:sysClr val="window" lastClr="FFFFFF"/>
      </a:lt1>
      <a:dk2>
        <a:srgbClr val="000000"/>
      </a:dk2>
      <a:lt2>
        <a:srgbClr val="DDDDDD"/>
      </a:lt2>
      <a:accent1>
        <a:srgbClr val="8BAA00"/>
      </a:accent1>
      <a:accent2>
        <a:srgbClr val="2A6CB2"/>
      </a:accent2>
      <a:accent3>
        <a:srgbClr val="795837"/>
      </a:accent3>
      <a:accent4>
        <a:srgbClr val="D18316"/>
      </a:accent4>
      <a:accent5>
        <a:srgbClr val="79B4F0"/>
      </a:accent5>
      <a:accent6>
        <a:srgbClr val="CDC80F"/>
      </a:accent6>
      <a:hlink>
        <a:srgbClr val="2A6CB2"/>
      </a:hlink>
      <a:folHlink>
        <a:srgbClr val="808080"/>
      </a:folHlink>
    </a:clrScheme>
    <a:fontScheme name="Corbel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Ecology">
      <a:dk1>
        <a:srgbClr val="4D3E2F"/>
      </a:dk1>
      <a:lt1>
        <a:sysClr val="window" lastClr="FFFFFF"/>
      </a:lt1>
      <a:dk2>
        <a:srgbClr val="000000"/>
      </a:dk2>
      <a:lt2>
        <a:srgbClr val="DDDDDD"/>
      </a:lt2>
      <a:accent1>
        <a:srgbClr val="8BAA00"/>
      </a:accent1>
      <a:accent2>
        <a:srgbClr val="2A6CB2"/>
      </a:accent2>
      <a:accent3>
        <a:srgbClr val="795837"/>
      </a:accent3>
      <a:accent4>
        <a:srgbClr val="D18316"/>
      </a:accent4>
      <a:accent5>
        <a:srgbClr val="79B4F0"/>
      </a:accent5>
      <a:accent6>
        <a:srgbClr val="CDC80F"/>
      </a:accent6>
      <a:hlink>
        <a:srgbClr val="2A6CB2"/>
      </a:hlink>
      <a:folHlink>
        <a:srgbClr val="808080"/>
      </a:folHlink>
    </a:clrScheme>
    <a:fontScheme name="Corbel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Nature ecology education photo presentation</Template>
  <TotalTime>1384</TotalTime>
  <Words>1315</Words>
  <Application>Microsoft Office PowerPoint</Application>
  <PresentationFormat>Widescreen</PresentationFormat>
  <Paragraphs>189</Paragraphs>
  <Slides>19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6" baseType="lpstr">
      <vt:lpstr>Arial</vt:lpstr>
      <vt:lpstr>Calibri</vt:lpstr>
      <vt:lpstr>Corbel</vt:lpstr>
      <vt:lpstr>inherit</vt:lpstr>
      <vt:lpstr>Roboto</vt:lpstr>
      <vt:lpstr>Wingdings</vt:lpstr>
      <vt:lpstr>Ecology 16x9</vt:lpstr>
      <vt:lpstr>Kenyan Water   &amp;  Girl Empowerment  Project </vt:lpstr>
      <vt:lpstr>Background – Smart Girlhood</vt:lpstr>
      <vt:lpstr>Komenya Village</vt:lpstr>
      <vt:lpstr>Learnings from Rapid Assessment </vt:lpstr>
      <vt:lpstr>Who buys/gives  sanitary pads ?</vt:lpstr>
      <vt:lpstr>The Cycle and Dilemma </vt:lpstr>
      <vt:lpstr>Community Sensitization - July 2021 </vt:lpstr>
      <vt:lpstr> Kenyan Water  &amp; Girl Empowerment Project </vt:lpstr>
      <vt:lpstr> Kenyan Water  &amp; Girl Empowerment Project </vt:lpstr>
      <vt:lpstr>Phase I Progress Report - August 30, 2021 </vt:lpstr>
      <vt:lpstr>Phase I- Progress Report September 04, 2021 </vt:lpstr>
      <vt:lpstr>Rotary Club London South  </vt:lpstr>
      <vt:lpstr>We Need Your Help</vt:lpstr>
      <vt:lpstr>We Need Your Help</vt:lpstr>
      <vt:lpstr>Ways to Donate</vt:lpstr>
      <vt:lpstr>PowerPoint Presentation</vt:lpstr>
      <vt:lpstr>Kenyan Water   &amp;  Girl Empowerment  Project </vt:lpstr>
      <vt:lpstr>Topics </vt:lpstr>
      <vt:lpstr>Empowering Girls For A Brighter Future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Kenyan Water   &amp;  Girl Empowerment  Project</dc:title>
  <dc:creator>Odegaard, Fredrik</dc:creator>
  <cp:lastModifiedBy>Brenda Rouse</cp:lastModifiedBy>
  <cp:revision>45</cp:revision>
  <dcterms:created xsi:type="dcterms:W3CDTF">2021-09-13T02:07:31Z</dcterms:created>
  <dcterms:modified xsi:type="dcterms:W3CDTF">2022-01-09T23:59:41Z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0x010100AA3F7D94069FF64A86F7DFF56D60E3BE</vt:lpwstr>
  </property>
</Properties>
</file>