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4"/>
  </p:notesMasterIdLst>
  <p:sldIdLst>
    <p:sldId id="304" r:id="rId3"/>
    <p:sldId id="257" r:id="rId4"/>
    <p:sldId id="272" r:id="rId5"/>
    <p:sldId id="295" r:id="rId6"/>
    <p:sldId id="280" r:id="rId7"/>
    <p:sldId id="258" r:id="rId8"/>
    <p:sldId id="300" r:id="rId9"/>
    <p:sldId id="301" r:id="rId10"/>
    <p:sldId id="283" r:id="rId11"/>
    <p:sldId id="285" r:id="rId12"/>
    <p:sldId id="286" r:id="rId13"/>
    <p:sldId id="287" r:id="rId14"/>
    <p:sldId id="266" r:id="rId15"/>
    <p:sldId id="268" r:id="rId16"/>
    <p:sldId id="282" r:id="rId17"/>
    <p:sldId id="269" r:id="rId18"/>
    <p:sldId id="289" r:id="rId19"/>
    <p:sldId id="292" r:id="rId20"/>
    <p:sldId id="278" r:id="rId21"/>
    <p:sldId id="279" r:id="rId22"/>
    <p:sldId id="30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FC9EA7-6F47-499C-8515-76FA67A8A596}">
          <p14:sldIdLst>
            <p14:sldId id="304"/>
            <p14:sldId id="257"/>
            <p14:sldId id="272"/>
            <p14:sldId id="295"/>
            <p14:sldId id="280"/>
            <p14:sldId id="258"/>
            <p14:sldId id="300"/>
            <p14:sldId id="301"/>
            <p14:sldId id="283"/>
            <p14:sldId id="285"/>
            <p14:sldId id="286"/>
            <p14:sldId id="287"/>
            <p14:sldId id="266"/>
            <p14:sldId id="268"/>
            <p14:sldId id="282"/>
            <p14:sldId id="269"/>
            <p14:sldId id="289"/>
            <p14:sldId id="292"/>
            <p14:sldId id="278"/>
            <p14:sldId id="279"/>
            <p14:sldId id="302"/>
          </p14:sldIdLst>
        </p14:section>
        <p14:section name="Untitled Section" id="{C47ACFB5-847A-4A32-AE44-DBD44B039C1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353" autoAdjust="0"/>
  </p:normalViewPr>
  <p:slideViewPr>
    <p:cSldViewPr>
      <p:cViewPr varScale="1">
        <p:scale>
          <a:sx n="81" d="100"/>
          <a:sy n="81" d="100"/>
        </p:scale>
        <p:origin x="1200" y="84"/>
      </p:cViewPr>
      <p:guideLst>
        <p:guide orient="horz" pos="2160"/>
        <p:guide pos="2880"/>
      </p:guideLst>
    </p:cSldViewPr>
  </p:slideViewPr>
  <p:outlineViewPr>
    <p:cViewPr>
      <p:scale>
        <a:sx n="33" d="100"/>
        <a:sy n="33" d="100"/>
      </p:scale>
      <p:origin x="0" y="-114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11/25/2017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348803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a:p>
        </p:txBody>
      </p:sp>
    </p:spTree>
    <p:extLst>
      <p:ext uri="{BB962C8B-B14F-4D97-AF65-F5344CB8AC3E}">
        <p14:creationId xmlns:p14="http://schemas.microsoft.com/office/powerpoint/2010/main" val="24627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6</a:t>
            </a:fld>
            <a:endParaRPr lang="en-US"/>
          </a:p>
        </p:txBody>
      </p:sp>
    </p:spTree>
    <p:extLst>
      <p:ext uri="{BB962C8B-B14F-4D97-AF65-F5344CB8AC3E}">
        <p14:creationId xmlns:p14="http://schemas.microsoft.com/office/powerpoint/2010/main" val="277413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11/25/2017</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11/25/2017</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11/25/2017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11/25/2017</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11/25/2017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11/25/2017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11/25/2017</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11/25/2017</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11/25/2017</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16D303F-C2D0-47E2-BD9B-FFFD628B0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3031"/>
            <a:ext cx="9144000" cy="2711938"/>
          </a:xfrm>
          <a:prstGeom prst="rect">
            <a:avLst/>
          </a:prstGeom>
        </p:spPr>
      </p:pic>
    </p:spTree>
    <p:extLst>
      <p:ext uri="{BB962C8B-B14F-4D97-AF65-F5344CB8AC3E}">
        <p14:creationId xmlns:p14="http://schemas.microsoft.com/office/powerpoint/2010/main" val="70670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59CF834-C30D-4542-8832-80C49CE9F9B6}"/>
              </a:ext>
            </a:extLst>
          </p:cNvPr>
          <p:cNvSpPr>
            <a:spLocks noGrp="1"/>
          </p:cNvSpPr>
          <p:nvPr>
            <p:ph type="title"/>
          </p:nvPr>
        </p:nvSpPr>
        <p:spPr/>
        <p:txBody>
          <a:bodyPr/>
          <a:lstStyle/>
          <a:p>
            <a:r>
              <a:rPr lang="en-CA" dirty="0"/>
              <a:t>                FRENCH   SALUTE</a:t>
            </a:r>
          </a:p>
        </p:txBody>
      </p:sp>
      <p:pic>
        <p:nvPicPr>
          <p:cNvPr id="5122" name="Picture 2" descr="Image result for vimy ridge memorial 2017">
            <a:extLst>
              <a:ext uri="{FF2B5EF4-FFF2-40B4-BE49-F238E27FC236}">
                <a16:creationId xmlns:a16="http://schemas.microsoft.com/office/drawing/2014/main" xmlns="" id="{FE04F10F-1972-4B33-A124-CF65C392A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27" y="1371600"/>
            <a:ext cx="8465818" cy="464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6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D3DB22-4E6A-4A18-A9FB-4FE0AE48B545}"/>
              </a:ext>
            </a:extLst>
          </p:cNvPr>
          <p:cNvSpPr>
            <a:spLocks noGrp="1"/>
          </p:cNvSpPr>
          <p:nvPr>
            <p:ph type="title"/>
          </p:nvPr>
        </p:nvSpPr>
        <p:spPr/>
        <p:txBody>
          <a:bodyPr/>
          <a:lstStyle/>
          <a:p>
            <a:r>
              <a:rPr lang="en-CA" dirty="0"/>
              <a:t>             ROYAL FLYING CORPS</a:t>
            </a:r>
          </a:p>
        </p:txBody>
      </p:sp>
      <p:pic>
        <p:nvPicPr>
          <p:cNvPr id="4098" name="Picture 2" descr="Image result for vimy ridge memorial 2017">
            <a:extLst>
              <a:ext uri="{FF2B5EF4-FFF2-40B4-BE49-F238E27FC236}">
                <a16:creationId xmlns:a16="http://schemas.microsoft.com/office/drawing/2014/main" xmlns="" id="{9AE313D2-4408-4B90-9AC0-F65FFC673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45" y="1484784"/>
            <a:ext cx="8342328" cy="461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4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vimy ridge memorial 2017">
            <a:extLst>
              <a:ext uri="{FF2B5EF4-FFF2-40B4-BE49-F238E27FC236}">
                <a16:creationId xmlns:a16="http://schemas.microsoft.com/office/drawing/2014/main" xmlns="" id="{7CC21101-DE2B-4ECA-8028-FDBE108A1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6752"/>
            <a:ext cx="76200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960583E-9DDD-4C54-BCFF-E1C347560E71}"/>
              </a:ext>
            </a:extLst>
          </p:cNvPr>
          <p:cNvSpPr>
            <a:spLocks noGrp="1"/>
          </p:cNvSpPr>
          <p:nvPr>
            <p:ph type="title"/>
          </p:nvPr>
        </p:nvSpPr>
        <p:spPr>
          <a:xfrm>
            <a:off x="457200" y="116632"/>
            <a:ext cx="8229600" cy="792088"/>
          </a:xfrm>
        </p:spPr>
        <p:txBody>
          <a:bodyPr/>
          <a:lstStyle/>
          <a:p>
            <a:pPr algn="ctr"/>
            <a:r>
              <a:rPr lang="en-CA" dirty="0"/>
              <a:t>  LAST   POST</a:t>
            </a:r>
          </a:p>
        </p:txBody>
      </p:sp>
    </p:spTree>
    <p:extLst>
      <p:ext uri="{BB962C8B-B14F-4D97-AF65-F5344CB8AC3E}">
        <p14:creationId xmlns:p14="http://schemas.microsoft.com/office/powerpoint/2010/main" val="735371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56D90DE-2167-4A85-A3BB-B955C59CB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029710"/>
            <a:ext cx="8100392" cy="4825202"/>
          </a:xfrm>
          <a:prstGeom prst="rect">
            <a:avLst/>
          </a:prstGeom>
        </p:spPr>
      </p:pic>
    </p:spTree>
    <p:extLst>
      <p:ext uri="{BB962C8B-B14F-4D97-AF65-F5344CB8AC3E}">
        <p14:creationId xmlns:p14="http://schemas.microsoft.com/office/powerpoint/2010/main" val="203721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DBB1CF-CC6A-4075-BB07-229936D75A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0" t="10101"/>
          <a:stretch/>
        </p:blipFill>
        <p:spPr>
          <a:xfrm>
            <a:off x="539552" y="692696"/>
            <a:ext cx="8080503" cy="5602347"/>
          </a:xfrm>
          <a:prstGeom prst="rect">
            <a:avLst/>
          </a:prstGeom>
        </p:spPr>
      </p:pic>
    </p:spTree>
    <p:extLst>
      <p:ext uri="{BB962C8B-B14F-4D97-AF65-F5344CB8AC3E}">
        <p14:creationId xmlns:p14="http://schemas.microsoft.com/office/powerpoint/2010/main" val="289884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EA1E98E-B825-4F36-BD53-EEE00D4EFDC0}"/>
              </a:ext>
            </a:extLst>
          </p:cNvPr>
          <p:cNvSpPr>
            <a:spLocks noGrp="1"/>
          </p:cNvSpPr>
          <p:nvPr>
            <p:ph type="title"/>
          </p:nvPr>
        </p:nvSpPr>
        <p:spPr>
          <a:xfrm>
            <a:off x="467544" y="2132856"/>
            <a:ext cx="8229600" cy="1219200"/>
          </a:xfrm>
        </p:spPr>
        <p:txBody>
          <a:bodyPr/>
          <a:lstStyle/>
          <a:p>
            <a:r>
              <a:rPr lang="en-CA" dirty="0"/>
              <a:t>                  SAD BUT REAL</a:t>
            </a:r>
          </a:p>
        </p:txBody>
      </p:sp>
    </p:spTree>
    <p:extLst>
      <p:ext uri="{BB962C8B-B14F-4D97-AF65-F5344CB8AC3E}">
        <p14:creationId xmlns:p14="http://schemas.microsoft.com/office/powerpoint/2010/main" val="1968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2EF663-100E-42AF-A1F9-F1F259755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32656"/>
            <a:ext cx="4567436" cy="6089915"/>
          </a:xfrm>
          <a:prstGeom prst="rect">
            <a:avLst/>
          </a:prstGeom>
        </p:spPr>
      </p:pic>
    </p:spTree>
    <p:extLst>
      <p:ext uri="{BB962C8B-B14F-4D97-AF65-F5344CB8AC3E}">
        <p14:creationId xmlns:p14="http://schemas.microsoft.com/office/powerpoint/2010/main" val="204131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7A4DA32-3588-4A47-B600-641E75163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12124"/>
            <a:ext cx="5679052" cy="4529044"/>
          </a:xfrm>
          <a:prstGeom prst="rect">
            <a:avLst/>
          </a:prstGeom>
        </p:spPr>
      </p:pic>
      <p:sp>
        <p:nvSpPr>
          <p:cNvPr id="2" name="TextBox 1">
            <a:extLst>
              <a:ext uri="{FF2B5EF4-FFF2-40B4-BE49-F238E27FC236}">
                <a16:creationId xmlns:a16="http://schemas.microsoft.com/office/drawing/2014/main" xmlns="" id="{2DF4A2E2-347B-4B3A-BD0F-DD13D94223B9}"/>
              </a:ext>
            </a:extLst>
          </p:cNvPr>
          <p:cNvSpPr txBox="1"/>
          <p:nvPr/>
        </p:nvSpPr>
        <p:spPr>
          <a:xfrm>
            <a:off x="1043608" y="4941168"/>
            <a:ext cx="6840760" cy="1477328"/>
          </a:xfrm>
          <a:prstGeom prst="rect">
            <a:avLst/>
          </a:prstGeom>
          <a:noFill/>
        </p:spPr>
        <p:txBody>
          <a:bodyPr wrap="square" rtlCol="0">
            <a:spAutoFit/>
          </a:bodyPr>
          <a:lstStyle/>
          <a:p>
            <a:r>
              <a:rPr lang="en-CA" b="1" dirty="0">
                <a:solidFill>
                  <a:schemeClr val="bg1"/>
                </a:solidFill>
              </a:rPr>
              <a:t>11th July 1917: King George V visiting the graves of Canadian soldiers on Vimy Ridge. Identified graves include servicemen of the 75th Battalion, Canadian Expeditionary Force all of whom were killed in action on 9 April 1917 and are now buried in Canadian Cemetery No.2.</a:t>
            </a:r>
          </a:p>
        </p:txBody>
      </p:sp>
    </p:spTree>
    <p:extLst>
      <p:ext uri="{BB962C8B-B14F-4D97-AF65-F5344CB8AC3E}">
        <p14:creationId xmlns:p14="http://schemas.microsoft.com/office/powerpoint/2010/main" val="211625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75D4C85-9EB8-420F-AAF9-4754154AF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59" y="548680"/>
            <a:ext cx="7988141" cy="5328592"/>
          </a:xfrm>
          <a:prstGeom prst="rect">
            <a:avLst/>
          </a:prstGeom>
        </p:spPr>
      </p:pic>
    </p:spTree>
    <p:extLst>
      <p:ext uri="{BB962C8B-B14F-4D97-AF65-F5344CB8AC3E}">
        <p14:creationId xmlns:p14="http://schemas.microsoft.com/office/powerpoint/2010/main" val="142694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CCB45DED-F0F8-47CB-AB74-0327F5997E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337" y="908720"/>
            <a:ext cx="7947326" cy="45450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EBEC6047-4F7C-41D1-954E-CD609080928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This is Tyne Cot, the Commonwealth war cemetery at Ypres in Belgium and this level of caring devotion is repeated at 23,000 cemeteries and memorials in 154 countries around the world. </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115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91" y="72380"/>
            <a:ext cx="8229600" cy="1219200"/>
          </a:xfrm>
        </p:spPr>
        <p:txBody>
          <a:bodyPr>
            <a:normAutofit fontScale="90000"/>
          </a:bodyPr>
          <a:lstStyle/>
          <a:p>
            <a:pPr algn="ctr"/>
            <a:r>
              <a:rPr lang="en-US" sz="4400" i="1" dirty="0"/>
              <a:t/>
            </a:r>
            <a:br>
              <a:rPr lang="en-US" sz="4400" i="1" dirty="0"/>
            </a:br>
            <a:r>
              <a:rPr lang="en-US" sz="4400" i="1" dirty="0"/>
              <a:t/>
            </a:r>
            <a:br>
              <a:rPr lang="en-US" sz="4400" i="1" dirty="0"/>
            </a:br>
            <a:r>
              <a:rPr lang="en-US" sz="4400" i="1" dirty="0"/>
              <a:t/>
            </a:r>
            <a:br>
              <a:rPr lang="en-US" sz="4400" i="1" dirty="0"/>
            </a:br>
            <a:r>
              <a:rPr lang="en-US" sz="4000" i="1" dirty="0"/>
              <a:t/>
            </a:r>
            <a:br>
              <a:rPr lang="en-US" sz="4000" i="1" dirty="0"/>
            </a:br>
            <a:r>
              <a:rPr lang="en-US" sz="4000" i="1" dirty="0"/>
              <a:t>Bereft Canada</a:t>
            </a:r>
            <a:r>
              <a:rPr lang="en-US" sz="4400" i="1" dirty="0"/>
              <a:t/>
            </a:r>
            <a:br>
              <a:rPr lang="en-US" sz="4400" i="1" dirty="0"/>
            </a:br>
            <a:endParaRPr lang="en-US" dirty="0"/>
          </a:p>
        </p:txBody>
      </p:sp>
      <p:pic>
        <p:nvPicPr>
          <p:cNvPr id="5" name="Picture 4">
            <a:extLst>
              <a:ext uri="{FF2B5EF4-FFF2-40B4-BE49-F238E27FC236}">
                <a16:creationId xmlns:a16="http://schemas.microsoft.com/office/drawing/2014/main" xmlns="" id="{7DC5F85E-85CC-4210-A973-7C97E5299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764704"/>
            <a:ext cx="4676763" cy="57884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271583F-C09D-4A3A-A45C-21C2FA4718E0}"/>
              </a:ext>
            </a:extLst>
          </p:cNvPr>
          <p:cNvSpPr/>
          <p:nvPr/>
        </p:nvSpPr>
        <p:spPr>
          <a:xfrm>
            <a:off x="2286000" y="2690336"/>
            <a:ext cx="4572000" cy="1477328"/>
          </a:xfrm>
          <a:prstGeom prst="rect">
            <a:avLst/>
          </a:prstGeom>
        </p:spPr>
        <p:txBody>
          <a:bodyPr>
            <a:spAutoFit/>
          </a:bodyPr>
          <a:lstStyle/>
          <a:p>
            <a:r>
              <a:rPr lang="en-CA" dirty="0">
                <a:solidFill>
                  <a:srgbClr val="333333"/>
                </a:solidFill>
                <a:latin typeface="Arial" panose="020B0604020202020204" pitchFamily="34" charset="0"/>
              </a:rPr>
              <a:t>This is Tyne Cot, the Commonwealth war cemetery at Ypres in Belgium and this level of caring devotion is repeated at 23,000 cemeteries and memorials in 154 countries around the world</a:t>
            </a:r>
            <a:endParaRPr lang="en-CA" dirty="0"/>
          </a:p>
        </p:txBody>
      </p:sp>
      <p:pic>
        <p:nvPicPr>
          <p:cNvPr id="4" name="Picture 3">
            <a:extLst>
              <a:ext uri="{FF2B5EF4-FFF2-40B4-BE49-F238E27FC236}">
                <a16:creationId xmlns:a16="http://schemas.microsoft.com/office/drawing/2014/main" xmlns="" id="{D4501320-64B6-4D68-ACD3-84CEAA0337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
        <p:nvSpPr>
          <p:cNvPr id="5" name="Title 4">
            <a:extLst>
              <a:ext uri="{FF2B5EF4-FFF2-40B4-BE49-F238E27FC236}">
                <a16:creationId xmlns:a16="http://schemas.microsoft.com/office/drawing/2014/main" xmlns="" id="{A0412406-EA62-4FD0-B798-024CC33A98A3}"/>
              </a:ext>
            </a:extLst>
          </p:cNvPr>
          <p:cNvSpPr>
            <a:spLocks noGrp="1"/>
          </p:cNvSpPr>
          <p:nvPr>
            <p:ph type="title"/>
          </p:nvPr>
        </p:nvSpPr>
        <p:spPr>
          <a:xfrm>
            <a:off x="323528" y="3200400"/>
            <a:ext cx="8229600" cy="1219200"/>
          </a:xfrm>
        </p:spPr>
        <p:txBody>
          <a:bodyPr/>
          <a:lstStyle/>
          <a:p>
            <a:r>
              <a:rPr lang="en-CA" dirty="0"/>
              <a:t>        </a:t>
            </a:r>
            <a:r>
              <a:rPr lang="en-CA" dirty="0">
                <a:solidFill>
                  <a:schemeClr val="bg1"/>
                </a:solidFill>
              </a:rPr>
              <a:t>LAST  TO DIE   1918-11-11</a:t>
            </a:r>
          </a:p>
        </p:txBody>
      </p:sp>
      <p:sp>
        <p:nvSpPr>
          <p:cNvPr id="6" name="Content Placeholder 5">
            <a:extLst>
              <a:ext uri="{FF2B5EF4-FFF2-40B4-BE49-F238E27FC236}">
                <a16:creationId xmlns:a16="http://schemas.microsoft.com/office/drawing/2014/main" xmlns="" id="{13AD319D-965F-40B3-A9D3-FC62D0A1E0B4}"/>
              </a:ext>
            </a:extLst>
          </p:cNvPr>
          <p:cNvSpPr>
            <a:spLocks noGrp="1"/>
          </p:cNvSpPr>
          <p:nvPr>
            <p:ph idx="1"/>
          </p:nvPr>
        </p:nvSpPr>
        <p:spPr/>
        <p:txBody>
          <a:bodyPr/>
          <a:lstStyle/>
          <a:p>
            <a:r>
              <a:rPr lang="en-CA" dirty="0"/>
              <a:t> </a:t>
            </a:r>
          </a:p>
        </p:txBody>
      </p:sp>
    </p:spTree>
    <p:extLst>
      <p:ext uri="{BB962C8B-B14F-4D97-AF65-F5344CB8AC3E}">
        <p14:creationId xmlns:p14="http://schemas.microsoft.com/office/powerpoint/2010/main" val="273122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51CCCF6-5C4D-40D2-ADE1-0ACBFAE30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4664"/>
            <a:ext cx="8244408" cy="6183306"/>
          </a:xfrm>
          <a:prstGeom prst="rect">
            <a:avLst/>
          </a:prstGeom>
        </p:spPr>
      </p:pic>
    </p:spTree>
    <p:extLst>
      <p:ext uri="{BB962C8B-B14F-4D97-AF65-F5344CB8AC3E}">
        <p14:creationId xmlns:p14="http://schemas.microsoft.com/office/powerpoint/2010/main" val="138442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meriquefrancaise.org/media-3287/vimy_7.jpg">
            <a:extLst>
              <a:ext uri="{FF2B5EF4-FFF2-40B4-BE49-F238E27FC236}">
                <a16:creationId xmlns:a16="http://schemas.microsoft.com/office/drawing/2014/main" xmlns="" id="{381715EC-E703-4BEF-B73C-2D1AE747C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4664"/>
            <a:ext cx="4515966"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64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8E7B4C-D31F-449A-AA0D-90097D222CAD}"/>
              </a:ext>
            </a:extLst>
          </p:cNvPr>
          <p:cNvSpPr/>
          <p:nvPr/>
        </p:nvSpPr>
        <p:spPr>
          <a:xfrm>
            <a:off x="827584" y="764704"/>
            <a:ext cx="7344816" cy="4832092"/>
          </a:xfrm>
          <a:prstGeom prst="rect">
            <a:avLst/>
          </a:prstGeom>
        </p:spPr>
        <p:txBody>
          <a:bodyPr wrap="square">
            <a:spAutoFit/>
          </a:bodyPr>
          <a:lstStyle/>
          <a:p>
            <a:r>
              <a:rPr lang="en-CA" sz="2800" dirty="0">
                <a:solidFill>
                  <a:schemeClr val="bg1"/>
                </a:solidFill>
                <a:latin typeface="Arial" panose="020B0604020202020204" pitchFamily="34" charset="0"/>
                <a:cs typeface="Arial" panose="020B0604020202020204" pitchFamily="34" charset="0"/>
              </a:rPr>
              <a:t>Twenty sculpted, symbolic figures grace the monument, each carved where they now stand from huge blocks of limestone. The largest, a mourning figure known as </a:t>
            </a:r>
            <a:r>
              <a:rPr lang="en-CA" sz="2800" u="sng" dirty="0">
                <a:solidFill>
                  <a:schemeClr val="bg1"/>
                </a:solidFill>
                <a:latin typeface="Arial" panose="020B0604020202020204" pitchFamily="34" charset="0"/>
                <a:cs typeface="Arial" panose="020B0604020202020204" pitchFamily="34" charset="0"/>
              </a:rPr>
              <a:t>Canada Bereft</a:t>
            </a:r>
            <a:r>
              <a:rPr lang="en-CA" sz="2800" dirty="0">
                <a:solidFill>
                  <a:schemeClr val="bg1"/>
                </a:solidFill>
                <a:latin typeface="Arial" panose="020B0604020202020204" pitchFamily="34" charset="0"/>
                <a:cs typeface="Arial" panose="020B0604020202020204" pitchFamily="34" charset="0"/>
              </a:rPr>
              <a:t>, was carved from a single 30-tonne block. Head </a:t>
            </a:r>
            <a:r>
              <a:rPr lang="en-CA" sz="2800" dirty="0">
                <a:solidFill>
                  <a:schemeClr val="bg1"/>
                </a:solidFill>
                <a:cs typeface="Arial" panose="020B0604020202020204" pitchFamily="34" charset="0"/>
              </a:rPr>
              <a:t>bowed</a:t>
            </a:r>
            <a:r>
              <a:rPr lang="en-CA" sz="2800" dirty="0">
                <a:solidFill>
                  <a:schemeClr val="bg1"/>
                </a:solidFill>
                <a:latin typeface="Arial" panose="020B0604020202020204" pitchFamily="34" charset="0"/>
                <a:cs typeface="Arial" panose="020B0604020202020204" pitchFamily="34" charset="0"/>
              </a:rPr>
              <a:t> in sorrow, she provides a powerful representation of Canada, a young nation grieving her dead. Overlooking the Douai Plain, she gazes down upon a symbolic tomb draped in laurel branches and bearing a helmet and sword.</a:t>
            </a:r>
          </a:p>
        </p:txBody>
      </p:sp>
    </p:spTree>
    <p:extLst>
      <p:ext uri="{BB962C8B-B14F-4D97-AF65-F5344CB8AC3E}">
        <p14:creationId xmlns:p14="http://schemas.microsoft.com/office/powerpoint/2010/main" val="237311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2B981E-6F76-4515-A420-98B91D180B8C}"/>
              </a:ext>
            </a:extLst>
          </p:cNvPr>
          <p:cNvSpPr>
            <a:spLocks noGrp="1"/>
          </p:cNvSpPr>
          <p:nvPr>
            <p:ph type="ctrTitle" idx="4294967295"/>
          </p:nvPr>
        </p:nvSpPr>
        <p:spPr>
          <a:xfrm>
            <a:off x="539552" y="692696"/>
            <a:ext cx="8136904" cy="2376264"/>
          </a:xfrm>
        </p:spPr>
        <p:txBody>
          <a:bodyPr>
            <a:normAutofit fontScale="90000"/>
          </a:bodyPr>
          <a:lstStyle/>
          <a:p>
            <a:r>
              <a:rPr lang="en-CA" sz="3100" dirty="0">
                <a:solidFill>
                  <a:schemeClr val="bg1"/>
                </a:solidFill>
                <a:effectLst/>
              </a:rPr>
              <a:t>Vimy Memorial</a:t>
            </a:r>
            <a:br>
              <a:rPr lang="en-CA" sz="3100" dirty="0">
                <a:solidFill>
                  <a:schemeClr val="bg1"/>
                </a:solidFill>
                <a:effectLst/>
              </a:rPr>
            </a:br>
            <a:r>
              <a:rPr lang="en-CA" sz="3100" dirty="0">
                <a:solidFill>
                  <a:schemeClr val="bg1"/>
                </a:solidFill>
                <a:effectLst/>
              </a:rPr>
              <a:t>Opened: July 26, 1936</a:t>
            </a:r>
            <a:br>
              <a:rPr lang="en-CA" sz="3100" dirty="0">
                <a:solidFill>
                  <a:schemeClr val="bg1"/>
                </a:solidFill>
                <a:effectLst/>
              </a:rPr>
            </a:br>
            <a:r>
              <a:rPr lang="en-CA" sz="3100" dirty="0">
                <a:solidFill>
                  <a:schemeClr val="bg1"/>
                </a:solidFill>
                <a:effectLst/>
              </a:rPr>
              <a:t>Designer: Walter Seymour </a:t>
            </a:r>
            <a:r>
              <a:rPr lang="en-CA" sz="3100" dirty="0" err="1">
                <a:solidFill>
                  <a:schemeClr val="bg1"/>
                </a:solidFill>
                <a:effectLst/>
              </a:rPr>
              <a:t>Allward</a:t>
            </a:r>
            <a:r>
              <a:rPr lang="en-CA" sz="3100" dirty="0">
                <a:solidFill>
                  <a:schemeClr val="bg1"/>
                </a:solidFill>
                <a:effectLst/>
              </a:rPr>
              <a:t/>
            </a:r>
            <a:br>
              <a:rPr lang="en-CA" sz="3100" dirty="0">
                <a:solidFill>
                  <a:schemeClr val="bg1"/>
                </a:solidFill>
                <a:effectLst/>
              </a:rPr>
            </a:br>
            <a:r>
              <a:rPr lang="en-CA" sz="3100" dirty="0">
                <a:solidFill>
                  <a:schemeClr val="bg1"/>
                </a:solidFill>
                <a:effectLst/>
              </a:rPr>
              <a:t/>
            </a:r>
            <a:br>
              <a:rPr lang="en-CA" sz="3100" dirty="0">
                <a:solidFill>
                  <a:schemeClr val="bg1"/>
                </a:solidFill>
                <a:effectLst/>
              </a:rPr>
            </a:br>
            <a:endParaRPr lang="en-CA" dirty="0"/>
          </a:p>
        </p:txBody>
      </p:sp>
      <p:pic>
        <p:nvPicPr>
          <p:cNvPr id="3074" name="Picture 2" descr="Image result for vimy ridge memorial 2017">
            <a:extLst>
              <a:ext uri="{FF2B5EF4-FFF2-40B4-BE49-F238E27FC236}">
                <a16:creationId xmlns:a16="http://schemas.microsoft.com/office/drawing/2014/main" xmlns="" id="{0496BB7D-10A6-49EC-B0B5-A36A689FF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2060848"/>
            <a:ext cx="5760640" cy="442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2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07288" cy="1836440"/>
          </a:xfrm>
        </p:spPr>
        <p:txBody>
          <a:bodyPr>
            <a:normAutofit/>
          </a:bodyPr>
          <a:lstStyle/>
          <a:p>
            <a:r>
              <a:rPr lang="en-US" sz="2800" dirty="0">
                <a:solidFill>
                  <a:schemeClr val="tx1"/>
                </a:solidFill>
                <a:effectLst/>
              </a:rPr>
              <a:t>			         HISTORY</a:t>
            </a:r>
            <a:r>
              <a:rPr lang="en-US" sz="2800" dirty="0">
                <a:solidFill>
                  <a:schemeClr val="bg1"/>
                </a:solidFill>
                <a:effectLst/>
              </a:rPr>
              <a:t/>
            </a:r>
            <a:br>
              <a:rPr lang="en-US" sz="2800" dirty="0">
                <a:solidFill>
                  <a:schemeClr val="bg1"/>
                </a:solidFill>
                <a:effectLst/>
              </a:rPr>
            </a:br>
            <a:r>
              <a:rPr lang="en-US" sz="2800" dirty="0">
                <a:solidFill>
                  <a:schemeClr val="bg1"/>
                </a:solidFill>
                <a:effectLst/>
              </a:rPr>
              <a:t>C</a:t>
            </a:r>
            <a:r>
              <a:rPr lang="en-CA" sz="2800" dirty="0" err="1">
                <a:solidFill>
                  <a:schemeClr val="bg1"/>
                </a:solidFill>
                <a:effectLst/>
              </a:rPr>
              <a:t>arved</a:t>
            </a:r>
            <a:r>
              <a:rPr lang="en-CA" sz="2800" dirty="0">
                <a:solidFill>
                  <a:schemeClr val="bg1"/>
                </a:solidFill>
                <a:effectLst/>
              </a:rPr>
              <a:t> on the walls of the monument are the names of 11,285 Canadian soldiers who were killed in France and whose final resting place was then unknown.</a:t>
            </a:r>
            <a:r>
              <a:rPr lang="en-US" sz="2800" dirty="0">
                <a:solidFill>
                  <a:schemeClr val="bg1"/>
                </a:solidFill>
              </a:rPr>
              <a:t>            </a:t>
            </a:r>
          </a:p>
        </p:txBody>
      </p:sp>
      <p:pic>
        <p:nvPicPr>
          <p:cNvPr id="6" name="Picture 5">
            <a:extLst>
              <a:ext uri="{FF2B5EF4-FFF2-40B4-BE49-F238E27FC236}">
                <a16:creationId xmlns:a16="http://schemas.microsoft.com/office/drawing/2014/main" xmlns="" id="{D572F835-EFEC-473C-9E93-0192E87E8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170" y="1988841"/>
            <a:ext cx="7483893" cy="4608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F541D07-3DD1-435B-AE76-37A12AACA8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980728"/>
            <a:ext cx="8470753" cy="4693517"/>
          </a:xfrm>
          <a:prstGeom prst="rect">
            <a:avLst/>
          </a:prstGeom>
        </p:spPr>
      </p:pic>
    </p:spTree>
    <p:extLst>
      <p:ext uri="{BB962C8B-B14F-4D97-AF65-F5344CB8AC3E}">
        <p14:creationId xmlns:p14="http://schemas.microsoft.com/office/powerpoint/2010/main" val="177322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610ECF9-3E62-42E0-9EE6-E605619B6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 y="942975"/>
            <a:ext cx="7943850" cy="4972050"/>
          </a:xfrm>
          <a:prstGeom prst="rect">
            <a:avLst/>
          </a:prstGeom>
        </p:spPr>
      </p:pic>
    </p:spTree>
    <p:extLst>
      <p:ext uri="{BB962C8B-B14F-4D97-AF65-F5344CB8AC3E}">
        <p14:creationId xmlns:p14="http://schemas.microsoft.com/office/powerpoint/2010/main" val="239411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861668A-BD74-41C7-9623-F59A0AB50FB2}"/>
              </a:ext>
            </a:extLst>
          </p:cNvPr>
          <p:cNvSpPr>
            <a:spLocks noGrp="1"/>
          </p:cNvSpPr>
          <p:nvPr>
            <p:ph type="title"/>
          </p:nvPr>
        </p:nvSpPr>
        <p:spPr>
          <a:xfrm>
            <a:off x="457200" y="-171400"/>
            <a:ext cx="8229600" cy="1219200"/>
          </a:xfrm>
        </p:spPr>
        <p:txBody>
          <a:bodyPr/>
          <a:lstStyle/>
          <a:p>
            <a:r>
              <a:rPr lang="en-CA" dirty="0"/>
              <a:t>                        FLY PAST </a:t>
            </a:r>
          </a:p>
        </p:txBody>
      </p:sp>
      <p:pic>
        <p:nvPicPr>
          <p:cNvPr id="7170" name="Picture 2" descr="Image result for vimy ridge memorial 2017">
            <a:extLst>
              <a:ext uri="{FF2B5EF4-FFF2-40B4-BE49-F238E27FC236}">
                <a16:creationId xmlns:a16="http://schemas.microsoft.com/office/drawing/2014/main" xmlns="" id="{6D1DC324-BFA1-4707-911B-D2BD03A30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496944" cy="54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57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B4DB3A-C1C4-465B-9355-C0B33B7AA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Day presentation</Template>
  <TotalTime>0</TotalTime>
  <Words>224</Words>
  <Application>Microsoft Office PowerPoint</Application>
  <PresentationFormat>On-screen Show (4:3)</PresentationFormat>
  <Paragraphs>17</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Franklin Gothic Book</vt:lpstr>
      <vt:lpstr>Franklin Gothic Medium</vt:lpstr>
      <vt:lpstr>Wingdings 2</vt:lpstr>
      <vt:lpstr>Paper</vt:lpstr>
      <vt:lpstr>PowerPoint Presentation</vt:lpstr>
      <vt:lpstr>    Bereft Canada </vt:lpstr>
      <vt:lpstr>PowerPoint Presentation</vt:lpstr>
      <vt:lpstr>PowerPoint Presentation</vt:lpstr>
      <vt:lpstr>Vimy Memorial Opened: July 26, 1936 Designer: Walter Seymour Allward  </vt:lpstr>
      <vt:lpstr>            HISTORY Carved on the walls of the monument are the names of 11,285 Canadian soldiers who were killed in France and whose final resting place was then unknown.            </vt:lpstr>
      <vt:lpstr>PowerPoint Presentation</vt:lpstr>
      <vt:lpstr>PowerPoint Presentation</vt:lpstr>
      <vt:lpstr>                        FLY PAST </vt:lpstr>
      <vt:lpstr>                FRENCH   SALUTE</vt:lpstr>
      <vt:lpstr>             ROYAL FLYING CORPS</vt:lpstr>
      <vt:lpstr>  LAST   POST</vt:lpstr>
      <vt:lpstr>PowerPoint Presentation</vt:lpstr>
      <vt:lpstr>PowerPoint Presentation</vt:lpstr>
      <vt:lpstr>                  SAD BUT REAL</vt:lpstr>
      <vt:lpstr>PowerPoint Presentation</vt:lpstr>
      <vt:lpstr>PowerPoint Presentation</vt:lpstr>
      <vt:lpstr>PowerPoint Presentation</vt:lpstr>
      <vt:lpstr>PowerPoint Presentation</vt:lpstr>
      <vt:lpstr>        LAST  TO DIE   1918-11-11</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2017-10-04T22:06:38Z</dcterms:created>
  <dcterms:modified xsi:type="dcterms:W3CDTF">2017-11-25T16:10:16Z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TC102513359990</vt:lpwstr>
  </property>
</Properties>
</file>