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E CAMPBELL" userId="df52ecc8-7f4d-4f4f-961f-966568ca819e" providerId="ADAL" clId="{5B654F14-A142-4082-B712-3655806ECDE4}"/>
    <pc:docChg chg="modSld">
      <pc:chgData name="KYLE CAMPBELL" userId="df52ecc8-7f4d-4f4f-961f-966568ca819e" providerId="ADAL" clId="{5B654F14-A142-4082-B712-3655806ECDE4}" dt="2021-10-13T11:16:37.848" v="0" actId="1036"/>
      <pc:docMkLst>
        <pc:docMk/>
      </pc:docMkLst>
      <pc:sldChg chg="modSp mod">
        <pc:chgData name="KYLE CAMPBELL" userId="df52ecc8-7f4d-4f4f-961f-966568ca819e" providerId="ADAL" clId="{5B654F14-A142-4082-B712-3655806ECDE4}" dt="2021-10-13T11:16:37.848" v="0" actId="1036"/>
        <pc:sldMkLst>
          <pc:docMk/>
          <pc:sldMk cId="0" sldId="258"/>
        </pc:sldMkLst>
        <pc:spChg chg="mod">
          <ac:chgData name="KYLE CAMPBELL" userId="df52ecc8-7f4d-4f4f-961f-966568ca819e" providerId="ADAL" clId="{5B654F14-A142-4082-B712-3655806ECDE4}" dt="2021-10-13T11:16:37.848" v="0" actId="1036"/>
          <ac:spMkLst>
            <pc:docMk/>
            <pc:sldMk cId="0" sldId="258"/>
            <ac:spMk id="11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b86b75e8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b86b75e8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CA"/>
              <a:t>Why we focus on communities in Canada/Ontario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e7fb8b032a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e7fb8b032a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VIDEO. CLICK TO PLAY. ONCE DONE CLICK SLIDE ARROW AT BOTTOM TO ADVANCE TO NEXT SLIDE.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hyperlink" Target="https://na01.safelinks.protection.outlook.com/?url=https%3A%2F%2Fwww.canadahelps.org%2Fen%2Fdn%2F63546&amp;data=04%7C01%7C%7C27565c05743f4279e2fa08d94586f020%7C84df9e7fe9f640afb435aaaaaaaaaaaa%7C1%7C0%7C637617268118289793%7CUnknown%7CTWFpbGZsb3d8eyJWIjoiMC4wLjAwMDAiLCJQIjoiV2luMzIiLCJBTiI6Ik1haWwiLCJXVCI6Mn0%3D%7C1000&amp;sdata=KHkvYhjxNf0VEp2nmeTh4fNgT%2BYT0QgQQGwePnMMQYg%3D&amp;reserved=0" TargetMode="Externa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nzPIBuu2w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5"/>
          <p:cNvPicPr preferRelativeResize="0"/>
          <p:nvPr/>
        </p:nvPicPr>
        <p:blipFill rotWithShape="1">
          <a:blip r:embed="rId3">
            <a:alphaModFix/>
          </a:blip>
          <a:srcRect l="730" t="6122" r="-730" b="8253"/>
          <a:stretch/>
        </p:blipFill>
        <p:spPr>
          <a:xfrm>
            <a:off x="2942183" y="878424"/>
            <a:ext cx="6201817" cy="406955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5"/>
          <p:cNvSpPr txBox="1"/>
          <p:nvPr/>
        </p:nvSpPr>
        <p:spPr>
          <a:xfrm>
            <a:off x="8548875" y="170025"/>
            <a:ext cx="544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5"/>
          <p:cNvSpPr/>
          <p:nvPr/>
        </p:nvSpPr>
        <p:spPr>
          <a:xfrm>
            <a:off x="0" y="42055"/>
            <a:ext cx="9144000" cy="887100"/>
          </a:xfrm>
          <a:prstGeom prst="rect">
            <a:avLst/>
          </a:prstGeom>
          <a:solidFill>
            <a:srgbClr val="0066CC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CA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District 7010 </a:t>
            </a:r>
            <a:r>
              <a:rPr lang="en-CA" sz="2800"/>
              <a:t>Indigenous</a:t>
            </a:r>
            <a:r>
              <a:rPr lang="en-CA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Project - Wa</a:t>
            </a:r>
            <a:r>
              <a:rPr lang="en-CA" sz="2800"/>
              <a:t>ter First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315" y="3699462"/>
            <a:ext cx="2184948" cy="95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5"/>
          <p:cNvSpPr txBox="1"/>
          <p:nvPr/>
        </p:nvSpPr>
        <p:spPr>
          <a:xfrm>
            <a:off x="3600248" y="995199"/>
            <a:ext cx="454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STRONG COMMUNITIES. SAFE, CLEAN WATER</a:t>
            </a: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25" descr="Logo, company nam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1596" y="971210"/>
            <a:ext cx="2184949" cy="2051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pic>
        <p:nvPicPr>
          <p:cNvPr id="186" name="Google Shape;186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1175" y="96900"/>
            <a:ext cx="1628125" cy="71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3055"/>
            <a:ext cx="9144000" cy="511739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4"/>
          <p:cNvSpPr txBox="1"/>
          <p:nvPr/>
        </p:nvSpPr>
        <p:spPr>
          <a:xfrm>
            <a:off x="2541300" y="1387800"/>
            <a:ext cx="6602700" cy="3755700"/>
          </a:xfrm>
          <a:prstGeom prst="rect">
            <a:avLst/>
          </a:prstGeom>
          <a:solidFill>
            <a:srgbClr val="083C92"/>
          </a:solidFill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hope that your Club or Rotarians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will support this project !</a:t>
            </a:r>
            <a:endParaRPr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Individuals </a:t>
            </a:r>
            <a:r>
              <a:rPr lang="en-CA" sz="1600">
                <a:solidFill>
                  <a:schemeClr val="lt1"/>
                </a:solidFill>
              </a:rPr>
              <a:t>requiring an income tax receipt</a:t>
            </a:r>
            <a:r>
              <a:rPr lang="en-CA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600">
                <a:solidFill>
                  <a:schemeClr val="lt1"/>
                </a:solidFill>
              </a:rPr>
              <a:t>or clubs paying by credit card:</a:t>
            </a:r>
            <a:r>
              <a:rPr lang="en-CA"/>
              <a:t> </a:t>
            </a:r>
            <a:r>
              <a:rPr lang="en-CA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Canada Helps. </a:t>
            </a:r>
            <a:r>
              <a:rPr lang="en-CA" sz="1600" b="1" i="0" u="sng" strike="noStrike" cap="none">
                <a:solidFill>
                  <a:schemeClr val="l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https://www.canadahelps.org/en/dn/63546</a:t>
            </a:r>
            <a:endParaRPr sz="1600" b="1" i="0" u="none" strike="noStrike" cap="none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>
                <a:solidFill>
                  <a:schemeClr val="lt1"/>
                </a:solidFill>
              </a:rPr>
              <a:t>Clubs can contribute by:</a:t>
            </a:r>
            <a:endParaRPr sz="16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>
                <a:solidFill>
                  <a:schemeClr val="lt1"/>
                </a:solidFill>
              </a:rPr>
              <a:t>E-transfer to </a:t>
            </a:r>
            <a:r>
              <a:rPr lang="en-CA" sz="1600" b="1" u="sng">
                <a:solidFill>
                  <a:schemeClr val="lt1"/>
                </a:solidFill>
              </a:rPr>
              <a:t>rotarydistrict7010@hotmail.com</a:t>
            </a:r>
            <a:endParaRPr sz="1600" b="1" u="sng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 by sending cheques payable to 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District 7010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c/o Office Works 12B-195 WELLINGTON ST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BRACEBRIDGE ON 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P1L 1C2</a:t>
            </a:r>
            <a:endParaRPr/>
          </a:p>
        </p:txBody>
      </p:sp>
      <p:pic>
        <p:nvPicPr>
          <p:cNvPr id="189" name="Google Shape;189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203675"/>
            <a:ext cx="2811200" cy="105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39780" y="320356"/>
            <a:ext cx="1362720" cy="822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6"/>
          <p:cNvPicPr preferRelativeResize="0"/>
          <p:nvPr/>
        </p:nvPicPr>
        <p:blipFill rotWithShape="1">
          <a:blip r:embed="rId3">
            <a:alphaModFix amt="62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6"/>
          <p:cNvSpPr txBox="1"/>
          <p:nvPr/>
        </p:nvSpPr>
        <p:spPr>
          <a:xfrm>
            <a:off x="1984200" y="3176300"/>
            <a:ext cx="48546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Water First mission is to help address local water challenges in Indigenous communities through education, training </a:t>
            </a:r>
            <a:endParaRPr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meaningful collaboration.</a:t>
            </a:r>
            <a:endParaRPr sz="1600" b="1" i="0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6"/>
          <p:cNvSpPr/>
          <p:nvPr/>
        </p:nvSpPr>
        <p:spPr>
          <a:xfrm>
            <a:off x="0" y="0"/>
            <a:ext cx="9363000" cy="1489500"/>
          </a:xfrm>
          <a:prstGeom prst="rect">
            <a:avLst/>
          </a:prstGeom>
          <a:solidFill>
            <a:srgbClr val="EEEEEE">
              <a:alpha val="269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2" name="Google Shape;112;p26"/>
          <p:cNvPicPr preferRelativeResize="0"/>
          <p:nvPr/>
        </p:nvPicPr>
        <p:blipFill rotWithShape="1">
          <a:blip r:embed="rId4">
            <a:alphaModFix/>
          </a:blip>
          <a:srcRect t="2732" b="2732"/>
          <a:stretch/>
        </p:blipFill>
        <p:spPr>
          <a:xfrm>
            <a:off x="2928552" y="188203"/>
            <a:ext cx="3286896" cy="116653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6"/>
          <p:cNvSpPr txBox="1"/>
          <p:nvPr/>
        </p:nvSpPr>
        <p:spPr>
          <a:xfrm>
            <a:off x="1769724" y="1666121"/>
            <a:ext cx="53196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Through water, sanitation, and hygiene programs, Rotary’s people of action mobilize resources, form partnerships, and invest in training that </a:t>
            </a:r>
            <a:endParaRPr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yields long-term change.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/>
          <p:nvPr/>
        </p:nvSpPr>
        <p:spPr>
          <a:xfrm>
            <a:off x="2035350" y="10633"/>
            <a:ext cx="5033100" cy="14133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problem close to home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0505" y="295644"/>
            <a:ext cx="1362720" cy="822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7"/>
          <p:cNvPicPr preferRelativeResize="0"/>
          <p:nvPr/>
        </p:nvPicPr>
        <p:blipFill rotWithShape="1">
          <a:blip r:embed="rId4">
            <a:alphaModFix/>
          </a:blip>
          <a:srcRect l="11903" t="35436" r="50852" b="37688"/>
          <a:stretch/>
        </p:blipFill>
        <p:spPr>
          <a:xfrm>
            <a:off x="973716" y="1567725"/>
            <a:ext cx="3323026" cy="100402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7"/>
          <p:cNvSpPr txBox="1"/>
          <p:nvPr/>
        </p:nvSpPr>
        <p:spPr>
          <a:xfrm>
            <a:off x="1256597" y="3374693"/>
            <a:ext cx="27573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CA" sz="1300" b="0" i="0" u="none" strike="noStrike" cap="none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Water First partners with Indigenous communities in Canada to address critical drinking water challenges. </a:t>
            </a:r>
            <a:endParaRPr sz="500" b="0" i="0" u="none" strike="noStrike" cap="none">
              <a:solidFill>
                <a:srgbClr val="0066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7"/>
          <p:cNvSpPr txBox="1"/>
          <p:nvPr/>
        </p:nvSpPr>
        <p:spPr>
          <a:xfrm>
            <a:off x="4665237" y="3283250"/>
            <a:ext cx="35271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3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“Before this job, I didn't care where the water came from. I turned on the tap and that's it. I came in for a job and came out with a career. Because of this, my son and I are set.”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3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Amy Waboose, Whitefish River First Nation</a:t>
            </a:r>
            <a:endParaRPr sz="13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27" descr="Logo, company nam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0578" y="66807"/>
            <a:ext cx="1362720" cy="127954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7"/>
          <p:cNvSpPr txBox="1"/>
          <p:nvPr/>
        </p:nvSpPr>
        <p:spPr>
          <a:xfrm>
            <a:off x="1278029" y="2571750"/>
            <a:ext cx="2714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/>
              <a:t>13.5% of First Nation communities are under a boil water advisory.</a:t>
            </a:r>
            <a:endParaRPr sz="1100" b="1"/>
          </a:p>
        </p:txBody>
      </p:sp>
      <p:sp>
        <p:nvSpPr>
          <p:cNvPr id="125" name="Google Shape;125;p27"/>
          <p:cNvSpPr txBox="1"/>
          <p:nvPr/>
        </p:nvSpPr>
        <p:spPr>
          <a:xfrm>
            <a:off x="5071373" y="2571750"/>
            <a:ext cx="2714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/>
              <a:t>40% of First Nation communities are under a boil water advisory.</a:t>
            </a:r>
            <a:endParaRPr sz="1100" b="1"/>
          </a:p>
        </p:txBody>
      </p:sp>
      <p:pic>
        <p:nvPicPr>
          <p:cNvPr id="126" name="Google Shape;126;p27"/>
          <p:cNvPicPr preferRelativeResize="0"/>
          <p:nvPr/>
        </p:nvPicPr>
        <p:blipFill rotWithShape="1">
          <a:blip r:embed="rId4">
            <a:alphaModFix/>
          </a:blip>
          <a:srcRect l="50929" t="35436" r="13609" b="37688"/>
          <a:stretch/>
        </p:blipFill>
        <p:spPr>
          <a:xfrm>
            <a:off x="4846722" y="1567725"/>
            <a:ext cx="3164002" cy="1004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0238" y="1710047"/>
            <a:ext cx="2661318" cy="334931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8"/>
          <p:cNvSpPr/>
          <p:nvPr/>
        </p:nvSpPr>
        <p:spPr>
          <a:xfrm>
            <a:off x="1794700" y="-34800"/>
            <a:ext cx="5564700" cy="15192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ROTARY takes action to empower educators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inspire learning at all ages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8"/>
          <p:cNvSpPr txBox="1"/>
          <p:nvPr/>
        </p:nvSpPr>
        <p:spPr>
          <a:xfrm>
            <a:off x="3586616" y="1710047"/>
            <a:ext cx="4851660" cy="267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b="0" i="0" u="none" strike="noStrike" cap="none">
                <a:solidFill>
                  <a:srgbClr val="083C9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Technology alone does not provide clean and reliable drinking water; the </a:t>
            </a:r>
            <a:r>
              <a:rPr lang="en-CA" sz="1800" b="1" i="0" u="none" strike="noStrike" cap="none">
                <a:solidFill>
                  <a:srgbClr val="083C9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people who run the systems are critical</a:t>
            </a:r>
            <a:r>
              <a:rPr lang="en-CA" sz="1800" b="0" i="0" u="none" strike="noStrike" cap="none">
                <a:solidFill>
                  <a:srgbClr val="083C9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83C9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b="0" i="0" u="none" strike="noStrike" cap="none">
                <a:solidFill>
                  <a:srgbClr val="083C9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Many First Nations have identified the need for young, qualified, and local personnel to support solving water issues, independently and for the long term.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83C9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9579" y="364143"/>
            <a:ext cx="1322936" cy="721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8" descr="Logo, company nam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1485" y="137398"/>
            <a:ext cx="1251188" cy="1174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9"/>
          <p:cNvSpPr/>
          <p:nvPr/>
        </p:nvSpPr>
        <p:spPr>
          <a:xfrm>
            <a:off x="0" y="0"/>
            <a:ext cx="9181869" cy="10386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When Rotary partners with Water First, we help amplify their impact, advance this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important cause to improve communities, and create local connections for the program.</a:t>
            </a:r>
            <a:endParaRPr/>
          </a:p>
        </p:txBody>
      </p:sp>
      <p:sp>
        <p:nvSpPr>
          <p:cNvPr id="141" name="Google Shape;141;p29"/>
          <p:cNvSpPr txBox="1"/>
          <p:nvPr/>
        </p:nvSpPr>
        <p:spPr>
          <a:xfrm>
            <a:off x="340850" y="2719150"/>
            <a:ext cx="216450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CA" sz="1500" b="1" i="0" u="none" strike="noStrike" cap="none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1st Internship on Manitoulin Island</a:t>
            </a:r>
            <a:endParaRPr sz="1500" b="1" i="0" u="none" strike="noStrike" cap="none">
              <a:solidFill>
                <a:srgbClr val="0066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9"/>
          <p:cNvSpPr txBox="1"/>
          <p:nvPr/>
        </p:nvSpPr>
        <p:spPr>
          <a:xfrm>
            <a:off x="3328132" y="2686153"/>
            <a:ext cx="26364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CA" sz="1500" b="1" i="0" u="none" strike="noStrike" cap="none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2nd Internship with the Bimose Tribal Council (Ke</a:t>
            </a:r>
            <a:r>
              <a:rPr lang="en-CA" sz="1500" b="1">
                <a:solidFill>
                  <a:srgbClr val="0066CC"/>
                </a:solidFill>
              </a:rPr>
              <a:t>nora)</a:t>
            </a:r>
            <a:endParaRPr sz="1500" b="1" i="0" u="none" strike="noStrike" cap="none">
              <a:solidFill>
                <a:srgbClr val="0066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9"/>
          <p:cNvSpPr txBox="1"/>
          <p:nvPr/>
        </p:nvSpPr>
        <p:spPr>
          <a:xfrm>
            <a:off x="6511213" y="2719150"/>
            <a:ext cx="2291937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CA" sz="1500" b="1" i="0" u="none" strike="noStrike" cap="none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3rd Internship </a:t>
            </a:r>
            <a:r>
              <a:rPr lang="en-CA" sz="1500" b="1">
                <a:solidFill>
                  <a:srgbClr val="0066CC"/>
                </a:solidFill>
              </a:rPr>
              <a:t>-</a:t>
            </a:r>
            <a:r>
              <a:rPr lang="en-CA" sz="1500" b="1" i="0" u="none" strike="noStrike" cap="none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 Georgian Bay</a:t>
            </a:r>
            <a:endParaRPr sz="1500" b="1" i="0" u="none" strike="noStrike" cap="none">
              <a:solidFill>
                <a:srgbClr val="0066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9146" y="1215688"/>
            <a:ext cx="1648165" cy="140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9225" y="1146851"/>
            <a:ext cx="1026665" cy="1539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9"/>
          <p:cNvPicPr preferRelativeResize="0"/>
          <p:nvPr/>
        </p:nvPicPr>
        <p:blipFill rotWithShape="1">
          <a:blip r:embed="rId5">
            <a:alphaModFix/>
          </a:blip>
          <a:srcRect l="17612" r="15208"/>
          <a:stretch/>
        </p:blipFill>
        <p:spPr>
          <a:xfrm>
            <a:off x="937000" y="1261250"/>
            <a:ext cx="1318963" cy="1310512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9"/>
          <p:cNvSpPr txBox="1"/>
          <p:nvPr/>
        </p:nvSpPr>
        <p:spPr>
          <a:xfrm>
            <a:off x="118753" y="3416175"/>
            <a:ext cx="2743272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100"/>
              <a:buFont typeface="Arial"/>
              <a:buChar char="●"/>
            </a:pPr>
            <a:r>
              <a:rPr lang="en-CA" sz="1600" b="0" i="0" u="none" strike="noStrike" cap="none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10 Interns graduated </a:t>
            </a:r>
            <a:endParaRPr/>
          </a:p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66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100"/>
              <a:buFont typeface="Arial"/>
              <a:buChar char="●"/>
            </a:pPr>
            <a:r>
              <a:rPr lang="en-CA" sz="1600" b="0" i="0" u="none" strike="noStrike" cap="none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Within 8 weeks, 90% of interns were working in the field or pursuing further study</a:t>
            </a:r>
            <a:endParaRPr/>
          </a:p>
        </p:txBody>
      </p:sp>
      <p:sp>
        <p:nvSpPr>
          <p:cNvPr id="148" name="Google Shape;148;p29"/>
          <p:cNvSpPr txBox="1"/>
          <p:nvPr/>
        </p:nvSpPr>
        <p:spPr>
          <a:xfrm>
            <a:off x="3247013" y="3475625"/>
            <a:ext cx="25311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100"/>
              <a:buFont typeface="Arial"/>
              <a:buChar char="●"/>
            </a:pPr>
            <a:r>
              <a:rPr lang="en-CA" sz="1600">
                <a:solidFill>
                  <a:srgbClr val="0066CC"/>
                </a:solidFill>
              </a:rPr>
              <a:t>11 Interns w</a:t>
            </a:r>
            <a:r>
              <a:rPr lang="en-CA" sz="1600" b="0" i="0" u="none" strike="noStrike" cap="none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ill graduate in August 2021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66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9"/>
          <p:cNvSpPr txBox="1"/>
          <p:nvPr/>
        </p:nvSpPr>
        <p:spPr>
          <a:xfrm>
            <a:off x="5913912" y="3379175"/>
            <a:ext cx="3111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100"/>
              <a:buFont typeface="Arial"/>
              <a:buChar char="●"/>
            </a:pPr>
            <a:r>
              <a:rPr lang="en-CA" sz="1600">
                <a:solidFill>
                  <a:srgbClr val="0066CC"/>
                </a:solidFill>
              </a:rPr>
              <a:t>Started June 2021 with</a:t>
            </a:r>
            <a:r>
              <a:rPr lang="en-CA" sz="1600" b="0" i="0" u="none" strike="noStrike" cap="none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 16 Interns in partnership with 8 First Nations </a:t>
            </a:r>
            <a:r>
              <a:rPr lang="en-CA" sz="1600">
                <a:solidFill>
                  <a:srgbClr val="0066CC"/>
                </a:solidFill>
              </a:rPr>
              <a:t>communities</a:t>
            </a:r>
            <a:endParaRPr sz="1600" b="0" i="0" u="none" strike="noStrike" cap="none">
              <a:solidFill>
                <a:srgbClr val="0066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0" descr="page1image39748208"/>
          <p:cNvPicPr preferRelativeResize="0"/>
          <p:nvPr/>
        </p:nvPicPr>
        <p:blipFill rotWithShape="1">
          <a:blip r:embed="rId3">
            <a:alphaModFix amt="30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CA"/>
              <a:t>Well Planned Rotary Service Projects Require:</a:t>
            </a:r>
            <a:endParaRPr/>
          </a:p>
        </p:txBody>
      </p:sp>
      <p:sp>
        <p:nvSpPr>
          <p:cNvPr id="156" name="Google Shape;156;p30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657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CA" sz="2000">
                <a:solidFill>
                  <a:schemeClr val="dk1"/>
                </a:solidFill>
              </a:rPr>
              <a:t>A project aligned with Rotary's areas of focus (FOUND !)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CA" sz="2000">
                <a:solidFill>
                  <a:schemeClr val="dk1"/>
                </a:solidFill>
              </a:rPr>
              <a:t>Assistance with project design/planning and implementation (ongoing)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CA" sz="2000">
                <a:solidFill>
                  <a:schemeClr val="dk1"/>
                </a:solidFill>
              </a:rPr>
              <a:t>Access to global grants (upcoming)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CA" sz="2000">
                <a:solidFill>
                  <a:schemeClr val="dk1"/>
                </a:solidFill>
              </a:rPr>
              <a:t>Conduct a community assessment (completed by Water First)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CA" sz="2000">
                <a:solidFill>
                  <a:schemeClr val="dk1"/>
                </a:solidFill>
              </a:rPr>
              <a:t>Identify international partners (District 4130 Mexico)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CA" sz="2000">
                <a:solidFill>
                  <a:schemeClr val="dk1"/>
                </a:solidFill>
              </a:rPr>
              <a:t>Secure funding (on going)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CA" sz="2000">
                <a:solidFill>
                  <a:schemeClr val="dk1"/>
                </a:solidFill>
              </a:rPr>
              <a:t>Ensure the sustainability of the project (Partnering with Water First)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CA" sz="2000">
                <a:solidFill>
                  <a:schemeClr val="dk1"/>
                </a:solidFill>
              </a:rPr>
              <a:t>Establish measurement and evaluation benchmarks (ongoing)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1" descr="Learn more about how the Internship Program is providing a solution for clean water in First Nations communities." title="Water First Internship Program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9625" y="0"/>
            <a:ext cx="6791377" cy="509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975292" cy="57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CA"/>
              <a:t>Funding breakdown</a:t>
            </a:r>
            <a:endParaRPr/>
          </a:p>
        </p:txBody>
      </p:sp>
      <p:sp>
        <p:nvSpPr>
          <p:cNvPr id="167" name="Google Shape;167;p32"/>
          <p:cNvSpPr txBox="1"/>
          <p:nvPr/>
        </p:nvSpPr>
        <p:spPr>
          <a:xfrm>
            <a:off x="311700" y="1001700"/>
            <a:ext cx="3847200" cy="3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CA" sz="1800">
                <a:solidFill>
                  <a:schemeClr val="dk1"/>
                </a:solidFill>
              </a:rPr>
              <a:t>The costs: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CA" sz="1800">
                <a:solidFill>
                  <a:schemeClr val="dk1"/>
                </a:solidFill>
              </a:rPr>
              <a:t>Staffing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CA" sz="1800">
                <a:solidFill>
                  <a:schemeClr val="dk1"/>
                </a:solidFill>
              </a:rPr>
              <a:t>Intern wages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CA" sz="1800">
                <a:solidFill>
                  <a:schemeClr val="dk1"/>
                </a:solidFill>
              </a:rPr>
              <a:t>Travel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CA" sz="1800">
                <a:solidFill>
                  <a:schemeClr val="dk1"/>
                </a:solidFill>
              </a:rPr>
              <a:t>Equipment and materials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CA" sz="1800">
                <a:solidFill>
                  <a:schemeClr val="dk1"/>
                </a:solidFill>
              </a:rPr>
              <a:t>Alumni network</a:t>
            </a:r>
            <a:endParaRPr sz="18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CA" sz="1800" b="1">
                <a:solidFill>
                  <a:schemeClr val="dk1"/>
                </a:solidFill>
              </a:rPr>
              <a:t>Average cost per student is $100,000 with shared funding from the Federal, Provincial, and corporate sources.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68" name="Google Shape;168;p32"/>
          <p:cNvSpPr txBox="1"/>
          <p:nvPr/>
        </p:nvSpPr>
        <p:spPr>
          <a:xfrm>
            <a:off x="4507950" y="1001700"/>
            <a:ext cx="4635900" cy="26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 b="1">
                <a:solidFill>
                  <a:schemeClr val="dk1"/>
                </a:solidFill>
              </a:rPr>
              <a:t>Funding sources:</a:t>
            </a:r>
            <a:endParaRPr sz="17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chemeClr val="dk1"/>
                </a:solidFill>
              </a:rPr>
              <a:t>Government (grants are available)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chemeClr val="dk1"/>
                </a:solidFill>
              </a:rPr>
              <a:t>Indigenous community partners 		40%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chemeClr val="dk1"/>
                </a:solidFill>
              </a:rPr>
              <a:t>Corporate partners 				6%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chemeClr val="dk1"/>
                </a:solidFill>
              </a:rPr>
              <a:t>Foundations 						18%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chemeClr val="dk1"/>
                </a:solidFill>
              </a:rPr>
              <a:t>Individual supporters &amp; donors 		24%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chemeClr val="dk1"/>
                </a:solidFill>
              </a:rPr>
              <a:t>Community supporters (like Rotary) 	12%</a:t>
            </a:r>
            <a:endParaRPr sz="1800"/>
          </a:p>
        </p:txBody>
      </p:sp>
      <p:sp>
        <p:nvSpPr>
          <p:cNvPr id="169" name="Google Shape;169;p32"/>
          <p:cNvSpPr txBox="1"/>
          <p:nvPr/>
        </p:nvSpPr>
        <p:spPr>
          <a:xfrm>
            <a:off x="517300" y="3281200"/>
            <a:ext cx="336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75" name="Google Shape;175;p33"/>
          <p:cNvSpPr/>
          <p:nvPr/>
        </p:nvSpPr>
        <p:spPr>
          <a:xfrm>
            <a:off x="100" y="0"/>
            <a:ext cx="9144000" cy="15486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CA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3"/>
          <p:cNvSpPr/>
          <p:nvPr/>
        </p:nvSpPr>
        <p:spPr>
          <a:xfrm>
            <a:off x="190008" y="1831814"/>
            <a:ext cx="4233553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 b="1" i="0" u="none" strike="noStrike" cap="none">
                <a:solidFill>
                  <a:srgbClr val="000000"/>
                </a:solidFill>
              </a:rPr>
              <a:t>District 7010</a:t>
            </a:r>
            <a:r>
              <a:rPr lang="en-C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Host Club			   	  $5,000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Rotary Clubs Other		$50,000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District DDF			$12,500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 b="1" i="0" u="none" strike="noStrike" cap="none">
                <a:solidFill>
                  <a:srgbClr val="000000"/>
                </a:solidFill>
              </a:rPr>
              <a:t>Other Districts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D7040/D7080/D7090</a:t>
            </a:r>
            <a:r>
              <a:rPr lang="en-C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  	$20,000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sp>
        <p:nvSpPr>
          <p:cNvPr id="177" name="Google Shape;177;p33"/>
          <p:cNvSpPr txBox="1"/>
          <p:nvPr/>
        </p:nvSpPr>
        <p:spPr>
          <a:xfrm>
            <a:off x="4720452" y="1835650"/>
            <a:ext cx="3615600" cy="22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 b="1" i="0" u="none" strike="noStrike" cap="none">
                <a:solidFill>
                  <a:srgbClr val="000000"/>
                </a:solidFill>
              </a:rPr>
              <a:t>International Partner</a:t>
            </a:r>
            <a:r>
              <a:rPr lang="en-CA" b="1"/>
              <a:t>- D4130 Mexico</a:t>
            </a: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Sponsor Club				$5,000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Other </a:t>
            </a:r>
            <a:r>
              <a:rPr lang="en-C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Rotary Clubs			$2,000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District DDF				$6,250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TRF World Fund (District 7010 + International = 18,750)	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DDF Match 80%			</a:t>
            </a:r>
            <a:r>
              <a:rPr lang="en-CA"/>
              <a:t>        </a:t>
            </a:r>
            <a:r>
              <a:rPr lang="en-C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$15,000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u="sng"/>
          </a:p>
        </p:txBody>
      </p:sp>
      <p:sp>
        <p:nvSpPr>
          <p:cNvPr id="178" name="Google Shape;178;p33"/>
          <p:cNvSpPr txBox="1"/>
          <p:nvPr/>
        </p:nvSpPr>
        <p:spPr>
          <a:xfrm>
            <a:off x="2287950" y="208025"/>
            <a:ext cx="47205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>
                <a:solidFill>
                  <a:schemeClr val="lt1"/>
                </a:solidFill>
              </a:rPr>
              <a:t>D7010 Proposed Budget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>
                <a:solidFill>
                  <a:schemeClr val="lt1"/>
                </a:solidFill>
              </a:rPr>
              <a:t>To Support 4th Internship</a:t>
            </a:r>
            <a:endParaRPr sz="2800">
              <a:solidFill>
                <a:schemeClr val="lt1"/>
              </a:solidFill>
            </a:endParaRPr>
          </a:p>
        </p:txBody>
      </p:sp>
      <p:pic>
        <p:nvPicPr>
          <p:cNvPr id="179" name="Google Shape;17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316200"/>
            <a:ext cx="2211750" cy="83035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3"/>
          <p:cNvSpPr txBox="1"/>
          <p:nvPr/>
        </p:nvSpPr>
        <p:spPr>
          <a:xfrm>
            <a:off x="2764300" y="4018325"/>
            <a:ext cx="361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CA" b="1">
                <a:solidFill>
                  <a:schemeClr val="dk1"/>
                </a:solidFill>
              </a:rPr>
              <a:t>Proposed Total Funding: 	       </a:t>
            </a:r>
            <a:r>
              <a:rPr lang="en-CA" b="1" u="sng">
                <a:solidFill>
                  <a:schemeClr val="dk1"/>
                </a:solidFill>
              </a:rPr>
              <a:t>$115,750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691</Words>
  <Application>Microsoft Office PowerPoint</Application>
  <PresentationFormat>On-screen Show (16:9)</PresentationFormat>
  <Paragraphs>91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Simple Light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Well Planned Rotary Service Projects Require:</vt:lpstr>
      <vt:lpstr>PowerPoint Presentation</vt:lpstr>
      <vt:lpstr>Funding breakdown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Meadley</dc:creator>
  <cp:lastModifiedBy>KYLE CAMPBELL</cp:lastModifiedBy>
  <cp:revision>1</cp:revision>
  <dcterms:modified xsi:type="dcterms:W3CDTF">2021-10-13T11:16:46Z</dcterms:modified>
</cp:coreProperties>
</file>