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256" r:id="rId5"/>
    <p:sldId id="296" r:id="rId6"/>
    <p:sldId id="257" r:id="rId7"/>
    <p:sldId id="290" r:id="rId8"/>
    <p:sldId id="260" r:id="rId9"/>
    <p:sldId id="270" r:id="rId10"/>
    <p:sldId id="271" r:id="rId11"/>
    <p:sldId id="292" r:id="rId12"/>
    <p:sldId id="291" r:id="rId13"/>
    <p:sldId id="293" r:id="rId14"/>
    <p:sldId id="289" r:id="rId15"/>
    <p:sldId id="259" r:id="rId16"/>
    <p:sldId id="268" r:id="rId17"/>
    <p:sldId id="275" r:id="rId18"/>
    <p:sldId id="294" r:id="rId19"/>
    <p:sldId id="272" r:id="rId20"/>
    <p:sldId id="295" r:id="rId21"/>
    <p:sldId id="298" r:id="rId22"/>
    <p:sldId id="288" r:id="rId23"/>
    <p:sldId id="264"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304E"/>
    <a:srgbClr val="01788B"/>
    <a:srgbClr val="51BA76"/>
    <a:srgbClr val="4CBB75"/>
    <a:srgbClr val="007789"/>
    <a:srgbClr val="47C2C8"/>
    <a:srgbClr val="F0F9F8"/>
    <a:srgbClr val="0571B0"/>
    <a:srgbClr val="0571AF"/>
    <a:srgbClr val="5292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4" d="100"/>
          <a:sy n="114" d="100"/>
        </p:scale>
        <p:origin x="18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46B161-1347-406A-8F86-E2CF5561C137}" type="datetimeFigureOut">
              <a:rPr lang="en-US" smtClean="0"/>
              <a:t>8/24/2022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80DE37-1551-45FD-BD0B-DEA34DB91D14}" type="slidenum">
              <a:rPr lang="en-US" smtClean="0"/>
              <a:t>‹#›</a:t>
            </a:fld>
            <a:endParaRPr lang="en-US"/>
          </a:p>
        </p:txBody>
      </p:sp>
    </p:spTree>
    <p:extLst>
      <p:ext uri="{BB962C8B-B14F-4D97-AF65-F5344CB8AC3E}">
        <p14:creationId xmlns:p14="http://schemas.microsoft.com/office/powerpoint/2010/main" val="160657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5D35A13-6C7C-430B-A41C-2557313E8244}"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6215D-303A-4094-8277-61A1BBAFC8B5}" type="slidenum">
              <a:rPr lang="en-US" smtClean="0"/>
              <a:t>‹#›</a:t>
            </a:fld>
            <a:endParaRPr lang="en-US"/>
          </a:p>
        </p:txBody>
      </p:sp>
    </p:spTree>
    <p:extLst>
      <p:ext uri="{BB962C8B-B14F-4D97-AF65-F5344CB8AC3E}">
        <p14:creationId xmlns:p14="http://schemas.microsoft.com/office/powerpoint/2010/main" val="4192708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D35A13-6C7C-430B-A41C-2557313E8244}"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6215D-303A-4094-8277-61A1BBAFC8B5}" type="slidenum">
              <a:rPr lang="en-US" smtClean="0"/>
              <a:t>‹#›</a:t>
            </a:fld>
            <a:endParaRPr lang="en-US"/>
          </a:p>
        </p:txBody>
      </p:sp>
    </p:spTree>
    <p:extLst>
      <p:ext uri="{BB962C8B-B14F-4D97-AF65-F5344CB8AC3E}">
        <p14:creationId xmlns:p14="http://schemas.microsoft.com/office/powerpoint/2010/main" val="1583160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D35A13-6C7C-430B-A41C-2557313E8244}"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6215D-303A-4094-8277-61A1BBAFC8B5}" type="slidenum">
              <a:rPr lang="en-US" smtClean="0"/>
              <a:t>‹#›</a:t>
            </a:fld>
            <a:endParaRPr lang="en-US"/>
          </a:p>
        </p:txBody>
      </p:sp>
    </p:spTree>
    <p:extLst>
      <p:ext uri="{BB962C8B-B14F-4D97-AF65-F5344CB8AC3E}">
        <p14:creationId xmlns:p14="http://schemas.microsoft.com/office/powerpoint/2010/main" val="37113938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D35A13-6C7C-430B-A41C-2557313E8244}"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6215D-303A-4094-8277-61A1BBAFC8B5}" type="slidenum">
              <a:rPr lang="en-US" smtClean="0"/>
              <a:t>‹#›</a:t>
            </a:fld>
            <a:endParaRPr lang="en-US"/>
          </a:p>
        </p:txBody>
      </p:sp>
    </p:spTree>
    <p:extLst>
      <p:ext uri="{BB962C8B-B14F-4D97-AF65-F5344CB8AC3E}">
        <p14:creationId xmlns:p14="http://schemas.microsoft.com/office/powerpoint/2010/main" val="1125877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D35A13-6C7C-430B-A41C-2557313E8244}" type="datetimeFigureOut">
              <a:rPr lang="en-US" smtClean="0"/>
              <a:t>8/24/2022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B6215D-303A-4094-8277-61A1BBAFC8B5}" type="slidenum">
              <a:rPr lang="en-US" smtClean="0"/>
              <a:t>‹#›</a:t>
            </a:fld>
            <a:endParaRPr lang="en-US"/>
          </a:p>
        </p:txBody>
      </p:sp>
    </p:spTree>
    <p:extLst>
      <p:ext uri="{BB962C8B-B14F-4D97-AF65-F5344CB8AC3E}">
        <p14:creationId xmlns:p14="http://schemas.microsoft.com/office/powerpoint/2010/main" val="203532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D35A13-6C7C-430B-A41C-2557313E8244}"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6215D-303A-4094-8277-61A1BBAFC8B5}" type="slidenum">
              <a:rPr lang="en-US" smtClean="0"/>
              <a:t>‹#›</a:t>
            </a:fld>
            <a:endParaRPr lang="en-US"/>
          </a:p>
        </p:txBody>
      </p:sp>
    </p:spTree>
    <p:extLst>
      <p:ext uri="{BB962C8B-B14F-4D97-AF65-F5344CB8AC3E}">
        <p14:creationId xmlns:p14="http://schemas.microsoft.com/office/powerpoint/2010/main" val="17782469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D35A13-6C7C-430B-A41C-2557313E8244}" type="datetimeFigureOut">
              <a:rPr lang="en-US" smtClean="0"/>
              <a:t>8/24/2022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B6215D-303A-4094-8277-61A1BBAFC8B5}" type="slidenum">
              <a:rPr lang="en-US" smtClean="0"/>
              <a:t>‹#›</a:t>
            </a:fld>
            <a:endParaRPr lang="en-US"/>
          </a:p>
        </p:txBody>
      </p:sp>
    </p:spTree>
    <p:extLst>
      <p:ext uri="{BB962C8B-B14F-4D97-AF65-F5344CB8AC3E}">
        <p14:creationId xmlns:p14="http://schemas.microsoft.com/office/powerpoint/2010/main" val="2199298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D35A13-6C7C-430B-A41C-2557313E8244}" type="datetimeFigureOut">
              <a:rPr lang="en-US" smtClean="0"/>
              <a:t>8/24/2022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B6215D-303A-4094-8277-61A1BBAFC8B5}" type="slidenum">
              <a:rPr lang="en-US" smtClean="0"/>
              <a:t>‹#›</a:t>
            </a:fld>
            <a:endParaRPr lang="en-US"/>
          </a:p>
        </p:txBody>
      </p:sp>
    </p:spTree>
    <p:extLst>
      <p:ext uri="{BB962C8B-B14F-4D97-AF65-F5344CB8AC3E}">
        <p14:creationId xmlns:p14="http://schemas.microsoft.com/office/powerpoint/2010/main" val="4232349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D35A13-6C7C-430B-A41C-2557313E8244}" type="datetimeFigureOut">
              <a:rPr lang="en-US" smtClean="0"/>
              <a:t>8/24/2022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B6215D-303A-4094-8277-61A1BBAFC8B5}" type="slidenum">
              <a:rPr lang="en-US" smtClean="0"/>
              <a:t>‹#›</a:t>
            </a:fld>
            <a:endParaRPr lang="en-US"/>
          </a:p>
        </p:txBody>
      </p:sp>
    </p:spTree>
    <p:extLst>
      <p:ext uri="{BB962C8B-B14F-4D97-AF65-F5344CB8AC3E}">
        <p14:creationId xmlns:p14="http://schemas.microsoft.com/office/powerpoint/2010/main" val="1949244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D35A13-6C7C-430B-A41C-2557313E8244}"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6215D-303A-4094-8277-61A1BBAFC8B5}" type="slidenum">
              <a:rPr lang="en-US" smtClean="0"/>
              <a:t>‹#›</a:t>
            </a:fld>
            <a:endParaRPr lang="en-US"/>
          </a:p>
        </p:txBody>
      </p:sp>
    </p:spTree>
    <p:extLst>
      <p:ext uri="{BB962C8B-B14F-4D97-AF65-F5344CB8AC3E}">
        <p14:creationId xmlns:p14="http://schemas.microsoft.com/office/powerpoint/2010/main" val="186527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D35A13-6C7C-430B-A41C-2557313E8244}" type="datetimeFigureOut">
              <a:rPr lang="en-US" smtClean="0"/>
              <a:t>8/24/2022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B6215D-303A-4094-8277-61A1BBAFC8B5}" type="slidenum">
              <a:rPr lang="en-US" smtClean="0"/>
              <a:t>‹#›</a:t>
            </a:fld>
            <a:endParaRPr lang="en-US"/>
          </a:p>
        </p:txBody>
      </p:sp>
    </p:spTree>
    <p:extLst>
      <p:ext uri="{BB962C8B-B14F-4D97-AF65-F5344CB8AC3E}">
        <p14:creationId xmlns:p14="http://schemas.microsoft.com/office/powerpoint/2010/main" val="723559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D35A13-6C7C-430B-A41C-2557313E8244}" type="datetimeFigureOut">
              <a:rPr lang="en-US" smtClean="0"/>
              <a:t>8/24/2022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6215D-303A-4094-8277-61A1BBAFC8B5}" type="slidenum">
              <a:rPr lang="en-US" smtClean="0"/>
              <a:t>‹#›</a:t>
            </a:fld>
            <a:endParaRPr lang="en-US"/>
          </a:p>
        </p:txBody>
      </p:sp>
    </p:spTree>
    <p:extLst>
      <p:ext uri="{BB962C8B-B14F-4D97-AF65-F5344CB8AC3E}">
        <p14:creationId xmlns:p14="http://schemas.microsoft.com/office/powerpoint/2010/main" val="835700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18" Type="http://schemas.openxmlformats.org/officeDocument/2006/relationships/image" Target="../media/image42.png"/><Relationship Id="rId3" Type="http://schemas.openxmlformats.org/officeDocument/2006/relationships/image" Target="../media/image27.sv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sv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30.png"/><Relationship Id="rId11" Type="http://schemas.openxmlformats.org/officeDocument/2006/relationships/image" Target="../media/image35.svg"/><Relationship Id="rId5" Type="http://schemas.openxmlformats.org/officeDocument/2006/relationships/image" Target="../media/image29.svg"/><Relationship Id="rId15" Type="http://schemas.openxmlformats.org/officeDocument/2006/relationships/image" Target="../media/image39.svg"/><Relationship Id="rId10" Type="http://schemas.openxmlformats.org/officeDocument/2006/relationships/image" Target="../media/image34.png"/><Relationship Id="rId19" Type="http://schemas.openxmlformats.org/officeDocument/2006/relationships/image" Target="../media/image43.sv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hyperlink" Target="http://www.commcare.ca/" TargetMode="External"/><Relationship Id="rId3" Type="http://schemas.openxmlformats.org/officeDocument/2006/relationships/image" Target="../media/image3.png"/><Relationship Id="rId7" Type="http://schemas.openxmlformats.org/officeDocument/2006/relationships/hyperlink" Target="mailto:k.peterson@commcare.ca" TargetMode="External"/><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hyperlink" Target="mailto:volunteer@commcare.ca" TargetMode="External"/><Relationship Id="rId5" Type="http://schemas.openxmlformats.org/officeDocument/2006/relationships/hyperlink" Target="mailto:c.williams@commcare.ca" TargetMode="External"/><Relationship Id="rId10" Type="http://schemas.openxmlformats.org/officeDocument/2006/relationships/image" Target="../media/image47.png"/><Relationship Id="rId4" Type="http://schemas.openxmlformats.org/officeDocument/2006/relationships/image" Target="../media/image45.png"/><Relationship Id="rId9" Type="http://schemas.openxmlformats.org/officeDocument/2006/relationships/image" Target="../media/image46.jpe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ohtnorthumberland.ca/en/ohtn/volunteer-peer-support-program.aspx"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43682" y="4904178"/>
            <a:ext cx="4019587" cy="926738"/>
          </a:xfrm>
          <a:prstGeom prst="rect">
            <a:avLst/>
          </a:prstGeom>
        </p:spPr>
      </p:pic>
      <p:sp>
        <p:nvSpPr>
          <p:cNvPr id="7" name="Rectangle 6"/>
          <p:cNvSpPr/>
          <p:nvPr/>
        </p:nvSpPr>
        <p:spPr>
          <a:xfrm>
            <a:off x="-80475" y="3959913"/>
            <a:ext cx="12405360" cy="152983"/>
          </a:xfrm>
          <a:prstGeom prst="rect">
            <a:avLst/>
          </a:prstGeom>
          <a:solidFill>
            <a:srgbClr val="01788B"/>
          </a:solidFill>
          <a:ln>
            <a:solidFill>
              <a:srgbClr val="017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0475" y="0"/>
            <a:ext cx="12403938" cy="1004710"/>
          </a:xfrm>
          <a:prstGeom prst="rect">
            <a:avLst/>
          </a:prstGeom>
          <a:solidFill>
            <a:srgbClr val="01788B"/>
          </a:solidFill>
          <a:ln>
            <a:solidFill>
              <a:srgbClr val="017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Leelawadee" panose="020B0502040204020203" pitchFamily="34" charset="-34"/>
                <a:cs typeface="Leelawadee" panose="020B0502040204020203" pitchFamily="34" charset="-34"/>
              </a:rPr>
              <a:t>Community Care Northumberland Presenting:</a:t>
            </a:r>
            <a:endParaRPr lang="en-US" sz="2000" b="1" dirty="0">
              <a:latin typeface="Leelawadee" panose="020B0502040204020203" pitchFamily="34" charset="-34"/>
              <a:cs typeface="Leelawadee" panose="020B0502040204020203" pitchFamily="34" charset="-34"/>
            </a:endParaRPr>
          </a:p>
        </p:txBody>
      </p:sp>
      <p:pic>
        <p:nvPicPr>
          <p:cNvPr id="11" name="Picture 2" descr="Wrap Canada">
            <a:extLst>
              <a:ext uri="{FF2B5EF4-FFF2-40B4-BE49-F238E27FC236}">
                <a16:creationId xmlns:a16="http://schemas.microsoft.com/office/drawing/2014/main" id="{EC34BA03-5240-E4E5-D2D2-9AEDD33CE0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8482" y="1623861"/>
            <a:ext cx="1900184" cy="19001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picture containing drawing, food&#10;&#10;Description automatically generated">
            <a:extLst>
              <a:ext uri="{FF2B5EF4-FFF2-40B4-BE49-F238E27FC236}">
                <a16:creationId xmlns:a16="http://schemas.microsoft.com/office/drawing/2014/main" id="{7B0EF28C-3DAF-3E65-D292-816275A1A44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6179" y="5864842"/>
            <a:ext cx="1957702" cy="610894"/>
          </a:xfrm>
          <a:prstGeom prst="rect">
            <a:avLst/>
          </a:prstGeom>
          <a:noFill/>
          <a:ln>
            <a:noFill/>
          </a:ln>
        </p:spPr>
      </p:pic>
      <p:sp>
        <p:nvSpPr>
          <p:cNvPr id="15" name="TextBox 14">
            <a:extLst>
              <a:ext uri="{FF2B5EF4-FFF2-40B4-BE49-F238E27FC236}">
                <a16:creationId xmlns:a16="http://schemas.microsoft.com/office/drawing/2014/main" id="{A24AE689-D589-C2D0-0EF1-DE75BFC8F606}"/>
              </a:ext>
            </a:extLst>
          </p:cNvPr>
          <p:cNvSpPr txBox="1"/>
          <p:nvPr/>
        </p:nvSpPr>
        <p:spPr>
          <a:xfrm>
            <a:off x="5093904" y="4572510"/>
            <a:ext cx="2055180" cy="369332"/>
          </a:xfrm>
          <a:prstGeom prst="rect">
            <a:avLst/>
          </a:prstGeom>
          <a:noFill/>
        </p:spPr>
        <p:txBody>
          <a:bodyPr wrap="square">
            <a:spAutoFit/>
          </a:bodyPr>
          <a:lstStyle/>
          <a:p>
            <a:r>
              <a:rPr lang="en-CA" sz="1800" b="1" dirty="0">
                <a:solidFill>
                  <a:srgbClr val="51BA76"/>
                </a:solidFill>
                <a:latin typeface="Leelawadee UI" panose="020B0502040204020203" pitchFamily="34" charset="-34"/>
                <a:cs typeface="Leelawadee UI" panose="020B0502040204020203" pitchFamily="34" charset="-34"/>
              </a:rPr>
              <a:t>SUPPORTED BY</a:t>
            </a:r>
            <a:endParaRPr lang="en-CA" dirty="0"/>
          </a:p>
        </p:txBody>
      </p:sp>
      <p:sp>
        <p:nvSpPr>
          <p:cNvPr id="2" name="TextBox 1">
            <a:extLst>
              <a:ext uri="{FF2B5EF4-FFF2-40B4-BE49-F238E27FC236}">
                <a16:creationId xmlns:a16="http://schemas.microsoft.com/office/drawing/2014/main" id="{77D6ACCD-5091-A781-D6CF-05D95E97C5FB}"/>
              </a:ext>
            </a:extLst>
          </p:cNvPr>
          <p:cNvSpPr txBox="1"/>
          <p:nvPr/>
        </p:nvSpPr>
        <p:spPr>
          <a:xfrm>
            <a:off x="483328" y="4585092"/>
            <a:ext cx="2885243" cy="1692771"/>
          </a:xfrm>
          <a:prstGeom prst="rect">
            <a:avLst/>
          </a:prstGeom>
          <a:noFill/>
        </p:spPr>
        <p:txBody>
          <a:bodyPr wrap="square" rtlCol="0">
            <a:spAutoFit/>
          </a:bodyPr>
          <a:lstStyle/>
          <a:p>
            <a:pPr algn="ctr"/>
            <a:r>
              <a:rPr lang="en-US" sz="2400" b="1" dirty="0">
                <a:latin typeface="Leelawadee" panose="020B0502040204020203" pitchFamily="34" charset="-34"/>
                <a:cs typeface="Leelawadee" panose="020B0502040204020203" pitchFamily="34" charset="-34"/>
              </a:rPr>
              <a:t>Northumberland’s Volunteer Peer Support Initiative</a:t>
            </a:r>
          </a:p>
          <a:p>
            <a:pPr algn="ctr"/>
            <a:r>
              <a:rPr lang="en-US" sz="1600" b="1" dirty="0" err="1">
                <a:latin typeface="Leelawadee" panose="020B0502040204020203" pitchFamily="34" charset="-34"/>
                <a:cs typeface="Leelawadee" panose="020B0502040204020203" pitchFamily="34" charset="-34"/>
              </a:rPr>
              <a:t>WrapAround</a:t>
            </a:r>
            <a:r>
              <a:rPr lang="en-US" sz="1600" b="1" dirty="0">
                <a:latin typeface="Leelawadee" panose="020B0502040204020203" pitchFamily="34" charset="-34"/>
                <a:cs typeface="Leelawadee" panose="020B0502040204020203" pitchFamily="34" charset="-34"/>
              </a:rPr>
              <a:t> for Older Adults </a:t>
            </a:r>
          </a:p>
        </p:txBody>
      </p:sp>
      <p:sp>
        <p:nvSpPr>
          <p:cNvPr id="3" name="TextBox 2">
            <a:extLst>
              <a:ext uri="{FF2B5EF4-FFF2-40B4-BE49-F238E27FC236}">
                <a16:creationId xmlns:a16="http://schemas.microsoft.com/office/drawing/2014/main" id="{18D54D67-BA16-ED06-0E72-5EF2D44DF9BA}"/>
              </a:ext>
            </a:extLst>
          </p:cNvPr>
          <p:cNvSpPr txBox="1"/>
          <p:nvPr/>
        </p:nvSpPr>
        <p:spPr>
          <a:xfrm>
            <a:off x="8538380" y="4734481"/>
            <a:ext cx="2885243" cy="1569660"/>
          </a:xfrm>
          <a:prstGeom prst="rect">
            <a:avLst/>
          </a:prstGeom>
          <a:noFill/>
        </p:spPr>
        <p:txBody>
          <a:bodyPr wrap="square" rtlCol="0">
            <a:spAutoFit/>
          </a:bodyPr>
          <a:lstStyle/>
          <a:p>
            <a:pPr algn="ctr"/>
            <a:r>
              <a:rPr lang="en-CA" sz="2400" b="1" dirty="0">
                <a:latin typeface="Leelawadee" panose="020B0502040204020203" pitchFamily="34" charset="-34"/>
                <a:cs typeface="Leelawadee" panose="020B0502040204020203" pitchFamily="34" charset="-34"/>
              </a:rPr>
              <a:t>Community Care Programs and Volunteer Recruitment</a:t>
            </a:r>
          </a:p>
        </p:txBody>
      </p:sp>
      <p:pic>
        <p:nvPicPr>
          <p:cNvPr id="4" name="Picture 3">
            <a:extLst>
              <a:ext uri="{FF2B5EF4-FFF2-40B4-BE49-F238E27FC236}">
                <a16:creationId xmlns:a16="http://schemas.microsoft.com/office/drawing/2014/main" id="{A9FFEBD1-9288-D7A3-5D02-735414478EF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56441" y="937500"/>
            <a:ext cx="2956098" cy="3098904"/>
          </a:xfrm>
          <a:prstGeom prst="rect">
            <a:avLst/>
          </a:prstGeom>
        </p:spPr>
      </p:pic>
      <p:pic>
        <p:nvPicPr>
          <p:cNvPr id="5" name="Picture 4">
            <a:extLst>
              <a:ext uri="{FF2B5EF4-FFF2-40B4-BE49-F238E27FC236}">
                <a16:creationId xmlns:a16="http://schemas.microsoft.com/office/drawing/2014/main" id="{AFC9ABF1-2011-9DFC-0995-B687C0218B40}"/>
              </a:ext>
            </a:extLst>
          </p:cNvPr>
          <p:cNvPicPr>
            <a:picLocks noChangeAspect="1"/>
          </p:cNvPicPr>
          <p:nvPr/>
        </p:nvPicPr>
        <p:blipFill>
          <a:blip r:embed="rId6" cstate="print">
            <a:extLst>
              <a:ext uri="{28A0092B-C50C-407E-A947-70E740481C1C}">
                <a14:useLocalDpi xmlns:a14="http://schemas.microsoft.com/office/drawing/2010/main" val="0"/>
              </a:ext>
            </a:extLst>
          </a:blip>
          <a:srcRect t="14634" b="14634"/>
          <a:stretch/>
        </p:blipFill>
        <p:spPr>
          <a:xfrm>
            <a:off x="3112539" y="1000487"/>
            <a:ext cx="6244983" cy="3026568"/>
          </a:xfrm>
          <a:prstGeom prst="rect">
            <a:avLst/>
          </a:prstGeom>
        </p:spPr>
      </p:pic>
      <p:pic>
        <p:nvPicPr>
          <p:cNvPr id="8" name="Picture 7">
            <a:extLst>
              <a:ext uri="{FF2B5EF4-FFF2-40B4-BE49-F238E27FC236}">
                <a16:creationId xmlns:a16="http://schemas.microsoft.com/office/drawing/2014/main" id="{46E909E6-A9CA-B244-3F17-3C950D35DA90}"/>
              </a:ext>
            </a:extLst>
          </p:cNvPr>
          <p:cNvPicPr>
            <a:picLocks noChangeAspect="1"/>
          </p:cNvPicPr>
          <p:nvPr/>
        </p:nvPicPr>
        <p:blipFill>
          <a:blip r:embed="rId7" cstate="print">
            <a:extLst>
              <a:ext uri="{28A0092B-C50C-407E-A947-70E740481C1C}">
                <a14:useLocalDpi xmlns:a14="http://schemas.microsoft.com/office/drawing/2010/main" val="0"/>
              </a:ext>
            </a:extLst>
          </a:blip>
          <a:srcRect t="7083" b="7083"/>
          <a:stretch/>
        </p:blipFill>
        <p:spPr>
          <a:xfrm>
            <a:off x="9144943" y="972112"/>
            <a:ext cx="2890616" cy="3134032"/>
          </a:xfrm>
          <a:prstGeom prst="rect">
            <a:avLst/>
          </a:prstGeom>
        </p:spPr>
      </p:pic>
    </p:spTree>
    <p:extLst>
      <p:ext uri="{BB962C8B-B14F-4D97-AF65-F5344CB8AC3E}">
        <p14:creationId xmlns:p14="http://schemas.microsoft.com/office/powerpoint/2010/main" val="6288861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8C0ECA-EAA7-8F11-6283-C5E5BA87EB51}"/>
              </a:ext>
            </a:extLst>
          </p:cNvPr>
          <p:cNvSpPr/>
          <p:nvPr/>
        </p:nvSpPr>
        <p:spPr>
          <a:xfrm>
            <a:off x="-80475" y="0"/>
            <a:ext cx="12403938" cy="1004710"/>
          </a:xfrm>
          <a:prstGeom prst="rect">
            <a:avLst/>
          </a:prstGeom>
          <a:solidFill>
            <a:srgbClr val="01788B"/>
          </a:solidFill>
          <a:ln>
            <a:solidFill>
              <a:srgbClr val="017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Leelawadee" panose="020B0502040204020203" pitchFamily="34" charset="-34"/>
                <a:cs typeface="Leelawadee" panose="020B0502040204020203" pitchFamily="34" charset="-34"/>
              </a:rPr>
              <a:t>How Does The </a:t>
            </a:r>
            <a:r>
              <a:rPr lang="en-US" sz="3200" b="1" dirty="0" err="1">
                <a:solidFill>
                  <a:schemeClr val="bg1"/>
                </a:solidFill>
                <a:latin typeface="Leelawadee" panose="020B0502040204020203" pitchFamily="34" charset="-34"/>
                <a:cs typeface="Leelawadee" panose="020B0502040204020203" pitchFamily="34" charset="-34"/>
              </a:rPr>
              <a:t>WrapAround</a:t>
            </a:r>
            <a:r>
              <a:rPr lang="en-US" sz="3200" b="1" dirty="0">
                <a:solidFill>
                  <a:schemeClr val="bg1"/>
                </a:solidFill>
                <a:latin typeface="Leelawadee" panose="020B0502040204020203" pitchFamily="34" charset="-34"/>
                <a:cs typeface="Leelawadee" panose="020B0502040204020203" pitchFamily="34" charset="-34"/>
              </a:rPr>
              <a:t> Process Work?</a:t>
            </a:r>
          </a:p>
        </p:txBody>
      </p:sp>
      <p:sp>
        <p:nvSpPr>
          <p:cNvPr id="3" name="TextBox 2">
            <a:extLst>
              <a:ext uri="{FF2B5EF4-FFF2-40B4-BE49-F238E27FC236}">
                <a16:creationId xmlns:a16="http://schemas.microsoft.com/office/drawing/2014/main" id="{E2F0FF67-9075-B1B6-C8D3-0FB33CABBAC0}"/>
              </a:ext>
            </a:extLst>
          </p:cNvPr>
          <p:cNvSpPr txBox="1"/>
          <p:nvPr/>
        </p:nvSpPr>
        <p:spPr>
          <a:xfrm>
            <a:off x="1122348" y="1587074"/>
            <a:ext cx="9947304" cy="4829014"/>
          </a:xfrm>
          <a:prstGeom prst="rect">
            <a:avLst/>
          </a:prstGeom>
          <a:noFill/>
        </p:spPr>
        <p:txBody>
          <a:bodyPr wrap="square">
            <a:spAutoFit/>
          </a:bodyPr>
          <a:lstStyle/>
          <a:p>
            <a:pPr indent="-228600">
              <a:lnSpc>
                <a:spcPct val="90000"/>
              </a:lnSpc>
              <a:buFont typeface="Arial" panose="020B0604020202020204" pitchFamily="34" charset="0"/>
              <a:buChar char="•"/>
            </a:pPr>
            <a:r>
              <a:rPr lang="en-US" sz="1800" dirty="0">
                <a:solidFill>
                  <a:srgbClr val="14304E"/>
                </a:solidFill>
                <a:latin typeface="Leelawadee" panose="020B0502040204020203" pitchFamily="34" charset="-34"/>
                <a:cs typeface="Leelawadee" panose="020B0502040204020203" pitchFamily="34" charset="-34"/>
              </a:rPr>
              <a:t>The team brainstorms strategies or options that build on the strengths and resources of the older adult and their team </a:t>
            </a:r>
          </a:p>
          <a:p>
            <a:pPr>
              <a:lnSpc>
                <a:spcPct val="90000"/>
              </a:lnSpc>
            </a:pPr>
            <a:endParaRPr lang="en-US" sz="1800" dirty="0">
              <a:solidFill>
                <a:srgbClr val="14304E"/>
              </a:solidFill>
              <a:latin typeface="Leelawadee" panose="020B0502040204020203" pitchFamily="34" charset="-34"/>
              <a:cs typeface="Leelawadee" panose="020B0502040204020203" pitchFamily="34" charset="-34"/>
            </a:endParaRPr>
          </a:p>
          <a:p>
            <a:pPr indent="-228600">
              <a:lnSpc>
                <a:spcPct val="90000"/>
              </a:lnSpc>
              <a:buFont typeface="Arial" panose="020B0604020202020204" pitchFamily="34" charset="0"/>
              <a:buChar char="•"/>
            </a:pPr>
            <a:r>
              <a:rPr lang="en-US" dirty="0">
                <a:solidFill>
                  <a:srgbClr val="14304E"/>
                </a:solidFill>
                <a:latin typeface="Leelawadee" panose="020B0502040204020203" pitchFamily="34" charset="-34"/>
                <a:cs typeface="Leelawadee" panose="020B0502040204020203" pitchFamily="34" charset="-34"/>
              </a:rPr>
              <a:t>Key to the success of </a:t>
            </a:r>
            <a:r>
              <a:rPr lang="en-US" dirty="0" err="1">
                <a:solidFill>
                  <a:srgbClr val="14304E"/>
                </a:solidFill>
                <a:latin typeface="Leelawadee" panose="020B0502040204020203" pitchFamily="34" charset="-34"/>
                <a:cs typeface="Leelawadee" panose="020B0502040204020203" pitchFamily="34" charset="-34"/>
              </a:rPr>
              <a:t>WrapAround</a:t>
            </a:r>
            <a:r>
              <a:rPr lang="en-US" dirty="0">
                <a:solidFill>
                  <a:srgbClr val="14304E"/>
                </a:solidFill>
                <a:latin typeface="Leelawadee" panose="020B0502040204020203" pitchFamily="34" charset="-34"/>
                <a:cs typeface="Leelawadee" panose="020B0502040204020203" pitchFamily="34" charset="-34"/>
              </a:rPr>
              <a:t> is that the older adult pick who will be on their team, what they want to work on, the strategies that they want in their Action Plan and how fast they want to work on that plan. </a:t>
            </a:r>
          </a:p>
          <a:p>
            <a:pPr>
              <a:lnSpc>
                <a:spcPct val="90000"/>
              </a:lnSpc>
            </a:pPr>
            <a:endParaRPr lang="en-US" dirty="0">
              <a:solidFill>
                <a:srgbClr val="14304E"/>
              </a:solidFill>
              <a:latin typeface="Leelawadee" panose="020B0502040204020203" pitchFamily="34" charset="-34"/>
              <a:cs typeface="Leelawadee" panose="020B0502040204020203" pitchFamily="34" charset="-34"/>
            </a:endParaRPr>
          </a:p>
          <a:p>
            <a:pPr indent="-228600">
              <a:lnSpc>
                <a:spcPct val="90000"/>
              </a:lnSpc>
              <a:buFont typeface="Arial" panose="020B0604020202020204" pitchFamily="34" charset="0"/>
              <a:buChar char="•"/>
            </a:pPr>
            <a:r>
              <a:rPr lang="en-US" sz="1800" dirty="0">
                <a:solidFill>
                  <a:srgbClr val="14304E"/>
                </a:solidFill>
                <a:latin typeface="Leelawadee" panose="020B0502040204020203" pitchFamily="34" charset="-34"/>
                <a:cs typeface="Leelawadee" panose="020B0502040204020203" pitchFamily="34" charset="-34"/>
              </a:rPr>
              <a:t>The older adult’s team meets on average at leas</a:t>
            </a:r>
            <a:r>
              <a:rPr lang="en-US" dirty="0">
                <a:solidFill>
                  <a:srgbClr val="14304E"/>
                </a:solidFill>
                <a:latin typeface="Leelawadee" panose="020B0502040204020203" pitchFamily="34" charset="-34"/>
                <a:cs typeface="Leelawadee" panose="020B0502040204020203" pitchFamily="34" charset="-34"/>
              </a:rPr>
              <a:t>t once a month to both develop and then review their Action Plan. </a:t>
            </a:r>
          </a:p>
          <a:p>
            <a:pPr>
              <a:lnSpc>
                <a:spcPct val="90000"/>
              </a:lnSpc>
            </a:pPr>
            <a:endParaRPr lang="en-US" dirty="0">
              <a:solidFill>
                <a:srgbClr val="14304E"/>
              </a:solidFill>
              <a:latin typeface="Leelawadee" panose="020B0502040204020203" pitchFamily="34" charset="-34"/>
              <a:cs typeface="Leelawadee" panose="020B0502040204020203" pitchFamily="34" charset="-34"/>
            </a:endParaRPr>
          </a:p>
          <a:p>
            <a:pPr indent="-228600">
              <a:lnSpc>
                <a:spcPct val="90000"/>
              </a:lnSpc>
              <a:buFont typeface="Arial" panose="020B0604020202020204" pitchFamily="34" charset="0"/>
              <a:buChar char="•"/>
            </a:pPr>
            <a:r>
              <a:rPr lang="en-US" sz="1800" dirty="0">
                <a:solidFill>
                  <a:srgbClr val="14304E"/>
                </a:solidFill>
                <a:latin typeface="Leelawadee" panose="020B0502040204020203" pitchFamily="34" charset="-34"/>
                <a:cs typeface="Leelawadee" panose="020B0502040204020203" pitchFamily="34" charset="-34"/>
              </a:rPr>
              <a:t>It is impor</a:t>
            </a:r>
            <a:r>
              <a:rPr lang="en-US" dirty="0">
                <a:solidFill>
                  <a:srgbClr val="14304E"/>
                </a:solidFill>
                <a:latin typeface="Leelawadee" panose="020B0502040204020203" pitchFamily="34" charset="-34"/>
                <a:cs typeface="Leelawadee" panose="020B0502040204020203" pitchFamily="34" charset="-34"/>
              </a:rPr>
              <a:t>tant to track success with respect to the plan put in place to address the needs that the older adult has identified. </a:t>
            </a:r>
          </a:p>
          <a:p>
            <a:pPr>
              <a:lnSpc>
                <a:spcPct val="90000"/>
              </a:lnSpc>
            </a:pPr>
            <a:endParaRPr lang="en-US" sz="1800" dirty="0">
              <a:solidFill>
                <a:srgbClr val="14304E"/>
              </a:solidFill>
              <a:latin typeface="Leelawadee" panose="020B0502040204020203" pitchFamily="34" charset="-34"/>
              <a:cs typeface="Leelawadee" panose="020B0502040204020203" pitchFamily="34" charset="-34"/>
            </a:endParaRPr>
          </a:p>
          <a:p>
            <a:pPr indent="-228600">
              <a:lnSpc>
                <a:spcPct val="90000"/>
              </a:lnSpc>
              <a:buFont typeface="Arial" panose="020B0604020202020204" pitchFamily="34" charset="0"/>
              <a:buChar char="•"/>
            </a:pPr>
            <a:r>
              <a:rPr lang="en-US" sz="1800" dirty="0">
                <a:solidFill>
                  <a:srgbClr val="14304E"/>
                </a:solidFill>
                <a:latin typeface="Leelawadee" panose="020B0502040204020203" pitchFamily="34" charset="-34"/>
                <a:cs typeface="Leelawadee" panose="020B0502040204020203" pitchFamily="34" charset="-34"/>
              </a:rPr>
              <a:t>One of the primary reasons that the </a:t>
            </a:r>
            <a:r>
              <a:rPr lang="en-US" sz="1800" dirty="0" err="1">
                <a:solidFill>
                  <a:srgbClr val="14304E"/>
                </a:solidFill>
                <a:latin typeface="Leelawadee" panose="020B0502040204020203" pitchFamily="34" charset="-34"/>
                <a:cs typeface="Leelawadee" panose="020B0502040204020203" pitchFamily="34" charset="-34"/>
              </a:rPr>
              <a:t>WrapAround</a:t>
            </a:r>
            <a:r>
              <a:rPr lang="en-US" sz="1800" dirty="0">
                <a:solidFill>
                  <a:srgbClr val="14304E"/>
                </a:solidFill>
                <a:latin typeface="Leelawadee" panose="020B0502040204020203" pitchFamily="34" charset="-34"/>
                <a:cs typeface="Leelawadee" panose="020B0502040204020203" pitchFamily="34" charset="-34"/>
              </a:rPr>
              <a:t> process has been so successful is that it makes the necessary shift from collaboration to integration </a:t>
            </a:r>
          </a:p>
          <a:p>
            <a:pPr indent="-228600">
              <a:lnSpc>
                <a:spcPct val="90000"/>
              </a:lnSpc>
              <a:buFont typeface="Arial" panose="020B0604020202020204" pitchFamily="34" charset="0"/>
              <a:buChar char="•"/>
            </a:pPr>
            <a:endParaRPr lang="en-US" dirty="0">
              <a:solidFill>
                <a:srgbClr val="14304E"/>
              </a:solidFill>
              <a:latin typeface="Leelawadee" panose="020B0502040204020203" pitchFamily="34" charset="-34"/>
              <a:cs typeface="Leelawadee" panose="020B0502040204020203" pitchFamily="34" charset="-34"/>
            </a:endParaRPr>
          </a:p>
          <a:p>
            <a:pPr indent="-228600">
              <a:lnSpc>
                <a:spcPct val="90000"/>
              </a:lnSpc>
              <a:buFont typeface="Arial" panose="020B0604020202020204" pitchFamily="34" charset="0"/>
              <a:buChar char="•"/>
            </a:pPr>
            <a:r>
              <a:rPr lang="en-US" sz="1800" dirty="0">
                <a:solidFill>
                  <a:srgbClr val="14304E"/>
                </a:solidFill>
                <a:latin typeface="Leelawadee" panose="020B0502040204020203" pitchFamily="34" charset="-34"/>
                <a:cs typeface="Leelawadee" panose="020B0502040204020203" pitchFamily="34" charset="-34"/>
              </a:rPr>
              <a:t>Another reason for its success is that the service </a:t>
            </a:r>
            <a:r>
              <a:rPr lang="en-US" dirty="0">
                <a:solidFill>
                  <a:srgbClr val="14304E"/>
                </a:solidFill>
                <a:latin typeface="Leelawadee" panose="020B0502040204020203" pitchFamily="34" charset="-34"/>
                <a:cs typeface="Leelawadee" panose="020B0502040204020203" pitchFamily="34" charset="-34"/>
              </a:rPr>
              <a:t>system supports the local community and the neighborhood that the older adult lives in to get involved and take charge of this initiative</a:t>
            </a:r>
            <a:endParaRPr lang="en-US" sz="1800" dirty="0">
              <a:solidFill>
                <a:srgbClr val="14304E"/>
              </a:solidFill>
              <a:latin typeface="Leelawadee" panose="020B0502040204020203" pitchFamily="34" charset="-34"/>
              <a:cs typeface="Leelawadee" panose="020B0502040204020203" pitchFamily="34" charset="-34"/>
            </a:endParaRPr>
          </a:p>
          <a:p>
            <a:pPr>
              <a:lnSpc>
                <a:spcPct val="90000"/>
              </a:lnSpc>
            </a:pPr>
            <a:endParaRPr lang="en-US" sz="1800" dirty="0">
              <a:solidFill>
                <a:srgbClr val="14304E"/>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1605167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7CE4F9F-92DF-F5B7-C17E-58D0D93B28D5}"/>
              </a:ext>
            </a:extLst>
          </p:cNvPr>
          <p:cNvSpPr/>
          <p:nvPr/>
        </p:nvSpPr>
        <p:spPr>
          <a:xfrm>
            <a:off x="-80475" y="0"/>
            <a:ext cx="12403938" cy="1004710"/>
          </a:xfrm>
          <a:prstGeom prst="rect">
            <a:avLst/>
          </a:prstGeom>
          <a:solidFill>
            <a:srgbClr val="01788B"/>
          </a:solidFill>
          <a:ln>
            <a:solidFill>
              <a:srgbClr val="017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atin typeface="Leelawadee" panose="020B0502040204020203" pitchFamily="34" charset="-34"/>
                <a:cs typeface="Leelawadee" panose="020B0502040204020203" pitchFamily="34" charset="-34"/>
              </a:rPr>
              <a:t>The Guiding Principles of </a:t>
            </a:r>
            <a:r>
              <a:rPr lang="en-CA" sz="3200" b="1" dirty="0" err="1">
                <a:latin typeface="Leelawadee" panose="020B0502040204020203" pitchFamily="34" charset="-34"/>
                <a:cs typeface="Leelawadee" panose="020B0502040204020203" pitchFamily="34" charset="-34"/>
              </a:rPr>
              <a:t>WrapAround</a:t>
            </a:r>
            <a:endParaRPr lang="en-US" sz="1600" b="1" dirty="0">
              <a:latin typeface="Leelawadee" panose="020B0502040204020203" pitchFamily="34" charset="-34"/>
              <a:cs typeface="Leelawadee" panose="020B0502040204020203" pitchFamily="34" charset="-34"/>
            </a:endParaRPr>
          </a:p>
        </p:txBody>
      </p:sp>
      <p:graphicFrame>
        <p:nvGraphicFramePr>
          <p:cNvPr id="3" name="Table 2">
            <a:extLst>
              <a:ext uri="{FF2B5EF4-FFF2-40B4-BE49-F238E27FC236}">
                <a16:creationId xmlns:a16="http://schemas.microsoft.com/office/drawing/2014/main" id="{A3C6F90A-7C70-CDAD-4E93-D89E25180B38}"/>
              </a:ext>
            </a:extLst>
          </p:cNvPr>
          <p:cNvGraphicFramePr>
            <a:graphicFrameLocks noGrp="1"/>
          </p:cNvGraphicFramePr>
          <p:nvPr>
            <p:extLst>
              <p:ext uri="{D42A27DB-BD31-4B8C-83A1-F6EECF244321}">
                <p14:modId xmlns:p14="http://schemas.microsoft.com/office/powerpoint/2010/main" val="976165441"/>
              </p:ext>
            </p:extLst>
          </p:nvPr>
        </p:nvGraphicFramePr>
        <p:xfrm>
          <a:off x="370840" y="1168400"/>
          <a:ext cx="7980680" cy="5512512"/>
        </p:xfrm>
        <a:graphic>
          <a:graphicData uri="http://schemas.openxmlformats.org/drawingml/2006/table">
            <a:tbl>
              <a:tblPr firstRow="1" firstCol="1" bandRow="1">
                <a:tableStyleId>{5C22544A-7EE6-4342-B048-85BDC9FD1C3A}</a:tableStyleId>
              </a:tblPr>
              <a:tblGrid>
                <a:gridCol w="3990340">
                  <a:extLst>
                    <a:ext uri="{9D8B030D-6E8A-4147-A177-3AD203B41FA5}">
                      <a16:colId xmlns:a16="http://schemas.microsoft.com/office/drawing/2014/main" val="3026387836"/>
                    </a:ext>
                  </a:extLst>
                </a:gridCol>
                <a:gridCol w="3990340">
                  <a:extLst>
                    <a:ext uri="{9D8B030D-6E8A-4147-A177-3AD203B41FA5}">
                      <a16:colId xmlns:a16="http://schemas.microsoft.com/office/drawing/2014/main" val="4272829029"/>
                    </a:ext>
                  </a:extLst>
                </a:gridCol>
              </a:tblGrid>
              <a:tr h="1050002">
                <a:tc>
                  <a:txBody>
                    <a:bodyPr/>
                    <a:lstStyle/>
                    <a:p>
                      <a:pPr marL="0" lvl="0" indent="0">
                        <a:lnSpc>
                          <a:spcPct val="107000"/>
                        </a:lnSpc>
                        <a:spcAft>
                          <a:spcPts val="0"/>
                        </a:spcAft>
                        <a:buFont typeface="+mj-lt"/>
                        <a:buNone/>
                      </a:pPr>
                      <a:r>
                        <a:rPr lang="en-GB" sz="1200" b="1" dirty="0">
                          <a:solidFill>
                            <a:schemeClr val="bg1"/>
                          </a:solidFill>
                          <a:effectLst/>
                          <a:latin typeface="Leelawadee" panose="020B0502040204020203" pitchFamily="34" charset="-34"/>
                          <a:cs typeface="Leelawadee" panose="020B0502040204020203" pitchFamily="34" charset="-34"/>
                        </a:rPr>
                        <a:t>1. Family/Senior Voice and Choice</a:t>
                      </a:r>
                      <a:endParaRPr lang="en-CA" sz="1200" b="1" dirty="0">
                        <a:solidFill>
                          <a:schemeClr val="bg1"/>
                        </a:solidFill>
                        <a:effectLst/>
                        <a:latin typeface="Leelawadee" panose="020B0502040204020203" pitchFamily="34" charset="-34"/>
                        <a:cs typeface="Leelawadee" panose="020B0502040204020203" pitchFamily="34" charset="-34"/>
                      </a:endParaRPr>
                    </a:p>
                    <a:p>
                      <a:pPr>
                        <a:lnSpc>
                          <a:spcPct val="107000"/>
                        </a:lnSpc>
                        <a:spcAft>
                          <a:spcPts val="0"/>
                        </a:spcAft>
                      </a:pPr>
                      <a:r>
                        <a:rPr lang="en-GB" sz="1200" b="1" dirty="0">
                          <a:solidFill>
                            <a:schemeClr val="bg1"/>
                          </a:solidFill>
                          <a:effectLst/>
                          <a:latin typeface="Leelawadee" panose="020B0502040204020203" pitchFamily="34" charset="-34"/>
                          <a:cs typeface="Leelawadee" panose="020B0502040204020203" pitchFamily="34" charset="-34"/>
                        </a:rPr>
                        <a:t>This affirms that the senior is the expert of their own situations and should be integral to the process.</a:t>
                      </a:r>
                      <a:endParaRPr lang="en-CA" sz="1200" b="1" dirty="0">
                        <a:solidFill>
                          <a:schemeClr val="bg1"/>
                        </a:solidFill>
                        <a:effectLst/>
                        <a:latin typeface="Leelawadee" panose="020B0502040204020203" pitchFamily="34" charset="-34"/>
                        <a:ea typeface="Calibri" panose="020F0502020204030204" pitchFamily="34" charset="0"/>
                        <a:cs typeface="Leelawadee" panose="020B0502040204020203" pitchFamily="34" charset="-34"/>
                      </a:endParaRPr>
                    </a:p>
                  </a:txBody>
                  <a:tcPr marL="64769" marR="64769" marT="0" marB="0">
                    <a:solidFill>
                      <a:srgbClr val="4CBB75"/>
                    </a:solidFill>
                  </a:tcPr>
                </a:tc>
                <a:tc>
                  <a:txBody>
                    <a:bodyPr/>
                    <a:lstStyle/>
                    <a:p>
                      <a:pPr>
                        <a:lnSpc>
                          <a:spcPct val="107000"/>
                        </a:lnSpc>
                        <a:spcAft>
                          <a:spcPts val="0"/>
                        </a:spcAft>
                      </a:pPr>
                      <a:r>
                        <a:rPr lang="en-GB" sz="1200" b="1" dirty="0">
                          <a:solidFill>
                            <a:schemeClr val="bg1"/>
                          </a:solidFill>
                          <a:effectLst/>
                          <a:latin typeface="Leelawadee" panose="020B0502040204020203" pitchFamily="34" charset="-34"/>
                          <a:cs typeface="Leelawadee" panose="020B0502040204020203" pitchFamily="34" charset="-34"/>
                        </a:rPr>
                        <a:t>6. Culturally Competent</a:t>
                      </a:r>
                      <a:endParaRPr lang="en-CA" sz="1200" b="1" dirty="0">
                        <a:solidFill>
                          <a:schemeClr val="bg1"/>
                        </a:solidFill>
                        <a:effectLst/>
                        <a:latin typeface="Leelawadee" panose="020B0502040204020203" pitchFamily="34" charset="-34"/>
                        <a:cs typeface="Leelawadee" panose="020B0502040204020203" pitchFamily="34" charset="-34"/>
                      </a:endParaRPr>
                    </a:p>
                    <a:p>
                      <a:pPr>
                        <a:lnSpc>
                          <a:spcPct val="107000"/>
                        </a:lnSpc>
                        <a:spcAft>
                          <a:spcPts val="0"/>
                        </a:spcAft>
                      </a:pPr>
                      <a:r>
                        <a:rPr lang="en-GB" sz="1200" b="1" dirty="0">
                          <a:solidFill>
                            <a:schemeClr val="bg1"/>
                          </a:solidFill>
                          <a:effectLst/>
                          <a:latin typeface="Leelawadee" panose="020B0502040204020203" pitchFamily="34" charset="-34"/>
                          <a:cs typeface="Leelawadee" panose="020B0502040204020203" pitchFamily="34" charset="-34"/>
                        </a:rPr>
                        <a:t>The process respects and builds on the values, preferences, beliefs and culture of the senior. </a:t>
                      </a:r>
                      <a:endParaRPr lang="en-CA" sz="1200" b="1" dirty="0">
                        <a:solidFill>
                          <a:schemeClr val="bg1"/>
                        </a:solidFill>
                        <a:effectLst/>
                        <a:latin typeface="Leelawadee" panose="020B0502040204020203" pitchFamily="34" charset="-34"/>
                        <a:ea typeface="Calibri" panose="020F0502020204030204" pitchFamily="34" charset="0"/>
                        <a:cs typeface="Leelawadee" panose="020B0502040204020203" pitchFamily="34" charset="-34"/>
                      </a:endParaRPr>
                    </a:p>
                  </a:txBody>
                  <a:tcPr marL="64769" marR="64769" marT="0" marB="0">
                    <a:solidFill>
                      <a:srgbClr val="4CBB75"/>
                    </a:solidFill>
                  </a:tcPr>
                </a:tc>
                <a:extLst>
                  <a:ext uri="{0D108BD9-81ED-4DB2-BD59-A6C34878D82A}">
                    <a16:rowId xmlns:a16="http://schemas.microsoft.com/office/drawing/2014/main" val="501840129"/>
                  </a:ext>
                </a:extLst>
              </a:tr>
              <a:tr h="1050002">
                <a:tc>
                  <a:txBody>
                    <a:bodyPr/>
                    <a:lstStyle/>
                    <a:p>
                      <a:pPr marL="0" lvl="0" indent="0">
                        <a:lnSpc>
                          <a:spcPct val="107000"/>
                        </a:lnSpc>
                        <a:spcAft>
                          <a:spcPts val="0"/>
                        </a:spcAft>
                        <a:buFont typeface="+mj-lt"/>
                        <a:buNone/>
                      </a:pPr>
                      <a:r>
                        <a:rPr lang="en-GB" sz="1200" b="1" dirty="0">
                          <a:solidFill>
                            <a:schemeClr val="bg1"/>
                          </a:solidFill>
                          <a:effectLst/>
                          <a:latin typeface="Leelawadee" panose="020B0502040204020203" pitchFamily="34" charset="-34"/>
                          <a:cs typeface="Leelawadee" panose="020B0502040204020203" pitchFamily="34" charset="-34"/>
                        </a:rPr>
                        <a:t>2. Team Based</a:t>
                      </a:r>
                      <a:endParaRPr lang="en-CA" sz="1200" b="1" dirty="0">
                        <a:solidFill>
                          <a:schemeClr val="bg1"/>
                        </a:solidFill>
                        <a:effectLst/>
                        <a:latin typeface="Leelawadee" panose="020B0502040204020203" pitchFamily="34" charset="-34"/>
                        <a:cs typeface="Leelawadee" panose="020B0502040204020203" pitchFamily="34" charset="-34"/>
                      </a:endParaRPr>
                    </a:p>
                    <a:p>
                      <a:pPr>
                        <a:lnSpc>
                          <a:spcPct val="107000"/>
                        </a:lnSpc>
                        <a:spcAft>
                          <a:spcPts val="0"/>
                        </a:spcAft>
                      </a:pPr>
                      <a:r>
                        <a:rPr lang="en-GB" sz="1200" b="1" dirty="0">
                          <a:solidFill>
                            <a:schemeClr val="bg1"/>
                          </a:solidFill>
                          <a:effectLst/>
                          <a:latin typeface="Leelawadee" panose="020B0502040204020203" pitchFamily="34" charset="-34"/>
                          <a:cs typeface="Leelawadee" panose="020B0502040204020203" pitchFamily="34" charset="-34"/>
                        </a:rPr>
                        <a:t>Process is undertaken by a team and should involve individuals who are committed to the senior’s wellbeing. </a:t>
                      </a:r>
                      <a:endParaRPr lang="en-CA" sz="1200" b="1" dirty="0">
                        <a:solidFill>
                          <a:schemeClr val="bg1"/>
                        </a:solidFill>
                        <a:effectLst/>
                        <a:latin typeface="Leelawadee" panose="020B0502040204020203" pitchFamily="34" charset="-34"/>
                        <a:ea typeface="Calibri" panose="020F0502020204030204" pitchFamily="34" charset="0"/>
                        <a:cs typeface="Leelawadee" panose="020B0502040204020203" pitchFamily="34" charset="-34"/>
                      </a:endParaRPr>
                    </a:p>
                  </a:txBody>
                  <a:tcPr marL="64769" marR="64769" marT="0" marB="0">
                    <a:solidFill>
                      <a:srgbClr val="4CBB75"/>
                    </a:solidFill>
                  </a:tcPr>
                </a:tc>
                <a:tc>
                  <a:txBody>
                    <a:bodyPr/>
                    <a:lstStyle/>
                    <a:p>
                      <a:pPr>
                        <a:lnSpc>
                          <a:spcPct val="107000"/>
                        </a:lnSpc>
                        <a:spcAft>
                          <a:spcPts val="0"/>
                        </a:spcAft>
                      </a:pPr>
                      <a:r>
                        <a:rPr lang="en-GB" sz="1200" b="1" dirty="0">
                          <a:solidFill>
                            <a:schemeClr val="bg1"/>
                          </a:solidFill>
                          <a:effectLst/>
                          <a:latin typeface="Leelawadee" panose="020B0502040204020203" pitchFamily="34" charset="-34"/>
                          <a:cs typeface="Leelawadee" panose="020B0502040204020203" pitchFamily="34" charset="-34"/>
                        </a:rPr>
                        <a:t>7. Individualized </a:t>
                      </a:r>
                      <a:endParaRPr lang="en-CA" sz="1200" b="1" dirty="0">
                        <a:solidFill>
                          <a:schemeClr val="bg1"/>
                        </a:solidFill>
                        <a:effectLst/>
                        <a:latin typeface="Leelawadee" panose="020B0502040204020203" pitchFamily="34" charset="-34"/>
                        <a:cs typeface="Leelawadee" panose="020B0502040204020203" pitchFamily="34" charset="-34"/>
                      </a:endParaRPr>
                    </a:p>
                    <a:p>
                      <a:pPr>
                        <a:lnSpc>
                          <a:spcPct val="107000"/>
                        </a:lnSpc>
                        <a:spcAft>
                          <a:spcPts val="0"/>
                        </a:spcAft>
                      </a:pPr>
                      <a:r>
                        <a:rPr lang="en-GB" sz="1200" b="1" dirty="0">
                          <a:solidFill>
                            <a:schemeClr val="bg1"/>
                          </a:solidFill>
                          <a:effectLst/>
                          <a:latin typeface="Leelawadee" panose="020B0502040204020203" pitchFamily="34" charset="-34"/>
                          <a:cs typeface="Leelawadee" panose="020B0502040204020203" pitchFamily="34" charset="-34"/>
                        </a:rPr>
                        <a:t>All plans are uniquely tailored to fit the senior. </a:t>
                      </a:r>
                      <a:endParaRPr lang="en-CA" sz="1200" b="1" dirty="0">
                        <a:solidFill>
                          <a:schemeClr val="bg1"/>
                        </a:solidFill>
                        <a:effectLst/>
                        <a:latin typeface="Leelawadee" panose="020B0502040204020203" pitchFamily="34" charset="-34"/>
                        <a:ea typeface="Calibri" panose="020F0502020204030204" pitchFamily="34" charset="0"/>
                        <a:cs typeface="Leelawadee" panose="020B0502040204020203" pitchFamily="34" charset="-34"/>
                      </a:endParaRPr>
                    </a:p>
                  </a:txBody>
                  <a:tcPr marL="64769" marR="64769" marT="0" marB="0">
                    <a:solidFill>
                      <a:srgbClr val="4CBB75"/>
                    </a:solidFill>
                  </a:tcPr>
                </a:tc>
                <a:extLst>
                  <a:ext uri="{0D108BD9-81ED-4DB2-BD59-A6C34878D82A}">
                    <a16:rowId xmlns:a16="http://schemas.microsoft.com/office/drawing/2014/main" val="3297557259"/>
                  </a:ext>
                </a:extLst>
              </a:tr>
              <a:tr h="1050002">
                <a:tc>
                  <a:txBody>
                    <a:bodyPr/>
                    <a:lstStyle/>
                    <a:p>
                      <a:pPr marL="0" lvl="0" indent="0">
                        <a:lnSpc>
                          <a:spcPct val="107000"/>
                        </a:lnSpc>
                        <a:spcAft>
                          <a:spcPts val="0"/>
                        </a:spcAft>
                        <a:buFont typeface="+mj-lt"/>
                        <a:buNone/>
                      </a:pPr>
                      <a:r>
                        <a:rPr lang="en-GB" sz="1200" b="1" dirty="0">
                          <a:solidFill>
                            <a:schemeClr val="bg1"/>
                          </a:solidFill>
                          <a:effectLst/>
                          <a:latin typeface="Leelawadee" panose="020B0502040204020203" pitchFamily="34" charset="-34"/>
                          <a:cs typeface="Leelawadee" panose="020B0502040204020203" pitchFamily="34" charset="-34"/>
                        </a:rPr>
                        <a:t>3. Natural Supports</a:t>
                      </a:r>
                      <a:endParaRPr lang="en-CA" sz="1200" b="1" dirty="0">
                        <a:solidFill>
                          <a:schemeClr val="bg1"/>
                        </a:solidFill>
                        <a:effectLst/>
                        <a:latin typeface="Leelawadee" panose="020B0502040204020203" pitchFamily="34" charset="-34"/>
                        <a:cs typeface="Leelawadee" panose="020B0502040204020203" pitchFamily="34" charset="-34"/>
                      </a:endParaRPr>
                    </a:p>
                    <a:p>
                      <a:pPr>
                        <a:lnSpc>
                          <a:spcPct val="107000"/>
                        </a:lnSpc>
                        <a:spcAft>
                          <a:spcPts val="0"/>
                        </a:spcAft>
                      </a:pPr>
                      <a:r>
                        <a:rPr lang="en-GB" sz="1200" b="1" dirty="0">
                          <a:solidFill>
                            <a:schemeClr val="bg1"/>
                          </a:solidFill>
                          <a:effectLst/>
                          <a:latin typeface="Leelawadee" panose="020B0502040204020203" pitchFamily="34" charset="-34"/>
                          <a:cs typeface="Leelawadee" panose="020B0502040204020203" pitchFamily="34" charset="-34"/>
                        </a:rPr>
                        <a:t>The model encourages the full participation of individuals drawn from the senior’s natural supports and networks.</a:t>
                      </a:r>
                      <a:endParaRPr lang="en-CA" sz="1200" b="1" dirty="0">
                        <a:solidFill>
                          <a:schemeClr val="bg1"/>
                        </a:solidFill>
                        <a:effectLst/>
                        <a:latin typeface="Leelawadee" panose="020B0502040204020203" pitchFamily="34" charset="-34"/>
                        <a:ea typeface="Calibri" panose="020F0502020204030204" pitchFamily="34" charset="0"/>
                        <a:cs typeface="Leelawadee" panose="020B0502040204020203" pitchFamily="34" charset="-34"/>
                      </a:endParaRPr>
                    </a:p>
                  </a:txBody>
                  <a:tcPr marL="64769" marR="64769" marT="0" marB="0">
                    <a:solidFill>
                      <a:srgbClr val="4CBB75"/>
                    </a:solidFill>
                  </a:tcPr>
                </a:tc>
                <a:tc>
                  <a:txBody>
                    <a:bodyPr/>
                    <a:lstStyle/>
                    <a:p>
                      <a:pPr>
                        <a:lnSpc>
                          <a:spcPct val="107000"/>
                        </a:lnSpc>
                        <a:spcAft>
                          <a:spcPts val="0"/>
                        </a:spcAft>
                      </a:pPr>
                      <a:r>
                        <a:rPr lang="en-GB" sz="1200" b="1" dirty="0">
                          <a:solidFill>
                            <a:schemeClr val="bg1"/>
                          </a:solidFill>
                          <a:effectLst/>
                          <a:latin typeface="Leelawadee" panose="020B0502040204020203" pitchFamily="34" charset="-34"/>
                          <a:cs typeface="Leelawadee" panose="020B0502040204020203" pitchFamily="34" charset="-34"/>
                        </a:rPr>
                        <a:t>8. Strengths Based </a:t>
                      </a:r>
                      <a:endParaRPr lang="en-CA" sz="1200" b="1" dirty="0">
                        <a:solidFill>
                          <a:schemeClr val="bg1"/>
                        </a:solidFill>
                        <a:effectLst/>
                        <a:latin typeface="Leelawadee" panose="020B0502040204020203" pitchFamily="34" charset="-34"/>
                        <a:cs typeface="Leelawadee" panose="020B0502040204020203" pitchFamily="34" charset="-34"/>
                      </a:endParaRPr>
                    </a:p>
                    <a:p>
                      <a:pPr>
                        <a:lnSpc>
                          <a:spcPct val="107000"/>
                        </a:lnSpc>
                        <a:spcAft>
                          <a:spcPts val="0"/>
                        </a:spcAft>
                      </a:pPr>
                      <a:r>
                        <a:rPr lang="en-GB" sz="1200" b="1" dirty="0">
                          <a:solidFill>
                            <a:schemeClr val="bg1"/>
                          </a:solidFill>
                          <a:effectLst/>
                          <a:latin typeface="Leelawadee" panose="020B0502040204020203" pitchFamily="34" charset="-34"/>
                          <a:cs typeface="Leelawadee" panose="020B0502040204020203" pitchFamily="34" charset="-34"/>
                        </a:rPr>
                        <a:t>The process is built on the strengths, skills, expertise and assets of each senior and family. </a:t>
                      </a:r>
                      <a:endParaRPr lang="en-CA" sz="1200" b="1" dirty="0">
                        <a:solidFill>
                          <a:schemeClr val="bg1"/>
                        </a:solidFill>
                        <a:effectLst/>
                        <a:latin typeface="Leelawadee" panose="020B0502040204020203" pitchFamily="34" charset="-34"/>
                        <a:ea typeface="Calibri" panose="020F0502020204030204" pitchFamily="34" charset="0"/>
                        <a:cs typeface="Leelawadee" panose="020B0502040204020203" pitchFamily="34" charset="-34"/>
                      </a:endParaRPr>
                    </a:p>
                  </a:txBody>
                  <a:tcPr marL="64769" marR="64769" marT="0" marB="0">
                    <a:solidFill>
                      <a:srgbClr val="4CBB75"/>
                    </a:solidFill>
                  </a:tcPr>
                </a:tc>
                <a:extLst>
                  <a:ext uri="{0D108BD9-81ED-4DB2-BD59-A6C34878D82A}">
                    <a16:rowId xmlns:a16="http://schemas.microsoft.com/office/drawing/2014/main" val="1154203088"/>
                  </a:ext>
                </a:extLst>
              </a:tr>
              <a:tr h="1050002">
                <a:tc>
                  <a:txBody>
                    <a:bodyPr/>
                    <a:lstStyle/>
                    <a:p>
                      <a:pPr marL="0" lvl="0" indent="0">
                        <a:lnSpc>
                          <a:spcPct val="107000"/>
                        </a:lnSpc>
                        <a:spcAft>
                          <a:spcPts val="0"/>
                        </a:spcAft>
                        <a:buFont typeface="+mj-lt"/>
                        <a:buNone/>
                      </a:pPr>
                      <a:r>
                        <a:rPr lang="en-GB" sz="1200" b="1" dirty="0">
                          <a:solidFill>
                            <a:schemeClr val="bg1"/>
                          </a:solidFill>
                          <a:effectLst/>
                          <a:latin typeface="Leelawadee" panose="020B0502040204020203" pitchFamily="34" charset="-34"/>
                          <a:cs typeface="Leelawadee" panose="020B0502040204020203" pitchFamily="34" charset="-34"/>
                        </a:rPr>
                        <a:t>4. Collaboration </a:t>
                      </a:r>
                      <a:endParaRPr lang="en-CA" sz="1200" b="1" dirty="0">
                        <a:solidFill>
                          <a:schemeClr val="bg1"/>
                        </a:solidFill>
                        <a:effectLst/>
                        <a:latin typeface="Leelawadee" panose="020B0502040204020203" pitchFamily="34" charset="-34"/>
                        <a:cs typeface="Leelawadee" panose="020B0502040204020203" pitchFamily="34" charset="-34"/>
                      </a:endParaRPr>
                    </a:p>
                    <a:p>
                      <a:pPr>
                        <a:lnSpc>
                          <a:spcPct val="107000"/>
                        </a:lnSpc>
                        <a:spcAft>
                          <a:spcPts val="0"/>
                        </a:spcAft>
                      </a:pPr>
                      <a:r>
                        <a:rPr lang="en-GB" sz="1200" b="1" dirty="0">
                          <a:solidFill>
                            <a:schemeClr val="bg1"/>
                          </a:solidFill>
                          <a:effectLst/>
                          <a:latin typeface="Leelawadee" panose="020B0502040204020203" pitchFamily="34" charset="-34"/>
                          <a:cs typeface="Leelawadee" panose="020B0502040204020203" pitchFamily="34" charset="-34"/>
                        </a:rPr>
                        <a:t>Team members work together and share the responsibility of implementing the plan. </a:t>
                      </a:r>
                      <a:endParaRPr lang="en-CA" sz="1200" b="1" dirty="0">
                        <a:solidFill>
                          <a:schemeClr val="bg1"/>
                        </a:solidFill>
                        <a:effectLst/>
                        <a:latin typeface="Leelawadee" panose="020B0502040204020203" pitchFamily="34" charset="-34"/>
                        <a:ea typeface="Calibri" panose="020F0502020204030204" pitchFamily="34" charset="0"/>
                        <a:cs typeface="Leelawadee" panose="020B0502040204020203" pitchFamily="34" charset="-34"/>
                      </a:endParaRPr>
                    </a:p>
                  </a:txBody>
                  <a:tcPr marL="64769" marR="64769" marT="0" marB="0">
                    <a:solidFill>
                      <a:srgbClr val="4CBB75"/>
                    </a:solidFill>
                  </a:tcPr>
                </a:tc>
                <a:tc>
                  <a:txBody>
                    <a:bodyPr/>
                    <a:lstStyle/>
                    <a:p>
                      <a:pPr>
                        <a:lnSpc>
                          <a:spcPct val="107000"/>
                        </a:lnSpc>
                        <a:spcAft>
                          <a:spcPts val="0"/>
                        </a:spcAft>
                      </a:pPr>
                      <a:r>
                        <a:rPr lang="en-GB" sz="1200" b="1" dirty="0">
                          <a:solidFill>
                            <a:schemeClr val="bg1"/>
                          </a:solidFill>
                          <a:effectLst/>
                          <a:latin typeface="Leelawadee" panose="020B0502040204020203" pitchFamily="34" charset="-34"/>
                          <a:cs typeface="Leelawadee" panose="020B0502040204020203" pitchFamily="34" charset="-34"/>
                        </a:rPr>
                        <a:t>9. Persistence </a:t>
                      </a:r>
                      <a:endParaRPr lang="en-CA" sz="1200" b="1" dirty="0">
                        <a:solidFill>
                          <a:schemeClr val="bg1"/>
                        </a:solidFill>
                        <a:effectLst/>
                        <a:latin typeface="Leelawadee" panose="020B0502040204020203" pitchFamily="34" charset="-34"/>
                        <a:cs typeface="Leelawadee" panose="020B0502040204020203" pitchFamily="34" charset="-34"/>
                      </a:endParaRPr>
                    </a:p>
                    <a:p>
                      <a:pPr>
                        <a:lnSpc>
                          <a:spcPct val="107000"/>
                        </a:lnSpc>
                        <a:spcAft>
                          <a:spcPts val="0"/>
                        </a:spcAft>
                      </a:pPr>
                      <a:r>
                        <a:rPr lang="en-GB" sz="1200" b="1" dirty="0">
                          <a:solidFill>
                            <a:schemeClr val="bg1"/>
                          </a:solidFill>
                          <a:effectLst/>
                          <a:latin typeface="Leelawadee" panose="020B0502040204020203" pitchFamily="34" charset="-34"/>
                          <a:cs typeface="Leelawadee" panose="020B0502040204020203" pitchFamily="34" charset="-34"/>
                        </a:rPr>
                        <a:t>The team is committed to implementing a plan that reflects the </a:t>
                      </a:r>
                      <a:r>
                        <a:rPr lang="en-GB" sz="1200" b="1" dirty="0" err="1">
                          <a:solidFill>
                            <a:schemeClr val="bg1"/>
                          </a:solidFill>
                          <a:effectLst/>
                          <a:latin typeface="Leelawadee" panose="020B0502040204020203" pitchFamily="34" charset="-34"/>
                          <a:cs typeface="Leelawadee" panose="020B0502040204020203" pitchFamily="34" charset="-34"/>
                        </a:rPr>
                        <a:t>WrapAround</a:t>
                      </a:r>
                      <a:r>
                        <a:rPr lang="en-GB" sz="1200" b="1" dirty="0">
                          <a:solidFill>
                            <a:schemeClr val="bg1"/>
                          </a:solidFill>
                          <a:effectLst/>
                          <a:latin typeface="Leelawadee" panose="020B0502040204020203" pitchFamily="34" charset="-34"/>
                          <a:cs typeface="Leelawadee" panose="020B0502040204020203" pitchFamily="34" charset="-34"/>
                        </a:rPr>
                        <a:t> principles even in the face of limited system capacity. </a:t>
                      </a:r>
                      <a:endParaRPr lang="en-CA" sz="1200" b="1" dirty="0">
                        <a:solidFill>
                          <a:schemeClr val="bg1"/>
                        </a:solidFill>
                        <a:effectLst/>
                        <a:latin typeface="Leelawadee" panose="020B0502040204020203" pitchFamily="34" charset="-34"/>
                        <a:ea typeface="Calibri" panose="020F0502020204030204" pitchFamily="34" charset="0"/>
                        <a:cs typeface="Leelawadee" panose="020B0502040204020203" pitchFamily="34" charset="-34"/>
                      </a:endParaRPr>
                    </a:p>
                  </a:txBody>
                  <a:tcPr marL="64769" marR="64769" marT="0" marB="0">
                    <a:solidFill>
                      <a:srgbClr val="4CBB75"/>
                    </a:solidFill>
                  </a:tcPr>
                </a:tc>
                <a:extLst>
                  <a:ext uri="{0D108BD9-81ED-4DB2-BD59-A6C34878D82A}">
                    <a16:rowId xmlns:a16="http://schemas.microsoft.com/office/drawing/2014/main" val="2197422463"/>
                  </a:ext>
                </a:extLst>
              </a:tr>
              <a:tr h="1312504">
                <a:tc>
                  <a:txBody>
                    <a:bodyPr/>
                    <a:lstStyle/>
                    <a:p>
                      <a:pPr marL="0" lvl="0" indent="0">
                        <a:lnSpc>
                          <a:spcPct val="107000"/>
                        </a:lnSpc>
                        <a:spcAft>
                          <a:spcPts val="0"/>
                        </a:spcAft>
                        <a:buFont typeface="+mj-lt"/>
                        <a:buNone/>
                      </a:pPr>
                      <a:r>
                        <a:rPr lang="en-GB" sz="1200" b="1" dirty="0">
                          <a:solidFill>
                            <a:schemeClr val="bg1"/>
                          </a:solidFill>
                          <a:effectLst/>
                          <a:latin typeface="Leelawadee" panose="020B0502040204020203" pitchFamily="34" charset="-34"/>
                          <a:cs typeface="Leelawadee" panose="020B0502040204020203" pitchFamily="34" charset="-34"/>
                        </a:rPr>
                        <a:t>5. Community Based</a:t>
                      </a:r>
                      <a:endParaRPr lang="en-CA" sz="1200" b="1" dirty="0">
                        <a:solidFill>
                          <a:schemeClr val="bg1"/>
                        </a:solidFill>
                        <a:effectLst/>
                        <a:latin typeface="Leelawadee" panose="020B0502040204020203" pitchFamily="34" charset="-34"/>
                        <a:cs typeface="Leelawadee" panose="020B0502040204020203" pitchFamily="34" charset="-34"/>
                      </a:endParaRPr>
                    </a:p>
                    <a:p>
                      <a:pPr>
                        <a:lnSpc>
                          <a:spcPct val="107000"/>
                        </a:lnSpc>
                        <a:spcAft>
                          <a:spcPts val="0"/>
                        </a:spcAft>
                      </a:pPr>
                      <a:r>
                        <a:rPr lang="en-GB" sz="1200" b="1" dirty="0">
                          <a:solidFill>
                            <a:schemeClr val="bg1"/>
                          </a:solidFill>
                          <a:effectLst/>
                          <a:latin typeface="Leelawadee" panose="020B0502040204020203" pitchFamily="34" charset="-34"/>
                          <a:cs typeface="Leelawadee" panose="020B0502040204020203" pitchFamily="34" charset="-34"/>
                        </a:rPr>
                        <a:t>The plan strives to implement service and support that is accessible to family. </a:t>
                      </a:r>
                      <a:endParaRPr lang="en-CA" sz="1200" b="1" dirty="0">
                        <a:solidFill>
                          <a:schemeClr val="bg1"/>
                        </a:solidFill>
                        <a:effectLst/>
                        <a:latin typeface="Leelawadee" panose="020B0502040204020203" pitchFamily="34" charset="-34"/>
                        <a:ea typeface="Calibri" panose="020F0502020204030204" pitchFamily="34" charset="0"/>
                        <a:cs typeface="Leelawadee" panose="020B0502040204020203" pitchFamily="34" charset="-34"/>
                      </a:endParaRPr>
                    </a:p>
                  </a:txBody>
                  <a:tcPr marL="64769" marR="64769" marT="0" marB="0">
                    <a:solidFill>
                      <a:srgbClr val="4CBB75"/>
                    </a:solidFill>
                  </a:tcPr>
                </a:tc>
                <a:tc>
                  <a:txBody>
                    <a:bodyPr/>
                    <a:lstStyle/>
                    <a:p>
                      <a:pPr>
                        <a:lnSpc>
                          <a:spcPct val="107000"/>
                        </a:lnSpc>
                        <a:spcAft>
                          <a:spcPts val="0"/>
                        </a:spcAft>
                      </a:pPr>
                      <a:r>
                        <a:rPr lang="en-GB" sz="1200" b="1" dirty="0">
                          <a:solidFill>
                            <a:schemeClr val="bg1"/>
                          </a:solidFill>
                          <a:effectLst/>
                          <a:latin typeface="Leelawadee" panose="020B0502040204020203" pitchFamily="34" charset="-34"/>
                          <a:cs typeface="Leelawadee" panose="020B0502040204020203" pitchFamily="34" charset="-34"/>
                        </a:rPr>
                        <a:t>10. Outcome Based </a:t>
                      </a:r>
                      <a:endParaRPr lang="en-CA" sz="1200" b="1" dirty="0">
                        <a:solidFill>
                          <a:schemeClr val="bg1"/>
                        </a:solidFill>
                        <a:effectLst/>
                        <a:latin typeface="Leelawadee" panose="020B0502040204020203" pitchFamily="34" charset="-34"/>
                        <a:cs typeface="Leelawadee" panose="020B0502040204020203" pitchFamily="34" charset="-34"/>
                      </a:endParaRPr>
                    </a:p>
                    <a:p>
                      <a:pPr>
                        <a:lnSpc>
                          <a:spcPct val="107000"/>
                        </a:lnSpc>
                        <a:spcAft>
                          <a:spcPts val="0"/>
                        </a:spcAft>
                      </a:pPr>
                      <a:r>
                        <a:rPr lang="en-GB" sz="1200" b="1" dirty="0">
                          <a:solidFill>
                            <a:schemeClr val="bg1"/>
                          </a:solidFill>
                          <a:effectLst/>
                          <a:latin typeface="Leelawadee" panose="020B0502040204020203" pitchFamily="34" charset="-34"/>
                          <a:cs typeface="Leelawadee" panose="020B0502040204020203" pitchFamily="34" charset="-34"/>
                        </a:rPr>
                        <a:t>The team ties goals and objectives to measurable indicators and outcomes. The team is accountable for achieving the goals laid out in the plan. </a:t>
                      </a:r>
                      <a:endParaRPr lang="en-CA" sz="1200" b="1" dirty="0">
                        <a:solidFill>
                          <a:schemeClr val="bg1"/>
                        </a:solidFill>
                        <a:effectLst/>
                        <a:latin typeface="Leelawadee" panose="020B0502040204020203" pitchFamily="34" charset="-34"/>
                        <a:ea typeface="Calibri" panose="020F0502020204030204" pitchFamily="34" charset="0"/>
                        <a:cs typeface="Leelawadee" panose="020B0502040204020203" pitchFamily="34" charset="-34"/>
                      </a:endParaRPr>
                    </a:p>
                  </a:txBody>
                  <a:tcPr marL="64769" marR="64769" marT="0" marB="0">
                    <a:solidFill>
                      <a:srgbClr val="4CBB75"/>
                    </a:solidFill>
                  </a:tcPr>
                </a:tc>
                <a:extLst>
                  <a:ext uri="{0D108BD9-81ED-4DB2-BD59-A6C34878D82A}">
                    <a16:rowId xmlns:a16="http://schemas.microsoft.com/office/drawing/2014/main" val="400402149"/>
                  </a:ext>
                </a:extLst>
              </a:tr>
            </a:tbl>
          </a:graphicData>
        </a:graphic>
      </p:graphicFrame>
      <p:sp>
        <p:nvSpPr>
          <p:cNvPr id="11" name="TextBox 10">
            <a:extLst>
              <a:ext uri="{FF2B5EF4-FFF2-40B4-BE49-F238E27FC236}">
                <a16:creationId xmlns:a16="http://schemas.microsoft.com/office/drawing/2014/main" id="{D65C945A-41E4-2AC3-A6CE-6E6FC2D50D40}"/>
              </a:ext>
            </a:extLst>
          </p:cNvPr>
          <p:cNvSpPr txBox="1"/>
          <p:nvPr/>
        </p:nvSpPr>
        <p:spPr>
          <a:xfrm>
            <a:off x="8531441" y="1691923"/>
            <a:ext cx="3435658" cy="4719882"/>
          </a:xfrm>
          <a:prstGeom prst="rect">
            <a:avLst/>
          </a:prstGeom>
          <a:noFill/>
        </p:spPr>
        <p:txBody>
          <a:bodyPr wrap="square">
            <a:spAutoFit/>
          </a:bodyPr>
          <a:lstStyle/>
          <a:p>
            <a:pPr algn="ctr">
              <a:lnSpc>
                <a:spcPct val="107000"/>
              </a:lnSpc>
              <a:spcAft>
                <a:spcPts val="800"/>
              </a:spcAft>
            </a:pPr>
            <a:r>
              <a:rPr lang="en-CA" sz="2000" dirty="0">
                <a:solidFill>
                  <a:srgbClr val="14304E"/>
                </a:solidFill>
                <a:latin typeface="Leelawadee" panose="020B0502040204020203" pitchFamily="34" charset="-34"/>
                <a:ea typeface="Calibri" panose="020F0502020204030204" pitchFamily="34" charset="0"/>
                <a:cs typeface="Leelawadee" panose="020B0502040204020203" pitchFamily="34" charset="-34"/>
              </a:rPr>
              <a:t>LIFE DOMAINS</a:t>
            </a:r>
          </a:p>
          <a:p>
            <a:pPr marL="342900" indent="-342900">
              <a:lnSpc>
                <a:spcPct val="107000"/>
              </a:lnSpc>
              <a:spcAft>
                <a:spcPts val="800"/>
              </a:spcAft>
              <a:buFont typeface="Arial" panose="020B0604020202020204" pitchFamily="34" charset="0"/>
              <a:buChar char="•"/>
            </a:pPr>
            <a:r>
              <a:rPr lang="en-CA" sz="2000" dirty="0">
                <a:solidFill>
                  <a:srgbClr val="14304E"/>
                </a:solidFill>
                <a:latin typeface="Leelawadee" panose="020B0502040204020203" pitchFamily="34" charset="-34"/>
                <a:ea typeface="Calibri" panose="020F0502020204030204" pitchFamily="34" charset="0"/>
                <a:cs typeface="Leelawadee" panose="020B0502040204020203" pitchFamily="34" charset="-34"/>
              </a:rPr>
              <a:t>Housing</a:t>
            </a:r>
          </a:p>
          <a:p>
            <a:pPr marL="342900" indent="-342900">
              <a:lnSpc>
                <a:spcPct val="107000"/>
              </a:lnSpc>
              <a:spcAft>
                <a:spcPts val="800"/>
              </a:spcAft>
              <a:buFont typeface="Arial" panose="020B0604020202020204" pitchFamily="34" charset="0"/>
              <a:buChar char="•"/>
            </a:pPr>
            <a:r>
              <a:rPr lang="en-CA" sz="2000" dirty="0">
                <a:solidFill>
                  <a:srgbClr val="14304E"/>
                </a:solidFill>
                <a:latin typeface="Leelawadee" panose="020B0502040204020203" pitchFamily="34" charset="-34"/>
                <a:ea typeface="Calibri" panose="020F0502020204030204" pitchFamily="34" charset="0"/>
                <a:cs typeface="Leelawadee" panose="020B0502040204020203" pitchFamily="34" charset="-34"/>
              </a:rPr>
              <a:t>Safety</a:t>
            </a:r>
          </a:p>
          <a:p>
            <a:pPr marL="342900" indent="-342900">
              <a:lnSpc>
                <a:spcPct val="107000"/>
              </a:lnSpc>
              <a:spcAft>
                <a:spcPts val="800"/>
              </a:spcAft>
              <a:buFont typeface="Arial" panose="020B0604020202020204" pitchFamily="34" charset="0"/>
              <a:buChar char="•"/>
            </a:pPr>
            <a:r>
              <a:rPr lang="en-CA" sz="2000" dirty="0">
                <a:solidFill>
                  <a:srgbClr val="14304E"/>
                </a:solidFill>
                <a:latin typeface="Leelawadee" panose="020B0502040204020203" pitchFamily="34" charset="-34"/>
                <a:ea typeface="Calibri" panose="020F0502020204030204" pitchFamily="34" charset="0"/>
                <a:cs typeface="Leelawadee" panose="020B0502040204020203" pitchFamily="34" charset="-34"/>
              </a:rPr>
              <a:t>Financial </a:t>
            </a:r>
          </a:p>
          <a:p>
            <a:pPr marL="342900" indent="-342900">
              <a:lnSpc>
                <a:spcPct val="107000"/>
              </a:lnSpc>
              <a:spcAft>
                <a:spcPts val="800"/>
              </a:spcAft>
              <a:buFont typeface="Arial" panose="020B0604020202020204" pitchFamily="34" charset="0"/>
              <a:buChar char="•"/>
            </a:pPr>
            <a:r>
              <a:rPr lang="en-CA" sz="2000" dirty="0">
                <a:solidFill>
                  <a:srgbClr val="14304E"/>
                </a:solidFill>
                <a:latin typeface="Leelawadee" panose="020B0502040204020203" pitchFamily="34" charset="-34"/>
                <a:ea typeface="Calibri" panose="020F0502020204030204" pitchFamily="34" charset="0"/>
                <a:cs typeface="Leelawadee" panose="020B0502040204020203" pitchFamily="34" charset="-34"/>
              </a:rPr>
              <a:t>Spiritual </a:t>
            </a:r>
          </a:p>
          <a:p>
            <a:pPr marL="342900" indent="-342900">
              <a:lnSpc>
                <a:spcPct val="107000"/>
              </a:lnSpc>
              <a:spcAft>
                <a:spcPts val="800"/>
              </a:spcAft>
              <a:buFont typeface="Arial" panose="020B0604020202020204" pitchFamily="34" charset="0"/>
              <a:buChar char="•"/>
            </a:pPr>
            <a:r>
              <a:rPr lang="en-CA" sz="2000" dirty="0">
                <a:solidFill>
                  <a:srgbClr val="14304E"/>
                </a:solidFill>
                <a:latin typeface="Leelawadee" panose="020B0502040204020203" pitchFamily="34" charset="-34"/>
                <a:ea typeface="Calibri" panose="020F0502020204030204" pitchFamily="34" charset="0"/>
                <a:cs typeface="Leelawadee" panose="020B0502040204020203" pitchFamily="34" charset="-34"/>
              </a:rPr>
              <a:t>Family </a:t>
            </a:r>
          </a:p>
          <a:p>
            <a:pPr marL="342900" indent="-342900">
              <a:lnSpc>
                <a:spcPct val="107000"/>
              </a:lnSpc>
              <a:spcAft>
                <a:spcPts val="800"/>
              </a:spcAft>
              <a:buFont typeface="Arial" panose="020B0604020202020204" pitchFamily="34" charset="0"/>
              <a:buChar char="•"/>
            </a:pPr>
            <a:r>
              <a:rPr lang="en-CA" sz="2000" dirty="0">
                <a:solidFill>
                  <a:srgbClr val="14304E"/>
                </a:solidFill>
                <a:latin typeface="Leelawadee" panose="020B0502040204020203" pitchFamily="34" charset="-34"/>
                <a:ea typeface="Calibri" panose="020F0502020204030204" pitchFamily="34" charset="0"/>
                <a:cs typeface="Leelawadee" panose="020B0502040204020203" pitchFamily="34" charset="-34"/>
              </a:rPr>
              <a:t>Social </a:t>
            </a:r>
          </a:p>
          <a:p>
            <a:pPr marL="342900" indent="-342900">
              <a:lnSpc>
                <a:spcPct val="107000"/>
              </a:lnSpc>
              <a:spcAft>
                <a:spcPts val="800"/>
              </a:spcAft>
              <a:buFont typeface="Arial" panose="020B0604020202020204" pitchFamily="34" charset="0"/>
              <a:buChar char="•"/>
            </a:pPr>
            <a:r>
              <a:rPr lang="en-CA" sz="2000" dirty="0">
                <a:solidFill>
                  <a:srgbClr val="14304E"/>
                </a:solidFill>
                <a:latin typeface="Leelawadee" panose="020B0502040204020203" pitchFamily="34" charset="-34"/>
                <a:ea typeface="Calibri" panose="020F0502020204030204" pitchFamily="34" charset="0"/>
                <a:cs typeface="Leelawadee" panose="020B0502040204020203" pitchFamily="34" charset="-34"/>
              </a:rPr>
              <a:t>Health</a:t>
            </a:r>
          </a:p>
          <a:p>
            <a:pPr marL="342900" indent="-342900">
              <a:lnSpc>
                <a:spcPct val="107000"/>
              </a:lnSpc>
              <a:spcAft>
                <a:spcPts val="800"/>
              </a:spcAft>
              <a:buFont typeface="Arial" panose="020B0604020202020204" pitchFamily="34" charset="0"/>
              <a:buChar char="•"/>
            </a:pPr>
            <a:r>
              <a:rPr lang="en-CA" sz="2000" dirty="0">
                <a:solidFill>
                  <a:srgbClr val="14304E"/>
                </a:solidFill>
                <a:latin typeface="Leelawadee" panose="020B0502040204020203" pitchFamily="34" charset="-34"/>
                <a:ea typeface="Calibri" panose="020F0502020204030204" pitchFamily="34" charset="0"/>
                <a:cs typeface="Leelawadee" panose="020B0502040204020203" pitchFamily="34" charset="-34"/>
              </a:rPr>
              <a:t>Legal </a:t>
            </a:r>
          </a:p>
          <a:p>
            <a:pPr marL="342900" indent="-342900">
              <a:lnSpc>
                <a:spcPct val="107000"/>
              </a:lnSpc>
              <a:spcAft>
                <a:spcPts val="800"/>
              </a:spcAft>
              <a:buFont typeface="Arial" panose="020B0604020202020204" pitchFamily="34" charset="0"/>
              <a:buChar char="•"/>
            </a:pPr>
            <a:r>
              <a:rPr lang="en-CA" sz="2000" dirty="0">
                <a:solidFill>
                  <a:srgbClr val="14304E"/>
                </a:solidFill>
                <a:latin typeface="Leelawadee" panose="020B0502040204020203" pitchFamily="34" charset="-34"/>
                <a:ea typeface="Calibri" panose="020F0502020204030204" pitchFamily="34" charset="0"/>
                <a:cs typeface="Leelawadee" panose="020B0502040204020203" pitchFamily="34" charset="-34"/>
              </a:rPr>
              <a:t>Recreation </a:t>
            </a:r>
          </a:p>
          <a:p>
            <a:pPr algn="ctr">
              <a:lnSpc>
                <a:spcPct val="107000"/>
              </a:lnSpc>
              <a:spcAft>
                <a:spcPts val="800"/>
              </a:spcAft>
            </a:pPr>
            <a:endParaRPr lang="en-CA" sz="2000" dirty="0">
              <a:latin typeface="Leelawadee" panose="020B0502040204020203" pitchFamily="34" charset="-34"/>
              <a:ea typeface="Calibri" panose="020F0502020204030204" pitchFamily="34" charset="0"/>
              <a:cs typeface="Leelawadee" panose="020B0502040204020203" pitchFamily="34" charset="-34"/>
            </a:endParaRPr>
          </a:p>
        </p:txBody>
      </p:sp>
    </p:spTree>
    <p:extLst>
      <p:ext uri="{BB962C8B-B14F-4D97-AF65-F5344CB8AC3E}">
        <p14:creationId xmlns:p14="http://schemas.microsoft.com/office/powerpoint/2010/main" val="2606695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0475" y="0"/>
            <a:ext cx="12403938" cy="1004710"/>
          </a:xfrm>
          <a:prstGeom prst="rect">
            <a:avLst/>
          </a:prstGeom>
          <a:solidFill>
            <a:srgbClr val="01788B"/>
          </a:solidFill>
          <a:ln>
            <a:solidFill>
              <a:srgbClr val="017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err="1">
                <a:latin typeface="Leelawadee" panose="020B0502040204020203" pitchFamily="34" charset="-34"/>
                <a:cs typeface="Leelawadee" panose="020B0502040204020203" pitchFamily="34" charset="-34"/>
              </a:rPr>
              <a:t>WrapAround</a:t>
            </a:r>
            <a:r>
              <a:rPr lang="en-CA" sz="3200" b="1" dirty="0">
                <a:latin typeface="Leelawadee" panose="020B0502040204020203" pitchFamily="34" charset="-34"/>
                <a:cs typeface="Leelawadee" panose="020B0502040204020203" pitchFamily="34" charset="-34"/>
              </a:rPr>
              <a:t> Core Values</a:t>
            </a:r>
            <a:endParaRPr lang="en-US" sz="3200" b="1" dirty="0">
              <a:latin typeface="Leelawadee" panose="020B0502040204020203" pitchFamily="34" charset="-34"/>
              <a:cs typeface="Leelawadee" panose="020B0502040204020203" pitchFamily="34" charset="-34"/>
            </a:endParaRPr>
          </a:p>
        </p:txBody>
      </p:sp>
      <p:graphicFrame>
        <p:nvGraphicFramePr>
          <p:cNvPr id="2" name="Table 1">
            <a:extLst>
              <a:ext uri="{FF2B5EF4-FFF2-40B4-BE49-F238E27FC236}">
                <a16:creationId xmlns:a16="http://schemas.microsoft.com/office/drawing/2014/main" id="{A0308D9D-3CE4-739B-5A42-DCE59EEA5B33}"/>
              </a:ext>
            </a:extLst>
          </p:cNvPr>
          <p:cNvGraphicFramePr>
            <a:graphicFrameLocks noGrp="1"/>
          </p:cNvGraphicFramePr>
          <p:nvPr>
            <p:extLst>
              <p:ext uri="{D42A27DB-BD31-4B8C-83A1-F6EECF244321}">
                <p14:modId xmlns:p14="http://schemas.microsoft.com/office/powerpoint/2010/main" val="3629201617"/>
              </p:ext>
            </p:extLst>
          </p:nvPr>
        </p:nvGraphicFramePr>
        <p:xfrm>
          <a:off x="838199" y="2043739"/>
          <a:ext cx="8057226" cy="4388743"/>
        </p:xfrm>
        <a:graphic>
          <a:graphicData uri="http://schemas.openxmlformats.org/drawingml/2006/table">
            <a:tbl>
              <a:tblPr firstRow="1" firstCol="1" bandRow="1">
                <a:tableStyleId>{5C22544A-7EE6-4342-B048-85BDC9FD1C3A}</a:tableStyleId>
              </a:tblPr>
              <a:tblGrid>
                <a:gridCol w="4028613">
                  <a:extLst>
                    <a:ext uri="{9D8B030D-6E8A-4147-A177-3AD203B41FA5}">
                      <a16:colId xmlns:a16="http://schemas.microsoft.com/office/drawing/2014/main" val="948517470"/>
                    </a:ext>
                  </a:extLst>
                </a:gridCol>
                <a:gridCol w="4028613">
                  <a:extLst>
                    <a:ext uri="{9D8B030D-6E8A-4147-A177-3AD203B41FA5}">
                      <a16:colId xmlns:a16="http://schemas.microsoft.com/office/drawing/2014/main" val="4284665298"/>
                    </a:ext>
                  </a:extLst>
                </a:gridCol>
              </a:tblGrid>
              <a:tr h="353339">
                <a:tc>
                  <a:txBody>
                    <a:bodyPr/>
                    <a:lstStyle/>
                    <a:p>
                      <a:pPr marL="342900" lvl="0" indent="-342900">
                        <a:lnSpc>
                          <a:spcPct val="107000"/>
                        </a:lnSpc>
                        <a:spcAft>
                          <a:spcPts val="0"/>
                        </a:spcAft>
                        <a:buFont typeface="+mj-lt"/>
                        <a:buAutoNum type="arabicPeriod"/>
                      </a:pPr>
                      <a:r>
                        <a:rPr lang="en-GB" sz="1400" b="1" dirty="0">
                          <a:solidFill>
                            <a:schemeClr val="bg1"/>
                          </a:solidFill>
                          <a:effectLst/>
                          <a:latin typeface="Leelawadee" panose="020B0502040204020203" pitchFamily="34" charset="-34"/>
                          <a:cs typeface="Leelawadee" panose="020B0502040204020203" pitchFamily="34" charset="-34"/>
                        </a:rPr>
                        <a:t>Be respectful and to be respected</a:t>
                      </a:r>
                      <a:endParaRPr lang="en-CA" sz="1400" b="1" dirty="0">
                        <a:solidFill>
                          <a:schemeClr val="bg1"/>
                        </a:solidFill>
                        <a:effectLst/>
                        <a:latin typeface="Leelawadee" panose="020B0502040204020203" pitchFamily="34" charset="-34"/>
                        <a:ea typeface="Calibri" panose="020F0502020204030204" pitchFamily="34" charset="0"/>
                        <a:cs typeface="Leelawadee" panose="020B0502040204020203" pitchFamily="34" charset="-34"/>
                      </a:endParaRPr>
                    </a:p>
                  </a:txBody>
                  <a:tcPr marL="68580" marR="68580" marT="0" marB="0">
                    <a:solidFill>
                      <a:srgbClr val="4CBB75"/>
                    </a:solidFill>
                  </a:tcPr>
                </a:tc>
                <a:tc>
                  <a:txBody>
                    <a:bodyPr/>
                    <a:lstStyle/>
                    <a:p>
                      <a:pPr marL="342900" lvl="0" indent="-342900">
                        <a:lnSpc>
                          <a:spcPct val="107000"/>
                        </a:lnSpc>
                        <a:spcAft>
                          <a:spcPts val="0"/>
                        </a:spcAft>
                        <a:buFont typeface="+mj-lt"/>
                        <a:buAutoNum type="arabicPeriod" startAt="5"/>
                      </a:pPr>
                      <a:r>
                        <a:rPr lang="en-GB" sz="1400" b="1">
                          <a:solidFill>
                            <a:schemeClr val="bg1"/>
                          </a:solidFill>
                          <a:effectLst/>
                          <a:latin typeface="Leelawadee" panose="020B0502040204020203" pitchFamily="34" charset="-34"/>
                          <a:cs typeface="Leelawadee" panose="020B0502040204020203" pitchFamily="34" charset="-34"/>
                        </a:rPr>
                        <a:t>Person or Family Directed </a:t>
                      </a:r>
                      <a:endParaRPr lang="en-CA" sz="1400" b="1">
                        <a:solidFill>
                          <a:schemeClr val="bg1"/>
                        </a:solidFill>
                        <a:effectLst/>
                        <a:latin typeface="Leelawadee" panose="020B0502040204020203" pitchFamily="34" charset="-34"/>
                        <a:ea typeface="Calibri" panose="020F0502020204030204" pitchFamily="34" charset="0"/>
                        <a:cs typeface="Leelawadee" panose="020B0502040204020203" pitchFamily="34" charset="-34"/>
                      </a:endParaRPr>
                    </a:p>
                  </a:txBody>
                  <a:tcPr marL="68580" marR="68580" marT="0" marB="0">
                    <a:solidFill>
                      <a:srgbClr val="4CBB75"/>
                    </a:solidFill>
                  </a:tcPr>
                </a:tc>
                <a:extLst>
                  <a:ext uri="{0D108BD9-81ED-4DB2-BD59-A6C34878D82A}">
                    <a16:rowId xmlns:a16="http://schemas.microsoft.com/office/drawing/2014/main" val="260854618"/>
                  </a:ext>
                </a:extLst>
              </a:tr>
              <a:tr h="1469109">
                <a:tc>
                  <a:txBody>
                    <a:bodyPr/>
                    <a:lstStyle/>
                    <a:p>
                      <a:pPr marL="0" lvl="0" indent="0">
                        <a:lnSpc>
                          <a:spcPct val="107000"/>
                        </a:lnSpc>
                        <a:spcAft>
                          <a:spcPts val="0"/>
                        </a:spcAft>
                        <a:buFont typeface="+mj-lt"/>
                        <a:buNone/>
                      </a:pPr>
                      <a:r>
                        <a:rPr lang="en-GB" sz="1400" b="1" dirty="0">
                          <a:solidFill>
                            <a:schemeClr val="bg1"/>
                          </a:solidFill>
                          <a:effectLst/>
                          <a:latin typeface="Leelawadee" panose="020B0502040204020203" pitchFamily="34" charset="-34"/>
                          <a:cs typeface="Leelawadee" panose="020B0502040204020203" pitchFamily="34" charset="-34"/>
                        </a:rPr>
                        <a:t>2. The right to be listened to and to truly be heard and understood</a:t>
                      </a:r>
                      <a:endParaRPr lang="en-CA" sz="1400" b="1" dirty="0">
                        <a:solidFill>
                          <a:schemeClr val="bg1"/>
                        </a:solidFill>
                        <a:effectLst/>
                        <a:latin typeface="Leelawadee" panose="020B0502040204020203" pitchFamily="34" charset="-34"/>
                        <a:ea typeface="Calibri" panose="020F0502020204030204" pitchFamily="34" charset="0"/>
                        <a:cs typeface="Leelawadee" panose="020B0502040204020203" pitchFamily="34" charset="-34"/>
                      </a:endParaRPr>
                    </a:p>
                  </a:txBody>
                  <a:tcPr marL="68580" marR="68580" marT="0" marB="0">
                    <a:solidFill>
                      <a:srgbClr val="4CBB75"/>
                    </a:solidFill>
                  </a:tcPr>
                </a:tc>
                <a:tc>
                  <a:txBody>
                    <a:bodyPr/>
                    <a:lstStyle/>
                    <a:p>
                      <a:pPr marL="0" lvl="0" indent="0">
                        <a:lnSpc>
                          <a:spcPct val="107000"/>
                        </a:lnSpc>
                        <a:spcAft>
                          <a:spcPts val="0"/>
                        </a:spcAft>
                        <a:buFont typeface="+mj-lt"/>
                        <a:buNone/>
                      </a:pPr>
                      <a:r>
                        <a:rPr lang="en-GB" sz="1400" b="1" dirty="0">
                          <a:solidFill>
                            <a:schemeClr val="bg1"/>
                          </a:solidFill>
                          <a:effectLst/>
                          <a:latin typeface="Leelawadee" panose="020B0502040204020203" pitchFamily="34" charset="-34"/>
                          <a:cs typeface="Leelawadee" panose="020B0502040204020203" pitchFamily="34" charset="-34"/>
                        </a:rPr>
                        <a:t>6. The right to care and support even when the person is dealing with multiple and ongoing complex needs</a:t>
                      </a:r>
                      <a:endParaRPr lang="en-CA" sz="1400" b="1" dirty="0">
                        <a:solidFill>
                          <a:schemeClr val="bg1"/>
                        </a:solidFill>
                        <a:effectLst/>
                        <a:latin typeface="Leelawadee" panose="020B0502040204020203" pitchFamily="34" charset="-34"/>
                        <a:ea typeface="Calibri" panose="020F0502020204030204" pitchFamily="34" charset="0"/>
                        <a:cs typeface="Leelawadee" panose="020B0502040204020203" pitchFamily="34" charset="-34"/>
                      </a:endParaRPr>
                    </a:p>
                  </a:txBody>
                  <a:tcPr marL="68580" marR="68580" marT="0" marB="0">
                    <a:solidFill>
                      <a:srgbClr val="4CBB75"/>
                    </a:solidFill>
                  </a:tcPr>
                </a:tc>
                <a:extLst>
                  <a:ext uri="{0D108BD9-81ED-4DB2-BD59-A6C34878D82A}">
                    <a16:rowId xmlns:a16="http://schemas.microsoft.com/office/drawing/2014/main" val="750483854"/>
                  </a:ext>
                </a:extLst>
              </a:tr>
              <a:tr h="1469109">
                <a:tc>
                  <a:txBody>
                    <a:bodyPr/>
                    <a:lstStyle/>
                    <a:p>
                      <a:pPr marL="0" lvl="0" indent="0">
                        <a:lnSpc>
                          <a:spcPct val="107000"/>
                        </a:lnSpc>
                        <a:spcAft>
                          <a:spcPts val="0"/>
                        </a:spcAft>
                        <a:buFont typeface="+mj-lt"/>
                        <a:buNone/>
                      </a:pPr>
                      <a:r>
                        <a:rPr lang="en-GB" sz="1400" b="1" dirty="0">
                          <a:solidFill>
                            <a:schemeClr val="bg1"/>
                          </a:solidFill>
                          <a:effectLst/>
                          <a:latin typeface="Leelawadee" panose="020B0502040204020203" pitchFamily="34" charset="-34"/>
                          <a:cs typeface="Leelawadee" panose="020B0502040204020203" pitchFamily="34" charset="-34"/>
                        </a:rPr>
                        <a:t>3. “No blame, No shame”- what happens in the past stays in the past, we focus on now and the future</a:t>
                      </a:r>
                      <a:endParaRPr lang="en-CA" sz="1400" b="1" dirty="0">
                        <a:solidFill>
                          <a:schemeClr val="bg1"/>
                        </a:solidFill>
                        <a:effectLst/>
                        <a:latin typeface="Leelawadee" panose="020B0502040204020203" pitchFamily="34" charset="-34"/>
                        <a:ea typeface="Calibri" panose="020F0502020204030204" pitchFamily="34" charset="0"/>
                        <a:cs typeface="Leelawadee" panose="020B0502040204020203" pitchFamily="34" charset="-34"/>
                      </a:endParaRPr>
                    </a:p>
                  </a:txBody>
                  <a:tcPr marL="68580" marR="68580" marT="0" marB="0">
                    <a:solidFill>
                      <a:srgbClr val="4CBB75"/>
                    </a:solidFill>
                  </a:tcPr>
                </a:tc>
                <a:tc>
                  <a:txBody>
                    <a:bodyPr/>
                    <a:lstStyle/>
                    <a:p>
                      <a:pPr marL="0" lvl="0" indent="0">
                        <a:lnSpc>
                          <a:spcPct val="107000"/>
                        </a:lnSpc>
                        <a:spcAft>
                          <a:spcPts val="0"/>
                        </a:spcAft>
                        <a:buFont typeface="+mj-lt"/>
                        <a:buNone/>
                      </a:pPr>
                      <a:r>
                        <a:rPr lang="en-GB" sz="1400" b="1" dirty="0">
                          <a:solidFill>
                            <a:schemeClr val="bg1"/>
                          </a:solidFill>
                          <a:effectLst/>
                          <a:latin typeface="Leelawadee" panose="020B0502040204020203" pitchFamily="34" charset="-34"/>
                          <a:cs typeface="Leelawadee" panose="020B0502040204020203" pitchFamily="34" charset="-34"/>
                        </a:rPr>
                        <a:t>7. The right to be part of and contribute to their community </a:t>
                      </a:r>
                      <a:endParaRPr lang="en-CA" sz="1400" b="1" dirty="0">
                        <a:solidFill>
                          <a:schemeClr val="bg1"/>
                        </a:solidFill>
                        <a:effectLst/>
                        <a:latin typeface="Leelawadee" panose="020B0502040204020203" pitchFamily="34" charset="-34"/>
                        <a:ea typeface="Calibri" panose="020F0502020204030204" pitchFamily="34" charset="0"/>
                        <a:cs typeface="Leelawadee" panose="020B0502040204020203" pitchFamily="34" charset="-34"/>
                      </a:endParaRPr>
                    </a:p>
                  </a:txBody>
                  <a:tcPr marL="68580" marR="68580" marT="0" marB="0">
                    <a:solidFill>
                      <a:srgbClr val="4CBB75"/>
                    </a:solidFill>
                  </a:tcPr>
                </a:tc>
                <a:extLst>
                  <a:ext uri="{0D108BD9-81ED-4DB2-BD59-A6C34878D82A}">
                    <a16:rowId xmlns:a16="http://schemas.microsoft.com/office/drawing/2014/main" val="503530030"/>
                  </a:ext>
                </a:extLst>
              </a:tr>
              <a:tr h="1097186">
                <a:tc>
                  <a:txBody>
                    <a:bodyPr/>
                    <a:lstStyle/>
                    <a:p>
                      <a:pPr marL="0" lvl="0" indent="0">
                        <a:lnSpc>
                          <a:spcPct val="107000"/>
                        </a:lnSpc>
                        <a:spcAft>
                          <a:spcPts val="0"/>
                        </a:spcAft>
                        <a:buFont typeface="+mj-lt"/>
                        <a:buNone/>
                      </a:pPr>
                      <a:r>
                        <a:rPr lang="en-GB" sz="1400" b="1" dirty="0">
                          <a:solidFill>
                            <a:schemeClr val="bg1"/>
                          </a:solidFill>
                          <a:effectLst/>
                          <a:latin typeface="Leelawadee" panose="020B0502040204020203" pitchFamily="34" charset="-34"/>
                          <a:cs typeface="Leelawadee" panose="020B0502040204020203" pitchFamily="34" charset="-34"/>
                        </a:rPr>
                        <a:t>4. Know that you are a sacred part of creation and recognize that you have purpose </a:t>
                      </a:r>
                      <a:endParaRPr lang="en-CA" sz="1400" b="1" dirty="0">
                        <a:solidFill>
                          <a:schemeClr val="bg1"/>
                        </a:solidFill>
                        <a:effectLst/>
                        <a:latin typeface="Leelawadee" panose="020B0502040204020203" pitchFamily="34" charset="-34"/>
                        <a:ea typeface="Calibri" panose="020F0502020204030204" pitchFamily="34" charset="0"/>
                        <a:cs typeface="Leelawadee" panose="020B0502040204020203" pitchFamily="34" charset="-34"/>
                      </a:endParaRPr>
                    </a:p>
                  </a:txBody>
                  <a:tcPr marL="68580" marR="68580" marT="0" marB="0">
                    <a:solidFill>
                      <a:srgbClr val="4CBB75"/>
                    </a:solidFill>
                  </a:tcPr>
                </a:tc>
                <a:tc>
                  <a:txBody>
                    <a:bodyPr/>
                    <a:lstStyle/>
                    <a:p>
                      <a:pPr marL="0" lvl="0" indent="0">
                        <a:lnSpc>
                          <a:spcPct val="107000"/>
                        </a:lnSpc>
                        <a:spcAft>
                          <a:spcPts val="0"/>
                        </a:spcAft>
                        <a:buFont typeface="+mj-lt"/>
                        <a:buNone/>
                      </a:pPr>
                      <a:r>
                        <a:rPr lang="en-GB" sz="1400" b="1" dirty="0">
                          <a:solidFill>
                            <a:schemeClr val="bg1"/>
                          </a:solidFill>
                          <a:effectLst/>
                          <a:latin typeface="Leelawadee" panose="020B0502040204020203" pitchFamily="34" charset="-34"/>
                          <a:cs typeface="Leelawadee" panose="020B0502040204020203" pitchFamily="34" charset="-34"/>
                        </a:rPr>
                        <a:t>8. Truth and honesty</a:t>
                      </a:r>
                      <a:endParaRPr lang="en-CA" sz="1400" b="1" dirty="0">
                        <a:solidFill>
                          <a:schemeClr val="bg1"/>
                        </a:solidFill>
                        <a:effectLst/>
                        <a:latin typeface="Leelawadee" panose="020B0502040204020203" pitchFamily="34" charset="-34"/>
                        <a:ea typeface="Calibri" panose="020F0502020204030204" pitchFamily="34" charset="0"/>
                        <a:cs typeface="Leelawadee" panose="020B0502040204020203" pitchFamily="34" charset="-34"/>
                      </a:endParaRPr>
                    </a:p>
                  </a:txBody>
                  <a:tcPr marL="68580" marR="68580" marT="0" marB="0">
                    <a:solidFill>
                      <a:srgbClr val="4CBB75"/>
                    </a:solidFill>
                  </a:tcPr>
                </a:tc>
                <a:extLst>
                  <a:ext uri="{0D108BD9-81ED-4DB2-BD59-A6C34878D82A}">
                    <a16:rowId xmlns:a16="http://schemas.microsoft.com/office/drawing/2014/main" val="4005992601"/>
                  </a:ext>
                </a:extLst>
              </a:tr>
            </a:tbl>
          </a:graphicData>
        </a:graphic>
      </p:graphicFrame>
      <p:sp>
        <p:nvSpPr>
          <p:cNvPr id="5" name="TextBox 4">
            <a:extLst>
              <a:ext uri="{FF2B5EF4-FFF2-40B4-BE49-F238E27FC236}">
                <a16:creationId xmlns:a16="http://schemas.microsoft.com/office/drawing/2014/main" id="{A9ADD82C-ADF0-DB87-BE54-98EEEEE2AC3C}"/>
              </a:ext>
            </a:extLst>
          </p:cNvPr>
          <p:cNvSpPr txBox="1"/>
          <p:nvPr/>
        </p:nvSpPr>
        <p:spPr>
          <a:xfrm>
            <a:off x="838199" y="1201059"/>
            <a:ext cx="9471871" cy="646331"/>
          </a:xfrm>
          <a:prstGeom prst="rect">
            <a:avLst/>
          </a:prstGeom>
          <a:noFill/>
        </p:spPr>
        <p:txBody>
          <a:bodyPr wrap="square">
            <a:spAutoFit/>
          </a:bodyPr>
          <a:lstStyle/>
          <a:p>
            <a:r>
              <a:rPr lang="en-CA" b="0" i="0" dirty="0" err="1">
                <a:solidFill>
                  <a:srgbClr val="14304E"/>
                </a:solidFill>
                <a:effectLst/>
                <a:latin typeface="Leelawadee" panose="020B0502040204020203" pitchFamily="34" charset="-34"/>
                <a:cs typeface="Leelawadee" panose="020B0502040204020203" pitchFamily="34" charset="-34"/>
              </a:rPr>
              <a:t>WrapAround</a:t>
            </a:r>
            <a:r>
              <a:rPr lang="en-CA" b="0" i="0" dirty="0">
                <a:solidFill>
                  <a:srgbClr val="14304E"/>
                </a:solidFill>
                <a:effectLst/>
                <a:latin typeface="Leelawadee" panose="020B0502040204020203" pitchFamily="34" charset="-34"/>
                <a:cs typeface="Leelawadee" panose="020B0502040204020203" pitchFamily="34" charset="-34"/>
              </a:rPr>
              <a:t> helps people to articulate their hopes and dreams, puts them in charge of their own life-planning process and gives them hope. </a:t>
            </a:r>
            <a:endParaRPr lang="en-CA" dirty="0">
              <a:solidFill>
                <a:srgbClr val="14304E"/>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3734200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475" y="0"/>
            <a:ext cx="12403938" cy="1004710"/>
          </a:xfrm>
          <a:prstGeom prst="rect">
            <a:avLst/>
          </a:prstGeom>
          <a:solidFill>
            <a:srgbClr val="01788B"/>
          </a:solidFill>
          <a:ln>
            <a:solidFill>
              <a:srgbClr val="017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Leelawadee" panose="020B0502040204020203" pitchFamily="34" charset="-34"/>
                <a:cs typeface="Leelawadee" panose="020B0502040204020203" pitchFamily="34" charset="-34"/>
              </a:rPr>
              <a:t>The Four Phases of </a:t>
            </a:r>
            <a:r>
              <a:rPr lang="en-US" sz="3200" b="1" dirty="0" err="1">
                <a:latin typeface="Leelawadee" panose="020B0502040204020203" pitchFamily="34" charset="-34"/>
                <a:cs typeface="Leelawadee" panose="020B0502040204020203" pitchFamily="34" charset="-34"/>
              </a:rPr>
              <a:t>WrapAround</a:t>
            </a:r>
            <a:endParaRPr lang="en-US" sz="3200" b="1" dirty="0">
              <a:latin typeface="Leelawadee" panose="020B0502040204020203" pitchFamily="34" charset="-34"/>
              <a:cs typeface="Leelawadee" panose="020B0502040204020203" pitchFamily="34" charset="-34"/>
            </a:endParaRPr>
          </a:p>
        </p:txBody>
      </p:sp>
      <p:sp>
        <p:nvSpPr>
          <p:cNvPr id="5" name="TextBox 4">
            <a:extLst>
              <a:ext uri="{FF2B5EF4-FFF2-40B4-BE49-F238E27FC236}">
                <a16:creationId xmlns:a16="http://schemas.microsoft.com/office/drawing/2014/main" id="{212D06E5-1235-35BD-7FE5-B399C774771D}"/>
              </a:ext>
            </a:extLst>
          </p:cNvPr>
          <p:cNvSpPr txBox="1"/>
          <p:nvPr/>
        </p:nvSpPr>
        <p:spPr>
          <a:xfrm>
            <a:off x="554088" y="1264830"/>
            <a:ext cx="6205490" cy="5379550"/>
          </a:xfrm>
          <a:prstGeom prst="rect">
            <a:avLst/>
          </a:prstGeom>
          <a:noFill/>
        </p:spPr>
        <p:txBody>
          <a:bodyPr wrap="square">
            <a:spAutoFit/>
          </a:bodyPr>
          <a:lstStyle/>
          <a:p>
            <a:pPr>
              <a:lnSpc>
                <a:spcPct val="107000"/>
              </a:lnSpc>
              <a:spcAft>
                <a:spcPts val="0"/>
              </a:spcAft>
            </a:pPr>
            <a:r>
              <a:rPr lang="en-GB" sz="1400" b="1" dirty="0">
                <a:solidFill>
                  <a:srgbClr val="1F4E79"/>
                </a:solidFill>
                <a:latin typeface="Leelawadee" panose="020B0502040204020203" pitchFamily="34" charset="-34"/>
                <a:ea typeface="Calibri" panose="020F0502020204030204" pitchFamily="34" charset="0"/>
                <a:cs typeface="Leelawadee" panose="020B0502040204020203" pitchFamily="34" charset="-34"/>
              </a:rPr>
              <a:t>Four </a:t>
            </a:r>
            <a:r>
              <a:rPr lang="en-CA" sz="1400" b="1" dirty="0">
                <a:solidFill>
                  <a:srgbClr val="1F4E79"/>
                </a:solidFill>
                <a:latin typeface="Leelawadee" panose="020B0502040204020203" pitchFamily="34" charset="-34"/>
                <a:ea typeface="Calibri" panose="020F0502020204030204" pitchFamily="34" charset="0"/>
                <a:cs typeface="Leelawadee" panose="020B0502040204020203" pitchFamily="34" charset="-34"/>
              </a:rPr>
              <a:t>Phases of </a:t>
            </a:r>
            <a:r>
              <a:rPr lang="en-CA" sz="1400" b="1" dirty="0" err="1">
                <a:solidFill>
                  <a:srgbClr val="1F4E79"/>
                </a:solidFill>
                <a:latin typeface="Leelawadee" panose="020B0502040204020203" pitchFamily="34" charset="-34"/>
                <a:ea typeface="Calibri" panose="020F0502020204030204" pitchFamily="34" charset="0"/>
                <a:cs typeface="Leelawadee" panose="020B0502040204020203" pitchFamily="34" charset="-34"/>
              </a:rPr>
              <a:t>WrapAround</a:t>
            </a:r>
            <a:endParaRPr lang="en-CA" sz="1400" b="1" dirty="0">
              <a:solidFill>
                <a:srgbClr val="FFC100"/>
              </a:solidFill>
              <a:latin typeface="Leelawadee" panose="020B0502040204020203" pitchFamily="34" charset="-34"/>
              <a:ea typeface="Calibri" panose="020F0502020204030204" pitchFamily="34" charset="0"/>
              <a:cs typeface="Leelawadee" panose="020B0502040204020203" pitchFamily="34" charset="-34"/>
            </a:endParaRPr>
          </a:p>
          <a:p>
            <a:pPr marL="342900" lvl="0" indent="-342900">
              <a:lnSpc>
                <a:spcPct val="107000"/>
              </a:lnSpc>
              <a:spcAft>
                <a:spcPts val="0"/>
              </a:spcAft>
              <a:buAutoNum type="arabicParenR"/>
            </a:pPr>
            <a:r>
              <a:rPr lang="en-CA" sz="1400" b="1" dirty="0">
                <a:solidFill>
                  <a:srgbClr val="FFC100"/>
                </a:solidFill>
                <a:latin typeface="Leelawadee" panose="020B0502040204020203" pitchFamily="34" charset="-34"/>
                <a:ea typeface="Calibri" panose="020F0502020204030204" pitchFamily="34" charset="0"/>
                <a:cs typeface="Leelawadee" panose="020B0502040204020203" pitchFamily="34" charset="-34"/>
              </a:rPr>
              <a:t>Engagement: </a:t>
            </a:r>
            <a:r>
              <a:rPr lang="en-CA" sz="1400" dirty="0">
                <a:latin typeface="Leelawadee" panose="020B0502040204020203" pitchFamily="34" charset="-34"/>
                <a:ea typeface="Calibri" panose="020F0502020204030204" pitchFamily="34" charset="0"/>
                <a:cs typeface="Leelawadee" panose="020B0502040204020203" pitchFamily="34" charset="-34"/>
              </a:rPr>
              <a:t>referral made by organization, family member, etc.</a:t>
            </a:r>
          </a:p>
          <a:p>
            <a:pPr marL="742950" lvl="1" indent="-285750">
              <a:lnSpc>
                <a:spcPct val="107000"/>
              </a:lnSpc>
              <a:buFont typeface="Arial" panose="020B0604020202020204" pitchFamily="34" charset="0"/>
              <a:buChar char="•"/>
            </a:pPr>
            <a:r>
              <a:rPr lang="en-CA" sz="1400" dirty="0">
                <a:solidFill>
                  <a:srgbClr val="14304E"/>
                </a:solidFill>
                <a:latin typeface="Leelawadee" panose="020B0502040204020203" pitchFamily="34" charset="-34"/>
                <a:ea typeface="Calibri" panose="020F0502020204030204" pitchFamily="34" charset="0"/>
                <a:cs typeface="Leelawadee" panose="020B0502040204020203" pitchFamily="34" charset="-34"/>
              </a:rPr>
              <a:t>Listen to their story and reflect it back</a:t>
            </a:r>
          </a:p>
          <a:p>
            <a:pPr marL="742950" lvl="1" indent="-285750">
              <a:lnSpc>
                <a:spcPct val="107000"/>
              </a:lnSpc>
              <a:buFont typeface="Arial" panose="020B0604020202020204" pitchFamily="34" charset="0"/>
              <a:buChar char="•"/>
            </a:pPr>
            <a:r>
              <a:rPr lang="en-CA" sz="1400" dirty="0">
                <a:solidFill>
                  <a:srgbClr val="14304E"/>
                </a:solidFill>
                <a:latin typeface="Leelawadee" panose="020B0502040204020203" pitchFamily="34" charset="-34"/>
                <a:ea typeface="Calibri" panose="020F0502020204030204" pitchFamily="34" charset="0"/>
                <a:cs typeface="Leelawadee" panose="020B0502040204020203" pitchFamily="34" charset="-34"/>
              </a:rPr>
              <a:t>2 to 4 meetings to complete the “Strengths/Needs/Culture Discovery”, a list of the participants strengths, culture, hopes and dreams, needs and the people they want on their </a:t>
            </a:r>
            <a:r>
              <a:rPr lang="en-CA" sz="1400" dirty="0" err="1">
                <a:solidFill>
                  <a:srgbClr val="14304E"/>
                </a:solidFill>
                <a:latin typeface="Leelawadee" panose="020B0502040204020203" pitchFamily="34" charset="-34"/>
                <a:ea typeface="Calibri" panose="020F0502020204030204" pitchFamily="34" charset="0"/>
                <a:cs typeface="Leelawadee" panose="020B0502040204020203" pitchFamily="34" charset="-34"/>
              </a:rPr>
              <a:t>WrapAround</a:t>
            </a:r>
            <a:r>
              <a:rPr lang="en-CA" sz="1400" dirty="0">
                <a:solidFill>
                  <a:srgbClr val="14304E"/>
                </a:solidFill>
                <a:latin typeface="Leelawadee" panose="020B0502040204020203" pitchFamily="34" charset="-34"/>
                <a:ea typeface="Calibri" panose="020F0502020204030204" pitchFamily="34" charset="0"/>
                <a:cs typeface="Leelawadee" panose="020B0502040204020203" pitchFamily="34" charset="-34"/>
              </a:rPr>
              <a:t> team.  </a:t>
            </a:r>
          </a:p>
          <a:p>
            <a:pPr lvl="1">
              <a:lnSpc>
                <a:spcPct val="107000"/>
              </a:lnSpc>
            </a:pPr>
            <a:endParaRPr lang="en-CA" sz="1400" b="1" dirty="0">
              <a:solidFill>
                <a:srgbClr val="14304E"/>
              </a:solidFill>
              <a:latin typeface="Leelawadee" panose="020B0502040204020203" pitchFamily="34" charset="-34"/>
              <a:ea typeface="Calibri" panose="020F0502020204030204" pitchFamily="34" charset="0"/>
              <a:cs typeface="Leelawadee" panose="020B0502040204020203" pitchFamily="34" charset="-34"/>
            </a:endParaRPr>
          </a:p>
          <a:p>
            <a:pPr marL="342900" lvl="0" indent="-342900">
              <a:lnSpc>
                <a:spcPct val="107000"/>
              </a:lnSpc>
              <a:spcAft>
                <a:spcPts val="0"/>
              </a:spcAft>
              <a:buAutoNum type="arabicParenR"/>
            </a:pPr>
            <a:r>
              <a:rPr lang="en-CA" sz="1400" b="1" dirty="0">
                <a:solidFill>
                  <a:srgbClr val="538235"/>
                </a:solidFill>
                <a:latin typeface="Leelawadee" panose="020B0502040204020203" pitchFamily="34" charset="-34"/>
                <a:ea typeface="Calibri" panose="020F0502020204030204" pitchFamily="34" charset="0"/>
                <a:cs typeface="Leelawadee" panose="020B0502040204020203" pitchFamily="34" charset="-34"/>
              </a:rPr>
              <a:t>Team-Based Planning</a:t>
            </a:r>
          </a:p>
          <a:p>
            <a:pPr marL="742950" lvl="1" indent="-285750">
              <a:lnSpc>
                <a:spcPct val="107000"/>
              </a:lnSpc>
              <a:buFont typeface="Arial" panose="020B0604020202020204" pitchFamily="34" charset="0"/>
              <a:buChar char="•"/>
            </a:pPr>
            <a:r>
              <a:rPr lang="en-CA" sz="1400" dirty="0">
                <a:solidFill>
                  <a:srgbClr val="14304E"/>
                </a:solidFill>
                <a:latin typeface="Leelawadee" panose="020B0502040204020203" pitchFamily="34" charset="-34"/>
                <a:ea typeface="Calibri" panose="020F0502020204030204" pitchFamily="34" charset="0"/>
                <a:cs typeface="Leelawadee" panose="020B0502040204020203" pitchFamily="34" charset="-34"/>
              </a:rPr>
              <a:t>2</a:t>
            </a:r>
            <a:r>
              <a:rPr lang="en-CA" sz="1400" baseline="30000" dirty="0">
                <a:solidFill>
                  <a:srgbClr val="14304E"/>
                </a:solidFill>
                <a:latin typeface="Leelawadee" panose="020B0502040204020203" pitchFamily="34" charset="-34"/>
                <a:ea typeface="Calibri" panose="020F0502020204030204" pitchFamily="34" charset="0"/>
                <a:cs typeface="Leelawadee" panose="020B0502040204020203" pitchFamily="34" charset="-34"/>
              </a:rPr>
              <a:t>nd</a:t>
            </a:r>
            <a:r>
              <a:rPr lang="en-CA" sz="1400" dirty="0">
                <a:solidFill>
                  <a:srgbClr val="14304E"/>
                </a:solidFill>
                <a:latin typeface="Leelawadee" panose="020B0502040204020203" pitchFamily="34" charset="-34"/>
                <a:ea typeface="Calibri" panose="020F0502020204030204" pitchFamily="34" charset="0"/>
                <a:cs typeface="Leelawadee" panose="020B0502040204020203" pitchFamily="34" charset="-34"/>
              </a:rPr>
              <a:t> and subsequent team meetings held (monthly or as needed)</a:t>
            </a:r>
          </a:p>
          <a:p>
            <a:pPr lvl="1">
              <a:lnSpc>
                <a:spcPct val="107000"/>
              </a:lnSpc>
            </a:pPr>
            <a:endParaRPr lang="en-CA" sz="1400" dirty="0">
              <a:solidFill>
                <a:srgbClr val="538235"/>
              </a:solidFill>
              <a:latin typeface="Leelawadee" panose="020B0502040204020203" pitchFamily="34" charset="-34"/>
              <a:ea typeface="Calibri" panose="020F0502020204030204" pitchFamily="34" charset="0"/>
              <a:cs typeface="Leelawadee" panose="020B0502040204020203" pitchFamily="34" charset="-34"/>
            </a:endParaRPr>
          </a:p>
          <a:p>
            <a:pPr marL="342900" indent="-342900">
              <a:lnSpc>
                <a:spcPct val="107000"/>
              </a:lnSpc>
              <a:buFontTx/>
              <a:buAutoNum type="arabicParenR"/>
            </a:pPr>
            <a:r>
              <a:rPr lang="en-CA" sz="1400" b="1" dirty="0">
                <a:solidFill>
                  <a:srgbClr val="009294"/>
                </a:solidFill>
                <a:latin typeface="Leelawadee" panose="020B0502040204020203" pitchFamily="34" charset="-34"/>
                <a:ea typeface="Calibri" panose="020F0502020204030204" pitchFamily="34" charset="0"/>
                <a:cs typeface="Leelawadee" panose="020B0502040204020203" pitchFamily="34" charset="-34"/>
              </a:rPr>
              <a:t>Implementation</a:t>
            </a:r>
          </a:p>
          <a:p>
            <a:pPr marL="742950" lvl="1" indent="-285750">
              <a:lnSpc>
                <a:spcPct val="107000"/>
              </a:lnSpc>
              <a:buFont typeface="Arial" panose="020B0604020202020204" pitchFamily="34" charset="0"/>
              <a:buChar char="•"/>
            </a:pPr>
            <a:r>
              <a:rPr lang="en-CA" sz="1400" dirty="0">
                <a:solidFill>
                  <a:srgbClr val="14304E"/>
                </a:solidFill>
                <a:latin typeface="Leelawadee" panose="020B0502040204020203" pitchFamily="34" charset="-34"/>
                <a:ea typeface="Calibri" panose="020F0502020204030204" pitchFamily="34" charset="0"/>
                <a:cs typeface="Leelawadee" panose="020B0502040204020203" pitchFamily="34" charset="-34"/>
              </a:rPr>
              <a:t>Follow up with the participant and each team member after the first team meeting at least once and more often as necessary</a:t>
            </a:r>
          </a:p>
          <a:p>
            <a:pPr marL="742950" lvl="1" indent="-285750">
              <a:lnSpc>
                <a:spcPct val="107000"/>
              </a:lnSpc>
              <a:buFont typeface="Arial" panose="020B0604020202020204" pitchFamily="34" charset="0"/>
              <a:buChar char="•"/>
            </a:pPr>
            <a:r>
              <a:rPr lang="en-CA" sz="1400" dirty="0">
                <a:solidFill>
                  <a:srgbClr val="14304E"/>
                </a:solidFill>
                <a:latin typeface="Leelawadee" panose="020B0502040204020203" pitchFamily="34" charset="-34"/>
                <a:ea typeface="Calibri" panose="020F0502020204030204" pitchFamily="34" charset="0"/>
                <a:cs typeface="Leelawadee" panose="020B0502040204020203" pitchFamily="34" charset="-34"/>
              </a:rPr>
              <a:t>Continuously reviewing the plan and making changes as needed</a:t>
            </a:r>
          </a:p>
          <a:p>
            <a:pPr lvl="1">
              <a:lnSpc>
                <a:spcPct val="107000"/>
              </a:lnSpc>
            </a:pPr>
            <a:endParaRPr lang="en-CA" sz="1400" dirty="0">
              <a:solidFill>
                <a:srgbClr val="14304E"/>
              </a:solidFill>
              <a:latin typeface="Leelawadee" panose="020B0502040204020203" pitchFamily="34" charset="-34"/>
              <a:ea typeface="Calibri" panose="020F0502020204030204" pitchFamily="34" charset="0"/>
              <a:cs typeface="Leelawadee" panose="020B0502040204020203" pitchFamily="34" charset="-34"/>
            </a:endParaRPr>
          </a:p>
          <a:p>
            <a:pPr marL="342900" lvl="0" indent="-342900">
              <a:lnSpc>
                <a:spcPct val="107000"/>
              </a:lnSpc>
              <a:spcAft>
                <a:spcPts val="0"/>
              </a:spcAft>
              <a:buAutoNum type="arabicParenR"/>
            </a:pPr>
            <a:r>
              <a:rPr lang="en-CA" sz="1400" b="1" dirty="0">
                <a:solidFill>
                  <a:srgbClr val="7030A1"/>
                </a:solidFill>
                <a:latin typeface="Leelawadee" panose="020B0502040204020203" pitchFamily="34" charset="-34"/>
                <a:ea typeface="Calibri" panose="020F0502020204030204" pitchFamily="34" charset="0"/>
                <a:cs typeface="Leelawadee" panose="020B0502040204020203" pitchFamily="34" charset="-34"/>
              </a:rPr>
              <a:t>Transition</a:t>
            </a:r>
          </a:p>
          <a:p>
            <a:pPr marL="742950" lvl="1" indent="-285750">
              <a:lnSpc>
                <a:spcPct val="107000"/>
              </a:lnSpc>
              <a:buFont typeface="Arial" panose="020B0604020202020204" pitchFamily="34" charset="0"/>
              <a:buChar char="•"/>
            </a:pPr>
            <a:r>
              <a:rPr lang="en-CA" sz="1400" dirty="0">
                <a:solidFill>
                  <a:srgbClr val="14304E"/>
                </a:solidFill>
                <a:latin typeface="Leelawadee" panose="020B0502040204020203" pitchFamily="34" charset="-34"/>
                <a:ea typeface="Calibri" panose="020F0502020204030204" pitchFamily="34" charset="0"/>
                <a:cs typeface="Leelawadee" panose="020B0502040204020203" pitchFamily="34" charset="-34"/>
              </a:rPr>
              <a:t>When goals have been achieved, start 6 week or 3 month countdown to assist the participant to transition out of </a:t>
            </a:r>
            <a:r>
              <a:rPr lang="en-CA" sz="1400" dirty="0" err="1">
                <a:solidFill>
                  <a:srgbClr val="14304E"/>
                </a:solidFill>
                <a:latin typeface="Leelawadee" panose="020B0502040204020203" pitchFamily="34" charset="-34"/>
                <a:ea typeface="Calibri" panose="020F0502020204030204" pitchFamily="34" charset="0"/>
                <a:cs typeface="Leelawadee" panose="020B0502040204020203" pitchFamily="34" charset="-34"/>
              </a:rPr>
              <a:t>WrapAround</a:t>
            </a:r>
            <a:r>
              <a:rPr lang="en-CA" sz="1400" dirty="0">
                <a:solidFill>
                  <a:srgbClr val="14304E"/>
                </a:solidFill>
                <a:latin typeface="Leelawadee" panose="020B0502040204020203" pitchFamily="34" charset="-34"/>
                <a:ea typeface="Calibri" panose="020F0502020204030204" pitchFamily="34" charset="0"/>
                <a:cs typeface="Leelawadee" panose="020B0502040204020203" pitchFamily="34" charset="-34"/>
              </a:rPr>
              <a:t>. </a:t>
            </a:r>
          </a:p>
          <a:p>
            <a:pPr marL="742950" lvl="1" indent="-285750">
              <a:lnSpc>
                <a:spcPct val="107000"/>
              </a:lnSpc>
              <a:buFont typeface="Arial" panose="020B0604020202020204" pitchFamily="34" charset="0"/>
              <a:buChar char="•"/>
            </a:pPr>
            <a:r>
              <a:rPr lang="en-CA" sz="1400" dirty="0">
                <a:solidFill>
                  <a:srgbClr val="14304E"/>
                </a:solidFill>
                <a:effectLst/>
                <a:latin typeface="Leelawadee" panose="020B0502040204020203" pitchFamily="34" charset="-34"/>
                <a:ea typeface="Calibri" panose="020F0502020204030204" pitchFamily="34" charset="0"/>
                <a:cs typeface="Leelawadee" panose="020B0502040204020203" pitchFamily="34" charset="-34"/>
              </a:rPr>
              <a:t>Summarize success, do anticipatory planning for </a:t>
            </a:r>
            <a:r>
              <a:rPr lang="en-CA" sz="1400" dirty="0">
                <a:solidFill>
                  <a:srgbClr val="14304E"/>
                </a:solidFill>
                <a:latin typeface="Leelawadee" panose="020B0502040204020203" pitchFamily="34" charset="-34"/>
                <a:ea typeface="Calibri" panose="020F0502020204030204" pitchFamily="34" charset="0"/>
                <a:cs typeface="Leelawadee" panose="020B0502040204020203" pitchFamily="34" charset="-34"/>
              </a:rPr>
              <a:t>future challenges with participant and, in some case, their team members</a:t>
            </a:r>
          </a:p>
          <a:p>
            <a:pPr marL="742950" lvl="1" indent="-285750">
              <a:lnSpc>
                <a:spcPct val="107000"/>
              </a:lnSpc>
              <a:buFont typeface="Arial" panose="020B0604020202020204" pitchFamily="34" charset="0"/>
              <a:buChar char="•"/>
            </a:pPr>
            <a:r>
              <a:rPr lang="en-CA" sz="1400" dirty="0">
                <a:solidFill>
                  <a:srgbClr val="14304E"/>
                </a:solidFill>
                <a:effectLst/>
                <a:latin typeface="Leelawadee" panose="020B0502040204020203" pitchFamily="34" charset="-34"/>
                <a:ea typeface="Calibri" panose="020F0502020204030204" pitchFamily="34" charset="0"/>
                <a:cs typeface="Leelawadee" panose="020B0502040204020203" pitchFamily="34" charset="-34"/>
              </a:rPr>
              <a:t>Follow up as necessary and as agreed upon</a:t>
            </a:r>
          </a:p>
        </p:txBody>
      </p:sp>
      <p:pic>
        <p:nvPicPr>
          <p:cNvPr id="4" name="Picture 3" descr="A group of women sitting around a table&#10;&#10;Description automatically generated with medium confidence">
            <a:extLst>
              <a:ext uri="{FF2B5EF4-FFF2-40B4-BE49-F238E27FC236}">
                <a16:creationId xmlns:a16="http://schemas.microsoft.com/office/drawing/2014/main" id="{0392FE03-3AE9-7DB7-4AC6-8DE5629B99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46471" y="1700931"/>
            <a:ext cx="3550937" cy="2253674"/>
          </a:xfrm>
          <a:prstGeom prst="rect">
            <a:avLst/>
          </a:prstGeom>
        </p:spPr>
      </p:pic>
      <p:pic>
        <p:nvPicPr>
          <p:cNvPr id="7" name="Picture 6" descr="Mother and daugher walking on the beach">
            <a:extLst>
              <a:ext uri="{FF2B5EF4-FFF2-40B4-BE49-F238E27FC236}">
                <a16:creationId xmlns:a16="http://schemas.microsoft.com/office/drawing/2014/main" id="{0018B83C-1905-C2E3-9054-B4A1B6EFE2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46471" y="4266148"/>
            <a:ext cx="3550937" cy="2124492"/>
          </a:xfrm>
          <a:prstGeom prst="rect">
            <a:avLst/>
          </a:prstGeom>
        </p:spPr>
      </p:pic>
    </p:spTree>
    <p:extLst>
      <p:ext uri="{BB962C8B-B14F-4D97-AF65-F5344CB8AC3E}">
        <p14:creationId xmlns:p14="http://schemas.microsoft.com/office/powerpoint/2010/main" val="2891655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607C9587-74D8-AC74-9823-1A804E6C5C30}"/>
              </a:ext>
            </a:extLst>
          </p:cNvPr>
          <p:cNvSpPr txBox="1"/>
          <p:nvPr/>
        </p:nvSpPr>
        <p:spPr>
          <a:xfrm>
            <a:off x="484214" y="2511552"/>
            <a:ext cx="3505494" cy="3785419"/>
          </a:xfrm>
          <a:prstGeom prst="rect">
            <a:avLst/>
          </a:prstGeom>
        </p:spPr>
        <p:txBody>
          <a:bodyPr vert="horz" lIns="91440" tIns="45720" rIns="91440" bIns="45720" rtlCol="0">
            <a:noAutofit/>
          </a:bodyPr>
          <a:lstStyle/>
          <a:p>
            <a:pPr marL="457200" lvl="0" indent="-342900">
              <a:lnSpc>
                <a:spcPct val="90000"/>
              </a:lnSpc>
              <a:spcAft>
                <a:spcPts val="375"/>
              </a:spcAft>
              <a:buAutoNum type="arabicPeriod"/>
              <a:tabLst>
                <a:tab pos="457200" algn="l"/>
              </a:tabLst>
            </a:pPr>
            <a:r>
              <a:rPr lang="en-US" sz="1400" dirty="0">
                <a:solidFill>
                  <a:srgbClr val="14304E"/>
                </a:solidFill>
              </a:rPr>
              <a:t>A facilitator will be assigned and will call to set a time to meet with the entire family</a:t>
            </a:r>
          </a:p>
          <a:p>
            <a:pPr marL="457200" lvl="0" indent="-342900">
              <a:lnSpc>
                <a:spcPct val="90000"/>
              </a:lnSpc>
              <a:spcAft>
                <a:spcPts val="375"/>
              </a:spcAft>
              <a:buAutoNum type="arabicPeriod" startAt="2"/>
              <a:tabLst>
                <a:tab pos="457200" algn="l"/>
              </a:tabLst>
            </a:pPr>
            <a:r>
              <a:rPr lang="en-US" sz="1400" dirty="0">
                <a:solidFill>
                  <a:srgbClr val="14304E"/>
                </a:solidFill>
              </a:rPr>
              <a:t>The facilitator will assist your family to recognize the strengths of all members</a:t>
            </a:r>
          </a:p>
          <a:p>
            <a:pPr marL="457200" lvl="0" indent="-342900">
              <a:lnSpc>
                <a:spcPct val="90000"/>
              </a:lnSpc>
              <a:spcAft>
                <a:spcPts val="375"/>
              </a:spcAft>
              <a:buAutoNum type="arabicPeriod" startAt="3"/>
              <a:tabLst>
                <a:tab pos="457200" algn="l"/>
              </a:tabLst>
            </a:pPr>
            <a:r>
              <a:rPr lang="en-US" sz="1400" dirty="0">
                <a:solidFill>
                  <a:srgbClr val="14304E"/>
                </a:solidFill>
              </a:rPr>
              <a:t>The facilitator will assist your family to arrange a time for all family team members to meet</a:t>
            </a:r>
          </a:p>
          <a:p>
            <a:pPr marL="114300" lvl="0">
              <a:lnSpc>
                <a:spcPct val="90000"/>
              </a:lnSpc>
              <a:spcAft>
                <a:spcPts val="375"/>
              </a:spcAft>
              <a:tabLst>
                <a:tab pos="457200" algn="l"/>
              </a:tabLst>
            </a:pPr>
            <a:r>
              <a:rPr lang="en-US" sz="1400" dirty="0">
                <a:solidFill>
                  <a:srgbClr val="14304E"/>
                </a:solidFill>
              </a:rPr>
              <a:t>4. 	You and your family will identify the 	goals you would like to achieve</a:t>
            </a:r>
          </a:p>
          <a:p>
            <a:pPr marL="114300" lvl="0">
              <a:lnSpc>
                <a:spcPct val="90000"/>
              </a:lnSpc>
              <a:spcAft>
                <a:spcPts val="375"/>
              </a:spcAft>
              <a:tabLst>
                <a:tab pos="457200" algn="l"/>
              </a:tabLst>
            </a:pPr>
            <a:r>
              <a:rPr lang="en-US" sz="1400" dirty="0">
                <a:solidFill>
                  <a:srgbClr val="14304E"/>
                </a:solidFill>
              </a:rPr>
              <a:t>5. 	The family team will help you plan and 	figure out how to reach those goals</a:t>
            </a:r>
          </a:p>
          <a:p>
            <a:pPr marL="114300" lvl="0">
              <a:lnSpc>
                <a:spcPct val="90000"/>
              </a:lnSpc>
              <a:spcAft>
                <a:spcPts val="375"/>
              </a:spcAft>
              <a:tabLst>
                <a:tab pos="457200" algn="l"/>
              </a:tabLst>
            </a:pPr>
            <a:r>
              <a:rPr lang="en-US" sz="1400" dirty="0">
                <a:solidFill>
                  <a:srgbClr val="14304E"/>
                </a:solidFill>
              </a:rPr>
              <a:t>6. 	The family team will meet regularly to 	assess the success in moving toward 	reaching the goals, to re-think any 	parts of the plan that aren't working 	and to celebrate successes</a:t>
            </a:r>
            <a:endParaRPr lang="en-US" sz="1400" dirty="0">
              <a:solidFill>
                <a:srgbClr val="14304E"/>
              </a:solidFill>
              <a:effectLst/>
            </a:endParaRPr>
          </a:p>
        </p:txBody>
      </p:sp>
      <p:sp>
        <p:nvSpPr>
          <p:cNvPr id="31" name="Rectangle 3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C9F3C1F7-0F36-9E5C-551E-823F0D291295}"/>
              </a:ext>
            </a:extLst>
          </p:cNvPr>
          <p:cNvPicPr/>
          <p:nvPr/>
        </p:nvPicPr>
        <p:blipFill>
          <a:blip r:embed="rId2">
            <a:extLst>
              <a:ext uri="{28A0092B-C50C-407E-A947-70E740481C1C}">
                <a14:useLocalDpi xmlns:a14="http://schemas.microsoft.com/office/drawing/2010/main" val="0"/>
              </a:ext>
            </a:extLst>
          </a:blip>
          <a:stretch>
            <a:fillRect/>
          </a:stretch>
        </p:blipFill>
        <p:spPr>
          <a:xfrm>
            <a:off x="5388107" y="844150"/>
            <a:ext cx="5158565" cy="4054003"/>
          </a:xfrm>
          <a:prstGeom prst="rect">
            <a:avLst/>
          </a:prstGeom>
          <a:effectLst/>
        </p:spPr>
      </p:pic>
      <p:sp>
        <p:nvSpPr>
          <p:cNvPr id="34" name="Rectangle 33">
            <a:extLst>
              <a:ext uri="{FF2B5EF4-FFF2-40B4-BE49-F238E27FC236}">
                <a16:creationId xmlns:a16="http://schemas.microsoft.com/office/drawing/2014/main" id="{CCF23D2A-218C-DF08-DCA8-98E4410EEB65}"/>
              </a:ext>
            </a:extLst>
          </p:cNvPr>
          <p:cNvSpPr/>
          <p:nvPr/>
        </p:nvSpPr>
        <p:spPr>
          <a:xfrm>
            <a:off x="209802" y="634181"/>
            <a:ext cx="4234899" cy="1647380"/>
          </a:xfrm>
          <a:prstGeom prst="rect">
            <a:avLst/>
          </a:prstGeom>
          <a:solidFill>
            <a:srgbClr val="01788B"/>
          </a:solidFill>
          <a:ln>
            <a:solidFill>
              <a:srgbClr val="017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eelawadee" panose="020B0502040204020203" pitchFamily="34" charset="-34"/>
                <a:cs typeface="Leelawadee" panose="020B0502040204020203" pitchFamily="34" charset="-34"/>
              </a:rPr>
              <a:t>STEPS IN THE WRAPAROUND PROCESS</a:t>
            </a:r>
          </a:p>
        </p:txBody>
      </p:sp>
      <p:pic>
        <p:nvPicPr>
          <p:cNvPr id="35" name="Picture 34">
            <a:extLst>
              <a:ext uri="{FF2B5EF4-FFF2-40B4-BE49-F238E27FC236}">
                <a16:creationId xmlns:a16="http://schemas.microsoft.com/office/drawing/2014/main" id="{DE00447D-F847-C829-07C8-AB756E6FCCA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543495" y="4287915"/>
            <a:ext cx="2051419" cy="2009056"/>
          </a:xfrm>
          <a:prstGeom prst="rect">
            <a:avLst/>
          </a:prstGeom>
        </p:spPr>
      </p:pic>
    </p:spTree>
    <p:extLst>
      <p:ext uri="{BB962C8B-B14F-4D97-AF65-F5344CB8AC3E}">
        <p14:creationId xmlns:p14="http://schemas.microsoft.com/office/powerpoint/2010/main" val="29122003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2C436DD-E536-C96B-58D9-358EE7F3F92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306949" y="2638799"/>
            <a:ext cx="3937920" cy="2684946"/>
          </a:xfrm>
          <a:prstGeom prst="rect">
            <a:avLst/>
          </a:prstGeom>
        </p:spPr>
      </p:pic>
      <p:pic>
        <p:nvPicPr>
          <p:cNvPr id="13" name="Picture 12">
            <a:extLst>
              <a:ext uri="{FF2B5EF4-FFF2-40B4-BE49-F238E27FC236}">
                <a16:creationId xmlns:a16="http://schemas.microsoft.com/office/drawing/2014/main" id="{7EFF5004-0AA1-A01A-83B8-6F565D116E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4633" y="2639515"/>
            <a:ext cx="3598879" cy="2684230"/>
          </a:xfrm>
          <a:prstGeom prst="rect">
            <a:avLst/>
          </a:prstGeom>
        </p:spPr>
      </p:pic>
      <p:sp>
        <p:nvSpPr>
          <p:cNvPr id="2" name="Rectangle 1"/>
          <p:cNvSpPr/>
          <p:nvPr/>
        </p:nvSpPr>
        <p:spPr>
          <a:xfrm>
            <a:off x="-80475" y="0"/>
            <a:ext cx="12403938" cy="1004710"/>
          </a:xfrm>
          <a:prstGeom prst="rect">
            <a:avLst/>
          </a:prstGeom>
          <a:solidFill>
            <a:srgbClr val="01788B"/>
          </a:solidFill>
          <a:ln>
            <a:solidFill>
              <a:srgbClr val="017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atin typeface="Leelawadee" panose="020B0502040204020203" pitchFamily="34" charset="-34"/>
                <a:cs typeface="Leelawadee" panose="020B0502040204020203" pitchFamily="34" charset="-34"/>
              </a:rPr>
              <a:t>Our Core Programs</a:t>
            </a:r>
            <a:endParaRPr lang="en-US" sz="3200" b="1" dirty="0">
              <a:latin typeface="Leelawadee" panose="020B0502040204020203" pitchFamily="34" charset="-34"/>
              <a:cs typeface="Leelawadee" panose="020B0502040204020203" pitchFamily="34" charset="-34"/>
            </a:endParaRPr>
          </a:p>
        </p:txBody>
      </p:sp>
      <p:sp>
        <p:nvSpPr>
          <p:cNvPr id="3" name="TextBox 2"/>
          <p:cNvSpPr txBox="1"/>
          <p:nvPr/>
        </p:nvSpPr>
        <p:spPr>
          <a:xfrm>
            <a:off x="138383" y="1091085"/>
            <a:ext cx="11966222" cy="1456809"/>
          </a:xfrm>
          <a:prstGeom prst="rect">
            <a:avLst/>
          </a:prstGeom>
          <a:noFill/>
        </p:spPr>
        <p:txBody>
          <a:bodyPr wrap="square" rtlCol="0">
            <a:spAutoFit/>
          </a:bodyPr>
          <a:lstStyle/>
          <a:p>
            <a:pPr algn="ctr"/>
            <a:r>
              <a:rPr lang="en-CA" sz="2400" b="1" dirty="0">
                <a:solidFill>
                  <a:srgbClr val="007789"/>
                </a:solidFill>
                <a:latin typeface="Leelawadee" panose="020B0502040204020203" pitchFamily="34" charset="-34"/>
                <a:cs typeface="Leelawadee" panose="020B0502040204020203" pitchFamily="34" charset="-34"/>
              </a:rPr>
              <a:t>Nutrition</a:t>
            </a:r>
            <a:endParaRPr lang="en-CA" sz="2400" dirty="0">
              <a:solidFill>
                <a:srgbClr val="007789"/>
              </a:solidFill>
              <a:latin typeface="Leelawadee" panose="020B0502040204020203" pitchFamily="34" charset="-34"/>
              <a:cs typeface="Leelawadee" panose="020B0502040204020203" pitchFamily="34" charset="-34"/>
            </a:endParaRPr>
          </a:p>
          <a:p>
            <a:pPr marL="285750" indent="-285750" rtl="0" fontAlgn="base">
              <a:spcBef>
                <a:spcPts val="0"/>
              </a:spcBef>
              <a:spcAft>
                <a:spcPts val="1000"/>
              </a:spcAft>
              <a:buFont typeface="Arial" panose="020B0604020202020204" pitchFamily="34" charset="0"/>
              <a:buChar char="•"/>
            </a:pPr>
            <a:r>
              <a:rPr lang="en-CA" sz="1600" b="0" i="0" u="none" strike="noStrike" dirty="0">
                <a:solidFill>
                  <a:srgbClr val="000000"/>
                </a:solidFill>
                <a:effectLst/>
                <a:latin typeface="Leelawadee" panose="020B0502040204020203" pitchFamily="34" charset="-34"/>
                <a:cs typeface="Leelawadee" panose="020B0502040204020203" pitchFamily="34" charset="-34"/>
              </a:rPr>
              <a:t>CCN volunteers deliver meals to clients who find it difficult to go grocery shopping and/or cook for themselves</a:t>
            </a:r>
          </a:p>
          <a:p>
            <a:pPr marL="285750" indent="-285750" rtl="0" fontAlgn="base">
              <a:spcBef>
                <a:spcPts val="0"/>
              </a:spcBef>
              <a:spcAft>
                <a:spcPts val="1000"/>
              </a:spcAft>
              <a:buFont typeface="Arial" panose="020B0604020202020204" pitchFamily="34" charset="0"/>
              <a:buChar char="•"/>
            </a:pPr>
            <a:r>
              <a:rPr lang="en-CA" sz="1600" b="0" i="0" u="none" strike="noStrike" dirty="0">
                <a:solidFill>
                  <a:srgbClr val="000000"/>
                </a:solidFill>
                <a:effectLst/>
                <a:latin typeface="Leelawadee" panose="020B0502040204020203" pitchFamily="34" charset="-34"/>
                <a:cs typeface="Leelawadee" panose="020B0502040204020203" pitchFamily="34" charset="-34"/>
              </a:rPr>
              <a:t>These also serve as a safety check for some of our isolated clients</a:t>
            </a:r>
          </a:p>
          <a:p>
            <a:pPr marL="285750" indent="-285750" rtl="0" fontAlgn="base">
              <a:spcBef>
                <a:spcPts val="0"/>
              </a:spcBef>
              <a:spcAft>
                <a:spcPts val="1000"/>
              </a:spcAft>
              <a:buFont typeface="Arial" panose="020B0604020202020204" pitchFamily="34" charset="0"/>
              <a:buChar char="•"/>
            </a:pPr>
            <a:r>
              <a:rPr lang="en-CA" sz="1600" b="0" i="0" u="none" strike="noStrike" dirty="0">
                <a:solidFill>
                  <a:srgbClr val="000000"/>
                </a:solidFill>
                <a:effectLst/>
                <a:latin typeface="Leelawadee" panose="020B0502040204020203" pitchFamily="34" charset="-34"/>
                <a:cs typeface="Leelawadee" panose="020B0502040204020203" pitchFamily="34" charset="-34"/>
              </a:rPr>
              <a:t>Our popular dining programs have started to resume, where clients can meet and share a meal with others in their community</a:t>
            </a:r>
          </a:p>
        </p:txBody>
      </p: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l="6147" r="24861"/>
          <a:stretch/>
        </p:blipFill>
        <p:spPr>
          <a:xfrm>
            <a:off x="-142549" y="2638799"/>
            <a:ext cx="3273368" cy="268494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rot="5400000">
            <a:off x="5921542" y="2906456"/>
            <a:ext cx="2680416" cy="2154162"/>
          </a:xfrm>
          <a:prstGeom prst="rect">
            <a:avLst/>
          </a:prstGeom>
        </p:spPr>
      </p:pic>
      <p:sp>
        <p:nvSpPr>
          <p:cNvPr id="11" name="TextBox 10">
            <a:extLst>
              <a:ext uri="{FF2B5EF4-FFF2-40B4-BE49-F238E27FC236}">
                <a16:creationId xmlns:a16="http://schemas.microsoft.com/office/drawing/2014/main" id="{AE28BA99-CFEB-5002-965A-308A7DAC1E63}"/>
              </a:ext>
            </a:extLst>
          </p:cNvPr>
          <p:cNvSpPr txBox="1"/>
          <p:nvPr/>
        </p:nvSpPr>
        <p:spPr>
          <a:xfrm>
            <a:off x="138383" y="5240116"/>
            <a:ext cx="12148297" cy="1579920"/>
          </a:xfrm>
          <a:prstGeom prst="rect">
            <a:avLst/>
          </a:prstGeom>
          <a:noFill/>
        </p:spPr>
        <p:txBody>
          <a:bodyPr wrap="square" rtlCol="0">
            <a:spAutoFit/>
          </a:bodyPr>
          <a:lstStyle/>
          <a:p>
            <a:pPr algn="ctr"/>
            <a:r>
              <a:rPr lang="en-CA" sz="2000" b="1" dirty="0">
                <a:solidFill>
                  <a:srgbClr val="007789"/>
                </a:solidFill>
                <a:latin typeface="Leelawadee" panose="020B0502040204020203" pitchFamily="34" charset="-34"/>
                <a:cs typeface="Leelawadee" panose="020B0502040204020203" pitchFamily="34" charset="-34"/>
              </a:rPr>
              <a:t>In-Home Support</a:t>
            </a:r>
            <a:endParaRPr lang="en-CA" sz="2000" dirty="0">
              <a:solidFill>
                <a:srgbClr val="007789"/>
              </a:solidFill>
              <a:latin typeface="Leelawadee" panose="020B0502040204020203" pitchFamily="34" charset="-34"/>
              <a:cs typeface="Leelawadee" panose="020B0502040204020203" pitchFamily="34" charset="-34"/>
            </a:endParaRPr>
          </a:p>
          <a:p>
            <a:pPr marL="285750" indent="-285750" rtl="0">
              <a:spcBef>
                <a:spcPts val="0"/>
              </a:spcBef>
              <a:spcAft>
                <a:spcPts val="1000"/>
              </a:spcAft>
              <a:buFont typeface="Arial" panose="020B0604020202020204" pitchFamily="34" charset="0"/>
              <a:buChar char="•"/>
            </a:pPr>
            <a:r>
              <a:rPr lang="en-CA" sz="1500" b="0" i="0" u="none" strike="noStrike" dirty="0">
                <a:solidFill>
                  <a:srgbClr val="000000"/>
                </a:solidFill>
                <a:effectLst/>
                <a:latin typeface="Leelawadee" panose="020B0502040204020203" pitchFamily="34" charset="-34"/>
                <a:cs typeface="Leelawadee" panose="020B0502040204020203" pitchFamily="34" charset="-34"/>
              </a:rPr>
              <a:t>Home Help and Maintenance aide clients by completing household tasks they may not be able to easily perform themselves</a:t>
            </a:r>
            <a:endParaRPr lang="en-CA" sz="1500" b="0" dirty="0">
              <a:effectLst/>
              <a:latin typeface="Leelawadee" panose="020B0502040204020203" pitchFamily="34" charset="-34"/>
              <a:cs typeface="Leelawadee" panose="020B0502040204020203" pitchFamily="34" charset="-34"/>
            </a:endParaRPr>
          </a:p>
          <a:p>
            <a:pPr marL="285750" indent="-285750" rtl="0">
              <a:spcBef>
                <a:spcPts val="0"/>
              </a:spcBef>
              <a:spcAft>
                <a:spcPts val="1000"/>
              </a:spcAft>
              <a:buFont typeface="Arial" panose="020B0604020202020204" pitchFamily="34" charset="0"/>
              <a:buChar char="•"/>
            </a:pPr>
            <a:r>
              <a:rPr lang="en-CA" sz="1500" b="0" i="0" u="none" strike="noStrike" dirty="0">
                <a:solidFill>
                  <a:srgbClr val="000000"/>
                </a:solidFill>
                <a:effectLst/>
                <a:latin typeface="Leelawadee" panose="020B0502040204020203" pitchFamily="34" charset="-34"/>
                <a:cs typeface="Leelawadee" panose="020B0502040204020203" pitchFamily="34" charset="-34"/>
              </a:rPr>
              <a:t>Our Home First and Home at Last programs help clients transition from hospital to their homes with the help of our Personal Support Worker staff</a:t>
            </a:r>
          </a:p>
          <a:p>
            <a:pPr marL="285750" indent="-285750" rtl="0">
              <a:spcBef>
                <a:spcPts val="0"/>
              </a:spcBef>
              <a:spcAft>
                <a:spcPts val="1000"/>
              </a:spcAft>
              <a:buFont typeface="Arial" panose="020B0604020202020204" pitchFamily="34" charset="0"/>
              <a:buChar char="•"/>
            </a:pPr>
            <a:r>
              <a:rPr lang="en-CA" sz="1500" b="0" i="0" u="none" strike="noStrike" dirty="0">
                <a:solidFill>
                  <a:srgbClr val="000000"/>
                </a:solidFill>
                <a:effectLst/>
                <a:latin typeface="Leelawadee" panose="020B0502040204020203" pitchFamily="34" charset="-34"/>
                <a:cs typeface="Leelawadee" panose="020B0502040204020203" pitchFamily="34" charset="-34"/>
              </a:rPr>
              <a:t>While these are paid programs, Home Help and Maintenance are often looking for new workers to take on clients from their waitlist</a:t>
            </a:r>
            <a:endParaRPr lang="en-CA" sz="1500" b="0" dirty="0">
              <a:effectLst/>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891795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4C66FE-8E59-D515-2B66-16865F9F047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7688" b="40606"/>
          <a:stretch/>
        </p:blipFill>
        <p:spPr>
          <a:xfrm>
            <a:off x="2351544" y="2675572"/>
            <a:ext cx="3804301" cy="2265180"/>
          </a:xfrm>
          <a:prstGeom prst="rect">
            <a:avLst/>
          </a:prstGeom>
        </p:spPr>
      </p:pic>
      <p:pic>
        <p:nvPicPr>
          <p:cNvPr id="9" name="Picture 8">
            <a:extLst>
              <a:ext uri="{FF2B5EF4-FFF2-40B4-BE49-F238E27FC236}">
                <a16:creationId xmlns:a16="http://schemas.microsoft.com/office/drawing/2014/main" id="{C1401860-9025-973E-4F78-D8B942D0AF0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5993" b="6802"/>
          <a:stretch/>
        </p:blipFill>
        <p:spPr>
          <a:xfrm>
            <a:off x="6727507" y="2686341"/>
            <a:ext cx="5464493" cy="2237784"/>
          </a:xfrm>
          <a:prstGeom prst="rect">
            <a:avLst/>
          </a:prstGeom>
        </p:spPr>
      </p:pic>
      <p:sp>
        <p:nvSpPr>
          <p:cNvPr id="3" name="TextBox 2"/>
          <p:cNvSpPr txBox="1"/>
          <p:nvPr/>
        </p:nvSpPr>
        <p:spPr>
          <a:xfrm>
            <a:off x="377919" y="1004710"/>
            <a:ext cx="11487150" cy="2257028"/>
          </a:xfrm>
          <a:prstGeom prst="rect">
            <a:avLst/>
          </a:prstGeom>
          <a:noFill/>
        </p:spPr>
        <p:txBody>
          <a:bodyPr wrap="square" rtlCol="0">
            <a:spAutoFit/>
          </a:bodyPr>
          <a:lstStyle/>
          <a:p>
            <a:pPr algn="ctr"/>
            <a:r>
              <a:rPr lang="en-CA" sz="2400" b="1" dirty="0">
                <a:solidFill>
                  <a:srgbClr val="007789"/>
                </a:solidFill>
                <a:latin typeface="Leelawadee" panose="020B0502040204020203" pitchFamily="34" charset="-34"/>
                <a:cs typeface="Leelawadee" panose="020B0502040204020203" pitchFamily="34" charset="-34"/>
              </a:rPr>
              <a:t>Transportation </a:t>
            </a:r>
          </a:p>
          <a:p>
            <a:pPr algn="ctr" rtl="0">
              <a:spcBef>
                <a:spcPts val="0"/>
              </a:spcBef>
              <a:spcAft>
                <a:spcPts val="1000"/>
              </a:spcAft>
            </a:pPr>
            <a:r>
              <a:rPr lang="en-CA" sz="1600" b="0" i="0" u="none" strike="noStrike" dirty="0">
                <a:solidFill>
                  <a:srgbClr val="000000"/>
                </a:solidFill>
                <a:effectLst/>
                <a:latin typeface="Leelawadee" panose="020B0502040204020203" pitchFamily="34" charset="-34"/>
                <a:cs typeface="Leelawadee" panose="020B0502040204020203" pitchFamily="34" charset="-34"/>
              </a:rPr>
              <a:t>We continue to support the mobility needs of our clients by offering transportation to essential appointments such as chemotherapy, dialysis, COVID-19 vaccine clinics, and medical appointments </a:t>
            </a:r>
            <a:endParaRPr lang="en-CA" sz="1600" b="0" dirty="0">
              <a:effectLst/>
              <a:latin typeface="Leelawadee" panose="020B0502040204020203" pitchFamily="34" charset="-34"/>
              <a:cs typeface="Leelawadee" panose="020B0502040204020203" pitchFamily="34" charset="-34"/>
            </a:endParaRPr>
          </a:p>
          <a:p>
            <a:pPr algn="ctr" rtl="0">
              <a:spcBef>
                <a:spcPts val="0"/>
              </a:spcBef>
              <a:spcAft>
                <a:spcPts val="1000"/>
              </a:spcAft>
            </a:pPr>
            <a:r>
              <a:rPr lang="en-CA" sz="1600" b="0" i="0" u="none" strike="noStrike" dirty="0">
                <a:solidFill>
                  <a:srgbClr val="000000"/>
                </a:solidFill>
                <a:effectLst/>
                <a:latin typeface="Leelawadee" panose="020B0502040204020203" pitchFamily="34" charset="-34"/>
                <a:cs typeface="Leelawadee" panose="020B0502040204020203" pitchFamily="34" charset="-34"/>
              </a:rPr>
              <a:t>Volunteers pick up clients in their own vehicles and drive them to appointments and drop them off back home. Volunteer drives are reimbursed some gas mileage (50 cents/km)</a:t>
            </a:r>
            <a:endParaRPr lang="en-CA" sz="1600" b="0" dirty="0">
              <a:effectLst/>
              <a:latin typeface="Leelawadee" panose="020B0502040204020203" pitchFamily="34" charset="-34"/>
              <a:cs typeface="Leelawadee" panose="020B0502040204020203" pitchFamily="34" charset="-34"/>
            </a:endParaRPr>
          </a:p>
          <a:p>
            <a:br>
              <a:rPr lang="en-CA" dirty="0"/>
            </a:br>
            <a:endParaRPr lang="en-US" dirty="0">
              <a:solidFill>
                <a:srgbClr val="14304E"/>
              </a:solidFill>
              <a:latin typeface="Leelawadee UI" panose="020B0502040204020203" pitchFamily="34" charset="-34"/>
              <a:cs typeface="Leelawadee UI" panose="020B0502040204020203" pitchFamily="34" charset="-34"/>
            </a:endParaRPr>
          </a:p>
        </p:txBody>
      </p:sp>
      <p:grpSp>
        <p:nvGrpSpPr>
          <p:cNvPr id="8" name="Group 7"/>
          <p:cNvGrpSpPr/>
          <p:nvPr/>
        </p:nvGrpSpPr>
        <p:grpSpPr>
          <a:xfrm>
            <a:off x="81887" y="2543694"/>
            <a:ext cx="8928569" cy="2593572"/>
            <a:chOff x="301787" y="4137780"/>
            <a:chExt cx="8928569" cy="2705626"/>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l="1744" r="1744"/>
            <a:stretch/>
          </p:blipFill>
          <p:spPr>
            <a:xfrm>
              <a:off x="301787" y="4137780"/>
              <a:ext cx="2950209" cy="2705626"/>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rcRect l="5258" r="5258"/>
            <a:stretch/>
          </p:blipFill>
          <p:spPr>
            <a:xfrm>
              <a:off x="5974509" y="4269246"/>
              <a:ext cx="3255847" cy="2351811"/>
            </a:xfrm>
            <a:prstGeom prst="rect">
              <a:avLst/>
            </a:prstGeom>
          </p:spPr>
        </p:pic>
      </p:grpSp>
      <p:sp>
        <p:nvSpPr>
          <p:cNvPr id="15" name="TextBox 14">
            <a:extLst>
              <a:ext uri="{FF2B5EF4-FFF2-40B4-BE49-F238E27FC236}">
                <a16:creationId xmlns:a16="http://schemas.microsoft.com/office/drawing/2014/main" id="{6A90D853-043C-F73A-4BA5-F40DD00EBA58}"/>
              </a:ext>
            </a:extLst>
          </p:cNvPr>
          <p:cNvSpPr txBox="1"/>
          <p:nvPr/>
        </p:nvSpPr>
        <p:spPr>
          <a:xfrm>
            <a:off x="81887" y="5055711"/>
            <a:ext cx="11878592" cy="1446550"/>
          </a:xfrm>
          <a:prstGeom prst="rect">
            <a:avLst/>
          </a:prstGeom>
          <a:noFill/>
        </p:spPr>
        <p:txBody>
          <a:bodyPr wrap="square">
            <a:spAutoFit/>
          </a:bodyPr>
          <a:lstStyle/>
          <a:p>
            <a:pPr algn="ctr"/>
            <a:r>
              <a:rPr lang="en-CA" sz="2400" b="1" dirty="0">
                <a:solidFill>
                  <a:srgbClr val="007789"/>
                </a:solidFill>
                <a:latin typeface="Leelawadee" panose="020B0502040204020203" pitchFamily="34" charset="-34"/>
                <a:cs typeface="Leelawadee" panose="020B0502040204020203" pitchFamily="34" charset="-34"/>
              </a:rPr>
              <a:t>Wellness </a:t>
            </a:r>
          </a:p>
          <a:p>
            <a:pPr algn="ctr"/>
            <a:r>
              <a:rPr lang="en-CA" sz="1600" b="0" i="0" u="none" strike="noStrike" dirty="0">
                <a:solidFill>
                  <a:srgbClr val="000000"/>
                </a:solidFill>
                <a:effectLst/>
                <a:latin typeface="Leelawadee" panose="020B0502040204020203" pitchFamily="34" charset="-34"/>
                <a:cs typeface="Leelawadee" panose="020B0502040204020203" pitchFamily="34" charset="-34"/>
              </a:rPr>
              <a:t>Our wellness volunteers support our clients through:</a:t>
            </a:r>
          </a:p>
          <a:p>
            <a:pPr marL="285750" indent="-285750" algn="ctr">
              <a:buFont typeface="Arial" panose="020B0604020202020204" pitchFamily="34" charset="0"/>
              <a:buChar char="•"/>
            </a:pPr>
            <a:r>
              <a:rPr lang="en-CA" sz="1600" b="0" i="0" u="none" strike="noStrike" dirty="0">
                <a:solidFill>
                  <a:srgbClr val="000000"/>
                </a:solidFill>
                <a:effectLst/>
                <a:latin typeface="Leelawadee" panose="020B0502040204020203" pitchFamily="34" charset="-34"/>
                <a:cs typeface="Leelawadee" panose="020B0502040204020203" pitchFamily="34" charset="-34"/>
              </a:rPr>
              <a:t>personal distress alarm installation</a:t>
            </a:r>
          </a:p>
          <a:p>
            <a:pPr marL="285750" indent="-285750" algn="ctr">
              <a:buFont typeface="Arial" panose="020B0604020202020204" pitchFamily="34" charset="0"/>
              <a:buChar char="•"/>
            </a:pPr>
            <a:r>
              <a:rPr lang="en-CA" sz="1600" b="0" i="0" u="none" strike="noStrike" dirty="0">
                <a:solidFill>
                  <a:srgbClr val="000000"/>
                </a:solidFill>
                <a:effectLst/>
                <a:latin typeface="Leelawadee" panose="020B0502040204020203" pitchFamily="34" charset="-34"/>
                <a:cs typeface="Leelawadee" panose="020B0502040204020203" pitchFamily="34" charset="-34"/>
              </a:rPr>
              <a:t>reassurance calls</a:t>
            </a:r>
          </a:p>
          <a:p>
            <a:pPr marL="285750" indent="-285750" algn="ctr">
              <a:buFont typeface="Arial" panose="020B0604020202020204" pitchFamily="34" charset="0"/>
              <a:buChar char="•"/>
            </a:pPr>
            <a:r>
              <a:rPr lang="en-CA" sz="1600" b="0" i="0" u="none" strike="noStrike" dirty="0">
                <a:solidFill>
                  <a:srgbClr val="000000"/>
                </a:solidFill>
                <a:effectLst/>
                <a:latin typeface="Leelawadee" panose="020B0502040204020203" pitchFamily="34" charset="-34"/>
                <a:cs typeface="Leelawadee" panose="020B0502040204020203" pitchFamily="34" charset="-34"/>
              </a:rPr>
              <a:t>friendly visiting</a:t>
            </a:r>
          </a:p>
        </p:txBody>
      </p:sp>
      <p:sp>
        <p:nvSpPr>
          <p:cNvPr id="16" name="Rectangle 15">
            <a:extLst>
              <a:ext uri="{FF2B5EF4-FFF2-40B4-BE49-F238E27FC236}">
                <a16:creationId xmlns:a16="http://schemas.microsoft.com/office/drawing/2014/main" id="{A1B4BA3A-1C81-3D70-55AB-35069E562776}"/>
              </a:ext>
            </a:extLst>
          </p:cNvPr>
          <p:cNvSpPr/>
          <p:nvPr/>
        </p:nvSpPr>
        <p:spPr>
          <a:xfrm>
            <a:off x="-80475" y="0"/>
            <a:ext cx="12403938" cy="1004710"/>
          </a:xfrm>
          <a:prstGeom prst="rect">
            <a:avLst/>
          </a:prstGeom>
          <a:solidFill>
            <a:srgbClr val="01788B"/>
          </a:solidFill>
          <a:ln>
            <a:solidFill>
              <a:srgbClr val="017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atin typeface="Leelawadee" panose="020B0502040204020203" pitchFamily="34" charset="-34"/>
                <a:cs typeface="Leelawadee" panose="020B0502040204020203" pitchFamily="34" charset="-34"/>
              </a:rPr>
              <a:t>Our Core Programs</a:t>
            </a:r>
            <a:endParaRPr lang="en-US" sz="3200" b="1" dirty="0">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960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475" y="0"/>
            <a:ext cx="12403938" cy="1004710"/>
          </a:xfrm>
          <a:prstGeom prst="rect">
            <a:avLst/>
          </a:prstGeom>
          <a:solidFill>
            <a:srgbClr val="01788B"/>
          </a:solidFill>
          <a:ln>
            <a:solidFill>
              <a:srgbClr val="017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atin typeface="Leelawadee" panose="020B0502040204020203" pitchFamily="34" charset="-34"/>
                <a:cs typeface="Leelawadee" panose="020B0502040204020203" pitchFamily="34" charset="-34"/>
              </a:rPr>
              <a:t>Hospice Volunteering</a:t>
            </a:r>
            <a:endParaRPr lang="en-US" sz="3200" b="1" dirty="0">
              <a:latin typeface="Leelawadee" panose="020B0502040204020203" pitchFamily="34" charset="-34"/>
              <a:cs typeface="Leelawadee" panose="020B0502040204020203" pitchFamily="34" charset="-34"/>
            </a:endParaRPr>
          </a:p>
        </p:txBody>
      </p:sp>
      <p:sp>
        <p:nvSpPr>
          <p:cNvPr id="5" name="TextBox 4"/>
          <p:cNvSpPr txBox="1"/>
          <p:nvPr/>
        </p:nvSpPr>
        <p:spPr>
          <a:xfrm>
            <a:off x="368302" y="5148493"/>
            <a:ext cx="6606076" cy="646331"/>
          </a:xfrm>
          <a:prstGeom prst="rect">
            <a:avLst/>
          </a:prstGeom>
          <a:noFill/>
        </p:spPr>
        <p:txBody>
          <a:bodyPr wrap="square" rtlCol="0">
            <a:spAutoFit/>
          </a:bodyPr>
          <a:lstStyle/>
          <a:p>
            <a:r>
              <a:rPr lang="en-CA" b="1" dirty="0">
                <a:solidFill>
                  <a:srgbClr val="14304E"/>
                </a:solidFill>
                <a:latin typeface="Leelawadee UI" panose="020B0502040204020203" pitchFamily="34" charset="-34"/>
                <a:cs typeface="Leelawadee UI" panose="020B0502040204020203" pitchFamily="34" charset="-34"/>
              </a:rPr>
              <a:t>*</a:t>
            </a:r>
            <a:r>
              <a:rPr lang="en-CA" dirty="0">
                <a:solidFill>
                  <a:srgbClr val="14304E"/>
                </a:solidFill>
                <a:latin typeface="Leelawadee UI" panose="020B0502040204020203" pitchFamily="34" charset="-34"/>
                <a:cs typeface="Leelawadee UI" panose="020B0502040204020203" pitchFamily="34" charset="-34"/>
              </a:rPr>
              <a:t>Hospice Services offered at Ed’s House are </a:t>
            </a:r>
            <a:r>
              <a:rPr lang="en-CA" dirty="0">
                <a:solidFill>
                  <a:srgbClr val="14304E"/>
                </a:solidFill>
                <a:effectLst/>
                <a:latin typeface="Leelawadee UI" panose="020B0502040204020203" pitchFamily="34" charset="-34"/>
                <a:ea typeface="Calibri" panose="020F0502020204030204" pitchFamily="34" charset="0"/>
                <a:cs typeface="Leelawadee UI" panose="020B0502040204020203" pitchFamily="34" charset="-34"/>
              </a:rPr>
              <a:t>offered at </a:t>
            </a:r>
            <a:r>
              <a:rPr lang="en-CA" b="1" dirty="0">
                <a:solidFill>
                  <a:srgbClr val="14304E"/>
                </a:solidFill>
                <a:effectLst/>
                <a:latin typeface="Leelawadee UI" panose="020B0502040204020203" pitchFamily="34" charset="-34"/>
                <a:ea typeface="Calibri" panose="020F0502020204030204" pitchFamily="34" charset="0"/>
                <a:cs typeface="Leelawadee UI" panose="020B0502040204020203" pitchFamily="34" charset="-34"/>
              </a:rPr>
              <a:t>no cost </a:t>
            </a:r>
            <a:r>
              <a:rPr lang="en-CA" dirty="0">
                <a:solidFill>
                  <a:srgbClr val="14304E"/>
                </a:solidFill>
                <a:effectLst/>
                <a:latin typeface="Leelawadee UI" panose="020B0502040204020203" pitchFamily="34" charset="-34"/>
                <a:ea typeface="Calibri" panose="020F0502020204030204" pitchFamily="34" charset="0"/>
                <a:cs typeface="Leelawadee UI" panose="020B0502040204020203" pitchFamily="34" charset="-34"/>
              </a:rPr>
              <a:t>to clients, families and loved ones</a:t>
            </a:r>
            <a:endParaRPr lang="en-US" dirty="0">
              <a:solidFill>
                <a:srgbClr val="14304E"/>
              </a:solidFill>
              <a:latin typeface="Leelawadee UI" panose="020B0502040204020203" pitchFamily="34" charset="-34"/>
              <a:cs typeface="Leelawadee UI" panose="020B0502040204020203" pitchFamily="34" charset="-34"/>
            </a:endParaRPr>
          </a:p>
        </p:txBody>
      </p:sp>
      <p:pic>
        <p:nvPicPr>
          <p:cNvPr id="15" name="Picture 14">
            <a:extLst>
              <a:ext uri="{FF2B5EF4-FFF2-40B4-BE49-F238E27FC236}">
                <a16:creationId xmlns:a16="http://schemas.microsoft.com/office/drawing/2014/main" id="{43092F33-94B0-45FC-A13C-477BC5389BD5}"/>
              </a:ext>
            </a:extLst>
          </p:cNvPr>
          <p:cNvPicPr>
            <a:picLocks noChangeAspect="1"/>
          </p:cNvPicPr>
          <p:nvPr/>
        </p:nvPicPr>
        <p:blipFill>
          <a:blip r:embed="rId2" cstate="print">
            <a:extLst>
              <a:ext uri="{28A0092B-C50C-407E-A947-70E740481C1C}">
                <a14:useLocalDpi xmlns:a14="http://schemas.microsoft.com/office/drawing/2010/main" val="0"/>
              </a:ext>
            </a:extLst>
          </a:blip>
          <a:srcRect l="2062" r="2062"/>
          <a:stretch/>
        </p:blipFill>
        <p:spPr>
          <a:xfrm>
            <a:off x="7351711" y="1445950"/>
            <a:ext cx="4471987" cy="2627965"/>
          </a:xfrm>
          <a:prstGeom prst="rect">
            <a:avLst/>
          </a:prstGeom>
        </p:spPr>
      </p:pic>
      <p:pic>
        <p:nvPicPr>
          <p:cNvPr id="18" name="Picture 17" descr="A person and person sitting on a bench in a garden&#10;&#10;Description automatically generated with low confidence">
            <a:extLst>
              <a:ext uri="{FF2B5EF4-FFF2-40B4-BE49-F238E27FC236}">
                <a16:creationId xmlns:a16="http://schemas.microsoft.com/office/drawing/2014/main" id="{92237D1B-217F-4B2F-8A35-1DBEC2AD782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0" t="16300"/>
          <a:stretch/>
        </p:blipFill>
        <p:spPr>
          <a:xfrm>
            <a:off x="7351710" y="4209309"/>
            <a:ext cx="4471987" cy="2524701"/>
          </a:xfrm>
          <a:prstGeom prst="rect">
            <a:avLst/>
          </a:prstGeom>
        </p:spPr>
      </p:pic>
      <p:pic>
        <p:nvPicPr>
          <p:cNvPr id="10" name="Picture 9" descr="Logo&#10;&#10;Description automatically generated">
            <a:extLst>
              <a:ext uri="{FF2B5EF4-FFF2-40B4-BE49-F238E27FC236}">
                <a16:creationId xmlns:a16="http://schemas.microsoft.com/office/drawing/2014/main" id="{B71DF92B-A4D9-F3A3-F8E9-BAD0D85741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7054" y="1187939"/>
            <a:ext cx="1172876" cy="1172876"/>
          </a:xfrm>
          <a:prstGeom prst="rect">
            <a:avLst/>
          </a:prstGeom>
        </p:spPr>
      </p:pic>
      <p:sp>
        <p:nvSpPr>
          <p:cNvPr id="14" name="TextBox 13">
            <a:extLst>
              <a:ext uri="{FF2B5EF4-FFF2-40B4-BE49-F238E27FC236}">
                <a16:creationId xmlns:a16="http://schemas.microsoft.com/office/drawing/2014/main" id="{B4BAC591-7138-1D96-E06A-2786AA30DF73}"/>
              </a:ext>
            </a:extLst>
          </p:cNvPr>
          <p:cNvSpPr txBox="1"/>
          <p:nvPr/>
        </p:nvSpPr>
        <p:spPr>
          <a:xfrm>
            <a:off x="2039915" y="6503487"/>
            <a:ext cx="4286070" cy="338554"/>
          </a:xfrm>
          <a:prstGeom prst="rect">
            <a:avLst/>
          </a:prstGeom>
          <a:noFill/>
        </p:spPr>
        <p:txBody>
          <a:bodyPr wrap="square" rtlCol="0">
            <a:spAutoFit/>
          </a:bodyPr>
          <a:lstStyle/>
          <a:p>
            <a:r>
              <a:rPr lang="en-CA" sz="1600" b="1" dirty="0">
                <a:solidFill>
                  <a:srgbClr val="007789"/>
                </a:solidFill>
                <a:latin typeface="Leelawadee UI" panose="020B0502040204020203" pitchFamily="34" charset="-34"/>
                <a:cs typeface="Leelawadee UI" panose="020B0502040204020203" pitchFamily="34" charset="-34"/>
              </a:rPr>
              <a:t>www.edshouse.northumberlandhospice.ca</a:t>
            </a:r>
          </a:p>
        </p:txBody>
      </p:sp>
      <p:sp>
        <p:nvSpPr>
          <p:cNvPr id="13" name="TextBox 12">
            <a:extLst>
              <a:ext uri="{FF2B5EF4-FFF2-40B4-BE49-F238E27FC236}">
                <a16:creationId xmlns:a16="http://schemas.microsoft.com/office/drawing/2014/main" id="{A9712154-FC86-A309-48B9-A6E8B6483E75}"/>
              </a:ext>
            </a:extLst>
          </p:cNvPr>
          <p:cNvSpPr txBox="1"/>
          <p:nvPr/>
        </p:nvSpPr>
        <p:spPr>
          <a:xfrm>
            <a:off x="368302" y="1445950"/>
            <a:ext cx="6531262" cy="2446824"/>
          </a:xfrm>
          <a:prstGeom prst="rect">
            <a:avLst/>
          </a:prstGeom>
          <a:noFill/>
        </p:spPr>
        <p:txBody>
          <a:bodyPr wrap="square">
            <a:spAutoFit/>
          </a:bodyPr>
          <a:lstStyle/>
          <a:p>
            <a:pPr rtl="0">
              <a:spcBef>
                <a:spcPts val="0"/>
              </a:spcBef>
              <a:spcAft>
                <a:spcPts val="1000"/>
              </a:spcAft>
            </a:pPr>
            <a:r>
              <a:rPr lang="en-CA" sz="2000" b="1" i="0" u="none" strike="noStrike" dirty="0">
                <a:solidFill>
                  <a:srgbClr val="000000"/>
                </a:solidFill>
                <a:effectLst/>
                <a:latin typeface="Leelawadee" panose="020B0502040204020203" pitchFamily="34" charset="-34"/>
                <a:cs typeface="Leelawadee" panose="020B0502040204020203" pitchFamily="34" charset="-34"/>
              </a:rPr>
              <a:t>Hospice volunteers assist in two areas:</a:t>
            </a:r>
            <a:endParaRPr lang="en-CA" sz="2000" b="1" dirty="0">
              <a:effectLst/>
              <a:latin typeface="Leelawadee" panose="020B0502040204020203" pitchFamily="34" charset="-34"/>
              <a:cs typeface="Leelawadee" panose="020B0502040204020203" pitchFamily="34" charset="-34"/>
            </a:endParaRPr>
          </a:p>
          <a:p>
            <a:pPr marL="285750" indent="-285750" rtl="0" fontAlgn="base">
              <a:spcBef>
                <a:spcPts val="0"/>
              </a:spcBef>
              <a:spcAft>
                <a:spcPts val="0"/>
              </a:spcAft>
              <a:buFont typeface="Arial" panose="020B0604020202020204" pitchFamily="34" charset="0"/>
              <a:buChar char="•"/>
            </a:pPr>
            <a:r>
              <a:rPr lang="en-CA" b="0" i="0" u="none" strike="noStrike" dirty="0">
                <a:solidFill>
                  <a:srgbClr val="000000"/>
                </a:solidFill>
                <a:effectLst/>
                <a:latin typeface="Leelawadee" panose="020B0502040204020203" pitchFamily="34" charset="-34"/>
                <a:cs typeface="Leelawadee" panose="020B0502040204020203" pitchFamily="34" charset="-34"/>
              </a:rPr>
              <a:t>Ed’s House</a:t>
            </a:r>
          </a:p>
          <a:p>
            <a:pPr marL="285750" indent="-285750" rtl="0" fontAlgn="base">
              <a:spcBef>
                <a:spcPts val="0"/>
              </a:spcBef>
              <a:spcAft>
                <a:spcPts val="1000"/>
              </a:spcAft>
              <a:buFont typeface="Arial" panose="020B0604020202020204" pitchFamily="34" charset="0"/>
              <a:buChar char="•"/>
            </a:pPr>
            <a:r>
              <a:rPr lang="en-CA" b="0" i="0" u="none" strike="noStrike" dirty="0">
                <a:solidFill>
                  <a:srgbClr val="000000"/>
                </a:solidFill>
                <a:effectLst/>
                <a:latin typeface="Leelawadee" panose="020B0502040204020203" pitchFamily="34" charset="-34"/>
                <a:cs typeface="Leelawadee" panose="020B0502040204020203" pitchFamily="34" charset="-34"/>
              </a:rPr>
              <a:t>Community Hospice</a:t>
            </a:r>
          </a:p>
          <a:p>
            <a:pPr rtl="0">
              <a:spcBef>
                <a:spcPts val="0"/>
              </a:spcBef>
              <a:spcAft>
                <a:spcPts val="1000"/>
              </a:spcAft>
            </a:pPr>
            <a:r>
              <a:rPr lang="en-CA" b="0" i="0" u="none" strike="noStrike" dirty="0">
                <a:solidFill>
                  <a:srgbClr val="000000"/>
                </a:solidFill>
                <a:effectLst/>
                <a:latin typeface="Leelawadee" panose="020B0502040204020203" pitchFamily="34" charset="-34"/>
                <a:cs typeface="Leelawadee" panose="020B0502040204020203" pitchFamily="34" charset="-34"/>
              </a:rPr>
              <a:t>Ed’s House volunteers help support the day to day operations at Ed’s House including reception, and kitchen.</a:t>
            </a:r>
            <a:endParaRPr lang="en-CA" b="0" dirty="0">
              <a:effectLst/>
              <a:latin typeface="Leelawadee" panose="020B0502040204020203" pitchFamily="34" charset="-34"/>
              <a:cs typeface="Leelawadee" panose="020B0502040204020203" pitchFamily="34" charset="-34"/>
            </a:endParaRPr>
          </a:p>
          <a:p>
            <a:pPr rtl="0">
              <a:spcBef>
                <a:spcPts val="0"/>
              </a:spcBef>
              <a:spcAft>
                <a:spcPts val="1000"/>
              </a:spcAft>
            </a:pPr>
            <a:r>
              <a:rPr lang="en-CA" b="0" i="0" u="none" strike="noStrike" dirty="0">
                <a:solidFill>
                  <a:srgbClr val="000000"/>
                </a:solidFill>
                <a:effectLst/>
                <a:latin typeface="Leelawadee" panose="020B0502040204020203" pitchFamily="34" charset="-34"/>
                <a:cs typeface="Leelawadee" panose="020B0502040204020203" pitchFamily="34" charset="-34"/>
              </a:rPr>
              <a:t>Community Hospice volunteers provide support and respite to individuals in our community and their families </a:t>
            </a:r>
            <a:r>
              <a:rPr lang="en-CA" dirty="0">
                <a:solidFill>
                  <a:srgbClr val="000000"/>
                </a:solidFill>
                <a:latin typeface="Leelawadee" panose="020B0502040204020203" pitchFamily="34" charset="-34"/>
                <a:cs typeface="Leelawadee" panose="020B0502040204020203" pitchFamily="34" charset="-34"/>
              </a:rPr>
              <a:t>in </a:t>
            </a:r>
            <a:r>
              <a:rPr lang="en-CA" b="0" i="0" u="none" strike="noStrike" dirty="0">
                <a:solidFill>
                  <a:srgbClr val="000000"/>
                </a:solidFill>
                <a:effectLst/>
                <a:latin typeface="Leelawadee" panose="020B0502040204020203" pitchFamily="34" charset="-34"/>
                <a:cs typeface="Leelawadee" panose="020B0502040204020203" pitchFamily="34" charset="-34"/>
              </a:rPr>
              <a:t>their homes</a:t>
            </a:r>
            <a:endParaRPr lang="en-CA" dirty="0">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628105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549742-333E-426E-ABBD-1BAAD6625CBE}"/>
              </a:ext>
            </a:extLst>
          </p:cNvPr>
          <p:cNvSpPr/>
          <p:nvPr/>
        </p:nvSpPr>
        <p:spPr>
          <a:xfrm>
            <a:off x="-80475" y="-8878"/>
            <a:ext cx="12403938" cy="1004710"/>
          </a:xfrm>
          <a:prstGeom prst="rect">
            <a:avLst/>
          </a:prstGeom>
          <a:solidFill>
            <a:srgbClr val="01788B"/>
          </a:solidFill>
          <a:ln>
            <a:solidFill>
              <a:srgbClr val="017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atin typeface="Leelawadee" panose="020B0502040204020203" pitchFamily="34" charset="-34"/>
                <a:cs typeface="Leelawadee" panose="020B0502040204020203" pitchFamily="34" charset="-34"/>
              </a:rPr>
              <a:t>Our Impact Serving Almost 5000 Residents In the County </a:t>
            </a:r>
            <a:endParaRPr lang="en-US" sz="3200" b="1" dirty="0">
              <a:latin typeface="Leelawadee" panose="020B0502040204020203" pitchFamily="34" charset="-34"/>
              <a:cs typeface="Leelawadee" panose="020B0502040204020203" pitchFamily="34" charset="-34"/>
            </a:endParaRPr>
          </a:p>
        </p:txBody>
      </p:sp>
      <p:grpSp>
        <p:nvGrpSpPr>
          <p:cNvPr id="18" name="Group 17">
            <a:extLst>
              <a:ext uri="{FF2B5EF4-FFF2-40B4-BE49-F238E27FC236}">
                <a16:creationId xmlns:a16="http://schemas.microsoft.com/office/drawing/2014/main" id="{4E4DFE74-CF4D-4200-B785-09157E0F9FAA}"/>
              </a:ext>
            </a:extLst>
          </p:cNvPr>
          <p:cNvGrpSpPr/>
          <p:nvPr/>
        </p:nvGrpSpPr>
        <p:grpSpPr>
          <a:xfrm>
            <a:off x="635079" y="1140659"/>
            <a:ext cx="10921842" cy="4826344"/>
            <a:chOff x="686223" y="1252171"/>
            <a:chExt cx="10921842" cy="4826344"/>
          </a:xfrm>
        </p:grpSpPr>
        <p:pic>
          <p:nvPicPr>
            <p:cNvPr id="4" name="Graphic 3" descr="Table setting with solid fill">
              <a:extLst>
                <a:ext uri="{FF2B5EF4-FFF2-40B4-BE49-F238E27FC236}">
                  <a16:creationId xmlns:a16="http://schemas.microsoft.com/office/drawing/2014/main" id="{D165B8C7-5EA2-4AB9-8067-759E8B7EBDD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223" y="1252171"/>
              <a:ext cx="1004709" cy="1004709"/>
            </a:xfrm>
            <a:prstGeom prst="rect">
              <a:avLst/>
            </a:prstGeom>
          </p:spPr>
        </p:pic>
        <p:sp>
          <p:nvSpPr>
            <p:cNvPr id="6" name="TextBox 5">
              <a:extLst>
                <a:ext uri="{FF2B5EF4-FFF2-40B4-BE49-F238E27FC236}">
                  <a16:creationId xmlns:a16="http://schemas.microsoft.com/office/drawing/2014/main" id="{75FD19EE-1295-4E2C-A878-3B12F397887A}"/>
                </a:ext>
              </a:extLst>
            </p:cNvPr>
            <p:cNvSpPr txBox="1"/>
            <p:nvPr/>
          </p:nvSpPr>
          <p:spPr>
            <a:xfrm>
              <a:off x="1790891" y="1391498"/>
              <a:ext cx="3707777" cy="707886"/>
            </a:xfrm>
            <a:prstGeom prst="rect">
              <a:avLst/>
            </a:prstGeom>
            <a:noFill/>
          </p:spPr>
          <p:txBody>
            <a:bodyPr wrap="square" rtlCol="0">
              <a:spAutoFit/>
            </a:bodyPr>
            <a:lstStyle/>
            <a:p>
              <a:r>
                <a:rPr lang="en-CA" sz="2000" b="1" dirty="0">
                  <a:solidFill>
                    <a:srgbClr val="14304E"/>
                  </a:solidFill>
                  <a:latin typeface="Leelawadee" panose="020B0502040204020203" pitchFamily="34" charset="-34"/>
                  <a:cs typeface="Leelawadee" panose="020B0502040204020203" pitchFamily="34" charset="-34"/>
                </a:rPr>
                <a:t>37,620</a:t>
              </a:r>
            </a:p>
            <a:p>
              <a:r>
                <a:rPr lang="en-CA" sz="2000" dirty="0">
                  <a:solidFill>
                    <a:srgbClr val="14304E"/>
                  </a:solidFill>
                  <a:latin typeface="Leelawadee" panose="020B0502040204020203" pitchFamily="34" charset="-34"/>
                  <a:cs typeface="Leelawadee" panose="020B0502040204020203" pitchFamily="34" charset="-34"/>
                </a:rPr>
                <a:t>Meals on Wheels delivered</a:t>
              </a:r>
              <a:endParaRPr lang="en-US" sz="2000" dirty="0">
                <a:solidFill>
                  <a:srgbClr val="14304E"/>
                </a:solidFill>
                <a:latin typeface="Leelawadee" panose="020B0502040204020203" pitchFamily="34" charset="-34"/>
                <a:cs typeface="Leelawadee" panose="020B0502040204020203" pitchFamily="34" charset="-34"/>
              </a:endParaRPr>
            </a:p>
          </p:txBody>
        </p:sp>
        <p:sp>
          <p:nvSpPr>
            <p:cNvPr id="9" name="TextBox 8">
              <a:extLst>
                <a:ext uri="{FF2B5EF4-FFF2-40B4-BE49-F238E27FC236}">
                  <a16:creationId xmlns:a16="http://schemas.microsoft.com/office/drawing/2014/main" id="{70104836-E9F0-4037-9F80-E362275DE02A}"/>
                </a:ext>
              </a:extLst>
            </p:cNvPr>
            <p:cNvSpPr txBox="1"/>
            <p:nvPr/>
          </p:nvSpPr>
          <p:spPr>
            <a:xfrm>
              <a:off x="7079191" y="1391498"/>
              <a:ext cx="3437742" cy="707886"/>
            </a:xfrm>
            <a:prstGeom prst="rect">
              <a:avLst/>
            </a:prstGeom>
            <a:noFill/>
          </p:spPr>
          <p:txBody>
            <a:bodyPr wrap="square" rtlCol="0">
              <a:spAutoFit/>
            </a:bodyPr>
            <a:lstStyle/>
            <a:p>
              <a:r>
                <a:rPr lang="en-CA" sz="2000" b="1" dirty="0">
                  <a:solidFill>
                    <a:srgbClr val="14304E"/>
                  </a:solidFill>
                  <a:latin typeface="Leelawadee" panose="020B0502040204020203" pitchFamily="34" charset="-34"/>
                  <a:cs typeface="Leelawadee" panose="020B0502040204020203" pitchFamily="34" charset="-34"/>
                </a:rPr>
                <a:t>26,241</a:t>
              </a:r>
            </a:p>
            <a:p>
              <a:r>
                <a:rPr lang="en-CA" sz="2000" dirty="0">
                  <a:solidFill>
                    <a:srgbClr val="14304E"/>
                  </a:solidFill>
                  <a:latin typeface="Leelawadee" panose="020B0502040204020203" pitchFamily="34" charset="-34"/>
                  <a:cs typeface="Leelawadee" panose="020B0502040204020203" pitchFamily="34" charset="-34"/>
                </a:rPr>
                <a:t>essential drives completed</a:t>
              </a:r>
              <a:endParaRPr lang="en-US" sz="2000" dirty="0">
                <a:solidFill>
                  <a:srgbClr val="14304E"/>
                </a:solidFill>
                <a:latin typeface="Leelawadee" panose="020B0502040204020203" pitchFamily="34" charset="-34"/>
                <a:cs typeface="Leelawadee" panose="020B0502040204020203" pitchFamily="34" charset="-34"/>
              </a:endParaRPr>
            </a:p>
          </p:txBody>
        </p:sp>
        <p:pic>
          <p:nvPicPr>
            <p:cNvPr id="11" name="Graphic 10" descr="Renovation (House With Sparkles) with solid fill">
              <a:extLst>
                <a:ext uri="{FF2B5EF4-FFF2-40B4-BE49-F238E27FC236}">
                  <a16:creationId xmlns:a16="http://schemas.microsoft.com/office/drawing/2014/main" id="{05E6FB08-D8C3-440B-8A22-33698C6C8C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0708" y="2556276"/>
              <a:ext cx="814867" cy="814867"/>
            </a:xfrm>
            <a:prstGeom prst="rect">
              <a:avLst/>
            </a:prstGeom>
          </p:spPr>
        </p:pic>
        <p:sp>
          <p:nvSpPr>
            <p:cNvPr id="12" name="TextBox 11">
              <a:extLst>
                <a:ext uri="{FF2B5EF4-FFF2-40B4-BE49-F238E27FC236}">
                  <a16:creationId xmlns:a16="http://schemas.microsoft.com/office/drawing/2014/main" id="{B18ED350-BCDB-474A-A977-2692EB4B5865}"/>
                </a:ext>
              </a:extLst>
            </p:cNvPr>
            <p:cNvSpPr txBox="1"/>
            <p:nvPr/>
          </p:nvSpPr>
          <p:spPr>
            <a:xfrm>
              <a:off x="1790891" y="2484494"/>
              <a:ext cx="4423355" cy="1015663"/>
            </a:xfrm>
            <a:prstGeom prst="rect">
              <a:avLst/>
            </a:prstGeom>
            <a:noFill/>
          </p:spPr>
          <p:txBody>
            <a:bodyPr wrap="square" rtlCol="0">
              <a:spAutoFit/>
            </a:bodyPr>
            <a:lstStyle/>
            <a:p>
              <a:r>
                <a:rPr lang="en-CA" sz="2000" b="1" dirty="0">
                  <a:solidFill>
                    <a:srgbClr val="14304E"/>
                  </a:solidFill>
                  <a:latin typeface="Leelawadee" panose="020B0502040204020203" pitchFamily="34" charset="-34"/>
                  <a:cs typeface="Leelawadee" panose="020B0502040204020203" pitchFamily="34" charset="-34"/>
                </a:rPr>
                <a:t>470</a:t>
              </a:r>
            </a:p>
            <a:p>
              <a:r>
                <a:rPr lang="en-CA" sz="2000" dirty="0">
                  <a:solidFill>
                    <a:srgbClr val="14304E"/>
                  </a:solidFill>
                  <a:latin typeface="Leelawadee" panose="020B0502040204020203" pitchFamily="34" charset="-34"/>
                  <a:cs typeface="Leelawadee" panose="020B0502040204020203" pitchFamily="34" charset="-34"/>
                </a:rPr>
                <a:t>home help &amp; maintenance clients supported</a:t>
              </a:r>
              <a:endParaRPr lang="en-US" sz="2000" dirty="0">
                <a:solidFill>
                  <a:srgbClr val="14304E"/>
                </a:solidFill>
                <a:latin typeface="Leelawadee" panose="020B0502040204020203" pitchFamily="34" charset="-34"/>
                <a:cs typeface="Leelawadee" panose="020B0502040204020203" pitchFamily="34" charset="-34"/>
              </a:endParaRPr>
            </a:p>
          </p:txBody>
        </p:sp>
        <p:pic>
          <p:nvPicPr>
            <p:cNvPr id="16" name="Graphic 15" descr="Speaker phone with solid fill">
              <a:extLst>
                <a:ext uri="{FF2B5EF4-FFF2-40B4-BE49-F238E27FC236}">
                  <a16:creationId xmlns:a16="http://schemas.microsoft.com/office/drawing/2014/main" id="{179D9878-FADF-4389-9B24-9CCBC9026C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121494" y="2551135"/>
              <a:ext cx="877865" cy="877865"/>
            </a:xfrm>
            <a:prstGeom prst="rect">
              <a:avLst/>
            </a:prstGeom>
          </p:spPr>
        </p:pic>
        <p:sp>
          <p:nvSpPr>
            <p:cNvPr id="17" name="TextBox 16">
              <a:extLst>
                <a:ext uri="{FF2B5EF4-FFF2-40B4-BE49-F238E27FC236}">
                  <a16:creationId xmlns:a16="http://schemas.microsoft.com/office/drawing/2014/main" id="{8E464BB2-555E-4AD0-A599-B41135B12BCE}"/>
                </a:ext>
              </a:extLst>
            </p:cNvPr>
            <p:cNvSpPr txBox="1"/>
            <p:nvPr/>
          </p:nvSpPr>
          <p:spPr>
            <a:xfrm>
              <a:off x="7079191" y="2484494"/>
              <a:ext cx="3999011" cy="1015663"/>
            </a:xfrm>
            <a:prstGeom prst="rect">
              <a:avLst/>
            </a:prstGeom>
            <a:noFill/>
          </p:spPr>
          <p:txBody>
            <a:bodyPr wrap="square" rtlCol="0">
              <a:spAutoFit/>
            </a:bodyPr>
            <a:lstStyle/>
            <a:p>
              <a:r>
                <a:rPr lang="en-CA" sz="2000" b="1" dirty="0">
                  <a:solidFill>
                    <a:srgbClr val="14304E"/>
                  </a:solidFill>
                  <a:latin typeface="Leelawadee" panose="020B0502040204020203" pitchFamily="34" charset="-34"/>
                  <a:cs typeface="Leelawadee" panose="020B0502040204020203" pitchFamily="34" charset="-34"/>
                </a:rPr>
                <a:t>17,517</a:t>
              </a:r>
            </a:p>
            <a:p>
              <a:r>
                <a:rPr lang="en-CA" sz="2000" dirty="0">
                  <a:solidFill>
                    <a:srgbClr val="14304E"/>
                  </a:solidFill>
                  <a:latin typeface="Leelawadee" panose="020B0502040204020203" pitchFamily="34" charset="-34"/>
                  <a:cs typeface="Leelawadee" panose="020B0502040204020203" pitchFamily="34" charset="-34"/>
                </a:rPr>
                <a:t>social and safety visits provided by staff and volunteers</a:t>
              </a:r>
              <a:endParaRPr lang="en-US" sz="2000" dirty="0">
                <a:solidFill>
                  <a:srgbClr val="14304E"/>
                </a:solidFill>
                <a:latin typeface="Leelawadee" panose="020B0502040204020203" pitchFamily="34" charset="-34"/>
                <a:cs typeface="Leelawadee" panose="020B0502040204020203" pitchFamily="34" charset="-34"/>
              </a:endParaRPr>
            </a:p>
          </p:txBody>
        </p:sp>
        <p:sp>
          <p:nvSpPr>
            <p:cNvPr id="22" name="TextBox 21">
              <a:extLst>
                <a:ext uri="{FF2B5EF4-FFF2-40B4-BE49-F238E27FC236}">
                  <a16:creationId xmlns:a16="http://schemas.microsoft.com/office/drawing/2014/main" id="{690992B0-A5C5-4626-9C5B-0691C643FF8D}"/>
                </a:ext>
              </a:extLst>
            </p:cNvPr>
            <p:cNvSpPr txBox="1"/>
            <p:nvPr/>
          </p:nvSpPr>
          <p:spPr>
            <a:xfrm>
              <a:off x="7079191" y="3888169"/>
              <a:ext cx="4528874" cy="707886"/>
            </a:xfrm>
            <a:prstGeom prst="rect">
              <a:avLst/>
            </a:prstGeom>
            <a:noFill/>
          </p:spPr>
          <p:txBody>
            <a:bodyPr wrap="square" rtlCol="0">
              <a:spAutoFit/>
            </a:bodyPr>
            <a:lstStyle/>
            <a:p>
              <a:r>
                <a:rPr lang="en-CA" sz="2000" b="1" dirty="0">
                  <a:solidFill>
                    <a:srgbClr val="14304E"/>
                  </a:solidFill>
                  <a:latin typeface="Leelawadee" panose="020B0502040204020203" pitchFamily="34" charset="-34"/>
                  <a:cs typeface="Leelawadee" panose="020B0502040204020203" pitchFamily="34" charset="-34"/>
                </a:rPr>
                <a:t>231</a:t>
              </a:r>
            </a:p>
            <a:p>
              <a:r>
                <a:rPr lang="en-CA" sz="2000" dirty="0">
                  <a:solidFill>
                    <a:srgbClr val="14304E"/>
                  </a:solidFill>
                  <a:latin typeface="Leelawadee" panose="020B0502040204020203" pitchFamily="34" charset="-34"/>
                  <a:cs typeface="Leelawadee" panose="020B0502040204020203" pitchFamily="34" charset="-34"/>
                </a:rPr>
                <a:t>Home at Last (HAL) clients supported</a:t>
              </a:r>
              <a:endParaRPr lang="en-US" sz="2000" dirty="0">
                <a:solidFill>
                  <a:srgbClr val="14304E"/>
                </a:solidFill>
                <a:latin typeface="Leelawadee" panose="020B0502040204020203" pitchFamily="34" charset="-34"/>
                <a:cs typeface="Leelawadee" panose="020B0502040204020203" pitchFamily="34" charset="-34"/>
              </a:endParaRPr>
            </a:p>
          </p:txBody>
        </p:sp>
        <p:pic>
          <p:nvPicPr>
            <p:cNvPr id="24" name="Graphic 23" descr="Yoga with solid fill">
              <a:extLst>
                <a:ext uri="{FF2B5EF4-FFF2-40B4-BE49-F238E27FC236}">
                  <a16:creationId xmlns:a16="http://schemas.microsoft.com/office/drawing/2014/main" id="{879272C9-B86C-4FB5-93D9-8B079982653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0708" y="3814294"/>
              <a:ext cx="814867" cy="814867"/>
            </a:xfrm>
            <a:prstGeom prst="rect">
              <a:avLst/>
            </a:prstGeom>
          </p:spPr>
        </p:pic>
        <p:sp>
          <p:nvSpPr>
            <p:cNvPr id="25" name="TextBox 24">
              <a:extLst>
                <a:ext uri="{FF2B5EF4-FFF2-40B4-BE49-F238E27FC236}">
                  <a16:creationId xmlns:a16="http://schemas.microsoft.com/office/drawing/2014/main" id="{CE7F8375-D60F-4807-8DF3-D3A935ACA700}"/>
                </a:ext>
              </a:extLst>
            </p:cNvPr>
            <p:cNvSpPr txBox="1"/>
            <p:nvPr/>
          </p:nvSpPr>
          <p:spPr>
            <a:xfrm>
              <a:off x="1775709" y="3888169"/>
              <a:ext cx="4104613" cy="707886"/>
            </a:xfrm>
            <a:prstGeom prst="rect">
              <a:avLst/>
            </a:prstGeom>
            <a:noFill/>
          </p:spPr>
          <p:txBody>
            <a:bodyPr wrap="square" rtlCol="0">
              <a:spAutoFit/>
            </a:bodyPr>
            <a:lstStyle/>
            <a:p>
              <a:r>
                <a:rPr lang="en-CA" sz="2000" b="1" dirty="0">
                  <a:solidFill>
                    <a:srgbClr val="14304E"/>
                  </a:solidFill>
                  <a:latin typeface="Leelawadee" panose="020B0502040204020203" pitchFamily="34" charset="-34"/>
                  <a:cs typeface="Leelawadee" panose="020B0502040204020203" pitchFamily="34" charset="-34"/>
                </a:rPr>
                <a:t>222</a:t>
              </a:r>
            </a:p>
            <a:p>
              <a:r>
                <a:rPr lang="en-CA" sz="2000" dirty="0">
                  <a:solidFill>
                    <a:srgbClr val="14304E"/>
                  </a:solidFill>
                  <a:latin typeface="Leelawadee" panose="020B0502040204020203" pitchFamily="34" charset="-34"/>
                  <a:cs typeface="Leelawadee" panose="020B0502040204020203" pitchFamily="34" charset="-34"/>
                </a:rPr>
                <a:t>virtual exercise class participants</a:t>
              </a:r>
              <a:endParaRPr lang="en-US" sz="2000" dirty="0">
                <a:solidFill>
                  <a:srgbClr val="14304E"/>
                </a:solidFill>
                <a:latin typeface="Leelawadee" panose="020B0502040204020203" pitchFamily="34" charset="-34"/>
                <a:cs typeface="Leelawadee" panose="020B0502040204020203" pitchFamily="34" charset="-34"/>
              </a:endParaRPr>
            </a:p>
          </p:txBody>
        </p:sp>
        <p:pic>
          <p:nvPicPr>
            <p:cNvPr id="27" name="Graphic 26" descr="Open hand outline">
              <a:extLst>
                <a:ext uri="{FF2B5EF4-FFF2-40B4-BE49-F238E27FC236}">
                  <a16:creationId xmlns:a16="http://schemas.microsoft.com/office/drawing/2014/main" id="{6EE15695-7320-4E41-B43D-CC17285866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58078" y="5251018"/>
              <a:ext cx="827497" cy="827497"/>
            </a:xfrm>
            <a:prstGeom prst="rect">
              <a:avLst/>
            </a:prstGeom>
          </p:spPr>
        </p:pic>
        <p:pic>
          <p:nvPicPr>
            <p:cNvPr id="29" name="Graphic 28" descr="Heart with solid fill">
              <a:extLst>
                <a:ext uri="{FF2B5EF4-FFF2-40B4-BE49-F238E27FC236}">
                  <a16:creationId xmlns:a16="http://schemas.microsoft.com/office/drawing/2014/main" id="{A4576D6E-F708-489E-B080-5C02D6F4F6C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935275" y="4982430"/>
              <a:ext cx="556271" cy="556271"/>
            </a:xfrm>
            <a:prstGeom prst="rect">
              <a:avLst/>
            </a:prstGeom>
          </p:spPr>
        </p:pic>
        <p:sp>
          <p:nvSpPr>
            <p:cNvPr id="30" name="TextBox 29">
              <a:extLst>
                <a:ext uri="{FF2B5EF4-FFF2-40B4-BE49-F238E27FC236}">
                  <a16:creationId xmlns:a16="http://schemas.microsoft.com/office/drawing/2014/main" id="{1D6EC80E-A253-49F8-88A9-A3C06A5A57D0}"/>
                </a:ext>
              </a:extLst>
            </p:cNvPr>
            <p:cNvSpPr txBox="1"/>
            <p:nvPr/>
          </p:nvSpPr>
          <p:spPr>
            <a:xfrm>
              <a:off x="1790891" y="4920018"/>
              <a:ext cx="3807022" cy="1015663"/>
            </a:xfrm>
            <a:prstGeom prst="rect">
              <a:avLst/>
            </a:prstGeom>
            <a:noFill/>
          </p:spPr>
          <p:txBody>
            <a:bodyPr wrap="square" rtlCol="0">
              <a:spAutoFit/>
            </a:bodyPr>
            <a:lstStyle/>
            <a:p>
              <a:r>
                <a:rPr lang="en-CA" sz="2000" b="1" dirty="0">
                  <a:solidFill>
                    <a:srgbClr val="14304E"/>
                  </a:solidFill>
                  <a:latin typeface="Leelawadee" panose="020B0502040204020203" pitchFamily="34" charset="-34"/>
                  <a:cs typeface="Leelawadee" panose="020B0502040204020203" pitchFamily="34" charset="-34"/>
                </a:rPr>
                <a:t>431</a:t>
              </a:r>
            </a:p>
            <a:p>
              <a:r>
                <a:rPr lang="en-CA" sz="2000" dirty="0">
                  <a:solidFill>
                    <a:srgbClr val="14304E"/>
                  </a:solidFill>
                  <a:latin typeface="Leelawadee" panose="020B0502040204020203" pitchFamily="34" charset="-34"/>
                  <a:cs typeface="Leelawadee" panose="020B0502040204020203" pitchFamily="34" charset="-34"/>
                </a:rPr>
                <a:t>community hospice clients supported</a:t>
              </a:r>
              <a:endParaRPr lang="en-US" sz="2000" dirty="0">
                <a:solidFill>
                  <a:srgbClr val="14304E"/>
                </a:solidFill>
                <a:latin typeface="Leelawadee" panose="020B0502040204020203" pitchFamily="34" charset="-34"/>
                <a:cs typeface="Leelawadee" panose="020B0502040204020203" pitchFamily="34" charset="-34"/>
              </a:endParaRPr>
            </a:p>
          </p:txBody>
        </p:sp>
        <p:pic>
          <p:nvPicPr>
            <p:cNvPr id="32" name="Graphic 31" descr="Bed with solid fill">
              <a:extLst>
                <a:ext uri="{FF2B5EF4-FFF2-40B4-BE49-F238E27FC236}">
                  <a16:creationId xmlns:a16="http://schemas.microsoft.com/office/drawing/2014/main" id="{189C5D12-602F-4CA7-85CF-C0041977DB5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121494" y="5046582"/>
              <a:ext cx="804564" cy="804564"/>
            </a:xfrm>
            <a:prstGeom prst="rect">
              <a:avLst/>
            </a:prstGeom>
          </p:spPr>
        </p:pic>
        <p:sp>
          <p:nvSpPr>
            <p:cNvPr id="33" name="TextBox 32">
              <a:extLst>
                <a:ext uri="{FF2B5EF4-FFF2-40B4-BE49-F238E27FC236}">
                  <a16:creationId xmlns:a16="http://schemas.microsoft.com/office/drawing/2014/main" id="{8E7081AA-290C-451B-82B3-B6AB32ACB73F}"/>
                </a:ext>
              </a:extLst>
            </p:cNvPr>
            <p:cNvSpPr txBox="1"/>
            <p:nvPr/>
          </p:nvSpPr>
          <p:spPr>
            <a:xfrm>
              <a:off x="7079191" y="4920018"/>
              <a:ext cx="4528874" cy="1015663"/>
            </a:xfrm>
            <a:prstGeom prst="rect">
              <a:avLst/>
            </a:prstGeom>
            <a:noFill/>
          </p:spPr>
          <p:txBody>
            <a:bodyPr wrap="square" rtlCol="0">
              <a:spAutoFit/>
            </a:bodyPr>
            <a:lstStyle/>
            <a:p>
              <a:r>
                <a:rPr lang="en-CA" sz="2000" b="1" dirty="0">
                  <a:solidFill>
                    <a:srgbClr val="14304E"/>
                  </a:solidFill>
                  <a:latin typeface="Leelawadee" panose="020B0502040204020203" pitchFamily="34" charset="-34"/>
                  <a:cs typeface="Leelawadee" panose="020B0502040204020203" pitchFamily="34" charset="-34"/>
                </a:rPr>
                <a:t>109 plus </a:t>
              </a:r>
            </a:p>
            <a:p>
              <a:r>
                <a:rPr lang="en-CA" sz="2000" dirty="0">
                  <a:solidFill>
                    <a:srgbClr val="14304E"/>
                  </a:solidFill>
                  <a:latin typeface="Leelawadee" panose="020B0502040204020203" pitchFamily="34" charset="-34"/>
                  <a:cs typeface="Leelawadee" panose="020B0502040204020203" pitchFamily="34" charset="-34"/>
                </a:rPr>
                <a:t>residents and their families supported at Ed’s House</a:t>
              </a:r>
              <a:endParaRPr lang="en-US" sz="2000" dirty="0">
                <a:solidFill>
                  <a:srgbClr val="14304E"/>
                </a:solidFill>
                <a:latin typeface="Leelawadee" panose="020B0502040204020203" pitchFamily="34" charset="-34"/>
                <a:cs typeface="Leelawadee" panose="020B0502040204020203" pitchFamily="34" charset="-34"/>
              </a:endParaRPr>
            </a:p>
          </p:txBody>
        </p:sp>
        <p:pic>
          <p:nvPicPr>
            <p:cNvPr id="5" name="Graphic 4" descr="Steering Wheel with solid fill">
              <a:extLst>
                <a:ext uri="{FF2B5EF4-FFF2-40B4-BE49-F238E27FC236}">
                  <a16:creationId xmlns:a16="http://schemas.microsoft.com/office/drawing/2014/main" id="{931D4ED7-4B5E-4F89-8F39-933940BD284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6158495" y="1378907"/>
              <a:ext cx="763637" cy="763637"/>
            </a:xfrm>
            <a:prstGeom prst="rect">
              <a:avLst/>
            </a:prstGeom>
          </p:spPr>
        </p:pic>
        <p:pic>
          <p:nvPicPr>
            <p:cNvPr id="10" name="Graphic 9" descr="Home1 with solid fill">
              <a:extLst>
                <a:ext uri="{FF2B5EF4-FFF2-40B4-BE49-F238E27FC236}">
                  <a16:creationId xmlns:a16="http://schemas.microsoft.com/office/drawing/2014/main" id="{19D9774D-EF6E-4C3D-B16F-ACBC6F93C681}"/>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6131012" y="3810560"/>
              <a:ext cx="818601" cy="818601"/>
            </a:xfrm>
            <a:prstGeom prst="rect">
              <a:avLst/>
            </a:prstGeom>
          </p:spPr>
        </p:pic>
      </p:grpSp>
      <p:sp>
        <p:nvSpPr>
          <p:cNvPr id="28" name="TextBox 27">
            <a:extLst>
              <a:ext uri="{FF2B5EF4-FFF2-40B4-BE49-F238E27FC236}">
                <a16:creationId xmlns:a16="http://schemas.microsoft.com/office/drawing/2014/main" id="{6C6C79EA-8D33-4A1F-817C-009AEBFFDC50}"/>
              </a:ext>
            </a:extLst>
          </p:cNvPr>
          <p:cNvSpPr txBox="1"/>
          <p:nvPr/>
        </p:nvSpPr>
        <p:spPr>
          <a:xfrm>
            <a:off x="4259591" y="6064074"/>
            <a:ext cx="3807022" cy="338554"/>
          </a:xfrm>
          <a:prstGeom prst="rect">
            <a:avLst/>
          </a:prstGeom>
          <a:noFill/>
        </p:spPr>
        <p:txBody>
          <a:bodyPr wrap="square" rtlCol="0">
            <a:spAutoFit/>
          </a:bodyPr>
          <a:lstStyle/>
          <a:p>
            <a:pPr algn="ctr"/>
            <a:r>
              <a:rPr lang="en-CA" sz="1600" i="1" dirty="0">
                <a:solidFill>
                  <a:srgbClr val="14304E"/>
                </a:solidFill>
                <a:latin typeface="Leelawadee" panose="020B0502040204020203" pitchFamily="34" charset="-34"/>
                <a:cs typeface="Leelawadee" panose="020B0502040204020203" pitchFamily="34" charset="-34"/>
              </a:rPr>
              <a:t>*Based on 2021-22 actuals</a:t>
            </a:r>
            <a:endParaRPr lang="en-US" sz="1600" i="1" dirty="0">
              <a:solidFill>
                <a:srgbClr val="14304E"/>
              </a:solidFill>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2153365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88815B3-66D6-8F24-29C8-FF31D4DF19BE}"/>
              </a:ext>
            </a:extLst>
          </p:cNvPr>
          <p:cNvSpPr/>
          <p:nvPr/>
        </p:nvSpPr>
        <p:spPr>
          <a:xfrm>
            <a:off x="-80475" y="0"/>
            <a:ext cx="12403938" cy="1004710"/>
          </a:xfrm>
          <a:prstGeom prst="rect">
            <a:avLst/>
          </a:prstGeom>
          <a:solidFill>
            <a:srgbClr val="01788B"/>
          </a:solidFill>
          <a:ln>
            <a:solidFill>
              <a:srgbClr val="017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atin typeface="Leelawadee" panose="020B0502040204020203" pitchFamily="34" charset="-34"/>
                <a:cs typeface="Leelawadee" panose="020B0502040204020203" pitchFamily="34" charset="-34"/>
              </a:rPr>
              <a:t>Volunteer Recruitment &amp; Training Opportunities</a:t>
            </a:r>
            <a:endParaRPr lang="en-US" sz="1600" b="1" dirty="0">
              <a:latin typeface="Leelawadee" panose="020B0502040204020203" pitchFamily="34" charset="-34"/>
              <a:cs typeface="Leelawadee" panose="020B0502040204020203" pitchFamily="34" charset="-34"/>
            </a:endParaRPr>
          </a:p>
        </p:txBody>
      </p:sp>
      <p:sp>
        <p:nvSpPr>
          <p:cNvPr id="10" name="TextBox 9">
            <a:extLst>
              <a:ext uri="{FF2B5EF4-FFF2-40B4-BE49-F238E27FC236}">
                <a16:creationId xmlns:a16="http://schemas.microsoft.com/office/drawing/2014/main" id="{38FD1D8D-FB77-FDEE-B621-4C56696253F2}"/>
              </a:ext>
            </a:extLst>
          </p:cNvPr>
          <p:cNvSpPr txBox="1"/>
          <p:nvPr/>
        </p:nvSpPr>
        <p:spPr>
          <a:xfrm>
            <a:off x="1083076" y="1594266"/>
            <a:ext cx="9712171" cy="4461478"/>
          </a:xfrm>
          <a:prstGeom prst="rect">
            <a:avLst/>
          </a:prstGeom>
          <a:noFill/>
        </p:spPr>
        <p:txBody>
          <a:bodyPr wrap="square">
            <a:spAutoFit/>
          </a:bodyPr>
          <a:lstStyle/>
          <a:p>
            <a:pPr>
              <a:lnSpc>
                <a:spcPct val="107000"/>
              </a:lnSpc>
              <a:spcAft>
                <a:spcPts val="800"/>
              </a:spcAft>
            </a:pPr>
            <a:r>
              <a:rPr lang="en-GB" sz="2000" dirty="0">
                <a:latin typeface="Leelawadee" panose="020B0502040204020203" pitchFamily="34" charset="-34"/>
                <a:ea typeface="Calibri" panose="020F0502020204030204" pitchFamily="34" charset="0"/>
                <a:cs typeface="Leelawadee" panose="020B0502040204020203" pitchFamily="34" charset="-34"/>
              </a:rPr>
              <a:t>For volunteers interested in becoming </a:t>
            </a:r>
            <a:r>
              <a:rPr lang="en-GB" sz="2000" dirty="0" err="1">
                <a:latin typeface="Leelawadee" panose="020B0502040204020203" pitchFamily="34" charset="-34"/>
                <a:ea typeface="Calibri" panose="020F0502020204030204" pitchFamily="34" charset="0"/>
                <a:cs typeface="Leelawadee" panose="020B0502040204020203" pitchFamily="34" charset="-34"/>
              </a:rPr>
              <a:t>WrapAround</a:t>
            </a:r>
            <a:r>
              <a:rPr lang="en-GB" sz="2000" dirty="0">
                <a:latin typeface="Leelawadee" panose="020B0502040204020203" pitchFamily="34" charset="-34"/>
                <a:ea typeface="Calibri" panose="020F0502020204030204" pitchFamily="34" charset="0"/>
                <a:cs typeface="Leelawadee" panose="020B0502040204020203" pitchFamily="34" charset="-34"/>
              </a:rPr>
              <a:t> facilitators, some of the skills and experience the program would consider as helpful for applicants, include:</a:t>
            </a:r>
            <a:endParaRPr lang="en-CA" sz="2000" dirty="0">
              <a:latin typeface="Leelawadee" panose="020B0502040204020203" pitchFamily="34" charset="-34"/>
              <a:ea typeface="Calibri" panose="020F0502020204030204" pitchFamily="34" charset="0"/>
              <a:cs typeface="Leelawadee" panose="020B0502040204020203" pitchFamily="34" charset="-34"/>
            </a:endParaRPr>
          </a:p>
          <a:p>
            <a:pPr marL="342900" lvl="0" indent="-342900">
              <a:lnSpc>
                <a:spcPct val="107000"/>
              </a:lnSpc>
              <a:spcAft>
                <a:spcPts val="0"/>
              </a:spcAft>
              <a:buFont typeface="Symbol" panose="05050102010706020507" pitchFamily="18" charset="2"/>
              <a:buChar char=""/>
            </a:pPr>
            <a:r>
              <a:rPr lang="en-GB" sz="2000" dirty="0">
                <a:latin typeface="Leelawadee" panose="020B0502040204020203" pitchFamily="34" charset="-34"/>
                <a:ea typeface="Calibri" panose="020F0502020204030204" pitchFamily="34" charset="0"/>
                <a:cs typeface="Leelawadee" panose="020B0502040204020203" pitchFamily="34" charset="-34"/>
              </a:rPr>
              <a:t>Experience supporting seniors (e.g. as friend/family caregiver)</a:t>
            </a:r>
            <a:endParaRPr lang="en-CA" sz="2000" dirty="0">
              <a:latin typeface="Leelawadee" panose="020B0502040204020203" pitchFamily="34" charset="-34"/>
              <a:ea typeface="Calibri" panose="020F0502020204030204" pitchFamily="34" charset="0"/>
              <a:cs typeface="Leelawadee" panose="020B0502040204020203" pitchFamily="34" charset="-34"/>
            </a:endParaRPr>
          </a:p>
          <a:p>
            <a:pPr marL="342900" lvl="0" indent="-342900">
              <a:lnSpc>
                <a:spcPct val="107000"/>
              </a:lnSpc>
              <a:spcAft>
                <a:spcPts val="0"/>
              </a:spcAft>
              <a:buFont typeface="Symbol" panose="05050102010706020507" pitchFamily="18" charset="2"/>
              <a:buChar char=""/>
            </a:pPr>
            <a:r>
              <a:rPr lang="en-GB" sz="2000" dirty="0">
                <a:latin typeface="Leelawadee" panose="020B0502040204020203" pitchFamily="34" charset="-34"/>
                <a:ea typeface="Calibri" panose="020F0502020204030204" pitchFamily="34" charset="0"/>
                <a:cs typeface="Leelawadee" panose="020B0502040204020203" pitchFamily="34" charset="-34"/>
              </a:rPr>
              <a:t>Other volunteering and volunteer training </a:t>
            </a:r>
            <a:endParaRPr lang="en-CA" sz="2000" dirty="0">
              <a:latin typeface="Leelawadee" panose="020B0502040204020203" pitchFamily="34" charset="-34"/>
              <a:ea typeface="Calibri" panose="020F0502020204030204" pitchFamily="34" charset="0"/>
              <a:cs typeface="Leelawadee" panose="020B0502040204020203" pitchFamily="34" charset="-34"/>
            </a:endParaRPr>
          </a:p>
          <a:p>
            <a:pPr marL="342900" lvl="0" indent="-342900">
              <a:lnSpc>
                <a:spcPct val="107000"/>
              </a:lnSpc>
              <a:spcAft>
                <a:spcPts val="0"/>
              </a:spcAft>
              <a:buFont typeface="Symbol" panose="05050102010706020507" pitchFamily="18" charset="2"/>
              <a:buChar char=""/>
            </a:pPr>
            <a:r>
              <a:rPr lang="en-GB" sz="2000" dirty="0">
                <a:latin typeface="Leelawadee" panose="020B0502040204020203" pitchFamily="34" charset="-34"/>
                <a:ea typeface="Calibri" panose="020F0502020204030204" pitchFamily="34" charset="0"/>
                <a:cs typeface="Leelawadee" panose="020B0502040204020203" pitchFamily="34" charset="-34"/>
              </a:rPr>
              <a:t>Excellent communication and listening skills </a:t>
            </a:r>
            <a:endParaRPr lang="en-CA" sz="2000" dirty="0">
              <a:latin typeface="Leelawadee" panose="020B0502040204020203" pitchFamily="34" charset="-34"/>
              <a:ea typeface="Calibri" panose="020F0502020204030204" pitchFamily="34" charset="0"/>
              <a:cs typeface="Leelawadee" panose="020B0502040204020203" pitchFamily="34" charset="-34"/>
            </a:endParaRPr>
          </a:p>
          <a:p>
            <a:pPr marL="342900" lvl="0" indent="-342900">
              <a:lnSpc>
                <a:spcPct val="107000"/>
              </a:lnSpc>
              <a:spcAft>
                <a:spcPts val="0"/>
              </a:spcAft>
              <a:buFont typeface="Symbol" panose="05050102010706020507" pitchFamily="18" charset="2"/>
              <a:buChar char=""/>
            </a:pPr>
            <a:r>
              <a:rPr lang="en-GB" sz="2000" dirty="0">
                <a:latin typeface="Leelawadee" panose="020B0502040204020203" pitchFamily="34" charset="-34"/>
                <a:ea typeface="Calibri" panose="020F0502020204030204" pitchFamily="34" charset="0"/>
                <a:cs typeface="Leelawadee" panose="020B0502040204020203" pitchFamily="34" charset="-34"/>
              </a:rPr>
              <a:t>Ability to form professional and comfortable working relationships with a wide range of people </a:t>
            </a:r>
            <a:endParaRPr lang="en-CA" sz="2000" dirty="0">
              <a:latin typeface="Leelawadee" panose="020B0502040204020203" pitchFamily="34" charset="-34"/>
              <a:ea typeface="Calibri" panose="020F0502020204030204" pitchFamily="34" charset="0"/>
              <a:cs typeface="Leelawadee" panose="020B0502040204020203" pitchFamily="34" charset="-34"/>
            </a:endParaRPr>
          </a:p>
          <a:p>
            <a:pPr marL="342900" lvl="0" indent="-342900">
              <a:lnSpc>
                <a:spcPct val="107000"/>
              </a:lnSpc>
              <a:spcAft>
                <a:spcPts val="0"/>
              </a:spcAft>
              <a:buFont typeface="Symbol" panose="05050102010706020507" pitchFamily="18" charset="2"/>
              <a:buChar char=""/>
            </a:pPr>
            <a:r>
              <a:rPr lang="en-GB" sz="2000" dirty="0">
                <a:latin typeface="Leelawadee" panose="020B0502040204020203" pitchFamily="34" charset="-34"/>
                <a:ea typeface="Calibri" panose="020F0502020204030204" pitchFamily="34" charset="0"/>
                <a:cs typeface="Leelawadee" panose="020B0502040204020203" pitchFamily="34" charset="-34"/>
              </a:rPr>
              <a:t>Empathetic and caring </a:t>
            </a:r>
            <a:endParaRPr lang="en-CA" sz="2000" dirty="0">
              <a:latin typeface="Leelawadee" panose="020B0502040204020203" pitchFamily="34" charset="-34"/>
              <a:ea typeface="Calibri" panose="020F0502020204030204" pitchFamily="34" charset="0"/>
              <a:cs typeface="Leelawadee" panose="020B0502040204020203" pitchFamily="34" charset="-34"/>
            </a:endParaRPr>
          </a:p>
          <a:p>
            <a:pPr marL="342900" lvl="0" indent="-342900">
              <a:lnSpc>
                <a:spcPct val="107000"/>
              </a:lnSpc>
              <a:spcAft>
                <a:spcPts val="0"/>
              </a:spcAft>
              <a:buFont typeface="Symbol" panose="05050102010706020507" pitchFamily="18" charset="2"/>
              <a:buChar char=""/>
            </a:pPr>
            <a:r>
              <a:rPr lang="en-GB" sz="2000" dirty="0">
                <a:latin typeface="Leelawadee" panose="020B0502040204020203" pitchFamily="34" charset="-34"/>
                <a:ea typeface="Calibri" panose="020F0502020204030204" pitchFamily="34" charset="0"/>
                <a:cs typeface="Leelawadee" panose="020B0502040204020203" pitchFamily="34" charset="-34"/>
              </a:rPr>
              <a:t>General knowledge of: </a:t>
            </a:r>
            <a:endParaRPr lang="en-CA" sz="2000" dirty="0">
              <a:latin typeface="Leelawadee" panose="020B0502040204020203" pitchFamily="34" charset="-34"/>
              <a:ea typeface="Calibri" panose="020F0502020204030204" pitchFamily="34" charset="0"/>
              <a:cs typeface="Leelawadee" panose="020B0502040204020203" pitchFamily="34" charset="-34"/>
            </a:endParaRPr>
          </a:p>
          <a:p>
            <a:pPr marL="742950" lvl="1" indent="-285750">
              <a:lnSpc>
                <a:spcPct val="107000"/>
              </a:lnSpc>
              <a:spcAft>
                <a:spcPts val="0"/>
              </a:spcAft>
              <a:buFont typeface="Courier New" panose="02070309020205020404" pitchFamily="49" charset="0"/>
              <a:buChar char="o"/>
            </a:pPr>
            <a:r>
              <a:rPr lang="en-GB" sz="2000" dirty="0">
                <a:latin typeface="Leelawadee" panose="020B0502040204020203" pitchFamily="34" charset="-34"/>
                <a:ea typeface="Calibri" panose="020F0502020204030204" pitchFamily="34" charset="0"/>
                <a:cs typeface="Leelawadee" panose="020B0502040204020203" pitchFamily="34" charset="-34"/>
              </a:rPr>
              <a:t>Community support groups (may include faith communities, senior’s programs and centres, service clubs); and </a:t>
            </a:r>
            <a:endParaRPr lang="en-CA" sz="2000" dirty="0">
              <a:latin typeface="Leelawadee" panose="020B0502040204020203" pitchFamily="34" charset="-34"/>
              <a:ea typeface="Calibri" panose="020F0502020204030204" pitchFamily="34" charset="0"/>
              <a:cs typeface="Leelawadee" panose="020B0502040204020203" pitchFamily="34" charset="-34"/>
            </a:endParaRPr>
          </a:p>
          <a:p>
            <a:pPr marL="742950" lvl="1" indent="-285750">
              <a:lnSpc>
                <a:spcPct val="107000"/>
              </a:lnSpc>
              <a:spcAft>
                <a:spcPts val="800"/>
              </a:spcAft>
              <a:buFont typeface="Courier New" panose="02070309020205020404" pitchFamily="49" charset="0"/>
              <a:buChar char="o"/>
            </a:pPr>
            <a:r>
              <a:rPr lang="en-GB" sz="2000" dirty="0">
                <a:latin typeface="Leelawadee" panose="020B0502040204020203" pitchFamily="34" charset="-34"/>
                <a:ea typeface="Calibri" panose="020F0502020204030204" pitchFamily="34" charset="0"/>
                <a:cs typeface="Leelawadee" panose="020B0502040204020203" pitchFamily="34" charset="-34"/>
              </a:rPr>
              <a:t>Health care services and social services available throughout Northumberland County. </a:t>
            </a:r>
            <a:endParaRPr lang="en-CA" sz="2000" dirty="0">
              <a:latin typeface="Leelawadee" panose="020B0502040204020203" pitchFamily="34" charset="-34"/>
              <a:ea typeface="Calibri" panose="020F0502020204030204" pitchFamily="34" charset="0"/>
              <a:cs typeface="Leelawadee" panose="020B0502040204020203" pitchFamily="34" charset="-34"/>
            </a:endParaRPr>
          </a:p>
        </p:txBody>
      </p:sp>
      <p:pic>
        <p:nvPicPr>
          <p:cNvPr id="13" name="Picture 2" descr="Wrap Canada">
            <a:extLst>
              <a:ext uri="{FF2B5EF4-FFF2-40B4-BE49-F238E27FC236}">
                <a16:creationId xmlns:a16="http://schemas.microsoft.com/office/drawing/2014/main" id="{6BB98F69-AC05-F3D5-E6AA-1A9A47F556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80388" y="1732215"/>
            <a:ext cx="1229718" cy="122971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4A0A840-0D94-59D0-18C7-A249F84D434A}"/>
              </a:ext>
            </a:extLst>
          </p:cNvPr>
          <p:cNvSpPr txBox="1"/>
          <p:nvPr/>
        </p:nvSpPr>
        <p:spPr>
          <a:xfrm>
            <a:off x="846912" y="6193693"/>
            <a:ext cx="10563194" cy="338554"/>
          </a:xfrm>
          <a:prstGeom prst="rect">
            <a:avLst/>
          </a:prstGeom>
          <a:noFill/>
        </p:spPr>
        <p:txBody>
          <a:bodyPr wrap="square" rtlCol="0">
            <a:spAutoFit/>
          </a:bodyPr>
          <a:lstStyle/>
          <a:p>
            <a:r>
              <a:rPr lang="en-CA" sz="1600" b="1" dirty="0">
                <a:solidFill>
                  <a:srgbClr val="4CBB75"/>
                </a:solidFill>
                <a:latin typeface="Leelawadee UI" panose="020B0502040204020203" pitchFamily="34" charset="-34"/>
                <a:cs typeface="Leelawadee UI" panose="020B0502040204020203" pitchFamily="34" charset="-34"/>
              </a:rPr>
              <a:t>Stay tuned for more information on the next facilitator training hosted by Wrap Canada in the Fall 2022</a:t>
            </a:r>
          </a:p>
        </p:txBody>
      </p:sp>
    </p:spTree>
    <p:extLst>
      <p:ext uri="{BB962C8B-B14F-4D97-AF65-F5344CB8AC3E}">
        <p14:creationId xmlns:p14="http://schemas.microsoft.com/office/powerpoint/2010/main" val="20915764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0475" y="0"/>
            <a:ext cx="12403938" cy="1004710"/>
          </a:xfrm>
          <a:prstGeom prst="rect">
            <a:avLst/>
          </a:prstGeom>
          <a:solidFill>
            <a:srgbClr val="01788B"/>
          </a:solidFill>
          <a:ln>
            <a:solidFill>
              <a:srgbClr val="017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atin typeface="Leelawadee" panose="020B0502040204020203" pitchFamily="34" charset="-34"/>
                <a:cs typeface="Leelawadee" panose="020B0502040204020203" pitchFamily="34" charset="-34"/>
              </a:rPr>
              <a:t>About Community Care Northumberland</a:t>
            </a:r>
            <a:endParaRPr lang="en-US" sz="3200" b="1" dirty="0">
              <a:latin typeface="Leelawadee" panose="020B0502040204020203" pitchFamily="34" charset="-34"/>
              <a:cs typeface="Leelawadee" panose="020B0502040204020203" pitchFamily="34" charset="-34"/>
            </a:endParaRPr>
          </a:p>
        </p:txBody>
      </p:sp>
      <p:sp>
        <p:nvSpPr>
          <p:cNvPr id="10" name="TextBox 9"/>
          <p:cNvSpPr txBox="1"/>
          <p:nvPr/>
        </p:nvSpPr>
        <p:spPr>
          <a:xfrm>
            <a:off x="207024" y="1132706"/>
            <a:ext cx="7667534" cy="3046988"/>
          </a:xfrm>
          <a:prstGeom prst="rect">
            <a:avLst/>
          </a:prstGeom>
          <a:noFill/>
        </p:spPr>
        <p:txBody>
          <a:bodyPr wrap="square" rtlCol="0">
            <a:spAutoFit/>
          </a:bodyPr>
          <a:lstStyle/>
          <a:p>
            <a:r>
              <a:rPr lang="en-CA" sz="1600" dirty="0">
                <a:solidFill>
                  <a:srgbClr val="14304E"/>
                </a:solidFill>
                <a:latin typeface="Leelawadee" panose="020B0502040204020203" pitchFamily="34" charset="-34"/>
                <a:ea typeface="Microsoft YaHei UI Light" panose="020B0502040204020203" pitchFamily="34" charset="-122"/>
                <a:cs typeface="Leelawadee" panose="020B0502040204020203" pitchFamily="34" charset="-34"/>
              </a:rPr>
              <a:t>Established in 1988, Community Care Northumberland (CCN) is a not-for-profit community support organization in Northumberland County. </a:t>
            </a:r>
          </a:p>
          <a:p>
            <a:endParaRPr lang="en-CA" sz="1600" dirty="0">
              <a:solidFill>
                <a:srgbClr val="14304E"/>
              </a:solidFill>
              <a:latin typeface="Leelawadee" panose="020B0502040204020203" pitchFamily="34" charset="-34"/>
              <a:ea typeface="Microsoft YaHei UI Light" panose="020B0502040204020203" pitchFamily="34" charset="-122"/>
              <a:cs typeface="Leelawadee" panose="020B0502040204020203" pitchFamily="34" charset="-34"/>
            </a:endParaRPr>
          </a:p>
          <a:p>
            <a:r>
              <a:rPr lang="en-US" sz="1600" dirty="0">
                <a:solidFill>
                  <a:srgbClr val="14304E"/>
                </a:solidFill>
                <a:latin typeface="Leelawadee" panose="020B0502040204020203" pitchFamily="34" charset="-34"/>
                <a:cs typeface="Leelawadee" panose="020B0502040204020203" pitchFamily="34" charset="-34"/>
              </a:rPr>
              <a:t>CCN staff and volunteers work out of three local offices (Campbellford, Brighton and Cobourg) and two satellite offices (Port Hope and Colborne), plus Ed’s House Northumberland Hospice Care Centre (1301 Ontario Street, Hamilton Township). </a:t>
            </a:r>
          </a:p>
          <a:p>
            <a:endParaRPr lang="en-US" sz="1600" dirty="0">
              <a:solidFill>
                <a:srgbClr val="14304E"/>
              </a:solidFill>
              <a:latin typeface="Leelawadee" panose="020B0502040204020203" pitchFamily="34" charset="-34"/>
              <a:cs typeface="Leelawadee" panose="020B0502040204020203" pitchFamily="34" charset="-34"/>
            </a:endParaRPr>
          </a:p>
          <a:p>
            <a:r>
              <a:rPr lang="en-US" sz="1600" dirty="0">
                <a:solidFill>
                  <a:srgbClr val="14304E"/>
                </a:solidFill>
                <a:latin typeface="Leelawadee" panose="020B0502040204020203" pitchFamily="34" charset="-34"/>
                <a:cs typeface="Leelawadee" panose="020B0502040204020203" pitchFamily="34" charset="-34"/>
              </a:rPr>
              <a:t>Clients can phone their local CCN office to request service or information.</a:t>
            </a:r>
            <a:endParaRPr lang="en-CA" sz="1600" dirty="0">
              <a:solidFill>
                <a:srgbClr val="14304E"/>
              </a:solidFill>
              <a:latin typeface="Leelawadee" panose="020B0502040204020203" pitchFamily="34" charset="-34"/>
              <a:ea typeface="Microsoft YaHei UI Light" panose="020B0502040204020203" pitchFamily="34" charset="-122"/>
              <a:cs typeface="Leelawadee" panose="020B0502040204020203" pitchFamily="34" charset="-34"/>
            </a:endParaRPr>
          </a:p>
          <a:p>
            <a:endParaRPr lang="en-CA" sz="1600" dirty="0">
              <a:solidFill>
                <a:srgbClr val="14304E"/>
              </a:solidFill>
              <a:latin typeface="Leelawadee" panose="020B0502040204020203" pitchFamily="34" charset="-34"/>
              <a:ea typeface="Microsoft YaHei UI Light" panose="020B0502040204020203" pitchFamily="34" charset="-122"/>
              <a:cs typeface="Leelawadee" panose="020B0502040204020203" pitchFamily="34" charset="-34"/>
            </a:endParaRPr>
          </a:p>
          <a:p>
            <a:r>
              <a:rPr lang="en-CA" sz="1600" dirty="0">
                <a:solidFill>
                  <a:srgbClr val="14304E"/>
                </a:solidFill>
                <a:latin typeface="Leelawadee" panose="020B0502040204020203" pitchFamily="34" charset="-34"/>
                <a:ea typeface="Microsoft YaHei UI Light" panose="020B0502040204020203" pitchFamily="34" charset="-122"/>
                <a:cs typeface="Leelawadee" panose="020B0502040204020203" pitchFamily="34" charset="-34"/>
              </a:rPr>
              <a:t>We offer programs and services geared towards seniors, adults with disabilities, hospice clients and their families and caregivers, and those recovering from illness or injury. </a:t>
            </a:r>
            <a:endParaRPr lang="en-US" sz="1600" dirty="0">
              <a:solidFill>
                <a:srgbClr val="14304E"/>
              </a:solidFill>
              <a:latin typeface="Leelawadee" panose="020B0502040204020203" pitchFamily="34" charset="-34"/>
              <a:ea typeface="Microsoft YaHei UI Light" panose="020B0502040204020203" pitchFamily="34" charset="-122"/>
              <a:cs typeface="Leelawadee" panose="020B0502040204020203" pitchFamily="34" charset="-34"/>
            </a:endParaRPr>
          </a:p>
        </p:txBody>
      </p:sp>
      <p:grpSp>
        <p:nvGrpSpPr>
          <p:cNvPr id="8" name="Group 7"/>
          <p:cNvGrpSpPr/>
          <p:nvPr/>
        </p:nvGrpSpPr>
        <p:grpSpPr>
          <a:xfrm>
            <a:off x="362560" y="4374193"/>
            <a:ext cx="11466879" cy="2241057"/>
            <a:chOff x="382593" y="2552614"/>
            <a:chExt cx="11466879" cy="2970730"/>
          </a:xfrm>
        </p:grpSpPr>
        <p:sp>
          <p:nvSpPr>
            <p:cNvPr id="17" name="Rectangle 16"/>
            <p:cNvSpPr/>
            <p:nvPr/>
          </p:nvSpPr>
          <p:spPr>
            <a:xfrm>
              <a:off x="382593" y="2769731"/>
              <a:ext cx="3617533" cy="2753613"/>
            </a:xfrm>
            <a:prstGeom prst="rect">
              <a:avLst/>
            </a:prstGeom>
            <a:noFill/>
            <a:ln>
              <a:solidFill>
                <a:srgbClr val="51BA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231939" y="2769731"/>
              <a:ext cx="3617533" cy="2753613"/>
            </a:xfrm>
            <a:prstGeom prst="rect">
              <a:avLst/>
            </a:prstGeom>
            <a:noFill/>
            <a:ln>
              <a:solidFill>
                <a:srgbClr val="51BA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311042" y="2769731"/>
              <a:ext cx="3617533" cy="2753613"/>
            </a:xfrm>
            <a:prstGeom prst="rect">
              <a:avLst/>
            </a:prstGeom>
            <a:noFill/>
            <a:ln>
              <a:solidFill>
                <a:srgbClr val="51BA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241573" y="2552614"/>
              <a:ext cx="1899571" cy="504622"/>
            </a:xfrm>
            <a:prstGeom prst="rect">
              <a:avLst/>
            </a:prstGeom>
            <a:solidFill>
              <a:srgbClr val="51BA76"/>
            </a:solidFill>
            <a:ln>
              <a:solidFill>
                <a:srgbClr val="51BA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Leelawadee UI" panose="020B0502040204020203" pitchFamily="34" charset="-34"/>
                  <a:cs typeface="Leelawadee UI" panose="020B0502040204020203" pitchFamily="34" charset="-34"/>
                </a:rPr>
                <a:t>MISSION</a:t>
              </a:r>
              <a:endParaRPr lang="en-US" b="1" dirty="0">
                <a:latin typeface="Leelawadee UI" panose="020B0502040204020203" pitchFamily="34" charset="-34"/>
                <a:cs typeface="Leelawadee UI" panose="020B0502040204020203" pitchFamily="34" charset="-34"/>
              </a:endParaRPr>
            </a:p>
          </p:txBody>
        </p:sp>
        <p:sp>
          <p:nvSpPr>
            <p:cNvPr id="5" name="Rectangle 4"/>
            <p:cNvSpPr/>
            <p:nvPr/>
          </p:nvSpPr>
          <p:spPr>
            <a:xfrm>
              <a:off x="5176262" y="2552616"/>
              <a:ext cx="1899571" cy="504622"/>
            </a:xfrm>
            <a:prstGeom prst="rect">
              <a:avLst/>
            </a:prstGeom>
            <a:solidFill>
              <a:srgbClr val="51BA76"/>
            </a:solidFill>
            <a:ln>
              <a:solidFill>
                <a:srgbClr val="51BA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latin typeface="Leelawadee UI" panose="020B0502040204020203" pitchFamily="34" charset="-34"/>
                  <a:cs typeface="Leelawadee UI" panose="020B0502040204020203" pitchFamily="34" charset="-34"/>
                </a:rPr>
                <a:t>VISION</a:t>
              </a:r>
              <a:endParaRPr lang="en-US" b="1" dirty="0">
                <a:latin typeface="Leelawadee UI" panose="020B0502040204020203" pitchFamily="34" charset="-34"/>
                <a:cs typeface="Leelawadee UI" panose="020B0502040204020203" pitchFamily="34" charset="-34"/>
              </a:endParaRPr>
            </a:p>
          </p:txBody>
        </p:sp>
        <p:sp>
          <p:nvSpPr>
            <p:cNvPr id="6" name="Rectangle 5"/>
            <p:cNvSpPr/>
            <p:nvPr/>
          </p:nvSpPr>
          <p:spPr>
            <a:xfrm>
              <a:off x="9090919" y="2552615"/>
              <a:ext cx="1899572" cy="504622"/>
            </a:xfrm>
            <a:prstGeom prst="rect">
              <a:avLst/>
            </a:prstGeom>
            <a:solidFill>
              <a:srgbClr val="51BA76"/>
            </a:solidFill>
            <a:ln>
              <a:solidFill>
                <a:srgbClr val="51BA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latin typeface="Leelawadee UI" panose="020B0502040204020203" pitchFamily="34" charset="-34"/>
                  <a:cs typeface="Leelawadee UI" panose="020B0502040204020203" pitchFamily="34" charset="-34"/>
                </a:rPr>
                <a:t>VALUES</a:t>
              </a:r>
              <a:endParaRPr lang="en-US" b="1" dirty="0">
                <a:solidFill>
                  <a:schemeClr val="bg1"/>
                </a:solidFill>
                <a:latin typeface="Leelawadee UI" panose="020B0502040204020203" pitchFamily="34" charset="-34"/>
                <a:cs typeface="Leelawadee UI" panose="020B0502040204020203" pitchFamily="34" charset="-34"/>
              </a:endParaRPr>
            </a:p>
          </p:txBody>
        </p:sp>
        <p:sp>
          <p:nvSpPr>
            <p:cNvPr id="12" name="TextBox 11"/>
            <p:cNvSpPr txBox="1"/>
            <p:nvPr/>
          </p:nvSpPr>
          <p:spPr>
            <a:xfrm>
              <a:off x="574964" y="3219325"/>
              <a:ext cx="3232788" cy="2141929"/>
            </a:xfrm>
            <a:prstGeom prst="rect">
              <a:avLst/>
            </a:prstGeom>
            <a:noFill/>
          </p:spPr>
          <p:txBody>
            <a:bodyPr wrap="square" rtlCol="0">
              <a:spAutoFit/>
            </a:bodyPr>
            <a:lstStyle/>
            <a:p>
              <a:pPr algn="ctr"/>
              <a:r>
                <a:rPr lang="en-CA" sz="1650" dirty="0">
                  <a:solidFill>
                    <a:srgbClr val="14304E"/>
                  </a:solidFill>
                  <a:latin typeface="Leelawadee UI" panose="020B0502040204020203" pitchFamily="34" charset="-34"/>
                  <a:ea typeface="Microsoft YaHei UI Light" panose="020B0502040204020203" pitchFamily="34" charset="-122"/>
                  <a:cs typeface="Leelawadee UI" panose="020B0502040204020203" pitchFamily="34" charset="-34"/>
                </a:rPr>
                <a:t>To improve the health and wellbeing of our community through the creation, coordination and delivery of relevant community-based programs</a:t>
              </a:r>
              <a:r>
                <a:rPr lang="en-CA" sz="1650" dirty="0">
                  <a:solidFill>
                    <a:schemeClr val="bg1"/>
                  </a:solidFill>
                  <a:latin typeface="Leelawadee UI" panose="020B0502040204020203" pitchFamily="34" charset="-34"/>
                  <a:ea typeface="Microsoft YaHei UI Light" panose="020B0502040204020203" pitchFamily="34" charset="-122"/>
                  <a:cs typeface="Leelawadee UI" panose="020B0502040204020203" pitchFamily="34" charset="-34"/>
                </a:rPr>
                <a:t>.</a:t>
              </a:r>
              <a:endParaRPr lang="en-US" sz="1650" dirty="0">
                <a:solidFill>
                  <a:schemeClr val="bg1"/>
                </a:solidFill>
                <a:latin typeface="Leelawadee UI" panose="020B0502040204020203" pitchFamily="34" charset="-34"/>
                <a:ea typeface="Microsoft YaHei UI Light" panose="020B0502040204020203" pitchFamily="34" charset="-122"/>
                <a:cs typeface="Leelawadee UI" panose="020B0502040204020203" pitchFamily="34" charset="-34"/>
              </a:endParaRPr>
            </a:p>
          </p:txBody>
        </p:sp>
        <p:sp>
          <p:nvSpPr>
            <p:cNvPr id="13" name="TextBox 12"/>
            <p:cNvSpPr txBox="1"/>
            <p:nvPr/>
          </p:nvSpPr>
          <p:spPr>
            <a:xfrm>
              <a:off x="4597041" y="3274353"/>
              <a:ext cx="3037984" cy="1132163"/>
            </a:xfrm>
            <a:prstGeom prst="rect">
              <a:avLst/>
            </a:prstGeom>
            <a:noFill/>
          </p:spPr>
          <p:txBody>
            <a:bodyPr wrap="square" rtlCol="0">
              <a:spAutoFit/>
            </a:bodyPr>
            <a:lstStyle/>
            <a:p>
              <a:pPr algn="ctr"/>
              <a:r>
                <a:rPr lang="en-CA" sz="1650" dirty="0">
                  <a:solidFill>
                    <a:srgbClr val="14304E"/>
                  </a:solidFill>
                  <a:latin typeface="Leelawadee UI" panose="020B0502040204020203" pitchFamily="34" charset="-34"/>
                  <a:ea typeface="Microsoft YaHei UI Light" panose="020B0502040204020203" pitchFamily="34" charset="-122"/>
                  <a:cs typeface="Leelawadee UI" panose="020B0502040204020203" pitchFamily="34" charset="-34"/>
                </a:rPr>
                <a:t>Improving the quality of life for individuals in our communities</a:t>
              </a:r>
              <a:endParaRPr lang="en-US" sz="1650" dirty="0">
                <a:solidFill>
                  <a:srgbClr val="14304E"/>
                </a:solidFill>
                <a:latin typeface="Leelawadee UI" panose="020B0502040204020203" pitchFamily="34" charset="-34"/>
                <a:ea typeface="Microsoft YaHei UI Light" panose="020B0502040204020203" pitchFamily="34" charset="-122"/>
                <a:cs typeface="Leelawadee UI" panose="020B0502040204020203" pitchFamily="34" charset="-34"/>
              </a:endParaRPr>
            </a:p>
          </p:txBody>
        </p:sp>
        <p:sp>
          <p:nvSpPr>
            <p:cNvPr id="14" name="TextBox 13"/>
            <p:cNvSpPr txBox="1"/>
            <p:nvPr/>
          </p:nvSpPr>
          <p:spPr>
            <a:xfrm>
              <a:off x="8410487" y="3280953"/>
              <a:ext cx="3260436" cy="2141929"/>
            </a:xfrm>
            <a:prstGeom prst="rect">
              <a:avLst/>
            </a:prstGeom>
            <a:noFill/>
          </p:spPr>
          <p:txBody>
            <a:bodyPr wrap="square" rtlCol="0">
              <a:spAutoFit/>
            </a:bodyPr>
            <a:lstStyle/>
            <a:p>
              <a:pPr algn="ctr"/>
              <a:r>
                <a:rPr lang="en-CA" sz="1650" dirty="0">
                  <a:solidFill>
                    <a:srgbClr val="14304E"/>
                  </a:solidFill>
                  <a:latin typeface="Leelawadee UI" panose="020B0502040204020203" pitchFamily="34" charset="-34"/>
                  <a:ea typeface="Microsoft YaHei UI Light" panose="020B0502040204020203" pitchFamily="34" charset="-122"/>
                  <a:cs typeface="Leelawadee UI" panose="020B0502040204020203" pitchFamily="34" charset="-34"/>
                </a:rPr>
                <a:t>Accountability; Collaboration; Generosity; Inclusivity; Innovation; Respect; Creating opportunities for staff and volunteers to contribute to their own and CCN’s success</a:t>
              </a:r>
              <a:endParaRPr lang="en-US" sz="1650" dirty="0">
                <a:solidFill>
                  <a:srgbClr val="14304E"/>
                </a:solidFill>
                <a:latin typeface="Leelawadee UI" panose="020B0502040204020203" pitchFamily="34" charset="-34"/>
                <a:ea typeface="Microsoft YaHei UI Light" panose="020B0502040204020203" pitchFamily="34" charset="-122"/>
                <a:cs typeface="Leelawadee UI" panose="020B0502040204020203" pitchFamily="34" charset="-34"/>
              </a:endParaRPr>
            </a:p>
          </p:txBody>
        </p:sp>
      </p:grpSp>
      <p:grpSp>
        <p:nvGrpSpPr>
          <p:cNvPr id="16" name="Group 15">
            <a:extLst>
              <a:ext uri="{FF2B5EF4-FFF2-40B4-BE49-F238E27FC236}">
                <a16:creationId xmlns:a16="http://schemas.microsoft.com/office/drawing/2014/main" id="{DB6A9696-1C31-FBFC-EA1D-810CD03A1504}"/>
              </a:ext>
            </a:extLst>
          </p:cNvPr>
          <p:cNvGrpSpPr/>
          <p:nvPr/>
        </p:nvGrpSpPr>
        <p:grpSpPr>
          <a:xfrm>
            <a:off x="7823932" y="1253977"/>
            <a:ext cx="4319846" cy="2558202"/>
            <a:chOff x="1566376" y="880188"/>
            <a:chExt cx="9110235" cy="5977812"/>
          </a:xfrm>
        </p:grpSpPr>
        <p:pic>
          <p:nvPicPr>
            <p:cNvPr id="19" name="Picture 18">
              <a:extLst>
                <a:ext uri="{FF2B5EF4-FFF2-40B4-BE49-F238E27FC236}">
                  <a16:creationId xmlns:a16="http://schemas.microsoft.com/office/drawing/2014/main" id="{DAD67A1F-E8A1-7320-137C-0594BCA641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376" y="880188"/>
              <a:ext cx="9110235" cy="5977812"/>
            </a:xfrm>
            <a:prstGeom prst="rect">
              <a:avLst/>
            </a:prstGeom>
          </p:spPr>
        </p:pic>
        <p:sp>
          <p:nvSpPr>
            <p:cNvPr id="20" name="Rectangle 19">
              <a:extLst>
                <a:ext uri="{FF2B5EF4-FFF2-40B4-BE49-F238E27FC236}">
                  <a16:creationId xmlns:a16="http://schemas.microsoft.com/office/drawing/2014/main" id="{52F3A34B-96B3-0BEC-EA1D-F7D7DF3076AD}"/>
                </a:ext>
              </a:extLst>
            </p:cNvPr>
            <p:cNvSpPr/>
            <p:nvPr/>
          </p:nvSpPr>
          <p:spPr>
            <a:xfrm>
              <a:off x="8077199" y="5419725"/>
              <a:ext cx="1619251" cy="533400"/>
            </a:xfrm>
            <a:prstGeom prst="rect">
              <a:avLst/>
            </a:prstGeom>
            <a:solidFill>
              <a:srgbClr val="51BA76"/>
            </a:solidFill>
            <a:ln>
              <a:solidFill>
                <a:srgbClr val="51BA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a:latin typeface="Leelawadee" panose="020B0502040204020203" pitchFamily="34" charset="-34"/>
                  <a:cs typeface="Leelawadee" panose="020B0502040204020203" pitchFamily="34" charset="-34"/>
                </a:rPr>
                <a:t>Brighton</a:t>
              </a:r>
              <a:endParaRPr lang="en-US" sz="900" b="1" dirty="0">
                <a:latin typeface="Leelawadee" panose="020B0502040204020203" pitchFamily="34" charset="-34"/>
                <a:cs typeface="Leelawadee" panose="020B0502040204020203" pitchFamily="34" charset="-34"/>
              </a:endParaRPr>
            </a:p>
          </p:txBody>
        </p:sp>
        <p:sp>
          <p:nvSpPr>
            <p:cNvPr id="21" name="Rectangle 20">
              <a:extLst>
                <a:ext uri="{FF2B5EF4-FFF2-40B4-BE49-F238E27FC236}">
                  <a16:creationId xmlns:a16="http://schemas.microsoft.com/office/drawing/2014/main" id="{E2863C22-229C-CA51-3013-EEC705CC72B6}"/>
                </a:ext>
              </a:extLst>
            </p:cNvPr>
            <p:cNvSpPr/>
            <p:nvPr/>
          </p:nvSpPr>
          <p:spPr>
            <a:xfrm>
              <a:off x="8181974" y="2650242"/>
              <a:ext cx="1734912" cy="533400"/>
            </a:xfrm>
            <a:prstGeom prst="rect">
              <a:avLst/>
            </a:prstGeom>
            <a:solidFill>
              <a:srgbClr val="51BA76"/>
            </a:solidFill>
            <a:ln>
              <a:solidFill>
                <a:srgbClr val="51BA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700" b="1" dirty="0">
                  <a:latin typeface="Leelawadee" panose="020B0502040204020203" pitchFamily="34" charset="-34"/>
                  <a:cs typeface="Leelawadee" panose="020B0502040204020203" pitchFamily="34" charset="-34"/>
                </a:rPr>
                <a:t>Campbellford</a:t>
              </a:r>
              <a:endParaRPr lang="en-US" b="1" dirty="0">
                <a:latin typeface="Leelawadee" panose="020B0502040204020203" pitchFamily="34" charset="-34"/>
                <a:cs typeface="Leelawadee" panose="020B0502040204020203" pitchFamily="34" charset="-34"/>
              </a:endParaRPr>
            </a:p>
          </p:txBody>
        </p:sp>
        <p:sp>
          <p:nvSpPr>
            <p:cNvPr id="22" name="Rectangle 21">
              <a:extLst>
                <a:ext uri="{FF2B5EF4-FFF2-40B4-BE49-F238E27FC236}">
                  <a16:creationId xmlns:a16="http://schemas.microsoft.com/office/drawing/2014/main" id="{962D8F79-ED42-9B8C-1FB2-97EF053789CF}"/>
                </a:ext>
              </a:extLst>
            </p:cNvPr>
            <p:cNvSpPr/>
            <p:nvPr/>
          </p:nvSpPr>
          <p:spPr>
            <a:xfrm>
              <a:off x="4139563" y="5310993"/>
              <a:ext cx="1619250" cy="389392"/>
            </a:xfrm>
            <a:prstGeom prst="rect">
              <a:avLst/>
            </a:prstGeom>
            <a:solidFill>
              <a:srgbClr val="51BA76"/>
            </a:solidFill>
            <a:ln>
              <a:solidFill>
                <a:srgbClr val="51BA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900" b="1" dirty="0">
                  <a:latin typeface="Leelawadee" panose="020B0502040204020203" pitchFamily="34" charset="-34"/>
                  <a:cs typeface="Leelawadee" panose="020B0502040204020203" pitchFamily="34" charset="-34"/>
                </a:rPr>
                <a:t>Cobourg</a:t>
              </a:r>
              <a:endParaRPr lang="en-US" sz="1600" b="1" dirty="0">
                <a:latin typeface="Leelawadee" panose="020B0502040204020203" pitchFamily="34" charset="-34"/>
                <a:cs typeface="Leelawadee" panose="020B0502040204020203" pitchFamily="34" charset="-34"/>
              </a:endParaRPr>
            </a:p>
          </p:txBody>
        </p:sp>
        <p:sp>
          <p:nvSpPr>
            <p:cNvPr id="23" name="Rectangle 22">
              <a:extLst>
                <a:ext uri="{FF2B5EF4-FFF2-40B4-BE49-F238E27FC236}">
                  <a16:creationId xmlns:a16="http://schemas.microsoft.com/office/drawing/2014/main" id="{75B1829A-00DE-ADE4-DBAB-A076E791E744}"/>
                </a:ext>
              </a:extLst>
            </p:cNvPr>
            <p:cNvSpPr/>
            <p:nvPr/>
          </p:nvSpPr>
          <p:spPr>
            <a:xfrm>
              <a:off x="4171313" y="4222385"/>
              <a:ext cx="1619251" cy="533400"/>
            </a:xfrm>
            <a:prstGeom prst="rect">
              <a:avLst/>
            </a:prstGeom>
            <a:solidFill>
              <a:srgbClr val="51BA76"/>
            </a:solidFill>
            <a:ln>
              <a:solidFill>
                <a:srgbClr val="51BA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800" b="1" dirty="0">
                  <a:latin typeface="Leelawadee" panose="020B0502040204020203" pitchFamily="34" charset="-34"/>
                  <a:cs typeface="Leelawadee" panose="020B0502040204020203" pitchFamily="34" charset="-34"/>
                </a:rPr>
                <a:t>Ed’s House</a:t>
              </a:r>
              <a:endParaRPr lang="en-US" sz="800" b="1" dirty="0">
                <a:latin typeface="Leelawadee" panose="020B0502040204020203" pitchFamily="34" charset="-34"/>
                <a:cs typeface="Leelawadee" panose="020B0502040204020203" pitchFamily="34" charset="-34"/>
              </a:endParaRPr>
            </a:p>
          </p:txBody>
        </p:sp>
        <p:sp>
          <p:nvSpPr>
            <p:cNvPr id="24" name="Isosceles Triangle 23">
              <a:extLst>
                <a:ext uri="{FF2B5EF4-FFF2-40B4-BE49-F238E27FC236}">
                  <a16:creationId xmlns:a16="http://schemas.microsoft.com/office/drawing/2014/main" id="{C27BBC4D-26AB-A0FF-153F-6D82134C4848}"/>
                </a:ext>
              </a:extLst>
            </p:cNvPr>
            <p:cNvSpPr/>
            <p:nvPr/>
          </p:nvSpPr>
          <p:spPr>
            <a:xfrm rot="10800000">
              <a:off x="8790311" y="3158998"/>
              <a:ext cx="363213" cy="173114"/>
            </a:xfrm>
            <a:prstGeom prst="triangle">
              <a:avLst/>
            </a:prstGeom>
            <a:solidFill>
              <a:srgbClr val="51BA76"/>
            </a:solidFill>
            <a:ln>
              <a:solidFill>
                <a:srgbClr val="51BA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a:extLst>
                <a:ext uri="{FF2B5EF4-FFF2-40B4-BE49-F238E27FC236}">
                  <a16:creationId xmlns:a16="http://schemas.microsoft.com/office/drawing/2014/main" id="{65DC8C8E-6AC2-AC8B-D892-029ED183E3B6}"/>
                </a:ext>
              </a:extLst>
            </p:cNvPr>
            <p:cNvSpPr/>
            <p:nvPr/>
          </p:nvSpPr>
          <p:spPr>
            <a:xfrm>
              <a:off x="8403965" y="5246611"/>
              <a:ext cx="363213" cy="173114"/>
            </a:xfrm>
            <a:prstGeom prst="triangle">
              <a:avLst/>
            </a:prstGeom>
            <a:solidFill>
              <a:srgbClr val="51BA76"/>
            </a:solidFill>
            <a:ln>
              <a:solidFill>
                <a:srgbClr val="51BA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D080E169-0DFF-ED9E-E011-57A0C92DE4F9}"/>
                </a:ext>
              </a:extLst>
            </p:cNvPr>
            <p:cNvSpPr/>
            <p:nvPr/>
          </p:nvSpPr>
          <p:spPr>
            <a:xfrm>
              <a:off x="4737647" y="5160054"/>
              <a:ext cx="363213" cy="173114"/>
            </a:xfrm>
            <a:prstGeom prst="triangle">
              <a:avLst/>
            </a:prstGeom>
            <a:solidFill>
              <a:srgbClr val="51BA76"/>
            </a:solidFill>
            <a:ln>
              <a:solidFill>
                <a:srgbClr val="51BA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8B9DA490-8CC8-CF31-4A0F-73F22487AEE7}"/>
                </a:ext>
              </a:extLst>
            </p:cNvPr>
            <p:cNvSpPr/>
            <p:nvPr/>
          </p:nvSpPr>
          <p:spPr>
            <a:xfrm rot="10800000">
              <a:off x="4980940" y="4755785"/>
              <a:ext cx="363213" cy="173114"/>
            </a:xfrm>
            <a:prstGeom prst="triangle">
              <a:avLst/>
            </a:prstGeom>
            <a:solidFill>
              <a:srgbClr val="51BA76"/>
            </a:solidFill>
            <a:ln>
              <a:solidFill>
                <a:srgbClr val="51BA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72CDA33E-EADE-4808-A675-190CFB7DC925}"/>
                </a:ext>
              </a:extLst>
            </p:cNvPr>
            <p:cNvSpPr/>
            <p:nvPr/>
          </p:nvSpPr>
          <p:spPr>
            <a:xfrm>
              <a:off x="7097038" y="5419725"/>
              <a:ext cx="363213" cy="173114"/>
            </a:xfrm>
            <a:prstGeom prst="triangle">
              <a:avLst/>
            </a:prstGeom>
            <a:solidFill>
              <a:srgbClr val="51BA76"/>
            </a:solidFill>
            <a:ln>
              <a:solidFill>
                <a:srgbClr val="51BA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58772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19288" y="1301776"/>
            <a:ext cx="11404412" cy="5040247"/>
            <a:chOff x="470088" y="1141005"/>
            <a:chExt cx="11404412" cy="5040247"/>
          </a:xfrm>
        </p:grpSpPr>
        <p:sp>
          <p:nvSpPr>
            <p:cNvPr id="3" name="TextBox 2"/>
            <p:cNvSpPr txBox="1"/>
            <p:nvPr/>
          </p:nvSpPr>
          <p:spPr>
            <a:xfrm>
              <a:off x="470089" y="1141005"/>
              <a:ext cx="10563194" cy="400110"/>
            </a:xfrm>
            <a:prstGeom prst="rect">
              <a:avLst/>
            </a:prstGeom>
            <a:noFill/>
          </p:spPr>
          <p:txBody>
            <a:bodyPr wrap="square" rtlCol="0">
              <a:spAutoFit/>
            </a:bodyPr>
            <a:lstStyle/>
            <a:p>
              <a:r>
                <a:rPr lang="en-CA" sz="2000" b="1" dirty="0">
                  <a:solidFill>
                    <a:srgbClr val="4CBB75"/>
                  </a:solidFill>
                  <a:latin typeface="Leelawadee UI" panose="020B0502040204020203" pitchFamily="34" charset="-34"/>
                  <a:cs typeface="Leelawadee UI" panose="020B0502040204020203" pitchFamily="34" charset="-34"/>
                </a:rPr>
                <a:t>REFERRALS</a:t>
              </a:r>
            </a:p>
          </p:txBody>
        </p:sp>
        <p:sp>
          <p:nvSpPr>
            <p:cNvPr id="4" name="TextBox 3"/>
            <p:cNvSpPr txBox="1"/>
            <p:nvPr/>
          </p:nvSpPr>
          <p:spPr>
            <a:xfrm>
              <a:off x="470089" y="1520442"/>
              <a:ext cx="11404411" cy="1323439"/>
            </a:xfrm>
            <a:prstGeom prst="rect">
              <a:avLst/>
            </a:prstGeom>
            <a:noFill/>
          </p:spPr>
          <p:txBody>
            <a:bodyPr wrap="square" rtlCol="0">
              <a:spAutoFit/>
            </a:bodyPr>
            <a:lstStyle/>
            <a:p>
              <a:r>
                <a:rPr lang="en-CA" sz="2000" dirty="0">
                  <a:solidFill>
                    <a:srgbClr val="14304E"/>
                  </a:solidFill>
                  <a:latin typeface="Leelawadee UI" panose="020B0502040204020203" pitchFamily="34" charset="-34"/>
                  <a:cs typeface="Leelawadee UI" panose="020B0502040204020203" pitchFamily="34" charset="-34"/>
                </a:rPr>
                <a:t>Individuals can: </a:t>
              </a:r>
            </a:p>
            <a:p>
              <a:pPr marL="457200" indent="-457200">
                <a:buAutoNum type="arabicParenR"/>
              </a:pPr>
              <a:r>
                <a:rPr lang="en-CA" sz="2000" dirty="0">
                  <a:solidFill>
                    <a:srgbClr val="14304E"/>
                  </a:solidFill>
                  <a:latin typeface="Leelawadee UI" panose="020B0502040204020203" pitchFamily="34" charset="-34"/>
                  <a:cs typeface="Leelawadee UI" panose="020B0502040204020203" pitchFamily="34" charset="-34"/>
                </a:rPr>
                <a:t>Self-refer</a:t>
              </a:r>
            </a:p>
            <a:p>
              <a:pPr marL="457200" indent="-457200">
                <a:buAutoNum type="arabicParenR"/>
              </a:pPr>
              <a:r>
                <a:rPr lang="en-CA" sz="2000" dirty="0">
                  <a:solidFill>
                    <a:srgbClr val="14304E"/>
                  </a:solidFill>
                  <a:latin typeface="Leelawadee UI" panose="020B0502040204020203" pitchFamily="34" charset="-34"/>
                  <a:cs typeface="Leelawadee UI" panose="020B0502040204020203" pitchFamily="34" charset="-34"/>
                </a:rPr>
                <a:t>Be referred by a family, friend or caregiver</a:t>
              </a:r>
            </a:p>
            <a:p>
              <a:pPr marL="457200" indent="-457200">
                <a:buAutoNum type="arabicParenR"/>
              </a:pPr>
              <a:r>
                <a:rPr lang="en-CA" sz="2000" dirty="0">
                  <a:solidFill>
                    <a:srgbClr val="14304E"/>
                  </a:solidFill>
                  <a:latin typeface="Leelawadee UI" panose="020B0502040204020203" pitchFamily="34" charset="-34"/>
                  <a:cs typeface="Leelawadee UI" panose="020B0502040204020203" pitchFamily="34" charset="-34"/>
                </a:rPr>
                <a:t>Be referred by a doctor, primary care provider or another community service provider</a:t>
              </a:r>
            </a:p>
          </p:txBody>
        </p:sp>
        <p:sp>
          <p:nvSpPr>
            <p:cNvPr id="6" name="TextBox 5"/>
            <p:cNvSpPr txBox="1"/>
            <p:nvPr/>
          </p:nvSpPr>
          <p:spPr>
            <a:xfrm>
              <a:off x="470089" y="3167240"/>
              <a:ext cx="10563194" cy="400110"/>
            </a:xfrm>
            <a:prstGeom prst="rect">
              <a:avLst/>
            </a:prstGeom>
            <a:noFill/>
          </p:spPr>
          <p:txBody>
            <a:bodyPr wrap="square" rtlCol="0">
              <a:spAutoFit/>
            </a:bodyPr>
            <a:lstStyle/>
            <a:p>
              <a:r>
                <a:rPr lang="en-CA" sz="2000" b="1" dirty="0">
                  <a:solidFill>
                    <a:srgbClr val="4CBB75"/>
                  </a:solidFill>
                  <a:latin typeface="Leelawadee UI" panose="020B0502040204020203" pitchFamily="34" charset="-34"/>
                  <a:cs typeface="Leelawadee UI" panose="020B0502040204020203" pitchFamily="34" charset="-34"/>
                </a:rPr>
                <a:t>ELIGIBILITY CRITERIA</a:t>
              </a:r>
            </a:p>
          </p:txBody>
        </p:sp>
        <p:sp>
          <p:nvSpPr>
            <p:cNvPr id="7" name="TextBox 6"/>
            <p:cNvSpPr txBox="1"/>
            <p:nvPr/>
          </p:nvSpPr>
          <p:spPr>
            <a:xfrm>
              <a:off x="470088" y="3587127"/>
              <a:ext cx="11404411" cy="1881925"/>
            </a:xfrm>
            <a:prstGeom prst="rect">
              <a:avLst/>
            </a:prstGeom>
            <a:noFill/>
          </p:spPr>
          <p:txBody>
            <a:bodyPr wrap="square" rtlCol="0">
              <a:spAutoFit/>
            </a:bodyPr>
            <a:lstStyle/>
            <a:p>
              <a:pPr marL="342900" lvl="0" indent="-342900">
                <a:lnSpc>
                  <a:spcPct val="107000"/>
                </a:lnSpc>
                <a:spcAft>
                  <a:spcPts val="0"/>
                </a:spcAft>
                <a:buFont typeface="Symbol" panose="05050102010706020507" pitchFamily="18" charset="2"/>
                <a:buChar char=""/>
              </a:pPr>
              <a:r>
                <a:rPr lang="en-GB" dirty="0">
                  <a:solidFill>
                    <a:srgbClr val="14304E"/>
                  </a:solidFill>
                  <a:latin typeface="Leelawadee" panose="020B0502040204020203" pitchFamily="34" charset="-34"/>
                  <a:ea typeface="Calibri" panose="020F0502020204030204" pitchFamily="34" charset="0"/>
                  <a:cs typeface="Leelawadee" panose="020B0502040204020203" pitchFamily="34" charset="-34"/>
                </a:rPr>
                <a:t>Older adults residing in Northumberland County, and </a:t>
              </a:r>
              <a:endParaRPr lang="en-CA" dirty="0">
                <a:solidFill>
                  <a:srgbClr val="14304E"/>
                </a:solidFill>
                <a:latin typeface="Leelawadee" panose="020B0502040204020203" pitchFamily="34" charset="-34"/>
                <a:ea typeface="Calibri" panose="020F0502020204030204" pitchFamily="34" charset="0"/>
                <a:cs typeface="Leelawadee" panose="020B0502040204020203" pitchFamily="34" charset="-34"/>
              </a:endParaRPr>
            </a:p>
            <a:p>
              <a:pPr marL="342900" lvl="0" indent="-342900">
                <a:lnSpc>
                  <a:spcPct val="107000"/>
                </a:lnSpc>
                <a:spcAft>
                  <a:spcPts val="0"/>
                </a:spcAft>
                <a:buFont typeface="Symbol" panose="05050102010706020507" pitchFamily="18" charset="2"/>
                <a:buChar char=""/>
              </a:pPr>
              <a:r>
                <a:rPr lang="en-GB" dirty="0">
                  <a:solidFill>
                    <a:srgbClr val="14304E"/>
                  </a:solidFill>
                  <a:latin typeface="Leelawadee" panose="020B0502040204020203" pitchFamily="34" charset="-34"/>
                  <a:ea typeface="Calibri" panose="020F0502020204030204" pitchFamily="34" charset="0"/>
                  <a:cs typeface="Leelawadee" panose="020B0502040204020203" pitchFamily="34" charset="-34"/>
                </a:rPr>
                <a:t>Are experiencing complex and persistent problems/conditions or are caring for someone with multiple complex and persistent problems/conditions, and</a:t>
              </a:r>
              <a:endParaRPr lang="en-CA" dirty="0">
                <a:solidFill>
                  <a:srgbClr val="14304E"/>
                </a:solidFill>
                <a:latin typeface="Leelawadee" panose="020B0502040204020203" pitchFamily="34" charset="-34"/>
                <a:ea typeface="Calibri" panose="020F0502020204030204" pitchFamily="34" charset="0"/>
                <a:cs typeface="Leelawadee" panose="020B0502040204020203" pitchFamily="34" charset="-34"/>
              </a:endParaRPr>
            </a:p>
            <a:p>
              <a:pPr marL="342900" lvl="0" indent="-342900">
                <a:lnSpc>
                  <a:spcPct val="107000"/>
                </a:lnSpc>
                <a:spcAft>
                  <a:spcPts val="0"/>
                </a:spcAft>
                <a:buFont typeface="Symbol" panose="05050102010706020507" pitchFamily="18" charset="2"/>
                <a:buChar char=""/>
              </a:pPr>
              <a:r>
                <a:rPr lang="en-GB" dirty="0">
                  <a:solidFill>
                    <a:srgbClr val="14304E"/>
                  </a:solidFill>
                  <a:latin typeface="Leelawadee" panose="020B0502040204020203" pitchFamily="34" charset="-34"/>
                  <a:ea typeface="Calibri" panose="020F0502020204030204" pitchFamily="34" charset="0"/>
                  <a:cs typeface="Leelawadee" panose="020B0502040204020203" pitchFamily="34" charset="-34"/>
                </a:rPr>
                <a:t>Are agreeable to a </a:t>
              </a:r>
              <a:r>
                <a:rPr lang="en-GB" dirty="0" err="1">
                  <a:solidFill>
                    <a:srgbClr val="14304E"/>
                  </a:solidFill>
                  <a:latin typeface="Leelawadee" panose="020B0502040204020203" pitchFamily="34" charset="-34"/>
                  <a:ea typeface="Calibri" panose="020F0502020204030204" pitchFamily="34" charset="0"/>
                  <a:cs typeface="Leelawadee" panose="020B0502040204020203" pitchFamily="34" charset="-34"/>
                </a:rPr>
                <a:t>WrapAround</a:t>
              </a:r>
              <a:r>
                <a:rPr lang="en-GB" dirty="0">
                  <a:solidFill>
                    <a:srgbClr val="14304E"/>
                  </a:solidFill>
                  <a:latin typeface="Leelawadee" panose="020B0502040204020203" pitchFamily="34" charset="-34"/>
                  <a:ea typeface="Calibri" panose="020F0502020204030204" pitchFamily="34" charset="0"/>
                  <a:cs typeface="Leelawadee" panose="020B0502040204020203" pitchFamily="34" charset="-34"/>
                </a:rPr>
                <a:t> process, and </a:t>
              </a:r>
            </a:p>
            <a:p>
              <a:pPr marL="342900" lvl="0" indent="-342900">
                <a:lnSpc>
                  <a:spcPct val="107000"/>
                </a:lnSpc>
                <a:spcAft>
                  <a:spcPts val="0"/>
                </a:spcAft>
                <a:buFont typeface="Symbol" panose="05050102010706020507" pitchFamily="18" charset="2"/>
                <a:buChar char=""/>
              </a:pPr>
              <a:r>
                <a:rPr lang="en-GB" dirty="0">
                  <a:solidFill>
                    <a:srgbClr val="14304E"/>
                  </a:solidFill>
                  <a:latin typeface="Leelawadee" panose="020B0502040204020203" pitchFamily="34" charset="-34"/>
                  <a:ea typeface="Calibri" panose="020F0502020204030204" pitchFamily="34" charset="0"/>
                  <a:cs typeface="Leelawadee" panose="020B0502040204020203" pitchFamily="34" charset="-34"/>
                </a:rPr>
                <a:t>Efforts by service providers have not been able to help the adult to effectively address their needs. </a:t>
              </a:r>
              <a:endParaRPr lang="en-CA" dirty="0">
                <a:solidFill>
                  <a:srgbClr val="14304E"/>
                </a:solidFill>
                <a:effectLst/>
                <a:latin typeface="Leelawadee" panose="020B0502040204020203" pitchFamily="34" charset="-34"/>
                <a:ea typeface="Calibri" panose="020F0502020204030204" pitchFamily="34" charset="0"/>
                <a:cs typeface="Leelawadee" panose="020B0502040204020203" pitchFamily="34" charset="-34"/>
              </a:endParaRPr>
            </a:p>
            <a:p>
              <a:endParaRPr lang="en-US" sz="2000" dirty="0">
                <a:solidFill>
                  <a:srgbClr val="14304E"/>
                </a:solidFill>
                <a:latin typeface="Leelawadee UI" panose="020B0502040204020203" pitchFamily="34" charset="-34"/>
                <a:cs typeface="Leelawadee UI" panose="020B0502040204020203" pitchFamily="34" charset="-34"/>
              </a:endParaRPr>
            </a:p>
          </p:txBody>
        </p:sp>
        <p:sp>
          <p:nvSpPr>
            <p:cNvPr id="8" name="TextBox 7"/>
            <p:cNvSpPr txBox="1"/>
            <p:nvPr/>
          </p:nvSpPr>
          <p:spPr>
            <a:xfrm>
              <a:off x="470088" y="5407842"/>
              <a:ext cx="10563194" cy="400110"/>
            </a:xfrm>
            <a:prstGeom prst="rect">
              <a:avLst/>
            </a:prstGeom>
            <a:noFill/>
          </p:spPr>
          <p:txBody>
            <a:bodyPr wrap="square" rtlCol="0">
              <a:spAutoFit/>
            </a:bodyPr>
            <a:lstStyle/>
            <a:p>
              <a:r>
                <a:rPr lang="en-CA" sz="2000" b="1" dirty="0">
                  <a:solidFill>
                    <a:srgbClr val="4CBB75"/>
                  </a:solidFill>
                  <a:latin typeface="Leelawadee UI" panose="020B0502040204020203" pitchFamily="34" charset="-34"/>
                  <a:cs typeface="Leelawadee UI" panose="020B0502040204020203" pitchFamily="34" charset="-34"/>
                </a:rPr>
                <a:t>FEES</a:t>
              </a:r>
            </a:p>
          </p:txBody>
        </p:sp>
        <p:sp>
          <p:nvSpPr>
            <p:cNvPr id="9" name="TextBox 8"/>
            <p:cNvSpPr txBox="1"/>
            <p:nvPr/>
          </p:nvSpPr>
          <p:spPr>
            <a:xfrm>
              <a:off x="470088" y="5781142"/>
              <a:ext cx="11302811" cy="400110"/>
            </a:xfrm>
            <a:prstGeom prst="rect">
              <a:avLst/>
            </a:prstGeom>
            <a:noFill/>
          </p:spPr>
          <p:txBody>
            <a:bodyPr wrap="square" rtlCol="0">
              <a:spAutoFit/>
            </a:bodyPr>
            <a:lstStyle/>
            <a:p>
              <a:r>
                <a:rPr lang="en-CA" sz="2000" dirty="0">
                  <a:solidFill>
                    <a:srgbClr val="14304E"/>
                  </a:solidFill>
                  <a:latin typeface="Leelawadee UI" panose="020B0502040204020203" pitchFamily="34" charset="-34"/>
                  <a:cs typeface="Leelawadee UI" panose="020B0502040204020203" pitchFamily="34" charset="-34"/>
                </a:rPr>
                <a:t>There is no fee for the services we provide in the Volunteer Peer Support Program</a:t>
              </a:r>
              <a:endParaRPr lang="en-US" sz="2000" dirty="0">
                <a:solidFill>
                  <a:srgbClr val="14304E"/>
                </a:solidFill>
                <a:latin typeface="Leelawadee UI" panose="020B0502040204020203" pitchFamily="34" charset="-34"/>
                <a:cs typeface="Leelawadee UI" panose="020B0502040204020203" pitchFamily="34" charset="-34"/>
              </a:endParaRPr>
            </a:p>
          </p:txBody>
        </p:sp>
      </p:grpSp>
      <p:sp>
        <p:nvSpPr>
          <p:cNvPr id="5" name="Rectangle 4"/>
          <p:cNvSpPr/>
          <p:nvPr/>
        </p:nvSpPr>
        <p:spPr>
          <a:xfrm>
            <a:off x="-80476" y="-13092"/>
            <a:ext cx="12403938" cy="1004710"/>
          </a:xfrm>
          <a:prstGeom prst="rect">
            <a:avLst/>
          </a:prstGeom>
          <a:solidFill>
            <a:srgbClr val="01788B"/>
          </a:solidFill>
          <a:ln>
            <a:solidFill>
              <a:srgbClr val="017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atin typeface="Leelawadee" panose="020B0502040204020203" pitchFamily="34" charset="-34"/>
                <a:cs typeface="Leelawadee" panose="020B0502040204020203" pitchFamily="34" charset="-34"/>
              </a:rPr>
              <a:t>How to Access the Volunteer Peer Support Service</a:t>
            </a:r>
            <a:endParaRPr lang="en-US" sz="3200" b="1" dirty="0">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2147734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532"/>
            <a:ext cx="12192000" cy="1091045"/>
          </a:xfrm>
          <a:prstGeom prst="rect">
            <a:avLst/>
          </a:prstGeom>
          <a:solidFill>
            <a:srgbClr val="2A9C9B"/>
          </a:solidFill>
          <a:ln>
            <a:solidFill>
              <a:srgbClr val="2A9C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0" y="318546"/>
            <a:ext cx="12192000" cy="523220"/>
          </a:xfrm>
          <a:prstGeom prst="rect">
            <a:avLst/>
          </a:prstGeom>
          <a:noFill/>
        </p:spPr>
        <p:txBody>
          <a:bodyPr wrap="square" rtlCol="0">
            <a:spAutoFit/>
          </a:bodyPr>
          <a:lstStyle/>
          <a:p>
            <a:pPr algn="ctr"/>
            <a:r>
              <a:rPr lang="en-US" sz="2800" b="1" dirty="0">
                <a:solidFill>
                  <a:schemeClr val="bg1"/>
                </a:solidFill>
                <a:latin typeface="Leelawadee" panose="020B0502040204020203" pitchFamily="34" charset="-34"/>
                <a:cs typeface="Leelawadee" panose="020B0502040204020203" pitchFamily="34" charset="-34"/>
              </a:rPr>
              <a:t>CONTACT</a:t>
            </a:r>
          </a:p>
        </p:txBody>
      </p:sp>
      <p:sp>
        <p:nvSpPr>
          <p:cNvPr id="4" name="TextBox 3"/>
          <p:cNvSpPr txBox="1"/>
          <p:nvPr/>
        </p:nvSpPr>
        <p:spPr>
          <a:xfrm>
            <a:off x="5859262" y="1409591"/>
            <a:ext cx="5835588" cy="113877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07789"/>
                </a:solidFill>
                <a:effectLst/>
                <a:uLnTx/>
                <a:uFillTx/>
                <a:latin typeface="Leelawadee" panose="020B0502040204020203" pitchFamily="34" charset="-34"/>
                <a:ea typeface="+mn-ea"/>
                <a:cs typeface="Leelawadee" panose="020B0502040204020203" pitchFamily="34" charset="-34"/>
              </a:rPr>
              <a:t>RECOGNIZING CONTRIBUTIONS TO CCN: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007789"/>
              </a:solidFill>
              <a:effectLst/>
              <a:uLnTx/>
              <a:uFillTx/>
              <a:latin typeface="Segoe UI" panose="020B0502040204020203" pitchFamily="34" charset="0"/>
              <a:ea typeface="+mn-ea"/>
              <a:cs typeface="Segoe UI" panose="020B0502040204020203"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a:ln>
                  <a:noFill/>
                </a:ln>
                <a:solidFill>
                  <a:prstClr val="black"/>
                </a:solidFill>
                <a:effectLst/>
                <a:uLnTx/>
                <a:uFillTx/>
                <a:latin typeface="Leelawadee" panose="020B0502040204020203" pitchFamily="34" charset="-34"/>
                <a:ea typeface="Calibri" panose="020F0502020204030204" pitchFamily="34" charset="0"/>
                <a:cs typeface="Leelawadee" panose="020B0502040204020203" pitchFamily="34" charset="-34"/>
              </a:rPr>
              <a:t>CCN wants to recognize Brighton Rotary as being approachable and willing to work with local not-for-profits</a:t>
            </a:r>
            <a:endParaRPr kumimoji="0" lang="en-US" sz="2400" b="0" i="0" u="none" strike="noStrike" kern="1200" cap="none" spc="0" normalizeH="0" baseline="0" noProof="0" dirty="0">
              <a:ln>
                <a:noFill/>
              </a:ln>
              <a:solidFill>
                <a:prstClr val="black"/>
              </a:solidFill>
              <a:effectLst/>
              <a:uLnTx/>
              <a:uFillTx/>
              <a:latin typeface="Leelawadee" panose="020B0502040204020203" pitchFamily="34" charset="-34"/>
              <a:ea typeface="+mn-ea"/>
              <a:cs typeface="Leelawadee" panose="020B0502040204020203" pitchFamily="34" charset="-34"/>
            </a:endParaRPr>
          </a:p>
        </p:txBody>
      </p:sp>
      <p:pic>
        <p:nvPicPr>
          <p:cNvPr id="14" name="Picture 13" descr="Logo, company name&#10;&#10;Description automatically generated">
            <a:extLst>
              <a:ext uri="{FF2B5EF4-FFF2-40B4-BE49-F238E27FC236}">
                <a16:creationId xmlns:a16="http://schemas.microsoft.com/office/drawing/2014/main" id="{DD426D85-3C2E-4473-A080-3B6490E2B7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9008" y="81936"/>
            <a:ext cx="1268873" cy="904107"/>
          </a:xfrm>
          <a:prstGeom prst="rect">
            <a:avLst/>
          </a:prstGeom>
        </p:spPr>
      </p:pic>
      <p:pic>
        <p:nvPicPr>
          <p:cNvPr id="6" name="Picture 5" descr="A picture containing drawing, food&#10;&#10;Description automatically generated">
            <a:extLst>
              <a:ext uri="{FF2B5EF4-FFF2-40B4-BE49-F238E27FC236}">
                <a16:creationId xmlns:a16="http://schemas.microsoft.com/office/drawing/2014/main" id="{FBCE50CB-32F1-1CC8-0837-669157C77E6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8527" y="173864"/>
            <a:ext cx="2235317" cy="697522"/>
          </a:xfrm>
          <a:prstGeom prst="rect">
            <a:avLst/>
          </a:prstGeom>
          <a:noFill/>
          <a:ln>
            <a:noFill/>
          </a:ln>
        </p:spPr>
      </p:pic>
      <p:pic>
        <p:nvPicPr>
          <p:cNvPr id="5" name="Content Placeholder 11" descr="A collage of people&#10;&#10;Description automatically generated with low confidence">
            <a:extLst>
              <a:ext uri="{FF2B5EF4-FFF2-40B4-BE49-F238E27FC236}">
                <a16:creationId xmlns:a16="http://schemas.microsoft.com/office/drawing/2014/main" id="{DAD67F66-F852-B6C2-C390-CEC11F040461}"/>
              </a:ext>
            </a:extLst>
          </p:cNvPr>
          <p:cNvPicPr>
            <a:picLocks noChangeAspect="1"/>
          </p:cNvPicPr>
          <p:nvPr/>
        </p:nvPicPr>
        <p:blipFill rotWithShape="1">
          <a:blip r:embed="rId4">
            <a:extLst>
              <a:ext uri="{28A0092B-C50C-407E-A947-70E740481C1C}">
                <a14:useLocalDpi xmlns:a14="http://schemas.microsoft.com/office/drawing/2010/main" val="0"/>
              </a:ext>
            </a:extLst>
          </a:blip>
          <a:srcRect t="4042" r="23128" b="4196"/>
          <a:stretch/>
        </p:blipFill>
        <p:spPr>
          <a:xfrm>
            <a:off x="239698" y="1285657"/>
            <a:ext cx="5376367" cy="5313154"/>
          </a:xfrm>
          <a:prstGeom prst="rect">
            <a:avLst/>
          </a:prstGeom>
        </p:spPr>
      </p:pic>
      <p:sp>
        <p:nvSpPr>
          <p:cNvPr id="7" name="TextBox 6">
            <a:extLst>
              <a:ext uri="{FF2B5EF4-FFF2-40B4-BE49-F238E27FC236}">
                <a16:creationId xmlns:a16="http://schemas.microsoft.com/office/drawing/2014/main" id="{AA9F9964-5782-BBFC-B1CF-BAC3B6BEE6D1}"/>
              </a:ext>
            </a:extLst>
          </p:cNvPr>
          <p:cNvSpPr txBox="1"/>
          <p:nvPr/>
        </p:nvSpPr>
        <p:spPr>
          <a:xfrm>
            <a:off x="5859262" y="2548364"/>
            <a:ext cx="5761608" cy="412420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7789"/>
                </a:solidFill>
                <a:effectLst/>
                <a:uLnTx/>
                <a:uFillTx/>
                <a:latin typeface="Leelawadee" panose="020B0502040204020203" pitchFamily="34" charset="-34"/>
                <a:ea typeface="+mn-ea"/>
                <a:cs typeface="Leelawadee" panose="020B0502040204020203" pitchFamily="34" charset="-34"/>
              </a:rPr>
              <a:t>CONTACT: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1200" cap="none" spc="0" normalizeH="0" baseline="0" noProof="0" dirty="0">
              <a:ln>
                <a:noFill/>
              </a:ln>
              <a:solidFill>
                <a:srgbClr val="007789"/>
              </a:solidFill>
              <a:effectLst/>
              <a:uLnTx/>
              <a:uFillTx/>
              <a:latin typeface="Leelawadee" panose="020B0502040204020203" pitchFamily="34" charset="-34"/>
              <a:ea typeface="+mn-ea"/>
              <a:cs typeface="Leelawadee" panose="020B0502040204020203" pitchFamily="34" charset="-3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eelawadee" panose="020B0502040204020203" pitchFamily="34" charset="-34"/>
                <a:ea typeface="+mn-ea"/>
                <a:cs typeface="Leelawadee" panose="020B0502040204020203" pitchFamily="34" charset="-34"/>
              </a:rPr>
              <a:t>Colleen Williams,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Leelawadee" panose="020B0502040204020203" pitchFamily="34" charset="-34"/>
                <a:ea typeface="Calibri" panose="020F0502020204030204" pitchFamily="34" charset="0"/>
                <a:cs typeface="Leelawadee" panose="020B0502040204020203" pitchFamily="34" charset="-34"/>
              </a:rPr>
              <a:t>Volunteer Recruitment Coordinator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Leelawadee" panose="020B0502040204020203" pitchFamily="34" charset="-34"/>
                <a:ea typeface="Calibri" panose="020F0502020204030204" pitchFamily="34" charset="0"/>
                <a:cs typeface="Leelawadee" panose="020B0502040204020203" pitchFamily="34" charset="-34"/>
              </a:rPr>
              <a:t>905-885-7224 x 108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Leelawadee" panose="020B0502040204020203" pitchFamily="34" charset="-34"/>
                <a:ea typeface="Calibri" panose="020F0502020204030204" pitchFamily="34" charset="0"/>
                <a:cs typeface="Leelawadee" panose="020B0502040204020203" pitchFamily="34" charset="-34"/>
                <a:hlinkClick r:id="rId5">
                  <a:extLst>
                    <a:ext uri="{A12FA001-AC4F-418D-AE19-62706E023703}">
                      <ahyp:hlinkClr xmlns:ahyp="http://schemas.microsoft.com/office/drawing/2018/hyperlinkcolor" val="tx"/>
                    </a:ext>
                  </a:extLst>
                </a:hlinkClick>
              </a:rPr>
              <a:t>c.williams@commcare.ca</a:t>
            </a:r>
            <a:endParaRPr kumimoji="0" lang="en-CA" sz="1400" b="0" i="0" u="none" strike="noStrike" kern="1200" cap="none" spc="0" normalizeH="0" baseline="0" noProof="0" dirty="0">
              <a:ln>
                <a:noFill/>
              </a:ln>
              <a:solidFill>
                <a:prstClr val="black"/>
              </a:solidFill>
              <a:effectLst/>
              <a:uLnTx/>
              <a:uFillTx/>
              <a:latin typeface="Leelawadee" panose="020B0502040204020203" pitchFamily="34" charset="-34"/>
              <a:ea typeface="Calibri" panose="020F0502020204030204" pitchFamily="34" charset="0"/>
              <a:cs typeface="Leelawadee" panose="020B0502040204020203" pitchFamily="34" charset="-3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prstClr val="black"/>
                </a:solidFill>
                <a:effectLst/>
                <a:uLnTx/>
                <a:uFillTx/>
                <a:latin typeface="Leelawadee" panose="020B0502040204020203" pitchFamily="34" charset="-34"/>
                <a:ea typeface="Calibri" panose="020F0502020204030204" pitchFamily="34" charset="0"/>
                <a:cs typeface="Leelawadee" panose="020B0502040204020203" pitchFamily="34" charset="-34"/>
                <a:hlinkClick r:id="rId6">
                  <a:extLst>
                    <a:ext uri="{A12FA001-AC4F-418D-AE19-62706E023703}">
                      <ahyp:hlinkClr xmlns:ahyp="http://schemas.microsoft.com/office/drawing/2018/hyperlinkcolor" val="tx"/>
                    </a:ext>
                  </a:extLst>
                </a:hlinkClick>
              </a:rPr>
              <a:t>volunteer@commcare.ca</a:t>
            </a:r>
            <a:endParaRPr kumimoji="0" lang="en-CA" sz="1400" b="0" i="0" u="none" strike="noStrike" kern="1200" cap="none" spc="0" normalizeH="0" baseline="0" noProof="0" dirty="0">
              <a:ln>
                <a:noFill/>
              </a:ln>
              <a:solidFill>
                <a:prstClr val="black"/>
              </a:solidFill>
              <a:effectLst/>
              <a:uLnTx/>
              <a:uFillTx/>
              <a:latin typeface="Leelawadee" panose="020B0502040204020203" pitchFamily="34" charset="-34"/>
              <a:ea typeface="Calibri" panose="020F0502020204030204" pitchFamily="34" charset="0"/>
              <a:cs typeface="Leelawadee" panose="020B0502040204020203" pitchFamily="34" charset="-34"/>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prstClr val="black"/>
              </a:solidFill>
              <a:effectLst/>
              <a:uLnTx/>
              <a:uFillTx/>
              <a:latin typeface="Leelawadee" panose="020B0502040204020203" pitchFamily="34" charset="-34"/>
              <a:ea typeface="Calibri" panose="020F0502020204030204" pitchFamily="34" charset="0"/>
              <a:cs typeface="Leelawadee" panose="020B0502040204020203" pitchFamily="34" charset="-3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eelawadee" panose="020B0502040204020203" pitchFamily="34" charset="-34"/>
                <a:ea typeface="+mn-ea"/>
                <a:cs typeface="Leelawadee" panose="020B0502040204020203" pitchFamily="34" charset="-34"/>
              </a:rPr>
              <a:t>Kelly Peterson,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Leelawadee" panose="020B0502040204020203" pitchFamily="34" charset="-34"/>
                <a:cs typeface="Leelawadee" panose="020B0502040204020203" pitchFamily="34" charset="-34"/>
              </a:rPr>
              <a:t>Volunteer Peer Support Coordinator</a:t>
            </a:r>
            <a:endParaRPr kumimoji="0" lang="en-US" sz="1400" b="0" i="0" u="none" strike="noStrike" kern="1200" cap="none" spc="0" normalizeH="0" baseline="0" noProof="0" dirty="0">
              <a:ln>
                <a:noFill/>
              </a:ln>
              <a:solidFill>
                <a:prstClr val="black"/>
              </a:solidFill>
              <a:effectLst/>
              <a:uLnTx/>
              <a:uFillTx/>
              <a:latin typeface="Leelawadee" panose="020B0502040204020203" pitchFamily="34" charset="-34"/>
              <a:ea typeface="+mn-ea"/>
              <a:cs typeface="Leelawadee" panose="020B0502040204020203" pitchFamily="34" charset="-3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eelawadee" panose="020B0502040204020203" pitchFamily="34" charset="-34"/>
                <a:ea typeface="+mn-ea"/>
                <a:cs typeface="Leelawadee" panose="020B0502040204020203" pitchFamily="34" charset="-34"/>
              </a:rPr>
              <a:t>905-373-2998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err="1">
                <a:solidFill>
                  <a:prstClr val="black"/>
                </a:solidFill>
                <a:latin typeface="Leelawadee" panose="020B0502040204020203" pitchFamily="34" charset="-34"/>
                <a:cs typeface="Leelawadee" panose="020B0502040204020203" pitchFamily="34" charset="-34"/>
                <a:hlinkClick r:id="rId7">
                  <a:extLst>
                    <a:ext uri="{A12FA001-AC4F-418D-AE19-62706E023703}">
                      <ahyp:hlinkClr xmlns:ahyp="http://schemas.microsoft.com/office/drawing/2018/hyperlinkcolor" val="tx"/>
                    </a:ext>
                  </a:extLst>
                </a:hlinkClick>
              </a:rPr>
              <a:t>k.peterson</a:t>
            </a:r>
            <a:r>
              <a:rPr kumimoji="0" lang="en-US" sz="1400" b="0" i="0" u="none" strike="noStrike" kern="1200" cap="none" spc="0" normalizeH="0" baseline="0" noProof="0" dirty="0">
                <a:ln>
                  <a:noFill/>
                </a:ln>
                <a:solidFill>
                  <a:prstClr val="black"/>
                </a:solidFill>
                <a:effectLst/>
                <a:uLnTx/>
                <a:uFillTx/>
                <a:latin typeface="Leelawadee" panose="020B0502040204020203" pitchFamily="34" charset="-34"/>
                <a:cs typeface="Leelawadee" panose="020B0502040204020203" pitchFamily="34" charset="-34"/>
                <a:hlinkClick r:id="rId7">
                  <a:extLst>
                    <a:ext uri="{A12FA001-AC4F-418D-AE19-62706E023703}">
                      <ahyp:hlinkClr xmlns:ahyp="http://schemas.microsoft.com/office/drawing/2018/hyperlinkcolor" val="tx"/>
                    </a:ext>
                  </a:extLst>
                </a:hlinkClick>
              </a:rPr>
              <a:t>@commcare.ca</a:t>
            </a:r>
            <a:r>
              <a:rPr kumimoji="0" lang="en-US" sz="1400" b="0" i="0" u="none" strike="noStrike" kern="1200" cap="none" spc="0" normalizeH="0" baseline="0" noProof="0" dirty="0">
                <a:ln>
                  <a:noFill/>
                </a:ln>
                <a:solidFill>
                  <a:prstClr val="black"/>
                </a:solidFill>
                <a:effectLst/>
                <a:uLnTx/>
                <a:uFillTx/>
                <a:latin typeface="Leelawadee" panose="020B0502040204020203" pitchFamily="34" charset="-34"/>
                <a:ea typeface="+mn-ea"/>
                <a:cs typeface="Leelawadee" panose="020B0502040204020203" pitchFamily="34" charset="-34"/>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Leelawadee" panose="020B0502040204020203" pitchFamily="34" charset="-34"/>
                <a:ea typeface="+mn-ea"/>
                <a:cs typeface="Leelawadee" panose="020B0502040204020203" pitchFamily="34" charset="-34"/>
                <a:hlinkClick r:id="rId8">
                  <a:extLst>
                    <a:ext uri="{A12FA001-AC4F-418D-AE19-62706E023703}">
                      <ahyp:hlinkClr xmlns:ahyp="http://schemas.microsoft.com/office/drawing/2018/hyperlinkcolor" val="tx"/>
                    </a:ext>
                  </a:extLst>
                </a:hlinkClick>
              </a:rPr>
              <a:t>www.commcare.ca</a:t>
            </a:r>
            <a:r>
              <a:rPr kumimoji="0" lang="en-US" sz="1400" b="0" i="0" u="none" strike="noStrike" kern="1200" cap="none" spc="0" normalizeH="0" baseline="0" noProof="0" dirty="0">
                <a:ln>
                  <a:noFill/>
                </a:ln>
                <a:solidFill>
                  <a:prstClr val="black"/>
                </a:solidFill>
                <a:effectLst/>
                <a:uLnTx/>
                <a:uFillTx/>
                <a:latin typeface="Leelawadee" panose="020B0502040204020203" pitchFamily="34" charset="-34"/>
                <a:ea typeface="+mn-ea"/>
                <a:cs typeface="Leelawadee" panose="020B0502040204020203" pitchFamily="34" charset="-34"/>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Leelawadee" panose="020B0502040204020203" pitchFamily="34" charset="-34"/>
              <a:ea typeface="+mn-ea"/>
              <a:cs typeface="Leelawadee" panose="020B0502040204020203" pitchFamily="34" charset="-3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Leelawadee" panose="020B0502040204020203" pitchFamily="34" charset="-34"/>
                <a:ea typeface="+mn-ea"/>
                <a:cs typeface="Leelawadee" panose="020B0502040204020203" pitchFamily="34" charset="-34"/>
              </a:rPr>
              <a:t>You can follow us on Facebook and Instagram to keep up to date with special events, fundraising, and open positions. Please let us know if you’d like to be added to our monthly newsletter!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400" b="0" i="0" u="none" strike="noStrike" kern="1200" cap="none" spc="0" normalizeH="0" baseline="0" noProof="0" dirty="0">
              <a:ln>
                <a:noFill/>
              </a:ln>
              <a:solidFill>
                <a:srgbClr val="000000"/>
              </a:solidFill>
              <a:effectLst/>
              <a:uLnTx/>
              <a:uFillTx/>
              <a:latin typeface="Leelawadee" panose="020B0502040204020203" pitchFamily="34" charset="-34"/>
              <a:ea typeface="+mn-ea"/>
              <a:cs typeface="Leelawadee" panose="020B0502040204020203" pitchFamily="34"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400" b="0" i="0" u="none" strike="noStrike" kern="1200" cap="none" spc="0" normalizeH="0" baseline="0" noProof="0" dirty="0">
                <a:ln>
                  <a:noFill/>
                </a:ln>
                <a:solidFill>
                  <a:srgbClr val="000000"/>
                </a:solidFill>
                <a:effectLst/>
                <a:uLnTx/>
                <a:uFillTx/>
                <a:latin typeface="Leelawadee" panose="020B0502040204020203" pitchFamily="34" charset="-34"/>
                <a:ea typeface="+mn-ea"/>
                <a:cs typeface="Leelawadee" panose="020B0502040204020203" pitchFamily="34" charset="-34"/>
              </a:rPr>
              <a:t>       </a:t>
            </a:r>
            <a:r>
              <a:rPr kumimoji="0" lang="en-CA" sz="1200" b="0" i="0" u="none" strike="noStrike" kern="1200" cap="none" spc="0" normalizeH="0" baseline="0" noProof="0" dirty="0">
                <a:ln>
                  <a:noFill/>
                </a:ln>
                <a:solidFill>
                  <a:srgbClr val="000000"/>
                </a:solidFill>
                <a:effectLst/>
                <a:uLnTx/>
                <a:uFillTx/>
                <a:latin typeface="Leelawadee" panose="020B0502040204020203" pitchFamily="34" charset="-34"/>
                <a:ea typeface="+mn-ea"/>
                <a:cs typeface="Leelawadee" panose="020B0502040204020203" pitchFamily="34" charset="-34"/>
              </a:rPr>
              <a:t>@commcarenorthumberland             Community Care Northumberland</a:t>
            </a:r>
            <a:endParaRPr kumimoji="0" lang="en-US" sz="1400" b="0" i="0" u="none" strike="noStrike" kern="1200" cap="none" spc="0" normalizeH="0" baseline="0" noProof="0" dirty="0">
              <a:ln>
                <a:noFill/>
              </a:ln>
              <a:solidFill>
                <a:prstClr val="black"/>
              </a:solidFill>
              <a:effectLst/>
              <a:uLnTx/>
              <a:uFillTx/>
              <a:latin typeface="Leelawadee" panose="020B0502040204020203" pitchFamily="34" charset="-34"/>
              <a:ea typeface="+mn-ea"/>
              <a:cs typeface="Leelawadee" panose="020B0502040204020203" pitchFamily="34" charset="-34"/>
            </a:endParaRPr>
          </a:p>
        </p:txBody>
      </p:sp>
      <p:pic>
        <p:nvPicPr>
          <p:cNvPr id="8" name="Picture 2">
            <a:extLst>
              <a:ext uri="{FF2B5EF4-FFF2-40B4-BE49-F238E27FC236}">
                <a16:creationId xmlns:a16="http://schemas.microsoft.com/office/drawing/2014/main" id="{90163CE4-CBE0-1B23-B8A9-2C5CD2BF8BC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V="1">
            <a:off x="5966156" y="6339124"/>
            <a:ext cx="259687" cy="2596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a:extLst>
              <a:ext uri="{FF2B5EF4-FFF2-40B4-BE49-F238E27FC236}">
                <a16:creationId xmlns:a16="http://schemas.microsoft.com/office/drawing/2014/main" id="{A5688C12-598F-5E14-AF11-50E2E4B3256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84804" y="6339124"/>
            <a:ext cx="492252" cy="306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197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0475" y="0"/>
            <a:ext cx="12403938" cy="1004710"/>
          </a:xfrm>
          <a:prstGeom prst="rect">
            <a:avLst/>
          </a:prstGeom>
          <a:solidFill>
            <a:srgbClr val="01788B"/>
          </a:solidFill>
          <a:ln>
            <a:solidFill>
              <a:srgbClr val="017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a:latin typeface="Leelawadee" panose="020B0502040204020203" pitchFamily="34" charset="-34"/>
                <a:cs typeface="Leelawadee" panose="020B0502040204020203" pitchFamily="34" charset="-34"/>
              </a:rPr>
              <a:t>About the Ontario Health Team of Northumberland (OHT-N)</a:t>
            </a:r>
            <a:endParaRPr lang="en-US" sz="3200" b="1" dirty="0">
              <a:latin typeface="Leelawadee" panose="020B0502040204020203" pitchFamily="34" charset="-34"/>
              <a:cs typeface="Leelawadee" panose="020B0502040204020203" pitchFamily="34" charset="-34"/>
            </a:endParaRPr>
          </a:p>
        </p:txBody>
      </p:sp>
      <p:sp>
        <p:nvSpPr>
          <p:cNvPr id="10" name="TextBox 9"/>
          <p:cNvSpPr txBox="1"/>
          <p:nvPr/>
        </p:nvSpPr>
        <p:spPr>
          <a:xfrm>
            <a:off x="345708" y="1583319"/>
            <a:ext cx="11551571" cy="3970318"/>
          </a:xfrm>
          <a:prstGeom prst="rect">
            <a:avLst/>
          </a:prstGeom>
          <a:noFill/>
        </p:spPr>
        <p:txBody>
          <a:bodyPr wrap="square" rtlCol="0">
            <a:spAutoFit/>
          </a:bodyPr>
          <a:lstStyle/>
          <a:p>
            <a:pPr algn="l"/>
            <a:r>
              <a:rPr lang="en-CA" b="0" i="0" dirty="0">
                <a:solidFill>
                  <a:srgbClr val="14304E"/>
                </a:solidFill>
                <a:effectLst/>
                <a:latin typeface="Leelawadee" panose="020B0502040204020203" pitchFamily="34" charset="-34"/>
                <a:cs typeface="Leelawadee" panose="020B0502040204020203" pitchFamily="34" charset="-34"/>
              </a:rPr>
              <a:t>Drawing on a strong history of collaboration, patients, caregivers, health and community care providers from across Northumberland County are working together to improve patient and caregiver experience with local health and community care services, as well as provider work-life experience, through the Ontario Health Team (OHT) model. </a:t>
            </a:r>
          </a:p>
          <a:p>
            <a:pPr algn="l"/>
            <a:endParaRPr lang="en-CA" b="0" i="0" dirty="0">
              <a:solidFill>
                <a:srgbClr val="14304E"/>
              </a:solidFill>
              <a:effectLst/>
              <a:latin typeface="Leelawadee" panose="020B0502040204020203" pitchFamily="34" charset="-34"/>
              <a:cs typeface="Leelawadee" panose="020B0502040204020203" pitchFamily="34" charset="-34"/>
            </a:endParaRPr>
          </a:p>
          <a:p>
            <a:pPr algn="l"/>
            <a:r>
              <a:rPr lang="en-CA" b="0" i="0" dirty="0">
                <a:solidFill>
                  <a:srgbClr val="14304E"/>
                </a:solidFill>
                <a:effectLst/>
                <a:latin typeface="Leelawadee" panose="020B0502040204020203" pitchFamily="34" charset="-34"/>
                <a:cs typeface="Leelawadee" panose="020B0502040204020203" pitchFamily="34" charset="-34"/>
              </a:rPr>
              <a:t>On December 6, 2019, Deputy Premier and Minister of Health Christine Elliott visited the Colborne Emergency Services Base </a:t>
            </a:r>
            <a:r>
              <a:rPr lang="en-CA" b="1" i="0" u="none" strike="noStrike" dirty="0">
                <a:solidFill>
                  <a:srgbClr val="14304E"/>
                </a:solidFill>
                <a:effectLst/>
                <a:latin typeface="Leelawadee" panose="020B0502040204020203" pitchFamily="34" charset="-34"/>
                <a:cs typeface="Leelawadee" panose="020B0502040204020203" pitchFamily="34" charset="-34"/>
              </a:rPr>
              <a:t>to announce the Ontario Health Team of Northumberland (OHT-N) as one of the first 24 OHT candidates in the province</a:t>
            </a:r>
            <a:r>
              <a:rPr lang="en-CA" b="0" i="0" dirty="0">
                <a:solidFill>
                  <a:srgbClr val="14304E"/>
                </a:solidFill>
                <a:effectLst/>
                <a:latin typeface="Leelawadee" panose="020B0502040204020203" pitchFamily="34" charset="-34"/>
                <a:cs typeface="Leelawadee" panose="020B0502040204020203" pitchFamily="34" charset="-34"/>
              </a:rPr>
              <a:t>.  The OHT-N </a:t>
            </a:r>
            <a:r>
              <a:rPr lang="en-CA" dirty="0">
                <a:solidFill>
                  <a:srgbClr val="14304E"/>
                </a:solidFill>
                <a:latin typeface="Leelawadee" panose="020B0502040204020203" pitchFamily="34" charset="-34"/>
                <a:cs typeface="Leelawadee" panose="020B0502040204020203" pitchFamily="34" charset="-34"/>
              </a:rPr>
              <a:t>has </a:t>
            </a:r>
            <a:r>
              <a:rPr lang="en-CA" b="0" i="0" dirty="0">
                <a:solidFill>
                  <a:srgbClr val="14304E"/>
                </a:solidFill>
                <a:effectLst/>
                <a:latin typeface="Leelawadee" panose="020B0502040204020203" pitchFamily="34" charset="-34"/>
                <a:cs typeface="Leelawadee" panose="020B0502040204020203" pitchFamily="34" charset="-34"/>
              </a:rPr>
              <a:t>moved forward with implementing this new model of organizing and delivering care, better connecting local patients and caregivers with providers  in order to:</a:t>
            </a:r>
          </a:p>
          <a:p>
            <a:pPr lvl="2">
              <a:buFont typeface="Arial" panose="020B0604020202020204" pitchFamily="34" charset="0"/>
              <a:buChar char="•"/>
            </a:pPr>
            <a:r>
              <a:rPr lang="en-CA" b="0" i="0" dirty="0">
                <a:solidFill>
                  <a:srgbClr val="14304E"/>
                </a:solidFill>
                <a:effectLst/>
                <a:latin typeface="Leelawadee" panose="020B0502040204020203" pitchFamily="34" charset="-34"/>
                <a:cs typeface="Leelawadee" panose="020B0502040204020203" pitchFamily="34" charset="-34"/>
              </a:rPr>
              <a:t> Improve patient and caregiver experience</a:t>
            </a:r>
          </a:p>
          <a:p>
            <a:pPr lvl="2">
              <a:buFont typeface="Arial" panose="020B0604020202020204" pitchFamily="34" charset="0"/>
              <a:buChar char="•"/>
            </a:pPr>
            <a:r>
              <a:rPr lang="en-CA" b="0" i="0" dirty="0">
                <a:solidFill>
                  <a:srgbClr val="14304E"/>
                </a:solidFill>
                <a:effectLst/>
                <a:latin typeface="Leelawadee" panose="020B0502040204020203" pitchFamily="34" charset="-34"/>
                <a:cs typeface="Leelawadee" panose="020B0502040204020203" pitchFamily="34" charset="-34"/>
              </a:rPr>
              <a:t> Improve health outcomes</a:t>
            </a:r>
          </a:p>
          <a:p>
            <a:pPr lvl="2">
              <a:buFont typeface="Arial" panose="020B0604020202020204" pitchFamily="34" charset="0"/>
              <a:buChar char="•"/>
            </a:pPr>
            <a:r>
              <a:rPr lang="en-CA" b="0" i="0" dirty="0">
                <a:solidFill>
                  <a:srgbClr val="14304E"/>
                </a:solidFill>
                <a:effectLst/>
                <a:latin typeface="Leelawadee" panose="020B0502040204020203" pitchFamily="34" charset="-34"/>
                <a:cs typeface="Leelawadee" panose="020B0502040204020203" pitchFamily="34" charset="-34"/>
              </a:rPr>
              <a:t> Improve provider work life experience</a:t>
            </a:r>
          </a:p>
          <a:p>
            <a:pPr lvl="2">
              <a:buFont typeface="Arial" panose="020B0604020202020204" pitchFamily="34" charset="0"/>
              <a:buChar char="•"/>
            </a:pPr>
            <a:r>
              <a:rPr lang="en-CA" b="0" i="0" dirty="0">
                <a:solidFill>
                  <a:srgbClr val="14304E"/>
                </a:solidFill>
                <a:effectLst/>
                <a:latin typeface="Leelawadee" panose="020B0502040204020203" pitchFamily="34" charset="-34"/>
                <a:cs typeface="Leelawadee" panose="020B0502040204020203" pitchFamily="34" charset="-34"/>
              </a:rPr>
              <a:t> Improve value to the community </a:t>
            </a:r>
          </a:p>
          <a:p>
            <a:endParaRPr lang="en-US" dirty="0">
              <a:solidFill>
                <a:schemeClr val="bg1"/>
              </a:solidFill>
              <a:latin typeface="Leelawadee UI" panose="020B0502040204020203" pitchFamily="34" charset="-34"/>
              <a:ea typeface="Microsoft YaHei UI Light" panose="020B0502040204020203" pitchFamily="34" charset="-122"/>
              <a:cs typeface="Leelawadee UI" panose="020B0502040204020203" pitchFamily="34" charset="-34"/>
            </a:endParaRPr>
          </a:p>
        </p:txBody>
      </p:sp>
      <p:pic>
        <p:nvPicPr>
          <p:cNvPr id="19" name="Picture 18" descr="A picture containing drawing, food&#10;&#10;Description automatically generated">
            <a:extLst>
              <a:ext uri="{FF2B5EF4-FFF2-40B4-BE49-F238E27FC236}">
                <a16:creationId xmlns:a16="http://schemas.microsoft.com/office/drawing/2014/main" id="{DEE781F4-9D20-1B58-69E8-617730FC568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96895" y="5553637"/>
            <a:ext cx="2890808" cy="902066"/>
          </a:xfrm>
          <a:prstGeom prst="rect">
            <a:avLst/>
          </a:prstGeom>
          <a:noFill/>
          <a:ln>
            <a:noFill/>
          </a:ln>
        </p:spPr>
      </p:pic>
    </p:spTree>
    <p:extLst>
      <p:ext uri="{BB962C8B-B14F-4D97-AF65-F5344CB8AC3E}">
        <p14:creationId xmlns:p14="http://schemas.microsoft.com/office/powerpoint/2010/main" val="3343095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07341BA-7049-52E9-C5CB-CB6096593895}"/>
              </a:ext>
            </a:extLst>
          </p:cNvPr>
          <p:cNvSpPr/>
          <p:nvPr/>
        </p:nvSpPr>
        <p:spPr>
          <a:xfrm>
            <a:off x="-80475" y="0"/>
            <a:ext cx="12403938" cy="1004710"/>
          </a:xfrm>
          <a:prstGeom prst="rect">
            <a:avLst/>
          </a:prstGeom>
          <a:solidFill>
            <a:srgbClr val="01788B"/>
          </a:solidFill>
          <a:ln>
            <a:solidFill>
              <a:srgbClr val="017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atin typeface="Leelawadee" panose="020B0502040204020203" pitchFamily="34" charset="-34"/>
                <a:cs typeface="Leelawadee" panose="020B0502040204020203" pitchFamily="34" charset="-34"/>
              </a:rPr>
              <a:t>Ontario Health Team of Northumberland (OHT-N) Projects </a:t>
            </a:r>
            <a:endParaRPr lang="en-US" sz="3200" b="1" dirty="0">
              <a:latin typeface="Leelawadee" panose="020B0502040204020203" pitchFamily="34" charset="-34"/>
              <a:cs typeface="Leelawadee" panose="020B0502040204020203" pitchFamily="34" charset="-34"/>
            </a:endParaRPr>
          </a:p>
        </p:txBody>
      </p:sp>
      <p:sp>
        <p:nvSpPr>
          <p:cNvPr id="4" name="TextBox 3">
            <a:extLst>
              <a:ext uri="{FF2B5EF4-FFF2-40B4-BE49-F238E27FC236}">
                <a16:creationId xmlns:a16="http://schemas.microsoft.com/office/drawing/2014/main" id="{14A64C87-4F45-9FA2-2301-64FC1CE43F37}"/>
              </a:ext>
            </a:extLst>
          </p:cNvPr>
          <p:cNvSpPr txBox="1"/>
          <p:nvPr/>
        </p:nvSpPr>
        <p:spPr>
          <a:xfrm>
            <a:off x="97653" y="1333264"/>
            <a:ext cx="11363418" cy="4524315"/>
          </a:xfrm>
          <a:prstGeom prst="rect">
            <a:avLst/>
          </a:prstGeom>
          <a:noFill/>
        </p:spPr>
        <p:txBody>
          <a:bodyPr wrap="square">
            <a:spAutoFit/>
          </a:bodyPr>
          <a:lstStyle/>
          <a:p>
            <a:pPr lvl="1">
              <a:buFont typeface="Arial" panose="020B0604020202020204" pitchFamily="34" charset="0"/>
              <a:buChar char="•"/>
            </a:pPr>
            <a:r>
              <a:rPr lang="en-CA" b="1" i="0" dirty="0">
                <a:solidFill>
                  <a:srgbClr val="14304E"/>
                </a:solidFill>
                <a:effectLst/>
                <a:latin typeface="inherit"/>
              </a:rPr>
              <a:t>Volunteer Peer Support</a:t>
            </a:r>
            <a:r>
              <a:rPr lang="en-CA" b="0" i="0" dirty="0">
                <a:solidFill>
                  <a:srgbClr val="14304E"/>
                </a:solidFill>
                <a:effectLst/>
                <a:latin typeface="Source Sans Pro" panose="020B0503030403020204" pitchFamily="34" charset="0"/>
              </a:rPr>
              <a:t> - This initiative will match trained volunteers with people in our community who require informal support, broadening their social network and assisting them to navigate and access the health care services they need. </a:t>
            </a:r>
            <a:br>
              <a:rPr lang="en-CA" b="1" i="0" u="none" strike="noStrike" dirty="0">
                <a:solidFill>
                  <a:srgbClr val="14304E"/>
                </a:solidFill>
                <a:effectLst/>
                <a:latin typeface="Source Sans Pro" panose="020B0503030403020204" pitchFamily="34" charset="0"/>
                <a:hlinkClick r:id="rId2" tooltip="View our Volunteer Peer Support Program page">
                  <a:extLst>
                    <a:ext uri="{A12FA001-AC4F-418D-AE19-62706E023703}">
                      <ahyp:hlinkClr xmlns:ahyp="http://schemas.microsoft.com/office/drawing/2018/hyperlinkcolor" val="tx"/>
                    </a:ext>
                  </a:extLst>
                </a:hlinkClick>
              </a:rPr>
            </a:br>
            <a:endParaRPr lang="en-CA" b="0" i="0" dirty="0">
              <a:solidFill>
                <a:srgbClr val="14304E"/>
              </a:solidFill>
              <a:effectLst/>
              <a:latin typeface="Source Sans Pro" panose="020B0503030403020204" pitchFamily="34" charset="0"/>
            </a:endParaRPr>
          </a:p>
          <a:p>
            <a:pPr lvl="1">
              <a:buFont typeface="Arial" panose="020B0604020202020204" pitchFamily="34" charset="0"/>
              <a:buChar char="•"/>
            </a:pPr>
            <a:r>
              <a:rPr lang="en-CA" b="1" i="0" dirty="0">
                <a:solidFill>
                  <a:srgbClr val="14304E"/>
                </a:solidFill>
                <a:effectLst/>
                <a:latin typeface="inherit"/>
              </a:rPr>
              <a:t>Community Paramedicine Program</a:t>
            </a:r>
            <a:r>
              <a:rPr lang="en-CA" b="0" i="0" dirty="0">
                <a:solidFill>
                  <a:srgbClr val="14304E"/>
                </a:solidFill>
                <a:effectLst/>
                <a:latin typeface="Source Sans Pro" panose="020B0503030403020204" pitchFamily="34" charset="0"/>
              </a:rPr>
              <a:t>- The OHT-N has partnered with Northumberland Paramedics to expand the reach of the Community Paramedicine program, supporting more people who are frail/elderly, live in rural areas, are experiencing mental health and addictions challenges, or are experiencing homelessness. Leveraging the skills and training of Northumberland Paramedics, the Community Paramedicine program provides proactive services for patients who use 9-1-1 services due to system gaps/challenges/ access to community care, such as onsite assessments and remote patient monitoring. </a:t>
            </a:r>
          </a:p>
          <a:p>
            <a:pPr lvl="1">
              <a:buFont typeface="Arial" panose="020B0604020202020204" pitchFamily="34" charset="0"/>
              <a:buChar char="•"/>
            </a:pPr>
            <a:endParaRPr lang="en-CA" b="0" i="0" dirty="0">
              <a:solidFill>
                <a:srgbClr val="14304E"/>
              </a:solidFill>
              <a:effectLst/>
              <a:latin typeface="Source Sans Pro" panose="020B0503030403020204" pitchFamily="34" charset="0"/>
            </a:endParaRPr>
          </a:p>
          <a:p>
            <a:pPr lvl="1">
              <a:buFont typeface="Arial" panose="020B0604020202020204" pitchFamily="34" charset="0"/>
              <a:buChar char="•"/>
            </a:pPr>
            <a:r>
              <a:rPr lang="en-CA" b="1" i="0" dirty="0">
                <a:solidFill>
                  <a:srgbClr val="14304E"/>
                </a:solidFill>
                <a:effectLst/>
                <a:latin typeface="inherit"/>
              </a:rPr>
              <a:t>Rural Outreach Clinics -</a:t>
            </a:r>
            <a:r>
              <a:rPr lang="en-CA" b="0" i="0" dirty="0">
                <a:solidFill>
                  <a:srgbClr val="14304E"/>
                </a:solidFill>
                <a:effectLst/>
                <a:latin typeface="Source Sans Pro" panose="020B0503030403020204" pitchFamily="34" charset="0"/>
              </a:rPr>
              <a:t> Multiple OHT-N partners will bring services to rural community locations to reduce barriers to care experienced by patients in small, rural areas, such as access, transportation and outreach challenges. The Colborne Rural Outreach Clinic, opened April 6, 2021. Located at 34 Victoria St. </a:t>
            </a:r>
            <a:r>
              <a:rPr lang="en-CA" dirty="0">
                <a:solidFill>
                  <a:srgbClr val="14304E"/>
                </a:solidFill>
                <a:latin typeface="Source Sans Pro" panose="020B0503030403020204" pitchFamily="34" charset="0"/>
              </a:rPr>
              <a:t>in Colborne</a:t>
            </a:r>
            <a:endParaRPr lang="en-CA" b="0" i="0" dirty="0">
              <a:solidFill>
                <a:srgbClr val="14304E"/>
              </a:solidFill>
              <a:effectLst/>
              <a:latin typeface="Source Sans Pro" panose="020B0503030403020204" pitchFamily="34" charset="0"/>
            </a:endParaRPr>
          </a:p>
          <a:p>
            <a:pPr algn="l"/>
            <a:endParaRPr lang="en-CA" b="0" i="0" dirty="0">
              <a:solidFill>
                <a:srgbClr val="14304E"/>
              </a:solidFill>
              <a:effectLst/>
              <a:latin typeface="Source Sans Pro" panose="020B0503030403020204" pitchFamily="34" charset="0"/>
            </a:endParaRPr>
          </a:p>
          <a:p>
            <a:pPr algn="l"/>
            <a:r>
              <a:rPr lang="en-CA" b="0" i="0" dirty="0">
                <a:solidFill>
                  <a:srgbClr val="14304E"/>
                </a:solidFill>
                <a:effectLst/>
                <a:latin typeface="Source Sans Pro" panose="020B0503030403020204" pitchFamily="34" charset="0"/>
              </a:rPr>
              <a:t>		</a:t>
            </a:r>
            <a:r>
              <a:rPr lang="en-CA" b="0" i="1" dirty="0">
                <a:solidFill>
                  <a:srgbClr val="14304E"/>
                </a:solidFill>
                <a:effectLst/>
                <a:latin typeface="Source Sans Pro" panose="020B0503030403020204" pitchFamily="34" charset="0"/>
              </a:rPr>
              <a:t>The population served, as well as the scope of services provided, will expand over time.</a:t>
            </a:r>
          </a:p>
        </p:txBody>
      </p:sp>
      <p:pic>
        <p:nvPicPr>
          <p:cNvPr id="5" name="Picture 4" descr="A picture containing drawing, food&#10;&#10;Description automatically generated">
            <a:extLst>
              <a:ext uri="{FF2B5EF4-FFF2-40B4-BE49-F238E27FC236}">
                <a16:creationId xmlns:a16="http://schemas.microsoft.com/office/drawing/2014/main" id="{4EDD9B10-616D-F1B3-A306-50885670CD9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7566" y="5949019"/>
            <a:ext cx="2352385" cy="734053"/>
          </a:xfrm>
          <a:prstGeom prst="rect">
            <a:avLst/>
          </a:prstGeom>
          <a:noFill/>
          <a:ln>
            <a:noFill/>
          </a:ln>
        </p:spPr>
      </p:pic>
    </p:spTree>
    <p:extLst>
      <p:ext uri="{BB962C8B-B14F-4D97-AF65-F5344CB8AC3E}">
        <p14:creationId xmlns:p14="http://schemas.microsoft.com/office/powerpoint/2010/main" val="10280605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44380" y="2158584"/>
            <a:ext cx="1873771" cy="369332"/>
          </a:xfrm>
          <a:prstGeom prst="rect">
            <a:avLst/>
          </a:prstGeom>
          <a:noFill/>
        </p:spPr>
        <p:txBody>
          <a:bodyPr wrap="square" rtlCol="0">
            <a:spAutoFit/>
          </a:bodyPr>
          <a:lstStyle/>
          <a:p>
            <a:endParaRPr lang="en-US" dirty="0"/>
          </a:p>
        </p:txBody>
      </p:sp>
      <p:grpSp>
        <p:nvGrpSpPr>
          <p:cNvPr id="14" name="Group 13"/>
          <p:cNvGrpSpPr/>
          <p:nvPr/>
        </p:nvGrpSpPr>
        <p:grpSpPr>
          <a:xfrm>
            <a:off x="755669" y="1788797"/>
            <a:ext cx="10586305" cy="3481287"/>
            <a:chOff x="3452590" y="2174467"/>
            <a:chExt cx="7864984" cy="3481287"/>
          </a:xfrm>
        </p:grpSpPr>
        <p:sp>
          <p:nvSpPr>
            <p:cNvPr id="9" name="TextBox 8"/>
            <p:cNvSpPr txBox="1"/>
            <p:nvPr/>
          </p:nvSpPr>
          <p:spPr>
            <a:xfrm>
              <a:off x="3452590" y="2174467"/>
              <a:ext cx="7794885" cy="2246769"/>
            </a:xfrm>
            <a:prstGeom prst="rect">
              <a:avLst/>
            </a:prstGeom>
            <a:noFill/>
          </p:spPr>
          <p:txBody>
            <a:bodyPr wrap="square" rtlCol="0">
              <a:spAutoFit/>
            </a:bodyPr>
            <a:lstStyle/>
            <a:p>
              <a:pPr marL="342900" indent="-342900">
                <a:buFont typeface="Arial" panose="020B0604020202020204" pitchFamily="34" charset="0"/>
                <a:buChar char="•"/>
              </a:pPr>
              <a:r>
                <a:rPr lang="en-CA" sz="2000" dirty="0">
                  <a:solidFill>
                    <a:srgbClr val="14304E"/>
                  </a:solidFill>
                  <a:latin typeface="Leelawadee" panose="020B0502040204020203" pitchFamily="34" charset="-34"/>
                  <a:cs typeface="Leelawadee" panose="020B0502040204020203" pitchFamily="34" charset="-34"/>
                </a:rPr>
                <a:t>The Volunteer Peer Support (VPS) program is one of the priority projects in our community as part of the Year 1 activities of the Ontario Health Team of Northumberland (OHT-N). </a:t>
              </a:r>
            </a:p>
            <a:p>
              <a:pPr marL="342900" indent="-342900">
                <a:buFont typeface="Arial" panose="020B0604020202020204" pitchFamily="34" charset="0"/>
                <a:buChar char="•"/>
              </a:pPr>
              <a:endParaRPr lang="en-CA" sz="2000" dirty="0">
                <a:solidFill>
                  <a:srgbClr val="14304E"/>
                </a:solidFill>
                <a:latin typeface="Leelawadee" panose="020B0502040204020203" pitchFamily="34" charset="-34"/>
                <a:cs typeface="Leelawadee" panose="020B0502040204020203" pitchFamily="34" charset="-34"/>
              </a:endParaRPr>
            </a:p>
            <a:p>
              <a:pPr marL="342900" indent="-342900">
                <a:buFont typeface="Arial" panose="020B0604020202020204" pitchFamily="34" charset="0"/>
                <a:buChar char="•"/>
              </a:pPr>
              <a:r>
                <a:rPr lang="en-CA" sz="2000" dirty="0">
                  <a:solidFill>
                    <a:srgbClr val="14304E"/>
                  </a:solidFill>
                  <a:latin typeface="Leelawadee" panose="020B0502040204020203" pitchFamily="34" charset="-34"/>
                  <a:cs typeface="Leelawadee" panose="020B0502040204020203" pitchFamily="34" charset="-34"/>
                </a:rPr>
                <a:t>It will see well-trained peer volunteer facilitators support Northumberland older adults and their caregivers experiencing persistent complex problems and conditions with an innovative new High Fidelity </a:t>
              </a:r>
              <a:r>
                <a:rPr lang="en-CA" sz="2000" dirty="0" err="1">
                  <a:solidFill>
                    <a:srgbClr val="14304E"/>
                  </a:solidFill>
                  <a:latin typeface="Leelawadee" panose="020B0502040204020203" pitchFamily="34" charset="-34"/>
                  <a:cs typeface="Leelawadee" panose="020B0502040204020203" pitchFamily="34" charset="-34"/>
                </a:rPr>
                <a:t>WrapAround</a:t>
              </a:r>
              <a:r>
                <a:rPr lang="en-CA" sz="2000" dirty="0">
                  <a:solidFill>
                    <a:srgbClr val="14304E"/>
                  </a:solidFill>
                  <a:latin typeface="Leelawadee" panose="020B0502040204020203" pitchFamily="34" charset="-34"/>
                  <a:cs typeface="Leelawadee" panose="020B0502040204020203" pitchFamily="34" charset="-34"/>
                </a:rPr>
                <a:t> model. </a:t>
              </a:r>
              <a:endParaRPr lang="en-US" sz="2000" dirty="0">
                <a:solidFill>
                  <a:srgbClr val="14304E"/>
                </a:solidFill>
                <a:latin typeface="Leelawadee" panose="020B0502040204020203" pitchFamily="34" charset="-34"/>
                <a:cs typeface="Leelawadee" panose="020B0502040204020203" pitchFamily="34" charset="-34"/>
              </a:endParaRPr>
            </a:p>
          </p:txBody>
        </p:sp>
        <p:sp>
          <p:nvSpPr>
            <p:cNvPr id="11" name="TextBox 10"/>
            <p:cNvSpPr txBox="1"/>
            <p:nvPr/>
          </p:nvSpPr>
          <p:spPr>
            <a:xfrm>
              <a:off x="3522689" y="4947868"/>
              <a:ext cx="7794885" cy="707886"/>
            </a:xfrm>
            <a:prstGeom prst="rect">
              <a:avLst/>
            </a:prstGeom>
            <a:noFill/>
          </p:spPr>
          <p:txBody>
            <a:bodyPr wrap="square" rtlCol="0">
              <a:spAutoFit/>
            </a:bodyPr>
            <a:lstStyle/>
            <a:p>
              <a:pPr algn="ctr"/>
              <a:r>
                <a:rPr lang="en-CA" sz="2000" b="1" dirty="0">
                  <a:solidFill>
                    <a:srgbClr val="51BA76"/>
                  </a:solidFill>
                  <a:latin typeface="Leelawadee UI" panose="020B0502040204020203" pitchFamily="34" charset="-34"/>
                  <a:cs typeface="Leelawadee UI" panose="020B0502040204020203" pitchFamily="34" charset="-34"/>
                </a:rPr>
                <a:t>Currently 8+ volunteers have been trained during our first </a:t>
              </a:r>
              <a:r>
                <a:rPr lang="en-CA" sz="2000" b="1" dirty="0" err="1">
                  <a:solidFill>
                    <a:srgbClr val="51BA76"/>
                  </a:solidFill>
                  <a:latin typeface="Leelawadee UI" panose="020B0502040204020203" pitchFamily="34" charset="-34"/>
                  <a:cs typeface="Leelawadee UI" panose="020B0502040204020203" pitchFamily="34" charset="-34"/>
                </a:rPr>
                <a:t>WrapAround</a:t>
              </a:r>
              <a:r>
                <a:rPr lang="en-CA" sz="2000" b="1" dirty="0">
                  <a:solidFill>
                    <a:srgbClr val="51BA76"/>
                  </a:solidFill>
                  <a:latin typeface="Leelawadee UI" panose="020B0502040204020203" pitchFamily="34" charset="-34"/>
                  <a:cs typeface="Leelawadee UI" panose="020B0502040204020203" pitchFamily="34" charset="-34"/>
                </a:rPr>
                <a:t> facilitator training held in October 2021. </a:t>
              </a:r>
              <a:endParaRPr lang="en-US" sz="2000" dirty="0">
                <a:latin typeface="Leelawadee UI" panose="020B0502040204020203" pitchFamily="34" charset="-34"/>
                <a:cs typeface="Leelawadee UI" panose="020B0502040204020203" pitchFamily="34" charset="-34"/>
              </a:endParaRPr>
            </a:p>
          </p:txBody>
        </p:sp>
        <p:sp>
          <p:nvSpPr>
            <p:cNvPr id="13" name="TextBox 12"/>
            <p:cNvSpPr txBox="1"/>
            <p:nvPr/>
          </p:nvSpPr>
          <p:spPr>
            <a:xfrm>
              <a:off x="3522689" y="5088282"/>
              <a:ext cx="7794885" cy="400110"/>
            </a:xfrm>
            <a:prstGeom prst="rect">
              <a:avLst/>
            </a:prstGeom>
            <a:noFill/>
          </p:spPr>
          <p:txBody>
            <a:bodyPr wrap="square" rtlCol="0">
              <a:spAutoFit/>
            </a:bodyPr>
            <a:lstStyle/>
            <a:p>
              <a:endParaRPr lang="en-US" sz="2000" dirty="0">
                <a:latin typeface="Leelawadee UI" panose="020B0502040204020203" pitchFamily="34" charset="-34"/>
                <a:cs typeface="Leelawadee UI" panose="020B0502040204020203" pitchFamily="34" charset="-34"/>
              </a:endParaRPr>
            </a:p>
          </p:txBody>
        </p:sp>
      </p:grpSp>
      <p:sp>
        <p:nvSpPr>
          <p:cNvPr id="16" name="Rectangle 15"/>
          <p:cNvSpPr/>
          <p:nvPr/>
        </p:nvSpPr>
        <p:spPr>
          <a:xfrm>
            <a:off x="-1" y="0"/>
            <a:ext cx="12192001" cy="1004710"/>
          </a:xfrm>
          <a:prstGeom prst="rect">
            <a:avLst/>
          </a:prstGeom>
          <a:solidFill>
            <a:srgbClr val="01788B"/>
          </a:solidFill>
          <a:ln>
            <a:solidFill>
              <a:srgbClr val="017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atin typeface="Leelawadee" panose="020B0502040204020203" pitchFamily="34" charset="-34"/>
                <a:cs typeface="Leelawadee" panose="020B0502040204020203" pitchFamily="34" charset="-34"/>
              </a:rPr>
              <a:t>Introduction to </a:t>
            </a:r>
            <a:r>
              <a:rPr lang="en-CA" sz="3200" b="1" dirty="0" err="1">
                <a:latin typeface="Leelawadee" panose="020B0502040204020203" pitchFamily="34" charset="-34"/>
                <a:cs typeface="Leelawadee" panose="020B0502040204020203" pitchFamily="34" charset="-34"/>
              </a:rPr>
              <a:t>WrapAround</a:t>
            </a:r>
            <a:r>
              <a:rPr lang="en-CA" sz="3200" b="1" dirty="0">
                <a:latin typeface="Leelawadee" panose="020B0502040204020203" pitchFamily="34" charset="-34"/>
                <a:cs typeface="Leelawadee" panose="020B0502040204020203" pitchFamily="34" charset="-34"/>
              </a:rPr>
              <a:t> </a:t>
            </a:r>
            <a:endParaRPr lang="en-US" sz="3200" b="1" dirty="0">
              <a:latin typeface="Leelawadee" panose="020B0502040204020203" pitchFamily="34" charset="-34"/>
              <a:cs typeface="Leelawadee" panose="020B0502040204020203" pitchFamily="34" charset="-34"/>
            </a:endParaRPr>
          </a:p>
        </p:txBody>
      </p:sp>
    </p:spTree>
    <p:extLst>
      <p:ext uri="{BB962C8B-B14F-4D97-AF65-F5344CB8AC3E}">
        <p14:creationId xmlns:p14="http://schemas.microsoft.com/office/powerpoint/2010/main" val="1536939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475" y="0"/>
            <a:ext cx="12403938" cy="1004710"/>
          </a:xfrm>
          <a:prstGeom prst="rect">
            <a:avLst/>
          </a:prstGeom>
          <a:solidFill>
            <a:srgbClr val="01788B"/>
          </a:solidFill>
          <a:ln>
            <a:solidFill>
              <a:srgbClr val="017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atin typeface="Leelawadee" panose="020B0502040204020203" pitchFamily="34" charset="-34"/>
                <a:cs typeface="Leelawadee" panose="020B0502040204020203" pitchFamily="34" charset="-34"/>
              </a:rPr>
              <a:t>Goal of the VPS Initiative </a:t>
            </a:r>
            <a:endParaRPr lang="en-US" sz="3200" b="1" dirty="0">
              <a:latin typeface="Leelawadee" panose="020B0502040204020203" pitchFamily="34" charset="-34"/>
              <a:cs typeface="Leelawadee" panose="020B0502040204020203" pitchFamily="34" charset="-34"/>
            </a:endParaRPr>
          </a:p>
        </p:txBody>
      </p:sp>
      <p:sp>
        <p:nvSpPr>
          <p:cNvPr id="3" name="TextBox 2"/>
          <p:cNvSpPr txBox="1"/>
          <p:nvPr/>
        </p:nvSpPr>
        <p:spPr>
          <a:xfrm>
            <a:off x="377919" y="1895065"/>
            <a:ext cx="11487150" cy="4103688"/>
          </a:xfrm>
          <a:prstGeom prst="rect">
            <a:avLst/>
          </a:prstGeom>
          <a:noFill/>
        </p:spPr>
        <p:txBody>
          <a:bodyPr wrap="square" rtlCol="0">
            <a:spAutoFit/>
          </a:bodyPr>
          <a:lstStyle/>
          <a:p>
            <a:pPr marL="342900" indent="-342900">
              <a:lnSpc>
                <a:spcPct val="107000"/>
              </a:lnSpc>
              <a:spcAft>
                <a:spcPts val="800"/>
              </a:spcAft>
              <a:buFont typeface="Arial" panose="020B0604020202020204" pitchFamily="34" charset="0"/>
              <a:buChar char="•"/>
            </a:pPr>
            <a:r>
              <a:rPr lang="en-CA" sz="2000" spc="-25" dirty="0">
                <a:solidFill>
                  <a:srgbClr val="14304E"/>
                </a:solidFill>
                <a:latin typeface="Leelawadee" panose="020B0502040204020203" pitchFamily="34" charset="-34"/>
                <a:ea typeface="Calibri" panose="020F0502020204030204" pitchFamily="34" charset="0"/>
                <a:cs typeface="Leelawadee" panose="020B0502040204020203" pitchFamily="34" charset="-34"/>
              </a:rPr>
              <a:t>The OHT-N Volunteer Peer Support initiative will match skilled volunteers with vulnerable older adults experiencing persistent complex problems and conditions.  </a:t>
            </a:r>
          </a:p>
          <a:p>
            <a:pPr marL="342900" indent="-342900">
              <a:lnSpc>
                <a:spcPct val="107000"/>
              </a:lnSpc>
              <a:spcAft>
                <a:spcPts val="800"/>
              </a:spcAft>
              <a:buFont typeface="Arial" panose="020B0604020202020204" pitchFamily="34" charset="0"/>
              <a:buChar char="•"/>
            </a:pPr>
            <a:r>
              <a:rPr lang="en-CA" sz="2000" spc="-25" dirty="0">
                <a:solidFill>
                  <a:srgbClr val="14304E"/>
                </a:solidFill>
                <a:latin typeface="Leelawadee" panose="020B0502040204020203" pitchFamily="34" charset="-34"/>
                <a:ea typeface="Calibri" panose="020F0502020204030204" pitchFamily="34" charset="0"/>
                <a:cs typeface="Leelawadee" panose="020B0502040204020203" pitchFamily="34" charset="-34"/>
              </a:rPr>
              <a:t>The volunteers will be trained </a:t>
            </a:r>
            <a:r>
              <a:rPr lang="en-CA" sz="2000" i="1" spc="-25" dirty="0">
                <a:solidFill>
                  <a:srgbClr val="14304E"/>
                </a:solidFill>
                <a:latin typeface="Leelawadee" panose="020B0502040204020203" pitchFamily="34" charset="-34"/>
                <a:ea typeface="Calibri" panose="020F0502020204030204" pitchFamily="34" charset="0"/>
                <a:cs typeface="Leelawadee" panose="020B0502040204020203" pitchFamily="34" charset="-34"/>
              </a:rPr>
              <a:t>(4-Day Comprehensive Training Sessions)</a:t>
            </a:r>
            <a:r>
              <a:rPr lang="en-CA" sz="2000" spc="-25" dirty="0">
                <a:solidFill>
                  <a:srgbClr val="14304E"/>
                </a:solidFill>
                <a:latin typeface="Leelawadee" panose="020B0502040204020203" pitchFamily="34" charset="-34"/>
                <a:ea typeface="Calibri" panose="020F0502020204030204" pitchFamily="34" charset="0"/>
                <a:cs typeface="Leelawadee" panose="020B0502040204020203" pitchFamily="34" charset="-34"/>
              </a:rPr>
              <a:t> to deliver a consistent and prescribed method of support, known as </a:t>
            </a:r>
            <a:r>
              <a:rPr lang="en-CA" sz="2000" spc="-25" dirty="0" err="1">
                <a:solidFill>
                  <a:srgbClr val="14304E"/>
                </a:solidFill>
                <a:latin typeface="Leelawadee" panose="020B0502040204020203" pitchFamily="34" charset="-34"/>
                <a:ea typeface="Calibri" panose="020F0502020204030204" pitchFamily="34" charset="0"/>
                <a:cs typeface="Leelawadee" panose="020B0502040204020203" pitchFamily="34" charset="-34"/>
              </a:rPr>
              <a:t>WrapAround</a:t>
            </a:r>
            <a:r>
              <a:rPr lang="en-CA" sz="2000" spc="-25" dirty="0">
                <a:solidFill>
                  <a:srgbClr val="14304E"/>
                </a:solidFill>
                <a:latin typeface="Leelawadee" panose="020B0502040204020203" pitchFamily="34" charset="-34"/>
                <a:ea typeface="Calibri" panose="020F0502020204030204" pitchFamily="34" charset="0"/>
                <a:cs typeface="Leelawadee" panose="020B0502040204020203" pitchFamily="34" charset="-34"/>
              </a:rPr>
              <a:t>.  </a:t>
            </a:r>
          </a:p>
          <a:p>
            <a:pPr marL="342900" indent="-342900">
              <a:lnSpc>
                <a:spcPct val="107000"/>
              </a:lnSpc>
              <a:spcAft>
                <a:spcPts val="800"/>
              </a:spcAft>
              <a:buFont typeface="Arial" panose="020B0604020202020204" pitchFamily="34" charset="0"/>
              <a:buChar char="•"/>
            </a:pPr>
            <a:r>
              <a:rPr lang="en-CA" sz="2000" spc="-25" dirty="0">
                <a:solidFill>
                  <a:srgbClr val="14304E"/>
                </a:solidFill>
                <a:latin typeface="Leelawadee" panose="020B0502040204020203" pitchFamily="34" charset="-34"/>
                <a:ea typeface="Calibri" panose="020F0502020204030204" pitchFamily="34" charset="0"/>
                <a:cs typeface="Leelawadee" panose="020B0502040204020203" pitchFamily="34" charset="-34"/>
              </a:rPr>
              <a:t>The older adult and the volunteers will work together, using the High Fidelity </a:t>
            </a:r>
            <a:r>
              <a:rPr lang="en-CA" sz="2000" spc="-25" dirty="0" err="1">
                <a:solidFill>
                  <a:srgbClr val="14304E"/>
                </a:solidFill>
                <a:latin typeface="Leelawadee" panose="020B0502040204020203" pitchFamily="34" charset="-34"/>
                <a:ea typeface="Calibri" panose="020F0502020204030204" pitchFamily="34" charset="0"/>
                <a:cs typeface="Leelawadee" panose="020B0502040204020203" pitchFamily="34" charset="-34"/>
              </a:rPr>
              <a:t>WrapAround</a:t>
            </a:r>
            <a:r>
              <a:rPr lang="en-CA" sz="2000" spc="-25" dirty="0">
                <a:solidFill>
                  <a:srgbClr val="14304E"/>
                </a:solidFill>
                <a:latin typeface="Leelawadee" panose="020B0502040204020203" pitchFamily="34" charset="-34"/>
                <a:ea typeface="Calibri" panose="020F0502020204030204" pitchFamily="34" charset="0"/>
                <a:cs typeface="Leelawadee" panose="020B0502040204020203" pitchFamily="34" charset="-34"/>
              </a:rPr>
              <a:t> method, to form a team of support around the older adult.  These teams will support the older adult to battle social isolation and build on their strengths to find ways to address their needs and goals.  </a:t>
            </a:r>
          </a:p>
          <a:p>
            <a:pPr marL="342900" indent="-342900">
              <a:lnSpc>
                <a:spcPct val="107000"/>
              </a:lnSpc>
              <a:spcAft>
                <a:spcPts val="800"/>
              </a:spcAft>
              <a:buFont typeface="Arial" panose="020B0604020202020204" pitchFamily="34" charset="0"/>
              <a:buChar char="•"/>
            </a:pPr>
            <a:r>
              <a:rPr lang="en-CA" sz="2000" spc="-25" dirty="0">
                <a:solidFill>
                  <a:srgbClr val="14304E"/>
                </a:solidFill>
                <a:latin typeface="Leelawadee" panose="020B0502040204020203" pitchFamily="34" charset="-34"/>
                <a:ea typeface="Calibri" panose="020F0502020204030204" pitchFamily="34" charset="0"/>
                <a:cs typeface="Leelawadee" panose="020B0502040204020203" pitchFamily="34" charset="-34"/>
              </a:rPr>
              <a:t>It is expected that older adults who participate in a </a:t>
            </a:r>
            <a:r>
              <a:rPr lang="en-CA" sz="2000" spc="-25" dirty="0" err="1">
                <a:solidFill>
                  <a:srgbClr val="14304E"/>
                </a:solidFill>
                <a:latin typeface="Leelawadee" panose="020B0502040204020203" pitchFamily="34" charset="-34"/>
                <a:ea typeface="Calibri" panose="020F0502020204030204" pitchFamily="34" charset="0"/>
                <a:cs typeface="Leelawadee" panose="020B0502040204020203" pitchFamily="34" charset="-34"/>
              </a:rPr>
              <a:t>WrapAround</a:t>
            </a:r>
            <a:r>
              <a:rPr lang="en-CA" sz="2000" spc="-25" dirty="0">
                <a:solidFill>
                  <a:srgbClr val="14304E"/>
                </a:solidFill>
                <a:latin typeface="Leelawadee" panose="020B0502040204020203" pitchFamily="34" charset="-34"/>
                <a:ea typeface="Calibri" panose="020F0502020204030204" pitchFamily="34" charset="0"/>
                <a:cs typeface="Leelawadee" panose="020B0502040204020203" pitchFamily="34" charset="-34"/>
              </a:rPr>
              <a:t> process will have developed greater capacity to navigate the service systems and be less reliant on the service systems, due to their larger, informal, social support circle. </a:t>
            </a:r>
            <a:endParaRPr lang="en-CA" sz="2000" dirty="0">
              <a:solidFill>
                <a:srgbClr val="14304E"/>
              </a:solidFill>
              <a:effectLst/>
              <a:latin typeface="Leelawadee" panose="020B0502040204020203" pitchFamily="34" charset="-34"/>
              <a:ea typeface="Calibri" panose="020F0502020204030204" pitchFamily="34" charset="0"/>
              <a:cs typeface="Leelawadee" panose="020B0502040204020203" pitchFamily="34" charset="-34"/>
            </a:endParaRPr>
          </a:p>
          <a:p>
            <a:endParaRPr lang="en-US" sz="2000" dirty="0">
              <a:solidFill>
                <a:srgbClr val="14304E"/>
              </a:solidFill>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1577933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475" y="0"/>
            <a:ext cx="12403938" cy="1004710"/>
          </a:xfrm>
          <a:prstGeom prst="rect">
            <a:avLst/>
          </a:prstGeom>
          <a:solidFill>
            <a:srgbClr val="01788B"/>
          </a:solidFill>
          <a:ln>
            <a:solidFill>
              <a:srgbClr val="017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atin typeface="Leelawadee" panose="020B0502040204020203" pitchFamily="34" charset="-34"/>
                <a:cs typeface="Leelawadee" panose="020B0502040204020203" pitchFamily="34" charset="-34"/>
              </a:rPr>
              <a:t>Expected Impact of the Volunteer Peer Support Program</a:t>
            </a:r>
            <a:endParaRPr lang="en-US" sz="3200" b="1" dirty="0">
              <a:latin typeface="Leelawadee" panose="020B0502040204020203" pitchFamily="34" charset="-34"/>
              <a:cs typeface="Leelawadee" panose="020B0502040204020203" pitchFamily="34" charset="-34"/>
            </a:endParaRPr>
          </a:p>
        </p:txBody>
      </p:sp>
      <p:sp>
        <p:nvSpPr>
          <p:cNvPr id="3" name="TextBox 2"/>
          <p:cNvSpPr txBox="1"/>
          <p:nvPr/>
        </p:nvSpPr>
        <p:spPr>
          <a:xfrm>
            <a:off x="377919" y="1353530"/>
            <a:ext cx="11487150" cy="5392887"/>
          </a:xfrm>
          <a:prstGeom prst="rect">
            <a:avLst/>
          </a:prstGeom>
          <a:noFill/>
        </p:spPr>
        <p:txBody>
          <a:bodyPr wrap="square" rtlCol="0">
            <a:spAutoFit/>
          </a:bodyPr>
          <a:lstStyle/>
          <a:p>
            <a:pPr marL="342900" lvl="0" indent="-342900">
              <a:lnSpc>
                <a:spcPct val="107000"/>
              </a:lnSpc>
              <a:spcAft>
                <a:spcPts val="0"/>
              </a:spcAft>
              <a:buFont typeface="Symbol" panose="05050102010706020507" pitchFamily="18" charset="2"/>
              <a:buChar char=""/>
            </a:pPr>
            <a:r>
              <a:rPr lang="en-CA" sz="1650" spc="-25" dirty="0">
                <a:solidFill>
                  <a:srgbClr val="14304E"/>
                </a:solidFill>
                <a:latin typeface="Leelawadee" panose="020B0502040204020203" pitchFamily="34" charset="-34"/>
                <a:ea typeface="Calibri" panose="020F0502020204030204" pitchFamily="34" charset="0"/>
                <a:cs typeface="Leelawadee" panose="020B0502040204020203" pitchFamily="34" charset="-34"/>
              </a:rPr>
              <a:t>Increased capacity of patients/families/caregivers to participate in their own care planning and self-care to complement services provided by formal health and social service teams</a:t>
            </a:r>
          </a:p>
          <a:p>
            <a:pPr lvl="0">
              <a:lnSpc>
                <a:spcPct val="107000"/>
              </a:lnSpc>
              <a:spcAft>
                <a:spcPts val="0"/>
              </a:spcAft>
            </a:pPr>
            <a:endParaRPr lang="en-CA" sz="1650" dirty="0">
              <a:solidFill>
                <a:srgbClr val="14304E"/>
              </a:solidFill>
              <a:latin typeface="Leelawadee" panose="020B0502040204020203" pitchFamily="34" charset="-34"/>
              <a:ea typeface="Calibri" panose="020F0502020204030204" pitchFamily="34" charset="0"/>
              <a:cs typeface="Leelawadee" panose="020B0502040204020203" pitchFamily="34" charset="-34"/>
            </a:endParaRPr>
          </a:p>
          <a:p>
            <a:pPr marL="342900" lvl="0" indent="-342900">
              <a:lnSpc>
                <a:spcPct val="107000"/>
              </a:lnSpc>
              <a:spcAft>
                <a:spcPts val="0"/>
              </a:spcAft>
              <a:buFont typeface="Symbol" panose="05050102010706020507" pitchFamily="18" charset="2"/>
              <a:buChar char=""/>
            </a:pPr>
            <a:r>
              <a:rPr lang="en-CA" sz="1650" spc="-25" dirty="0">
                <a:solidFill>
                  <a:srgbClr val="14304E"/>
                </a:solidFill>
                <a:latin typeface="Leelawadee" panose="020B0502040204020203" pitchFamily="34" charset="-34"/>
                <a:ea typeface="Calibri" panose="020F0502020204030204" pitchFamily="34" charset="0"/>
                <a:cs typeface="Leelawadee" panose="020B0502040204020203" pitchFamily="34" charset="-34"/>
              </a:rPr>
              <a:t>Improved experience of vulnerable individuals and families by providing volunteer-based supports to contribute to timely access and more effective transitions</a:t>
            </a:r>
          </a:p>
          <a:p>
            <a:pPr lvl="0">
              <a:lnSpc>
                <a:spcPct val="107000"/>
              </a:lnSpc>
              <a:spcAft>
                <a:spcPts val="0"/>
              </a:spcAft>
            </a:pPr>
            <a:endParaRPr lang="en-CA" sz="1650" dirty="0">
              <a:solidFill>
                <a:srgbClr val="14304E"/>
              </a:solidFill>
              <a:latin typeface="Leelawadee" panose="020B0502040204020203" pitchFamily="34" charset="-34"/>
              <a:ea typeface="Calibri" panose="020F0502020204030204" pitchFamily="34" charset="0"/>
              <a:cs typeface="Leelawadee" panose="020B0502040204020203" pitchFamily="34" charset="-34"/>
            </a:endParaRPr>
          </a:p>
          <a:p>
            <a:pPr marL="342900" lvl="0" indent="-342900">
              <a:lnSpc>
                <a:spcPct val="107000"/>
              </a:lnSpc>
              <a:spcAft>
                <a:spcPts val="0"/>
              </a:spcAft>
              <a:buFont typeface="Symbol" panose="05050102010706020507" pitchFamily="18" charset="2"/>
              <a:buChar char=""/>
            </a:pPr>
            <a:r>
              <a:rPr lang="en-CA" sz="1650" spc="-25" dirty="0">
                <a:solidFill>
                  <a:srgbClr val="14304E"/>
                </a:solidFill>
                <a:latin typeface="Leelawadee" panose="020B0502040204020203" pitchFamily="34" charset="-34"/>
                <a:ea typeface="Calibri" panose="020F0502020204030204" pitchFamily="34" charset="0"/>
                <a:cs typeface="Leelawadee" panose="020B0502040204020203" pitchFamily="34" charset="-34"/>
              </a:rPr>
              <a:t>A new referral option for primary care providers/health care teams to refer to </a:t>
            </a:r>
          </a:p>
          <a:p>
            <a:pPr lvl="0">
              <a:lnSpc>
                <a:spcPct val="107000"/>
              </a:lnSpc>
              <a:spcAft>
                <a:spcPts val="0"/>
              </a:spcAft>
            </a:pPr>
            <a:endParaRPr lang="en-CA" sz="1650" dirty="0">
              <a:solidFill>
                <a:srgbClr val="14304E"/>
              </a:solidFill>
              <a:latin typeface="Leelawadee" panose="020B0502040204020203" pitchFamily="34" charset="-34"/>
              <a:ea typeface="Calibri" panose="020F0502020204030204" pitchFamily="34" charset="0"/>
              <a:cs typeface="Leelawadee" panose="020B0502040204020203" pitchFamily="34" charset="-34"/>
            </a:endParaRPr>
          </a:p>
          <a:p>
            <a:pPr marL="342900" lvl="0" indent="-342900">
              <a:lnSpc>
                <a:spcPct val="107000"/>
              </a:lnSpc>
              <a:spcAft>
                <a:spcPts val="0"/>
              </a:spcAft>
              <a:buFont typeface="Symbol" panose="05050102010706020507" pitchFamily="18" charset="2"/>
              <a:buChar char=""/>
            </a:pPr>
            <a:r>
              <a:rPr lang="en-CA" sz="1650" spc="-25" dirty="0">
                <a:solidFill>
                  <a:srgbClr val="14304E"/>
                </a:solidFill>
                <a:latin typeface="Leelawadee" panose="020B0502040204020203" pitchFamily="34" charset="-34"/>
                <a:ea typeface="Calibri" panose="020F0502020204030204" pitchFamily="34" charset="0"/>
                <a:cs typeface="Leelawadee" panose="020B0502040204020203" pitchFamily="34" charset="-34"/>
              </a:rPr>
              <a:t>Community and inter-personal connections that mitigate social isolation and loneliness which can contribute to system delays through unnecessary, repeat and frequent use of primary care/ED/EMS services and can prolong hospital stays</a:t>
            </a:r>
          </a:p>
          <a:p>
            <a:pPr lvl="0">
              <a:lnSpc>
                <a:spcPct val="107000"/>
              </a:lnSpc>
              <a:spcAft>
                <a:spcPts val="0"/>
              </a:spcAft>
            </a:pPr>
            <a:endParaRPr lang="en-CA" sz="1650" dirty="0">
              <a:solidFill>
                <a:srgbClr val="14304E"/>
              </a:solidFill>
              <a:latin typeface="Leelawadee" panose="020B0502040204020203" pitchFamily="34" charset="-34"/>
              <a:ea typeface="Calibri" panose="020F0502020204030204" pitchFamily="34" charset="0"/>
              <a:cs typeface="Leelawadee" panose="020B0502040204020203" pitchFamily="34" charset="-34"/>
            </a:endParaRPr>
          </a:p>
          <a:p>
            <a:pPr marL="342900" lvl="0" indent="-342900">
              <a:lnSpc>
                <a:spcPct val="107000"/>
              </a:lnSpc>
              <a:spcAft>
                <a:spcPts val="0"/>
              </a:spcAft>
              <a:buFont typeface="Symbol" panose="05050102010706020507" pitchFamily="18" charset="2"/>
              <a:buChar char=""/>
            </a:pPr>
            <a:r>
              <a:rPr lang="en-CA" sz="1650" spc="-25" dirty="0">
                <a:solidFill>
                  <a:srgbClr val="14304E"/>
                </a:solidFill>
                <a:latin typeface="Leelawadee" panose="020B0502040204020203" pitchFamily="34" charset="-34"/>
                <a:ea typeface="Calibri" panose="020F0502020204030204" pitchFamily="34" charset="0"/>
                <a:cs typeface="Leelawadee" panose="020B0502040204020203" pitchFamily="34" charset="-34"/>
              </a:rPr>
              <a:t>Increased capacity of both health and social service systems to offer a more seamless experience for patients/families/caregivers by contributing to early referral/connection/access and providing support for patients/families/caregivers during service changes and health transitions </a:t>
            </a:r>
          </a:p>
          <a:p>
            <a:pPr lvl="0">
              <a:lnSpc>
                <a:spcPct val="107000"/>
              </a:lnSpc>
              <a:spcAft>
                <a:spcPts val="0"/>
              </a:spcAft>
            </a:pPr>
            <a:endParaRPr lang="en-CA" sz="1650" dirty="0">
              <a:solidFill>
                <a:srgbClr val="14304E"/>
              </a:solidFill>
              <a:latin typeface="Leelawadee" panose="020B0502040204020203" pitchFamily="34" charset="-34"/>
              <a:ea typeface="Calibri" panose="020F0502020204030204" pitchFamily="34" charset="0"/>
              <a:cs typeface="Leelawadee" panose="020B0502040204020203" pitchFamily="34" charset="-34"/>
            </a:endParaRPr>
          </a:p>
          <a:p>
            <a:pPr marL="342900" lvl="0" indent="-342900">
              <a:lnSpc>
                <a:spcPct val="107000"/>
              </a:lnSpc>
              <a:spcAft>
                <a:spcPts val="0"/>
              </a:spcAft>
              <a:buFont typeface="Symbol" panose="05050102010706020507" pitchFamily="18" charset="2"/>
              <a:buChar char=""/>
            </a:pPr>
            <a:r>
              <a:rPr lang="en-CA" sz="1650" spc="-25" dirty="0">
                <a:solidFill>
                  <a:srgbClr val="14304E"/>
                </a:solidFill>
                <a:latin typeface="Leelawadee" panose="020B0502040204020203" pitchFamily="34" charset="-34"/>
                <a:ea typeface="Calibri" panose="020F0502020204030204" pitchFamily="34" charset="0"/>
                <a:cs typeface="Leelawadee" panose="020B0502040204020203" pitchFamily="34" charset="-34"/>
              </a:rPr>
              <a:t>Increased rich volunteer opportunities across the County</a:t>
            </a:r>
          </a:p>
          <a:p>
            <a:pPr lvl="0">
              <a:lnSpc>
                <a:spcPct val="107000"/>
              </a:lnSpc>
              <a:spcAft>
                <a:spcPts val="0"/>
              </a:spcAft>
            </a:pPr>
            <a:endParaRPr lang="en-CA" sz="1650" dirty="0">
              <a:solidFill>
                <a:srgbClr val="14304E"/>
              </a:solidFill>
              <a:latin typeface="Leelawadee" panose="020B0502040204020203" pitchFamily="34" charset="-34"/>
              <a:ea typeface="Calibri" panose="020F0502020204030204" pitchFamily="34" charset="0"/>
              <a:cs typeface="Leelawadee" panose="020B0502040204020203" pitchFamily="34" charset="-34"/>
            </a:endParaRPr>
          </a:p>
          <a:p>
            <a:pPr marL="342900" lvl="0" indent="-342900">
              <a:lnSpc>
                <a:spcPct val="107000"/>
              </a:lnSpc>
              <a:spcAft>
                <a:spcPts val="800"/>
              </a:spcAft>
              <a:buFont typeface="Symbol" panose="05050102010706020507" pitchFamily="18" charset="2"/>
              <a:buChar char=""/>
            </a:pPr>
            <a:r>
              <a:rPr lang="en-CA" sz="1650" spc="-25" dirty="0">
                <a:solidFill>
                  <a:srgbClr val="14304E"/>
                </a:solidFill>
                <a:latin typeface="Leelawadee" panose="020B0502040204020203" pitchFamily="34" charset="-34"/>
                <a:ea typeface="Calibri" panose="020F0502020204030204" pitchFamily="34" charset="0"/>
                <a:cs typeface="Leelawadee" panose="020B0502040204020203" pitchFamily="34" charset="-34"/>
              </a:rPr>
              <a:t>Support provincial objective of increasing timely access to services including primary care</a:t>
            </a:r>
            <a:endParaRPr lang="en-CA" sz="1650" dirty="0">
              <a:solidFill>
                <a:srgbClr val="14304E"/>
              </a:solidFill>
              <a:effectLst/>
              <a:latin typeface="Leelawadee" panose="020B0502040204020203" pitchFamily="34" charset="-34"/>
              <a:ea typeface="Calibri" panose="020F0502020204030204" pitchFamily="34" charset="0"/>
              <a:cs typeface="Leelawadee" panose="020B0502040204020203" pitchFamily="34" charset="-34"/>
            </a:endParaRPr>
          </a:p>
          <a:p>
            <a:endParaRPr lang="en-US" sz="2000" dirty="0">
              <a:solidFill>
                <a:srgbClr val="14304E"/>
              </a:solidFill>
              <a:latin typeface="Leelawadee UI" panose="020B0502040204020203" pitchFamily="34" charset="-34"/>
              <a:cs typeface="Leelawadee UI" panose="020B0502040204020203" pitchFamily="34" charset="-34"/>
            </a:endParaRPr>
          </a:p>
        </p:txBody>
      </p:sp>
    </p:spTree>
    <p:extLst>
      <p:ext uri="{BB962C8B-B14F-4D97-AF65-F5344CB8AC3E}">
        <p14:creationId xmlns:p14="http://schemas.microsoft.com/office/powerpoint/2010/main" val="817208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C47C7F-9AF8-C0CB-2728-7BB6ACE75D54}"/>
              </a:ext>
            </a:extLst>
          </p:cNvPr>
          <p:cNvSpPr txBox="1"/>
          <p:nvPr/>
        </p:nvSpPr>
        <p:spPr>
          <a:xfrm>
            <a:off x="1122348" y="1587074"/>
            <a:ext cx="9947304" cy="2585323"/>
          </a:xfrm>
          <a:prstGeom prst="rect">
            <a:avLst/>
          </a:prstGeom>
          <a:noFill/>
        </p:spPr>
        <p:txBody>
          <a:bodyPr wrap="square">
            <a:spAutoFit/>
          </a:bodyPr>
          <a:lstStyle/>
          <a:p>
            <a:pPr indent="-228600">
              <a:lnSpc>
                <a:spcPct val="90000"/>
              </a:lnSpc>
              <a:buFont typeface="Arial" panose="020B0604020202020204" pitchFamily="34" charset="0"/>
              <a:buChar char="•"/>
            </a:pPr>
            <a:r>
              <a:rPr lang="en-US" sz="1800">
                <a:solidFill>
                  <a:srgbClr val="14304E"/>
                </a:solidFill>
                <a:latin typeface="Leelawadee" panose="020B0502040204020203" pitchFamily="34" charset="-34"/>
                <a:cs typeface="Leelawadee" panose="020B0502040204020203" pitchFamily="34" charset="-34"/>
              </a:rPr>
              <a:t>An older adults/family driven, team based and holistic planning process that develops one individualized and integrated plan. </a:t>
            </a:r>
          </a:p>
          <a:p>
            <a:pPr>
              <a:lnSpc>
                <a:spcPct val="90000"/>
              </a:lnSpc>
            </a:pPr>
            <a:endParaRPr lang="en-US" sz="1800">
              <a:solidFill>
                <a:srgbClr val="14304E"/>
              </a:solidFill>
              <a:latin typeface="Leelawadee" panose="020B0502040204020203" pitchFamily="34" charset="-34"/>
              <a:cs typeface="Leelawadee" panose="020B0502040204020203" pitchFamily="34" charset="-34"/>
            </a:endParaRPr>
          </a:p>
          <a:p>
            <a:pPr indent="-228600">
              <a:lnSpc>
                <a:spcPct val="90000"/>
              </a:lnSpc>
              <a:buFont typeface="Arial" panose="020B0604020202020204" pitchFamily="34" charset="0"/>
              <a:buChar char="•"/>
            </a:pPr>
            <a:r>
              <a:rPr lang="en-US" sz="1800">
                <a:solidFill>
                  <a:srgbClr val="14304E"/>
                </a:solidFill>
                <a:latin typeface="Leelawadee" panose="020B0502040204020203" pitchFamily="34" charset="-34"/>
                <a:cs typeface="Leelawadee" panose="020B0502040204020203" pitchFamily="34" charset="-34"/>
              </a:rPr>
              <a:t>Builds on the strengths of the older adult and their team members</a:t>
            </a:r>
          </a:p>
          <a:p>
            <a:pPr>
              <a:lnSpc>
                <a:spcPct val="90000"/>
              </a:lnSpc>
            </a:pPr>
            <a:endParaRPr lang="en-US" sz="1800">
              <a:solidFill>
                <a:srgbClr val="14304E"/>
              </a:solidFill>
              <a:latin typeface="Leelawadee" panose="020B0502040204020203" pitchFamily="34" charset="-34"/>
              <a:cs typeface="Leelawadee" panose="020B0502040204020203" pitchFamily="34" charset="-34"/>
            </a:endParaRPr>
          </a:p>
          <a:p>
            <a:pPr indent="-228600">
              <a:lnSpc>
                <a:spcPct val="90000"/>
              </a:lnSpc>
              <a:buFont typeface="Arial" panose="020B0604020202020204" pitchFamily="34" charset="0"/>
              <a:buChar char="•"/>
            </a:pPr>
            <a:r>
              <a:rPr lang="en-US" sz="1800">
                <a:solidFill>
                  <a:srgbClr val="14304E"/>
                </a:solidFill>
                <a:latin typeface="Leelawadee" panose="020B0502040204020203" pitchFamily="34" charset="-34"/>
                <a:cs typeface="Leelawadee" panose="020B0502040204020203" pitchFamily="34" charset="-34"/>
              </a:rPr>
              <a:t>Develops strategies that the entire team takes on to effectively address the needs identified by the older adult on a daily basis. </a:t>
            </a:r>
          </a:p>
          <a:p>
            <a:pPr>
              <a:lnSpc>
                <a:spcPct val="90000"/>
              </a:lnSpc>
            </a:pPr>
            <a:endParaRPr lang="en-US" sz="1800">
              <a:solidFill>
                <a:srgbClr val="14304E"/>
              </a:solidFill>
              <a:latin typeface="Leelawadee" panose="020B0502040204020203" pitchFamily="34" charset="-34"/>
              <a:cs typeface="Leelawadee" panose="020B0502040204020203" pitchFamily="34" charset="-34"/>
            </a:endParaRPr>
          </a:p>
          <a:p>
            <a:pPr indent="-228600">
              <a:lnSpc>
                <a:spcPct val="90000"/>
              </a:lnSpc>
              <a:buFont typeface="Arial" panose="020B0604020202020204" pitchFamily="34" charset="0"/>
              <a:buChar char="•"/>
            </a:pPr>
            <a:r>
              <a:rPr lang="en-US" sz="1800">
                <a:solidFill>
                  <a:srgbClr val="14304E"/>
                </a:solidFill>
                <a:latin typeface="Leelawadee" panose="020B0502040204020203" pitchFamily="34" charset="-34"/>
                <a:cs typeface="Leelawadee" panose="020B0502040204020203" pitchFamily="34" charset="-34"/>
              </a:rPr>
              <a:t>This process blends the older adult’s formal services and natural supports into one team that work together to support the implementation of the older adults plan. </a:t>
            </a:r>
            <a:endParaRPr lang="en-US" sz="1800" dirty="0">
              <a:solidFill>
                <a:srgbClr val="14304E"/>
              </a:solidFill>
              <a:latin typeface="Leelawadee" panose="020B0502040204020203" pitchFamily="34" charset="-34"/>
              <a:cs typeface="Leelawadee" panose="020B0502040204020203" pitchFamily="34" charset="-34"/>
            </a:endParaRPr>
          </a:p>
        </p:txBody>
      </p:sp>
      <p:sp>
        <p:nvSpPr>
          <p:cNvPr id="4" name="Rectangle 3">
            <a:extLst>
              <a:ext uri="{FF2B5EF4-FFF2-40B4-BE49-F238E27FC236}">
                <a16:creationId xmlns:a16="http://schemas.microsoft.com/office/drawing/2014/main" id="{4EEE989D-5AC1-3B5B-1B63-4D5A8A3B1594}"/>
              </a:ext>
            </a:extLst>
          </p:cNvPr>
          <p:cNvSpPr/>
          <p:nvPr/>
        </p:nvSpPr>
        <p:spPr>
          <a:xfrm>
            <a:off x="-80475" y="0"/>
            <a:ext cx="12403938" cy="1004710"/>
          </a:xfrm>
          <a:prstGeom prst="rect">
            <a:avLst/>
          </a:prstGeom>
          <a:solidFill>
            <a:srgbClr val="01788B"/>
          </a:solidFill>
          <a:ln>
            <a:solidFill>
              <a:srgbClr val="017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bg1"/>
                </a:solidFill>
                <a:latin typeface="Leelawadee" panose="020B0502040204020203" pitchFamily="34" charset="-34"/>
                <a:cs typeface="Leelawadee" panose="020B0502040204020203" pitchFamily="34" charset="-34"/>
              </a:rPr>
              <a:t>The WrapAround Process</a:t>
            </a:r>
            <a:endParaRPr lang="en-US" sz="3200" b="1" dirty="0">
              <a:solidFill>
                <a:schemeClr val="bg1"/>
              </a:solidFill>
              <a:latin typeface="Leelawadee" panose="020B0502040204020203" pitchFamily="34" charset="-34"/>
              <a:cs typeface="Leelawadee" panose="020B0502040204020203" pitchFamily="34" charset="-34"/>
            </a:endParaRPr>
          </a:p>
        </p:txBody>
      </p:sp>
      <p:pic>
        <p:nvPicPr>
          <p:cNvPr id="2050" name="Picture 2">
            <a:extLst>
              <a:ext uri="{FF2B5EF4-FFF2-40B4-BE49-F238E27FC236}">
                <a16:creationId xmlns:a16="http://schemas.microsoft.com/office/drawing/2014/main" id="{28C46DC7-1EA9-A465-79C5-833E8DAC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2920051" y="4506844"/>
            <a:ext cx="3097043" cy="20630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a:extLst>
              <a:ext uri="{FF2B5EF4-FFF2-40B4-BE49-F238E27FC236}">
                <a16:creationId xmlns:a16="http://schemas.microsoft.com/office/drawing/2014/main" id="{E4404E34-B626-67E2-7D3F-89F47E46345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6265141" y="4506844"/>
            <a:ext cx="3097043" cy="206340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39DF2F3F-A436-AC50-B6F4-832527379239}"/>
              </a:ext>
            </a:extLst>
          </p:cNvPr>
          <p:cNvSpPr/>
          <p:nvPr/>
        </p:nvSpPr>
        <p:spPr>
          <a:xfrm>
            <a:off x="-106680" y="6653779"/>
            <a:ext cx="12405360" cy="203317"/>
          </a:xfrm>
          <a:prstGeom prst="rect">
            <a:avLst/>
          </a:prstGeom>
          <a:solidFill>
            <a:srgbClr val="01788B"/>
          </a:solidFill>
          <a:ln>
            <a:solidFill>
              <a:srgbClr val="0178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5132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1DF92F-A3D7-A53B-E133-93D89198850B}"/>
              </a:ext>
            </a:extLst>
          </p:cNvPr>
          <p:cNvSpPr/>
          <p:nvPr/>
        </p:nvSpPr>
        <p:spPr>
          <a:xfrm>
            <a:off x="648929" y="629266"/>
            <a:ext cx="3505495" cy="1622321"/>
          </a:xfrm>
          <a:prstGeom prst="rect">
            <a:avLst/>
          </a:prstGeom>
          <a:solidFill>
            <a:srgbClr val="01788B"/>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gn="ctr">
              <a:lnSpc>
                <a:spcPct val="90000"/>
              </a:lnSpc>
              <a:spcBef>
                <a:spcPct val="0"/>
              </a:spcBef>
              <a:spcAft>
                <a:spcPts val="600"/>
              </a:spcAft>
            </a:pPr>
            <a:r>
              <a:rPr lang="en-US" sz="3200" b="1" kern="1200" dirty="0">
                <a:solidFill>
                  <a:schemeClr val="bg1"/>
                </a:solidFill>
                <a:latin typeface="Leelawadee" panose="020B0502040204020203" pitchFamily="34" charset="-34"/>
                <a:ea typeface="+mj-ea"/>
                <a:cs typeface="Leelawadee" panose="020B0502040204020203" pitchFamily="34" charset="-34"/>
              </a:rPr>
              <a:t>How Does The </a:t>
            </a:r>
            <a:r>
              <a:rPr lang="en-US" sz="3200" b="1" kern="1200" dirty="0" err="1">
                <a:solidFill>
                  <a:schemeClr val="bg1"/>
                </a:solidFill>
                <a:latin typeface="Leelawadee" panose="020B0502040204020203" pitchFamily="34" charset="-34"/>
                <a:ea typeface="+mj-ea"/>
                <a:cs typeface="Leelawadee" panose="020B0502040204020203" pitchFamily="34" charset="-34"/>
              </a:rPr>
              <a:t>WrapAround</a:t>
            </a:r>
            <a:r>
              <a:rPr lang="en-US" sz="3200" b="1" kern="1200" dirty="0">
                <a:solidFill>
                  <a:schemeClr val="bg1"/>
                </a:solidFill>
                <a:latin typeface="Leelawadee" panose="020B0502040204020203" pitchFamily="34" charset="-34"/>
                <a:ea typeface="+mj-ea"/>
                <a:cs typeface="Leelawadee" panose="020B0502040204020203" pitchFamily="34" charset="-34"/>
              </a:rPr>
              <a:t> Process Work?</a:t>
            </a:r>
          </a:p>
        </p:txBody>
      </p:sp>
      <p:sp>
        <p:nvSpPr>
          <p:cNvPr id="4" name="TextBox 3">
            <a:extLst>
              <a:ext uri="{FF2B5EF4-FFF2-40B4-BE49-F238E27FC236}">
                <a16:creationId xmlns:a16="http://schemas.microsoft.com/office/drawing/2014/main" id="{2E61215A-2FEE-8ADA-0495-D54A10C6DF7F}"/>
              </a:ext>
            </a:extLst>
          </p:cNvPr>
          <p:cNvSpPr txBox="1"/>
          <p:nvPr/>
        </p:nvSpPr>
        <p:spPr>
          <a:xfrm>
            <a:off x="648931" y="2438401"/>
            <a:ext cx="3505494" cy="3215779"/>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altLang="en-US" sz="1500" b="1" dirty="0">
                <a:solidFill>
                  <a:schemeClr val="accent6"/>
                </a:solidFill>
                <a:latin typeface="Leelawadee" panose="020B0502040204020203" pitchFamily="34" charset="-34"/>
                <a:cs typeface="Leelawadee" panose="020B0502040204020203" pitchFamily="34" charset="-34"/>
              </a:rPr>
              <a:t>THE FACILITATOR ASSISTS THE OLDER ADULT IN IDENTIFYING THEIR:</a:t>
            </a:r>
            <a:endParaRPr lang="en-US" altLang="en-US" sz="1500" b="1" dirty="0">
              <a:latin typeface="Leelawadee" panose="020B0502040204020203" pitchFamily="34" charset="-34"/>
              <a:cs typeface="Leelawadee" panose="020B0502040204020203" pitchFamily="34" charset="-34"/>
            </a:endParaRPr>
          </a:p>
          <a:p>
            <a:pPr marL="742950" lvl="1" indent="-228600">
              <a:lnSpc>
                <a:spcPct val="90000"/>
              </a:lnSpc>
              <a:spcAft>
                <a:spcPts val="600"/>
              </a:spcAft>
              <a:buFont typeface="Arial" panose="020B0604020202020204" pitchFamily="34" charset="0"/>
              <a:buChar char="•"/>
            </a:pPr>
            <a:r>
              <a:rPr lang="en-US" altLang="en-US" sz="1500" dirty="0">
                <a:solidFill>
                  <a:srgbClr val="14304E"/>
                </a:solidFill>
                <a:latin typeface="Leelawadee" panose="020B0502040204020203" pitchFamily="34" charset="-34"/>
                <a:cs typeface="Leelawadee" panose="020B0502040204020203" pitchFamily="34" charset="-34"/>
              </a:rPr>
              <a:t>Hopes and Dreams or their vision of a better life</a:t>
            </a:r>
          </a:p>
          <a:p>
            <a:pPr marL="742950" lvl="1" indent="-228600">
              <a:lnSpc>
                <a:spcPct val="90000"/>
              </a:lnSpc>
              <a:spcAft>
                <a:spcPts val="600"/>
              </a:spcAft>
              <a:buFont typeface="Arial" panose="020B0604020202020204" pitchFamily="34" charset="0"/>
              <a:buChar char="•"/>
            </a:pPr>
            <a:r>
              <a:rPr lang="en-US" altLang="en-US" sz="1500" dirty="0">
                <a:solidFill>
                  <a:srgbClr val="14304E"/>
                </a:solidFill>
                <a:latin typeface="Leelawadee" panose="020B0502040204020203" pitchFamily="34" charset="-34"/>
                <a:cs typeface="Leelawadee" panose="020B0502040204020203" pitchFamily="34" charset="-34"/>
              </a:rPr>
              <a:t>Strengths and Older Adult Culture </a:t>
            </a:r>
          </a:p>
          <a:p>
            <a:pPr marL="742950" lvl="1" indent="-228600">
              <a:lnSpc>
                <a:spcPct val="90000"/>
              </a:lnSpc>
              <a:spcAft>
                <a:spcPts val="600"/>
              </a:spcAft>
              <a:buFont typeface="Arial" panose="020B0604020202020204" pitchFamily="34" charset="0"/>
              <a:buChar char="•"/>
            </a:pPr>
            <a:r>
              <a:rPr lang="en-US" altLang="en-US" sz="1500" dirty="0">
                <a:solidFill>
                  <a:srgbClr val="14304E"/>
                </a:solidFill>
                <a:latin typeface="Leelawadee" panose="020B0502040204020203" pitchFamily="34" charset="-34"/>
                <a:cs typeface="Leelawadee" panose="020B0502040204020203" pitchFamily="34" charset="-34"/>
              </a:rPr>
              <a:t>Long Term Goals and the key needs that must be addressed to achieve them </a:t>
            </a:r>
          </a:p>
          <a:p>
            <a:pPr marL="742950" lvl="1" indent="-228600">
              <a:lnSpc>
                <a:spcPct val="90000"/>
              </a:lnSpc>
              <a:spcAft>
                <a:spcPts val="600"/>
              </a:spcAft>
              <a:buFont typeface="Arial" panose="020B0604020202020204" pitchFamily="34" charset="0"/>
              <a:buChar char="•"/>
            </a:pPr>
            <a:r>
              <a:rPr lang="en-US" altLang="en-US" sz="1500" dirty="0">
                <a:solidFill>
                  <a:srgbClr val="14304E"/>
                </a:solidFill>
                <a:latin typeface="Leelawadee" panose="020B0502040204020203" pitchFamily="34" charset="-34"/>
                <a:cs typeface="Leelawadee" panose="020B0502040204020203" pitchFamily="34" charset="-34"/>
              </a:rPr>
              <a:t>People whom they want to be on their </a:t>
            </a:r>
            <a:r>
              <a:rPr lang="en-US" altLang="en-US" sz="1500" dirty="0" err="1">
                <a:solidFill>
                  <a:srgbClr val="14304E"/>
                </a:solidFill>
                <a:latin typeface="Leelawadee" panose="020B0502040204020203" pitchFamily="34" charset="-34"/>
                <a:cs typeface="Leelawadee" panose="020B0502040204020203" pitchFamily="34" charset="-34"/>
              </a:rPr>
              <a:t>WrapAround</a:t>
            </a:r>
            <a:r>
              <a:rPr lang="en-US" altLang="en-US" sz="1500" dirty="0">
                <a:solidFill>
                  <a:srgbClr val="14304E"/>
                </a:solidFill>
                <a:latin typeface="Leelawadee" panose="020B0502040204020203" pitchFamily="34" charset="-34"/>
                <a:cs typeface="Leelawadee" panose="020B0502040204020203" pitchFamily="34" charset="-34"/>
              </a:rPr>
              <a:t> Team; they can choose to include their friends, extended family, community support people and professional services providers with whom they are involved. </a:t>
            </a:r>
          </a:p>
        </p:txBody>
      </p:sp>
      <p:sp>
        <p:nvSpPr>
          <p:cNvPr id="14"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Diagram&#10;&#10;Description automatically generated">
            <a:extLst>
              <a:ext uri="{FF2B5EF4-FFF2-40B4-BE49-F238E27FC236}">
                <a16:creationId xmlns:a16="http://schemas.microsoft.com/office/drawing/2014/main" id="{C9EC5580-1E93-81E7-D392-8EA807E8106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405862" y="1170128"/>
            <a:ext cx="6019331" cy="4514498"/>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5792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E8AA82A9715A449A2039E8E1261770" ma:contentTypeVersion="2" ma:contentTypeDescription="Create a new document." ma:contentTypeScope="" ma:versionID="8bbc877d1507a267d6eda3256cd06e55">
  <xsd:schema xmlns:xsd="http://www.w3.org/2001/XMLSchema" xmlns:xs="http://www.w3.org/2001/XMLSchema" xmlns:p="http://schemas.microsoft.com/office/2006/metadata/properties" xmlns:ns3="483feb97-c34e-4b4f-b8c4-cac15714939e" targetNamespace="http://schemas.microsoft.com/office/2006/metadata/properties" ma:root="true" ma:fieldsID="d26f52ef2f6ece352a8c838a25c76ec8" ns3:_="">
    <xsd:import namespace="483feb97-c34e-4b4f-b8c4-cac15714939e"/>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feb97-c34e-4b4f-b8c4-cac15714939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E86E43-80F9-48A0-BA8F-960594DBE03C}">
  <ds:schemaRefs>
    <ds:schemaRef ds:uri="http://schemas.microsoft.com/sharepoint/v3/contenttype/forms"/>
  </ds:schemaRefs>
</ds:datastoreItem>
</file>

<file path=customXml/itemProps2.xml><?xml version="1.0" encoding="utf-8"?>
<ds:datastoreItem xmlns:ds="http://schemas.openxmlformats.org/officeDocument/2006/customXml" ds:itemID="{6C3D579F-DECA-4CF7-95B7-C7BEAD65423F}">
  <ds:schemaRefs>
    <ds:schemaRef ds:uri="http://schemas.microsoft.com/office/2006/metadata/properties"/>
    <ds:schemaRef ds:uri="http://schemas.openxmlformats.org/package/2006/metadata/core-properties"/>
    <ds:schemaRef ds:uri="483feb97-c34e-4b4f-b8c4-cac15714939e"/>
    <ds:schemaRef ds:uri="http://purl.org/dc/elements/1.1/"/>
    <ds:schemaRef ds:uri="http://purl.org/dc/terms/"/>
    <ds:schemaRef ds:uri="http://purl.org/dc/dcmitype/"/>
    <ds:schemaRef ds:uri="http://schemas.microsoft.com/office/2006/documentManagement/typ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1881A1FF-9422-4F3B-AE52-689A96CC5C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3feb97-c34e-4b4f-b8c4-cac1571493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2900</TotalTime>
  <Words>2672</Words>
  <Application>Microsoft Office PowerPoint</Application>
  <PresentationFormat>Widescreen</PresentationFormat>
  <Paragraphs>243</Paragraphs>
  <Slides>21</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Arial</vt:lpstr>
      <vt:lpstr>Calibri</vt:lpstr>
      <vt:lpstr>Calibri Light</vt:lpstr>
      <vt:lpstr>Courier New</vt:lpstr>
      <vt:lpstr>inherit</vt:lpstr>
      <vt:lpstr>Leelawadee</vt:lpstr>
      <vt:lpstr>Leelawadee UI</vt:lpstr>
      <vt:lpstr>Segoe UI</vt:lpstr>
      <vt:lpstr>Source Sans Pro</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Rochelle Box</dc:creator>
  <cp:lastModifiedBy>Steve Blakey</cp:lastModifiedBy>
  <cp:revision>141</cp:revision>
  <dcterms:created xsi:type="dcterms:W3CDTF">2021-01-27T16:18:33Z</dcterms:created>
  <dcterms:modified xsi:type="dcterms:W3CDTF">2022-08-24T21:00:02Z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0x01010068E8AA82A9715A449A2039E8E1261770</vt:lpwstr>
  </property>
</Properties>
</file>