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8" r:id="rId2"/>
    <p:sldId id="257" r:id="rId3"/>
    <p:sldId id="268" r:id="rId4"/>
    <p:sldId id="270" r:id="rId5"/>
    <p:sldId id="269" r:id="rId6"/>
    <p:sldId id="267" r:id="rId7"/>
    <p:sldId id="263" r:id="rId8"/>
    <p:sldId id="260" r:id="rId9"/>
    <p:sldId id="261" r:id="rId10"/>
    <p:sldId id="265" r:id="rId11"/>
    <p:sldId id="266" r:id="rId12"/>
    <p:sldId id="272" r:id="rId13"/>
    <p:sldId id="271" r:id="rId14"/>
    <p:sldId id="262" r:id="rId15"/>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950" y="-586"/>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06A25-838B-4445-9F2D-72A49D3B4F23}"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78D95-77F1-49DC-A9B0-284DE599278F}" type="slidenum">
              <a:rPr lang="en-US" smtClean="0"/>
              <a:t>‹#›</a:t>
            </a:fld>
            <a:endParaRPr lang="en-US"/>
          </a:p>
        </p:txBody>
      </p:sp>
    </p:spTree>
    <p:extLst>
      <p:ext uri="{BB962C8B-B14F-4D97-AF65-F5344CB8AC3E}">
        <p14:creationId xmlns:p14="http://schemas.microsoft.com/office/powerpoint/2010/main" val="149743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Located 500 km north of Sioux Lookout this community is a fly-in FN community </a:t>
            </a:r>
          </a:p>
          <a:p>
            <a:r>
              <a:rPr lang="en-US" sz="1200" dirty="0"/>
              <a:t>On winter roads it is possible to travel to </a:t>
            </a:r>
            <a:r>
              <a:rPr lang="en-US" sz="1200" dirty="0" err="1"/>
              <a:t>Souix</a:t>
            </a:r>
            <a:r>
              <a:rPr lang="en-US" sz="1200" dirty="0"/>
              <a:t> Lookout in 13-15 hours and then to Winnipeg in 5 hours;</a:t>
            </a:r>
          </a:p>
          <a:p>
            <a:r>
              <a:rPr lang="en-US" sz="1200" dirty="0"/>
              <a:t>Population of approximately 600 people;</a:t>
            </a:r>
          </a:p>
          <a:p>
            <a:r>
              <a:rPr lang="en-US" sz="1200" dirty="0"/>
              <a:t>Unemployment is a significant problem.  The school, health </a:t>
            </a:r>
            <a:r>
              <a:rPr lang="en-US" sz="1200" dirty="0" err="1"/>
              <a:t>centre</a:t>
            </a:r>
            <a:r>
              <a:rPr lang="en-US" sz="1200" dirty="0"/>
              <a:t>, Northern grocery store and band office are the only possibilities for employment, which leaves many without an occupation;</a:t>
            </a:r>
          </a:p>
          <a:p>
            <a:r>
              <a:rPr lang="en-US" sz="1200" dirty="0"/>
              <a:t>Although this is a dry community there is a significant drug addiction issue.  The number of clients at the suboxone clinic across the street from the school is a testimony to this problem.</a:t>
            </a:r>
          </a:p>
          <a:p>
            <a:r>
              <a:rPr lang="en-US" sz="1200" dirty="0"/>
              <a:t>Many students come to school hungry.</a:t>
            </a:r>
          </a:p>
          <a:p>
            <a:endParaRPr lang="en-US" dirty="0"/>
          </a:p>
        </p:txBody>
      </p:sp>
      <p:sp>
        <p:nvSpPr>
          <p:cNvPr id="4" name="Slide Number Placeholder 3"/>
          <p:cNvSpPr>
            <a:spLocks noGrp="1"/>
          </p:cNvSpPr>
          <p:nvPr>
            <p:ph type="sldNum" sz="quarter" idx="5"/>
          </p:nvPr>
        </p:nvSpPr>
        <p:spPr/>
        <p:txBody>
          <a:bodyPr/>
          <a:lstStyle/>
          <a:p>
            <a:fld id="{9B378D95-77F1-49DC-A9B0-284DE599278F}" type="slidenum">
              <a:rPr lang="en-US" smtClean="0"/>
              <a:t>1</a:t>
            </a:fld>
            <a:endParaRPr lang="en-US"/>
          </a:p>
        </p:txBody>
      </p:sp>
    </p:spTree>
    <p:extLst>
      <p:ext uri="{BB962C8B-B14F-4D97-AF65-F5344CB8AC3E}">
        <p14:creationId xmlns:p14="http://schemas.microsoft.com/office/powerpoint/2010/main" val="34039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the winter months, following the after school program, it was dark by 5:00 pm.  Walking home was always a special quiet time. </a:t>
            </a:r>
          </a:p>
        </p:txBody>
      </p:sp>
      <p:sp>
        <p:nvSpPr>
          <p:cNvPr id="4" name="Slide Number Placeholder 3"/>
          <p:cNvSpPr>
            <a:spLocks noGrp="1"/>
          </p:cNvSpPr>
          <p:nvPr>
            <p:ph type="sldNum" sz="quarter" idx="5"/>
          </p:nvPr>
        </p:nvSpPr>
        <p:spPr/>
        <p:txBody>
          <a:bodyPr/>
          <a:lstStyle/>
          <a:p>
            <a:fld id="{9B378D95-77F1-49DC-A9B0-284DE599278F}" type="slidenum">
              <a:rPr lang="en-US" smtClean="0"/>
              <a:t>10</a:t>
            </a:fld>
            <a:endParaRPr lang="en-US"/>
          </a:p>
        </p:txBody>
      </p:sp>
    </p:spTree>
    <p:extLst>
      <p:ext uri="{BB962C8B-B14F-4D97-AF65-F5344CB8AC3E}">
        <p14:creationId xmlns:p14="http://schemas.microsoft.com/office/powerpoint/2010/main" val="956074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morning sunrise across </a:t>
            </a:r>
            <a:r>
              <a:rPr lang="en-US" dirty="0" err="1"/>
              <a:t>Sachigo</a:t>
            </a:r>
            <a:r>
              <a:rPr lang="en-US" dirty="0"/>
              <a:t> Lake.</a:t>
            </a:r>
          </a:p>
        </p:txBody>
      </p:sp>
      <p:sp>
        <p:nvSpPr>
          <p:cNvPr id="4" name="Slide Number Placeholder 3"/>
          <p:cNvSpPr>
            <a:spLocks noGrp="1"/>
          </p:cNvSpPr>
          <p:nvPr>
            <p:ph type="sldNum" sz="quarter" idx="5"/>
          </p:nvPr>
        </p:nvSpPr>
        <p:spPr/>
        <p:txBody>
          <a:bodyPr/>
          <a:lstStyle/>
          <a:p>
            <a:fld id="{9B378D95-77F1-49DC-A9B0-284DE599278F}" type="slidenum">
              <a:rPr lang="en-US" smtClean="0"/>
              <a:t>11</a:t>
            </a:fld>
            <a:endParaRPr lang="en-US"/>
          </a:p>
        </p:txBody>
      </p:sp>
    </p:spTree>
    <p:extLst>
      <p:ext uri="{BB962C8B-B14F-4D97-AF65-F5344CB8AC3E}">
        <p14:creationId xmlns:p14="http://schemas.microsoft.com/office/powerpoint/2010/main" val="2568911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Highschool in </a:t>
            </a:r>
            <a:r>
              <a:rPr lang="en-US" dirty="0" err="1"/>
              <a:t>ThunderBay</a:t>
            </a:r>
            <a:r>
              <a:rPr lang="en-US" dirty="0"/>
              <a:t> had become a deadly gamble……………………………See book “Seven Fallen Feathers”</a:t>
            </a:r>
          </a:p>
        </p:txBody>
      </p:sp>
      <p:sp>
        <p:nvSpPr>
          <p:cNvPr id="4" name="Slide Number Placeholder 3"/>
          <p:cNvSpPr>
            <a:spLocks noGrp="1"/>
          </p:cNvSpPr>
          <p:nvPr>
            <p:ph type="sldNum" sz="quarter" idx="5"/>
          </p:nvPr>
        </p:nvSpPr>
        <p:spPr/>
        <p:txBody>
          <a:bodyPr/>
          <a:lstStyle/>
          <a:p>
            <a:fld id="{9B378D95-77F1-49DC-A9B0-284DE599278F}" type="slidenum">
              <a:rPr lang="en-US" smtClean="0"/>
              <a:t>12</a:t>
            </a:fld>
            <a:endParaRPr lang="en-US"/>
          </a:p>
        </p:txBody>
      </p:sp>
    </p:spTree>
    <p:extLst>
      <p:ext uri="{BB962C8B-B14F-4D97-AF65-F5344CB8AC3E}">
        <p14:creationId xmlns:p14="http://schemas.microsoft.com/office/powerpoint/2010/main" val="1978867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so many funerals and memorials in the community.  Life is hard and so no surprise, the life expectancy for an indigenous male is significantly less than that for a Caucasian male.  This man was both a friend and social worker at Martin McKay Memorial School who passed away from lung cancer in the summer of 2022.  </a:t>
            </a:r>
          </a:p>
        </p:txBody>
      </p:sp>
      <p:sp>
        <p:nvSpPr>
          <p:cNvPr id="4" name="Slide Number Placeholder 3"/>
          <p:cNvSpPr>
            <a:spLocks noGrp="1"/>
          </p:cNvSpPr>
          <p:nvPr>
            <p:ph type="sldNum" sz="quarter" idx="5"/>
          </p:nvPr>
        </p:nvSpPr>
        <p:spPr/>
        <p:txBody>
          <a:bodyPr/>
          <a:lstStyle/>
          <a:p>
            <a:fld id="{9B378D95-77F1-49DC-A9B0-284DE599278F}" type="slidenum">
              <a:rPr lang="en-US" smtClean="0"/>
              <a:t>13</a:t>
            </a:fld>
            <a:endParaRPr lang="en-US"/>
          </a:p>
        </p:txBody>
      </p:sp>
    </p:spTree>
    <p:extLst>
      <p:ext uri="{BB962C8B-B14F-4D97-AF65-F5344CB8AC3E}">
        <p14:creationId xmlns:p14="http://schemas.microsoft.com/office/powerpoint/2010/main" val="928839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Sachigo</a:t>
            </a:r>
            <a:r>
              <a:rPr lang="en-US" dirty="0"/>
              <a:t> held many beauties, including </a:t>
            </a:r>
            <a:r>
              <a:rPr lang="en-US" dirty="0" err="1"/>
              <a:t>Sachigo</a:t>
            </a:r>
            <a:r>
              <a:rPr lang="en-US" dirty="0"/>
              <a:t> Lake.  Whether, it was summer or winter there was so much happening in and on the lake.  Of course, during the winter, temperatures would fall to -45 degrees Celsius for at least a couple of weeks.</a:t>
            </a:r>
          </a:p>
        </p:txBody>
      </p:sp>
      <p:sp>
        <p:nvSpPr>
          <p:cNvPr id="4" name="Slide Number Placeholder 3"/>
          <p:cNvSpPr>
            <a:spLocks noGrp="1"/>
          </p:cNvSpPr>
          <p:nvPr>
            <p:ph type="sldNum" sz="quarter" idx="5"/>
          </p:nvPr>
        </p:nvSpPr>
        <p:spPr/>
        <p:txBody>
          <a:bodyPr/>
          <a:lstStyle/>
          <a:p>
            <a:fld id="{9B378D95-77F1-49DC-A9B0-284DE599278F}" type="slidenum">
              <a:rPr lang="en-US" smtClean="0"/>
              <a:t>2</a:t>
            </a:fld>
            <a:endParaRPr lang="en-US"/>
          </a:p>
        </p:txBody>
      </p:sp>
    </p:spTree>
    <p:extLst>
      <p:ext uri="{BB962C8B-B14F-4D97-AF65-F5344CB8AC3E}">
        <p14:creationId xmlns:p14="http://schemas.microsoft.com/office/powerpoint/2010/main" val="346604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girls like many of the K4/5s demonstrate that they like many of their peers across the province are quite capable of learning.  Sadly, their aspirations of future careers dwindle quickly through the elementary school years.  The girl in the pink wanted to become a doctor when she was in K4.</a:t>
            </a:r>
          </a:p>
        </p:txBody>
      </p:sp>
      <p:sp>
        <p:nvSpPr>
          <p:cNvPr id="4" name="Slide Number Placeholder 3"/>
          <p:cNvSpPr>
            <a:spLocks noGrp="1"/>
          </p:cNvSpPr>
          <p:nvPr>
            <p:ph type="sldNum" sz="quarter" idx="5"/>
          </p:nvPr>
        </p:nvSpPr>
        <p:spPr/>
        <p:txBody>
          <a:bodyPr/>
          <a:lstStyle/>
          <a:p>
            <a:fld id="{9B378D95-77F1-49DC-A9B0-284DE599278F}" type="slidenum">
              <a:rPr lang="en-US" smtClean="0"/>
              <a:t>3</a:t>
            </a:fld>
            <a:endParaRPr lang="en-US"/>
          </a:p>
        </p:txBody>
      </p:sp>
    </p:spTree>
    <p:extLst>
      <p:ext uri="{BB962C8B-B14F-4D97-AF65-F5344CB8AC3E}">
        <p14:creationId xmlns:p14="http://schemas.microsoft.com/office/powerpoint/2010/main" val="3172037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Rosemary the cook, prepares Bannock, which everyone loves.  It is a very simple recipe of flour and water, but not easy to make.  Small portions are fried in a pan.  The majority of the food is flown in.  The school provides a breakfast and lunch program, which is sorely needed.  The food pickup from the airport for the school every couple weeks is a big effort requiring many hands.</a:t>
            </a:r>
          </a:p>
          <a:p>
            <a:r>
              <a:rPr lang="en-US" dirty="0"/>
              <a:t>Prices for some fresh goods are subsidized at the local Northern grocery store but sadly the majority of the quick carbs are the cheapest.  </a:t>
            </a:r>
          </a:p>
        </p:txBody>
      </p:sp>
      <p:sp>
        <p:nvSpPr>
          <p:cNvPr id="4" name="Slide Number Placeholder 3"/>
          <p:cNvSpPr>
            <a:spLocks noGrp="1"/>
          </p:cNvSpPr>
          <p:nvPr>
            <p:ph type="sldNum" sz="quarter" idx="5"/>
          </p:nvPr>
        </p:nvSpPr>
        <p:spPr/>
        <p:txBody>
          <a:bodyPr/>
          <a:lstStyle/>
          <a:p>
            <a:fld id="{9B378D95-77F1-49DC-A9B0-284DE599278F}" type="slidenum">
              <a:rPr lang="en-US" smtClean="0"/>
              <a:t>4</a:t>
            </a:fld>
            <a:endParaRPr lang="en-US"/>
          </a:p>
        </p:txBody>
      </p:sp>
    </p:spTree>
    <p:extLst>
      <p:ext uri="{BB962C8B-B14F-4D97-AF65-F5344CB8AC3E}">
        <p14:creationId xmlns:p14="http://schemas.microsoft.com/office/powerpoint/2010/main" val="1959465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attempt to introduce raising chickens, we hatched eggs and built a hen house and coop.  Sadly the chickens did not survive which is no surprise given the local temperatures.</a:t>
            </a:r>
          </a:p>
        </p:txBody>
      </p:sp>
      <p:sp>
        <p:nvSpPr>
          <p:cNvPr id="4" name="Slide Number Placeholder 3"/>
          <p:cNvSpPr>
            <a:spLocks noGrp="1"/>
          </p:cNvSpPr>
          <p:nvPr>
            <p:ph type="sldNum" sz="quarter" idx="5"/>
          </p:nvPr>
        </p:nvSpPr>
        <p:spPr/>
        <p:txBody>
          <a:bodyPr/>
          <a:lstStyle/>
          <a:p>
            <a:fld id="{9B378D95-77F1-49DC-A9B0-284DE599278F}" type="slidenum">
              <a:rPr lang="en-US" smtClean="0"/>
              <a:t>5</a:t>
            </a:fld>
            <a:endParaRPr lang="en-US"/>
          </a:p>
        </p:txBody>
      </p:sp>
    </p:spTree>
    <p:extLst>
      <p:ext uri="{BB962C8B-B14F-4D97-AF65-F5344CB8AC3E}">
        <p14:creationId xmlns:p14="http://schemas.microsoft.com/office/powerpoint/2010/main" val="918023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gets involved with fishing.  When there is a derby, one learns to whisper.</a:t>
            </a:r>
          </a:p>
        </p:txBody>
      </p:sp>
      <p:sp>
        <p:nvSpPr>
          <p:cNvPr id="4" name="Slide Number Placeholder 3"/>
          <p:cNvSpPr>
            <a:spLocks noGrp="1"/>
          </p:cNvSpPr>
          <p:nvPr>
            <p:ph type="sldNum" sz="quarter" idx="5"/>
          </p:nvPr>
        </p:nvSpPr>
        <p:spPr/>
        <p:txBody>
          <a:bodyPr/>
          <a:lstStyle/>
          <a:p>
            <a:fld id="{9B378D95-77F1-49DC-A9B0-284DE599278F}" type="slidenum">
              <a:rPr lang="en-US" smtClean="0"/>
              <a:t>6</a:t>
            </a:fld>
            <a:endParaRPr lang="en-US"/>
          </a:p>
        </p:txBody>
      </p:sp>
    </p:spTree>
    <p:extLst>
      <p:ext uri="{BB962C8B-B14F-4D97-AF65-F5344CB8AC3E}">
        <p14:creationId xmlns:p14="http://schemas.microsoft.com/office/powerpoint/2010/main" val="3445362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were my constant companions.  Highway was the husky’s name.  He refused to come inside and loved life.  On one occasion when I attempted to tie him outside the school when there was a culling of stray dogs.  He chewed the rope not once but into many noodles.   He was there for the three years I was there and I very much appreciated his companionship as I walked to school and throughout the community.</a:t>
            </a:r>
          </a:p>
        </p:txBody>
      </p:sp>
      <p:sp>
        <p:nvSpPr>
          <p:cNvPr id="4" name="Slide Number Placeholder 3"/>
          <p:cNvSpPr>
            <a:spLocks noGrp="1"/>
          </p:cNvSpPr>
          <p:nvPr>
            <p:ph type="sldNum" sz="quarter" idx="5"/>
          </p:nvPr>
        </p:nvSpPr>
        <p:spPr/>
        <p:txBody>
          <a:bodyPr/>
          <a:lstStyle/>
          <a:p>
            <a:fld id="{9B378D95-77F1-49DC-A9B0-284DE599278F}" type="slidenum">
              <a:rPr lang="en-US" smtClean="0"/>
              <a:t>7</a:t>
            </a:fld>
            <a:endParaRPr lang="en-US"/>
          </a:p>
        </p:txBody>
      </p:sp>
    </p:spTree>
    <p:extLst>
      <p:ext uri="{BB962C8B-B14F-4D97-AF65-F5344CB8AC3E}">
        <p14:creationId xmlns:p14="http://schemas.microsoft.com/office/powerpoint/2010/main" val="60627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young lady like many youth, suffered too much.  Her parents would separate in her third grade of schooling.  Like many other students she would come to school hungry.</a:t>
            </a:r>
          </a:p>
        </p:txBody>
      </p:sp>
      <p:sp>
        <p:nvSpPr>
          <p:cNvPr id="4" name="Slide Number Placeholder 3"/>
          <p:cNvSpPr>
            <a:spLocks noGrp="1"/>
          </p:cNvSpPr>
          <p:nvPr>
            <p:ph type="sldNum" sz="quarter" idx="5"/>
          </p:nvPr>
        </p:nvSpPr>
        <p:spPr/>
        <p:txBody>
          <a:bodyPr/>
          <a:lstStyle/>
          <a:p>
            <a:fld id="{9B378D95-77F1-49DC-A9B0-284DE599278F}" type="slidenum">
              <a:rPr lang="en-US" smtClean="0"/>
              <a:t>8</a:t>
            </a:fld>
            <a:endParaRPr lang="en-US"/>
          </a:p>
        </p:txBody>
      </p:sp>
    </p:spTree>
    <p:extLst>
      <p:ext uri="{BB962C8B-B14F-4D97-AF65-F5344CB8AC3E}">
        <p14:creationId xmlns:p14="http://schemas.microsoft.com/office/powerpoint/2010/main" val="63504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school was a safe haven for all and was well-equipped.  Sadly, the technology required the know-how to fix it when necessary and that was not always available.  In fact, skilled </a:t>
            </a:r>
            <a:r>
              <a:rPr lang="en-US" dirty="0" err="1"/>
              <a:t>labour</a:t>
            </a:r>
            <a:r>
              <a:rPr lang="en-US" dirty="0"/>
              <a:t> was often lacking.</a:t>
            </a:r>
          </a:p>
        </p:txBody>
      </p:sp>
      <p:sp>
        <p:nvSpPr>
          <p:cNvPr id="4" name="Slide Number Placeholder 3"/>
          <p:cNvSpPr>
            <a:spLocks noGrp="1"/>
          </p:cNvSpPr>
          <p:nvPr>
            <p:ph type="sldNum" sz="quarter" idx="5"/>
          </p:nvPr>
        </p:nvSpPr>
        <p:spPr/>
        <p:txBody>
          <a:bodyPr/>
          <a:lstStyle/>
          <a:p>
            <a:fld id="{9B378D95-77F1-49DC-A9B0-284DE599278F}" type="slidenum">
              <a:rPr lang="en-US" smtClean="0"/>
              <a:t>9</a:t>
            </a:fld>
            <a:endParaRPr lang="en-US"/>
          </a:p>
        </p:txBody>
      </p:sp>
    </p:spTree>
    <p:extLst>
      <p:ext uri="{BB962C8B-B14F-4D97-AF65-F5344CB8AC3E}">
        <p14:creationId xmlns:p14="http://schemas.microsoft.com/office/powerpoint/2010/main" val="1352705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D01D-8197-4785-7EA1-0734F58942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A76B8-6B6E-9AC3-C8B8-B338456B70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6ED37-F14B-C12D-614E-908E1E0CECD4}"/>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1308A1C5-6389-DBC2-7509-37F5472A8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A3993-9C73-48BF-EA28-32D7704DFF6A}"/>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960697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B3BA4-67C5-CC60-DF39-D2A287A3BF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9B6AB7-184C-2539-741F-4703B9BECB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20BF44-B73B-6ADC-6225-6BE6C2AA6279}"/>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F3D8150D-E5B3-443D-D419-3F8A4800D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8E0BB-4DC6-D27E-5F2C-B5F96B56C169}"/>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208929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CDE8E0-1E4E-8958-753D-98D0BB438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BEE660-2E49-56F8-FB3B-AD3BF6EB28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1FE39-418F-B829-B4BE-8A896A5F5D59}"/>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A37880D7-32A8-B97F-F9AA-77A8369C0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2A5DE-D537-D8B5-B449-5DE5E1E3BBE7}"/>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308618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95C4F-A336-9C3C-A25D-51A5F5BE8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D526A-9B06-4394-D985-1B673B8860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0DA2F-E6D4-C0CD-2674-62247B458DD7}"/>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2A131728-F3D1-3393-5874-46B09D36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AFF0E-D2A3-DDA3-A5B4-CDDD84ACC304}"/>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21780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4AC2E-F7DF-4304-D9AD-E52E615C00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503AD-4DFE-3C38-DCCF-FC8F4F1974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CE6EC-FDEC-43CB-7EA4-CA0E63786EDB}"/>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7E770A91-B3A9-1113-9CC4-BD6199834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812F3-852A-86D2-44D1-E6C03B6F7E1D}"/>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23127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C4ED-6249-765A-7AA0-236C3BC695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A1DBBC-5CDC-6F87-8840-85D97FDC1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E6BB17-973B-CCAA-034E-4C3047463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7E81D-7CA2-25E4-900E-DC16878151D5}"/>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6" name="Footer Placeholder 5">
            <a:extLst>
              <a:ext uri="{FF2B5EF4-FFF2-40B4-BE49-F238E27FC236}">
                <a16:creationId xmlns:a16="http://schemas.microsoft.com/office/drawing/2014/main" id="{7BB14EC7-6CF7-9493-E4DA-2573E8C82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11854-DC47-A8C8-A77F-6CD496E61253}"/>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397053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73EC3-AE56-7036-3F64-E47AADB89F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445254-FF18-5B39-5F03-D6FAA7B279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DB0580-29BD-D2E3-005A-2290A98FDE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2B063-456A-50BB-260C-F698B7819B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CD30FF-1887-EDFA-A2FB-151C557C21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00C0E2-FDF9-394C-CA85-1AA4193BDDAF}"/>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8" name="Footer Placeholder 7">
            <a:extLst>
              <a:ext uri="{FF2B5EF4-FFF2-40B4-BE49-F238E27FC236}">
                <a16:creationId xmlns:a16="http://schemas.microsoft.com/office/drawing/2014/main" id="{EBB10168-3617-E15E-71DE-EF8BB83748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68571F-4BAF-B4C9-5C0F-EB748AFCB037}"/>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3587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A2DAD-1B1E-9E39-915A-85443540D1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67DC62-96F3-273D-7086-F45565A38763}"/>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4" name="Footer Placeholder 3">
            <a:extLst>
              <a:ext uri="{FF2B5EF4-FFF2-40B4-BE49-F238E27FC236}">
                <a16:creationId xmlns:a16="http://schemas.microsoft.com/office/drawing/2014/main" id="{2363FDEB-24FC-A066-C70F-771FBB34F6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9180E-BE50-6532-3740-24D05CA2AA21}"/>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14360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233290-397A-41B3-18D5-8140587EFF40}"/>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3" name="Footer Placeholder 2">
            <a:extLst>
              <a:ext uri="{FF2B5EF4-FFF2-40B4-BE49-F238E27FC236}">
                <a16:creationId xmlns:a16="http://schemas.microsoft.com/office/drawing/2014/main" id="{A9EB88D2-7C71-150B-F552-2A6E637A3D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54E2E6-A683-DE4B-0774-DEC9481C02F7}"/>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279406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6398A-469B-C972-A324-16969EF878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403110-3895-F760-6C06-F0E22E23AF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3D42B5-E5AA-C31E-27E0-CE5A30150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9FD149-74E4-ECA0-319B-2B463680744C}"/>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6" name="Footer Placeholder 5">
            <a:extLst>
              <a:ext uri="{FF2B5EF4-FFF2-40B4-BE49-F238E27FC236}">
                <a16:creationId xmlns:a16="http://schemas.microsoft.com/office/drawing/2014/main" id="{585DE8BA-5B9B-EF21-EE06-1DC808391A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91B02-0542-51E1-E34B-F2CF85F90C0A}"/>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3654657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5E1F3-B072-C996-A26C-C7CA902AA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900AD3-A9BD-5B81-5567-5EE06138B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D91D71-41E6-0ABB-4C41-8835EC3D1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9674A8-8FBD-BD9A-8F2B-07CC17CE5F3E}"/>
              </a:ext>
            </a:extLst>
          </p:cNvPr>
          <p:cNvSpPr>
            <a:spLocks noGrp="1"/>
          </p:cNvSpPr>
          <p:nvPr>
            <p:ph type="dt" sz="half" idx="10"/>
          </p:nvPr>
        </p:nvSpPr>
        <p:spPr/>
        <p:txBody>
          <a:bodyPr/>
          <a:lstStyle/>
          <a:p>
            <a:fld id="{78037FB9-A847-46E3-98E1-CD42F12D02CA}" type="datetimeFigureOut">
              <a:rPr lang="en-US" smtClean="0"/>
              <a:t>2/28/2023</a:t>
            </a:fld>
            <a:endParaRPr lang="en-US"/>
          </a:p>
        </p:txBody>
      </p:sp>
      <p:sp>
        <p:nvSpPr>
          <p:cNvPr id="6" name="Footer Placeholder 5">
            <a:extLst>
              <a:ext uri="{FF2B5EF4-FFF2-40B4-BE49-F238E27FC236}">
                <a16:creationId xmlns:a16="http://schemas.microsoft.com/office/drawing/2014/main" id="{680A6348-176A-BEC0-E0C7-6C2CC3E072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EB1C8-183A-1F07-4BAE-AC85B8C46BF0}"/>
              </a:ext>
            </a:extLst>
          </p:cNvPr>
          <p:cNvSpPr>
            <a:spLocks noGrp="1"/>
          </p:cNvSpPr>
          <p:nvPr>
            <p:ph type="sldNum" sz="quarter" idx="12"/>
          </p:nvPr>
        </p:nvSpPr>
        <p:spPr/>
        <p:txBody>
          <a:bodyPr/>
          <a:lstStyle/>
          <a:p>
            <a:fld id="{E46DBCD6-FADC-4CCD-B747-A37F8067224E}" type="slidenum">
              <a:rPr lang="en-US" smtClean="0"/>
              <a:t>‹#›</a:t>
            </a:fld>
            <a:endParaRPr lang="en-US"/>
          </a:p>
        </p:txBody>
      </p:sp>
    </p:spTree>
    <p:extLst>
      <p:ext uri="{BB962C8B-B14F-4D97-AF65-F5344CB8AC3E}">
        <p14:creationId xmlns:p14="http://schemas.microsoft.com/office/powerpoint/2010/main" val="3465003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7C228E-FF60-B423-1BAB-DCF5782D6B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02522F-099A-25BA-8567-36393CD885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9CB2F-C301-34DC-7372-2C96F25AF8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37FB9-A847-46E3-98E1-CD42F12D02CA}" type="datetimeFigureOut">
              <a:rPr lang="en-US" smtClean="0"/>
              <a:t>2/28/2023</a:t>
            </a:fld>
            <a:endParaRPr lang="en-US"/>
          </a:p>
        </p:txBody>
      </p:sp>
      <p:sp>
        <p:nvSpPr>
          <p:cNvPr id="5" name="Footer Placeholder 4">
            <a:extLst>
              <a:ext uri="{FF2B5EF4-FFF2-40B4-BE49-F238E27FC236}">
                <a16:creationId xmlns:a16="http://schemas.microsoft.com/office/drawing/2014/main" id="{30D61EC3-858D-0320-913C-86FC2778B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E36330-B763-B9C5-CA72-A781DFBE97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6DBCD6-FADC-4CCD-B747-A37F8067224E}" type="slidenum">
              <a:rPr lang="en-US" smtClean="0"/>
              <a:t>‹#›</a:t>
            </a:fld>
            <a:endParaRPr lang="en-US"/>
          </a:p>
        </p:txBody>
      </p:sp>
    </p:spTree>
    <p:extLst>
      <p:ext uri="{BB962C8B-B14F-4D97-AF65-F5344CB8AC3E}">
        <p14:creationId xmlns:p14="http://schemas.microsoft.com/office/powerpoint/2010/main" val="259567255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s://www.youtube.com/watch?v=UyRqRMiYYfc" TargetMode="External"/><Relationship Id="rId7" Type="http://schemas.openxmlformats.org/officeDocument/2006/relationships/hyperlink" Target="https://commons.wikimedia.org/wiki/Category:North_Star_Air?uselang=i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hyperlink" Target="https://policywise.com/buildbetterdata/datapedia-indigenous/" TargetMode="External"/><Relationship Id="rId4" Type="http://schemas.openxmlformats.org/officeDocument/2006/relationships/image" Target="../media/image14.jpg"/><Relationship Id="rId9"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acebook.com/1293841598/videos/10221243969510815/"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OpPX_LoCeQ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pPX_LoCeQ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outdoor, light, transport, highway&#10;&#10;Description automatically generated">
            <a:extLst>
              <a:ext uri="{FF2B5EF4-FFF2-40B4-BE49-F238E27FC236}">
                <a16:creationId xmlns:a16="http://schemas.microsoft.com/office/drawing/2014/main" id="{3E0A9D6A-4A19-A713-52F9-A42B6D3510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4040" b="1585"/>
          <a:stretch/>
        </p:blipFill>
        <p:spPr>
          <a:xfrm>
            <a:off x="-28260" y="10"/>
            <a:ext cx="6095980" cy="6857990"/>
          </a:xfrm>
          <a:prstGeom prst="rect">
            <a:avLst/>
          </a:prstGeom>
        </p:spPr>
      </p:pic>
      <p:pic>
        <p:nvPicPr>
          <p:cNvPr id="7" name="Picture 6" descr="A person lying in the snow&#10;&#10;Description automatically generated with medium confidence">
            <a:extLst>
              <a:ext uri="{FF2B5EF4-FFF2-40B4-BE49-F238E27FC236}">
                <a16:creationId xmlns:a16="http://schemas.microsoft.com/office/drawing/2014/main" id="{469D5137-F453-5CFC-265A-2ED6B134F56C}"/>
              </a:ext>
            </a:extLst>
          </p:cNvPr>
          <p:cNvPicPr>
            <a:picLocks noChangeAspect="1"/>
          </p:cNvPicPr>
          <p:nvPr/>
        </p:nvPicPr>
        <p:blipFill rotWithShape="1">
          <a:blip r:embed="rId4">
            <a:extLst>
              <a:ext uri="{28A0092B-C50C-407E-A947-70E740481C1C}">
                <a14:useLocalDpi xmlns:a14="http://schemas.microsoft.com/office/drawing/2010/main" val="0"/>
              </a:ext>
            </a:extLst>
          </a:blip>
          <a:srcRect b="15625"/>
          <a:stretch/>
        </p:blipFill>
        <p:spPr>
          <a:xfrm>
            <a:off x="6096000" y="10"/>
            <a:ext cx="6096000" cy="685799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756095A-DD16-B9CE-CE05-6BD95366E078}"/>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err="1">
                <a:solidFill>
                  <a:srgbClr val="080808"/>
                </a:solidFill>
                <a:latin typeface="+mj-lt"/>
                <a:ea typeface="+mj-ea"/>
                <a:cs typeface="+mj-cs"/>
              </a:rPr>
              <a:t>Sachigo</a:t>
            </a:r>
            <a:r>
              <a:rPr lang="en-US" sz="2800" kern="1200" dirty="0">
                <a:solidFill>
                  <a:srgbClr val="080808"/>
                </a:solidFill>
                <a:latin typeface="+mj-lt"/>
                <a:ea typeface="+mj-ea"/>
                <a:cs typeface="+mj-cs"/>
              </a:rPr>
              <a:t> Lake FN Community</a:t>
            </a:r>
          </a:p>
        </p:txBody>
      </p:sp>
    </p:spTree>
    <p:extLst>
      <p:ext uri="{BB962C8B-B14F-4D97-AF65-F5344CB8AC3E}">
        <p14:creationId xmlns:p14="http://schemas.microsoft.com/office/powerpoint/2010/main" val="3300073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road at night&#10;&#10;Description automatically generated with low confidence">
            <a:extLst>
              <a:ext uri="{FF2B5EF4-FFF2-40B4-BE49-F238E27FC236}">
                <a16:creationId xmlns:a16="http://schemas.microsoft.com/office/drawing/2014/main" id="{6A26E639-0E0F-9936-AD6F-FC6AC611E956}"/>
              </a:ext>
            </a:extLst>
          </p:cNvPr>
          <p:cNvPicPr>
            <a:picLocks noChangeAspect="1"/>
          </p:cNvPicPr>
          <p:nvPr/>
        </p:nvPicPr>
        <p:blipFill rotWithShape="1">
          <a:blip r:embed="rId3">
            <a:extLst>
              <a:ext uri="{28A0092B-C50C-407E-A947-70E740481C1C}">
                <a14:useLocalDpi xmlns:a14="http://schemas.microsoft.com/office/drawing/2010/main" val="0"/>
              </a:ext>
            </a:extLst>
          </a:blip>
          <a:srcRect t="32745" r="1" b="11775"/>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1753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sky, outdoor, sun, sunset&#10;&#10;Description automatically generated">
            <a:extLst>
              <a:ext uri="{FF2B5EF4-FFF2-40B4-BE49-F238E27FC236}">
                <a16:creationId xmlns:a16="http://schemas.microsoft.com/office/drawing/2014/main" id="{0D6B97ED-8D0B-EA2C-F0C0-F566ED1B987A}"/>
              </a:ext>
            </a:extLst>
          </p:cNvPr>
          <p:cNvPicPr>
            <a:picLocks noChangeAspect="1"/>
          </p:cNvPicPr>
          <p:nvPr/>
        </p:nvPicPr>
        <p:blipFill rotWithShape="1">
          <a:blip r:embed="rId3">
            <a:extLst>
              <a:ext uri="{28A0092B-C50C-407E-A947-70E740481C1C}">
                <a14:useLocalDpi xmlns:a14="http://schemas.microsoft.com/office/drawing/2010/main" val="0"/>
              </a:ext>
            </a:extLst>
          </a:blip>
          <a:srcRect t="27560" b="32081"/>
          <a:stretch/>
        </p:blipFill>
        <p:spPr>
          <a:xfrm>
            <a:off x="321733" y="321733"/>
            <a:ext cx="11548534" cy="6214534"/>
          </a:xfrm>
          <a:prstGeom prst="rect">
            <a:avLst/>
          </a:prstGeom>
        </p:spPr>
      </p:pic>
    </p:spTree>
    <p:extLst>
      <p:ext uri="{BB962C8B-B14F-4D97-AF65-F5344CB8AC3E}">
        <p14:creationId xmlns:p14="http://schemas.microsoft.com/office/powerpoint/2010/main" val="4077977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DE88FE3-4BB1-6CEA-4D99-8E60CBD50697}"/>
              </a:ext>
            </a:extLst>
          </p:cNvPr>
          <p:cNvSpPr txBox="1"/>
          <p:nvPr/>
        </p:nvSpPr>
        <p:spPr>
          <a:xfrm>
            <a:off x="838201" y="2482589"/>
            <a:ext cx="3816096" cy="369437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hlinkClick r:id="rId3"/>
              </a:rPr>
              <a:t>Highschool in ThunderBay</a:t>
            </a:r>
            <a:endParaRPr lang="en-US" sz="2000"/>
          </a:p>
        </p:txBody>
      </p:sp>
      <p:pic>
        <p:nvPicPr>
          <p:cNvPr id="8" name="Picture 7" descr="A picture containing sky, outdoor, person, posing&#10;&#10;Description automatically generated">
            <a:extLst>
              <a:ext uri="{FF2B5EF4-FFF2-40B4-BE49-F238E27FC236}">
                <a16:creationId xmlns:a16="http://schemas.microsoft.com/office/drawing/2014/main" id="{646D988A-072D-3A4D-1826-CFD0A616401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7234"/>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descr="A picture containing outdoor, sky, plane, airplane&#10;&#10;Description automatically generated">
            <a:extLst>
              <a:ext uri="{FF2B5EF4-FFF2-40B4-BE49-F238E27FC236}">
                <a16:creationId xmlns:a16="http://schemas.microsoft.com/office/drawing/2014/main" id="{E0C9C3A1-2096-AD0C-33EE-45926922C9AD}"/>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6530" r="2" b="20981"/>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6" name="TextBox 5">
            <a:extLst>
              <a:ext uri="{FF2B5EF4-FFF2-40B4-BE49-F238E27FC236}">
                <a16:creationId xmlns:a16="http://schemas.microsoft.com/office/drawing/2014/main" id="{85E43105-6CCE-A5A9-E1F2-392EC5F01FC6}"/>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commons.wikimedia.org/wiki/Category:North_Star_Air?uselang=i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9" name="TextBox 8">
            <a:extLst>
              <a:ext uri="{FF2B5EF4-FFF2-40B4-BE49-F238E27FC236}">
                <a16:creationId xmlns:a16="http://schemas.microsoft.com/office/drawing/2014/main" id="{D3125D8C-1613-D29E-9975-94F99CDFC215}"/>
              </a:ext>
            </a:extLst>
          </p:cNvPr>
          <p:cNvSpPr txBox="1"/>
          <p:nvPr/>
        </p:nvSpPr>
        <p:spPr>
          <a:xfrm>
            <a:off x="7412930" y="6870700"/>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policywise.com/buildbetterdata/datapedia-indigenous/">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89727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25AFAE-7D13-00CB-D35B-13B5757EB9AA}"/>
              </a:ext>
            </a:extLst>
          </p:cNvPr>
          <p:cNvSpPr>
            <a:spLocks noGrp="1"/>
          </p:cNvSpPr>
          <p:nvPr>
            <p:ph type="title"/>
          </p:nvPr>
        </p:nvSpPr>
        <p:spPr>
          <a:xfrm>
            <a:off x="838201" y="365125"/>
            <a:ext cx="3816095" cy="1938076"/>
          </a:xfrm>
        </p:spPr>
        <p:txBody>
          <a:bodyPr vert="horz" lIns="91440" tIns="45720" rIns="91440" bIns="45720" rtlCol="0">
            <a:normAutofit/>
          </a:bodyPr>
          <a:lstStyle/>
          <a:p>
            <a:r>
              <a:rPr lang="en-US" kern="1200">
                <a:latin typeface="+mj-lt"/>
                <a:ea typeface="+mj-ea"/>
                <a:cs typeface="+mj-cs"/>
              </a:rPr>
              <a:t>In memory of……. </a:t>
            </a:r>
          </a:p>
        </p:txBody>
      </p:sp>
      <p:sp>
        <p:nvSpPr>
          <p:cNvPr id="2054" name="Content Placeholder 2053">
            <a:extLst>
              <a:ext uri="{FF2B5EF4-FFF2-40B4-BE49-F238E27FC236}">
                <a16:creationId xmlns:a16="http://schemas.microsoft.com/office/drawing/2014/main" id="{15864BDA-E83A-4676-6609-54676CF2FF63}"/>
              </a:ext>
            </a:extLst>
          </p:cNvPr>
          <p:cNvSpPr>
            <a:spLocks noGrp="1"/>
          </p:cNvSpPr>
          <p:nvPr>
            <p:ph idx="1"/>
          </p:nvPr>
        </p:nvSpPr>
        <p:spPr>
          <a:xfrm>
            <a:off x="838201" y="2482589"/>
            <a:ext cx="3816096" cy="3694373"/>
          </a:xfrm>
        </p:spPr>
        <p:txBody>
          <a:bodyPr vert="horz" lIns="91440" tIns="45720" rIns="91440" bIns="45720" rtlCol="0">
            <a:normAutofit/>
          </a:bodyPr>
          <a:lstStyle/>
          <a:p>
            <a:pPr marL="0" indent="0">
              <a:buNone/>
            </a:pPr>
            <a:r>
              <a:rPr lang="en-US" sz="2000" kern="1200">
                <a:latin typeface="+mn-lt"/>
                <a:ea typeface="+mn-ea"/>
                <a:cs typeface="+mn-cs"/>
                <a:hlinkClick r:id="rId3"/>
              </a:rPr>
              <a:t>Theodore</a:t>
            </a:r>
            <a:endParaRPr lang="en-US" sz="2000" kern="1200">
              <a:latin typeface="+mn-lt"/>
              <a:ea typeface="+mn-ea"/>
              <a:cs typeface="+mn-cs"/>
            </a:endParaRPr>
          </a:p>
        </p:txBody>
      </p:sp>
      <p:pic>
        <p:nvPicPr>
          <p:cNvPr id="2050" name="Picture 2" descr="A person holding a bird&#10;&#10;Description automatically generated with medium confidence">
            <a:extLst>
              <a:ext uri="{FF2B5EF4-FFF2-40B4-BE49-F238E27FC236}">
                <a16:creationId xmlns:a16="http://schemas.microsoft.com/office/drawing/2014/main" id="{B0995C0C-9305-EF2B-2256-6C113B682E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992" r="-1" b="28988"/>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ay be an image of 1 person and indoor">
            <a:extLst>
              <a:ext uri="{FF2B5EF4-FFF2-40B4-BE49-F238E27FC236}">
                <a16:creationId xmlns:a16="http://schemas.microsoft.com/office/drawing/2014/main" id="{BE71DD3A-8622-9847-D564-55360B3672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866" b="43470"/>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303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erson taking a selfie&#10;&#10;Description automatically generated with medium confidence">
            <a:extLst>
              <a:ext uri="{FF2B5EF4-FFF2-40B4-BE49-F238E27FC236}">
                <a16:creationId xmlns:a16="http://schemas.microsoft.com/office/drawing/2014/main" id="{A75C1343-A64F-3751-8C68-86C1D11AE7CC}"/>
              </a:ext>
            </a:extLst>
          </p:cNvPr>
          <p:cNvPicPr>
            <a:picLocks noChangeAspect="1"/>
          </p:cNvPicPr>
          <p:nvPr/>
        </p:nvPicPr>
        <p:blipFill rotWithShape="1">
          <a:blip r:embed="rId2">
            <a:extLst>
              <a:ext uri="{28A0092B-C50C-407E-A947-70E740481C1C}">
                <a14:useLocalDpi xmlns:a14="http://schemas.microsoft.com/office/drawing/2010/main" val="0"/>
              </a:ext>
            </a:extLst>
          </a:blip>
          <a:srcRect t="184" b="1184"/>
          <a:stretch/>
        </p:blipFill>
        <p:spPr>
          <a:xfrm>
            <a:off x="1460597" y="23456"/>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85521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203_121935">
            <a:extLst>
              <a:ext uri="{FF2B5EF4-FFF2-40B4-BE49-F238E27FC236}">
                <a16:creationId xmlns:a16="http://schemas.microsoft.com/office/drawing/2014/main" id="{F770D9D6-540F-9546-839D-29775C7751B6}"/>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6750050" y="577564"/>
            <a:ext cx="4178299" cy="5571066"/>
          </a:xfrm>
          <a:prstGeom prst="rect">
            <a:avLst/>
          </a:prstGeom>
        </p:spPr>
      </p:pic>
      <p:sp>
        <p:nvSpPr>
          <p:cNvPr id="4" name="TextBox 3">
            <a:extLst>
              <a:ext uri="{FF2B5EF4-FFF2-40B4-BE49-F238E27FC236}">
                <a16:creationId xmlns:a16="http://schemas.microsoft.com/office/drawing/2014/main" id="{C93931B0-1C58-BF68-B892-549FEC359529}"/>
              </a:ext>
            </a:extLst>
          </p:cNvPr>
          <p:cNvSpPr txBox="1"/>
          <p:nvPr/>
        </p:nvSpPr>
        <p:spPr>
          <a:xfrm>
            <a:off x="263611" y="2397211"/>
            <a:ext cx="9374660" cy="646331"/>
          </a:xfrm>
          <a:prstGeom prst="rect">
            <a:avLst/>
          </a:prstGeom>
          <a:noFill/>
        </p:spPr>
        <p:txBody>
          <a:bodyPr wrap="square">
            <a:spAutoFit/>
          </a:bodyPr>
          <a:lstStyle/>
          <a:p>
            <a:r>
              <a:rPr lang="en-US" sz="3600" dirty="0">
                <a:hlinkClick r:id="rId4"/>
              </a:rPr>
              <a:t>M</a:t>
            </a:r>
            <a:r>
              <a:rPr lang="en-US" sz="3600" dirty="0">
                <a:hlinkClick r:id="rId4"/>
              </a:rPr>
              <a:t>artin McKay Memorial School</a:t>
            </a:r>
            <a:endParaRPr lang="en-US" sz="3600" dirty="0"/>
          </a:p>
        </p:txBody>
      </p:sp>
      <p:sp>
        <p:nvSpPr>
          <p:cNvPr id="7" name="TextBox 6">
            <a:extLst>
              <a:ext uri="{FF2B5EF4-FFF2-40B4-BE49-F238E27FC236}">
                <a16:creationId xmlns:a16="http://schemas.microsoft.com/office/drawing/2014/main" id="{956D39A7-257A-A9FD-EEAA-B23D48710C24}"/>
              </a:ext>
            </a:extLst>
          </p:cNvPr>
          <p:cNvSpPr txBox="1"/>
          <p:nvPr/>
        </p:nvSpPr>
        <p:spPr>
          <a:xfrm>
            <a:off x="897924" y="1631092"/>
            <a:ext cx="1654556" cy="369332"/>
          </a:xfrm>
          <a:prstGeom prst="rect">
            <a:avLst/>
          </a:prstGeom>
          <a:noFill/>
        </p:spPr>
        <p:txBody>
          <a:bodyPr wrap="none" rtlCol="0">
            <a:spAutoFit/>
          </a:bodyPr>
          <a:lstStyle/>
          <a:p>
            <a:r>
              <a:rPr lang="en-US" dirty="0"/>
              <a:t>Introduction to </a:t>
            </a:r>
          </a:p>
        </p:txBody>
      </p:sp>
    </p:spTree>
    <p:extLst>
      <p:ext uri="{BB962C8B-B14F-4D97-AF65-F5344CB8AC3E}">
        <p14:creationId xmlns:p14="http://schemas.microsoft.com/office/powerpoint/2010/main" val="382881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picture containing grass, person, sky, tree&#10;&#10;Description automatically generated">
            <a:extLst>
              <a:ext uri="{FF2B5EF4-FFF2-40B4-BE49-F238E27FC236}">
                <a16:creationId xmlns:a16="http://schemas.microsoft.com/office/drawing/2014/main" id="{C082C9AC-DAE3-E052-EC8E-CE271A3804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5910" r="1" b="18610"/>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7" name="Picture 6" descr="A couple of girls sitting at a table with a board game&#10;&#10;Description automatically generated with low confidence">
            <a:extLst>
              <a:ext uri="{FF2B5EF4-FFF2-40B4-BE49-F238E27FC236}">
                <a16:creationId xmlns:a16="http://schemas.microsoft.com/office/drawing/2014/main" id="{C0FE4B01-2243-B71D-85BA-8A083BD4E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354" y="0"/>
            <a:ext cx="9141291" cy="6858000"/>
          </a:xfrm>
          <a:prstGeom prst="rect">
            <a:avLst/>
          </a:prstGeom>
        </p:spPr>
      </p:pic>
    </p:spTree>
    <p:extLst>
      <p:ext uri="{BB962C8B-B14F-4D97-AF65-F5344CB8AC3E}">
        <p14:creationId xmlns:p14="http://schemas.microsoft.com/office/powerpoint/2010/main" val="812031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Freeform: Shape 103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Freeform: Shape 103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41" name="Isosceles Triangle 104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26CA8CF-9CB9-A4B2-FDCA-F2DA2D09B0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06851" y="643467"/>
            <a:ext cx="4178298"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43" name="Isosceles Triangle 104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54689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looking at eggs in a carton&#10;&#10;Description automatically generated with low confidence">
            <a:extLst>
              <a:ext uri="{FF2B5EF4-FFF2-40B4-BE49-F238E27FC236}">
                <a16:creationId xmlns:a16="http://schemas.microsoft.com/office/drawing/2014/main" id="{C749B2AF-8751-5055-B1C2-208C89D9113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1DDBA7B-12FF-7F46-6F07-EAF93DAA1831}"/>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t>A good plan for Brighton, not </a:t>
            </a:r>
            <a:r>
              <a:rPr lang="en-US" sz="4000" dirty="0" err="1"/>
              <a:t>Sachigo</a:t>
            </a:r>
            <a:r>
              <a:rPr lang="en-US" sz="4000" dirty="0"/>
              <a:t>… but fun.</a:t>
            </a:r>
          </a:p>
        </p:txBody>
      </p:sp>
      <p:cxnSp>
        <p:nvCxnSpPr>
          <p:cNvPr id="16"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864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359A-C04D-89D9-BD07-56A66931E11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dirty="0"/>
              <a:t>Cultural FN Learning – Place-based</a:t>
            </a:r>
          </a:p>
        </p:txBody>
      </p:sp>
      <p:sp>
        <p:nvSpPr>
          <p:cNvPr id="3" name="Content Placeholder 2">
            <a:extLst>
              <a:ext uri="{FF2B5EF4-FFF2-40B4-BE49-F238E27FC236}">
                <a16:creationId xmlns:a16="http://schemas.microsoft.com/office/drawing/2014/main" id="{D07F3BA8-256E-693A-5A89-B9111B08AA5B}"/>
              </a:ext>
            </a:extLst>
          </p:cNvPr>
          <p:cNvSpPr>
            <a:spLocks noGrp="1"/>
          </p:cNvSpPr>
          <p:nvPr>
            <p:ph idx="1"/>
          </p:nvPr>
        </p:nvSpPr>
        <p:spPr>
          <a:xfrm>
            <a:off x="7464612" y="4750893"/>
            <a:ext cx="4087305" cy="1147863"/>
          </a:xfrm>
        </p:spPr>
        <p:txBody>
          <a:bodyPr vert="horz" lIns="91440" tIns="45720" rIns="91440" bIns="45720" rtlCol="0" anchor="t">
            <a:normAutofit/>
          </a:bodyPr>
          <a:lstStyle/>
          <a:p>
            <a:pPr marL="0" indent="0">
              <a:buNone/>
            </a:pPr>
            <a:r>
              <a:rPr lang="en-US" sz="2000">
                <a:hlinkClick r:id="rId3"/>
              </a:rPr>
              <a:t>Martin McKay Memorial School</a:t>
            </a:r>
            <a:endParaRPr lang="en-US" sz="200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outdoor, sky, person, shore&#10;&#10;Description automatically generated">
            <a:extLst>
              <a:ext uri="{FF2B5EF4-FFF2-40B4-BE49-F238E27FC236}">
                <a16:creationId xmlns:a16="http://schemas.microsoft.com/office/drawing/2014/main" id="{B71B0065-4DAF-DDAB-74F3-2D1B5667DD20}"/>
              </a:ext>
            </a:extLst>
          </p:cNvPr>
          <p:cNvPicPr>
            <a:picLocks noChangeAspect="1"/>
          </p:cNvPicPr>
          <p:nvPr/>
        </p:nvPicPr>
        <p:blipFill rotWithShape="1">
          <a:blip r:embed="rId4">
            <a:extLst>
              <a:ext uri="{28A0092B-C50C-407E-A947-70E740481C1C}">
                <a14:useLocalDpi xmlns:a14="http://schemas.microsoft.com/office/drawing/2010/main" val="0"/>
              </a:ext>
            </a:extLst>
          </a:blip>
          <a:srcRect l="15370" r="776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337170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at, laying, mammal&#10;&#10;Description automatically generated">
            <a:extLst>
              <a:ext uri="{FF2B5EF4-FFF2-40B4-BE49-F238E27FC236}">
                <a16:creationId xmlns:a16="http://schemas.microsoft.com/office/drawing/2014/main" id="{AF01084B-8B25-4E1E-45F2-3D6258BC4BDD}"/>
              </a:ext>
            </a:extLst>
          </p:cNvPr>
          <p:cNvPicPr>
            <a:picLocks noChangeAspect="1"/>
          </p:cNvPicPr>
          <p:nvPr/>
        </p:nvPicPr>
        <p:blipFill rotWithShape="1">
          <a:blip r:embed="rId3">
            <a:extLst>
              <a:ext uri="{28A0092B-C50C-407E-A947-70E740481C1C}">
                <a14:useLocalDpi xmlns:a14="http://schemas.microsoft.com/office/drawing/2010/main" val="0"/>
              </a:ext>
            </a:extLst>
          </a:blip>
          <a:srcRect t="34408" r="-1" b="23404"/>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3324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hild sitting at a table&#10;&#10;Description automatically generated with medium confidence">
            <a:extLst>
              <a:ext uri="{FF2B5EF4-FFF2-40B4-BE49-F238E27FC236}">
                <a16:creationId xmlns:a16="http://schemas.microsoft.com/office/drawing/2014/main" id="{6739FE59-8FFA-39CC-91B3-61C689F56C4E}"/>
              </a:ext>
            </a:extLst>
          </p:cNvPr>
          <p:cNvPicPr>
            <a:picLocks noChangeAspect="1"/>
          </p:cNvPicPr>
          <p:nvPr/>
        </p:nvPicPr>
        <p:blipFill rotWithShape="1">
          <a:blip r:embed="rId3">
            <a:extLst>
              <a:ext uri="{28A0092B-C50C-407E-A947-70E740481C1C}">
                <a14:useLocalDpi xmlns:a14="http://schemas.microsoft.com/office/drawing/2010/main" val="0"/>
              </a:ext>
            </a:extLst>
          </a:blip>
          <a:srcRect t="1361" b="20861"/>
          <a:stretch/>
        </p:blipFill>
        <p:spPr>
          <a:xfrm>
            <a:off x="643467" y="643467"/>
            <a:ext cx="5372099" cy="5571066"/>
          </a:xfrm>
          <a:prstGeom prst="rect">
            <a:avLst/>
          </a:prstGeom>
        </p:spPr>
      </p:pic>
      <p:pic>
        <p:nvPicPr>
          <p:cNvPr id="5" name="Picture 4" descr="A picture containing sky, outdoor, sun, sunset&#10;&#10;Description automatically generated">
            <a:extLst>
              <a:ext uri="{FF2B5EF4-FFF2-40B4-BE49-F238E27FC236}">
                <a16:creationId xmlns:a16="http://schemas.microsoft.com/office/drawing/2014/main" id="{18C4C4C0-D21C-25A5-9D84-2BBBA7A75664}"/>
              </a:ext>
            </a:extLst>
          </p:cNvPr>
          <p:cNvPicPr>
            <a:picLocks noChangeAspect="1"/>
          </p:cNvPicPr>
          <p:nvPr/>
        </p:nvPicPr>
        <p:blipFill rotWithShape="1">
          <a:blip r:embed="rId4">
            <a:extLst>
              <a:ext uri="{28A0092B-C50C-407E-A947-70E740481C1C}">
                <a14:useLocalDpi xmlns:a14="http://schemas.microsoft.com/office/drawing/2010/main" val="0"/>
              </a:ext>
            </a:extLst>
          </a:blip>
          <a:srcRect t="8851" b="13372"/>
          <a:stretch/>
        </p:blipFill>
        <p:spPr>
          <a:xfrm>
            <a:off x="6176432" y="643467"/>
            <a:ext cx="5372100" cy="5571066"/>
          </a:xfrm>
          <a:prstGeom prst="rect">
            <a:avLst/>
          </a:prstGeom>
        </p:spPr>
      </p:pic>
    </p:spTree>
    <p:extLst>
      <p:ext uri="{BB962C8B-B14F-4D97-AF65-F5344CB8AC3E}">
        <p14:creationId xmlns:p14="http://schemas.microsoft.com/office/powerpoint/2010/main" val="389500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4B462D41-8B5E-7C2F-5B44-DEB6AE3B6ED2}"/>
              </a:ext>
            </a:extLst>
          </p:cNvPr>
          <p:cNvPicPr>
            <a:picLocks noChangeAspect="1"/>
          </p:cNvPicPr>
          <p:nvPr/>
        </p:nvPicPr>
        <p:blipFill rotWithShape="1">
          <a:blip r:embed="rId3">
            <a:extLst>
              <a:ext uri="{28A0092B-C50C-407E-A947-70E740481C1C}">
                <a14:useLocalDpi xmlns:a14="http://schemas.microsoft.com/office/drawing/2010/main" val="0"/>
              </a:ext>
            </a:extLst>
          </a:blip>
          <a:srcRect t="21000" b="8729"/>
          <a:stretch/>
        </p:blipFill>
        <p:spPr>
          <a:xfrm>
            <a:off x="457200" y="457200"/>
            <a:ext cx="11277600" cy="5943600"/>
          </a:xfrm>
          <a:prstGeom prst="rect">
            <a:avLst/>
          </a:prstGeom>
        </p:spPr>
      </p:pic>
    </p:spTree>
    <p:extLst>
      <p:ext uri="{BB962C8B-B14F-4D97-AF65-F5344CB8AC3E}">
        <p14:creationId xmlns:p14="http://schemas.microsoft.com/office/powerpoint/2010/main" val="3352867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715</Words>
  <Application>Microsoft Office PowerPoint</Application>
  <PresentationFormat>Widescreen</PresentationFormat>
  <Paragraphs>43</Paragraphs>
  <Slides>14</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Sachigo Lake FN Community</vt:lpstr>
      <vt:lpstr>PowerPoint Presentation</vt:lpstr>
      <vt:lpstr>PowerPoint Presentation</vt:lpstr>
      <vt:lpstr>PowerPoint Presentation</vt:lpstr>
      <vt:lpstr>A good plan for Brighton, not Sachigo… but fun.</vt:lpstr>
      <vt:lpstr>Cultural FN Learning – Place-based</vt:lpstr>
      <vt:lpstr>PowerPoint Presentation</vt:lpstr>
      <vt:lpstr>PowerPoint Presentation</vt:lpstr>
      <vt:lpstr>PowerPoint Presentation</vt:lpstr>
      <vt:lpstr>PowerPoint Presentation</vt:lpstr>
      <vt:lpstr>PowerPoint Presentation</vt:lpstr>
      <vt:lpstr>PowerPoint Presentation</vt:lpstr>
      <vt:lpstr>In memory of…….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Sachigo Lake FN Community</dc:title>
  <dc:creator>Audrey Koerber</dc:creator>
  <cp:lastModifiedBy>Audrey Koerber</cp:lastModifiedBy>
  <cp:revision>3</cp:revision>
  <dcterms:created xsi:type="dcterms:W3CDTF">2023-03-01T02:36:38Z</dcterms:created>
  <dcterms:modified xsi:type="dcterms:W3CDTF">2023-03-02T02:17:57Z</dcterms:modified>
</cp:coreProperties>
</file>