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6" r:id="rId2"/>
    <p:sldId id="289" r:id="rId3"/>
    <p:sldId id="291" r:id="rId4"/>
    <p:sldId id="290" r:id="rId5"/>
    <p:sldId id="298" r:id="rId6"/>
    <p:sldId id="292" r:id="rId7"/>
    <p:sldId id="293" r:id="rId8"/>
    <p:sldId id="285" r:id="rId9"/>
    <p:sldId id="266" r:id="rId10"/>
    <p:sldId id="274" r:id="rId11"/>
    <p:sldId id="279" r:id="rId12"/>
    <p:sldId id="297" r:id="rId13"/>
    <p:sldId id="284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FB8AEF-5F2C-4958-9576-010929B225FA}">
          <p14:sldIdLst>
            <p14:sldId id="296"/>
            <p14:sldId id="289"/>
            <p14:sldId id="291"/>
            <p14:sldId id="290"/>
            <p14:sldId id="298"/>
            <p14:sldId id="292"/>
            <p14:sldId id="293"/>
            <p14:sldId id="285"/>
            <p14:sldId id="266"/>
            <p14:sldId id="274"/>
            <p14:sldId id="279"/>
            <p14:sldId id="297"/>
            <p14:sldId id="284"/>
            <p14:sldId id="299"/>
          </p14:sldIdLst>
        </p14:section>
        <p14:section name="Untitled Section" id="{8514DE23-3C48-4AF0-8B48-6824DB222EC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0" autoAdjust="0"/>
    <p:restoredTop sz="94681"/>
  </p:normalViewPr>
  <p:slideViewPr>
    <p:cSldViewPr snapToGrid="0">
      <p:cViewPr varScale="1">
        <p:scale>
          <a:sx n="103" d="100"/>
          <a:sy n="103" d="100"/>
        </p:scale>
        <p:origin x="19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D792EE59-D6E2-4E84-9A05-FEBBC203A065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318B7E8F-724B-4578-A23D-FC64C3433D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04B92-470C-1C4F-B73A-20691A2738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96131F-7D18-4D91-1541-9D83757A3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6A90-258F-4E85-8B2E-8B38BE321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C3535-3881-D2F9-4335-76AC2580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A098C-B484-22D6-BF06-98642FDFC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480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054D-D1F6-626F-FC29-21EBF9D7D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9452DE-4157-5485-CFA7-DA0E30341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A0D7-5F53-E4B8-E221-96CC3948B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A5FCD-EB46-4200-40DF-FC31F997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ECA70-ECFD-6239-B988-0156F966A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04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3509B1-3E43-9508-FB35-AE978604F3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930BBB-5483-2D88-AC0A-FC0CA67F2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0E3D3B-89A0-C228-CCC9-48C767A09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5BC5-46A2-5844-4497-20BED83A3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E964D-FC9F-C954-5FDA-DD3ABCA7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37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7228-2688-0C8C-38CF-DF3C44814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0D60F5-A602-1F12-6261-62B4A1EC17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4550BF-D08F-7FC3-7830-579ECA43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EA3F6-5DA3-D890-89BA-DB8CE0469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5DB2C-0A9F-935A-6E92-C4D121D75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62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F3559-DF82-AB0C-1835-C95FD2123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9B879-7FEB-8E62-9F97-E6DEC04E1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B45C0-3887-EDF6-312E-ADCB97FB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859F8-DD38-93E6-40BE-7AC5FB03C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59A5F0-79E9-05F8-5085-468A8AA80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4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F9E8C-FB8C-31B6-7618-AF52C05EA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A6824-F44C-AF4C-FD68-B586A1569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04D0E-1B51-C11D-5E12-F1C04DA0C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57382D-0634-1874-B6CF-1101C51E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D02CF-8EB9-5AD7-15D9-44BEBD4D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AED65-F2BE-55CF-959B-BDE468250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48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480A-BE6C-93EE-863B-DD1E2A7FA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98F2F-F42B-EAFB-A546-FCA87D07EE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2DC2AC-652E-1355-06CA-5BF13B79D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FCC714-5C1C-D56E-C10B-865872C31D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C1F70-2921-6D14-3516-A20FDD4A50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C744A-CB50-8731-BA44-C744E957C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714F7E2-9BEA-16E7-3248-DA6FBA49C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198AF7-EAAF-3E10-5D80-191E8B742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5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2E4D5-FA6B-D845-0C9D-6AF00A77A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6C9966-F958-4E01-CEB7-A5433A3E2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BF6E2-21B3-6072-D6C7-C8EECDACB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C80EF-B808-6EFE-85B2-D84FA47A6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218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5965A3-8165-7D21-A5BC-5FBB343BB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ED586C-2740-AA77-E998-554F5950A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D6750-193A-F9AE-CF8D-3F11ED4FC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47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6724C-C08D-5CE2-9B13-3653973AB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4FE3E-7A63-164B-165B-6A08641B4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51708B-24CC-B037-FEAA-EFA3CBDD2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D5A08-F437-DF3A-A02D-6F8B2CBB6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FEF24F-2066-5DE1-E56E-8DCBCA4A1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B541C6-8CBE-EDB4-4A70-EB927324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83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FADCC-5656-63CC-D8A0-C7035E9C9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8C03F2-B6F4-AF9B-83F1-51CD4327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23FFD-47B6-2BA2-F323-26A29A230B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F6FD-D65C-3A05-3ADE-412D8C4B7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16B64-4F1E-4A21-95A5-C48E1B5DE081}" type="datetimeFigureOut">
              <a:rPr lang="en-US" smtClean="0"/>
              <a:t>6/4/25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0219C3-1300-B971-1968-5D1B9BD41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D0C6B-E657-0AB8-E329-EAC15A30F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CF532-68AB-4FDD-884A-3A3E7F0459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5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F0AF6-9863-C3FD-78E0-D080661CF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2E04B9-8565-C4B6-2C03-FB47B98BAC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51BDFE-4A05-6C71-24D6-F8697222B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A16B64-4F1E-4A21-95A5-C48E1B5DE081}" type="datetimeFigureOut">
              <a:rPr lang="en-US" smtClean="0"/>
              <a:pPr/>
              <a:t>6/4/25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2BABEB-DA62-0871-392F-284EF5664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A426E-AEBD-6B08-13B1-C48768F9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BBCF532-68AB-4FDD-884A-3A3E7F04590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635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8C20-CB6D-42A1-0824-A69E4EF5A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363" y="263779"/>
            <a:ext cx="8813800" cy="2386217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latin typeface="Arial Nova" panose="020B0504020202020204" pitchFamily="34" charset="0"/>
                <a:cs typeface="Arial" panose="020B0604020202020204" pitchFamily="34" charset="0"/>
              </a:rPr>
              <a:t>UKRAINE 3D-PRINTED PROSTHETICS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2273F-14E6-5895-8678-0189141C2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00" y="2810932"/>
            <a:ext cx="11661274" cy="3567458"/>
          </a:xfr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ROTARY TORONTO EGLINTON DISTRICT 7070</a:t>
            </a: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AND </a:t>
            </a:r>
          </a:p>
          <a:p>
            <a:pPr marL="0" indent="0" algn="ctr"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ROTARY TERNOPIL CITY</a:t>
            </a:r>
            <a:r>
              <a:rPr lang="en-US" sz="11100" b="1">
                <a:latin typeface="Arial Nova" panose="020B0504020202020204" pitchFamily="34" charset="0"/>
              </a:rPr>
              <a:t>, UKRAINE DISTRICT 2232</a:t>
            </a:r>
            <a:endParaRPr lang="en-US" sz="11100" b="1" dirty="0">
              <a:latin typeface="Arial Nova" panose="020B0504020202020204" pitchFamily="34" charset="0"/>
            </a:endParaRPr>
          </a:p>
          <a:p>
            <a:pPr marL="457200" lvl="1" indent="0">
              <a:buNone/>
            </a:pPr>
            <a:endParaRPr lang="en-US" sz="11100" b="1" dirty="0">
              <a:latin typeface="Arial Nova" panose="020B0504020202020204" pitchFamily="34" charset="0"/>
            </a:endParaRP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en-US" sz="11100" b="1" dirty="0">
                <a:latin typeface="Arial Nova" panose="020B0504020202020204" pitchFamily="34" charset="0"/>
              </a:rPr>
              <a:t>REQUEST FOR FUNDING TO SUPPORT THE PROJECT </a:t>
            </a:r>
          </a:p>
          <a:p>
            <a:pPr marL="457200" lvl="1" indent="0" algn="ctr">
              <a:lnSpc>
                <a:spcPct val="170000"/>
              </a:lnSpc>
              <a:buNone/>
            </a:pPr>
            <a:r>
              <a:rPr lang="en-US" sz="11100" b="1" dirty="0">
                <a:latin typeface="Arial Nova" panose="020B0504020202020204" pitchFamily="34" charset="0"/>
              </a:rPr>
              <a:t>AND ACHIEVE THE $125,000 USD GOAL</a:t>
            </a:r>
          </a:p>
        </p:txBody>
      </p:sp>
      <p:pic>
        <p:nvPicPr>
          <p:cNvPr id="1028" name="Picture 4" descr="🇺🇦 Flag: Ukraine Emoji: Meaning &amp; Usage">
            <a:extLst>
              <a:ext uri="{FF2B5EF4-FFF2-40B4-BE49-F238E27FC236}">
                <a16:creationId xmlns:a16="http://schemas.microsoft.com/office/drawing/2014/main" id="{78FBAB2A-AEBF-A88B-89AB-A2A969D85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92099"/>
            <a:ext cx="2586304" cy="2434168"/>
          </a:xfrm>
          <a:prstGeom prst="rect">
            <a:avLst/>
          </a:prstGeom>
          <a:solidFill>
            <a:schemeClr val="tx2">
              <a:lumMod val="50000"/>
              <a:lumOff val="50000"/>
              <a:alpha val="90421"/>
            </a:schemeClr>
          </a:solidFill>
        </p:spPr>
      </p:pic>
      <p:pic>
        <p:nvPicPr>
          <p:cNvPr id="1034" name="Picture 10" descr="Canada Emoji (U+1F1E8, U+1F1E6)">
            <a:extLst>
              <a:ext uri="{FF2B5EF4-FFF2-40B4-BE49-F238E27FC236}">
                <a16:creationId xmlns:a16="http://schemas.microsoft.com/office/drawing/2014/main" id="{87DFB402-A38C-F46E-0363-2588BC5A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422" y="0"/>
            <a:ext cx="2913777" cy="291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91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53B1B-4AA6-A2A0-D37D-74D4840D1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768" y="544285"/>
            <a:ext cx="10082463" cy="576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648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D6FF7-4A3D-2395-CA6B-FC2E07841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4940" y="356265"/>
            <a:ext cx="6210077" cy="3072735"/>
          </a:xfrm>
        </p:spPr>
        <p:txBody>
          <a:bodyPr>
            <a:noAutofit/>
          </a:bodyPr>
          <a:lstStyle/>
          <a:p>
            <a:pPr algn="ctr"/>
            <a:r>
              <a:rPr lang="en-US" sz="3600" b="1" cap="small" dirty="0">
                <a:latin typeface="Arial Nova" panose="020B0504020202020204" pitchFamily="34" charset="0"/>
              </a:rPr>
              <a:t>A crucial addition to the Unbroken site was two 3D printers purchased with donations from Canada’s </a:t>
            </a:r>
            <a:r>
              <a:rPr lang="en-US" sz="3600" b="1" cap="small" dirty="0" err="1">
                <a:latin typeface="Arial Nova" panose="020B0504020202020204" pitchFamily="34" charset="0"/>
              </a:rPr>
              <a:t>Temerty</a:t>
            </a:r>
            <a:r>
              <a:rPr lang="en-US" sz="3600" b="1" cap="small" dirty="0">
                <a:latin typeface="Arial Nova" panose="020B0504020202020204" pitchFamily="34" charset="0"/>
              </a:rPr>
              <a:t> Foundation.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A927A-6F57-61F8-3EB2-29B7A40F0B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418" t="-2924" r="18388" b="2924"/>
          <a:stretch>
            <a:fillRect/>
          </a:stretch>
        </p:blipFill>
        <p:spPr>
          <a:xfrm>
            <a:off x="406983" y="904753"/>
            <a:ext cx="5167957" cy="5048493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2E2D6-E3A9-0358-36DD-7A3B6A9ECA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96644" y="2988129"/>
            <a:ext cx="5988374" cy="3072735"/>
          </a:xfrm>
        </p:spPr>
        <p:txBody>
          <a:bodyPr>
            <a:normAutofit/>
          </a:bodyPr>
          <a:lstStyle/>
          <a:p>
            <a:pPr algn="ctr"/>
            <a:endParaRPr lang="en-CA" sz="3200" dirty="0"/>
          </a:p>
          <a:p>
            <a:pPr algn="ctr"/>
            <a:endParaRPr lang="en-CA" sz="32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CA" sz="3200" dirty="0"/>
              <a:t>The first soldier fitted with a prosthetic produced by a Canadian-supplied 3-D printer.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5603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69F14B-44CD-1647-A3DA-82FEAB7E7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440081"/>
            <a:ext cx="3884133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LEARNING</a:t>
            </a:r>
            <a:b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 TO </a:t>
            </a:r>
            <a:b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r>
              <a:rPr lang="en-US" sz="5600" b="1" kern="1200" dirty="0">
                <a:solidFill>
                  <a:schemeClr val="tx1"/>
                </a:solidFill>
                <a:latin typeface="Arial Nova" panose="020B0504020202020204" pitchFamily="34" charset="0"/>
              </a:rPr>
              <a:t>WALK AGAIN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4051F-AA90-8B33-7A51-909239E930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427555"/>
            <a:ext cx="5712932" cy="176293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cs typeface="Arial" panose="020B0604020202020204" pitchFamily="34" charset="0"/>
              </a:rPr>
              <a:t>The sooner a prosthetic limb is provided, the quicker the patient can start rehabilitation.</a:t>
            </a:r>
          </a:p>
        </p:txBody>
      </p:sp>
      <p:sp>
        <p:nvSpPr>
          <p:cNvPr id="4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CED9CEA-9054-9C75-8030-83A60CF582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739" t="16491" r="32822" b="2455"/>
          <a:stretch>
            <a:fillRect/>
          </a:stretch>
        </p:blipFill>
        <p:spPr>
          <a:xfrm>
            <a:off x="6587416" y="489067"/>
            <a:ext cx="4965704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0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2B5FAB-924F-3BFA-C6CF-75F1387C6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707" t="12516" r="7238" b="27655"/>
          <a:stretch>
            <a:fillRect/>
          </a:stretch>
        </p:blipFill>
        <p:spPr>
          <a:xfrm>
            <a:off x="1050471" y="230414"/>
            <a:ext cx="10091057" cy="4714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4BF6B-CA2F-5E9A-DF97-AFBDAA9ADDB0}"/>
              </a:ext>
            </a:extLst>
          </p:cNvPr>
          <p:cNvSpPr txBox="1"/>
          <p:nvPr/>
        </p:nvSpPr>
        <p:spPr>
          <a:xfrm>
            <a:off x="685799" y="5103674"/>
            <a:ext cx="1064622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The World’s Longest Marathon in Kyiv</a:t>
            </a:r>
          </a:p>
          <a:p>
            <a:pPr algn="ctr"/>
            <a:r>
              <a:rPr lang="en-US" sz="3500" dirty="0">
                <a:latin typeface="Arial" panose="020B0604020202020204" pitchFamily="34" charset="0"/>
                <a:cs typeface="Arial" panose="020B0604020202020204" pitchFamily="34" charset="0"/>
              </a:rPr>
              <a:t>Veterans and civilians walked and ran using new Canadian-made prosthetics.</a:t>
            </a:r>
          </a:p>
        </p:txBody>
      </p:sp>
    </p:spTree>
    <p:extLst>
      <p:ext uri="{BB962C8B-B14F-4D97-AF65-F5344CB8AC3E}">
        <p14:creationId xmlns:p14="http://schemas.microsoft.com/office/powerpoint/2010/main" val="2297795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DA78A71-5335-4940-B84B-F7ADFC20EAA7}"/>
              </a:ext>
            </a:extLst>
          </p:cNvPr>
          <p:cNvSpPr txBox="1"/>
          <p:nvPr/>
        </p:nvSpPr>
        <p:spPr>
          <a:xfrm>
            <a:off x="702129" y="707512"/>
            <a:ext cx="10862879" cy="1323439"/>
          </a:xfrm>
          <a:prstGeom prst="rect">
            <a:avLst/>
          </a:prstGeom>
          <a:noFill/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cap="small" dirty="0">
                <a:latin typeface="Arial Nova" panose="020B0504020202020204" pitchFamily="34" charset="0"/>
              </a:rPr>
              <a:t>Be a part of the solution</a:t>
            </a:r>
          </a:p>
          <a:p>
            <a:pPr algn="ctr"/>
            <a:r>
              <a:rPr lang="en-US" sz="4000" b="1" cap="small" dirty="0">
                <a:latin typeface="Arial Nova" panose="020B0504020202020204" pitchFamily="34" charset="0"/>
              </a:rPr>
              <a:t>We need to raise $125,000 USD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632F51-0B2D-7CA9-4F24-CF11B3AEC839}"/>
              </a:ext>
            </a:extLst>
          </p:cNvPr>
          <p:cNvSpPr txBox="1"/>
          <p:nvPr/>
        </p:nvSpPr>
        <p:spPr>
          <a:xfrm>
            <a:off x="1453244" y="2661556"/>
            <a:ext cx="958487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Together, we can help bring this life-changing solution to Ukraine.  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To donate, please visit our website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rotarytorontoeglinton@gmail.com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255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9FB425-CA69-6C61-0FE2-530882A0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2016" y="642325"/>
            <a:ext cx="5923302" cy="17488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cap="small" dirty="0">
                <a:latin typeface="Arial Nova" panose="020B0504020202020204" pitchFamily="34" charset="0"/>
              </a:rPr>
              <a:t>The photo that inspired Rotary's 3D-printed prosthetics project</a:t>
            </a:r>
            <a:endParaRPr lang="en-US" sz="4000" b="1" kern="1200" cap="small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360FA19-329E-2934-956C-5473B54CFB5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739" t="5628" r="31406"/>
          <a:stretch>
            <a:fillRect/>
          </a:stretch>
        </p:blipFill>
        <p:spPr>
          <a:xfrm>
            <a:off x="546682" y="621791"/>
            <a:ext cx="4628652" cy="5870473"/>
          </a:xfrm>
          <a:prstGeom prst="rect">
            <a:avLst/>
          </a:prstGeom>
        </p:spPr>
      </p:pic>
      <p:sp>
        <p:nvSpPr>
          <p:cNvPr id="2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4983EE-9919-5931-2387-00D76CB6CA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12885" y="2728832"/>
            <a:ext cx="5632433" cy="34868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3600" b="1" dirty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3600" dirty="0">
                <a:cs typeface="Arial" panose="020B0604020202020204" pitchFamily="34" charset="0"/>
              </a:rPr>
              <a:t>This little girl lost both legs in an explosion at the train station, where people were trying to flee.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584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D5BF1E-61D9-B1DA-922D-F03F3CD4C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278" y="461120"/>
            <a:ext cx="5043488" cy="18301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INNOCENT VICTIMS</a:t>
            </a:r>
          </a:p>
        </p:txBody>
      </p:sp>
      <p:sp>
        <p:nvSpPr>
          <p:cNvPr id="4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2640D-E68F-A7F2-ED6D-2C88D6B1E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0" y="2807208"/>
            <a:ext cx="5992586" cy="35896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The little boy is the family's helper since his father was killed in the war.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How soon might the girl and her mother be mobile again?  </a:t>
            </a:r>
          </a:p>
        </p:txBody>
      </p:sp>
      <p:pic>
        <p:nvPicPr>
          <p:cNvPr id="6" name="Picture 5" descr="A person and two children sitting on a bed&#10;&#10;AI-generated content may be incorrect.">
            <a:extLst>
              <a:ext uri="{FF2B5EF4-FFF2-40B4-BE49-F238E27FC236}">
                <a16:creationId xmlns:a16="http://schemas.microsoft.com/office/drawing/2014/main" id="{938279BF-35F0-4209-0569-B5B202614C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001" t="21950" r="24386"/>
          <a:stretch>
            <a:fillRect/>
          </a:stretch>
        </p:blipFill>
        <p:spPr>
          <a:xfrm>
            <a:off x="6505235" y="622118"/>
            <a:ext cx="5333360" cy="56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483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2E00D4-6CBD-71C0-4863-5469C890B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4078966" cy="171907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Landmine Explosion Victim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AB84C-E933-624B-F2E6-5090FFAAE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8953" y="2862445"/>
            <a:ext cx="4931228" cy="349170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This woman was on the way to her mother’s birthday celebration when she stepped on a landmine and lost both her limbs.</a:t>
            </a:r>
          </a:p>
        </p:txBody>
      </p:sp>
      <p:pic>
        <p:nvPicPr>
          <p:cNvPr id="5" name="Content Placeholder 4" descr="A person lying on a bed with a surgical blade&#10;&#10;AI-generated content may be incorrect.">
            <a:extLst>
              <a:ext uri="{FF2B5EF4-FFF2-40B4-BE49-F238E27FC236}">
                <a16:creationId xmlns:a16="http://schemas.microsoft.com/office/drawing/2014/main" id="{820DBFFC-9112-F0FB-04F0-8E8FADF05B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4477" t="11501" r="19306" b="6878"/>
          <a:stretch>
            <a:fillRect/>
          </a:stretch>
        </p:blipFill>
        <p:spPr>
          <a:xfrm>
            <a:off x="5442519" y="840968"/>
            <a:ext cx="6337871" cy="51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37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E649D-34AD-AC32-3FBA-FEB3EF02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774161"/>
            <a:ext cx="5858690" cy="15080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 b="1" cap="small" dirty="0">
                <a:latin typeface="Arial Nova" panose="020B0504020202020204" pitchFamily="34" charset="0"/>
              </a:rPr>
              <a:t>Being comforted by her Husband</a:t>
            </a:r>
            <a:endParaRPr lang="en-US" sz="4600" b="1" dirty="0">
              <a:latin typeface="Arial Nova" panose="020B0504020202020204" pitchFamily="34" charset="0"/>
            </a:endParaRP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64F57-FCBB-6627-400D-9EECC638DE65}"/>
              </a:ext>
            </a:extLst>
          </p:cNvPr>
          <p:cNvSpPr txBox="1"/>
          <p:nvPr/>
        </p:nvSpPr>
        <p:spPr>
          <a:xfrm>
            <a:off x="640080" y="2890286"/>
            <a:ext cx="6283234" cy="3303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Ukraine is the most heavily mined country in the world.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An estimated 2 million landmines have been scattered across the country, and demining will take decades.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A253F0-696B-0481-812F-C7556FFFE91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045" t="-294" r="38690" b="294"/>
          <a:stretch>
            <a:fillRect/>
          </a:stretch>
        </p:blipFill>
        <p:spPr>
          <a:xfrm>
            <a:off x="6498770" y="-589788"/>
            <a:ext cx="5500015" cy="7760643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76794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" name="Title 1">
            <a:extLst>
              <a:ext uri="{FF2B5EF4-FFF2-40B4-BE49-F238E27FC236}">
                <a16:creationId xmlns:a16="http://schemas.microsoft.com/office/drawing/2014/main" id="{BD0C688D-E9D1-FCCC-E2DE-19B00858B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5328993" cy="148132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100" b="1" kern="1200" cap="small" dirty="0">
                <a:solidFill>
                  <a:schemeClr val="tx1"/>
                </a:solidFill>
                <a:ea typeface="+mj-ea"/>
                <a:cs typeface="+mj-cs"/>
              </a:rPr>
              <a:t>Plaster Cast Mold for Prosthetic Socket</a:t>
            </a:r>
          </a:p>
        </p:txBody>
      </p:sp>
      <p:sp>
        <p:nvSpPr>
          <p:cNvPr id="46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86F2D4-53D4-457B-7DD7-59C36A3CE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529" y="2660904"/>
            <a:ext cx="6596742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Measuring the plaster mold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Plaster molds take days to dry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cs typeface="Arial" panose="020B0604020202020204" pitchFamily="34" charset="0"/>
              </a:rPr>
              <a:t>3-D printed prosthetics skip this step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500" dirty="0">
                <a:cs typeface="Arial" panose="020B0604020202020204" pitchFamily="34" charset="0"/>
              </a:rPr>
              <a:t>Once learned, a prosthetic socket can be printed in 8 hours</a:t>
            </a:r>
          </a:p>
        </p:txBody>
      </p:sp>
      <p:pic>
        <p:nvPicPr>
          <p:cNvPr id="6" name="Picture 5" descr="A person working on a piece of art&#10;&#10;AI-generated content may be incorrect.">
            <a:extLst>
              <a:ext uri="{FF2B5EF4-FFF2-40B4-BE49-F238E27FC236}">
                <a16:creationId xmlns:a16="http://schemas.microsoft.com/office/drawing/2014/main" id="{53157E21-9717-486B-6E71-60D47C9069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84" t="7144" r="38344"/>
          <a:stretch>
            <a:fillRect/>
          </a:stretch>
        </p:blipFill>
        <p:spPr>
          <a:xfrm>
            <a:off x="7214891" y="640080"/>
            <a:ext cx="450358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0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07FB9-AD24-83C2-A383-01381FC1A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053" y="649224"/>
            <a:ext cx="11574789" cy="17419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One of the two 3D printers donated by Canada </a:t>
            </a:r>
            <a:r>
              <a:rPr lang="en-US" sz="4000" b="1" cap="small" dirty="0">
                <a:latin typeface="Arial Nova" panose="020B0504020202020204" pitchFamily="34" charset="0"/>
              </a:rPr>
              <a:t>to the </a:t>
            </a:r>
            <a: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  <a:t>Unbroken Rehabilitation Centre in Lviv, Ukraine.</a:t>
            </a:r>
            <a:br>
              <a:rPr lang="en-US" sz="4000" b="1" kern="1200" cap="small" dirty="0">
                <a:solidFill>
                  <a:schemeClr val="tx1"/>
                </a:solidFill>
                <a:latin typeface="Arial Nova" panose="020B0504020202020204" pitchFamily="34" charset="0"/>
              </a:rPr>
            </a:br>
            <a:endParaRPr lang="en-US" sz="4000" b="1" kern="1200" cap="small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80DC4-53C6-486E-8E02-2CC4E0A3B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1861" y="2166293"/>
            <a:ext cx="5458969" cy="407448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3600" b="1" dirty="0">
              <a:latin typeface="Arial Nova" panose="020B0504020202020204" pitchFamily="34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3D-printed sockets.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Technicians undergo rigorous training.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3600" dirty="0">
                <a:latin typeface="Arial Nova" panose="020B0504020202020204" pitchFamily="34" charset="0"/>
              </a:rPr>
              <a:t>It takes several months to achieve proficiency</a:t>
            </a:r>
            <a:r>
              <a:rPr lang="en-US" sz="3600" b="1" dirty="0">
                <a:latin typeface="Arial Nova" panose="020B0504020202020204" pitchFamily="34" charset="0"/>
              </a:rPr>
              <a:t>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1D20A8E-965E-C681-3274-FB6061CA951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304" b="10304"/>
          <a:stretch>
            <a:fillRect/>
          </a:stretch>
        </p:blipFill>
        <p:spPr>
          <a:xfrm>
            <a:off x="6221171" y="2166293"/>
            <a:ext cx="5458968" cy="431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70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C7350-4044-A15D-04BC-E329705066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139" t="22272" r="8269" b="21496"/>
          <a:stretch>
            <a:fillRect/>
          </a:stretch>
        </p:blipFill>
        <p:spPr>
          <a:xfrm>
            <a:off x="5917147" y="963386"/>
            <a:ext cx="5937126" cy="46699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EADB8D-36E1-E7D9-46D1-47C55D74CFA4}"/>
              </a:ext>
            </a:extLst>
          </p:cNvPr>
          <p:cNvSpPr txBox="1"/>
          <p:nvPr/>
        </p:nvSpPr>
        <p:spPr>
          <a:xfrm>
            <a:off x="360945" y="264695"/>
            <a:ext cx="541421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“We lost our limbs fighting for Ukraine – we now make prosthetics for other war amputees.”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“This is something that gives me strength to be able to help people.  It has given me a purpose in life” 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“When you give these to patients, the emotions you feel are like fireworks.”</a:t>
            </a:r>
          </a:p>
        </p:txBody>
      </p:sp>
    </p:spTree>
    <p:extLst>
      <p:ext uri="{BB962C8B-B14F-4D97-AF65-F5344CB8AC3E}">
        <p14:creationId xmlns:p14="http://schemas.microsoft.com/office/powerpoint/2010/main" val="3224062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D43BCC-22E0-F277-D0AF-08854E7AF3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-1166"/>
          <a:stretch>
            <a:fillRect/>
          </a:stretch>
        </p:blipFill>
        <p:spPr>
          <a:xfrm>
            <a:off x="2454442" y="0"/>
            <a:ext cx="8349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171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7198</TotalTime>
  <Words>391</Words>
  <Application>Microsoft Macintosh PowerPoint</Application>
  <PresentationFormat>Widescreen</PresentationFormat>
  <Paragraphs>48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Aptos Display</vt:lpstr>
      <vt:lpstr>Arial</vt:lpstr>
      <vt:lpstr>Arial Nova</vt:lpstr>
      <vt:lpstr>Office Theme</vt:lpstr>
      <vt:lpstr>UKRAINE 3D-PRINTED PROSTHETICS PROJECT</vt:lpstr>
      <vt:lpstr>The photo that inspired Rotary's 3D-printed prosthetics project</vt:lpstr>
      <vt:lpstr>INNOCENT VICTIMS</vt:lpstr>
      <vt:lpstr>Landmine Explosion Victim</vt:lpstr>
      <vt:lpstr>Being comforted by her Husband</vt:lpstr>
      <vt:lpstr>Plaster Cast Mold for Prosthetic Socket</vt:lpstr>
      <vt:lpstr>  One of the two 3D printers donated by Canada to the Unbroken Rehabilitation Centre in Lviv, Ukraine. </vt:lpstr>
      <vt:lpstr>PowerPoint Presentation</vt:lpstr>
      <vt:lpstr>PowerPoint Presentation</vt:lpstr>
      <vt:lpstr>PowerPoint Presentation</vt:lpstr>
      <vt:lpstr>A crucial addition to the Unbroken site was two 3D printers purchased with donations from Canada’s Temerty Foundation.</vt:lpstr>
      <vt:lpstr>LEARNING  TO  WALK AGAIN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Chepesiuk</dc:creator>
  <cp:lastModifiedBy>Norma Davis</cp:lastModifiedBy>
  <cp:revision>197</cp:revision>
  <cp:lastPrinted>2025-06-04T03:25:53Z</cp:lastPrinted>
  <dcterms:created xsi:type="dcterms:W3CDTF">2025-03-05T01:04:44Z</dcterms:created>
  <dcterms:modified xsi:type="dcterms:W3CDTF">2025-06-05T02:20:15Z</dcterms:modified>
</cp:coreProperties>
</file>