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sldIdLst>
    <p:sldId id="279" r:id="rId2"/>
    <p:sldId id="269" r:id="rId3"/>
    <p:sldId id="270" r:id="rId4"/>
    <p:sldId id="256" r:id="rId5"/>
    <p:sldId id="257" r:id="rId6"/>
    <p:sldId id="265" r:id="rId7"/>
    <p:sldId id="266" r:id="rId8"/>
    <p:sldId id="267" r:id="rId9"/>
    <p:sldId id="258" r:id="rId10"/>
    <p:sldId id="259" r:id="rId11"/>
    <p:sldId id="260" r:id="rId12"/>
    <p:sldId id="261" r:id="rId13"/>
    <p:sldId id="262" r:id="rId14"/>
    <p:sldId id="272" r:id="rId15"/>
    <p:sldId id="263" r:id="rId16"/>
    <p:sldId id="264" r:id="rId17"/>
    <p:sldId id="278" r:id="rId18"/>
    <p:sldId id="271"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9"/>
    <p:restoredTop sz="94595"/>
  </p:normalViewPr>
  <p:slideViewPr>
    <p:cSldViewPr snapToGrid="0" snapToObjects="1">
      <p:cViewPr>
        <p:scale>
          <a:sx n="112" d="100"/>
          <a:sy n="112" d="100"/>
        </p:scale>
        <p:origin x="11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F5CDE-8060-F342-9C0A-25926B9FAE63}" type="datetimeFigureOut">
              <a:rPr lang="en-US" smtClean="0"/>
              <a:t>8/14/17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DCB73-E54E-9544-B62F-BEC3065D90F4}" type="slidenum">
              <a:rPr lang="en-US" smtClean="0"/>
              <a:t>‹#›</a:t>
            </a:fld>
            <a:endParaRPr lang="en-US"/>
          </a:p>
        </p:txBody>
      </p:sp>
    </p:spTree>
    <p:extLst>
      <p:ext uri="{BB962C8B-B14F-4D97-AF65-F5344CB8AC3E}">
        <p14:creationId xmlns:p14="http://schemas.microsoft.com/office/powerpoint/2010/main" val="155415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DCB73-E54E-9544-B62F-BEC3065D90F4}" type="slidenum">
              <a:rPr lang="en-US" smtClean="0"/>
              <a:t>4</a:t>
            </a:fld>
            <a:endParaRPr lang="en-US"/>
          </a:p>
        </p:txBody>
      </p:sp>
    </p:spTree>
    <p:extLst>
      <p:ext uri="{BB962C8B-B14F-4D97-AF65-F5344CB8AC3E}">
        <p14:creationId xmlns:p14="http://schemas.microsoft.com/office/powerpoint/2010/main" val="174326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DCB73-E54E-9544-B62F-BEC3065D90F4}" type="slidenum">
              <a:rPr lang="en-US" smtClean="0"/>
              <a:t>9</a:t>
            </a:fld>
            <a:endParaRPr lang="en-US"/>
          </a:p>
        </p:txBody>
      </p:sp>
    </p:spTree>
    <p:extLst>
      <p:ext uri="{BB962C8B-B14F-4D97-AF65-F5344CB8AC3E}">
        <p14:creationId xmlns:p14="http://schemas.microsoft.com/office/powerpoint/2010/main" val="83842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DCB73-E54E-9544-B62F-BEC3065D90F4}" type="slidenum">
              <a:rPr lang="en-US" smtClean="0"/>
              <a:t>10</a:t>
            </a:fld>
            <a:endParaRPr lang="en-US"/>
          </a:p>
        </p:txBody>
      </p:sp>
    </p:spTree>
    <p:extLst>
      <p:ext uri="{BB962C8B-B14F-4D97-AF65-F5344CB8AC3E}">
        <p14:creationId xmlns:p14="http://schemas.microsoft.com/office/powerpoint/2010/main" val="81454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DCB73-E54E-9544-B62F-BEC3065D90F4}" type="slidenum">
              <a:rPr lang="en-US" smtClean="0"/>
              <a:t>13</a:t>
            </a:fld>
            <a:endParaRPr lang="en-US"/>
          </a:p>
        </p:txBody>
      </p:sp>
    </p:spTree>
    <p:extLst>
      <p:ext uri="{BB962C8B-B14F-4D97-AF65-F5344CB8AC3E}">
        <p14:creationId xmlns:p14="http://schemas.microsoft.com/office/powerpoint/2010/main" val="76823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CDCB73-E54E-9544-B62F-BEC3065D90F4}" type="slidenum">
              <a:rPr lang="en-US" smtClean="0"/>
              <a:t>14</a:t>
            </a:fld>
            <a:endParaRPr lang="en-US"/>
          </a:p>
        </p:txBody>
      </p:sp>
    </p:spTree>
    <p:extLst>
      <p:ext uri="{BB962C8B-B14F-4D97-AF65-F5344CB8AC3E}">
        <p14:creationId xmlns:p14="http://schemas.microsoft.com/office/powerpoint/2010/main" val="83803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99620C1-F91E-7448-9BDB-0DA0501FD04E}" type="datetime1">
              <a:rPr lang="en-CA" smtClean="0"/>
              <a:t>2017-08-14</a:t>
            </a:fld>
            <a:endParaRPr lang="en-US"/>
          </a:p>
        </p:txBody>
      </p:sp>
      <p:sp>
        <p:nvSpPr>
          <p:cNvPr id="5" name="Footer Placeholder 4"/>
          <p:cNvSpPr>
            <a:spLocks noGrp="1"/>
          </p:cNvSpPr>
          <p:nvPr>
            <p:ph type="ftr" sz="quarter" idx="11"/>
          </p:nvPr>
        </p:nvSpPr>
        <p:spPr>
          <a:xfrm>
            <a:off x="3962399" y="5870575"/>
            <a:ext cx="4893958" cy="377825"/>
          </a:xfrm>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8839886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FD95B-14A7-1945-8C11-3BB1257F4338}" type="datetime1">
              <a:rPr lang="en-CA" smtClean="0"/>
              <a:t>2017-08-14</a:t>
            </a:fld>
            <a:endParaRPr lang="en-US"/>
          </a:p>
        </p:txBody>
      </p:sp>
      <p:sp>
        <p:nvSpPr>
          <p:cNvPr id="6" name="Footer Placeholder 5"/>
          <p:cNvSpPr>
            <a:spLocks noGrp="1"/>
          </p:cNvSpPr>
          <p:nvPr>
            <p:ph type="ftr" sz="quarter" idx="11"/>
          </p:nvPr>
        </p:nvSpPr>
        <p:spPr/>
        <p:txBody>
          <a:bodyPr/>
          <a:lstStyle/>
          <a:p>
            <a:r>
              <a:rPr lang="en-US" smtClean="0"/>
              <a:t>💥SPARK  Healthy, Wealthy &amp; Wise</a:t>
            </a:r>
            <a:endParaRPr lang="en-US"/>
          </a:p>
        </p:txBody>
      </p:sp>
      <p:sp>
        <p:nvSpPr>
          <p:cNvPr id="7" name="Slide Number Placeholder 6"/>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63006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FF55C-0F5B-F748-8C1E-BE3DABF7AD86}"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29442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2A252-F23D-E840-B6EE-DA0A2460F23E}"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58409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7F172-3413-CB4A-9844-F9B58A9B4AE2}"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77809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047EC-13FE-5A4F-A31A-CBA1AEC183BA}"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35949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A634B-707D-F242-8173-F45E4B846549}"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93391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71E7C-2769-6943-A27E-E3CB9B2131E8}"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7084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0522DD-DEF5-4D4D-A273-17C260409A23}"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75233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D07B2-DBEE-0447-94D9-A144ECC836E6}"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90565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81B1E-86C2-2C49-9953-EE7633608881}" type="datetime1">
              <a:rPr lang="en-CA" smtClean="0"/>
              <a:t>2017-08-14</a:t>
            </a:fld>
            <a:endParaRPr lang="en-US"/>
          </a:p>
        </p:txBody>
      </p:sp>
      <p:sp>
        <p:nvSpPr>
          <p:cNvPr id="5" name="Footer Placeholder 4"/>
          <p:cNvSpPr>
            <a:spLocks noGrp="1"/>
          </p:cNvSpPr>
          <p:nvPr>
            <p:ph type="ftr" sz="quarter" idx="11"/>
          </p:nvPr>
        </p:nvSpPr>
        <p:spPr/>
        <p:txBody>
          <a:bodyPr/>
          <a:lstStyle/>
          <a:p>
            <a:r>
              <a:rPr lang="en-US" smtClean="0"/>
              <a:t>💥SPARK  Healthy, Wealthy &amp; Wise</a:t>
            </a:r>
            <a:endParaRPr lang="en-US"/>
          </a:p>
        </p:txBody>
      </p:sp>
      <p:sp>
        <p:nvSpPr>
          <p:cNvPr id="6" name="Slide Number Placeholder 5"/>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73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935037-940B-AF48-B58B-0303D9964D25}" type="datetime1">
              <a:rPr lang="en-CA" smtClean="0"/>
              <a:t>2017-08-14</a:t>
            </a:fld>
            <a:endParaRPr lang="en-US"/>
          </a:p>
        </p:txBody>
      </p:sp>
      <p:sp>
        <p:nvSpPr>
          <p:cNvPr id="6" name="Footer Placeholder 5"/>
          <p:cNvSpPr>
            <a:spLocks noGrp="1"/>
          </p:cNvSpPr>
          <p:nvPr>
            <p:ph type="ftr" sz="quarter" idx="11"/>
          </p:nvPr>
        </p:nvSpPr>
        <p:spPr/>
        <p:txBody>
          <a:bodyPr/>
          <a:lstStyle/>
          <a:p>
            <a:r>
              <a:rPr lang="en-US" smtClean="0"/>
              <a:t>💥SPARK  Healthy, Wealthy &amp; Wise</a:t>
            </a:r>
            <a:endParaRPr lang="en-US"/>
          </a:p>
        </p:txBody>
      </p:sp>
      <p:sp>
        <p:nvSpPr>
          <p:cNvPr id="7" name="Slide Number Placeholder 6"/>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17100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E7C6D4-66F5-7240-9F4E-81FD357308ED}" type="datetime1">
              <a:rPr lang="en-CA" smtClean="0"/>
              <a:t>2017-08-14</a:t>
            </a:fld>
            <a:endParaRPr lang="en-US"/>
          </a:p>
        </p:txBody>
      </p:sp>
      <p:sp>
        <p:nvSpPr>
          <p:cNvPr id="8" name="Footer Placeholder 7"/>
          <p:cNvSpPr>
            <a:spLocks noGrp="1"/>
          </p:cNvSpPr>
          <p:nvPr>
            <p:ph type="ftr" sz="quarter" idx="11"/>
          </p:nvPr>
        </p:nvSpPr>
        <p:spPr/>
        <p:txBody>
          <a:bodyPr/>
          <a:lstStyle/>
          <a:p>
            <a:r>
              <a:rPr lang="en-US" smtClean="0"/>
              <a:t>💥SPARK  Healthy, Wealthy &amp; Wise</a:t>
            </a:r>
            <a:endParaRPr lang="en-US"/>
          </a:p>
        </p:txBody>
      </p:sp>
      <p:sp>
        <p:nvSpPr>
          <p:cNvPr id="9" name="Slide Number Placeholder 8"/>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58566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8D53A4-3C7F-9E41-94D1-7488E72DC94A}" type="datetime1">
              <a:rPr lang="en-CA" smtClean="0"/>
              <a:t>2017-08-14</a:t>
            </a:fld>
            <a:endParaRPr lang="en-US"/>
          </a:p>
        </p:txBody>
      </p:sp>
      <p:sp>
        <p:nvSpPr>
          <p:cNvPr id="4" name="Footer Placeholder 3"/>
          <p:cNvSpPr>
            <a:spLocks noGrp="1"/>
          </p:cNvSpPr>
          <p:nvPr>
            <p:ph type="ftr" sz="quarter" idx="11"/>
          </p:nvPr>
        </p:nvSpPr>
        <p:spPr/>
        <p:txBody>
          <a:bodyPr/>
          <a:lstStyle/>
          <a:p>
            <a:r>
              <a:rPr lang="en-US" smtClean="0"/>
              <a:t>💥SPARK  Healthy, Wealthy &amp; Wise</a:t>
            </a:r>
            <a:endParaRPr lang="en-US"/>
          </a:p>
        </p:txBody>
      </p:sp>
      <p:sp>
        <p:nvSpPr>
          <p:cNvPr id="5" name="Slide Number Placeholder 4"/>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4564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9969D2A-786E-CC4D-97C7-F8B7109C8283}" type="datetime1">
              <a:rPr lang="en-CA" smtClean="0"/>
              <a:t>2017-08-14</a:t>
            </a:fld>
            <a:endParaRPr lang="en-US"/>
          </a:p>
        </p:txBody>
      </p:sp>
      <p:sp>
        <p:nvSpPr>
          <p:cNvPr id="3" name="Footer Placeholder 2"/>
          <p:cNvSpPr>
            <a:spLocks noGrp="1"/>
          </p:cNvSpPr>
          <p:nvPr>
            <p:ph type="ftr" sz="quarter" idx="11"/>
          </p:nvPr>
        </p:nvSpPr>
        <p:spPr/>
        <p:txBody>
          <a:bodyPr/>
          <a:lstStyle/>
          <a:p>
            <a:r>
              <a:rPr lang="en-US" smtClean="0"/>
              <a:t>💥SPARK  Healthy, Wealthy &amp; Wise</a:t>
            </a:r>
            <a:endParaRPr lang="en-US"/>
          </a:p>
        </p:txBody>
      </p:sp>
      <p:sp>
        <p:nvSpPr>
          <p:cNvPr id="4" name="Slide Number Placeholder 3"/>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53595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A64DE-85E3-D943-A771-E58142FAD473}" type="datetime1">
              <a:rPr lang="en-CA" smtClean="0"/>
              <a:t>2017-08-14</a:t>
            </a:fld>
            <a:endParaRPr lang="en-US"/>
          </a:p>
        </p:txBody>
      </p:sp>
      <p:sp>
        <p:nvSpPr>
          <p:cNvPr id="6" name="Footer Placeholder 5"/>
          <p:cNvSpPr>
            <a:spLocks noGrp="1"/>
          </p:cNvSpPr>
          <p:nvPr>
            <p:ph type="ftr" sz="quarter" idx="11"/>
          </p:nvPr>
        </p:nvSpPr>
        <p:spPr/>
        <p:txBody>
          <a:bodyPr/>
          <a:lstStyle/>
          <a:p>
            <a:r>
              <a:rPr lang="en-US" smtClean="0"/>
              <a:t>💥SPARK  Healthy, Wealthy &amp; Wise</a:t>
            </a:r>
            <a:endParaRPr lang="en-US"/>
          </a:p>
        </p:txBody>
      </p:sp>
      <p:sp>
        <p:nvSpPr>
          <p:cNvPr id="7" name="Slide Number Placeholder 6"/>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123903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6C4B8-105B-D64F-97B9-6A61A7281583}" type="datetime1">
              <a:rPr lang="en-CA" smtClean="0"/>
              <a:t>2017-08-14</a:t>
            </a:fld>
            <a:endParaRPr lang="en-US"/>
          </a:p>
        </p:txBody>
      </p:sp>
      <p:sp>
        <p:nvSpPr>
          <p:cNvPr id="6" name="Footer Placeholder 5"/>
          <p:cNvSpPr>
            <a:spLocks noGrp="1"/>
          </p:cNvSpPr>
          <p:nvPr>
            <p:ph type="ftr" sz="quarter" idx="11"/>
          </p:nvPr>
        </p:nvSpPr>
        <p:spPr/>
        <p:txBody>
          <a:bodyPr/>
          <a:lstStyle/>
          <a:p>
            <a:r>
              <a:rPr lang="en-US" smtClean="0"/>
              <a:t>💥SPARK  Healthy, Wealthy &amp; Wise</a:t>
            </a:r>
            <a:endParaRPr lang="en-US"/>
          </a:p>
        </p:txBody>
      </p:sp>
      <p:sp>
        <p:nvSpPr>
          <p:cNvPr id="7" name="Slide Number Placeholder 6"/>
          <p:cNvSpPr>
            <a:spLocks noGrp="1"/>
          </p:cNvSpPr>
          <p:nvPr>
            <p:ph type="sldNum" sz="quarter" idx="12"/>
          </p:nvPr>
        </p:nvSpPr>
        <p:spPr/>
        <p:txBody>
          <a:bodyPr/>
          <a:lstStyle/>
          <a:p>
            <a:fld id="{F0862139-9739-B04D-9E6E-264A00E40874}" type="slidenum">
              <a:rPr lang="en-US" smtClean="0"/>
              <a:t>‹#›</a:t>
            </a:fld>
            <a:endParaRPr lang="en-US"/>
          </a:p>
        </p:txBody>
      </p:sp>
    </p:spTree>
    <p:extLst>
      <p:ext uri="{BB962C8B-B14F-4D97-AF65-F5344CB8AC3E}">
        <p14:creationId xmlns:p14="http://schemas.microsoft.com/office/powerpoint/2010/main" val="2958323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FB5E03-582C-F340-94D2-70E473CDAFF7}" type="datetime1">
              <a:rPr lang="en-CA" smtClean="0"/>
              <a:t>2017-08-14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💥SPARK  Healthy, Wealthy &amp; Wise</a:t>
            </a:r>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862139-9739-B04D-9E6E-264A00E40874}" type="slidenum">
              <a:rPr lang="en-US" smtClean="0"/>
              <a:t>‹#›</a:t>
            </a:fld>
            <a:endParaRPr lang="en-US"/>
          </a:p>
        </p:txBody>
      </p:sp>
    </p:spTree>
    <p:extLst>
      <p:ext uri="{BB962C8B-B14F-4D97-AF65-F5344CB8AC3E}">
        <p14:creationId xmlns:p14="http://schemas.microsoft.com/office/powerpoint/2010/main" val="167052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NUL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85800" y="5870575"/>
            <a:ext cx="10732770" cy="377825"/>
          </a:xfrm>
        </p:spPr>
        <p:txBody>
          <a:bodyPr/>
          <a:lstStyle/>
          <a:p>
            <a:pPr algn="ctr"/>
            <a:r>
              <a:rPr lang="en-US" sz="2800" dirty="0" smtClean="0"/>
              <a:t>💥SPARK  Healthy, Wealthy &amp; Wise</a:t>
            </a:r>
            <a:endParaRPr lang="en-US" sz="2800" dirty="0"/>
          </a:p>
        </p:txBody>
      </p:sp>
      <p:sp>
        <p:nvSpPr>
          <p:cNvPr id="3" name="Rectangle 2"/>
          <p:cNvSpPr/>
          <p:nvPr/>
        </p:nvSpPr>
        <p:spPr>
          <a:xfrm>
            <a:off x="685800" y="-352244"/>
            <a:ext cx="10412730" cy="7984237"/>
          </a:xfrm>
          <a:prstGeom prst="rect">
            <a:avLst/>
          </a:prstGeom>
        </p:spPr>
        <p:txBody>
          <a:bodyPr wrap="square">
            <a:spAutoFit/>
          </a:bodyPr>
          <a:lstStyle/>
          <a:p>
            <a:pPr>
              <a:spcAft>
                <a:spcPts val="0"/>
              </a:spcAft>
            </a:pPr>
            <a:endParaRPr lang="en-US" sz="3200" b="1" dirty="0" smtClean="0">
              <a:latin typeface="Helvetica" charset="0"/>
              <a:ea typeface="Times New Roman" charset="0"/>
              <a:cs typeface="Times New Roman" charset="0"/>
            </a:endParaRPr>
          </a:p>
          <a:p>
            <a:pPr>
              <a:spcAft>
                <a:spcPts val="0"/>
              </a:spcAft>
            </a:pPr>
            <a:r>
              <a:rPr lang="en-US" sz="3200" dirty="0"/>
              <a:t>💥 </a:t>
            </a:r>
            <a:r>
              <a:rPr lang="en-US" sz="3200" dirty="0" smtClean="0">
                <a:latin typeface="Helvetica" charset="0"/>
                <a:ea typeface="Helvetica" charset="0"/>
                <a:cs typeface="Helvetica" charset="0"/>
              </a:rPr>
              <a:t>SPARK HEALTHY, WEALTHY &amp; WISE REFLECTION</a:t>
            </a:r>
            <a:endParaRPr lang="en-US" sz="3200" dirty="0">
              <a:latin typeface="Helvetica" charset="0"/>
              <a:ea typeface="Helvetica" charset="0"/>
              <a:cs typeface="Helvetica" charset="0"/>
            </a:endParaRPr>
          </a:p>
          <a:p>
            <a:pPr>
              <a:spcAft>
                <a:spcPts val="0"/>
              </a:spcAft>
            </a:pPr>
            <a:endParaRPr lang="en-US" dirty="0" smtClean="0">
              <a:latin typeface="Helvetica" charset="0"/>
              <a:ea typeface="Times New Roman" charset="0"/>
              <a:cs typeface="Times New Roman" charset="0"/>
            </a:endParaRPr>
          </a:p>
          <a:p>
            <a:pPr>
              <a:spcAft>
                <a:spcPts val="0"/>
              </a:spcAft>
            </a:pPr>
            <a:r>
              <a:rPr lang="en-US" dirty="0">
                <a:latin typeface="Helvetica" charset="0"/>
                <a:ea typeface="Times New Roman" charset="0"/>
                <a:cs typeface="Times New Roman" charset="0"/>
              </a:rPr>
              <a:t>B</a:t>
            </a:r>
            <a:r>
              <a:rPr lang="en-US" dirty="0" smtClean="0">
                <a:latin typeface="Helvetica" charset="0"/>
                <a:ea typeface="Times New Roman" charset="0"/>
                <a:cs typeface="Times New Roman" charset="0"/>
              </a:rPr>
              <a:t>eing modest Canadians and Rotarians too often we  fear </a:t>
            </a:r>
            <a:r>
              <a:rPr lang="en-US" smtClean="0">
                <a:latin typeface="Helvetica" charset="0"/>
                <a:ea typeface="Times New Roman" charset="0"/>
                <a:cs typeface="Times New Roman" charset="0"/>
              </a:rPr>
              <a:t>we may be </a:t>
            </a:r>
            <a:r>
              <a:rPr lang="en-US" dirty="0" smtClean="0">
                <a:latin typeface="Helvetica" charset="0"/>
                <a:ea typeface="Times New Roman" charset="0"/>
                <a:cs typeface="Times New Roman" charset="0"/>
              </a:rPr>
              <a:t>inadequate because we have been gifted  so much. When our greatest fear  should be that we will not shine brightly enough  because  we </a:t>
            </a:r>
            <a:r>
              <a:rPr lang="en-US" dirty="0">
                <a:latin typeface="Helvetica" charset="0"/>
                <a:ea typeface="Times New Roman" charset="0"/>
                <a:cs typeface="Times New Roman" charset="0"/>
              </a:rPr>
              <a:t>are powerful beyond measure. </a:t>
            </a:r>
            <a:r>
              <a:rPr lang="en-US" dirty="0" smtClean="0">
                <a:latin typeface="Helvetica" charset="0"/>
                <a:ea typeface="Times New Roman" charset="0"/>
                <a:cs typeface="Times New Roman" charset="0"/>
              </a:rPr>
              <a:t>So when we doubtingly  </a:t>
            </a:r>
            <a:r>
              <a:rPr lang="en-US" dirty="0">
                <a:latin typeface="Helvetica" charset="0"/>
                <a:ea typeface="Times New Roman" charset="0"/>
                <a:cs typeface="Times New Roman" charset="0"/>
              </a:rPr>
              <a:t>ask ourselves, who am I to be brilliant, gorgeous, talented, and fabulous? </a:t>
            </a:r>
            <a:endParaRPr lang="en-US" dirty="0" smtClean="0">
              <a:latin typeface="Helvetica" charset="0"/>
              <a:ea typeface="Times New Roman" charset="0"/>
              <a:cs typeface="Times New Roman" charset="0"/>
            </a:endParaRPr>
          </a:p>
          <a:p>
            <a:pPr>
              <a:spcAft>
                <a:spcPts val="0"/>
              </a:spcAft>
            </a:pPr>
            <a:r>
              <a:rPr lang="en-US" dirty="0" smtClean="0">
                <a:latin typeface="Helvetica" charset="0"/>
                <a:ea typeface="Times New Roman" charset="0"/>
                <a:cs typeface="Times New Roman" charset="0"/>
              </a:rPr>
              <a:t>We should actually be asking , who am I </a:t>
            </a:r>
            <a:r>
              <a:rPr lang="en-US" i="1" dirty="0" smtClean="0">
                <a:latin typeface="Helvetica" charset="0"/>
                <a:ea typeface="Times New Roman" charset="0"/>
                <a:cs typeface="Times New Roman" charset="0"/>
              </a:rPr>
              <a:t>not</a:t>
            </a:r>
            <a:r>
              <a:rPr lang="en-US" dirty="0">
                <a:latin typeface="Helvetica" charset="0"/>
                <a:ea typeface="Times New Roman" charset="0"/>
                <a:cs typeface="Times New Roman" charset="0"/>
              </a:rPr>
              <a:t> to </a:t>
            </a:r>
            <a:r>
              <a:rPr lang="en-US" dirty="0" smtClean="0">
                <a:latin typeface="Helvetica" charset="0"/>
                <a:ea typeface="Times New Roman" charset="0"/>
                <a:cs typeface="Times New Roman" charset="0"/>
              </a:rPr>
              <a:t>be</a:t>
            </a:r>
            <a:r>
              <a:rPr lang="en-US" dirty="0"/>
              <a:t> </a:t>
            </a:r>
            <a:r>
              <a:rPr lang="en-US" dirty="0">
                <a:latin typeface="Helvetica" charset="0"/>
                <a:ea typeface="Times New Roman" charset="0"/>
                <a:cs typeface="Times New Roman" charset="0"/>
              </a:rPr>
              <a:t>brilliant, gorgeous, talented, and fabulous? </a:t>
            </a:r>
            <a:endParaRPr lang="en-US" dirty="0" smtClean="0">
              <a:latin typeface="Helvetica" charset="0"/>
              <a:ea typeface="Times New Roman" charset="0"/>
              <a:cs typeface="Times New Roman" charset="0"/>
            </a:endParaRPr>
          </a:p>
          <a:p>
            <a:pPr>
              <a:spcAft>
                <a:spcPts val="0"/>
              </a:spcAft>
            </a:pPr>
            <a:endParaRPr lang="en-US" sz="1600" dirty="0">
              <a:latin typeface="Calibri" charset="0"/>
              <a:ea typeface="Calibri" charset="0"/>
              <a:cs typeface="Times New Roman" charset="0"/>
            </a:endParaRPr>
          </a:p>
          <a:p>
            <a:pPr>
              <a:spcAft>
                <a:spcPts val="0"/>
              </a:spcAft>
            </a:pPr>
            <a:r>
              <a:rPr lang="en-US" dirty="0">
                <a:latin typeface="Helvetica" charset="0"/>
                <a:ea typeface="Times New Roman" charset="0"/>
                <a:cs typeface="Times New Roman" charset="0"/>
              </a:rPr>
              <a:t>You are a child of </a:t>
            </a:r>
            <a:r>
              <a:rPr lang="en-US" dirty="0" smtClean="0">
                <a:latin typeface="Helvetica" charset="0"/>
                <a:ea typeface="Times New Roman" charset="0"/>
                <a:cs typeface="Times New Roman" charset="0"/>
              </a:rPr>
              <a:t>the universe. </a:t>
            </a:r>
            <a:r>
              <a:rPr lang="en-US" dirty="0">
                <a:latin typeface="Helvetica" charset="0"/>
                <a:ea typeface="Times New Roman" charset="0"/>
                <a:cs typeface="Times New Roman" charset="0"/>
              </a:rPr>
              <a:t>You’re playing small does not serve the world. There is nothing enlightened about shrinking </a:t>
            </a:r>
            <a:r>
              <a:rPr lang="en-US" dirty="0" smtClean="0">
                <a:latin typeface="Helvetica" charset="0"/>
                <a:ea typeface="Times New Roman" charset="0"/>
                <a:cs typeface="Times New Roman" charset="0"/>
              </a:rPr>
              <a:t> in self deprecation so </a:t>
            </a:r>
            <a:r>
              <a:rPr lang="en-US" dirty="0">
                <a:latin typeface="Helvetica" charset="0"/>
                <a:ea typeface="Times New Roman" charset="0"/>
                <a:cs typeface="Times New Roman" charset="0"/>
              </a:rPr>
              <a:t>that other people will not feel insecure around you. </a:t>
            </a:r>
            <a:endParaRPr lang="en-US" sz="1600" dirty="0">
              <a:latin typeface="Calibri" charset="0"/>
              <a:ea typeface="Calibri" charset="0"/>
              <a:cs typeface="Times New Roman" charset="0"/>
            </a:endParaRPr>
          </a:p>
          <a:p>
            <a:pPr>
              <a:spcAft>
                <a:spcPts val="0"/>
              </a:spcAft>
            </a:pPr>
            <a:r>
              <a:rPr lang="en-US" dirty="0">
                <a:latin typeface="Helvetica" charset="0"/>
                <a:ea typeface="Times New Roman" charset="0"/>
                <a:cs typeface="Times New Roman" charset="0"/>
              </a:rPr>
              <a:t> </a:t>
            </a:r>
            <a:endParaRPr lang="en-US" sz="1600" dirty="0">
              <a:latin typeface="Calibri" charset="0"/>
              <a:ea typeface="Calibri" charset="0"/>
              <a:cs typeface="Times New Roman" charset="0"/>
            </a:endParaRPr>
          </a:p>
          <a:p>
            <a:pPr>
              <a:spcAft>
                <a:spcPts val="0"/>
              </a:spcAft>
            </a:pPr>
            <a:r>
              <a:rPr lang="en-US" dirty="0">
                <a:latin typeface="Helvetica" charset="0"/>
                <a:ea typeface="Times New Roman" charset="0"/>
                <a:cs typeface="Times New Roman" charset="0"/>
              </a:rPr>
              <a:t>We are all meant to shine, as children do. We were born to make manifest the glory of </a:t>
            </a:r>
            <a:r>
              <a:rPr lang="en-US" dirty="0" smtClean="0">
                <a:latin typeface="Helvetica" charset="0"/>
                <a:ea typeface="Times New Roman" charset="0"/>
                <a:cs typeface="Times New Roman" charset="0"/>
              </a:rPr>
              <a:t>the universe </a:t>
            </a:r>
            <a:r>
              <a:rPr lang="en-US" dirty="0">
                <a:latin typeface="Helvetica" charset="0"/>
                <a:ea typeface="Times New Roman" charset="0"/>
                <a:cs typeface="Times New Roman" charset="0"/>
              </a:rPr>
              <a:t>that is within us. It is not just in some of us; it is in everyone and as we let our own light shine, we unconsciously give others permission to do the same. As we are liberated from our own fear, our presence automatically liberates others. </a:t>
            </a:r>
            <a:r>
              <a:rPr lang="en-US" sz="1600" dirty="0">
                <a:latin typeface="Calibri" charset="0"/>
                <a:ea typeface="Calibri" charset="0"/>
                <a:cs typeface="Times New Roman" charset="0"/>
              </a:rPr>
              <a:t>	</a:t>
            </a:r>
            <a:r>
              <a:rPr lang="en-US" sz="1600" dirty="0" smtClean="0">
                <a:latin typeface="Calibri" charset="0"/>
                <a:ea typeface="Calibri" charset="0"/>
                <a:cs typeface="Times New Roman" charset="0"/>
              </a:rPr>
              <a:t>	</a:t>
            </a:r>
          </a:p>
          <a:p>
            <a:pPr algn="r">
              <a:spcAft>
                <a:spcPts val="0"/>
              </a:spcAft>
            </a:pPr>
            <a:r>
              <a:rPr lang="en-US" kern="1800" dirty="0" smtClean="0">
                <a:solidFill>
                  <a:srgbClr val="C00000"/>
                </a:solidFill>
                <a:latin typeface="Georgia" charset="0"/>
                <a:ea typeface="Times New Roman" charset="0"/>
                <a:cs typeface="Times New Roman" charset="0"/>
              </a:rPr>
              <a:t>Marianne </a:t>
            </a:r>
            <a:r>
              <a:rPr lang="en-US" kern="1800" dirty="0">
                <a:solidFill>
                  <a:srgbClr val="C00000"/>
                </a:solidFill>
                <a:latin typeface="Georgia" charset="0"/>
                <a:ea typeface="Times New Roman" charset="0"/>
                <a:cs typeface="Times New Roman" charset="0"/>
              </a:rPr>
              <a:t>Williamson  (</a:t>
            </a:r>
            <a:r>
              <a:rPr lang="en-US" kern="1800" dirty="0" smtClean="0">
                <a:solidFill>
                  <a:srgbClr val="C00000"/>
                </a:solidFill>
                <a:latin typeface="Georgia" charset="0"/>
                <a:ea typeface="Times New Roman" charset="0"/>
                <a:cs typeface="Times New Roman" charset="0"/>
              </a:rPr>
              <a:t>paraphrased)</a:t>
            </a:r>
          </a:p>
          <a:p>
            <a:pPr>
              <a:spcAft>
                <a:spcPts val="0"/>
              </a:spcAft>
            </a:pPr>
            <a:endParaRPr lang="en-US" b="1" dirty="0" smtClean="0">
              <a:solidFill>
                <a:srgbClr val="C00000"/>
              </a:solidFill>
              <a:latin typeface="Helvetica" charset="0"/>
              <a:ea typeface="Times New Roman" charset="0"/>
              <a:cs typeface="Times New Roman" charset="0"/>
            </a:endParaRPr>
          </a:p>
          <a:p>
            <a:pPr>
              <a:spcAft>
                <a:spcPts val="300"/>
              </a:spcAft>
            </a:pPr>
            <a:r>
              <a:rPr lang="en-US" sz="3200" dirty="0"/>
              <a:t>💥 </a:t>
            </a:r>
            <a:r>
              <a:rPr lang="en-US" sz="3200" b="1" dirty="0" smtClean="0">
                <a:latin typeface="Helvetica" charset="0"/>
                <a:ea typeface="Times New Roman" charset="0"/>
                <a:cs typeface="Times New Roman" charset="0"/>
              </a:rPr>
              <a:t>Shine </a:t>
            </a:r>
            <a:r>
              <a:rPr lang="en-US" sz="3200" b="1" dirty="0">
                <a:latin typeface="Helvetica" charset="0"/>
                <a:ea typeface="Times New Roman" charset="0"/>
                <a:cs typeface="Times New Roman" charset="0"/>
              </a:rPr>
              <a:t>On! Rotary</a:t>
            </a:r>
          </a:p>
          <a:p>
            <a:pPr>
              <a:spcAft>
                <a:spcPts val="300"/>
              </a:spcAft>
            </a:pPr>
            <a:endParaRPr lang="en-US" sz="2400" kern="1800" dirty="0" smtClean="0">
              <a:latin typeface="Georgia" charset="0"/>
              <a:ea typeface="Times New Roman" charset="0"/>
              <a:cs typeface="Times New Roman" charset="0"/>
            </a:endParaRPr>
          </a:p>
          <a:p>
            <a:pPr>
              <a:spcAft>
                <a:spcPts val="300"/>
              </a:spcAft>
            </a:pPr>
            <a:r>
              <a:rPr lang="en-US" sz="2400" kern="1800" dirty="0">
                <a:latin typeface="Georgia" charset="0"/>
                <a:ea typeface="Times New Roman" charset="0"/>
                <a:cs typeface="Times New Roman" charset="0"/>
              </a:rPr>
              <a:t>	</a:t>
            </a:r>
            <a:r>
              <a:rPr lang="en-US" sz="2400" kern="1800" dirty="0" smtClean="0">
                <a:latin typeface="Georgia" charset="0"/>
                <a:ea typeface="Times New Roman" charset="0"/>
                <a:cs typeface="Times New Roman" charset="0"/>
              </a:rPr>
              <a:t>				</a:t>
            </a:r>
            <a:endParaRPr lang="en-US" sz="1600" dirty="0">
              <a:latin typeface="Calibri" charset="0"/>
              <a:ea typeface="Calibri" charset="0"/>
              <a:cs typeface="Times New Roman" charset="0"/>
            </a:endParaRPr>
          </a:p>
          <a:p>
            <a:pPr marL="243840">
              <a:spcBef>
                <a:spcPts val="360"/>
              </a:spcBef>
              <a:spcAft>
                <a:spcPts val="0"/>
              </a:spcAft>
            </a:pPr>
            <a:r>
              <a:rPr lang="en-US" dirty="0">
                <a:solidFill>
                  <a:srgbClr val="222222"/>
                </a:solidFill>
                <a:latin typeface="Helvetica" charset="0"/>
                <a:ea typeface="Times New Roman" charset="0"/>
                <a:cs typeface="Times New Roman" charset="0"/>
              </a:rPr>
              <a:t> </a:t>
            </a:r>
            <a:endParaRPr lang="en-US" sz="1600" dirty="0">
              <a:latin typeface="Calibri" charset="0"/>
              <a:ea typeface="Calibri" charset="0"/>
              <a:cs typeface="Times New Roman" charset="0"/>
            </a:endParaRPr>
          </a:p>
          <a:p>
            <a:pPr>
              <a:spcAft>
                <a:spcPts val="0"/>
              </a:spcAft>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spcAft>
                <a:spcPts val="0"/>
              </a:spcAft>
            </a:pPr>
            <a:r>
              <a:rPr lang="en-US" dirty="0">
                <a:latin typeface="Calibri" charset="0"/>
                <a:ea typeface="Calibri" charset="0"/>
                <a:cs typeface="Times New Roman" charset="0"/>
              </a:rPr>
              <a:t> </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120464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the </a:t>
            </a:r>
            <a:r>
              <a:rPr lang="en-US">
                <a:solidFill>
                  <a:schemeClr val="accent6">
                    <a:lumMod val="20000"/>
                    <a:lumOff val="80000"/>
                  </a:schemeClr>
                </a:solidFill>
              </a:rPr>
              <a:t>Lee Sossin Pape </a:t>
            </a:r>
            <a:r>
              <a:rPr lang="en-US" smtClean="0"/>
              <a:t/>
            </a:r>
            <a:br>
              <a:rPr lang="en-US" smtClean="0"/>
            </a:br>
            <a:r>
              <a:rPr lang="en-US" smtClean="0">
                <a:solidFill>
                  <a:srgbClr val="FF0000"/>
                </a:solidFill>
              </a:rPr>
              <a:t>Shoreham Shark’s </a:t>
            </a:r>
            <a:r>
              <a:rPr lang="en-US"/>
              <a:t>💥 </a:t>
            </a:r>
            <a:r>
              <a:rPr lang="en-US" smtClean="0">
                <a:solidFill>
                  <a:srgbClr val="FF0000"/>
                </a:solidFill>
              </a:rPr>
              <a:t>SPARK Program?</a:t>
            </a:r>
            <a:endParaRPr lang="en-US">
              <a:solidFill>
                <a:srgbClr val="FF0000"/>
              </a:solidFill>
            </a:endParaRPr>
          </a:p>
        </p:txBody>
      </p:sp>
      <p:sp>
        <p:nvSpPr>
          <p:cNvPr id="3" name="Content Placeholder 2"/>
          <p:cNvSpPr>
            <a:spLocks noGrp="1"/>
          </p:cNvSpPr>
          <p:nvPr>
            <p:ph idx="1"/>
          </p:nvPr>
        </p:nvSpPr>
        <p:spPr/>
        <p:txBody>
          <a:bodyPr>
            <a:normAutofit/>
          </a:bodyPr>
          <a:lstStyle/>
          <a:p>
            <a:r>
              <a:rPr lang="en-US" dirty="0"/>
              <a:t>Under the Urban Peace/ Safe and Nurturing Communities’ banner, </a:t>
            </a:r>
            <a:r>
              <a:rPr lang="en-US" dirty="0" smtClean="0"/>
              <a:t>TER believes it </a:t>
            </a:r>
            <a:r>
              <a:rPr lang="en-US" dirty="0"/>
              <a:t>is time for Rotary to </a:t>
            </a:r>
            <a:r>
              <a:rPr lang="en-US" dirty="0" smtClean="0"/>
              <a:t>step up </a:t>
            </a:r>
            <a:r>
              <a:rPr lang="en-US" dirty="0"/>
              <a:t>and begin to level the playing field at Shoreham and other schools like it. </a:t>
            </a:r>
            <a:endParaRPr lang="en-US" dirty="0" smtClean="0"/>
          </a:p>
          <a:p>
            <a:r>
              <a:rPr lang="en-US" dirty="0"/>
              <a:t>💥 SPARK is </a:t>
            </a:r>
            <a:r>
              <a:rPr lang="en-US" dirty="0" smtClean="0"/>
              <a:t>designed as a pilot program for final year Grade 5 students@ Shoreham . </a:t>
            </a:r>
            <a:r>
              <a:rPr lang="en-US" dirty="0"/>
              <a:t>💥 SPARK </a:t>
            </a:r>
            <a:r>
              <a:rPr lang="en-US" dirty="0" smtClean="0"/>
              <a:t>is their culminating activity</a:t>
            </a:r>
          </a:p>
          <a:p>
            <a:r>
              <a:rPr lang="en-US" dirty="0" smtClean="0"/>
              <a:t>To </a:t>
            </a:r>
            <a:r>
              <a:rPr lang="en-US" dirty="0"/>
              <a:t>this end a program </a:t>
            </a:r>
            <a:r>
              <a:rPr lang="en-US" dirty="0" smtClean="0"/>
              <a:t>benefactor, former TER member Kathryn Hope  came </a:t>
            </a:r>
            <a:r>
              <a:rPr lang="en-US" dirty="0"/>
              <a:t>forward to provide </a:t>
            </a:r>
            <a:r>
              <a:rPr lang="en-US" dirty="0" smtClean="0"/>
              <a:t>$10,000 seed </a:t>
            </a:r>
            <a:r>
              <a:rPr lang="en-US" dirty="0"/>
              <a:t>funding in the name of Lee </a:t>
            </a:r>
            <a:r>
              <a:rPr lang="en-US" dirty="0" err="1"/>
              <a:t>Sossin</a:t>
            </a:r>
            <a:r>
              <a:rPr lang="en-US" dirty="0"/>
              <a:t> Pape, whose name is attached to this pilot </a:t>
            </a:r>
            <a:r>
              <a:rPr lang="en-US" dirty="0" smtClean="0"/>
              <a:t>program</a:t>
            </a:r>
          </a:p>
          <a:p>
            <a:r>
              <a:rPr lang="en-US" dirty="0" smtClean="0"/>
              <a:t>Shoreham’s  new sports logo is a Shark </a:t>
            </a:r>
          </a:p>
          <a:p>
            <a:r>
              <a:rPr lang="en-US" dirty="0" smtClean="0"/>
              <a:t>Post pilot  programs will playfully be known as Rotary’s  TEDDY- </a:t>
            </a:r>
            <a:r>
              <a:rPr lang="en-US" dirty="0"/>
              <a:t>SHARK 💥 </a:t>
            </a:r>
            <a:r>
              <a:rPr lang="en-US" dirty="0" smtClean="0"/>
              <a:t>SPARK programs</a:t>
            </a:r>
            <a:endParaRPr lang="en-US" dirty="0"/>
          </a:p>
          <a:p>
            <a:endParaRPr lang="en-US" dirty="0"/>
          </a:p>
        </p:txBody>
      </p:sp>
      <p:sp>
        <p:nvSpPr>
          <p:cNvPr id="4" name="Footer Placeholder 3"/>
          <p:cNvSpPr>
            <a:spLocks noGrp="1"/>
          </p:cNvSpPr>
          <p:nvPr>
            <p:ph type="ftr" sz="quarter" idx="11"/>
          </p:nvPr>
        </p:nvSpPr>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555691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Shoreham Sports </a:t>
            </a:r>
            <a:r>
              <a:rPr lang="en-US" b="1"/>
              <a:t>&amp; Wellness Academy’s </a:t>
            </a:r>
            <a:r>
              <a:rPr lang="en-US" b="1" smtClean="0">
                <a:solidFill>
                  <a:srgbClr val="FF0000"/>
                </a:solidFill>
              </a:rPr>
              <a:t>Mission </a:t>
            </a:r>
            <a:r>
              <a:rPr lang="en-US" b="1" smtClean="0"/>
              <a:t>aligns perfectly with </a:t>
            </a:r>
            <a:r>
              <a:rPr lang="en-US" b="1" smtClean="0">
                <a:solidFill>
                  <a:srgbClr val="FF0000"/>
                </a:solidFill>
              </a:rPr>
              <a:t>Rotary’s</a:t>
            </a:r>
            <a:r>
              <a:rPr lang="en-US" b="1" smtClean="0"/>
              <a:t> it is</a:t>
            </a:r>
            <a:r>
              <a:rPr lang="en-US" b="1"/>
              <a:t/>
            </a:r>
            <a:br>
              <a:rPr lang="en-US" b="1"/>
            </a:br>
            <a:endParaRPr lang="en-US"/>
          </a:p>
        </p:txBody>
      </p:sp>
      <p:sp>
        <p:nvSpPr>
          <p:cNvPr id="7" name="Content Placeholder 6"/>
          <p:cNvSpPr>
            <a:spLocks noGrp="1"/>
          </p:cNvSpPr>
          <p:nvPr>
            <p:ph idx="1"/>
          </p:nvPr>
        </p:nvSpPr>
        <p:spPr>
          <a:xfrm>
            <a:off x="685801" y="1920241"/>
            <a:ext cx="10131425" cy="4732020"/>
          </a:xfrm>
        </p:spPr>
        <p:txBody>
          <a:bodyPr>
            <a:normAutofit fontScale="47500" lnSpcReduction="20000"/>
          </a:bodyPr>
          <a:lstStyle/>
          <a:p>
            <a:pPr marL="0" indent="0">
              <a:buNone/>
            </a:pPr>
            <a:endParaRPr lang="en-US" sz="4000" smtClean="0"/>
          </a:p>
          <a:p>
            <a:pPr marL="0" indent="0">
              <a:buNone/>
            </a:pPr>
            <a:r>
              <a:rPr lang="en-US" sz="5100" smtClean="0">
                <a:solidFill>
                  <a:srgbClr val="FF0000"/>
                </a:solidFill>
              </a:rPr>
              <a:t>To </a:t>
            </a:r>
            <a:r>
              <a:rPr lang="en-US" sz="5100">
                <a:solidFill>
                  <a:srgbClr val="FF0000"/>
                </a:solidFill>
              </a:rPr>
              <a:t>enable all students to reach high levels of achievement and to acquire</a:t>
            </a:r>
            <a:br>
              <a:rPr lang="en-US" sz="5100">
                <a:solidFill>
                  <a:srgbClr val="FF0000"/>
                </a:solidFill>
              </a:rPr>
            </a:br>
            <a:r>
              <a:rPr lang="en-US" sz="5100">
                <a:solidFill>
                  <a:srgbClr val="FF0000"/>
                </a:solidFill>
              </a:rPr>
              <a:t>the knowledge, skills, and values they need to become responsible members of a democratic </a:t>
            </a:r>
            <a:r>
              <a:rPr lang="en-US" sz="5100" smtClean="0">
                <a:solidFill>
                  <a:srgbClr val="FF0000"/>
                </a:solidFill>
              </a:rPr>
              <a:t>society</a:t>
            </a:r>
          </a:p>
          <a:p>
            <a:pPr marL="0" indent="0" algn="ctr">
              <a:buNone/>
            </a:pPr>
            <a:r>
              <a:rPr lang="en-US" sz="5100" smtClean="0"/>
              <a:t>Intrinsic </a:t>
            </a:r>
            <a:r>
              <a:rPr lang="en-US" sz="5100"/>
              <a:t>in this mission is the idea each student was born to </a:t>
            </a:r>
            <a:r>
              <a:rPr lang="en-US" sz="5100" b="1"/>
              <a:t>shine</a:t>
            </a:r>
            <a:r>
              <a:rPr lang="en-US" sz="5100"/>
              <a:t> and </a:t>
            </a:r>
            <a:r>
              <a:rPr lang="en-US" sz="5100" smtClean="0"/>
              <a:t>be</a:t>
            </a:r>
            <a:r>
              <a:rPr lang="en-US" sz="5100" b="1" smtClean="0"/>
              <a:t> </a:t>
            </a:r>
            <a:r>
              <a:rPr lang="en-US" sz="5400" smtClean="0"/>
              <a:t> </a:t>
            </a:r>
            <a:r>
              <a:rPr lang="en-US" sz="5400" b="1" smtClean="0">
                <a:solidFill>
                  <a:srgbClr val="0070C0"/>
                </a:solidFill>
              </a:rPr>
              <a:t> </a:t>
            </a:r>
            <a:r>
              <a:rPr lang="en-US" sz="5100" smtClean="0">
                <a:solidFill>
                  <a:srgbClr val="FF0000"/>
                </a:solidFill>
              </a:rPr>
              <a:t>Brilliant</a:t>
            </a:r>
            <a:r>
              <a:rPr lang="en-US" sz="5100" smtClean="0"/>
              <a:t> </a:t>
            </a:r>
            <a:r>
              <a:rPr lang="en-US" sz="5400" b="1">
                <a:solidFill>
                  <a:srgbClr val="0070C0"/>
                </a:solidFill>
              </a:rPr>
              <a:t>💥</a:t>
            </a:r>
            <a:r>
              <a:rPr lang="en-US" sz="5100" smtClean="0"/>
              <a:t> </a:t>
            </a:r>
            <a:r>
              <a:rPr lang="en-US" sz="5100" smtClean="0">
                <a:solidFill>
                  <a:srgbClr val="FF0000"/>
                </a:solidFill>
              </a:rPr>
              <a:t>Gorgeous</a:t>
            </a:r>
            <a:r>
              <a:rPr lang="en-US" sz="5100" smtClean="0"/>
              <a:t> </a:t>
            </a:r>
            <a:r>
              <a:rPr lang="en-US" sz="5400" b="1">
                <a:solidFill>
                  <a:srgbClr val="0070C0"/>
                </a:solidFill>
              </a:rPr>
              <a:t>💥 </a:t>
            </a:r>
            <a:r>
              <a:rPr lang="en-US" sz="5100" smtClean="0">
                <a:solidFill>
                  <a:srgbClr val="FF0000"/>
                </a:solidFill>
              </a:rPr>
              <a:t>Talented</a:t>
            </a:r>
            <a:r>
              <a:rPr lang="en-US" sz="5100" smtClean="0"/>
              <a:t> </a:t>
            </a:r>
            <a:r>
              <a:rPr lang="en-US" sz="5400" b="1">
                <a:solidFill>
                  <a:srgbClr val="0070C0"/>
                </a:solidFill>
              </a:rPr>
              <a:t>💥</a:t>
            </a:r>
            <a:r>
              <a:rPr lang="en-US" sz="5100" smtClean="0"/>
              <a:t> </a:t>
            </a:r>
            <a:r>
              <a:rPr lang="en-US" sz="5100" smtClean="0">
                <a:solidFill>
                  <a:srgbClr val="FF0000"/>
                </a:solidFill>
              </a:rPr>
              <a:t>Fabulous</a:t>
            </a:r>
            <a:r>
              <a:rPr lang="en-US" sz="5100" smtClean="0"/>
              <a:t> </a:t>
            </a:r>
            <a:r>
              <a:rPr lang="en-US" sz="5400" b="1">
                <a:solidFill>
                  <a:srgbClr val="0070C0"/>
                </a:solidFill>
              </a:rPr>
              <a:t>💥</a:t>
            </a:r>
            <a:r>
              <a:rPr lang="en-US" sz="5100" smtClean="0"/>
              <a:t> </a:t>
            </a:r>
            <a:r>
              <a:rPr lang="en-US" sz="5100" smtClean="0">
                <a:solidFill>
                  <a:srgbClr val="FF0000"/>
                </a:solidFill>
              </a:rPr>
              <a:t>Love</a:t>
            </a:r>
          </a:p>
          <a:p>
            <a:pPr marL="0" indent="0">
              <a:buNone/>
            </a:pPr>
            <a:endParaRPr lang="en-US" sz="5100" smtClean="0"/>
          </a:p>
          <a:p>
            <a:pPr marL="0" indent="0">
              <a:buNone/>
            </a:pPr>
            <a:r>
              <a:rPr lang="en-US" sz="5100" b="1" i="1" smtClean="0">
                <a:solidFill>
                  <a:schemeClr val="accent6">
                    <a:lumMod val="20000"/>
                    <a:lumOff val="80000"/>
                  </a:schemeClr>
                </a:solidFill>
                <a:latin typeface="Arial Rounded MT Bold" charset="0"/>
                <a:ea typeface="Arial Rounded MT Bold" charset="0"/>
                <a:cs typeface="Arial Rounded MT Bold" charset="0"/>
              </a:rPr>
              <a:t>“in </a:t>
            </a:r>
            <a:r>
              <a:rPr lang="en-US" sz="5100" b="1" i="1">
                <a:solidFill>
                  <a:schemeClr val="accent6">
                    <a:lumMod val="20000"/>
                    <a:lumOff val="80000"/>
                  </a:schemeClr>
                </a:solidFill>
                <a:latin typeface="Arial Rounded MT Bold" charset="0"/>
                <a:ea typeface="Arial Rounded MT Bold" charset="0"/>
                <a:cs typeface="Arial Rounded MT Bold" charset="0"/>
              </a:rPr>
              <a:t>order for people to succeed in life, the universe provides two means, education and physical activity. Not separately, one for the soul and the other for the body, but for the two together. With these two means humans can attain </a:t>
            </a:r>
            <a:r>
              <a:rPr lang="en-US" sz="5100" b="1" i="1" smtClean="0">
                <a:solidFill>
                  <a:schemeClr val="accent6">
                    <a:lumMod val="20000"/>
                    <a:lumOff val="80000"/>
                  </a:schemeClr>
                </a:solidFill>
                <a:latin typeface="Arial Rounded MT Bold" charset="0"/>
                <a:ea typeface="Arial Rounded MT Bold" charset="0"/>
                <a:cs typeface="Arial Rounded MT Bold" charset="0"/>
              </a:rPr>
              <a:t>perfection.” 		</a:t>
            </a:r>
            <a:r>
              <a:rPr lang="en-US" sz="5100" b="1" i="1" smtClean="0"/>
              <a:t>Plato </a:t>
            </a:r>
            <a:r>
              <a:rPr lang="en-US" sz="5100" b="1" i="1"/>
              <a:t>paraphrased</a:t>
            </a:r>
            <a:endParaRPr lang="en-US" sz="5100"/>
          </a:p>
          <a:p>
            <a:pPr>
              <a:buFont typeface="Wingdings" charset="2"/>
              <a:buChar char="ü"/>
            </a:pPr>
            <a:endParaRPr lang="en-US" sz="5100"/>
          </a:p>
          <a:p>
            <a:pPr>
              <a:buFont typeface="Wingdings" charset="2"/>
              <a:buChar char="ü"/>
            </a:pPr>
            <a:endParaRPr lang="en-US" sz="4800"/>
          </a:p>
        </p:txBody>
      </p:sp>
      <p:sp>
        <p:nvSpPr>
          <p:cNvPr id="3" name="Footer Placeholder 2"/>
          <p:cNvSpPr>
            <a:spLocks noGrp="1"/>
          </p:cNvSpPr>
          <p:nvPr>
            <p:ph type="ftr" sz="quarter" idx="11"/>
          </p:nvPr>
        </p:nvSpPr>
        <p:spPr>
          <a:xfrm>
            <a:off x="685800" y="5870575"/>
            <a:ext cx="7827659" cy="78168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58587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smtClean="0"/>
              <a:t/>
            </a:r>
            <a:br>
              <a:rPr lang="en-US" sz="6600" b="1" smtClean="0"/>
            </a:br>
            <a:r>
              <a:rPr lang="en-US" sz="6600" b="1">
                <a:solidFill>
                  <a:srgbClr val="0070C0"/>
                </a:solidFill>
              </a:rPr>
              <a:t> 💥 SPARK’ s </a:t>
            </a:r>
            <a:r>
              <a:rPr lang="en-US" sz="6600" b="1" smtClean="0">
                <a:solidFill>
                  <a:srgbClr val="0070C0"/>
                </a:solidFill>
              </a:rPr>
              <a:t>Mission</a:t>
            </a:r>
            <a:r>
              <a:rPr lang="en-US" sz="8800" b="1" smtClean="0">
                <a:solidFill>
                  <a:srgbClr val="0070C0"/>
                </a:solidFill>
              </a:rPr>
              <a:t>💥</a:t>
            </a:r>
            <a:r>
              <a:rPr lang="en-US" sz="8800"/>
              <a:t/>
            </a:r>
            <a:br>
              <a:rPr lang="en-US" sz="8800"/>
            </a:br>
            <a:endParaRPr lang="en-US" sz="8800"/>
          </a:p>
        </p:txBody>
      </p:sp>
      <p:sp>
        <p:nvSpPr>
          <p:cNvPr id="3" name="Content Placeholder 2"/>
          <p:cNvSpPr>
            <a:spLocks noGrp="1"/>
          </p:cNvSpPr>
          <p:nvPr>
            <p:ph idx="1"/>
          </p:nvPr>
        </p:nvSpPr>
        <p:spPr>
          <a:xfrm>
            <a:off x="685801" y="2142067"/>
            <a:ext cx="10131425" cy="3961553"/>
          </a:xfrm>
        </p:spPr>
        <p:txBody>
          <a:bodyPr>
            <a:normAutofit fontScale="62500" lnSpcReduction="20000"/>
          </a:bodyPr>
          <a:lstStyle/>
          <a:p>
            <a:pPr marL="0" indent="0" algn="ctr">
              <a:buNone/>
            </a:pPr>
            <a:r>
              <a:rPr lang="en-US" sz="5400" b="1" smtClean="0"/>
              <a:t>To Link</a:t>
            </a:r>
          </a:p>
          <a:p>
            <a:pPr marL="0" indent="0" algn="ctr">
              <a:buNone/>
            </a:pPr>
            <a:r>
              <a:rPr lang="en-US" sz="5400" b="1">
                <a:solidFill>
                  <a:srgbClr val="FF0000"/>
                </a:solidFill>
              </a:rPr>
              <a:t>♥️</a:t>
            </a:r>
            <a:r>
              <a:rPr lang="en-US" sz="5400" b="1" smtClean="0">
                <a:solidFill>
                  <a:srgbClr val="FF0000"/>
                </a:solidFill>
              </a:rPr>
              <a:t>Strong </a:t>
            </a:r>
            <a:r>
              <a:rPr lang="en-US" sz="5400" b="1">
                <a:solidFill>
                  <a:srgbClr val="FF0000"/>
                </a:solidFill>
              </a:rPr>
              <a:t>hearts </a:t>
            </a:r>
            <a:r>
              <a:rPr lang="en-US" sz="5400" b="1" smtClean="0"/>
              <a:t>&amp; </a:t>
            </a:r>
            <a:r>
              <a:rPr lang="en-US" sz="5400" b="1">
                <a:solidFill>
                  <a:srgbClr val="FFFF00"/>
                </a:solidFill>
              </a:rPr>
              <a:t>inspired minds</a:t>
            </a:r>
            <a:r>
              <a:rPr lang="en-US" sz="5400">
                <a:solidFill>
                  <a:srgbClr val="FFFF00"/>
                </a:solidFill>
              </a:rPr>
              <a:t> </a:t>
            </a:r>
            <a:r>
              <a:rPr lang="en-US" sz="5400" smtClean="0">
                <a:solidFill>
                  <a:srgbClr val="FFFF00"/>
                </a:solidFill>
              </a:rPr>
              <a:t>🔆</a:t>
            </a:r>
            <a:endParaRPr lang="en-US" sz="5400">
              <a:solidFill>
                <a:srgbClr val="FFFF00"/>
              </a:solidFill>
            </a:endParaRPr>
          </a:p>
          <a:p>
            <a:pPr marL="0" indent="0" algn="ctr">
              <a:buNone/>
            </a:pPr>
            <a:r>
              <a:rPr lang="en-US" sz="5400"/>
              <a:t>enabling each child to shine, by making them,</a:t>
            </a:r>
          </a:p>
          <a:p>
            <a:pPr marL="0" indent="0" algn="ctr">
              <a:buNone/>
            </a:pPr>
            <a:r>
              <a:rPr lang="en-US" sz="5400" smtClean="0"/>
              <a:t>‘</a:t>
            </a:r>
            <a:r>
              <a:rPr lang="en-US" sz="5400" b="1" smtClean="0"/>
              <a:t>healthy, wealthy and wise</a:t>
            </a:r>
          </a:p>
          <a:p>
            <a:pPr marL="0" indent="0" algn="ctr">
              <a:buNone/>
            </a:pPr>
            <a:r>
              <a:rPr lang="en-US" sz="5400" b="1" smtClean="0">
                <a:solidFill>
                  <a:srgbClr val="FF0000"/>
                </a:solidFill>
              </a:rPr>
              <a:t>Teddy</a:t>
            </a:r>
            <a:r>
              <a:rPr lang="en-US" sz="5400" b="1" smtClean="0"/>
              <a:t> </a:t>
            </a:r>
            <a:r>
              <a:rPr lang="en-US" sz="5400" b="1" smtClean="0">
                <a:solidFill>
                  <a:srgbClr val="FFFF00"/>
                </a:solidFill>
              </a:rPr>
              <a:t>Sharks</a:t>
            </a:r>
          </a:p>
          <a:p>
            <a:pPr marL="0" indent="0" algn="ctr">
              <a:buNone/>
            </a:pPr>
            <a:r>
              <a:rPr lang="en-US" sz="11400" b="1">
                <a:solidFill>
                  <a:srgbClr val="0070C0"/>
                </a:solidFill>
              </a:rPr>
              <a:t>💥</a:t>
            </a:r>
            <a:endParaRPr lang="en-US" sz="11400" b="1"/>
          </a:p>
          <a:p>
            <a:pPr marL="0" indent="0" algn="ctr">
              <a:buNone/>
            </a:pPr>
            <a:endParaRPr lang="en-US"/>
          </a:p>
          <a:p>
            <a:pPr>
              <a:buFont typeface="Wingdings" charset="2"/>
              <a:buChar char="ü"/>
            </a:pPr>
            <a:endParaRPr lang="en-US"/>
          </a:p>
        </p:txBody>
      </p:sp>
      <p:sp>
        <p:nvSpPr>
          <p:cNvPr id="4" name="Footer Placeholder 3"/>
          <p:cNvSpPr>
            <a:spLocks noGrp="1"/>
          </p:cNvSpPr>
          <p:nvPr>
            <p:ph type="ftr" sz="quarter" idx="11"/>
          </p:nvPr>
        </p:nvSpPr>
        <p:spPr>
          <a:xfrm>
            <a:off x="685800" y="5870575"/>
            <a:ext cx="8858250" cy="37782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351825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Definitions</a:t>
            </a:r>
            <a:endParaRPr lang="en-US"/>
          </a:p>
        </p:txBody>
      </p:sp>
      <p:sp>
        <p:nvSpPr>
          <p:cNvPr id="3" name="Content Placeholder 2"/>
          <p:cNvSpPr>
            <a:spLocks noGrp="1"/>
          </p:cNvSpPr>
          <p:nvPr>
            <p:ph idx="1"/>
          </p:nvPr>
        </p:nvSpPr>
        <p:spPr/>
        <p:txBody>
          <a:bodyPr>
            <a:normAutofit fontScale="85000" lnSpcReduction="20000"/>
          </a:bodyPr>
          <a:lstStyle/>
          <a:p>
            <a:pPr marL="0" indent="0" algn="ctr">
              <a:buNone/>
            </a:pPr>
            <a:r>
              <a:rPr lang="en-US" sz="2800" b="1">
                <a:solidFill>
                  <a:srgbClr val="0070C0"/>
                </a:solidFill>
              </a:rPr>
              <a:t>💥 </a:t>
            </a:r>
            <a:r>
              <a:rPr lang="en-US" sz="2800" b="1" smtClean="0"/>
              <a:t>Healthy</a:t>
            </a:r>
            <a:r>
              <a:rPr lang="en-US" sz="2800"/>
              <a:t>: </a:t>
            </a:r>
          </a:p>
          <a:p>
            <a:pPr marL="0" indent="0">
              <a:buNone/>
            </a:pPr>
            <a:r>
              <a:rPr lang="en-US" sz="2800"/>
              <a:t>possessing or </a:t>
            </a:r>
            <a:r>
              <a:rPr lang="en-US" sz="2800" smtClean="0"/>
              <a:t>enjoying good  </a:t>
            </a:r>
            <a:r>
              <a:rPr lang="en-US" sz="2800" u="sng" smtClean="0">
                <a:hlinkClick r:id="rId3" invalidUrl="http://int.search.myway.com/search/GGmain.jhtml?n=783a1134&amp;p2=^CPV^xdm150^TTAB02^ca&amp;pg=GGmain&amp;pn=1&amp;ptb=E0B9B40B-ED0F-4C1C-BCE3-F6BE11A69DBC&amp;qs=&amp;searchfor=dictionary:+health&amp;si=XXXXXXXXXX&amp;ss=sub&amp;st=tab&amp;trs=wtt"/>
              </a:rPr>
              <a:t>health</a:t>
            </a:r>
            <a:r>
              <a:rPr lang="en-US" sz="2800"/>
              <a:t> and a sound and vigorous mentality: </a:t>
            </a:r>
            <a:r>
              <a:rPr lang="en-US" sz="2800" b="1" i="1"/>
              <a:t>a healthy body; a healthy mind.</a:t>
            </a:r>
            <a:endParaRPr lang="en-US" sz="2800" b="1"/>
          </a:p>
          <a:p>
            <a:pPr marL="0" indent="0" algn="ctr">
              <a:buNone/>
            </a:pPr>
            <a:r>
              <a:rPr lang="en-US" sz="2800" b="1">
                <a:solidFill>
                  <a:srgbClr val="0070C0"/>
                </a:solidFill>
              </a:rPr>
              <a:t>💥 </a:t>
            </a:r>
            <a:r>
              <a:rPr lang="en-US" sz="2800" b="1" smtClean="0"/>
              <a:t>Wealthy</a:t>
            </a:r>
            <a:r>
              <a:rPr lang="en-US" sz="2800"/>
              <a:t>: </a:t>
            </a:r>
          </a:p>
          <a:p>
            <a:pPr marL="0" indent="0">
              <a:buNone/>
            </a:pPr>
            <a:r>
              <a:rPr lang="en-US" sz="2800"/>
              <a:t>having lots of something, an abundance of friends, love, knowledge </a:t>
            </a:r>
            <a:r>
              <a:rPr lang="en-US" sz="2800" smtClean="0"/>
              <a:t>‘opportunity &amp; wisdom</a:t>
            </a:r>
            <a:endParaRPr lang="en-US" sz="2800"/>
          </a:p>
          <a:p>
            <a:pPr marL="0" indent="0" algn="ctr">
              <a:buNone/>
            </a:pPr>
            <a:r>
              <a:rPr lang="en-US" sz="2800" b="1">
                <a:solidFill>
                  <a:srgbClr val="0070C0"/>
                </a:solidFill>
              </a:rPr>
              <a:t>💥 </a:t>
            </a:r>
            <a:r>
              <a:rPr lang="en-US" sz="2800" b="1" smtClean="0"/>
              <a:t>Wise</a:t>
            </a:r>
            <a:r>
              <a:rPr lang="en-US" sz="2800" b="1"/>
              <a:t>:</a:t>
            </a:r>
            <a:r>
              <a:rPr lang="en-US" sz="2800"/>
              <a:t> </a:t>
            </a:r>
          </a:p>
          <a:p>
            <a:pPr marL="0" indent="0">
              <a:buNone/>
            </a:pPr>
            <a:r>
              <a:rPr lang="en-US" sz="2800"/>
              <a:t>having the power of discerning and judging properly as to what is true or right; possessing discernment, judgment, and self -awareness</a:t>
            </a:r>
          </a:p>
          <a:p>
            <a:pPr marL="0" indent="0">
              <a:buNone/>
            </a:pPr>
            <a:endParaRPr lang="en-US"/>
          </a:p>
        </p:txBody>
      </p:sp>
      <p:sp>
        <p:nvSpPr>
          <p:cNvPr id="4" name="Footer Placeholder 3"/>
          <p:cNvSpPr>
            <a:spLocks noGrp="1"/>
          </p:cNvSpPr>
          <p:nvPr>
            <p:ph type="ftr" sz="quarter" idx="11"/>
          </p:nvPr>
        </p:nvSpPr>
        <p:spPr>
          <a:xfrm>
            <a:off x="685800" y="5870575"/>
            <a:ext cx="11235690" cy="37782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206636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So what for Heaven’s sake is A </a:t>
            </a:r>
            <a:r>
              <a:rPr lang="en-US" err="1" smtClean="0">
                <a:solidFill>
                  <a:srgbClr val="C00000"/>
                </a:solidFill>
              </a:rPr>
              <a:t>teddy</a:t>
            </a:r>
            <a:r>
              <a:rPr lang="en-US" err="1" smtClean="0">
                <a:solidFill>
                  <a:srgbClr val="FFC000"/>
                </a:solidFill>
              </a:rPr>
              <a:t>shark</a:t>
            </a:r>
            <a:r>
              <a:rPr lang="en-US" smtClean="0">
                <a:solidFill>
                  <a:srgbClr val="FFC000"/>
                </a:solidFill>
              </a:rPr>
              <a:t> </a:t>
            </a:r>
            <a:r>
              <a:rPr lang="en-US" smtClean="0"/>
              <a:t> </a:t>
            </a:r>
            <a:br>
              <a:rPr lang="en-US" smtClean="0"/>
            </a:br>
            <a:r>
              <a:rPr lang="en-US" smtClean="0"/>
              <a:t>and  why do we want students to be like this?</a:t>
            </a:r>
            <a:endParaRPr lang="en-US"/>
          </a:p>
        </p:txBody>
      </p:sp>
      <p:sp>
        <p:nvSpPr>
          <p:cNvPr id="3" name="Subtitle 2"/>
          <p:cNvSpPr>
            <a:spLocks noGrp="1"/>
          </p:cNvSpPr>
          <p:nvPr>
            <p:ph type="subTitle" idx="1"/>
          </p:nvPr>
        </p:nvSpPr>
        <p:spPr>
          <a:xfrm>
            <a:off x="3722369" y="4385731"/>
            <a:ext cx="7197726" cy="1405467"/>
          </a:xfrm>
        </p:spPr>
        <p:txBody>
          <a:bodyPr>
            <a:normAutofit/>
          </a:bodyPr>
          <a:lstStyle/>
          <a:p>
            <a:r>
              <a:rPr lang="en-US" b="1" i="1" smtClean="0"/>
              <a:t>“</a:t>
            </a:r>
            <a:r>
              <a:rPr lang="en-US" smtClean="0"/>
              <a:t> </a:t>
            </a:r>
          </a:p>
          <a:p>
            <a:endParaRPr lang="en-US"/>
          </a:p>
        </p:txBody>
      </p:sp>
      <p:pic>
        <p:nvPicPr>
          <p:cNvPr id="5" name="Picture 4"/>
          <p:cNvPicPr>
            <a:picLocks noChangeAspect="1"/>
          </p:cNvPicPr>
          <p:nvPr/>
        </p:nvPicPr>
        <p:blipFill>
          <a:blip r:embed="rId3"/>
          <a:stretch>
            <a:fillRect/>
          </a:stretch>
        </p:blipFill>
        <p:spPr>
          <a:xfrm>
            <a:off x="5052059" y="4469131"/>
            <a:ext cx="2594610" cy="220566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646669" y="4469132"/>
            <a:ext cx="3513455" cy="2205668"/>
          </a:xfrm>
          <a:prstGeom prst="rect">
            <a:avLst/>
          </a:prstGeom>
          <a:noFill/>
          <a:ln>
            <a:noFill/>
          </a:ln>
        </p:spPr>
      </p:pic>
    </p:spTree>
    <p:extLst>
      <p:ext uri="{BB962C8B-B14F-4D97-AF65-F5344CB8AC3E}">
        <p14:creationId xmlns:p14="http://schemas.microsoft.com/office/powerpoint/2010/main" val="385822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smtClean="0"/>
              <a:t/>
            </a:r>
            <a:br>
              <a:rPr lang="en-US" smtClean="0"/>
            </a:br>
            <a:r>
              <a:rPr lang="en-US" sz="3100" b="1" smtClean="0">
                <a:solidFill>
                  <a:srgbClr val="FF0000"/>
                </a:solidFill>
              </a:rPr>
              <a:t>Teddy</a:t>
            </a:r>
            <a:r>
              <a:rPr lang="en-US" sz="3100" b="1" smtClean="0"/>
              <a:t> </a:t>
            </a:r>
            <a:r>
              <a:rPr lang="en-US" sz="3100">
                <a:solidFill>
                  <a:srgbClr val="FFC000"/>
                </a:solidFill>
              </a:rPr>
              <a:t>Shark</a:t>
            </a:r>
            <a:r>
              <a:rPr lang="en-US" sz="3100" b="1" smtClean="0"/>
              <a:t>  </a:t>
            </a:r>
            <a:r>
              <a:rPr lang="en-US" sz="3100" smtClean="0"/>
              <a:t>Someone who  metaphorically balances &amp; blends the contrasting characteristics of  both</a:t>
            </a:r>
            <a:r>
              <a:rPr lang="en-US" smtClean="0"/>
              <a:t/>
            </a:r>
            <a:br>
              <a:rPr lang="en-US" smtClean="0"/>
            </a:br>
            <a:endParaRPr lang="en-US"/>
          </a:p>
        </p:txBody>
      </p:sp>
      <p:sp>
        <p:nvSpPr>
          <p:cNvPr id="3" name="Content Placeholder 2"/>
          <p:cNvSpPr>
            <a:spLocks noGrp="1"/>
          </p:cNvSpPr>
          <p:nvPr>
            <p:ph sz="half" idx="1"/>
          </p:nvPr>
        </p:nvSpPr>
        <p:spPr>
          <a:xfrm>
            <a:off x="838200" y="1691640"/>
            <a:ext cx="7517130" cy="4485323"/>
          </a:xfrm>
        </p:spPr>
        <p:txBody>
          <a:bodyPr numCol="2"/>
          <a:lstStyle/>
          <a:p>
            <a:pPr marL="0" indent="0">
              <a:buNone/>
            </a:pPr>
            <a:r>
              <a:rPr lang="en-US" sz="3200" smtClean="0">
                <a:solidFill>
                  <a:srgbClr val="FF0000"/>
                </a:solidFill>
              </a:rPr>
              <a:t>Teddy friend focus</a:t>
            </a:r>
          </a:p>
          <a:p>
            <a:pPr>
              <a:buFont typeface="Wingdings" charset="2"/>
              <a:buChar char="ü"/>
            </a:pPr>
            <a:r>
              <a:rPr lang="en-US" smtClean="0">
                <a:solidFill>
                  <a:srgbClr val="FF0000"/>
                </a:solidFill>
              </a:rPr>
              <a:t>Feeling relational beings</a:t>
            </a:r>
          </a:p>
          <a:p>
            <a:pPr>
              <a:buFont typeface="Wingdings" charset="2"/>
              <a:buChar char="ü"/>
            </a:pPr>
            <a:r>
              <a:rPr lang="en-US" smtClean="0">
                <a:solidFill>
                  <a:srgbClr val="FF0000"/>
                </a:solidFill>
              </a:rPr>
              <a:t>Playful fun loving </a:t>
            </a:r>
          </a:p>
          <a:p>
            <a:pPr>
              <a:buFont typeface="Wingdings" charset="2"/>
              <a:buChar char="ü"/>
            </a:pPr>
            <a:r>
              <a:rPr lang="en-US" smtClean="0">
                <a:solidFill>
                  <a:srgbClr val="FF0000"/>
                </a:solidFill>
              </a:rPr>
              <a:t>Loved, soft &amp; cuddly</a:t>
            </a:r>
          </a:p>
          <a:p>
            <a:pPr>
              <a:buFont typeface="Wingdings" charset="2"/>
              <a:buChar char="ü"/>
            </a:pPr>
            <a:r>
              <a:rPr lang="en-US" smtClean="0">
                <a:solidFill>
                  <a:srgbClr val="FF0000"/>
                </a:solidFill>
              </a:rPr>
              <a:t>Relaxed &amp; pliable bounces back</a:t>
            </a:r>
          </a:p>
          <a:p>
            <a:pPr>
              <a:buFont typeface="Wingdings" charset="2"/>
              <a:buChar char="ü"/>
            </a:pPr>
            <a:r>
              <a:rPr lang="en-US" smtClean="0">
                <a:solidFill>
                  <a:srgbClr val="FF0000"/>
                </a:solidFill>
              </a:rPr>
              <a:t> Easy going laid back</a:t>
            </a:r>
          </a:p>
          <a:p>
            <a:pPr>
              <a:buFont typeface="Wingdings" charset="2"/>
              <a:buChar char="ü"/>
            </a:pPr>
            <a:r>
              <a:rPr lang="en-US" smtClean="0">
                <a:solidFill>
                  <a:srgbClr val="FF0000"/>
                </a:solidFill>
              </a:rPr>
              <a:t>Spontaneously gives others pleasure &amp; comfort</a:t>
            </a:r>
          </a:p>
          <a:p>
            <a:pPr marL="0" indent="0">
              <a:buNone/>
            </a:pPr>
            <a:endParaRPr lang="en-US" smtClean="0">
              <a:solidFill>
                <a:srgbClr val="FF0000"/>
              </a:solidFill>
            </a:endParaRPr>
          </a:p>
          <a:p>
            <a:pPr>
              <a:buFont typeface="Wingdings" charset="2"/>
              <a:buChar char="ü"/>
            </a:pPr>
            <a:endParaRPr lang="en-US">
              <a:solidFill>
                <a:srgbClr val="FF0000"/>
              </a:solidFill>
            </a:endParaRPr>
          </a:p>
        </p:txBody>
      </p:sp>
      <p:sp>
        <p:nvSpPr>
          <p:cNvPr id="4" name="Content Placeholder 3"/>
          <p:cNvSpPr>
            <a:spLocks noGrp="1"/>
          </p:cNvSpPr>
          <p:nvPr>
            <p:ph sz="half" idx="2"/>
          </p:nvPr>
        </p:nvSpPr>
        <p:spPr>
          <a:xfrm>
            <a:off x="5406390" y="788670"/>
            <a:ext cx="5707379" cy="5388293"/>
          </a:xfrm>
        </p:spPr>
        <p:txBody>
          <a:bodyPr/>
          <a:lstStyle/>
          <a:p>
            <a:pPr marL="0" indent="0">
              <a:buNone/>
            </a:pPr>
            <a:r>
              <a:rPr lang="en-US" sz="3200" smtClean="0">
                <a:solidFill>
                  <a:srgbClr val="FFC000"/>
                </a:solidFill>
              </a:rPr>
              <a:t>Shark –performance focus</a:t>
            </a:r>
          </a:p>
          <a:p>
            <a:pPr>
              <a:buFont typeface="Wingdings" charset="2"/>
              <a:buChar char="ü"/>
            </a:pPr>
            <a:r>
              <a:rPr lang="en-US" smtClean="0">
                <a:solidFill>
                  <a:srgbClr val="FFC000"/>
                </a:solidFill>
              </a:rPr>
              <a:t>task oriented factual doers</a:t>
            </a:r>
          </a:p>
          <a:p>
            <a:pPr>
              <a:buFont typeface="Wingdings" charset="2"/>
              <a:buChar char="ü"/>
            </a:pPr>
            <a:r>
              <a:rPr lang="en-US" smtClean="0">
                <a:solidFill>
                  <a:srgbClr val="FFC000"/>
                </a:solidFill>
              </a:rPr>
              <a:t>Laser focused on efficiently &amp; effectively TCB</a:t>
            </a:r>
          </a:p>
          <a:p>
            <a:pPr>
              <a:buFont typeface="Wingdings" charset="2"/>
              <a:buChar char="ü"/>
            </a:pPr>
            <a:r>
              <a:rPr lang="en-US" smtClean="0">
                <a:solidFill>
                  <a:srgbClr val="FFC000"/>
                </a:solidFill>
              </a:rPr>
              <a:t>Respected resilient &amp; tough</a:t>
            </a:r>
          </a:p>
          <a:p>
            <a:pPr>
              <a:buFont typeface="Wingdings" charset="2"/>
              <a:buChar char="ü"/>
            </a:pPr>
            <a:r>
              <a:rPr lang="en-US" smtClean="0">
                <a:solidFill>
                  <a:srgbClr val="FFC000"/>
                </a:solidFill>
              </a:rPr>
              <a:t>Expedient, powerful thick skinned enduring</a:t>
            </a:r>
          </a:p>
          <a:p>
            <a:pPr>
              <a:buFont typeface="Wingdings" charset="2"/>
              <a:buChar char="ü"/>
            </a:pPr>
            <a:r>
              <a:rPr lang="en-US" smtClean="0">
                <a:solidFill>
                  <a:srgbClr val="FFC000"/>
                </a:solidFill>
              </a:rPr>
              <a:t>Always moving &amp; on the hunt </a:t>
            </a:r>
          </a:p>
          <a:p>
            <a:pPr>
              <a:buFont typeface="Wingdings" charset="2"/>
              <a:buChar char="ü"/>
            </a:pPr>
            <a:r>
              <a:rPr lang="en-US" smtClean="0">
                <a:solidFill>
                  <a:srgbClr val="FFC000"/>
                </a:solidFill>
              </a:rPr>
              <a:t>Voraciously </a:t>
            </a:r>
            <a:r>
              <a:rPr lang="en-US">
                <a:solidFill>
                  <a:srgbClr val="FFC000"/>
                </a:solidFill>
              </a:rPr>
              <a:t>p</a:t>
            </a:r>
            <a:r>
              <a:rPr lang="en-US" smtClean="0">
                <a:solidFill>
                  <a:srgbClr val="FFC000"/>
                </a:solidFill>
              </a:rPr>
              <a:t>reys on things &amp; opportunistic</a:t>
            </a:r>
          </a:p>
          <a:p>
            <a:pPr marL="0" indent="0">
              <a:buNone/>
            </a:pPr>
            <a:endParaRPr lang="en-US">
              <a:solidFill>
                <a:srgbClr val="FFC000"/>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983480" y="5052060"/>
            <a:ext cx="4720588" cy="1857375"/>
          </a:xfrm>
          <a:prstGeom prst="rect">
            <a:avLst/>
          </a:prstGeom>
          <a:noFill/>
          <a:ln>
            <a:noFill/>
          </a:ln>
        </p:spPr>
      </p:pic>
      <p:pic>
        <p:nvPicPr>
          <p:cNvPr id="6" name="Picture 5"/>
          <p:cNvPicPr>
            <a:picLocks noChangeAspect="1"/>
          </p:cNvPicPr>
          <p:nvPr/>
        </p:nvPicPr>
        <p:blipFill>
          <a:blip r:embed="rId3"/>
          <a:stretch>
            <a:fillRect/>
          </a:stretch>
        </p:blipFill>
        <p:spPr>
          <a:xfrm>
            <a:off x="1226820" y="5052060"/>
            <a:ext cx="3756660" cy="1805940"/>
          </a:xfrm>
          <a:prstGeom prst="rect">
            <a:avLst/>
          </a:prstGeom>
        </p:spPr>
      </p:pic>
    </p:spTree>
    <p:extLst>
      <p:ext uri="{BB962C8B-B14F-4D97-AF65-F5344CB8AC3E}">
        <p14:creationId xmlns:p14="http://schemas.microsoft.com/office/powerpoint/2010/main" val="1739963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a:solidFill>
                  <a:srgbClr val="0070C0"/>
                </a:solidFill>
              </a:rPr>
              <a:t> 💥 </a:t>
            </a:r>
            <a:r>
              <a:rPr lang="en-US" sz="3100" b="1" smtClean="0">
                <a:solidFill>
                  <a:srgbClr val="C00000"/>
                </a:solidFill>
              </a:rPr>
              <a:t>SPARK’s </a:t>
            </a:r>
            <a:r>
              <a:rPr lang="en-US" sz="3100" b="1">
                <a:solidFill>
                  <a:srgbClr val="C00000"/>
                </a:solidFill>
              </a:rPr>
              <a:t>first </a:t>
            </a:r>
            <a:r>
              <a:rPr lang="en-US" sz="3100" b="1" smtClean="0">
                <a:solidFill>
                  <a:srgbClr val="C00000"/>
                </a:solidFill>
              </a:rPr>
              <a:t>Dimension</a:t>
            </a:r>
            <a:r>
              <a:rPr lang="en-US" sz="3100" b="1" smtClean="0">
                <a:solidFill>
                  <a:srgbClr val="FF0000"/>
                </a:solidFill>
              </a:rPr>
              <a:t>: strong hearts &amp; inspired minds</a:t>
            </a:r>
            <a:r>
              <a:rPr lang="en-US" b="1"/>
              <a:t/>
            </a:r>
            <a:br>
              <a:rPr lang="en-US" b="1"/>
            </a:br>
            <a:r>
              <a:rPr lang="en-US" b="1"/>
              <a:t>ZERO HOUR Learning Readiness Program</a:t>
            </a:r>
            <a:br>
              <a:rPr lang="en-US" b="1"/>
            </a:br>
            <a:endParaRPr lang="en-US"/>
          </a:p>
        </p:txBody>
      </p:sp>
      <p:sp>
        <p:nvSpPr>
          <p:cNvPr id="3" name="Content Placeholder 2"/>
          <p:cNvSpPr>
            <a:spLocks noGrp="1"/>
          </p:cNvSpPr>
          <p:nvPr>
            <p:ph idx="1"/>
          </p:nvPr>
        </p:nvSpPr>
        <p:spPr/>
        <p:txBody>
          <a:bodyPr>
            <a:normAutofit lnSpcReduction="10000"/>
          </a:bodyPr>
          <a:lstStyle/>
          <a:p>
            <a:pPr marL="0" indent="0">
              <a:buNone/>
            </a:pPr>
            <a:r>
              <a:rPr lang="en-US" b="1"/>
              <a:t>Zero Hour Program principles</a:t>
            </a:r>
          </a:p>
          <a:p>
            <a:pPr marL="514350" lvl="0" indent="-514350">
              <a:buFont typeface="+mj-lt"/>
              <a:buAutoNum type="arabicPeriod"/>
            </a:pPr>
            <a:r>
              <a:rPr lang="en-US"/>
              <a:t>get student heart beats in the zone during zero hour for 20 minutes each day before classes</a:t>
            </a:r>
          </a:p>
          <a:p>
            <a:pPr marL="514350" lvl="0" indent="-514350">
              <a:buFont typeface="+mj-lt"/>
              <a:buAutoNum type="arabicPeriod"/>
            </a:pPr>
            <a:r>
              <a:rPr lang="en-US"/>
              <a:t>follow the zero-hour training with the most content rich/demanding lessons </a:t>
            </a:r>
          </a:p>
          <a:p>
            <a:pPr marL="514350" lvl="0" indent="-514350">
              <a:buFont typeface="+mj-lt"/>
              <a:buAutoNum type="arabicPeriod"/>
            </a:pPr>
            <a:r>
              <a:rPr lang="en-US"/>
              <a:t>measure activity and ensure each student experiences success</a:t>
            </a:r>
          </a:p>
          <a:p>
            <a:pPr marL="514350" lvl="0" indent="-514350">
              <a:buFont typeface="+mj-lt"/>
              <a:buAutoNum type="arabicPeriod"/>
            </a:pPr>
            <a:r>
              <a:rPr lang="en-US"/>
              <a:t>vary activities and </a:t>
            </a:r>
            <a:r>
              <a:rPr lang="en-US" smtClean="0"/>
              <a:t>encourage </a:t>
            </a:r>
            <a:r>
              <a:rPr lang="en-US"/>
              <a:t>collaboration and </a:t>
            </a:r>
            <a:r>
              <a:rPr lang="en-US" smtClean="0"/>
              <a:t>mutual </a:t>
            </a:r>
            <a:r>
              <a:rPr lang="en-US"/>
              <a:t>accountability </a:t>
            </a:r>
            <a:r>
              <a:rPr lang="en-US" smtClean="0"/>
              <a:t> through </a:t>
            </a:r>
            <a:r>
              <a:rPr lang="en-US"/>
              <a:t>a fun/social Buddy system </a:t>
            </a:r>
          </a:p>
          <a:p>
            <a:pPr marL="514350" lvl="0" indent="-514350">
              <a:buFont typeface="+mj-lt"/>
              <a:buAutoNum type="arabicPeriod"/>
            </a:pPr>
            <a:r>
              <a:rPr lang="en-US"/>
              <a:t>measure and track progress using Key Performance Indicators KPI’s &amp; Key Behavioral Indicators, (KBI’s)</a:t>
            </a:r>
          </a:p>
          <a:p>
            <a:pPr marL="514350" lvl="0" indent="-514350">
              <a:buFont typeface="+mj-lt"/>
              <a:buAutoNum type="arabicPeriod"/>
            </a:pPr>
            <a:r>
              <a:rPr lang="en-US"/>
              <a:t>ensure zero hour activities are barrier free such that they are, easy to implement and do not require expensive equipment</a:t>
            </a:r>
          </a:p>
          <a:p>
            <a:endParaRPr lang="en-US"/>
          </a:p>
        </p:txBody>
      </p:sp>
      <p:sp>
        <p:nvSpPr>
          <p:cNvPr id="4" name="Footer Placeholder 3"/>
          <p:cNvSpPr>
            <a:spLocks noGrp="1"/>
          </p:cNvSpPr>
          <p:nvPr>
            <p:ph type="ftr" sz="quarter" idx="11"/>
          </p:nvPr>
        </p:nvSpPr>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83237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a:solidFill>
                  <a:srgbClr val="0070C0"/>
                </a:solidFill>
              </a:rPr>
              <a:t> 💥 </a:t>
            </a:r>
            <a:r>
              <a:rPr lang="en-US" b="1" smtClean="0">
                <a:solidFill>
                  <a:srgbClr val="C00000"/>
                </a:solidFill>
              </a:rPr>
              <a:t>SPARK’s </a:t>
            </a:r>
            <a:r>
              <a:rPr lang="en-US" b="1">
                <a:solidFill>
                  <a:srgbClr val="C00000"/>
                </a:solidFill>
              </a:rPr>
              <a:t>first Dimension</a:t>
            </a:r>
            <a:r>
              <a:rPr lang="en-US" b="1">
                <a:solidFill>
                  <a:srgbClr val="FF0000"/>
                </a:solidFill>
              </a:rPr>
              <a:t>:</a:t>
            </a:r>
            <a:r>
              <a:rPr lang="en-US" b="1"/>
              <a:t/>
            </a:r>
            <a:br>
              <a:rPr lang="en-US" b="1"/>
            </a:br>
            <a:r>
              <a:rPr lang="en-US" b="1"/>
              <a:t>ZERO HOUR Learning Readiness Program</a:t>
            </a:r>
            <a:br>
              <a:rPr lang="en-US" b="1"/>
            </a:br>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a:t> </a:t>
            </a:r>
            <a:r>
              <a:rPr lang="en-US" sz="3600"/>
              <a:t>A special feature of this dimension involves each student </a:t>
            </a:r>
            <a:r>
              <a:rPr lang="en-US" sz="3600" smtClean="0"/>
              <a:t>having a  buddy they partner with. Buddies are to help each other through the </a:t>
            </a:r>
            <a:r>
              <a:rPr lang="en-US" sz="2800" b="1">
                <a:solidFill>
                  <a:srgbClr val="0070C0"/>
                </a:solidFill>
              </a:rPr>
              <a:t>💥 </a:t>
            </a:r>
            <a:r>
              <a:rPr lang="en-US" sz="3600" smtClean="0"/>
              <a:t>SPARK process by giving each other feedback and encouragement. They track each others progress and play together. </a:t>
            </a:r>
          </a:p>
          <a:p>
            <a:pPr marL="0" indent="0">
              <a:buNone/>
            </a:pPr>
            <a:r>
              <a:rPr lang="en-US" sz="3600" smtClean="0"/>
              <a:t>By working in a </a:t>
            </a:r>
            <a:r>
              <a:rPr lang="en-US" sz="3600" err="1" smtClean="0"/>
              <a:t>diad</a:t>
            </a:r>
            <a:r>
              <a:rPr lang="en-US" sz="3600" smtClean="0"/>
              <a:t> and with other </a:t>
            </a:r>
            <a:r>
              <a:rPr lang="en-US" sz="3600" err="1" smtClean="0"/>
              <a:t>diads</a:t>
            </a:r>
            <a:r>
              <a:rPr lang="en-US" sz="3600" smtClean="0"/>
              <a:t> buddies establish a </a:t>
            </a:r>
            <a:r>
              <a:rPr lang="en-US" sz="3600"/>
              <a:t>performance management </a:t>
            </a:r>
            <a:r>
              <a:rPr lang="en-US" sz="3600" smtClean="0"/>
              <a:t>framework , </a:t>
            </a:r>
            <a:r>
              <a:rPr lang="en-US" sz="3600"/>
              <a:t>which exercises a range of </a:t>
            </a:r>
            <a:r>
              <a:rPr lang="en-US" sz="3600" smtClean="0"/>
              <a:t>teambuilding skills  including:  decision making, goal </a:t>
            </a:r>
            <a:r>
              <a:rPr lang="en-US" sz="3600"/>
              <a:t>setting, </a:t>
            </a:r>
            <a:r>
              <a:rPr lang="en-US" sz="3600" smtClean="0"/>
              <a:t>coaching  (providing  feedback) , conflict resolution and holding others accountable.</a:t>
            </a:r>
            <a:r>
              <a:rPr lang="en-US" sz="3600" b="1"/>
              <a:t> </a:t>
            </a:r>
            <a:endParaRPr lang="en-US" sz="3600" b="1" smtClean="0"/>
          </a:p>
          <a:p>
            <a:pPr marL="0" indent="0">
              <a:buNone/>
            </a:pPr>
            <a:r>
              <a:rPr lang="en-US" sz="3600" b="1" smtClean="0"/>
              <a:t>In addition to day to day activities there will periodically be special structured activities to hone buddies team building skills </a:t>
            </a:r>
            <a:endParaRPr lang="en-US" sz="3600" b="1"/>
          </a:p>
          <a:p>
            <a:endParaRPr lang="en-US"/>
          </a:p>
        </p:txBody>
      </p:sp>
      <p:sp>
        <p:nvSpPr>
          <p:cNvPr id="4" name="Footer Placeholder 3"/>
          <p:cNvSpPr>
            <a:spLocks noGrp="1"/>
          </p:cNvSpPr>
          <p:nvPr>
            <p:ph type="ftr" sz="quarter" idx="11"/>
          </p:nvPr>
        </p:nvSpPr>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58792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t/>
            </a:r>
            <a:br>
              <a:rPr lang="en-US" b="1" smtClean="0"/>
            </a:br>
            <a:r>
              <a:rPr lang="en-US" b="1">
                <a:solidFill>
                  <a:srgbClr val="0070C0"/>
                </a:solidFill>
              </a:rPr>
              <a:t> 💥 </a:t>
            </a:r>
            <a:r>
              <a:rPr lang="en-US" b="1" smtClean="0">
                <a:solidFill>
                  <a:srgbClr val="C00000"/>
                </a:solidFill>
              </a:rPr>
              <a:t>SPARK’s </a:t>
            </a:r>
            <a:r>
              <a:rPr lang="en-US" b="1">
                <a:solidFill>
                  <a:srgbClr val="C00000"/>
                </a:solidFill>
              </a:rPr>
              <a:t>Second </a:t>
            </a:r>
            <a:r>
              <a:rPr lang="en-US" b="1" smtClean="0">
                <a:solidFill>
                  <a:srgbClr val="C00000"/>
                </a:solidFill>
              </a:rPr>
              <a:t>Dimension</a:t>
            </a:r>
            <a:r>
              <a:rPr lang="en-US" b="1" smtClean="0"/>
              <a:t>: </a:t>
            </a:r>
            <a:r>
              <a:rPr lang="en-US" b="1" smtClean="0">
                <a:solidFill>
                  <a:srgbClr val="FFC000"/>
                </a:solidFill>
              </a:rPr>
              <a:t>Healthy Breakfast</a:t>
            </a:r>
            <a:r>
              <a:rPr lang="en-US" b="1"/>
              <a:t/>
            </a:r>
            <a:br>
              <a:rPr lang="en-US" b="1"/>
            </a:br>
            <a:r>
              <a:rPr lang="en-US" b="1"/>
              <a:t>– </a:t>
            </a:r>
            <a:r>
              <a:rPr lang="en-US" sz="2200" b="1"/>
              <a:t>fabulous food </a:t>
            </a:r>
            <a:r>
              <a:rPr lang="en-US" sz="2200" b="1" smtClean="0"/>
              <a:t>empowers--</a:t>
            </a:r>
            <a:r>
              <a:rPr lang="en-US" sz="2200" b="1"/>
              <a:t/>
            </a:r>
            <a:br>
              <a:rPr lang="en-US" sz="2200" b="1"/>
            </a:br>
            <a:endParaRPr lang="en-US" sz="2200"/>
          </a:p>
        </p:txBody>
      </p:sp>
      <p:sp>
        <p:nvSpPr>
          <p:cNvPr id="3" name="Content Placeholder 2"/>
          <p:cNvSpPr>
            <a:spLocks noGrp="1"/>
          </p:cNvSpPr>
          <p:nvPr>
            <p:ph idx="1"/>
          </p:nvPr>
        </p:nvSpPr>
        <p:spPr/>
        <p:txBody>
          <a:bodyPr>
            <a:normAutofit/>
          </a:bodyPr>
          <a:lstStyle/>
          <a:p>
            <a:r>
              <a:rPr lang="en-US" sz="2400" dirty="0"/>
              <a:t>Ensuring each student has a fabulous power breakfast each morning is a critical element of the SPARK PROGRAM’s Second </a:t>
            </a:r>
            <a:r>
              <a:rPr lang="en-US" sz="2400" dirty="0" smtClean="0"/>
              <a:t>Dimension</a:t>
            </a:r>
            <a:endParaRPr lang="en-US" sz="2400" dirty="0"/>
          </a:p>
          <a:p>
            <a:r>
              <a:rPr lang="en-US" sz="2400" dirty="0" smtClean="0"/>
              <a:t> </a:t>
            </a:r>
            <a:r>
              <a:rPr lang="en-US" sz="2400" dirty="0"/>
              <a:t>B</a:t>
            </a:r>
            <a:r>
              <a:rPr lang="en-US" sz="2400" dirty="0" smtClean="0"/>
              <a:t>reakfast </a:t>
            </a:r>
            <a:r>
              <a:rPr lang="en-US" sz="2400" dirty="0"/>
              <a:t>provides energy for the balance of the day keeping blood sugar levels up so students can pay attention and be fabulous in each moment. </a:t>
            </a:r>
            <a:endParaRPr lang="en-US" sz="2400" dirty="0" smtClean="0"/>
          </a:p>
          <a:p>
            <a:r>
              <a:rPr lang="en-US" sz="2400" dirty="0" smtClean="0"/>
              <a:t>You </a:t>
            </a:r>
            <a:r>
              <a:rPr lang="en-US" sz="2400" dirty="0"/>
              <a:t>are what you eat and good food equals a good life</a:t>
            </a:r>
            <a:r>
              <a:rPr lang="en-US" sz="2400" dirty="0" smtClean="0"/>
              <a:t>!</a:t>
            </a:r>
          </a:p>
          <a:p>
            <a:pPr marL="0" indent="0" algn="ctr">
              <a:buNone/>
            </a:pPr>
            <a:r>
              <a:rPr lang="en-US" sz="2400" dirty="0">
                <a:solidFill>
                  <a:srgbClr val="FFC000"/>
                </a:solidFill>
              </a:rPr>
              <a:t>“Let food be thy medicine and medicine be thy </a:t>
            </a:r>
            <a:r>
              <a:rPr lang="en-US" sz="2400" dirty="0" smtClean="0">
                <a:solidFill>
                  <a:srgbClr val="FFC000"/>
                </a:solidFill>
              </a:rPr>
              <a:t>food”</a:t>
            </a:r>
          </a:p>
          <a:p>
            <a:pPr marL="0" indent="0" algn="ctr">
              <a:buNone/>
            </a:pPr>
            <a:r>
              <a:rPr lang="en-US" sz="2400" b="1" dirty="0">
                <a:solidFill>
                  <a:srgbClr val="FFC000"/>
                </a:solidFill>
              </a:rPr>
              <a:t>	</a:t>
            </a:r>
            <a:r>
              <a:rPr lang="en-US" sz="2400" b="1" dirty="0" smtClean="0">
                <a:solidFill>
                  <a:srgbClr val="FFC000"/>
                </a:solidFill>
              </a:rPr>
              <a:t>									 Hippocrates</a:t>
            </a:r>
            <a:endParaRPr lang="en-US" sz="2400" b="1" dirty="0">
              <a:solidFill>
                <a:srgbClr val="FFC000"/>
              </a:solidFill>
            </a:endParaRPr>
          </a:p>
          <a:p>
            <a:pPr marL="0" indent="0" algn="ctr">
              <a:buNone/>
            </a:pPr>
            <a:endParaRPr lang="en-US" sz="2400" dirty="0">
              <a:solidFill>
                <a:srgbClr val="FFC000"/>
              </a:solidFill>
            </a:endParaRPr>
          </a:p>
          <a:p>
            <a:endParaRPr lang="en-US" sz="2400" dirty="0">
              <a:solidFill>
                <a:srgbClr val="FFC000"/>
              </a:solidFill>
            </a:endParaRPr>
          </a:p>
        </p:txBody>
      </p:sp>
      <p:sp>
        <p:nvSpPr>
          <p:cNvPr id="4" name="Footer Placeholder 3"/>
          <p:cNvSpPr>
            <a:spLocks noGrp="1"/>
          </p:cNvSpPr>
          <p:nvPr>
            <p:ph type="ftr" sz="quarter" idx="11"/>
          </p:nvPr>
        </p:nvSpPr>
        <p:spPr>
          <a:xfrm>
            <a:off x="1497330" y="5958840"/>
            <a:ext cx="7827659" cy="37782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349291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
            </a:r>
            <a:br>
              <a:rPr lang="en-US" b="1" smtClean="0">
                <a:solidFill>
                  <a:srgbClr val="C00000"/>
                </a:solidFill>
              </a:rPr>
            </a:br>
            <a:r>
              <a:rPr lang="en-US" b="1">
                <a:solidFill>
                  <a:srgbClr val="0070C0"/>
                </a:solidFill>
              </a:rPr>
              <a:t> 💥 </a:t>
            </a:r>
            <a:r>
              <a:rPr lang="en-US" b="1" smtClean="0">
                <a:solidFill>
                  <a:srgbClr val="C00000"/>
                </a:solidFill>
              </a:rPr>
              <a:t>SPARK’s </a:t>
            </a:r>
            <a:r>
              <a:rPr lang="en-US" b="1">
                <a:solidFill>
                  <a:srgbClr val="C00000"/>
                </a:solidFill>
              </a:rPr>
              <a:t>Second Dimension</a:t>
            </a:r>
            <a:r>
              <a:rPr lang="en-US" b="1"/>
              <a:t>: </a:t>
            </a:r>
            <a:r>
              <a:rPr lang="en-US" b="1">
                <a:solidFill>
                  <a:srgbClr val="FFC000"/>
                </a:solidFill>
              </a:rPr>
              <a:t>Healthy Breakfast </a:t>
            </a:r>
            <a:r>
              <a:rPr lang="en-US" b="1" smtClean="0">
                <a:solidFill>
                  <a:srgbClr val="C00000"/>
                </a:solidFill>
              </a:rPr>
              <a:t>Exercising </a:t>
            </a:r>
            <a:r>
              <a:rPr lang="en-US" b="1">
                <a:solidFill>
                  <a:srgbClr val="C00000"/>
                </a:solidFill>
              </a:rPr>
              <a:t>Executive Functional Skills </a:t>
            </a:r>
            <a:r>
              <a:rPr lang="en-US"/>
              <a:t/>
            </a:r>
            <a:br>
              <a:rPr lang="en-US"/>
            </a:br>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sz="3200" smtClean="0"/>
              <a:t>A special feature of this </a:t>
            </a:r>
            <a:r>
              <a:rPr lang="en-US" sz="3200"/>
              <a:t>dimension involves </a:t>
            </a:r>
            <a:r>
              <a:rPr lang="en-US" sz="3200" smtClean="0"/>
              <a:t>each </a:t>
            </a:r>
            <a:r>
              <a:rPr lang="en-US" sz="3200"/>
              <a:t>student interfacing with their family as together they make </a:t>
            </a:r>
            <a:r>
              <a:rPr lang="en-US" sz="3200" smtClean="0"/>
              <a:t>important choices </a:t>
            </a:r>
            <a:r>
              <a:rPr lang="en-US" sz="3200"/>
              <a:t>about breakfast. </a:t>
            </a:r>
            <a:endParaRPr lang="en-US" sz="3200" smtClean="0"/>
          </a:p>
          <a:p>
            <a:pPr marL="0" indent="0">
              <a:buNone/>
            </a:pPr>
            <a:r>
              <a:rPr lang="en-US" sz="3200" smtClean="0"/>
              <a:t>In </a:t>
            </a:r>
            <a:r>
              <a:rPr lang="en-US" sz="3200"/>
              <a:t>addition to developing </a:t>
            </a:r>
            <a:r>
              <a:rPr lang="en-US" sz="3200" smtClean="0"/>
              <a:t>culinary </a:t>
            </a:r>
            <a:r>
              <a:rPr lang="en-US" sz="3200"/>
              <a:t>expertise it requires the student and parents to establish an accountability framework, </a:t>
            </a:r>
            <a:r>
              <a:rPr lang="en-US" sz="3200" smtClean="0"/>
              <a:t>which </a:t>
            </a:r>
            <a:r>
              <a:rPr lang="en-US" sz="3200"/>
              <a:t>exercises a range of executive mind skills </a:t>
            </a:r>
            <a:r>
              <a:rPr lang="en-US" sz="3200" smtClean="0"/>
              <a:t>including visioning, obstacle identification, goal </a:t>
            </a:r>
            <a:r>
              <a:rPr lang="en-US" sz="3200"/>
              <a:t>setting, decision making, planning, problem solving, </a:t>
            </a:r>
            <a:r>
              <a:rPr lang="en-US" sz="3200" smtClean="0"/>
              <a:t>negotiation</a:t>
            </a:r>
            <a:r>
              <a:rPr lang="en-US" sz="3200"/>
              <a:t>, budgeting &amp; team building </a:t>
            </a:r>
            <a:r>
              <a:rPr lang="en-US" sz="3200" b="1"/>
              <a:t> </a:t>
            </a:r>
          </a:p>
          <a:p>
            <a:endParaRPr lang="en-US"/>
          </a:p>
        </p:txBody>
      </p:sp>
      <p:sp>
        <p:nvSpPr>
          <p:cNvPr id="4" name="Footer Placeholder 3"/>
          <p:cNvSpPr>
            <a:spLocks noGrp="1"/>
          </p:cNvSpPr>
          <p:nvPr>
            <p:ph type="ftr" sz="quarter" idx="11"/>
          </p:nvPr>
        </p:nvSpPr>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889111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fontScale="90000"/>
          </a:bodyPr>
          <a:lstStyle/>
          <a:p>
            <a:r>
              <a:rPr lang="en-US" dirty="0" smtClean="0"/>
              <a:t/>
            </a:r>
            <a:br>
              <a:rPr lang="en-US" dirty="0" smtClean="0"/>
            </a:br>
            <a:r>
              <a:rPr lang="en-US" dirty="0" smtClean="0"/>
              <a:t>It took HAVING A  stroke  AND A 4 MONTH HOSPITAL STAY to come up with one really bright ROTARY idea </a:t>
            </a:r>
            <a:br>
              <a:rPr lang="en-US" dirty="0" smtClean="0"/>
            </a:br>
            <a:endParaRPr lang="en-US" dirty="0"/>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dirty="0" smtClean="0"/>
              <a:t>A</a:t>
            </a:r>
          </a:p>
          <a:p>
            <a:pPr marL="0" lvl="0" indent="0" algn="ctr" defTabSz="914400">
              <a:spcAft>
                <a:spcPts val="0"/>
              </a:spcAft>
              <a:buClrTx/>
              <a:buSzTx/>
              <a:buNone/>
            </a:pPr>
            <a:r>
              <a:rPr lang="en-US" sz="6600" dirty="0" smtClean="0"/>
              <a:t>SPARK </a:t>
            </a:r>
            <a:r>
              <a:rPr lang="en-US" sz="8800" dirty="0" smtClean="0"/>
              <a:t>💥</a:t>
            </a:r>
            <a:r>
              <a:rPr lang="en-US" sz="6600" dirty="0" smtClean="0"/>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6600" dirty="0" smtClean="0"/>
              <a:t>to light up the Rotary world</a:t>
            </a:r>
            <a:endParaRPr lang="en-US" sz="6600" dirty="0"/>
          </a:p>
        </p:txBody>
      </p:sp>
      <p:sp>
        <p:nvSpPr>
          <p:cNvPr id="4" name="Footer Placeholder 3"/>
          <p:cNvSpPr>
            <a:spLocks noGrp="1"/>
          </p:cNvSpPr>
          <p:nvPr>
            <p:ph type="ftr" sz="quarter" idx="11"/>
          </p:nvPr>
        </p:nvSpPr>
        <p:spPr>
          <a:xfrm>
            <a:off x="685800" y="5870575"/>
            <a:ext cx="9635490" cy="377825"/>
          </a:xfrm>
        </p:spPr>
        <p:txBody>
          <a:bodyPr/>
          <a:lstStyle/>
          <a:p>
            <a:pPr algn="ctr"/>
            <a:r>
              <a:rPr lang="en-US" sz="3200" dirty="0" smtClean="0"/>
              <a:t>💥SPARK  Healthy, Wealthy &amp; Wise</a:t>
            </a:r>
            <a:endParaRPr lang="en-US" sz="3200" dirty="0"/>
          </a:p>
        </p:txBody>
      </p:sp>
    </p:spTree>
    <p:extLst>
      <p:ext uri="{BB962C8B-B14F-4D97-AF65-F5344CB8AC3E}">
        <p14:creationId xmlns:p14="http://schemas.microsoft.com/office/powerpoint/2010/main" val="1452589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t/>
            </a:r>
            <a:br>
              <a:rPr lang="en-US" b="1" smtClean="0"/>
            </a:br>
            <a:r>
              <a:rPr lang="en-US" b="1">
                <a:solidFill>
                  <a:srgbClr val="0070C0"/>
                </a:solidFill>
              </a:rPr>
              <a:t> 💥 </a:t>
            </a:r>
            <a:r>
              <a:rPr lang="en-US" b="1" smtClean="0">
                <a:solidFill>
                  <a:srgbClr val="C00000"/>
                </a:solidFill>
              </a:rPr>
              <a:t>SPARK’s </a:t>
            </a:r>
            <a:r>
              <a:rPr lang="en-US" b="1">
                <a:solidFill>
                  <a:srgbClr val="C00000"/>
                </a:solidFill>
              </a:rPr>
              <a:t>Third Dimension Project Giveback</a:t>
            </a:r>
            <a:r>
              <a:rPr lang="en-US" b="1"/>
              <a:t/>
            </a:r>
            <a:br>
              <a:rPr lang="en-US" b="1"/>
            </a:br>
            <a:r>
              <a:rPr lang="en-US" b="1"/>
              <a:t>- </a:t>
            </a:r>
            <a:r>
              <a:rPr lang="en-US" sz="2700" b="1">
                <a:solidFill>
                  <a:srgbClr val="FFFF00"/>
                </a:solidFill>
              </a:rPr>
              <a:t>Students personify Love &amp; compassion-</a:t>
            </a:r>
            <a:br>
              <a:rPr lang="en-US" sz="2700" b="1">
                <a:solidFill>
                  <a:srgbClr val="FFFF00"/>
                </a:solidFill>
              </a:rPr>
            </a:br>
            <a:endParaRPr lang="en-US" sz="2700">
              <a:solidFill>
                <a:srgbClr val="FFFF00"/>
              </a:solidFill>
            </a:endParaRPr>
          </a:p>
        </p:txBody>
      </p:sp>
      <p:sp>
        <p:nvSpPr>
          <p:cNvPr id="3" name="Content Placeholder 2"/>
          <p:cNvSpPr>
            <a:spLocks noGrp="1"/>
          </p:cNvSpPr>
          <p:nvPr>
            <p:ph idx="1"/>
          </p:nvPr>
        </p:nvSpPr>
        <p:spPr/>
        <p:txBody>
          <a:bodyPr>
            <a:normAutofit fontScale="92500"/>
          </a:bodyPr>
          <a:lstStyle/>
          <a:p>
            <a:pPr marL="0" indent="0">
              <a:buNone/>
            </a:pPr>
            <a:r>
              <a:rPr lang="en-US" sz="2400" b="1">
                <a:solidFill>
                  <a:srgbClr val="0070C0"/>
                </a:solidFill>
              </a:rPr>
              <a:t>💥 </a:t>
            </a:r>
            <a:r>
              <a:rPr lang="en-US" sz="2400" smtClean="0"/>
              <a:t>SPARK’S </a:t>
            </a:r>
            <a:r>
              <a:rPr lang="en-US" sz="2400"/>
              <a:t>Project Give Back enables each new Grade 5 to discover and explore a passion and ways to start to make the world a better place.  It is the perfect 3</a:t>
            </a:r>
            <a:r>
              <a:rPr lang="en-US" sz="2400" baseline="30000"/>
              <a:t>rd</a:t>
            </a:r>
            <a:r>
              <a:rPr lang="en-US" sz="2400"/>
              <a:t> dimension of the </a:t>
            </a:r>
            <a:r>
              <a:rPr lang="en-US" sz="2400" b="1">
                <a:solidFill>
                  <a:srgbClr val="0070C0"/>
                </a:solidFill>
              </a:rPr>
              <a:t>💥 </a:t>
            </a:r>
            <a:r>
              <a:rPr lang="en-US" sz="2400" smtClean="0"/>
              <a:t>SPARK </a:t>
            </a:r>
            <a:r>
              <a:rPr lang="en-US" sz="2400"/>
              <a:t>program as it helps every child to shine in their own way.</a:t>
            </a:r>
          </a:p>
          <a:p>
            <a:pPr marL="0" indent="0">
              <a:buNone/>
            </a:pPr>
            <a:r>
              <a:rPr lang="en-US" sz="2400"/>
              <a:t>At the center is an “enduring (yet changing) sense of self and of spirit – that comes from giving selflessly and serving a greater cause</a:t>
            </a:r>
            <a:r>
              <a:rPr lang="en-US" sz="2400" smtClean="0"/>
              <a:t>.</a:t>
            </a:r>
          </a:p>
          <a:p>
            <a:pPr marL="0" indent="0">
              <a:buNone/>
            </a:pPr>
            <a:r>
              <a:rPr lang="en-US" sz="2400" b="1"/>
              <a:t>Part 1 – Research Paper and Presentation</a:t>
            </a:r>
            <a:endParaRPr lang="en-US" sz="2400"/>
          </a:p>
          <a:p>
            <a:pPr marL="0" indent="0">
              <a:buNone/>
            </a:pPr>
            <a:r>
              <a:rPr lang="en-US" sz="2400" b="1"/>
              <a:t>Part 2 – Planning and Implementing a FUNraiser</a:t>
            </a:r>
            <a:endParaRPr lang="en-US" sz="2400"/>
          </a:p>
          <a:p>
            <a:pPr marL="0" indent="0">
              <a:buNone/>
            </a:pPr>
            <a:r>
              <a:rPr lang="en-US" sz="2400" b="1"/>
              <a:t>Part 3 – Business Letter and Response</a:t>
            </a:r>
            <a:endParaRPr lang="en-US" sz="240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r>
              <a:rPr lang="en-US" smtClean="0"/>
              <a:t>💥SPARK  Healthy, Wealthy &amp; Wise</a:t>
            </a:r>
            <a:endParaRPr lang="en-US"/>
          </a:p>
        </p:txBody>
      </p:sp>
    </p:spTree>
    <p:extLst>
      <p:ext uri="{BB962C8B-B14F-4D97-AF65-F5344CB8AC3E}">
        <p14:creationId xmlns:p14="http://schemas.microsoft.com/office/powerpoint/2010/main" val="823252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Program roll out</a:t>
            </a:r>
            <a:endParaRPr lang="en-US"/>
          </a:p>
        </p:txBody>
      </p:sp>
      <p:sp>
        <p:nvSpPr>
          <p:cNvPr id="3" name="Content Placeholder 2"/>
          <p:cNvSpPr>
            <a:spLocks noGrp="1"/>
          </p:cNvSpPr>
          <p:nvPr>
            <p:ph idx="1"/>
          </p:nvPr>
        </p:nvSpPr>
        <p:spPr>
          <a:xfrm>
            <a:off x="685801" y="1131570"/>
            <a:ext cx="11189969" cy="4659631"/>
          </a:xfrm>
        </p:spPr>
        <p:txBody>
          <a:bodyPr>
            <a:normAutofit fontScale="25000" lnSpcReduction="20000"/>
          </a:bodyPr>
          <a:lstStyle/>
          <a:p>
            <a:endParaRPr lang="en-US" b="1"/>
          </a:p>
          <a:p>
            <a:r>
              <a:rPr lang="en-US" b="1"/>
              <a:t> </a:t>
            </a:r>
            <a:endParaRPr lang="en-US"/>
          </a:p>
          <a:p>
            <a:pPr lvl="0"/>
            <a:endParaRPr lang="en-US" sz="11200" smtClean="0"/>
          </a:p>
          <a:p>
            <a:pPr lvl="0"/>
            <a:r>
              <a:rPr lang="en-US" sz="9600" b="1" smtClean="0">
                <a:solidFill>
                  <a:srgbClr val="0070C0"/>
                </a:solidFill>
              </a:rPr>
              <a:t>				</a:t>
            </a:r>
            <a:endParaRPr lang="en-US" sz="11200">
              <a:solidFill>
                <a:srgbClr val="C00000"/>
              </a:solidFill>
            </a:endParaRPr>
          </a:p>
          <a:p>
            <a:pPr lvl="0"/>
            <a:endParaRPr lang="en-US" sz="11200" smtClean="0"/>
          </a:p>
          <a:p>
            <a:pPr lvl="0">
              <a:buFont typeface="Wingdings" charset="2"/>
              <a:buChar char="ü"/>
            </a:pPr>
            <a:r>
              <a:rPr lang="en-US" sz="11200" smtClean="0"/>
              <a:t>Late September  at a special Grade </a:t>
            </a:r>
            <a:r>
              <a:rPr lang="en-US" sz="11200"/>
              <a:t>5 Assembly the Principal introduces </a:t>
            </a:r>
            <a:r>
              <a:rPr lang="en-US" sz="11200" smtClean="0"/>
              <a:t>the</a:t>
            </a:r>
            <a:r>
              <a:rPr lang="en-US" sz="9600" b="1" smtClean="0">
                <a:solidFill>
                  <a:srgbClr val="0070C0"/>
                </a:solidFill>
              </a:rPr>
              <a:t> </a:t>
            </a:r>
            <a:r>
              <a:rPr lang="en-US" sz="11200" smtClean="0"/>
              <a:t>SPARK </a:t>
            </a:r>
            <a:r>
              <a:rPr lang="en-US" sz="11200"/>
              <a:t>&amp; </a:t>
            </a:r>
            <a:r>
              <a:rPr lang="en-US" sz="11200" smtClean="0"/>
              <a:t>ACE programs. </a:t>
            </a:r>
          </a:p>
          <a:p>
            <a:pPr lvl="0">
              <a:buFont typeface="Wingdings" charset="2"/>
              <a:buChar char="ü"/>
            </a:pPr>
            <a:r>
              <a:rPr lang="en-US" sz="11200" smtClean="0"/>
              <a:t>The </a:t>
            </a:r>
            <a:r>
              <a:rPr lang="en-US" sz="11200"/>
              <a:t>parental info kit is provided to </a:t>
            </a:r>
            <a:r>
              <a:rPr lang="en-US" sz="11200" smtClean="0"/>
              <a:t>students, to </a:t>
            </a:r>
            <a:r>
              <a:rPr lang="en-US" sz="11200"/>
              <a:t>take </a:t>
            </a:r>
            <a:r>
              <a:rPr lang="en-US" sz="11200" smtClean="0"/>
              <a:t>home </a:t>
            </a:r>
            <a:r>
              <a:rPr lang="en-US" sz="11200"/>
              <a:t>and discuss with their parents. </a:t>
            </a:r>
            <a:endParaRPr lang="en-US" sz="11200" smtClean="0"/>
          </a:p>
          <a:p>
            <a:pPr lvl="0">
              <a:buFont typeface="Wingdings" charset="2"/>
              <a:buChar char="ü"/>
            </a:pPr>
            <a:r>
              <a:rPr lang="en-US" sz="11200" smtClean="0"/>
              <a:t>Buddies </a:t>
            </a:r>
            <a:r>
              <a:rPr lang="en-US" sz="11200"/>
              <a:t>are assigned. Buddy roles are described</a:t>
            </a:r>
          </a:p>
          <a:p>
            <a:pPr lvl="0">
              <a:buFont typeface="Wingdings" charset="2"/>
              <a:buChar char="ü"/>
            </a:pPr>
            <a:r>
              <a:rPr lang="en-US" sz="11200"/>
              <a:t>Parents review the info kit </a:t>
            </a:r>
            <a:r>
              <a:rPr lang="en-US" sz="11200" smtClean="0"/>
              <a:t>and contract with </a:t>
            </a:r>
            <a:r>
              <a:rPr lang="en-US" sz="11200"/>
              <a:t>their children at home and </a:t>
            </a:r>
            <a:r>
              <a:rPr lang="en-US" sz="11200" smtClean="0"/>
              <a:t>witness their </a:t>
            </a:r>
            <a:r>
              <a:rPr lang="en-US" sz="11200"/>
              <a:t>child </a:t>
            </a:r>
            <a:r>
              <a:rPr lang="en-US" sz="11200" smtClean="0"/>
              <a:t>signing </a:t>
            </a:r>
            <a:r>
              <a:rPr lang="en-US" sz="11200"/>
              <a:t>the contract. </a:t>
            </a:r>
            <a:endParaRPr lang="en-US" sz="11200" smtClean="0"/>
          </a:p>
          <a:p>
            <a:pPr lvl="0">
              <a:buFont typeface="Wingdings" charset="2"/>
              <a:buChar char="ü"/>
            </a:pPr>
            <a:r>
              <a:rPr lang="en-US" sz="11200" smtClean="0"/>
              <a:t>Parents </a:t>
            </a:r>
            <a:r>
              <a:rPr lang="en-US" sz="11200"/>
              <a:t>and student then discuss </a:t>
            </a:r>
            <a:r>
              <a:rPr lang="en-US" sz="11200" smtClean="0"/>
              <a:t>&amp; elect </a:t>
            </a:r>
            <a:r>
              <a:rPr lang="en-US" sz="11200"/>
              <a:t>the breakfast option they want and ensure their child takes the forms to school the next day. </a:t>
            </a:r>
            <a:r>
              <a:rPr lang="en-US" sz="11200" smtClean="0"/>
              <a:t>Students </a:t>
            </a:r>
            <a:r>
              <a:rPr lang="en-US" sz="11200"/>
              <a:t>that accept the at home breakfast option develop the breakfast plan for the next week and submit it with the other forms </a:t>
            </a:r>
          </a:p>
          <a:p>
            <a:pPr lvl="0"/>
            <a:endParaRPr lang="en-US" sz="5000"/>
          </a:p>
          <a:p>
            <a:endParaRPr lang="en-US" sz="5000"/>
          </a:p>
        </p:txBody>
      </p:sp>
      <p:sp>
        <p:nvSpPr>
          <p:cNvPr id="4" name="Footer Placeholder 3"/>
          <p:cNvSpPr>
            <a:spLocks noGrp="1"/>
          </p:cNvSpPr>
          <p:nvPr>
            <p:ph type="ftr" sz="quarter" idx="11"/>
          </p:nvPr>
        </p:nvSpPr>
        <p:spPr>
          <a:xfrm>
            <a:off x="685800" y="6313171"/>
            <a:ext cx="7827659" cy="544829"/>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778920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roll-out</a:t>
            </a:r>
            <a:endParaRPr lang="en-US"/>
          </a:p>
        </p:txBody>
      </p:sp>
      <p:sp>
        <p:nvSpPr>
          <p:cNvPr id="3" name="Content Placeholder 2"/>
          <p:cNvSpPr>
            <a:spLocks noGrp="1"/>
          </p:cNvSpPr>
          <p:nvPr>
            <p:ph idx="1"/>
          </p:nvPr>
        </p:nvSpPr>
        <p:spPr/>
        <p:txBody>
          <a:bodyPr>
            <a:noAutofit/>
          </a:bodyPr>
          <a:lstStyle/>
          <a:p>
            <a:pPr lvl="0"/>
            <a:r>
              <a:rPr lang="en-US" sz="2800"/>
              <a:t>Students turn in their SPARK Contracts &amp; breakfast plans at school and take their oath along with the rest of their classmates</a:t>
            </a:r>
          </a:p>
          <a:p>
            <a:pPr lvl="0"/>
            <a:r>
              <a:rPr lang="en-US" sz="2800"/>
              <a:t>At the first Zero Hour session students are assessed, which involves completing a 12- minute run where distance covered is recorded. Height and weight are measured and recorded. If it can be arranged a Body Mass Index reading is done for each student and </a:t>
            </a:r>
            <a:r>
              <a:rPr lang="en-US" sz="2800" smtClean="0"/>
              <a:t>a 12 </a:t>
            </a:r>
            <a:r>
              <a:rPr lang="en-US" sz="2800"/>
              <a:t>minute run heart beat rate is measured. Each student fills out a preliminary buddy evaluation. </a:t>
            </a:r>
          </a:p>
          <a:p>
            <a:endParaRPr lang="en-US" sz="2800"/>
          </a:p>
        </p:txBody>
      </p:sp>
      <p:sp>
        <p:nvSpPr>
          <p:cNvPr id="5" name="TextBox 4"/>
          <p:cNvSpPr txBox="1"/>
          <p:nvPr/>
        </p:nvSpPr>
        <p:spPr>
          <a:xfrm>
            <a:off x="1703070" y="2446020"/>
            <a:ext cx="184731" cy="369332"/>
          </a:xfrm>
          <a:prstGeom prst="rect">
            <a:avLst/>
          </a:prstGeom>
          <a:noFill/>
        </p:spPr>
        <p:txBody>
          <a:bodyPr wrap="none" rtlCol="0">
            <a:spAutoFit/>
          </a:bodyPr>
          <a:lstStyle/>
          <a:p>
            <a:endParaRPr lang="en-US"/>
          </a:p>
        </p:txBody>
      </p:sp>
      <p:sp>
        <p:nvSpPr>
          <p:cNvPr id="4" name="Footer Placeholder 3"/>
          <p:cNvSpPr>
            <a:spLocks noGrp="1"/>
          </p:cNvSpPr>
          <p:nvPr>
            <p:ph type="ftr" sz="quarter" idx="11"/>
          </p:nvPr>
        </p:nvSpPr>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611444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Program rollout</a:t>
            </a:r>
            <a:endParaRPr lang="en-US"/>
          </a:p>
        </p:txBody>
      </p:sp>
      <p:sp>
        <p:nvSpPr>
          <p:cNvPr id="3" name="Content Placeholder 2"/>
          <p:cNvSpPr>
            <a:spLocks noGrp="1"/>
          </p:cNvSpPr>
          <p:nvPr>
            <p:ph idx="1"/>
          </p:nvPr>
        </p:nvSpPr>
        <p:spPr/>
        <p:txBody>
          <a:bodyPr>
            <a:normAutofit fontScale="92500" lnSpcReduction="20000"/>
          </a:bodyPr>
          <a:lstStyle/>
          <a:p>
            <a:pPr lvl="0"/>
            <a:r>
              <a:rPr lang="en-US" sz="2800"/>
              <a:t>Students commence regular zero-hour training with their buddy</a:t>
            </a:r>
          </a:p>
          <a:p>
            <a:pPr lvl="0"/>
            <a:r>
              <a:rPr lang="en-US" sz="2800"/>
              <a:t>Project Give Back commences in October</a:t>
            </a:r>
          </a:p>
          <a:p>
            <a:pPr lvl="0"/>
            <a:r>
              <a:rPr lang="en-US" sz="2800"/>
              <a:t>The second week of </a:t>
            </a:r>
            <a:r>
              <a:rPr lang="en-US" sz="2800" smtClean="0"/>
              <a:t>December </a:t>
            </a:r>
            <a:r>
              <a:rPr lang="en-US" sz="2800"/>
              <a:t>students are re-evaluated and buddy’ assessments are redone </a:t>
            </a:r>
            <a:r>
              <a:rPr lang="en-US" sz="2800" smtClean="0"/>
              <a:t>and discussed</a:t>
            </a:r>
          </a:p>
          <a:p>
            <a:pPr lvl="0"/>
            <a:r>
              <a:rPr lang="en-US" sz="2800" smtClean="0"/>
              <a:t> JANUARY hold a </a:t>
            </a:r>
            <a:r>
              <a:rPr lang="en-US" sz="2800" b="1">
                <a:solidFill>
                  <a:srgbClr val="0070C0"/>
                </a:solidFill>
              </a:rPr>
              <a:t>💥 </a:t>
            </a:r>
            <a:r>
              <a:rPr lang="en-US" sz="2800" smtClean="0"/>
              <a:t>SPARKATHON CELEBRATION FRIENDRAISER  Reach out to the media to profile the program</a:t>
            </a:r>
          </a:p>
          <a:p>
            <a:pPr lvl="0"/>
            <a:r>
              <a:rPr lang="en-US" sz="2800" smtClean="0"/>
              <a:t>June evaluate the program adjust accordingly prepare to present the program at the International conference later  that month and  the District Conference in the fall  </a:t>
            </a:r>
            <a:endParaRPr lang="en-US" sz="2800"/>
          </a:p>
        </p:txBody>
      </p:sp>
      <p:sp>
        <p:nvSpPr>
          <p:cNvPr id="4" name="Footer Placeholder 3"/>
          <p:cNvSpPr>
            <a:spLocks noGrp="1"/>
          </p:cNvSpPr>
          <p:nvPr>
            <p:ph type="ftr" sz="quarter" idx="11"/>
          </p:nvPr>
        </p:nvSpPr>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43628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9610"/>
            <a:ext cx="10131425" cy="1456267"/>
          </a:xfrm>
        </p:spPr>
        <p:txBody>
          <a:bodyPr>
            <a:normAutofit fontScale="90000"/>
          </a:bodyPr>
          <a:lstStyle/>
          <a:p>
            <a:r>
              <a:rPr lang="en-US" dirty="0" smtClean="0"/>
              <a:t>Researching my stroke I learned about causation</a:t>
            </a:r>
            <a:br>
              <a:rPr lang="en-US" dirty="0" smtClean="0"/>
            </a:br>
            <a:r>
              <a:rPr lang="en-US" dirty="0" smtClean="0"/>
              <a:t>brain plasticity, neuro regeneration &amp; degradation </a:t>
            </a:r>
            <a:endParaRPr lang="en-US" dirty="0"/>
          </a:p>
        </p:txBody>
      </p:sp>
      <p:sp>
        <p:nvSpPr>
          <p:cNvPr id="3" name="Content Placeholder 2"/>
          <p:cNvSpPr>
            <a:spLocks noGrp="1"/>
          </p:cNvSpPr>
          <p:nvPr>
            <p:ph idx="1"/>
          </p:nvPr>
        </p:nvSpPr>
        <p:spPr>
          <a:xfrm>
            <a:off x="685801" y="1828801"/>
            <a:ext cx="10131425" cy="3962400"/>
          </a:xfrm>
        </p:spPr>
        <p:txBody>
          <a:bodyPr>
            <a:normAutofit fontScale="4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In the process I discovered a plethora of  disturbing youth health &amp; wellness issues  that mean today’s young people are  4x as likely as me or their parents to have strokes and heart attacks while  compromising their own brain development . The heart &amp; stroke pandemic causation comes from </a:t>
            </a:r>
          </a:p>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solidFill>
                  <a:srgbClr val="FF0000"/>
                </a:solidFill>
              </a:rPr>
              <a:t>Eating a high </a:t>
            </a:r>
            <a:r>
              <a:rPr lang="en-US" sz="3600" b="1" dirty="0">
                <a:solidFill>
                  <a:srgbClr val="FF0000"/>
                </a:solidFill>
              </a:rPr>
              <a:t>m</a:t>
            </a:r>
            <a:r>
              <a:rPr lang="en-US" sz="3600" b="1" dirty="0" smtClean="0">
                <a:solidFill>
                  <a:srgbClr val="FF0000"/>
                </a:solidFill>
              </a:rPr>
              <a:t>eat &amp; dairy diet +  being too sedentary  + suffering from high anxiety </a:t>
            </a:r>
            <a:r>
              <a:rPr lang="en-US" sz="3600" b="1" dirty="0">
                <a:solidFill>
                  <a:srgbClr val="FF0000"/>
                </a:solidFill>
              </a:rPr>
              <a:t>+</a:t>
            </a:r>
            <a:r>
              <a:rPr lang="en-US" sz="3600" b="1" dirty="0" smtClean="0">
                <a:solidFill>
                  <a:srgbClr val="FF0000"/>
                </a:solidFill>
              </a:rPr>
              <a:t> low self esteem </a:t>
            </a:r>
            <a:endParaRPr lang="en-US" sz="3600" b="1"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Mother nature has factory installed into us  all the antidotes we need to  avert  strokes and a myriad of other debilitating diseases. By injecting the 3D  </a:t>
            </a:r>
            <a:r>
              <a:rPr lang="en-US" sz="3600" b="1" dirty="0" smtClean="0">
                <a:solidFill>
                  <a:srgbClr val="0070C0"/>
                </a:solidFill>
              </a:rPr>
              <a:t>💥</a:t>
            </a:r>
            <a:r>
              <a:rPr lang="en-US" sz="3600" b="1" dirty="0"/>
              <a:t>SPARK</a:t>
            </a:r>
            <a:r>
              <a:rPr lang="en-US" sz="3600" dirty="0"/>
              <a:t> </a:t>
            </a:r>
            <a:r>
              <a:rPr lang="en-US" sz="3600" dirty="0" smtClean="0"/>
              <a:t>program  into our schools and people’s lives we produce  these antidotes. </a:t>
            </a:r>
          </a:p>
          <a:p>
            <a:pPr marL="0" lvl="0" indent="0" defTabSz="914400">
              <a:spcAft>
                <a:spcPts val="0"/>
              </a:spcAft>
              <a:buClrTx/>
              <a:buSzTx/>
              <a:buNone/>
              <a:defRPr/>
            </a:pPr>
            <a:endParaRPr lang="en-US" sz="3600" dirty="0" smtClean="0"/>
          </a:p>
          <a:p>
            <a:pPr marL="0" lvl="0" indent="0" defTabSz="914400">
              <a:spcAft>
                <a:spcPts val="0"/>
              </a:spcAft>
              <a:buClrTx/>
              <a:buSzTx/>
              <a:buNone/>
              <a:defRPr/>
            </a:pPr>
            <a:r>
              <a:rPr lang="en-US" sz="3600" b="1" dirty="0" smtClean="0">
                <a:solidFill>
                  <a:srgbClr val="FFFF00"/>
                </a:solidFill>
              </a:rPr>
              <a:t>How do we produce the Antidote?  </a:t>
            </a:r>
          </a:p>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t>By engaging  in a proper diet + brain &amp; body growing exercises + spirit growing philanthropy +  loving relationships  </a:t>
            </a:r>
          </a:p>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solidFill>
                  <a:srgbClr val="FFFF00"/>
                </a:solidFill>
              </a:rPr>
              <a:t>Are there any serious side effects? </a:t>
            </a:r>
            <a:r>
              <a:rPr lang="en-US" sz="3600" b="1" dirty="0" smtClean="0"/>
              <a:t>Yes, and theses are huge</a:t>
            </a:r>
            <a:r>
              <a:rPr lang="en-US" sz="2800" b="1" dirty="0" smtClean="0"/>
              <a:t>! </a:t>
            </a:r>
            <a:endParaRPr lang="en-US" sz="2800" b="1" dirty="0"/>
          </a:p>
          <a:p>
            <a:pPr marL="0" marR="0" lvl="0" indent="0" defTabSz="914400" eaLnBrk="1" fontAlgn="auto" latinLnBrk="0" hangingPunct="1">
              <a:lnSpc>
                <a:spcPct val="100000"/>
              </a:lnSpc>
              <a:spcBef>
                <a:spcPts val="0"/>
              </a:spcBef>
              <a:spcAft>
                <a:spcPts val="0"/>
              </a:spcAft>
              <a:buClrTx/>
              <a:buSzTx/>
              <a:buFontTx/>
              <a:buNone/>
              <a:tabLst/>
              <a:defRPr/>
            </a:pPr>
            <a:r>
              <a:rPr lang="en-US" sz="4500" b="1" dirty="0" smtClean="0"/>
              <a:t>Including healthier, wealthier and wiser students  with strong hearts and bodies &amp; inspired minds </a:t>
            </a:r>
            <a:endParaRPr lang="en-US" sz="4500" b="1" dirty="0"/>
          </a:p>
        </p:txBody>
      </p:sp>
      <p:sp>
        <p:nvSpPr>
          <p:cNvPr id="4" name="Footer Placeholder 3"/>
          <p:cNvSpPr>
            <a:spLocks noGrp="1"/>
          </p:cNvSpPr>
          <p:nvPr>
            <p:ph type="ftr" sz="quarter" idx="11"/>
          </p:nvPr>
        </p:nvSpPr>
        <p:spPr>
          <a:xfrm>
            <a:off x="685800" y="5870575"/>
            <a:ext cx="10241280" cy="377825"/>
          </a:xfrm>
        </p:spPr>
        <p:txBody>
          <a:bodyPr/>
          <a:lstStyle/>
          <a:p>
            <a:pPr algn="ctr"/>
            <a:r>
              <a:rPr lang="en-US" sz="2800" dirty="0" smtClean="0"/>
              <a:t>💥SPARK  Healthy, Wealthy &amp; Wise</a:t>
            </a:r>
            <a:endParaRPr lang="en-US" sz="2800" dirty="0"/>
          </a:p>
        </p:txBody>
      </p:sp>
    </p:spTree>
    <p:extLst>
      <p:ext uri="{BB962C8B-B14F-4D97-AF65-F5344CB8AC3E}">
        <p14:creationId xmlns:p14="http://schemas.microsoft.com/office/powerpoint/2010/main" val="48868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Lee </a:t>
            </a:r>
            <a:r>
              <a:rPr lang="en-US" dirty="0" err="1"/>
              <a:t>Sossin</a:t>
            </a:r>
            <a:r>
              <a:rPr lang="en-US" dirty="0"/>
              <a:t> Pape </a:t>
            </a:r>
            <a:r>
              <a:rPr lang="en-US" dirty="0" smtClean="0"/>
              <a:t/>
            </a:r>
            <a:br>
              <a:rPr lang="en-US" dirty="0" smtClean="0"/>
            </a:br>
            <a:r>
              <a:rPr lang="en-US" dirty="0" smtClean="0"/>
              <a:t>Shoreham </a:t>
            </a:r>
            <a:r>
              <a:rPr lang="en-US" b="1" dirty="0" smtClean="0">
                <a:solidFill>
                  <a:srgbClr val="C00000"/>
                </a:solidFill>
              </a:rPr>
              <a:t>Teddy</a:t>
            </a:r>
            <a:r>
              <a:rPr lang="en-US" b="1" dirty="0" smtClean="0"/>
              <a:t> </a:t>
            </a:r>
            <a:r>
              <a:rPr lang="en-US" b="1" dirty="0" smtClean="0">
                <a:solidFill>
                  <a:srgbClr val="FFFF00"/>
                </a:solidFill>
              </a:rPr>
              <a:t>Shark’s</a:t>
            </a:r>
            <a:r>
              <a:rPr lang="en-US" b="1" dirty="0" smtClean="0"/>
              <a:t> </a:t>
            </a:r>
            <a:br>
              <a:rPr lang="en-US" b="1" dirty="0" smtClean="0"/>
            </a:br>
            <a:r>
              <a:rPr lang="en-US" dirty="0" smtClean="0"/>
              <a:t>💥 SPARK Program</a:t>
            </a:r>
            <a:r>
              <a:rPr lang="en-US" sz="4900" dirty="0" smtClean="0"/>
              <a:t>💥</a:t>
            </a:r>
            <a:r>
              <a:rPr lang="en-US" dirty="0" smtClean="0">
                <a:effectLst/>
              </a:rPr>
              <a:t> </a:t>
            </a:r>
            <a:endParaRPr lang="en-US" dirty="0"/>
          </a:p>
        </p:txBody>
      </p:sp>
      <p:sp>
        <p:nvSpPr>
          <p:cNvPr id="3" name="Subtitle 2"/>
          <p:cNvSpPr>
            <a:spLocks noGrp="1"/>
          </p:cNvSpPr>
          <p:nvPr>
            <p:ph type="subTitle" idx="1"/>
          </p:nvPr>
        </p:nvSpPr>
        <p:spPr>
          <a:xfrm>
            <a:off x="3177540" y="4385732"/>
            <a:ext cx="7982585" cy="1405467"/>
          </a:xfrm>
        </p:spPr>
        <p:txBody>
          <a:bodyPr>
            <a:normAutofit fontScale="25000" lnSpcReduction="20000"/>
          </a:bodyPr>
          <a:lstStyle/>
          <a:p>
            <a:endParaRPr lang="en-US" sz="5400" cap="all" smtClean="0"/>
          </a:p>
          <a:p>
            <a:r>
              <a:rPr lang="en-US" sz="11200" cap="all" smtClean="0"/>
              <a:t>ROTARY Thinking globally &amp; acting locally </a:t>
            </a:r>
          </a:p>
          <a:p>
            <a:r>
              <a:rPr lang="en-US" sz="11200" smtClean="0"/>
              <a:t>Growing </a:t>
            </a:r>
            <a:r>
              <a:rPr lang="en-US" sz="11200" cap="all" smtClean="0"/>
              <a:t> healthy</a:t>
            </a:r>
            <a:r>
              <a:rPr lang="en-US" sz="11200" cap="all"/>
              <a:t>, wealthy &amp; wise students</a:t>
            </a:r>
            <a:endParaRPr lang="en-US" sz="11200"/>
          </a:p>
          <a:p>
            <a:r>
              <a:rPr lang="en-US"/>
              <a:t> </a:t>
            </a:r>
          </a:p>
          <a:p>
            <a:endParaRPr lang="en-US"/>
          </a:p>
        </p:txBody>
      </p:sp>
    </p:spTree>
    <p:extLst>
      <p:ext uri="{BB962C8B-B14F-4D97-AF65-F5344CB8AC3E}">
        <p14:creationId xmlns:p14="http://schemas.microsoft.com/office/powerpoint/2010/main" val="1866903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student health and wellness crisis. </a:t>
            </a:r>
            <a:r>
              <a:rPr lang="en-US" b="1" smtClean="0">
                <a:solidFill>
                  <a:srgbClr val="FF0000"/>
                </a:solidFill>
              </a:rPr>
              <a:t>the  Brutal truth about 5 areas where our Education system is Failing </a:t>
            </a:r>
            <a:r>
              <a:rPr lang="is-IS" smtClean="0"/>
              <a:t>…</a:t>
            </a:r>
            <a:endParaRPr lang="en-US"/>
          </a:p>
        </p:txBody>
      </p:sp>
      <p:sp>
        <p:nvSpPr>
          <p:cNvPr id="3" name="Content Placeholder 2"/>
          <p:cNvSpPr>
            <a:spLocks noGrp="1"/>
          </p:cNvSpPr>
          <p:nvPr>
            <p:ph idx="1"/>
          </p:nvPr>
        </p:nvSpPr>
        <p:spPr/>
        <p:txBody>
          <a:bodyPr>
            <a:normAutofit/>
          </a:bodyPr>
          <a:lstStyle/>
          <a:p>
            <a:pPr lvl="0"/>
            <a:r>
              <a:rPr lang="en-US" smtClean="0"/>
              <a:t>30% </a:t>
            </a:r>
            <a:r>
              <a:rPr lang="en-US"/>
              <a:t>of today’s school children are </a:t>
            </a:r>
            <a:r>
              <a:rPr lang="en-US" b="1" smtClean="0"/>
              <a:t>overweight</a:t>
            </a:r>
            <a:r>
              <a:rPr lang="en-US"/>
              <a:t>, 4x’s the </a:t>
            </a:r>
            <a:r>
              <a:rPr lang="en-US" smtClean="0"/>
              <a:t>level </a:t>
            </a:r>
            <a:r>
              <a:rPr lang="en-US"/>
              <a:t>in the </a:t>
            </a:r>
            <a:r>
              <a:rPr lang="en-US" smtClean="0"/>
              <a:t>1960’s. </a:t>
            </a:r>
            <a:endParaRPr lang="en-US"/>
          </a:p>
          <a:p>
            <a:pPr lvl="0"/>
            <a:r>
              <a:rPr lang="en-US"/>
              <a:t>kids </a:t>
            </a:r>
            <a:r>
              <a:rPr lang="en-US" smtClean="0"/>
              <a:t>spend </a:t>
            </a:r>
            <a:r>
              <a:rPr lang="en-US"/>
              <a:t>5.5 hours a day </a:t>
            </a:r>
            <a:r>
              <a:rPr lang="en-US" b="1"/>
              <a:t>in front of a screen </a:t>
            </a:r>
            <a:r>
              <a:rPr lang="en-US"/>
              <a:t>of some </a:t>
            </a:r>
            <a:r>
              <a:rPr lang="en-US" smtClean="0"/>
              <a:t>sort</a:t>
            </a:r>
            <a:endParaRPr lang="en-US"/>
          </a:p>
          <a:p>
            <a:pPr lvl="0"/>
            <a:r>
              <a:rPr lang="en-US"/>
              <a:t> </a:t>
            </a:r>
            <a:r>
              <a:rPr lang="en-US" smtClean="0"/>
              <a:t>between 2001 and 2009 , for 10- to 19-year-olds </a:t>
            </a:r>
            <a:r>
              <a:rPr lang="en-US" b="1"/>
              <a:t>type 1 diabetes </a:t>
            </a:r>
            <a:r>
              <a:rPr lang="en-US" b="1" smtClean="0"/>
              <a:t> </a:t>
            </a:r>
            <a:r>
              <a:rPr lang="en-US"/>
              <a:t>increased 21 %</a:t>
            </a:r>
            <a:r>
              <a:rPr lang="en-US" smtClean="0"/>
              <a:t>, </a:t>
            </a:r>
            <a:r>
              <a:rPr lang="en-US"/>
              <a:t>while </a:t>
            </a:r>
            <a:r>
              <a:rPr lang="en-US" b="1"/>
              <a:t>type 2</a:t>
            </a:r>
            <a:r>
              <a:rPr lang="en-US"/>
              <a:t> </a:t>
            </a:r>
            <a:r>
              <a:rPr lang="en-US" b="1" smtClean="0"/>
              <a:t>diabetes </a:t>
            </a:r>
            <a:r>
              <a:rPr lang="en-US" smtClean="0"/>
              <a:t>rose 30%.</a:t>
            </a:r>
            <a:endParaRPr lang="en-US"/>
          </a:p>
          <a:p>
            <a:pPr lvl="0"/>
            <a:r>
              <a:rPr lang="en-US" smtClean="0"/>
              <a:t>20% of  teens suffer </a:t>
            </a:r>
            <a:r>
              <a:rPr lang="en-US"/>
              <a:t>from </a:t>
            </a:r>
            <a:r>
              <a:rPr lang="en-US" smtClean="0"/>
              <a:t>some form of </a:t>
            </a:r>
            <a:r>
              <a:rPr lang="en-US" b="1"/>
              <a:t>depression</a:t>
            </a:r>
            <a:r>
              <a:rPr lang="en-US"/>
              <a:t>.</a:t>
            </a:r>
          </a:p>
          <a:p>
            <a:pPr lvl="0"/>
            <a:r>
              <a:rPr lang="en-US" smtClean="0"/>
              <a:t>50% </a:t>
            </a:r>
            <a:r>
              <a:rPr lang="en-US"/>
              <a:t>of  children are </a:t>
            </a:r>
            <a:r>
              <a:rPr lang="en-US" b="1"/>
              <a:t>bullied</a:t>
            </a:r>
            <a:r>
              <a:rPr lang="en-US"/>
              <a:t> at some time during their school years. More than 10% are </a:t>
            </a:r>
            <a:r>
              <a:rPr lang="en-US" b="1"/>
              <a:t>bullied </a:t>
            </a:r>
            <a:r>
              <a:rPr lang="en-US"/>
              <a:t>regularly.</a:t>
            </a:r>
          </a:p>
          <a:p>
            <a:endParaRPr lang="en-US"/>
          </a:p>
        </p:txBody>
      </p:sp>
      <p:sp>
        <p:nvSpPr>
          <p:cNvPr id="4" name="Footer Placeholder 3"/>
          <p:cNvSpPr>
            <a:spLocks noGrp="1"/>
          </p:cNvSpPr>
          <p:nvPr>
            <p:ph type="ftr" sz="quarter" idx="11"/>
          </p:nvPr>
        </p:nvSpPr>
        <p:spPr>
          <a:xfrm>
            <a:off x="685800" y="5870575"/>
            <a:ext cx="10001250" cy="37782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18632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Hey,   Rotary has spent over 50 years and billions  to vaccinate  kids against one disease, polio. </a:t>
            </a:r>
            <a:br>
              <a:rPr lang="en-US" b="1" smtClean="0">
                <a:solidFill>
                  <a:srgbClr val="C00000"/>
                </a:solidFill>
              </a:rPr>
            </a:br>
            <a:r>
              <a:rPr lang="en-US" b="1" smtClean="0">
                <a:solidFill>
                  <a:srgbClr val="C00000"/>
                </a:solidFill>
              </a:rPr>
              <a:t>Can’t we do the same to fight the big six diseases our  kids face?  </a:t>
            </a:r>
            <a:endParaRPr lang="en-US" b="1">
              <a:solidFill>
                <a:srgbClr val="C00000"/>
              </a:solidFill>
            </a:endParaRPr>
          </a:p>
        </p:txBody>
      </p:sp>
      <p:sp>
        <p:nvSpPr>
          <p:cNvPr id="3" name="Content Placeholder 2"/>
          <p:cNvSpPr>
            <a:spLocks noGrp="1"/>
          </p:cNvSpPr>
          <p:nvPr>
            <p:ph idx="1"/>
          </p:nvPr>
        </p:nvSpPr>
        <p:spPr>
          <a:xfrm>
            <a:off x="685800" y="2354580"/>
            <a:ext cx="10881360" cy="3810952"/>
          </a:xfrm>
        </p:spPr>
        <p:txBody>
          <a:bodyPr>
            <a:normAutofit fontScale="77500" lnSpcReduction="20000"/>
          </a:bodyPr>
          <a:lstStyle/>
          <a:p>
            <a:endParaRPr lang="en-US" smtClean="0"/>
          </a:p>
          <a:p>
            <a:pPr marL="0" indent="0">
              <a:buNone/>
            </a:pPr>
            <a:r>
              <a:rPr lang="en-US"/>
              <a:t> </a:t>
            </a:r>
            <a:r>
              <a:rPr lang="en-US" sz="6600"/>
              <a:t>L</a:t>
            </a:r>
            <a:r>
              <a:rPr lang="en-US" sz="6600" smtClean="0"/>
              <a:t>et’s  prevent </a:t>
            </a:r>
            <a:r>
              <a:rPr lang="en-US" sz="6600" b="1"/>
              <a:t>heart </a:t>
            </a:r>
            <a:r>
              <a:rPr lang="en-US" sz="6600" b="1" smtClean="0"/>
              <a:t>attacks, </a:t>
            </a:r>
            <a:r>
              <a:rPr lang="en-US" sz="6600" b="1"/>
              <a:t>stroke, depression, bullying  &amp; </a:t>
            </a:r>
            <a:r>
              <a:rPr lang="en-US" sz="6600" b="1" smtClean="0"/>
              <a:t>apathy</a:t>
            </a:r>
            <a:endParaRPr lang="en-US" sz="6600" smtClean="0"/>
          </a:p>
          <a:p>
            <a:pPr marL="0" indent="0">
              <a:buNone/>
            </a:pPr>
            <a:r>
              <a:rPr lang="en-US" sz="6600" smtClean="0"/>
              <a:t> </a:t>
            </a:r>
            <a:r>
              <a:rPr lang="en-US" sz="6600" smtClean="0">
                <a:solidFill>
                  <a:srgbClr val="C00000"/>
                </a:solidFill>
              </a:rPr>
              <a:t>our 3 D SPARK</a:t>
            </a:r>
            <a:r>
              <a:rPr lang="en-US" sz="6600" smtClean="0"/>
              <a:t> 💥</a:t>
            </a:r>
            <a:r>
              <a:rPr lang="en-US" sz="6600" smtClean="0">
                <a:solidFill>
                  <a:srgbClr val="C00000"/>
                </a:solidFill>
              </a:rPr>
              <a:t>program  </a:t>
            </a:r>
          </a:p>
          <a:p>
            <a:pPr marL="0" indent="0">
              <a:buNone/>
            </a:pPr>
            <a:r>
              <a:rPr lang="en-US" sz="6600" smtClean="0"/>
              <a:t> will vaccinate against the big six diseases</a:t>
            </a:r>
            <a:endParaRPr lang="en-US" sz="6600"/>
          </a:p>
        </p:txBody>
      </p:sp>
      <p:sp>
        <p:nvSpPr>
          <p:cNvPr id="4" name="Footer Placeholder 3"/>
          <p:cNvSpPr>
            <a:spLocks noGrp="1"/>
          </p:cNvSpPr>
          <p:nvPr>
            <p:ph type="ftr" sz="quarter" idx="11"/>
          </p:nvPr>
        </p:nvSpPr>
        <p:spPr>
          <a:xfrm>
            <a:off x="685800" y="5870575"/>
            <a:ext cx="8823960" cy="873125"/>
          </a:xfrm>
        </p:spPr>
        <p:txBody>
          <a:bodyPr/>
          <a:lstStyle/>
          <a:p>
            <a:r>
              <a:rPr lang="en-US" sz="2800" smtClean="0"/>
              <a:t>💥SPARK  Healthy, Wealthy &amp; Wise</a:t>
            </a:r>
            <a:endParaRPr lang="en-US"/>
          </a:p>
        </p:txBody>
      </p:sp>
    </p:spTree>
    <p:extLst>
      <p:ext uri="{BB962C8B-B14F-4D97-AF65-F5344CB8AC3E}">
        <p14:creationId xmlns:p14="http://schemas.microsoft.com/office/powerpoint/2010/main" val="27120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 </a:t>
            </a:r>
            <a:r>
              <a:rPr lang="en-US" sz="6600" b="1" smtClean="0">
                <a:solidFill>
                  <a:srgbClr val="C00000"/>
                </a:solidFill>
              </a:rPr>
              <a:t>I have a dream!</a:t>
            </a:r>
            <a:endParaRPr lang="en-US" sz="6600" b="1">
              <a:solidFill>
                <a:srgbClr val="C0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sz="4400"/>
              <a:t>in 2025 </a:t>
            </a:r>
            <a:r>
              <a:rPr lang="en-US" sz="4400" smtClean="0"/>
              <a:t>by leveraging the power of Rotary every school in Canada will have an active </a:t>
            </a:r>
            <a:r>
              <a:rPr lang="en-US" sz="4400"/>
              <a:t>💥 SPARK </a:t>
            </a:r>
            <a:r>
              <a:rPr lang="en-US" sz="4400" smtClean="0"/>
              <a:t>program and Canada’s students will be the healthiest, wealthiest and wisest in the world scoring top five in all PISA</a:t>
            </a:r>
            <a:r>
              <a:rPr lang="en-US" sz="4400"/>
              <a:t> categories</a:t>
            </a:r>
            <a:r>
              <a:rPr lang="en-US" sz="4400" smtClean="0"/>
              <a:t>, (Programme </a:t>
            </a:r>
            <a:r>
              <a:rPr lang="en-US" sz="4400"/>
              <a:t>for International Student Assessment </a:t>
            </a:r>
            <a:r>
              <a:rPr lang="en-US" sz="4400" smtClean="0"/>
              <a:t>Testing). </a:t>
            </a:r>
          </a:p>
          <a:p>
            <a:pPr marL="0" indent="0">
              <a:buNone/>
            </a:pPr>
            <a:r>
              <a:rPr lang="en-US" sz="4400" smtClean="0"/>
              <a:t>Rotary will be poised to make 💥SPARK viral Worldwide</a:t>
            </a:r>
          </a:p>
          <a:p>
            <a:endParaRPr lang="en-US" sz="4400"/>
          </a:p>
        </p:txBody>
      </p:sp>
      <p:sp>
        <p:nvSpPr>
          <p:cNvPr id="4" name="Footer Placeholder 3"/>
          <p:cNvSpPr>
            <a:spLocks noGrp="1"/>
          </p:cNvSpPr>
          <p:nvPr>
            <p:ph type="ftr" sz="quarter" idx="11"/>
          </p:nvPr>
        </p:nvSpPr>
        <p:spPr>
          <a:xfrm>
            <a:off x="0" y="5870575"/>
            <a:ext cx="11875770" cy="37782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118013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Tell us about SPARK</a:t>
            </a:r>
            <a:endParaRPr lang="en-US"/>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0" smtClean="0"/>
              <a:t>💥</a:t>
            </a:r>
            <a:endParaRPr lang="en-US" sz="11000"/>
          </a:p>
        </p:txBody>
      </p:sp>
      <p:sp>
        <p:nvSpPr>
          <p:cNvPr id="4" name="Footer Placeholder 3"/>
          <p:cNvSpPr>
            <a:spLocks noGrp="1"/>
          </p:cNvSpPr>
          <p:nvPr>
            <p:ph type="ftr" sz="quarter" idx="11"/>
          </p:nvPr>
        </p:nvSpPr>
        <p:spPr>
          <a:xfrm>
            <a:off x="160020" y="5870575"/>
            <a:ext cx="11532870" cy="377825"/>
          </a:xfrm>
        </p:spPr>
        <p:txBody>
          <a:bodyPr/>
          <a:lstStyle/>
          <a:p>
            <a:pPr algn="ctr"/>
            <a:r>
              <a:rPr lang="en-US" sz="2800" smtClean="0"/>
              <a:t>💥SPARK  Healthy, Wealthy &amp; Wise</a:t>
            </a:r>
            <a:endParaRPr lang="en-US" sz="2800"/>
          </a:p>
        </p:txBody>
      </p:sp>
    </p:spTree>
    <p:extLst>
      <p:ext uri="{BB962C8B-B14F-4D97-AF65-F5344CB8AC3E}">
        <p14:creationId xmlns:p14="http://schemas.microsoft.com/office/powerpoint/2010/main" val="181520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2017 TER Youth Committee  researched &amp; developed  the  SPARK Program  concept &amp; Picked an ideal Partner School</a:t>
            </a:r>
            <a:endParaRPr lang="en-US" sz="2800"/>
          </a:p>
        </p:txBody>
      </p:sp>
      <p:sp>
        <p:nvSpPr>
          <p:cNvPr id="3" name="Content Placeholder 2"/>
          <p:cNvSpPr>
            <a:spLocks noGrp="1"/>
          </p:cNvSpPr>
          <p:nvPr>
            <p:ph idx="1"/>
          </p:nvPr>
        </p:nvSpPr>
        <p:spPr/>
        <p:txBody>
          <a:bodyPr>
            <a:normAutofit/>
          </a:bodyPr>
          <a:lstStyle/>
          <a:p>
            <a:r>
              <a:rPr lang="en-US" smtClean="0"/>
              <a:t>We identified the Shoreham Public Academy as an ideal school  to initiate our innovative 3 dimensional </a:t>
            </a:r>
            <a:r>
              <a:rPr lang="en-US"/>
              <a:t>💥 SPARK </a:t>
            </a:r>
            <a:r>
              <a:rPr lang="en-US" smtClean="0"/>
              <a:t>program. </a:t>
            </a:r>
          </a:p>
          <a:p>
            <a:r>
              <a:rPr lang="en-US" smtClean="0"/>
              <a:t>Located in North Toronto it is the TDSB’S 2</a:t>
            </a:r>
            <a:r>
              <a:rPr lang="en-US" baseline="30000" smtClean="0"/>
              <a:t>ND</a:t>
            </a:r>
            <a:r>
              <a:rPr lang="en-US" smtClean="0"/>
              <a:t> most challenged school due to poverty</a:t>
            </a:r>
            <a:r>
              <a:rPr lang="en-US"/>
              <a:t>, community violence, limited access to resources</a:t>
            </a:r>
            <a:r>
              <a:rPr lang="en-US" smtClean="0">
                <a:effectLst/>
              </a:rPr>
              <a:t> </a:t>
            </a:r>
            <a:endParaRPr lang="en-US" smtClean="0"/>
          </a:p>
          <a:p>
            <a:r>
              <a:rPr lang="en-US" smtClean="0"/>
              <a:t>This 300 student K-5 school focuses on sports and wellness and is therefore very receptive to piloting the </a:t>
            </a:r>
            <a:r>
              <a:rPr lang="en-US"/>
              <a:t>💥 SPARK </a:t>
            </a:r>
            <a:r>
              <a:rPr lang="en-US" smtClean="0"/>
              <a:t>PRINCIPLES</a:t>
            </a:r>
          </a:p>
          <a:p>
            <a:r>
              <a:rPr lang="en-US" smtClean="0"/>
              <a:t>The new principal is very Rotary friendly having participated on a Rotary group study program  </a:t>
            </a:r>
            <a:endParaRPr lang="en-US"/>
          </a:p>
        </p:txBody>
      </p:sp>
      <p:sp>
        <p:nvSpPr>
          <p:cNvPr id="4" name="Footer Placeholder 3"/>
          <p:cNvSpPr>
            <a:spLocks noGrp="1"/>
          </p:cNvSpPr>
          <p:nvPr>
            <p:ph type="ftr" sz="quarter" idx="11"/>
          </p:nvPr>
        </p:nvSpPr>
        <p:spPr>
          <a:xfrm>
            <a:off x="685800" y="5870575"/>
            <a:ext cx="11167110" cy="377825"/>
          </a:xfrm>
        </p:spPr>
        <p:txBody>
          <a:bodyPr/>
          <a:lstStyle/>
          <a:p>
            <a:pPr algn="ctr"/>
            <a:r>
              <a:rPr lang="en-US" sz="3600" smtClean="0"/>
              <a:t>💥</a:t>
            </a:r>
            <a:r>
              <a:rPr lang="en-US" sz="2800" smtClean="0"/>
              <a:t>SPARK  Healthy, Wealthy &amp; Wise</a:t>
            </a:r>
            <a:endParaRPr lang="en-US" sz="2800"/>
          </a:p>
        </p:txBody>
      </p:sp>
    </p:spTree>
    <p:extLst>
      <p:ext uri="{BB962C8B-B14F-4D97-AF65-F5344CB8AC3E}">
        <p14:creationId xmlns:p14="http://schemas.microsoft.com/office/powerpoint/2010/main" val="1235247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9835</TotalTime>
  <Words>1532</Words>
  <Application>Microsoft Macintosh PowerPoint</Application>
  <PresentationFormat>Widescreen</PresentationFormat>
  <Paragraphs>172</Paragraphs>
  <Slides>23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 Rounded MT Bold</vt:lpstr>
      <vt:lpstr>Calibri</vt:lpstr>
      <vt:lpstr>Calibri Light</vt:lpstr>
      <vt:lpstr>Georgia</vt:lpstr>
      <vt:lpstr>Helvetica</vt:lpstr>
      <vt:lpstr>Times New Roman</vt:lpstr>
      <vt:lpstr>Wingdings</vt:lpstr>
      <vt:lpstr>Arial</vt:lpstr>
      <vt:lpstr>Celestial</vt:lpstr>
      <vt:lpstr>PowerPoint Presentation</vt:lpstr>
      <vt:lpstr> It took HAVING A  stroke  AND A 4 MONTH HOSPITAL STAY to come up with one really bright ROTARY idea  </vt:lpstr>
      <vt:lpstr>Researching my stroke I learned about causation brain plasticity, neuro regeneration &amp; degradation </vt:lpstr>
      <vt:lpstr>Lee Sossin Pape  Shoreham Teddy Shark’s  💥 SPARK Program💥 </vt:lpstr>
      <vt:lpstr>The student health and wellness crisis. the  Brutal truth about 5 areas where our Education system is Failing …</vt:lpstr>
      <vt:lpstr>Hey,   Rotary has spent over 50 years and billions  to vaccinate  kids against one disease, polio.  Can’t we do the same to fight the big six diseases our  kids face?  </vt:lpstr>
      <vt:lpstr> I have a dream!</vt:lpstr>
      <vt:lpstr>So Tell us about SPARK</vt:lpstr>
      <vt:lpstr>2017 TER Youth Committee  researched &amp; developed  the  SPARK Program  concept &amp; Picked an ideal Partner School</vt:lpstr>
      <vt:lpstr>Why the Lee Sossin Pape  Shoreham Shark’s 💥 SPARK Program?</vt:lpstr>
      <vt:lpstr> Shoreham Sports &amp; Wellness Academy’s Mission aligns perfectly with Rotary’s it is </vt:lpstr>
      <vt:lpstr>  💥 SPARK’ s Mission💥 </vt:lpstr>
      <vt:lpstr>Key Definitions</vt:lpstr>
      <vt:lpstr>So what for Heaven’s sake is A teddyshark   and  why do we want students to be like this?</vt:lpstr>
      <vt:lpstr> Teddy Shark  Someone who  metaphorically balances &amp; blends the contrasting characteristics of  both </vt:lpstr>
      <vt:lpstr>  💥 SPARK’s first Dimension: strong hearts &amp; inspired minds ZERO HOUR Learning Readiness Program </vt:lpstr>
      <vt:lpstr>  💥 SPARK’s first Dimension: ZERO HOUR Learning Readiness Program </vt:lpstr>
      <vt:lpstr>  💥 SPARK’s Second Dimension: Healthy Breakfast – fabulous food empowers-- </vt:lpstr>
      <vt:lpstr>  💥 SPARK’s Second Dimension: Healthy Breakfast Exercising Executive Functional Skills  </vt:lpstr>
      <vt:lpstr>  💥 SPARK’s Third Dimension Project Giveback - Students personify Love &amp; compassion- </vt:lpstr>
      <vt:lpstr>Program roll out</vt:lpstr>
      <vt:lpstr>Program roll-out</vt:lpstr>
      <vt:lpstr>Program rollout</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 Sossin Pape Shoreham Shark’s SPARK Program </dc:title>
  <dc:creator>Gail Hazell</dc:creator>
  <cp:lastModifiedBy>Gail Hazell</cp:lastModifiedBy>
  <cp:revision>167</cp:revision>
  <dcterms:created xsi:type="dcterms:W3CDTF">2017-08-05T03:03:39Z</dcterms:created>
  <dcterms:modified xsi:type="dcterms:W3CDTF">2017-08-14T06:12:42Z</dcterms:modified>
</cp:coreProperties>
</file>