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4" r:id="rId2"/>
    <p:sldId id="288" r:id="rId3"/>
    <p:sldId id="294" r:id="rId4"/>
    <p:sldId id="292" r:id="rId5"/>
    <p:sldId id="293" r:id="rId6"/>
    <p:sldId id="277" r:id="rId7"/>
    <p:sldId id="290" r:id="rId8"/>
    <p:sldId id="276" r:id="rId9"/>
    <p:sldId id="291" r:id="rId10"/>
    <p:sldId id="278" r:id="rId11"/>
    <p:sldId id="266" r:id="rId12"/>
    <p:sldId id="268" r:id="rId13"/>
    <p:sldId id="289" r:id="rId14"/>
    <p:sldId id="269" r:id="rId15"/>
    <p:sldId id="270" r:id="rId16"/>
    <p:sldId id="271" r:id="rId17"/>
    <p:sldId id="29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orma Davis" initials="ND" lastIdx="0" clrIdx="0">
    <p:extLst>
      <p:ext uri="{19B8F6BF-5375-455C-9EA6-DF929625EA0E}">
        <p15:presenceInfo xmlns:p15="http://schemas.microsoft.com/office/powerpoint/2012/main" userId="Norma Davi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478"/>
    <p:restoredTop sz="94681"/>
  </p:normalViewPr>
  <p:slideViewPr>
    <p:cSldViewPr snapToGrid="0" snapToObjects="1">
      <p:cViewPr varScale="1">
        <p:scale>
          <a:sx n="85" d="100"/>
          <a:sy n="85" d="100"/>
        </p:scale>
        <p:origin x="200" y="1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D13C1-06F4-4549-978C-FF9862C85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44E736-77FB-5946-A55A-F2240C1381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E1E585-935A-E74B-97E1-6DEAE8DA8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3C14D-8AD2-6543-93D8-FD89128BD94B}" type="datetimeFigureOut">
              <a:rPr lang="en-US" smtClean="0"/>
              <a:t>1/15/19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B78D69-CA68-9E44-89FA-D72C320D6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D842AF-9247-424A-9924-2BDCC0B5D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BF96F-3BB5-A74C-BF08-CCC47A518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541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0AA9E-7A58-294B-A796-B4017A3E6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0CD067-23D3-6147-BB58-F6D0152C17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6B3539-F557-104A-B39F-C31B59899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3C14D-8AD2-6543-93D8-FD89128BD94B}" type="datetimeFigureOut">
              <a:rPr lang="en-US" smtClean="0"/>
              <a:t>1/15/19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894E7F-5403-0140-BA0B-8403ED559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9932C7-1357-8F49-94D9-C6C9E577A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BF96F-3BB5-A74C-BF08-CCC47A518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371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722145A-14A0-6244-9FBB-8078A7948B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A4B323-ECAE-0E45-BFEE-A1B09CCC67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ADBA01-C9BE-084A-99D2-025EC76FC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3C14D-8AD2-6543-93D8-FD89128BD94B}" type="datetimeFigureOut">
              <a:rPr lang="en-US" smtClean="0"/>
              <a:t>1/15/19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DF0B70-D991-944D-96D5-4A4DE96C2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761280-06E8-7B4F-BAE2-A7922EEEC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BF96F-3BB5-A74C-BF08-CCC47A518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916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02461-91D9-474F-8597-D811D532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08F5AB-B32F-B747-A331-123B1B0C85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A6FADC-B166-C745-A8B6-297C8A98C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3C14D-8AD2-6543-93D8-FD89128BD94B}" type="datetimeFigureOut">
              <a:rPr lang="en-US" smtClean="0"/>
              <a:t>1/15/19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596953-D823-974E-BA9E-D1AD34924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36624-32E7-3E40-8FC2-9B14762A6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BF96F-3BB5-A74C-BF08-CCC47A518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1378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FFAD4-0212-CE42-9F5D-D0A834D87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2472E4-C809-BA42-8CCD-9F0C28FE44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DF43EB-EE53-224A-B93B-B6489CB7A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3C14D-8AD2-6543-93D8-FD89128BD94B}" type="datetimeFigureOut">
              <a:rPr lang="en-US" smtClean="0"/>
              <a:t>1/15/19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7247A0-37FC-AF4B-A271-8DBF45087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131937-ED3E-414A-A388-86B0D0A27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BF96F-3BB5-A74C-BF08-CCC47A518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630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14ADD-14CB-8848-9522-2FE23103F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23DE07-B83D-A74F-9048-A9449A276A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19CF16-D106-994A-9532-EDDFE8E67E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A96021-D463-8348-B673-5029BAE6C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3C14D-8AD2-6543-93D8-FD89128BD94B}" type="datetimeFigureOut">
              <a:rPr lang="en-US" smtClean="0"/>
              <a:t>1/15/19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FEE423-44CE-3845-8724-32C4EA538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FDBB99-F0B6-B04C-80B1-EEB9E3993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BF96F-3BB5-A74C-BF08-CCC47A518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3068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5CBF08-5D7C-714A-AB79-19C49883D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DB0DA4-4C81-FD4A-B17A-EF9136F813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826DC3-6F78-5140-AA66-E2DC18EE4B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5B87B0-301D-2844-A6F9-75D708B2FD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CA621F-4AE0-7C4F-8749-01706D6302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7C53B2-5829-8A44-B2B1-6BAE4E885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3C14D-8AD2-6543-93D8-FD89128BD94B}" type="datetimeFigureOut">
              <a:rPr lang="en-US" smtClean="0"/>
              <a:t>1/15/19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9B8A8A-076A-374F-A497-D510B7F79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FF347CC-A485-6D4F-9B02-B1BE5A8DA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BF96F-3BB5-A74C-BF08-CCC47A518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3294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9BB759-1A56-574F-BA2E-0DE9B146E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651860-17D1-2444-9AF3-32B2EE004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3C14D-8AD2-6543-93D8-FD89128BD94B}" type="datetimeFigureOut">
              <a:rPr lang="en-US" smtClean="0"/>
              <a:t>1/15/19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AFC503-1D47-2442-8325-70BCB4244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22979F-C683-B442-93B0-78E8BB20F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BF96F-3BB5-A74C-BF08-CCC47A518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852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BCC946-405D-704C-9C83-18BC36235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3C14D-8AD2-6543-93D8-FD89128BD94B}" type="datetimeFigureOut">
              <a:rPr lang="en-US" smtClean="0"/>
              <a:t>1/15/19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E7A23A8-1F27-B046-80DE-EE45B838C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3E2A94-9CE8-334A-BEC6-92A7D65E3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BF96F-3BB5-A74C-BF08-CCC47A518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427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52921-0AD1-944C-91A8-740286C99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7368BB-D93F-BB47-85C7-8743BED06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4DE3FA-6E68-2C4A-85BA-78B0B8DDE2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0986B8-B7A2-B84D-BEC4-DBA6E03AF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3C14D-8AD2-6543-93D8-FD89128BD94B}" type="datetimeFigureOut">
              <a:rPr lang="en-US" smtClean="0"/>
              <a:t>1/15/19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82E271-3687-4F4B-ABEA-49CEDD16C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27F276-DD0A-724C-9680-C24D114EA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BF96F-3BB5-A74C-BF08-CCC47A518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3304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6A6FA-27CE-5A4D-9A2B-C3417DF1C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AA66563-024E-C94E-A0E8-87BD303891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6C6250-E74D-AA47-9A7E-CB1B2CCF12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6F1FD0-3FCF-234C-A609-E276D30512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3C14D-8AD2-6543-93D8-FD89128BD94B}" type="datetimeFigureOut">
              <a:rPr lang="en-US" smtClean="0"/>
              <a:t>1/15/19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B935D1-67C0-CA46-8AA0-8BBEF1342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1E2389-D118-D94F-9F9E-0EC45EAD5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BF96F-3BB5-A74C-BF08-CCC47A518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503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44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B42913-E85B-6849-ADFC-F262B67BC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EBFC1E-F7EF-864D-AAEC-E78CF40297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196799-FA3E-794F-A700-57CB698A56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63C14D-8AD2-6543-93D8-FD89128BD94B}" type="datetimeFigureOut">
              <a:rPr lang="en-US" smtClean="0"/>
              <a:t>1/15/19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B2B2B2-C92A-134B-9F63-59E3569CB8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21B3C-EE40-3A4B-8F09-6C4EF73969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BBF96F-3BB5-A74C-BF08-CCC47A518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793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714E6-8132-F54D-9445-033E09CBE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051" y="359765"/>
            <a:ext cx="10515600" cy="1625392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i="1" dirty="0"/>
              <a:t>LINKING THE WORLD</a:t>
            </a:r>
            <a:br>
              <a:rPr lang="en-US" b="1" dirty="0"/>
            </a:br>
            <a:r>
              <a:rPr lang="en-US" b="1" dirty="0"/>
              <a:t>A new initiative to develop a Partnership with the </a:t>
            </a:r>
            <a:r>
              <a:rPr lang="en-US" b="1" dirty="0" err="1"/>
              <a:t>Beyo</a:t>
            </a:r>
            <a:r>
              <a:rPr lang="tr-T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ğ</a:t>
            </a:r>
            <a:r>
              <a:rPr lang="en-US" b="1" dirty="0" err="1"/>
              <a:t>lu</a:t>
            </a:r>
            <a:r>
              <a:rPr lang="en-US" b="1" dirty="0"/>
              <a:t> Rotary Club in Istanbul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CE2CFA-1B03-054A-B6D8-DA806DFD3F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3156" y="2120067"/>
            <a:ext cx="8073390" cy="456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9546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0C45E-5E97-654C-8B98-26D2F2831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History</a:t>
            </a:r>
            <a:r>
              <a:rPr lang="tr-T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of Beyoğlu </a:t>
            </a:r>
            <a:r>
              <a:rPr lang="tr-TR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Rotary</a:t>
            </a:r>
            <a:r>
              <a:rPr lang="tr-T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Club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55C673-988F-B145-90AD-02DE9DDEE3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sz="3200" dirty="0" err="1"/>
              <a:t>Founded</a:t>
            </a:r>
            <a:r>
              <a:rPr lang="tr-TR" sz="3200" dirty="0"/>
              <a:t> on </a:t>
            </a:r>
            <a:r>
              <a:rPr lang="tr-TR" sz="3200" dirty="0" err="1"/>
              <a:t>the</a:t>
            </a:r>
            <a:r>
              <a:rPr lang="tr-TR" sz="3200" dirty="0"/>
              <a:t> 7th of May, 1981</a:t>
            </a:r>
          </a:p>
          <a:p>
            <a:r>
              <a:rPr lang="tr-TR" sz="3200" dirty="0"/>
              <a:t>Charter: 23rd of May, 1985</a:t>
            </a:r>
          </a:p>
          <a:p>
            <a:r>
              <a:rPr lang="tr-TR" sz="3200" dirty="0" err="1"/>
              <a:t>Number</a:t>
            </a:r>
            <a:r>
              <a:rPr lang="tr-TR" sz="3200" dirty="0"/>
              <a:t> of </a:t>
            </a:r>
            <a:r>
              <a:rPr lang="tr-TR" sz="3200" dirty="0" err="1"/>
              <a:t>Members</a:t>
            </a:r>
            <a:r>
              <a:rPr lang="tr-TR" sz="3200" dirty="0"/>
              <a:t>: 27 – 24 </a:t>
            </a:r>
            <a:r>
              <a:rPr lang="tr-TR" sz="3200" dirty="0" err="1"/>
              <a:t>speak</a:t>
            </a:r>
            <a:r>
              <a:rPr lang="tr-TR" sz="3200" dirty="0"/>
              <a:t> English as a second </a:t>
            </a:r>
            <a:r>
              <a:rPr lang="tr-TR" sz="3200" dirty="0" err="1"/>
              <a:t>language</a:t>
            </a:r>
            <a:endParaRPr lang="tr-TR" sz="3200" dirty="0"/>
          </a:p>
          <a:p>
            <a:r>
              <a:rPr lang="tr-TR" sz="3200" dirty="0" err="1"/>
              <a:t>Members</a:t>
            </a:r>
            <a:r>
              <a:rPr lang="tr-TR" sz="3200" dirty="0"/>
              <a:t> </a:t>
            </a:r>
            <a:r>
              <a:rPr lang="tr-TR" sz="3200" dirty="0" err="1"/>
              <a:t>come</a:t>
            </a:r>
            <a:r>
              <a:rPr lang="tr-TR" sz="3200" dirty="0"/>
              <a:t> </a:t>
            </a:r>
            <a:r>
              <a:rPr lang="tr-TR" sz="3200" dirty="0" err="1"/>
              <a:t>from</a:t>
            </a:r>
            <a:r>
              <a:rPr lang="tr-TR" sz="3200" dirty="0"/>
              <a:t> a </a:t>
            </a:r>
            <a:r>
              <a:rPr lang="tr-TR" sz="3200" dirty="0" err="1"/>
              <a:t>variety</a:t>
            </a:r>
            <a:r>
              <a:rPr lang="tr-TR" sz="3200" dirty="0"/>
              <a:t> of </a:t>
            </a:r>
            <a:r>
              <a:rPr lang="tr-TR" sz="3200" dirty="0" err="1"/>
              <a:t>professions</a:t>
            </a:r>
            <a:r>
              <a:rPr lang="tr-TR" sz="3200" dirty="0"/>
              <a:t>: </a:t>
            </a:r>
            <a:r>
              <a:rPr lang="tr-TR" sz="3200" dirty="0" err="1"/>
              <a:t>Engineers</a:t>
            </a:r>
            <a:r>
              <a:rPr lang="tr-TR" sz="3200" dirty="0"/>
              <a:t>; </a:t>
            </a:r>
            <a:r>
              <a:rPr lang="tr-TR" sz="3200" dirty="0" err="1"/>
              <a:t>Architects</a:t>
            </a:r>
            <a:r>
              <a:rPr lang="tr-TR" sz="3200" dirty="0"/>
              <a:t>; </a:t>
            </a:r>
            <a:r>
              <a:rPr lang="tr-TR" sz="3200" dirty="0" err="1"/>
              <a:t>Economists</a:t>
            </a:r>
            <a:r>
              <a:rPr lang="tr-TR" sz="3200" dirty="0"/>
              <a:t>; </a:t>
            </a:r>
            <a:r>
              <a:rPr lang="tr-TR" sz="3200" dirty="0" err="1"/>
              <a:t>Lawyers</a:t>
            </a:r>
            <a:r>
              <a:rPr lang="tr-TR" sz="3200" dirty="0"/>
              <a:t>; </a:t>
            </a:r>
            <a:r>
              <a:rPr lang="tr-TR" sz="3200" dirty="0" err="1"/>
              <a:t>Doctors</a:t>
            </a:r>
            <a:r>
              <a:rPr lang="tr-TR" sz="3200" dirty="0"/>
              <a:t>; Management</a:t>
            </a:r>
          </a:p>
          <a:p>
            <a:r>
              <a:rPr lang="tr-TR" sz="3200" dirty="0" err="1"/>
              <a:t>The</a:t>
            </a:r>
            <a:r>
              <a:rPr lang="tr-TR" sz="3200" dirty="0"/>
              <a:t> Club </a:t>
            </a:r>
            <a:r>
              <a:rPr lang="tr-TR" sz="3200" dirty="0" err="1"/>
              <a:t>meets</a:t>
            </a:r>
            <a:r>
              <a:rPr lang="tr-TR" sz="3200" dirty="0"/>
              <a:t> at </a:t>
            </a:r>
            <a:r>
              <a:rPr lang="tr-TR" sz="3200" dirty="0" err="1"/>
              <a:t>the</a:t>
            </a:r>
            <a:r>
              <a:rPr lang="tr-TR" sz="3200" dirty="0"/>
              <a:t> Hilton Hotel </a:t>
            </a:r>
            <a:r>
              <a:rPr lang="tr-TR" sz="3200" dirty="0" err="1"/>
              <a:t>Istanbul</a:t>
            </a:r>
            <a:r>
              <a:rPr lang="tr-TR" sz="3200" dirty="0"/>
              <a:t> </a:t>
            </a:r>
            <a:r>
              <a:rPr lang="tr-TR" sz="3200" dirty="0" err="1"/>
              <a:t>Tuesday</a:t>
            </a:r>
            <a:r>
              <a:rPr lang="tr-TR" sz="3200" dirty="0"/>
              <a:t> </a:t>
            </a:r>
            <a:r>
              <a:rPr lang="tr-TR" sz="3200" dirty="0" err="1"/>
              <a:t>nights</a:t>
            </a:r>
            <a:r>
              <a:rPr lang="tr-TR" sz="3200" dirty="0"/>
              <a:t>  at 7:30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44749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8519C-63EC-EB47-8B69-3EF2D375A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213360"/>
            <a:ext cx="10515600" cy="1612265"/>
          </a:xfrm>
        </p:spPr>
        <p:txBody>
          <a:bodyPr/>
          <a:lstStyle/>
          <a:p>
            <a:r>
              <a:rPr lang="en-US" b="1" dirty="0"/>
              <a:t>Goals of the </a:t>
            </a:r>
            <a:r>
              <a:rPr lang="en-US" b="1" dirty="0" err="1"/>
              <a:t>Beyo</a:t>
            </a:r>
            <a:r>
              <a:rPr lang="tr-T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ğ</a:t>
            </a:r>
            <a:r>
              <a:rPr lang="en-US" b="1" dirty="0" err="1"/>
              <a:t>lu</a:t>
            </a:r>
            <a:r>
              <a:rPr lang="en-US" b="1" dirty="0"/>
              <a:t> Rotary Club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5DC748-56F0-E740-ABE9-E7BA20B615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0" y="1720694"/>
            <a:ext cx="10777728" cy="4351338"/>
          </a:xfrm>
        </p:spPr>
        <p:txBody>
          <a:bodyPr>
            <a:normAutofit lnSpcReduction="10000"/>
          </a:bodyPr>
          <a:lstStyle/>
          <a:p>
            <a:pPr marL="0" indent="0">
              <a:spcAft>
                <a:spcPts val="1800"/>
              </a:spcAft>
              <a:buNone/>
            </a:pPr>
            <a:r>
              <a:rPr lang="en-US" sz="3200" dirty="0"/>
              <a:t>An active club facing challenges similar to all Rotary Clubs</a:t>
            </a:r>
          </a:p>
          <a:p>
            <a:pPr>
              <a:spcBef>
                <a:spcPts val="400"/>
              </a:spcBef>
              <a:spcAft>
                <a:spcPts val="600"/>
              </a:spcAft>
            </a:pPr>
            <a:r>
              <a:rPr lang="en-US" sz="3200" dirty="0"/>
              <a:t>Increase membership</a:t>
            </a:r>
          </a:p>
          <a:p>
            <a:pPr>
              <a:spcBef>
                <a:spcPts val="400"/>
              </a:spcBef>
              <a:spcAft>
                <a:spcPts val="600"/>
              </a:spcAft>
            </a:pPr>
            <a:r>
              <a:rPr lang="en-US" sz="3200" dirty="0"/>
              <a:t>Ensure participation of members and their partners</a:t>
            </a:r>
          </a:p>
          <a:p>
            <a:pPr>
              <a:spcBef>
                <a:spcPts val="400"/>
              </a:spcBef>
              <a:spcAft>
                <a:spcPts val="600"/>
              </a:spcAft>
            </a:pPr>
            <a:r>
              <a:rPr lang="en-US" sz="3200" dirty="0"/>
              <a:t>Develop friendship between members</a:t>
            </a:r>
          </a:p>
          <a:p>
            <a:pPr>
              <a:spcBef>
                <a:spcPts val="400"/>
              </a:spcBef>
              <a:spcAft>
                <a:spcPts val="600"/>
              </a:spcAft>
            </a:pPr>
            <a:r>
              <a:rPr lang="en-US" sz="3200" dirty="0"/>
              <a:t>Invite interesting speakers</a:t>
            </a:r>
          </a:p>
          <a:p>
            <a:pPr>
              <a:spcBef>
                <a:spcPts val="400"/>
              </a:spcBef>
              <a:spcAft>
                <a:spcPts val="600"/>
              </a:spcAft>
            </a:pPr>
            <a:r>
              <a:rPr lang="en-US" sz="3200" dirty="0"/>
              <a:t>Organize socials to include partners and potential members</a:t>
            </a:r>
          </a:p>
          <a:p>
            <a:pPr>
              <a:spcBef>
                <a:spcPts val="400"/>
              </a:spcBef>
              <a:spcAft>
                <a:spcPts val="600"/>
              </a:spcAft>
            </a:pPr>
            <a:r>
              <a:rPr lang="en-US" sz="3200" dirty="0"/>
              <a:t>Encourage member participation in District Assembly, Conferences and Conventions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544664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68047-C233-FB41-88F7-78AA4D143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Beyo</a:t>
            </a:r>
            <a:r>
              <a:rPr lang="tr-T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ğ</a:t>
            </a:r>
            <a:r>
              <a:rPr lang="en-US" b="1" dirty="0" err="1"/>
              <a:t>lu</a:t>
            </a:r>
            <a:r>
              <a:rPr lang="en-US" b="1" dirty="0"/>
              <a:t> Community Services Projects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A04862-DD2E-D145-9BD1-F59BC60EDE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90688"/>
            <a:ext cx="10871200" cy="4486275"/>
          </a:xfrm>
        </p:spPr>
        <p:txBody>
          <a:bodyPr>
            <a:normAutofit/>
          </a:bodyPr>
          <a:lstStyle/>
          <a:p>
            <a:r>
              <a:rPr lang="en-US" sz="3200" dirty="0"/>
              <a:t>Expand the earthquake project with regional clubs and give earthquake simulation training to primary schools in </a:t>
            </a:r>
            <a:r>
              <a:rPr lang="en-US" sz="3200" dirty="0" err="1"/>
              <a:t>Beyo</a:t>
            </a:r>
            <a:r>
              <a:rPr lang="tr-TR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ğ</a:t>
            </a:r>
            <a:r>
              <a:rPr lang="en-US" sz="3200" dirty="0" err="1"/>
              <a:t>lu</a:t>
            </a:r>
            <a:endParaRPr lang="en-US" sz="3200" dirty="0"/>
          </a:p>
          <a:p>
            <a:r>
              <a:rPr lang="en-US" sz="3200" dirty="0"/>
              <a:t>Work with the Turkish Obesity Association to create a project that will raise awareness of obesity and healthy nutrition</a:t>
            </a:r>
          </a:p>
          <a:p>
            <a:r>
              <a:rPr lang="en-US" sz="3200" dirty="0"/>
              <a:t>Cooperate with the Turkish National Committee on Solid Waste to raise awareness and organize panels and meetings on waste reduction</a:t>
            </a:r>
          </a:p>
          <a:p>
            <a:r>
              <a:rPr lang="en-US" sz="3200" dirty="0"/>
              <a:t>Organize environmental symposiums at universities in Anatolia</a:t>
            </a:r>
          </a:p>
          <a:p>
            <a:endParaRPr lang="en-US" sz="3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72161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3FC99-3B51-CF40-B484-A1559F7A7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557" y="365125"/>
            <a:ext cx="10679243" cy="1325563"/>
          </a:xfrm>
        </p:spPr>
        <p:txBody>
          <a:bodyPr/>
          <a:lstStyle/>
          <a:p>
            <a:r>
              <a:rPr lang="en-US" b="1" dirty="0"/>
              <a:t>Beyoglu Community Service Projects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36D940-C19F-BD4A-BD3D-904A52EB8D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90689"/>
            <a:ext cx="10515600" cy="4202112"/>
          </a:xfrm>
        </p:spPr>
        <p:txBody>
          <a:bodyPr>
            <a:noAutofit/>
          </a:bodyPr>
          <a:lstStyle/>
          <a:p>
            <a:pPr>
              <a:spcBef>
                <a:spcPts val="2800"/>
              </a:spcBef>
            </a:pPr>
            <a:r>
              <a:rPr lang="en-US" sz="3200" dirty="0"/>
              <a:t>Raise funds to send students to Commemoration Day of Ataturk</a:t>
            </a:r>
          </a:p>
          <a:p>
            <a:r>
              <a:rPr lang="en-US" sz="3200" dirty="0"/>
              <a:t>Donate 300 books to Library of Love</a:t>
            </a:r>
          </a:p>
          <a:p>
            <a:r>
              <a:rPr lang="en-US" sz="3200" dirty="0"/>
              <a:t>Support KOYE project:  literacy courses</a:t>
            </a:r>
          </a:p>
          <a:p>
            <a:r>
              <a:rPr lang="en-US" sz="3200" dirty="0"/>
              <a:t>Projects for disabled people</a:t>
            </a:r>
          </a:p>
          <a:p>
            <a:r>
              <a:rPr lang="en-US" sz="3200" dirty="0"/>
              <a:t>Support social projects with our Rotaractors</a:t>
            </a:r>
          </a:p>
          <a:p>
            <a:r>
              <a:rPr lang="en-US" sz="3200" dirty="0"/>
              <a:t>Support Friends of Education Platform and carry out at least 5 projects</a:t>
            </a:r>
          </a:p>
        </p:txBody>
      </p:sp>
    </p:spTree>
    <p:extLst>
      <p:ext uri="{BB962C8B-B14F-4D97-AF65-F5344CB8AC3E}">
        <p14:creationId xmlns:p14="http://schemas.microsoft.com/office/powerpoint/2010/main" val="27236352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F17EE-E4AC-3447-870B-16F314426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2474"/>
            <a:ext cx="10515600" cy="1325563"/>
          </a:xfrm>
        </p:spPr>
        <p:txBody>
          <a:bodyPr/>
          <a:lstStyle/>
          <a:p>
            <a:r>
              <a:rPr lang="en-US" b="1" dirty="0" err="1"/>
              <a:t>Beyo</a:t>
            </a:r>
            <a:r>
              <a:rPr lang="tr-T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ğ</a:t>
            </a:r>
            <a:r>
              <a:rPr lang="en-US" b="1" dirty="0" err="1"/>
              <a:t>lu</a:t>
            </a:r>
            <a:r>
              <a:rPr lang="en-US" b="1" dirty="0"/>
              <a:t> Youth Services and Scholarships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383BD1-FDDB-6E49-BDB8-A2ED11AA79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97172"/>
            <a:ext cx="10744200" cy="4997302"/>
          </a:xfrm>
        </p:spPr>
        <p:txBody>
          <a:bodyPr>
            <a:noAutofit/>
          </a:bodyPr>
          <a:lstStyle/>
          <a:p>
            <a:r>
              <a:rPr lang="en-US" sz="3200" dirty="0"/>
              <a:t>Organize domestic professional trips with Rotaractors</a:t>
            </a:r>
          </a:p>
          <a:p>
            <a:r>
              <a:rPr lang="en-US" sz="3200" dirty="0"/>
              <a:t>Organize a Costume Ball for children with Cancer Free Life Association</a:t>
            </a:r>
          </a:p>
          <a:p>
            <a:r>
              <a:rPr lang="en-US" sz="3200" dirty="0"/>
              <a:t>Work with Rotaractors on “Bridge of Books Project”</a:t>
            </a:r>
          </a:p>
          <a:p>
            <a:r>
              <a:rPr lang="en-US" sz="3200" dirty="0"/>
              <a:t>Provide 2 Rotaractors for each meeting to increase communication</a:t>
            </a:r>
          </a:p>
          <a:p>
            <a:r>
              <a:rPr lang="en-US" sz="3200" dirty="0"/>
              <a:t>Work with Rotaractors in their many “Winter Need Projects”</a:t>
            </a:r>
          </a:p>
          <a:p>
            <a:r>
              <a:rPr lang="en-US" sz="3200" dirty="0"/>
              <a:t>Arrange RYLA with 2 day accommodation for Rotaractors and Interactors</a:t>
            </a:r>
          </a:p>
        </p:txBody>
      </p:sp>
    </p:spTree>
    <p:extLst>
      <p:ext uri="{BB962C8B-B14F-4D97-AF65-F5344CB8AC3E}">
        <p14:creationId xmlns:p14="http://schemas.microsoft.com/office/powerpoint/2010/main" val="27524734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32FAC-1A60-874A-841C-09BDD7C61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2772"/>
            <a:ext cx="10515600" cy="1307916"/>
          </a:xfrm>
        </p:spPr>
        <p:txBody>
          <a:bodyPr/>
          <a:lstStyle/>
          <a:p>
            <a:r>
              <a:rPr lang="en-US" b="1" dirty="0" err="1"/>
              <a:t>Beyo</a:t>
            </a:r>
            <a:r>
              <a:rPr lang="tr-T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ğ</a:t>
            </a:r>
            <a:r>
              <a:rPr lang="en-US" b="1" dirty="0" err="1"/>
              <a:t>lu</a:t>
            </a:r>
            <a:r>
              <a:rPr lang="en-US" b="1" dirty="0"/>
              <a:t> International Services Committee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5BCDD4-D630-D04A-9560-D56B628957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09824"/>
            <a:ext cx="10515600" cy="4667140"/>
          </a:xfrm>
        </p:spPr>
        <p:txBody>
          <a:bodyPr>
            <a:noAutofit/>
          </a:bodyPr>
          <a:lstStyle/>
          <a:p>
            <a:r>
              <a:rPr lang="en-US" sz="3200" dirty="0"/>
              <a:t>Increase cooperation with international clubs- make 2 trips abroad</a:t>
            </a:r>
          </a:p>
          <a:p>
            <a:r>
              <a:rPr lang="en-US" sz="3200" dirty="0"/>
              <a:t>Communicate with and invite a Rotary Club from abroad</a:t>
            </a:r>
          </a:p>
          <a:p>
            <a:r>
              <a:rPr lang="en-US" sz="3200" dirty="0"/>
              <a:t>Ensure International visitors coming for friendship are hosted in our meetings</a:t>
            </a:r>
          </a:p>
          <a:p>
            <a:r>
              <a:rPr lang="en-US" sz="3200" dirty="0"/>
              <a:t>Encourage at least 3 members to become members of International Friendship &amp; Hobby groups or Rotary Action Groups</a:t>
            </a:r>
          </a:p>
          <a:p>
            <a:r>
              <a:rPr lang="en-US" sz="3200" dirty="0"/>
              <a:t>Encourage participation in Rotary International Convention</a:t>
            </a:r>
          </a:p>
        </p:txBody>
      </p:sp>
    </p:spTree>
    <p:extLst>
      <p:ext uri="{BB962C8B-B14F-4D97-AF65-F5344CB8AC3E}">
        <p14:creationId xmlns:p14="http://schemas.microsoft.com/office/powerpoint/2010/main" val="27917053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9FD39-15A3-174B-8455-64AC55B51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Beyo</a:t>
            </a:r>
            <a:r>
              <a:rPr lang="tr-T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ğ</a:t>
            </a:r>
            <a:r>
              <a:rPr lang="en-US" b="1" dirty="0" err="1"/>
              <a:t>lu</a:t>
            </a:r>
            <a:r>
              <a:rPr lang="en-US" b="1" dirty="0"/>
              <a:t> Rotary Foundation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4CCB1-6060-C44C-818E-B6B59C6BFF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718800" cy="4351338"/>
          </a:xfrm>
        </p:spPr>
        <p:txBody>
          <a:bodyPr/>
          <a:lstStyle/>
          <a:p>
            <a:pPr marL="0" indent="0">
              <a:spcAft>
                <a:spcPts val="1200"/>
              </a:spcAft>
              <a:buNone/>
            </a:pPr>
            <a:r>
              <a:rPr lang="en-US" sz="3200" dirty="0"/>
              <a:t>Goals of Foundation Committee</a:t>
            </a:r>
          </a:p>
          <a:p>
            <a:r>
              <a:rPr lang="en-US" sz="3200" dirty="0"/>
              <a:t>Contribute a minimum of $2500 per club to Polio Plus</a:t>
            </a:r>
          </a:p>
          <a:p>
            <a:r>
              <a:rPr lang="en-US" sz="3200" dirty="0"/>
              <a:t>Work to make a Global Grant Project</a:t>
            </a:r>
          </a:p>
          <a:p>
            <a:r>
              <a:rPr lang="en-US" sz="3200" dirty="0"/>
              <a:t>Donate to Every Rotarian Every Year Fund</a:t>
            </a:r>
          </a:p>
          <a:p>
            <a:r>
              <a:rPr lang="en-US" sz="3200" dirty="0"/>
              <a:t>Participate in the International Rotary Foundation’s Introductory Trainings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39525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49F2E-6309-1746-8595-D09D7800D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Obligations of Twinning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6BF532-B141-984E-8EE1-C5554F4F59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sz="3200" dirty="0"/>
              <a:t>To have a group of interested Rotarians in both clubs</a:t>
            </a:r>
          </a:p>
          <a:p>
            <a:r>
              <a:rPr lang="en-US" sz="3200" dirty="0"/>
              <a:t>Personal participation of several Rotarians to do careful planning and share clear communications</a:t>
            </a:r>
          </a:p>
          <a:p>
            <a:r>
              <a:rPr lang="en-US" sz="3200" dirty="0"/>
              <a:t>Agree to communicate regularly about club goals and projects and provide advice and assistance upon request</a:t>
            </a:r>
          </a:p>
          <a:p>
            <a:r>
              <a:rPr lang="en-US" sz="3200" dirty="0"/>
              <a:t>Provide home hospitality for visiting Rotarians</a:t>
            </a:r>
          </a:p>
        </p:txBody>
      </p:sp>
    </p:spTree>
    <p:extLst>
      <p:ext uri="{BB962C8B-B14F-4D97-AF65-F5344CB8AC3E}">
        <p14:creationId xmlns:p14="http://schemas.microsoft.com/office/powerpoint/2010/main" val="15591398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E4EEF-8BC3-FD4C-874F-9CE4D53C1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Beyo</a:t>
            </a:r>
            <a:r>
              <a:rPr lang="tr-T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ğ</a:t>
            </a:r>
            <a:r>
              <a:rPr lang="en-US" b="1" dirty="0" err="1"/>
              <a:t>lu</a:t>
            </a:r>
            <a:r>
              <a:rPr lang="en-US" b="1" dirty="0"/>
              <a:t> Turkey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5E714D8-00E8-2343-B4CC-1A2EC24861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6000" y="1690688"/>
            <a:ext cx="1016000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4932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3F303EB-6E3D-024E-A686-C5101F83D2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615" y="252929"/>
            <a:ext cx="4168116" cy="62611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32B539-C60E-1B46-A0EB-FA41B30014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3482" y="252929"/>
            <a:ext cx="4004215" cy="62611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2CAEA2B-EA7F-7B47-964D-6C76EF9B163B}"/>
              </a:ext>
            </a:extLst>
          </p:cNvPr>
          <p:cNvSpPr txBox="1"/>
          <p:nvPr/>
        </p:nvSpPr>
        <p:spPr>
          <a:xfrm>
            <a:off x="365760" y="1651279"/>
            <a:ext cx="227610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endParaRPr lang="en-US" sz="2400" dirty="0"/>
          </a:p>
          <a:p>
            <a:pPr algn="ctr"/>
            <a:r>
              <a:rPr lang="en-US" sz="2400" b="1" dirty="0"/>
              <a:t>Galata Tower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400" b="1" dirty="0"/>
              <a:t>&amp;</a:t>
            </a:r>
          </a:p>
          <a:p>
            <a:pPr algn="ctr"/>
            <a:endParaRPr lang="en-US" sz="2400" b="1" dirty="0"/>
          </a:p>
          <a:p>
            <a:pPr algn="ctr"/>
            <a:endParaRPr lang="en-US" sz="2400" b="1" dirty="0"/>
          </a:p>
          <a:p>
            <a:pPr algn="ctr"/>
            <a:r>
              <a:rPr lang="en-US" sz="2400" b="1" dirty="0"/>
              <a:t>Sophia Museum</a:t>
            </a:r>
          </a:p>
        </p:txBody>
      </p:sp>
    </p:spTree>
    <p:extLst>
      <p:ext uri="{BB962C8B-B14F-4D97-AF65-F5344CB8AC3E}">
        <p14:creationId xmlns:p14="http://schemas.microsoft.com/office/powerpoint/2010/main" val="33913565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36776F7-6448-5549-A58B-306432A004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4756" y="249482"/>
            <a:ext cx="5226720" cy="32230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7A8049C-1BF1-E54E-8A0D-194B90BBD1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4756" y="3594716"/>
            <a:ext cx="5226720" cy="31186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918951-FA82-AF49-BB8D-4A4DB40CE7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849" y="265149"/>
            <a:ext cx="4958119" cy="641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5083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86245C-C14E-E645-AD97-810D857880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6979" y="522740"/>
            <a:ext cx="3552968" cy="52543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BE50F5-2BE4-574F-88A2-D0160514FF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5133" y="522741"/>
            <a:ext cx="3579962" cy="52543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FDC7D2-821F-4445-B10D-020E7DB546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254" y="522741"/>
            <a:ext cx="3891943" cy="525433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A47936F-2475-BF4B-82A5-87899CF71FE5}"/>
              </a:ext>
            </a:extLst>
          </p:cNvPr>
          <p:cNvSpPr txBox="1"/>
          <p:nvPr/>
        </p:nvSpPr>
        <p:spPr>
          <a:xfrm>
            <a:off x="4382056" y="5974080"/>
            <a:ext cx="39349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Istanbul Grand Bazaar</a:t>
            </a:r>
          </a:p>
        </p:txBody>
      </p:sp>
    </p:spTree>
    <p:extLst>
      <p:ext uri="{BB962C8B-B14F-4D97-AF65-F5344CB8AC3E}">
        <p14:creationId xmlns:p14="http://schemas.microsoft.com/office/powerpoint/2010/main" val="14699438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CF9BF-4889-934B-84F1-1FE4222E5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Why Twinning 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089474-A467-9548-B786-84E574BF44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2536" y="1535502"/>
            <a:ext cx="8177841" cy="4641461"/>
          </a:xfrm>
        </p:spPr>
        <p:txBody>
          <a:bodyPr/>
          <a:lstStyle/>
          <a:p>
            <a:pPr marL="0" indent="0" algn="just">
              <a:lnSpc>
                <a:spcPct val="100000"/>
              </a:lnSpc>
              <a:buNone/>
            </a:pPr>
            <a:endParaRPr lang="en-US" dirty="0"/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3200" dirty="0"/>
              <a:t>To emphasize the International avenue of Rotary Service and Friendship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en-US" sz="3200" dirty="0"/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3200" dirty="0"/>
              <a:t>To further international understanding and foster good will through greater understanding of the culture and traditions of another country</a:t>
            </a:r>
          </a:p>
        </p:txBody>
      </p:sp>
    </p:spTree>
    <p:extLst>
      <p:ext uri="{BB962C8B-B14F-4D97-AF65-F5344CB8AC3E}">
        <p14:creationId xmlns:p14="http://schemas.microsoft.com/office/powerpoint/2010/main" val="29510806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D8871-D306-2F44-AB2E-321BAB18B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Partnership Opportunities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5897A9-7996-0147-B06D-2300A28A56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8468" y="1825625"/>
            <a:ext cx="8384875" cy="4351338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3200" dirty="0"/>
              <a:t>Exchange project ideas and club program ideas</a:t>
            </a:r>
          </a:p>
          <a:p>
            <a:pPr>
              <a:spcAft>
                <a:spcPts val="1200"/>
              </a:spcAft>
            </a:pPr>
            <a:r>
              <a:rPr lang="en-US" sz="3200" dirty="0"/>
              <a:t>Participate in a Rotary Friendship Exchange</a:t>
            </a:r>
          </a:p>
          <a:p>
            <a:pPr>
              <a:spcAft>
                <a:spcPts val="1200"/>
              </a:spcAft>
            </a:pPr>
            <a:r>
              <a:rPr lang="en-US" sz="3200" dirty="0"/>
              <a:t>Undertake a joint international service project</a:t>
            </a:r>
          </a:p>
          <a:p>
            <a:pPr>
              <a:spcAft>
                <a:spcPts val="1200"/>
              </a:spcAft>
            </a:pPr>
            <a:r>
              <a:rPr lang="en-US" sz="3200" dirty="0"/>
              <a:t>Foster fellowship and service through vocational contacts with Rotarians in the same classifications</a:t>
            </a:r>
          </a:p>
        </p:txBody>
      </p:sp>
    </p:spTree>
    <p:extLst>
      <p:ext uri="{BB962C8B-B14F-4D97-AF65-F5344CB8AC3E}">
        <p14:creationId xmlns:p14="http://schemas.microsoft.com/office/powerpoint/2010/main" val="11384057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23588-A9E8-FF41-9519-6835E0954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15443"/>
          </a:xfrm>
        </p:spPr>
        <p:txBody>
          <a:bodyPr/>
          <a:lstStyle/>
          <a:p>
            <a:r>
              <a:rPr lang="en-US" b="1" dirty="0"/>
              <a:t>Why Twin with the Rotary Club of </a:t>
            </a:r>
            <a:r>
              <a:rPr lang="en-US" b="1" dirty="0" err="1"/>
              <a:t>Beyo</a:t>
            </a:r>
            <a:r>
              <a:rPr lang="tr-T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ğ</a:t>
            </a:r>
            <a:r>
              <a:rPr lang="en-US" b="1" dirty="0" err="1"/>
              <a:t>lu</a:t>
            </a:r>
            <a:r>
              <a:rPr lang="en-US" b="1" dirty="0"/>
              <a:t> 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5B4480-9466-FF43-B0EF-FBE203D5D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0568"/>
            <a:ext cx="10515600" cy="4954737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3200" dirty="0"/>
              <a:t>A geographical area of interest to some of our members</a:t>
            </a:r>
          </a:p>
          <a:p>
            <a:pPr>
              <a:spcAft>
                <a:spcPts val="1200"/>
              </a:spcAft>
            </a:pPr>
            <a:r>
              <a:rPr lang="en-US" sz="3200" dirty="0"/>
              <a:t>The </a:t>
            </a:r>
            <a:r>
              <a:rPr lang="en-US" sz="3200" dirty="0" err="1"/>
              <a:t>Beyo</a:t>
            </a:r>
            <a:r>
              <a:rPr lang="tr-TR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ğ</a:t>
            </a:r>
            <a:r>
              <a:rPr lang="en-US" sz="3200" dirty="0" err="1"/>
              <a:t>lu</a:t>
            </a:r>
            <a:r>
              <a:rPr lang="en-US" sz="3200" dirty="0"/>
              <a:t> Club is interested in working with an International Club and holding cultural exchanges</a:t>
            </a:r>
          </a:p>
          <a:p>
            <a:pPr>
              <a:spcAft>
                <a:spcPts val="1200"/>
              </a:spcAft>
            </a:pPr>
            <a:r>
              <a:rPr lang="en-US" sz="3200" dirty="0"/>
              <a:t>A member of our club was a member of the </a:t>
            </a:r>
            <a:r>
              <a:rPr lang="en-US" sz="3200" dirty="0" err="1"/>
              <a:t>Beyo</a:t>
            </a:r>
            <a:r>
              <a:rPr lang="tr-TR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ğ</a:t>
            </a:r>
            <a:r>
              <a:rPr lang="en-US" sz="3200" dirty="0" err="1"/>
              <a:t>lu</a:t>
            </a:r>
            <a:r>
              <a:rPr lang="en-US" sz="3200" dirty="0"/>
              <a:t> Club and is familiar with the current membership</a:t>
            </a:r>
          </a:p>
          <a:p>
            <a:pPr>
              <a:spcAft>
                <a:spcPts val="1200"/>
              </a:spcAft>
            </a:pPr>
            <a:r>
              <a:rPr lang="en-US" sz="3200" dirty="0"/>
              <a:t>Some similar projects-focus on Youth and Community:   STEM in secondary Schools, RYLA, and supporting student travel &amp; literacy</a:t>
            </a:r>
          </a:p>
        </p:txBody>
      </p:sp>
    </p:spTree>
    <p:extLst>
      <p:ext uri="{BB962C8B-B14F-4D97-AF65-F5344CB8AC3E}">
        <p14:creationId xmlns:p14="http://schemas.microsoft.com/office/powerpoint/2010/main" val="41019842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2FFEB2-A662-C642-BCA8-BA417CE81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Why Twin with the Rotary Club of </a:t>
            </a:r>
            <a:r>
              <a:rPr lang="en-US" b="1" dirty="0" err="1"/>
              <a:t>Beyo</a:t>
            </a:r>
            <a:r>
              <a:rPr lang="tr-T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ğ</a:t>
            </a:r>
            <a:r>
              <a:rPr lang="en-US" b="1" dirty="0" err="1"/>
              <a:t>lu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6DD0F0-91B5-5940-BAB4-4CAEDAF4AF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33599"/>
            <a:ext cx="10515600" cy="4043363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3200" dirty="0"/>
              <a:t>They have an interest in applying for a Global Grant, to work internationally and we have expertise in that area</a:t>
            </a:r>
          </a:p>
          <a:p>
            <a:pPr>
              <a:spcAft>
                <a:spcPts val="600"/>
              </a:spcAft>
            </a:pPr>
            <a:r>
              <a:rPr lang="en-US" sz="3200" dirty="0"/>
              <a:t>Similar Challenges – the need to increase membership and increase involvement with Rotary International</a:t>
            </a:r>
          </a:p>
          <a:p>
            <a:pPr>
              <a:spcAft>
                <a:spcPts val="600"/>
              </a:spcAft>
            </a:pPr>
            <a:r>
              <a:rPr lang="en-US" sz="3200" dirty="0"/>
              <a:t>We have met the President elect and share similar goals and outcomes for twinning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7040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393</TotalTime>
  <Words>669</Words>
  <Application>Microsoft Macintosh PowerPoint</Application>
  <PresentationFormat>Widescreen</PresentationFormat>
  <Paragraphs>80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Courier New</vt:lpstr>
      <vt:lpstr>Office Theme</vt:lpstr>
      <vt:lpstr>LINKING THE WORLD A new initiative to develop a Partnership with the Beyoğlu Rotary Club in Istanbul</vt:lpstr>
      <vt:lpstr>Beyoğlu Turkey</vt:lpstr>
      <vt:lpstr>PowerPoint Presentation</vt:lpstr>
      <vt:lpstr>PowerPoint Presentation</vt:lpstr>
      <vt:lpstr>PowerPoint Presentation</vt:lpstr>
      <vt:lpstr>Why Twinning ?</vt:lpstr>
      <vt:lpstr>Partnership Opportunities</vt:lpstr>
      <vt:lpstr>Why Twin with the Rotary Club of Beyoğlu ?</vt:lpstr>
      <vt:lpstr>Why Twin with the Rotary Club of Beyoğlu</vt:lpstr>
      <vt:lpstr>History of Beyoğlu Rotary Club</vt:lpstr>
      <vt:lpstr>Goals of the Beyoğlu Rotary Club</vt:lpstr>
      <vt:lpstr>Beyoğlu Community Services Projects</vt:lpstr>
      <vt:lpstr>Beyoglu Community Service Projects</vt:lpstr>
      <vt:lpstr>Beyoğlu Youth Services and Scholarships</vt:lpstr>
      <vt:lpstr>Beyoğlu International Services Committee</vt:lpstr>
      <vt:lpstr>Beyoğlu Rotary Foundation</vt:lpstr>
      <vt:lpstr>Obligations of Twinning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Goal – to develop a Partnership with the Beyoglu Rotary Club in Istanbul</dc:title>
  <dc:creator>Norma Davis</dc:creator>
  <cp:lastModifiedBy>Norma Davis</cp:lastModifiedBy>
  <cp:revision>18</cp:revision>
  <cp:lastPrinted>2019-01-15T03:22:11Z</cp:lastPrinted>
  <dcterms:created xsi:type="dcterms:W3CDTF">2019-01-14T20:26:44Z</dcterms:created>
  <dcterms:modified xsi:type="dcterms:W3CDTF">2019-01-15T17:06:20Z</dcterms:modified>
</cp:coreProperties>
</file>