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305" r:id="rId5"/>
    <p:sldId id="259" r:id="rId6"/>
    <p:sldId id="306" r:id="rId7"/>
    <p:sldId id="281" r:id="rId8"/>
    <p:sldId id="283" r:id="rId9"/>
    <p:sldId id="307" r:id="rId10"/>
    <p:sldId id="273" r:id="rId11"/>
    <p:sldId id="284" r:id="rId12"/>
    <p:sldId id="285" r:id="rId13"/>
    <p:sldId id="308" r:id="rId14"/>
    <p:sldId id="274" r:id="rId15"/>
    <p:sldId id="286" r:id="rId16"/>
    <p:sldId id="287" r:id="rId17"/>
    <p:sldId id="288" r:id="rId18"/>
    <p:sldId id="309" r:id="rId19"/>
    <p:sldId id="275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310" r:id="rId28"/>
    <p:sldId id="276" r:id="rId29"/>
    <p:sldId id="296" r:id="rId30"/>
    <p:sldId id="297" r:id="rId31"/>
    <p:sldId id="300" r:id="rId32"/>
    <p:sldId id="299" r:id="rId33"/>
    <p:sldId id="311" r:id="rId34"/>
    <p:sldId id="277" r:id="rId35"/>
    <p:sldId id="312" r:id="rId36"/>
    <p:sldId id="278" r:id="rId37"/>
    <p:sldId id="301" r:id="rId38"/>
    <p:sldId id="302" r:id="rId39"/>
    <p:sldId id="303" r:id="rId40"/>
    <p:sldId id="304" r:id="rId41"/>
    <p:sldId id="313" r:id="rId42"/>
    <p:sldId id="279" r:id="rId43"/>
    <p:sldId id="280" r:id="rId44"/>
    <p:sldId id="26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850" autoAdjust="0"/>
  </p:normalViewPr>
  <p:slideViewPr>
    <p:cSldViewPr snapToGrid="0">
      <p:cViewPr varScale="1">
        <p:scale>
          <a:sx n="71" d="100"/>
          <a:sy n="71" d="100"/>
        </p:scale>
        <p:origin x="10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8015-4865-4309-9EFD-55319106C74A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EDA87-7808-443B-8931-740CD39685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471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EDA87-7808-443B-8931-740CD396851E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245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EDA87-7808-443B-8931-740CD396851E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5632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EDA87-7808-443B-8931-740CD396851E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769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EDA87-7808-443B-8931-740CD396851E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6896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EDA87-7808-443B-8931-740CD396851E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7621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EDA87-7808-443B-8931-740CD396851E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522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6696-D959-60A9-ED89-1DDCE5010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DDFA9-D5C8-BD89-1650-4DA22F786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C80DA-628F-67AA-6172-BBF9082ED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5AD-178E-4137-83E5-D2672DF375F1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39450-F3F9-0865-E364-0567E91A4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9524-4921-3681-315D-3A97513C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E51-BDF0-436B-8AEC-4C6FD0564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813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DF9F6-8458-91B5-3716-4652C835E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21F3E-2727-DDE4-00BB-69C6101F7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4FF67-A2A9-B0F0-3CD0-8E25D07F7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5AD-178E-4137-83E5-D2672DF375F1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FF4F2-64CE-D4AD-44E8-DB5A26DCC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0E345-411D-F7D1-6A32-EE51E7E3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E51-BDF0-436B-8AEC-4C6FD0564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531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59F07E-F1F9-36DB-61A6-5EC4446B9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3BCDA-9274-3AF0-02C8-CC90D3C9C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B8391-1664-D0FB-64B8-20DAB8006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5AD-178E-4137-83E5-D2672DF375F1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291DD-0417-6061-C18E-0D89BE80F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9C38D-697F-09C6-9A62-920F817A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E51-BDF0-436B-8AEC-4C6FD0564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925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86C15-1CA2-96C8-0362-2D0B272A8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0882-F8BF-35EA-B5D7-2563FE89F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5B960-0969-9F01-8DC9-7B25980F9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5AD-178E-4137-83E5-D2672DF375F1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6E8FF-48F1-FC81-B635-16A2BD39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27AEB-B39C-25F0-8137-719C5CEB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E51-BDF0-436B-8AEC-4C6FD0564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148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579AE-9C3B-C7B6-110E-7E635D936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FA44C-34A9-C07E-824F-4F3C068F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7BC32-B8D4-2FC4-6F3E-D5B43D3D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5AD-178E-4137-83E5-D2672DF375F1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364EA-622E-6890-4308-4A0046B89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01FF-3448-70F7-4A6B-C9129BB2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E51-BDF0-436B-8AEC-4C6FD0564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935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27B7-ADA7-F9CA-05A2-D5145F74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98FB8-CB24-9680-6BF7-901D599DB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D7F8D-9132-6984-C287-5DC80C1C1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0C69B-B335-8195-7539-B681BEF6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5AD-178E-4137-83E5-D2672DF375F1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8D416-EDF0-82E9-B0E4-6EC48FFF7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96B35-DFB4-F8A6-E494-6EA4B4C6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E51-BDF0-436B-8AEC-4C6FD0564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66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693C5-A2EE-61F2-93D4-155C7E3EE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F8A80-CD31-5811-78E4-BEEF43F70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2E10B-9F91-C2B7-BDB5-8EF940ADC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D5E46A-4D0C-FE6C-23FF-6D67BB7A8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3984B-68E0-B882-099B-D71B6FA8E3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9FC137-3D47-99EA-32AF-674C5AFE4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5AD-178E-4137-83E5-D2672DF375F1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D0867-0920-8525-A851-A05AB04D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8256E2-49B4-27A1-0BA3-8757D09D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E51-BDF0-436B-8AEC-4C6FD0564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38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32433-BCAC-3473-9A65-DD226344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C5349-B902-73AD-BC50-C1E03B23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5AD-178E-4137-83E5-D2672DF375F1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54A28-B0A3-A566-321B-164F91FE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E200B-CC71-28B0-35B9-FE5F1EB7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E51-BDF0-436B-8AEC-4C6FD0564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036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16E604-3D43-62B4-F587-5BAFB70D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5AD-178E-4137-83E5-D2672DF375F1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8B867D-F7F4-19DB-56D5-D4D8CAFD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A9A5E-0903-6535-D666-59EF5FD6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E51-BDF0-436B-8AEC-4C6FD0564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725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F9E5A-99DA-71BB-EF81-27B7D066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6A5A-33C6-11CF-637D-665252BB2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25950-87E0-0F7F-393C-9299A0853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9CCBF-AD0F-FE6A-506D-372E6DC82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5AD-178E-4137-83E5-D2672DF375F1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758C2-52BD-B667-6DF8-6E35360F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AFC5F-F2EE-78AF-A41C-DA6E1AC3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E51-BDF0-436B-8AEC-4C6FD0564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61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451C-87A8-58C9-291D-3DF9214A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D4FD6-D435-FE43-7C56-9E1A4961C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6865E-DC3A-6885-9BF1-C940DD78C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E8665-7539-06C3-D2FD-F34AD79BE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5AD-178E-4137-83E5-D2672DF375F1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A28F3-B25D-FE94-5826-BD9C3147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883CD-FBD7-57D5-B413-EEC7B4B1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E51-BDF0-436B-8AEC-4C6FD0564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273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BB11C2-9F00-7E69-C5AB-E39422AF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7C4F-0295-EB70-6D71-06FFFAFCD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95824-3630-58B6-3C28-23BC1D91D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6255AD-178E-4137-83E5-D2672DF375F1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EC1B8-0334-4D24-7DC1-89D6FB37B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914C2-40EE-CAA0-2E19-3999E82B7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77FE51-BDF0-436B-8AEC-4C6FD0564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908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jrotary.c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jrotary.ca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jrotary.ca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ite.clubrunner.ca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-up of a logo">
            <a:extLst>
              <a:ext uri="{FF2B5EF4-FFF2-40B4-BE49-F238E27FC236}">
                <a16:creationId xmlns:a16="http://schemas.microsoft.com/office/drawing/2014/main" id="{69FB6011-E32B-B48F-EE16-A312B9354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8614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1002981" y="1607269"/>
            <a:ext cx="10728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How to Log In to the member area </a:t>
            </a:r>
          </a:p>
          <a:p>
            <a:pPr marL="342900" indent="-342900">
              <a:buAutoNum type="arabicPeriod"/>
            </a:pPr>
            <a:endParaRPr lang="en-CA" dirty="0"/>
          </a:p>
          <a:p>
            <a:r>
              <a:rPr lang="en-CA" dirty="0"/>
              <a:t>A . Navigate to Home Page … </a:t>
            </a:r>
            <a:r>
              <a:rPr lang="en-CA" dirty="0">
                <a:hlinkClick r:id="rId3"/>
              </a:rPr>
              <a:t>www.sjrotary.ca</a:t>
            </a:r>
            <a:endParaRPr lang="en-CA" dirty="0"/>
          </a:p>
          <a:p>
            <a:r>
              <a:rPr lang="en-CA" dirty="0"/>
              <a:t>B.  Click on Member Area in top right of page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86D15-49DD-9D1D-D4C7-175DE27647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536" b="84338"/>
          <a:stretch/>
        </p:blipFill>
        <p:spPr>
          <a:xfrm>
            <a:off x="679387" y="2996118"/>
            <a:ext cx="9966565" cy="24090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710C018-0F86-7E39-A422-36A9683BCA60}"/>
              </a:ext>
            </a:extLst>
          </p:cNvPr>
          <p:cNvSpPr/>
          <p:nvPr/>
        </p:nvSpPr>
        <p:spPr>
          <a:xfrm>
            <a:off x="9469120" y="2559779"/>
            <a:ext cx="1270000" cy="9358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3053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892950-E18B-E44D-3906-6CAFDB6533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421"/>
          <a:stretch/>
        </p:blipFill>
        <p:spPr>
          <a:xfrm>
            <a:off x="331351" y="2496287"/>
            <a:ext cx="6821289" cy="4768269"/>
          </a:xfrm>
          <a:prstGeom prst="rect">
            <a:avLst/>
          </a:prstGeom>
        </p:spPr>
      </p:pic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460057" y="1233444"/>
            <a:ext cx="10728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How to Log In to the member area </a:t>
            </a:r>
          </a:p>
          <a:p>
            <a:pPr marL="342900" indent="-342900">
              <a:buAutoNum type="arabicPeriod"/>
            </a:pPr>
            <a:endParaRPr lang="en-CA" dirty="0"/>
          </a:p>
          <a:p>
            <a:r>
              <a:rPr lang="en-CA" dirty="0"/>
              <a:t>A . Navigate to Home Page … </a:t>
            </a:r>
            <a:r>
              <a:rPr lang="en-CA" dirty="0">
                <a:hlinkClick r:id="rId4"/>
              </a:rPr>
              <a:t>www.sjrotary.ca</a:t>
            </a:r>
            <a:endParaRPr lang="en-CA" dirty="0"/>
          </a:p>
          <a:p>
            <a:r>
              <a:rPr lang="en-CA" dirty="0"/>
              <a:t>B.  Click on Member Area in top right of page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10C018-0F86-7E39-A422-36A9683BCA60}"/>
              </a:ext>
            </a:extLst>
          </p:cNvPr>
          <p:cNvSpPr/>
          <p:nvPr/>
        </p:nvSpPr>
        <p:spPr>
          <a:xfrm>
            <a:off x="3769360" y="4190004"/>
            <a:ext cx="3383280" cy="16824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2A0BF-1672-97FE-CD33-888D4AC569D4}"/>
              </a:ext>
            </a:extLst>
          </p:cNvPr>
          <p:cNvSpPr txBox="1"/>
          <p:nvPr/>
        </p:nvSpPr>
        <p:spPr>
          <a:xfrm>
            <a:off x="7613769" y="2059950"/>
            <a:ext cx="4246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Username:   </a:t>
            </a:r>
            <a:r>
              <a:rPr lang="en-CA" dirty="0"/>
              <a:t>The primary email address in your profile</a:t>
            </a:r>
          </a:p>
          <a:p>
            <a:endParaRPr lang="en-CA" dirty="0"/>
          </a:p>
          <a:p>
            <a:r>
              <a:rPr lang="en-CA" b="1" dirty="0"/>
              <a:t>Password:   </a:t>
            </a:r>
            <a:r>
              <a:rPr lang="en-CA" dirty="0"/>
              <a:t>A unique password that was assigned originally when you were set up as a new member.</a:t>
            </a:r>
          </a:p>
          <a:p>
            <a:endParaRPr lang="en-CA" dirty="0"/>
          </a:p>
          <a:p>
            <a:r>
              <a:rPr lang="en-CA" dirty="0"/>
              <a:t>Use forgot username and forgot password if you cannot remember</a:t>
            </a:r>
          </a:p>
          <a:p>
            <a:endParaRPr lang="en-CA" dirty="0"/>
          </a:p>
          <a:p>
            <a:r>
              <a:rPr lang="en-CA" dirty="0"/>
              <a:t>You will be sent information to help you login  - then you can reset your password.</a:t>
            </a:r>
          </a:p>
          <a:p>
            <a:endParaRPr lang="en-CA" dirty="0"/>
          </a:p>
          <a:p>
            <a:r>
              <a:rPr lang="en-CA" dirty="0"/>
              <a:t>NOTE: your username and password are the same for all Rotary International sites ( Rotary Club Central &amp; My Rotary)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063478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D5A7CB-4948-8FAC-3059-1CE326F169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776" t="14257" r="4867"/>
          <a:stretch/>
        </p:blipFill>
        <p:spPr>
          <a:xfrm>
            <a:off x="1618812" y="2865120"/>
            <a:ext cx="4053326" cy="3992880"/>
          </a:xfrm>
          <a:prstGeom prst="rect">
            <a:avLst/>
          </a:prstGeom>
        </p:spPr>
      </p:pic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460057" y="1233444"/>
            <a:ext cx="10728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How to Log In to the member area </a:t>
            </a:r>
          </a:p>
          <a:p>
            <a:pPr marL="342900" indent="-342900">
              <a:buAutoNum type="arabicPeriod"/>
            </a:pPr>
            <a:endParaRPr lang="en-CA" dirty="0"/>
          </a:p>
          <a:p>
            <a:r>
              <a:rPr lang="en-CA" dirty="0"/>
              <a:t>A . Navigate to Home Page … </a:t>
            </a:r>
            <a:r>
              <a:rPr lang="en-CA" dirty="0">
                <a:hlinkClick r:id="rId4"/>
              </a:rPr>
              <a:t>www.sjrotary.ca</a:t>
            </a:r>
            <a:endParaRPr lang="en-CA" dirty="0"/>
          </a:p>
          <a:p>
            <a:r>
              <a:rPr lang="en-CA" dirty="0"/>
              <a:t>B.  Click on Member Area in top right of page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10C018-0F86-7E39-A422-36A9683BCA60}"/>
              </a:ext>
            </a:extLst>
          </p:cNvPr>
          <p:cNvSpPr/>
          <p:nvPr/>
        </p:nvSpPr>
        <p:spPr>
          <a:xfrm>
            <a:off x="2052320" y="5346690"/>
            <a:ext cx="1300480" cy="863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2A0BF-1672-97FE-CD33-888D4AC569D4}"/>
              </a:ext>
            </a:extLst>
          </p:cNvPr>
          <p:cNvSpPr txBox="1"/>
          <p:nvPr/>
        </p:nvSpPr>
        <p:spPr>
          <a:xfrm>
            <a:off x="6685280" y="2431243"/>
            <a:ext cx="424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Tips &amp; Tricks: </a:t>
            </a:r>
          </a:p>
          <a:p>
            <a:endParaRPr lang="en-CA" b="1" dirty="0"/>
          </a:p>
          <a:p>
            <a:r>
              <a:rPr lang="en-CA" b="1" dirty="0"/>
              <a:t>Click the KEEP ME LOGGED IN box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F73DD7-4D42-FDE3-2194-6CBE1F5762A2}"/>
              </a:ext>
            </a:extLst>
          </p:cNvPr>
          <p:cNvCxnSpPr/>
          <p:nvPr/>
        </p:nvCxnSpPr>
        <p:spPr>
          <a:xfrm flipH="1">
            <a:off x="3352800" y="3429000"/>
            <a:ext cx="4389120" cy="2098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456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2657136" y="2890391"/>
            <a:ext cx="10728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How to update your Profile </a:t>
            </a:r>
          </a:p>
          <a:p>
            <a:pPr marL="342900" indent="-342900">
              <a:buAutoNum type="arabicPeriod"/>
            </a:pP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1958497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623943" y="1156305"/>
            <a:ext cx="10728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CA" dirty="0"/>
          </a:p>
          <a:p>
            <a:r>
              <a:rPr lang="en-CA" b="1" dirty="0"/>
              <a:t>How to update your Profile </a:t>
            </a:r>
          </a:p>
          <a:p>
            <a:pPr marL="342900" indent="-342900">
              <a:buAutoNum type="arabicPeriod"/>
            </a:pP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71035C-E19A-237B-5FD6-E2BF68A94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78" y="2316480"/>
            <a:ext cx="6835392" cy="406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439DCA-8963-43CD-091D-EA19A542FF18}"/>
              </a:ext>
            </a:extLst>
          </p:cNvPr>
          <p:cNvSpPr txBox="1"/>
          <p:nvPr/>
        </p:nvSpPr>
        <p:spPr>
          <a:xfrm>
            <a:off x="8077200" y="2479040"/>
            <a:ext cx="40010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Once in the member area </a:t>
            </a:r>
          </a:p>
          <a:p>
            <a:endParaRPr lang="en-CA" dirty="0"/>
          </a:p>
          <a:p>
            <a:r>
              <a:rPr lang="en-CA" dirty="0"/>
              <a:t>MEMBERS :</a:t>
            </a:r>
          </a:p>
          <a:p>
            <a:r>
              <a:rPr lang="en-CA" dirty="0"/>
              <a:t>Click on the  </a:t>
            </a:r>
            <a:r>
              <a:rPr lang="en-CA" b="1" dirty="0"/>
              <a:t>EDIT MY PROFILE  </a:t>
            </a:r>
            <a:r>
              <a:rPr lang="en-CA" dirty="0"/>
              <a:t>button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4CE095-0CC1-A7EC-94AB-3675848CEDD8}"/>
              </a:ext>
            </a:extLst>
          </p:cNvPr>
          <p:cNvSpPr/>
          <p:nvPr/>
        </p:nvSpPr>
        <p:spPr>
          <a:xfrm>
            <a:off x="1270000" y="4466550"/>
            <a:ext cx="1300480" cy="863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5FC778-B3A7-7DB9-3B9C-8D64160E8506}"/>
              </a:ext>
            </a:extLst>
          </p:cNvPr>
          <p:cNvCxnSpPr>
            <a:cxnSpLocks/>
          </p:cNvCxnSpPr>
          <p:nvPr/>
        </p:nvCxnSpPr>
        <p:spPr>
          <a:xfrm flipH="1">
            <a:off x="2570480" y="3582269"/>
            <a:ext cx="5506720" cy="10784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973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61775F-06F5-581B-D74B-DDC82F4E5D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49" b="39323"/>
          <a:stretch/>
        </p:blipFill>
        <p:spPr>
          <a:xfrm>
            <a:off x="460057" y="2059950"/>
            <a:ext cx="8480743" cy="4161238"/>
          </a:xfrm>
          <a:prstGeom prst="rect">
            <a:avLst/>
          </a:prstGeom>
        </p:spPr>
      </p:pic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731519" y="1136620"/>
            <a:ext cx="10728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CA" dirty="0"/>
          </a:p>
          <a:p>
            <a:r>
              <a:rPr lang="en-CA" dirty="0"/>
              <a:t>How to update your Profile </a:t>
            </a:r>
          </a:p>
          <a:p>
            <a:pPr marL="342900" indent="-342900">
              <a:buAutoNum type="arabicPeriod"/>
            </a:pP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39DCA-8963-43CD-091D-EA19A542FF18}"/>
              </a:ext>
            </a:extLst>
          </p:cNvPr>
          <p:cNvSpPr txBox="1"/>
          <p:nvPr/>
        </p:nvSpPr>
        <p:spPr>
          <a:xfrm>
            <a:off x="7333466" y="3407380"/>
            <a:ext cx="45032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Once in the member area :</a:t>
            </a:r>
          </a:p>
          <a:p>
            <a:endParaRPr lang="en-CA" dirty="0"/>
          </a:p>
          <a:p>
            <a:r>
              <a:rPr lang="en-CA" dirty="0"/>
              <a:t>ADMINS/EDITORS/DIRECTORS:</a:t>
            </a:r>
          </a:p>
          <a:p>
            <a:endParaRPr lang="en-CA" dirty="0"/>
          </a:p>
          <a:p>
            <a:r>
              <a:rPr lang="en-CA" dirty="0"/>
              <a:t>Click on </a:t>
            </a:r>
            <a:r>
              <a:rPr lang="en-CA" b="1" dirty="0"/>
              <a:t>MY CLUBRUNNER </a:t>
            </a:r>
            <a:r>
              <a:rPr lang="en-CA" dirty="0"/>
              <a:t>in the menu bar</a:t>
            </a:r>
          </a:p>
          <a:p>
            <a:r>
              <a:rPr lang="en-CA" dirty="0"/>
              <a:t>then </a:t>
            </a:r>
            <a:r>
              <a:rPr lang="en-CA" b="1" dirty="0"/>
              <a:t>MY PROFILE </a:t>
            </a:r>
            <a:r>
              <a:rPr lang="en-CA" dirty="0"/>
              <a:t>in the sub menu bar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4CE095-0CC1-A7EC-94AB-3675848CEDD8}"/>
              </a:ext>
            </a:extLst>
          </p:cNvPr>
          <p:cNvSpPr/>
          <p:nvPr/>
        </p:nvSpPr>
        <p:spPr>
          <a:xfrm>
            <a:off x="1056640" y="2188742"/>
            <a:ext cx="774516" cy="863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5FC778-B3A7-7DB9-3B9C-8D64160E8506}"/>
              </a:ext>
            </a:extLst>
          </p:cNvPr>
          <p:cNvCxnSpPr>
            <a:cxnSpLocks/>
          </p:cNvCxnSpPr>
          <p:nvPr/>
        </p:nvCxnSpPr>
        <p:spPr>
          <a:xfrm flipH="1" flipV="1">
            <a:off x="1760036" y="2773102"/>
            <a:ext cx="5430368" cy="22931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0242365-02AF-9DF7-7447-5CBD1A77EB2B}"/>
              </a:ext>
            </a:extLst>
          </p:cNvPr>
          <p:cNvSpPr/>
          <p:nvPr/>
        </p:nvSpPr>
        <p:spPr>
          <a:xfrm>
            <a:off x="460057" y="2565400"/>
            <a:ext cx="774516" cy="863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309EDD-C9F6-B425-0546-5BA9648D3D9D}"/>
              </a:ext>
            </a:extLst>
          </p:cNvPr>
          <p:cNvCxnSpPr>
            <a:cxnSpLocks/>
          </p:cNvCxnSpPr>
          <p:nvPr/>
        </p:nvCxnSpPr>
        <p:spPr>
          <a:xfrm flipH="1" flipV="1">
            <a:off x="1056640" y="3407380"/>
            <a:ext cx="6286164" cy="18112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681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CF67A13-414B-85B9-8039-271FED138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006" y="5733101"/>
            <a:ext cx="1076475" cy="800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60418-EFE5-8E2F-B8C6-A90AA3E28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302" y="2660261"/>
            <a:ext cx="10352512" cy="3221759"/>
          </a:xfrm>
          <a:prstGeom prst="rect">
            <a:avLst/>
          </a:prstGeom>
        </p:spPr>
      </p:pic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731519" y="1136620"/>
            <a:ext cx="10728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How to update your Profile </a:t>
            </a:r>
          </a:p>
          <a:p>
            <a:pPr marL="342900" indent="-342900">
              <a:buAutoNum type="arabicPeriod"/>
            </a:pPr>
            <a:endParaRPr lang="en-CA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4CE095-0CC1-A7EC-94AB-3675848CEDD8}"/>
              </a:ext>
            </a:extLst>
          </p:cNvPr>
          <p:cNvSpPr/>
          <p:nvPr/>
        </p:nvSpPr>
        <p:spPr>
          <a:xfrm>
            <a:off x="10870734" y="5855580"/>
            <a:ext cx="774516" cy="863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5FC778-B3A7-7DB9-3B9C-8D64160E8506}"/>
              </a:ext>
            </a:extLst>
          </p:cNvPr>
          <p:cNvCxnSpPr>
            <a:cxnSpLocks/>
          </p:cNvCxnSpPr>
          <p:nvPr/>
        </p:nvCxnSpPr>
        <p:spPr>
          <a:xfrm>
            <a:off x="9055159" y="2228461"/>
            <a:ext cx="2000343" cy="36138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37806FC-C3A5-B458-95E1-3788FC97917C}"/>
              </a:ext>
            </a:extLst>
          </p:cNvPr>
          <p:cNvSpPr txBox="1"/>
          <p:nvPr/>
        </p:nvSpPr>
        <p:spPr>
          <a:xfrm>
            <a:off x="1012685" y="1845902"/>
            <a:ext cx="908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Simply Click on EDIT button , enter the changes, and when complete, click on SAVE button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FDBCD8B-074B-06A8-F8D6-6A490E67A8A0}"/>
              </a:ext>
            </a:extLst>
          </p:cNvPr>
          <p:cNvSpPr/>
          <p:nvPr/>
        </p:nvSpPr>
        <p:spPr>
          <a:xfrm>
            <a:off x="11073223" y="4379478"/>
            <a:ext cx="774516" cy="863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741EE48F-978B-729E-F98D-959440B074F5}"/>
              </a:ext>
            </a:extLst>
          </p:cNvPr>
          <p:cNvCxnSpPr>
            <a:cxnSpLocks/>
          </p:cNvCxnSpPr>
          <p:nvPr/>
        </p:nvCxnSpPr>
        <p:spPr>
          <a:xfrm>
            <a:off x="2875280" y="2324722"/>
            <a:ext cx="8064684" cy="2576602"/>
          </a:xfrm>
          <a:prstGeom prst="bentConnector3">
            <a:avLst>
              <a:gd name="adj1" fmla="val -77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489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731519" y="1136620"/>
            <a:ext cx="10728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CA" dirty="0"/>
          </a:p>
          <a:p>
            <a:r>
              <a:rPr lang="en-CA" dirty="0"/>
              <a:t>How to update your Profile </a:t>
            </a:r>
          </a:p>
          <a:p>
            <a:pPr marL="342900" indent="-342900">
              <a:buAutoNum type="arabicPeriod"/>
            </a:pPr>
            <a:endParaRPr lang="en-C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7806FC-C3A5-B458-95E1-3788FC97917C}"/>
              </a:ext>
            </a:extLst>
          </p:cNvPr>
          <p:cNvSpPr txBox="1"/>
          <p:nvPr/>
        </p:nvSpPr>
        <p:spPr>
          <a:xfrm>
            <a:off x="1022845" y="1875284"/>
            <a:ext cx="578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To Change Password (note : You will need old password)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3B1E9D-48F7-2655-05EC-F94F0279C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9" y="2244616"/>
            <a:ext cx="10119361" cy="448134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8298219-456E-9B24-2F62-F7754F700293}"/>
              </a:ext>
            </a:extLst>
          </p:cNvPr>
          <p:cNvSpPr/>
          <p:nvPr/>
        </p:nvSpPr>
        <p:spPr>
          <a:xfrm>
            <a:off x="8421462" y="5577840"/>
            <a:ext cx="1494698" cy="863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13C7C3-9432-1960-1ECC-1F6F8E8243BD}"/>
              </a:ext>
            </a:extLst>
          </p:cNvPr>
          <p:cNvCxnSpPr>
            <a:cxnSpLocks/>
          </p:cNvCxnSpPr>
          <p:nvPr/>
        </p:nvCxnSpPr>
        <p:spPr>
          <a:xfrm>
            <a:off x="6567496" y="2282189"/>
            <a:ext cx="2129464" cy="32956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234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1925616" y="2844225"/>
            <a:ext cx="10728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How to use </a:t>
            </a:r>
            <a:r>
              <a:rPr lang="en-CA" sz="3200" b="1" dirty="0" err="1"/>
              <a:t>Clubrunner</a:t>
            </a:r>
            <a:r>
              <a:rPr lang="en-CA" sz="3200" b="1" dirty="0"/>
              <a:t> Email Service</a:t>
            </a:r>
          </a:p>
        </p:txBody>
      </p:sp>
    </p:spTree>
    <p:extLst>
      <p:ext uri="{BB962C8B-B14F-4D97-AF65-F5344CB8AC3E}">
        <p14:creationId xmlns:p14="http://schemas.microsoft.com/office/powerpoint/2010/main" val="3306366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338136" y="972568"/>
            <a:ext cx="10728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CA" dirty="0"/>
          </a:p>
          <a:p>
            <a:r>
              <a:rPr lang="en-CA" dirty="0"/>
              <a:t>How to use </a:t>
            </a:r>
            <a:r>
              <a:rPr lang="en-CA" dirty="0" err="1"/>
              <a:t>Clubrunner</a:t>
            </a:r>
            <a:r>
              <a:rPr lang="en-CA" dirty="0"/>
              <a:t> Email Service  - </a:t>
            </a:r>
            <a:r>
              <a:rPr lang="en-CA" b="1" dirty="0"/>
              <a:t>OPEN THE EMAIL MENU </a:t>
            </a:r>
          </a:p>
          <a:p>
            <a:r>
              <a:rPr lang="en-CA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DFA25D-1CF5-65FF-5850-ED3495367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74" y="2446912"/>
            <a:ext cx="5077144" cy="4398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1B0B6B-F661-F0BC-6584-F10D316F6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281" y="2291106"/>
            <a:ext cx="4717039" cy="45668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9EB04B-3B19-5B11-7BFF-B4243446C8FE}"/>
              </a:ext>
            </a:extLst>
          </p:cNvPr>
          <p:cNvSpPr txBox="1"/>
          <p:nvPr/>
        </p:nvSpPr>
        <p:spPr>
          <a:xfrm>
            <a:off x="338136" y="1842280"/>
            <a:ext cx="1606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For Members: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B39D69-4578-1655-7E11-3188392D8990}"/>
              </a:ext>
            </a:extLst>
          </p:cNvPr>
          <p:cNvSpPr txBox="1"/>
          <p:nvPr/>
        </p:nvSpPr>
        <p:spPr>
          <a:xfrm>
            <a:off x="6306561" y="17932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For ADMINS/EDITORS/DIRECTORS: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965112-9BB0-1846-16E0-EEA00862281C}"/>
              </a:ext>
            </a:extLst>
          </p:cNvPr>
          <p:cNvSpPr/>
          <p:nvPr/>
        </p:nvSpPr>
        <p:spPr>
          <a:xfrm>
            <a:off x="2424377" y="5550896"/>
            <a:ext cx="1494698" cy="9042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A226B3-6121-616B-C900-670F19B666C8}"/>
              </a:ext>
            </a:extLst>
          </p:cNvPr>
          <p:cNvCxnSpPr>
            <a:cxnSpLocks/>
          </p:cNvCxnSpPr>
          <p:nvPr/>
        </p:nvCxnSpPr>
        <p:spPr>
          <a:xfrm>
            <a:off x="1616149" y="2220756"/>
            <a:ext cx="1083726" cy="33707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F8CE26F-8612-6F1C-F524-6EE5E99313A4}"/>
              </a:ext>
            </a:extLst>
          </p:cNvPr>
          <p:cNvSpPr/>
          <p:nvPr/>
        </p:nvSpPr>
        <p:spPr>
          <a:xfrm>
            <a:off x="6306561" y="6082275"/>
            <a:ext cx="1494698" cy="9042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1B9AE7-7DAF-8C19-7551-0DC8CBADC07D}"/>
              </a:ext>
            </a:extLst>
          </p:cNvPr>
          <p:cNvCxnSpPr>
            <a:cxnSpLocks/>
          </p:cNvCxnSpPr>
          <p:nvPr/>
        </p:nvCxnSpPr>
        <p:spPr>
          <a:xfrm flipH="1">
            <a:off x="6582059" y="2073716"/>
            <a:ext cx="3380648" cy="40491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99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72C9FE2A-9AD2-106E-152C-430FE2032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CECF70-CE91-2A19-6503-FBF3CBB97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399" y="1439698"/>
            <a:ext cx="8328521" cy="52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5583A7-E311-6CFD-C1B7-9E48DC03AAC3}"/>
              </a:ext>
            </a:extLst>
          </p:cNvPr>
          <p:cNvSpPr txBox="1"/>
          <p:nvPr/>
        </p:nvSpPr>
        <p:spPr>
          <a:xfrm>
            <a:off x="183896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How to Use </a:t>
            </a:r>
            <a:r>
              <a:rPr lang="en-CA" sz="2800" b="1" dirty="0" err="1"/>
              <a:t>Clubrunner</a:t>
            </a:r>
            <a:r>
              <a:rPr lang="en-CA" sz="2800" b="1" dirty="0"/>
              <a:t> Effectively </a:t>
            </a:r>
          </a:p>
        </p:txBody>
      </p:sp>
    </p:spTree>
    <p:extLst>
      <p:ext uri="{BB962C8B-B14F-4D97-AF65-F5344CB8AC3E}">
        <p14:creationId xmlns:p14="http://schemas.microsoft.com/office/powerpoint/2010/main" val="1488400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D30753-91E3-C5E1-5DBF-F5FB69AD5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7" y="2291335"/>
            <a:ext cx="11192540" cy="3259561"/>
          </a:xfrm>
          <a:prstGeom prst="rect">
            <a:avLst/>
          </a:prstGeom>
        </p:spPr>
      </p:pic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338136" y="962364"/>
            <a:ext cx="10728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CA" dirty="0"/>
          </a:p>
          <a:p>
            <a:r>
              <a:rPr lang="en-CA" dirty="0"/>
              <a:t>How to use </a:t>
            </a:r>
            <a:r>
              <a:rPr lang="en-CA" dirty="0" err="1"/>
              <a:t>Clubrunner</a:t>
            </a:r>
            <a:r>
              <a:rPr lang="en-CA" dirty="0"/>
              <a:t> Email Service </a:t>
            </a:r>
          </a:p>
          <a:p>
            <a:r>
              <a:rPr lang="en-CA" dirty="0"/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965112-9BB0-1846-16E0-EEA00862281C}"/>
              </a:ext>
            </a:extLst>
          </p:cNvPr>
          <p:cNvSpPr/>
          <p:nvPr/>
        </p:nvSpPr>
        <p:spPr>
          <a:xfrm>
            <a:off x="9934132" y="3182818"/>
            <a:ext cx="1494698" cy="9042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1B9AE7-7DAF-8C19-7551-0DC8CBADC07D}"/>
              </a:ext>
            </a:extLst>
          </p:cNvPr>
          <p:cNvCxnSpPr>
            <a:cxnSpLocks/>
          </p:cNvCxnSpPr>
          <p:nvPr/>
        </p:nvCxnSpPr>
        <p:spPr>
          <a:xfrm>
            <a:off x="5252484" y="2083981"/>
            <a:ext cx="4784651" cy="13792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57BEB31-A2CD-F043-823E-0CF7D445779C}"/>
              </a:ext>
            </a:extLst>
          </p:cNvPr>
          <p:cNvSpPr txBox="1"/>
          <p:nvPr/>
        </p:nvSpPr>
        <p:spPr>
          <a:xfrm flipH="1">
            <a:off x="2617368" y="1723716"/>
            <a:ext cx="444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TO COMPOSE AN EMAIL </a:t>
            </a:r>
          </a:p>
        </p:txBody>
      </p:sp>
    </p:spTree>
    <p:extLst>
      <p:ext uri="{BB962C8B-B14F-4D97-AF65-F5344CB8AC3E}">
        <p14:creationId xmlns:p14="http://schemas.microsoft.com/office/powerpoint/2010/main" val="358018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D30753-91E3-C5E1-5DBF-F5FB69AD5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7" y="2291335"/>
            <a:ext cx="11192540" cy="3259561"/>
          </a:xfrm>
          <a:prstGeom prst="rect">
            <a:avLst/>
          </a:prstGeom>
        </p:spPr>
      </p:pic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338136" y="962364"/>
            <a:ext cx="10728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CA" dirty="0"/>
          </a:p>
          <a:p>
            <a:r>
              <a:rPr lang="en-CA" dirty="0"/>
              <a:t>How to use </a:t>
            </a:r>
            <a:r>
              <a:rPr lang="en-CA" dirty="0" err="1"/>
              <a:t>Clubrunner</a:t>
            </a:r>
            <a:r>
              <a:rPr lang="en-CA" dirty="0"/>
              <a:t> Email Service </a:t>
            </a:r>
          </a:p>
          <a:p>
            <a:r>
              <a:rPr lang="en-CA" dirty="0"/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965112-9BB0-1846-16E0-EEA00862281C}"/>
              </a:ext>
            </a:extLst>
          </p:cNvPr>
          <p:cNvSpPr/>
          <p:nvPr/>
        </p:nvSpPr>
        <p:spPr>
          <a:xfrm>
            <a:off x="9934132" y="3182818"/>
            <a:ext cx="1494698" cy="9042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1B9AE7-7DAF-8C19-7551-0DC8CBADC07D}"/>
              </a:ext>
            </a:extLst>
          </p:cNvPr>
          <p:cNvCxnSpPr>
            <a:cxnSpLocks/>
          </p:cNvCxnSpPr>
          <p:nvPr/>
        </p:nvCxnSpPr>
        <p:spPr>
          <a:xfrm>
            <a:off x="5252484" y="2083981"/>
            <a:ext cx="4784651" cy="13792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57BEB31-A2CD-F043-823E-0CF7D445779C}"/>
              </a:ext>
            </a:extLst>
          </p:cNvPr>
          <p:cNvSpPr txBox="1"/>
          <p:nvPr/>
        </p:nvSpPr>
        <p:spPr>
          <a:xfrm flipH="1">
            <a:off x="2617368" y="1723716"/>
            <a:ext cx="444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TO COMPOSE AN EMAIL </a:t>
            </a:r>
          </a:p>
        </p:txBody>
      </p:sp>
    </p:spTree>
    <p:extLst>
      <p:ext uri="{BB962C8B-B14F-4D97-AF65-F5344CB8AC3E}">
        <p14:creationId xmlns:p14="http://schemas.microsoft.com/office/powerpoint/2010/main" val="1933424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86750F-2EC4-570C-D789-3A32CFA0E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70" y="2425239"/>
            <a:ext cx="10922000" cy="5224114"/>
          </a:xfrm>
          <a:prstGeom prst="rect">
            <a:avLst/>
          </a:prstGeom>
        </p:spPr>
      </p:pic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338136" y="974153"/>
            <a:ext cx="10728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CA" dirty="0"/>
          </a:p>
          <a:p>
            <a:r>
              <a:rPr lang="en-CA" dirty="0"/>
              <a:t>How to use </a:t>
            </a:r>
            <a:r>
              <a:rPr lang="en-CA" dirty="0" err="1"/>
              <a:t>Clubrunner</a:t>
            </a:r>
            <a:r>
              <a:rPr lang="en-CA" dirty="0"/>
              <a:t> Email Service </a:t>
            </a:r>
          </a:p>
          <a:p>
            <a:r>
              <a:rPr lang="en-CA" dirty="0"/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965112-9BB0-1846-16E0-EEA00862281C}"/>
              </a:ext>
            </a:extLst>
          </p:cNvPr>
          <p:cNvSpPr/>
          <p:nvPr/>
        </p:nvSpPr>
        <p:spPr>
          <a:xfrm>
            <a:off x="1084772" y="4070248"/>
            <a:ext cx="1494698" cy="9042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1B9AE7-7DAF-8C19-7551-0DC8CBADC07D}"/>
              </a:ext>
            </a:extLst>
          </p:cNvPr>
          <p:cNvCxnSpPr>
            <a:cxnSpLocks/>
          </p:cNvCxnSpPr>
          <p:nvPr/>
        </p:nvCxnSpPr>
        <p:spPr>
          <a:xfrm flipH="1">
            <a:off x="2100231" y="1885694"/>
            <a:ext cx="1303369" cy="21845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57BEB31-A2CD-F043-823E-0CF7D445779C}"/>
              </a:ext>
            </a:extLst>
          </p:cNvPr>
          <p:cNvSpPr txBox="1"/>
          <p:nvPr/>
        </p:nvSpPr>
        <p:spPr>
          <a:xfrm flipH="1">
            <a:off x="595765" y="1701028"/>
            <a:ext cx="444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– SELECT RECIPIENTS </a:t>
            </a:r>
          </a:p>
        </p:txBody>
      </p:sp>
    </p:spTree>
    <p:extLst>
      <p:ext uri="{BB962C8B-B14F-4D97-AF65-F5344CB8AC3E}">
        <p14:creationId xmlns:p14="http://schemas.microsoft.com/office/powerpoint/2010/main" val="1507041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86750F-2EC4-570C-D789-3A32CFA0EE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01" b="17739"/>
          <a:stretch/>
        </p:blipFill>
        <p:spPr>
          <a:xfrm>
            <a:off x="809943" y="2357387"/>
            <a:ext cx="10823589" cy="4297413"/>
          </a:xfrm>
          <a:prstGeom prst="rect">
            <a:avLst/>
          </a:prstGeom>
        </p:spPr>
      </p:pic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348296" y="1004633"/>
            <a:ext cx="10728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CA" dirty="0"/>
          </a:p>
          <a:p>
            <a:r>
              <a:rPr lang="en-CA" dirty="0"/>
              <a:t>How to use </a:t>
            </a:r>
            <a:r>
              <a:rPr lang="en-CA" dirty="0" err="1"/>
              <a:t>Clubrunner</a:t>
            </a:r>
            <a:r>
              <a:rPr lang="en-CA" dirty="0"/>
              <a:t> Email Service </a:t>
            </a:r>
          </a:p>
          <a:p>
            <a:r>
              <a:rPr lang="en-CA" dirty="0"/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965112-9BB0-1846-16E0-EEA00862281C}"/>
              </a:ext>
            </a:extLst>
          </p:cNvPr>
          <p:cNvSpPr/>
          <p:nvPr/>
        </p:nvSpPr>
        <p:spPr>
          <a:xfrm>
            <a:off x="1084772" y="4070248"/>
            <a:ext cx="1160049" cy="6463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1B9AE7-7DAF-8C19-7551-0DC8CBADC07D}"/>
              </a:ext>
            </a:extLst>
          </p:cNvPr>
          <p:cNvCxnSpPr>
            <a:cxnSpLocks/>
          </p:cNvCxnSpPr>
          <p:nvPr/>
        </p:nvCxnSpPr>
        <p:spPr>
          <a:xfrm>
            <a:off x="665353" y="2442653"/>
            <a:ext cx="1434878" cy="16275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57BEB31-A2CD-F043-823E-0CF7D445779C}"/>
              </a:ext>
            </a:extLst>
          </p:cNvPr>
          <p:cNvSpPr txBox="1"/>
          <p:nvPr/>
        </p:nvSpPr>
        <p:spPr>
          <a:xfrm flipH="1">
            <a:off x="558468" y="1716100"/>
            <a:ext cx="10089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1</a:t>
            </a:r>
            <a:r>
              <a:rPr lang="en-CA" b="1" baseline="30000" dirty="0"/>
              <a:t>ST</a:t>
            </a:r>
            <a:r>
              <a:rPr lang="en-CA" b="1" dirty="0"/>
              <a:t> – SELECT RECIPIENTS       </a:t>
            </a:r>
            <a:r>
              <a:rPr lang="en-CA" dirty="0"/>
              <a:t>USE “EXPAND” TO SELECT SPECIFIC PEOPLE TO RECEIVE MESSAGE – OR CHECK A BOX TO SEND EMAIL TO EVERYONE IN THAT BOX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0FF475-0316-5DF9-690A-AAE82B6E6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106" y="2463091"/>
            <a:ext cx="3938525" cy="437139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22E67E-163E-71CB-78AB-BCA9A8F37CA6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2244821" y="2689911"/>
            <a:ext cx="2675011" cy="17035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61CD8D-C1E8-EB96-9643-F7F620073F3C}"/>
              </a:ext>
            </a:extLst>
          </p:cNvPr>
          <p:cNvCxnSpPr>
            <a:cxnSpLocks/>
          </p:cNvCxnSpPr>
          <p:nvPr/>
        </p:nvCxnSpPr>
        <p:spPr>
          <a:xfrm>
            <a:off x="2316480" y="4393413"/>
            <a:ext cx="2722880" cy="21394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091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09FE59-5685-ED43-17CA-E81577750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689" y="1409094"/>
            <a:ext cx="7003310" cy="4529891"/>
          </a:xfrm>
          <a:prstGeom prst="rect">
            <a:avLst/>
          </a:prstGeom>
        </p:spPr>
      </p:pic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460057" y="792770"/>
            <a:ext cx="10728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CA" dirty="0"/>
          </a:p>
          <a:p>
            <a:r>
              <a:rPr lang="en-CA" dirty="0"/>
              <a:t>How to use </a:t>
            </a:r>
            <a:r>
              <a:rPr lang="en-CA" dirty="0" err="1"/>
              <a:t>Clubrunner</a:t>
            </a:r>
            <a:r>
              <a:rPr lang="en-CA" dirty="0"/>
              <a:t> Email Service </a:t>
            </a:r>
          </a:p>
          <a:p>
            <a:r>
              <a:rPr lang="en-CA" dirty="0"/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965112-9BB0-1846-16E0-EEA00862281C}"/>
              </a:ext>
            </a:extLst>
          </p:cNvPr>
          <p:cNvSpPr/>
          <p:nvPr/>
        </p:nvSpPr>
        <p:spPr>
          <a:xfrm>
            <a:off x="3312160" y="4504396"/>
            <a:ext cx="3007360" cy="6463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7BEB31-A2CD-F043-823E-0CF7D445779C}"/>
              </a:ext>
            </a:extLst>
          </p:cNvPr>
          <p:cNvSpPr txBox="1"/>
          <p:nvPr/>
        </p:nvSpPr>
        <p:spPr>
          <a:xfrm flipH="1">
            <a:off x="641519" y="1716100"/>
            <a:ext cx="25429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2</a:t>
            </a:r>
            <a:r>
              <a:rPr lang="en-CA" b="1" baseline="30000" dirty="0"/>
              <a:t>nd</a:t>
            </a:r>
            <a:r>
              <a:rPr lang="en-CA" b="1" dirty="0"/>
              <a:t> Compose Message</a:t>
            </a:r>
          </a:p>
          <a:p>
            <a:endParaRPr lang="en-CA" dirty="0"/>
          </a:p>
          <a:p>
            <a:r>
              <a:rPr lang="en-CA" dirty="0"/>
              <a:t>Enter subject line </a:t>
            </a:r>
          </a:p>
          <a:p>
            <a:endParaRPr lang="en-CA" dirty="0"/>
          </a:p>
          <a:p>
            <a:r>
              <a:rPr lang="en-CA" dirty="0"/>
              <a:t>You can use template / merge fields but this is not required. Just delete in the body of the email message.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Enter signature line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0F8F39-A293-2CA4-6F2C-BC4AFFDA432F}"/>
              </a:ext>
            </a:extLst>
          </p:cNvPr>
          <p:cNvSpPr/>
          <p:nvPr/>
        </p:nvSpPr>
        <p:spPr>
          <a:xfrm>
            <a:off x="3433653" y="5120726"/>
            <a:ext cx="1855736" cy="6463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459B8E5-5A6F-9301-25FA-F8504BCD3A42}"/>
              </a:ext>
            </a:extLst>
          </p:cNvPr>
          <p:cNvSpPr/>
          <p:nvPr/>
        </p:nvSpPr>
        <p:spPr>
          <a:xfrm>
            <a:off x="3433653" y="1827547"/>
            <a:ext cx="3007360" cy="6463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6B0369-8E07-E7DC-55FA-EC4C491B7C80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2468880" y="2150713"/>
            <a:ext cx="964773" cy="3231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7FC31C-150C-781E-71AF-52C593186B88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146055" y="3888066"/>
            <a:ext cx="606523" cy="7109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295D0F8-8E00-E76E-0C28-C11F261F0FED}"/>
              </a:ext>
            </a:extLst>
          </p:cNvPr>
          <p:cNvCxnSpPr>
            <a:cxnSpLocks/>
          </p:cNvCxnSpPr>
          <p:nvPr/>
        </p:nvCxnSpPr>
        <p:spPr>
          <a:xfrm>
            <a:off x="2468880" y="5262174"/>
            <a:ext cx="887891" cy="2445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163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1304956-A101-C4E0-6311-C838972DA663}"/>
              </a:ext>
            </a:extLst>
          </p:cNvPr>
          <p:cNvSpPr txBox="1"/>
          <p:nvPr/>
        </p:nvSpPr>
        <p:spPr>
          <a:xfrm flipH="1">
            <a:off x="513215" y="3302163"/>
            <a:ext cx="21440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4</a:t>
            </a:r>
            <a:r>
              <a:rPr lang="en-CA" baseline="30000" dirty="0"/>
              <a:t>th</a:t>
            </a:r>
            <a:r>
              <a:rPr lang="en-CA" dirty="0"/>
              <a:t> – select </a:t>
            </a:r>
          </a:p>
          <a:p>
            <a:r>
              <a:rPr lang="en-CA" dirty="0"/>
              <a:t>options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5</a:t>
            </a:r>
            <a:r>
              <a:rPr lang="en-CA" baseline="30000" dirty="0"/>
              <a:t>th</a:t>
            </a:r>
            <a:r>
              <a:rPr lang="en-CA" dirty="0"/>
              <a:t> – send now or later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C26411-D1C6-49E5-A58D-47B46659CB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24"/>
          <a:stretch/>
        </p:blipFill>
        <p:spPr>
          <a:xfrm>
            <a:off x="2373597" y="1545770"/>
            <a:ext cx="9668322" cy="5048955"/>
          </a:xfrm>
          <a:prstGeom prst="rect">
            <a:avLst/>
          </a:prstGeom>
        </p:spPr>
      </p:pic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338136" y="974153"/>
            <a:ext cx="10728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CA" dirty="0"/>
          </a:p>
          <a:p>
            <a:r>
              <a:rPr lang="en-CA" dirty="0"/>
              <a:t>How to use </a:t>
            </a:r>
            <a:r>
              <a:rPr lang="en-CA" dirty="0" err="1"/>
              <a:t>Clubrunner</a:t>
            </a:r>
            <a:r>
              <a:rPr lang="en-CA" dirty="0"/>
              <a:t> Email Service </a:t>
            </a:r>
          </a:p>
          <a:p>
            <a:r>
              <a:rPr lang="en-CA" dirty="0"/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965112-9BB0-1846-16E0-EEA00862281C}"/>
              </a:ext>
            </a:extLst>
          </p:cNvPr>
          <p:cNvSpPr/>
          <p:nvPr/>
        </p:nvSpPr>
        <p:spPr>
          <a:xfrm>
            <a:off x="10881870" y="5933436"/>
            <a:ext cx="1160049" cy="6463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1B9AE7-7DAF-8C19-7551-0DC8CBADC07D}"/>
              </a:ext>
            </a:extLst>
          </p:cNvPr>
          <p:cNvCxnSpPr>
            <a:cxnSpLocks/>
          </p:cNvCxnSpPr>
          <p:nvPr/>
        </p:nvCxnSpPr>
        <p:spPr>
          <a:xfrm>
            <a:off x="1270000" y="2640752"/>
            <a:ext cx="1160714" cy="2746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57BEB31-A2CD-F043-823E-0CF7D445779C}"/>
              </a:ext>
            </a:extLst>
          </p:cNvPr>
          <p:cNvSpPr txBox="1"/>
          <p:nvPr/>
        </p:nvSpPr>
        <p:spPr>
          <a:xfrm flipH="1">
            <a:off x="558468" y="1717422"/>
            <a:ext cx="2144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</a:t>
            </a:r>
            <a:r>
              <a:rPr lang="en-CA" baseline="30000" dirty="0"/>
              <a:t>rd</a:t>
            </a:r>
            <a:r>
              <a:rPr lang="en-CA" dirty="0"/>
              <a:t> – upload optional attachments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A1121E-4B64-8AED-4836-010B99FCF392}"/>
              </a:ext>
            </a:extLst>
          </p:cNvPr>
          <p:cNvCxnSpPr>
            <a:cxnSpLocks/>
          </p:cNvCxnSpPr>
          <p:nvPr/>
        </p:nvCxnSpPr>
        <p:spPr>
          <a:xfrm>
            <a:off x="1241442" y="3927677"/>
            <a:ext cx="1160714" cy="2746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564E9C-AAF5-2A6D-09D3-A83956F651FC}"/>
              </a:ext>
            </a:extLst>
          </p:cNvPr>
          <p:cNvCxnSpPr>
            <a:cxnSpLocks/>
          </p:cNvCxnSpPr>
          <p:nvPr/>
        </p:nvCxnSpPr>
        <p:spPr>
          <a:xfrm flipV="1">
            <a:off x="1300286" y="5544862"/>
            <a:ext cx="1130428" cy="1046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968F931-AE01-739A-F07C-C081AEC3F6E2}"/>
              </a:ext>
            </a:extLst>
          </p:cNvPr>
          <p:cNvSpPr txBox="1"/>
          <p:nvPr/>
        </p:nvSpPr>
        <p:spPr>
          <a:xfrm>
            <a:off x="695493" y="6139070"/>
            <a:ext cx="200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SEND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4992A88-4CA2-2811-0A8A-201F2C4AB835}"/>
              </a:ext>
            </a:extLst>
          </p:cNvPr>
          <p:cNvCxnSpPr>
            <a:cxnSpLocks/>
          </p:cNvCxnSpPr>
          <p:nvPr/>
        </p:nvCxnSpPr>
        <p:spPr>
          <a:xfrm>
            <a:off x="1699026" y="6323736"/>
            <a:ext cx="710969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980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B55080-D3D6-EF0E-AD9D-500F13E15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6" y="2927828"/>
            <a:ext cx="12192000" cy="3282462"/>
          </a:xfrm>
          <a:prstGeom prst="rect">
            <a:avLst/>
          </a:prstGeom>
        </p:spPr>
      </p:pic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307656" y="1031632"/>
            <a:ext cx="10728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CA" dirty="0"/>
          </a:p>
          <a:p>
            <a:r>
              <a:rPr lang="en-CA" dirty="0"/>
              <a:t>How to use </a:t>
            </a:r>
            <a:r>
              <a:rPr lang="en-CA" dirty="0" err="1"/>
              <a:t>Clubrunner</a:t>
            </a:r>
            <a:r>
              <a:rPr lang="en-CA" dirty="0"/>
              <a:t> Email Service </a:t>
            </a:r>
          </a:p>
          <a:p>
            <a:pPr marL="342900" indent="-342900">
              <a:buAutoNum type="arabicPeriod"/>
            </a:pPr>
            <a:endParaRPr lang="en-CA" dirty="0"/>
          </a:p>
          <a:p>
            <a:r>
              <a:rPr lang="en-CA" b="1" dirty="0"/>
              <a:t>TIPS AND TRICKS  - To see who opened and read your email 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Select a sent email and then click on Actions  (select STATS from drop down menu 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1B9AE7-7DAF-8C19-7551-0DC8CBADC07D}"/>
              </a:ext>
            </a:extLst>
          </p:cNvPr>
          <p:cNvCxnSpPr>
            <a:cxnSpLocks/>
          </p:cNvCxnSpPr>
          <p:nvPr/>
        </p:nvCxnSpPr>
        <p:spPr>
          <a:xfrm flipH="1">
            <a:off x="574675" y="2706086"/>
            <a:ext cx="857885" cy="20284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8FA9A2-90AD-3B0D-7F17-9E3D28A15474}"/>
              </a:ext>
            </a:extLst>
          </p:cNvPr>
          <p:cNvCxnSpPr>
            <a:cxnSpLocks/>
          </p:cNvCxnSpPr>
          <p:nvPr/>
        </p:nvCxnSpPr>
        <p:spPr>
          <a:xfrm>
            <a:off x="4257040" y="2706086"/>
            <a:ext cx="7863840" cy="18629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E8D8FF8-B91B-94DB-182D-AF4D2033C4A0}"/>
              </a:ext>
            </a:extLst>
          </p:cNvPr>
          <p:cNvSpPr/>
          <p:nvPr/>
        </p:nvSpPr>
        <p:spPr>
          <a:xfrm>
            <a:off x="9946704" y="5008880"/>
            <a:ext cx="1443147" cy="4635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4574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1270000" y="2890391"/>
            <a:ext cx="10728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How to Set up Events and Speakers in </a:t>
            </a:r>
            <a:r>
              <a:rPr lang="en-CA" sz="3200" b="1" dirty="0" err="1"/>
              <a:t>Clubrunner</a:t>
            </a:r>
            <a:r>
              <a:rPr lang="en-CA" sz="3200" b="1" dirty="0"/>
              <a:t> </a:t>
            </a:r>
          </a:p>
          <a:p>
            <a:pPr marL="342900" indent="-342900">
              <a:buAutoNum type="arabicPeriod"/>
            </a:pP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1079032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538480" y="1181090"/>
            <a:ext cx="10728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CA" dirty="0"/>
          </a:p>
          <a:p>
            <a:r>
              <a:rPr lang="en-CA" dirty="0"/>
              <a:t>How to Set up Events and Speakers in </a:t>
            </a:r>
            <a:r>
              <a:rPr lang="en-CA" dirty="0" err="1"/>
              <a:t>Clubrunner</a:t>
            </a:r>
            <a:r>
              <a:rPr lang="en-CA" dirty="0"/>
              <a:t> </a:t>
            </a:r>
          </a:p>
          <a:p>
            <a:pPr marL="342900" indent="-342900">
              <a:buAutoNum type="arabicPeriod"/>
            </a:pP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F415CD-6523-4E9E-9331-879F95D35A23}"/>
              </a:ext>
            </a:extLst>
          </p:cNvPr>
          <p:cNvSpPr txBox="1"/>
          <p:nvPr/>
        </p:nvSpPr>
        <p:spPr>
          <a:xfrm>
            <a:off x="467360" y="1875284"/>
            <a:ext cx="8860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highlight>
                  <a:srgbClr val="FFFF00"/>
                </a:highlight>
              </a:rPr>
              <a:t>NOTE : YOU MUST HAVE EDITOR/EXECUTIVE OR ADMIN STATUS TO CREATE EVENTS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135167-5148-C07E-B1AA-F03A4D9078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011" b="41556"/>
          <a:stretch/>
        </p:blipFill>
        <p:spPr>
          <a:xfrm>
            <a:off x="467360" y="2749531"/>
            <a:ext cx="10728962" cy="4008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5ED229-E6D3-8BAF-E687-EAF1C0E08B67}"/>
              </a:ext>
            </a:extLst>
          </p:cNvPr>
          <p:cNvSpPr txBox="1"/>
          <p:nvPr/>
        </p:nvSpPr>
        <p:spPr>
          <a:xfrm>
            <a:off x="955040" y="2260551"/>
            <a:ext cx="755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Select</a:t>
            </a:r>
            <a:r>
              <a:rPr lang="en-CA" b="1" dirty="0"/>
              <a:t> EVENTS </a:t>
            </a:r>
            <a:r>
              <a:rPr lang="en-CA" dirty="0"/>
              <a:t>in the menu bar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E2B5F2-521A-A544-DAD2-79CECAD981E4}"/>
              </a:ext>
            </a:extLst>
          </p:cNvPr>
          <p:cNvSpPr/>
          <p:nvPr/>
        </p:nvSpPr>
        <p:spPr>
          <a:xfrm>
            <a:off x="6908800" y="3134798"/>
            <a:ext cx="1148571" cy="4635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63CD2A-BBC0-D9AF-CCF9-EEE2FF443DC4}"/>
              </a:ext>
            </a:extLst>
          </p:cNvPr>
          <p:cNvCxnSpPr>
            <a:cxnSpLocks/>
          </p:cNvCxnSpPr>
          <p:nvPr/>
        </p:nvCxnSpPr>
        <p:spPr>
          <a:xfrm>
            <a:off x="2296160" y="2629883"/>
            <a:ext cx="4612640" cy="7229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51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538480" y="1181090"/>
            <a:ext cx="10728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CA" dirty="0"/>
          </a:p>
          <a:p>
            <a:r>
              <a:rPr lang="en-CA" dirty="0"/>
              <a:t>How to Set up Events and Speakers in </a:t>
            </a:r>
            <a:r>
              <a:rPr lang="en-CA" dirty="0" err="1"/>
              <a:t>Clubrunner</a:t>
            </a:r>
            <a:r>
              <a:rPr lang="en-CA" dirty="0"/>
              <a:t> </a:t>
            </a:r>
          </a:p>
          <a:p>
            <a:pPr marL="342900" indent="-342900">
              <a:buAutoNum type="arabicPeriod"/>
            </a:pP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5ED229-E6D3-8BAF-E687-EAF1C0E08B67}"/>
              </a:ext>
            </a:extLst>
          </p:cNvPr>
          <p:cNvSpPr txBox="1"/>
          <p:nvPr/>
        </p:nvSpPr>
        <p:spPr>
          <a:xfrm>
            <a:off x="822960" y="1956237"/>
            <a:ext cx="755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Select</a:t>
            </a:r>
            <a:r>
              <a:rPr lang="en-CA" b="1" dirty="0"/>
              <a:t> EVENTS </a:t>
            </a:r>
            <a:r>
              <a:rPr lang="en-CA" dirty="0"/>
              <a:t>in the menu bar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87C5F3-EDD9-F58C-4502-20961EC73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38" y="2593330"/>
            <a:ext cx="8735644" cy="128605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53A0A86-4776-0E69-1311-0BDDE87B786F}"/>
              </a:ext>
            </a:extLst>
          </p:cNvPr>
          <p:cNvSpPr/>
          <p:nvPr/>
        </p:nvSpPr>
        <p:spPr>
          <a:xfrm>
            <a:off x="8248942" y="3082310"/>
            <a:ext cx="1148571" cy="4635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B11180-437C-8B99-4509-FDA13A6D952D}"/>
              </a:ext>
            </a:extLst>
          </p:cNvPr>
          <p:cNvCxnSpPr>
            <a:cxnSpLocks/>
          </p:cNvCxnSpPr>
          <p:nvPr/>
        </p:nvCxnSpPr>
        <p:spPr>
          <a:xfrm>
            <a:off x="2077720" y="2365951"/>
            <a:ext cx="6161553" cy="8704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05EA312-9865-DBB2-8499-34371164F3AD}"/>
              </a:ext>
            </a:extLst>
          </p:cNvPr>
          <p:cNvSpPr txBox="1"/>
          <p:nvPr/>
        </p:nvSpPr>
        <p:spPr>
          <a:xfrm>
            <a:off x="671538" y="4511040"/>
            <a:ext cx="6964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Choose the type of event – EVENT, or SPEAKER, or CALENDER ITEM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1701EB-F64B-1350-C97B-ED680A5CDDA1}"/>
              </a:ext>
            </a:extLst>
          </p:cNvPr>
          <p:cNvCxnSpPr>
            <a:cxnSpLocks/>
          </p:cNvCxnSpPr>
          <p:nvPr/>
        </p:nvCxnSpPr>
        <p:spPr>
          <a:xfrm flipH="1" flipV="1">
            <a:off x="1361440" y="3725267"/>
            <a:ext cx="2255520" cy="8071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750A03-152D-532D-C3C6-E96B84453BEF}"/>
              </a:ext>
            </a:extLst>
          </p:cNvPr>
          <p:cNvCxnSpPr>
            <a:cxnSpLocks/>
          </p:cNvCxnSpPr>
          <p:nvPr/>
        </p:nvCxnSpPr>
        <p:spPr>
          <a:xfrm flipH="1" flipV="1">
            <a:off x="2784818" y="3791630"/>
            <a:ext cx="1817661" cy="7879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EA35EEB-1F16-CCD9-6110-FFC945486FF4}"/>
              </a:ext>
            </a:extLst>
          </p:cNvPr>
          <p:cNvCxnSpPr>
            <a:cxnSpLocks/>
          </p:cNvCxnSpPr>
          <p:nvPr/>
        </p:nvCxnSpPr>
        <p:spPr>
          <a:xfrm flipH="1" flipV="1">
            <a:off x="4602479" y="3791630"/>
            <a:ext cx="1564641" cy="7879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85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464B2066-25E8-CF57-DFDF-30E82E864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50" y="1843556"/>
            <a:ext cx="11538693" cy="4943324"/>
          </a:xfrm>
          <a:prstGeom prst="rect">
            <a:avLst/>
          </a:prstGeom>
        </p:spPr>
      </p:pic>
      <p:pic>
        <p:nvPicPr>
          <p:cNvPr id="4" name="Picture 3" descr="A close-up of a logo">
            <a:extLst>
              <a:ext uri="{FF2B5EF4-FFF2-40B4-BE49-F238E27FC236}">
                <a16:creationId xmlns:a16="http://schemas.microsoft.com/office/drawing/2014/main" id="{AA447849-2203-422C-DBAF-C69C600DD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BB80C8-49FC-1E32-F5D1-4B46F093851D}"/>
              </a:ext>
            </a:extLst>
          </p:cNvPr>
          <p:cNvSpPr txBox="1"/>
          <p:nvPr/>
        </p:nvSpPr>
        <p:spPr>
          <a:xfrm>
            <a:off x="18796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What is </a:t>
            </a:r>
            <a:r>
              <a:rPr lang="en-CA" sz="2800" b="1" dirty="0" err="1"/>
              <a:t>Clubrunner</a:t>
            </a:r>
            <a:r>
              <a:rPr lang="en-CA" sz="2800" b="1" dirty="0"/>
              <a:t> and What Can it Do?</a:t>
            </a:r>
          </a:p>
        </p:txBody>
      </p:sp>
    </p:spTree>
    <p:extLst>
      <p:ext uri="{BB962C8B-B14F-4D97-AF65-F5344CB8AC3E}">
        <p14:creationId xmlns:p14="http://schemas.microsoft.com/office/powerpoint/2010/main" val="1788528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289753" y="1404565"/>
            <a:ext cx="1072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Fill in details for the event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E2B5F2-521A-A544-DAD2-79CECAD981E4}"/>
              </a:ext>
            </a:extLst>
          </p:cNvPr>
          <p:cNvSpPr/>
          <p:nvPr/>
        </p:nvSpPr>
        <p:spPr>
          <a:xfrm>
            <a:off x="6908800" y="3134798"/>
            <a:ext cx="1148571" cy="4635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5B9CFF-B41C-5A62-8AF1-5B61027991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55" b="37422"/>
          <a:stretch/>
        </p:blipFill>
        <p:spPr>
          <a:xfrm>
            <a:off x="1016001" y="1773897"/>
            <a:ext cx="8463280" cy="429162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2F9D67-9266-2EEA-978F-2C7C85BBB4B5}"/>
              </a:ext>
            </a:extLst>
          </p:cNvPr>
          <p:cNvCxnSpPr>
            <a:cxnSpLocks/>
          </p:cNvCxnSpPr>
          <p:nvPr/>
        </p:nvCxnSpPr>
        <p:spPr>
          <a:xfrm>
            <a:off x="2072640" y="1773897"/>
            <a:ext cx="2235200" cy="13609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32189A-F161-D44F-91EA-8B994FEB7E5F}"/>
              </a:ext>
            </a:extLst>
          </p:cNvPr>
          <p:cNvCxnSpPr>
            <a:cxnSpLocks/>
          </p:cNvCxnSpPr>
          <p:nvPr/>
        </p:nvCxnSpPr>
        <p:spPr>
          <a:xfrm>
            <a:off x="1432560" y="1773897"/>
            <a:ext cx="2997200" cy="27574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FE3291-3289-C66B-25DC-4165A118084E}"/>
              </a:ext>
            </a:extLst>
          </p:cNvPr>
          <p:cNvCxnSpPr>
            <a:cxnSpLocks/>
          </p:cNvCxnSpPr>
          <p:nvPr/>
        </p:nvCxnSpPr>
        <p:spPr>
          <a:xfrm>
            <a:off x="1016001" y="1920240"/>
            <a:ext cx="4094479" cy="3708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025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F1E3A3-AD43-3C59-330D-034DF424CF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382"/>
          <a:stretch/>
        </p:blipFill>
        <p:spPr>
          <a:xfrm>
            <a:off x="2290711" y="1978563"/>
            <a:ext cx="5151997" cy="4533997"/>
          </a:xfrm>
          <a:prstGeom prst="rect">
            <a:avLst/>
          </a:prstGeom>
        </p:spPr>
      </p:pic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289753" y="1404565"/>
            <a:ext cx="1072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Enable Registration </a:t>
            </a:r>
            <a:r>
              <a:rPr lang="en-CA" dirty="0"/>
              <a:t>to Collect responses and enter </a:t>
            </a:r>
            <a:r>
              <a:rPr lang="en-CA" b="1" dirty="0"/>
              <a:t>Chair Details </a:t>
            </a:r>
            <a:r>
              <a:rPr lang="en-CA" dirty="0"/>
              <a:t>( to whom responses will be sent) 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E2B5F2-521A-A544-DAD2-79CECAD981E4}"/>
              </a:ext>
            </a:extLst>
          </p:cNvPr>
          <p:cNvSpPr/>
          <p:nvPr/>
        </p:nvSpPr>
        <p:spPr>
          <a:xfrm>
            <a:off x="3220913" y="5601537"/>
            <a:ext cx="1148571" cy="4635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2F9D67-9266-2EEA-978F-2C7C85BBB4B5}"/>
              </a:ext>
            </a:extLst>
          </p:cNvPr>
          <p:cNvCxnSpPr>
            <a:cxnSpLocks/>
          </p:cNvCxnSpPr>
          <p:nvPr/>
        </p:nvCxnSpPr>
        <p:spPr>
          <a:xfrm>
            <a:off x="1717040" y="1773897"/>
            <a:ext cx="2078159" cy="38547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32189A-F161-D44F-91EA-8B994FEB7E5F}"/>
              </a:ext>
            </a:extLst>
          </p:cNvPr>
          <p:cNvCxnSpPr>
            <a:cxnSpLocks/>
          </p:cNvCxnSpPr>
          <p:nvPr/>
        </p:nvCxnSpPr>
        <p:spPr>
          <a:xfrm flipH="1">
            <a:off x="4613047" y="1773897"/>
            <a:ext cx="1400478" cy="45539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580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B773EE-1446-6ACB-690B-3470E4C476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64"/>
          <a:stretch/>
        </p:blipFill>
        <p:spPr>
          <a:xfrm>
            <a:off x="812800" y="2933264"/>
            <a:ext cx="10919143" cy="2704837"/>
          </a:xfrm>
          <a:prstGeom prst="rect">
            <a:avLst/>
          </a:prstGeom>
        </p:spPr>
      </p:pic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269433" y="1430774"/>
            <a:ext cx="1072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Select options to make the event visible in Club Calendar and SAVE when done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E2B5F2-521A-A544-DAD2-79CECAD981E4}"/>
              </a:ext>
            </a:extLst>
          </p:cNvPr>
          <p:cNvSpPr/>
          <p:nvPr/>
        </p:nvSpPr>
        <p:spPr>
          <a:xfrm>
            <a:off x="10790884" y="5037461"/>
            <a:ext cx="1148571" cy="4635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2F9D67-9266-2EEA-978F-2C7C85BBB4B5}"/>
              </a:ext>
            </a:extLst>
          </p:cNvPr>
          <p:cNvCxnSpPr>
            <a:cxnSpLocks/>
          </p:cNvCxnSpPr>
          <p:nvPr/>
        </p:nvCxnSpPr>
        <p:spPr>
          <a:xfrm>
            <a:off x="6908800" y="1689212"/>
            <a:ext cx="3882084" cy="33482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FE3291-3289-C66B-25DC-4165A118084E}"/>
              </a:ext>
            </a:extLst>
          </p:cNvPr>
          <p:cNvCxnSpPr>
            <a:cxnSpLocks/>
          </p:cNvCxnSpPr>
          <p:nvPr/>
        </p:nvCxnSpPr>
        <p:spPr>
          <a:xfrm>
            <a:off x="838200" y="1874042"/>
            <a:ext cx="787400" cy="9402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26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2173042" y="2535389"/>
            <a:ext cx="10728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CA" sz="3200" b="1" dirty="0"/>
          </a:p>
          <a:p>
            <a:r>
              <a:rPr lang="en-CA" sz="3200" b="1" dirty="0"/>
              <a:t>How to Update the Club Calendar</a:t>
            </a:r>
          </a:p>
          <a:p>
            <a:pPr marL="342900" indent="-342900">
              <a:buAutoNum type="arabicPeriod"/>
            </a:pP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1883589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460057" y="1024831"/>
            <a:ext cx="10728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CA" dirty="0"/>
          </a:p>
          <a:p>
            <a:r>
              <a:rPr lang="en-CA" dirty="0"/>
              <a:t>How to Update the Club Calendar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145BC-C7C1-B0F3-E5B8-070D0AF8D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13" y="1916653"/>
            <a:ext cx="9338693" cy="4794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0FADEC-A3B0-1AD4-8F5E-1A78DA989C3B}"/>
              </a:ext>
            </a:extLst>
          </p:cNvPr>
          <p:cNvSpPr txBox="1"/>
          <p:nvPr/>
        </p:nvSpPr>
        <p:spPr>
          <a:xfrm>
            <a:off x="785309" y="4078843"/>
            <a:ext cx="3216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ighlight>
                  <a:srgbClr val="FFFF00"/>
                </a:highlight>
              </a:rPr>
              <a:t>Exactly the same as adding an event – but no registration option. </a:t>
            </a:r>
          </a:p>
          <a:p>
            <a:endParaRPr lang="en-CA" dirty="0">
              <a:highlight>
                <a:srgbClr val="FFFF00"/>
              </a:highlight>
            </a:endParaRPr>
          </a:p>
          <a:p>
            <a:r>
              <a:rPr lang="en-CA" dirty="0">
                <a:highlight>
                  <a:srgbClr val="FFFF00"/>
                </a:highlight>
              </a:rPr>
              <a:t>You can make it  a </a:t>
            </a:r>
            <a:r>
              <a:rPr lang="en-CA" b="1" dirty="0">
                <a:highlight>
                  <a:srgbClr val="FFFF00"/>
                </a:highlight>
              </a:rPr>
              <a:t>one time </a:t>
            </a:r>
            <a:r>
              <a:rPr lang="en-CA" dirty="0">
                <a:highlight>
                  <a:srgbClr val="FFFF00"/>
                </a:highlight>
              </a:rPr>
              <a:t>or a </a:t>
            </a:r>
            <a:r>
              <a:rPr lang="en-CA" b="1" dirty="0">
                <a:highlight>
                  <a:srgbClr val="FFFF00"/>
                </a:highlight>
              </a:rPr>
              <a:t>recurring</a:t>
            </a:r>
            <a:r>
              <a:rPr lang="en-CA" dirty="0">
                <a:highlight>
                  <a:srgbClr val="FFFF00"/>
                </a:highlight>
              </a:rPr>
              <a:t> event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0DAEDE-D03C-F7C8-6CA5-BBF5070FE17A}"/>
              </a:ext>
            </a:extLst>
          </p:cNvPr>
          <p:cNvSpPr/>
          <p:nvPr/>
        </p:nvSpPr>
        <p:spPr>
          <a:xfrm>
            <a:off x="5250252" y="2165169"/>
            <a:ext cx="1148571" cy="4635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84FA9A-5A02-7A92-7874-11041E65F3E1}"/>
              </a:ext>
            </a:extLst>
          </p:cNvPr>
          <p:cNvSpPr txBox="1"/>
          <p:nvPr/>
        </p:nvSpPr>
        <p:spPr>
          <a:xfrm>
            <a:off x="9946704" y="2396937"/>
            <a:ext cx="17965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Select Events in the Admin Bar menu 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Select Calendar </a:t>
            </a:r>
          </a:p>
          <a:p>
            <a:r>
              <a:rPr lang="en-CA" dirty="0"/>
              <a:t>Items (Recurring) from </a:t>
            </a:r>
            <a:r>
              <a:rPr lang="en-CA" dirty="0" err="1"/>
              <a:t>SubMenu</a:t>
            </a:r>
            <a:r>
              <a:rPr lang="en-CA" dirty="0"/>
              <a:t> </a:t>
            </a:r>
          </a:p>
          <a:p>
            <a:endParaRPr lang="en-CA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488417-3A4C-45BD-EB23-7EF5EA92A54A}"/>
              </a:ext>
            </a:extLst>
          </p:cNvPr>
          <p:cNvCxnSpPr>
            <a:cxnSpLocks/>
          </p:cNvCxnSpPr>
          <p:nvPr/>
        </p:nvCxnSpPr>
        <p:spPr>
          <a:xfrm flipH="1" flipV="1">
            <a:off x="6398823" y="2495774"/>
            <a:ext cx="3309883" cy="3185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9DCA29-6D90-8E7B-C0F4-716FC53282FC}"/>
              </a:ext>
            </a:extLst>
          </p:cNvPr>
          <p:cNvCxnSpPr>
            <a:cxnSpLocks/>
          </p:cNvCxnSpPr>
          <p:nvPr/>
        </p:nvCxnSpPr>
        <p:spPr>
          <a:xfrm flipH="1" flipV="1">
            <a:off x="2969111" y="2710927"/>
            <a:ext cx="6977593" cy="16028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528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249946" y="2781279"/>
            <a:ext cx="10728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/>
              <a:t>How to Link the Club Calendar to your </a:t>
            </a:r>
          </a:p>
          <a:p>
            <a:pPr algn="ctr"/>
            <a:r>
              <a:rPr lang="en-CA" sz="3200" b="1" dirty="0"/>
              <a:t>personal or business Calendar</a:t>
            </a:r>
          </a:p>
        </p:txBody>
      </p:sp>
    </p:spTree>
    <p:extLst>
      <p:ext uri="{BB962C8B-B14F-4D97-AF65-F5344CB8AC3E}">
        <p14:creationId xmlns:p14="http://schemas.microsoft.com/office/powerpoint/2010/main" val="4071528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667573" y="1237531"/>
            <a:ext cx="107289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b="1" dirty="0"/>
          </a:p>
          <a:p>
            <a:endParaRPr lang="en-CA" b="1" dirty="0"/>
          </a:p>
          <a:p>
            <a:r>
              <a:rPr lang="en-CA" b="1" dirty="0"/>
              <a:t>How to Link the Club Calendar to your personal or business Calendar (google/outlook/apple)  </a:t>
            </a:r>
          </a:p>
          <a:p>
            <a:endParaRPr lang="en-CA" dirty="0"/>
          </a:p>
          <a:p>
            <a:r>
              <a:rPr lang="en-CA" dirty="0"/>
              <a:t>Go to </a:t>
            </a:r>
            <a:r>
              <a:rPr lang="en-CA" b="1" dirty="0"/>
              <a:t>HOME PAGE  </a:t>
            </a:r>
            <a:r>
              <a:rPr lang="en-CA" dirty="0"/>
              <a:t>(</a:t>
            </a:r>
            <a:r>
              <a:rPr lang="en-CA" dirty="0">
                <a:highlight>
                  <a:srgbClr val="FFFF00"/>
                </a:highlight>
              </a:rPr>
              <a:t>NOT Member Area</a:t>
            </a:r>
            <a:r>
              <a:rPr lang="en-CA" dirty="0"/>
              <a:t>) and select </a:t>
            </a:r>
            <a:r>
              <a:rPr lang="en-CA" b="1" dirty="0"/>
              <a:t>CLUB CALENDAR </a:t>
            </a:r>
            <a:r>
              <a:rPr lang="en-CA" dirty="0"/>
              <a:t>on menu bar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D0EAE-1EC9-8F81-A369-8A7B5CDA08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262" b="38842"/>
          <a:stretch/>
        </p:blipFill>
        <p:spPr>
          <a:xfrm>
            <a:off x="667573" y="3116496"/>
            <a:ext cx="8056880" cy="323293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3B4348-7E78-944B-D948-B630F59D872A}"/>
              </a:ext>
            </a:extLst>
          </p:cNvPr>
          <p:cNvCxnSpPr>
            <a:cxnSpLocks/>
          </p:cNvCxnSpPr>
          <p:nvPr/>
        </p:nvCxnSpPr>
        <p:spPr>
          <a:xfrm flipH="1">
            <a:off x="4464424" y="2714859"/>
            <a:ext cx="2280621" cy="7141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020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72C9FE2A-9AD2-106E-152C-430FE2032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5583A7-E311-6CFD-C1B7-9E48DC03AAC3}"/>
              </a:ext>
            </a:extLst>
          </p:cNvPr>
          <p:cNvSpPr txBox="1"/>
          <p:nvPr/>
        </p:nvSpPr>
        <p:spPr>
          <a:xfrm>
            <a:off x="183896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How to Use </a:t>
            </a:r>
            <a:r>
              <a:rPr lang="en-CA" sz="2800" b="1" dirty="0" err="1"/>
              <a:t>Clubrunner</a:t>
            </a:r>
            <a:r>
              <a:rPr lang="en-CA" sz="2800" b="1" dirty="0"/>
              <a:t> Effectively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29289D-DE81-26AE-1208-CE2870C18E92}"/>
              </a:ext>
            </a:extLst>
          </p:cNvPr>
          <p:cNvSpPr txBox="1"/>
          <p:nvPr/>
        </p:nvSpPr>
        <p:spPr>
          <a:xfrm>
            <a:off x="460056" y="1615440"/>
            <a:ext cx="11394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How to Link the Club Calendar to your personal or business Calendar (google/outlook/apple)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9F96E3-3AE6-F7F7-05BA-7D3DE48F4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73" y="2109900"/>
            <a:ext cx="3048149" cy="40146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026254-D96A-35FB-FC1B-427A55B89B79}"/>
              </a:ext>
            </a:extLst>
          </p:cNvPr>
          <p:cNvSpPr txBox="1"/>
          <p:nvPr/>
        </p:nvSpPr>
        <p:spPr>
          <a:xfrm>
            <a:off x="4106734" y="2120658"/>
            <a:ext cx="14226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Click on </a:t>
            </a:r>
          </a:p>
          <a:p>
            <a:r>
              <a:rPr lang="en-CA" dirty="0"/>
              <a:t>SUBSCRIBE </a:t>
            </a:r>
          </a:p>
          <a:p>
            <a:r>
              <a:rPr lang="en-CA" dirty="0"/>
              <a:t>TO </a:t>
            </a:r>
          </a:p>
          <a:p>
            <a:r>
              <a:rPr lang="en-CA" dirty="0"/>
              <a:t>CALENDAR</a:t>
            </a:r>
          </a:p>
          <a:p>
            <a:r>
              <a:rPr lang="en-CA" dirty="0"/>
              <a:t>BOX at bottom of page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6E4C38-0CF1-0C0F-895D-045976C67634}"/>
              </a:ext>
            </a:extLst>
          </p:cNvPr>
          <p:cNvCxnSpPr>
            <a:cxnSpLocks/>
          </p:cNvCxnSpPr>
          <p:nvPr/>
        </p:nvCxnSpPr>
        <p:spPr>
          <a:xfrm flipH="1">
            <a:off x="3399416" y="4249271"/>
            <a:ext cx="1065008" cy="17212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27F1508-4402-0D8C-E9BC-B45B15CB53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222" r="7218" b="3632"/>
          <a:stretch/>
        </p:blipFill>
        <p:spPr>
          <a:xfrm>
            <a:off x="5818886" y="2592222"/>
            <a:ext cx="5913057" cy="386236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9556DB-DFA4-B7B7-1919-171C6D9CBD87}"/>
              </a:ext>
            </a:extLst>
          </p:cNvPr>
          <p:cNvCxnSpPr>
            <a:cxnSpLocks/>
          </p:cNvCxnSpPr>
          <p:nvPr/>
        </p:nvCxnSpPr>
        <p:spPr>
          <a:xfrm>
            <a:off x="3711388" y="6210290"/>
            <a:ext cx="2011680" cy="2442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5EE134-BFDF-2300-5D71-9699284CC332}"/>
              </a:ext>
            </a:extLst>
          </p:cNvPr>
          <p:cNvCxnSpPr>
            <a:cxnSpLocks/>
          </p:cNvCxnSpPr>
          <p:nvPr/>
        </p:nvCxnSpPr>
        <p:spPr>
          <a:xfrm flipV="1">
            <a:off x="3689873" y="2710927"/>
            <a:ext cx="2129013" cy="32595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5153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723975-39CA-2764-4C4E-2C37399F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35" y="258781"/>
            <a:ext cx="4370643" cy="6858000"/>
          </a:xfrm>
          <a:prstGeom prst="rect">
            <a:avLst/>
          </a:prstGeom>
        </p:spPr>
      </p:pic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72C9FE2A-9AD2-106E-152C-430FE2032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5583A7-E311-6CFD-C1B7-9E48DC03AAC3}"/>
              </a:ext>
            </a:extLst>
          </p:cNvPr>
          <p:cNvSpPr txBox="1"/>
          <p:nvPr/>
        </p:nvSpPr>
        <p:spPr>
          <a:xfrm>
            <a:off x="183896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How to Use </a:t>
            </a:r>
            <a:r>
              <a:rPr lang="en-CA" sz="2800" b="1" dirty="0" err="1"/>
              <a:t>Clubrunner</a:t>
            </a:r>
            <a:r>
              <a:rPr lang="en-CA" sz="2800" b="1" dirty="0"/>
              <a:t> Effectively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29289D-DE81-26AE-1208-CE2870C18E92}"/>
              </a:ext>
            </a:extLst>
          </p:cNvPr>
          <p:cNvSpPr txBox="1"/>
          <p:nvPr/>
        </p:nvSpPr>
        <p:spPr>
          <a:xfrm>
            <a:off x="6921283" y="1516828"/>
            <a:ext cx="367499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How to Link the Club Calendar to your personal or business Calendar </a:t>
            </a:r>
          </a:p>
          <a:p>
            <a:endParaRPr lang="en-CA" b="1" dirty="0"/>
          </a:p>
          <a:p>
            <a:r>
              <a:rPr lang="en-CA" b="1" dirty="0"/>
              <a:t>OUTLOOK 365</a:t>
            </a:r>
          </a:p>
          <a:p>
            <a:endParaRPr lang="en-CA" b="1" dirty="0"/>
          </a:p>
          <a:p>
            <a:endParaRPr lang="en-CA" b="1" dirty="0"/>
          </a:p>
          <a:p>
            <a:pPr marL="342900" indent="-342900">
              <a:buAutoNum type="arabicPeriod"/>
            </a:pPr>
            <a:r>
              <a:rPr lang="en-CA" b="1" dirty="0"/>
              <a:t>Open Outlook </a:t>
            </a:r>
          </a:p>
          <a:p>
            <a:pPr marL="342900" indent="-342900">
              <a:buAutoNum type="arabicPeriod"/>
            </a:pPr>
            <a:r>
              <a:rPr lang="en-CA" b="1" dirty="0"/>
              <a:t>Select </a:t>
            </a:r>
            <a:r>
              <a:rPr lang="en-CA" b="1" dirty="0" err="1"/>
              <a:t>Calendr</a:t>
            </a:r>
            <a:r>
              <a:rPr lang="en-CA" b="1" dirty="0"/>
              <a:t> View </a:t>
            </a:r>
          </a:p>
          <a:p>
            <a:pPr marL="342900" indent="-342900">
              <a:buAutoNum type="arabicPeriod"/>
            </a:pPr>
            <a:r>
              <a:rPr lang="en-CA" b="1" dirty="0"/>
              <a:t>Select Home </a:t>
            </a:r>
          </a:p>
          <a:p>
            <a:pPr marL="342900" indent="-342900">
              <a:buAutoNum type="arabicPeriod"/>
            </a:pPr>
            <a:r>
              <a:rPr lang="en-CA" b="1" dirty="0"/>
              <a:t>Scroll down to Add Calendar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6E4C38-0CF1-0C0F-895D-045976C67634}"/>
              </a:ext>
            </a:extLst>
          </p:cNvPr>
          <p:cNvCxnSpPr>
            <a:cxnSpLocks/>
          </p:cNvCxnSpPr>
          <p:nvPr/>
        </p:nvCxnSpPr>
        <p:spPr>
          <a:xfrm flipH="1" flipV="1">
            <a:off x="2000922" y="1021976"/>
            <a:ext cx="4920361" cy="31412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5EE134-BFDF-2300-5D71-9699284CC332}"/>
              </a:ext>
            </a:extLst>
          </p:cNvPr>
          <p:cNvCxnSpPr>
            <a:cxnSpLocks/>
          </p:cNvCxnSpPr>
          <p:nvPr/>
        </p:nvCxnSpPr>
        <p:spPr>
          <a:xfrm flipH="1">
            <a:off x="2323652" y="4430497"/>
            <a:ext cx="4597631" cy="3243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799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8CDFF7-975B-0C3F-69AF-AC631F31F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8" y="1340980"/>
            <a:ext cx="5400838" cy="5078207"/>
          </a:xfrm>
          <a:prstGeom prst="rect">
            <a:avLst/>
          </a:prstGeom>
        </p:spPr>
      </p:pic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72C9FE2A-9AD2-106E-152C-430FE2032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5583A7-E311-6CFD-C1B7-9E48DC03AAC3}"/>
              </a:ext>
            </a:extLst>
          </p:cNvPr>
          <p:cNvSpPr txBox="1"/>
          <p:nvPr/>
        </p:nvSpPr>
        <p:spPr>
          <a:xfrm>
            <a:off x="183896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How to Use </a:t>
            </a:r>
            <a:r>
              <a:rPr lang="en-CA" sz="2800" b="1" dirty="0" err="1"/>
              <a:t>Clubrunner</a:t>
            </a:r>
            <a:r>
              <a:rPr lang="en-CA" sz="2800" b="1" dirty="0"/>
              <a:t> Effectively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29289D-DE81-26AE-1208-CE2870C18E92}"/>
              </a:ext>
            </a:extLst>
          </p:cNvPr>
          <p:cNvSpPr txBox="1"/>
          <p:nvPr/>
        </p:nvSpPr>
        <p:spPr>
          <a:xfrm>
            <a:off x="6921283" y="1516828"/>
            <a:ext cx="36749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How to Link the Club Calendar to your personal or business Calendar </a:t>
            </a:r>
          </a:p>
          <a:p>
            <a:endParaRPr lang="en-CA" b="1" dirty="0"/>
          </a:p>
          <a:p>
            <a:r>
              <a:rPr lang="en-CA" b="1" dirty="0"/>
              <a:t>OUTLOOK 365</a:t>
            </a:r>
          </a:p>
          <a:p>
            <a:endParaRPr lang="en-CA" b="1" dirty="0"/>
          </a:p>
          <a:p>
            <a:endParaRPr lang="en-CA" b="1" dirty="0"/>
          </a:p>
          <a:p>
            <a:endParaRPr lang="en-CA" b="1" dirty="0"/>
          </a:p>
          <a:p>
            <a:r>
              <a:rPr lang="en-CA" b="1" dirty="0"/>
              <a:t>Select </a:t>
            </a:r>
            <a:r>
              <a:rPr lang="en-CA" b="1" dirty="0" err="1"/>
              <a:t>Subcribe</a:t>
            </a:r>
            <a:r>
              <a:rPr lang="en-CA" b="1" dirty="0"/>
              <a:t> from web </a:t>
            </a:r>
          </a:p>
          <a:p>
            <a:endParaRPr lang="en-CA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6E4C38-0CF1-0C0F-895D-045976C67634}"/>
              </a:ext>
            </a:extLst>
          </p:cNvPr>
          <p:cNvCxnSpPr>
            <a:cxnSpLocks/>
          </p:cNvCxnSpPr>
          <p:nvPr/>
        </p:nvCxnSpPr>
        <p:spPr>
          <a:xfrm flipH="1" flipV="1">
            <a:off x="1595718" y="3638036"/>
            <a:ext cx="5325565" cy="4840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5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">
            <a:extLst>
              <a:ext uri="{FF2B5EF4-FFF2-40B4-BE49-F238E27FC236}">
                <a16:creationId xmlns:a16="http://schemas.microsoft.com/office/drawing/2014/main" id="{AA447849-2203-422C-DBAF-C69C600DD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BB80C8-49FC-1E32-F5D1-4B46F093851D}"/>
              </a:ext>
            </a:extLst>
          </p:cNvPr>
          <p:cNvSpPr txBox="1"/>
          <p:nvPr/>
        </p:nvSpPr>
        <p:spPr>
          <a:xfrm>
            <a:off x="18796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What is </a:t>
            </a:r>
            <a:r>
              <a:rPr lang="en-CA" sz="2800" b="1" dirty="0" err="1"/>
              <a:t>Clubrunner</a:t>
            </a:r>
            <a:r>
              <a:rPr lang="en-CA" sz="2800" b="1" dirty="0"/>
              <a:t> and What Can it Do?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5555E3-B6F5-C683-F29F-4091BBF36F21}"/>
              </a:ext>
            </a:extLst>
          </p:cNvPr>
          <p:cNvSpPr txBox="1"/>
          <p:nvPr/>
        </p:nvSpPr>
        <p:spPr>
          <a:xfrm>
            <a:off x="995191" y="2082925"/>
            <a:ext cx="8432203" cy="420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CA" sz="2000" b="1" dirty="0"/>
              <a:t>Club website content overview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CA" sz="2000" b="1" dirty="0"/>
              <a:t>How to Log In to the member area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CA" sz="2000" b="1" dirty="0"/>
              <a:t>How to update your Profile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CA" sz="2000" b="1" dirty="0"/>
              <a:t>How to use </a:t>
            </a:r>
            <a:r>
              <a:rPr lang="en-CA" sz="2000" b="1" dirty="0" err="1"/>
              <a:t>Clubrunner</a:t>
            </a:r>
            <a:r>
              <a:rPr lang="en-CA" sz="2000" b="1" dirty="0"/>
              <a:t> Email Service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CA" sz="2000" b="1" dirty="0"/>
              <a:t>How to Set up Events and Speakers in </a:t>
            </a:r>
            <a:r>
              <a:rPr lang="en-CA" sz="2000" b="1" dirty="0" err="1"/>
              <a:t>Clubrunner</a:t>
            </a:r>
            <a:r>
              <a:rPr lang="en-CA" sz="2000" b="1" dirty="0"/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CA" sz="2000" b="1" dirty="0"/>
              <a:t>How to Update the Club Calendar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CA" sz="2000" b="1" dirty="0"/>
              <a:t>How to Link the Club Calendar to your personal or business Calendar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CA" sz="2000" b="1" dirty="0"/>
              <a:t>How to Learn more about </a:t>
            </a:r>
            <a:r>
              <a:rPr lang="en-CA" sz="2000" b="1" dirty="0" err="1"/>
              <a:t>Clubrunner</a:t>
            </a:r>
            <a:r>
              <a:rPr lang="en-CA" sz="2000" b="1" dirty="0"/>
              <a:t> functions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E39EE-79B8-D541-A1AF-AB894B814D2C}"/>
              </a:ext>
            </a:extLst>
          </p:cNvPr>
          <p:cNvSpPr txBox="1"/>
          <p:nvPr/>
        </p:nvSpPr>
        <p:spPr>
          <a:xfrm>
            <a:off x="995191" y="1519440"/>
            <a:ext cx="2779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Today’s Agenda </a:t>
            </a:r>
          </a:p>
        </p:txBody>
      </p:sp>
    </p:spTree>
    <p:extLst>
      <p:ext uri="{BB962C8B-B14F-4D97-AF65-F5344CB8AC3E}">
        <p14:creationId xmlns:p14="http://schemas.microsoft.com/office/powerpoint/2010/main" val="37074733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F1AE69-8A31-36EF-D029-811D96B0A2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3580"/>
          <a:stretch/>
        </p:blipFill>
        <p:spPr>
          <a:xfrm>
            <a:off x="289269" y="1170930"/>
            <a:ext cx="6275331" cy="3686689"/>
          </a:xfrm>
          <a:prstGeom prst="rect">
            <a:avLst/>
          </a:prstGeom>
        </p:spPr>
      </p:pic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72C9FE2A-9AD2-106E-152C-430FE2032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5583A7-E311-6CFD-C1B7-9E48DC03AAC3}"/>
              </a:ext>
            </a:extLst>
          </p:cNvPr>
          <p:cNvSpPr txBox="1"/>
          <p:nvPr/>
        </p:nvSpPr>
        <p:spPr>
          <a:xfrm>
            <a:off x="693109" y="19700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How to Use </a:t>
            </a:r>
            <a:r>
              <a:rPr lang="en-CA" sz="2800" b="1" dirty="0" err="1"/>
              <a:t>Clubrunner</a:t>
            </a:r>
            <a:r>
              <a:rPr lang="en-CA" sz="2800" b="1" dirty="0"/>
              <a:t> Effectively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29289D-DE81-26AE-1208-CE2870C18E92}"/>
              </a:ext>
            </a:extLst>
          </p:cNvPr>
          <p:cNvSpPr txBox="1"/>
          <p:nvPr/>
        </p:nvSpPr>
        <p:spPr>
          <a:xfrm>
            <a:off x="7312214" y="1513761"/>
            <a:ext cx="41309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How to Link the Club Calendar to your personal or business Calendar </a:t>
            </a:r>
          </a:p>
          <a:p>
            <a:endParaRPr lang="en-CA" b="1" dirty="0"/>
          </a:p>
          <a:p>
            <a:r>
              <a:rPr lang="en-CA" b="1" dirty="0"/>
              <a:t>Then paste the link from the Club website (from Club Calendar page) </a:t>
            </a:r>
          </a:p>
          <a:p>
            <a:endParaRPr lang="en-CA" b="1" dirty="0"/>
          </a:p>
          <a:p>
            <a:r>
              <a:rPr lang="en-CA" b="1" dirty="0"/>
              <a:t>Select IMPORT </a:t>
            </a:r>
          </a:p>
          <a:p>
            <a:endParaRPr lang="en-CA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DBE9E1-C1FD-2463-E433-A047EF885F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222" r="7218" b="3632"/>
          <a:stretch/>
        </p:blipFill>
        <p:spPr>
          <a:xfrm>
            <a:off x="3532075" y="4226024"/>
            <a:ext cx="3674999" cy="240048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1A0F87-25FA-F66E-DB36-DD7ACC0325C8}"/>
              </a:ext>
            </a:extLst>
          </p:cNvPr>
          <p:cNvCxnSpPr>
            <a:cxnSpLocks/>
          </p:cNvCxnSpPr>
          <p:nvPr/>
        </p:nvCxnSpPr>
        <p:spPr>
          <a:xfrm flipH="1">
            <a:off x="4289252" y="3429000"/>
            <a:ext cx="291782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5231A371-60D8-BE69-39AB-04FDA2FF7D55}"/>
              </a:ext>
            </a:extLst>
          </p:cNvPr>
          <p:cNvCxnSpPr>
            <a:cxnSpLocks/>
          </p:cNvCxnSpPr>
          <p:nvPr/>
        </p:nvCxnSpPr>
        <p:spPr>
          <a:xfrm rot="16200000" flipV="1">
            <a:off x="2156237" y="3649177"/>
            <a:ext cx="2207841" cy="562963"/>
          </a:xfrm>
          <a:prstGeom prst="bentConnector3">
            <a:avLst>
              <a:gd name="adj1" fmla="val -67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147A004D-F558-EA6E-6591-D81F87A40A30}"/>
              </a:ext>
            </a:extLst>
          </p:cNvPr>
          <p:cNvSpPr/>
          <p:nvPr/>
        </p:nvSpPr>
        <p:spPr>
          <a:xfrm>
            <a:off x="2809173" y="2595570"/>
            <a:ext cx="4397901" cy="4635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1271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1270000" y="2997968"/>
            <a:ext cx="10728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How to Learn more about </a:t>
            </a:r>
            <a:r>
              <a:rPr lang="en-CA" sz="3200" b="1" dirty="0" err="1"/>
              <a:t>Clubrunner</a:t>
            </a:r>
            <a:r>
              <a:rPr lang="en-CA" sz="3200" b="1" dirty="0"/>
              <a:t> functions </a:t>
            </a:r>
          </a:p>
          <a:p>
            <a:pPr marL="342900" indent="-342900">
              <a:buAutoNum type="arabicPeriod"/>
            </a:pP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3072271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841616" y="1194238"/>
            <a:ext cx="10728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CA" b="1" dirty="0"/>
          </a:p>
          <a:p>
            <a:r>
              <a:rPr lang="en-CA" b="1" dirty="0"/>
              <a:t>How to Learn more about </a:t>
            </a:r>
            <a:r>
              <a:rPr lang="en-CA" b="1" dirty="0" err="1"/>
              <a:t>Clubrunner</a:t>
            </a:r>
            <a:r>
              <a:rPr lang="en-CA" b="1" dirty="0"/>
              <a:t> functions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55C7BF-CF9F-FB18-01FB-E9A85A36E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97" y="3948715"/>
            <a:ext cx="12192000" cy="22733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F15E87-0D76-9638-68DA-382682BC13EF}"/>
              </a:ext>
            </a:extLst>
          </p:cNvPr>
          <p:cNvSpPr txBox="1"/>
          <p:nvPr/>
        </p:nvSpPr>
        <p:spPr>
          <a:xfrm>
            <a:off x="968188" y="2291379"/>
            <a:ext cx="6534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There are helpful webinars and Q&amp;A forums for almost any topic </a:t>
            </a:r>
          </a:p>
          <a:p>
            <a:endParaRPr lang="en-CA" dirty="0"/>
          </a:p>
          <a:p>
            <a:r>
              <a:rPr lang="en-CA" b="1" dirty="0"/>
              <a:t>Select Help in the Admin menu bar and Support Centre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147D4C-2DFB-0563-8B3A-FDCA450DE5B3}"/>
              </a:ext>
            </a:extLst>
          </p:cNvPr>
          <p:cNvCxnSpPr>
            <a:cxnSpLocks/>
          </p:cNvCxnSpPr>
          <p:nvPr/>
        </p:nvCxnSpPr>
        <p:spPr>
          <a:xfrm>
            <a:off x="2194560" y="3214709"/>
            <a:ext cx="8240357" cy="13876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8B439BF-7CD9-6EB4-726F-49668014588D}"/>
              </a:ext>
            </a:extLst>
          </p:cNvPr>
          <p:cNvSpPr/>
          <p:nvPr/>
        </p:nvSpPr>
        <p:spPr>
          <a:xfrm>
            <a:off x="110097" y="4641211"/>
            <a:ext cx="1000462" cy="4635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F8EAF13-4A59-5F4A-4A4F-2C651C709D63}"/>
              </a:ext>
            </a:extLst>
          </p:cNvPr>
          <p:cNvSpPr/>
          <p:nvPr/>
        </p:nvSpPr>
        <p:spPr>
          <a:xfrm>
            <a:off x="10434917" y="4370581"/>
            <a:ext cx="1000462" cy="4635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38695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8306E-2907-B7BD-E592-38ECC137E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91" y="1628567"/>
            <a:ext cx="5887217" cy="38351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A51F50-BCBE-EB6B-80B3-9684EF02FBBA}"/>
              </a:ext>
            </a:extLst>
          </p:cNvPr>
          <p:cNvSpPr txBox="1"/>
          <p:nvPr/>
        </p:nvSpPr>
        <p:spPr>
          <a:xfrm>
            <a:off x="7906871" y="2700170"/>
            <a:ext cx="376474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Guides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Webinars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Website Design Help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Mobile App Help </a:t>
            </a:r>
          </a:p>
        </p:txBody>
      </p:sp>
    </p:spTree>
    <p:extLst>
      <p:ext uri="{BB962C8B-B14F-4D97-AF65-F5344CB8AC3E}">
        <p14:creationId xmlns:p14="http://schemas.microsoft.com/office/powerpoint/2010/main" val="3200123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6EBF77-6B75-8744-32A2-EFB86CC1E53C}"/>
              </a:ext>
            </a:extLst>
          </p:cNvPr>
          <p:cNvSpPr txBox="1"/>
          <p:nvPr/>
        </p:nvSpPr>
        <p:spPr>
          <a:xfrm>
            <a:off x="3722146" y="555377"/>
            <a:ext cx="4285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/>
              <a:t>My Rotary linkage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CF87E7-E882-919B-9E76-5ECB8DA06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31" y="1615440"/>
            <a:ext cx="9274969" cy="521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5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2796985" y="3041288"/>
            <a:ext cx="10728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Club website content overview</a:t>
            </a:r>
          </a:p>
          <a:p>
            <a:pPr marL="342900" indent="-342900">
              <a:buAutoNum type="arabicPeriod"/>
            </a:pP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23176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840421" y="1433939"/>
            <a:ext cx="10728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Club website content overview  :  Public site / Member Features &amp; Tools</a:t>
            </a:r>
          </a:p>
          <a:p>
            <a:pPr marL="342900" indent="-342900">
              <a:buAutoNum type="arabicPeriod"/>
            </a:pPr>
            <a:endParaRPr lang="en-CA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7280F4-C8CF-2A53-880F-483FC1E63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403" y="2080270"/>
            <a:ext cx="2747822" cy="4090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C1C4BF-7082-F2C5-686A-D4A9F2951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207" y="2155111"/>
            <a:ext cx="6593840" cy="326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840421" y="1433939"/>
            <a:ext cx="10728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Club website content overview  :  Public site / Member Features &amp; Tools</a:t>
            </a:r>
          </a:p>
          <a:p>
            <a:pPr marL="342900" indent="-342900">
              <a:buAutoNum type="arabicPeriod"/>
            </a:pPr>
            <a:endParaRPr lang="en-CA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7280F4-C8CF-2A53-880F-483FC1E63E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536" b="60032"/>
          <a:stretch/>
        </p:blipFill>
        <p:spPr>
          <a:xfrm>
            <a:off x="427546" y="1940743"/>
            <a:ext cx="7482078" cy="46151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AB2D57-27D5-393E-CB6F-0182B19C4202}"/>
              </a:ext>
            </a:extLst>
          </p:cNvPr>
          <p:cNvSpPr txBox="1"/>
          <p:nvPr/>
        </p:nvSpPr>
        <p:spPr>
          <a:xfrm>
            <a:off x="8646160" y="2401669"/>
            <a:ext cx="349409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Public Information about the club</a:t>
            </a:r>
          </a:p>
          <a:p>
            <a:endParaRPr lang="en-CA" dirty="0"/>
          </a:p>
          <a:p>
            <a:r>
              <a:rPr lang="en-CA" dirty="0"/>
              <a:t>-CALENDAR </a:t>
            </a:r>
          </a:p>
          <a:p>
            <a:endParaRPr lang="en-CA" dirty="0"/>
          </a:p>
          <a:p>
            <a:pPr marL="285750" indent="-285750">
              <a:buFontTx/>
              <a:buChar char="-"/>
            </a:pPr>
            <a:r>
              <a:rPr lang="en-CA" dirty="0"/>
              <a:t>LEADERSHIP</a:t>
            </a:r>
          </a:p>
          <a:p>
            <a:pPr marL="285750" indent="-285750">
              <a:buFontTx/>
              <a:buChar char="-"/>
            </a:pPr>
            <a:r>
              <a:rPr lang="en-CA" dirty="0"/>
              <a:t>LINKS</a:t>
            </a:r>
          </a:p>
          <a:p>
            <a:pPr marL="285750" indent="-285750">
              <a:buFontTx/>
              <a:buChar char="-"/>
            </a:pPr>
            <a:r>
              <a:rPr lang="en-CA" dirty="0"/>
              <a:t>DOWNLOADS</a:t>
            </a:r>
          </a:p>
          <a:p>
            <a:pPr marL="285750" indent="-285750">
              <a:buFontTx/>
              <a:buChar char="-"/>
            </a:pPr>
            <a:r>
              <a:rPr lang="en-CA" dirty="0"/>
              <a:t>NEWS</a:t>
            </a:r>
          </a:p>
          <a:p>
            <a:pPr marL="285750" indent="-285750">
              <a:buFontTx/>
              <a:buChar char="-"/>
            </a:pPr>
            <a:r>
              <a:rPr lang="en-CA" dirty="0"/>
              <a:t>CONTACT LINK</a:t>
            </a:r>
          </a:p>
          <a:p>
            <a:pPr marL="285750" indent="-285750">
              <a:buFontTx/>
              <a:buChar char="-"/>
            </a:pPr>
            <a:r>
              <a:rPr lang="en-CA" dirty="0"/>
              <a:t>MEETING INFORMATION</a:t>
            </a:r>
          </a:p>
          <a:p>
            <a:pPr marL="285750" indent="-285750">
              <a:buFontTx/>
              <a:buChar char="-"/>
            </a:pPr>
            <a:r>
              <a:rPr lang="en-CA" dirty="0"/>
              <a:t>ROTARY RSS FEEDS</a:t>
            </a:r>
          </a:p>
          <a:p>
            <a:pPr marL="285750" indent="-285750">
              <a:buFontTx/>
              <a:buChar char="-"/>
            </a:pPr>
            <a:endParaRPr lang="en-CA" dirty="0"/>
          </a:p>
          <a:p>
            <a:pPr marL="285750" indent="-285750">
              <a:buFontTx/>
              <a:buChar char="-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0329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840421" y="1433939"/>
            <a:ext cx="10728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Club website content overview  :  Public site / Member Features &amp; Tools</a:t>
            </a:r>
          </a:p>
          <a:p>
            <a:pPr marL="342900" indent="-342900">
              <a:buAutoNum type="arabicPeriod"/>
            </a:pPr>
            <a:endParaRPr lang="en-CA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C1C4BF-7082-F2C5-686A-D4A9F2951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61" y="1992551"/>
            <a:ext cx="6593840" cy="3268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F15685-DC50-6AAE-DF5A-CA20A58AF94D}"/>
              </a:ext>
            </a:extLst>
          </p:cNvPr>
          <p:cNvSpPr txBox="1"/>
          <p:nvPr/>
        </p:nvSpPr>
        <p:spPr>
          <a:xfrm>
            <a:off x="8252143" y="2236559"/>
            <a:ext cx="36553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Member Area view depends on role in the club – member is most basic </a:t>
            </a:r>
          </a:p>
          <a:p>
            <a:endParaRPr lang="en-CA" dirty="0"/>
          </a:p>
          <a:p>
            <a:r>
              <a:rPr lang="en-CA" dirty="0"/>
              <a:t>Note top navigation bar for basic and enhanced functions </a:t>
            </a:r>
          </a:p>
          <a:p>
            <a:endParaRPr lang="en-CA" dirty="0"/>
          </a:p>
          <a:p>
            <a:r>
              <a:rPr lang="en-CA" dirty="0"/>
              <a:t>Most used </a:t>
            </a:r>
          </a:p>
          <a:p>
            <a:r>
              <a:rPr lang="en-CA" dirty="0"/>
              <a:t>	- EMAIL</a:t>
            </a:r>
          </a:p>
          <a:p>
            <a:r>
              <a:rPr lang="en-CA" dirty="0"/>
              <a:t>	- EVENTS</a:t>
            </a:r>
          </a:p>
          <a:p>
            <a:r>
              <a:rPr lang="en-CA" dirty="0"/>
              <a:t>	- WEBSITE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364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F1459AC-ECD2-786A-B712-672DE15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6" y="203200"/>
            <a:ext cx="3570477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CC4C-3EE4-CE57-6F49-E53437FC921F}"/>
              </a:ext>
            </a:extLst>
          </p:cNvPr>
          <p:cNvSpPr txBox="1"/>
          <p:nvPr/>
        </p:nvSpPr>
        <p:spPr>
          <a:xfrm>
            <a:off x="1270000" y="64771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Clubrunner</a:t>
            </a:r>
            <a:r>
              <a:rPr lang="en-CA" sz="2800" b="1" dirty="0"/>
              <a:t> Basics for Members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E827-1A37-91AD-599E-190FEAF0B6E5}"/>
              </a:ext>
            </a:extLst>
          </p:cNvPr>
          <p:cNvSpPr txBox="1"/>
          <p:nvPr/>
        </p:nvSpPr>
        <p:spPr>
          <a:xfrm flipH="1">
            <a:off x="2076223" y="3148865"/>
            <a:ext cx="10728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How to Log In to the member area </a:t>
            </a:r>
          </a:p>
          <a:p>
            <a:pPr marL="342900" indent="-342900">
              <a:buAutoNum type="arabicPeriod"/>
            </a:pP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44692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1171</Words>
  <Application>Microsoft Office PowerPoint</Application>
  <PresentationFormat>Widescreen</PresentationFormat>
  <Paragraphs>249</Paragraphs>
  <Slides>44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Norman Purdy</dc:creator>
  <cp:lastModifiedBy>Norman Purdy</cp:lastModifiedBy>
  <cp:revision>1</cp:revision>
  <dcterms:created xsi:type="dcterms:W3CDTF">2024-09-11T12:36:25Z</dcterms:created>
  <dcterms:modified xsi:type="dcterms:W3CDTF">2024-09-11T17:41:48Z</dcterms:modified>
</cp:coreProperties>
</file>