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77" r:id="rId15"/>
    <p:sldId id="276" r:id="rId16"/>
    <p:sldId id="278" r:id="rId17"/>
    <p:sldId id="269" r:id="rId18"/>
    <p:sldId id="270" r:id="rId19"/>
    <p:sldId id="271" r:id="rId20"/>
    <p:sldId id="272" r:id="rId21"/>
    <p:sldId id="273"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C3BFF-A69D-4A0C-95AB-7A857743485D}" type="datetimeFigureOut">
              <a:rPr lang="en-CA" smtClean="0"/>
              <a:t>2026-02-02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0D577-F84F-4A1D-B808-3E0CB6A44117}" type="slidenum">
              <a:rPr lang="en-CA" smtClean="0"/>
              <a:t>‹#›</a:t>
            </a:fld>
            <a:endParaRPr lang="en-CA"/>
          </a:p>
        </p:txBody>
      </p:sp>
    </p:spTree>
    <p:extLst>
      <p:ext uri="{BB962C8B-B14F-4D97-AF65-F5344CB8AC3E}">
        <p14:creationId xmlns:p14="http://schemas.microsoft.com/office/powerpoint/2010/main" val="2206429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D10D577-F84F-4A1D-B808-3E0CB6A44117}" type="slidenum">
              <a:rPr lang="en-CA" smtClean="0"/>
              <a:t>13</a:t>
            </a:fld>
            <a:endParaRPr lang="en-CA"/>
          </a:p>
        </p:txBody>
      </p:sp>
    </p:spTree>
    <p:extLst>
      <p:ext uri="{BB962C8B-B14F-4D97-AF65-F5344CB8AC3E}">
        <p14:creationId xmlns:p14="http://schemas.microsoft.com/office/powerpoint/2010/main" val="331576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75E84-B91C-EDC3-3B8D-592F2FA1AF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270D91B-9383-8AFD-3BE2-2BB658795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D49BC00-73FA-4103-19B1-9CBCD84F767A}"/>
              </a:ext>
            </a:extLst>
          </p:cNvPr>
          <p:cNvSpPr>
            <a:spLocks noGrp="1"/>
          </p:cNvSpPr>
          <p:nvPr>
            <p:ph type="dt" sz="half" idx="10"/>
          </p:nvPr>
        </p:nvSpPr>
        <p:spPr/>
        <p:txBody>
          <a:bodyPr/>
          <a:lstStyle/>
          <a:p>
            <a:fld id="{D2842093-FED3-4DF4-9C54-C99E593B3D36}" type="datetimeFigureOut">
              <a:rPr lang="en-CA" smtClean="0"/>
              <a:t>2026-02-02</a:t>
            </a:fld>
            <a:endParaRPr lang="en-CA"/>
          </a:p>
        </p:txBody>
      </p:sp>
      <p:sp>
        <p:nvSpPr>
          <p:cNvPr id="5" name="Footer Placeholder 4">
            <a:extLst>
              <a:ext uri="{FF2B5EF4-FFF2-40B4-BE49-F238E27FC236}">
                <a16:creationId xmlns:a16="http://schemas.microsoft.com/office/drawing/2014/main" id="{4E0932A2-14F5-2B2F-FBB4-96ACEDFC716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11471E-84A2-5D61-4F0A-9BBF1E10123B}"/>
              </a:ext>
            </a:extLst>
          </p:cNvPr>
          <p:cNvSpPr>
            <a:spLocks noGrp="1"/>
          </p:cNvSpPr>
          <p:nvPr>
            <p:ph type="sldNum" sz="quarter" idx="12"/>
          </p:nvPr>
        </p:nvSpPr>
        <p:spPr/>
        <p:txBody>
          <a:bodyPr/>
          <a:lstStyle/>
          <a:p>
            <a:fld id="{3C8698BF-9E04-4AB4-A519-10F891E55AA8}" type="slidenum">
              <a:rPr lang="en-CA" smtClean="0"/>
              <a:t>‹#›</a:t>
            </a:fld>
            <a:endParaRPr lang="en-CA"/>
          </a:p>
        </p:txBody>
      </p:sp>
    </p:spTree>
    <p:extLst>
      <p:ext uri="{BB962C8B-B14F-4D97-AF65-F5344CB8AC3E}">
        <p14:creationId xmlns:p14="http://schemas.microsoft.com/office/powerpoint/2010/main" val="2590099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0A78-1BB6-09A4-AFB7-351F174C56C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180D92-EC39-F833-8031-A7655AC47D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D58DBC7-F21B-515A-A6AC-43E5B3363B35}"/>
              </a:ext>
            </a:extLst>
          </p:cNvPr>
          <p:cNvSpPr>
            <a:spLocks noGrp="1"/>
          </p:cNvSpPr>
          <p:nvPr>
            <p:ph type="dt" sz="half" idx="10"/>
          </p:nvPr>
        </p:nvSpPr>
        <p:spPr/>
        <p:txBody>
          <a:bodyPr/>
          <a:lstStyle/>
          <a:p>
            <a:fld id="{D2842093-FED3-4DF4-9C54-C99E593B3D36}" type="datetimeFigureOut">
              <a:rPr lang="en-CA" smtClean="0"/>
              <a:t>2026-02-02</a:t>
            </a:fld>
            <a:endParaRPr lang="en-CA"/>
          </a:p>
        </p:txBody>
      </p:sp>
      <p:sp>
        <p:nvSpPr>
          <p:cNvPr id="5" name="Footer Placeholder 4">
            <a:extLst>
              <a:ext uri="{FF2B5EF4-FFF2-40B4-BE49-F238E27FC236}">
                <a16:creationId xmlns:a16="http://schemas.microsoft.com/office/drawing/2014/main" id="{05EDF08C-7369-E00F-B171-411996AD48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E46E9F-CB6F-42BF-0F17-E31E6589520B}"/>
              </a:ext>
            </a:extLst>
          </p:cNvPr>
          <p:cNvSpPr>
            <a:spLocks noGrp="1"/>
          </p:cNvSpPr>
          <p:nvPr>
            <p:ph type="sldNum" sz="quarter" idx="12"/>
          </p:nvPr>
        </p:nvSpPr>
        <p:spPr/>
        <p:txBody>
          <a:bodyPr/>
          <a:lstStyle/>
          <a:p>
            <a:fld id="{3C8698BF-9E04-4AB4-A519-10F891E55AA8}" type="slidenum">
              <a:rPr lang="en-CA" smtClean="0"/>
              <a:t>‹#›</a:t>
            </a:fld>
            <a:endParaRPr lang="en-CA"/>
          </a:p>
        </p:txBody>
      </p:sp>
    </p:spTree>
    <p:extLst>
      <p:ext uri="{BB962C8B-B14F-4D97-AF65-F5344CB8AC3E}">
        <p14:creationId xmlns:p14="http://schemas.microsoft.com/office/powerpoint/2010/main" val="393535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EEB5DF-3179-87EF-7F22-4D6032863B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5049870-C3D9-0B72-36C6-DBF0410545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E14F37F-8BE5-E274-685D-23D9464722C0}"/>
              </a:ext>
            </a:extLst>
          </p:cNvPr>
          <p:cNvSpPr>
            <a:spLocks noGrp="1"/>
          </p:cNvSpPr>
          <p:nvPr>
            <p:ph type="dt" sz="half" idx="10"/>
          </p:nvPr>
        </p:nvSpPr>
        <p:spPr/>
        <p:txBody>
          <a:bodyPr/>
          <a:lstStyle/>
          <a:p>
            <a:fld id="{D2842093-FED3-4DF4-9C54-C99E593B3D36}" type="datetimeFigureOut">
              <a:rPr lang="en-CA" smtClean="0"/>
              <a:t>2026-02-02</a:t>
            </a:fld>
            <a:endParaRPr lang="en-CA"/>
          </a:p>
        </p:txBody>
      </p:sp>
      <p:sp>
        <p:nvSpPr>
          <p:cNvPr id="5" name="Footer Placeholder 4">
            <a:extLst>
              <a:ext uri="{FF2B5EF4-FFF2-40B4-BE49-F238E27FC236}">
                <a16:creationId xmlns:a16="http://schemas.microsoft.com/office/drawing/2014/main" id="{7073EB0F-0AB8-22F9-F82D-7BB710C8070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793155-3F8A-BB4F-3058-BC50EC860FA2}"/>
              </a:ext>
            </a:extLst>
          </p:cNvPr>
          <p:cNvSpPr>
            <a:spLocks noGrp="1"/>
          </p:cNvSpPr>
          <p:nvPr>
            <p:ph type="sldNum" sz="quarter" idx="12"/>
          </p:nvPr>
        </p:nvSpPr>
        <p:spPr/>
        <p:txBody>
          <a:bodyPr/>
          <a:lstStyle/>
          <a:p>
            <a:fld id="{3C8698BF-9E04-4AB4-A519-10F891E55AA8}" type="slidenum">
              <a:rPr lang="en-CA" smtClean="0"/>
              <a:t>‹#›</a:t>
            </a:fld>
            <a:endParaRPr lang="en-CA"/>
          </a:p>
        </p:txBody>
      </p:sp>
    </p:spTree>
    <p:extLst>
      <p:ext uri="{BB962C8B-B14F-4D97-AF65-F5344CB8AC3E}">
        <p14:creationId xmlns:p14="http://schemas.microsoft.com/office/powerpoint/2010/main" val="79829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5399-59C7-15BB-1A38-F894A6C3DCA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114A4BC-91BB-70AB-194A-DE77AF0DAA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4233DC4-B7AB-9A98-4A40-C2FBC1DE36A2}"/>
              </a:ext>
            </a:extLst>
          </p:cNvPr>
          <p:cNvSpPr>
            <a:spLocks noGrp="1"/>
          </p:cNvSpPr>
          <p:nvPr>
            <p:ph type="dt" sz="half" idx="10"/>
          </p:nvPr>
        </p:nvSpPr>
        <p:spPr/>
        <p:txBody>
          <a:bodyPr/>
          <a:lstStyle/>
          <a:p>
            <a:fld id="{D2842093-FED3-4DF4-9C54-C99E593B3D36}" type="datetimeFigureOut">
              <a:rPr lang="en-CA" smtClean="0"/>
              <a:t>2026-02-02</a:t>
            </a:fld>
            <a:endParaRPr lang="en-CA"/>
          </a:p>
        </p:txBody>
      </p:sp>
      <p:sp>
        <p:nvSpPr>
          <p:cNvPr id="5" name="Footer Placeholder 4">
            <a:extLst>
              <a:ext uri="{FF2B5EF4-FFF2-40B4-BE49-F238E27FC236}">
                <a16:creationId xmlns:a16="http://schemas.microsoft.com/office/drawing/2014/main" id="{1275FA64-669F-F6CB-B6D8-A70DBAA34CD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F939EA-5D4D-0465-6788-9D9901A3A722}"/>
              </a:ext>
            </a:extLst>
          </p:cNvPr>
          <p:cNvSpPr>
            <a:spLocks noGrp="1"/>
          </p:cNvSpPr>
          <p:nvPr>
            <p:ph type="sldNum" sz="quarter" idx="12"/>
          </p:nvPr>
        </p:nvSpPr>
        <p:spPr/>
        <p:txBody>
          <a:bodyPr/>
          <a:lstStyle/>
          <a:p>
            <a:fld id="{3C8698BF-9E04-4AB4-A519-10F891E55AA8}" type="slidenum">
              <a:rPr lang="en-CA" smtClean="0"/>
              <a:t>‹#›</a:t>
            </a:fld>
            <a:endParaRPr lang="en-CA"/>
          </a:p>
        </p:txBody>
      </p:sp>
    </p:spTree>
    <p:extLst>
      <p:ext uri="{BB962C8B-B14F-4D97-AF65-F5344CB8AC3E}">
        <p14:creationId xmlns:p14="http://schemas.microsoft.com/office/powerpoint/2010/main" val="391526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00F0-D59E-18BD-642C-214B8E2799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A87E030-181E-5E9C-A46A-C33CE3C777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927C8-AC97-B8E9-5547-918971C2EEBE}"/>
              </a:ext>
            </a:extLst>
          </p:cNvPr>
          <p:cNvSpPr>
            <a:spLocks noGrp="1"/>
          </p:cNvSpPr>
          <p:nvPr>
            <p:ph type="dt" sz="half" idx="10"/>
          </p:nvPr>
        </p:nvSpPr>
        <p:spPr/>
        <p:txBody>
          <a:bodyPr/>
          <a:lstStyle/>
          <a:p>
            <a:fld id="{D2842093-FED3-4DF4-9C54-C99E593B3D36}" type="datetimeFigureOut">
              <a:rPr lang="en-CA" smtClean="0"/>
              <a:t>2026-02-02</a:t>
            </a:fld>
            <a:endParaRPr lang="en-CA"/>
          </a:p>
        </p:txBody>
      </p:sp>
      <p:sp>
        <p:nvSpPr>
          <p:cNvPr id="5" name="Footer Placeholder 4">
            <a:extLst>
              <a:ext uri="{FF2B5EF4-FFF2-40B4-BE49-F238E27FC236}">
                <a16:creationId xmlns:a16="http://schemas.microsoft.com/office/drawing/2014/main" id="{49614216-89EA-4744-7F8F-45C60EF4F3D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6025CC-2ADF-B23B-607C-85CE40EAF63D}"/>
              </a:ext>
            </a:extLst>
          </p:cNvPr>
          <p:cNvSpPr>
            <a:spLocks noGrp="1"/>
          </p:cNvSpPr>
          <p:nvPr>
            <p:ph type="sldNum" sz="quarter" idx="12"/>
          </p:nvPr>
        </p:nvSpPr>
        <p:spPr/>
        <p:txBody>
          <a:bodyPr/>
          <a:lstStyle/>
          <a:p>
            <a:fld id="{3C8698BF-9E04-4AB4-A519-10F891E55AA8}" type="slidenum">
              <a:rPr lang="en-CA" smtClean="0"/>
              <a:t>‹#›</a:t>
            </a:fld>
            <a:endParaRPr lang="en-CA"/>
          </a:p>
        </p:txBody>
      </p:sp>
    </p:spTree>
    <p:extLst>
      <p:ext uri="{BB962C8B-B14F-4D97-AF65-F5344CB8AC3E}">
        <p14:creationId xmlns:p14="http://schemas.microsoft.com/office/powerpoint/2010/main" val="233539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2351-9058-D778-1AD5-119CCFEC360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75898F-BC1A-0B41-2106-4B2016E40D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36F1679-0339-5C78-3C69-35357FBFC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9FFAEF4-1476-5490-DA69-B3D9A1E084C8}"/>
              </a:ext>
            </a:extLst>
          </p:cNvPr>
          <p:cNvSpPr>
            <a:spLocks noGrp="1"/>
          </p:cNvSpPr>
          <p:nvPr>
            <p:ph type="dt" sz="half" idx="10"/>
          </p:nvPr>
        </p:nvSpPr>
        <p:spPr/>
        <p:txBody>
          <a:bodyPr/>
          <a:lstStyle/>
          <a:p>
            <a:fld id="{D2842093-FED3-4DF4-9C54-C99E593B3D36}" type="datetimeFigureOut">
              <a:rPr lang="en-CA" smtClean="0"/>
              <a:t>2026-02-02</a:t>
            </a:fld>
            <a:endParaRPr lang="en-CA"/>
          </a:p>
        </p:txBody>
      </p:sp>
      <p:sp>
        <p:nvSpPr>
          <p:cNvPr id="6" name="Footer Placeholder 5">
            <a:extLst>
              <a:ext uri="{FF2B5EF4-FFF2-40B4-BE49-F238E27FC236}">
                <a16:creationId xmlns:a16="http://schemas.microsoft.com/office/drawing/2014/main" id="{245DCC44-C6AA-2FA6-2619-2A8389D0DC9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892E2E3-09C3-25EC-879D-FA8A8C6EAFA8}"/>
              </a:ext>
            </a:extLst>
          </p:cNvPr>
          <p:cNvSpPr>
            <a:spLocks noGrp="1"/>
          </p:cNvSpPr>
          <p:nvPr>
            <p:ph type="sldNum" sz="quarter" idx="12"/>
          </p:nvPr>
        </p:nvSpPr>
        <p:spPr/>
        <p:txBody>
          <a:bodyPr/>
          <a:lstStyle/>
          <a:p>
            <a:fld id="{3C8698BF-9E04-4AB4-A519-10F891E55AA8}" type="slidenum">
              <a:rPr lang="en-CA" smtClean="0"/>
              <a:t>‹#›</a:t>
            </a:fld>
            <a:endParaRPr lang="en-CA"/>
          </a:p>
        </p:txBody>
      </p:sp>
    </p:spTree>
    <p:extLst>
      <p:ext uri="{BB962C8B-B14F-4D97-AF65-F5344CB8AC3E}">
        <p14:creationId xmlns:p14="http://schemas.microsoft.com/office/powerpoint/2010/main" val="307856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3F5C-F247-0691-7487-4F07BF13C82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DB0517F-B5C8-EE7B-7EFD-10B63BA115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A96D74-E7E1-BAA6-886B-089E44BE05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3F73598-93A3-6850-9191-17E72AB8B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E6B56B-AF69-5C1C-514C-1307113B7E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AC525E3-432B-5B05-62E7-98135B35B178}"/>
              </a:ext>
            </a:extLst>
          </p:cNvPr>
          <p:cNvSpPr>
            <a:spLocks noGrp="1"/>
          </p:cNvSpPr>
          <p:nvPr>
            <p:ph type="dt" sz="half" idx="10"/>
          </p:nvPr>
        </p:nvSpPr>
        <p:spPr/>
        <p:txBody>
          <a:bodyPr/>
          <a:lstStyle/>
          <a:p>
            <a:fld id="{D2842093-FED3-4DF4-9C54-C99E593B3D36}" type="datetimeFigureOut">
              <a:rPr lang="en-CA" smtClean="0"/>
              <a:t>2026-02-02</a:t>
            </a:fld>
            <a:endParaRPr lang="en-CA"/>
          </a:p>
        </p:txBody>
      </p:sp>
      <p:sp>
        <p:nvSpPr>
          <p:cNvPr id="8" name="Footer Placeholder 7">
            <a:extLst>
              <a:ext uri="{FF2B5EF4-FFF2-40B4-BE49-F238E27FC236}">
                <a16:creationId xmlns:a16="http://schemas.microsoft.com/office/drawing/2014/main" id="{4A35D04B-EDEE-EB99-AAF8-E8F44D3E80A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C0B3381-1F14-0A43-29CA-F52918489499}"/>
              </a:ext>
            </a:extLst>
          </p:cNvPr>
          <p:cNvSpPr>
            <a:spLocks noGrp="1"/>
          </p:cNvSpPr>
          <p:nvPr>
            <p:ph type="sldNum" sz="quarter" idx="12"/>
          </p:nvPr>
        </p:nvSpPr>
        <p:spPr/>
        <p:txBody>
          <a:bodyPr/>
          <a:lstStyle/>
          <a:p>
            <a:fld id="{3C8698BF-9E04-4AB4-A519-10F891E55AA8}" type="slidenum">
              <a:rPr lang="en-CA" smtClean="0"/>
              <a:t>‹#›</a:t>
            </a:fld>
            <a:endParaRPr lang="en-CA"/>
          </a:p>
        </p:txBody>
      </p:sp>
    </p:spTree>
    <p:extLst>
      <p:ext uri="{BB962C8B-B14F-4D97-AF65-F5344CB8AC3E}">
        <p14:creationId xmlns:p14="http://schemas.microsoft.com/office/powerpoint/2010/main" val="15320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95AD-0D88-1CE2-A60C-35D8E3485F4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CD3DD75-779B-887E-E874-352180B0B307}"/>
              </a:ext>
            </a:extLst>
          </p:cNvPr>
          <p:cNvSpPr>
            <a:spLocks noGrp="1"/>
          </p:cNvSpPr>
          <p:nvPr>
            <p:ph type="dt" sz="half" idx="10"/>
          </p:nvPr>
        </p:nvSpPr>
        <p:spPr/>
        <p:txBody>
          <a:bodyPr/>
          <a:lstStyle/>
          <a:p>
            <a:fld id="{D2842093-FED3-4DF4-9C54-C99E593B3D36}" type="datetimeFigureOut">
              <a:rPr lang="en-CA" smtClean="0"/>
              <a:t>2026-02-02</a:t>
            </a:fld>
            <a:endParaRPr lang="en-CA"/>
          </a:p>
        </p:txBody>
      </p:sp>
      <p:sp>
        <p:nvSpPr>
          <p:cNvPr id="4" name="Footer Placeholder 3">
            <a:extLst>
              <a:ext uri="{FF2B5EF4-FFF2-40B4-BE49-F238E27FC236}">
                <a16:creationId xmlns:a16="http://schemas.microsoft.com/office/drawing/2014/main" id="{3B726FA3-D1B3-8789-A0EF-719D81979AA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3BE38F-ACA4-6394-272E-2DF0330E9679}"/>
              </a:ext>
            </a:extLst>
          </p:cNvPr>
          <p:cNvSpPr>
            <a:spLocks noGrp="1"/>
          </p:cNvSpPr>
          <p:nvPr>
            <p:ph type="sldNum" sz="quarter" idx="12"/>
          </p:nvPr>
        </p:nvSpPr>
        <p:spPr/>
        <p:txBody>
          <a:bodyPr/>
          <a:lstStyle/>
          <a:p>
            <a:fld id="{3C8698BF-9E04-4AB4-A519-10F891E55AA8}" type="slidenum">
              <a:rPr lang="en-CA" smtClean="0"/>
              <a:t>‹#›</a:t>
            </a:fld>
            <a:endParaRPr lang="en-CA"/>
          </a:p>
        </p:txBody>
      </p:sp>
    </p:spTree>
    <p:extLst>
      <p:ext uri="{BB962C8B-B14F-4D97-AF65-F5344CB8AC3E}">
        <p14:creationId xmlns:p14="http://schemas.microsoft.com/office/powerpoint/2010/main" val="223431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EB4BDB-A15F-BC91-C99B-CF1377D766BF}"/>
              </a:ext>
            </a:extLst>
          </p:cNvPr>
          <p:cNvSpPr>
            <a:spLocks noGrp="1"/>
          </p:cNvSpPr>
          <p:nvPr>
            <p:ph type="dt" sz="half" idx="10"/>
          </p:nvPr>
        </p:nvSpPr>
        <p:spPr/>
        <p:txBody>
          <a:bodyPr/>
          <a:lstStyle/>
          <a:p>
            <a:fld id="{D2842093-FED3-4DF4-9C54-C99E593B3D36}" type="datetimeFigureOut">
              <a:rPr lang="en-CA" smtClean="0"/>
              <a:t>2026-02-02</a:t>
            </a:fld>
            <a:endParaRPr lang="en-CA"/>
          </a:p>
        </p:txBody>
      </p:sp>
      <p:sp>
        <p:nvSpPr>
          <p:cNvPr id="3" name="Footer Placeholder 2">
            <a:extLst>
              <a:ext uri="{FF2B5EF4-FFF2-40B4-BE49-F238E27FC236}">
                <a16:creationId xmlns:a16="http://schemas.microsoft.com/office/drawing/2014/main" id="{709AB682-7DCA-BCEB-4FDC-F9BCDFC172A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D61B1AD-A939-18F9-9D16-13A2C885E8E2}"/>
              </a:ext>
            </a:extLst>
          </p:cNvPr>
          <p:cNvSpPr>
            <a:spLocks noGrp="1"/>
          </p:cNvSpPr>
          <p:nvPr>
            <p:ph type="sldNum" sz="quarter" idx="12"/>
          </p:nvPr>
        </p:nvSpPr>
        <p:spPr/>
        <p:txBody>
          <a:bodyPr/>
          <a:lstStyle/>
          <a:p>
            <a:fld id="{3C8698BF-9E04-4AB4-A519-10F891E55AA8}" type="slidenum">
              <a:rPr lang="en-CA" smtClean="0"/>
              <a:t>‹#›</a:t>
            </a:fld>
            <a:endParaRPr lang="en-CA"/>
          </a:p>
        </p:txBody>
      </p:sp>
    </p:spTree>
    <p:extLst>
      <p:ext uri="{BB962C8B-B14F-4D97-AF65-F5344CB8AC3E}">
        <p14:creationId xmlns:p14="http://schemas.microsoft.com/office/powerpoint/2010/main" val="396248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D2EB-2205-6C6A-8986-6461D7DF2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E986BA4-3AAC-54C7-4C31-FD97308C0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75FF2BE-2CA7-5CE5-B308-03E373B3E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4A381-1E25-AE91-6654-9449208DE30A}"/>
              </a:ext>
            </a:extLst>
          </p:cNvPr>
          <p:cNvSpPr>
            <a:spLocks noGrp="1"/>
          </p:cNvSpPr>
          <p:nvPr>
            <p:ph type="dt" sz="half" idx="10"/>
          </p:nvPr>
        </p:nvSpPr>
        <p:spPr/>
        <p:txBody>
          <a:bodyPr/>
          <a:lstStyle/>
          <a:p>
            <a:fld id="{D2842093-FED3-4DF4-9C54-C99E593B3D36}" type="datetimeFigureOut">
              <a:rPr lang="en-CA" smtClean="0"/>
              <a:t>2026-02-02</a:t>
            </a:fld>
            <a:endParaRPr lang="en-CA"/>
          </a:p>
        </p:txBody>
      </p:sp>
      <p:sp>
        <p:nvSpPr>
          <p:cNvPr id="6" name="Footer Placeholder 5">
            <a:extLst>
              <a:ext uri="{FF2B5EF4-FFF2-40B4-BE49-F238E27FC236}">
                <a16:creationId xmlns:a16="http://schemas.microsoft.com/office/drawing/2014/main" id="{7BCC4135-774B-3430-3FE8-D6560F3B97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46EA338-B358-471F-CF2B-78A3920664E0}"/>
              </a:ext>
            </a:extLst>
          </p:cNvPr>
          <p:cNvSpPr>
            <a:spLocks noGrp="1"/>
          </p:cNvSpPr>
          <p:nvPr>
            <p:ph type="sldNum" sz="quarter" idx="12"/>
          </p:nvPr>
        </p:nvSpPr>
        <p:spPr/>
        <p:txBody>
          <a:bodyPr/>
          <a:lstStyle/>
          <a:p>
            <a:fld id="{3C8698BF-9E04-4AB4-A519-10F891E55AA8}" type="slidenum">
              <a:rPr lang="en-CA" smtClean="0"/>
              <a:t>‹#›</a:t>
            </a:fld>
            <a:endParaRPr lang="en-CA"/>
          </a:p>
        </p:txBody>
      </p:sp>
    </p:spTree>
    <p:extLst>
      <p:ext uri="{BB962C8B-B14F-4D97-AF65-F5344CB8AC3E}">
        <p14:creationId xmlns:p14="http://schemas.microsoft.com/office/powerpoint/2010/main" val="345243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22F2-ED52-1900-F0F8-F587FAD72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02E23C2-BC05-6F99-AB49-C02A1CE82B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66CB13C-FF42-F605-CA85-F82A09D82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FD1426-0F40-0018-2D17-1503F436D0DD}"/>
              </a:ext>
            </a:extLst>
          </p:cNvPr>
          <p:cNvSpPr>
            <a:spLocks noGrp="1"/>
          </p:cNvSpPr>
          <p:nvPr>
            <p:ph type="dt" sz="half" idx="10"/>
          </p:nvPr>
        </p:nvSpPr>
        <p:spPr/>
        <p:txBody>
          <a:bodyPr/>
          <a:lstStyle/>
          <a:p>
            <a:fld id="{D2842093-FED3-4DF4-9C54-C99E593B3D36}" type="datetimeFigureOut">
              <a:rPr lang="en-CA" smtClean="0"/>
              <a:t>2026-02-02</a:t>
            </a:fld>
            <a:endParaRPr lang="en-CA"/>
          </a:p>
        </p:txBody>
      </p:sp>
      <p:sp>
        <p:nvSpPr>
          <p:cNvPr id="6" name="Footer Placeholder 5">
            <a:extLst>
              <a:ext uri="{FF2B5EF4-FFF2-40B4-BE49-F238E27FC236}">
                <a16:creationId xmlns:a16="http://schemas.microsoft.com/office/drawing/2014/main" id="{D1B5386A-A1DE-E4FA-D497-33DA4F13711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AC11DAC-AC6E-937B-76CE-290C8D3CEC6E}"/>
              </a:ext>
            </a:extLst>
          </p:cNvPr>
          <p:cNvSpPr>
            <a:spLocks noGrp="1"/>
          </p:cNvSpPr>
          <p:nvPr>
            <p:ph type="sldNum" sz="quarter" idx="12"/>
          </p:nvPr>
        </p:nvSpPr>
        <p:spPr/>
        <p:txBody>
          <a:bodyPr/>
          <a:lstStyle/>
          <a:p>
            <a:fld id="{3C8698BF-9E04-4AB4-A519-10F891E55AA8}" type="slidenum">
              <a:rPr lang="en-CA" smtClean="0"/>
              <a:t>‹#›</a:t>
            </a:fld>
            <a:endParaRPr lang="en-CA"/>
          </a:p>
        </p:txBody>
      </p:sp>
    </p:spTree>
    <p:extLst>
      <p:ext uri="{BB962C8B-B14F-4D97-AF65-F5344CB8AC3E}">
        <p14:creationId xmlns:p14="http://schemas.microsoft.com/office/powerpoint/2010/main" val="183454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B9F38-85FC-0CA3-0124-11E231D27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35DDD57-BA31-8DA0-6152-CE71CEAEAB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385FDB-64B3-576D-A5C2-338E4D4791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842093-FED3-4DF4-9C54-C99E593B3D36}" type="datetimeFigureOut">
              <a:rPr lang="en-CA" smtClean="0"/>
              <a:t>2026-02-02</a:t>
            </a:fld>
            <a:endParaRPr lang="en-CA"/>
          </a:p>
        </p:txBody>
      </p:sp>
      <p:sp>
        <p:nvSpPr>
          <p:cNvPr id="5" name="Footer Placeholder 4">
            <a:extLst>
              <a:ext uri="{FF2B5EF4-FFF2-40B4-BE49-F238E27FC236}">
                <a16:creationId xmlns:a16="http://schemas.microsoft.com/office/drawing/2014/main" id="{3C3B22FF-292E-E321-8938-F899CD8ED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9DB8C02A-BC62-F136-249D-87ED954F3B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8698BF-9E04-4AB4-A519-10F891E55AA8}" type="slidenum">
              <a:rPr lang="en-CA" smtClean="0"/>
              <a:t>‹#›</a:t>
            </a:fld>
            <a:endParaRPr lang="en-CA"/>
          </a:p>
        </p:txBody>
      </p:sp>
    </p:spTree>
    <p:extLst>
      <p:ext uri="{BB962C8B-B14F-4D97-AF65-F5344CB8AC3E}">
        <p14:creationId xmlns:p14="http://schemas.microsoft.com/office/powerpoint/2010/main" val="1446241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75C284-A6A8-A8DE-233C-71BE9B1399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5615" y="2750051"/>
            <a:ext cx="4742993" cy="1351752"/>
          </a:xfrm>
          <a:prstGeom prst="rect">
            <a:avLst/>
          </a:prstGeom>
        </p:spPr>
      </p:pic>
      <p:cxnSp>
        <p:nvCxnSpPr>
          <p:cNvPr id="10" name="Straight Connector 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FEAB3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80CDDC7-1289-744B-609B-917F7B5F2F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43240" y="1883412"/>
            <a:ext cx="4728015" cy="3085029"/>
          </a:xfrm>
          <a:prstGeom prst="rect">
            <a:avLst/>
          </a:prstGeom>
        </p:spPr>
      </p:pic>
    </p:spTree>
    <p:extLst>
      <p:ext uri="{BB962C8B-B14F-4D97-AF65-F5344CB8AC3E}">
        <p14:creationId xmlns:p14="http://schemas.microsoft.com/office/powerpoint/2010/main" val="1676769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F09BF-2F9F-C26C-4683-34D6401AD01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9EABACC-4807-4BA1-C75B-254659A71E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4" name="TextBox 3">
            <a:extLst>
              <a:ext uri="{FF2B5EF4-FFF2-40B4-BE49-F238E27FC236}">
                <a16:creationId xmlns:a16="http://schemas.microsoft.com/office/drawing/2014/main" id="{CB04666A-F876-82D7-C25F-8F90C11E1F18}"/>
              </a:ext>
            </a:extLst>
          </p:cNvPr>
          <p:cNvSpPr txBox="1"/>
          <p:nvPr/>
        </p:nvSpPr>
        <p:spPr>
          <a:xfrm>
            <a:off x="680720" y="571530"/>
            <a:ext cx="6512560" cy="584775"/>
          </a:xfrm>
          <a:prstGeom prst="rect">
            <a:avLst/>
          </a:prstGeom>
          <a:noFill/>
        </p:spPr>
        <p:txBody>
          <a:bodyPr wrap="square" rtlCol="0">
            <a:spAutoFit/>
          </a:bodyPr>
          <a:lstStyle/>
          <a:p>
            <a:pPr algn="ctr"/>
            <a:r>
              <a:rPr lang="en-CA" sz="3200" b="1" dirty="0"/>
              <a:t>Attract &amp; Retain New Members </a:t>
            </a:r>
          </a:p>
        </p:txBody>
      </p:sp>
      <p:sp>
        <p:nvSpPr>
          <p:cNvPr id="3" name="TextBox 2">
            <a:extLst>
              <a:ext uri="{FF2B5EF4-FFF2-40B4-BE49-F238E27FC236}">
                <a16:creationId xmlns:a16="http://schemas.microsoft.com/office/drawing/2014/main" id="{0DA60F6F-3040-4B86-112B-74767DD2E2C7}"/>
              </a:ext>
            </a:extLst>
          </p:cNvPr>
          <p:cNvSpPr txBox="1"/>
          <p:nvPr/>
        </p:nvSpPr>
        <p:spPr>
          <a:xfrm>
            <a:off x="827809" y="1384300"/>
            <a:ext cx="5029200" cy="5324535"/>
          </a:xfrm>
          <a:prstGeom prst="rect">
            <a:avLst/>
          </a:prstGeom>
          <a:noFill/>
        </p:spPr>
        <p:txBody>
          <a:bodyPr wrap="square" rtlCol="0">
            <a:spAutoFit/>
          </a:bodyPr>
          <a:lstStyle/>
          <a:p>
            <a:r>
              <a:rPr lang="en-CA" sz="2400" b="1" dirty="0"/>
              <a:t>3. Recruit new Members </a:t>
            </a:r>
          </a:p>
          <a:p>
            <a:pPr marL="342900" indent="-342900">
              <a:buAutoNum type="arabicPeriod" startAt="2"/>
            </a:pPr>
            <a:endParaRPr lang="en-CA" dirty="0"/>
          </a:p>
          <a:p>
            <a:pPr marL="342900" indent="-342900">
              <a:buFont typeface="Arial" panose="020B0604020202020204" pitchFamily="34" charset="0"/>
              <a:buChar char="•"/>
            </a:pPr>
            <a:r>
              <a:rPr lang="en-CA" sz="2000" dirty="0"/>
              <a:t>Referrals</a:t>
            </a:r>
          </a:p>
          <a:p>
            <a:pPr marL="342900" indent="-342900">
              <a:buFont typeface="Arial" panose="020B0604020202020204" pitchFamily="34" charset="0"/>
              <a:buChar char="•"/>
            </a:pPr>
            <a:r>
              <a:rPr lang="en-CA" sz="2000" dirty="0"/>
              <a:t>Advertising </a:t>
            </a:r>
          </a:p>
          <a:p>
            <a:pPr marL="342900" indent="-342900">
              <a:buFont typeface="Arial" panose="020B0604020202020204" pitchFamily="34" charset="0"/>
              <a:buChar char="•"/>
            </a:pPr>
            <a:r>
              <a:rPr lang="en-CA" sz="2000" dirty="0"/>
              <a:t>Personal Appeals to Businesses</a:t>
            </a:r>
          </a:p>
          <a:p>
            <a:endParaRPr lang="en-CA" sz="2000" dirty="0"/>
          </a:p>
          <a:p>
            <a:endParaRPr lang="en-CA" sz="2000" dirty="0"/>
          </a:p>
          <a:p>
            <a:r>
              <a:rPr lang="en-CA" sz="2000" b="1" dirty="0">
                <a:highlight>
                  <a:srgbClr val="FFFF00"/>
                </a:highlight>
              </a:rPr>
              <a:t>BUT</a:t>
            </a:r>
            <a:r>
              <a:rPr lang="en-CA" sz="2000" dirty="0">
                <a:highlight>
                  <a:srgbClr val="FFFF00"/>
                </a:highlight>
              </a:rPr>
              <a:t>……. There is a real risk that we may not be able meet expectations of new members </a:t>
            </a:r>
          </a:p>
          <a:p>
            <a:endParaRPr lang="en-CA" sz="2000" dirty="0"/>
          </a:p>
          <a:p>
            <a:pPr marL="285750" indent="-285750">
              <a:buFont typeface="Arial" panose="020B0604020202020204" pitchFamily="34" charset="0"/>
              <a:buChar char="•"/>
            </a:pPr>
            <a:r>
              <a:rPr lang="en-CA" sz="2000" dirty="0"/>
              <a:t>Will we help them expand their networks? </a:t>
            </a:r>
          </a:p>
          <a:p>
            <a:pPr marL="285750" indent="-285750">
              <a:buFont typeface="Arial" panose="020B0604020202020204" pitchFamily="34" charset="0"/>
              <a:buChar char="•"/>
            </a:pPr>
            <a:r>
              <a:rPr lang="en-CA" sz="2000" dirty="0"/>
              <a:t>Will  we help them meet like minded business professionals?</a:t>
            </a:r>
          </a:p>
          <a:p>
            <a:pPr marL="285750" indent="-285750">
              <a:buFont typeface="Arial" panose="020B0604020202020204" pitchFamily="34" charset="0"/>
              <a:buChar char="•"/>
            </a:pPr>
            <a:r>
              <a:rPr lang="en-CA" sz="2000" dirty="0"/>
              <a:t>Will  we offer them the opportunity to give back / serve / meet new people for social activities ?</a:t>
            </a:r>
          </a:p>
          <a:p>
            <a:endParaRPr lang="en-CA" dirty="0"/>
          </a:p>
        </p:txBody>
      </p:sp>
      <p:pic>
        <p:nvPicPr>
          <p:cNvPr id="5" name="Picture 4">
            <a:extLst>
              <a:ext uri="{FF2B5EF4-FFF2-40B4-BE49-F238E27FC236}">
                <a16:creationId xmlns:a16="http://schemas.microsoft.com/office/drawing/2014/main" id="{519ED597-B4D8-1B25-D4C8-E78F703E3C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8672" y="1873029"/>
            <a:ext cx="4801314" cy="4801314"/>
          </a:xfrm>
          <a:prstGeom prst="rect">
            <a:avLst/>
          </a:prstGeom>
        </p:spPr>
      </p:pic>
    </p:spTree>
    <p:extLst>
      <p:ext uri="{BB962C8B-B14F-4D97-AF65-F5344CB8AC3E}">
        <p14:creationId xmlns:p14="http://schemas.microsoft.com/office/powerpoint/2010/main" val="200187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DB473-1D3C-4008-40B5-FBEAEB672B5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CD72CBE-1F30-4AC8-1C98-75484EEF16F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4" name="TextBox 3">
            <a:extLst>
              <a:ext uri="{FF2B5EF4-FFF2-40B4-BE49-F238E27FC236}">
                <a16:creationId xmlns:a16="http://schemas.microsoft.com/office/drawing/2014/main" id="{7968D129-1F78-1B91-7E69-22DD492ABC17}"/>
              </a:ext>
            </a:extLst>
          </p:cNvPr>
          <p:cNvSpPr txBox="1"/>
          <p:nvPr/>
        </p:nvSpPr>
        <p:spPr>
          <a:xfrm>
            <a:off x="680720" y="571530"/>
            <a:ext cx="6512560" cy="1569660"/>
          </a:xfrm>
          <a:prstGeom prst="rect">
            <a:avLst/>
          </a:prstGeom>
          <a:noFill/>
        </p:spPr>
        <p:txBody>
          <a:bodyPr wrap="square" rtlCol="0">
            <a:spAutoFit/>
          </a:bodyPr>
          <a:lstStyle/>
          <a:p>
            <a:pPr algn="ctr"/>
            <a:r>
              <a:rPr lang="en-CA" sz="3200" b="1" dirty="0"/>
              <a:t>Attract &amp; Retain New Members</a:t>
            </a:r>
          </a:p>
          <a:p>
            <a:pPr algn="ctr"/>
            <a:endParaRPr lang="en-CA" sz="3200" b="1" dirty="0"/>
          </a:p>
          <a:p>
            <a:r>
              <a:rPr lang="en-CA" sz="3200" b="1" dirty="0"/>
              <a:t>RISK:  </a:t>
            </a:r>
          </a:p>
        </p:txBody>
      </p:sp>
      <p:sp>
        <p:nvSpPr>
          <p:cNvPr id="5" name="TextBox 4">
            <a:extLst>
              <a:ext uri="{FF2B5EF4-FFF2-40B4-BE49-F238E27FC236}">
                <a16:creationId xmlns:a16="http://schemas.microsoft.com/office/drawing/2014/main" id="{BDEB790B-B6F0-EF0C-187C-2D00C564BB9B}"/>
              </a:ext>
            </a:extLst>
          </p:cNvPr>
          <p:cNvSpPr txBox="1"/>
          <p:nvPr/>
        </p:nvSpPr>
        <p:spPr>
          <a:xfrm>
            <a:off x="1076961" y="2141190"/>
            <a:ext cx="5677130" cy="5232202"/>
          </a:xfrm>
          <a:prstGeom prst="rect">
            <a:avLst/>
          </a:prstGeom>
          <a:noFill/>
        </p:spPr>
        <p:txBody>
          <a:bodyPr wrap="square" rtlCol="0">
            <a:spAutoFit/>
          </a:bodyPr>
          <a:lstStyle/>
          <a:p>
            <a:r>
              <a:rPr lang="en-CA" sz="2000" dirty="0"/>
              <a:t>Imagine a new member’s experience : </a:t>
            </a:r>
          </a:p>
          <a:p>
            <a:endParaRPr lang="en-CA" sz="2000" dirty="0"/>
          </a:p>
          <a:p>
            <a:pPr marL="285750" indent="-285750">
              <a:buFont typeface="Arial" panose="020B0604020202020204" pitchFamily="34" charset="0"/>
              <a:buChar char="•"/>
            </a:pPr>
            <a:r>
              <a:rPr lang="en-CA" sz="2000" dirty="0"/>
              <a:t>They research  learn about Rotary on line and are impressed with all the things Rotary has to offer. </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They meet with the  Club president and board members and learn about  what out Club is all about. </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They  come to a club meeting – where there are 4 retired members and 5 active members.</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And then…….????</a:t>
            </a:r>
          </a:p>
          <a:p>
            <a:endParaRPr lang="en-CA" dirty="0"/>
          </a:p>
          <a:p>
            <a:endParaRPr lang="en-CA" dirty="0"/>
          </a:p>
          <a:p>
            <a:r>
              <a:rPr lang="en-CA" dirty="0"/>
              <a:t> </a:t>
            </a:r>
          </a:p>
        </p:txBody>
      </p:sp>
      <p:pic>
        <p:nvPicPr>
          <p:cNvPr id="7" name="Picture 6">
            <a:extLst>
              <a:ext uri="{FF2B5EF4-FFF2-40B4-BE49-F238E27FC236}">
                <a16:creationId xmlns:a16="http://schemas.microsoft.com/office/drawing/2014/main" id="{584A9067-A4A1-002C-08ED-9D922E95CF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6438" y="1905077"/>
            <a:ext cx="4571999" cy="4571999"/>
          </a:xfrm>
          <a:prstGeom prst="rect">
            <a:avLst/>
          </a:prstGeom>
        </p:spPr>
      </p:pic>
    </p:spTree>
    <p:extLst>
      <p:ext uri="{BB962C8B-B14F-4D97-AF65-F5344CB8AC3E}">
        <p14:creationId xmlns:p14="http://schemas.microsoft.com/office/powerpoint/2010/main" val="292736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2A63C-9623-9140-C4BE-0BEA4E8F2C6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EF86B1D-66EF-A77D-ECED-63D1628BBC5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4" name="TextBox 3">
            <a:extLst>
              <a:ext uri="{FF2B5EF4-FFF2-40B4-BE49-F238E27FC236}">
                <a16:creationId xmlns:a16="http://schemas.microsoft.com/office/drawing/2014/main" id="{2F82CB67-2728-40D3-4C3A-CECC3F228471}"/>
              </a:ext>
            </a:extLst>
          </p:cNvPr>
          <p:cNvSpPr txBox="1"/>
          <p:nvPr/>
        </p:nvSpPr>
        <p:spPr>
          <a:xfrm>
            <a:off x="680720" y="571530"/>
            <a:ext cx="6512560" cy="584775"/>
          </a:xfrm>
          <a:prstGeom prst="rect">
            <a:avLst/>
          </a:prstGeom>
          <a:noFill/>
        </p:spPr>
        <p:txBody>
          <a:bodyPr wrap="square" rtlCol="0">
            <a:spAutoFit/>
          </a:bodyPr>
          <a:lstStyle/>
          <a:p>
            <a:pPr algn="ctr"/>
            <a:r>
              <a:rPr lang="en-CA" sz="3200" b="1" dirty="0"/>
              <a:t>Attract &amp; Retain New Members </a:t>
            </a:r>
          </a:p>
        </p:txBody>
      </p:sp>
      <p:sp>
        <p:nvSpPr>
          <p:cNvPr id="3" name="TextBox 2">
            <a:extLst>
              <a:ext uri="{FF2B5EF4-FFF2-40B4-BE49-F238E27FC236}">
                <a16:creationId xmlns:a16="http://schemas.microsoft.com/office/drawing/2014/main" id="{27DC2760-1D48-1F7C-CCA3-918C7E917458}"/>
              </a:ext>
            </a:extLst>
          </p:cNvPr>
          <p:cNvSpPr txBox="1"/>
          <p:nvPr/>
        </p:nvSpPr>
        <p:spPr>
          <a:xfrm>
            <a:off x="568960" y="1533582"/>
            <a:ext cx="9824720" cy="738664"/>
          </a:xfrm>
          <a:prstGeom prst="rect">
            <a:avLst/>
          </a:prstGeom>
          <a:noFill/>
        </p:spPr>
        <p:txBody>
          <a:bodyPr wrap="square" rtlCol="0">
            <a:spAutoFit/>
          </a:bodyPr>
          <a:lstStyle/>
          <a:p>
            <a:r>
              <a:rPr lang="en-CA" sz="2400" dirty="0"/>
              <a:t>4 </a:t>
            </a:r>
            <a:r>
              <a:rPr lang="en-CA" sz="2400" b="1" dirty="0"/>
              <a:t>. Intentionally and actively engage new members to retain them </a:t>
            </a:r>
          </a:p>
          <a:p>
            <a:endParaRPr lang="en-CA" dirty="0"/>
          </a:p>
        </p:txBody>
      </p:sp>
      <p:sp>
        <p:nvSpPr>
          <p:cNvPr id="6" name="TextBox 5">
            <a:extLst>
              <a:ext uri="{FF2B5EF4-FFF2-40B4-BE49-F238E27FC236}">
                <a16:creationId xmlns:a16="http://schemas.microsoft.com/office/drawing/2014/main" id="{C02568F4-CFA6-0588-14DB-9693D5312581}"/>
              </a:ext>
            </a:extLst>
          </p:cNvPr>
          <p:cNvSpPr txBox="1"/>
          <p:nvPr/>
        </p:nvSpPr>
        <p:spPr>
          <a:xfrm>
            <a:off x="680720" y="2237971"/>
            <a:ext cx="5625638" cy="4493538"/>
          </a:xfrm>
          <a:prstGeom prst="rect">
            <a:avLst/>
          </a:prstGeom>
          <a:noFill/>
        </p:spPr>
        <p:txBody>
          <a:bodyPr wrap="square" rtlCol="0">
            <a:spAutoFit/>
          </a:bodyPr>
          <a:lstStyle/>
          <a:p>
            <a:r>
              <a:rPr lang="en-CA" sz="2400" b="1" dirty="0">
                <a:highlight>
                  <a:srgbClr val="FFFF00"/>
                </a:highlight>
              </a:rPr>
              <a:t>How?</a:t>
            </a:r>
          </a:p>
          <a:p>
            <a:endParaRPr lang="en-CA" dirty="0"/>
          </a:p>
          <a:p>
            <a:r>
              <a:rPr lang="en-CA" dirty="0"/>
              <a:t>The most important thing active members can do attract and retain new members is to simply ….</a:t>
            </a:r>
          </a:p>
          <a:p>
            <a:endParaRPr lang="en-CA" b="1" dirty="0"/>
          </a:p>
          <a:p>
            <a:pPr algn="ctr"/>
            <a:r>
              <a:rPr lang="en-CA" sz="2800" b="1" dirty="0">
                <a:highlight>
                  <a:srgbClr val="FFFF00"/>
                </a:highlight>
              </a:rPr>
              <a:t>Show Up at Meetings </a:t>
            </a:r>
            <a:endParaRPr lang="en-CA" b="1" dirty="0">
              <a:highlight>
                <a:srgbClr val="FFFF00"/>
              </a:highlight>
            </a:endParaRPr>
          </a:p>
          <a:p>
            <a:pPr algn="ctr"/>
            <a:endParaRPr lang="en-CA" dirty="0"/>
          </a:p>
          <a:p>
            <a:r>
              <a:rPr lang="en-CA" dirty="0"/>
              <a:t>To acknowledge  new members and make them feel as though they have the opportunity to meet more that just the retired members – because that is why they joined. Strong attendance build confidence.</a:t>
            </a:r>
          </a:p>
          <a:p>
            <a:endParaRPr lang="en-CA" dirty="0"/>
          </a:p>
          <a:p>
            <a:r>
              <a:rPr lang="en-CA" dirty="0"/>
              <a:t>Because if the meetings are poorly attended what does that indicate to a new member?</a:t>
            </a:r>
          </a:p>
          <a:p>
            <a:pPr algn="ctr"/>
            <a:endParaRPr lang="en-CA" dirty="0"/>
          </a:p>
        </p:txBody>
      </p:sp>
      <p:pic>
        <p:nvPicPr>
          <p:cNvPr id="7" name="Picture 6">
            <a:extLst>
              <a:ext uri="{FF2B5EF4-FFF2-40B4-BE49-F238E27FC236}">
                <a16:creationId xmlns:a16="http://schemas.microsoft.com/office/drawing/2014/main" id="{C83B941B-7C53-C6B7-8DA0-6652BF25E7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6568" y="2179913"/>
            <a:ext cx="4363432" cy="4363432"/>
          </a:xfrm>
          <a:prstGeom prst="rect">
            <a:avLst/>
          </a:prstGeom>
        </p:spPr>
      </p:pic>
    </p:spTree>
    <p:extLst>
      <p:ext uri="{BB962C8B-B14F-4D97-AF65-F5344CB8AC3E}">
        <p14:creationId xmlns:p14="http://schemas.microsoft.com/office/powerpoint/2010/main" val="333193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001623-E69B-2B5C-7003-B0CE6BB88E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876" y="726712"/>
            <a:ext cx="6030167" cy="5201376"/>
          </a:xfrm>
          <a:prstGeom prst="rect">
            <a:avLst/>
          </a:prstGeom>
        </p:spPr>
      </p:pic>
      <p:sp>
        <p:nvSpPr>
          <p:cNvPr id="4" name="TextBox 3">
            <a:extLst>
              <a:ext uri="{FF2B5EF4-FFF2-40B4-BE49-F238E27FC236}">
                <a16:creationId xmlns:a16="http://schemas.microsoft.com/office/drawing/2014/main" id="{19A85A49-A7EE-AFD1-D880-2420BBE91B48}"/>
              </a:ext>
            </a:extLst>
          </p:cNvPr>
          <p:cNvSpPr txBox="1"/>
          <p:nvPr/>
        </p:nvSpPr>
        <p:spPr>
          <a:xfrm>
            <a:off x="7295743" y="1631424"/>
            <a:ext cx="4541520" cy="2585323"/>
          </a:xfrm>
          <a:prstGeom prst="rect">
            <a:avLst/>
          </a:prstGeom>
          <a:noFill/>
        </p:spPr>
        <p:txBody>
          <a:bodyPr wrap="square" rtlCol="0">
            <a:spAutoFit/>
          </a:bodyPr>
          <a:lstStyle/>
          <a:p>
            <a:r>
              <a:rPr lang="en-CA" b="1" dirty="0"/>
              <a:t>Our Club Leadership Commitment:</a:t>
            </a:r>
          </a:p>
          <a:p>
            <a:endParaRPr lang="en-CA" b="1" dirty="0"/>
          </a:p>
          <a:p>
            <a:pPr marL="342900" indent="-342900">
              <a:buAutoNum type="arabicPeriod"/>
            </a:pPr>
            <a:r>
              <a:rPr lang="en-CA" dirty="0"/>
              <a:t>Better Meetings</a:t>
            </a:r>
          </a:p>
          <a:p>
            <a:pPr marL="342900" indent="-342900">
              <a:buAutoNum type="arabicPeriod"/>
            </a:pPr>
            <a:endParaRPr lang="en-CA" dirty="0"/>
          </a:p>
          <a:p>
            <a:pPr marL="342900" indent="-342900">
              <a:buAutoNum type="arabicPeriod"/>
            </a:pPr>
            <a:r>
              <a:rPr lang="en-CA" dirty="0"/>
              <a:t>More Fellowship Events </a:t>
            </a:r>
          </a:p>
          <a:p>
            <a:pPr marL="342900" indent="-342900">
              <a:buAutoNum type="arabicPeriod"/>
            </a:pPr>
            <a:endParaRPr lang="en-CA" dirty="0"/>
          </a:p>
          <a:p>
            <a:pPr marL="342900" indent="-342900">
              <a:buAutoNum type="arabicPeriod"/>
            </a:pPr>
            <a:r>
              <a:rPr lang="en-CA" dirty="0"/>
              <a:t>More Opportunities to Serve </a:t>
            </a:r>
          </a:p>
          <a:p>
            <a:pPr marL="342900" indent="-342900">
              <a:buAutoNum type="arabicPeriod"/>
            </a:pPr>
            <a:endParaRPr lang="en-CA" dirty="0"/>
          </a:p>
          <a:p>
            <a:pPr marL="342900" indent="-342900">
              <a:buAutoNum type="arabicPeriod"/>
            </a:pPr>
            <a:endParaRPr lang="en-CA" dirty="0"/>
          </a:p>
        </p:txBody>
      </p:sp>
      <p:sp>
        <p:nvSpPr>
          <p:cNvPr id="5" name="TextBox 4">
            <a:extLst>
              <a:ext uri="{FF2B5EF4-FFF2-40B4-BE49-F238E27FC236}">
                <a16:creationId xmlns:a16="http://schemas.microsoft.com/office/drawing/2014/main" id="{44445116-0EDE-E999-CA11-50A295A3DD3B}"/>
              </a:ext>
            </a:extLst>
          </p:cNvPr>
          <p:cNvSpPr txBox="1"/>
          <p:nvPr/>
        </p:nvSpPr>
        <p:spPr>
          <a:xfrm>
            <a:off x="7295743" y="4349413"/>
            <a:ext cx="4541520" cy="2031325"/>
          </a:xfrm>
          <a:prstGeom prst="rect">
            <a:avLst/>
          </a:prstGeom>
          <a:noFill/>
        </p:spPr>
        <p:txBody>
          <a:bodyPr wrap="square" rtlCol="0">
            <a:spAutoFit/>
          </a:bodyPr>
          <a:lstStyle/>
          <a:p>
            <a:r>
              <a:rPr lang="en-CA" b="1" dirty="0"/>
              <a:t>Our Ask of Members: </a:t>
            </a:r>
          </a:p>
          <a:p>
            <a:endParaRPr lang="en-CA" dirty="0"/>
          </a:p>
          <a:p>
            <a:pPr marL="342900" indent="-342900">
              <a:buAutoNum type="arabicPeriod"/>
            </a:pPr>
            <a:r>
              <a:rPr lang="en-CA" dirty="0"/>
              <a:t>Attend Meetings (on line and </a:t>
            </a:r>
            <a:r>
              <a:rPr lang="en-CA" dirty="0" err="1"/>
              <a:t>inperson</a:t>
            </a:r>
            <a:r>
              <a:rPr lang="en-CA" dirty="0"/>
              <a:t>)  </a:t>
            </a:r>
          </a:p>
          <a:p>
            <a:pPr marL="342900" indent="-342900">
              <a:buAutoNum type="arabicPeriod"/>
            </a:pPr>
            <a:endParaRPr lang="en-CA" dirty="0"/>
          </a:p>
          <a:p>
            <a:pPr marL="342900" indent="-342900">
              <a:buAutoNum type="arabicPeriod"/>
            </a:pPr>
            <a:r>
              <a:rPr lang="en-CA" dirty="0"/>
              <a:t>Get Involved Again </a:t>
            </a:r>
          </a:p>
          <a:p>
            <a:pPr marL="342900" indent="-342900">
              <a:buAutoNum type="arabicPeriod"/>
            </a:pPr>
            <a:endParaRPr lang="en-CA" dirty="0"/>
          </a:p>
          <a:p>
            <a:pPr marL="342900" indent="-342900">
              <a:buAutoNum type="arabicPeriod"/>
            </a:pPr>
            <a:r>
              <a:rPr lang="en-CA" dirty="0"/>
              <a:t>Help Identify Prospective new Members </a:t>
            </a:r>
          </a:p>
        </p:txBody>
      </p:sp>
      <p:pic>
        <p:nvPicPr>
          <p:cNvPr id="6" name="Picture 5">
            <a:extLst>
              <a:ext uri="{FF2B5EF4-FFF2-40B4-BE49-F238E27FC236}">
                <a16:creationId xmlns:a16="http://schemas.microsoft.com/office/drawing/2014/main" id="{E9F6DB8B-0F71-A132-CEC7-F1223F25606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95007" y="279672"/>
            <a:ext cx="4742993" cy="1351752"/>
          </a:xfrm>
          <a:prstGeom prst="rect">
            <a:avLst/>
          </a:prstGeom>
        </p:spPr>
      </p:pic>
    </p:spTree>
    <p:extLst>
      <p:ext uri="{BB962C8B-B14F-4D97-AF65-F5344CB8AC3E}">
        <p14:creationId xmlns:p14="http://schemas.microsoft.com/office/powerpoint/2010/main" val="34958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8D88C-CD02-0384-1451-7E00B81EE1D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BD9ACD4-663F-B5CD-9059-579F6E4510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4" name="TextBox 3">
            <a:extLst>
              <a:ext uri="{FF2B5EF4-FFF2-40B4-BE49-F238E27FC236}">
                <a16:creationId xmlns:a16="http://schemas.microsoft.com/office/drawing/2014/main" id="{E2D56353-01E2-42BD-C13D-275330F7C79E}"/>
              </a:ext>
            </a:extLst>
          </p:cNvPr>
          <p:cNvSpPr txBox="1"/>
          <p:nvPr/>
        </p:nvSpPr>
        <p:spPr>
          <a:xfrm>
            <a:off x="680720" y="571530"/>
            <a:ext cx="7691120" cy="584775"/>
          </a:xfrm>
          <a:prstGeom prst="rect">
            <a:avLst/>
          </a:prstGeom>
          <a:noFill/>
        </p:spPr>
        <p:txBody>
          <a:bodyPr wrap="square" rtlCol="0">
            <a:spAutoFit/>
          </a:bodyPr>
          <a:lstStyle/>
          <a:p>
            <a:pPr algn="ctr"/>
            <a:r>
              <a:rPr lang="en-CA" sz="3200" b="1" dirty="0"/>
              <a:t>New Member Development Process </a:t>
            </a:r>
          </a:p>
        </p:txBody>
      </p:sp>
      <p:sp>
        <p:nvSpPr>
          <p:cNvPr id="6" name="TextBox 5">
            <a:extLst>
              <a:ext uri="{FF2B5EF4-FFF2-40B4-BE49-F238E27FC236}">
                <a16:creationId xmlns:a16="http://schemas.microsoft.com/office/drawing/2014/main" id="{4FA3B33E-FF50-3D98-53D2-9D1FD9639A81}"/>
              </a:ext>
            </a:extLst>
          </p:cNvPr>
          <p:cNvSpPr txBox="1"/>
          <p:nvPr/>
        </p:nvSpPr>
        <p:spPr>
          <a:xfrm>
            <a:off x="782320" y="1732676"/>
            <a:ext cx="6800735" cy="4524315"/>
          </a:xfrm>
          <a:prstGeom prst="rect">
            <a:avLst/>
          </a:prstGeom>
          <a:noFill/>
        </p:spPr>
        <p:txBody>
          <a:bodyPr wrap="square" rtlCol="0">
            <a:spAutoFit/>
          </a:bodyPr>
          <a:lstStyle/>
          <a:p>
            <a:r>
              <a:rPr lang="en-CA" sz="2400" dirty="0"/>
              <a:t>Attracting , engaging and  retaining new Members takes work. </a:t>
            </a:r>
          </a:p>
          <a:p>
            <a:endParaRPr lang="en-CA" sz="2400" dirty="0"/>
          </a:p>
          <a:p>
            <a:r>
              <a:rPr lang="en-CA" sz="2400" dirty="0"/>
              <a:t>When we want to raise $60,000 for Rotary, we come together, we form a Gala Team, we set goals, we assign responsibilities, we have regular meetings to review progress. We take action and we succeed because it is important to us.</a:t>
            </a:r>
          </a:p>
          <a:p>
            <a:endParaRPr lang="en-CA" sz="2400" dirty="0"/>
          </a:p>
          <a:p>
            <a:pPr algn="ctr"/>
            <a:r>
              <a:rPr lang="en-CA" sz="3600" b="1" dirty="0"/>
              <a:t>Is membership growth important to us ? </a:t>
            </a:r>
          </a:p>
        </p:txBody>
      </p:sp>
      <p:pic>
        <p:nvPicPr>
          <p:cNvPr id="5" name="Picture 4">
            <a:extLst>
              <a:ext uri="{FF2B5EF4-FFF2-40B4-BE49-F238E27FC236}">
                <a16:creationId xmlns:a16="http://schemas.microsoft.com/office/drawing/2014/main" id="{67790D8D-48CC-AF39-180A-C66BFBAB88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70942" y="2106159"/>
            <a:ext cx="4418292" cy="3019166"/>
          </a:xfrm>
          <a:prstGeom prst="rect">
            <a:avLst/>
          </a:prstGeom>
        </p:spPr>
      </p:pic>
    </p:spTree>
    <p:extLst>
      <p:ext uri="{BB962C8B-B14F-4D97-AF65-F5344CB8AC3E}">
        <p14:creationId xmlns:p14="http://schemas.microsoft.com/office/powerpoint/2010/main" val="5137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EEC82-B5C2-91A3-A244-9EEA6D813ED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B24BEF-D406-CB37-C662-3165C812DF8A}"/>
              </a:ext>
            </a:extLst>
          </p:cNvPr>
          <p:cNvSpPr txBox="1"/>
          <p:nvPr/>
        </p:nvSpPr>
        <p:spPr>
          <a:xfrm flipH="1">
            <a:off x="1231714" y="533580"/>
            <a:ext cx="5567682" cy="523220"/>
          </a:xfrm>
          <a:prstGeom prst="rect">
            <a:avLst/>
          </a:prstGeom>
          <a:noFill/>
        </p:spPr>
        <p:txBody>
          <a:bodyPr wrap="square" rtlCol="0">
            <a:spAutoFit/>
          </a:bodyPr>
          <a:lstStyle/>
          <a:p>
            <a:r>
              <a:rPr lang="en-CA" sz="2800" b="1" dirty="0"/>
              <a:t>How You Can Help… </a:t>
            </a:r>
          </a:p>
        </p:txBody>
      </p:sp>
      <p:pic>
        <p:nvPicPr>
          <p:cNvPr id="6" name="Picture 5">
            <a:extLst>
              <a:ext uri="{FF2B5EF4-FFF2-40B4-BE49-F238E27FC236}">
                <a16:creationId xmlns:a16="http://schemas.microsoft.com/office/drawing/2014/main" id="{23C5A3D9-90FB-3E91-C48F-B710B59FEF9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7" name="TextBox 6">
            <a:extLst>
              <a:ext uri="{FF2B5EF4-FFF2-40B4-BE49-F238E27FC236}">
                <a16:creationId xmlns:a16="http://schemas.microsoft.com/office/drawing/2014/main" id="{EE20B595-7379-A321-F1D3-3E4A82870542}"/>
              </a:ext>
            </a:extLst>
          </p:cNvPr>
          <p:cNvSpPr txBox="1"/>
          <p:nvPr/>
        </p:nvSpPr>
        <p:spPr>
          <a:xfrm>
            <a:off x="765465" y="1430773"/>
            <a:ext cx="5567682" cy="5262979"/>
          </a:xfrm>
          <a:prstGeom prst="rect">
            <a:avLst/>
          </a:prstGeom>
          <a:noFill/>
        </p:spPr>
        <p:txBody>
          <a:bodyPr wrap="square" rtlCol="0">
            <a:spAutoFit/>
          </a:bodyPr>
          <a:lstStyle/>
          <a:p>
            <a:pPr marL="514350" indent="-514350">
              <a:buAutoNum type="arabicPeriod"/>
            </a:pPr>
            <a:r>
              <a:rPr lang="en-CA" sz="2400" b="1" dirty="0"/>
              <a:t>Come to club meetings.</a:t>
            </a:r>
          </a:p>
          <a:p>
            <a:pPr marL="514350" indent="-514350">
              <a:buAutoNum type="arabicPeriod"/>
            </a:pPr>
            <a:endParaRPr lang="en-CA" sz="2400" b="1" dirty="0"/>
          </a:p>
          <a:p>
            <a:pPr marL="514350" indent="-514350">
              <a:buAutoNum type="arabicPeriod"/>
            </a:pPr>
            <a:r>
              <a:rPr lang="en-CA" sz="2400" b="1" dirty="0"/>
              <a:t>Identify Prospective Members</a:t>
            </a:r>
          </a:p>
          <a:p>
            <a:endParaRPr lang="en-CA" sz="2400" b="1" dirty="0"/>
          </a:p>
          <a:p>
            <a:pPr marL="514350" indent="-514350">
              <a:buAutoNum type="arabicPeriod" startAt="3"/>
            </a:pPr>
            <a:r>
              <a:rPr lang="en-CA" sz="2400" b="1" dirty="0"/>
              <a:t>Serve as Mentor/Sponsor for a new member </a:t>
            </a:r>
          </a:p>
          <a:p>
            <a:pPr marL="514350" indent="-514350">
              <a:buAutoNum type="arabicPeriod" startAt="3"/>
            </a:pPr>
            <a:endParaRPr lang="en-CA" sz="2400" b="1" dirty="0"/>
          </a:p>
          <a:p>
            <a:pPr marL="514350" indent="-514350">
              <a:buAutoNum type="arabicPeriod" startAt="3"/>
            </a:pPr>
            <a:r>
              <a:rPr lang="en-CA" sz="2400" b="1" dirty="0"/>
              <a:t>Serve on Membership the Development Team </a:t>
            </a:r>
          </a:p>
          <a:p>
            <a:pPr marL="514350" indent="-514350">
              <a:buAutoNum type="arabicPeriod" startAt="3"/>
            </a:pPr>
            <a:endParaRPr lang="en-CA" sz="2400" b="1" dirty="0"/>
          </a:p>
          <a:p>
            <a:pPr marL="514350" indent="-514350">
              <a:buAutoNum type="arabicPeriod" startAt="3"/>
            </a:pPr>
            <a:r>
              <a:rPr lang="en-CA" sz="2400" b="1" dirty="0"/>
              <a:t>Attend Prospect Meet &amp; Greets</a:t>
            </a:r>
          </a:p>
          <a:p>
            <a:pPr marL="514350" indent="-514350">
              <a:buAutoNum type="arabicPeriod" startAt="3"/>
            </a:pPr>
            <a:endParaRPr lang="en-CA" sz="2400" b="1" dirty="0"/>
          </a:p>
          <a:p>
            <a:pPr marL="514350" indent="-514350">
              <a:buAutoNum type="arabicPeriod" startAt="3"/>
            </a:pPr>
            <a:r>
              <a:rPr lang="en-CA" sz="2400" b="1" dirty="0"/>
              <a:t>Participate in New Member Orientation Sessions</a:t>
            </a:r>
          </a:p>
        </p:txBody>
      </p:sp>
      <p:pic>
        <p:nvPicPr>
          <p:cNvPr id="8" name="Picture 7">
            <a:extLst>
              <a:ext uri="{FF2B5EF4-FFF2-40B4-BE49-F238E27FC236}">
                <a16:creationId xmlns:a16="http://schemas.microsoft.com/office/drawing/2014/main" id="{47E5A90F-D682-93F6-5E5A-7A4CC56267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2808" y="1732676"/>
            <a:ext cx="4613727" cy="4613727"/>
          </a:xfrm>
          <a:prstGeom prst="rect">
            <a:avLst/>
          </a:prstGeom>
        </p:spPr>
      </p:pic>
    </p:spTree>
    <p:extLst>
      <p:ext uri="{BB962C8B-B14F-4D97-AF65-F5344CB8AC3E}">
        <p14:creationId xmlns:p14="http://schemas.microsoft.com/office/powerpoint/2010/main" val="177250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BB652-7517-B484-3440-20B04463020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BE8728A-3518-C8AB-D950-75DE75E7DE4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4" name="TextBox 3">
            <a:extLst>
              <a:ext uri="{FF2B5EF4-FFF2-40B4-BE49-F238E27FC236}">
                <a16:creationId xmlns:a16="http://schemas.microsoft.com/office/drawing/2014/main" id="{4ED4CCA8-99CE-1D91-9036-7881BDAAA8AD}"/>
              </a:ext>
            </a:extLst>
          </p:cNvPr>
          <p:cNvSpPr txBox="1"/>
          <p:nvPr/>
        </p:nvSpPr>
        <p:spPr>
          <a:xfrm>
            <a:off x="680720" y="571530"/>
            <a:ext cx="7691120" cy="584775"/>
          </a:xfrm>
          <a:prstGeom prst="rect">
            <a:avLst/>
          </a:prstGeom>
          <a:noFill/>
        </p:spPr>
        <p:txBody>
          <a:bodyPr wrap="square" rtlCol="0">
            <a:spAutoFit/>
          </a:bodyPr>
          <a:lstStyle/>
          <a:p>
            <a:pPr algn="ctr"/>
            <a:r>
              <a:rPr lang="en-CA" sz="3200" b="1" dirty="0"/>
              <a:t>New Member Development Process </a:t>
            </a:r>
          </a:p>
        </p:txBody>
      </p:sp>
      <p:sp>
        <p:nvSpPr>
          <p:cNvPr id="3" name="TextBox 2">
            <a:extLst>
              <a:ext uri="{FF2B5EF4-FFF2-40B4-BE49-F238E27FC236}">
                <a16:creationId xmlns:a16="http://schemas.microsoft.com/office/drawing/2014/main" id="{52039999-E6E2-9A08-2DD0-7F8AA7FC9F25}"/>
              </a:ext>
            </a:extLst>
          </p:cNvPr>
          <p:cNvSpPr txBox="1"/>
          <p:nvPr/>
        </p:nvSpPr>
        <p:spPr>
          <a:xfrm>
            <a:off x="1097280" y="1352387"/>
            <a:ext cx="3422765" cy="2031325"/>
          </a:xfrm>
          <a:prstGeom prst="rect">
            <a:avLst/>
          </a:prstGeom>
          <a:noFill/>
        </p:spPr>
        <p:txBody>
          <a:bodyPr wrap="square" rtlCol="0">
            <a:spAutoFit/>
          </a:bodyPr>
          <a:lstStyle/>
          <a:p>
            <a:r>
              <a:rPr lang="en-CA" dirty="0"/>
              <a:t>The Following Slides are the detailed steps / roles and responsibilities of  Rotarians who are willing to serve as mentors and coordinators on the New Membership Development Team </a:t>
            </a:r>
          </a:p>
        </p:txBody>
      </p:sp>
      <p:pic>
        <p:nvPicPr>
          <p:cNvPr id="7" name="Picture 6">
            <a:extLst>
              <a:ext uri="{FF2B5EF4-FFF2-40B4-BE49-F238E27FC236}">
                <a16:creationId xmlns:a16="http://schemas.microsoft.com/office/drawing/2014/main" id="{2618D8D3-9CAB-886D-DED7-6EBB888DD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7461" y="2162273"/>
            <a:ext cx="6348757" cy="3494530"/>
          </a:xfrm>
          <a:prstGeom prst="rect">
            <a:avLst/>
          </a:prstGeom>
        </p:spPr>
      </p:pic>
    </p:spTree>
    <p:extLst>
      <p:ext uri="{BB962C8B-B14F-4D97-AF65-F5344CB8AC3E}">
        <p14:creationId xmlns:p14="http://schemas.microsoft.com/office/powerpoint/2010/main" val="160642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B98722-3AFF-43F9-6C41-0C84D67992E4}"/>
              </a:ext>
            </a:extLst>
          </p:cNvPr>
          <p:cNvSpPr txBox="1"/>
          <p:nvPr/>
        </p:nvSpPr>
        <p:spPr>
          <a:xfrm>
            <a:off x="3721100" y="264438"/>
            <a:ext cx="3789680" cy="369332"/>
          </a:xfrm>
          <a:prstGeom prst="rect">
            <a:avLst/>
          </a:prstGeom>
          <a:noFill/>
        </p:spPr>
        <p:txBody>
          <a:bodyPr wrap="square" rtlCol="0">
            <a:spAutoFit/>
          </a:bodyPr>
          <a:lstStyle/>
          <a:p>
            <a:r>
              <a:rPr lang="en-CA" b="1" dirty="0"/>
              <a:t>New Member Recruitment Map</a:t>
            </a:r>
          </a:p>
        </p:txBody>
      </p:sp>
      <p:sp>
        <p:nvSpPr>
          <p:cNvPr id="5" name="Rectangle 4">
            <a:extLst>
              <a:ext uri="{FF2B5EF4-FFF2-40B4-BE49-F238E27FC236}">
                <a16:creationId xmlns:a16="http://schemas.microsoft.com/office/drawing/2014/main" id="{0546A3B6-C871-8827-F3DA-3FBD56A4B8F3}"/>
              </a:ext>
            </a:extLst>
          </p:cNvPr>
          <p:cNvSpPr/>
          <p:nvPr/>
        </p:nvSpPr>
        <p:spPr>
          <a:xfrm>
            <a:off x="4660900" y="1464548"/>
            <a:ext cx="1910080" cy="944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a:t> Record &amp; Manage New Member Leads</a:t>
            </a:r>
          </a:p>
        </p:txBody>
      </p:sp>
      <p:sp>
        <p:nvSpPr>
          <p:cNvPr id="6" name="Rectangle: Rounded Corners 5">
            <a:extLst>
              <a:ext uri="{FF2B5EF4-FFF2-40B4-BE49-F238E27FC236}">
                <a16:creationId xmlns:a16="http://schemas.microsoft.com/office/drawing/2014/main" id="{845CE793-5BA5-8EBF-8B2F-889EE3231DDB}"/>
              </a:ext>
            </a:extLst>
          </p:cNvPr>
          <p:cNvSpPr/>
          <p:nvPr/>
        </p:nvSpPr>
        <p:spPr>
          <a:xfrm>
            <a:off x="264160" y="944880"/>
            <a:ext cx="2214880" cy="5384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Rotary Int’l &amp; District  Referrals</a:t>
            </a:r>
          </a:p>
        </p:txBody>
      </p:sp>
      <p:sp>
        <p:nvSpPr>
          <p:cNvPr id="7" name="Rectangle: Rounded Corners 6">
            <a:extLst>
              <a:ext uri="{FF2B5EF4-FFF2-40B4-BE49-F238E27FC236}">
                <a16:creationId xmlns:a16="http://schemas.microsoft.com/office/drawing/2014/main" id="{2478DD7B-54F5-DC18-2969-793E8678AFF6}"/>
              </a:ext>
            </a:extLst>
          </p:cNvPr>
          <p:cNvSpPr/>
          <p:nvPr/>
        </p:nvSpPr>
        <p:spPr>
          <a:xfrm>
            <a:off x="264160" y="1574800"/>
            <a:ext cx="2214880" cy="5384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Member Referrals </a:t>
            </a:r>
          </a:p>
        </p:txBody>
      </p:sp>
      <p:sp>
        <p:nvSpPr>
          <p:cNvPr id="9" name="Rectangle: Rounded Corners 8">
            <a:extLst>
              <a:ext uri="{FF2B5EF4-FFF2-40B4-BE49-F238E27FC236}">
                <a16:creationId xmlns:a16="http://schemas.microsoft.com/office/drawing/2014/main" id="{FB6AFE58-1A7E-008B-22B3-A2508AE0EAD4}"/>
              </a:ext>
            </a:extLst>
          </p:cNvPr>
          <p:cNvSpPr/>
          <p:nvPr/>
        </p:nvSpPr>
        <p:spPr>
          <a:xfrm>
            <a:off x="264160" y="2296160"/>
            <a:ext cx="2214880" cy="5384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Membership C’tee Recruiting</a:t>
            </a:r>
          </a:p>
        </p:txBody>
      </p:sp>
      <p:sp>
        <p:nvSpPr>
          <p:cNvPr id="10" name="Rectangle: Rounded Corners 9">
            <a:extLst>
              <a:ext uri="{FF2B5EF4-FFF2-40B4-BE49-F238E27FC236}">
                <a16:creationId xmlns:a16="http://schemas.microsoft.com/office/drawing/2014/main" id="{74076D11-F255-F857-0FA6-2173CCC9751A}"/>
              </a:ext>
            </a:extLst>
          </p:cNvPr>
          <p:cNvSpPr/>
          <p:nvPr/>
        </p:nvSpPr>
        <p:spPr>
          <a:xfrm>
            <a:off x="264160" y="3017520"/>
            <a:ext cx="2214880" cy="5384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Inquiries from Public </a:t>
            </a:r>
          </a:p>
        </p:txBody>
      </p:sp>
      <p:sp>
        <p:nvSpPr>
          <p:cNvPr id="11" name="Rectangle 10">
            <a:extLst>
              <a:ext uri="{FF2B5EF4-FFF2-40B4-BE49-F238E27FC236}">
                <a16:creationId xmlns:a16="http://schemas.microsoft.com/office/drawing/2014/main" id="{1B70C11C-EC87-9D54-C13A-AFB98555DD5A}"/>
              </a:ext>
            </a:extLst>
          </p:cNvPr>
          <p:cNvSpPr/>
          <p:nvPr/>
        </p:nvSpPr>
        <p:spPr>
          <a:xfrm>
            <a:off x="8097520" y="1464548"/>
            <a:ext cx="2286000" cy="1046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Prospective New Member Meet &amp; Greet Event </a:t>
            </a:r>
          </a:p>
        </p:txBody>
      </p:sp>
      <p:cxnSp>
        <p:nvCxnSpPr>
          <p:cNvPr id="13" name="Straight Arrow Connector 12">
            <a:extLst>
              <a:ext uri="{FF2B5EF4-FFF2-40B4-BE49-F238E27FC236}">
                <a16:creationId xmlns:a16="http://schemas.microsoft.com/office/drawing/2014/main" id="{2384ACB8-CFDE-A974-8CED-55C7B904D8EB}"/>
              </a:ext>
            </a:extLst>
          </p:cNvPr>
          <p:cNvCxnSpPr>
            <a:cxnSpLocks/>
          </p:cNvCxnSpPr>
          <p:nvPr/>
        </p:nvCxnSpPr>
        <p:spPr>
          <a:xfrm>
            <a:off x="2490470" y="1173719"/>
            <a:ext cx="2170430" cy="5156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2AF8A46-2B17-A8C5-29B3-55F7E9EA640A}"/>
              </a:ext>
            </a:extLst>
          </p:cNvPr>
          <p:cNvCxnSpPr>
            <a:cxnSpLocks/>
            <a:stCxn id="7" idx="3"/>
            <a:endCxn id="5" idx="1"/>
          </p:cNvCxnSpPr>
          <p:nvPr/>
        </p:nvCxnSpPr>
        <p:spPr>
          <a:xfrm>
            <a:off x="2479040" y="1844040"/>
            <a:ext cx="2181860" cy="929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1EBF2C2-FBBC-8141-43FD-35D32DF85C99}"/>
              </a:ext>
            </a:extLst>
          </p:cNvPr>
          <p:cNvCxnSpPr>
            <a:cxnSpLocks/>
            <a:stCxn id="9" idx="3"/>
          </p:cNvCxnSpPr>
          <p:nvPr/>
        </p:nvCxnSpPr>
        <p:spPr>
          <a:xfrm flipV="1">
            <a:off x="2479040" y="2114271"/>
            <a:ext cx="2181860" cy="4511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3BEEF6D-7189-05CC-B34D-2A2E56B33EF8}"/>
              </a:ext>
            </a:extLst>
          </p:cNvPr>
          <p:cNvCxnSpPr>
            <a:cxnSpLocks/>
            <a:stCxn id="10" idx="3"/>
          </p:cNvCxnSpPr>
          <p:nvPr/>
        </p:nvCxnSpPr>
        <p:spPr>
          <a:xfrm flipV="1">
            <a:off x="2479040" y="2313466"/>
            <a:ext cx="2170430" cy="9732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B235541-8DF2-B1C9-9AF0-DD336C85B28B}"/>
              </a:ext>
            </a:extLst>
          </p:cNvPr>
          <p:cNvCxnSpPr>
            <a:cxnSpLocks/>
            <a:endCxn id="11" idx="1"/>
          </p:cNvCxnSpPr>
          <p:nvPr/>
        </p:nvCxnSpPr>
        <p:spPr>
          <a:xfrm>
            <a:off x="6593840" y="1987788"/>
            <a:ext cx="15036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83ACDC08-F3C4-5C2B-390E-F4124AED03D0}"/>
              </a:ext>
            </a:extLst>
          </p:cNvPr>
          <p:cNvSpPr/>
          <p:nvPr/>
        </p:nvSpPr>
        <p:spPr>
          <a:xfrm>
            <a:off x="7985760" y="3382725"/>
            <a:ext cx="2286000" cy="1046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Prospective New Member 1:1 Meeting</a:t>
            </a:r>
          </a:p>
        </p:txBody>
      </p:sp>
      <p:cxnSp>
        <p:nvCxnSpPr>
          <p:cNvPr id="27" name="Straight Arrow Connector 26">
            <a:extLst>
              <a:ext uri="{FF2B5EF4-FFF2-40B4-BE49-F238E27FC236}">
                <a16:creationId xmlns:a16="http://schemas.microsoft.com/office/drawing/2014/main" id="{7013AB18-8FE8-C272-64C6-15B806B1AC58}"/>
              </a:ext>
            </a:extLst>
          </p:cNvPr>
          <p:cNvCxnSpPr>
            <a:cxnSpLocks/>
          </p:cNvCxnSpPr>
          <p:nvPr/>
        </p:nvCxnSpPr>
        <p:spPr>
          <a:xfrm>
            <a:off x="9128760" y="2511028"/>
            <a:ext cx="0" cy="863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6C93CEE2-1BEF-7F22-6175-DF46F3751D54}"/>
              </a:ext>
            </a:extLst>
          </p:cNvPr>
          <p:cNvSpPr/>
          <p:nvPr/>
        </p:nvSpPr>
        <p:spPr>
          <a:xfrm>
            <a:off x="4284980" y="3413760"/>
            <a:ext cx="2286000" cy="1046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Mentor Appointed &amp; First Meeting Attendance </a:t>
            </a:r>
          </a:p>
        </p:txBody>
      </p:sp>
      <p:cxnSp>
        <p:nvCxnSpPr>
          <p:cNvPr id="31" name="Straight Arrow Connector 30">
            <a:extLst>
              <a:ext uri="{FF2B5EF4-FFF2-40B4-BE49-F238E27FC236}">
                <a16:creationId xmlns:a16="http://schemas.microsoft.com/office/drawing/2014/main" id="{62BB1AE6-BD80-3C0D-BDE9-0E90203BE4DD}"/>
              </a:ext>
            </a:extLst>
          </p:cNvPr>
          <p:cNvCxnSpPr>
            <a:cxnSpLocks/>
            <a:stCxn id="26" idx="1"/>
            <a:endCxn id="30" idx="3"/>
          </p:cNvCxnSpPr>
          <p:nvPr/>
        </p:nvCxnSpPr>
        <p:spPr>
          <a:xfrm flipH="1">
            <a:off x="6570980" y="3905965"/>
            <a:ext cx="1414780" cy="310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1E7E5667-2EB3-7A3A-DD92-88F6E2B05B20}"/>
              </a:ext>
            </a:extLst>
          </p:cNvPr>
          <p:cNvSpPr/>
          <p:nvPr/>
        </p:nvSpPr>
        <p:spPr>
          <a:xfrm>
            <a:off x="3698240" y="5453381"/>
            <a:ext cx="2286000" cy="1046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Rotary Orientation &amp;  Training &amp; C’tee Assignment  </a:t>
            </a:r>
          </a:p>
        </p:txBody>
      </p:sp>
      <p:sp>
        <p:nvSpPr>
          <p:cNvPr id="39" name="Rectangle 38">
            <a:extLst>
              <a:ext uri="{FF2B5EF4-FFF2-40B4-BE49-F238E27FC236}">
                <a16:creationId xmlns:a16="http://schemas.microsoft.com/office/drawing/2014/main" id="{9C0802C3-988D-899F-4DD9-27274225BAB1}"/>
              </a:ext>
            </a:extLst>
          </p:cNvPr>
          <p:cNvSpPr/>
          <p:nvPr/>
        </p:nvSpPr>
        <p:spPr>
          <a:xfrm>
            <a:off x="7203440" y="5468620"/>
            <a:ext cx="2286000" cy="1046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Member Retention Check In Process</a:t>
            </a:r>
          </a:p>
        </p:txBody>
      </p:sp>
      <p:sp>
        <p:nvSpPr>
          <p:cNvPr id="43" name="Rectangle 42">
            <a:extLst>
              <a:ext uri="{FF2B5EF4-FFF2-40B4-BE49-F238E27FC236}">
                <a16:creationId xmlns:a16="http://schemas.microsoft.com/office/drawing/2014/main" id="{7CD42CB6-38D3-BD6B-2515-3D48E406CA73}"/>
              </a:ext>
            </a:extLst>
          </p:cNvPr>
          <p:cNvSpPr/>
          <p:nvPr/>
        </p:nvSpPr>
        <p:spPr>
          <a:xfrm>
            <a:off x="407670" y="4061460"/>
            <a:ext cx="2286000" cy="1046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Mentor Appointed &amp; Fellowship Event Attendance </a:t>
            </a:r>
          </a:p>
        </p:txBody>
      </p:sp>
      <p:sp>
        <p:nvSpPr>
          <p:cNvPr id="48" name="Diamond 47">
            <a:extLst>
              <a:ext uri="{FF2B5EF4-FFF2-40B4-BE49-F238E27FC236}">
                <a16:creationId xmlns:a16="http://schemas.microsoft.com/office/drawing/2014/main" id="{4A623C55-9219-6EE3-8875-579E5900EE1D}"/>
              </a:ext>
            </a:extLst>
          </p:cNvPr>
          <p:cNvSpPr/>
          <p:nvPr/>
        </p:nvSpPr>
        <p:spPr>
          <a:xfrm>
            <a:off x="416560" y="5341620"/>
            <a:ext cx="2286000" cy="1300480"/>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Invitation to Join Club </a:t>
            </a:r>
          </a:p>
        </p:txBody>
      </p:sp>
      <p:cxnSp>
        <p:nvCxnSpPr>
          <p:cNvPr id="66" name="Straight Arrow Connector 65">
            <a:extLst>
              <a:ext uri="{FF2B5EF4-FFF2-40B4-BE49-F238E27FC236}">
                <a16:creationId xmlns:a16="http://schemas.microsoft.com/office/drawing/2014/main" id="{32EC10A0-A101-BAEC-A47C-638773E05C0B}"/>
              </a:ext>
            </a:extLst>
          </p:cNvPr>
          <p:cNvCxnSpPr>
            <a:cxnSpLocks/>
            <a:endCxn id="43" idx="3"/>
          </p:cNvCxnSpPr>
          <p:nvPr/>
        </p:nvCxnSpPr>
        <p:spPr>
          <a:xfrm flipH="1">
            <a:off x="2693670" y="4030425"/>
            <a:ext cx="1591310" cy="554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BDFDDA60-D616-35FC-B2E6-FD599F78767E}"/>
              </a:ext>
            </a:extLst>
          </p:cNvPr>
          <p:cNvCxnSpPr>
            <a:cxnSpLocks/>
          </p:cNvCxnSpPr>
          <p:nvPr/>
        </p:nvCxnSpPr>
        <p:spPr>
          <a:xfrm>
            <a:off x="975360" y="5107940"/>
            <a:ext cx="0" cy="6019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229D6295-FEC3-35B6-265F-DFA7AB0E31E3}"/>
              </a:ext>
            </a:extLst>
          </p:cNvPr>
          <p:cNvCxnSpPr>
            <a:cxnSpLocks/>
          </p:cNvCxnSpPr>
          <p:nvPr/>
        </p:nvCxnSpPr>
        <p:spPr>
          <a:xfrm flipH="1">
            <a:off x="1876425" y="4532472"/>
            <a:ext cx="3599816" cy="10054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FA7BF3B9-751C-7BE8-33F3-CA058BCC0483}"/>
              </a:ext>
            </a:extLst>
          </p:cNvPr>
          <p:cNvCxnSpPr>
            <a:cxnSpLocks/>
            <a:stCxn id="48" idx="3"/>
            <a:endCxn id="38" idx="1"/>
          </p:cNvCxnSpPr>
          <p:nvPr/>
        </p:nvCxnSpPr>
        <p:spPr>
          <a:xfrm flipV="1">
            <a:off x="2702560" y="5976621"/>
            <a:ext cx="995680" cy="15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E5659098-EE4C-2A33-DEE3-B3CF83BD0633}"/>
              </a:ext>
            </a:extLst>
          </p:cNvPr>
          <p:cNvCxnSpPr>
            <a:cxnSpLocks/>
            <a:stCxn id="38" idx="3"/>
            <a:endCxn id="39" idx="1"/>
          </p:cNvCxnSpPr>
          <p:nvPr/>
        </p:nvCxnSpPr>
        <p:spPr>
          <a:xfrm>
            <a:off x="5984240" y="5976621"/>
            <a:ext cx="1219200" cy="15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DC0C7068-01F9-BE7C-7F5C-A8968699920B}"/>
              </a:ext>
            </a:extLst>
          </p:cNvPr>
          <p:cNvSpPr txBox="1"/>
          <p:nvPr/>
        </p:nvSpPr>
        <p:spPr>
          <a:xfrm>
            <a:off x="4046081" y="994230"/>
            <a:ext cx="3373120" cy="461665"/>
          </a:xfrm>
          <a:prstGeom prst="rect">
            <a:avLst/>
          </a:prstGeom>
          <a:noFill/>
        </p:spPr>
        <p:txBody>
          <a:bodyPr wrap="square" rtlCol="0">
            <a:spAutoFit/>
          </a:bodyPr>
          <a:lstStyle/>
          <a:p>
            <a:r>
              <a:rPr lang="en-CA" sz="1200" dirty="0"/>
              <a:t>Who – Membership C’tee</a:t>
            </a:r>
          </a:p>
          <a:p>
            <a:r>
              <a:rPr lang="en-CA" sz="1200" dirty="0"/>
              <a:t>How – Club Runner Membership Success CRM </a:t>
            </a:r>
          </a:p>
        </p:txBody>
      </p:sp>
      <p:sp>
        <p:nvSpPr>
          <p:cNvPr id="83" name="TextBox 82">
            <a:extLst>
              <a:ext uri="{FF2B5EF4-FFF2-40B4-BE49-F238E27FC236}">
                <a16:creationId xmlns:a16="http://schemas.microsoft.com/office/drawing/2014/main" id="{B30D701B-E570-1CE3-0BB3-39F96E64784F}"/>
              </a:ext>
            </a:extLst>
          </p:cNvPr>
          <p:cNvSpPr txBox="1"/>
          <p:nvPr/>
        </p:nvSpPr>
        <p:spPr>
          <a:xfrm>
            <a:off x="7985759" y="710475"/>
            <a:ext cx="2499361" cy="646331"/>
          </a:xfrm>
          <a:prstGeom prst="rect">
            <a:avLst/>
          </a:prstGeom>
          <a:noFill/>
        </p:spPr>
        <p:txBody>
          <a:bodyPr wrap="square" rtlCol="0">
            <a:spAutoFit/>
          </a:bodyPr>
          <a:lstStyle/>
          <a:p>
            <a:r>
              <a:rPr lang="en-CA" sz="1200" dirty="0"/>
              <a:t>Who – Membership C’tee &amp; Board </a:t>
            </a:r>
          </a:p>
          <a:p>
            <a:r>
              <a:rPr lang="en-CA" sz="1200" dirty="0"/>
              <a:t>How – Organize event at least  quarterly </a:t>
            </a:r>
          </a:p>
        </p:txBody>
      </p:sp>
      <p:sp>
        <p:nvSpPr>
          <p:cNvPr id="84" name="TextBox 83">
            <a:extLst>
              <a:ext uri="{FF2B5EF4-FFF2-40B4-BE49-F238E27FC236}">
                <a16:creationId xmlns:a16="http://schemas.microsoft.com/office/drawing/2014/main" id="{8A03E474-509D-3F0A-D5C0-82619B8A79FA}"/>
              </a:ext>
            </a:extLst>
          </p:cNvPr>
          <p:cNvSpPr txBox="1"/>
          <p:nvPr/>
        </p:nvSpPr>
        <p:spPr>
          <a:xfrm>
            <a:off x="10485121" y="3462020"/>
            <a:ext cx="1330960" cy="646331"/>
          </a:xfrm>
          <a:prstGeom prst="rect">
            <a:avLst/>
          </a:prstGeom>
          <a:noFill/>
        </p:spPr>
        <p:txBody>
          <a:bodyPr wrap="square" rtlCol="0">
            <a:spAutoFit/>
          </a:bodyPr>
          <a:lstStyle/>
          <a:p>
            <a:r>
              <a:rPr lang="en-CA" sz="1200" dirty="0"/>
              <a:t>Who: President &amp; Membership Chair</a:t>
            </a:r>
          </a:p>
        </p:txBody>
      </p:sp>
      <p:sp>
        <p:nvSpPr>
          <p:cNvPr id="86" name="TextBox 85">
            <a:extLst>
              <a:ext uri="{FF2B5EF4-FFF2-40B4-BE49-F238E27FC236}">
                <a16:creationId xmlns:a16="http://schemas.microsoft.com/office/drawing/2014/main" id="{76E19ACB-9536-4EA6-8FBD-7F6463039B69}"/>
              </a:ext>
            </a:extLst>
          </p:cNvPr>
          <p:cNvSpPr txBox="1"/>
          <p:nvPr/>
        </p:nvSpPr>
        <p:spPr>
          <a:xfrm>
            <a:off x="7121528" y="5116453"/>
            <a:ext cx="3261359" cy="276999"/>
          </a:xfrm>
          <a:prstGeom prst="rect">
            <a:avLst/>
          </a:prstGeom>
          <a:noFill/>
        </p:spPr>
        <p:txBody>
          <a:bodyPr wrap="square" rtlCol="0">
            <a:spAutoFit/>
          </a:bodyPr>
          <a:lstStyle/>
          <a:p>
            <a:r>
              <a:rPr lang="en-CA" sz="1200" dirty="0"/>
              <a:t>Who: Membership C’tee Chair / President</a:t>
            </a:r>
          </a:p>
        </p:txBody>
      </p:sp>
      <p:sp>
        <p:nvSpPr>
          <p:cNvPr id="87" name="TextBox 86">
            <a:extLst>
              <a:ext uri="{FF2B5EF4-FFF2-40B4-BE49-F238E27FC236}">
                <a16:creationId xmlns:a16="http://schemas.microsoft.com/office/drawing/2014/main" id="{F93C370B-5D4D-FB94-CCFB-AF0F58C94854}"/>
              </a:ext>
            </a:extLst>
          </p:cNvPr>
          <p:cNvSpPr txBox="1"/>
          <p:nvPr/>
        </p:nvSpPr>
        <p:spPr>
          <a:xfrm>
            <a:off x="3683637" y="5168425"/>
            <a:ext cx="3261359" cy="276999"/>
          </a:xfrm>
          <a:prstGeom prst="rect">
            <a:avLst/>
          </a:prstGeom>
          <a:noFill/>
        </p:spPr>
        <p:txBody>
          <a:bodyPr wrap="square" rtlCol="0">
            <a:spAutoFit/>
          </a:bodyPr>
          <a:lstStyle/>
          <a:p>
            <a:r>
              <a:rPr lang="en-CA" sz="1200" dirty="0"/>
              <a:t>Who: Membership C’tee</a:t>
            </a:r>
          </a:p>
        </p:txBody>
      </p:sp>
      <p:pic>
        <p:nvPicPr>
          <p:cNvPr id="89" name="Picture 88" descr="A black background with blue text&#10;&#10;AI-generated content may be incorrect.">
            <a:extLst>
              <a:ext uri="{FF2B5EF4-FFF2-40B4-BE49-F238E27FC236}">
                <a16:creationId xmlns:a16="http://schemas.microsoft.com/office/drawing/2014/main" id="{D4D4F2B6-4690-2093-2C50-108FB76E9B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3898" y="23227"/>
            <a:ext cx="3477977" cy="995108"/>
          </a:xfrm>
          <a:prstGeom prst="rect">
            <a:avLst/>
          </a:prstGeom>
        </p:spPr>
      </p:pic>
    </p:spTree>
    <p:extLst>
      <p:ext uri="{BB962C8B-B14F-4D97-AF65-F5344CB8AC3E}">
        <p14:creationId xmlns:p14="http://schemas.microsoft.com/office/powerpoint/2010/main" val="4087608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FCC59B-E3FC-F755-6B10-4D579C4FB50C}"/>
              </a:ext>
            </a:extLst>
          </p:cNvPr>
          <p:cNvSpPr txBox="1"/>
          <p:nvPr/>
        </p:nvSpPr>
        <p:spPr>
          <a:xfrm flipH="1">
            <a:off x="838199" y="721360"/>
            <a:ext cx="7559042" cy="5632311"/>
          </a:xfrm>
          <a:prstGeom prst="rect">
            <a:avLst/>
          </a:prstGeom>
          <a:noFill/>
        </p:spPr>
        <p:txBody>
          <a:bodyPr wrap="square" rtlCol="0">
            <a:spAutoFit/>
          </a:bodyPr>
          <a:lstStyle/>
          <a:p>
            <a:r>
              <a:rPr lang="en-CA" b="1" dirty="0"/>
              <a:t>Process: Identify and Recruit New Prospects ( Leads) </a:t>
            </a:r>
          </a:p>
          <a:p>
            <a:r>
              <a:rPr lang="en-CA" dirty="0"/>
              <a:t>Owner : Chair of Membership Development C’tee</a:t>
            </a:r>
          </a:p>
          <a:p>
            <a:r>
              <a:rPr lang="en-CA" dirty="0"/>
              <a:t>Tools: </a:t>
            </a:r>
            <a:r>
              <a:rPr lang="en-CA" dirty="0" err="1"/>
              <a:t>Clubrunner</a:t>
            </a:r>
            <a:r>
              <a:rPr lang="en-CA" dirty="0"/>
              <a:t> Membership Success tab (includes tracking database and email templates), RI rereferral process, </a:t>
            </a:r>
          </a:p>
          <a:p>
            <a:endParaRPr lang="en-CA" dirty="0"/>
          </a:p>
          <a:p>
            <a:r>
              <a:rPr lang="en-CA" dirty="0"/>
              <a:t>Process Steps </a:t>
            </a:r>
          </a:p>
          <a:p>
            <a:endParaRPr lang="en-CA" dirty="0"/>
          </a:p>
          <a:p>
            <a:pPr marL="342900" indent="-342900">
              <a:buAutoNum type="arabicPeriod"/>
            </a:pPr>
            <a:r>
              <a:rPr lang="en-CA" dirty="0"/>
              <a:t>Develop/Update Ideal New Member Criteria Profile document </a:t>
            </a:r>
          </a:p>
          <a:p>
            <a:pPr marL="342900" indent="-342900">
              <a:buAutoNum type="arabicPeriod"/>
            </a:pPr>
            <a:r>
              <a:rPr lang="en-CA" dirty="0"/>
              <a:t>Identify potential new leads by: </a:t>
            </a:r>
          </a:p>
          <a:p>
            <a:pPr marL="1657350" lvl="3" indent="-285750">
              <a:buFont typeface="Wingdings" panose="05000000000000000000" pitchFamily="2" charset="2"/>
              <a:buChar char="§"/>
            </a:pPr>
            <a:r>
              <a:rPr lang="en-CA" dirty="0"/>
              <a:t>Vocational gap analysis </a:t>
            </a:r>
          </a:p>
          <a:p>
            <a:pPr marL="1657350" lvl="3" indent="-285750">
              <a:buFont typeface="Wingdings" panose="05000000000000000000" pitchFamily="2" charset="2"/>
              <a:buChar char="§"/>
            </a:pPr>
            <a:r>
              <a:rPr lang="en-CA" dirty="0"/>
              <a:t>Member referral campaign </a:t>
            </a:r>
          </a:p>
          <a:p>
            <a:pPr marL="1657350" lvl="3" indent="-285750">
              <a:buFont typeface="Wingdings" panose="05000000000000000000" pitchFamily="2" charset="2"/>
              <a:buChar char="§"/>
            </a:pPr>
            <a:r>
              <a:rPr lang="en-CA" dirty="0"/>
              <a:t>RI/District Referrals</a:t>
            </a:r>
          </a:p>
          <a:p>
            <a:pPr marL="1657350" lvl="3" indent="-285750">
              <a:buFont typeface="Wingdings" panose="05000000000000000000" pitchFamily="2" charset="2"/>
              <a:buChar char="§"/>
            </a:pPr>
            <a:r>
              <a:rPr lang="en-CA" dirty="0"/>
              <a:t>Corporate Identification process</a:t>
            </a:r>
          </a:p>
          <a:p>
            <a:pPr marL="1657350" lvl="3" indent="-285750">
              <a:buFont typeface="Wingdings" panose="05000000000000000000" pitchFamily="2" charset="2"/>
              <a:buChar char="§"/>
            </a:pPr>
            <a:r>
              <a:rPr lang="en-CA" dirty="0"/>
              <a:t>Advertising/Promotion campaign </a:t>
            </a:r>
          </a:p>
          <a:p>
            <a:r>
              <a:rPr lang="en-CA" dirty="0"/>
              <a:t>3. Rank lead attractiveness</a:t>
            </a:r>
          </a:p>
          <a:p>
            <a:pPr marL="342900" indent="-342900">
              <a:buAutoNum type="arabicPeriod"/>
            </a:pPr>
            <a:endParaRPr lang="en-CA" dirty="0"/>
          </a:p>
          <a:p>
            <a:r>
              <a:rPr lang="en-CA" dirty="0"/>
              <a:t>FREQUENCY : at least monthly</a:t>
            </a:r>
          </a:p>
          <a:p>
            <a:pPr marL="342900" indent="-342900">
              <a:buAutoNum type="arabicPeriod"/>
            </a:pPr>
            <a:endParaRPr lang="en-CA" dirty="0"/>
          </a:p>
          <a:p>
            <a:pPr marL="342900" indent="-342900">
              <a:buAutoNum type="arabicPeriod"/>
            </a:pPr>
            <a:endParaRPr lang="en-CA" dirty="0"/>
          </a:p>
          <a:p>
            <a:r>
              <a:rPr lang="en-CA" dirty="0"/>
              <a:t> </a:t>
            </a:r>
          </a:p>
        </p:txBody>
      </p:sp>
      <p:pic>
        <p:nvPicPr>
          <p:cNvPr id="3" name="Picture 2" descr="A black background with blue text&#10;&#10;AI-generated content may be incorrect.">
            <a:extLst>
              <a:ext uri="{FF2B5EF4-FFF2-40B4-BE49-F238E27FC236}">
                <a16:creationId xmlns:a16="http://schemas.microsoft.com/office/drawing/2014/main" id="{91433B5F-F251-4AE6-0C60-A9E62C706A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3898" y="23227"/>
            <a:ext cx="3477977" cy="995108"/>
          </a:xfrm>
          <a:prstGeom prst="rect">
            <a:avLst/>
          </a:prstGeom>
        </p:spPr>
      </p:pic>
    </p:spTree>
    <p:extLst>
      <p:ext uri="{BB962C8B-B14F-4D97-AF65-F5344CB8AC3E}">
        <p14:creationId xmlns:p14="http://schemas.microsoft.com/office/powerpoint/2010/main" val="4212342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C8C7A-1613-03D2-3C0D-985C966A93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10670C3-DACE-BD1B-A79C-1684B5AC6BD1}"/>
              </a:ext>
            </a:extLst>
          </p:cNvPr>
          <p:cNvSpPr txBox="1"/>
          <p:nvPr/>
        </p:nvSpPr>
        <p:spPr>
          <a:xfrm flipH="1">
            <a:off x="838199" y="721360"/>
            <a:ext cx="7559042" cy="5632311"/>
          </a:xfrm>
          <a:prstGeom prst="rect">
            <a:avLst/>
          </a:prstGeom>
          <a:noFill/>
        </p:spPr>
        <p:txBody>
          <a:bodyPr wrap="square" rtlCol="0">
            <a:spAutoFit/>
          </a:bodyPr>
          <a:lstStyle/>
          <a:p>
            <a:r>
              <a:rPr lang="en-CA" b="1" dirty="0"/>
              <a:t>Process: Record and Manage Leads</a:t>
            </a:r>
          </a:p>
          <a:p>
            <a:r>
              <a:rPr lang="en-CA" dirty="0"/>
              <a:t>Owner : Chair of Membership Development C’tee</a:t>
            </a:r>
          </a:p>
          <a:p>
            <a:r>
              <a:rPr lang="en-CA" dirty="0"/>
              <a:t>Tools: </a:t>
            </a:r>
            <a:r>
              <a:rPr lang="en-CA" dirty="0" err="1"/>
              <a:t>Clubrunner</a:t>
            </a:r>
            <a:r>
              <a:rPr lang="en-CA" dirty="0"/>
              <a:t> Membership Success tab (includes tracking database and email templates) </a:t>
            </a:r>
          </a:p>
          <a:p>
            <a:endParaRPr lang="en-CA" dirty="0"/>
          </a:p>
          <a:p>
            <a:r>
              <a:rPr lang="en-CA" dirty="0"/>
              <a:t>Process Steps </a:t>
            </a:r>
          </a:p>
          <a:p>
            <a:endParaRPr lang="en-CA" dirty="0"/>
          </a:p>
          <a:p>
            <a:pPr marL="342900" indent="-342900">
              <a:buAutoNum type="arabicPeriod"/>
            </a:pPr>
            <a:r>
              <a:rPr lang="en-CA" dirty="0"/>
              <a:t>Receive Leads  and Enter into </a:t>
            </a:r>
            <a:r>
              <a:rPr lang="en-CA" dirty="0" err="1"/>
              <a:t>Clubrunner</a:t>
            </a:r>
            <a:r>
              <a:rPr lang="en-CA" dirty="0"/>
              <a:t> Membership Success as Newl Prospects.</a:t>
            </a:r>
          </a:p>
          <a:p>
            <a:pPr marL="342900" indent="-342900">
              <a:buAutoNum type="arabicPeriod"/>
            </a:pPr>
            <a:r>
              <a:rPr lang="en-CA" dirty="0"/>
              <a:t>Respond to Lead requesting information and gauging interest. Enter data in </a:t>
            </a:r>
            <a:r>
              <a:rPr lang="en-CA" dirty="0" err="1"/>
              <a:t>Clubrunner</a:t>
            </a:r>
            <a:r>
              <a:rPr lang="en-CA" dirty="0"/>
              <a:t>.</a:t>
            </a:r>
          </a:p>
          <a:p>
            <a:pPr marL="342900" indent="-342900">
              <a:buAutoNum type="arabicPeriod"/>
            </a:pPr>
            <a:r>
              <a:rPr lang="en-CA" dirty="0"/>
              <a:t>Review responses and promote/transfer New Leads to Potential Prospects </a:t>
            </a:r>
          </a:p>
          <a:p>
            <a:pPr marL="342900" indent="-342900">
              <a:buAutoNum type="arabicPeriod"/>
            </a:pPr>
            <a:r>
              <a:rPr lang="en-CA" dirty="0"/>
              <a:t>Manage Potential Prospects in </a:t>
            </a:r>
            <a:r>
              <a:rPr lang="en-CA" dirty="0" err="1"/>
              <a:t>clubrunner</a:t>
            </a:r>
            <a:r>
              <a:rPr lang="en-CA" dirty="0"/>
              <a:t> as they proceed through the recruitment process.</a:t>
            </a:r>
          </a:p>
          <a:p>
            <a:pPr marL="342900" indent="-342900">
              <a:buAutoNum type="arabicPeriod"/>
            </a:pPr>
            <a:r>
              <a:rPr lang="en-CA" dirty="0"/>
              <a:t>Create ad hoc reports to update board on membership development progress.</a:t>
            </a:r>
          </a:p>
          <a:p>
            <a:pPr marL="342900" indent="-342900">
              <a:buAutoNum type="arabicPeriod"/>
            </a:pPr>
            <a:endParaRPr lang="en-CA" dirty="0"/>
          </a:p>
          <a:p>
            <a:r>
              <a:rPr lang="en-CA" dirty="0"/>
              <a:t>FREQUENCY : at least weekly </a:t>
            </a:r>
          </a:p>
          <a:p>
            <a:r>
              <a:rPr lang="en-CA" dirty="0"/>
              <a:t> </a:t>
            </a:r>
          </a:p>
        </p:txBody>
      </p:sp>
      <p:pic>
        <p:nvPicPr>
          <p:cNvPr id="3" name="Picture 2" descr="A black background with blue text&#10;&#10;AI-generated content may be incorrect.">
            <a:extLst>
              <a:ext uri="{FF2B5EF4-FFF2-40B4-BE49-F238E27FC236}">
                <a16:creationId xmlns:a16="http://schemas.microsoft.com/office/drawing/2014/main" id="{01DB138E-211C-EED4-5DCB-8884B2750B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3898" y="23227"/>
            <a:ext cx="3477977" cy="995108"/>
          </a:xfrm>
          <a:prstGeom prst="rect">
            <a:avLst/>
          </a:prstGeom>
        </p:spPr>
      </p:pic>
    </p:spTree>
    <p:extLst>
      <p:ext uri="{BB962C8B-B14F-4D97-AF65-F5344CB8AC3E}">
        <p14:creationId xmlns:p14="http://schemas.microsoft.com/office/powerpoint/2010/main" val="276653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51B61-299C-9F6E-4865-EF9CC3486FB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E0C361B-BF4C-9BA0-8847-41862A22A6A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4" name="TextBox 3">
            <a:extLst>
              <a:ext uri="{FF2B5EF4-FFF2-40B4-BE49-F238E27FC236}">
                <a16:creationId xmlns:a16="http://schemas.microsoft.com/office/drawing/2014/main" id="{EBAD95D5-83C6-271F-CBE9-CEE3D51AC3F3}"/>
              </a:ext>
            </a:extLst>
          </p:cNvPr>
          <p:cNvSpPr txBox="1"/>
          <p:nvPr/>
        </p:nvSpPr>
        <p:spPr>
          <a:xfrm>
            <a:off x="1371600" y="1919711"/>
            <a:ext cx="10367805" cy="923330"/>
          </a:xfrm>
          <a:prstGeom prst="rect">
            <a:avLst/>
          </a:prstGeom>
          <a:noFill/>
        </p:spPr>
        <p:txBody>
          <a:bodyPr wrap="square" rtlCol="0">
            <a:spAutoFit/>
          </a:bodyPr>
          <a:lstStyle/>
          <a:p>
            <a:endParaRPr lang="en-CA" dirty="0"/>
          </a:p>
          <a:p>
            <a:endParaRPr lang="en-CA" dirty="0"/>
          </a:p>
          <a:p>
            <a:r>
              <a:rPr lang="en-CA" dirty="0"/>
              <a:t> </a:t>
            </a:r>
          </a:p>
        </p:txBody>
      </p:sp>
      <p:sp>
        <p:nvSpPr>
          <p:cNvPr id="5" name="TextBox 4">
            <a:extLst>
              <a:ext uri="{FF2B5EF4-FFF2-40B4-BE49-F238E27FC236}">
                <a16:creationId xmlns:a16="http://schemas.microsoft.com/office/drawing/2014/main" id="{DDD74AB8-8C11-44F9-2E46-FFD60CDA5FF7}"/>
              </a:ext>
            </a:extLst>
          </p:cNvPr>
          <p:cNvSpPr txBox="1"/>
          <p:nvPr/>
        </p:nvSpPr>
        <p:spPr>
          <a:xfrm>
            <a:off x="993985" y="744646"/>
            <a:ext cx="4336551" cy="3662541"/>
          </a:xfrm>
          <a:prstGeom prst="rect">
            <a:avLst/>
          </a:prstGeom>
          <a:noFill/>
        </p:spPr>
        <p:txBody>
          <a:bodyPr wrap="square" rtlCol="0">
            <a:spAutoFit/>
          </a:bodyPr>
          <a:lstStyle/>
          <a:p>
            <a:r>
              <a:rPr lang="en-CA" sz="2400" dirty="0"/>
              <a:t>Club Vison:</a:t>
            </a:r>
          </a:p>
          <a:p>
            <a:pPr algn="ctr"/>
            <a:endParaRPr lang="en-CA" sz="2400" dirty="0"/>
          </a:p>
          <a:p>
            <a:pPr algn="ctr"/>
            <a:endParaRPr lang="en-CA" sz="2400" dirty="0"/>
          </a:p>
          <a:p>
            <a:pPr algn="ctr"/>
            <a:endParaRPr lang="en-CA" sz="2400" dirty="0"/>
          </a:p>
          <a:p>
            <a:pPr algn="ctr"/>
            <a:endParaRPr lang="en-CA" sz="2400" dirty="0"/>
          </a:p>
          <a:p>
            <a:pPr algn="ctr"/>
            <a:endParaRPr lang="en-CA" sz="2400" dirty="0"/>
          </a:p>
          <a:p>
            <a:pPr algn="ctr"/>
            <a:endParaRPr lang="en-CA" sz="2400" dirty="0"/>
          </a:p>
          <a:p>
            <a:pPr algn="ctr"/>
            <a:r>
              <a:rPr lang="en-CA" sz="3200" b="1" dirty="0"/>
              <a:t>    Complete Wellness in Our Community </a:t>
            </a:r>
            <a:endParaRPr lang="en-CA" sz="2400" b="1" dirty="0"/>
          </a:p>
        </p:txBody>
      </p:sp>
      <p:pic>
        <p:nvPicPr>
          <p:cNvPr id="7" name="Picture 6">
            <a:extLst>
              <a:ext uri="{FF2B5EF4-FFF2-40B4-BE49-F238E27FC236}">
                <a16:creationId xmlns:a16="http://schemas.microsoft.com/office/drawing/2014/main" id="{5FC6B59F-B432-66A1-1DF7-8476192310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732676"/>
            <a:ext cx="4918947" cy="4918947"/>
          </a:xfrm>
          <a:prstGeom prst="rect">
            <a:avLst/>
          </a:prstGeom>
        </p:spPr>
      </p:pic>
    </p:spTree>
    <p:extLst>
      <p:ext uri="{BB962C8B-B14F-4D97-AF65-F5344CB8AC3E}">
        <p14:creationId xmlns:p14="http://schemas.microsoft.com/office/powerpoint/2010/main" val="418670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BEE06-9AB2-F58C-5897-108A41FDB8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C67D294-93AF-C934-FA07-FB9E03E5D68E}"/>
              </a:ext>
            </a:extLst>
          </p:cNvPr>
          <p:cNvSpPr txBox="1"/>
          <p:nvPr/>
        </p:nvSpPr>
        <p:spPr>
          <a:xfrm flipH="1">
            <a:off x="838198" y="721360"/>
            <a:ext cx="9372601" cy="4801314"/>
          </a:xfrm>
          <a:prstGeom prst="rect">
            <a:avLst/>
          </a:prstGeom>
          <a:noFill/>
        </p:spPr>
        <p:txBody>
          <a:bodyPr wrap="square" rtlCol="0">
            <a:spAutoFit/>
          </a:bodyPr>
          <a:lstStyle/>
          <a:p>
            <a:r>
              <a:rPr lang="en-CA" b="1" dirty="0"/>
              <a:t>Process: Organize and Manage Meet &amp; Greet Event </a:t>
            </a:r>
          </a:p>
          <a:p>
            <a:r>
              <a:rPr lang="en-CA" dirty="0"/>
              <a:t>Owner : Chair of Membership Development C’tee</a:t>
            </a:r>
          </a:p>
          <a:p>
            <a:r>
              <a:rPr lang="en-CA" dirty="0"/>
              <a:t>Involved: Membership Development C’tee, President, Board Members, Sponsor/Mentor</a:t>
            </a:r>
          </a:p>
          <a:p>
            <a:r>
              <a:rPr lang="en-CA" dirty="0"/>
              <a:t>Resources: RI Videos / Club Presentation / Club Website </a:t>
            </a:r>
          </a:p>
          <a:p>
            <a:endParaRPr lang="en-CA" dirty="0"/>
          </a:p>
          <a:p>
            <a:r>
              <a:rPr lang="en-CA" dirty="0"/>
              <a:t>Process Steps </a:t>
            </a:r>
          </a:p>
          <a:p>
            <a:endParaRPr lang="en-CA" dirty="0"/>
          </a:p>
          <a:p>
            <a:pPr marL="342900" indent="-342900">
              <a:buFontTx/>
              <a:buAutoNum type="arabicPeriod"/>
            </a:pPr>
            <a:r>
              <a:rPr lang="en-CA" dirty="0"/>
              <a:t>Design/ Develop/Update  Rotary Overview Presentation </a:t>
            </a:r>
          </a:p>
          <a:p>
            <a:pPr marL="342900" indent="-342900">
              <a:buFontTx/>
              <a:buAutoNum type="arabicPeriod"/>
            </a:pPr>
            <a:r>
              <a:rPr lang="en-CA" dirty="0"/>
              <a:t>Secure Budget allocation from Board </a:t>
            </a:r>
          </a:p>
          <a:p>
            <a:pPr marL="342900" indent="-342900">
              <a:buAutoNum type="arabicPeriod"/>
            </a:pPr>
            <a:r>
              <a:rPr lang="en-CA" dirty="0"/>
              <a:t>Select Date/Time &amp; Venue </a:t>
            </a:r>
          </a:p>
          <a:p>
            <a:pPr marL="342900" indent="-342900">
              <a:buAutoNum type="arabicPeriod" startAt="4"/>
            </a:pPr>
            <a:r>
              <a:rPr lang="en-CA" dirty="0"/>
              <a:t>Invite Prospects and key members with RSVP invitation – follow up with reminders</a:t>
            </a:r>
          </a:p>
          <a:p>
            <a:pPr marL="342900" indent="-342900">
              <a:buAutoNum type="arabicPeriod" startAt="4"/>
            </a:pPr>
            <a:r>
              <a:rPr lang="en-CA" dirty="0"/>
              <a:t>Hold Event</a:t>
            </a:r>
          </a:p>
          <a:p>
            <a:pPr marL="342900" indent="-342900">
              <a:buAutoNum type="arabicPeriod" startAt="4"/>
            </a:pPr>
            <a:r>
              <a:rPr lang="en-CA" dirty="0" err="1"/>
              <a:t>Followup</a:t>
            </a:r>
            <a:r>
              <a:rPr lang="en-CA" dirty="0"/>
              <a:t> with 48 hrs with email to gauge level of interest </a:t>
            </a:r>
          </a:p>
          <a:p>
            <a:pPr marL="342900" indent="-342900">
              <a:buAutoNum type="arabicPeriod"/>
            </a:pPr>
            <a:endParaRPr lang="en-CA" dirty="0"/>
          </a:p>
          <a:p>
            <a:pPr marL="342900" indent="-342900">
              <a:buAutoNum type="arabicPeriod"/>
            </a:pPr>
            <a:endParaRPr lang="en-CA" dirty="0"/>
          </a:p>
          <a:p>
            <a:r>
              <a:rPr lang="en-CA" dirty="0"/>
              <a:t> FREQUENCY : at least Quarterly </a:t>
            </a:r>
          </a:p>
          <a:p>
            <a:endParaRPr lang="en-CA" dirty="0"/>
          </a:p>
        </p:txBody>
      </p:sp>
      <p:pic>
        <p:nvPicPr>
          <p:cNvPr id="3" name="Picture 2" descr="A black background with blue text&#10;&#10;AI-generated content may be incorrect.">
            <a:extLst>
              <a:ext uri="{FF2B5EF4-FFF2-40B4-BE49-F238E27FC236}">
                <a16:creationId xmlns:a16="http://schemas.microsoft.com/office/drawing/2014/main" id="{0B07AE10-A342-839E-9128-7D553E3981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3898" y="23227"/>
            <a:ext cx="3477977" cy="995108"/>
          </a:xfrm>
          <a:prstGeom prst="rect">
            <a:avLst/>
          </a:prstGeom>
        </p:spPr>
      </p:pic>
    </p:spTree>
    <p:extLst>
      <p:ext uri="{BB962C8B-B14F-4D97-AF65-F5344CB8AC3E}">
        <p14:creationId xmlns:p14="http://schemas.microsoft.com/office/powerpoint/2010/main" val="25673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E2A7F-EEC9-327C-E2F9-6028991473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A063642-B675-157C-E0E8-CF2066C60454}"/>
              </a:ext>
            </a:extLst>
          </p:cNvPr>
          <p:cNvSpPr txBox="1"/>
          <p:nvPr/>
        </p:nvSpPr>
        <p:spPr>
          <a:xfrm flipH="1">
            <a:off x="838198" y="721360"/>
            <a:ext cx="9372601" cy="4801314"/>
          </a:xfrm>
          <a:prstGeom prst="rect">
            <a:avLst/>
          </a:prstGeom>
          <a:noFill/>
        </p:spPr>
        <p:txBody>
          <a:bodyPr wrap="square" rtlCol="0">
            <a:spAutoFit/>
          </a:bodyPr>
          <a:lstStyle/>
          <a:p>
            <a:r>
              <a:rPr lang="en-CA" b="1" dirty="0"/>
              <a:t>Process: </a:t>
            </a:r>
            <a:r>
              <a:rPr lang="en-CA" dirty="0"/>
              <a:t>Prospective New Member 1:1 Meeting</a:t>
            </a:r>
          </a:p>
          <a:p>
            <a:endParaRPr lang="en-CA" b="1" dirty="0"/>
          </a:p>
          <a:p>
            <a:r>
              <a:rPr lang="en-CA" dirty="0"/>
              <a:t>Owner : Chair of Membership Development C’tee</a:t>
            </a:r>
          </a:p>
          <a:p>
            <a:r>
              <a:rPr lang="en-CA" dirty="0"/>
              <a:t>Involved: President, Past President, Sponsor/Mentor </a:t>
            </a:r>
          </a:p>
          <a:p>
            <a:r>
              <a:rPr lang="en-CA" dirty="0"/>
              <a:t>Resources: Club Service Matrix, Membership Application Form </a:t>
            </a:r>
          </a:p>
          <a:p>
            <a:endParaRPr lang="en-CA" b="1" dirty="0"/>
          </a:p>
          <a:p>
            <a:r>
              <a:rPr lang="en-CA" b="1" dirty="0"/>
              <a:t>Process Steps:</a:t>
            </a:r>
          </a:p>
          <a:p>
            <a:endParaRPr lang="en-CA" dirty="0"/>
          </a:p>
          <a:p>
            <a:pPr marL="342900" indent="-342900">
              <a:buAutoNum type="arabicPeriod"/>
            </a:pPr>
            <a:r>
              <a:rPr lang="en-CA" dirty="0"/>
              <a:t>Schedule 1:1 meeting ( usually a coffee date) </a:t>
            </a:r>
          </a:p>
          <a:p>
            <a:pPr marL="342900" indent="-342900">
              <a:buAutoNum type="arabicPeriod" startAt="2"/>
            </a:pPr>
            <a:r>
              <a:rPr lang="en-CA" dirty="0"/>
              <a:t>Gauge level of interest and suitability ( complete service matrix)</a:t>
            </a:r>
          </a:p>
          <a:p>
            <a:pPr marL="342900" indent="-342900">
              <a:buAutoNum type="arabicPeriod" startAt="2"/>
            </a:pPr>
            <a:r>
              <a:rPr lang="en-CA" dirty="0"/>
              <a:t>Answer prospect questions </a:t>
            </a:r>
          </a:p>
          <a:p>
            <a:pPr marL="342900" indent="-342900">
              <a:buAutoNum type="arabicPeriod" startAt="2"/>
            </a:pPr>
            <a:r>
              <a:rPr lang="en-CA" dirty="0"/>
              <a:t>Define club expectations and explain dues structure </a:t>
            </a:r>
          </a:p>
          <a:p>
            <a:pPr marL="342900" indent="-342900">
              <a:buAutoNum type="arabicPeriod" startAt="2"/>
            </a:pPr>
            <a:r>
              <a:rPr lang="en-CA" dirty="0"/>
              <a:t>Invite to attend meeting and or fellowship event.</a:t>
            </a:r>
          </a:p>
          <a:p>
            <a:pPr marL="342900" indent="-342900">
              <a:buAutoNum type="arabicPeriod" startAt="2"/>
            </a:pPr>
            <a:r>
              <a:rPr lang="en-CA" dirty="0"/>
              <a:t>Appoint Potential Mentor</a:t>
            </a:r>
          </a:p>
          <a:p>
            <a:pPr marL="342900" indent="-342900">
              <a:buFontTx/>
              <a:buAutoNum type="arabicPeriod" startAt="2"/>
            </a:pPr>
            <a:r>
              <a:rPr lang="en-CA" dirty="0"/>
              <a:t>Invite prospect to submit formal membership application at </a:t>
            </a:r>
            <a:r>
              <a:rPr lang="en-CA" dirty="0" err="1"/>
              <a:t>thier</a:t>
            </a:r>
            <a:r>
              <a:rPr lang="en-CA" dirty="0"/>
              <a:t> convenience</a:t>
            </a:r>
          </a:p>
          <a:p>
            <a:endParaRPr lang="en-CA" dirty="0"/>
          </a:p>
          <a:p>
            <a:endParaRPr lang="en-CA" dirty="0"/>
          </a:p>
        </p:txBody>
      </p:sp>
      <p:pic>
        <p:nvPicPr>
          <p:cNvPr id="3" name="Picture 2" descr="A black background with blue text&#10;&#10;AI-generated content may be incorrect.">
            <a:extLst>
              <a:ext uri="{FF2B5EF4-FFF2-40B4-BE49-F238E27FC236}">
                <a16:creationId xmlns:a16="http://schemas.microsoft.com/office/drawing/2014/main" id="{2911D54A-144B-9EF6-C54F-2B3CC4560F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3898" y="23227"/>
            <a:ext cx="3477977" cy="995108"/>
          </a:xfrm>
          <a:prstGeom prst="rect">
            <a:avLst/>
          </a:prstGeom>
        </p:spPr>
      </p:pic>
      <p:sp>
        <p:nvSpPr>
          <p:cNvPr id="5" name="TextBox 4">
            <a:extLst>
              <a:ext uri="{FF2B5EF4-FFF2-40B4-BE49-F238E27FC236}">
                <a16:creationId xmlns:a16="http://schemas.microsoft.com/office/drawing/2014/main" id="{BC5405FA-E266-AAB6-A42A-3200A7711CBF}"/>
              </a:ext>
            </a:extLst>
          </p:cNvPr>
          <p:cNvSpPr txBox="1"/>
          <p:nvPr/>
        </p:nvSpPr>
        <p:spPr>
          <a:xfrm>
            <a:off x="838198" y="5522674"/>
            <a:ext cx="6096000" cy="369332"/>
          </a:xfrm>
          <a:prstGeom prst="rect">
            <a:avLst/>
          </a:prstGeom>
          <a:noFill/>
        </p:spPr>
        <p:txBody>
          <a:bodyPr wrap="square">
            <a:spAutoFit/>
          </a:bodyPr>
          <a:lstStyle/>
          <a:p>
            <a:r>
              <a:rPr lang="en-CA" dirty="0"/>
              <a:t>FREQUENCY : at least Quarterly </a:t>
            </a:r>
          </a:p>
        </p:txBody>
      </p:sp>
    </p:spTree>
    <p:extLst>
      <p:ext uri="{BB962C8B-B14F-4D97-AF65-F5344CB8AC3E}">
        <p14:creationId xmlns:p14="http://schemas.microsoft.com/office/powerpoint/2010/main" val="2561128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37E0-D39A-860F-BD88-D402C2E177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1B4B6F-98F0-E404-1924-A3C9A567FA1C}"/>
              </a:ext>
            </a:extLst>
          </p:cNvPr>
          <p:cNvSpPr txBox="1"/>
          <p:nvPr/>
        </p:nvSpPr>
        <p:spPr>
          <a:xfrm flipH="1">
            <a:off x="899158" y="782320"/>
            <a:ext cx="9372601" cy="3970318"/>
          </a:xfrm>
          <a:prstGeom prst="rect">
            <a:avLst/>
          </a:prstGeom>
          <a:noFill/>
        </p:spPr>
        <p:txBody>
          <a:bodyPr wrap="square" rtlCol="0">
            <a:spAutoFit/>
          </a:bodyPr>
          <a:lstStyle/>
          <a:p>
            <a:r>
              <a:rPr lang="en-CA" b="1" dirty="0"/>
              <a:t>Process: </a:t>
            </a:r>
            <a:r>
              <a:rPr lang="en-CA" dirty="0"/>
              <a:t>Rotary Orientation &amp;  Training &amp; C’tee Assignment  </a:t>
            </a:r>
          </a:p>
          <a:p>
            <a:endParaRPr lang="en-CA" b="1" dirty="0"/>
          </a:p>
          <a:p>
            <a:r>
              <a:rPr lang="en-CA" dirty="0"/>
              <a:t>Owner : Chair of Membership Development C’tee</a:t>
            </a:r>
          </a:p>
          <a:p>
            <a:r>
              <a:rPr lang="en-CA" dirty="0"/>
              <a:t>Involved: President, Past President, Sponsor/Mentor , Treasurer</a:t>
            </a:r>
          </a:p>
          <a:p>
            <a:r>
              <a:rPr lang="en-CA" dirty="0"/>
              <a:t>Resources: Club Service Matrix, Membership Application Form, RI training materials, </a:t>
            </a:r>
            <a:r>
              <a:rPr lang="en-CA" dirty="0" err="1"/>
              <a:t>clubrunner</a:t>
            </a:r>
            <a:r>
              <a:rPr lang="en-CA" dirty="0"/>
              <a:t>  </a:t>
            </a:r>
          </a:p>
          <a:p>
            <a:endParaRPr lang="en-CA" b="1" dirty="0"/>
          </a:p>
          <a:p>
            <a:r>
              <a:rPr lang="en-CA" b="1" dirty="0"/>
              <a:t>Process Steps:</a:t>
            </a:r>
          </a:p>
          <a:p>
            <a:endParaRPr lang="en-CA" dirty="0"/>
          </a:p>
          <a:p>
            <a:pPr marL="342900" indent="-342900">
              <a:buAutoNum type="arabicPeriod"/>
            </a:pPr>
            <a:r>
              <a:rPr lang="en-CA" dirty="0"/>
              <a:t>Develop/Update Training Program </a:t>
            </a:r>
          </a:p>
          <a:p>
            <a:pPr marL="342900" indent="-342900">
              <a:buAutoNum type="arabicPeriod" startAt="2"/>
            </a:pPr>
            <a:r>
              <a:rPr lang="en-CA" dirty="0"/>
              <a:t>Invite new member to attend / take orientation training</a:t>
            </a:r>
          </a:p>
          <a:p>
            <a:pPr marL="342900" indent="-342900">
              <a:buAutoNum type="arabicPeriod" startAt="3"/>
            </a:pPr>
            <a:r>
              <a:rPr lang="en-CA" dirty="0"/>
              <a:t>Send dues invoice </a:t>
            </a:r>
          </a:p>
          <a:p>
            <a:pPr marL="342900" indent="-342900">
              <a:buAutoNum type="arabicPeriod" startAt="3"/>
            </a:pPr>
            <a:r>
              <a:rPr lang="en-CA" dirty="0"/>
              <a:t>Assign to Club Committee(s), facilitate introduction to C’tee chair(s)</a:t>
            </a:r>
          </a:p>
          <a:p>
            <a:pPr marL="342900" indent="-342900">
              <a:buAutoNum type="arabicPeriod" startAt="3"/>
            </a:pPr>
            <a:r>
              <a:rPr lang="en-CA" dirty="0"/>
              <a:t>Advise Sponsor/ Mentor of </a:t>
            </a:r>
            <a:r>
              <a:rPr lang="en-CA" dirty="0" err="1"/>
              <a:t>followup</a:t>
            </a:r>
            <a:r>
              <a:rPr lang="en-CA" dirty="0"/>
              <a:t> responsibilities </a:t>
            </a:r>
          </a:p>
        </p:txBody>
      </p:sp>
      <p:pic>
        <p:nvPicPr>
          <p:cNvPr id="3" name="Picture 2" descr="A black background with blue text&#10;&#10;AI-generated content may be incorrect.">
            <a:extLst>
              <a:ext uri="{FF2B5EF4-FFF2-40B4-BE49-F238E27FC236}">
                <a16:creationId xmlns:a16="http://schemas.microsoft.com/office/drawing/2014/main" id="{3FC819B3-723E-19FD-6B53-F362142305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3898" y="23227"/>
            <a:ext cx="3477977" cy="995108"/>
          </a:xfrm>
          <a:prstGeom prst="rect">
            <a:avLst/>
          </a:prstGeom>
        </p:spPr>
      </p:pic>
      <p:sp>
        <p:nvSpPr>
          <p:cNvPr id="5" name="TextBox 4">
            <a:extLst>
              <a:ext uri="{FF2B5EF4-FFF2-40B4-BE49-F238E27FC236}">
                <a16:creationId xmlns:a16="http://schemas.microsoft.com/office/drawing/2014/main" id="{49957A47-8101-6350-084F-AC9ADBBCA3BD}"/>
              </a:ext>
            </a:extLst>
          </p:cNvPr>
          <p:cNvSpPr txBox="1"/>
          <p:nvPr/>
        </p:nvSpPr>
        <p:spPr>
          <a:xfrm>
            <a:off x="899158" y="5511731"/>
            <a:ext cx="6096000" cy="369332"/>
          </a:xfrm>
          <a:prstGeom prst="rect">
            <a:avLst/>
          </a:prstGeom>
          <a:noFill/>
        </p:spPr>
        <p:txBody>
          <a:bodyPr wrap="square">
            <a:spAutoFit/>
          </a:bodyPr>
          <a:lstStyle/>
          <a:p>
            <a:r>
              <a:rPr lang="en-CA" dirty="0"/>
              <a:t>FREQUENCY : as required </a:t>
            </a:r>
          </a:p>
        </p:txBody>
      </p:sp>
    </p:spTree>
    <p:extLst>
      <p:ext uri="{BB962C8B-B14F-4D97-AF65-F5344CB8AC3E}">
        <p14:creationId xmlns:p14="http://schemas.microsoft.com/office/powerpoint/2010/main" val="2269091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FE757-AD6C-82BC-30DF-2300171A12A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9C69E2-EE1D-A729-0D93-079A8273F30D}"/>
              </a:ext>
            </a:extLst>
          </p:cNvPr>
          <p:cNvSpPr txBox="1"/>
          <p:nvPr/>
        </p:nvSpPr>
        <p:spPr>
          <a:xfrm flipH="1">
            <a:off x="899158" y="782320"/>
            <a:ext cx="9372601" cy="3970318"/>
          </a:xfrm>
          <a:prstGeom prst="rect">
            <a:avLst/>
          </a:prstGeom>
          <a:noFill/>
        </p:spPr>
        <p:txBody>
          <a:bodyPr wrap="square" rtlCol="0">
            <a:spAutoFit/>
          </a:bodyPr>
          <a:lstStyle/>
          <a:p>
            <a:r>
              <a:rPr lang="en-CA" b="1" dirty="0"/>
              <a:t>Process: Manage New Member Retention</a:t>
            </a:r>
          </a:p>
          <a:p>
            <a:endParaRPr lang="en-CA" b="1" dirty="0"/>
          </a:p>
          <a:p>
            <a:r>
              <a:rPr lang="en-CA" dirty="0"/>
              <a:t>Owner : Chair of Membership Development C’tee</a:t>
            </a:r>
          </a:p>
          <a:p>
            <a:r>
              <a:rPr lang="en-CA" dirty="0"/>
              <a:t>Involved: President, Sponsor/Mentor </a:t>
            </a:r>
          </a:p>
          <a:p>
            <a:r>
              <a:rPr lang="en-CA" dirty="0"/>
              <a:t>Resources: Club Service Matrix, New Member Satisfaction Survey </a:t>
            </a:r>
          </a:p>
          <a:p>
            <a:endParaRPr lang="en-CA" b="1" dirty="0"/>
          </a:p>
          <a:p>
            <a:r>
              <a:rPr lang="en-CA" b="1" dirty="0"/>
              <a:t>Process Steps:</a:t>
            </a:r>
          </a:p>
          <a:p>
            <a:endParaRPr lang="en-CA" dirty="0"/>
          </a:p>
          <a:p>
            <a:pPr marL="342900" indent="-342900">
              <a:buAutoNum type="arabicPeriod"/>
            </a:pPr>
            <a:r>
              <a:rPr lang="en-CA" dirty="0"/>
              <a:t>Develop/Update New Member Satisfaction Survey</a:t>
            </a:r>
          </a:p>
          <a:p>
            <a:pPr marL="342900" indent="-342900">
              <a:buAutoNum type="arabicPeriod" startAt="2"/>
            </a:pPr>
            <a:r>
              <a:rPr lang="en-CA" dirty="0"/>
              <a:t>Invite new member to complete survey within 3 months of joining </a:t>
            </a:r>
          </a:p>
          <a:p>
            <a:pPr marL="342900" indent="-342900">
              <a:buAutoNum type="arabicPeriod" startAt="3"/>
            </a:pPr>
            <a:r>
              <a:rPr lang="en-CA" dirty="0"/>
              <a:t>Review survey results </a:t>
            </a:r>
          </a:p>
          <a:p>
            <a:pPr marL="342900" indent="-342900">
              <a:buAutoNum type="arabicPeriod" startAt="3"/>
            </a:pPr>
            <a:r>
              <a:rPr lang="en-CA" dirty="0"/>
              <a:t>Schedule 1:1 meeting / call / </a:t>
            </a:r>
            <a:r>
              <a:rPr lang="en-CA" dirty="0" err="1"/>
              <a:t>checkin</a:t>
            </a:r>
            <a:r>
              <a:rPr lang="en-CA" dirty="0"/>
              <a:t> with new member to gauge experience to date</a:t>
            </a:r>
          </a:p>
          <a:p>
            <a:pPr marL="342900" indent="-342900">
              <a:buAutoNum type="arabicPeriod" startAt="3"/>
            </a:pPr>
            <a:r>
              <a:rPr lang="en-CA" dirty="0"/>
              <a:t>Identify areas for improvement </a:t>
            </a:r>
          </a:p>
          <a:p>
            <a:pPr marL="342900" indent="-342900">
              <a:buAutoNum type="arabicPeriod" startAt="3"/>
            </a:pPr>
            <a:endParaRPr lang="en-CA" dirty="0"/>
          </a:p>
        </p:txBody>
      </p:sp>
      <p:pic>
        <p:nvPicPr>
          <p:cNvPr id="3" name="Picture 2" descr="A black background with blue text&#10;&#10;AI-generated content may be incorrect.">
            <a:extLst>
              <a:ext uri="{FF2B5EF4-FFF2-40B4-BE49-F238E27FC236}">
                <a16:creationId xmlns:a16="http://schemas.microsoft.com/office/drawing/2014/main" id="{ACDC255F-8B53-E29C-EE16-BFAE88A31F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3898" y="23227"/>
            <a:ext cx="3477977" cy="995108"/>
          </a:xfrm>
          <a:prstGeom prst="rect">
            <a:avLst/>
          </a:prstGeom>
        </p:spPr>
      </p:pic>
      <p:sp>
        <p:nvSpPr>
          <p:cNvPr id="5" name="TextBox 4">
            <a:extLst>
              <a:ext uri="{FF2B5EF4-FFF2-40B4-BE49-F238E27FC236}">
                <a16:creationId xmlns:a16="http://schemas.microsoft.com/office/drawing/2014/main" id="{2A11D2E3-E06D-ED0B-7B9F-6E0F26CB1713}"/>
              </a:ext>
            </a:extLst>
          </p:cNvPr>
          <p:cNvSpPr txBox="1"/>
          <p:nvPr/>
        </p:nvSpPr>
        <p:spPr>
          <a:xfrm>
            <a:off x="1026160" y="5327065"/>
            <a:ext cx="6096000" cy="369332"/>
          </a:xfrm>
          <a:prstGeom prst="rect">
            <a:avLst/>
          </a:prstGeom>
          <a:noFill/>
        </p:spPr>
        <p:txBody>
          <a:bodyPr wrap="square">
            <a:spAutoFit/>
          </a:bodyPr>
          <a:lstStyle/>
          <a:p>
            <a:r>
              <a:rPr lang="en-CA" dirty="0"/>
              <a:t>FREQUENCY : at least quarterly </a:t>
            </a:r>
          </a:p>
        </p:txBody>
      </p:sp>
    </p:spTree>
    <p:extLst>
      <p:ext uri="{BB962C8B-B14F-4D97-AF65-F5344CB8AC3E}">
        <p14:creationId xmlns:p14="http://schemas.microsoft.com/office/powerpoint/2010/main" val="54362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51380-EA71-0CCE-B021-417B1EC82B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823AF8F-FADF-EE1F-254C-7B7701608E8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4" name="TextBox 3">
            <a:extLst>
              <a:ext uri="{FF2B5EF4-FFF2-40B4-BE49-F238E27FC236}">
                <a16:creationId xmlns:a16="http://schemas.microsoft.com/office/drawing/2014/main" id="{F4A22B14-5522-9EA5-265A-04FA482E968E}"/>
              </a:ext>
            </a:extLst>
          </p:cNvPr>
          <p:cNvSpPr txBox="1"/>
          <p:nvPr/>
        </p:nvSpPr>
        <p:spPr>
          <a:xfrm>
            <a:off x="1371600" y="1919711"/>
            <a:ext cx="10367805" cy="923330"/>
          </a:xfrm>
          <a:prstGeom prst="rect">
            <a:avLst/>
          </a:prstGeom>
          <a:noFill/>
        </p:spPr>
        <p:txBody>
          <a:bodyPr wrap="square" rtlCol="0">
            <a:spAutoFit/>
          </a:bodyPr>
          <a:lstStyle/>
          <a:p>
            <a:endParaRPr lang="en-CA" dirty="0"/>
          </a:p>
          <a:p>
            <a:endParaRPr lang="en-CA" dirty="0"/>
          </a:p>
          <a:p>
            <a:r>
              <a:rPr lang="en-CA" dirty="0"/>
              <a:t> </a:t>
            </a:r>
          </a:p>
        </p:txBody>
      </p:sp>
      <p:sp>
        <p:nvSpPr>
          <p:cNvPr id="5" name="TextBox 4">
            <a:extLst>
              <a:ext uri="{FF2B5EF4-FFF2-40B4-BE49-F238E27FC236}">
                <a16:creationId xmlns:a16="http://schemas.microsoft.com/office/drawing/2014/main" id="{4C8ED272-5EAD-ABD1-6EC7-76D8033ACB6C}"/>
              </a:ext>
            </a:extLst>
          </p:cNvPr>
          <p:cNvSpPr txBox="1"/>
          <p:nvPr/>
        </p:nvSpPr>
        <p:spPr>
          <a:xfrm>
            <a:off x="468325" y="955964"/>
            <a:ext cx="5548012" cy="5632311"/>
          </a:xfrm>
          <a:prstGeom prst="rect">
            <a:avLst/>
          </a:prstGeom>
          <a:noFill/>
        </p:spPr>
        <p:txBody>
          <a:bodyPr wrap="square" rtlCol="0">
            <a:spAutoFit/>
          </a:bodyPr>
          <a:lstStyle/>
          <a:p>
            <a:r>
              <a:rPr lang="en-CA" sz="2400" b="1" dirty="0"/>
              <a:t>The Object of Rotary </a:t>
            </a:r>
          </a:p>
          <a:p>
            <a:pPr algn="ctr"/>
            <a:endParaRPr lang="en-CA" sz="2400" dirty="0"/>
          </a:p>
          <a:p>
            <a:pPr algn="ctr"/>
            <a:endParaRPr lang="en-CA" sz="2400" dirty="0"/>
          </a:p>
          <a:p>
            <a:r>
              <a:rPr lang="en-US" dirty="0"/>
              <a:t>To encourage and foster : </a:t>
            </a:r>
          </a:p>
          <a:p>
            <a:endParaRPr lang="en-US" dirty="0"/>
          </a:p>
          <a:p>
            <a:pPr marL="285750" indent="-285750">
              <a:buFont typeface="Arial" panose="020B0604020202020204" pitchFamily="34" charset="0"/>
              <a:buChar char="•"/>
            </a:pPr>
            <a:r>
              <a:rPr lang="en-US" dirty="0"/>
              <a:t>The ideal of service as a basis of worthy enterprise</a:t>
            </a:r>
          </a:p>
          <a:p>
            <a:pPr marL="342900" indent="-342900">
              <a:buAutoNum type="arabicPeriod"/>
            </a:pPr>
            <a:endParaRPr lang="en-US" dirty="0"/>
          </a:p>
          <a:p>
            <a:pPr marL="342900" indent="-342900">
              <a:buFont typeface="Arial" panose="020B0604020202020204" pitchFamily="34" charset="0"/>
              <a:buChar char="•"/>
            </a:pPr>
            <a:r>
              <a:rPr lang="en-US" b="1" dirty="0">
                <a:highlight>
                  <a:srgbClr val="FFFF00"/>
                </a:highlight>
              </a:rPr>
              <a:t>The development of acquaintance as an opportunity for service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High ethical standards in business and professions,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application of the ideal of service of each Rotarian's personal</a:t>
            </a:r>
          </a:p>
          <a:p>
            <a:pPr marL="355600"/>
            <a:r>
              <a:rPr lang="en-US" dirty="0"/>
              <a:t>business, and community life</a:t>
            </a:r>
          </a:p>
          <a:p>
            <a:endParaRPr lang="en-US" dirty="0"/>
          </a:p>
          <a:p>
            <a:pPr marL="342900" indent="-342900">
              <a:buFont typeface="Arial" panose="020B0604020202020204" pitchFamily="34" charset="0"/>
              <a:buChar char="•"/>
            </a:pPr>
            <a:r>
              <a:rPr lang="en-US" dirty="0"/>
              <a:t>The advancement of international understanding, goodwill, and peace</a:t>
            </a:r>
          </a:p>
        </p:txBody>
      </p:sp>
      <p:pic>
        <p:nvPicPr>
          <p:cNvPr id="3" name="Picture 2">
            <a:extLst>
              <a:ext uri="{FF2B5EF4-FFF2-40B4-BE49-F238E27FC236}">
                <a16:creationId xmlns:a16="http://schemas.microsoft.com/office/drawing/2014/main" id="{36A90B9E-892B-FDBF-D1B2-E85736AB41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7774" y="1527464"/>
            <a:ext cx="5237018" cy="5237018"/>
          </a:xfrm>
          <a:prstGeom prst="rect">
            <a:avLst/>
          </a:prstGeom>
        </p:spPr>
      </p:pic>
    </p:spTree>
    <p:extLst>
      <p:ext uri="{BB962C8B-B14F-4D97-AF65-F5344CB8AC3E}">
        <p14:creationId xmlns:p14="http://schemas.microsoft.com/office/powerpoint/2010/main" val="207585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3DB31F-902A-1DC7-F30D-037CFE10C6B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4" name="TextBox 3">
            <a:extLst>
              <a:ext uri="{FF2B5EF4-FFF2-40B4-BE49-F238E27FC236}">
                <a16:creationId xmlns:a16="http://schemas.microsoft.com/office/drawing/2014/main" id="{E54B62BC-7C18-9683-3CA2-B8CFB7907C83}"/>
              </a:ext>
            </a:extLst>
          </p:cNvPr>
          <p:cNvSpPr txBox="1"/>
          <p:nvPr/>
        </p:nvSpPr>
        <p:spPr>
          <a:xfrm>
            <a:off x="548415" y="1429659"/>
            <a:ext cx="11182921" cy="5632311"/>
          </a:xfrm>
          <a:prstGeom prst="rect">
            <a:avLst/>
          </a:prstGeom>
          <a:noFill/>
        </p:spPr>
        <p:txBody>
          <a:bodyPr wrap="square" rtlCol="0">
            <a:spAutoFit/>
          </a:bodyPr>
          <a:lstStyle/>
          <a:p>
            <a:r>
              <a:rPr lang="en-CA" sz="2400" dirty="0"/>
              <a:t>26 Active Members</a:t>
            </a:r>
          </a:p>
          <a:p>
            <a:r>
              <a:rPr lang="en-CA" sz="2400" u="sng" dirty="0"/>
              <a:t>2 </a:t>
            </a:r>
            <a:r>
              <a:rPr lang="en-CA" sz="2400" dirty="0"/>
              <a:t>Honorary Members </a:t>
            </a:r>
          </a:p>
          <a:p>
            <a:r>
              <a:rPr lang="en-CA" sz="2400" dirty="0"/>
              <a:t>28 Members </a:t>
            </a:r>
          </a:p>
          <a:p>
            <a:endParaRPr lang="en-CA" sz="2400" dirty="0"/>
          </a:p>
          <a:p>
            <a:r>
              <a:rPr lang="en-CA" sz="2400" dirty="0"/>
              <a:t>7 Retired members </a:t>
            </a:r>
          </a:p>
          <a:p>
            <a:r>
              <a:rPr lang="en-CA" sz="2400" dirty="0"/>
              <a:t>3 New members ( less than 2 years) </a:t>
            </a:r>
          </a:p>
          <a:p>
            <a:endParaRPr lang="en-CA" sz="2400" dirty="0"/>
          </a:p>
          <a:p>
            <a:r>
              <a:rPr lang="en-CA" sz="2400" dirty="0"/>
              <a:t>Average Years Membership in Rotary…..16.2 years ( not incl’  honorary members)</a:t>
            </a:r>
          </a:p>
          <a:p>
            <a:endParaRPr lang="en-CA" sz="2400" dirty="0"/>
          </a:p>
          <a:p>
            <a:r>
              <a:rPr lang="en-CA" sz="2400" dirty="0"/>
              <a:t>Average Meeting Attendance …….	9-11  members 	( about 30- 35%)</a:t>
            </a:r>
          </a:p>
          <a:p>
            <a:r>
              <a:rPr lang="en-CA" sz="2400" dirty="0"/>
              <a:t>						</a:t>
            </a:r>
          </a:p>
          <a:p>
            <a:endParaRPr lang="en-CA" sz="2400" dirty="0"/>
          </a:p>
          <a:p>
            <a:endParaRPr lang="en-CA" sz="2400" dirty="0"/>
          </a:p>
          <a:p>
            <a:endParaRPr lang="en-CA" sz="2400" dirty="0"/>
          </a:p>
          <a:p>
            <a:r>
              <a:rPr lang="en-CA" sz="2400" dirty="0"/>
              <a:t> </a:t>
            </a:r>
          </a:p>
        </p:txBody>
      </p:sp>
      <p:sp>
        <p:nvSpPr>
          <p:cNvPr id="5" name="TextBox 4">
            <a:extLst>
              <a:ext uri="{FF2B5EF4-FFF2-40B4-BE49-F238E27FC236}">
                <a16:creationId xmlns:a16="http://schemas.microsoft.com/office/drawing/2014/main" id="{C0B58DCA-27ED-CC3B-9E8B-5D46FD728CC8}"/>
              </a:ext>
            </a:extLst>
          </p:cNvPr>
          <p:cNvSpPr txBox="1"/>
          <p:nvPr/>
        </p:nvSpPr>
        <p:spPr>
          <a:xfrm>
            <a:off x="548415" y="472025"/>
            <a:ext cx="4145879" cy="584775"/>
          </a:xfrm>
          <a:prstGeom prst="rect">
            <a:avLst/>
          </a:prstGeom>
          <a:noFill/>
        </p:spPr>
        <p:txBody>
          <a:bodyPr wrap="none" rtlCol="0">
            <a:spAutoFit/>
          </a:bodyPr>
          <a:lstStyle/>
          <a:p>
            <a:r>
              <a:rPr lang="en-CA" sz="3200" b="1" dirty="0"/>
              <a:t>Our Club At a Glance </a:t>
            </a:r>
          </a:p>
        </p:txBody>
      </p:sp>
    </p:spTree>
    <p:extLst>
      <p:ext uri="{BB962C8B-B14F-4D97-AF65-F5344CB8AC3E}">
        <p14:creationId xmlns:p14="http://schemas.microsoft.com/office/powerpoint/2010/main" val="330423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822EC-47F2-D1E2-DBD0-8C03F7723FD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BA2271D-8269-B228-497D-A4EBEC1672E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3" name="TextBox 2">
            <a:extLst>
              <a:ext uri="{FF2B5EF4-FFF2-40B4-BE49-F238E27FC236}">
                <a16:creationId xmlns:a16="http://schemas.microsoft.com/office/drawing/2014/main" id="{4AF286D5-FBBB-4A68-1ABD-D5C3B3B70AD6}"/>
              </a:ext>
            </a:extLst>
          </p:cNvPr>
          <p:cNvSpPr txBox="1"/>
          <p:nvPr/>
        </p:nvSpPr>
        <p:spPr>
          <a:xfrm>
            <a:off x="528320" y="751344"/>
            <a:ext cx="4815840" cy="6247864"/>
          </a:xfrm>
          <a:prstGeom prst="rect">
            <a:avLst/>
          </a:prstGeom>
          <a:noFill/>
        </p:spPr>
        <p:txBody>
          <a:bodyPr wrap="square" rtlCol="0">
            <a:spAutoFit/>
          </a:bodyPr>
          <a:lstStyle/>
          <a:p>
            <a:r>
              <a:rPr lang="en-CA" sz="2400" b="1" dirty="0"/>
              <a:t>Our Club is Aging</a:t>
            </a:r>
          </a:p>
          <a:p>
            <a:endParaRPr lang="en-CA" dirty="0"/>
          </a:p>
          <a:p>
            <a:endParaRPr lang="en-CA" sz="2000" dirty="0"/>
          </a:p>
          <a:p>
            <a:pPr marL="285750" indent="-285750">
              <a:buFont typeface="Arial" panose="020B0604020202020204" pitchFamily="34" charset="0"/>
              <a:buChar char="•"/>
            </a:pPr>
            <a:r>
              <a:rPr lang="en-CA" sz="2000" dirty="0"/>
              <a:t>Rotary has always been and continues to be a club for professional business people</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40% of our membership is either retired or semi retired</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The Rotary Club of Saint John is over 100 years old and has survived by attracting and retaining professional people who believe in the object of Rotary and want to give back to the community. </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b="1" dirty="0"/>
              <a:t>We must attract and retain new members to keep the club viable</a:t>
            </a:r>
            <a:endParaRPr lang="en-CA" dirty="0"/>
          </a:p>
          <a:p>
            <a:endParaRPr lang="en-CA" dirty="0"/>
          </a:p>
        </p:txBody>
      </p:sp>
      <p:pic>
        <p:nvPicPr>
          <p:cNvPr id="6" name="Picture 5">
            <a:extLst>
              <a:ext uri="{FF2B5EF4-FFF2-40B4-BE49-F238E27FC236}">
                <a16:creationId xmlns:a16="http://schemas.microsoft.com/office/drawing/2014/main" id="{AC199708-3103-9D50-CA17-50ACB75090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8671" y="1414787"/>
            <a:ext cx="5062289" cy="5062289"/>
          </a:xfrm>
          <a:prstGeom prst="rect">
            <a:avLst/>
          </a:prstGeom>
        </p:spPr>
      </p:pic>
    </p:spTree>
    <p:extLst>
      <p:ext uri="{BB962C8B-B14F-4D97-AF65-F5344CB8AC3E}">
        <p14:creationId xmlns:p14="http://schemas.microsoft.com/office/powerpoint/2010/main" val="173775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C4BE-4FEC-23D3-FADE-CC5C323BF4C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8D72104-368F-11DA-25EC-246DB715B85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4" name="TextBox 3">
            <a:extLst>
              <a:ext uri="{FF2B5EF4-FFF2-40B4-BE49-F238E27FC236}">
                <a16:creationId xmlns:a16="http://schemas.microsoft.com/office/drawing/2014/main" id="{30BAD532-DD16-6BAB-D856-F48EF3F28758}"/>
              </a:ext>
            </a:extLst>
          </p:cNvPr>
          <p:cNvSpPr txBox="1"/>
          <p:nvPr/>
        </p:nvSpPr>
        <p:spPr>
          <a:xfrm>
            <a:off x="3728720" y="2745770"/>
            <a:ext cx="6553200" cy="830997"/>
          </a:xfrm>
          <a:prstGeom prst="rect">
            <a:avLst/>
          </a:prstGeom>
          <a:noFill/>
        </p:spPr>
        <p:txBody>
          <a:bodyPr wrap="square" rtlCol="0">
            <a:spAutoFit/>
          </a:bodyPr>
          <a:lstStyle/>
          <a:p>
            <a:r>
              <a:rPr lang="en-CA" sz="4800" b="1" dirty="0"/>
              <a:t>Do You Agree ?</a:t>
            </a:r>
          </a:p>
        </p:txBody>
      </p:sp>
    </p:spTree>
    <p:extLst>
      <p:ext uri="{BB962C8B-B14F-4D97-AF65-F5344CB8AC3E}">
        <p14:creationId xmlns:p14="http://schemas.microsoft.com/office/powerpoint/2010/main" val="62887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FF7B8-18F6-6752-00B2-D5313F0E7E2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5FC8CC0-73BC-135C-2130-A80D55951AD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4" name="TextBox 3">
            <a:extLst>
              <a:ext uri="{FF2B5EF4-FFF2-40B4-BE49-F238E27FC236}">
                <a16:creationId xmlns:a16="http://schemas.microsoft.com/office/drawing/2014/main" id="{C44156AB-1371-6286-54BB-6AAAB7D2EA45}"/>
              </a:ext>
            </a:extLst>
          </p:cNvPr>
          <p:cNvSpPr txBox="1"/>
          <p:nvPr/>
        </p:nvSpPr>
        <p:spPr>
          <a:xfrm>
            <a:off x="1046020" y="2149332"/>
            <a:ext cx="4211780" cy="3046988"/>
          </a:xfrm>
          <a:prstGeom prst="rect">
            <a:avLst/>
          </a:prstGeom>
          <a:noFill/>
        </p:spPr>
        <p:txBody>
          <a:bodyPr wrap="square" rtlCol="0">
            <a:spAutoFit/>
          </a:bodyPr>
          <a:lstStyle/>
          <a:p>
            <a:pPr algn="ctr"/>
            <a:r>
              <a:rPr lang="en-CA" sz="4800" b="1" dirty="0"/>
              <a:t>How Can we Attract </a:t>
            </a:r>
            <a:r>
              <a:rPr lang="en-CA" sz="4800" b="1" u="sng" dirty="0"/>
              <a:t>and</a:t>
            </a:r>
            <a:r>
              <a:rPr lang="en-CA" sz="4800" b="1" dirty="0"/>
              <a:t> Retain New Members? </a:t>
            </a:r>
          </a:p>
        </p:txBody>
      </p:sp>
      <p:pic>
        <p:nvPicPr>
          <p:cNvPr id="3" name="Picture 2">
            <a:extLst>
              <a:ext uri="{FF2B5EF4-FFF2-40B4-BE49-F238E27FC236}">
                <a16:creationId xmlns:a16="http://schemas.microsoft.com/office/drawing/2014/main" id="{195470F6-EBE5-DA55-4316-836CECF7E9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5531" y="1656627"/>
            <a:ext cx="4820449" cy="4820449"/>
          </a:xfrm>
          <a:prstGeom prst="rect">
            <a:avLst/>
          </a:prstGeom>
        </p:spPr>
      </p:pic>
    </p:spTree>
    <p:extLst>
      <p:ext uri="{BB962C8B-B14F-4D97-AF65-F5344CB8AC3E}">
        <p14:creationId xmlns:p14="http://schemas.microsoft.com/office/powerpoint/2010/main" val="414992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4C5FC-F81E-9037-A459-A7E9AE26FA2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90094DE-AAF7-4B47-C56C-78F139B8661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4" name="TextBox 3">
            <a:extLst>
              <a:ext uri="{FF2B5EF4-FFF2-40B4-BE49-F238E27FC236}">
                <a16:creationId xmlns:a16="http://schemas.microsoft.com/office/drawing/2014/main" id="{9A13BE51-455B-C2A3-7538-A4BED05E5C29}"/>
              </a:ext>
            </a:extLst>
          </p:cNvPr>
          <p:cNvSpPr txBox="1"/>
          <p:nvPr/>
        </p:nvSpPr>
        <p:spPr>
          <a:xfrm>
            <a:off x="680720" y="571530"/>
            <a:ext cx="6512560" cy="584775"/>
          </a:xfrm>
          <a:prstGeom prst="rect">
            <a:avLst/>
          </a:prstGeom>
          <a:noFill/>
        </p:spPr>
        <p:txBody>
          <a:bodyPr wrap="square" rtlCol="0">
            <a:spAutoFit/>
          </a:bodyPr>
          <a:lstStyle/>
          <a:p>
            <a:pPr algn="ctr"/>
            <a:r>
              <a:rPr lang="en-CA" sz="3200" b="1" dirty="0"/>
              <a:t>Attract &amp; Retain New Members </a:t>
            </a:r>
          </a:p>
        </p:txBody>
      </p:sp>
      <p:sp>
        <p:nvSpPr>
          <p:cNvPr id="3" name="TextBox 2">
            <a:extLst>
              <a:ext uri="{FF2B5EF4-FFF2-40B4-BE49-F238E27FC236}">
                <a16:creationId xmlns:a16="http://schemas.microsoft.com/office/drawing/2014/main" id="{D986E6C4-EA2E-B918-6591-7BFC0BB8E3C8}"/>
              </a:ext>
            </a:extLst>
          </p:cNvPr>
          <p:cNvSpPr txBox="1"/>
          <p:nvPr/>
        </p:nvSpPr>
        <p:spPr>
          <a:xfrm>
            <a:off x="371763" y="1342962"/>
            <a:ext cx="6821517" cy="5786199"/>
          </a:xfrm>
          <a:prstGeom prst="rect">
            <a:avLst/>
          </a:prstGeom>
          <a:noFill/>
        </p:spPr>
        <p:txBody>
          <a:bodyPr wrap="square" rtlCol="0">
            <a:spAutoFit/>
          </a:bodyPr>
          <a:lstStyle/>
          <a:p>
            <a:pPr marL="342900" indent="-342900">
              <a:buAutoNum type="arabicPeriod"/>
            </a:pPr>
            <a:r>
              <a:rPr lang="en-CA" sz="2400" b="1" dirty="0"/>
              <a:t>Identify who  (what types of people) we want to attract .</a:t>
            </a:r>
          </a:p>
          <a:p>
            <a:pPr marL="342900" indent="-342900">
              <a:buAutoNum type="arabicPeriod"/>
            </a:pPr>
            <a:endParaRPr lang="en-CA" sz="1600" dirty="0"/>
          </a:p>
          <a:p>
            <a:pPr marL="342900" indent="-342900">
              <a:buAutoNum type="arabicPeriod"/>
            </a:pPr>
            <a:endParaRPr lang="en-CA" sz="2400" dirty="0"/>
          </a:p>
          <a:p>
            <a:pPr marL="285750" indent="-285750">
              <a:buFont typeface="Arial" panose="020B0604020202020204" pitchFamily="34" charset="0"/>
              <a:buChar char="•"/>
            </a:pPr>
            <a:r>
              <a:rPr lang="en-CA" sz="2400" dirty="0"/>
              <a:t>People who can control their schedule (can make time to attend meetings)</a:t>
            </a:r>
          </a:p>
          <a:p>
            <a:pPr marL="285750" indent="-285750">
              <a:buFont typeface="Arial" panose="020B0604020202020204" pitchFamily="34" charset="0"/>
              <a:buChar char="•"/>
            </a:pPr>
            <a:r>
              <a:rPr lang="en-CA" sz="2400" dirty="0"/>
              <a:t>People with contacts and networks do help raise money for club projects </a:t>
            </a:r>
          </a:p>
          <a:p>
            <a:pPr marL="285750" indent="-285750">
              <a:buFont typeface="Arial" panose="020B0604020202020204" pitchFamily="34" charset="0"/>
              <a:buChar char="•"/>
            </a:pPr>
            <a:r>
              <a:rPr lang="en-CA" sz="2400" dirty="0"/>
              <a:t>People willing to donate time and energy to club activities, community service projects </a:t>
            </a:r>
          </a:p>
          <a:p>
            <a:pPr marL="285750" indent="-285750">
              <a:buFont typeface="Arial" panose="020B0604020202020204" pitchFamily="34" charset="0"/>
              <a:buChar char="•"/>
            </a:pPr>
            <a:r>
              <a:rPr lang="en-CA" sz="2400" dirty="0"/>
              <a:t>People of integrity and high moral standards</a:t>
            </a:r>
          </a:p>
          <a:p>
            <a:pPr marL="285750" indent="-285750">
              <a:buFont typeface="Arial" panose="020B0604020202020204" pitchFamily="34" charset="0"/>
              <a:buChar char="•"/>
            </a:pPr>
            <a:r>
              <a:rPr lang="en-CA" sz="2400" dirty="0"/>
              <a:t>People with the potential to serve and take on leadership roles in the club  </a:t>
            </a:r>
          </a:p>
          <a:p>
            <a:pPr marL="342900" indent="-342900">
              <a:buAutoNum type="arabicPeriod"/>
            </a:pPr>
            <a:endParaRPr lang="en-CA" sz="2400" dirty="0"/>
          </a:p>
          <a:p>
            <a:pPr marL="342900" indent="-342900">
              <a:buAutoNum type="arabicPeriod"/>
            </a:pPr>
            <a:endParaRPr lang="en-CA" sz="2400" dirty="0"/>
          </a:p>
          <a:p>
            <a:endParaRPr lang="en-CA" dirty="0"/>
          </a:p>
        </p:txBody>
      </p:sp>
      <p:pic>
        <p:nvPicPr>
          <p:cNvPr id="5" name="Picture 4">
            <a:extLst>
              <a:ext uri="{FF2B5EF4-FFF2-40B4-BE49-F238E27FC236}">
                <a16:creationId xmlns:a16="http://schemas.microsoft.com/office/drawing/2014/main" id="{EFCE9A82-B484-8769-B991-F18FB751A8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0942" y="2379517"/>
            <a:ext cx="4097559" cy="4097559"/>
          </a:xfrm>
          <a:prstGeom prst="rect">
            <a:avLst/>
          </a:prstGeom>
        </p:spPr>
      </p:pic>
    </p:spTree>
    <p:extLst>
      <p:ext uri="{BB962C8B-B14F-4D97-AF65-F5344CB8AC3E}">
        <p14:creationId xmlns:p14="http://schemas.microsoft.com/office/powerpoint/2010/main" val="118556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47E1A-330B-408D-5F22-DEF44608B5C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1C8EBE6-C7C2-D8F0-B6E9-86A02C2801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0942" y="380924"/>
            <a:ext cx="4742993" cy="1351752"/>
          </a:xfrm>
          <a:prstGeom prst="rect">
            <a:avLst/>
          </a:prstGeom>
        </p:spPr>
      </p:pic>
      <p:sp>
        <p:nvSpPr>
          <p:cNvPr id="4" name="TextBox 3">
            <a:extLst>
              <a:ext uri="{FF2B5EF4-FFF2-40B4-BE49-F238E27FC236}">
                <a16:creationId xmlns:a16="http://schemas.microsoft.com/office/drawing/2014/main" id="{6E96E340-1B8B-124F-0315-F51306310E2E}"/>
              </a:ext>
            </a:extLst>
          </p:cNvPr>
          <p:cNvSpPr txBox="1"/>
          <p:nvPr/>
        </p:nvSpPr>
        <p:spPr>
          <a:xfrm>
            <a:off x="680720" y="571530"/>
            <a:ext cx="6512560" cy="584775"/>
          </a:xfrm>
          <a:prstGeom prst="rect">
            <a:avLst/>
          </a:prstGeom>
          <a:noFill/>
        </p:spPr>
        <p:txBody>
          <a:bodyPr wrap="square" rtlCol="0">
            <a:spAutoFit/>
          </a:bodyPr>
          <a:lstStyle/>
          <a:p>
            <a:pPr algn="ctr"/>
            <a:r>
              <a:rPr lang="en-CA" sz="3200" b="1" dirty="0"/>
              <a:t>Attract &amp; Retain New Members </a:t>
            </a:r>
          </a:p>
        </p:txBody>
      </p:sp>
      <p:sp>
        <p:nvSpPr>
          <p:cNvPr id="3" name="TextBox 2">
            <a:extLst>
              <a:ext uri="{FF2B5EF4-FFF2-40B4-BE49-F238E27FC236}">
                <a16:creationId xmlns:a16="http://schemas.microsoft.com/office/drawing/2014/main" id="{A718F323-52E6-9DC3-8843-66790A357574}"/>
              </a:ext>
            </a:extLst>
          </p:cNvPr>
          <p:cNvSpPr txBox="1"/>
          <p:nvPr/>
        </p:nvSpPr>
        <p:spPr>
          <a:xfrm>
            <a:off x="516081" y="1550554"/>
            <a:ext cx="6279574" cy="5262979"/>
          </a:xfrm>
          <a:prstGeom prst="rect">
            <a:avLst/>
          </a:prstGeom>
          <a:noFill/>
        </p:spPr>
        <p:txBody>
          <a:bodyPr wrap="square" rtlCol="0">
            <a:spAutoFit/>
          </a:bodyPr>
          <a:lstStyle/>
          <a:p>
            <a:pPr marL="342900" indent="-342900">
              <a:buAutoNum type="arabicPeriod" startAt="2"/>
            </a:pPr>
            <a:r>
              <a:rPr lang="en-CA" sz="2400" b="1" dirty="0"/>
              <a:t>Understand what Motivates these people</a:t>
            </a:r>
          </a:p>
          <a:p>
            <a:pPr marL="342900" indent="-342900">
              <a:buAutoNum type="arabicPeriod" startAt="2"/>
            </a:pPr>
            <a:endParaRPr lang="en-CA" sz="2400" b="1" dirty="0"/>
          </a:p>
          <a:p>
            <a:pPr marL="342900" indent="-342900">
              <a:buAutoNum type="arabicPeriod" startAt="2"/>
            </a:pPr>
            <a:endParaRPr lang="en-CA" sz="2400" b="1" dirty="0"/>
          </a:p>
          <a:p>
            <a:pPr marL="342900" indent="-342900">
              <a:buFont typeface="Arial" panose="020B0604020202020204" pitchFamily="34" charset="0"/>
              <a:buChar char="•"/>
            </a:pPr>
            <a:r>
              <a:rPr lang="en-CA" sz="2400" dirty="0"/>
              <a:t>A desire to build their professional network  (perhaps for purely short-term business development purposes but often for longer term connections) </a:t>
            </a:r>
          </a:p>
          <a:p>
            <a:endParaRPr lang="en-CA" sz="2400" dirty="0"/>
          </a:p>
          <a:p>
            <a:pPr marL="342900" indent="-342900">
              <a:buFont typeface="Arial" panose="020B0604020202020204" pitchFamily="34" charset="0"/>
              <a:buChar char="•"/>
            </a:pPr>
            <a:r>
              <a:rPr lang="en-CA" sz="2400" dirty="0"/>
              <a:t>A desire to give back to the community </a:t>
            </a:r>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a:t>A desire to expand and deepen their social networks and meet new people.</a:t>
            </a:r>
          </a:p>
          <a:p>
            <a:pPr marL="342900" indent="-342900">
              <a:buFont typeface="Arial" panose="020B0604020202020204" pitchFamily="34" charset="0"/>
              <a:buChar char="•"/>
            </a:pPr>
            <a:endParaRPr lang="en-CA" sz="2400" dirty="0"/>
          </a:p>
          <a:p>
            <a:endParaRPr lang="en-CA" sz="2400" b="1" dirty="0"/>
          </a:p>
        </p:txBody>
      </p:sp>
      <p:pic>
        <p:nvPicPr>
          <p:cNvPr id="5" name="Picture 4">
            <a:extLst>
              <a:ext uri="{FF2B5EF4-FFF2-40B4-BE49-F238E27FC236}">
                <a16:creationId xmlns:a16="http://schemas.microsoft.com/office/drawing/2014/main" id="{9A74C290-B529-84BF-1CFB-B17A3E5367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3280" y="2184400"/>
            <a:ext cx="4204855" cy="4204855"/>
          </a:xfrm>
          <a:prstGeom prst="rect">
            <a:avLst/>
          </a:prstGeom>
        </p:spPr>
      </p:pic>
    </p:spTree>
    <p:extLst>
      <p:ext uri="{BB962C8B-B14F-4D97-AF65-F5344CB8AC3E}">
        <p14:creationId xmlns:p14="http://schemas.microsoft.com/office/powerpoint/2010/main" val="135985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244</TotalTime>
  <Words>1402</Words>
  <Application>Microsoft Office PowerPoint</Application>
  <PresentationFormat>Widescreen</PresentationFormat>
  <Paragraphs>263</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Norman Purdy</dc:creator>
  <cp:lastModifiedBy>Norman Purdy</cp:lastModifiedBy>
  <cp:revision>3</cp:revision>
  <dcterms:created xsi:type="dcterms:W3CDTF">2025-11-13T13:15:05Z</dcterms:created>
  <dcterms:modified xsi:type="dcterms:W3CDTF">2026-02-02T18:50:50Z</dcterms:modified>
</cp:coreProperties>
</file>