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ldx" ContentType="application/vnd.openxmlformats-officedocument.presentationml.slide"/>
  <Default Extension="vml" ContentType="application/vnd.openxmlformats-officedocument.vmlDrawing"/>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drawings/drawing2.xml" ContentType="application/vnd.openxmlformats-officedocument.drawingml.chartshapes+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drawings/drawing3.xml" ContentType="application/vnd.openxmlformats-officedocument.drawingml.chartshape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700" r:id="rId1"/>
    <p:sldMasterId id="2147483664" r:id="rId2"/>
    <p:sldMasterId id="2147483688" r:id="rId3"/>
  </p:sldMasterIdLst>
  <p:notesMasterIdLst>
    <p:notesMasterId r:id="rId36"/>
  </p:notesMasterIdLst>
  <p:handoutMasterIdLst>
    <p:handoutMasterId r:id="rId37"/>
  </p:handoutMasterIdLst>
  <p:sldIdLst>
    <p:sldId id="548" r:id="rId4"/>
    <p:sldId id="387" r:id="rId5"/>
    <p:sldId id="559" r:id="rId6"/>
    <p:sldId id="564" r:id="rId7"/>
    <p:sldId id="535" r:id="rId8"/>
    <p:sldId id="542" r:id="rId9"/>
    <p:sldId id="560" r:id="rId10"/>
    <p:sldId id="573" r:id="rId11"/>
    <p:sldId id="550" r:id="rId12"/>
    <p:sldId id="581" r:id="rId13"/>
    <p:sldId id="283" r:id="rId14"/>
    <p:sldId id="397" r:id="rId15"/>
    <p:sldId id="442" r:id="rId16"/>
    <p:sldId id="566" r:id="rId17"/>
    <p:sldId id="567" r:id="rId18"/>
    <p:sldId id="412" r:id="rId19"/>
    <p:sldId id="561" r:id="rId20"/>
    <p:sldId id="583" r:id="rId21"/>
    <p:sldId id="571" r:id="rId22"/>
    <p:sldId id="584" r:id="rId23"/>
    <p:sldId id="575" r:id="rId24"/>
    <p:sldId id="572" r:id="rId25"/>
    <p:sldId id="415" r:id="rId26"/>
    <p:sldId id="375" r:id="rId27"/>
    <p:sldId id="546" r:id="rId28"/>
    <p:sldId id="388" r:id="rId29"/>
    <p:sldId id="586" r:id="rId30"/>
    <p:sldId id="588" r:id="rId31"/>
    <p:sldId id="406" r:id="rId32"/>
    <p:sldId id="538" r:id="rId33"/>
    <p:sldId id="580" r:id="rId34"/>
    <p:sldId id="570" r:id="rId35"/>
  </p:sldIdLst>
  <p:sldSz cx="9144000" cy="6858000" type="screen4x3"/>
  <p:notesSz cx="7315200" cy="9601200"/>
  <p:defaultTextStyle>
    <a:defPPr>
      <a:defRPr lang="en-US"/>
    </a:defPPr>
    <a:lvl1pPr algn="l" rtl="0" eaLnBrk="0" fontAlgn="base" hangingPunct="0">
      <a:spcBef>
        <a:spcPct val="0"/>
      </a:spcBef>
      <a:spcAft>
        <a:spcPct val="0"/>
      </a:spcAft>
      <a:defRPr sz="2400" kern="1200">
        <a:solidFill>
          <a:schemeClr val="tx1"/>
        </a:solidFill>
        <a:latin typeface="Arial" panose="020B0604020202020204" pitchFamily="34" charset="0"/>
        <a:ea typeface="ヒラギノ角ゴ Pro W3" charset="-128"/>
        <a:cs typeface="+mn-cs"/>
      </a:defRPr>
    </a:lvl1pPr>
    <a:lvl2pPr marL="457200" algn="l" rtl="0" eaLnBrk="0" fontAlgn="base" hangingPunct="0">
      <a:spcBef>
        <a:spcPct val="0"/>
      </a:spcBef>
      <a:spcAft>
        <a:spcPct val="0"/>
      </a:spcAft>
      <a:defRPr sz="2400" kern="1200">
        <a:solidFill>
          <a:schemeClr val="tx1"/>
        </a:solidFill>
        <a:latin typeface="Arial" panose="020B0604020202020204" pitchFamily="34" charset="0"/>
        <a:ea typeface="ヒラギノ角ゴ Pro W3" charset="-128"/>
        <a:cs typeface="+mn-cs"/>
      </a:defRPr>
    </a:lvl2pPr>
    <a:lvl3pPr marL="914400" algn="l" rtl="0" eaLnBrk="0" fontAlgn="base" hangingPunct="0">
      <a:spcBef>
        <a:spcPct val="0"/>
      </a:spcBef>
      <a:spcAft>
        <a:spcPct val="0"/>
      </a:spcAft>
      <a:defRPr sz="2400" kern="1200">
        <a:solidFill>
          <a:schemeClr val="tx1"/>
        </a:solidFill>
        <a:latin typeface="Arial" panose="020B0604020202020204" pitchFamily="34" charset="0"/>
        <a:ea typeface="ヒラギノ角ゴ Pro W3" charset="-128"/>
        <a:cs typeface="+mn-cs"/>
      </a:defRPr>
    </a:lvl3pPr>
    <a:lvl4pPr marL="1371600" algn="l" rtl="0" eaLnBrk="0" fontAlgn="base" hangingPunct="0">
      <a:spcBef>
        <a:spcPct val="0"/>
      </a:spcBef>
      <a:spcAft>
        <a:spcPct val="0"/>
      </a:spcAft>
      <a:defRPr sz="2400" kern="1200">
        <a:solidFill>
          <a:schemeClr val="tx1"/>
        </a:solidFill>
        <a:latin typeface="Arial" panose="020B0604020202020204" pitchFamily="34" charset="0"/>
        <a:ea typeface="ヒラギノ角ゴ Pro W3" charset="-128"/>
        <a:cs typeface="+mn-cs"/>
      </a:defRPr>
    </a:lvl4pPr>
    <a:lvl5pPr marL="1828800" algn="l" rtl="0" eaLnBrk="0" fontAlgn="base" hangingPunct="0">
      <a:spcBef>
        <a:spcPct val="0"/>
      </a:spcBef>
      <a:spcAft>
        <a:spcPct val="0"/>
      </a:spcAft>
      <a:defRPr sz="2400" kern="1200">
        <a:solidFill>
          <a:schemeClr val="tx1"/>
        </a:solidFill>
        <a:latin typeface="Arial" panose="020B0604020202020204" pitchFamily="34" charset="0"/>
        <a:ea typeface="ヒラギノ角ゴ Pro W3" charset="-128"/>
        <a:cs typeface="+mn-cs"/>
      </a:defRPr>
    </a:lvl5pPr>
    <a:lvl6pPr marL="2286000" algn="l" defTabSz="914400" rtl="0" eaLnBrk="1" latinLnBrk="0" hangingPunct="1">
      <a:defRPr sz="2400" kern="1200">
        <a:solidFill>
          <a:schemeClr val="tx1"/>
        </a:solidFill>
        <a:latin typeface="Arial" panose="020B0604020202020204" pitchFamily="34" charset="0"/>
        <a:ea typeface="ヒラギノ角ゴ Pro W3" charset="-128"/>
        <a:cs typeface="+mn-cs"/>
      </a:defRPr>
    </a:lvl6pPr>
    <a:lvl7pPr marL="2743200" algn="l" defTabSz="914400" rtl="0" eaLnBrk="1" latinLnBrk="0" hangingPunct="1">
      <a:defRPr sz="2400" kern="1200">
        <a:solidFill>
          <a:schemeClr val="tx1"/>
        </a:solidFill>
        <a:latin typeface="Arial" panose="020B0604020202020204" pitchFamily="34" charset="0"/>
        <a:ea typeface="ヒラギノ角ゴ Pro W3" charset="-128"/>
        <a:cs typeface="+mn-cs"/>
      </a:defRPr>
    </a:lvl7pPr>
    <a:lvl8pPr marL="3200400" algn="l" defTabSz="914400" rtl="0" eaLnBrk="1" latinLnBrk="0" hangingPunct="1">
      <a:defRPr sz="2400" kern="1200">
        <a:solidFill>
          <a:schemeClr val="tx1"/>
        </a:solidFill>
        <a:latin typeface="Arial" panose="020B0604020202020204" pitchFamily="34" charset="0"/>
        <a:ea typeface="ヒラギノ角ゴ Pro W3" charset="-128"/>
        <a:cs typeface="+mn-cs"/>
      </a:defRPr>
    </a:lvl8pPr>
    <a:lvl9pPr marL="3657600" algn="l" defTabSz="914400" rtl="0" eaLnBrk="1" latinLnBrk="0" hangingPunct="1">
      <a:defRPr sz="2400" kern="1200">
        <a:solidFill>
          <a:schemeClr val="tx1"/>
        </a:solidFill>
        <a:latin typeface="Arial" panose="020B0604020202020204" pitchFamily="34" charset="0"/>
        <a:ea typeface="ヒラギノ角ゴ Pro W3"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024" userDrawn="1">
          <p15:clr>
            <a:srgbClr val="A4A3A4"/>
          </p15:clr>
        </p15:guide>
        <p15:guide id="2" pos="2304"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tacy Schaffer" initials="SS" lastIdx="1" clrIdx="0">
    <p:extLst>
      <p:ext uri="{19B8F6BF-5375-455C-9EA6-DF929625EA0E}">
        <p15:presenceInfo xmlns:p15="http://schemas.microsoft.com/office/powerpoint/2012/main" userId="46afb1e4ffb50631"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hiddenSlides="1"/>
  <p:showPr showAnimation="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80808"/>
    <a:srgbClr val="333333"/>
    <a:srgbClr val="000000"/>
    <a:srgbClr val="E1E3E1"/>
    <a:srgbClr val="EAE9DA"/>
    <a:srgbClr val="E5E4D1"/>
    <a:srgbClr val="EEEDE0"/>
    <a:srgbClr val="ECE7E2"/>
    <a:srgbClr val="005A9E"/>
    <a:srgbClr val="B5CEE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D019659-AA6C-4CCF-859A-B5E3BAFCDDB5}" v="1" dt="2020-09-24T19:08:01.67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571" autoAdjust="0"/>
    <p:restoredTop sz="72126" autoAdjust="0"/>
  </p:normalViewPr>
  <p:slideViewPr>
    <p:cSldViewPr>
      <p:cViewPr varScale="1">
        <p:scale>
          <a:sx n="83" d="100"/>
          <a:sy n="83" d="100"/>
        </p:scale>
        <p:origin x="2256" y="72"/>
      </p:cViewPr>
      <p:guideLst>
        <p:guide orient="horz" pos="2160"/>
        <p:guide pos="2880"/>
      </p:guideLst>
    </p:cSldViewPr>
  </p:slideViewPr>
  <p:outlineViewPr>
    <p:cViewPr>
      <p:scale>
        <a:sx n="75" d="100"/>
        <a:sy n="75" d="100"/>
      </p:scale>
      <p:origin x="0" y="-11476"/>
    </p:cViewPr>
  </p:outlineViewPr>
  <p:notesTextViewPr>
    <p:cViewPr>
      <p:scale>
        <a:sx n="3" d="2"/>
        <a:sy n="3" d="2"/>
      </p:scale>
      <p:origin x="0" y="0"/>
    </p:cViewPr>
  </p:notesTextViewPr>
  <p:sorterViewPr>
    <p:cViewPr varScale="1">
      <p:scale>
        <a:sx n="1" d="1"/>
        <a:sy n="1" d="1"/>
      </p:scale>
      <p:origin x="0" y="0"/>
    </p:cViewPr>
  </p:sorterViewPr>
  <p:notesViewPr>
    <p:cSldViewPr>
      <p:cViewPr>
        <p:scale>
          <a:sx n="90" d="100"/>
          <a:sy n="90" d="100"/>
        </p:scale>
        <p:origin x="2058" y="33"/>
      </p:cViewPr>
      <p:guideLst>
        <p:guide orient="horz" pos="3024"/>
        <p:guide pos="2304"/>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presProps" Target="presProps.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tableStyles" Target="tableStyle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handoutMaster" Target="handoutMasters/handoutMaster1.xml"/><Relationship Id="rId40"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notesMaster" Target="notesMasters/notesMaster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microsoft.com/office/2015/10/relationships/revisionInfo" Target="revisionInfo.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microsoft.com/office/2016/11/relationships/changesInfo" Target="changesInfos/changesInfo1.xml"/><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commentAuthors" Target="commentAuthor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eromy Graham" userId="9d0ea904-afcc-4c11-9861-b9a82a115354" providerId="ADAL" clId="{CD019659-AA6C-4CCF-859A-B5E3BAFCDDB5}"/>
    <pc:docChg chg="modSld modNotesMaster modHandout">
      <pc:chgData name="Jeromy Graham" userId="9d0ea904-afcc-4c11-9861-b9a82a115354" providerId="ADAL" clId="{CD019659-AA6C-4CCF-859A-B5E3BAFCDDB5}" dt="2020-09-24T19:08:01.673" v="0"/>
      <pc:docMkLst>
        <pc:docMk/>
      </pc:docMkLst>
      <pc:sldChg chg="modNotes">
        <pc:chgData name="Jeromy Graham" userId="9d0ea904-afcc-4c11-9861-b9a82a115354" providerId="ADAL" clId="{CD019659-AA6C-4CCF-859A-B5E3BAFCDDB5}" dt="2020-09-24T19:08:01.673" v="0"/>
        <pc:sldMkLst>
          <pc:docMk/>
          <pc:sldMk cId="3851549255" sldId="283"/>
        </pc:sldMkLst>
      </pc:sldChg>
      <pc:sldChg chg="modNotes">
        <pc:chgData name="Jeromy Graham" userId="9d0ea904-afcc-4c11-9861-b9a82a115354" providerId="ADAL" clId="{CD019659-AA6C-4CCF-859A-B5E3BAFCDDB5}" dt="2020-09-24T19:08:01.673" v="0"/>
        <pc:sldMkLst>
          <pc:docMk/>
          <pc:sldMk cId="0" sldId="375"/>
        </pc:sldMkLst>
      </pc:sldChg>
      <pc:sldChg chg="modNotes">
        <pc:chgData name="Jeromy Graham" userId="9d0ea904-afcc-4c11-9861-b9a82a115354" providerId="ADAL" clId="{CD019659-AA6C-4CCF-859A-B5E3BAFCDDB5}" dt="2020-09-24T19:08:01.673" v="0"/>
        <pc:sldMkLst>
          <pc:docMk/>
          <pc:sldMk cId="0" sldId="387"/>
        </pc:sldMkLst>
      </pc:sldChg>
      <pc:sldChg chg="modNotes">
        <pc:chgData name="Jeromy Graham" userId="9d0ea904-afcc-4c11-9861-b9a82a115354" providerId="ADAL" clId="{CD019659-AA6C-4CCF-859A-B5E3BAFCDDB5}" dt="2020-09-24T19:08:01.673" v="0"/>
        <pc:sldMkLst>
          <pc:docMk/>
          <pc:sldMk cId="0" sldId="388"/>
        </pc:sldMkLst>
      </pc:sldChg>
      <pc:sldChg chg="modNotes">
        <pc:chgData name="Jeromy Graham" userId="9d0ea904-afcc-4c11-9861-b9a82a115354" providerId="ADAL" clId="{CD019659-AA6C-4CCF-859A-B5E3BAFCDDB5}" dt="2020-09-24T19:08:01.673" v="0"/>
        <pc:sldMkLst>
          <pc:docMk/>
          <pc:sldMk cId="0" sldId="397"/>
        </pc:sldMkLst>
      </pc:sldChg>
      <pc:sldChg chg="modNotes">
        <pc:chgData name="Jeromy Graham" userId="9d0ea904-afcc-4c11-9861-b9a82a115354" providerId="ADAL" clId="{CD019659-AA6C-4CCF-859A-B5E3BAFCDDB5}" dt="2020-09-24T19:08:01.673" v="0"/>
        <pc:sldMkLst>
          <pc:docMk/>
          <pc:sldMk cId="0" sldId="406"/>
        </pc:sldMkLst>
      </pc:sldChg>
      <pc:sldChg chg="modNotes">
        <pc:chgData name="Jeromy Graham" userId="9d0ea904-afcc-4c11-9861-b9a82a115354" providerId="ADAL" clId="{CD019659-AA6C-4CCF-859A-B5E3BAFCDDB5}" dt="2020-09-24T19:08:01.673" v="0"/>
        <pc:sldMkLst>
          <pc:docMk/>
          <pc:sldMk cId="1596458083" sldId="412"/>
        </pc:sldMkLst>
      </pc:sldChg>
      <pc:sldChg chg="modNotes">
        <pc:chgData name="Jeromy Graham" userId="9d0ea904-afcc-4c11-9861-b9a82a115354" providerId="ADAL" clId="{CD019659-AA6C-4CCF-859A-B5E3BAFCDDB5}" dt="2020-09-24T19:08:01.673" v="0"/>
        <pc:sldMkLst>
          <pc:docMk/>
          <pc:sldMk cId="4200631861" sldId="415"/>
        </pc:sldMkLst>
      </pc:sldChg>
      <pc:sldChg chg="modNotes">
        <pc:chgData name="Jeromy Graham" userId="9d0ea904-afcc-4c11-9861-b9a82a115354" providerId="ADAL" clId="{CD019659-AA6C-4CCF-859A-B5E3BAFCDDB5}" dt="2020-09-24T19:08:01.673" v="0"/>
        <pc:sldMkLst>
          <pc:docMk/>
          <pc:sldMk cId="839045909" sldId="442"/>
        </pc:sldMkLst>
      </pc:sldChg>
      <pc:sldChg chg="modNotes">
        <pc:chgData name="Jeromy Graham" userId="9d0ea904-afcc-4c11-9861-b9a82a115354" providerId="ADAL" clId="{CD019659-AA6C-4CCF-859A-B5E3BAFCDDB5}" dt="2020-09-24T19:08:01.673" v="0"/>
        <pc:sldMkLst>
          <pc:docMk/>
          <pc:sldMk cId="1366362416" sldId="535"/>
        </pc:sldMkLst>
      </pc:sldChg>
      <pc:sldChg chg="modNotes">
        <pc:chgData name="Jeromy Graham" userId="9d0ea904-afcc-4c11-9861-b9a82a115354" providerId="ADAL" clId="{CD019659-AA6C-4CCF-859A-B5E3BAFCDDB5}" dt="2020-09-24T19:08:01.673" v="0"/>
        <pc:sldMkLst>
          <pc:docMk/>
          <pc:sldMk cId="2118106683" sldId="538"/>
        </pc:sldMkLst>
      </pc:sldChg>
      <pc:sldChg chg="modNotes">
        <pc:chgData name="Jeromy Graham" userId="9d0ea904-afcc-4c11-9861-b9a82a115354" providerId="ADAL" clId="{CD019659-AA6C-4CCF-859A-B5E3BAFCDDB5}" dt="2020-09-24T19:08:01.673" v="0"/>
        <pc:sldMkLst>
          <pc:docMk/>
          <pc:sldMk cId="1494465854" sldId="542"/>
        </pc:sldMkLst>
      </pc:sldChg>
      <pc:sldChg chg="modNotes">
        <pc:chgData name="Jeromy Graham" userId="9d0ea904-afcc-4c11-9861-b9a82a115354" providerId="ADAL" clId="{CD019659-AA6C-4CCF-859A-B5E3BAFCDDB5}" dt="2020-09-24T19:08:01.673" v="0"/>
        <pc:sldMkLst>
          <pc:docMk/>
          <pc:sldMk cId="2939040060" sldId="548"/>
        </pc:sldMkLst>
      </pc:sldChg>
      <pc:sldChg chg="modNotes">
        <pc:chgData name="Jeromy Graham" userId="9d0ea904-afcc-4c11-9861-b9a82a115354" providerId="ADAL" clId="{CD019659-AA6C-4CCF-859A-B5E3BAFCDDB5}" dt="2020-09-24T19:08:01.673" v="0"/>
        <pc:sldMkLst>
          <pc:docMk/>
          <pc:sldMk cId="4143858127" sldId="550"/>
        </pc:sldMkLst>
      </pc:sldChg>
      <pc:sldChg chg="modNotes">
        <pc:chgData name="Jeromy Graham" userId="9d0ea904-afcc-4c11-9861-b9a82a115354" providerId="ADAL" clId="{CD019659-AA6C-4CCF-859A-B5E3BAFCDDB5}" dt="2020-09-24T19:08:01.673" v="0"/>
        <pc:sldMkLst>
          <pc:docMk/>
          <pc:sldMk cId="765919658" sldId="559"/>
        </pc:sldMkLst>
      </pc:sldChg>
      <pc:sldChg chg="modNotes">
        <pc:chgData name="Jeromy Graham" userId="9d0ea904-afcc-4c11-9861-b9a82a115354" providerId="ADAL" clId="{CD019659-AA6C-4CCF-859A-B5E3BAFCDDB5}" dt="2020-09-24T19:08:01.673" v="0"/>
        <pc:sldMkLst>
          <pc:docMk/>
          <pc:sldMk cId="1491451300" sldId="560"/>
        </pc:sldMkLst>
      </pc:sldChg>
      <pc:sldChg chg="modNotes">
        <pc:chgData name="Jeromy Graham" userId="9d0ea904-afcc-4c11-9861-b9a82a115354" providerId="ADAL" clId="{CD019659-AA6C-4CCF-859A-B5E3BAFCDDB5}" dt="2020-09-24T19:08:01.673" v="0"/>
        <pc:sldMkLst>
          <pc:docMk/>
          <pc:sldMk cId="2702993515" sldId="561"/>
        </pc:sldMkLst>
      </pc:sldChg>
      <pc:sldChg chg="modNotes">
        <pc:chgData name="Jeromy Graham" userId="9d0ea904-afcc-4c11-9861-b9a82a115354" providerId="ADAL" clId="{CD019659-AA6C-4CCF-859A-B5E3BAFCDDB5}" dt="2020-09-24T19:08:01.673" v="0"/>
        <pc:sldMkLst>
          <pc:docMk/>
          <pc:sldMk cId="2309916276" sldId="566"/>
        </pc:sldMkLst>
      </pc:sldChg>
      <pc:sldChg chg="modNotes">
        <pc:chgData name="Jeromy Graham" userId="9d0ea904-afcc-4c11-9861-b9a82a115354" providerId="ADAL" clId="{CD019659-AA6C-4CCF-859A-B5E3BAFCDDB5}" dt="2020-09-24T19:08:01.673" v="0"/>
        <pc:sldMkLst>
          <pc:docMk/>
          <pc:sldMk cId="2316073900" sldId="567"/>
        </pc:sldMkLst>
      </pc:sldChg>
      <pc:sldChg chg="modNotes">
        <pc:chgData name="Jeromy Graham" userId="9d0ea904-afcc-4c11-9861-b9a82a115354" providerId="ADAL" clId="{CD019659-AA6C-4CCF-859A-B5E3BAFCDDB5}" dt="2020-09-24T19:08:01.673" v="0"/>
        <pc:sldMkLst>
          <pc:docMk/>
          <pc:sldMk cId="1140667296" sldId="570"/>
        </pc:sldMkLst>
      </pc:sldChg>
      <pc:sldChg chg="modNotes">
        <pc:chgData name="Jeromy Graham" userId="9d0ea904-afcc-4c11-9861-b9a82a115354" providerId="ADAL" clId="{CD019659-AA6C-4CCF-859A-B5E3BAFCDDB5}" dt="2020-09-24T19:08:01.673" v="0"/>
        <pc:sldMkLst>
          <pc:docMk/>
          <pc:sldMk cId="2153473023" sldId="571"/>
        </pc:sldMkLst>
      </pc:sldChg>
      <pc:sldChg chg="modNotes">
        <pc:chgData name="Jeromy Graham" userId="9d0ea904-afcc-4c11-9861-b9a82a115354" providerId="ADAL" clId="{CD019659-AA6C-4CCF-859A-B5E3BAFCDDB5}" dt="2020-09-24T19:08:01.673" v="0"/>
        <pc:sldMkLst>
          <pc:docMk/>
          <pc:sldMk cId="2216914957" sldId="572"/>
        </pc:sldMkLst>
      </pc:sldChg>
      <pc:sldChg chg="modNotes">
        <pc:chgData name="Jeromy Graham" userId="9d0ea904-afcc-4c11-9861-b9a82a115354" providerId="ADAL" clId="{CD019659-AA6C-4CCF-859A-B5E3BAFCDDB5}" dt="2020-09-24T19:08:01.673" v="0"/>
        <pc:sldMkLst>
          <pc:docMk/>
          <pc:sldMk cId="2318223772" sldId="573"/>
        </pc:sldMkLst>
      </pc:sldChg>
      <pc:sldChg chg="modNotes">
        <pc:chgData name="Jeromy Graham" userId="9d0ea904-afcc-4c11-9861-b9a82a115354" providerId="ADAL" clId="{CD019659-AA6C-4CCF-859A-B5E3BAFCDDB5}" dt="2020-09-24T19:08:01.673" v="0"/>
        <pc:sldMkLst>
          <pc:docMk/>
          <pc:sldMk cId="3890686208" sldId="575"/>
        </pc:sldMkLst>
      </pc:sldChg>
      <pc:sldChg chg="modNotes">
        <pc:chgData name="Jeromy Graham" userId="9d0ea904-afcc-4c11-9861-b9a82a115354" providerId="ADAL" clId="{CD019659-AA6C-4CCF-859A-B5E3BAFCDDB5}" dt="2020-09-24T19:08:01.673" v="0"/>
        <pc:sldMkLst>
          <pc:docMk/>
          <pc:sldMk cId="3034521968" sldId="580"/>
        </pc:sldMkLst>
      </pc:sldChg>
      <pc:sldChg chg="modNotes">
        <pc:chgData name="Jeromy Graham" userId="9d0ea904-afcc-4c11-9861-b9a82a115354" providerId="ADAL" clId="{CD019659-AA6C-4CCF-859A-B5E3BAFCDDB5}" dt="2020-09-24T19:08:01.673" v="0"/>
        <pc:sldMkLst>
          <pc:docMk/>
          <pc:sldMk cId="2678439269" sldId="581"/>
        </pc:sldMkLst>
      </pc:sldChg>
      <pc:sldChg chg="modNotes">
        <pc:chgData name="Jeromy Graham" userId="9d0ea904-afcc-4c11-9861-b9a82a115354" providerId="ADAL" clId="{CD019659-AA6C-4CCF-859A-B5E3BAFCDDB5}" dt="2020-09-24T19:08:01.673" v="0"/>
        <pc:sldMkLst>
          <pc:docMk/>
          <pc:sldMk cId="2723944579" sldId="583"/>
        </pc:sldMkLst>
      </pc:sldChg>
      <pc:sldChg chg="modNotes">
        <pc:chgData name="Jeromy Graham" userId="9d0ea904-afcc-4c11-9861-b9a82a115354" providerId="ADAL" clId="{CD019659-AA6C-4CCF-859A-B5E3BAFCDDB5}" dt="2020-09-24T19:08:01.673" v="0"/>
        <pc:sldMkLst>
          <pc:docMk/>
          <pc:sldMk cId="533997221" sldId="584"/>
        </pc:sldMkLst>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chartUserShapes" Target="../drawings/drawing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chartUserShapes" Target="../drawings/drawing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4"/>
    </mc:Choice>
    <mc:Fallback>
      <c:style val="4"/>
    </mc:Fallback>
  </mc:AlternateContent>
  <c:chart>
    <c:autoTitleDeleted val="1"/>
    <c:plotArea>
      <c:layout/>
      <c:pieChart>
        <c:varyColors val="1"/>
        <c:ser>
          <c:idx val="0"/>
          <c:order val="0"/>
          <c:tx>
            <c:strRef>
              <c:f>Sheet1!$B$1</c:f>
              <c:strCache>
                <c:ptCount val="1"/>
                <c:pt idx="0">
                  <c:v>Column2</c:v>
                </c:pt>
              </c:strCache>
            </c:strRef>
          </c:tx>
          <c:spPr>
            <a:solidFill>
              <a:srgbClr val="E5AB09"/>
            </a:solidFill>
          </c:spPr>
          <c:explosion val="1"/>
          <c:dPt>
            <c:idx val="0"/>
            <c:bubble3D val="0"/>
            <c:spPr>
              <a:solidFill>
                <a:srgbClr val="E5AB09"/>
              </a:solidFill>
              <a:ln w="19050">
                <a:solidFill>
                  <a:schemeClr val="lt1"/>
                </a:solidFill>
              </a:ln>
              <a:effectLst/>
            </c:spPr>
            <c:extLst>
              <c:ext xmlns:c16="http://schemas.microsoft.com/office/drawing/2014/chart" uri="{C3380CC4-5D6E-409C-BE32-E72D297353CC}">
                <c16:uniqueId val="{00000001-2D29-4530-83D1-E0155D491C28}"/>
              </c:ext>
            </c:extLst>
          </c:dPt>
          <c:dPt>
            <c:idx val="1"/>
            <c:bubble3D val="0"/>
            <c:explosion val="12"/>
            <c:spPr>
              <a:solidFill>
                <a:schemeClr val="accent2">
                  <a:lumMod val="75000"/>
                </a:schemeClr>
              </a:solidFill>
              <a:ln w="19050">
                <a:solidFill>
                  <a:schemeClr val="lt1"/>
                </a:solidFill>
              </a:ln>
              <a:effectLst/>
            </c:spPr>
            <c:extLst>
              <c:ext xmlns:c16="http://schemas.microsoft.com/office/drawing/2014/chart" uri="{C3380CC4-5D6E-409C-BE32-E72D297353CC}">
                <c16:uniqueId val="{00000001-AECF-45A0-9A64-E3A138C61BBD}"/>
              </c:ext>
            </c:extLst>
          </c:dPt>
          <c:dPt>
            <c:idx val="2"/>
            <c:bubble3D val="0"/>
            <c:spPr>
              <a:solidFill>
                <a:srgbClr val="E5AB09"/>
              </a:solidFill>
              <a:ln w="19050">
                <a:solidFill>
                  <a:schemeClr val="lt1"/>
                </a:solidFill>
              </a:ln>
              <a:effectLst/>
            </c:spPr>
            <c:extLst>
              <c:ext xmlns:c16="http://schemas.microsoft.com/office/drawing/2014/chart" uri="{C3380CC4-5D6E-409C-BE32-E72D297353CC}">
                <c16:uniqueId val="{00000005-2D29-4530-83D1-E0155D491C28}"/>
              </c:ext>
            </c:extLst>
          </c:dPt>
          <c:dPt>
            <c:idx val="3"/>
            <c:bubble3D val="0"/>
            <c:spPr>
              <a:solidFill>
                <a:srgbClr val="E5AB09"/>
              </a:solidFill>
              <a:ln w="19050">
                <a:solidFill>
                  <a:schemeClr val="lt1"/>
                </a:solidFill>
              </a:ln>
              <a:effectLst/>
            </c:spPr>
            <c:extLst>
              <c:ext xmlns:c16="http://schemas.microsoft.com/office/drawing/2014/chart" uri="{C3380CC4-5D6E-409C-BE32-E72D297353CC}">
                <c16:uniqueId val="{00000007-2D29-4530-83D1-E0155D491C28}"/>
              </c:ext>
            </c:extLst>
          </c:dPt>
          <c:cat>
            <c:numRef>
              <c:f>Sheet1!$A$2:$A$5</c:f>
              <c:numCache>
                <c:formatCode>General</c:formatCode>
                <c:ptCount val="4"/>
              </c:numCache>
            </c:numRef>
          </c:cat>
          <c:val>
            <c:numRef>
              <c:f>Sheet1!$B$2:$B$5</c:f>
              <c:numCache>
                <c:formatCode>General</c:formatCode>
                <c:ptCount val="4"/>
                <c:pt idx="0">
                  <c:v>0.98</c:v>
                </c:pt>
                <c:pt idx="1">
                  <c:v>0.02</c:v>
                </c:pt>
              </c:numCache>
            </c:numRef>
          </c:val>
          <c:extLst>
            <c:ext xmlns:c16="http://schemas.microsoft.com/office/drawing/2014/chart" uri="{C3380CC4-5D6E-409C-BE32-E72D297353CC}">
              <c16:uniqueId val="{00000000-AECF-45A0-9A64-E3A138C61BBD}"/>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userShapes r:id="rId4"/>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4"/>
    </mc:Choice>
    <mc:Fallback>
      <c:style val="4"/>
    </mc:Fallback>
  </mc:AlternateContent>
  <c:chart>
    <c:autoTitleDeleted val="1"/>
    <c:plotArea>
      <c:layout/>
      <c:pieChart>
        <c:varyColors val="1"/>
        <c:ser>
          <c:idx val="0"/>
          <c:order val="0"/>
          <c:tx>
            <c:strRef>
              <c:f>Sheet1!$B$1</c:f>
              <c:strCache>
                <c:ptCount val="1"/>
                <c:pt idx="0">
                  <c:v>Column2</c:v>
                </c:pt>
              </c:strCache>
            </c:strRef>
          </c:tx>
          <c:dPt>
            <c:idx val="0"/>
            <c:bubble3D val="0"/>
            <c:spPr>
              <a:solidFill>
                <a:schemeClr val="accent2">
                  <a:shade val="58000"/>
                </a:schemeClr>
              </a:solidFill>
              <a:ln w="19050">
                <a:solidFill>
                  <a:schemeClr val="lt1"/>
                </a:solidFill>
              </a:ln>
              <a:effectLst/>
            </c:spPr>
            <c:extLst>
              <c:ext xmlns:c16="http://schemas.microsoft.com/office/drawing/2014/chart" uri="{C3380CC4-5D6E-409C-BE32-E72D297353CC}">
                <c16:uniqueId val="{00000001-7168-4226-8006-9A8BDA9F3AB1}"/>
              </c:ext>
            </c:extLst>
          </c:dPt>
          <c:dPt>
            <c:idx val="1"/>
            <c:bubble3D val="0"/>
            <c:explosion val="6"/>
            <c:spPr>
              <a:solidFill>
                <a:schemeClr val="accent2">
                  <a:shade val="86000"/>
                </a:schemeClr>
              </a:solidFill>
              <a:ln w="19050">
                <a:solidFill>
                  <a:schemeClr val="lt1"/>
                </a:solidFill>
              </a:ln>
              <a:effectLst/>
            </c:spPr>
            <c:extLst>
              <c:ext xmlns:c16="http://schemas.microsoft.com/office/drawing/2014/chart" uri="{C3380CC4-5D6E-409C-BE32-E72D297353CC}">
                <c16:uniqueId val="{00000001-1642-41EE-B3D3-8B3EA0B50B64}"/>
              </c:ext>
            </c:extLst>
          </c:dPt>
          <c:dPt>
            <c:idx val="2"/>
            <c:bubble3D val="0"/>
            <c:spPr>
              <a:solidFill>
                <a:schemeClr val="accent2">
                  <a:tint val="86000"/>
                </a:schemeClr>
              </a:solidFill>
              <a:ln w="19050">
                <a:solidFill>
                  <a:schemeClr val="lt1"/>
                </a:solidFill>
              </a:ln>
              <a:effectLst/>
            </c:spPr>
            <c:extLst>
              <c:ext xmlns:c16="http://schemas.microsoft.com/office/drawing/2014/chart" uri="{C3380CC4-5D6E-409C-BE32-E72D297353CC}">
                <c16:uniqueId val="{00000005-7168-4226-8006-9A8BDA9F3AB1}"/>
              </c:ext>
            </c:extLst>
          </c:dPt>
          <c:dPt>
            <c:idx val="3"/>
            <c:bubble3D val="0"/>
            <c:spPr>
              <a:solidFill>
                <a:schemeClr val="accent2">
                  <a:tint val="58000"/>
                </a:schemeClr>
              </a:solidFill>
              <a:ln w="19050">
                <a:solidFill>
                  <a:schemeClr val="lt1"/>
                </a:solidFill>
              </a:ln>
              <a:effectLst/>
            </c:spPr>
            <c:extLst>
              <c:ext xmlns:c16="http://schemas.microsoft.com/office/drawing/2014/chart" uri="{C3380CC4-5D6E-409C-BE32-E72D297353CC}">
                <c16:uniqueId val="{00000007-7168-4226-8006-9A8BDA9F3AB1}"/>
              </c:ext>
            </c:extLst>
          </c:dPt>
          <c:cat>
            <c:strRef>
              <c:f>Sheet1!$A$2:$A$5</c:f>
              <c:strCache>
                <c:ptCount val="1"/>
                <c:pt idx="0">
                  <c:v>1st Qtr</c:v>
                </c:pt>
              </c:strCache>
            </c:strRef>
          </c:cat>
          <c:val>
            <c:numRef>
              <c:f>Sheet1!$B$2:$B$5</c:f>
              <c:numCache>
                <c:formatCode>General</c:formatCode>
                <c:ptCount val="4"/>
                <c:pt idx="0">
                  <c:v>0.55000000000000004</c:v>
                </c:pt>
                <c:pt idx="1">
                  <c:v>0.45200000000000001</c:v>
                </c:pt>
              </c:numCache>
            </c:numRef>
          </c:val>
          <c:extLst>
            <c:ext xmlns:c16="http://schemas.microsoft.com/office/drawing/2014/chart" uri="{C3380CC4-5D6E-409C-BE32-E72D297353CC}">
              <c16:uniqueId val="{00000000-1642-41EE-B3D3-8B3EA0B50B64}"/>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userShapes r:id="rId4"/>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pieChart>
        <c:varyColors val="1"/>
        <c:ser>
          <c:idx val="0"/>
          <c:order val="0"/>
          <c:tx>
            <c:strRef>
              <c:f>Sheet1!$B$1</c:f>
              <c:strCache>
                <c:ptCount val="1"/>
                <c:pt idx="0">
                  <c:v>Sales</c:v>
                </c:pt>
              </c:strCache>
            </c:strRef>
          </c:tx>
          <c:spPr>
            <a:solidFill>
              <a:srgbClr val="005A9E"/>
            </a:solidFill>
          </c:spPr>
          <c:dPt>
            <c:idx val="0"/>
            <c:bubble3D val="0"/>
            <c:explosion val="9"/>
            <c:spPr>
              <a:solidFill>
                <a:srgbClr val="0070CC"/>
              </a:solidFill>
              <a:ln w="19050">
                <a:solidFill>
                  <a:schemeClr val="lt1"/>
                </a:solidFill>
              </a:ln>
              <a:effectLst/>
            </c:spPr>
            <c:extLst>
              <c:ext xmlns:c16="http://schemas.microsoft.com/office/drawing/2014/chart" uri="{C3380CC4-5D6E-409C-BE32-E72D297353CC}">
                <c16:uniqueId val="{00000001-5528-4774-9EF2-BE5E2DF78239}"/>
              </c:ext>
            </c:extLst>
          </c:dPt>
          <c:dPt>
            <c:idx val="1"/>
            <c:bubble3D val="0"/>
            <c:spPr>
              <a:solidFill>
                <a:srgbClr val="005A9E"/>
              </a:solidFill>
              <a:ln w="19050">
                <a:solidFill>
                  <a:schemeClr val="lt1"/>
                </a:solidFill>
              </a:ln>
              <a:effectLst/>
            </c:spPr>
            <c:extLst>
              <c:ext xmlns:c16="http://schemas.microsoft.com/office/drawing/2014/chart" uri="{C3380CC4-5D6E-409C-BE32-E72D297353CC}">
                <c16:uniqueId val="{00000003-5528-4774-9EF2-BE5E2DF78239}"/>
              </c:ext>
            </c:extLst>
          </c:dPt>
          <c:dPt>
            <c:idx val="2"/>
            <c:bubble3D val="0"/>
            <c:spPr>
              <a:solidFill>
                <a:srgbClr val="005A9E"/>
              </a:solidFill>
              <a:ln w="19050">
                <a:solidFill>
                  <a:schemeClr val="lt1"/>
                </a:solidFill>
              </a:ln>
              <a:effectLst/>
            </c:spPr>
            <c:extLst>
              <c:ext xmlns:c16="http://schemas.microsoft.com/office/drawing/2014/chart" uri="{C3380CC4-5D6E-409C-BE32-E72D297353CC}">
                <c16:uniqueId val="{00000005-5528-4774-9EF2-BE5E2DF78239}"/>
              </c:ext>
            </c:extLst>
          </c:dPt>
          <c:dPt>
            <c:idx val="3"/>
            <c:bubble3D val="0"/>
            <c:spPr>
              <a:solidFill>
                <a:srgbClr val="005A9E"/>
              </a:solidFill>
              <a:ln w="19050">
                <a:solidFill>
                  <a:schemeClr val="lt1"/>
                </a:solidFill>
              </a:ln>
              <a:effectLst/>
            </c:spPr>
            <c:extLst>
              <c:ext xmlns:c16="http://schemas.microsoft.com/office/drawing/2014/chart" uri="{C3380CC4-5D6E-409C-BE32-E72D297353CC}">
                <c16:uniqueId val="{00000007-5528-4774-9EF2-BE5E2DF78239}"/>
              </c:ext>
            </c:extLst>
          </c:dPt>
          <c:cat>
            <c:strRef>
              <c:f>Sheet1!$A$2:$A$5</c:f>
              <c:strCache>
                <c:ptCount val="2"/>
                <c:pt idx="0">
                  <c:v>1st Qtr</c:v>
                </c:pt>
                <c:pt idx="1">
                  <c:v>2nd Qtr</c:v>
                </c:pt>
              </c:strCache>
            </c:strRef>
          </c:cat>
          <c:val>
            <c:numRef>
              <c:f>Sheet1!$B$2:$B$5</c:f>
              <c:numCache>
                <c:formatCode>General</c:formatCode>
                <c:ptCount val="4"/>
                <c:pt idx="0">
                  <c:v>0.2</c:v>
                </c:pt>
                <c:pt idx="1">
                  <c:v>0.8</c:v>
                </c:pt>
              </c:numCache>
            </c:numRef>
          </c:val>
          <c:extLst>
            <c:ext xmlns:c16="http://schemas.microsoft.com/office/drawing/2014/chart" uri="{C3380CC4-5D6E-409C-BE32-E72D297353CC}">
              <c16:uniqueId val="{00000008-5528-4774-9EF2-BE5E2DF78239}"/>
            </c:ext>
          </c:extLst>
        </c:ser>
        <c:dLbls>
          <c:showLegendKey val="0"/>
          <c:showVal val="0"/>
          <c:showCatName val="0"/>
          <c:showSerName val="0"/>
          <c:showPercent val="0"/>
          <c:showBubbleSize val="0"/>
          <c:showLeaderLines val="1"/>
        </c:dLbls>
        <c:firstSliceAng val="108"/>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withinLinear" id="15">
  <a:schemeClr val="accent2"/>
</cs:colorStyle>
</file>

<file path=ppt/charts/colors2.xml><?xml version="1.0" encoding="utf-8"?>
<cs:colorStyle xmlns:cs="http://schemas.microsoft.com/office/drawing/2012/chartStyle" xmlns:a="http://schemas.openxmlformats.org/drawingml/2006/main" meth="withinLinear" id="15">
  <a:schemeClr val="accent2"/>
</cs:colorStyle>
</file>

<file path=ppt/charts/colors3.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CC5EA41-FBAA-4A34-BED8-93B91AB49ECD}" type="doc">
      <dgm:prSet loTypeId="urn:microsoft.com/office/officeart/2005/8/layout/hierarchy4" loCatId="list" qsTypeId="urn:microsoft.com/office/officeart/2005/8/quickstyle/simple2" qsCatId="simple" csTypeId="urn:microsoft.com/office/officeart/2005/8/colors/accent1_2" csCatId="accent1" phldr="1"/>
      <dgm:spPr/>
      <dgm:t>
        <a:bodyPr/>
        <a:lstStyle/>
        <a:p>
          <a:endParaRPr lang="en-US"/>
        </a:p>
      </dgm:t>
    </dgm:pt>
    <dgm:pt modelId="{70E305A4-CEC1-4A29-AEDB-9DAF7C3CA380}">
      <dgm:prSet phldrT="[Text]" custT="1"/>
      <dgm:spPr>
        <a:solidFill>
          <a:schemeClr val="accent2">
            <a:lumMod val="60000"/>
            <a:lumOff val="40000"/>
          </a:schemeClr>
        </a:solidFill>
        <a:ln>
          <a:noFill/>
        </a:ln>
      </dgm:spPr>
      <dgm:t>
        <a:bodyPr/>
        <a:lstStyle/>
        <a:p>
          <a:r>
            <a:rPr lang="en-US" sz="3800" dirty="0">
              <a:solidFill>
                <a:srgbClr val="002060"/>
              </a:solidFill>
            </a:rPr>
            <a:t>Childhood Sexual Abuse</a:t>
          </a:r>
        </a:p>
      </dgm:t>
    </dgm:pt>
    <dgm:pt modelId="{E5680639-C41B-478A-B56F-E25BCEE097CA}" type="parTrans" cxnId="{04EA7B5F-6043-4E54-9FCF-37D58B67E041}">
      <dgm:prSet/>
      <dgm:spPr/>
      <dgm:t>
        <a:bodyPr/>
        <a:lstStyle/>
        <a:p>
          <a:endParaRPr lang="en-US"/>
        </a:p>
      </dgm:t>
    </dgm:pt>
    <dgm:pt modelId="{CC9A82DC-B38D-4E3F-A097-452E99C86981}" type="sibTrans" cxnId="{04EA7B5F-6043-4E54-9FCF-37D58B67E041}">
      <dgm:prSet/>
      <dgm:spPr/>
      <dgm:t>
        <a:bodyPr/>
        <a:lstStyle/>
        <a:p>
          <a:endParaRPr lang="en-US"/>
        </a:p>
      </dgm:t>
    </dgm:pt>
    <dgm:pt modelId="{197BB7AE-2E29-4777-AA00-2D1B59267A02}">
      <dgm:prSet phldrT="[Text]" custT="1"/>
      <dgm:spPr>
        <a:solidFill>
          <a:schemeClr val="accent2">
            <a:lumMod val="60000"/>
            <a:lumOff val="40000"/>
          </a:schemeClr>
        </a:solidFill>
        <a:ln>
          <a:noFill/>
        </a:ln>
      </dgm:spPr>
      <dgm:t>
        <a:bodyPr/>
        <a:lstStyle/>
        <a:p>
          <a:pPr>
            <a:spcAft>
              <a:spcPts val="0"/>
            </a:spcAft>
          </a:pPr>
          <a:r>
            <a:rPr lang="en-US" sz="3000" baseline="0" dirty="0">
              <a:solidFill>
                <a:srgbClr val="002060"/>
              </a:solidFill>
            </a:rPr>
            <a:t>Family Dysfunction</a:t>
          </a:r>
        </a:p>
      </dgm:t>
    </dgm:pt>
    <dgm:pt modelId="{8CCF9962-7375-4E65-B6C5-B0C118BD69E6}" type="parTrans" cxnId="{ECBA9EEA-A7A9-48A4-9AB2-7F2894586083}">
      <dgm:prSet/>
      <dgm:spPr/>
      <dgm:t>
        <a:bodyPr/>
        <a:lstStyle/>
        <a:p>
          <a:endParaRPr lang="en-US"/>
        </a:p>
      </dgm:t>
    </dgm:pt>
    <dgm:pt modelId="{DB4857DA-D1F1-40C2-BA88-E641FD510D1A}" type="sibTrans" cxnId="{ECBA9EEA-A7A9-48A4-9AB2-7F2894586083}">
      <dgm:prSet/>
      <dgm:spPr/>
      <dgm:t>
        <a:bodyPr/>
        <a:lstStyle/>
        <a:p>
          <a:endParaRPr lang="en-US"/>
        </a:p>
      </dgm:t>
    </dgm:pt>
    <dgm:pt modelId="{A09DEBA4-A1AA-4E89-B50F-213D9307D1D9}">
      <dgm:prSet phldrT="[Text]" custT="1"/>
      <dgm:spPr>
        <a:solidFill>
          <a:schemeClr val="accent2">
            <a:lumMod val="60000"/>
            <a:lumOff val="40000"/>
          </a:schemeClr>
        </a:solidFill>
        <a:ln>
          <a:noFill/>
        </a:ln>
      </dgm:spPr>
      <dgm:t>
        <a:bodyPr/>
        <a:lstStyle/>
        <a:p>
          <a:pPr>
            <a:spcAft>
              <a:spcPts val="0"/>
            </a:spcAft>
          </a:pPr>
          <a:r>
            <a:rPr lang="en-US" sz="2400" dirty="0">
              <a:solidFill>
                <a:srgbClr val="002060"/>
              </a:solidFill>
            </a:rPr>
            <a:t>Isolation</a:t>
          </a:r>
        </a:p>
      </dgm:t>
    </dgm:pt>
    <dgm:pt modelId="{C1FA0D57-40FC-4EE1-A472-86D325E57255}" type="parTrans" cxnId="{C74D3062-B6F1-4699-9ED9-B128FDAA212F}">
      <dgm:prSet/>
      <dgm:spPr/>
      <dgm:t>
        <a:bodyPr/>
        <a:lstStyle/>
        <a:p>
          <a:endParaRPr lang="en-US"/>
        </a:p>
      </dgm:t>
    </dgm:pt>
    <dgm:pt modelId="{0049836A-19FA-4C81-AF1A-B831E7248C06}" type="sibTrans" cxnId="{C74D3062-B6F1-4699-9ED9-B128FDAA212F}">
      <dgm:prSet/>
      <dgm:spPr/>
      <dgm:t>
        <a:bodyPr/>
        <a:lstStyle/>
        <a:p>
          <a:endParaRPr lang="en-US"/>
        </a:p>
      </dgm:t>
    </dgm:pt>
    <dgm:pt modelId="{EE345708-13EE-4993-A59A-BA6E9198B8BA}">
      <dgm:prSet phldrT="[Text]"/>
      <dgm:spPr>
        <a:solidFill>
          <a:schemeClr val="accent2">
            <a:lumMod val="60000"/>
            <a:lumOff val="40000"/>
          </a:schemeClr>
        </a:solidFill>
        <a:ln>
          <a:noFill/>
        </a:ln>
      </dgm:spPr>
      <dgm:t>
        <a:bodyPr/>
        <a:lstStyle/>
        <a:p>
          <a:r>
            <a:rPr lang="en-US" dirty="0">
              <a:solidFill>
                <a:srgbClr val="002060"/>
              </a:solidFill>
            </a:rPr>
            <a:t>Chemical Dependency</a:t>
          </a:r>
        </a:p>
      </dgm:t>
    </dgm:pt>
    <dgm:pt modelId="{875DC62B-CB3F-4935-86E4-74D074CC9332}" type="parTrans" cxnId="{0BDB4A49-17FF-46BF-822F-082C3CF100D0}">
      <dgm:prSet/>
      <dgm:spPr/>
      <dgm:t>
        <a:bodyPr/>
        <a:lstStyle/>
        <a:p>
          <a:endParaRPr lang="en-US"/>
        </a:p>
      </dgm:t>
    </dgm:pt>
    <dgm:pt modelId="{BA012A17-21D1-4374-81DC-4FCC024A3A83}" type="sibTrans" cxnId="{0BDB4A49-17FF-46BF-822F-082C3CF100D0}">
      <dgm:prSet/>
      <dgm:spPr/>
      <dgm:t>
        <a:bodyPr/>
        <a:lstStyle/>
        <a:p>
          <a:endParaRPr lang="en-US"/>
        </a:p>
      </dgm:t>
    </dgm:pt>
    <dgm:pt modelId="{D0BCA588-4CC6-4AD0-BDA7-8A2DCC4D1C3C}">
      <dgm:prSet phldrT="[Text]"/>
      <dgm:spPr>
        <a:solidFill>
          <a:schemeClr val="accent2">
            <a:lumMod val="60000"/>
            <a:lumOff val="40000"/>
          </a:schemeClr>
        </a:solidFill>
        <a:ln>
          <a:noFill/>
        </a:ln>
      </dgm:spPr>
      <dgm:t>
        <a:bodyPr/>
        <a:lstStyle/>
        <a:p>
          <a:r>
            <a:rPr lang="en-US" dirty="0">
              <a:solidFill>
                <a:srgbClr val="002060"/>
              </a:solidFill>
            </a:rPr>
            <a:t>Immigration Status</a:t>
          </a:r>
        </a:p>
      </dgm:t>
    </dgm:pt>
    <dgm:pt modelId="{3B9E257D-5445-4048-955F-0BC73440023B}" type="parTrans" cxnId="{3B60BD13-4391-4A50-95BA-DF50AD89668D}">
      <dgm:prSet/>
      <dgm:spPr/>
      <dgm:t>
        <a:bodyPr/>
        <a:lstStyle/>
        <a:p>
          <a:endParaRPr lang="en-US"/>
        </a:p>
      </dgm:t>
    </dgm:pt>
    <dgm:pt modelId="{935615B2-1874-4A2F-91FF-36A50DA30D6D}" type="sibTrans" cxnId="{3B60BD13-4391-4A50-95BA-DF50AD89668D}">
      <dgm:prSet/>
      <dgm:spPr/>
      <dgm:t>
        <a:bodyPr/>
        <a:lstStyle/>
        <a:p>
          <a:endParaRPr lang="en-US"/>
        </a:p>
      </dgm:t>
    </dgm:pt>
    <dgm:pt modelId="{AF51A5CD-54F6-4BEB-B830-AF8FAD48986B}">
      <dgm:prSet phldrT="[Text]" custT="1"/>
      <dgm:spPr>
        <a:solidFill>
          <a:schemeClr val="accent2">
            <a:lumMod val="60000"/>
            <a:lumOff val="40000"/>
          </a:schemeClr>
        </a:solidFill>
        <a:ln>
          <a:noFill/>
        </a:ln>
      </dgm:spPr>
      <dgm:t>
        <a:bodyPr/>
        <a:lstStyle/>
        <a:p>
          <a:r>
            <a:rPr lang="en-US" sz="2000" dirty="0">
              <a:solidFill>
                <a:srgbClr val="002060"/>
              </a:solidFill>
            </a:rPr>
            <a:t>Lack of Social Support</a:t>
          </a:r>
        </a:p>
      </dgm:t>
    </dgm:pt>
    <dgm:pt modelId="{E89E5344-D487-493F-B56A-A86EFE2C5A24}" type="parTrans" cxnId="{3C84A097-E57F-4ACC-97C0-A56231290DBD}">
      <dgm:prSet/>
      <dgm:spPr/>
      <dgm:t>
        <a:bodyPr/>
        <a:lstStyle/>
        <a:p>
          <a:endParaRPr lang="en-US"/>
        </a:p>
      </dgm:t>
    </dgm:pt>
    <dgm:pt modelId="{DD11749A-65C0-4C99-A502-5897B884862D}" type="sibTrans" cxnId="{3C84A097-E57F-4ACC-97C0-A56231290DBD}">
      <dgm:prSet/>
      <dgm:spPr/>
      <dgm:t>
        <a:bodyPr/>
        <a:lstStyle/>
        <a:p>
          <a:endParaRPr lang="en-US"/>
        </a:p>
      </dgm:t>
    </dgm:pt>
    <dgm:pt modelId="{3BD4F1FA-E582-4F02-9B9C-DB021A8EFCB4}" type="pres">
      <dgm:prSet presAssocID="{ACC5EA41-FBAA-4A34-BED8-93B91AB49ECD}" presName="Name0" presStyleCnt="0">
        <dgm:presLayoutVars>
          <dgm:chPref val="1"/>
          <dgm:dir/>
          <dgm:animOne val="branch"/>
          <dgm:animLvl val="lvl"/>
          <dgm:resizeHandles/>
        </dgm:presLayoutVars>
      </dgm:prSet>
      <dgm:spPr/>
    </dgm:pt>
    <dgm:pt modelId="{1EC9930D-61F9-4776-83A5-BF80FDF7D7A8}" type="pres">
      <dgm:prSet presAssocID="{70E305A4-CEC1-4A29-AEDB-9DAF7C3CA380}" presName="vertOne" presStyleCnt="0"/>
      <dgm:spPr/>
    </dgm:pt>
    <dgm:pt modelId="{CF6CC394-BDF7-4752-B5D5-0F1C564F1846}" type="pres">
      <dgm:prSet presAssocID="{70E305A4-CEC1-4A29-AEDB-9DAF7C3CA380}" presName="txOne" presStyleLbl="node0" presStyleIdx="0" presStyleCnt="1" custLinFactY="-64919" custLinFactNeighborX="13274" custLinFactNeighborY="-100000">
        <dgm:presLayoutVars>
          <dgm:chPref val="3"/>
        </dgm:presLayoutVars>
      </dgm:prSet>
      <dgm:spPr/>
    </dgm:pt>
    <dgm:pt modelId="{93EF9D64-6251-48E0-BEF1-F6A53FD22FC1}" type="pres">
      <dgm:prSet presAssocID="{70E305A4-CEC1-4A29-AEDB-9DAF7C3CA380}" presName="parTransOne" presStyleCnt="0"/>
      <dgm:spPr/>
    </dgm:pt>
    <dgm:pt modelId="{435A15B6-9AC4-414B-A088-CD750E94965D}" type="pres">
      <dgm:prSet presAssocID="{70E305A4-CEC1-4A29-AEDB-9DAF7C3CA380}" presName="horzOne" presStyleCnt="0"/>
      <dgm:spPr/>
    </dgm:pt>
    <dgm:pt modelId="{78B695E3-E200-42FD-9E06-C0435D21D017}" type="pres">
      <dgm:prSet presAssocID="{197BB7AE-2E29-4777-AA00-2D1B59267A02}" presName="vertTwo" presStyleCnt="0"/>
      <dgm:spPr/>
    </dgm:pt>
    <dgm:pt modelId="{EC9B9818-AA94-4C7B-A18C-E0574C324369}" type="pres">
      <dgm:prSet presAssocID="{197BB7AE-2E29-4777-AA00-2D1B59267A02}" presName="txTwo" presStyleLbl="node2" presStyleIdx="0" presStyleCnt="2" custLinFactNeighborX="755" custLinFactNeighborY="1">
        <dgm:presLayoutVars>
          <dgm:chPref val="3"/>
        </dgm:presLayoutVars>
      </dgm:prSet>
      <dgm:spPr/>
    </dgm:pt>
    <dgm:pt modelId="{3480CE04-B232-49A0-8E92-F20D74800EA6}" type="pres">
      <dgm:prSet presAssocID="{197BB7AE-2E29-4777-AA00-2D1B59267A02}" presName="parTransTwo" presStyleCnt="0"/>
      <dgm:spPr/>
    </dgm:pt>
    <dgm:pt modelId="{DA06C704-42A9-422C-A10C-8C021E860EEC}" type="pres">
      <dgm:prSet presAssocID="{197BB7AE-2E29-4777-AA00-2D1B59267A02}" presName="horzTwo" presStyleCnt="0"/>
      <dgm:spPr/>
    </dgm:pt>
    <dgm:pt modelId="{C066D392-9F29-4F4B-95BD-9F2193424137}" type="pres">
      <dgm:prSet presAssocID="{A09DEBA4-A1AA-4E89-B50F-213D9307D1D9}" presName="vertThree" presStyleCnt="0"/>
      <dgm:spPr/>
    </dgm:pt>
    <dgm:pt modelId="{52A2B0CB-20DD-4EDC-880D-9E071BC9B989}" type="pres">
      <dgm:prSet presAssocID="{A09DEBA4-A1AA-4E89-B50F-213D9307D1D9}" presName="txThree" presStyleLbl="node3" presStyleIdx="0" presStyleCnt="3">
        <dgm:presLayoutVars>
          <dgm:chPref val="3"/>
        </dgm:presLayoutVars>
      </dgm:prSet>
      <dgm:spPr/>
    </dgm:pt>
    <dgm:pt modelId="{9504228F-DF30-4595-9A4A-C6B509D5F5BB}" type="pres">
      <dgm:prSet presAssocID="{A09DEBA4-A1AA-4E89-B50F-213D9307D1D9}" presName="horzThree" presStyleCnt="0"/>
      <dgm:spPr/>
    </dgm:pt>
    <dgm:pt modelId="{76285B26-B4FF-4BA6-9563-F6172583CB75}" type="pres">
      <dgm:prSet presAssocID="{0049836A-19FA-4C81-AF1A-B831E7248C06}" presName="sibSpaceThree" presStyleCnt="0"/>
      <dgm:spPr/>
    </dgm:pt>
    <dgm:pt modelId="{37A337D2-D6DF-46FE-9AE3-5E43657FD0B4}" type="pres">
      <dgm:prSet presAssocID="{EE345708-13EE-4993-A59A-BA6E9198B8BA}" presName="vertThree" presStyleCnt="0"/>
      <dgm:spPr/>
    </dgm:pt>
    <dgm:pt modelId="{EE227538-E9EB-4A72-B014-86260D0340BF}" type="pres">
      <dgm:prSet presAssocID="{EE345708-13EE-4993-A59A-BA6E9198B8BA}" presName="txThree" presStyleLbl="node3" presStyleIdx="1" presStyleCnt="3" custLinFactNeighborX="2100" custLinFactNeighborY="9182">
        <dgm:presLayoutVars>
          <dgm:chPref val="3"/>
        </dgm:presLayoutVars>
      </dgm:prSet>
      <dgm:spPr/>
    </dgm:pt>
    <dgm:pt modelId="{461286E6-ADD7-43C4-BD10-46A238A15532}" type="pres">
      <dgm:prSet presAssocID="{EE345708-13EE-4993-A59A-BA6E9198B8BA}" presName="horzThree" presStyleCnt="0"/>
      <dgm:spPr/>
    </dgm:pt>
    <dgm:pt modelId="{053A7C2A-7651-45E2-A728-489AEC2DBBC0}" type="pres">
      <dgm:prSet presAssocID="{DB4857DA-D1F1-40C2-BA88-E641FD510D1A}" presName="sibSpaceTwo" presStyleCnt="0"/>
      <dgm:spPr/>
    </dgm:pt>
    <dgm:pt modelId="{F4D9DEB6-1518-47B9-AD7E-B94E03BA37C4}" type="pres">
      <dgm:prSet presAssocID="{D0BCA588-4CC6-4AD0-BDA7-8A2DCC4D1C3C}" presName="vertTwo" presStyleCnt="0"/>
      <dgm:spPr/>
    </dgm:pt>
    <dgm:pt modelId="{4E8F6A0A-63AE-4AA1-B3E9-5AFE85AF4A4C}" type="pres">
      <dgm:prSet presAssocID="{D0BCA588-4CC6-4AD0-BDA7-8A2DCC4D1C3C}" presName="txTwo" presStyleLbl="node2" presStyleIdx="1" presStyleCnt="2">
        <dgm:presLayoutVars>
          <dgm:chPref val="3"/>
        </dgm:presLayoutVars>
      </dgm:prSet>
      <dgm:spPr/>
    </dgm:pt>
    <dgm:pt modelId="{F0D0763D-059F-44A2-ABFA-F81060F48B8D}" type="pres">
      <dgm:prSet presAssocID="{D0BCA588-4CC6-4AD0-BDA7-8A2DCC4D1C3C}" presName="parTransTwo" presStyleCnt="0"/>
      <dgm:spPr/>
    </dgm:pt>
    <dgm:pt modelId="{3DDCF7E9-1D99-4B16-B271-29A3CC94A274}" type="pres">
      <dgm:prSet presAssocID="{D0BCA588-4CC6-4AD0-BDA7-8A2DCC4D1C3C}" presName="horzTwo" presStyleCnt="0"/>
      <dgm:spPr/>
    </dgm:pt>
    <dgm:pt modelId="{1BC9CF66-FBC0-4FB4-9E74-151BBA8800B9}" type="pres">
      <dgm:prSet presAssocID="{AF51A5CD-54F6-4BEB-B830-AF8FAD48986B}" presName="vertThree" presStyleCnt="0"/>
      <dgm:spPr/>
    </dgm:pt>
    <dgm:pt modelId="{1FE993D4-9255-4677-BCC3-505C3D3D5B2D}" type="pres">
      <dgm:prSet presAssocID="{AF51A5CD-54F6-4BEB-B830-AF8FAD48986B}" presName="txThree" presStyleLbl="node3" presStyleIdx="2" presStyleCnt="3">
        <dgm:presLayoutVars>
          <dgm:chPref val="3"/>
        </dgm:presLayoutVars>
      </dgm:prSet>
      <dgm:spPr/>
    </dgm:pt>
    <dgm:pt modelId="{9553524E-7712-4368-9977-21D742FEE138}" type="pres">
      <dgm:prSet presAssocID="{AF51A5CD-54F6-4BEB-B830-AF8FAD48986B}" presName="horzThree" presStyleCnt="0"/>
      <dgm:spPr/>
    </dgm:pt>
  </dgm:ptLst>
  <dgm:cxnLst>
    <dgm:cxn modelId="{3B60BD13-4391-4A50-95BA-DF50AD89668D}" srcId="{70E305A4-CEC1-4A29-AEDB-9DAF7C3CA380}" destId="{D0BCA588-4CC6-4AD0-BDA7-8A2DCC4D1C3C}" srcOrd="1" destOrd="0" parTransId="{3B9E257D-5445-4048-955F-0BC73440023B}" sibTransId="{935615B2-1874-4A2F-91FF-36A50DA30D6D}"/>
    <dgm:cxn modelId="{E851AB2A-8E40-4C98-8B4E-B05D08C6632C}" type="presOf" srcId="{ACC5EA41-FBAA-4A34-BED8-93B91AB49ECD}" destId="{3BD4F1FA-E582-4F02-9B9C-DB021A8EFCB4}" srcOrd="0" destOrd="0" presId="urn:microsoft.com/office/officeart/2005/8/layout/hierarchy4"/>
    <dgm:cxn modelId="{7883682D-1501-4BF2-8145-E93B0D713CC6}" type="presOf" srcId="{197BB7AE-2E29-4777-AA00-2D1B59267A02}" destId="{EC9B9818-AA94-4C7B-A18C-E0574C324369}" srcOrd="0" destOrd="0" presId="urn:microsoft.com/office/officeart/2005/8/layout/hierarchy4"/>
    <dgm:cxn modelId="{04EA7B5F-6043-4E54-9FCF-37D58B67E041}" srcId="{ACC5EA41-FBAA-4A34-BED8-93B91AB49ECD}" destId="{70E305A4-CEC1-4A29-AEDB-9DAF7C3CA380}" srcOrd="0" destOrd="0" parTransId="{E5680639-C41B-478A-B56F-E25BCEE097CA}" sibTransId="{CC9A82DC-B38D-4E3F-A097-452E99C86981}"/>
    <dgm:cxn modelId="{C74D3062-B6F1-4699-9ED9-B128FDAA212F}" srcId="{197BB7AE-2E29-4777-AA00-2D1B59267A02}" destId="{A09DEBA4-A1AA-4E89-B50F-213D9307D1D9}" srcOrd="0" destOrd="0" parTransId="{C1FA0D57-40FC-4EE1-A472-86D325E57255}" sibTransId="{0049836A-19FA-4C81-AF1A-B831E7248C06}"/>
    <dgm:cxn modelId="{F0AE4747-F271-4CF0-B7C0-77AF4B1BCDD9}" type="presOf" srcId="{70E305A4-CEC1-4A29-AEDB-9DAF7C3CA380}" destId="{CF6CC394-BDF7-4752-B5D5-0F1C564F1846}" srcOrd="0" destOrd="0" presId="urn:microsoft.com/office/officeart/2005/8/layout/hierarchy4"/>
    <dgm:cxn modelId="{5F96DC67-D744-4439-83FA-6D761E75F76B}" type="presOf" srcId="{EE345708-13EE-4993-A59A-BA6E9198B8BA}" destId="{EE227538-E9EB-4A72-B014-86260D0340BF}" srcOrd="0" destOrd="0" presId="urn:microsoft.com/office/officeart/2005/8/layout/hierarchy4"/>
    <dgm:cxn modelId="{0BDB4A49-17FF-46BF-822F-082C3CF100D0}" srcId="{197BB7AE-2E29-4777-AA00-2D1B59267A02}" destId="{EE345708-13EE-4993-A59A-BA6E9198B8BA}" srcOrd="1" destOrd="0" parTransId="{875DC62B-CB3F-4935-86E4-74D074CC9332}" sibTransId="{BA012A17-21D1-4374-81DC-4FCC024A3A83}"/>
    <dgm:cxn modelId="{3C84A097-E57F-4ACC-97C0-A56231290DBD}" srcId="{D0BCA588-4CC6-4AD0-BDA7-8A2DCC4D1C3C}" destId="{AF51A5CD-54F6-4BEB-B830-AF8FAD48986B}" srcOrd="0" destOrd="0" parTransId="{E89E5344-D487-493F-B56A-A86EFE2C5A24}" sibTransId="{DD11749A-65C0-4C99-A502-5897B884862D}"/>
    <dgm:cxn modelId="{E946C3CD-E270-4E56-AADD-C31F5856BC65}" type="presOf" srcId="{D0BCA588-4CC6-4AD0-BDA7-8A2DCC4D1C3C}" destId="{4E8F6A0A-63AE-4AA1-B3E9-5AFE85AF4A4C}" srcOrd="0" destOrd="0" presId="urn:microsoft.com/office/officeart/2005/8/layout/hierarchy4"/>
    <dgm:cxn modelId="{90C1A4CE-C1D7-4E62-9A54-4BACA7E44534}" type="presOf" srcId="{AF51A5CD-54F6-4BEB-B830-AF8FAD48986B}" destId="{1FE993D4-9255-4677-BCC3-505C3D3D5B2D}" srcOrd="0" destOrd="0" presId="urn:microsoft.com/office/officeart/2005/8/layout/hierarchy4"/>
    <dgm:cxn modelId="{0887F4E8-C1F3-4550-90C1-AD6CE997EA03}" type="presOf" srcId="{A09DEBA4-A1AA-4E89-B50F-213D9307D1D9}" destId="{52A2B0CB-20DD-4EDC-880D-9E071BC9B989}" srcOrd="0" destOrd="0" presId="urn:microsoft.com/office/officeart/2005/8/layout/hierarchy4"/>
    <dgm:cxn modelId="{ECBA9EEA-A7A9-48A4-9AB2-7F2894586083}" srcId="{70E305A4-CEC1-4A29-AEDB-9DAF7C3CA380}" destId="{197BB7AE-2E29-4777-AA00-2D1B59267A02}" srcOrd="0" destOrd="0" parTransId="{8CCF9962-7375-4E65-B6C5-B0C118BD69E6}" sibTransId="{DB4857DA-D1F1-40C2-BA88-E641FD510D1A}"/>
    <dgm:cxn modelId="{566E5170-B631-4B7E-8547-F6A5CAC8A7C8}" type="presParOf" srcId="{3BD4F1FA-E582-4F02-9B9C-DB021A8EFCB4}" destId="{1EC9930D-61F9-4776-83A5-BF80FDF7D7A8}" srcOrd="0" destOrd="0" presId="urn:microsoft.com/office/officeart/2005/8/layout/hierarchy4"/>
    <dgm:cxn modelId="{F36B5AF5-F020-41DD-BC56-EEC7F35A4DE6}" type="presParOf" srcId="{1EC9930D-61F9-4776-83A5-BF80FDF7D7A8}" destId="{CF6CC394-BDF7-4752-B5D5-0F1C564F1846}" srcOrd="0" destOrd="0" presId="urn:microsoft.com/office/officeart/2005/8/layout/hierarchy4"/>
    <dgm:cxn modelId="{EB9780AE-6983-43EE-B4AE-0513DA538039}" type="presParOf" srcId="{1EC9930D-61F9-4776-83A5-BF80FDF7D7A8}" destId="{93EF9D64-6251-48E0-BEF1-F6A53FD22FC1}" srcOrd="1" destOrd="0" presId="urn:microsoft.com/office/officeart/2005/8/layout/hierarchy4"/>
    <dgm:cxn modelId="{BF58BDC1-B818-4A41-987D-432F1D537358}" type="presParOf" srcId="{1EC9930D-61F9-4776-83A5-BF80FDF7D7A8}" destId="{435A15B6-9AC4-414B-A088-CD750E94965D}" srcOrd="2" destOrd="0" presId="urn:microsoft.com/office/officeart/2005/8/layout/hierarchy4"/>
    <dgm:cxn modelId="{C96D8A43-6479-48D4-A4B2-F3457B1E6D00}" type="presParOf" srcId="{435A15B6-9AC4-414B-A088-CD750E94965D}" destId="{78B695E3-E200-42FD-9E06-C0435D21D017}" srcOrd="0" destOrd="0" presId="urn:microsoft.com/office/officeart/2005/8/layout/hierarchy4"/>
    <dgm:cxn modelId="{9A48CF04-D54C-40D0-B19B-B8C22C0B3CB5}" type="presParOf" srcId="{78B695E3-E200-42FD-9E06-C0435D21D017}" destId="{EC9B9818-AA94-4C7B-A18C-E0574C324369}" srcOrd="0" destOrd="0" presId="urn:microsoft.com/office/officeart/2005/8/layout/hierarchy4"/>
    <dgm:cxn modelId="{9B29B748-ED44-4C42-84D3-F4A13660BD40}" type="presParOf" srcId="{78B695E3-E200-42FD-9E06-C0435D21D017}" destId="{3480CE04-B232-49A0-8E92-F20D74800EA6}" srcOrd="1" destOrd="0" presId="urn:microsoft.com/office/officeart/2005/8/layout/hierarchy4"/>
    <dgm:cxn modelId="{7F21D746-AE55-4628-A986-5857C4248072}" type="presParOf" srcId="{78B695E3-E200-42FD-9E06-C0435D21D017}" destId="{DA06C704-42A9-422C-A10C-8C021E860EEC}" srcOrd="2" destOrd="0" presId="urn:microsoft.com/office/officeart/2005/8/layout/hierarchy4"/>
    <dgm:cxn modelId="{760D6ECB-8BCC-41A8-A656-8CEE7AF4BB34}" type="presParOf" srcId="{DA06C704-42A9-422C-A10C-8C021E860EEC}" destId="{C066D392-9F29-4F4B-95BD-9F2193424137}" srcOrd="0" destOrd="0" presId="urn:microsoft.com/office/officeart/2005/8/layout/hierarchy4"/>
    <dgm:cxn modelId="{081ABD8D-A659-403D-B3A5-A8FEDEDAA950}" type="presParOf" srcId="{C066D392-9F29-4F4B-95BD-9F2193424137}" destId="{52A2B0CB-20DD-4EDC-880D-9E071BC9B989}" srcOrd="0" destOrd="0" presId="urn:microsoft.com/office/officeart/2005/8/layout/hierarchy4"/>
    <dgm:cxn modelId="{69396326-F824-4A83-A1CD-F05E8EB3DCA7}" type="presParOf" srcId="{C066D392-9F29-4F4B-95BD-9F2193424137}" destId="{9504228F-DF30-4595-9A4A-C6B509D5F5BB}" srcOrd="1" destOrd="0" presId="urn:microsoft.com/office/officeart/2005/8/layout/hierarchy4"/>
    <dgm:cxn modelId="{3289B038-0F17-4B5C-856E-B58D8D77172A}" type="presParOf" srcId="{DA06C704-42A9-422C-A10C-8C021E860EEC}" destId="{76285B26-B4FF-4BA6-9563-F6172583CB75}" srcOrd="1" destOrd="0" presId="urn:microsoft.com/office/officeart/2005/8/layout/hierarchy4"/>
    <dgm:cxn modelId="{B70BE195-4ADB-448D-857D-6C5675E8DA73}" type="presParOf" srcId="{DA06C704-42A9-422C-A10C-8C021E860EEC}" destId="{37A337D2-D6DF-46FE-9AE3-5E43657FD0B4}" srcOrd="2" destOrd="0" presId="urn:microsoft.com/office/officeart/2005/8/layout/hierarchy4"/>
    <dgm:cxn modelId="{B96120E6-1EE2-44A8-B920-86B7847FABBB}" type="presParOf" srcId="{37A337D2-D6DF-46FE-9AE3-5E43657FD0B4}" destId="{EE227538-E9EB-4A72-B014-86260D0340BF}" srcOrd="0" destOrd="0" presId="urn:microsoft.com/office/officeart/2005/8/layout/hierarchy4"/>
    <dgm:cxn modelId="{03EA1A36-3ABB-466E-861A-226E581A20ED}" type="presParOf" srcId="{37A337D2-D6DF-46FE-9AE3-5E43657FD0B4}" destId="{461286E6-ADD7-43C4-BD10-46A238A15532}" srcOrd="1" destOrd="0" presId="urn:microsoft.com/office/officeart/2005/8/layout/hierarchy4"/>
    <dgm:cxn modelId="{13108A5F-646F-47E5-905E-5AF246E6AC3D}" type="presParOf" srcId="{435A15B6-9AC4-414B-A088-CD750E94965D}" destId="{053A7C2A-7651-45E2-A728-489AEC2DBBC0}" srcOrd="1" destOrd="0" presId="urn:microsoft.com/office/officeart/2005/8/layout/hierarchy4"/>
    <dgm:cxn modelId="{8AB331A4-89FA-432D-8296-AFABCF4E1DD5}" type="presParOf" srcId="{435A15B6-9AC4-414B-A088-CD750E94965D}" destId="{F4D9DEB6-1518-47B9-AD7E-B94E03BA37C4}" srcOrd="2" destOrd="0" presId="urn:microsoft.com/office/officeart/2005/8/layout/hierarchy4"/>
    <dgm:cxn modelId="{2385A737-A283-499D-96AC-97E6AC87C24B}" type="presParOf" srcId="{F4D9DEB6-1518-47B9-AD7E-B94E03BA37C4}" destId="{4E8F6A0A-63AE-4AA1-B3E9-5AFE85AF4A4C}" srcOrd="0" destOrd="0" presId="urn:microsoft.com/office/officeart/2005/8/layout/hierarchy4"/>
    <dgm:cxn modelId="{EC464E7F-1A0B-48CE-8DF5-226A47D7B2DB}" type="presParOf" srcId="{F4D9DEB6-1518-47B9-AD7E-B94E03BA37C4}" destId="{F0D0763D-059F-44A2-ABFA-F81060F48B8D}" srcOrd="1" destOrd="0" presId="urn:microsoft.com/office/officeart/2005/8/layout/hierarchy4"/>
    <dgm:cxn modelId="{2296B22E-6AC7-46CA-B554-8B9780ED0A40}" type="presParOf" srcId="{F4D9DEB6-1518-47B9-AD7E-B94E03BA37C4}" destId="{3DDCF7E9-1D99-4B16-B271-29A3CC94A274}" srcOrd="2" destOrd="0" presId="urn:microsoft.com/office/officeart/2005/8/layout/hierarchy4"/>
    <dgm:cxn modelId="{47737727-B6B5-4DF1-8A2A-256B9556D4F7}" type="presParOf" srcId="{3DDCF7E9-1D99-4B16-B271-29A3CC94A274}" destId="{1BC9CF66-FBC0-4FB4-9E74-151BBA8800B9}" srcOrd="0" destOrd="0" presId="urn:microsoft.com/office/officeart/2005/8/layout/hierarchy4"/>
    <dgm:cxn modelId="{58EF2ED4-1642-4599-BAB7-2124AFF29A01}" type="presParOf" srcId="{1BC9CF66-FBC0-4FB4-9E74-151BBA8800B9}" destId="{1FE993D4-9255-4677-BCC3-505C3D3D5B2D}" srcOrd="0" destOrd="0" presId="urn:microsoft.com/office/officeart/2005/8/layout/hierarchy4"/>
    <dgm:cxn modelId="{01665AF6-A66B-4EA6-9FF3-D56062C79B7E}" type="presParOf" srcId="{1BC9CF66-FBC0-4FB4-9E74-151BBA8800B9}" destId="{9553524E-7712-4368-9977-21D742FEE138}" srcOrd="1" destOrd="0" presId="urn:microsoft.com/office/officeart/2005/8/layout/hierarchy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3EDE337-8FB3-4270-833E-A3857E4D9F7F}" type="doc">
      <dgm:prSet loTypeId="urn:microsoft.com/office/officeart/2005/8/layout/architecture" loCatId="list" qsTypeId="urn:microsoft.com/office/officeart/2005/8/quickstyle/simple1" qsCatId="simple" csTypeId="urn:microsoft.com/office/officeart/2005/8/colors/accent1_2" csCatId="accent1" phldr="1"/>
      <dgm:spPr/>
      <dgm:t>
        <a:bodyPr/>
        <a:lstStyle/>
        <a:p>
          <a:endParaRPr lang="en-US"/>
        </a:p>
      </dgm:t>
    </dgm:pt>
    <dgm:pt modelId="{38606C90-977E-4025-9D72-6D9C1BED10AF}">
      <dgm:prSet phldrT="[Text]" custT="1"/>
      <dgm:spPr>
        <a:solidFill>
          <a:schemeClr val="accent2">
            <a:lumMod val="60000"/>
            <a:lumOff val="40000"/>
          </a:schemeClr>
        </a:solidFill>
      </dgm:spPr>
      <dgm:t>
        <a:bodyPr/>
        <a:lstStyle/>
        <a:p>
          <a:pPr>
            <a:spcAft>
              <a:spcPts val="0"/>
            </a:spcAft>
          </a:pPr>
          <a:r>
            <a:rPr lang="en-US" sz="3800" dirty="0">
              <a:solidFill>
                <a:srgbClr val="002060"/>
              </a:solidFill>
            </a:rPr>
            <a:t>Runaway and Homeless Youth</a:t>
          </a:r>
        </a:p>
      </dgm:t>
    </dgm:pt>
    <dgm:pt modelId="{6D920105-4784-4415-915D-4F8C0ACE0ABE}" type="parTrans" cxnId="{482136D7-1001-4BC9-9052-B3549DC581CD}">
      <dgm:prSet/>
      <dgm:spPr/>
      <dgm:t>
        <a:bodyPr/>
        <a:lstStyle/>
        <a:p>
          <a:endParaRPr lang="en-US"/>
        </a:p>
      </dgm:t>
    </dgm:pt>
    <dgm:pt modelId="{34686F2D-10FB-4CCD-B930-969A3824893E}" type="sibTrans" cxnId="{482136D7-1001-4BC9-9052-B3549DC581CD}">
      <dgm:prSet/>
      <dgm:spPr/>
      <dgm:t>
        <a:bodyPr/>
        <a:lstStyle/>
        <a:p>
          <a:endParaRPr lang="en-US"/>
        </a:p>
      </dgm:t>
    </dgm:pt>
    <dgm:pt modelId="{F8E3DB3C-5BA6-487F-A1DD-EF5D0483D7DF}">
      <dgm:prSet phldrT="[Text]"/>
      <dgm:spPr>
        <a:solidFill>
          <a:schemeClr val="accent2">
            <a:lumMod val="60000"/>
            <a:lumOff val="40000"/>
          </a:schemeClr>
        </a:solidFill>
      </dgm:spPr>
      <dgm:t>
        <a:bodyPr/>
        <a:lstStyle/>
        <a:p>
          <a:r>
            <a:rPr lang="en-US" dirty="0">
              <a:solidFill>
                <a:srgbClr val="002060"/>
              </a:solidFill>
            </a:rPr>
            <a:t>Youth with </a:t>
          </a:r>
          <a:r>
            <a:rPr lang="en-US" b="0" cap="none" spc="0" dirty="0">
              <a:ln w="0"/>
              <a:solidFill>
                <a:srgbClr val="002060"/>
              </a:solidFill>
              <a:effectLst>
                <a:outerShdw blurRad="38100" dist="25400" dir="5400000" algn="ctr" rotWithShape="0">
                  <a:srgbClr val="6E747A">
                    <a:alpha val="43000"/>
                  </a:srgbClr>
                </a:outerShdw>
              </a:effectLst>
            </a:rPr>
            <a:t>Cognitive</a:t>
          </a:r>
          <a:r>
            <a:rPr lang="en-US" dirty="0">
              <a:solidFill>
                <a:srgbClr val="002060"/>
              </a:solidFill>
            </a:rPr>
            <a:t> Disabilities</a:t>
          </a:r>
        </a:p>
      </dgm:t>
    </dgm:pt>
    <dgm:pt modelId="{087EE6D2-150C-4BCF-B398-909E2B63A6AE}" type="parTrans" cxnId="{B4081915-A8E4-452E-B637-C9974E1F1110}">
      <dgm:prSet/>
      <dgm:spPr/>
      <dgm:t>
        <a:bodyPr/>
        <a:lstStyle/>
        <a:p>
          <a:endParaRPr lang="en-US"/>
        </a:p>
      </dgm:t>
    </dgm:pt>
    <dgm:pt modelId="{F45A47AE-C0DC-44F4-AEC0-FFB2A38F5F32}" type="sibTrans" cxnId="{B4081915-A8E4-452E-B637-C9974E1F1110}">
      <dgm:prSet/>
      <dgm:spPr/>
      <dgm:t>
        <a:bodyPr/>
        <a:lstStyle/>
        <a:p>
          <a:endParaRPr lang="en-US"/>
        </a:p>
      </dgm:t>
    </dgm:pt>
    <dgm:pt modelId="{CC0EEB8B-478A-4796-A7AB-367578FF8219}">
      <dgm:prSet phldrT="[Text]"/>
      <dgm:spPr>
        <a:solidFill>
          <a:schemeClr val="accent2">
            <a:lumMod val="60000"/>
            <a:lumOff val="40000"/>
          </a:schemeClr>
        </a:solidFill>
      </dgm:spPr>
      <dgm:t>
        <a:bodyPr/>
        <a:lstStyle/>
        <a:p>
          <a:r>
            <a:rPr lang="en-US" dirty="0">
              <a:solidFill>
                <a:srgbClr val="002060"/>
              </a:solidFill>
            </a:rPr>
            <a:t>Emotional Distress</a:t>
          </a:r>
        </a:p>
      </dgm:t>
    </dgm:pt>
    <dgm:pt modelId="{1F248D17-78AC-473C-8CCD-A1F7E520AA9E}" type="parTrans" cxnId="{6DCDF38D-11DC-405E-B56C-F1B7E6852D56}">
      <dgm:prSet/>
      <dgm:spPr/>
      <dgm:t>
        <a:bodyPr/>
        <a:lstStyle/>
        <a:p>
          <a:endParaRPr lang="en-US"/>
        </a:p>
      </dgm:t>
    </dgm:pt>
    <dgm:pt modelId="{A57048DE-EBE7-460D-94B5-81DD2885160E}" type="sibTrans" cxnId="{6DCDF38D-11DC-405E-B56C-F1B7E6852D56}">
      <dgm:prSet/>
      <dgm:spPr/>
      <dgm:t>
        <a:bodyPr/>
        <a:lstStyle/>
        <a:p>
          <a:endParaRPr lang="en-US"/>
        </a:p>
      </dgm:t>
    </dgm:pt>
    <dgm:pt modelId="{30BD9494-D683-4272-B16E-2EFC024963EB}">
      <dgm:prSet phldrT="[Text]" custT="1"/>
      <dgm:spPr>
        <a:solidFill>
          <a:schemeClr val="accent2">
            <a:lumMod val="60000"/>
            <a:lumOff val="40000"/>
          </a:schemeClr>
        </a:solidFill>
      </dgm:spPr>
      <dgm:t>
        <a:bodyPr/>
        <a:lstStyle/>
        <a:p>
          <a:r>
            <a:rPr lang="en-US" sz="2650" dirty="0">
              <a:solidFill>
                <a:srgbClr val="002060"/>
              </a:solidFill>
            </a:rPr>
            <a:t>Poverty</a:t>
          </a:r>
        </a:p>
      </dgm:t>
    </dgm:pt>
    <dgm:pt modelId="{7E01EF8B-CEFE-4163-AD90-9E964C926729}" type="parTrans" cxnId="{6E52DA11-CD96-4011-BDA7-03D4D6993BD9}">
      <dgm:prSet/>
      <dgm:spPr/>
      <dgm:t>
        <a:bodyPr/>
        <a:lstStyle/>
        <a:p>
          <a:endParaRPr lang="en-US"/>
        </a:p>
      </dgm:t>
    </dgm:pt>
    <dgm:pt modelId="{961F8CFF-C738-4B77-9CB7-5B1562E3664C}" type="sibTrans" cxnId="{6E52DA11-CD96-4011-BDA7-03D4D6993BD9}">
      <dgm:prSet/>
      <dgm:spPr/>
      <dgm:t>
        <a:bodyPr/>
        <a:lstStyle/>
        <a:p>
          <a:endParaRPr lang="en-US"/>
        </a:p>
      </dgm:t>
    </dgm:pt>
    <dgm:pt modelId="{A88A740B-6AB8-4CDD-B0B6-2F25918DCB29}">
      <dgm:prSet phldrT="[Text]" custT="1"/>
      <dgm:spPr>
        <a:solidFill>
          <a:schemeClr val="accent2">
            <a:lumMod val="60000"/>
            <a:lumOff val="40000"/>
          </a:schemeClr>
        </a:solidFill>
      </dgm:spPr>
      <dgm:t>
        <a:bodyPr/>
        <a:lstStyle/>
        <a:p>
          <a:pPr>
            <a:spcAft>
              <a:spcPts val="600"/>
            </a:spcAft>
          </a:pPr>
          <a:r>
            <a:rPr lang="en-US" sz="2400" dirty="0">
              <a:solidFill>
                <a:srgbClr val="002060"/>
              </a:solidFill>
            </a:rPr>
            <a:t>LGBTQ </a:t>
          </a:r>
        </a:p>
        <a:p>
          <a:pPr>
            <a:spcAft>
              <a:spcPts val="600"/>
            </a:spcAft>
          </a:pPr>
          <a:r>
            <a:rPr lang="en-US" sz="2400" dirty="0">
              <a:solidFill>
                <a:srgbClr val="002060"/>
              </a:solidFill>
            </a:rPr>
            <a:t>Youth</a:t>
          </a:r>
        </a:p>
      </dgm:t>
    </dgm:pt>
    <dgm:pt modelId="{42AFEA08-5398-44CA-839D-4A46CD17F0BD}" type="parTrans" cxnId="{730DF382-008E-4624-89C4-126301F07EA1}">
      <dgm:prSet/>
      <dgm:spPr/>
      <dgm:t>
        <a:bodyPr/>
        <a:lstStyle/>
        <a:p>
          <a:endParaRPr lang="en-US"/>
        </a:p>
      </dgm:t>
    </dgm:pt>
    <dgm:pt modelId="{6167DE34-D189-4313-82C0-6D291BD49406}" type="sibTrans" cxnId="{730DF382-008E-4624-89C4-126301F07EA1}">
      <dgm:prSet/>
      <dgm:spPr/>
      <dgm:t>
        <a:bodyPr/>
        <a:lstStyle/>
        <a:p>
          <a:endParaRPr lang="en-US"/>
        </a:p>
      </dgm:t>
    </dgm:pt>
    <dgm:pt modelId="{A2E7DF47-3C08-4D07-82E6-422FC9D42947}">
      <dgm:prSet phldrT="[Text]"/>
      <dgm:spPr>
        <a:solidFill>
          <a:schemeClr val="accent2">
            <a:lumMod val="60000"/>
            <a:lumOff val="40000"/>
          </a:schemeClr>
        </a:solidFill>
      </dgm:spPr>
      <dgm:t>
        <a:bodyPr/>
        <a:lstStyle/>
        <a:p>
          <a:r>
            <a:rPr lang="en-US" dirty="0">
              <a:solidFill>
                <a:srgbClr val="002060"/>
              </a:solidFill>
            </a:rPr>
            <a:t>Lack of Education</a:t>
          </a:r>
        </a:p>
      </dgm:t>
    </dgm:pt>
    <dgm:pt modelId="{5C5A4DF9-4068-4092-8614-EAB937F2DA4C}" type="parTrans" cxnId="{9D56D9BB-44B3-4875-9143-CD1EC64FC15C}">
      <dgm:prSet/>
      <dgm:spPr/>
      <dgm:t>
        <a:bodyPr/>
        <a:lstStyle/>
        <a:p>
          <a:endParaRPr lang="en-US"/>
        </a:p>
      </dgm:t>
    </dgm:pt>
    <dgm:pt modelId="{2136E376-AD88-4A1E-A7E8-BB0BBF972EBE}" type="sibTrans" cxnId="{9D56D9BB-44B3-4875-9143-CD1EC64FC15C}">
      <dgm:prSet/>
      <dgm:spPr/>
      <dgm:t>
        <a:bodyPr/>
        <a:lstStyle/>
        <a:p>
          <a:endParaRPr lang="en-US"/>
        </a:p>
      </dgm:t>
    </dgm:pt>
    <dgm:pt modelId="{405991DB-72D7-4186-A44B-B8CDBEAABA31}" type="pres">
      <dgm:prSet presAssocID="{23EDE337-8FB3-4270-833E-A3857E4D9F7F}" presName="Name0" presStyleCnt="0">
        <dgm:presLayoutVars>
          <dgm:chPref val="1"/>
          <dgm:dir/>
          <dgm:animOne val="branch"/>
          <dgm:animLvl val="lvl"/>
          <dgm:resizeHandles/>
        </dgm:presLayoutVars>
      </dgm:prSet>
      <dgm:spPr/>
    </dgm:pt>
    <dgm:pt modelId="{83CBF98E-324F-4874-9679-8631EB38EE93}" type="pres">
      <dgm:prSet presAssocID="{38606C90-977E-4025-9D72-6D9C1BED10AF}" presName="vertOne" presStyleCnt="0"/>
      <dgm:spPr/>
    </dgm:pt>
    <dgm:pt modelId="{1030C00E-DEFD-46ED-BC4C-C49CC4A745B5}" type="pres">
      <dgm:prSet presAssocID="{38606C90-977E-4025-9D72-6D9C1BED10AF}" presName="txOne" presStyleLbl="node0" presStyleIdx="0" presStyleCnt="1">
        <dgm:presLayoutVars>
          <dgm:chPref val="3"/>
        </dgm:presLayoutVars>
      </dgm:prSet>
      <dgm:spPr/>
    </dgm:pt>
    <dgm:pt modelId="{BD40C521-D0A5-4902-A6CB-84C5DDD3A708}" type="pres">
      <dgm:prSet presAssocID="{38606C90-977E-4025-9D72-6D9C1BED10AF}" presName="parTransOne" presStyleCnt="0"/>
      <dgm:spPr/>
    </dgm:pt>
    <dgm:pt modelId="{3E4129E0-B2BA-4728-A003-BB48AB7D5F6C}" type="pres">
      <dgm:prSet presAssocID="{38606C90-977E-4025-9D72-6D9C1BED10AF}" presName="horzOne" presStyleCnt="0"/>
      <dgm:spPr/>
    </dgm:pt>
    <dgm:pt modelId="{A993EBD6-60AB-49B9-BDAE-3ADBB4E2E994}" type="pres">
      <dgm:prSet presAssocID="{F8E3DB3C-5BA6-487F-A1DD-EF5D0483D7DF}" presName="vertTwo" presStyleCnt="0"/>
      <dgm:spPr/>
    </dgm:pt>
    <dgm:pt modelId="{F79E604A-DDC0-4828-B22F-82C38F61BFED}" type="pres">
      <dgm:prSet presAssocID="{F8E3DB3C-5BA6-487F-A1DD-EF5D0483D7DF}" presName="txTwo" presStyleLbl="node2" presStyleIdx="0" presStyleCnt="2">
        <dgm:presLayoutVars>
          <dgm:chPref val="3"/>
        </dgm:presLayoutVars>
      </dgm:prSet>
      <dgm:spPr/>
    </dgm:pt>
    <dgm:pt modelId="{8CFDC075-B3EB-4227-8E28-243FB47D9831}" type="pres">
      <dgm:prSet presAssocID="{F8E3DB3C-5BA6-487F-A1DD-EF5D0483D7DF}" presName="parTransTwo" presStyleCnt="0"/>
      <dgm:spPr/>
    </dgm:pt>
    <dgm:pt modelId="{03C11C55-8812-43CB-9B18-11FF2D451F8B}" type="pres">
      <dgm:prSet presAssocID="{F8E3DB3C-5BA6-487F-A1DD-EF5D0483D7DF}" presName="horzTwo" presStyleCnt="0"/>
      <dgm:spPr/>
    </dgm:pt>
    <dgm:pt modelId="{C3E7890F-0A1D-433F-81F3-D3F17C1734E5}" type="pres">
      <dgm:prSet presAssocID="{CC0EEB8B-478A-4796-A7AB-367578FF8219}" presName="vertThree" presStyleCnt="0"/>
      <dgm:spPr/>
    </dgm:pt>
    <dgm:pt modelId="{3B10B780-A480-49BE-A968-960256CA0832}" type="pres">
      <dgm:prSet presAssocID="{CC0EEB8B-478A-4796-A7AB-367578FF8219}" presName="txThree" presStyleLbl="node3" presStyleIdx="0" presStyleCnt="3">
        <dgm:presLayoutVars>
          <dgm:chPref val="3"/>
        </dgm:presLayoutVars>
      </dgm:prSet>
      <dgm:spPr/>
    </dgm:pt>
    <dgm:pt modelId="{F271AEEE-6692-45FF-B2B4-EFE1BC67329E}" type="pres">
      <dgm:prSet presAssocID="{CC0EEB8B-478A-4796-A7AB-367578FF8219}" presName="horzThree" presStyleCnt="0"/>
      <dgm:spPr/>
    </dgm:pt>
    <dgm:pt modelId="{9670BEBF-CAF1-4E24-B25F-DB117972398D}" type="pres">
      <dgm:prSet presAssocID="{A57048DE-EBE7-460D-94B5-81DD2885160E}" presName="sibSpaceThree" presStyleCnt="0"/>
      <dgm:spPr/>
    </dgm:pt>
    <dgm:pt modelId="{3A0AC576-C677-4246-90E2-96FC00ED95CA}" type="pres">
      <dgm:prSet presAssocID="{30BD9494-D683-4272-B16E-2EFC024963EB}" presName="vertThree" presStyleCnt="0"/>
      <dgm:spPr/>
    </dgm:pt>
    <dgm:pt modelId="{8F4D214E-5D82-4356-9A3E-EE0A60179065}" type="pres">
      <dgm:prSet presAssocID="{30BD9494-D683-4272-B16E-2EFC024963EB}" presName="txThree" presStyleLbl="node3" presStyleIdx="1" presStyleCnt="3">
        <dgm:presLayoutVars>
          <dgm:chPref val="3"/>
        </dgm:presLayoutVars>
      </dgm:prSet>
      <dgm:spPr/>
    </dgm:pt>
    <dgm:pt modelId="{61C47D7C-7590-4013-872D-5734920B0EB5}" type="pres">
      <dgm:prSet presAssocID="{30BD9494-D683-4272-B16E-2EFC024963EB}" presName="horzThree" presStyleCnt="0"/>
      <dgm:spPr/>
    </dgm:pt>
    <dgm:pt modelId="{72BB42C0-2857-4017-BDC2-5631F8710383}" type="pres">
      <dgm:prSet presAssocID="{F45A47AE-C0DC-44F4-AEC0-FFB2A38F5F32}" presName="sibSpaceTwo" presStyleCnt="0"/>
      <dgm:spPr/>
    </dgm:pt>
    <dgm:pt modelId="{6F2C6096-9B97-4AC3-BB40-143BA35B208D}" type="pres">
      <dgm:prSet presAssocID="{A88A740B-6AB8-4CDD-B0B6-2F25918DCB29}" presName="vertTwo" presStyleCnt="0"/>
      <dgm:spPr/>
    </dgm:pt>
    <dgm:pt modelId="{B38CE866-D776-48C6-BA90-456250105BD6}" type="pres">
      <dgm:prSet presAssocID="{A88A740B-6AB8-4CDD-B0B6-2F25918DCB29}" presName="txTwo" presStyleLbl="node2" presStyleIdx="1" presStyleCnt="2">
        <dgm:presLayoutVars>
          <dgm:chPref val="3"/>
        </dgm:presLayoutVars>
      </dgm:prSet>
      <dgm:spPr/>
    </dgm:pt>
    <dgm:pt modelId="{F76E03C7-96F0-4507-B0F6-FB5C43BFBA2F}" type="pres">
      <dgm:prSet presAssocID="{A88A740B-6AB8-4CDD-B0B6-2F25918DCB29}" presName="parTransTwo" presStyleCnt="0"/>
      <dgm:spPr/>
    </dgm:pt>
    <dgm:pt modelId="{651C260A-6132-4AEC-8322-0CB6B0906823}" type="pres">
      <dgm:prSet presAssocID="{A88A740B-6AB8-4CDD-B0B6-2F25918DCB29}" presName="horzTwo" presStyleCnt="0"/>
      <dgm:spPr/>
    </dgm:pt>
    <dgm:pt modelId="{D4805E6D-F34D-48AC-B615-BFA9058E0221}" type="pres">
      <dgm:prSet presAssocID="{A2E7DF47-3C08-4D07-82E6-422FC9D42947}" presName="vertThree" presStyleCnt="0"/>
      <dgm:spPr/>
    </dgm:pt>
    <dgm:pt modelId="{D1940C8E-9FA8-429D-8BE4-324EEFB5FB3C}" type="pres">
      <dgm:prSet presAssocID="{A2E7DF47-3C08-4D07-82E6-422FC9D42947}" presName="txThree" presStyleLbl="node3" presStyleIdx="2" presStyleCnt="3">
        <dgm:presLayoutVars>
          <dgm:chPref val="3"/>
        </dgm:presLayoutVars>
      </dgm:prSet>
      <dgm:spPr/>
    </dgm:pt>
    <dgm:pt modelId="{24A85509-7ACB-47D5-81B1-EB5EDE4D85CB}" type="pres">
      <dgm:prSet presAssocID="{A2E7DF47-3C08-4D07-82E6-422FC9D42947}" presName="horzThree" presStyleCnt="0"/>
      <dgm:spPr/>
    </dgm:pt>
  </dgm:ptLst>
  <dgm:cxnLst>
    <dgm:cxn modelId="{6E52DA11-CD96-4011-BDA7-03D4D6993BD9}" srcId="{F8E3DB3C-5BA6-487F-A1DD-EF5D0483D7DF}" destId="{30BD9494-D683-4272-B16E-2EFC024963EB}" srcOrd="1" destOrd="0" parTransId="{7E01EF8B-CEFE-4163-AD90-9E964C926729}" sibTransId="{961F8CFF-C738-4B77-9CB7-5B1562E3664C}"/>
    <dgm:cxn modelId="{B4081915-A8E4-452E-B637-C9974E1F1110}" srcId="{38606C90-977E-4025-9D72-6D9C1BED10AF}" destId="{F8E3DB3C-5BA6-487F-A1DD-EF5D0483D7DF}" srcOrd="0" destOrd="0" parTransId="{087EE6D2-150C-4BCF-B398-909E2B63A6AE}" sibTransId="{F45A47AE-C0DC-44F4-AEC0-FFB2A38F5F32}"/>
    <dgm:cxn modelId="{730DF382-008E-4624-89C4-126301F07EA1}" srcId="{38606C90-977E-4025-9D72-6D9C1BED10AF}" destId="{A88A740B-6AB8-4CDD-B0B6-2F25918DCB29}" srcOrd="1" destOrd="0" parTransId="{42AFEA08-5398-44CA-839D-4A46CD17F0BD}" sibTransId="{6167DE34-D189-4313-82C0-6D291BD49406}"/>
    <dgm:cxn modelId="{105A448B-31AA-4B48-A466-1C9636968B7C}" type="presOf" srcId="{CC0EEB8B-478A-4796-A7AB-367578FF8219}" destId="{3B10B780-A480-49BE-A968-960256CA0832}" srcOrd="0" destOrd="0" presId="urn:microsoft.com/office/officeart/2005/8/layout/architecture"/>
    <dgm:cxn modelId="{6DCDF38D-11DC-405E-B56C-F1B7E6852D56}" srcId="{F8E3DB3C-5BA6-487F-A1DD-EF5D0483D7DF}" destId="{CC0EEB8B-478A-4796-A7AB-367578FF8219}" srcOrd="0" destOrd="0" parTransId="{1F248D17-78AC-473C-8CCD-A1F7E520AA9E}" sibTransId="{A57048DE-EBE7-460D-94B5-81DD2885160E}"/>
    <dgm:cxn modelId="{FB94F891-8A13-42A3-BE79-EA19D0D5216B}" type="presOf" srcId="{A2E7DF47-3C08-4D07-82E6-422FC9D42947}" destId="{D1940C8E-9FA8-429D-8BE4-324EEFB5FB3C}" srcOrd="0" destOrd="0" presId="urn:microsoft.com/office/officeart/2005/8/layout/architecture"/>
    <dgm:cxn modelId="{076798A5-BEAB-4BB5-9AC2-3A0255C75207}" type="presOf" srcId="{A88A740B-6AB8-4CDD-B0B6-2F25918DCB29}" destId="{B38CE866-D776-48C6-BA90-456250105BD6}" srcOrd="0" destOrd="0" presId="urn:microsoft.com/office/officeart/2005/8/layout/architecture"/>
    <dgm:cxn modelId="{9D56D9BB-44B3-4875-9143-CD1EC64FC15C}" srcId="{A88A740B-6AB8-4CDD-B0B6-2F25918DCB29}" destId="{A2E7DF47-3C08-4D07-82E6-422FC9D42947}" srcOrd="0" destOrd="0" parTransId="{5C5A4DF9-4068-4092-8614-EAB937F2DA4C}" sibTransId="{2136E376-AD88-4A1E-A7E8-BB0BBF972EBE}"/>
    <dgm:cxn modelId="{57F515C8-7232-485A-AA1B-EC24F6BA6BC3}" type="presOf" srcId="{23EDE337-8FB3-4270-833E-A3857E4D9F7F}" destId="{405991DB-72D7-4186-A44B-B8CDBEAABA31}" srcOrd="0" destOrd="0" presId="urn:microsoft.com/office/officeart/2005/8/layout/architecture"/>
    <dgm:cxn modelId="{482136D7-1001-4BC9-9052-B3549DC581CD}" srcId="{23EDE337-8FB3-4270-833E-A3857E4D9F7F}" destId="{38606C90-977E-4025-9D72-6D9C1BED10AF}" srcOrd="0" destOrd="0" parTransId="{6D920105-4784-4415-915D-4F8C0ACE0ABE}" sibTransId="{34686F2D-10FB-4CCD-B930-969A3824893E}"/>
    <dgm:cxn modelId="{3D6563F6-FC47-4AAD-ACEA-B966FACCDD3D}" type="presOf" srcId="{30BD9494-D683-4272-B16E-2EFC024963EB}" destId="{8F4D214E-5D82-4356-9A3E-EE0A60179065}" srcOrd="0" destOrd="0" presId="urn:microsoft.com/office/officeart/2005/8/layout/architecture"/>
    <dgm:cxn modelId="{FE2404F8-56BA-4AF5-8C99-A86D479D0066}" type="presOf" srcId="{F8E3DB3C-5BA6-487F-A1DD-EF5D0483D7DF}" destId="{F79E604A-DDC0-4828-B22F-82C38F61BFED}" srcOrd="0" destOrd="0" presId="urn:microsoft.com/office/officeart/2005/8/layout/architecture"/>
    <dgm:cxn modelId="{0E2DCDFE-220C-4C6C-A89E-D2982637AA61}" type="presOf" srcId="{38606C90-977E-4025-9D72-6D9C1BED10AF}" destId="{1030C00E-DEFD-46ED-BC4C-C49CC4A745B5}" srcOrd="0" destOrd="0" presId="urn:microsoft.com/office/officeart/2005/8/layout/architecture"/>
    <dgm:cxn modelId="{5D062467-A59D-49E9-8A55-CD08D71FFB3E}" type="presParOf" srcId="{405991DB-72D7-4186-A44B-B8CDBEAABA31}" destId="{83CBF98E-324F-4874-9679-8631EB38EE93}" srcOrd="0" destOrd="0" presId="urn:microsoft.com/office/officeart/2005/8/layout/architecture"/>
    <dgm:cxn modelId="{53D48FBE-037E-481F-8B31-CE4E5FDF3472}" type="presParOf" srcId="{83CBF98E-324F-4874-9679-8631EB38EE93}" destId="{1030C00E-DEFD-46ED-BC4C-C49CC4A745B5}" srcOrd="0" destOrd="0" presId="urn:microsoft.com/office/officeart/2005/8/layout/architecture"/>
    <dgm:cxn modelId="{D17CF278-16AB-4D4A-A9EA-6F4A339BF46B}" type="presParOf" srcId="{83CBF98E-324F-4874-9679-8631EB38EE93}" destId="{BD40C521-D0A5-4902-A6CB-84C5DDD3A708}" srcOrd="1" destOrd="0" presId="urn:microsoft.com/office/officeart/2005/8/layout/architecture"/>
    <dgm:cxn modelId="{98EE8712-A554-42D6-B909-3C12AB234551}" type="presParOf" srcId="{83CBF98E-324F-4874-9679-8631EB38EE93}" destId="{3E4129E0-B2BA-4728-A003-BB48AB7D5F6C}" srcOrd="2" destOrd="0" presId="urn:microsoft.com/office/officeart/2005/8/layout/architecture"/>
    <dgm:cxn modelId="{157B129C-8171-4313-9B72-E4656D335D41}" type="presParOf" srcId="{3E4129E0-B2BA-4728-A003-BB48AB7D5F6C}" destId="{A993EBD6-60AB-49B9-BDAE-3ADBB4E2E994}" srcOrd="0" destOrd="0" presId="urn:microsoft.com/office/officeart/2005/8/layout/architecture"/>
    <dgm:cxn modelId="{E58EF97D-32C7-4169-8D08-55B60440286D}" type="presParOf" srcId="{A993EBD6-60AB-49B9-BDAE-3ADBB4E2E994}" destId="{F79E604A-DDC0-4828-B22F-82C38F61BFED}" srcOrd="0" destOrd="0" presId="urn:microsoft.com/office/officeart/2005/8/layout/architecture"/>
    <dgm:cxn modelId="{BF9BB5BB-1484-4435-AB5E-A1A4B5565EF3}" type="presParOf" srcId="{A993EBD6-60AB-49B9-BDAE-3ADBB4E2E994}" destId="{8CFDC075-B3EB-4227-8E28-243FB47D9831}" srcOrd="1" destOrd="0" presId="urn:microsoft.com/office/officeart/2005/8/layout/architecture"/>
    <dgm:cxn modelId="{45567061-CCAD-4E8B-963E-41E4BCAA5E47}" type="presParOf" srcId="{A993EBD6-60AB-49B9-BDAE-3ADBB4E2E994}" destId="{03C11C55-8812-43CB-9B18-11FF2D451F8B}" srcOrd="2" destOrd="0" presId="urn:microsoft.com/office/officeart/2005/8/layout/architecture"/>
    <dgm:cxn modelId="{AF98E1DE-55BB-4FB0-A94C-44694DE0AC73}" type="presParOf" srcId="{03C11C55-8812-43CB-9B18-11FF2D451F8B}" destId="{C3E7890F-0A1D-433F-81F3-D3F17C1734E5}" srcOrd="0" destOrd="0" presId="urn:microsoft.com/office/officeart/2005/8/layout/architecture"/>
    <dgm:cxn modelId="{36518197-4859-49BD-AC79-4705A8851816}" type="presParOf" srcId="{C3E7890F-0A1D-433F-81F3-D3F17C1734E5}" destId="{3B10B780-A480-49BE-A968-960256CA0832}" srcOrd="0" destOrd="0" presId="urn:microsoft.com/office/officeart/2005/8/layout/architecture"/>
    <dgm:cxn modelId="{B95A2EF4-3566-48FE-9630-B4930D1582ED}" type="presParOf" srcId="{C3E7890F-0A1D-433F-81F3-D3F17C1734E5}" destId="{F271AEEE-6692-45FF-B2B4-EFE1BC67329E}" srcOrd="1" destOrd="0" presId="urn:microsoft.com/office/officeart/2005/8/layout/architecture"/>
    <dgm:cxn modelId="{A2932043-F855-4017-8FD6-179C786EBDCA}" type="presParOf" srcId="{03C11C55-8812-43CB-9B18-11FF2D451F8B}" destId="{9670BEBF-CAF1-4E24-B25F-DB117972398D}" srcOrd="1" destOrd="0" presId="urn:microsoft.com/office/officeart/2005/8/layout/architecture"/>
    <dgm:cxn modelId="{728E12C2-5AA2-4540-8182-D99FF4AF4380}" type="presParOf" srcId="{03C11C55-8812-43CB-9B18-11FF2D451F8B}" destId="{3A0AC576-C677-4246-90E2-96FC00ED95CA}" srcOrd="2" destOrd="0" presId="urn:microsoft.com/office/officeart/2005/8/layout/architecture"/>
    <dgm:cxn modelId="{5EA4566C-E52E-4B4E-A788-8F0A51B779E2}" type="presParOf" srcId="{3A0AC576-C677-4246-90E2-96FC00ED95CA}" destId="{8F4D214E-5D82-4356-9A3E-EE0A60179065}" srcOrd="0" destOrd="0" presId="urn:microsoft.com/office/officeart/2005/8/layout/architecture"/>
    <dgm:cxn modelId="{A4038139-5B0C-4F77-9295-1FA7C58FEF77}" type="presParOf" srcId="{3A0AC576-C677-4246-90E2-96FC00ED95CA}" destId="{61C47D7C-7590-4013-872D-5734920B0EB5}" srcOrd="1" destOrd="0" presId="urn:microsoft.com/office/officeart/2005/8/layout/architecture"/>
    <dgm:cxn modelId="{DA605812-5D4B-4BEA-9969-4160FA309A48}" type="presParOf" srcId="{3E4129E0-B2BA-4728-A003-BB48AB7D5F6C}" destId="{72BB42C0-2857-4017-BDC2-5631F8710383}" srcOrd="1" destOrd="0" presId="urn:microsoft.com/office/officeart/2005/8/layout/architecture"/>
    <dgm:cxn modelId="{5B57BFD5-4BE0-4B8F-9896-4FAA97CEDEF4}" type="presParOf" srcId="{3E4129E0-B2BA-4728-A003-BB48AB7D5F6C}" destId="{6F2C6096-9B97-4AC3-BB40-143BA35B208D}" srcOrd="2" destOrd="0" presId="urn:microsoft.com/office/officeart/2005/8/layout/architecture"/>
    <dgm:cxn modelId="{999FE01B-566E-4B19-A9F9-8F50C94E0F8D}" type="presParOf" srcId="{6F2C6096-9B97-4AC3-BB40-143BA35B208D}" destId="{B38CE866-D776-48C6-BA90-456250105BD6}" srcOrd="0" destOrd="0" presId="urn:microsoft.com/office/officeart/2005/8/layout/architecture"/>
    <dgm:cxn modelId="{1400C8C5-83C8-46AA-B6C2-533686E83726}" type="presParOf" srcId="{6F2C6096-9B97-4AC3-BB40-143BA35B208D}" destId="{F76E03C7-96F0-4507-B0F6-FB5C43BFBA2F}" srcOrd="1" destOrd="0" presId="urn:microsoft.com/office/officeart/2005/8/layout/architecture"/>
    <dgm:cxn modelId="{4DEB0525-8693-4B1B-800F-6243BB331760}" type="presParOf" srcId="{6F2C6096-9B97-4AC3-BB40-143BA35B208D}" destId="{651C260A-6132-4AEC-8322-0CB6B0906823}" srcOrd="2" destOrd="0" presId="urn:microsoft.com/office/officeart/2005/8/layout/architecture"/>
    <dgm:cxn modelId="{9D2679B0-23C6-41D3-A9A8-B549FF5A8351}" type="presParOf" srcId="{651C260A-6132-4AEC-8322-0CB6B0906823}" destId="{D4805E6D-F34D-48AC-B615-BFA9058E0221}" srcOrd="0" destOrd="0" presId="urn:microsoft.com/office/officeart/2005/8/layout/architecture"/>
    <dgm:cxn modelId="{8CEF1EC3-3664-4CFA-9EB6-E1C73BCDBD18}" type="presParOf" srcId="{D4805E6D-F34D-48AC-B615-BFA9058E0221}" destId="{D1940C8E-9FA8-429D-8BE4-324EEFB5FB3C}" srcOrd="0" destOrd="0" presId="urn:microsoft.com/office/officeart/2005/8/layout/architecture"/>
    <dgm:cxn modelId="{67F20DB4-6401-4F02-B4FA-FEE694ED34AC}" type="presParOf" srcId="{D4805E6D-F34D-48AC-B615-BFA9058E0221}" destId="{24A85509-7ACB-47D5-81B1-EB5EDE4D85CB}" srcOrd="1" destOrd="0" presId="urn:microsoft.com/office/officeart/2005/8/layout/architecture"/>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F6CC394-BDF7-4752-B5D5-0F1C564F1846}">
      <dsp:nvSpPr>
        <dsp:cNvPr id="0" name=""/>
        <dsp:cNvSpPr/>
      </dsp:nvSpPr>
      <dsp:spPr>
        <a:xfrm>
          <a:off x="956" y="0"/>
          <a:ext cx="4167770" cy="1235504"/>
        </a:xfrm>
        <a:prstGeom prst="roundRect">
          <a:avLst>
            <a:gd name="adj" fmla="val 10000"/>
          </a:avLst>
        </a:prstGeom>
        <a:solidFill>
          <a:schemeClr val="accent2">
            <a:lumMod val="60000"/>
            <a:lumOff val="40000"/>
          </a:schemeClr>
        </a:solidFill>
        <a:ln w="38100" cap="flat" cmpd="sng" algn="ctr">
          <a:no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44780" tIns="144780" rIns="144780" bIns="144780" numCol="1" spcCol="1270" anchor="ctr" anchorCtr="0">
          <a:noAutofit/>
        </a:bodyPr>
        <a:lstStyle/>
        <a:p>
          <a:pPr marL="0" lvl="0" indent="0" algn="ctr" defTabSz="1689100">
            <a:lnSpc>
              <a:spcPct val="90000"/>
            </a:lnSpc>
            <a:spcBef>
              <a:spcPct val="0"/>
            </a:spcBef>
            <a:spcAft>
              <a:spcPct val="35000"/>
            </a:spcAft>
            <a:buNone/>
          </a:pPr>
          <a:r>
            <a:rPr lang="en-US" sz="3800" kern="1200" dirty="0">
              <a:solidFill>
                <a:srgbClr val="002060"/>
              </a:solidFill>
            </a:rPr>
            <a:t>Childhood Sexual Abuse</a:t>
          </a:r>
        </a:p>
      </dsp:txBody>
      <dsp:txXfrm>
        <a:off x="37143" y="36187"/>
        <a:ext cx="4095396" cy="1163130"/>
      </dsp:txXfrm>
    </dsp:sp>
    <dsp:sp modelId="{EC9B9818-AA94-4C7B-A18C-E0574C324369}">
      <dsp:nvSpPr>
        <dsp:cNvPr id="0" name=""/>
        <dsp:cNvSpPr/>
      </dsp:nvSpPr>
      <dsp:spPr>
        <a:xfrm>
          <a:off x="21033" y="1310840"/>
          <a:ext cx="2722516" cy="1235504"/>
        </a:xfrm>
        <a:prstGeom prst="roundRect">
          <a:avLst>
            <a:gd name="adj" fmla="val 10000"/>
          </a:avLst>
        </a:prstGeom>
        <a:solidFill>
          <a:schemeClr val="accent2">
            <a:lumMod val="60000"/>
            <a:lumOff val="40000"/>
          </a:schemeClr>
        </a:solidFill>
        <a:ln w="38100" cap="flat" cmpd="sng" algn="ctr">
          <a:no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ts val="0"/>
            </a:spcAft>
            <a:buNone/>
          </a:pPr>
          <a:r>
            <a:rPr lang="en-US" sz="3000" kern="1200" baseline="0" dirty="0">
              <a:solidFill>
                <a:srgbClr val="002060"/>
              </a:solidFill>
            </a:rPr>
            <a:t>Family Dysfunction</a:t>
          </a:r>
        </a:p>
      </dsp:txBody>
      <dsp:txXfrm>
        <a:off x="57220" y="1347027"/>
        <a:ext cx="2650142" cy="1163130"/>
      </dsp:txXfrm>
    </dsp:sp>
    <dsp:sp modelId="{52A2B0CB-20DD-4EDC-880D-9E071BC9B989}">
      <dsp:nvSpPr>
        <dsp:cNvPr id="0" name=""/>
        <dsp:cNvSpPr/>
      </dsp:nvSpPr>
      <dsp:spPr>
        <a:xfrm>
          <a:off x="478" y="2621121"/>
          <a:ext cx="1333259" cy="1235504"/>
        </a:xfrm>
        <a:prstGeom prst="roundRect">
          <a:avLst>
            <a:gd name="adj" fmla="val 10000"/>
          </a:avLst>
        </a:prstGeom>
        <a:solidFill>
          <a:schemeClr val="accent2">
            <a:lumMod val="60000"/>
            <a:lumOff val="40000"/>
          </a:schemeClr>
        </a:solidFill>
        <a:ln w="38100" cap="flat" cmpd="sng" algn="ctr">
          <a:no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ts val="0"/>
            </a:spcAft>
            <a:buNone/>
          </a:pPr>
          <a:r>
            <a:rPr lang="en-US" sz="2400" kern="1200" dirty="0">
              <a:solidFill>
                <a:srgbClr val="002060"/>
              </a:solidFill>
            </a:rPr>
            <a:t>Isolation</a:t>
          </a:r>
        </a:p>
      </dsp:txBody>
      <dsp:txXfrm>
        <a:off x="36665" y="2657308"/>
        <a:ext cx="1260885" cy="1163130"/>
      </dsp:txXfrm>
    </dsp:sp>
    <dsp:sp modelId="{EE227538-E9EB-4A72-B014-86260D0340BF}">
      <dsp:nvSpPr>
        <dsp:cNvPr id="0" name=""/>
        <dsp:cNvSpPr/>
      </dsp:nvSpPr>
      <dsp:spPr>
        <a:xfrm>
          <a:off x="1417733" y="2621680"/>
          <a:ext cx="1333259" cy="1235504"/>
        </a:xfrm>
        <a:prstGeom prst="roundRect">
          <a:avLst>
            <a:gd name="adj" fmla="val 10000"/>
          </a:avLst>
        </a:prstGeom>
        <a:solidFill>
          <a:schemeClr val="accent2">
            <a:lumMod val="60000"/>
            <a:lumOff val="40000"/>
          </a:schemeClr>
        </a:solidFill>
        <a:ln w="38100" cap="flat" cmpd="sng" algn="ctr">
          <a:no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dirty="0">
              <a:solidFill>
                <a:srgbClr val="002060"/>
              </a:solidFill>
            </a:rPr>
            <a:t>Chemical Dependency</a:t>
          </a:r>
        </a:p>
      </dsp:txBody>
      <dsp:txXfrm>
        <a:off x="1453920" y="2657867"/>
        <a:ext cx="1260885" cy="1163130"/>
      </dsp:txXfrm>
    </dsp:sp>
    <dsp:sp modelId="{4E8F6A0A-63AE-4AA1-B3E9-5AFE85AF4A4C}">
      <dsp:nvSpPr>
        <dsp:cNvPr id="0" name=""/>
        <dsp:cNvSpPr/>
      </dsp:nvSpPr>
      <dsp:spPr>
        <a:xfrm>
          <a:off x="2834988" y="1310840"/>
          <a:ext cx="1333259" cy="1235504"/>
        </a:xfrm>
        <a:prstGeom prst="roundRect">
          <a:avLst>
            <a:gd name="adj" fmla="val 10000"/>
          </a:avLst>
        </a:prstGeom>
        <a:solidFill>
          <a:schemeClr val="accent2">
            <a:lumMod val="60000"/>
            <a:lumOff val="40000"/>
          </a:schemeClr>
        </a:solidFill>
        <a:ln w="38100" cap="flat" cmpd="sng" algn="ctr">
          <a:no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dirty="0">
              <a:solidFill>
                <a:srgbClr val="002060"/>
              </a:solidFill>
            </a:rPr>
            <a:t>Immigration Status</a:t>
          </a:r>
        </a:p>
      </dsp:txBody>
      <dsp:txXfrm>
        <a:off x="2871175" y="1347027"/>
        <a:ext cx="1260885" cy="1163130"/>
      </dsp:txXfrm>
    </dsp:sp>
    <dsp:sp modelId="{1FE993D4-9255-4677-BCC3-505C3D3D5B2D}">
      <dsp:nvSpPr>
        <dsp:cNvPr id="0" name=""/>
        <dsp:cNvSpPr/>
      </dsp:nvSpPr>
      <dsp:spPr>
        <a:xfrm>
          <a:off x="2834988" y="2621121"/>
          <a:ext cx="1333259" cy="1235504"/>
        </a:xfrm>
        <a:prstGeom prst="roundRect">
          <a:avLst>
            <a:gd name="adj" fmla="val 10000"/>
          </a:avLst>
        </a:prstGeom>
        <a:solidFill>
          <a:schemeClr val="accent2">
            <a:lumMod val="60000"/>
            <a:lumOff val="40000"/>
          </a:schemeClr>
        </a:solidFill>
        <a:ln w="38100" cap="flat" cmpd="sng" algn="ctr">
          <a:no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solidFill>
                <a:srgbClr val="002060"/>
              </a:solidFill>
            </a:rPr>
            <a:t>Lack of Social Support</a:t>
          </a:r>
        </a:p>
      </dsp:txBody>
      <dsp:txXfrm>
        <a:off x="2871175" y="2657308"/>
        <a:ext cx="1260885" cy="116313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030C00E-DEFD-46ED-BC4C-C49CC4A745B5}">
      <dsp:nvSpPr>
        <dsp:cNvPr id="0" name=""/>
        <dsp:cNvSpPr/>
      </dsp:nvSpPr>
      <dsp:spPr>
        <a:xfrm>
          <a:off x="478" y="2621121"/>
          <a:ext cx="4167770" cy="1235504"/>
        </a:xfrm>
        <a:prstGeom prst="roundRect">
          <a:avLst>
            <a:gd name="adj" fmla="val 10000"/>
          </a:avLst>
        </a:prstGeom>
        <a:solidFill>
          <a:schemeClr val="accent2">
            <a:lumMod val="60000"/>
            <a:lumOff val="4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4780" tIns="144780" rIns="144780" bIns="144780" numCol="1" spcCol="1270" anchor="ctr" anchorCtr="0">
          <a:noAutofit/>
        </a:bodyPr>
        <a:lstStyle/>
        <a:p>
          <a:pPr marL="0" lvl="0" indent="0" algn="ctr" defTabSz="1689100">
            <a:lnSpc>
              <a:spcPct val="90000"/>
            </a:lnSpc>
            <a:spcBef>
              <a:spcPct val="0"/>
            </a:spcBef>
            <a:spcAft>
              <a:spcPts val="0"/>
            </a:spcAft>
            <a:buNone/>
          </a:pPr>
          <a:r>
            <a:rPr lang="en-US" sz="3800" kern="1200" dirty="0">
              <a:solidFill>
                <a:srgbClr val="002060"/>
              </a:solidFill>
            </a:rPr>
            <a:t>Runaway and Homeless Youth</a:t>
          </a:r>
        </a:p>
      </dsp:txBody>
      <dsp:txXfrm>
        <a:off x="36665" y="2657308"/>
        <a:ext cx="4095396" cy="1163130"/>
      </dsp:txXfrm>
    </dsp:sp>
    <dsp:sp modelId="{F79E604A-DDC0-4828-B22F-82C38F61BFED}">
      <dsp:nvSpPr>
        <dsp:cNvPr id="0" name=""/>
        <dsp:cNvSpPr/>
      </dsp:nvSpPr>
      <dsp:spPr>
        <a:xfrm>
          <a:off x="478" y="1310840"/>
          <a:ext cx="2722516" cy="1235504"/>
        </a:xfrm>
        <a:prstGeom prst="roundRect">
          <a:avLst>
            <a:gd name="adj" fmla="val 10000"/>
          </a:avLst>
        </a:prstGeom>
        <a:solidFill>
          <a:schemeClr val="accent2">
            <a:lumMod val="60000"/>
            <a:lumOff val="4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dirty="0">
              <a:solidFill>
                <a:srgbClr val="002060"/>
              </a:solidFill>
            </a:rPr>
            <a:t>Youth with </a:t>
          </a:r>
          <a:r>
            <a:rPr lang="en-US" sz="2300" b="0" kern="1200" cap="none" spc="0" dirty="0">
              <a:ln w="0"/>
              <a:solidFill>
                <a:srgbClr val="002060"/>
              </a:solidFill>
              <a:effectLst>
                <a:outerShdw blurRad="38100" dist="25400" dir="5400000" algn="ctr" rotWithShape="0">
                  <a:srgbClr val="6E747A">
                    <a:alpha val="43000"/>
                  </a:srgbClr>
                </a:outerShdw>
              </a:effectLst>
            </a:rPr>
            <a:t>Cognitive</a:t>
          </a:r>
          <a:r>
            <a:rPr lang="en-US" sz="2300" kern="1200" dirty="0">
              <a:solidFill>
                <a:srgbClr val="002060"/>
              </a:solidFill>
            </a:rPr>
            <a:t> Disabilities</a:t>
          </a:r>
        </a:p>
      </dsp:txBody>
      <dsp:txXfrm>
        <a:off x="36665" y="1347027"/>
        <a:ext cx="2650142" cy="1163130"/>
      </dsp:txXfrm>
    </dsp:sp>
    <dsp:sp modelId="{3B10B780-A480-49BE-A968-960256CA0832}">
      <dsp:nvSpPr>
        <dsp:cNvPr id="0" name=""/>
        <dsp:cNvSpPr/>
      </dsp:nvSpPr>
      <dsp:spPr>
        <a:xfrm>
          <a:off x="478" y="559"/>
          <a:ext cx="1333259" cy="1235504"/>
        </a:xfrm>
        <a:prstGeom prst="roundRect">
          <a:avLst>
            <a:gd name="adj" fmla="val 10000"/>
          </a:avLst>
        </a:prstGeom>
        <a:solidFill>
          <a:schemeClr val="accent2">
            <a:lumMod val="60000"/>
            <a:lumOff val="4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solidFill>
                <a:srgbClr val="002060"/>
              </a:solidFill>
            </a:rPr>
            <a:t>Emotional Distress</a:t>
          </a:r>
        </a:p>
      </dsp:txBody>
      <dsp:txXfrm>
        <a:off x="36665" y="36746"/>
        <a:ext cx="1260885" cy="1163130"/>
      </dsp:txXfrm>
    </dsp:sp>
    <dsp:sp modelId="{8F4D214E-5D82-4356-9A3E-EE0A60179065}">
      <dsp:nvSpPr>
        <dsp:cNvPr id="0" name=""/>
        <dsp:cNvSpPr/>
      </dsp:nvSpPr>
      <dsp:spPr>
        <a:xfrm>
          <a:off x="1389735" y="559"/>
          <a:ext cx="1333259" cy="1235504"/>
        </a:xfrm>
        <a:prstGeom prst="roundRect">
          <a:avLst>
            <a:gd name="adj" fmla="val 10000"/>
          </a:avLst>
        </a:prstGeom>
        <a:solidFill>
          <a:schemeClr val="accent2">
            <a:lumMod val="60000"/>
            <a:lumOff val="4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177925">
            <a:lnSpc>
              <a:spcPct val="90000"/>
            </a:lnSpc>
            <a:spcBef>
              <a:spcPct val="0"/>
            </a:spcBef>
            <a:spcAft>
              <a:spcPct val="35000"/>
            </a:spcAft>
            <a:buNone/>
          </a:pPr>
          <a:r>
            <a:rPr lang="en-US" sz="2650" kern="1200" dirty="0">
              <a:solidFill>
                <a:srgbClr val="002060"/>
              </a:solidFill>
            </a:rPr>
            <a:t>Poverty</a:t>
          </a:r>
        </a:p>
      </dsp:txBody>
      <dsp:txXfrm>
        <a:off x="1425922" y="36746"/>
        <a:ext cx="1260885" cy="1163130"/>
      </dsp:txXfrm>
    </dsp:sp>
    <dsp:sp modelId="{B38CE866-D776-48C6-BA90-456250105BD6}">
      <dsp:nvSpPr>
        <dsp:cNvPr id="0" name=""/>
        <dsp:cNvSpPr/>
      </dsp:nvSpPr>
      <dsp:spPr>
        <a:xfrm>
          <a:off x="2834988" y="1310840"/>
          <a:ext cx="1333259" cy="1235504"/>
        </a:xfrm>
        <a:prstGeom prst="roundRect">
          <a:avLst>
            <a:gd name="adj" fmla="val 10000"/>
          </a:avLst>
        </a:prstGeom>
        <a:solidFill>
          <a:schemeClr val="accent2">
            <a:lumMod val="60000"/>
            <a:lumOff val="4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ts val="600"/>
            </a:spcAft>
            <a:buNone/>
          </a:pPr>
          <a:r>
            <a:rPr lang="en-US" sz="2400" kern="1200" dirty="0">
              <a:solidFill>
                <a:srgbClr val="002060"/>
              </a:solidFill>
            </a:rPr>
            <a:t>LGBTQ </a:t>
          </a:r>
        </a:p>
        <a:p>
          <a:pPr marL="0" lvl="0" indent="0" algn="ctr" defTabSz="1066800">
            <a:lnSpc>
              <a:spcPct val="90000"/>
            </a:lnSpc>
            <a:spcBef>
              <a:spcPct val="0"/>
            </a:spcBef>
            <a:spcAft>
              <a:spcPts val="600"/>
            </a:spcAft>
            <a:buNone/>
          </a:pPr>
          <a:r>
            <a:rPr lang="en-US" sz="2400" kern="1200" dirty="0">
              <a:solidFill>
                <a:srgbClr val="002060"/>
              </a:solidFill>
            </a:rPr>
            <a:t>Youth</a:t>
          </a:r>
        </a:p>
      </dsp:txBody>
      <dsp:txXfrm>
        <a:off x="2871175" y="1347027"/>
        <a:ext cx="1260885" cy="1163130"/>
      </dsp:txXfrm>
    </dsp:sp>
    <dsp:sp modelId="{D1940C8E-9FA8-429D-8BE4-324EEFB5FB3C}">
      <dsp:nvSpPr>
        <dsp:cNvPr id="0" name=""/>
        <dsp:cNvSpPr/>
      </dsp:nvSpPr>
      <dsp:spPr>
        <a:xfrm>
          <a:off x="2834988" y="559"/>
          <a:ext cx="1333259" cy="1235504"/>
        </a:xfrm>
        <a:prstGeom prst="roundRect">
          <a:avLst>
            <a:gd name="adj" fmla="val 10000"/>
          </a:avLst>
        </a:prstGeom>
        <a:solidFill>
          <a:schemeClr val="accent2">
            <a:lumMod val="60000"/>
            <a:lumOff val="4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solidFill>
                <a:srgbClr val="002060"/>
              </a:solidFill>
            </a:rPr>
            <a:t>Lack of Education</a:t>
          </a:r>
        </a:p>
      </dsp:txBody>
      <dsp:txXfrm>
        <a:off x="2871175" y="36746"/>
        <a:ext cx="1260885" cy="1163130"/>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architecture">
  <dgm:title val="Architecture Layout"/>
  <dgm:desc val="Use to show hierarchical relationships that build from the bottom up. This layout works well for showing architectural components or objects that build on other objects."/>
  <dgm:catLst>
    <dgm:cat type="hierarchy" pri="4500"/>
    <dgm:cat type="list" pri="24500"/>
    <dgm:cat type="relationship" pri="10500"/>
    <dgm:cat type="officeonline" pri="7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b"/>
        </dgm:alg>
      </dgm:if>
      <dgm:else name="Name3">
        <dgm:alg type="lin">
          <dgm:param type="linDir" val="fromR"/>
          <dgm:param type="nodeVertAlign" val="b"/>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B"/>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b"/>
              </dgm:alg>
            </dgm:if>
            <dgm:else name="Name10">
              <dgm:alg type="lin">
                <dgm:param type="linDir" val="fromR"/>
                <dgm:param type="nodeVertAlign" val="b"/>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B"/>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b"/>
                    </dgm:alg>
                  </dgm:if>
                  <dgm:else name="Name17">
                    <dgm:alg type="lin">
                      <dgm:param type="linDir" val="fromR"/>
                      <dgm:param type="nodeVertAlign" val="b"/>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B"/>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b"/>
                          </dgm:alg>
                        </dgm:if>
                        <dgm:else name="Name24">
                          <dgm:alg type="lin">
                            <dgm:param type="linDir" val="fromR"/>
                            <dgm:param type="nodeVertAlign" val="b"/>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B"/>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b"/>
                                </dgm:alg>
                              </dgm:if>
                              <dgm:else name="Name30">
                                <dgm:alg type="lin">
                                  <dgm:param type="linDir" val="fromR"/>
                                  <dgm:param type="nodeVertAlign" val="b"/>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13.emf"/></Relationships>
</file>

<file path=ppt/drawings/drawing1.xml><?xml version="1.0" encoding="utf-8"?>
<c:userShapes xmlns:c="http://schemas.openxmlformats.org/drawingml/2006/chart">
  <cdr:relSizeAnchor xmlns:cdr="http://schemas.openxmlformats.org/drawingml/2006/chartDrawing">
    <cdr:from>
      <cdr:x>0.1719</cdr:x>
      <cdr:y>0.53554</cdr:y>
    </cdr:from>
    <cdr:to>
      <cdr:x>0.91439</cdr:x>
      <cdr:y>0.76411</cdr:y>
    </cdr:to>
    <cdr:sp macro="" textlink="">
      <cdr:nvSpPr>
        <cdr:cNvPr id="2" name="TextBox 1">
          <a:extLst xmlns:a="http://schemas.openxmlformats.org/drawingml/2006/main">
            <a:ext uri="{FF2B5EF4-FFF2-40B4-BE49-F238E27FC236}">
              <a16:creationId xmlns:a16="http://schemas.microsoft.com/office/drawing/2014/main" id="{3A9A49F7-7D7F-4655-8EED-A8B8C4C1CC61}"/>
            </a:ext>
          </a:extLst>
        </cdr:cNvPr>
        <cdr:cNvSpPr txBox="1"/>
      </cdr:nvSpPr>
      <cdr:spPr>
        <a:xfrm xmlns:a="http://schemas.openxmlformats.org/drawingml/2006/main">
          <a:off x="498883" y="1444606"/>
          <a:ext cx="2154859" cy="616567"/>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2200" dirty="0"/>
            <a:t>Women &amp; Girls</a:t>
          </a:r>
        </a:p>
      </cdr:txBody>
    </cdr:sp>
  </cdr:relSizeAnchor>
</c:userShapes>
</file>

<file path=ppt/drawings/drawing2.xml><?xml version="1.0" encoding="utf-8"?>
<c:userShapes xmlns:c="http://schemas.openxmlformats.org/drawingml/2006/chart">
  <cdr:relSizeAnchor xmlns:cdr="http://schemas.openxmlformats.org/drawingml/2006/chartDrawing">
    <cdr:from>
      <cdr:x>0.10063</cdr:x>
      <cdr:y>0.37382</cdr:y>
    </cdr:from>
    <cdr:to>
      <cdr:x>0.55908</cdr:x>
      <cdr:y>0.54936</cdr:y>
    </cdr:to>
    <cdr:sp macro="" textlink="">
      <cdr:nvSpPr>
        <cdr:cNvPr id="2" name="TextBox 1">
          <a:extLst xmlns:a="http://schemas.openxmlformats.org/drawingml/2006/main">
            <a:ext uri="{FF2B5EF4-FFF2-40B4-BE49-F238E27FC236}">
              <a16:creationId xmlns:a16="http://schemas.microsoft.com/office/drawing/2014/main" id="{3A512384-D67E-44A5-84EC-27398F776841}"/>
            </a:ext>
          </a:extLst>
        </cdr:cNvPr>
        <cdr:cNvSpPr txBox="1"/>
      </cdr:nvSpPr>
      <cdr:spPr>
        <a:xfrm xmlns:a="http://schemas.openxmlformats.org/drawingml/2006/main">
          <a:off x="303489" y="1019772"/>
          <a:ext cx="1382620" cy="478866"/>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2200" dirty="0"/>
            <a:t>Children</a:t>
          </a:r>
        </a:p>
      </cdr:txBody>
    </cdr:sp>
  </cdr:relSizeAnchor>
</c:userShapes>
</file>

<file path=ppt/drawings/drawing3.xml><?xml version="1.0" encoding="utf-8"?>
<c:userShapes xmlns:c="http://schemas.openxmlformats.org/drawingml/2006/chart">
  <cdr:relSizeAnchor xmlns:cdr="http://schemas.openxmlformats.org/drawingml/2006/chartDrawing">
    <cdr:from>
      <cdr:x>0.18953</cdr:x>
      <cdr:y>0.5</cdr:y>
    </cdr:from>
    <cdr:to>
      <cdr:x>0.41395</cdr:x>
      <cdr:y>0.62223</cdr:y>
    </cdr:to>
    <cdr:sp macro="" textlink="">
      <cdr:nvSpPr>
        <cdr:cNvPr id="2" name="TextBox 1">
          <a:extLst xmlns:a="http://schemas.openxmlformats.org/drawingml/2006/main">
            <a:ext uri="{FF2B5EF4-FFF2-40B4-BE49-F238E27FC236}">
              <a16:creationId xmlns:a16="http://schemas.microsoft.com/office/drawing/2014/main" id="{8EC0B847-FDAC-4FB6-B4A0-E594ED300752}"/>
            </a:ext>
          </a:extLst>
        </cdr:cNvPr>
        <cdr:cNvSpPr txBox="1"/>
      </cdr:nvSpPr>
      <cdr:spPr>
        <a:xfrm xmlns:a="http://schemas.openxmlformats.org/drawingml/2006/main">
          <a:off x="621030" y="1447800"/>
          <a:ext cx="735330" cy="353942"/>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sz="1800" dirty="0"/>
        </a:p>
      </cdr:txBody>
    </cdr:sp>
  </cdr:relSizeAnchor>
  <cdr:relSizeAnchor xmlns:cdr="http://schemas.openxmlformats.org/drawingml/2006/chartDrawing">
    <cdr:from>
      <cdr:x>0.23658</cdr:x>
      <cdr:y>0.27632</cdr:y>
    </cdr:from>
    <cdr:to>
      <cdr:x>0.79291</cdr:x>
      <cdr:y>0.43421</cdr:y>
    </cdr:to>
    <cdr:sp macro="" textlink="">
      <cdr:nvSpPr>
        <cdr:cNvPr id="3" name="TextBox 2">
          <a:extLst xmlns:a="http://schemas.openxmlformats.org/drawingml/2006/main">
            <a:ext uri="{FF2B5EF4-FFF2-40B4-BE49-F238E27FC236}">
              <a16:creationId xmlns:a16="http://schemas.microsoft.com/office/drawing/2014/main" id="{FAC422A8-867F-4EF9-9E66-2C4145D2F3EE}"/>
            </a:ext>
          </a:extLst>
        </cdr:cNvPr>
        <cdr:cNvSpPr txBox="1"/>
      </cdr:nvSpPr>
      <cdr:spPr>
        <a:xfrm xmlns:a="http://schemas.openxmlformats.org/drawingml/2006/main">
          <a:off x="775184" y="800100"/>
          <a:ext cx="1822862" cy="45720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sz="1100" dirty="0"/>
        </a:p>
      </cdr:txBody>
    </cdr:sp>
  </cdr:relSizeAnchor>
  <cdr:relSizeAnchor xmlns:cdr="http://schemas.openxmlformats.org/drawingml/2006/chartDrawing">
    <cdr:from>
      <cdr:x>0.20604</cdr:x>
      <cdr:y>0.25371</cdr:y>
    </cdr:from>
    <cdr:to>
      <cdr:x>0.92495</cdr:x>
      <cdr:y>0.43792</cdr:y>
    </cdr:to>
    <cdr:sp macro="" textlink="">
      <cdr:nvSpPr>
        <cdr:cNvPr id="4" name="TextBox 3">
          <a:extLst xmlns:a="http://schemas.openxmlformats.org/drawingml/2006/main">
            <a:ext uri="{FF2B5EF4-FFF2-40B4-BE49-F238E27FC236}">
              <a16:creationId xmlns:a16="http://schemas.microsoft.com/office/drawing/2014/main" id="{8B094694-F6D2-485D-9E60-BAE83A1732DE}"/>
            </a:ext>
          </a:extLst>
        </cdr:cNvPr>
        <cdr:cNvSpPr txBox="1"/>
      </cdr:nvSpPr>
      <cdr:spPr>
        <a:xfrm xmlns:a="http://schemas.openxmlformats.org/drawingml/2006/main">
          <a:off x="675096" y="734637"/>
          <a:ext cx="2355608" cy="53340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2200" dirty="0">
              <a:solidFill>
                <a:schemeClr val="bg1"/>
              </a:solidFill>
            </a:rPr>
            <a:t>Sex Trafficking</a:t>
          </a:r>
        </a:p>
        <a:p xmlns:a="http://schemas.openxmlformats.org/drawingml/2006/main">
          <a:endParaRPr lang="en-US" sz="1100" dirty="0"/>
        </a:p>
      </cdr:txBody>
    </cdr:sp>
  </cdr:relSizeAnchor>
  <cdr:relSizeAnchor xmlns:cdr="http://schemas.openxmlformats.org/drawingml/2006/chartDrawing">
    <cdr:from>
      <cdr:x>0.53891</cdr:x>
      <cdr:y>0.69737</cdr:y>
    </cdr:from>
    <cdr:to>
      <cdr:x>0.98077</cdr:x>
      <cdr:y>0.84762</cdr:y>
    </cdr:to>
    <cdr:sp macro="" textlink="">
      <cdr:nvSpPr>
        <cdr:cNvPr id="5" name="TextBox 4">
          <a:extLst xmlns:a="http://schemas.openxmlformats.org/drawingml/2006/main">
            <a:ext uri="{FF2B5EF4-FFF2-40B4-BE49-F238E27FC236}">
              <a16:creationId xmlns:a16="http://schemas.microsoft.com/office/drawing/2014/main" id="{880B4C5B-D1CA-4A8F-B5A3-F7F7DB94268F}"/>
            </a:ext>
          </a:extLst>
        </cdr:cNvPr>
        <cdr:cNvSpPr txBox="1"/>
      </cdr:nvSpPr>
      <cdr:spPr>
        <a:xfrm xmlns:a="http://schemas.openxmlformats.org/drawingml/2006/main">
          <a:off x="1765784" y="2019300"/>
          <a:ext cx="1447800" cy="435076"/>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sz="1100"/>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458" name="Rectangle 2">
            <a:extLst>
              <a:ext uri="{FF2B5EF4-FFF2-40B4-BE49-F238E27FC236}">
                <a16:creationId xmlns:a16="http://schemas.microsoft.com/office/drawing/2014/main" id="{72BEECAF-D5B9-423B-98D5-7E90C9570C45}"/>
              </a:ext>
            </a:extLst>
          </p:cNvPr>
          <p:cNvSpPr>
            <a:spLocks noGrp="1" noChangeArrowheads="1"/>
          </p:cNvSpPr>
          <p:nvPr>
            <p:ph type="hdr" sz="quarter"/>
          </p:nvPr>
        </p:nvSpPr>
        <p:spPr bwMode="auto">
          <a:xfrm>
            <a:off x="6" y="0"/>
            <a:ext cx="3170357" cy="479899"/>
          </a:xfrm>
          <a:prstGeom prst="rect">
            <a:avLst/>
          </a:prstGeom>
          <a:noFill/>
          <a:ln w="9525">
            <a:noFill/>
            <a:miter lim="800000"/>
            <a:headEnd/>
            <a:tailEnd/>
          </a:ln>
        </p:spPr>
        <p:txBody>
          <a:bodyPr vert="horz" wrap="square" lIns="96569" tIns="48286" rIns="96569" bIns="48286" numCol="1" anchor="t" anchorCtr="0" compatLnSpc="1">
            <a:prstTxWarp prst="textNoShape">
              <a:avLst/>
            </a:prstTxWarp>
          </a:bodyPr>
          <a:lstStyle>
            <a:lvl1pPr defTabSz="965789" eaLnBrk="0" hangingPunct="0">
              <a:defRPr sz="1200">
                <a:latin typeface="Arial" pitchFamily="-107" charset="0"/>
                <a:ea typeface="ヒラギノ角ゴ Pro W3" pitchFamily="-107" charset="-128"/>
                <a:cs typeface="ヒラギノ角ゴ Pro W3" pitchFamily="-107" charset="-128"/>
              </a:defRPr>
            </a:lvl1pPr>
          </a:lstStyle>
          <a:p>
            <a:pPr>
              <a:defRPr/>
            </a:pPr>
            <a:endParaRPr lang="en-US"/>
          </a:p>
        </p:txBody>
      </p:sp>
      <p:sp>
        <p:nvSpPr>
          <p:cNvPr id="19459" name="Rectangle 3">
            <a:extLst>
              <a:ext uri="{FF2B5EF4-FFF2-40B4-BE49-F238E27FC236}">
                <a16:creationId xmlns:a16="http://schemas.microsoft.com/office/drawing/2014/main" id="{BE84964B-1D95-4480-B8F6-49EB54359F8C}"/>
              </a:ext>
            </a:extLst>
          </p:cNvPr>
          <p:cNvSpPr>
            <a:spLocks noGrp="1" noChangeArrowheads="1"/>
          </p:cNvSpPr>
          <p:nvPr>
            <p:ph type="dt" sz="quarter" idx="1"/>
          </p:nvPr>
        </p:nvSpPr>
        <p:spPr bwMode="auto">
          <a:xfrm>
            <a:off x="4144845" y="0"/>
            <a:ext cx="3170355" cy="479899"/>
          </a:xfrm>
          <a:prstGeom prst="rect">
            <a:avLst/>
          </a:prstGeom>
          <a:noFill/>
          <a:ln w="9525">
            <a:noFill/>
            <a:miter lim="800000"/>
            <a:headEnd/>
            <a:tailEnd/>
          </a:ln>
        </p:spPr>
        <p:txBody>
          <a:bodyPr vert="horz" wrap="square" lIns="96569" tIns="48286" rIns="96569" bIns="48286" numCol="1" anchor="t" anchorCtr="0" compatLnSpc="1">
            <a:prstTxWarp prst="textNoShape">
              <a:avLst/>
            </a:prstTxWarp>
          </a:bodyPr>
          <a:lstStyle>
            <a:lvl1pPr algn="r" defTabSz="965789" eaLnBrk="0" hangingPunct="0">
              <a:defRPr sz="1200">
                <a:latin typeface="Arial" pitchFamily="-107" charset="0"/>
                <a:ea typeface="ヒラギノ角ゴ Pro W3" pitchFamily="-107" charset="-128"/>
                <a:cs typeface="ヒラギノ角ゴ Pro W3" pitchFamily="-107" charset="-128"/>
              </a:defRPr>
            </a:lvl1pPr>
          </a:lstStyle>
          <a:p>
            <a:pPr>
              <a:defRPr/>
            </a:pPr>
            <a:endParaRPr lang="en-US"/>
          </a:p>
        </p:txBody>
      </p:sp>
      <p:sp>
        <p:nvSpPr>
          <p:cNvPr id="19460" name="Rectangle 4">
            <a:extLst>
              <a:ext uri="{FF2B5EF4-FFF2-40B4-BE49-F238E27FC236}">
                <a16:creationId xmlns:a16="http://schemas.microsoft.com/office/drawing/2014/main" id="{1985F002-6441-47CB-91A8-3115FC9C2B10}"/>
              </a:ext>
            </a:extLst>
          </p:cNvPr>
          <p:cNvSpPr>
            <a:spLocks noGrp="1" noChangeArrowheads="1"/>
          </p:cNvSpPr>
          <p:nvPr>
            <p:ph type="ftr" sz="quarter" idx="2"/>
          </p:nvPr>
        </p:nvSpPr>
        <p:spPr bwMode="auto">
          <a:xfrm>
            <a:off x="6" y="9121309"/>
            <a:ext cx="3170357" cy="479898"/>
          </a:xfrm>
          <a:prstGeom prst="rect">
            <a:avLst/>
          </a:prstGeom>
          <a:noFill/>
          <a:ln w="9525">
            <a:noFill/>
            <a:miter lim="800000"/>
            <a:headEnd/>
            <a:tailEnd/>
          </a:ln>
        </p:spPr>
        <p:txBody>
          <a:bodyPr vert="horz" wrap="square" lIns="96569" tIns="48286" rIns="96569" bIns="48286" numCol="1" anchor="b" anchorCtr="0" compatLnSpc="1">
            <a:prstTxWarp prst="textNoShape">
              <a:avLst/>
            </a:prstTxWarp>
          </a:bodyPr>
          <a:lstStyle>
            <a:lvl1pPr defTabSz="965789" eaLnBrk="0" hangingPunct="0">
              <a:defRPr sz="1200">
                <a:latin typeface="Arial" pitchFamily="-107" charset="0"/>
                <a:ea typeface="ヒラギノ角ゴ Pro W3" pitchFamily="-107" charset="-128"/>
                <a:cs typeface="ヒラギノ角ゴ Pro W3" pitchFamily="-107" charset="-128"/>
              </a:defRPr>
            </a:lvl1pPr>
          </a:lstStyle>
          <a:p>
            <a:pPr>
              <a:defRPr/>
            </a:pPr>
            <a:endParaRPr lang="en-US"/>
          </a:p>
        </p:txBody>
      </p:sp>
      <p:sp>
        <p:nvSpPr>
          <p:cNvPr id="19461" name="Rectangle 5">
            <a:extLst>
              <a:ext uri="{FF2B5EF4-FFF2-40B4-BE49-F238E27FC236}">
                <a16:creationId xmlns:a16="http://schemas.microsoft.com/office/drawing/2014/main" id="{C9C24A64-74D8-4E61-9369-AE070E9D36BE}"/>
              </a:ext>
            </a:extLst>
          </p:cNvPr>
          <p:cNvSpPr>
            <a:spLocks noGrp="1" noChangeArrowheads="1"/>
          </p:cNvSpPr>
          <p:nvPr>
            <p:ph type="sldNum" sz="quarter" idx="3"/>
          </p:nvPr>
        </p:nvSpPr>
        <p:spPr bwMode="auto">
          <a:xfrm>
            <a:off x="4144845" y="9121309"/>
            <a:ext cx="3170355" cy="479898"/>
          </a:xfrm>
          <a:prstGeom prst="rect">
            <a:avLst/>
          </a:prstGeom>
          <a:noFill/>
          <a:ln w="9525">
            <a:noFill/>
            <a:miter lim="800000"/>
            <a:headEnd/>
            <a:tailEnd/>
          </a:ln>
        </p:spPr>
        <p:txBody>
          <a:bodyPr vert="horz" wrap="square" lIns="96569" tIns="48286" rIns="96569" bIns="48286" numCol="1" anchor="b" anchorCtr="0" compatLnSpc="1">
            <a:prstTxWarp prst="textNoShape">
              <a:avLst/>
            </a:prstTxWarp>
          </a:bodyPr>
          <a:lstStyle>
            <a:lvl1pPr algn="r" defTabSz="964357">
              <a:defRPr sz="1200" smtClean="0"/>
            </a:lvl1pPr>
          </a:lstStyle>
          <a:p>
            <a:pPr>
              <a:defRPr/>
            </a:pPr>
            <a:fld id="{2FF00532-5D01-400C-BBAF-B11E11AE49DC}" type="slidenum">
              <a:rPr lang="en-US" altLang="en-US"/>
              <a:pPr>
                <a:defRPr/>
              </a:pPr>
              <a:t>‹#›</a:t>
            </a:fld>
            <a:endParaRPr lang="en-US"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a:extLst>
              <a:ext uri="{FF2B5EF4-FFF2-40B4-BE49-F238E27FC236}">
                <a16:creationId xmlns:a16="http://schemas.microsoft.com/office/drawing/2014/main" id="{AB7222B2-A704-4BD0-88F2-5C75E963CCA9}"/>
              </a:ext>
            </a:extLst>
          </p:cNvPr>
          <p:cNvSpPr>
            <a:spLocks noGrp="1" noChangeArrowheads="1"/>
          </p:cNvSpPr>
          <p:nvPr>
            <p:ph type="hdr" sz="quarter"/>
          </p:nvPr>
        </p:nvSpPr>
        <p:spPr bwMode="auto">
          <a:xfrm>
            <a:off x="6" y="0"/>
            <a:ext cx="3170357" cy="479899"/>
          </a:xfrm>
          <a:prstGeom prst="rect">
            <a:avLst/>
          </a:prstGeom>
          <a:noFill/>
          <a:ln w="9525">
            <a:noFill/>
            <a:miter lim="800000"/>
            <a:headEnd/>
            <a:tailEnd/>
          </a:ln>
        </p:spPr>
        <p:txBody>
          <a:bodyPr vert="horz" wrap="square" lIns="96569" tIns="48286" rIns="96569" bIns="48286" numCol="1" anchor="t" anchorCtr="0" compatLnSpc="1">
            <a:prstTxWarp prst="textNoShape">
              <a:avLst/>
            </a:prstTxWarp>
          </a:bodyPr>
          <a:lstStyle>
            <a:lvl1pPr defTabSz="965789" eaLnBrk="0" hangingPunct="0">
              <a:defRPr sz="1200">
                <a:latin typeface="Arial" pitchFamily="-107" charset="0"/>
                <a:ea typeface="ヒラギノ角ゴ Pro W3" pitchFamily="-107" charset="-128"/>
                <a:cs typeface="ヒラギノ角ゴ Pro W3" pitchFamily="-107" charset="-128"/>
              </a:defRPr>
            </a:lvl1pPr>
          </a:lstStyle>
          <a:p>
            <a:pPr>
              <a:defRPr/>
            </a:pPr>
            <a:endParaRPr lang="en-US"/>
          </a:p>
        </p:txBody>
      </p:sp>
      <p:sp>
        <p:nvSpPr>
          <p:cNvPr id="3075" name="Rectangle 3">
            <a:extLst>
              <a:ext uri="{FF2B5EF4-FFF2-40B4-BE49-F238E27FC236}">
                <a16:creationId xmlns:a16="http://schemas.microsoft.com/office/drawing/2014/main" id="{9B9023D8-CC05-4F76-AF10-87AA877FF368}"/>
              </a:ext>
            </a:extLst>
          </p:cNvPr>
          <p:cNvSpPr>
            <a:spLocks noGrp="1" noChangeArrowheads="1"/>
          </p:cNvSpPr>
          <p:nvPr>
            <p:ph type="dt" idx="1"/>
          </p:nvPr>
        </p:nvSpPr>
        <p:spPr bwMode="auto">
          <a:xfrm>
            <a:off x="4144845" y="0"/>
            <a:ext cx="3170355" cy="479899"/>
          </a:xfrm>
          <a:prstGeom prst="rect">
            <a:avLst/>
          </a:prstGeom>
          <a:noFill/>
          <a:ln w="9525">
            <a:noFill/>
            <a:miter lim="800000"/>
            <a:headEnd/>
            <a:tailEnd/>
          </a:ln>
        </p:spPr>
        <p:txBody>
          <a:bodyPr vert="horz" wrap="square" lIns="96569" tIns="48286" rIns="96569" bIns="48286" numCol="1" anchor="t" anchorCtr="0" compatLnSpc="1">
            <a:prstTxWarp prst="textNoShape">
              <a:avLst/>
            </a:prstTxWarp>
          </a:bodyPr>
          <a:lstStyle>
            <a:lvl1pPr algn="r" defTabSz="965789" eaLnBrk="0" hangingPunct="0">
              <a:defRPr sz="1200">
                <a:latin typeface="Arial" pitchFamily="-107" charset="0"/>
                <a:ea typeface="ヒラギノ角ゴ Pro W3" pitchFamily="-107" charset="-128"/>
                <a:cs typeface="ヒラギノ角ゴ Pro W3" pitchFamily="-107" charset="-128"/>
              </a:defRPr>
            </a:lvl1pPr>
          </a:lstStyle>
          <a:p>
            <a:pPr>
              <a:defRPr/>
            </a:pPr>
            <a:endParaRPr lang="en-US"/>
          </a:p>
        </p:txBody>
      </p:sp>
      <p:sp>
        <p:nvSpPr>
          <p:cNvPr id="18436" name="Rectangle 4">
            <a:extLst>
              <a:ext uri="{FF2B5EF4-FFF2-40B4-BE49-F238E27FC236}">
                <a16:creationId xmlns:a16="http://schemas.microsoft.com/office/drawing/2014/main" id="{99C88F85-4EFD-4BCE-9737-464C7C5CF043}"/>
              </a:ext>
            </a:extLst>
          </p:cNvPr>
          <p:cNvSpPr>
            <a:spLocks noGrp="1" noRot="1" noChangeAspect="1" noChangeArrowheads="1" noTextEdit="1"/>
          </p:cNvSpPr>
          <p:nvPr>
            <p:ph type="sldImg" idx="2"/>
          </p:nvPr>
        </p:nvSpPr>
        <p:spPr bwMode="auto">
          <a:xfrm>
            <a:off x="1257300" y="719138"/>
            <a:ext cx="4800600" cy="36004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7" name="Rectangle 5">
            <a:extLst>
              <a:ext uri="{FF2B5EF4-FFF2-40B4-BE49-F238E27FC236}">
                <a16:creationId xmlns:a16="http://schemas.microsoft.com/office/drawing/2014/main" id="{1517B729-6F0B-406B-838F-1850E7AE9F39}"/>
              </a:ext>
            </a:extLst>
          </p:cNvPr>
          <p:cNvSpPr>
            <a:spLocks noGrp="1" noChangeArrowheads="1"/>
          </p:cNvSpPr>
          <p:nvPr>
            <p:ph type="body" sz="quarter" idx="3"/>
          </p:nvPr>
        </p:nvSpPr>
        <p:spPr bwMode="auto">
          <a:xfrm>
            <a:off x="976129" y="4561465"/>
            <a:ext cx="5362954" cy="4320702"/>
          </a:xfrm>
          <a:prstGeom prst="rect">
            <a:avLst/>
          </a:prstGeom>
          <a:noFill/>
          <a:ln w="9525">
            <a:noFill/>
            <a:miter lim="800000"/>
            <a:headEnd/>
            <a:tailEnd/>
          </a:ln>
        </p:spPr>
        <p:txBody>
          <a:bodyPr vert="horz" wrap="square" lIns="96569" tIns="48286" rIns="96569" bIns="48286"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3078" name="Rectangle 6">
            <a:extLst>
              <a:ext uri="{FF2B5EF4-FFF2-40B4-BE49-F238E27FC236}">
                <a16:creationId xmlns:a16="http://schemas.microsoft.com/office/drawing/2014/main" id="{53E3AE6B-68FD-4A56-8537-D340429821A4}"/>
              </a:ext>
            </a:extLst>
          </p:cNvPr>
          <p:cNvSpPr>
            <a:spLocks noGrp="1" noChangeArrowheads="1"/>
          </p:cNvSpPr>
          <p:nvPr>
            <p:ph type="ftr" sz="quarter" idx="4"/>
          </p:nvPr>
        </p:nvSpPr>
        <p:spPr bwMode="auto">
          <a:xfrm>
            <a:off x="6" y="9121309"/>
            <a:ext cx="3170357" cy="479898"/>
          </a:xfrm>
          <a:prstGeom prst="rect">
            <a:avLst/>
          </a:prstGeom>
          <a:noFill/>
          <a:ln w="9525">
            <a:noFill/>
            <a:miter lim="800000"/>
            <a:headEnd/>
            <a:tailEnd/>
          </a:ln>
        </p:spPr>
        <p:txBody>
          <a:bodyPr vert="horz" wrap="square" lIns="96569" tIns="48286" rIns="96569" bIns="48286" numCol="1" anchor="b" anchorCtr="0" compatLnSpc="1">
            <a:prstTxWarp prst="textNoShape">
              <a:avLst/>
            </a:prstTxWarp>
          </a:bodyPr>
          <a:lstStyle>
            <a:lvl1pPr defTabSz="965789" eaLnBrk="0" hangingPunct="0">
              <a:defRPr sz="1200">
                <a:latin typeface="Arial" pitchFamily="-107" charset="0"/>
                <a:ea typeface="ヒラギノ角ゴ Pro W3" pitchFamily="-107" charset="-128"/>
                <a:cs typeface="ヒラギノ角ゴ Pro W3" pitchFamily="-107" charset="-128"/>
              </a:defRPr>
            </a:lvl1pPr>
          </a:lstStyle>
          <a:p>
            <a:pPr>
              <a:defRPr/>
            </a:pPr>
            <a:endParaRPr lang="en-US"/>
          </a:p>
        </p:txBody>
      </p:sp>
      <p:sp>
        <p:nvSpPr>
          <p:cNvPr id="3079" name="Rectangle 7">
            <a:extLst>
              <a:ext uri="{FF2B5EF4-FFF2-40B4-BE49-F238E27FC236}">
                <a16:creationId xmlns:a16="http://schemas.microsoft.com/office/drawing/2014/main" id="{A7CF98A6-D604-47ED-812C-7F56A4AE3688}"/>
              </a:ext>
            </a:extLst>
          </p:cNvPr>
          <p:cNvSpPr>
            <a:spLocks noGrp="1" noChangeArrowheads="1"/>
          </p:cNvSpPr>
          <p:nvPr>
            <p:ph type="sldNum" sz="quarter" idx="5"/>
          </p:nvPr>
        </p:nvSpPr>
        <p:spPr bwMode="auto">
          <a:xfrm>
            <a:off x="4144845" y="9121309"/>
            <a:ext cx="3170355" cy="479898"/>
          </a:xfrm>
          <a:prstGeom prst="rect">
            <a:avLst/>
          </a:prstGeom>
          <a:noFill/>
          <a:ln w="9525">
            <a:noFill/>
            <a:miter lim="800000"/>
            <a:headEnd/>
            <a:tailEnd/>
          </a:ln>
        </p:spPr>
        <p:txBody>
          <a:bodyPr vert="horz" wrap="square" lIns="96569" tIns="48286" rIns="96569" bIns="48286" numCol="1" anchor="b" anchorCtr="0" compatLnSpc="1">
            <a:prstTxWarp prst="textNoShape">
              <a:avLst/>
            </a:prstTxWarp>
          </a:bodyPr>
          <a:lstStyle>
            <a:lvl1pPr algn="r" defTabSz="964357">
              <a:defRPr sz="1200" smtClean="0"/>
            </a:lvl1pPr>
          </a:lstStyle>
          <a:p>
            <a:pPr>
              <a:defRPr/>
            </a:pPr>
            <a:fld id="{0699CD90-7011-4F8C-B91F-615C3A8C6FF5}"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itchFamily="-107" charset="0"/>
        <a:ea typeface="ヒラギノ角ゴ Pro W3" pitchFamily="-107" charset="-128"/>
        <a:cs typeface="ヒラギノ角ゴ Pro W3" pitchFamily="-107" charset="-128"/>
      </a:defRPr>
    </a:lvl1pPr>
    <a:lvl2pPr marL="457200" algn="l" rtl="0" eaLnBrk="0" fontAlgn="base" hangingPunct="0">
      <a:spcBef>
        <a:spcPct val="30000"/>
      </a:spcBef>
      <a:spcAft>
        <a:spcPct val="0"/>
      </a:spcAft>
      <a:defRPr sz="1200" kern="1200">
        <a:solidFill>
          <a:schemeClr val="tx1"/>
        </a:solidFill>
        <a:latin typeface="Arial" pitchFamily="-107" charset="0"/>
        <a:ea typeface="ヒラギノ角ゴ Pro W3" pitchFamily="-107" charset="-128"/>
        <a:cs typeface="ヒラギノ角ゴ Pro W3" pitchFamily="-107" charset="-128"/>
      </a:defRPr>
    </a:lvl2pPr>
    <a:lvl3pPr marL="914400" algn="l" rtl="0" eaLnBrk="0" fontAlgn="base" hangingPunct="0">
      <a:spcBef>
        <a:spcPct val="30000"/>
      </a:spcBef>
      <a:spcAft>
        <a:spcPct val="0"/>
      </a:spcAft>
      <a:defRPr sz="1200" kern="1200">
        <a:solidFill>
          <a:schemeClr val="tx1"/>
        </a:solidFill>
        <a:latin typeface="Arial" pitchFamily="-107" charset="0"/>
        <a:ea typeface="ヒラギノ角ゴ Pro W3" pitchFamily="-107" charset="-128"/>
        <a:cs typeface="ヒラギノ角ゴ Pro W3" pitchFamily="-107" charset="-128"/>
      </a:defRPr>
    </a:lvl3pPr>
    <a:lvl4pPr marL="1371600" algn="l" rtl="0" eaLnBrk="0" fontAlgn="base" hangingPunct="0">
      <a:spcBef>
        <a:spcPct val="30000"/>
      </a:spcBef>
      <a:spcAft>
        <a:spcPct val="0"/>
      </a:spcAft>
      <a:defRPr sz="1200" kern="1200">
        <a:solidFill>
          <a:schemeClr val="tx1"/>
        </a:solidFill>
        <a:latin typeface="Arial" pitchFamily="-107" charset="0"/>
        <a:ea typeface="ヒラギノ角ゴ Pro W3" pitchFamily="-107" charset="-128"/>
        <a:cs typeface="ヒラギノ角ゴ Pro W3" pitchFamily="-107" charset="-128"/>
      </a:defRPr>
    </a:lvl4pPr>
    <a:lvl5pPr marL="1828800" algn="l" rtl="0" eaLnBrk="0" fontAlgn="base" hangingPunct="0">
      <a:spcBef>
        <a:spcPct val="30000"/>
      </a:spcBef>
      <a:spcAft>
        <a:spcPct val="0"/>
      </a:spcAft>
      <a:defRPr sz="1200" kern="1200">
        <a:solidFill>
          <a:schemeClr val="tx1"/>
        </a:solidFill>
        <a:latin typeface="Arial" pitchFamily="-107" charset="0"/>
        <a:ea typeface="ヒラギノ角ゴ Pro W3" pitchFamily="-107" charset="-128"/>
        <a:cs typeface="ヒラギノ角ゴ Pro W3" pitchFamily="-107" charset="-128"/>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slide" Target="../slides/slide12.xml"/><Relationship Id="rId2" Type="http://schemas.openxmlformats.org/officeDocument/2006/relationships/notesMaster" Target="../notesMasters/notesMaster1.xml"/><Relationship Id="rId1" Type="http://schemas.openxmlformats.org/officeDocument/2006/relationships/vmlDrawing" Target="../drawings/vmlDrawing1.vml"/><Relationship Id="rId5" Type="http://schemas.openxmlformats.org/officeDocument/2006/relationships/image" Target="../media/image13.emf"/><Relationship Id="rId4" Type="http://schemas.openxmlformats.org/officeDocument/2006/relationships/package" Target="../embeddings/Microsoft_PowerPoint_Slide.sldx"/></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976129" y="4561465"/>
            <a:ext cx="5362954" cy="3600450"/>
          </a:xfrm>
        </p:spPr>
        <p:txBody>
          <a:bodyPr/>
          <a:lstStyle/>
          <a:p>
            <a:pPr>
              <a:spcBef>
                <a:spcPts val="0"/>
              </a:spcBef>
            </a:pPr>
            <a:r>
              <a:rPr lang="en-US" altLang="en-US" dirty="0">
                <a:latin typeface="Arial" panose="020B0604020202020204" pitchFamily="34" charset="0"/>
                <a:ea typeface="ヒラギノ角ゴ Pro W3" charset="-128"/>
              </a:rPr>
              <a:t>Good morning!   Thank you  </a:t>
            </a:r>
          </a:p>
          <a:p>
            <a:pPr>
              <a:spcBef>
                <a:spcPts val="0"/>
              </a:spcBef>
            </a:pPr>
            <a:endParaRPr lang="en-US" altLang="en-US" dirty="0">
              <a:latin typeface="Arial" panose="020B0604020202020204" pitchFamily="34" charset="0"/>
              <a:ea typeface="ヒラギノ角ゴ Pro W3" charset="-128"/>
            </a:endParaRPr>
          </a:p>
          <a:p>
            <a:pPr>
              <a:spcBef>
                <a:spcPts val="0"/>
              </a:spcBef>
            </a:pPr>
            <a:r>
              <a:rPr lang="en-US" altLang="en-US" dirty="0">
                <a:latin typeface="Arial" panose="020B0604020202020204" pitchFamily="34" charset="0"/>
                <a:ea typeface="ヒラギノ角ゴ Pro W3" charset="-128"/>
              </a:rPr>
              <a:t>Info about human trafficking, Rotary’s Initiative to end it, and ideas for how your club can be involved. </a:t>
            </a:r>
          </a:p>
          <a:p>
            <a:pPr>
              <a:spcBef>
                <a:spcPts val="0"/>
              </a:spcBef>
            </a:pPr>
            <a:endParaRPr lang="en-US" altLang="en-US" dirty="0">
              <a:latin typeface="Arial" panose="020B0604020202020204" pitchFamily="34" charset="0"/>
              <a:ea typeface="ヒラギノ角ゴ Pro W3" charset="-128"/>
            </a:endParaRPr>
          </a:p>
          <a:p>
            <a:pPr>
              <a:spcBef>
                <a:spcPts val="0"/>
              </a:spcBef>
            </a:pPr>
            <a:r>
              <a:rPr lang="en-US" altLang="en-US" dirty="0">
                <a:latin typeface="Arial" panose="020B0604020202020204" pitchFamily="34" charset="0"/>
                <a:ea typeface="ヒラギノ角ゴ Pro W3" charset="-128"/>
              </a:rPr>
              <a:t>Not just MN anymore   Now all three Districts in MN have committed to this initiative for at least 3 years  That’s MN, ND, western Wisconsin and parts of Ontario, Canada!  So, we’re actually international now!</a:t>
            </a:r>
          </a:p>
          <a:p>
            <a:pPr>
              <a:spcBef>
                <a:spcPts val="0"/>
              </a:spcBef>
            </a:pPr>
            <a:endParaRPr lang="en-US" altLang="en-US" dirty="0">
              <a:latin typeface="Arial" panose="020B0604020202020204" pitchFamily="34" charset="0"/>
              <a:ea typeface="ヒラギノ角ゴ Pro W3" charset="-128"/>
            </a:endParaRPr>
          </a:p>
          <a:p>
            <a:pPr>
              <a:spcBef>
                <a:spcPts val="0"/>
              </a:spcBef>
            </a:pPr>
            <a:r>
              <a:rPr lang="en-US" altLang="en-US" dirty="0">
                <a:latin typeface="Arial" panose="020B0604020202020204" pitchFamily="34" charset="0"/>
                <a:ea typeface="ヒラギノ角ゴ Pro W3" charset="-128"/>
              </a:rPr>
              <a:t>RI has identified HUMAN SLAVERY as one of next big global initiatives to address</a:t>
            </a:r>
          </a:p>
          <a:p>
            <a:pPr>
              <a:spcBef>
                <a:spcPts val="0"/>
              </a:spcBef>
            </a:pPr>
            <a:endParaRPr lang="en-US" altLang="en-US" dirty="0">
              <a:latin typeface="Arial" panose="020B0604020202020204" pitchFamily="34" charset="0"/>
              <a:ea typeface="ヒラギノ角ゴ Pro W3" charset="-128"/>
            </a:endParaRPr>
          </a:p>
          <a:p>
            <a:pPr>
              <a:spcBef>
                <a:spcPts val="0"/>
              </a:spcBef>
            </a:pPr>
            <a:r>
              <a:rPr lang="en-US" altLang="en-US" dirty="0">
                <a:latin typeface="Arial" panose="020B0604020202020204" pitchFamily="34" charset="0"/>
                <a:ea typeface="ヒラギノ角ゴ Pro W3" charset="-128"/>
              </a:rPr>
              <a:t>And we really hope that every club will get involved. And it starts here today with all of you!</a:t>
            </a:r>
          </a:p>
          <a:p>
            <a:endParaRPr lang="en-US" altLang="en-US" dirty="0">
              <a:latin typeface="Arial" panose="020B0604020202020204" pitchFamily="34" charset="0"/>
              <a:ea typeface="ヒラギノ角ゴ Pro W3" charset="-128"/>
            </a:endParaRPr>
          </a:p>
          <a:p>
            <a:endParaRPr lang="en-US" dirty="0"/>
          </a:p>
        </p:txBody>
      </p:sp>
      <p:sp>
        <p:nvSpPr>
          <p:cNvPr id="4" name="Slide Number Placeholder 3"/>
          <p:cNvSpPr>
            <a:spLocks noGrp="1"/>
          </p:cNvSpPr>
          <p:nvPr>
            <p:ph type="sldNum" sz="quarter" idx="5"/>
          </p:nvPr>
        </p:nvSpPr>
        <p:spPr/>
        <p:txBody>
          <a:bodyPr/>
          <a:lstStyle/>
          <a:p>
            <a:pPr>
              <a:defRPr/>
            </a:pPr>
            <a:fld id="{0699CD90-7011-4F8C-B91F-615C3A8C6FF5}" type="slidenum">
              <a:rPr lang="en-US" altLang="en-US" smtClean="0"/>
              <a:pPr>
                <a:defRPr/>
              </a:pPr>
              <a:t>1</a:t>
            </a:fld>
            <a:endParaRPr lang="en-US" altLang="en-US"/>
          </a:p>
        </p:txBody>
      </p:sp>
    </p:spTree>
    <p:extLst>
      <p:ext uri="{BB962C8B-B14F-4D97-AF65-F5344CB8AC3E}">
        <p14:creationId xmlns:p14="http://schemas.microsoft.com/office/powerpoint/2010/main" val="101217281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a:extLst>
              <a:ext uri="{FF2B5EF4-FFF2-40B4-BE49-F238E27FC236}">
                <a16:creationId xmlns:a16="http://schemas.microsoft.com/office/drawing/2014/main" id="{61ED003C-BEB8-4B49-AEC2-7465B93650CE}"/>
              </a:ext>
            </a:extLst>
          </p:cNvPr>
          <p:cNvSpPr>
            <a:spLocks noGrp="1" noRot="1" noChangeAspect="1" noChangeArrowheads="1" noTextEdit="1"/>
          </p:cNvSpPr>
          <p:nvPr>
            <p:ph type="sldImg"/>
          </p:nvPr>
        </p:nvSpPr>
        <p:spPr>
          <a:xfrm>
            <a:off x="1227138" y="581025"/>
            <a:ext cx="4802187" cy="3600450"/>
          </a:xfrm>
          <a:ln/>
        </p:spPr>
      </p:sp>
      <p:sp>
        <p:nvSpPr>
          <p:cNvPr id="29699" name="Notes Placeholder 2">
            <a:extLst>
              <a:ext uri="{FF2B5EF4-FFF2-40B4-BE49-F238E27FC236}">
                <a16:creationId xmlns:a16="http://schemas.microsoft.com/office/drawing/2014/main" id="{F7BE1652-AE45-4D4F-938B-05B8F22DE9AA}"/>
              </a:ext>
            </a:extLst>
          </p:cNvPr>
          <p:cNvSpPr>
            <a:spLocks noGrp="1"/>
          </p:cNvSpPr>
          <p:nvPr>
            <p:ph type="body" idx="1"/>
          </p:nvPr>
        </p:nvSpPr>
        <p:spPr>
          <a:xfrm>
            <a:off x="743335" y="4690448"/>
            <a:ext cx="5907294" cy="3978524"/>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z="400" dirty="0">
              <a:latin typeface="+mn-lt"/>
              <a:ea typeface="ヒラギノ角ゴ Pro W3" charset="-128"/>
            </a:endParaRPr>
          </a:p>
          <a:p>
            <a:endParaRPr lang="en-US" altLang="en-US" sz="400" dirty="0">
              <a:latin typeface="+mn-lt"/>
              <a:ea typeface="ヒラギノ角ゴ Pro W3" charset="-128"/>
            </a:endParaRPr>
          </a:p>
          <a:p>
            <a:endParaRPr lang="en-US" altLang="en-US" dirty="0">
              <a:latin typeface="Arial" panose="020B0604020202020204" pitchFamily="34" charset="0"/>
              <a:ea typeface="ヒラギノ角ゴ Pro W3" charset="-128"/>
            </a:endParaRPr>
          </a:p>
        </p:txBody>
      </p:sp>
      <p:sp>
        <p:nvSpPr>
          <p:cNvPr id="29700" name="Slide Number Placeholder 3">
            <a:extLst>
              <a:ext uri="{FF2B5EF4-FFF2-40B4-BE49-F238E27FC236}">
                <a16:creationId xmlns:a16="http://schemas.microsoft.com/office/drawing/2014/main" id="{79D18743-92E1-4418-9539-B1AA4849E875}"/>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4357">
              <a:defRPr sz="2500">
                <a:solidFill>
                  <a:schemeClr val="tx1"/>
                </a:solidFill>
                <a:latin typeface="Arial" panose="020B0604020202020204" pitchFamily="34" charset="0"/>
                <a:ea typeface="ヒラギノ角ゴ Pro W3" charset="-128"/>
              </a:defRPr>
            </a:lvl1pPr>
            <a:lvl2pPr marL="767249" indent="-294846" defTabSz="964357">
              <a:defRPr sz="2500">
                <a:solidFill>
                  <a:schemeClr val="tx1"/>
                </a:solidFill>
                <a:latin typeface="Arial" panose="020B0604020202020204" pitchFamily="34" charset="0"/>
                <a:ea typeface="ヒラギノ角ゴ Pro W3" charset="-128"/>
              </a:defRPr>
            </a:lvl2pPr>
            <a:lvl3pPr marL="1182640" indent="-236203" defTabSz="964357">
              <a:defRPr sz="2500">
                <a:solidFill>
                  <a:schemeClr val="tx1"/>
                </a:solidFill>
                <a:latin typeface="Arial" panose="020B0604020202020204" pitchFamily="34" charset="0"/>
                <a:ea typeface="ヒラギノ角ゴ Pro W3" charset="-128"/>
              </a:defRPr>
            </a:lvl3pPr>
            <a:lvl4pPr marL="1656673" indent="-236203" defTabSz="964357">
              <a:defRPr sz="2500">
                <a:solidFill>
                  <a:schemeClr val="tx1"/>
                </a:solidFill>
                <a:latin typeface="Arial" panose="020B0604020202020204" pitchFamily="34" charset="0"/>
                <a:ea typeface="ヒラギノ角ゴ Pro W3" charset="-128"/>
              </a:defRPr>
            </a:lvl4pPr>
            <a:lvl5pPr marL="2130705" indent="-236203" defTabSz="964357">
              <a:defRPr sz="2500">
                <a:solidFill>
                  <a:schemeClr val="tx1"/>
                </a:solidFill>
                <a:latin typeface="Arial" panose="020B0604020202020204" pitchFamily="34" charset="0"/>
                <a:ea typeface="ヒラギノ角ゴ Pro W3" charset="-128"/>
              </a:defRPr>
            </a:lvl5pPr>
            <a:lvl6pPr marL="2599853" indent="-236203" defTabSz="964357" eaLnBrk="0" fontAlgn="base" hangingPunct="0">
              <a:spcBef>
                <a:spcPct val="0"/>
              </a:spcBef>
              <a:spcAft>
                <a:spcPct val="0"/>
              </a:spcAft>
              <a:defRPr sz="2500">
                <a:solidFill>
                  <a:schemeClr val="tx1"/>
                </a:solidFill>
                <a:latin typeface="Arial" panose="020B0604020202020204" pitchFamily="34" charset="0"/>
                <a:ea typeface="ヒラギノ角ゴ Pro W3" charset="-128"/>
              </a:defRPr>
            </a:lvl6pPr>
            <a:lvl7pPr marL="3068999" indent="-236203" defTabSz="964357" eaLnBrk="0" fontAlgn="base" hangingPunct="0">
              <a:spcBef>
                <a:spcPct val="0"/>
              </a:spcBef>
              <a:spcAft>
                <a:spcPct val="0"/>
              </a:spcAft>
              <a:defRPr sz="2500">
                <a:solidFill>
                  <a:schemeClr val="tx1"/>
                </a:solidFill>
                <a:latin typeface="Arial" panose="020B0604020202020204" pitchFamily="34" charset="0"/>
                <a:ea typeface="ヒラギノ角ゴ Pro W3" charset="-128"/>
              </a:defRPr>
            </a:lvl7pPr>
            <a:lvl8pPr marL="3538145" indent="-236203" defTabSz="964357" eaLnBrk="0" fontAlgn="base" hangingPunct="0">
              <a:spcBef>
                <a:spcPct val="0"/>
              </a:spcBef>
              <a:spcAft>
                <a:spcPct val="0"/>
              </a:spcAft>
              <a:defRPr sz="2500">
                <a:solidFill>
                  <a:schemeClr val="tx1"/>
                </a:solidFill>
                <a:latin typeface="Arial" panose="020B0604020202020204" pitchFamily="34" charset="0"/>
                <a:ea typeface="ヒラギノ角ゴ Pro W3" charset="-128"/>
              </a:defRPr>
            </a:lvl8pPr>
            <a:lvl9pPr marL="4007293" indent="-236203" defTabSz="964357" eaLnBrk="0" fontAlgn="base" hangingPunct="0">
              <a:spcBef>
                <a:spcPct val="0"/>
              </a:spcBef>
              <a:spcAft>
                <a:spcPct val="0"/>
              </a:spcAft>
              <a:defRPr sz="2500">
                <a:solidFill>
                  <a:schemeClr val="tx1"/>
                </a:solidFill>
                <a:latin typeface="Arial" panose="020B0604020202020204" pitchFamily="34" charset="0"/>
                <a:ea typeface="ヒラギノ角ゴ Pro W3" charset="-128"/>
              </a:defRPr>
            </a:lvl9pPr>
          </a:lstStyle>
          <a:p>
            <a:fld id="{DE267088-FB50-42A0-9656-F62876182C78}" type="slidenum">
              <a:rPr lang="en-US" altLang="en-US" sz="1200"/>
              <a:pPr/>
              <a:t>10</a:t>
            </a:fld>
            <a:endParaRPr lang="en-US" altLang="en-US" sz="1200"/>
          </a:p>
        </p:txBody>
      </p:sp>
    </p:spTree>
    <p:extLst>
      <p:ext uri="{BB962C8B-B14F-4D97-AF65-F5344CB8AC3E}">
        <p14:creationId xmlns:p14="http://schemas.microsoft.com/office/powerpoint/2010/main" val="243702641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507042" y="4549143"/>
            <a:ext cx="6458642" cy="4236493"/>
          </a:xfrm>
        </p:spPr>
        <p:txBody>
          <a:bodyPr/>
          <a:lstStyle/>
          <a:p>
            <a:r>
              <a:rPr lang="en-US" altLang="en-US" sz="1300" dirty="0">
                <a:latin typeface="Arial" panose="020B0604020202020204" pitchFamily="34" charset="0"/>
                <a:ea typeface="ヒラギノ角ゴ Pro W3" charset="-128"/>
              </a:rPr>
              <a:t>While some are kidnapped and taken violently, most victims are just vulnerable kids. Victims of human trafficking come from all backgrounds. Every single demographic is at risk. </a:t>
            </a:r>
            <a:r>
              <a:rPr lang="en-US" sz="1300" dirty="0"/>
              <a:t>Traffickers prey on anyone vulnerable for any reason. Whatever will make them easier to recruit, manipulate, and control. </a:t>
            </a:r>
            <a:endParaRPr lang="en-US" altLang="en-US" sz="600" dirty="0">
              <a:latin typeface="Arial" panose="020B0604020202020204" pitchFamily="34" charset="0"/>
              <a:ea typeface="ヒラギノ角ゴ Pro W3" charset="-128"/>
            </a:endParaRPr>
          </a:p>
          <a:p>
            <a:r>
              <a:rPr lang="en-US" altLang="en-US" sz="1300" dirty="0">
                <a:latin typeface="Arial" panose="020B0604020202020204" pitchFamily="34" charset="0"/>
                <a:ea typeface="ヒラギノ角ゴ Pro W3" charset="-128"/>
              </a:rPr>
              <a:t>They prey on the desperation of people in poverty, offering false promises of jobs. In some cases they even coerce a family to sell one child so they can take care of the rest of their family.</a:t>
            </a:r>
          </a:p>
          <a:p>
            <a:endParaRPr lang="en-US" altLang="en-US" sz="800" dirty="0">
              <a:latin typeface="Arial" panose="020B0604020202020204" pitchFamily="34" charset="0"/>
              <a:ea typeface="ヒラギノ角ゴ Pro W3" charset="-128"/>
            </a:endParaRPr>
          </a:p>
          <a:p>
            <a:r>
              <a:rPr lang="en-US" altLang="en-US" sz="1300" dirty="0">
                <a:latin typeface="Arial" panose="020B0604020202020204" pitchFamily="34" charset="0"/>
                <a:ea typeface="ヒラギノ角ゴ Pro W3" charset="-128"/>
              </a:rPr>
              <a:t>Children and youth in foster care and group homes have the highest rate of child sex trafficking in the US.  And </a:t>
            </a:r>
            <a:r>
              <a:rPr lang="en-US" altLang="en-US" sz="1300" b="1" dirty="0">
                <a:latin typeface="Arial" panose="020B0604020202020204" pitchFamily="34" charset="0"/>
                <a:ea typeface="ヒラギノ角ゴ Pro W3" charset="-128"/>
              </a:rPr>
              <a:t>r</a:t>
            </a:r>
            <a:r>
              <a:rPr lang="en-US" altLang="en-US" sz="1300" dirty="0">
                <a:latin typeface="Arial" panose="020B0604020202020204" pitchFamily="34" charset="0"/>
                <a:ea typeface="ヒラギノ角ゴ Pro W3" charset="-128"/>
              </a:rPr>
              <a:t>unaway and homeless youth are also at high risk. In one study, nearly half of youth who engaged in commercial sex activity, said they did it because they did not have a place to stay. </a:t>
            </a:r>
          </a:p>
          <a:p>
            <a:endParaRPr lang="en-US" altLang="en-US" sz="800" dirty="0">
              <a:latin typeface="Arial" panose="020B0604020202020204" pitchFamily="34" charset="0"/>
              <a:ea typeface="ヒラギノ角ゴ Pro W3" charset="-128"/>
            </a:endParaRPr>
          </a:p>
          <a:p>
            <a:r>
              <a:rPr lang="en-US" altLang="en-US" sz="1300" dirty="0">
                <a:latin typeface="Arial" panose="020B0604020202020204" pitchFamily="34" charset="0"/>
                <a:ea typeface="ヒラギノ角ゴ Pro W3" charset="-128"/>
              </a:rPr>
              <a:t>But it’s important to note that young teenage girls may be at risk of being recruited simply by virtue of their normal maturation process: wanting to take risks, needing independence, feeling misunderstood, seeking romantic relationships, low self-esteem, and an enormous need for acceptance – This is normal, but makes young teens very susceptible to the recruitment tactics of traffickers and pimps.</a:t>
            </a:r>
          </a:p>
          <a:p>
            <a:endParaRPr lang="en-US" altLang="en-US" sz="500" dirty="0">
              <a:latin typeface="Arial" panose="020B0604020202020204" pitchFamily="34" charset="0"/>
              <a:ea typeface="ヒラギノ角ゴ Pro W3" charset="-128"/>
            </a:endParaRPr>
          </a:p>
        </p:txBody>
      </p:sp>
      <p:sp>
        <p:nvSpPr>
          <p:cNvPr id="4" name="Slide Number Placeholder 3"/>
          <p:cNvSpPr>
            <a:spLocks noGrp="1"/>
          </p:cNvSpPr>
          <p:nvPr>
            <p:ph type="sldNum" sz="quarter" idx="10"/>
          </p:nvPr>
        </p:nvSpPr>
        <p:spPr/>
        <p:txBody>
          <a:bodyPr/>
          <a:lstStyle/>
          <a:p>
            <a:pPr>
              <a:defRPr/>
            </a:pPr>
            <a:fld id="{0699CD90-7011-4F8C-B91F-615C3A8C6FF5}" type="slidenum">
              <a:rPr lang="en-US" altLang="en-US" smtClean="0"/>
              <a:pPr>
                <a:defRPr/>
              </a:pPr>
              <a:t>11</a:t>
            </a:fld>
            <a:endParaRPr lang="en-US" altLang="en-US" dirty="0"/>
          </a:p>
        </p:txBody>
      </p:sp>
    </p:spTree>
    <p:extLst>
      <p:ext uri="{BB962C8B-B14F-4D97-AF65-F5344CB8AC3E}">
        <p14:creationId xmlns:p14="http://schemas.microsoft.com/office/powerpoint/2010/main" val="286912397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Notes Placeholder">
            <a:extLst>
              <a:ext uri="{FF2B5EF4-FFF2-40B4-BE49-F238E27FC236}">
                <a16:creationId xmlns:a16="http://schemas.microsoft.com/office/drawing/2014/main" id="{51F4A2A5-A438-483A-A1DE-BBB5798EB7A4}"/>
              </a:ext>
            </a:extLst>
          </p:cNvPr>
          <p:cNvSpPr>
            <a:spLocks noGrp="1"/>
          </p:cNvSpPr>
          <p:nvPr>
            <p:ph type="body" idx="1"/>
          </p:nvPr>
        </p:nvSpPr>
        <p:spPr>
          <a:xfrm>
            <a:off x="743335" y="4644325"/>
            <a:ext cx="5907294" cy="458253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z="1300" dirty="0">
                <a:latin typeface="Arial" panose="020B0604020202020204" pitchFamily="34" charset="0"/>
                <a:ea typeface="ヒラギノ角ゴ Pro W3" charset="-128"/>
              </a:rPr>
              <a:t>Most adults who are prostituted were first sold for sex before the age of 18.         </a:t>
            </a:r>
          </a:p>
          <a:p>
            <a:endParaRPr lang="en-US" altLang="en-US" sz="1300" dirty="0">
              <a:latin typeface="Arial" panose="020B0604020202020204" pitchFamily="34" charset="0"/>
              <a:ea typeface="ヒラギノ角ゴ Pro W3" charset="-128"/>
            </a:endParaRPr>
          </a:p>
          <a:p>
            <a:r>
              <a:rPr lang="en-US" altLang="en-US" sz="1300" dirty="0">
                <a:latin typeface="Arial" panose="020B0604020202020204" pitchFamily="34" charset="0"/>
                <a:ea typeface="ヒラギノ角ゴ Pro W3" charset="-128"/>
              </a:rPr>
              <a:t>The average age of first being sold into trafficking is 11-14.    And that’s the average!  Which means that many thousands of victims of sex trafficking are even younger.  </a:t>
            </a:r>
          </a:p>
          <a:p>
            <a:endParaRPr lang="en-US" altLang="en-US" sz="800" dirty="0">
              <a:latin typeface="Arial" panose="020B0604020202020204" pitchFamily="34" charset="0"/>
              <a:ea typeface="ヒラギノ角ゴ Pro W3" charset="-128"/>
            </a:endParaRPr>
          </a:p>
          <a:p>
            <a:r>
              <a:rPr lang="en-US" altLang="en-US" sz="1300" dirty="0">
                <a:latin typeface="Arial" panose="020B0604020202020204" pitchFamily="34" charset="0"/>
                <a:ea typeface="ヒラギノ角ゴ Pro W3" charset="-128"/>
              </a:rPr>
              <a:t>Anyone have a daughter or grandchild, niece or neighbor who is 11 or 12?  Story about my niece, </a:t>
            </a:r>
          </a:p>
          <a:p>
            <a:endParaRPr lang="en-US" altLang="en-US" sz="800" dirty="0">
              <a:latin typeface="Arial" panose="020B0604020202020204" pitchFamily="34" charset="0"/>
              <a:ea typeface="ヒラギノ角ゴ Pro W3" charset="-128"/>
            </a:endParaRPr>
          </a:p>
          <a:p>
            <a:r>
              <a:rPr lang="en-US" altLang="en-US" sz="1300" dirty="0">
                <a:latin typeface="Arial" panose="020B0604020202020204" pitchFamily="34" charset="0"/>
                <a:ea typeface="ヒラギノ角ゴ Pro W3" charset="-128"/>
              </a:rPr>
              <a:t>Recent story: Survivor who escaped her traffickers after 20 years. She was kidnapped and trafficked at 9. .  . Moved around Southeast Asia, until her trafficker brought her back to Minnesota where she escaped. </a:t>
            </a:r>
          </a:p>
          <a:p>
            <a:endParaRPr lang="en-US" altLang="en-US" sz="800" dirty="0">
              <a:latin typeface="Arial" panose="020B0604020202020204" pitchFamily="34" charset="0"/>
              <a:ea typeface="ヒラギノ角ゴ Pro W3" charset="-128"/>
            </a:endParaRPr>
          </a:p>
          <a:p>
            <a:r>
              <a:rPr lang="en-US" altLang="en-US" sz="1300" dirty="0">
                <a:latin typeface="Arial" panose="020B0604020202020204" pitchFamily="34" charset="0"/>
                <a:ea typeface="ヒラギノ角ゴ Pro W3" charset="-128"/>
              </a:rPr>
              <a:t>But most don’t escape.  The odds are 1 in 100.    (Into Freedom)</a:t>
            </a:r>
          </a:p>
          <a:p>
            <a:endParaRPr lang="en-US" altLang="en-US" sz="800" dirty="0">
              <a:latin typeface="Arial" panose="020B0604020202020204" pitchFamily="34" charset="0"/>
              <a:ea typeface="ヒラギノ角ゴ Pro W3" charset="-128"/>
            </a:endParaRPr>
          </a:p>
          <a:p>
            <a:r>
              <a:rPr lang="en-US" altLang="en-US" sz="1300" dirty="0">
                <a:latin typeface="Arial" panose="020B0604020202020204" pitchFamily="34" charset="0"/>
                <a:ea typeface="ヒラギノ角ゴ Pro W3" charset="-128"/>
              </a:rPr>
              <a:t>And, if not rescued, the average victim dies within 7 years (from attacks, abuse, HIV or other diseases, overdose or suicide)</a:t>
            </a:r>
          </a:p>
          <a:p>
            <a:endParaRPr lang="en-US" altLang="en-US" sz="800" dirty="0">
              <a:latin typeface="Arial" panose="020B0604020202020204" pitchFamily="34" charset="0"/>
              <a:ea typeface="ヒラギノ角ゴ Pro W3" charset="-128"/>
            </a:endParaRPr>
          </a:p>
          <a:p>
            <a:r>
              <a:rPr lang="en-US" altLang="en-US" sz="1300" dirty="0">
                <a:latin typeface="Arial" panose="020B0604020202020204" pitchFamily="34" charset="0"/>
                <a:ea typeface="ヒラギノ角ゴ Pro W3" charset="-128"/>
              </a:rPr>
              <a:t>(The average victim of HT is raped over 6,000 times.)     (Into Freedom)</a:t>
            </a:r>
          </a:p>
          <a:p>
            <a:endParaRPr lang="en-US" altLang="en-US" dirty="0">
              <a:latin typeface="Arial" panose="020B0604020202020204" pitchFamily="34" charset="0"/>
              <a:ea typeface="ヒラギノ角ゴ Pro W3" charset="-128"/>
            </a:endParaRPr>
          </a:p>
          <a:p>
            <a:endParaRPr lang="en-US" altLang="en-US" dirty="0">
              <a:latin typeface="Arial" panose="020B0604020202020204" pitchFamily="34" charset="0"/>
              <a:ea typeface="ヒラギノ角ゴ Pro W3" charset="-128"/>
            </a:endParaRPr>
          </a:p>
        </p:txBody>
      </p:sp>
      <p:graphicFrame>
        <p:nvGraphicFramePr>
          <p:cNvPr id="2" name="Object 1">
            <a:extLst>
              <a:ext uri="{FF2B5EF4-FFF2-40B4-BE49-F238E27FC236}">
                <a16:creationId xmlns:a16="http://schemas.microsoft.com/office/drawing/2014/main" id="{95516E56-B4EF-45EE-92E5-01EA714E8CE5}"/>
              </a:ext>
            </a:extLst>
          </p:cNvPr>
          <p:cNvGraphicFramePr>
            <a:graphicFrameLocks noChangeAspect="1"/>
          </p:cNvGraphicFramePr>
          <p:nvPr>
            <p:extLst>
              <p:ext uri="{D42A27DB-BD31-4B8C-83A1-F6EECF244321}">
                <p14:modId xmlns:p14="http://schemas.microsoft.com/office/powerpoint/2010/main" val="1773565569"/>
              </p:ext>
            </p:extLst>
          </p:nvPr>
        </p:nvGraphicFramePr>
        <p:xfrm>
          <a:off x="1295502" y="1362533"/>
          <a:ext cx="4094903" cy="3046417"/>
        </p:xfrm>
        <a:graphic>
          <a:graphicData uri="http://schemas.openxmlformats.org/presentationml/2006/ole">
            <mc:AlternateContent xmlns:mc="http://schemas.openxmlformats.org/markup-compatibility/2006">
              <mc:Choice xmlns:v="urn:schemas-microsoft-com:vml" Requires="v">
                <p:oleObj spid="_x0000_s1026" name="Slide" r:id="rId4" imgW="4570544" imgH="3427517" progId="PowerPoint.Slide.12">
                  <p:embed/>
                </p:oleObj>
              </mc:Choice>
              <mc:Fallback>
                <p:oleObj name="Slide" r:id="rId4" imgW="4570544" imgH="3427517" progId="PowerPoint.Slide.12">
                  <p:embed/>
                  <p:pic>
                    <p:nvPicPr>
                      <p:cNvPr id="2" name="Object 1">
                        <a:extLst>
                          <a:ext uri="{FF2B5EF4-FFF2-40B4-BE49-F238E27FC236}">
                            <a16:creationId xmlns:a16="http://schemas.microsoft.com/office/drawing/2014/main" id="{95516E56-B4EF-45EE-92E5-01EA714E8CE5}"/>
                          </a:ext>
                        </a:extLst>
                      </p:cNvPr>
                      <p:cNvPicPr/>
                      <p:nvPr/>
                    </p:nvPicPr>
                    <p:blipFill>
                      <a:blip r:embed="rId5"/>
                      <a:stretch>
                        <a:fillRect/>
                      </a:stretch>
                    </p:blipFill>
                    <p:spPr>
                      <a:xfrm>
                        <a:off x="1295502" y="1362533"/>
                        <a:ext cx="4094903" cy="3046417"/>
                      </a:xfrm>
                      <a:prstGeom prst="rect">
                        <a:avLst/>
                      </a:prstGeom>
                    </p:spPr>
                  </p:pic>
                </p:oleObj>
              </mc:Fallback>
            </mc:AlternateContent>
          </a:graphicData>
        </a:graphic>
      </p:graphicFrame>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822101" y="4561465"/>
            <a:ext cx="5986056" cy="4559840"/>
          </a:xfrm>
        </p:spPr>
        <p:txBody>
          <a:bodyPr/>
          <a:lstStyle/>
          <a:p>
            <a:r>
              <a:rPr lang="en-US" sz="1400" dirty="0"/>
              <a:t>How does it happen? </a:t>
            </a:r>
          </a:p>
          <a:p>
            <a:r>
              <a:rPr lang="en-US" sz="1400" dirty="0"/>
              <a:t>Victims are recruited at schools,  malls,  parties,  bus stops,  social hangouts – but mostly online and via social media.   </a:t>
            </a:r>
            <a:endParaRPr lang="en-US" sz="800" dirty="0"/>
          </a:p>
          <a:p>
            <a:pPr lvl="0">
              <a:defRPr/>
            </a:pPr>
            <a:r>
              <a:rPr lang="en-US" sz="1400" dirty="0"/>
              <a:t>Traffickers use a variety of recruitment and enticement tactics to manipulate and control their victims. Goes like this: online, a trafficker poses as a young men or teen, strikes up relationship with young girl via social media. Then he convinces her to meet, acts as her boyfriend, buys her things – clothes, jewelry, maybe drugs. He promises money or a better life. </a:t>
            </a:r>
            <a:endParaRPr lang="en-US" sz="400" dirty="0"/>
          </a:p>
          <a:p>
            <a:pPr lvl="0">
              <a:defRPr/>
            </a:pPr>
            <a:r>
              <a:rPr lang="en-US" sz="1400" dirty="0"/>
              <a:t>The trafficker develops a relationship in order to develop trust, dependence and allegiance, making their victims even more vulnerable. Sometimes it’s just the attention that lures them in – being told you’re beautiful, being treated as an adult.  For some who don’t have any experience with a positive relationship or family situation, the trafficker is the first person to show them that kind of attention. </a:t>
            </a:r>
          </a:p>
          <a:p>
            <a:endParaRPr lang="en-US" sz="800" dirty="0"/>
          </a:p>
          <a:p>
            <a:r>
              <a:rPr lang="en-US" sz="1400" dirty="0"/>
              <a:t>Then eventually he coerces her to do this just once because they need the money. Or he tells his victim “if you loved me, you would do this.” </a:t>
            </a:r>
          </a:p>
          <a:p>
            <a:endParaRPr lang="en-US" dirty="0"/>
          </a:p>
        </p:txBody>
      </p:sp>
      <p:sp>
        <p:nvSpPr>
          <p:cNvPr id="4" name="Slide Number Placeholder 3"/>
          <p:cNvSpPr>
            <a:spLocks noGrp="1"/>
          </p:cNvSpPr>
          <p:nvPr>
            <p:ph type="sldNum" sz="quarter" idx="5"/>
          </p:nvPr>
        </p:nvSpPr>
        <p:spPr/>
        <p:txBody>
          <a:bodyPr/>
          <a:lstStyle/>
          <a:p>
            <a:pPr>
              <a:defRPr/>
            </a:pPr>
            <a:fld id="{0699CD90-7011-4F8C-B91F-615C3A8C6FF5}" type="slidenum">
              <a:rPr lang="en-US" altLang="en-US" smtClean="0"/>
              <a:pPr>
                <a:defRPr/>
              </a:pPr>
              <a:t>13</a:t>
            </a:fld>
            <a:endParaRPr lang="en-US" altLang="en-US"/>
          </a:p>
        </p:txBody>
      </p:sp>
    </p:spTree>
    <p:extLst>
      <p:ext uri="{BB962C8B-B14F-4D97-AF65-F5344CB8AC3E}">
        <p14:creationId xmlns:p14="http://schemas.microsoft.com/office/powerpoint/2010/main" val="414564344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a:extLst>
              <a:ext uri="{FF2B5EF4-FFF2-40B4-BE49-F238E27FC236}">
                <a16:creationId xmlns:a16="http://schemas.microsoft.com/office/drawing/2014/main" id="{61ED003C-BEB8-4B49-AEC2-7465B93650CE}"/>
              </a:ext>
            </a:extLst>
          </p:cNvPr>
          <p:cNvSpPr>
            <a:spLocks noGrp="1" noRot="1" noChangeAspect="1" noChangeArrowheads="1" noTextEdit="1"/>
          </p:cNvSpPr>
          <p:nvPr>
            <p:ph type="sldImg"/>
          </p:nvPr>
        </p:nvSpPr>
        <p:spPr>
          <a:xfrm>
            <a:off x="1227138" y="581025"/>
            <a:ext cx="4802187" cy="3600450"/>
          </a:xfrm>
          <a:ln/>
        </p:spPr>
      </p:sp>
      <p:sp>
        <p:nvSpPr>
          <p:cNvPr id="29699" name="Notes Placeholder 2">
            <a:extLst>
              <a:ext uri="{FF2B5EF4-FFF2-40B4-BE49-F238E27FC236}">
                <a16:creationId xmlns:a16="http://schemas.microsoft.com/office/drawing/2014/main" id="{F7BE1652-AE45-4D4F-938B-05B8F22DE9AA}"/>
              </a:ext>
            </a:extLst>
          </p:cNvPr>
          <p:cNvSpPr>
            <a:spLocks noGrp="1"/>
          </p:cNvSpPr>
          <p:nvPr>
            <p:ph type="body" idx="1"/>
          </p:nvPr>
        </p:nvSpPr>
        <p:spPr>
          <a:xfrm>
            <a:off x="743335" y="4690448"/>
            <a:ext cx="5907294" cy="3978524"/>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800" dirty="0"/>
              <a:t>Similar to the victims, there is not a set list of characteristics that indicate if someone is a trafficker.  </a:t>
            </a:r>
          </a:p>
          <a:p>
            <a:endParaRPr lang="en-US" sz="800" dirty="0"/>
          </a:p>
          <a:p>
            <a:r>
              <a:rPr lang="en-US" sz="800" dirty="0"/>
              <a:t>A trafficker may be a U.S. Citizen or foreign national, male or female with a diverse economic background; a trafficker may be an adult or a minor.  Some traffickers have a background of being abused themselves.</a:t>
            </a:r>
          </a:p>
          <a:p>
            <a:endParaRPr lang="en-US" sz="800" dirty="0"/>
          </a:p>
          <a:p>
            <a:r>
              <a:rPr lang="en-US" sz="800" dirty="0"/>
              <a:t>Some traffickers are victims of human trafficking, who become secondary enforcers; this is where the trafficker has a former victim  become a lookout or a recruiter.  In pimp-controlled human trafficking instances, a pimp will have some of the victims, known as bottoms, as their secondary enforcers; while they are given special privileges, they may experience higher levels of abuse.</a:t>
            </a:r>
          </a:p>
          <a:p>
            <a:endParaRPr lang="en-US" sz="800" dirty="0"/>
          </a:p>
          <a:p>
            <a:r>
              <a:rPr lang="en-US" sz="800" dirty="0"/>
              <a:t>A trafficker is any individual who is looking to profit from exploiting youth.</a:t>
            </a:r>
          </a:p>
          <a:p>
            <a:endParaRPr lang="en-US" altLang="en-US" sz="400" dirty="0">
              <a:latin typeface="+mn-lt"/>
              <a:ea typeface="ヒラギノ角ゴ Pro W3" charset="-128"/>
            </a:endParaRPr>
          </a:p>
          <a:p>
            <a:endParaRPr lang="en-US" altLang="en-US" dirty="0">
              <a:latin typeface="Arial" panose="020B0604020202020204" pitchFamily="34" charset="0"/>
              <a:ea typeface="ヒラギノ角ゴ Pro W3" charset="-128"/>
            </a:endParaRPr>
          </a:p>
        </p:txBody>
      </p:sp>
      <p:sp>
        <p:nvSpPr>
          <p:cNvPr id="29700" name="Slide Number Placeholder 3">
            <a:extLst>
              <a:ext uri="{FF2B5EF4-FFF2-40B4-BE49-F238E27FC236}">
                <a16:creationId xmlns:a16="http://schemas.microsoft.com/office/drawing/2014/main" id="{79D18743-92E1-4418-9539-B1AA4849E875}"/>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4357">
              <a:defRPr sz="2500">
                <a:solidFill>
                  <a:schemeClr val="tx1"/>
                </a:solidFill>
                <a:latin typeface="Arial" panose="020B0604020202020204" pitchFamily="34" charset="0"/>
                <a:ea typeface="ヒラギノ角ゴ Pro W3" charset="-128"/>
              </a:defRPr>
            </a:lvl1pPr>
            <a:lvl2pPr marL="767249" indent="-294846" defTabSz="964357">
              <a:defRPr sz="2500">
                <a:solidFill>
                  <a:schemeClr val="tx1"/>
                </a:solidFill>
                <a:latin typeface="Arial" panose="020B0604020202020204" pitchFamily="34" charset="0"/>
                <a:ea typeface="ヒラギノ角ゴ Pro W3" charset="-128"/>
              </a:defRPr>
            </a:lvl2pPr>
            <a:lvl3pPr marL="1182640" indent="-236203" defTabSz="964357">
              <a:defRPr sz="2500">
                <a:solidFill>
                  <a:schemeClr val="tx1"/>
                </a:solidFill>
                <a:latin typeface="Arial" panose="020B0604020202020204" pitchFamily="34" charset="0"/>
                <a:ea typeface="ヒラギノ角ゴ Pro W3" charset="-128"/>
              </a:defRPr>
            </a:lvl3pPr>
            <a:lvl4pPr marL="1656673" indent="-236203" defTabSz="964357">
              <a:defRPr sz="2500">
                <a:solidFill>
                  <a:schemeClr val="tx1"/>
                </a:solidFill>
                <a:latin typeface="Arial" panose="020B0604020202020204" pitchFamily="34" charset="0"/>
                <a:ea typeface="ヒラギノ角ゴ Pro W3" charset="-128"/>
              </a:defRPr>
            </a:lvl4pPr>
            <a:lvl5pPr marL="2130705" indent="-236203" defTabSz="964357">
              <a:defRPr sz="2500">
                <a:solidFill>
                  <a:schemeClr val="tx1"/>
                </a:solidFill>
                <a:latin typeface="Arial" panose="020B0604020202020204" pitchFamily="34" charset="0"/>
                <a:ea typeface="ヒラギノ角ゴ Pro W3" charset="-128"/>
              </a:defRPr>
            </a:lvl5pPr>
            <a:lvl6pPr marL="2599853" indent="-236203" defTabSz="964357" eaLnBrk="0" fontAlgn="base" hangingPunct="0">
              <a:spcBef>
                <a:spcPct val="0"/>
              </a:spcBef>
              <a:spcAft>
                <a:spcPct val="0"/>
              </a:spcAft>
              <a:defRPr sz="2500">
                <a:solidFill>
                  <a:schemeClr val="tx1"/>
                </a:solidFill>
                <a:latin typeface="Arial" panose="020B0604020202020204" pitchFamily="34" charset="0"/>
                <a:ea typeface="ヒラギノ角ゴ Pro W3" charset="-128"/>
              </a:defRPr>
            </a:lvl6pPr>
            <a:lvl7pPr marL="3068999" indent="-236203" defTabSz="964357" eaLnBrk="0" fontAlgn="base" hangingPunct="0">
              <a:spcBef>
                <a:spcPct val="0"/>
              </a:spcBef>
              <a:spcAft>
                <a:spcPct val="0"/>
              </a:spcAft>
              <a:defRPr sz="2500">
                <a:solidFill>
                  <a:schemeClr val="tx1"/>
                </a:solidFill>
                <a:latin typeface="Arial" panose="020B0604020202020204" pitchFamily="34" charset="0"/>
                <a:ea typeface="ヒラギノ角ゴ Pro W3" charset="-128"/>
              </a:defRPr>
            </a:lvl7pPr>
            <a:lvl8pPr marL="3538145" indent="-236203" defTabSz="964357" eaLnBrk="0" fontAlgn="base" hangingPunct="0">
              <a:spcBef>
                <a:spcPct val="0"/>
              </a:spcBef>
              <a:spcAft>
                <a:spcPct val="0"/>
              </a:spcAft>
              <a:defRPr sz="2500">
                <a:solidFill>
                  <a:schemeClr val="tx1"/>
                </a:solidFill>
                <a:latin typeface="Arial" panose="020B0604020202020204" pitchFamily="34" charset="0"/>
                <a:ea typeface="ヒラギノ角ゴ Pro W3" charset="-128"/>
              </a:defRPr>
            </a:lvl8pPr>
            <a:lvl9pPr marL="4007293" indent="-236203" defTabSz="964357" eaLnBrk="0" fontAlgn="base" hangingPunct="0">
              <a:spcBef>
                <a:spcPct val="0"/>
              </a:spcBef>
              <a:spcAft>
                <a:spcPct val="0"/>
              </a:spcAft>
              <a:defRPr sz="2500">
                <a:solidFill>
                  <a:schemeClr val="tx1"/>
                </a:solidFill>
                <a:latin typeface="Arial" panose="020B0604020202020204" pitchFamily="34" charset="0"/>
                <a:ea typeface="ヒラギノ角ゴ Pro W3" charset="-128"/>
              </a:defRPr>
            </a:lvl9pPr>
          </a:lstStyle>
          <a:p>
            <a:fld id="{DE267088-FB50-42A0-9656-F62876182C78}" type="slidenum">
              <a:rPr lang="en-US" altLang="en-US" sz="1200"/>
              <a:pPr/>
              <a:t>14</a:t>
            </a:fld>
            <a:endParaRPr lang="en-US" altLang="en-US" sz="1200"/>
          </a:p>
        </p:txBody>
      </p:sp>
    </p:spTree>
    <p:extLst>
      <p:ext uri="{BB962C8B-B14F-4D97-AF65-F5344CB8AC3E}">
        <p14:creationId xmlns:p14="http://schemas.microsoft.com/office/powerpoint/2010/main" val="404633703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a:extLst>
              <a:ext uri="{FF2B5EF4-FFF2-40B4-BE49-F238E27FC236}">
                <a16:creationId xmlns:a16="http://schemas.microsoft.com/office/drawing/2014/main" id="{61ED003C-BEB8-4B49-AEC2-7465B93650CE}"/>
              </a:ext>
            </a:extLst>
          </p:cNvPr>
          <p:cNvSpPr>
            <a:spLocks noGrp="1" noRot="1" noChangeAspect="1" noChangeArrowheads="1" noTextEdit="1"/>
          </p:cNvSpPr>
          <p:nvPr>
            <p:ph type="sldImg"/>
          </p:nvPr>
        </p:nvSpPr>
        <p:spPr>
          <a:xfrm>
            <a:off x="1227138" y="581025"/>
            <a:ext cx="4802187" cy="3600450"/>
          </a:xfrm>
          <a:ln/>
        </p:spPr>
      </p:sp>
      <p:sp>
        <p:nvSpPr>
          <p:cNvPr id="29699" name="Notes Placeholder 2">
            <a:extLst>
              <a:ext uri="{FF2B5EF4-FFF2-40B4-BE49-F238E27FC236}">
                <a16:creationId xmlns:a16="http://schemas.microsoft.com/office/drawing/2014/main" id="{F7BE1652-AE45-4D4F-938B-05B8F22DE9AA}"/>
              </a:ext>
            </a:extLst>
          </p:cNvPr>
          <p:cNvSpPr>
            <a:spLocks noGrp="1"/>
          </p:cNvSpPr>
          <p:nvPr>
            <p:ph type="body" idx="1"/>
          </p:nvPr>
        </p:nvSpPr>
        <p:spPr>
          <a:xfrm>
            <a:off x="743335" y="4690448"/>
            <a:ext cx="5907294" cy="3978524"/>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z="400" dirty="0">
              <a:latin typeface="+mn-lt"/>
              <a:ea typeface="ヒラギノ角ゴ Pro W3" charset="-128"/>
            </a:endParaRPr>
          </a:p>
          <a:p>
            <a:pPr defTabSz="940714"/>
            <a:r>
              <a:rPr lang="en-US" dirty="0"/>
              <a:t>While many of the locations on the current</a:t>
            </a:r>
            <a:r>
              <a:rPr lang="en-US" baseline="0" dirty="0"/>
              <a:t> slide are where more vulnerable youth can be found, traffickers do frequent the mall and other locations where any youth can be found.</a:t>
            </a:r>
          </a:p>
          <a:p>
            <a:endParaRPr lang="en-US" altLang="en-US" dirty="0">
              <a:latin typeface="Arial" panose="020B0604020202020204" pitchFamily="34" charset="0"/>
              <a:ea typeface="ヒラギノ角ゴ Pro W3" charset="-128"/>
            </a:endParaRPr>
          </a:p>
        </p:txBody>
      </p:sp>
      <p:sp>
        <p:nvSpPr>
          <p:cNvPr id="29700" name="Slide Number Placeholder 3">
            <a:extLst>
              <a:ext uri="{FF2B5EF4-FFF2-40B4-BE49-F238E27FC236}">
                <a16:creationId xmlns:a16="http://schemas.microsoft.com/office/drawing/2014/main" id="{79D18743-92E1-4418-9539-B1AA4849E875}"/>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4357">
              <a:defRPr sz="2500">
                <a:solidFill>
                  <a:schemeClr val="tx1"/>
                </a:solidFill>
                <a:latin typeface="Arial" panose="020B0604020202020204" pitchFamily="34" charset="0"/>
                <a:ea typeface="ヒラギノ角ゴ Pro W3" charset="-128"/>
              </a:defRPr>
            </a:lvl1pPr>
            <a:lvl2pPr marL="767249" indent="-294846" defTabSz="964357">
              <a:defRPr sz="2500">
                <a:solidFill>
                  <a:schemeClr val="tx1"/>
                </a:solidFill>
                <a:latin typeface="Arial" panose="020B0604020202020204" pitchFamily="34" charset="0"/>
                <a:ea typeface="ヒラギノ角ゴ Pro W3" charset="-128"/>
              </a:defRPr>
            </a:lvl2pPr>
            <a:lvl3pPr marL="1182640" indent="-236203" defTabSz="964357">
              <a:defRPr sz="2500">
                <a:solidFill>
                  <a:schemeClr val="tx1"/>
                </a:solidFill>
                <a:latin typeface="Arial" panose="020B0604020202020204" pitchFamily="34" charset="0"/>
                <a:ea typeface="ヒラギノ角ゴ Pro W3" charset="-128"/>
              </a:defRPr>
            </a:lvl3pPr>
            <a:lvl4pPr marL="1656673" indent="-236203" defTabSz="964357">
              <a:defRPr sz="2500">
                <a:solidFill>
                  <a:schemeClr val="tx1"/>
                </a:solidFill>
                <a:latin typeface="Arial" panose="020B0604020202020204" pitchFamily="34" charset="0"/>
                <a:ea typeface="ヒラギノ角ゴ Pro W3" charset="-128"/>
              </a:defRPr>
            </a:lvl4pPr>
            <a:lvl5pPr marL="2130705" indent="-236203" defTabSz="964357">
              <a:defRPr sz="2500">
                <a:solidFill>
                  <a:schemeClr val="tx1"/>
                </a:solidFill>
                <a:latin typeface="Arial" panose="020B0604020202020204" pitchFamily="34" charset="0"/>
                <a:ea typeface="ヒラギノ角ゴ Pro W3" charset="-128"/>
              </a:defRPr>
            </a:lvl5pPr>
            <a:lvl6pPr marL="2599853" indent="-236203" defTabSz="964357" eaLnBrk="0" fontAlgn="base" hangingPunct="0">
              <a:spcBef>
                <a:spcPct val="0"/>
              </a:spcBef>
              <a:spcAft>
                <a:spcPct val="0"/>
              </a:spcAft>
              <a:defRPr sz="2500">
                <a:solidFill>
                  <a:schemeClr val="tx1"/>
                </a:solidFill>
                <a:latin typeface="Arial" panose="020B0604020202020204" pitchFamily="34" charset="0"/>
                <a:ea typeface="ヒラギノ角ゴ Pro W3" charset="-128"/>
              </a:defRPr>
            </a:lvl6pPr>
            <a:lvl7pPr marL="3068999" indent="-236203" defTabSz="964357" eaLnBrk="0" fontAlgn="base" hangingPunct="0">
              <a:spcBef>
                <a:spcPct val="0"/>
              </a:spcBef>
              <a:spcAft>
                <a:spcPct val="0"/>
              </a:spcAft>
              <a:defRPr sz="2500">
                <a:solidFill>
                  <a:schemeClr val="tx1"/>
                </a:solidFill>
                <a:latin typeface="Arial" panose="020B0604020202020204" pitchFamily="34" charset="0"/>
                <a:ea typeface="ヒラギノ角ゴ Pro W3" charset="-128"/>
              </a:defRPr>
            </a:lvl7pPr>
            <a:lvl8pPr marL="3538145" indent="-236203" defTabSz="964357" eaLnBrk="0" fontAlgn="base" hangingPunct="0">
              <a:spcBef>
                <a:spcPct val="0"/>
              </a:spcBef>
              <a:spcAft>
                <a:spcPct val="0"/>
              </a:spcAft>
              <a:defRPr sz="2500">
                <a:solidFill>
                  <a:schemeClr val="tx1"/>
                </a:solidFill>
                <a:latin typeface="Arial" panose="020B0604020202020204" pitchFamily="34" charset="0"/>
                <a:ea typeface="ヒラギノ角ゴ Pro W3" charset="-128"/>
              </a:defRPr>
            </a:lvl8pPr>
            <a:lvl9pPr marL="4007293" indent="-236203" defTabSz="964357" eaLnBrk="0" fontAlgn="base" hangingPunct="0">
              <a:spcBef>
                <a:spcPct val="0"/>
              </a:spcBef>
              <a:spcAft>
                <a:spcPct val="0"/>
              </a:spcAft>
              <a:defRPr sz="2500">
                <a:solidFill>
                  <a:schemeClr val="tx1"/>
                </a:solidFill>
                <a:latin typeface="Arial" panose="020B0604020202020204" pitchFamily="34" charset="0"/>
                <a:ea typeface="ヒラギノ角ゴ Pro W3" charset="-128"/>
              </a:defRPr>
            </a:lvl9pPr>
          </a:lstStyle>
          <a:p>
            <a:fld id="{DE267088-FB50-42A0-9656-F62876182C78}" type="slidenum">
              <a:rPr lang="en-US" altLang="en-US" sz="1200"/>
              <a:pPr/>
              <a:t>15</a:t>
            </a:fld>
            <a:endParaRPr lang="en-US" altLang="en-US" sz="1200"/>
          </a:p>
        </p:txBody>
      </p:sp>
    </p:spTree>
    <p:extLst>
      <p:ext uri="{BB962C8B-B14F-4D97-AF65-F5344CB8AC3E}">
        <p14:creationId xmlns:p14="http://schemas.microsoft.com/office/powerpoint/2010/main" val="225295069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507042" y="4566186"/>
            <a:ext cx="6182969" cy="4315494"/>
          </a:xfrm>
        </p:spPr>
        <p:txBody>
          <a:bodyPr/>
          <a:lstStyle/>
          <a:p>
            <a:r>
              <a:rPr lang="en-US" sz="1600" dirty="0">
                <a:latin typeface="+mn-lt"/>
              </a:rPr>
              <a:t> Or maybe he promises them jobs as dancers or models, but the dancing turns out to be at a strip club and the modeling turns into pornography. </a:t>
            </a:r>
          </a:p>
          <a:p>
            <a:endParaRPr lang="en-US" sz="500" dirty="0">
              <a:latin typeface="+mn-lt"/>
            </a:endParaRPr>
          </a:p>
          <a:p>
            <a:r>
              <a:rPr lang="en-US" sz="1600" dirty="0">
                <a:latin typeface="+mj-lt"/>
              </a:rPr>
              <a:t>Some trafficked victims don’t see themselves as victims. They have been manipulated to think their trafficker loves them. Often they lead a double life: at school during the day, home at night and sold for sex in between.  </a:t>
            </a:r>
            <a:endParaRPr lang="en-US" sz="800" dirty="0">
              <a:latin typeface="+mn-lt"/>
            </a:endParaRPr>
          </a:p>
          <a:p>
            <a:r>
              <a:rPr lang="en-US" sz="1600" dirty="0">
                <a:latin typeface="+mn-lt"/>
              </a:rPr>
              <a:t>But then, eventually, if a victim says she doesn’t want to do this anymore or tries to leave, the trafficker is likely to turn violent,  threaten blackmail or criminal consequences or harm to her family if she tries to leave. She may even be branded with tattoos.</a:t>
            </a:r>
          </a:p>
          <a:p>
            <a:endParaRPr lang="en-US" sz="800" dirty="0">
              <a:latin typeface="+mn-lt"/>
            </a:endParaRPr>
          </a:p>
          <a:p>
            <a:r>
              <a:rPr lang="en-US" sz="1600" dirty="0">
                <a:latin typeface="+mn-lt"/>
              </a:rPr>
              <a:t>Traffickers weld tremendous power over their victims, through seduction and manipulation. And they inflict irreparable harm, both physical and emotional. </a:t>
            </a:r>
          </a:p>
          <a:p>
            <a:endParaRPr lang="en-US" sz="1300" dirty="0"/>
          </a:p>
          <a:p>
            <a:endParaRPr lang="en-US" dirty="0"/>
          </a:p>
          <a:p>
            <a:endParaRPr lang="en-US" dirty="0"/>
          </a:p>
          <a:p>
            <a:endParaRPr lang="en-US" dirty="0"/>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pPr>
              <a:defRPr/>
            </a:pPr>
            <a:fld id="{0699CD90-7011-4F8C-B91F-615C3A8C6FF5}" type="slidenum">
              <a:rPr lang="en-US" altLang="en-US" smtClean="0"/>
              <a:pPr>
                <a:defRPr/>
              </a:pPr>
              <a:t>16</a:t>
            </a:fld>
            <a:endParaRPr lang="en-US" altLang="en-US"/>
          </a:p>
        </p:txBody>
      </p:sp>
    </p:spTree>
    <p:extLst>
      <p:ext uri="{BB962C8B-B14F-4D97-AF65-F5344CB8AC3E}">
        <p14:creationId xmlns:p14="http://schemas.microsoft.com/office/powerpoint/2010/main" val="401534811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19138"/>
            <a:ext cx="4800600" cy="3600450"/>
          </a:xfrm>
        </p:spPr>
      </p:sp>
      <p:sp>
        <p:nvSpPr>
          <p:cNvPr id="3" name="Notes Placeholder 2"/>
          <p:cNvSpPr>
            <a:spLocks noGrp="1"/>
          </p:cNvSpPr>
          <p:nvPr>
            <p:ph type="body" idx="1"/>
          </p:nvPr>
        </p:nvSpPr>
        <p:spPr>
          <a:xfrm>
            <a:off x="976129" y="4561464"/>
            <a:ext cx="5362954" cy="3911618"/>
          </a:xfrm>
        </p:spPr>
        <p:txBody>
          <a:bodyPr/>
          <a:lstStyle/>
          <a:p>
            <a:r>
              <a:rPr lang="en-US" dirty="0"/>
              <a:t>So, what are the red flags</a:t>
            </a:r>
            <a:r>
              <a:rPr lang="en-US" baseline="0" dirty="0"/>
              <a:t> that indicate that one of your friends may be a victim of human trafficking?</a:t>
            </a:r>
          </a:p>
          <a:p>
            <a:r>
              <a:rPr lang="en-US" baseline="0" dirty="0"/>
              <a:t>One indicator is when your friend seems to be giving you coached or rehearsed responses to questions you ask; you know your friends, you can tell when they are being truthful or not.  You friend may have signs of physical abuse, malnourishment and/or lack of health care. </a:t>
            </a:r>
            <a:r>
              <a:rPr lang="en-US" dirty="0"/>
              <a:t>Signs of violence: unexplained bruises, black eyes, cuts, or marks</a:t>
            </a:r>
          </a:p>
          <a:p>
            <a:r>
              <a:rPr lang="en-US" dirty="0"/>
              <a:t>Behaviors including fear, anxiety, depression, hyper vigilance, nervousness</a:t>
            </a:r>
          </a:p>
          <a:p>
            <a:r>
              <a:rPr lang="en-US" dirty="0"/>
              <a:t>Easily startled, agitated, or afraid</a:t>
            </a:r>
          </a:p>
          <a:p>
            <a:r>
              <a:rPr lang="en-US" dirty="0"/>
              <a:t>Unsure of where they are</a:t>
            </a:r>
          </a:p>
          <a:p>
            <a:r>
              <a:rPr lang="en-US" dirty="0"/>
              <a:t>Not in control of money or documents</a:t>
            </a:r>
          </a:p>
          <a:p>
            <a:r>
              <a:rPr lang="en-US" dirty="0"/>
              <a:t>Accompanied by older “boyfriend” / companion</a:t>
            </a:r>
          </a:p>
          <a:p>
            <a:r>
              <a:rPr lang="en-US" dirty="0"/>
              <a:t>Dressed to look older or inappropriately for the weather/situation</a:t>
            </a:r>
          </a:p>
          <a:p>
            <a:r>
              <a:rPr lang="en-US" dirty="0"/>
              <a:t>Name or symbol tattooed or branded on neck, chest, or arms</a:t>
            </a:r>
          </a:p>
          <a:p>
            <a:endParaRPr lang="en-US" dirty="0"/>
          </a:p>
          <a:p>
            <a:endParaRPr lang="en-US" dirty="0"/>
          </a:p>
        </p:txBody>
      </p:sp>
      <p:sp>
        <p:nvSpPr>
          <p:cNvPr id="4" name="Slide Number Placeholder 3"/>
          <p:cNvSpPr>
            <a:spLocks noGrp="1"/>
          </p:cNvSpPr>
          <p:nvPr>
            <p:ph type="sldNum" sz="quarter" idx="10"/>
          </p:nvPr>
        </p:nvSpPr>
        <p:spPr/>
        <p:txBody>
          <a:bodyPr/>
          <a:lstStyle/>
          <a:p>
            <a:pPr>
              <a:defRPr/>
            </a:pPr>
            <a:fld id="{0699CD90-7011-4F8C-B91F-615C3A8C6FF5}" type="slidenum">
              <a:rPr lang="en-US" altLang="en-US" smtClean="0"/>
              <a:pPr>
                <a:defRPr/>
              </a:pPr>
              <a:t>17</a:t>
            </a:fld>
            <a:endParaRPr lang="en-US" altLang="en-US"/>
          </a:p>
        </p:txBody>
      </p:sp>
    </p:spTree>
    <p:extLst>
      <p:ext uri="{BB962C8B-B14F-4D97-AF65-F5344CB8AC3E}">
        <p14:creationId xmlns:p14="http://schemas.microsoft.com/office/powerpoint/2010/main" val="421819802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507042" y="4566186"/>
            <a:ext cx="6182969" cy="4315494"/>
          </a:xfrm>
        </p:spPr>
        <p:txBody>
          <a:bodyPr/>
          <a:lstStyle/>
          <a:p>
            <a:pPr algn="l"/>
            <a:r>
              <a:rPr lang="en-US" b="0" i="0" dirty="0">
                <a:solidFill>
                  <a:srgbClr val="000000"/>
                </a:solidFill>
                <a:effectLst/>
                <a:latin typeface="Georgia" panose="02040502050405020303" pitchFamily="18" charset="0"/>
              </a:rPr>
              <a:t>Here's the full list of apps and their descriptions:</a:t>
            </a:r>
          </a:p>
          <a:p>
            <a:pPr algn="l"/>
            <a:r>
              <a:rPr lang="en-US" b="0" i="0" dirty="0">
                <a:solidFill>
                  <a:srgbClr val="000000"/>
                </a:solidFill>
                <a:effectLst/>
                <a:latin typeface="Georgia" panose="02040502050405020303" pitchFamily="18" charset="0"/>
              </a:rPr>
              <a:t>1) MEETME: A dating social media app that allows users to connect with people based on geographic proximity. App users are encouraged to meet in person.</a:t>
            </a:r>
          </a:p>
          <a:p>
            <a:pPr algn="l"/>
            <a:r>
              <a:rPr lang="en-US" b="0" i="0" dirty="0">
                <a:solidFill>
                  <a:srgbClr val="000000"/>
                </a:solidFill>
                <a:effectLst/>
                <a:latin typeface="Georgia" panose="02040502050405020303" pitchFamily="18" charset="0"/>
              </a:rPr>
              <a:t>2) WHATSAPP: Popular messaging app that allows users to send texts, photos, voicemails, and make calls and video chats.</a:t>
            </a:r>
          </a:p>
          <a:p>
            <a:pPr algn="l"/>
            <a:r>
              <a:rPr lang="en-US" b="0" i="0" dirty="0">
                <a:solidFill>
                  <a:srgbClr val="000000"/>
                </a:solidFill>
                <a:effectLst/>
                <a:latin typeface="Georgia" panose="02040502050405020303" pitchFamily="18" charset="0"/>
              </a:rPr>
              <a:t>3) BUMBLE: Similar to "Tinder." The dating app requires women to make the first contact. Kids have been known to create fake Bumble accounts that falsify their age</a:t>
            </a:r>
          </a:p>
          <a:p>
            <a:pPr algn="l"/>
            <a:r>
              <a:rPr lang="en-US" b="0" i="0" dirty="0">
                <a:solidFill>
                  <a:srgbClr val="000000"/>
                </a:solidFill>
                <a:effectLst/>
                <a:latin typeface="Georgia" panose="02040502050405020303" pitchFamily="18" charset="0"/>
              </a:rPr>
              <a:t>4) LIVE.ME: A live-streaming video app that uses geolocation to share videos so users can find out a broadcaster's exact location. Users can earn "</a:t>
            </a:r>
            <a:r>
              <a:rPr lang="en-US" b="0" i="0" dirty="0" err="1">
                <a:solidFill>
                  <a:srgbClr val="000000"/>
                </a:solidFill>
                <a:effectLst/>
                <a:latin typeface="Georgia" panose="02040502050405020303" pitchFamily="18" charset="0"/>
              </a:rPr>
              <a:t>cins</a:t>
            </a:r>
            <a:r>
              <a:rPr lang="en-US" b="0" i="0" dirty="0">
                <a:solidFill>
                  <a:srgbClr val="000000"/>
                </a:solidFill>
                <a:effectLst/>
                <a:latin typeface="Georgia" panose="02040502050405020303" pitchFamily="18" charset="0"/>
              </a:rPr>
              <a:t>" as a way to "pay" minors for photos.</a:t>
            </a:r>
          </a:p>
          <a:p>
            <a:pPr algn="l"/>
            <a:r>
              <a:rPr lang="en-US" b="0" i="0" dirty="0">
                <a:solidFill>
                  <a:srgbClr val="000000"/>
                </a:solidFill>
                <a:effectLst/>
                <a:latin typeface="Georgia" panose="02040502050405020303" pitchFamily="18" charset="0"/>
              </a:rPr>
              <a:t>5) ASK.FM: Known for cyberbullying. The app encourages users to allow anonymous people to ask them questions</a:t>
            </a:r>
          </a:p>
          <a:p>
            <a:pPr algn="l"/>
            <a:r>
              <a:rPr lang="en-US" b="0" i="0" dirty="0">
                <a:solidFill>
                  <a:srgbClr val="000000"/>
                </a:solidFill>
                <a:effectLst/>
                <a:latin typeface="Georgia" panose="02040502050405020303" pitchFamily="18" charset="0"/>
              </a:rPr>
              <a:t>6) GRINDR: A dating app geared towards the LGBT community. The app gives users options to chat, share photos, and meet up based on a phone's GPS.</a:t>
            </a:r>
          </a:p>
          <a:p>
            <a:pPr algn="l"/>
            <a:r>
              <a:rPr lang="en-US" b="0" i="0" dirty="0">
                <a:solidFill>
                  <a:srgbClr val="000000"/>
                </a:solidFill>
                <a:effectLst/>
                <a:latin typeface="Georgia" panose="02040502050405020303" pitchFamily="18" charset="0"/>
              </a:rPr>
              <a:t>7) TIKTOK: A new mobile device app popular with kids. It's used for creating and sharing short videos. With very limited privacy controls, users are vulnerable to cyber bullying and explicit content</a:t>
            </a:r>
          </a:p>
          <a:p>
            <a:pPr algn="l"/>
            <a:r>
              <a:rPr lang="en-US" b="0" i="0" dirty="0">
                <a:solidFill>
                  <a:srgbClr val="000000"/>
                </a:solidFill>
                <a:effectLst/>
                <a:latin typeface="Georgia" panose="02040502050405020303" pitchFamily="18" charset="0"/>
              </a:rPr>
              <a:t>8) SNAPCHAT: One of the most popular apps in recent years. While the app promises users can take a photo/video and it will disappear, new features, including "stories", allows users to view content for up to 24 hours. Snapchat also allows users to see your location.</a:t>
            </a:r>
          </a:p>
          <a:p>
            <a:pPr algn="l"/>
            <a:r>
              <a:rPr lang="en-US" b="0" i="0" dirty="0">
                <a:solidFill>
                  <a:srgbClr val="000000"/>
                </a:solidFill>
                <a:effectLst/>
                <a:latin typeface="Georgia" panose="02040502050405020303" pitchFamily="18" charset="0"/>
              </a:rPr>
              <a:t>9) HOLLA: A self-proclaimed "addicting" video chat app that allows users to meet people all over the world in just seconds. Reviewers say they have been confronted with racial slurs, explicit content and more.</a:t>
            </a:r>
          </a:p>
          <a:p>
            <a:pPr algn="l"/>
            <a:r>
              <a:rPr lang="en-US" b="0" i="0" dirty="0">
                <a:solidFill>
                  <a:srgbClr val="000000"/>
                </a:solidFill>
                <a:effectLst/>
                <a:latin typeface="Georgia" panose="02040502050405020303" pitchFamily="18" charset="0"/>
              </a:rPr>
              <a:t>10) CALCULATOR%: Only one of several secret apps used to hide photos, videos, files and browser history.</a:t>
            </a:r>
          </a:p>
          <a:p>
            <a:pPr algn="l"/>
            <a:r>
              <a:rPr lang="en-US" b="0" i="0" dirty="0">
                <a:solidFill>
                  <a:srgbClr val="000000"/>
                </a:solidFill>
                <a:effectLst/>
                <a:latin typeface="Georgia" panose="02040502050405020303" pitchFamily="18" charset="0"/>
              </a:rPr>
              <a:t>11) SKOUT: A location-based dating app and website. While users under 17 old are unable to share private photos, kids can easily create an account with an older age.</a:t>
            </a:r>
          </a:p>
          <a:p>
            <a:pPr algn="l"/>
            <a:r>
              <a:rPr lang="en-US" b="0" i="0" dirty="0">
                <a:solidFill>
                  <a:srgbClr val="000000"/>
                </a:solidFill>
                <a:effectLst/>
                <a:latin typeface="Georgia" panose="02040502050405020303" pitchFamily="18" charset="0"/>
              </a:rPr>
              <a:t>12) BADBOO: A dating and social networking app where users can chat, share photos and videos and connect based on location. While the app is intended for adults only, teens are known to create profiles.</a:t>
            </a:r>
          </a:p>
          <a:p>
            <a:pPr algn="l"/>
            <a:r>
              <a:rPr lang="en-US" b="0" i="0" dirty="0">
                <a:solidFill>
                  <a:srgbClr val="000000"/>
                </a:solidFill>
                <a:effectLst/>
                <a:latin typeface="Georgia" panose="02040502050405020303" pitchFamily="18" charset="0"/>
              </a:rPr>
              <a:t>13) KIK: Allows anyone to contact and direct message to your child. Kids can bypass traditional messaging features. KIK gives users unlimited access to anyone, anywhere, anytime.</a:t>
            </a:r>
          </a:p>
          <a:p>
            <a:pPr algn="l"/>
            <a:r>
              <a:rPr lang="en-US" b="0" i="0" dirty="0">
                <a:solidFill>
                  <a:srgbClr val="000000"/>
                </a:solidFill>
                <a:effectLst/>
                <a:latin typeface="Georgia" panose="02040502050405020303" pitchFamily="18" charset="0"/>
              </a:rPr>
              <a:t>14) WHISPER: An anonymous social network that promotes sharing secrets with strangers. It also reveals a user's location so people can meet up.</a:t>
            </a:r>
          </a:p>
          <a:p>
            <a:pPr algn="l"/>
            <a:r>
              <a:rPr lang="en-US" b="0" i="0" dirty="0">
                <a:solidFill>
                  <a:srgbClr val="000000"/>
                </a:solidFill>
                <a:effectLst/>
                <a:latin typeface="Georgia" panose="02040502050405020303" pitchFamily="18" charset="0"/>
              </a:rPr>
              <a:t>15) HOT OR NOT: Encourages users to rate your profile, check out people in their area and chat with strangers. The goal of the app is to hook up.</a:t>
            </a:r>
          </a:p>
          <a:p>
            <a:endParaRPr lang="en-US" dirty="0"/>
          </a:p>
          <a:p>
            <a:endParaRPr lang="en-US" dirty="0"/>
          </a:p>
          <a:p>
            <a:endParaRPr lang="en-US" dirty="0"/>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pPr>
              <a:defRPr/>
            </a:pPr>
            <a:fld id="{0699CD90-7011-4F8C-B91F-615C3A8C6FF5}" type="slidenum">
              <a:rPr lang="en-US" altLang="en-US" smtClean="0"/>
              <a:pPr>
                <a:defRPr/>
              </a:pPr>
              <a:t>18</a:t>
            </a:fld>
            <a:endParaRPr lang="en-US" altLang="en-US"/>
          </a:p>
        </p:txBody>
      </p:sp>
    </p:spTree>
    <p:extLst>
      <p:ext uri="{BB962C8B-B14F-4D97-AF65-F5344CB8AC3E}">
        <p14:creationId xmlns:p14="http://schemas.microsoft.com/office/powerpoint/2010/main" val="216110163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19138"/>
            <a:ext cx="4800600" cy="3600450"/>
          </a:xfrm>
        </p:spPr>
      </p:sp>
      <p:sp>
        <p:nvSpPr>
          <p:cNvPr id="3" name="Notes Placeholder 2"/>
          <p:cNvSpPr>
            <a:spLocks noGrp="1"/>
          </p:cNvSpPr>
          <p:nvPr>
            <p:ph type="body" idx="1"/>
          </p:nvPr>
        </p:nvSpPr>
        <p:spPr>
          <a:xfrm>
            <a:off x="976129" y="4561464"/>
            <a:ext cx="5362954" cy="3911618"/>
          </a:xfrm>
        </p:spPr>
        <p:txBody>
          <a:bodyPr/>
          <a:lstStyle/>
          <a:p>
            <a:pPr defTabSz="940629">
              <a:defRPr/>
            </a:pPr>
            <a:r>
              <a:rPr lang="en-US" baseline="0" dirty="0"/>
              <a:t>This slide shows why victims have a hard time identifying themselves as a victim.</a:t>
            </a:r>
          </a:p>
          <a:p>
            <a:pPr defTabSz="940629">
              <a:defRPr/>
            </a:pPr>
            <a:endParaRPr lang="en-US" dirty="0"/>
          </a:p>
          <a:p>
            <a:r>
              <a:rPr lang="en-US" dirty="0"/>
              <a:t>Even</a:t>
            </a:r>
            <a:r>
              <a:rPr lang="en-US" baseline="0" dirty="0"/>
              <a:t> though it appears that a victim may have many opportunities to leave a trafficking situation, the tactics that traffickers use to break a victim, as seen on the power and control wheel, makes it so that a victim feels that they are unable to ask for help or they may not even know that they can ask for help.  Overall, a victim has a hard time even self-identifying that he/she is a victim.  </a:t>
            </a:r>
          </a:p>
          <a:p>
            <a:endParaRPr lang="en-US" baseline="0" dirty="0"/>
          </a:p>
          <a:p>
            <a:r>
              <a:rPr lang="en-US" baseline="0" dirty="0"/>
              <a:t>Over time a victim will normalize the sex for survival purposes and so they can get through the abuse.  Often the victim will bond with the trafficker.  Once the trafficker has control over the victim through extreme abusive measures, the victim begins doubting themselves and will begin to believe the trafficker when he/she says they are the only person who cares about the victim.</a:t>
            </a:r>
          </a:p>
          <a:p>
            <a:endParaRPr lang="en-US" baseline="0" dirty="0"/>
          </a:p>
          <a:p>
            <a:r>
              <a:rPr lang="en-US" baseline="0" dirty="0"/>
              <a:t>Victims also have a hard time self identifying because they feel like no one will understand what they are going through and with juvenile arrests for prostitution and being treated like a criminal, the victim will begin blaming themselves.  The victim will have feelings of shame, hopelessness and then finally resign themselves to the life they have as a victim.  And if the trafficker takes the victims personal ID or documents, the victim if further lost.</a:t>
            </a:r>
          </a:p>
          <a:p>
            <a:endParaRPr lang="en-US" dirty="0"/>
          </a:p>
        </p:txBody>
      </p:sp>
      <p:sp>
        <p:nvSpPr>
          <p:cNvPr id="4" name="Slide Number Placeholder 3"/>
          <p:cNvSpPr>
            <a:spLocks noGrp="1"/>
          </p:cNvSpPr>
          <p:nvPr>
            <p:ph type="sldNum" sz="quarter" idx="10"/>
          </p:nvPr>
        </p:nvSpPr>
        <p:spPr/>
        <p:txBody>
          <a:bodyPr/>
          <a:lstStyle/>
          <a:p>
            <a:pPr>
              <a:defRPr/>
            </a:pPr>
            <a:fld id="{0699CD90-7011-4F8C-B91F-615C3A8C6FF5}" type="slidenum">
              <a:rPr lang="en-US" altLang="en-US" smtClean="0"/>
              <a:pPr>
                <a:defRPr/>
              </a:pPr>
              <a:t>19</a:t>
            </a:fld>
            <a:endParaRPr lang="en-US" altLang="en-US"/>
          </a:p>
        </p:txBody>
      </p:sp>
    </p:spTree>
    <p:extLst>
      <p:ext uri="{BB962C8B-B14F-4D97-AF65-F5344CB8AC3E}">
        <p14:creationId xmlns:p14="http://schemas.microsoft.com/office/powerpoint/2010/main" val="3031379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a:extLst>
              <a:ext uri="{FF2B5EF4-FFF2-40B4-BE49-F238E27FC236}">
                <a16:creationId xmlns:a16="http://schemas.microsoft.com/office/drawing/2014/main" id="{61ED003C-BEB8-4B49-AEC2-7465B93650CE}"/>
              </a:ext>
            </a:extLst>
          </p:cNvPr>
          <p:cNvSpPr>
            <a:spLocks noGrp="1" noRot="1" noChangeAspect="1" noChangeArrowheads="1" noTextEdit="1"/>
          </p:cNvSpPr>
          <p:nvPr>
            <p:ph type="sldImg"/>
          </p:nvPr>
        </p:nvSpPr>
        <p:spPr>
          <a:xfrm>
            <a:off x="1227138" y="581025"/>
            <a:ext cx="4802187" cy="3600450"/>
          </a:xfrm>
          <a:ln/>
        </p:spPr>
      </p:sp>
      <p:sp>
        <p:nvSpPr>
          <p:cNvPr id="29699" name="Notes Placeholder 2">
            <a:extLst>
              <a:ext uri="{FF2B5EF4-FFF2-40B4-BE49-F238E27FC236}">
                <a16:creationId xmlns:a16="http://schemas.microsoft.com/office/drawing/2014/main" id="{F7BE1652-AE45-4D4F-938B-05B8F22DE9AA}"/>
              </a:ext>
            </a:extLst>
          </p:cNvPr>
          <p:cNvSpPr>
            <a:spLocks noGrp="1"/>
          </p:cNvSpPr>
          <p:nvPr>
            <p:ph type="body" idx="1"/>
          </p:nvPr>
        </p:nvSpPr>
        <p:spPr>
          <a:xfrm>
            <a:off x="743335" y="4690448"/>
            <a:ext cx="5907294" cy="3978524"/>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t>This presentation will provide information about human trafficking, Rotary’s Initiative to end it, and ideas for how your club can be involved.</a:t>
            </a:r>
          </a:p>
          <a:p>
            <a:endParaRPr lang="en-US" altLang="en-US" dirty="0">
              <a:latin typeface="Arial" panose="020B0604020202020204" pitchFamily="34" charset="0"/>
              <a:ea typeface="ヒラギノ角ゴ Pro W3" charset="-128"/>
            </a:endParaRPr>
          </a:p>
        </p:txBody>
      </p:sp>
      <p:sp>
        <p:nvSpPr>
          <p:cNvPr id="29700" name="Slide Number Placeholder 3">
            <a:extLst>
              <a:ext uri="{FF2B5EF4-FFF2-40B4-BE49-F238E27FC236}">
                <a16:creationId xmlns:a16="http://schemas.microsoft.com/office/drawing/2014/main" id="{79D18743-92E1-4418-9539-B1AA4849E875}"/>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4357">
              <a:defRPr sz="2500">
                <a:solidFill>
                  <a:schemeClr val="tx1"/>
                </a:solidFill>
                <a:latin typeface="Arial" panose="020B0604020202020204" pitchFamily="34" charset="0"/>
                <a:ea typeface="ヒラギノ角ゴ Pro W3" charset="-128"/>
              </a:defRPr>
            </a:lvl1pPr>
            <a:lvl2pPr marL="767249" indent="-294846" defTabSz="964357">
              <a:defRPr sz="2500">
                <a:solidFill>
                  <a:schemeClr val="tx1"/>
                </a:solidFill>
                <a:latin typeface="Arial" panose="020B0604020202020204" pitchFamily="34" charset="0"/>
                <a:ea typeface="ヒラギノ角ゴ Pro W3" charset="-128"/>
              </a:defRPr>
            </a:lvl2pPr>
            <a:lvl3pPr marL="1182640" indent="-236203" defTabSz="964357">
              <a:defRPr sz="2500">
                <a:solidFill>
                  <a:schemeClr val="tx1"/>
                </a:solidFill>
                <a:latin typeface="Arial" panose="020B0604020202020204" pitchFamily="34" charset="0"/>
                <a:ea typeface="ヒラギノ角ゴ Pro W3" charset="-128"/>
              </a:defRPr>
            </a:lvl3pPr>
            <a:lvl4pPr marL="1656673" indent="-236203" defTabSz="964357">
              <a:defRPr sz="2500">
                <a:solidFill>
                  <a:schemeClr val="tx1"/>
                </a:solidFill>
                <a:latin typeface="Arial" panose="020B0604020202020204" pitchFamily="34" charset="0"/>
                <a:ea typeface="ヒラギノ角ゴ Pro W3" charset="-128"/>
              </a:defRPr>
            </a:lvl4pPr>
            <a:lvl5pPr marL="2130705" indent="-236203" defTabSz="964357">
              <a:defRPr sz="2500">
                <a:solidFill>
                  <a:schemeClr val="tx1"/>
                </a:solidFill>
                <a:latin typeface="Arial" panose="020B0604020202020204" pitchFamily="34" charset="0"/>
                <a:ea typeface="ヒラギノ角ゴ Pro W3" charset="-128"/>
              </a:defRPr>
            </a:lvl5pPr>
            <a:lvl6pPr marL="2599853" indent="-236203" defTabSz="964357" eaLnBrk="0" fontAlgn="base" hangingPunct="0">
              <a:spcBef>
                <a:spcPct val="0"/>
              </a:spcBef>
              <a:spcAft>
                <a:spcPct val="0"/>
              </a:spcAft>
              <a:defRPr sz="2500">
                <a:solidFill>
                  <a:schemeClr val="tx1"/>
                </a:solidFill>
                <a:latin typeface="Arial" panose="020B0604020202020204" pitchFamily="34" charset="0"/>
                <a:ea typeface="ヒラギノ角ゴ Pro W3" charset="-128"/>
              </a:defRPr>
            </a:lvl6pPr>
            <a:lvl7pPr marL="3068999" indent="-236203" defTabSz="964357" eaLnBrk="0" fontAlgn="base" hangingPunct="0">
              <a:spcBef>
                <a:spcPct val="0"/>
              </a:spcBef>
              <a:spcAft>
                <a:spcPct val="0"/>
              </a:spcAft>
              <a:defRPr sz="2500">
                <a:solidFill>
                  <a:schemeClr val="tx1"/>
                </a:solidFill>
                <a:latin typeface="Arial" panose="020B0604020202020204" pitchFamily="34" charset="0"/>
                <a:ea typeface="ヒラギノ角ゴ Pro W3" charset="-128"/>
              </a:defRPr>
            </a:lvl7pPr>
            <a:lvl8pPr marL="3538145" indent="-236203" defTabSz="964357" eaLnBrk="0" fontAlgn="base" hangingPunct="0">
              <a:spcBef>
                <a:spcPct val="0"/>
              </a:spcBef>
              <a:spcAft>
                <a:spcPct val="0"/>
              </a:spcAft>
              <a:defRPr sz="2500">
                <a:solidFill>
                  <a:schemeClr val="tx1"/>
                </a:solidFill>
                <a:latin typeface="Arial" panose="020B0604020202020204" pitchFamily="34" charset="0"/>
                <a:ea typeface="ヒラギノ角ゴ Pro W3" charset="-128"/>
              </a:defRPr>
            </a:lvl8pPr>
            <a:lvl9pPr marL="4007293" indent="-236203" defTabSz="964357" eaLnBrk="0" fontAlgn="base" hangingPunct="0">
              <a:spcBef>
                <a:spcPct val="0"/>
              </a:spcBef>
              <a:spcAft>
                <a:spcPct val="0"/>
              </a:spcAft>
              <a:defRPr sz="2500">
                <a:solidFill>
                  <a:schemeClr val="tx1"/>
                </a:solidFill>
                <a:latin typeface="Arial" panose="020B0604020202020204" pitchFamily="34" charset="0"/>
                <a:ea typeface="ヒラギノ角ゴ Pro W3" charset="-128"/>
              </a:defRPr>
            </a:lvl9pPr>
          </a:lstStyle>
          <a:p>
            <a:fld id="{DE267088-FB50-42A0-9656-F62876182C78}" type="slidenum">
              <a:rPr lang="en-US" altLang="en-US" sz="1200"/>
              <a:pPr/>
              <a:t>2</a:t>
            </a:fld>
            <a:endParaRPr lang="en-US" altLang="en-US" sz="120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19138"/>
            <a:ext cx="4800600" cy="3600450"/>
          </a:xfrm>
        </p:spPr>
      </p:sp>
      <p:sp>
        <p:nvSpPr>
          <p:cNvPr id="3" name="Notes Placeholder 2"/>
          <p:cNvSpPr>
            <a:spLocks noGrp="1"/>
          </p:cNvSpPr>
          <p:nvPr>
            <p:ph type="body" idx="1"/>
          </p:nvPr>
        </p:nvSpPr>
        <p:spPr>
          <a:xfrm>
            <a:off x="976129" y="4561464"/>
            <a:ext cx="5362954" cy="3911618"/>
          </a:xfrm>
        </p:spPr>
        <p:txBody>
          <a:bodyPr/>
          <a:lstStyle/>
          <a:p>
            <a:endParaRPr lang="en-US" dirty="0"/>
          </a:p>
        </p:txBody>
      </p:sp>
      <p:sp>
        <p:nvSpPr>
          <p:cNvPr id="4" name="Slide Number Placeholder 3"/>
          <p:cNvSpPr>
            <a:spLocks noGrp="1"/>
          </p:cNvSpPr>
          <p:nvPr>
            <p:ph type="sldNum" sz="quarter" idx="10"/>
          </p:nvPr>
        </p:nvSpPr>
        <p:spPr/>
        <p:txBody>
          <a:bodyPr/>
          <a:lstStyle/>
          <a:p>
            <a:pPr>
              <a:defRPr/>
            </a:pPr>
            <a:fld id="{0699CD90-7011-4F8C-B91F-615C3A8C6FF5}" type="slidenum">
              <a:rPr lang="en-US" altLang="en-US" smtClean="0"/>
              <a:pPr>
                <a:defRPr/>
              </a:pPr>
              <a:t>20</a:t>
            </a:fld>
            <a:endParaRPr lang="en-US" altLang="en-US"/>
          </a:p>
        </p:txBody>
      </p:sp>
    </p:spTree>
    <p:extLst>
      <p:ext uri="{BB962C8B-B14F-4D97-AF65-F5344CB8AC3E}">
        <p14:creationId xmlns:p14="http://schemas.microsoft.com/office/powerpoint/2010/main" val="113772646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19138"/>
            <a:ext cx="4800600" cy="3600450"/>
          </a:xfrm>
        </p:spPr>
      </p:sp>
      <p:sp>
        <p:nvSpPr>
          <p:cNvPr id="3" name="Notes Placeholder 2"/>
          <p:cNvSpPr>
            <a:spLocks noGrp="1"/>
          </p:cNvSpPr>
          <p:nvPr>
            <p:ph type="body" idx="1"/>
          </p:nvPr>
        </p:nvSpPr>
        <p:spPr>
          <a:xfrm>
            <a:off x="976129" y="4561464"/>
            <a:ext cx="5362954" cy="3911618"/>
          </a:xfrm>
        </p:spPr>
        <p:txBody>
          <a:bodyPr/>
          <a:lstStyle/>
          <a:p>
            <a:r>
              <a:rPr lang="en-US" dirty="0"/>
              <a:t>If you think someone is being trafficked:</a:t>
            </a:r>
          </a:p>
          <a:p>
            <a:r>
              <a:rPr lang="en-US" dirty="0"/>
              <a:t>Call 888-373-7888 (National Sex Trafficking Hotline) or 911</a:t>
            </a:r>
          </a:p>
          <a:p>
            <a:r>
              <a:rPr lang="en-US" dirty="0"/>
              <a:t>Do NOT intervene or interact with someone you suspect is being trafficked. It can put both you and the victim at risk. Do NOT attempt to rescue anyone.</a:t>
            </a:r>
          </a:p>
          <a:p>
            <a:endParaRPr lang="en-US" dirty="0"/>
          </a:p>
          <a:p>
            <a:pPr marL="470357" indent="-470357">
              <a:buFont typeface="Arial" pitchFamily="34" charset="0"/>
              <a:buChar char="•"/>
            </a:pPr>
            <a:r>
              <a:rPr lang="en-US" dirty="0"/>
              <a:t>EDUCATION </a:t>
            </a:r>
          </a:p>
          <a:p>
            <a:pPr marL="470357" indent="-470357">
              <a:buFont typeface="Arial" pitchFamily="34" charset="0"/>
              <a:buChar char="•"/>
            </a:pPr>
            <a:r>
              <a:rPr lang="en-US" dirty="0"/>
              <a:t>Have protocol in place</a:t>
            </a:r>
          </a:p>
          <a:p>
            <a:pPr marL="470357" indent="-470357">
              <a:buFont typeface="Arial" pitchFamily="34" charset="0"/>
              <a:buChar char="•"/>
            </a:pPr>
            <a:r>
              <a:rPr lang="en-US" dirty="0"/>
              <a:t>In case of emergency CALL 911</a:t>
            </a:r>
          </a:p>
          <a:p>
            <a:pPr marL="470357" indent="-470357">
              <a:buFont typeface="Arial" pitchFamily="34" charset="0"/>
              <a:buChar char="•"/>
            </a:pPr>
            <a:r>
              <a:rPr lang="en-US" dirty="0"/>
              <a:t>Contact local law enforcement for all non-emergency reports</a:t>
            </a:r>
          </a:p>
          <a:p>
            <a:pPr marL="470357" indent="-470357">
              <a:buFont typeface="Arial" pitchFamily="34" charset="0"/>
              <a:buChar char="•"/>
            </a:pPr>
            <a:r>
              <a:rPr lang="en-US" dirty="0"/>
              <a:t>Write down all the information that you can about what you are seeing, the more details the better</a:t>
            </a:r>
          </a:p>
          <a:p>
            <a:endParaRPr lang="en-US" dirty="0"/>
          </a:p>
          <a:p>
            <a:endParaRPr lang="en-US" dirty="0"/>
          </a:p>
        </p:txBody>
      </p:sp>
      <p:sp>
        <p:nvSpPr>
          <p:cNvPr id="4" name="Slide Number Placeholder 3"/>
          <p:cNvSpPr>
            <a:spLocks noGrp="1"/>
          </p:cNvSpPr>
          <p:nvPr>
            <p:ph type="sldNum" sz="quarter" idx="10"/>
          </p:nvPr>
        </p:nvSpPr>
        <p:spPr/>
        <p:txBody>
          <a:bodyPr/>
          <a:lstStyle/>
          <a:p>
            <a:pPr>
              <a:defRPr/>
            </a:pPr>
            <a:fld id="{0699CD90-7011-4F8C-B91F-615C3A8C6FF5}" type="slidenum">
              <a:rPr lang="en-US" altLang="en-US" smtClean="0"/>
              <a:pPr>
                <a:defRPr/>
              </a:pPr>
              <a:t>21</a:t>
            </a:fld>
            <a:endParaRPr lang="en-US" altLang="en-US"/>
          </a:p>
        </p:txBody>
      </p:sp>
    </p:spTree>
    <p:extLst>
      <p:ext uri="{BB962C8B-B14F-4D97-AF65-F5344CB8AC3E}">
        <p14:creationId xmlns:p14="http://schemas.microsoft.com/office/powerpoint/2010/main" val="255173221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19138"/>
            <a:ext cx="4800600" cy="3600450"/>
          </a:xfrm>
        </p:spPr>
      </p:sp>
      <p:sp>
        <p:nvSpPr>
          <p:cNvPr id="3" name="Notes Placeholder 2"/>
          <p:cNvSpPr>
            <a:spLocks noGrp="1"/>
          </p:cNvSpPr>
          <p:nvPr>
            <p:ph type="body" idx="1"/>
          </p:nvPr>
        </p:nvSpPr>
        <p:spPr>
          <a:xfrm>
            <a:off x="976129" y="4561464"/>
            <a:ext cx="5362954" cy="3911618"/>
          </a:xfrm>
        </p:spPr>
        <p:txBody>
          <a:bodyPr/>
          <a:lstStyle/>
          <a:p>
            <a:endParaRPr lang="en-US" dirty="0"/>
          </a:p>
        </p:txBody>
      </p:sp>
      <p:sp>
        <p:nvSpPr>
          <p:cNvPr id="4" name="Slide Number Placeholder 3"/>
          <p:cNvSpPr>
            <a:spLocks noGrp="1"/>
          </p:cNvSpPr>
          <p:nvPr>
            <p:ph type="sldNum" sz="quarter" idx="10"/>
          </p:nvPr>
        </p:nvSpPr>
        <p:spPr/>
        <p:txBody>
          <a:bodyPr/>
          <a:lstStyle/>
          <a:p>
            <a:pPr>
              <a:defRPr/>
            </a:pPr>
            <a:fld id="{0699CD90-7011-4F8C-B91F-615C3A8C6FF5}" type="slidenum">
              <a:rPr lang="en-US" altLang="en-US" smtClean="0"/>
              <a:pPr>
                <a:defRPr/>
              </a:pPr>
              <a:t>22</a:t>
            </a:fld>
            <a:endParaRPr lang="en-US" altLang="en-US"/>
          </a:p>
        </p:txBody>
      </p:sp>
    </p:spTree>
    <p:extLst>
      <p:ext uri="{BB962C8B-B14F-4D97-AF65-F5344CB8AC3E}">
        <p14:creationId xmlns:p14="http://schemas.microsoft.com/office/powerpoint/2010/main" val="113772646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64571" y="4488052"/>
            <a:ext cx="6222350" cy="4766415"/>
          </a:xfrm>
        </p:spPr>
        <p:txBody>
          <a:bodyPr/>
          <a:lstStyle/>
          <a:p>
            <a:r>
              <a:rPr lang="en-US" altLang="en-US" sz="1400" dirty="0">
                <a:latin typeface="Arial" panose="020B0604020202020204" pitchFamily="34" charset="0"/>
                <a:ea typeface="ヒラギノ角ゴ Pro W3" charset="-128"/>
              </a:rPr>
              <a:t>So, there is a lot of wonderful work being done to help victims escape and to support survivors.  But trafficking keeps happening.  And growing!</a:t>
            </a:r>
          </a:p>
          <a:p>
            <a:endParaRPr lang="en-US" altLang="en-US" sz="1400" dirty="0">
              <a:latin typeface="Arial" panose="020B0604020202020204" pitchFamily="34" charset="0"/>
              <a:ea typeface="ヒラギノ角ゴ Pro W3" charset="-128"/>
            </a:endParaRPr>
          </a:p>
          <a:p>
            <a:r>
              <a:rPr lang="en-US" altLang="en-US" sz="1400" dirty="0">
                <a:latin typeface="Arial" panose="020B0604020202020204" pitchFamily="34" charset="0"/>
                <a:ea typeface="ヒラギノ角ゴ Pro W3" charset="-128"/>
              </a:rPr>
              <a:t>To end it, we know we need to prevent it. To do that, we believe that we need to build awareness and educate our kids and our communities. And we need to address the risk factors that make people vulnerable to traffickers.     And we need to stop the demand. </a:t>
            </a:r>
          </a:p>
          <a:p>
            <a:endParaRPr lang="en-US" altLang="en-US" sz="1400" dirty="0">
              <a:latin typeface="Arial" panose="020B0604020202020204" pitchFamily="34" charset="0"/>
              <a:ea typeface="ヒラギノ角ゴ Pro W3" charset="-128"/>
            </a:endParaRPr>
          </a:p>
          <a:p>
            <a:endParaRPr lang="en-US" altLang="en-US" sz="1400" dirty="0">
              <a:latin typeface="Arial" panose="020B0604020202020204" pitchFamily="34" charset="0"/>
              <a:ea typeface="ヒラギノ角ゴ Pro W3" charset="-128"/>
            </a:endParaRPr>
          </a:p>
          <a:p>
            <a:endParaRPr lang="en-US" dirty="0"/>
          </a:p>
        </p:txBody>
      </p:sp>
      <p:sp>
        <p:nvSpPr>
          <p:cNvPr id="4" name="Slide Number Placeholder 3"/>
          <p:cNvSpPr>
            <a:spLocks noGrp="1"/>
          </p:cNvSpPr>
          <p:nvPr>
            <p:ph type="sldNum" sz="quarter" idx="10"/>
          </p:nvPr>
        </p:nvSpPr>
        <p:spPr>
          <a:xfrm>
            <a:off x="3185016" y="9361256"/>
            <a:ext cx="3170355" cy="479898"/>
          </a:xfrm>
        </p:spPr>
        <p:txBody>
          <a:bodyPr/>
          <a:lstStyle/>
          <a:p>
            <a:pPr>
              <a:defRPr/>
            </a:pPr>
            <a:fld id="{0699CD90-7011-4F8C-B91F-615C3A8C6FF5}" type="slidenum">
              <a:rPr lang="en-US" altLang="en-US" smtClean="0"/>
              <a:pPr>
                <a:defRPr/>
              </a:pPr>
              <a:t>23</a:t>
            </a:fld>
            <a:endParaRPr lang="en-US" altLang="en-US"/>
          </a:p>
        </p:txBody>
      </p:sp>
    </p:spTree>
    <p:extLst>
      <p:ext uri="{BB962C8B-B14F-4D97-AF65-F5344CB8AC3E}">
        <p14:creationId xmlns:p14="http://schemas.microsoft.com/office/powerpoint/2010/main" val="386624241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Image Placeholder 1">
            <a:extLst>
              <a:ext uri="{FF2B5EF4-FFF2-40B4-BE49-F238E27FC236}">
                <a16:creationId xmlns:a16="http://schemas.microsoft.com/office/drawing/2014/main" id="{65395155-9C45-4BC3-9190-A62A0CDF0551}"/>
              </a:ext>
            </a:extLst>
          </p:cNvPr>
          <p:cNvSpPr>
            <a:spLocks noGrp="1" noRot="1" noChangeAspect="1" noChangeArrowheads="1" noTextEdit="1"/>
          </p:cNvSpPr>
          <p:nvPr>
            <p:ph type="sldImg"/>
          </p:nvPr>
        </p:nvSpPr>
        <p:spPr>
          <a:ln/>
        </p:spPr>
      </p:sp>
      <p:sp>
        <p:nvSpPr>
          <p:cNvPr id="44035" name="Notes Placeholder 2">
            <a:extLst>
              <a:ext uri="{FF2B5EF4-FFF2-40B4-BE49-F238E27FC236}">
                <a16:creationId xmlns:a16="http://schemas.microsoft.com/office/drawing/2014/main" id="{3040193C-5657-4C1E-A2C2-20ACF3DD53B2}"/>
              </a:ext>
            </a:extLst>
          </p:cNvPr>
          <p:cNvSpPr>
            <a:spLocks noGrp="1"/>
          </p:cNvSpPr>
          <p:nvPr>
            <p:ph type="body" idx="1"/>
          </p:nvPr>
        </p:nvSpPr>
        <p:spPr>
          <a:xfrm>
            <a:off x="664571" y="4566187"/>
            <a:ext cx="6222350" cy="469299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ts val="0"/>
              </a:spcBef>
              <a:spcAft>
                <a:spcPts val="411"/>
              </a:spcAft>
            </a:pPr>
            <a:r>
              <a:rPr lang="en-US" altLang="en-US" sz="1600" dirty="0">
                <a:latin typeface="+mn-lt"/>
                <a:ea typeface="ヒラギノ角ゴ Pro W3" charset="-128"/>
              </a:rPr>
              <a:t>So, why is Rotary involved? </a:t>
            </a:r>
          </a:p>
          <a:p>
            <a:pPr>
              <a:spcBef>
                <a:spcPts val="0"/>
              </a:spcBef>
              <a:spcAft>
                <a:spcPts val="411"/>
              </a:spcAft>
            </a:pPr>
            <a:r>
              <a:rPr lang="en-US" altLang="en-US" sz="400" dirty="0">
                <a:latin typeface="+mn-lt"/>
                <a:ea typeface="ヒラギノ角ゴ Pro W3" charset="-128"/>
              </a:rPr>
              <a:t>Rotary is uniquely positioned to solve global issues, with over 3 million Rotarians worldwide</a:t>
            </a:r>
          </a:p>
          <a:p>
            <a:pPr>
              <a:spcBef>
                <a:spcPts val="0"/>
              </a:spcBef>
              <a:spcAft>
                <a:spcPts val="411"/>
              </a:spcAft>
            </a:pPr>
            <a:r>
              <a:rPr lang="en-US" altLang="en-US" sz="400" dirty="0">
                <a:latin typeface="+mn-lt"/>
                <a:ea typeface="ヒラギノ角ゴ Pro W3" charset="-128"/>
              </a:rPr>
              <a:t>Rotary has a successful track record – we have helped eradicate polio!</a:t>
            </a:r>
          </a:p>
          <a:p>
            <a:pPr>
              <a:spcBef>
                <a:spcPts val="0"/>
              </a:spcBef>
              <a:spcAft>
                <a:spcPts val="411"/>
              </a:spcAft>
            </a:pPr>
            <a:r>
              <a:rPr lang="en-US" altLang="en-US" sz="400" dirty="0">
                <a:latin typeface="+mn-lt"/>
                <a:ea typeface="ヒラギノ角ゴ Pro W3" charset="-128"/>
              </a:rPr>
              <a:t>We can mobilize thousands of Rotary clubs to tackle this issue in their own communities. </a:t>
            </a:r>
          </a:p>
          <a:p>
            <a:pPr>
              <a:spcBef>
                <a:spcPts val="0"/>
              </a:spcBef>
              <a:spcAft>
                <a:spcPts val="411"/>
              </a:spcAft>
            </a:pPr>
            <a:r>
              <a:rPr lang="en-US" altLang="en-US" sz="1600" dirty="0">
                <a:latin typeface="+mn-lt"/>
                <a:ea typeface="ヒラギノ角ゴ Pro W3" charset="-128"/>
              </a:rPr>
              <a:t>  </a:t>
            </a:r>
            <a:endParaRPr lang="en-US" altLang="en-US" sz="600" dirty="0">
              <a:latin typeface="+mn-lt"/>
              <a:ea typeface="ヒラギノ角ゴ Pro W3" charset="-128"/>
            </a:endParaRPr>
          </a:p>
          <a:p>
            <a:pPr>
              <a:spcBef>
                <a:spcPts val="0"/>
              </a:spcBef>
              <a:spcAft>
                <a:spcPts val="411"/>
              </a:spcAft>
            </a:pPr>
            <a:r>
              <a:rPr lang="en-US" altLang="en-US" sz="1600" dirty="0">
                <a:latin typeface="+mn-lt"/>
                <a:cs typeface="Arial" panose="020B0604020202020204" pitchFamily="34" charset="0"/>
              </a:rPr>
              <a:t>Help clubs engage their local communities around this issue.</a:t>
            </a:r>
          </a:p>
          <a:p>
            <a:pPr>
              <a:spcBef>
                <a:spcPts val="0"/>
              </a:spcBef>
              <a:spcAft>
                <a:spcPts val="411"/>
              </a:spcAft>
            </a:pPr>
            <a:r>
              <a:rPr lang="en-US" altLang="en-US" sz="1600" dirty="0">
                <a:latin typeface="+mn-lt"/>
                <a:cs typeface="Arial" panose="020B0604020202020204" pitchFamily="34" charset="0"/>
              </a:rPr>
              <a:t>    </a:t>
            </a:r>
            <a:endParaRPr lang="en-US" altLang="en-US" sz="1600" b="1" dirty="0">
              <a:latin typeface="+mn-lt"/>
              <a:cs typeface="Arial" panose="020B0604020202020204" pitchFamily="34" charset="0"/>
            </a:endParaRPr>
          </a:p>
          <a:p>
            <a:pPr>
              <a:spcBef>
                <a:spcPts val="0"/>
              </a:spcBef>
              <a:spcAft>
                <a:spcPts val="411"/>
              </a:spcAft>
            </a:pPr>
            <a:r>
              <a:rPr lang="en-US" altLang="en-US" sz="1600" dirty="0">
                <a:latin typeface="+mn-lt"/>
                <a:ea typeface="ヒラギノ角ゴ Pro W3" charset="-128"/>
              </a:rPr>
              <a:t>Rotary clubs can raise awareness of this issue in every community. And clubs can provide financial and volunteer support to local organizations to advance the work that is already being done in their communities. </a:t>
            </a:r>
          </a:p>
          <a:p>
            <a:pPr>
              <a:spcBef>
                <a:spcPts val="0"/>
              </a:spcBef>
              <a:spcAft>
                <a:spcPts val="411"/>
              </a:spcAft>
            </a:pPr>
            <a:endParaRPr lang="en-US" altLang="en-US" sz="1600" dirty="0">
              <a:latin typeface="+mn-lt"/>
              <a:ea typeface="ヒラギノ角ゴ Pro W3" charset="-128"/>
              <a:cs typeface="Arial" panose="020B0604020202020204" pitchFamily="34" charset="0"/>
            </a:endParaRPr>
          </a:p>
          <a:p>
            <a:pPr>
              <a:spcBef>
                <a:spcPts val="0"/>
              </a:spcBef>
              <a:spcAft>
                <a:spcPts val="411"/>
              </a:spcAft>
            </a:pPr>
            <a:endParaRPr lang="en-US" altLang="en-US" sz="1600" dirty="0">
              <a:cs typeface="Arial" panose="020B0604020202020204" pitchFamily="34" charset="0"/>
            </a:endParaRPr>
          </a:p>
          <a:p>
            <a:pPr>
              <a:spcBef>
                <a:spcPts val="0"/>
              </a:spcBef>
              <a:spcAft>
                <a:spcPts val="411"/>
              </a:spcAft>
            </a:pPr>
            <a:endParaRPr lang="en-US" altLang="en-US" sz="1600" dirty="0">
              <a:latin typeface="+mn-lt"/>
              <a:ea typeface="ヒラギノ角ゴ Pro W3" charset="-128"/>
            </a:endParaRPr>
          </a:p>
          <a:p>
            <a:endParaRPr lang="en-US" altLang="en-US" sz="1300" dirty="0">
              <a:latin typeface="Arial" panose="020B0604020202020204" pitchFamily="34" charset="0"/>
              <a:ea typeface="ヒラギノ角ゴ Pro W3" charset="-128"/>
            </a:endParaRPr>
          </a:p>
          <a:p>
            <a:endParaRPr lang="en-US" altLang="en-US" dirty="0">
              <a:latin typeface="Arial" panose="020B0604020202020204" pitchFamily="34" charset="0"/>
              <a:ea typeface="ヒラギノ角ゴ Pro W3" charset="-128"/>
            </a:endParaRPr>
          </a:p>
        </p:txBody>
      </p:sp>
      <p:sp>
        <p:nvSpPr>
          <p:cNvPr id="44036" name="Slide Number Placeholder 3">
            <a:extLst>
              <a:ext uri="{FF2B5EF4-FFF2-40B4-BE49-F238E27FC236}">
                <a16:creationId xmlns:a16="http://schemas.microsoft.com/office/drawing/2014/main" id="{D9794263-F3EE-4453-BA4F-7AFFAB4C9D14}"/>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4357">
              <a:defRPr sz="2500">
                <a:solidFill>
                  <a:schemeClr val="tx1"/>
                </a:solidFill>
                <a:latin typeface="Arial" panose="020B0604020202020204" pitchFamily="34" charset="0"/>
                <a:ea typeface="ヒラギノ角ゴ Pro W3" charset="-128"/>
              </a:defRPr>
            </a:lvl1pPr>
            <a:lvl2pPr marL="767249" indent="-294846" defTabSz="964357">
              <a:defRPr sz="2500">
                <a:solidFill>
                  <a:schemeClr val="tx1"/>
                </a:solidFill>
                <a:latin typeface="Arial" panose="020B0604020202020204" pitchFamily="34" charset="0"/>
                <a:ea typeface="ヒラギノ角ゴ Pro W3" charset="-128"/>
              </a:defRPr>
            </a:lvl2pPr>
            <a:lvl3pPr marL="1182640" indent="-236203" defTabSz="964357">
              <a:defRPr sz="2500">
                <a:solidFill>
                  <a:schemeClr val="tx1"/>
                </a:solidFill>
                <a:latin typeface="Arial" panose="020B0604020202020204" pitchFamily="34" charset="0"/>
                <a:ea typeface="ヒラギノ角ゴ Pro W3" charset="-128"/>
              </a:defRPr>
            </a:lvl3pPr>
            <a:lvl4pPr marL="1656673" indent="-236203" defTabSz="964357">
              <a:defRPr sz="2500">
                <a:solidFill>
                  <a:schemeClr val="tx1"/>
                </a:solidFill>
                <a:latin typeface="Arial" panose="020B0604020202020204" pitchFamily="34" charset="0"/>
                <a:ea typeface="ヒラギノ角ゴ Pro W3" charset="-128"/>
              </a:defRPr>
            </a:lvl4pPr>
            <a:lvl5pPr marL="2130705" indent="-236203" defTabSz="964357">
              <a:defRPr sz="2500">
                <a:solidFill>
                  <a:schemeClr val="tx1"/>
                </a:solidFill>
                <a:latin typeface="Arial" panose="020B0604020202020204" pitchFamily="34" charset="0"/>
                <a:ea typeface="ヒラギノ角ゴ Pro W3" charset="-128"/>
              </a:defRPr>
            </a:lvl5pPr>
            <a:lvl6pPr marL="2599853" indent="-236203" defTabSz="964357" eaLnBrk="0" fontAlgn="base" hangingPunct="0">
              <a:spcBef>
                <a:spcPct val="0"/>
              </a:spcBef>
              <a:spcAft>
                <a:spcPct val="0"/>
              </a:spcAft>
              <a:defRPr sz="2500">
                <a:solidFill>
                  <a:schemeClr val="tx1"/>
                </a:solidFill>
                <a:latin typeface="Arial" panose="020B0604020202020204" pitchFamily="34" charset="0"/>
                <a:ea typeface="ヒラギノ角ゴ Pro W3" charset="-128"/>
              </a:defRPr>
            </a:lvl6pPr>
            <a:lvl7pPr marL="3068999" indent="-236203" defTabSz="964357" eaLnBrk="0" fontAlgn="base" hangingPunct="0">
              <a:spcBef>
                <a:spcPct val="0"/>
              </a:spcBef>
              <a:spcAft>
                <a:spcPct val="0"/>
              </a:spcAft>
              <a:defRPr sz="2500">
                <a:solidFill>
                  <a:schemeClr val="tx1"/>
                </a:solidFill>
                <a:latin typeface="Arial" panose="020B0604020202020204" pitchFamily="34" charset="0"/>
                <a:ea typeface="ヒラギノ角ゴ Pro W3" charset="-128"/>
              </a:defRPr>
            </a:lvl7pPr>
            <a:lvl8pPr marL="3538145" indent="-236203" defTabSz="964357" eaLnBrk="0" fontAlgn="base" hangingPunct="0">
              <a:spcBef>
                <a:spcPct val="0"/>
              </a:spcBef>
              <a:spcAft>
                <a:spcPct val="0"/>
              </a:spcAft>
              <a:defRPr sz="2500">
                <a:solidFill>
                  <a:schemeClr val="tx1"/>
                </a:solidFill>
                <a:latin typeface="Arial" panose="020B0604020202020204" pitchFamily="34" charset="0"/>
                <a:ea typeface="ヒラギノ角ゴ Pro W3" charset="-128"/>
              </a:defRPr>
            </a:lvl8pPr>
            <a:lvl9pPr marL="4007293" indent="-236203" defTabSz="964357" eaLnBrk="0" fontAlgn="base" hangingPunct="0">
              <a:spcBef>
                <a:spcPct val="0"/>
              </a:spcBef>
              <a:spcAft>
                <a:spcPct val="0"/>
              </a:spcAft>
              <a:defRPr sz="2500">
                <a:solidFill>
                  <a:schemeClr val="tx1"/>
                </a:solidFill>
                <a:latin typeface="Arial" panose="020B0604020202020204" pitchFamily="34" charset="0"/>
                <a:ea typeface="ヒラギノ角ゴ Pro W3" charset="-128"/>
              </a:defRPr>
            </a:lvl9pPr>
          </a:lstStyle>
          <a:p>
            <a:fld id="{EB098594-05FF-4FC9-9856-59A486C1E7B3}" type="slidenum">
              <a:rPr lang="en-US" altLang="en-US" sz="1200"/>
              <a:pPr/>
              <a:t>24</a:t>
            </a:fld>
            <a:endParaRPr lang="en-US" altLang="en-US" sz="120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pPr>
              <a:defRPr/>
            </a:pPr>
            <a:fld id="{0699CD90-7011-4F8C-B91F-615C3A8C6FF5}" type="slidenum">
              <a:rPr lang="en-US" altLang="en-US" smtClean="0"/>
              <a:pPr>
                <a:defRPr/>
              </a:pPr>
              <a:t>25</a:t>
            </a:fld>
            <a:endParaRPr lang="en-US" altLang="en-US"/>
          </a:p>
        </p:txBody>
      </p:sp>
    </p:spTree>
    <p:extLst>
      <p:ext uri="{BB962C8B-B14F-4D97-AF65-F5344CB8AC3E}">
        <p14:creationId xmlns:p14="http://schemas.microsoft.com/office/powerpoint/2010/main" val="303136732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a:extLst>
              <a:ext uri="{FF2B5EF4-FFF2-40B4-BE49-F238E27FC236}">
                <a16:creationId xmlns:a16="http://schemas.microsoft.com/office/drawing/2014/main" id="{082F5272-B103-479A-9818-FBD60DA2EA8B}"/>
              </a:ext>
            </a:extLst>
          </p:cNvPr>
          <p:cNvSpPr>
            <a:spLocks noGrp="1" noRot="1" noChangeAspect="1" noChangeArrowheads="1" noTextEdit="1"/>
          </p:cNvSpPr>
          <p:nvPr>
            <p:ph type="sldImg"/>
          </p:nvPr>
        </p:nvSpPr>
        <p:spPr>
          <a:ln/>
        </p:spPr>
      </p:sp>
      <p:sp>
        <p:nvSpPr>
          <p:cNvPr id="48131" name="Notes Placeholder 2">
            <a:extLst>
              <a:ext uri="{FF2B5EF4-FFF2-40B4-BE49-F238E27FC236}">
                <a16:creationId xmlns:a16="http://schemas.microsoft.com/office/drawing/2014/main" id="{64CFFA42-A310-4B0A-BDE7-5AC6CAA41956}"/>
              </a:ext>
            </a:extLst>
          </p:cNvPr>
          <p:cNvSpPr>
            <a:spLocks noGrp="1"/>
          </p:cNvSpPr>
          <p:nvPr>
            <p:ph type="body" idx="1"/>
          </p:nvPr>
        </p:nvSpPr>
        <p:spPr>
          <a:xfrm>
            <a:off x="270750" y="4409911"/>
            <a:ext cx="6773698" cy="4844552"/>
          </a:xfr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z="1400" dirty="0">
                <a:latin typeface="+mn-lt"/>
                <a:ea typeface="ヒラギノ角ゴ Pro W3" charset="-128"/>
              </a:rPr>
              <a:t>Rotary’s focus will be on Awareness, Education and Prevention.  And we hope every Rotary Club will join us in this initiative to end Human Trafficking.  </a:t>
            </a:r>
          </a:p>
          <a:p>
            <a:endParaRPr lang="en-US" altLang="en-US" sz="800" dirty="0">
              <a:latin typeface="+mn-lt"/>
              <a:ea typeface="ヒラギノ角ゴ Pro W3" charset="-128"/>
            </a:endParaRPr>
          </a:p>
          <a:p>
            <a:r>
              <a:rPr lang="en-US" altLang="en-US" sz="1400" dirty="0">
                <a:latin typeface="+mn-lt"/>
                <a:ea typeface="ヒラギノ角ゴ Pro W3" charset="-128"/>
              </a:rPr>
              <a:t>So how can your Rotary club get involved?</a:t>
            </a:r>
          </a:p>
          <a:p>
            <a:endParaRPr lang="en-US" altLang="en-US" sz="800" dirty="0">
              <a:latin typeface="+mn-lt"/>
              <a:ea typeface="ヒラギノ角ゴ Pro W3" charset="-128"/>
            </a:endParaRPr>
          </a:p>
          <a:p>
            <a:r>
              <a:rPr lang="en-US" altLang="en-US" sz="1400" dirty="0">
                <a:latin typeface="+mn-lt"/>
                <a:ea typeface="ヒラギノ角ゴ Pro W3" charset="-128"/>
                <a:cs typeface="Arial" panose="020B0604020202020204" pitchFamily="34" charset="0"/>
              </a:rPr>
              <a:t>First, identify a Club Champion, advocate/ committee chair/ liaison to the statewide initiative.  We’ll provide you will lots of resources, toolkits, ideas for projects and even help with District grant proposals to fund your club projects. </a:t>
            </a:r>
          </a:p>
          <a:p>
            <a:endParaRPr lang="en-US" altLang="en-US" sz="800" dirty="0">
              <a:latin typeface="+mn-lt"/>
              <a:ea typeface="ヒラギノ角ゴ Pro W3" charset="-128"/>
            </a:endParaRPr>
          </a:p>
          <a:p>
            <a:r>
              <a:rPr lang="en-US" altLang="en-US" sz="1400" dirty="0">
                <a:latin typeface="+mn-lt"/>
                <a:ea typeface="ヒラギノ角ゴ Pro W3" charset="-128"/>
              </a:rPr>
              <a:t>There are lots of way Clubs can build awareness in their communities:</a:t>
            </a:r>
          </a:p>
          <a:p>
            <a:pPr marL="293973" indent="-293973">
              <a:buFont typeface="Arial" panose="020B0604020202020204" pitchFamily="34" charset="0"/>
              <a:buChar char="•"/>
            </a:pPr>
            <a:r>
              <a:rPr lang="en-US" altLang="en-US" sz="1400" dirty="0">
                <a:latin typeface="+mn-lt"/>
                <a:ea typeface="ヒラギノ角ゴ Pro W3" charset="-128"/>
              </a:rPr>
              <a:t>Schedule a speaker to address churches, schools, workplace, community  groups, even book clubs.</a:t>
            </a:r>
          </a:p>
          <a:p>
            <a:pPr marL="293973" indent="-293973">
              <a:buFont typeface="Arial" panose="020B0604020202020204" pitchFamily="34" charset="0"/>
              <a:buChar char="•"/>
            </a:pPr>
            <a:r>
              <a:rPr lang="en-US" altLang="en-US" sz="1400" dirty="0">
                <a:latin typeface="+mn-lt"/>
                <a:ea typeface="ヒラギノ角ゴ Pro W3" charset="-128"/>
              </a:rPr>
              <a:t>Host an event to raise awareness and inform community members about this horrible crime.  Community forum, 5k fundraiser, </a:t>
            </a:r>
          </a:p>
          <a:p>
            <a:pPr marL="293973" indent="-293973">
              <a:buFont typeface="Arial" panose="020B0604020202020204" pitchFamily="34" charset="0"/>
              <a:buChar char="•"/>
            </a:pPr>
            <a:r>
              <a:rPr lang="en-US" altLang="en-US" sz="1400" dirty="0">
                <a:latin typeface="+mn-lt"/>
                <a:ea typeface="ヒラギノ角ゴ Pro W3" charset="-128"/>
              </a:rPr>
              <a:t>Post awareness posters in public places</a:t>
            </a:r>
          </a:p>
          <a:p>
            <a:pPr marL="293973" indent="-293973">
              <a:buFont typeface="Arial" panose="020B0604020202020204" pitchFamily="34" charset="0"/>
              <a:buChar char="•"/>
            </a:pPr>
            <a:r>
              <a:rPr lang="en-US" altLang="en-US" sz="1400" dirty="0">
                <a:latin typeface="+mn-lt"/>
                <a:ea typeface="ヒラギノ角ゴ Pro W3" charset="-128"/>
              </a:rPr>
              <a:t>Use the power of social media: post articles on your website, share and re-post stories and events, invite your friends to join the cause. Our website will provide a forum for club stories and projects.</a:t>
            </a:r>
            <a:endParaRPr lang="en-US" altLang="en-US" sz="600" dirty="0">
              <a:latin typeface="+mn-lt"/>
              <a:ea typeface="ヒラギノ角ゴ Pro W3" charset="-128"/>
            </a:endParaRPr>
          </a:p>
          <a:p>
            <a:pPr marL="293973" indent="-293973">
              <a:buFont typeface="Arial" panose="020B0604020202020204" pitchFamily="34" charset="0"/>
              <a:buChar char="•"/>
            </a:pPr>
            <a:r>
              <a:rPr lang="en-US" altLang="en-US" sz="1400" dirty="0">
                <a:latin typeface="+mn-lt"/>
                <a:ea typeface="ヒラギノ角ゴ Pro W3" charset="-128"/>
                <a:cs typeface="ヒラギノ角ゴ Pro W3"/>
              </a:rPr>
              <a:t>I encourage each of you to tell three friends/colleagues about this today.</a:t>
            </a:r>
            <a:endParaRPr lang="en-US" altLang="en-US" sz="1400" dirty="0">
              <a:latin typeface="+mn-lt"/>
              <a:ea typeface="ヒラギノ角ゴ Pro W3"/>
              <a:cs typeface="ヒラギノ角ゴ Pro W3"/>
            </a:endParaRPr>
          </a:p>
          <a:p>
            <a:pPr marL="473845" lvl="1">
              <a:defRPr/>
            </a:pPr>
            <a:endParaRPr lang="en-US" altLang="en-US" sz="1500" dirty="0">
              <a:latin typeface="Arial" panose="020B0604020202020204" pitchFamily="34" charset="0"/>
              <a:ea typeface="ヒラギノ角ゴ Pro W3"/>
              <a:cs typeface="ヒラギノ角ゴ Pro W3"/>
            </a:endParaRPr>
          </a:p>
          <a:p>
            <a:pPr marL="473845" lvl="1">
              <a:defRPr/>
            </a:pPr>
            <a:endParaRPr lang="en-US" altLang="en-US" sz="1500" dirty="0">
              <a:latin typeface="Arial" panose="020B0604020202020204" pitchFamily="34" charset="0"/>
              <a:ea typeface="ヒラギノ角ゴ Pro W3"/>
              <a:cs typeface="ヒラギノ角ゴ Pro W3"/>
            </a:endParaRPr>
          </a:p>
          <a:p>
            <a:pPr marL="473845" lvl="1">
              <a:defRPr/>
            </a:pPr>
            <a:endParaRPr lang="en-US" altLang="en-US" sz="1600" dirty="0">
              <a:latin typeface="Arial" panose="020B0604020202020204" pitchFamily="34" charset="0"/>
              <a:ea typeface="ヒラギノ角ゴ Pro W3"/>
              <a:cs typeface="ヒラギノ角ゴ Pro W3"/>
            </a:endParaRPr>
          </a:p>
        </p:txBody>
      </p:sp>
      <p:sp>
        <p:nvSpPr>
          <p:cNvPr id="51204" name="Slide Number Placeholder 3">
            <a:extLst>
              <a:ext uri="{FF2B5EF4-FFF2-40B4-BE49-F238E27FC236}">
                <a16:creationId xmlns:a16="http://schemas.microsoft.com/office/drawing/2014/main" id="{5AE9056E-181B-4A40-AB91-871EAF4B80C3}"/>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4357">
              <a:defRPr sz="2500">
                <a:solidFill>
                  <a:schemeClr val="tx1"/>
                </a:solidFill>
                <a:latin typeface="Arial" panose="020B0604020202020204" pitchFamily="34" charset="0"/>
                <a:ea typeface="ヒラギノ角ゴ Pro W3" charset="-128"/>
              </a:defRPr>
            </a:lvl1pPr>
            <a:lvl2pPr marL="767249" indent="-294846" defTabSz="964357">
              <a:defRPr sz="2500">
                <a:solidFill>
                  <a:schemeClr val="tx1"/>
                </a:solidFill>
                <a:latin typeface="Arial" panose="020B0604020202020204" pitchFamily="34" charset="0"/>
                <a:ea typeface="ヒラギノ角ゴ Pro W3" charset="-128"/>
              </a:defRPr>
            </a:lvl2pPr>
            <a:lvl3pPr marL="1182640" indent="-236203" defTabSz="964357">
              <a:defRPr sz="2500">
                <a:solidFill>
                  <a:schemeClr val="tx1"/>
                </a:solidFill>
                <a:latin typeface="Arial" panose="020B0604020202020204" pitchFamily="34" charset="0"/>
                <a:ea typeface="ヒラギノ角ゴ Pro W3" charset="-128"/>
              </a:defRPr>
            </a:lvl3pPr>
            <a:lvl4pPr marL="1656673" indent="-236203" defTabSz="964357">
              <a:defRPr sz="2500">
                <a:solidFill>
                  <a:schemeClr val="tx1"/>
                </a:solidFill>
                <a:latin typeface="Arial" panose="020B0604020202020204" pitchFamily="34" charset="0"/>
                <a:ea typeface="ヒラギノ角ゴ Pro W3" charset="-128"/>
              </a:defRPr>
            </a:lvl4pPr>
            <a:lvl5pPr marL="2130705" indent="-236203" defTabSz="964357">
              <a:defRPr sz="2500">
                <a:solidFill>
                  <a:schemeClr val="tx1"/>
                </a:solidFill>
                <a:latin typeface="Arial" panose="020B0604020202020204" pitchFamily="34" charset="0"/>
                <a:ea typeface="ヒラギノ角ゴ Pro W3" charset="-128"/>
              </a:defRPr>
            </a:lvl5pPr>
            <a:lvl6pPr marL="2599853" indent="-236203" defTabSz="964357" eaLnBrk="0" fontAlgn="base" hangingPunct="0">
              <a:spcBef>
                <a:spcPct val="0"/>
              </a:spcBef>
              <a:spcAft>
                <a:spcPct val="0"/>
              </a:spcAft>
              <a:defRPr sz="2500">
                <a:solidFill>
                  <a:schemeClr val="tx1"/>
                </a:solidFill>
                <a:latin typeface="Arial" panose="020B0604020202020204" pitchFamily="34" charset="0"/>
                <a:ea typeface="ヒラギノ角ゴ Pro W3" charset="-128"/>
              </a:defRPr>
            </a:lvl6pPr>
            <a:lvl7pPr marL="3068999" indent="-236203" defTabSz="964357" eaLnBrk="0" fontAlgn="base" hangingPunct="0">
              <a:spcBef>
                <a:spcPct val="0"/>
              </a:spcBef>
              <a:spcAft>
                <a:spcPct val="0"/>
              </a:spcAft>
              <a:defRPr sz="2500">
                <a:solidFill>
                  <a:schemeClr val="tx1"/>
                </a:solidFill>
                <a:latin typeface="Arial" panose="020B0604020202020204" pitchFamily="34" charset="0"/>
                <a:ea typeface="ヒラギノ角ゴ Pro W3" charset="-128"/>
              </a:defRPr>
            </a:lvl7pPr>
            <a:lvl8pPr marL="3538145" indent="-236203" defTabSz="964357" eaLnBrk="0" fontAlgn="base" hangingPunct="0">
              <a:spcBef>
                <a:spcPct val="0"/>
              </a:spcBef>
              <a:spcAft>
                <a:spcPct val="0"/>
              </a:spcAft>
              <a:defRPr sz="2500">
                <a:solidFill>
                  <a:schemeClr val="tx1"/>
                </a:solidFill>
                <a:latin typeface="Arial" panose="020B0604020202020204" pitchFamily="34" charset="0"/>
                <a:ea typeface="ヒラギノ角ゴ Pro W3" charset="-128"/>
              </a:defRPr>
            </a:lvl8pPr>
            <a:lvl9pPr marL="4007293" indent="-236203" defTabSz="964357" eaLnBrk="0" fontAlgn="base" hangingPunct="0">
              <a:spcBef>
                <a:spcPct val="0"/>
              </a:spcBef>
              <a:spcAft>
                <a:spcPct val="0"/>
              </a:spcAft>
              <a:defRPr sz="2500">
                <a:solidFill>
                  <a:schemeClr val="tx1"/>
                </a:solidFill>
                <a:latin typeface="Arial" panose="020B0604020202020204" pitchFamily="34" charset="0"/>
                <a:ea typeface="ヒラギノ角ゴ Pro W3" charset="-128"/>
              </a:defRPr>
            </a:lvl9pPr>
          </a:lstStyle>
          <a:p>
            <a:fld id="{83D79264-843B-4EA5-B620-1D684EDA39A2}" type="slidenum">
              <a:rPr lang="en-US" altLang="en-US" sz="1200"/>
              <a:pPr/>
              <a:t>26</a:t>
            </a:fld>
            <a:endParaRPr lang="en-US" altLang="en-US" sz="120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Image Placeholder 1">
            <a:extLst>
              <a:ext uri="{FF2B5EF4-FFF2-40B4-BE49-F238E27FC236}">
                <a16:creationId xmlns:a16="http://schemas.microsoft.com/office/drawing/2014/main" id="{6367349A-3E2F-4D89-8609-263E6365921F}"/>
              </a:ext>
            </a:extLst>
          </p:cNvPr>
          <p:cNvSpPr>
            <a:spLocks noGrp="1" noRot="1" noChangeAspect="1" noChangeArrowheads="1" noTextEdit="1"/>
          </p:cNvSpPr>
          <p:nvPr>
            <p:ph type="sldImg"/>
          </p:nvPr>
        </p:nvSpPr>
        <p:spPr>
          <a:xfrm>
            <a:off x="1257300" y="719138"/>
            <a:ext cx="4800600" cy="3600450"/>
          </a:xfrm>
          <a:ln/>
        </p:spPr>
      </p:sp>
      <p:sp>
        <p:nvSpPr>
          <p:cNvPr id="53251" name="Notes Placeholder 2">
            <a:extLst>
              <a:ext uri="{FF2B5EF4-FFF2-40B4-BE49-F238E27FC236}">
                <a16:creationId xmlns:a16="http://schemas.microsoft.com/office/drawing/2014/main" id="{5352ADF6-4E0F-4BEA-9741-43B988FE7776}"/>
              </a:ext>
            </a:extLst>
          </p:cNvPr>
          <p:cNvSpPr>
            <a:spLocks noGrp="1"/>
          </p:cNvSpPr>
          <p:nvPr>
            <p:ph type="body" idx="1"/>
          </p:nvPr>
        </p:nvSpPr>
        <p:spPr>
          <a:xfrm>
            <a:off x="743335" y="4561465"/>
            <a:ext cx="5986059" cy="432070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93973" indent="-293973">
              <a:buFont typeface="Arial" panose="020B0604020202020204" pitchFamily="34" charset="0"/>
              <a:buChar char="•"/>
            </a:pPr>
            <a:r>
              <a:rPr lang="en-US" altLang="en-US" sz="1300" dirty="0">
                <a:latin typeface="Arial" panose="020B0604020202020204" pitchFamily="34" charset="0"/>
                <a:ea typeface="ヒラギノ角ゴ Pro W3" charset="-128"/>
              </a:rPr>
              <a:t>Work with local schools to educate students about sex trafficking so they can be wary, so that when the 13-year-old girl is chatting online with someone who tells her she looks sexy or could be a model and wants to meet her for coffee, she will recognize this as a recruitment tactic and stay away. And get help from an adult.  </a:t>
            </a:r>
          </a:p>
          <a:p>
            <a:pPr marL="293973" indent="-293973">
              <a:buFont typeface="Arial" panose="020B0604020202020204" pitchFamily="34" charset="0"/>
              <a:buChar char="•"/>
            </a:pPr>
            <a:r>
              <a:rPr lang="en-US" altLang="en-US" sz="1300" dirty="0">
                <a:latin typeface="Arial" panose="020B0604020202020204" pitchFamily="34" charset="0"/>
                <a:ea typeface="ヒラギノ角ゴ Pro W3" charset="-128"/>
              </a:rPr>
              <a:t>There are some wonderful organizations who offer trainings and curriculum. </a:t>
            </a:r>
            <a:r>
              <a:rPr lang="en-US" altLang="en-US" sz="1300" dirty="0" err="1">
                <a:latin typeface="Arial" panose="020B0604020202020204" pitchFamily="34" charset="0"/>
                <a:ea typeface="ヒラギノ角ゴ Pro W3" charset="-128"/>
              </a:rPr>
              <a:t>Mtka</a:t>
            </a:r>
            <a:r>
              <a:rPr lang="en-US" altLang="en-US" sz="1300" dirty="0">
                <a:latin typeface="Arial" panose="020B0604020202020204" pitchFamily="34" charset="0"/>
                <a:ea typeface="ヒラギノ角ゴ Pro W3" charset="-128"/>
              </a:rPr>
              <a:t>, EP, and several other local school districts are doing this as a result of their local Rotary Club’s urging.</a:t>
            </a:r>
          </a:p>
          <a:p>
            <a:pPr marL="176283" indent="-176283">
              <a:buFontTx/>
              <a:buChar char="-"/>
            </a:pPr>
            <a:endParaRPr lang="en-US" altLang="en-US" sz="600" dirty="0">
              <a:latin typeface="Arial" panose="020B0604020202020204" pitchFamily="34" charset="0"/>
              <a:ea typeface="ヒラギノ角ゴ Pro W3" charset="-128"/>
            </a:endParaRPr>
          </a:p>
          <a:p>
            <a:pPr marL="293973" indent="-293973">
              <a:buFont typeface="Arial" panose="020B0604020202020204" pitchFamily="34" charset="0"/>
              <a:buChar char="•"/>
            </a:pPr>
            <a:r>
              <a:rPr lang="en-US" altLang="en-US" sz="1300" dirty="0">
                <a:latin typeface="Arial" panose="020B0604020202020204" pitchFamily="34" charset="0"/>
                <a:ea typeface="ヒラギノ角ゴ Pro W3" charset="-128"/>
              </a:rPr>
              <a:t>Encourage your schools to host training programs for teachers and parents so they can better recognize the behaviors of a child being trafficked and reach out and offer support in an effective way.</a:t>
            </a:r>
          </a:p>
          <a:p>
            <a:pPr marL="176383" indent="-176383">
              <a:buFont typeface="Arial" panose="020B0604020202020204" pitchFamily="34" charset="0"/>
              <a:buChar char="•"/>
            </a:pPr>
            <a:endParaRPr lang="en-US" altLang="en-US" sz="400" dirty="0">
              <a:latin typeface="Arial" panose="020B0604020202020204" pitchFamily="34" charset="0"/>
              <a:ea typeface="ヒラギノ角ゴ Pro W3" charset="-128"/>
            </a:endParaRPr>
          </a:p>
          <a:p>
            <a:pPr marL="293973" indent="-293973">
              <a:buFont typeface="Arial" panose="020B0604020202020204" pitchFamily="34" charset="0"/>
              <a:buChar char="•"/>
            </a:pPr>
            <a:r>
              <a:rPr lang="en-US" altLang="en-US" sz="1300" dirty="0">
                <a:latin typeface="Arial" panose="020B0604020202020204" pitchFamily="34" charset="0"/>
                <a:ea typeface="ヒラギノ角ゴ Pro W3" charset="-128"/>
              </a:rPr>
              <a:t>Engage youth!  Start an </a:t>
            </a:r>
            <a:r>
              <a:rPr lang="en-US" altLang="en-US" sz="1300" b="1" dirty="0">
                <a:latin typeface="Arial" panose="020B0604020202020204" pitchFamily="34" charset="0"/>
                <a:ea typeface="ヒラギノ角ゴ Pro W3" charset="-128"/>
              </a:rPr>
              <a:t>Interact Club </a:t>
            </a:r>
            <a:r>
              <a:rPr lang="en-US" altLang="en-US" sz="1300" dirty="0">
                <a:latin typeface="Arial" panose="020B0604020202020204" pitchFamily="34" charset="0"/>
                <a:ea typeface="ヒラギノ角ゴ Pro W3" charset="-128"/>
              </a:rPr>
              <a:t>if don’t already have one, and encourage them to be involved.  Or work with any student service group – students are passionate about this issue!!!</a:t>
            </a:r>
          </a:p>
          <a:p>
            <a:r>
              <a:rPr lang="en-US" altLang="en-US" sz="1300" dirty="0">
                <a:latin typeface="Arial" panose="020B0604020202020204" pitchFamily="34" charset="0"/>
                <a:ea typeface="ヒラギノ角ゴ Pro W3" charset="-128"/>
              </a:rPr>
              <a:t>EX:  Student at Hopkins HS who is actively lobbying the legislature to adopt a state-wide curriculum</a:t>
            </a:r>
          </a:p>
          <a:p>
            <a:endParaRPr lang="en-US" altLang="en-US" sz="400" dirty="0">
              <a:latin typeface="Arial" panose="020B0604020202020204" pitchFamily="34" charset="0"/>
              <a:ea typeface="ヒラギノ角ゴ Pro W3" charset="-128"/>
            </a:endParaRPr>
          </a:p>
          <a:p>
            <a:r>
              <a:rPr lang="en-US" altLang="en-US" sz="1300" dirty="0">
                <a:latin typeface="Arial" panose="020B0604020202020204" pitchFamily="34" charset="0"/>
                <a:ea typeface="ヒラギノ角ゴ Pro W3" charset="-128"/>
              </a:rPr>
              <a:t>Student athletes at Breck created a video for their Girls Are Not For Sale campaign, which went viral online.</a:t>
            </a:r>
          </a:p>
        </p:txBody>
      </p:sp>
      <p:sp>
        <p:nvSpPr>
          <p:cNvPr id="53252" name="Slide Number Placeholder 3">
            <a:extLst>
              <a:ext uri="{FF2B5EF4-FFF2-40B4-BE49-F238E27FC236}">
                <a16:creationId xmlns:a16="http://schemas.microsoft.com/office/drawing/2014/main" id="{919A661F-AC76-4724-8F10-252DBF84415D}"/>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4357">
              <a:defRPr sz="2500">
                <a:solidFill>
                  <a:schemeClr val="tx1"/>
                </a:solidFill>
                <a:latin typeface="Arial" panose="020B0604020202020204" pitchFamily="34" charset="0"/>
                <a:ea typeface="ヒラギノ角ゴ Pro W3" charset="-128"/>
              </a:defRPr>
            </a:lvl1pPr>
            <a:lvl2pPr marL="767249" indent="-294846" defTabSz="964357">
              <a:defRPr sz="2500">
                <a:solidFill>
                  <a:schemeClr val="tx1"/>
                </a:solidFill>
                <a:latin typeface="Arial" panose="020B0604020202020204" pitchFamily="34" charset="0"/>
                <a:ea typeface="ヒラギノ角ゴ Pro W3" charset="-128"/>
              </a:defRPr>
            </a:lvl2pPr>
            <a:lvl3pPr marL="1182640" indent="-236203" defTabSz="964357">
              <a:defRPr sz="2500">
                <a:solidFill>
                  <a:schemeClr val="tx1"/>
                </a:solidFill>
                <a:latin typeface="Arial" panose="020B0604020202020204" pitchFamily="34" charset="0"/>
                <a:ea typeface="ヒラギノ角ゴ Pro W3" charset="-128"/>
              </a:defRPr>
            </a:lvl3pPr>
            <a:lvl4pPr marL="1656673" indent="-236203" defTabSz="964357">
              <a:defRPr sz="2500">
                <a:solidFill>
                  <a:schemeClr val="tx1"/>
                </a:solidFill>
                <a:latin typeface="Arial" panose="020B0604020202020204" pitchFamily="34" charset="0"/>
                <a:ea typeface="ヒラギノ角ゴ Pro W3" charset="-128"/>
              </a:defRPr>
            </a:lvl4pPr>
            <a:lvl5pPr marL="2130705" indent="-236203" defTabSz="964357">
              <a:defRPr sz="2500">
                <a:solidFill>
                  <a:schemeClr val="tx1"/>
                </a:solidFill>
                <a:latin typeface="Arial" panose="020B0604020202020204" pitchFamily="34" charset="0"/>
                <a:ea typeface="ヒラギノ角ゴ Pro W3" charset="-128"/>
              </a:defRPr>
            </a:lvl5pPr>
            <a:lvl6pPr marL="2599853" indent="-236203" defTabSz="964357" eaLnBrk="0" fontAlgn="base" hangingPunct="0">
              <a:spcBef>
                <a:spcPct val="0"/>
              </a:spcBef>
              <a:spcAft>
                <a:spcPct val="0"/>
              </a:spcAft>
              <a:defRPr sz="2500">
                <a:solidFill>
                  <a:schemeClr val="tx1"/>
                </a:solidFill>
                <a:latin typeface="Arial" panose="020B0604020202020204" pitchFamily="34" charset="0"/>
                <a:ea typeface="ヒラギノ角ゴ Pro W3" charset="-128"/>
              </a:defRPr>
            </a:lvl6pPr>
            <a:lvl7pPr marL="3068999" indent="-236203" defTabSz="964357" eaLnBrk="0" fontAlgn="base" hangingPunct="0">
              <a:spcBef>
                <a:spcPct val="0"/>
              </a:spcBef>
              <a:spcAft>
                <a:spcPct val="0"/>
              </a:spcAft>
              <a:defRPr sz="2500">
                <a:solidFill>
                  <a:schemeClr val="tx1"/>
                </a:solidFill>
                <a:latin typeface="Arial" panose="020B0604020202020204" pitchFamily="34" charset="0"/>
                <a:ea typeface="ヒラギノ角ゴ Pro W3" charset="-128"/>
              </a:defRPr>
            </a:lvl7pPr>
            <a:lvl8pPr marL="3538145" indent="-236203" defTabSz="964357" eaLnBrk="0" fontAlgn="base" hangingPunct="0">
              <a:spcBef>
                <a:spcPct val="0"/>
              </a:spcBef>
              <a:spcAft>
                <a:spcPct val="0"/>
              </a:spcAft>
              <a:defRPr sz="2500">
                <a:solidFill>
                  <a:schemeClr val="tx1"/>
                </a:solidFill>
                <a:latin typeface="Arial" panose="020B0604020202020204" pitchFamily="34" charset="0"/>
                <a:ea typeface="ヒラギノ角ゴ Pro W3" charset="-128"/>
              </a:defRPr>
            </a:lvl8pPr>
            <a:lvl9pPr marL="4007293" indent="-236203" defTabSz="964357" eaLnBrk="0" fontAlgn="base" hangingPunct="0">
              <a:spcBef>
                <a:spcPct val="0"/>
              </a:spcBef>
              <a:spcAft>
                <a:spcPct val="0"/>
              </a:spcAft>
              <a:defRPr sz="2500">
                <a:solidFill>
                  <a:schemeClr val="tx1"/>
                </a:solidFill>
                <a:latin typeface="Arial" panose="020B0604020202020204" pitchFamily="34" charset="0"/>
                <a:ea typeface="ヒラギノ角ゴ Pro W3" charset="-128"/>
              </a:defRPr>
            </a:lvl9pPr>
          </a:lstStyle>
          <a:p>
            <a:fld id="{C61A1371-CC16-4E51-817C-0B191549F964}" type="slidenum">
              <a:rPr lang="en-US" altLang="en-US" sz="1200"/>
              <a:pPr/>
              <a:t>29</a:t>
            </a:fld>
            <a:endParaRPr lang="en-US" altLang="en-US" sz="120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62001" y="4495801"/>
            <a:ext cx="6143587" cy="4386262"/>
          </a:xfrm>
        </p:spPr>
        <p:txBody>
          <a:bodyPr/>
          <a:lstStyle/>
          <a:p>
            <a:pPr marL="176283" indent="-176283">
              <a:buFontTx/>
              <a:buChar char="-"/>
            </a:pPr>
            <a:r>
              <a:rPr lang="en-US" altLang="en-US" sz="1700" dirty="0">
                <a:latin typeface="+mn-lt"/>
                <a:ea typeface="ヒラギノ角ゴ Pro W3" charset="-128"/>
              </a:rPr>
              <a:t>And we have to stop the demand. Frankly, if there were no buyers, there’d be no sex trafficking. And that requires changing organizational practices, influencing policies and legislation, and, mostly, changing the cultural.</a:t>
            </a:r>
            <a:endParaRPr lang="en-US" altLang="en-US" sz="800" dirty="0">
              <a:latin typeface="+mn-lt"/>
              <a:ea typeface="ヒラギノ角ゴ Pro W3" charset="-128"/>
            </a:endParaRPr>
          </a:p>
          <a:p>
            <a:pPr marL="176283" indent="-176283">
              <a:buFontTx/>
              <a:buChar char="-"/>
            </a:pPr>
            <a:r>
              <a:rPr lang="en-US" altLang="en-US" sz="1700" dirty="0">
                <a:latin typeface="+mn-lt"/>
                <a:ea typeface="ヒラギノ角ゴ Pro W3" charset="-128"/>
              </a:rPr>
              <a:t>Clubs can support organizations like Men as Peacemakers or The Don’t Buy It Project to help men understand the profound impact on trafficking victims</a:t>
            </a:r>
            <a:endParaRPr lang="en-US" altLang="en-US" sz="800" dirty="0">
              <a:latin typeface="+mn-lt"/>
              <a:ea typeface="ヒラギノ角ゴ Pro W3" charset="-128"/>
            </a:endParaRPr>
          </a:p>
          <a:p>
            <a:pPr marL="176283" indent="-176283">
              <a:buFontTx/>
              <a:buChar char="-"/>
            </a:pPr>
            <a:r>
              <a:rPr lang="en-US" altLang="en-US" sz="1700" dirty="0">
                <a:latin typeface="+mn-lt"/>
                <a:ea typeface="ヒラギノ角ゴ Pro W3" charset="-128"/>
              </a:rPr>
              <a:t> You could support prevention programs aimed at teaching youth about respect and health relationships and not to dehumanize or objectify others. </a:t>
            </a:r>
          </a:p>
          <a:p>
            <a:endParaRPr lang="en-US" altLang="en-US" sz="800" dirty="0">
              <a:latin typeface="+mn-lt"/>
              <a:ea typeface="ヒラギノ角ゴ Pro W3" charset="-128"/>
            </a:endParaRPr>
          </a:p>
          <a:p>
            <a:pPr marL="176283" indent="-176283">
              <a:buFontTx/>
              <a:buChar char="-"/>
            </a:pPr>
            <a:r>
              <a:rPr lang="en-US" altLang="en-US" sz="1700" dirty="0">
                <a:latin typeface="+mn-lt"/>
                <a:ea typeface="ヒラギノ角ゴ Pro W3" charset="-128"/>
              </a:rPr>
              <a:t>And we all need to stand up against it. We have to start talking about this.   </a:t>
            </a:r>
          </a:p>
          <a:p>
            <a:endParaRPr lang="en-US" dirty="0"/>
          </a:p>
        </p:txBody>
      </p:sp>
      <p:sp>
        <p:nvSpPr>
          <p:cNvPr id="4" name="Slide Number Placeholder 3"/>
          <p:cNvSpPr>
            <a:spLocks noGrp="1"/>
          </p:cNvSpPr>
          <p:nvPr>
            <p:ph type="sldNum" sz="quarter" idx="5"/>
          </p:nvPr>
        </p:nvSpPr>
        <p:spPr/>
        <p:txBody>
          <a:bodyPr/>
          <a:lstStyle/>
          <a:p>
            <a:pPr>
              <a:defRPr/>
            </a:pPr>
            <a:fld id="{0699CD90-7011-4F8C-B91F-615C3A8C6FF5}" type="slidenum">
              <a:rPr lang="en-US" altLang="en-US" smtClean="0"/>
              <a:pPr>
                <a:defRPr/>
              </a:pPr>
              <a:t>30</a:t>
            </a:fld>
            <a:endParaRPr lang="en-US" altLang="en-US"/>
          </a:p>
        </p:txBody>
      </p:sp>
    </p:spTree>
    <p:extLst>
      <p:ext uri="{BB962C8B-B14F-4D97-AF65-F5344CB8AC3E}">
        <p14:creationId xmlns:p14="http://schemas.microsoft.com/office/powerpoint/2010/main" val="288962243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62001" y="4495801"/>
            <a:ext cx="6143587" cy="4386262"/>
          </a:xfrm>
        </p:spPr>
        <p:txBody>
          <a:bodyPr/>
          <a:lstStyle/>
          <a:p>
            <a:r>
              <a:rPr lang="en-US" dirty="0"/>
              <a:t>Visit and share website</a:t>
            </a:r>
          </a:p>
        </p:txBody>
      </p:sp>
      <p:sp>
        <p:nvSpPr>
          <p:cNvPr id="4" name="Slide Number Placeholder 3"/>
          <p:cNvSpPr>
            <a:spLocks noGrp="1"/>
          </p:cNvSpPr>
          <p:nvPr>
            <p:ph type="sldNum" sz="quarter" idx="5"/>
          </p:nvPr>
        </p:nvSpPr>
        <p:spPr/>
        <p:txBody>
          <a:bodyPr/>
          <a:lstStyle/>
          <a:p>
            <a:pPr>
              <a:defRPr/>
            </a:pPr>
            <a:fld id="{0699CD90-7011-4F8C-B91F-615C3A8C6FF5}" type="slidenum">
              <a:rPr lang="en-US" altLang="en-US" smtClean="0"/>
              <a:pPr>
                <a:defRPr/>
              </a:pPr>
              <a:t>31</a:t>
            </a:fld>
            <a:endParaRPr lang="en-US" altLang="en-US"/>
          </a:p>
        </p:txBody>
      </p:sp>
    </p:spTree>
    <p:extLst>
      <p:ext uri="{BB962C8B-B14F-4D97-AF65-F5344CB8AC3E}">
        <p14:creationId xmlns:p14="http://schemas.microsoft.com/office/powerpoint/2010/main" val="10191526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09601" y="4561468"/>
            <a:ext cx="6119795" cy="3989753"/>
          </a:xfrm>
        </p:spPr>
        <p:txBody>
          <a:bodyPr/>
          <a:lstStyle/>
          <a:p>
            <a:pPr>
              <a:defRPr/>
            </a:pPr>
            <a:r>
              <a:rPr lang="en-US" altLang="en-US" sz="1400" dirty="0">
                <a:latin typeface="Arial" panose="020B0604020202020204" pitchFamily="34" charset="0"/>
                <a:ea typeface="ヒラギノ角ゴ Pro W3"/>
                <a:cs typeface="ヒラギノ角ゴ Pro W3"/>
              </a:rPr>
              <a:t>Human Trafficking is the exploitation or sale or a person into commercial sexual servitude or forced labor.</a:t>
            </a:r>
          </a:p>
          <a:p>
            <a:pPr>
              <a:defRPr/>
            </a:pPr>
            <a:endParaRPr lang="en-US" altLang="en-US" sz="600" dirty="0">
              <a:latin typeface="Arial" panose="020B0604020202020204" pitchFamily="34" charset="0"/>
              <a:ea typeface="ヒラギノ角ゴ Pro W3"/>
              <a:cs typeface="ヒラギノ角ゴ Pro W3"/>
            </a:endParaRPr>
          </a:p>
          <a:p>
            <a:pPr>
              <a:defRPr/>
            </a:pPr>
            <a:r>
              <a:rPr lang="en-US" sz="1400" dirty="0"/>
              <a:t>It is a human rights violation that involves individuals profiting from the exploitation of others. Human trafficking occurs when a person is forced or coerced into: A commercial sex act or Physical labor.</a:t>
            </a:r>
          </a:p>
          <a:p>
            <a:pPr>
              <a:defRPr/>
            </a:pPr>
            <a:r>
              <a:rPr lang="en-US" sz="1400" dirty="0"/>
              <a:t>The money earned through the sex act or physical labor is kept by the trafficker. The victim of human trafficking is controlled by the trafficker.</a:t>
            </a:r>
          </a:p>
          <a:p>
            <a:pPr>
              <a:defRPr/>
            </a:pPr>
            <a:endParaRPr lang="en-US" altLang="en-US" sz="1000" dirty="0">
              <a:latin typeface="Arial" panose="020B0604020202020204" pitchFamily="34" charset="0"/>
              <a:ea typeface="ヒラギノ角ゴ Pro W3"/>
              <a:cs typeface="ヒラギノ角ゴ Pro W3"/>
            </a:endParaRPr>
          </a:p>
          <a:p>
            <a:pPr>
              <a:defRPr/>
            </a:pPr>
            <a:r>
              <a:rPr lang="en-US" altLang="en-US" sz="1400" dirty="0">
                <a:latin typeface="Arial" panose="020B0604020202020204" pitchFamily="34" charset="0"/>
                <a:ea typeface="ヒラギノ角ゴ Pro W3"/>
                <a:cs typeface="ヒラギノ角ゴ Pro W3"/>
              </a:rPr>
              <a:t>Note: Although trafficking seems to imply transporting people across continents, most exploitation takes place close to home. Human Trafficking does not have to involve transportation across state lines or international borders. You’ve probably seen the news stories of the trafficked victims rescued from a van who had been brought into the country and held captive as sex slaves, and these cases do happen. But </a:t>
            </a:r>
            <a:r>
              <a:rPr lang="en-US" sz="1400" dirty="0"/>
              <a:t>the majority of domestic minor sex trafficking victims are from the U.S.  </a:t>
            </a:r>
            <a:r>
              <a:rPr lang="en-US" altLang="en-US" sz="1400" dirty="0">
                <a:latin typeface="Arial" panose="020B0604020202020204" pitchFamily="34" charset="0"/>
                <a:ea typeface="ヒラギノ角ゴ Pro W3"/>
                <a:cs typeface="ヒラギノ角ゴ Pro W3"/>
              </a:rPr>
              <a:t>And a victim can be trafficked in their own community or their own home.</a:t>
            </a:r>
          </a:p>
          <a:p>
            <a:pPr>
              <a:defRPr/>
            </a:pPr>
            <a:endParaRPr lang="en-US" altLang="en-US" sz="1400" dirty="0">
              <a:latin typeface="Arial" panose="020B0604020202020204" pitchFamily="34" charset="0"/>
              <a:ea typeface="ヒラギノ角ゴ Pro W3"/>
              <a:cs typeface="ヒラギノ角ゴ Pro W3"/>
            </a:endParaRPr>
          </a:p>
          <a:p>
            <a:endParaRPr lang="en-US" dirty="0"/>
          </a:p>
        </p:txBody>
      </p:sp>
      <p:sp>
        <p:nvSpPr>
          <p:cNvPr id="4" name="Slide Number Placeholder 3"/>
          <p:cNvSpPr>
            <a:spLocks noGrp="1"/>
          </p:cNvSpPr>
          <p:nvPr>
            <p:ph type="sldNum" sz="quarter" idx="5"/>
          </p:nvPr>
        </p:nvSpPr>
        <p:spPr/>
        <p:txBody>
          <a:bodyPr/>
          <a:lstStyle/>
          <a:p>
            <a:pPr>
              <a:defRPr/>
            </a:pPr>
            <a:fld id="{0699CD90-7011-4F8C-B91F-615C3A8C6FF5}" type="slidenum">
              <a:rPr lang="en-US" altLang="en-US" smtClean="0"/>
              <a:pPr>
                <a:defRPr/>
              </a:pPr>
              <a:t>3</a:t>
            </a:fld>
            <a:endParaRPr lang="en-US" altLang="en-US"/>
          </a:p>
        </p:txBody>
      </p:sp>
    </p:spTree>
    <p:extLst>
      <p:ext uri="{BB962C8B-B14F-4D97-AF65-F5344CB8AC3E}">
        <p14:creationId xmlns:p14="http://schemas.microsoft.com/office/powerpoint/2010/main" val="218400878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62001" y="4495801"/>
            <a:ext cx="6143587" cy="4386262"/>
          </a:xfrm>
        </p:spPr>
        <p:txBody>
          <a:bodyPr/>
          <a:lstStyle/>
          <a:p>
            <a:endParaRPr lang="en-US" dirty="0"/>
          </a:p>
        </p:txBody>
      </p:sp>
      <p:sp>
        <p:nvSpPr>
          <p:cNvPr id="4" name="Slide Number Placeholder 3"/>
          <p:cNvSpPr>
            <a:spLocks noGrp="1"/>
          </p:cNvSpPr>
          <p:nvPr>
            <p:ph type="sldNum" sz="quarter" idx="5"/>
          </p:nvPr>
        </p:nvSpPr>
        <p:spPr/>
        <p:txBody>
          <a:bodyPr/>
          <a:lstStyle/>
          <a:p>
            <a:pPr>
              <a:defRPr/>
            </a:pPr>
            <a:fld id="{0699CD90-7011-4F8C-B91F-615C3A8C6FF5}" type="slidenum">
              <a:rPr lang="en-US" altLang="en-US" smtClean="0"/>
              <a:pPr>
                <a:defRPr/>
              </a:pPr>
              <a:t>32</a:t>
            </a:fld>
            <a:endParaRPr lang="en-US" altLang="en-US"/>
          </a:p>
        </p:txBody>
      </p:sp>
    </p:spTree>
    <p:extLst>
      <p:ext uri="{BB962C8B-B14F-4D97-AF65-F5344CB8AC3E}">
        <p14:creationId xmlns:p14="http://schemas.microsoft.com/office/powerpoint/2010/main" val="8405520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Human trafficking occurs when a perpetrator, often referred to as a trafficker, takes any one of the enumerated Actions, and then employs the Means of force, fraud or coercion for the Purpose of compelling the victim to provide commercial sex acts or labor or services. </a:t>
            </a:r>
          </a:p>
          <a:p>
            <a:endParaRPr lang="en-US" dirty="0"/>
          </a:p>
          <a:p>
            <a:r>
              <a:rPr lang="en-US" dirty="0"/>
              <a:t>At a minimum, one element from each column must be present to establish a potential situation of human trafficking. The presence of force, fraud or coercion indicates that the victim has not consented of his or her own free will. </a:t>
            </a:r>
          </a:p>
          <a:p>
            <a:endParaRPr lang="en-US" dirty="0"/>
          </a:p>
          <a:p>
            <a:r>
              <a:rPr lang="en-US" dirty="0"/>
              <a:t>Remember that under federal law, any minor under the age of 18 years induced into commercial sex is considered to be a victim of sex trafficking— regardless of any indicators of force, fraud, or coercion. </a:t>
            </a:r>
          </a:p>
          <a:p>
            <a:endParaRPr lang="en-US" dirty="0"/>
          </a:p>
        </p:txBody>
      </p:sp>
      <p:sp>
        <p:nvSpPr>
          <p:cNvPr id="4" name="Slide Number Placeholder 3"/>
          <p:cNvSpPr>
            <a:spLocks noGrp="1"/>
          </p:cNvSpPr>
          <p:nvPr>
            <p:ph type="sldNum" sz="quarter" idx="5"/>
          </p:nvPr>
        </p:nvSpPr>
        <p:spPr/>
        <p:txBody>
          <a:bodyPr/>
          <a:lstStyle/>
          <a:p>
            <a:pPr>
              <a:defRPr/>
            </a:pPr>
            <a:fld id="{0699CD90-7011-4F8C-B91F-615C3A8C6FF5}" type="slidenum">
              <a:rPr lang="en-US" altLang="en-US" smtClean="0"/>
              <a:pPr>
                <a:defRPr/>
              </a:pPr>
              <a:t>4</a:t>
            </a:fld>
            <a:endParaRPr lang="en-US" altLang="en-US"/>
          </a:p>
        </p:txBody>
      </p:sp>
    </p:spTree>
    <p:extLst>
      <p:ext uri="{BB962C8B-B14F-4D97-AF65-F5344CB8AC3E}">
        <p14:creationId xmlns:p14="http://schemas.microsoft.com/office/powerpoint/2010/main" val="7604199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09601" y="4561467"/>
            <a:ext cx="6248401" cy="4201534"/>
          </a:xfrm>
        </p:spPr>
        <p:txBody>
          <a:bodyPr/>
          <a:lstStyle/>
          <a:p>
            <a:r>
              <a:rPr lang="en-US" sz="1400" dirty="0"/>
              <a:t>(Rotary International refers to human trafficking as modern day slavery)</a:t>
            </a:r>
          </a:p>
          <a:p>
            <a:endParaRPr lang="en-US" sz="1400" dirty="0"/>
          </a:p>
          <a:p>
            <a:r>
              <a:rPr lang="en-US" sz="1400" dirty="0"/>
              <a:t>It estimated that  more than 40 million people are enslaved around the world.  (ILO) </a:t>
            </a:r>
          </a:p>
          <a:p>
            <a:endParaRPr lang="en-US" sz="1400" dirty="0"/>
          </a:p>
          <a:p>
            <a:r>
              <a:rPr lang="en-US" sz="1400" dirty="0"/>
              <a:t>(Note about estimates: victims are usually hidden in the shadows, so accurate statistics are often elusive.)</a:t>
            </a:r>
          </a:p>
          <a:p>
            <a:r>
              <a:rPr lang="en-US" sz="1400" dirty="0"/>
              <a:t>There are actually more slaves today than when slavery was legal. </a:t>
            </a:r>
          </a:p>
          <a:p>
            <a:pPr defTabSz="956912">
              <a:defRPr/>
            </a:pPr>
            <a:r>
              <a:rPr lang="en-US" sz="1400" dirty="0"/>
              <a:t>And the numbers keep growing!</a:t>
            </a:r>
          </a:p>
          <a:p>
            <a:pPr defTabSz="956912">
              <a:defRPr/>
            </a:pPr>
            <a:r>
              <a:rPr lang="en-US" sz="1400" dirty="0"/>
              <a:t>Human Trafficking includes both labor trafficking, where people are forced or coerced to work against their will -- in industries such as farming, construction, domestic service and manufacturing – for the profit of others.</a:t>
            </a:r>
          </a:p>
          <a:p>
            <a:pPr defTabSz="956912">
              <a:defRPr/>
            </a:pPr>
            <a:r>
              <a:rPr lang="en-US" sz="1300" dirty="0"/>
              <a:t> </a:t>
            </a:r>
          </a:p>
          <a:p>
            <a:pPr defTabSz="956912">
              <a:defRPr/>
            </a:pPr>
            <a:endParaRPr lang="en-US" sz="1300" dirty="0"/>
          </a:p>
          <a:p>
            <a:pPr defTabSz="956912">
              <a:defRPr/>
            </a:pPr>
            <a:endParaRPr lang="en-US" sz="1300" dirty="0"/>
          </a:p>
          <a:p>
            <a:endParaRPr lang="en-US" sz="1300" dirty="0"/>
          </a:p>
        </p:txBody>
      </p:sp>
      <p:sp>
        <p:nvSpPr>
          <p:cNvPr id="4" name="Slide Number Placeholder 3"/>
          <p:cNvSpPr>
            <a:spLocks noGrp="1"/>
          </p:cNvSpPr>
          <p:nvPr>
            <p:ph type="sldNum" sz="quarter" idx="10"/>
          </p:nvPr>
        </p:nvSpPr>
        <p:spPr/>
        <p:txBody>
          <a:bodyPr/>
          <a:lstStyle/>
          <a:p>
            <a:fld id="{044C9BDF-F06B-184F-ABF5-4E89F7F3D95C}" type="slidenum">
              <a:rPr lang="en-US" smtClean="0"/>
              <a:t>5</a:t>
            </a:fld>
            <a:endParaRPr lang="en-US"/>
          </a:p>
        </p:txBody>
      </p:sp>
    </p:spTree>
    <p:extLst>
      <p:ext uri="{BB962C8B-B14F-4D97-AF65-F5344CB8AC3E}">
        <p14:creationId xmlns:p14="http://schemas.microsoft.com/office/powerpoint/2010/main" val="30026864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533400"/>
            <a:ext cx="4800600" cy="3600450"/>
          </a:xfrm>
        </p:spPr>
      </p:sp>
      <p:sp>
        <p:nvSpPr>
          <p:cNvPr id="3" name="Notes Placeholder 2"/>
          <p:cNvSpPr>
            <a:spLocks noGrp="1"/>
          </p:cNvSpPr>
          <p:nvPr>
            <p:ph type="body" idx="1"/>
          </p:nvPr>
        </p:nvSpPr>
        <p:spPr>
          <a:xfrm>
            <a:off x="1125669" y="4488047"/>
            <a:ext cx="5257801" cy="3906898"/>
          </a:xfrm>
        </p:spPr>
        <p:txBody>
          <a:bodyPr/>
          <a:lstStyle/>
          <a:p>
            <a:pPr marL="651536" lvl="1" indent="-177692">
              <a:buFontTx/>
              <a:buChar char="•"/>
              <a:defRPr/>
            </a:pPr>
            <a:r>
              <a:rPr lang="en-US" sz="1300" dirty="0"/>
              <a:t>In the US,  80% of trafficked victims are exploited for sex.   </a:t>
            </a:r>
            <a:r>
              <a:rPr lang="en-US" altLang="en-US" sz="1300" dirty="0">
                <a:latin typeface="Arial" panose="020B0604020202020204" pitchFamily="34" charset="0"/>
                <a:ea typeface="ヒラギノ角ゴ Pro W3"/>
                <a:cs typeface="ヒラギノ角ゴ Pro W3"/>
              </a:rPr>
              <a:t> </a:t>
            </a:r>
            <a:r>
              <a:rPr lang="en-US" altLang="en-US" sz="1300" i="1" dirty="0">
                <a:latin typeface="Arial" panose="020B0604020202020204" pitchFamily="34" charset="0"/>
                <a:ea typeface="ヒラギノ角ゴ Pro W3"/>
                <a:cs typeface="ヒラギノ角ゴ Pro W3"/>
              </a:rPr>
              <a:t>(Office of Justice Programs) </a:t>
            </a:r>
          </a:p>
          <a:p>
            <a:pPr marL="651536" lvl="1" indent="-177692">
              <a:buFontTx/>
              <a:buChar char="•"/>
              <a:defRPr/>
            </a:pPr>
            <a:endParaRPr lang="en-US" altLang="en-US" sz="1300" i="1" dirty="0">
              <a:latin typeface="Arial" panose="020B0604020202020204" pitchFamily="34" charset="0"/>
              <a:ea typeface="ヒラギノ角ゴ Pro W3"/>
              <a:cs typeface="ヒラギノ角ゴ Pro W3"/>
            </a:endParaRPr>
          </a:p>
          <a:p>
            <a:pPr marL="651536" lvl="1" indent="-177692">
              <a:buFontTx/>
              <a:buChar char="•"/>
              <a:defRPr/>
            </a:pPr>
            <a:r>
              <a:rPr lang="en-US" altLang="en-US" sz="1300" dirty="0">
                <a:latin typeface="Arial" panose="020B0604020202020204" pitchFamily="34" charset="0"/>
                <a:ea typeface="ヒラギノ角ゴ Pro W3"/>
                <a:cs typeface="ヒラギノ角ゴ Pro W3"/>
              </a:rPr>
              <a:t>Nearly half are children.  And 80- 90% are women and girls. But males (mostly young boys) are also impacted.  (Example of local case in the news just a couple of months ago.)</a:t>
            </a:r>
          </a:p>
          <a:p>
            <a:pPr marL="651536" lvl="1" indent="-177692">
              <a:buFontTx/>
              <a:buChar char="•"/>
              <a:defRPr/>
            </a:pPr>
            <a:endParaRPr lang="en-US" altLang="en-US" sz="1300" dirty="0">
              <a:latin typeface="Arial" panose="020B0604020202020204" pitchFamily="34" charset="0"/>
              <a:ea typeface="ヒラギノ角ゴ Pro W3"/>
              <a:cs typeface="ヒラギノ角ゴ Pro W3"/>
            </a:endParaRPr>
          </a:p>
          <a:p>
            <a:pPr marL="651536" lvl="1" indent="-177692">
              <a:buFontTx/>
              <a:buChar char="•"/>
              <a:defRPr/>
            </a:pPr>
            <a:r>
              <a:rPr lang="en-US" sz="1400" dirty="0"/>
              <a:t>While Human Trafficking includes both labor and sex trafficking, because of these numbers, our Rotary efforts have focused primarily on sex trafficking – until now.   The instances of labor trafficking are much higher in the northern part of the state and especially in the Dakotas. So our initiative will change its focus as we grow.</a:t>
            </a:r>
          </a:p>
          <a:p>
            <a:pPr marL="651536" lvl="1" indent="-177692">
              <a:buFontTx/>
              <a:buChar char="•"/>
              <a:defRPr/>
            </a:pPr>
            <a:endParaRPr lang="en-US" sz="1400" dirty="0"/>
          </a:p>
          <a:p>
            <a:pPr marL="651536" lvl="1" indent="-177692">
              <a:buFontTx/>
              <a:buChar char="•"/>
              <a:defRPr/>
            </a:pPr>
            <a:r>
              <a:rPr lang="en-US" sz="1400" dirty="0"/>
              <a:t>More women tend to be trafficked for sex and more men for labor</a:t>
            </a:r>
          </a:p>
          <a:p>
            <a:pPr marL="651536" lvl="1" indent="-177692">
              <a:buFontTx/>
              <a:buChar char="•"/>
              <a:defRPr/>
            </a:pPr>
            <a:endParaRPr lang="en-US" altLang="en-US" sz="1300" dirty="0">
              <a:latin typeface="Arial" panose="020B0604020202020204" pitchFamily="34" charset="0"/>
              <a:ea typeface="ヒラギノ角ゴ Pro W3"/>
              <a:cs typeface="ヒラギノ角ゴ Pro W3"/>
            </a:endParaRPr>
          </a:p>
          <a:p>
            <a:endParaRPr lang="en-US" dirty="0"/>
          </a:p>
        </p:txBody>
      </p:sp>
      <p:sp>
        <p:nvSpPr>
          <p:cNvPr id="4" name="Slide Number Placeholder 3"/>
          <p:cNvSpPr>
            <a:spLocks noGrp="1"/>
          </p:cNvSpPr>
          <p:nvPr>
            <p:ph type="sldNum" sz="quarter" idx="5"/>
          </p:nvPr>
        </p:nvSpPr>
        <p:spPr/>
        <p:txBody>
          <a:bodyPr/>
          <a:lstStyle/>
          <a:p>
            <a:pPr>
              <a:defRPr/>
            </a:pPr>
            <a:fld id="{0699CD90-7011-4F8C-B91F-615C3A8C6FF5}" type="slidenum">
              <a:rPr lang="en-US" altLang="en-US" smtClean="0"/>
              <a:pPr>
                <a:defRPr/>
              </a:pPr>
              <a:t>6</a:t>
            </a:fld>
            <a:endParaRPr lang="en-US" altLang="en-US"/>
          </a:p>
        </p:txBody>
      </p:sp>
    </p:spTree>
    <p:extLst>
      <p:ext uri="{BB962C8B-B14F-4D97-AF65-F5344CB8AC3E}">
        <p14:creationId xmlns:p14="http://schemas.microsoft.com/office/powerpoint/2010/main" val="19590943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a:extLst>
              <a:ext uri="{FF2B5EF4-FFF2-40B4-BE49-F238E27FC236}">
                <a16:creationId xmlns:a16="http://schemas.microsoft.com/office/drawing/2014/main" id="{61ED003C-BEB8-4B49-AEC2-7465B93650CE}"/>
              </a:ext>
            </a:extLst>
          </p:cNvPr>
          <p:cNvSpPr>
            <a:spLocks noGrp="1" noRot="1" noChangeAspect="1" noChangeArrowheads="1" noTextEdit="1"/>
          </p:cNvSpPr>
          <p:nvPr>
            <p:ph type="sldImg"/>
          </p:nvPr>
        </p:nvSpPr>
        <p:spPr>
          <a:xfrm>
            <a:off x="1227138" y="581025"/>
            <a:ext cx="4802187" cy="3600450"/>
          </a:xfrm>
          <a:ln/>
        </p:spPr>
      </p:sp>
      <p:sp>
        <p:nvSpPr>
          <p:cNvPr id="29699" name="Notes Placeholder 2">
            <a:extLst>
              <a:ext uri="{FF2B5EF4-FFF2-40B4-BE49-F238E27FC236}">
                <a16:creationId xmlns:a16="http://schemas.microsoft.com/office/drawing/2014/main" id="{F7BE1652-AE45-4D4F-938B-05B8F22DE9AA}"/>
              </a:ext>
            </a:extLst>
          </p:cNvPr>
          <p:cNvSpPr>
            <a:spLocks noGrp="1"/>
          </p:cNvSpPr>
          <p:nvPr>
            <p:ph type="body" idx="1"/>
          </p:nvPr>
        </p:nvSpPr>
        <p:spPr>
          <a:xfrm>
            <a:off x="743335" y="4690448"/>
            <a:ext cx="5907294" cy="3978524"/>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Arial" panose="020B0604020202020204" pitchFamily="34" charset="0"/>
                <a:ea typeface="ヒラギノ角ゴ Pro W3" charset="-128"/>
              </a:rPr>
              <a:t>What are some common industries where we see human trafficking occurring? </a:t>
            </a:r>
          </a:p>
        </p:txBody>
      </p:sp>
      <p:sp>
        <p:nvSpPr>
          <p:cNvPr id="29700" name="Slide Number Placeholder 3">
            <a:extLst>
              <a:ext uri="{FF2B5EF4-FFF2-40B4-BE49-F238E27FC236}">
                <a16:creationId xmlns:a16="http://schemas.microsoft.com/office/drawing/2014/main" id="{79D18743-92E1-4418-9539-B1AA4849E875}"/>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4357">
              <a:defRPr sz="2500">
                <a:solidFill>
                  <a:schemeClr val="tx1"/>
                </a:solidFill>
                <a:latin typeface="Arial" panose="020B0604020202020204" pitchFamily="34" charset="0"/>
                <a:ea typeface="ヒラギノ角ゴ Pro W3" charset="-128"/>
              </a:defRPr>
            </a:lvl1pPr>
            <a:lvl2pPr marL="767249" indent="-294846" defTabSz="964357">
              <a:defRPr sz="2500">
                <a:solidFill>
                  <a:schemeClr val="tx1"/>
                </a:solidFill>
                <a:latin typeface="Arial" panose="020B0604020202020204" pitchFamily="34" charset="0"/>
                <a:ea typeface="ヒラギノ角ゴ Pro W3" charset="-128"/>
              </a:defRPr>
            </a:lvl2pPr>
            <a:lvl3pPr marL="1182640" indent="-236203" defTabSz="964357">
              <a:defRPr sz="2500">
                <a:solidFill>
                  <a:schemeClr val="tx1"/>
                </a:solidFill>
                <a:latin typeface="Arial" panose="020B0604020202020204" pitchFamily="34" charset="0"/>
                <a:ea typeface="ヒラギノ角ゴ Pro W3" charset="-128"/>
              </a:defRPr>
            </a:lvl3pPr>
            <a:lvl4pPr marL="1656673" indent="-236203" defTabSz="964357">
              <a:defRPr sz="2500">
                <a:solidFill>
                  <a:schemeClr val="tx1"/>
                </a:solidFill>
                <a:latin typeface="Arial" panose="020B0604020202020204" pitchFamily="34" charset="0"/>
                <a:ea typeface="ヒラギノ角ゴ Pro W3" charset="-128"/>
              </a:defRPr>
            </a:lvl4pPr>
            <a:lvl5pPr marL="2130705" indent="-236203" defTabSz="964357">
              <a:defRPr sz="2500">
                <a:solidFill>
                  <a:schemeClr val="tx1"/>
                </a:solidFill>
                <a:latin typeface="Arial" panose="020B0604020202020204" pitchFamily="34" charset="0"/>
                <a:ea typeface="ヒラギノ角ゴ Pro W3" charset="-128"/>
              </a:defRPr>
            </a:lvl5pPr>
            <a:lvl6pPr marL="2599853" indent="-236203" defTabSz="964357" eaLnBrk="0" fontAlgn="base" hangingPunct="0">
              <a:spcBef>
                <a:spcPct val="0"/>
              </a:spcBef>
              <a:spcAft>
                <a:spcPct val="0"/>
              </a:spcAft>
              <a:defRPr sz="2500">
                <a:solidFill>
                  <a:schemeClr val="tx1"/>
                </a:solidFill>
                <a:latin typeface="Arial" panose="020B0604020202020204" pitchFamily="34" charset="0"/>
                <a:ea typeface="ヒラギノ角ゴ Pro W3" charset="-128"/>
              </a:defRPr>
            </a:lvl6pPr>
            <a:lvl7pPr marL="3068999" indent="-236203" defTabSz="964357" eaLnBrk="0" fontAlgn="base" hangingPunct="0">
              <a:spcBef>
                <a:spcPct val="0"/>
              </a:spcBef>
              <a:spcAft>
                <a:spcPct val="0"/>
              </a:spcAft>
              <a:defRPr sz="2500">
                <a:solidFill>
                  <a:schemeClr val="tx1"/>
                </a:solidFill>
                <a:latin typeface="Arial" panose="020B0604020202020204" pitchFamily="34" charset="0"/>
                <a:ea typeface="ヒラギノ角ゴ Pro W3" charset="-128"/>
              </a:defRPr>
            </a:lvl7pPr>
            <a:lvl8pPr marL="3538145" indent="-236203" defTabSz="964357" eaLnBrk="0" fontAlgn="base" hangingPunct="0">
              <a:spcBef>
                <a:spcPct val="0"/>
              </a:spcBef>
              <a:spcAft>
                <a:spcPct val="0"/>
              </a:spcAft>
              <a:defRPr sz="2500">
                <a:solidFill>
                  <a:schemeClr val="tx1"/>
                </a:solidFill>
                <a:latin typeface="Arial" panose="020B0604020202020204" pitchFamily="34" charset="0"/>
                <a:ea typeface="ヒラギノ角ゴ Pro W3" charset="-128"/>
              </a:defRPr>
            </a:lvl8pPr>
            <a:lvl9pPr marL="4007293" indent="-236203" defTabSz="964357" eaLnBrk="0" fontAlgn="base" hangingPunct="0">
              <a:spcBef>
                <a:spcPct val="0"/>
              </a:spcBef>
              <a:spcAft>
                <a:spcPct val="0"/>
              </a:spcAft>
              <a:defRPr sz="2500">
                <a:solidFill>
                  <a:schemeClr val="tx1"/>
                </a:solidFill>
                <a:latin typeface="Arial" panose="020B0604020202020204" pitchFamily="34" charset="0"/>
                <a:ea typeface="ヒラギノ角ゴ Pro W3" charset="-128"/>
              </a:defRPr>
            </a:lvl9pPr>
          </a:lstStyle>
          <a:p>
            <a:fld id="{DE267088-FB50-42A0-9656-F62876182C78}" type="slidenum">
              <a:rPr lang="en-US" altLang="en-US" sz="1200"/>
              <a:pPr/>
              <a:t>7</a:t>
            </a:fld>
            <a:endParaRPr lang="en-US" altLang="en-US" sz="1200"/>
          </a:p>
        </p:txBody>
      </p:sp>
    </p:spTree>
    <p:extLst>
      <p:ext uri="{BB962C8B-B14F-4D97-AF65-F5344CB8AC3E}">
        <p14:creationId xmlns:p14="http://schemas.microsoft.com/office/powerpoint/2010/main" val="4919347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a:extLst>
              <a:ext uri="{FF2B5EF4-FFF2-40B4-BE49-F238E27FC236}">
                <a16:creationId xmlns:a16="http://schemas.microsoft.com/office/drawing/2014/main" id="{61ED003C-BEB8-4B49-AEC2-7465B93650CE}"/>
              </a:ext>
            </a:extLst>
          </p:cNvPr>
          <p:cNvSpPr>
            <a:spLocks noGrp="1" noRot="1" noChangeAspect="1" noChangeArrowheads="1" noTextEdit="1"/>
          </p:cNvSpPr>
          <p:nvPr>
            <p:ph type="sldImg"/>
          </p:nvPr>
        </p:nvSpPr>
        <p:spPr>
          <a:xfrm>
            <a:off x="1227138" y="581025"/>
            <a:ext cx="4802187" cy="3600450"/>
          </a:xfrm>
          <a:ln/>
        </p:spPr>
      </p:sp>
      <p:sp>
        <p:nvSpPr>
          <p:cNvPr id="29699" name="Notes Placeholder 2">
            <a:extLst>
              <a:ext uri="{FF2B5EF4-FFF2-40B4-BE49-F238E27FC236}">
                <a16:creationId xmlns:a16="http://schemas.microsoft.com/office/drawing/2014/main" id="{F7BE1652-AE45-4D4F-938B-05B8F22DE9AA}"/>
              </a:ext>
            </a:extLst>
          </p:cNvPr>
          <p:cNvSpPr>
            <a:spLocks noGrp="1"/>
          </p:cNvSpPr>
          <p:nvPr>
            <p:ph type="body" idx="1"/>
          </p:nvPr>
        </p:nvSpPr>
        <p:spPr>
          <a:xfrm>
            <a:off x="743335" y="4690448"/>
            <a:ext cx="5907294" cy="3978524"/>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z="1600" dirty="0">
                <a:latin typeface="+mn-lt"/>
                <a:ea typeface="ヒラギノ角ゴ Pro W3" charset="-128"/>
              </a:rPr>
              <a:t>Human trafficking is BIG business -- $150 billion each year in profits!  </a:t>
            </a:r>
          </a:p>
          <a:p>
            <a:endParaRPr lang="en-US" altLang="en-US" sz="400" dirty="0">
              <a:latin typeface="+mn-lt"/>
              <a:ea typeface="ヒラギノ角ゴ Pro W3" charset="-128"/>
            </a:endParaRPr>
          </a:p>
          <a:p>
            <a:r>
              <a:rPr lang="en-US" altLang="en-US" sz="1600" dirty="0">
                <a:latin typeface="+mn-lt"/>
                <a:ea typeface="ヒラギノ角ゴ Pro W3" charset="-128"/>
              </a:rPr>
              <a:t>Second largest and fastest growing criminal enterprise in world.  Bigger even than illegal arms dealing</a:t>
            </a:r>
          </a:p>
          <a:p>
            <a:endParaRPr lang="en-US" altLang="en-US" sz="400" dirty="0">
              <a:latin typeface="+mn-lt"/>
              <a:ea typeface="ヒラギノ角ゴ Pro W3" charset="-128"/>
            </a:endParaRPr>
          </a:p>
          <a:p>
            <a:r>
              <a:rPr lang="en-US" altLang="en-US" sz="1600" dirty="0">
                <a:latin typeface="+mn-lt"/>
                <a:ea typeface="ヒラギノ角ゴ Pro W3" charset="-128"/>
              </a:rPr>
              <a:t>And there are big profits in secondary industries as well: Websites like Backpage and Grinder make millions in advertising.</a:t>
            </a:r>
            <a:endParaRPr lang="en-US" altLang="en-US" sz="500" dirty="0">
              <a:latin typeface="+mn-lt"/>
              <a:ea typeface="ヒラギノ角ゴ Pro W3" charset="-128"/>
            </a:endParaRPr>
          </a:p>
          <a:p>
            <a:r>
              <a:rPr lang="en-US" altLang="en-US" sz="1600" dirty="0">
                <a:latin typeface="+mn-lt"/>
                <a:ea typeface="ヒラギノ角ゴ Pro W3" charset="-128"/>
              </a:rPr>
              <a:t>(In the US, estimated annual profit per woman forced into commercial sex is $100,00.  More than double per each child.)</a:t>
            </a:r>
            <a:endParaRPr lang="en-US" altLang="en-US" sz="400" dirty="0">
              <a:latin typeface="+mn-lt"/>
              <a:ea typeface="ヒラギノ角ゴ Pro W3" charset="-128"/>
            </a:endParaRPr>
          </a:p>
          <a:p>
            <a:r>
              <a:rPr lang="en-US" altLang="en-US" sz="1600" dirty="0">
                <a:latin typeface="+mn-lt"/>
                <a:ea typeface="ヒラギノ角ゴ Pro W3" charset="-128"/>
              </a:rPr>
              <a:t>One reason for the huge profits is because, unlike other commodities, human beings can be sold over and over again.  You can sell a kilo of heroin only once; a trafficked youth can be sold 20-30 times per day, 365 day per year.  </a:t>
            </a:r>
          </a:p>
          <a:p>
            <a:endParaRPr lang="en-US" altLang="en-US" sz="400" dirty="0">
              <a:latin typeface="+mn-lt"/>
              <a:ea typeface="ヒラギノ角ゴ Pro W3" charset="-128"/>
            </a:endParaRPr>
          </a:p>
          <a:p>
            <a:endParaRPr lang="en-US" altLang="en-US" dirty="0">
              <a:latin typeface="Arial" panose="020B0604020202020204" pitchFamily="34" charset="0"/>
              <a:ea typeface="ヒラギノ角ゴ Pro W3" charset="-128"/>
            </a:endParaRPr>
          </a:p>
        </p:txBody>
      </p:sp>
      <p:sp>
        <p:nvSpPr>
          <p:cNvPr id="29700" name="Slide Number Placeholder 3">
            <a:extLst>
              <a:ext uri="{FF2B5EF4-FFF2-40B4-BE49-F238E27FC236}">
                <a16:creationId xmlns:a16="http://schemas.microsoft.com/office/drawing/2014/main" id="{79D18743-92E1-4418-9539-B1AA4849E875}"/>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4357">
              <a:defRPr sz="2500">
                <a:solidFill>
                  <a:schemeClr val="tx1"/>
                </a:solidFill>
                <a:latin typeface="Arial" panose="020B0604020202020204" pitchFamily="34" charset="0"/>
                <a:ea typeface="ヒラギノ角ゴ Pro W3" charset="-128"/>
              </a:defRPr>
            </a:lvl1pPr>
            <a:lvl2pPr marL="767249" indent="-294846" defTabSz="964357">
              <a:defRPr sz="2500">
                <a:solidFill>
                  <a:schemeClr val="tx1"/>
                </a:solidFill>
                <a:latin typeface="Arial" panose="020B0604020202020204" pitchFamily="34" charset="0"/>
                <a:ea typeface="ヒラギノ角ゴ Pro W3" charset="-128"/>
              </a:defRPr>
            </a:lvl2pPr>
            <a:lvl3pPr marL="1182640" indent="-236203" defTabSz="964357">
              <a:defRPr sz="2500">
                <a:solidFill>
                  <a:schemeClr val="tx1"/>
                </a:solidFill>
                <a:latin typeface="Arial" panose="020B0604020202020204" pitchFamily="34" charset="0"/>
                <a:ea typeface="ヒラギノ角ゴ Pro W3" charset="-128"/>
              </a:defRPr>
            </a:lvl3pPr>
            <a:lvl4pPr marL="1656673" indent="-236203" defTabSz="964357">
              <a:defRPr sz="2500">
                <a:solidFill>
                  <a:schemeClr val="tx1"/>
                </a:solidFill>
                <a:latin typeface="Arial" panose="020B0604020202020204" pitchFamily="34" charset="0"/>
                <a:ea typeface="ヒラギノ角ゴ Pro W3" charset="-128"/>
              </a:defRPr>
            </a:lvl4pPr>
            <a:lvl5pPr marL="2130705" indent="-236203" defTabSz="964357">
              <a:defRPr sz="2500">
                <a:solidFill>
                  <a:schemeClr val="tx1"/>
                </a:solidFill>
                <a:latin typeface="Arial" panose="020B0604020202020204" pitchFamily="34" charset="0"/>
                <a:ea typeface="ヒラギノ角ゴ Pro W3" charset="-128"/>
              </a:defRPr>
            </a:lvl5pPr>
            <a:lvl6pPr marL="2599853" indent="-236203" defTabSz="964357" eaLnBrk="0" fontAlgn="base" hangingPunct="0">
              <a:spcBef>
                <a:spcPct val="0"/>
              </a:spcBef>
              <a:spcAft>
                <a:spcPct val="0"/>
              </a:spcAft>
              <a:defRPr sz="2500">
                <a:solidFill>
                  <a:schemeClr val="tx1"/>
                </a:solidFill>
                <a:latin typeface="Arial" panose="020B0604020202020204" pitchFamily="34" charset="0"/>
                <a:ea typeface="ヒラギノ角ゴ Pro W3" charset="-128"/>
              </a:defRPr>
            </a:lvl6pPr>
            <a:lvl7pPr marL="3068999" indent="-236203" defTabSz="964357" eaLnBrk="0" fontAlgn="base" hangingPunct="0">
              <a:spcBef>
                <a:spcPct val="0"/>
              </a:spcBef>
              <a:spcAft>
                <a:spcPct val="0"/>
              </a:spcAft>
              <a:defRPr sz="2500">
                <a:solidFill>
                  <a:schemeClr val="tx1"/>
                </a:solidFill>
                <a:latin typeface="Arial" panose="020B0604020202020204" pitchFamily="34" charset="0"/>
                <a:ea typeface="ヒラギノ角ゴ Pro W3" charset="-128"/>
              </a:defRPr>
            </a:lvl7pPr>
            <a:lvl8pPr marL="3538145" indent="-236203" defTabSz="964357" eaLnBrk="0" fontAlgn="base" hangingPunct="0">
              <a:spcBef>
                <a:spcPct val="0"/>
              </a:spcBef>
              <a:spcAft>
                <a:spcPct val="0"/>
              </a:spcAft>
              <a:defRPr sz="2500">
                <a:solidFill>
                  <a:schemeClr val="tx1"/>
                </a:solidFill>
                <a:latin typeface="Arial" panose="020B0604020202020204" pitchFamily="34" charset="0"/>
                <a:ea typeface="ヒラギノ角ゴ Pro W3" charset="-128"/>
              </a:defRPr>
            </a:lvl8pPr>
            <a:lvl9pPr marL="4007293" indent="-236203" defTabSz="964357" eaLnBrk="0" fontAlgn="base" hangingPunct="0">
              <a:spcBef>
                <a:spcPct val="0"/>
              </a:spcBef>
              <a:spcAft>
                <a:spcPct val="0"/>
              </a:spcAft>
              <a:defRPr sz="2500">
                <a:solidFill>
                  <a:schemeClr val="tx1"/>
                </a:solidFill>
                <a:latin typeface="Arial" panose="020B0604020202020204" pitchFamily="34" charset="0"/>
                <a:ea typeface="ヒラギノ角ゴ Pro W3" charset="-128"/>
              </a:defRPr>
            </a:lvl9pPr>
          </a:lstStyle>
          <a:p>
            <a:fld id="{DE267088-FB50-42A0-9656-F62876182C78}" type="slidenum">
              <a:rPr lang="en-US" altLang="en-US" sz="1200"/>
              <a:pPr/>
              <a:t>8</a:t>
            </a:fld>
            <a:endParaRPr lang="en-US" altLang="en-US" sz="1200"/>
          </a:p>
        </p:txBody>
      </p:sp>
    </p:spTree>
    <p:extLst>
      <p:ext uri="{BB962C8B-B14F-4D97-AF65-F5344CB8AC3E}">
        <p14:creationId xmlns:p14="http://schemas.microsoft.com/office/powerpoint/2010/main" val="287838471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a:extLst>
              <a:ext uri="{FF2B5EF4-FFF2-40B4-BE49-F238E27FC236}">
                <a16:creationId xmlns:a16="http://schemas.microsoft.com/office/drawing/2014/main" id="{61ED003C-BEB8-4B49-AEC2-7465B93650CE}"/>
              </a:ext>
            </a:extLst>
          </p:cNvPr>
          <p:cNvSpPr>
            <a:spLocks noGrp="1" noRot="1" noChangeAspect="1" noChangeArrowheads="1" noTextEdit="1"/>
          </p:cNvSpPr>
          <p:nvPr>
            <p:ph type="sldImg"/>
          </p:nvPr>
        </p:nvSpPr>
        <p:spPr>
          <a:xfrm>
            <a:off x="1227138" y="581025"/>
            <a:ext cx="4802187" cy="3600450"/>
          </a:xfrm>
          <a:ln/>
        </p:spPr>
      </p:sp>
      <p:sp>
        <p:nvSpPr>
          <p:cNvPr id="29699" name="Notes Placeholder 2">
            <a:extLst>
              <a:ext uri="{FF2B5EF4-FFF2-40B4-BE49-F238E27FC236}">
                <a16:creationId xmlns:a16="http://schemas.microsoft.com/office/drawing/2014/main" id="{F7BE1652-AE45-4D4F-938B-05B8F22DE9AA}"/>
              </a:ext>
            </a:extLst>
          </p:cNvPr>
          <p:cNvSpPr>
            <a:spLocks noGrp="1"/>
          </p:cNvSpPr>
          <p:nvPr>
            <p:ph type="body" idx="1"/>
          </p:nvPr>
        </p:nvSpPr>
        <p:spPr>
          <a:xfrm>
            <a:off x="743335" y="4690448"/>
            <a:ext cx="5907294" cy="3978524"/>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defRPr/>
            </a:pPr>
            <a:r>
              <a:rPr lang="en-US" altLang="en-US" sz="800" dirty="0">
                <a:latin typeface="Arial" panose="020B0604020202020204" pitchFamily="34" charset="0"/>
                <a:ea typeface="ヒラギノ角ゴ Pro W3" charset="-128"/>
              </a:rPr>
              <a:t>The FBI has ranked the </a:t>
            </a:r>
            <a:r>
              <a:rPr lang="en-US" altLang="en-US" sz="800" dirty="0" err="1">
                <a:latin typeface="Arial" panose="020B0604020202020204" pitchFamily="34" charset="0"/>
                <a:ea typeface="ヒラギノ角ゴ Pro W3" charset="-128"/>
              </a:rPr>
              <a:t>The</a:t>
            </a:r>
            <a:r>
              <a:rPr lang="en-US" altLang="en-US" sz="800" dirty="0">
                <a:latin typeface="Arial" panose="020B0604020202020204" pitchFamily="34" charset="0"/>
                <a:ea typeface="ヒラギノ角ゴ Pro W3" charset="-128"/>
              </a:rPr>
              <a:t> Twin Cities as having the 13</a:t>
            </a:r>
            <a:r>
              <a:rPr lang="en-US" altLang="en-US" sz="800" baseline="30000" dirty="0">
                <a:latin typeface="Arial" panose="020B0604020202020204" pitchFamily="34" charset="0"/>
                <a:ea typeface="ヒラギノ角ゴ Pro W3" charset="-128"/>
              </a:rPr>
              <a:t>th</a:t>
            </a:r>
            <a:r>
              <a:rPr lang="en-US" altLang="en-US" sz="800" dirty="0">
                <a:latin typeface="Arial" panose="020B0604020202020204" pitchFamily="34" charset="0"/>
                <a:ea typeface="ヒラギノ角ゴ Pro W3" charset="-128"/>
              </a:rPr>
              <a:t> highest rate of child prostitution.   And According to MnDOT, Minnesota recorded the nation’s third highest rate of human trafficking in 2015!  Why?  (bullets)  Interstates – easily connects drivers to other states; they move girls around.   Lots of malls, favorite recruiting spot.  AND Modeling industry: many pimps pose as modeling agents to lure girls in.</a:t>
            </a:r>
          </a:p>
          <a:p>
            <a:pPr>
              <a:defRPr/>
            </a:pPr>
            <a:endParaRPr lang="en-US" altLang="en-US" sz="100" dirty="0">
              <a:latin typeface="Arial" panose="020B0604020202020204" pitchFamily="34" charset="0"/>
              <a:ea typeface="ヒラギノ角ゴ Pro W3" charset="-128"/>
            </a:endParaRPr>
          </a:p>
          <a:p>
            <a:pPr>
              <a:defRPr/>
            </a:pPr>
            <a:r>
              <a:rPr lang="en-US" altLang="en-US" sz="800" dirty="0">
                <a:latin typeface="Arial" panose="020B0604020202020204" pitchFamily="34" charset="0"/>
                <a:ea typeface="ヒラギノ角ゴ Pro W3" charset="-128"/>
              </a:rPr>
              <a:t>Still, most of the recruitment happens online. The explosion of social media has given traffickers a direct path into teen’s living rooms.</a:t>
            </a:r>
          </a:p>
          <a:p>
            <a:pPr>
              <a:defRPr/>
            </a:pPr>
            <a:endParaRPr lang="en-US" altLang="en-US" sz="100" dirty="0">
              <a:latin typeface="Arial" panose="020B0604020202020204" pitchFamily="34" charset="0"/>
              <a:ea typeface="ヒラギノ角ゴ Pro W3" charset="-128"/>
            </a:endParaRPr>
          </a:p>
          <a:p>
            <a:pPr>
              <a:defRPr/>
            </a:pPr>
            <a:r>
              <a:rPr lang="en-US" altLang="en-US" sz="800" dirty="0">
                <a:latin typeface="Arial" panose="020B0604020202020204" pitchFamily="34" charset="0"/>
                <a:ea typeface="ヒラギノ角ゴ Pro W3" charset="-128"/>
              </a:rPr>
              <a:t> A recent study found over 34,000 local advertisements for sex posted online  in the Twin Cities.  (Huge victory recently when the feds shut down Backpage. Now I believe Craig’s List is the biggest website for sex ads.)</a:t>
            </a:r>
          </a:p>
          <a:p>
            <a:pPr>
              <a:defRPr/>
            </a:pPr>
            <a:endParaRPr lang="en-US" altLang="en-US" sz="800" b="1" dirty="0">
              <a:latin typeface="Arial" panose="020B0604020202020204" pitchFamily="34" charset="0"/>
              <a:ea typeface="ヒラギノ角ゴ Pro W3" charset="-128"/>
            </a:endParaRPr>
          </a:p>
          <a:p>
            <a:pPr>
              <a:defRPr/>
            </a:pPr>
            <a:r>
              <a:rPr lang="en-US" altLang="en-US" sz="800" b="1" dirty="0">
                <a:latin typeface="Arial" panose="020B0604020202020204" pitchFamily="34" charset="0"/>
                <a:ea typeface="ヒラギノ角ゴ Pro W3" charset="-128"/>
              </a:rPr>
              <a:t>But</a:t>
            </a:r>
            <a:r>
              <a:rPr lang="en-US" altLang="en-US" sz="800" dirty="0">
                <a:latin typeface="Arial" panose="020B0604020202020204" pitchFamily="34" charset="0"/>
                <a:ea typeface="ヒラギノ角ゴ Pro W3" charset="-128"/>
              </a:rPr>
              <a:t> it is not just an urban issue: here in the suburbs, in rural areas, in every community across the state.</a:t>
            </a:r>
          </a:p>
          <a:p>
            <a:pPr>
              <a:defRPr/>
            </a:pPr>
            <a:endParaRPr lang="en-US" altLang="en-US" sz="100" dirty="0">
              <a:latin typeface="Arial" panose="020B0604020202020204" pitchFamily="34" charset="0"/>
              <a:ea typeface="ヒラギノ角ゴ Pro W3" charset="-128"/>
            </a:endParaRPr>
          </a:p>
          <a:p>
            <a:pPr marL="342661" indent="-342661">
              <a:buFont typeface="Arial" panose="020B0604020202020204" pitchFamily="34" charset="0"/>
              <a:buChar char="•"/>
              <a:defRPr/>
            </a:pPr>
            <a:r>
              <a:rPr lang="en-US" altLang="en-US" sz="800" dirty="0">
                <a:latin typeface="Arial" panose="020B0604020202020204" pitchFamily="34" charset="0"/>
                <a:ea typeface="ヒラギノ角ゴ Pro W3" charset="-128"/>
              </a:rPr>
              <a:t>And in SLP?  Recent sting in 2017 uncovered a huge international sex trafficking ring operating out of hotels in SLP and also in CA. </a:t>
            </a:r>
          </a:p>
          <a:p>
            <a:pPr marL="342661" indent="-342661">
              <a:buFont typeface="Arial" panose="020B0604020202020204" pitchFamily="34" charset="0"/>
              <a:buChar char="•"/>
              <a:defRPr/>
            </a:pPr>
            <a:endParaRPr lang="en-US" altLang="en-US" sz="300" dirty="0">
              <a:latin typeface="Arial" panose="020B0604020202020204" pitchFamily="34" charset="0"/>
              <a:ea typeface="ヒラギノ角ゴ Pro W3" charset="-128"/>
            </a:endParaRPr>
          </a:p>
          <a:p>
            <a:endParaRPr lang="en-US" altLang="en-US" sz="400" dirty="0">
              <a:latin typeface="+mn-lt"/>
              <a:ea typeface="ヒラギノ角ゴ Pro W3" charset="-128"/>
            </a:endParaRPr>
          </a:p>
          <a:p>
            <a:endParaRPr lang="en-US" altLang="en-US" dirty="0">
              <a:latin typeface="Arial" panose="020B0604020202020204" pitchFamily="34" charset="0"/>
              <a:ea typeface="ヒラギノ角ゴ Pro W3" charset="-128"/>
            </a:endParaRPr>
          </a:p>
        </p:txBody>
      </p:sp>
      <p:sp>
        <p:nvSpPr>
          <p:cNvPr id="29700" name="Slide Number Placeholder 3">
            <a:extLst>
              <a:ext uri="{FF2B5EF4-FFF2-40B4-BE49-F238E27FC236}">
                <a16:creationId xmlns:a16="http://schemas.microsoft.com/office/drawing/2014/main" id="{79D18743-92E1-4418-9539-B1AA4849E875}"/>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4357">
              <a:defRPr sz="2500">
                <a:solidFill>
                  <a:schemeClr val="tx1"/>
                </a:solidFill>
                <a:latin typeface="Arial" panose="020B0604020202020204" pitchFamily="34" charset="0"/>
                <a:ea typeface="ヒラギノ角ゴ Pro W3" charset="-128"/>
              </a:defRPr>
            </a:lvl1pPr>
            <a:lvl2pPr marL="767249" indent="-294846" defTabSz="964357">
              <a:defRPr sz="2500">
                <a:solidFill>
                  <a:schemeClr val="tx1"/>
                </a:solidFill>
                <a:latin typeface="Arial" panose="020B0604020202020204" pitchFamily="34" charset="0"/>
                <a:ea typeface="ヒラギノ角ゴ Pro W3" charset="-128"/>
              </a:defRPr>
            </a:lvl2pPr>
            <a:lvl3pPr marL="1182640" indent="-236203" defTabSz="964357">
              <a:defRPr sz="2500">
                <a:solidFill>
                  <a:schemeClr val="tx1"/>
                </a:solidFill>
                <a:latin typeface="Arial" panose="020B0604020202020204" pitchFamily="34" charset="0"/>
                <a:ea typeface="ヒラギノ角ゴ Pro W3" charset="-128"/>
              </a:defRPr>
            </a:lvl3pPr>
            <a:lvl4pPr marL="1656673" indent="-236203" defTabSz="964357">
              <a:defRPr sz="2500">
                <a:solidFill>
                  <a:schemeClr val="tx1"/>
                </a:solidFill>
                <a:latin typeface="Arial" panose="020B0604020202020204" pitchFamily="34" charset="0"/>
                <a:ea typeface="ヒラギノ角ゴ Pro W3" charset="-128"/>
              </a:defRPr>
            </a:lvl4pPr>
            <a:lvl5pPr marL="2130705" indent="-236203" defTabSz="964357">
              <a:defRPr sz="2500">
                <a:solidFill>
                  <a:schemeClr val="tx1"/>
                </a:solidFill>
                <a:latin typeface="Arial" panose="020B0604020202020204" pitchFamily="34" charset="0"/>
                <a:ea typeface="ヒラギノ角ゴ Pro W3" charset="-128"/>
              </a:defRPr>
            </a:lvl5pPr>
            <a:lvl6pPr marL="2599853" indent="-236203" defTabSz="964357" eaLnBrk="0" fontAlgn="base" hangingPunct="0">
              <a:spcBef>
                <a:spcPct val="0"/>
              </a:spcBef>
              <a:spcAft>
                <a:spcPct val="0"/>
              </a:spcAft>
              <a:defRPr sz="2500">
                <a:solidFill>
                  <a:schemeClr val="tx1"/>
                </a:solidFill>
                <a:latin typeface="Arial" panose="020B0604020202020204" pitchFamily="34" charset="0"/>
                <a:ea typeface="ヒラギノ角ゴ Pro W3" charset="-128"/>
              </a:defRPr>
            </a:lvl6pPr>
            <a:lvl7pPr marL="3068999" indent="-236203" defTabSz="964357" eaLnBrk="0" fontAlgn="base" hangingPunct="0">
              <a:spcBef>
                <a:spcPct val="0"/>
              </a:spcBef>
              <a:spcAft>
                <a:spcPct val="0"/>
              </a:spcAft>
              <a:defRPr sz="2500">
                <a:solidFill>
                  <a:schemeClr val="tx1"/>
                </a:solidFill>
                <a:latin typeface="Arial" panose="020B0604020202020204" pitchFamily="34" charset="0"/>
                <a:ea typeface="ヒラギノ角ゴ Pro W3" charset="-128"/>
              </a:defRPr>
            </a:lvl7pPr>
            <a:lvl8pPr marL="3538145" indent="-236203" defTabSz="964357" eaLnBrk="0" fontAlgn="base" hangingPunct="0">
              <a:spcBef>
                <a:spcPct val="0"/>
              </a:spcBef>
              <a:spcAft>
                <a:spcPct val="0"/>
              </a:spcAft>
              <a:defRPr sz="2500">
                <a:solidFill>
                  <a:schemeClr val="tx1"/>
                </a:solidFill>
                <a:latin typeface="Arial" panose="020B0604020202020204" pitchFamily="34" charset="0"/>
                <a:ea typeface="ヒラギノ角ゴ Pro W3" charset="-128"/>
              </a:defRPr>
            </a:lvl8pPr>
            <a:lvl9pPr marL="4007293" indent="-236203" defTabSz="964357" eaLnBrk="0" fontAlgn="base" hangingPunct="0">
              <a:spcBef>
                <a:spcPct val="0"/>
              </a:spcBef>
              <a:spcAft>
                <a:spcPct val="0"/>
              </a:spcAft>
              <a:defRPr sz="2500">
                <a:solidFill>
                  <a:schemeClr val="tx1"/>
                </a:solidFill>
                <a:latin typeface="Arial" panose="020B0604020202020204" pitchFamily="34" charset="0"/>
                <a:ea typeface="ヒラギノ角ゴ Pro W3" charset="-128"/>
              </a:defRPr>
            </a:lvl9pPr>
          </a:lstStyle>
          <a:p>
            <a:fld id="{DE267088-FB50-42A0-9656-F62876182C78}" type="slidenum">
              <a:rPr lang="en-US" altLang="en-US" sz="1200"/>
              <a:pPr/>
              <a:t>9</a:t>
            </a:fld>
            <a:endParaRPr lang="en-US" altLang="en-US" sz="1200"/>
          </a:p>
        </p:txBody>
      </p:sp>
    </p:spTree>
    <p:extLst>
      <p:ext uri="{BB962C8B-B14F-4D97-AF65-F5344CB8AC3E}">
        <p14:creationId xmlns:p14="http://schemas.microsoft.com/office/powerpoint/2010/main" val="8131922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Title 1"/>
          <p:cNvSpPr>
            <a:spLocks noGrp="1"/>
          </p:cNvSpPr>
          <p:nvPr>
            <p:ph type="ctrTitle"/>
          </p:nvPr>
        </p:nvSpPr>
        <p:spPr>
          <a:xfrm>
            <a:off x="-76200" y="3429000"/>
            <a:ext cx="9296400" cy="990600"/>
          </a:xfrm>
          <a:prstGeom prst="rect">
            <a:avLst/>
          </a:prstGeom>
          <a:solidFill>
            <a:srgbClr val="00AEEF"/>
          </a:solidFill>
          <a:effectLst>
            <a:outerShdw blurRad="57150" dist="50800" dir="2700000" algn="tl" rotWithShape="0">
              <a:srgbClr val="000000">
                <a:alpha val="40000"/>
              </a:srgbClr>
            </a:outerShdw>
          </a:effectLst>
        </p:spPr>
        <p:txBody>
          <a:bodyPr lIns="548640" tIns="0" rIns="0" bIns="91440" anchor="b" anchorCtr="0">
            <a:noAutofit/>
          </a:bodyPr>
          <a:lstStyle>
            <a:lvl1pPr algn="l">
              <a:defRPr sz="4400" b="0" i="0">
                <a:solidFill>
                  <a:schemeClr val="bg1"/>
                </a:solidFill>
                <a:latin typeface="Arial Narrow"/>
                <a:cs typeface="Arial Narrow"/>
              </a:defRPr>
            </a:lvl1pPr>
          </a:lstStyle>
          <a:p>
            <a:r>
              <a:rPr lang="en-US"/>
              <a:t>Click to edit Master title style</a:t>
            </a:r>
            <a:endParaRPr lang="en-US" dirty="0"/>
          </a:p>
        </p:txBody>
      </p:sp>
      <p:sp>
        <p:nvSpPr>
          <p:cNvPr id="8" name="Subtitle 2"/>
          <p:cNvSpPr>
            <a:spLocks noGrp="1"/>
          </p:cNvSpPr>
          <p:nvPr>
            <p:ph type="subTitle" idx="1"/>
          </p:nvPr>
        </p:nvSpPr>
        <p:spPr>
          <a:xfrm>
            <a:off x="533400" y="4611744"/>
            <a:ext cx="6400800" cy="950856"/>
          </a:xfrm>
          <a:prstGeom prst="rect">
            <a:avLst/>
          </a:prstGeom>
        </p:spPr>
        <p:txBody>
          <a:bodyPr lIns="0" tIns="0" rIns="0" bIns="0">
            <a:normAutofit/>
          </a:bodyPr>
          <a:lstStyle>
            <a:lvl1pPr marL="0" indent="0" algn="l">
              <a:buNone/>
              <a:defRPr sz="2200">
                <a:solidFill>
                  <a:srgbClr val="00AEEF"/>
                </a:solidFill>
                <a:latin typeface="Georgia"/>
                <a:cs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9803181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079E58B-DC46-4494-BC32-E6AD89F0CD6C}"/>
              </a:ext>
            </a:extLst>
          </p:cNvPr>
          <p:cNvSpPr/>
          <p:nvPr userDrawn="1"/>
        </p:nvSpPr>
        <p:spPr>
          <a:xfrm>
            <a:off x="0" y="0"/>
            <a:ext cx="9144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5" name="Rectangle 4">
            <a:extLst>
              <a:ext uri="{FF2B5EF4-FFF2-40B4-BE49-F238E27FC236}">
                <a16:creationId xmlns:a16="http://schemas.microsoft.com/office/drawing/2014/main" id="{86A8D311-16DE-4093-A68E-B2B6F579AEC5}"/>
              </a:ext>
            </a:extLst>
          </p:cNvPr>
          <p:cNvSpPr>
            <a:spLocks noChangeArrowheads="1"/>
          </p:cNvSpPr>
          <p:nvPr userDrawn="1"/>
        </p:nvSpPr>
        <p:spPr bwMode="auto">
          <a:xfrm>
            <a:off x="-76200" y="457200"/>
            <a:ext cx="9296400" cy="533400"/>
          </a:xfrm>
          <a:prstGeom prst="rect">
            <a:avLst/>
          </a:prstGeom>
          <a:solidFill>
            <a:srgbClr val="009999"/>
          </a:solidFill>
          <a:ln>
            <a:noFill/>
          </a:ln>
          <a:effectLst>
            <a:outerShdw blurRad="88900" dist="61087" dir="5400000" rotWithShape="0">
              <a:srgbClr val="808080">
                <a:alpha val="25000"/>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defRPr/>
            </a:pPr>
            <a:endParaRPr lang="en-US">
              <a:solidFill>
                <a:schemeClr val="lt1"/>
              </a:solidFill>
              <a:latin typeface="+mn-lt"/>
              <a:ea typeface="+mn-ea"/>
            </a:endParaRPr>
          </a:p>
        </p:txBody>
      </p:sp>
      <p:sp>
        <p:nvSpPr>
          <p:cNvPr id="2" name="Title 1"/>
          <p:cNvSpPr>
            <a:spLocks noGrp="1"/>
          </p:cNvSpPr>
          <p:nvPr>
            <p:ph type="title"/>
          </p:nvPr>
        </p:nvSpPr>
        <p:spPr>
          <a:xfrm>
            <a:off x="381000" y="457200"/>
            <a:ext cx="8763000" cy="533400"/>
          </a:xfrm>
          <a:prstGeom prst="rect">
            <a:avLst/>
          </a:prstGeom>
        </p:spPr>
        <p:txBody>
          <a:bodyPr lIns="0" tIns="0" rIns="0" bIns="0" anchor="ctr" anchorCtr="0"/>
          <a:lstStyle>
            <a:lvl1pPr algn="l">
              <a:defRPr sz="2000">
                <a:solidFill>
                  <a:schemeClr val="bg1"/>
                </a:solidFill>
                <a:latin typeface="Arial Narrow"/>
                <a:cs typeface="Arial Narrow"/>
              </a:defRPr>
            </a:lvl1pPr>
          </a:lstStyle>
          <a:p>
            <a:r>
              <a:rPr lang="en-US"/>
              <a:t>Click to edit Master title style</a:t>
            </a:r>
            <a:endParaRPr lang="en-US" dirty="0"/>
          </a:p>
        </p:txBody>
      </p:sp>
      <p:sp>
        <p:nvSpPr>
          <p:cNvPr id="3" name="Content Placeholder 2"/>
          <p:cNvSpPr>
            <a:spLocks noGrp="1"/>
          </p:cNvSpPr>
          <p:nvPr>
            <p:ph idx="1"/>
          </p:nvPr>
        </p:nvSpPr>
        <p:spPr>
          <a:xfrm>
            <a:off x="457200" y="1219200"/>
            <a:ext cx="8229600" cy="4525963"/>
          </a:xfrm>
          <a:prstGeom prst="rect">
            <a:avLst/>
          </a:prstGeom>
        </p:spPr>
        <p:txBody>
          <a:bodyPr/>
          <a:lstStyle>
            <a:lvl1pPr>
              <a:defRPr sz="3000">
                <a:solidFill>
                  <a:srgbClr val="58585A"/>
                </a:solidFill>
                <a:latin typeface="Georgia"/>
                <a:cs typeface="Georgia"/>
              </a:defRPr>
            </a:lvl1pPr>
            <a:lvl2pPr>
              <a:defRPr sz="2600">
                <a:solidFill>
                  <a:srgbClr val="58585A"/>
                </a:solidFill>
                <a:latin typeface="Georgia"/>
                <a:cs typeface="Georgia"/>
              </a:defRPr>
            </a:lvl2pPr>
            <a:lvl3pPr>
              <a:defRPr sz="2200">
                <a:solidFill>
                  <a:srgbClr val="58585A"/>
                </a:solidFill>
                <a:latin typeface="Georgia"/>
                <a:cs typeface="Georgia"/>
              </a:defRPr>
            </a:lvl3pPr>
            <a:lvl4pPr>
              <a:defRPr sz="1800">
                <a:solidFill>
                  <a:srgbClr val="58585A"/>
                </a:solidFill>
                <a:latin typeface="Georgia"/>
                <a:cs typeface="Georgia"/>
              </a:defRPr>
            </a:lvl4pPr>
            <a:lvl5pPr>
              <a:defRPr sz="1600">
                <a:solidFill>
                  <a:srgbClr val="58585A"/>
                </a:solidFill>
                <a:latin typeface="Georgia"/>
                <a:cs typeface="Georgia"/>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0051856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ED2BBA6-9B56-4528-9A42-BF11F45B2756}"/>
              </a:ext>
            </a:extLst>
          </p:cNvPr>
          <p:cNvSpPr/>
          <p:nvPr userDrawn="1"/>
        </p:nvSpPr>
        <p:spPr>
          <a:xfrm>
            <a:off x="0" y="0"/>
            <a:ext cx="9144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5" name="Rectangle 4">
            <a:extLst>
              <a:ext uri="{FF2B5EF4-FFF2-40B4-BE49-F238E27FC236}">
                <a16:creationId xmlns:a16="http://schemas.microsoft.com/office/drawing/2014/main" id="{AE1303A3-819F-43A8-A834-D252B1ECE8D1}"/>
              </a:ext>
            </a:extLst>
          </p:cNvPr>
          <p:cNvSpPr>
            <a:spLocks noChangeArrowheads="1"/>
          </p:cNvSpPr>
          <p:nvPr userDrawn="1"/>
        </p:nvSpPr>
        <p:spPr bwMode="auto">
          <a:xfrm>
            <a:off x="-76200" y="457200"/>
            <a:ext cx="9296400" cy="533400"/>
          </a:xfrm>
          <a:prstGeom prst="rect">
            <a:avLst/>
          </a:prstGeom>
          <a:solidFill>
            <a:srgbClr val="FF7600"/>
          </a:solidFill>
          <a:ln>
            <a:noFill/>
          </a:ln>
          <a:effectLst>
            <a:outerShdw blurRad="88900" dist="61087" dir="5400000" rotWithShape="0">
              <a:srgbClr val="808080">
                <a:alpha val="25000"/>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defRPr/>
            </a:pPr>
            <a:endParaRPr lang="en-US">
              <a:solidFill>
                <a:schemeClr val="lt1"/>
              </a:solidFill>
              <a:latin typeface="+mn-lt"/>
              <a:ea typeface="+mn-ea"/>
            </a:endParaRPr>
          </a:p>
        </p:txBody>
      </p:sp>
      <p:sp>
        <p:nvSpPr>
          <p:cNvPr id="2" name="Title 1"/>
          <p:cNvSpPr>
            <a:spLocks noGrp="1"/>
          </p:cNvSpPr>
          <p:nvPr>
            <p:ph type="title"/>
          </p:nvPr>
        </p:nvSpPr>
        <p:spPr>
          <a:xfrm>
            <a:off x="381000" y="457200"/>
            <a:ext cx="8763000" cy="533400"/>
          </a:xfrm>
          <a:prstGeom prst="rect">
            <a:avLst/>
          </a:prstGeom>
        </p:spPr>
        <p:txBody>
          <a:bodyPr lIns="0" tIns="0" rIns="0" bIns="0" anchor="ctr" anchorCtr="0"/>
          <a:lstStyle>
            <a:lvl1pPr algn="l">
              <a:defRPr sz="2000">
                <a:solidFill>
                  <a:schemeClr val="bg1"/>
                </a:solidFill>
                <a:latin typeface="Arial Narrow"/>
                <a:cs typeface="Arial Narrow"/>
              </a:defRPr>
            </a:lvl1pPr>
          </a:lstStyle>
          <a:p>
            <a:r>
              <a:rPr lang="en-US"/>
              <a:t>Click to edit Master title style</a:t>
            </a:r>
            <a:endParaRPr lang="en-US" dirty="0"/>
          </a:p>
        </p:txBody>
      </p:sp>
      <p:sp>
        <p:nvSpPr>
          <p:cNvPr id="3" name="Content Placeholder 2"/>
          <p:cNvSpPr>
            <a:spLocks noGrp="1"/>
          </p:cNvSpPr>
          <p:nvPr>
            <p:ph idx="1"/>
          </p:nvPr>
        </p:nvSpPr>
        <p:spPr>
          <a:xfrm>
            <a:off x="457200" y="1219200"/>
            <a:ext cx="8229600" cy="4525963"/>
          </a:xfrm>
          <a:prstGeom prst="rect">
            <a:avLst/>
          </a:prstGeom>
        </p:spPr>
        <p:txBody>
          <a:bodyPr/>
          <a:lstStyle>
            <a:lvl1pPr>
              <a:defRPr sz="3000">
                <a:solidFill>
                  <a:srgbClr val="58585A"/>
                </a:solidFill>
                <a:latin typeface="Georgia"/>
                <a:cs typeface="Georgia"/>
              </a:defRPr>
            </a:lvl1pPr>
            <a:lvl2pPr>
              <a:defRPr sz="2600">
                <a:solidFill>
                  <a:srgbClr val="58585A"/>
                </a:solidFill>
                <a:latin typeface="Georgia"/>
                <a:cs typeface="Georgia"/>
              </a:defRPr>
            </a:lvl2pPr>
            <a:lvl3pPr>
              <a:defRPr sz="2200">
                <a:solidFill>
                  <a:srgbClr val="58585A"/>
                </a:solidFill>
                <a:latin typeface="Georgia"/>
                <a:cs typeface="Georgia"/>
              </a:defRPr>
            </a:lvl3pPr>
            <a:lvl4pPr>
              <a:defRPr sz="1800">
                <a:solidFill>
                  <a:srgbClr val="58585A"/>
                </a:solidFill>
                <a:latin typeface="Georgia"/>
                <a:cs typeface="Georgia"/>
              </a:defRPr>
            </a:lvl4pPr>
            <a:lvl5pPr>
              <a:defRPr sz="1600">
                <a:solidFill>
                  <a:srgbClr val="58585A"/>
                </a:solidFill>
                <a:latin typeface="Georgia"/>
                <a:cs typeface="Georgia"/>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68304937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Title 1"/>
          <p:cNvSpPr>
            <a:spLocks noGrp="1"/>
          </p:cNvSpPr>
          <p:nvPr>
            <p:ph type="title"/>
          </p:nvPr>
        </p:nvSpPr>
        <p:spPr>
          <a:xfrm>
            <a:off x="381000" y="228600"/>
            <a:ext cx="8763000" cy="533400"/>
          </a:xfrm>
          <a:prstGeom prst="rect">
            <a:avLst/>
          </a:prstGeom>
        </p:spPr>
        <p:txBody>
          <a:bodyPr lIns="0" tIns="0" rIns="0" bIns="0" anchor="ctr" anchorCtr="0"/>
          <a:lstStyle>
            <a:lvl1pPr algn="l">
              <a:defRPr sz="1800">
                <a:solidFill>
                  <a:schemeClr val="bg1">
                    <a:lumMod val="85000"/>
                  </a:schemeClr>
                </a:solidFill>
                <a:latin typeface="Arial Narrow"/>
                <a:cs typeface="Arial Narrow"/>
              </a:defRPr>
            </a:lvl1pPr>
          </a:lstStyle>
          <a:p>
            <a:r>
              <a:rPr lang="en-US"/>
              <a:t>Click to edit Master title style</a:t>
            </a:r>
            <a:endParaRPr lang="en-US" dirty="0"/>
          </a:p>
        </p:txBody>
      </p:sp>
    </p:spTree>
    <p:extLst>
      <p:ext uri="{BB962C8B-B14F-4D97-AF65-F5344CB8AC3E}">
        <p14:creationId xmlns:p14="http://schemas.microsoft.com/office/powerpoint/2010/main" val="215134945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0" i="0" cap="all">
                <a:latin typeface="Arial Narrow"/>
                <a:cs typeface="Arial Narrow"/>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latin typeface="Georgia"/>
                <a:cs typeface="Georgia"/>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35197206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lgn="l">
              <a:defRPr sz="3600">
                <a:latin typeface="Arial Narrow"/>
                <a:cs typeface="Arial Narrow"/>
              </a:defRPr>
            </a:lvl1pPr>
          </a:lstStyle>
          <a:p>
            <a:r>
              <a:rPr lang="en-US"/>
              <a:t>Click to edit Master title style</a:t>
            </a:r>
            <a:endParaRPr lang="en-US" dirty="0"/>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atin typeface="Georgia"/>
                <a:cs typeface="Georgia"/>
              </a:defRPr>
            </a:lvl1pPr>
            <a:lvl2pPr>
              <a:defRPr sz="2400">
                <a:latin typeface="Georgia"/>
                <a:cs typeface="Georgia"/>
              </a:defRPr>
            </a:lvl2pPr>
            <a:lvl3pPr>
              <a:defRPr sz="2000">
                <a:latin typeface="Georgia"/>
                <a:cs typeface="Georgia"/>
              </a:defRPr>
            </a:lvl3pPr>
            <a:lvl4pPr>
              <a:defRPr sz="1800">
                <a:latin typeface="Georgia"/>
                <a:cs typeface="Georgia"/>
              </a:defRPr>
            </a:lvl4pPr>
            <a:lvl5pPr>
              <a:defRPr sz="1800">
                <a:latin typeface="Georgia"/>
                <a:cs typeface="Georgia"/>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atin typeface="Georgia"/>
                <a:cs typeface="Georgia"/>
              </a:defRPr>
            </a:lvl1pPr>
            <a:lvl2pPr>
              <a:defRPr sz="2400">
                <a:latin typeface="Georgia"/>
                <a:cs typeface="Georgia"/>
              </a:defRPr>
            </a:lvl2pPr>
            <a:lvl3pPr>
              <a:defRPr sz="2000">
                <a:latin typeface="Georgia"/>
                <a:cs typeface="Georgia"/>
              </a:defRPr>
            </a:lvl3pPr>
            <a:lvl4pPr>
              <a:defRPr sz="1800">
                <a:latin typeface="Georgia"/>
                <a:cs typeface="Georgia"/>
              </a:defRPr>
            </a:lvl4pPr>
            <a:lvl5pPr>
              <a:defRPr sz="1800">
                <a:latin typeface="Georgia"/>
                <a:cs typeface="Georgia"/>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91561007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lgn="l">
              <a:defRPr sz="3600">
                <a:latin typeface="Arial Narrow"/>
                <a:cs typeface="Arial Narrow"/>
              </a:defRPr>
            </a:lvl1pPr>
          </a:lstStyle>
          <a:p>
            <a:r>
              <a:rPr lang="en-US"/>
              <a:t>Click to edit Master title style</a:t>
            </a:r>
            <a:endParaRPr lang="en-US" dirty="0"/>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atin typeface="Arial Narrow"/>
                <a:cs typeface="Arial Narrow"/>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atin typeface="Georgia"/>
                <a:cs typeface="Georgia"/>
              </a:defRPr>
            </a:lvl1pPr>
            <a:lvl2pPr>
              <a:defRPr sz="2000">
                <a:latin typeface="Georgia"/>
                <a:cs typeface="Georgia"/>
              </a:defRPr>
            </a:lvl2pPr>
            <a:lvl3pPr>
              <a:defRPr sz="1800">
                <a:latin typeface="Georgia"/>
                <a:cs typeface="Georgia"/>
              </a:defRPr>
            </a:lvl3pPr>
            <a:lvl4pPr>
              <a:defRPr sz="1600">
                <a:latin typeface="Georgia"/>
                <a:cs typeface="Georgia"/>
              </a:defRPr>
            </a:lvl4pPr>
            <a:lvl5pPr>
              <a:defRPr sz="1600">
                <a:latin typeface="Georgia"/>
                <a:cs typeface="Georgia"/>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atin typeface="Arial Narrow"/>
                <a:cs typeface="Arial Narrow"/>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atin typeface="Georgia"/>
                <a:cs typeface="Georgia"/>
              </a:defRPr>
            </a:lvl1pPr>
            <a:lvl2pPr>
              <a:defRPr sz="2000">
                <a:latin typeface="Georgia"/>
                <a:cs typeface="Georgia"/>
              </a:defRPr>
            </a:lvl2pPr>
            <a:lvl3pPr>
              <a:defRPr sz="1800">
                <a:latin typeface="Georgia"/>
                <a:cs typeface="Georgia"/>
              </a:defRPr>
            </a:lvl3pPr>
            <a:lvl4pPr>
              <a:defRPr sz="1600">
                <a:latin typeface="Georgia"/>
                <a:cs typeface="Georgia"/>
              </a:defRPr>
            </a:lvl4pPr>
            <a:lvl5pPr>
              <a:defRPr sz="1600">
                <a:latin typeface="Georgia"/>
                <a:cs typeface="Georgia"/>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23099424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sz="3600">
                <a:latin typeface="Arial Narrow"/>
                <a:cs typeface="Arial Narrow"/>
              </a:defRPr>
            </a:lvl1pPr>
          </a:lstStyle>
          <a:p>
            <a:r>
              <a:rPr lang="en-US"/>
              <a:t>Click to edit Master title style</a:t>
            </a:r>
            <a:endParaRPr lang="en-US" dirty="0"/>
          </a:p>
        </p:txBody>
      </p:sp>
    </p:spTree>
    <p:extLst>
      <p:ext uri="{BB962C8B-B14F-4D97-AF65-F5344CB8AC3E}">
        <p14:creationId xmlns:p14="http://schemas.microsoft.com/office/powerpoint/2010/main" val="232655990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85169729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atin typeface="Arial Narrow"/>
                <a:cs typeface="Arial Narrow"/>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atin typeface="Georgia"/>
                <a:cs typeface="Georgia"/>
              </a:defRPr>
            </a:lvl1pPr>
            <a:lvl2pPr>
              <a:defRPr sz="2800">
                <a:latin typeface="Georgia"/>
                <a:cs typeface="Georgia"/>
              </a:defRPr>
            </a:lvl2pPr>
            <a:lvl3pPr>
              <a:defRPr sz="2400">
                <a:latin typeface="Georgia"/>
                <a:cs typeface="Georgia"/>
              </a:defRPr>
            </a:lvl3pPr>
            <a:lvl4pPr>
              <a:defRPr sz="2000">
                <a:latin typeface="Georgia"/>
                <a:cs typeface="Georgia"/>
              </a:defRPr>
            </a:lvl4pPr>
            <a:lvl5pPr>
              <a:defRPr sz="2000">
                <a:latin typeface="Georgia"/>
                <a:cs typeface="Georgia"/>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atin typeface="Georgia"/>
                <a:cs typeface="Georgia"/>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Tree>
    <p:extLst>
      <p:ext uri="{BB962C8B-B14F-4D97-AF65-F5344CB8AC3E}">
        <p14:creationId xmlns:p14="http://schemas.microsoft.com/office/powerpoint/2010/main" val="239002390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atin typeface="Arial Narrow"/>
                <a:cs typeface="Arial Narrow"/>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atin typeface="Georgia"/>
                <a:cs typeface="Georgia"/>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Tree>
    <p:extLst>
      <p:ext uri="{BB962C8B-B14F-4D97-AF65-F5344CB8AC3E}">
        <p14:creationId xmlns:p14="http://schemas.microsoft.com/office/powerpoint/2010/main" val="20161300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7" name="Title 1"/>
          <p:cNvSpPr>
            <a:spLocks noGrp="1"/>
          </p:cNvSpPr>
          <p:nvPr>
            <p:ph type="ctrTitle"/>
          </p:nvPr>
        </p:nvSpPr>
        <p:spPr>
          <a:xfrm>
            <a:off x="-76200" y="3429000"/>
            <a:ext cx="9296400" cy="990600"/>
          </a:xfrm>
          <a:prstGeom prst="rect">
            <a:avLst/>
          </a:prstGeom>
          <a:solidFill>
            <a:srgbClr val="005DAA"/>
          </a:solidFill>
          <a:effectLst>
            <a:outerShdw blurRad="57150" dist="50800" dir="2700000" algn="tl" rotWithShape="0">
              <a:srgbClr val="000000">
                <a:alpha val="40000"/>
              </a:srgbClr>
            </a:outerShdw>
          </a:effectLst>
        </p:spPr>
        <p:txBody>
          <a:bodyPr lIns="548640" tIns="0" rIns="0" bIns="91440" anchor="b" anchorCtr="0">
            <a:noAutofit/>
          </a:bodyPr>
          <a:lstStyle>
            <a:lvl1pPr algn="l">
              <a:defRPr sz="4400" b="0" i="0">
                <a:solidFill>
                  <a:schemeClr val="bg1"/>
                </a:solidFill>
                <a:latin typeface="Arial Narrow"/>
                <a:cs typeface="Arial Narrow"/>
              </a:defRPr>
            </a:lvl1pPr>
          </a:lstStyle>
          <a:p>
            <a:r>
              <a:rPr lang="en-US"/>
              <a:t>Click to edit Master title style</a:t>
            </a:r>
            <a:endParaRPr lang="en-US" dirty="0"/>
          </a:p>
        </p:txBody>
      </p:sp>
      <p:sp>
        <p:nvSpPr>
          <p:cNvPr id="8" name="Subtitle 2"/>
          <p:cNvSpPr>
            <a:spLocks noGrp="1"/>
          </p:cNvSpPr>
          <p:nvPr>
            <p:ph type="subTitle" idx="1"/>
          </p:nvPr>
        </p:nvSpPr>
        <p:spPr>
          <a:xfrm>
            <a:off x="533400" y="4611744"/>
            <a:ext cx="6400800" cy="950856"/>
          </a:xfrm>
          <a:prstGeom prst="rect">
            <a:avLst/>
          </a:prstGeom>
        </p:spPr>
        <p:txBody>
          <a:bodyPr lIns="0" tIns="0" rIns="0" bIns="0">
            <a:normAutofit/>
          </a:bodyPr>
          <a:lstStyle>
            <a:lvl1pPr marL="0" indent="0" algn="l">
              <a:buNone/>
              <a:defRPr sz="2200">
                <a:solidFill>
                  <a:srgbClr val="005DAA"/>
                </a:solidFill>
                <a:latin typeface="Georgia"/>
                <a:cs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374487533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123615167"/>
      </p:ext>
    </p:extLst>
  </p:cSld>
  <p:clrMapOvr>
    <a:masterClrMapping/>
  </p:clrMapOvr>
  <p:transition spd="slow"/>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106133918"/>
      </p:ext>
    </p:extLst>
  </p:cSld>
  <p:clrMapOvr>
    <a:masterClrMapping/>
  </p:clrMapOvr>
  <p:transition spd="slow"/>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545727C-75D7-4E67-9B1D-4593B83840EB}"/>
              </a:ext>
            </a:extLst>
          </p:cNvPr>
          <p:cNvSpPr/>
          <p:nvPr userDrawn="1"/>
        </p:nvSpPr>
        <p:spPr>
          <a:xfrm>
            <a:off x="0" y="0"/>
            <a:ext cx="9144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4" name="Rectangle 3">
            <a:extLst>
              <a:ext uri="{FF2B5EF4-FFF2-40B4-BE49-F238E27FC236}">
                <a16:creationId xmlns:a16="http://schemas.microsoft.com/office/drawing/2014/main" id="{74B477A4-1BEB-44FE-B034-54A5CCD4DE8D}"/>
              </a:ext>
            </a:extLst>
          </p:cNvPr>
          <p:cNvSpPr>
            <a:spLocks noChangeArrowheads="1"/>
          </p:cNvSpPr>
          <p:nvPr userDrawn="1"/>
        </p:nvSpPr>
        <p:spPr bwMode="auto">
          <a:xfrm>
            <a:off x="-152400" y="2667000"/>
            <a:ext cx="9525000" cy="1600200"/>
          </a:xfrm>
          <a:prstGeom prst="rect">
            <a:avLst/>
          </a:prstGeom>
          <a:solidFill>
            <a:schemeClr val="accent1"/>
          </a:solidFill>
          <a:ln>
            <a:noFill/>
          </a:ln>
          <a:effectLst>
            <a:outerShdw blurRad="88900" dist="61087" dir="5400000" rotWithShape="0">
              <a:srgbClr val="808080">
                <a:alpha val="45999"/>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defRPr/>
            </a:pPr>
            <a:endParaRPr lang="en-US">
              <a:solidFill>
                <a:schemeClr val="lt1"/>
              </a:solidFill>
              <a:latin typeface="+mn-lt"/>
              <a:ea typeface="+mn-ea"/>
            </a:endParaRPr>
          </a:p>
        </p:txBody>
      </p:sp>
      <p:sp>
        <p:nvSpPr>
          <p:cNvPr id="2" name="Title 1"/>
          <p:cNvSpPr>
            <a:spLocks noGrp="1"/>
          </p:cNvSpPr>
          <p:nvPr>
            <p:ph type="ctrTitle"/>
          </p:nvPr>
        </p:nvSpPr>
        <p:spPr>
          <a:xfrm>
            <a:off x="152400" y="2667000"/>
            <a:ext cx="8839200" cy="1600200"/>
          </a:xfrm>
          <a:prstGeom prst="rect">
            <a:avLst/>
          </a:prstGeom>
        </p:spPr>
        <p:txBody>
          <a:bodyPr lIns="0" tIns="0" rIns="0" bIns="0" anchor="ctr" anchorCtr="0"/>
          <a:lstStyle>
            <a:lvl1pPr>
              <a:defRPr sz="3200">
                <a:solidFill>
                  <a:schemeClr val="bg1"/>
                </a:solidFill>
                <a:latin typeface="Arial Narrow"/>
                <a:cs typeface="Arial Narrow"/>
              </a:defRPr>
            </a:lvl1pPr>
          </a:lstStyle>
          <a:p>
            <a:r>
              <a:rPr lang="en-US"/>
              <a:t>Click to edit Master title style</a:t>
            </a:r>
            <a:endParaRPr lang="en-US" dirty="0"/>
          </a:p>
        </p:txBody>
      </p:sp>
    </p:spTree>
    <p:extLst>
      <p:ext uri="{BB962C8B-B14F-4D97-AF65-F5344CB8AC3E}">
        <p14:creationId xmlns:p14="http://schemas.microsoft.com/office/powerpoint/2010/main" val="116548978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F170128-153F-45EF-BE1E-4238893A4CC1}"/>
              </a:ext>
            </a:extLst>
          </p:cNvPr>
          <p:cNvSpPr/>
          <p:nvPr userDrawn="1"/>
        </p:nvSpPr>
        <p:spPr>
          <a:xfrm>
            <a:off x="0" y="0"/>
            <a:ext cx="9144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4" name="Rectangle 3">
            <a:extLst>
              <a:ext uri="{FF2B5EF4-FFF2-40B4-BE49-F238E27FC236}">
                <a16:creationId xmlns:a16="http://schemas.microsoft.com/office/drawing/2014/main" id="{7F797111-4567-4450-B339-CEF4127B20F5}"/>
              </a:ext>
            </a:extLst>
          </p:cNvPr>
          <p:cNvSpPr>
            <a:spLocks noChangeArrowheads="1"/>
          </p:cNvSpPr>
          <p:nvPr userDrawn="1"/>
        </p:nvSpPr>
        <p:spPr bwMode="auto">
          <a:xfrm>
            <a:off x="-152400" y="2667000"/>
            <a:ext cx="9525000" cy="1600200"/>
          </a:xfrm>
          <a:prstGeom prst="rect">
            <a:avLst/>
          </a:prstGeom>
          <a:solidFill>
            <a:srgbClr val="005DAA"/>
          </a:solidFill>
          <a:ln>
            <a:noFill/>
          </a:ln>
          <a:effectLst>
            <a:outerShdw blurRad="88900" dist="61087" dir="5400000" rotWithShape="0">
              <a:srgbClr val="808080">
                <a:alpha val="45999"/>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defRPr/>
            </a:pPr>
            <a:endParaRPr lang="en-US">
              <a:solidFill>
                <a:schemeClr val="lt1"/>
              </a:solidFill>
              <a:latin typeface="+mn-lt"/>
              <a:ea typeface="+mn-ea"/>
            </a:endParaRPr>
          </a:p>
        </p:txBody>
      </p:sp>
      <p:sp>
        <p:nvSpPr>
          <p:cNvPr id="2" name="Title 1"/>
          <p:cNvSpPr>
            <a:spLocks noGrp="1"/>
          </p:cNvSpPr>
          <p:nvPr>
            <p:ph type="ctrTitle"/>
          </p:nvPr>
        </p:nvSpPr>
        <p:spPr>
          <a:xfrm>
            <a:off x="152400" y="2667000"/>
            <a:ext cx="8839200" cy="1600200"/>
          </a:xfrm>
          <a:prstGeom prst="rect">
            <a:avLst/>
          </a:prstGeom>
        </p:spPr>
        <p:txBody>
          <a:bodyPr lIns="0" tIns="0" rIns="0" bIns="0" anchor="ctr" anchorCtr="0"/>
          <a:lstStyle>
            <a:lvl1pPr>
              <a:defRPr sz="3200">
                <a:solidFill>
                  <a:schemeClr val="bg1"/>
                </a:solidFill>
                <a:latin typeface="Arial Narrow"/>
                <a:cs typeface="Arial Narrow"/>
              </a:defRPr>
            </a:lvl1pPr>
          </a:lstStyle>
          <a:p>
            <a:r>
              <a:rPr lang="en-US"/>
              <a:t>Click to edit Master title style</a:t>
            </a:r>
            <a:endParaRPr lang="en-US" dirty="0"/>
          </a:p>
        </p:txBody>
      </p:sp>
    </p:spTree>
    <p:extLst>
      <p:ext uri="{BB962C8B-B14F-4D97-AF65-F5344CB8AC3E}">
        <p14:creationId xmlns:p14="http://schemas.microsoft.com/office/powerpoint/2010/main" val="329881266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7325877-2104-4885-8D5A-999D933F1BE5}"/>
              </a:ext>
            </a:extLst>
          </p:cNvPr>
          <p:cNvSpPr/>
          <p:nvPr userDrawn="1"/>
        </p:nvSpPr>
        <p:spPr>
          <a:xfrm>
            <a:off x="0" y="0"/>
            <a:ext cx="9144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4" name="Rectangle 3">
            <a:extLst>
              <a:ext uri="{FF2B5EF4-FFF2-40B4-BE49-F238E27FC236}">
                <a16:creationId xmlns:a16="http://schemas.microsoft.com/office/drawing/2014/main" id="{9F568001-E397-49C9-8259-9B668E3DED1E}"/>
              </a:ext>
            </a:extLst>
          </p:cNvPr>
          <p:cNvSpPr>
            <a:spLocks noChangeArrowheads="1"/>
          </p:cNvSpPr>
          <p:nvPr userDrawn="1"/>
        </p:nvSpPr>
        <p:spPr bwMode="auto">
          <a:xfrm>
            <a:off x="-152400" y="2667000"/>
            <a:ext cx="9525000" cy="1600200"/>
          </a:xfrm>
          <a:prstGeom prst="rect">
            <a:avLst/>
          </a:prstGeom>
          <a:solidFill>
            <a:schemeClr val="tx2"/>
          </a:solidFill>
          <a:ln>
            <a:noFill/>
          </a:ln>
          <a:effectLst>
            <a:outerShdw blurRad="88900" dist="61087" dir="5400000" rotWithShape="0">
              <a:srgbClr val="808080">
                <a:alpha val="45999"/>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defRPr/>
            </a:pPr>
            <a:endParaRPr lang="en-US">
              <a:solidFill>
                <a:schemeClr val="lt1"/>
              </a:solidFill>
              <a:latin typeface="+mn-lt"/>
              <a:ea typeface="+mn-ea"/>
            </a:endParaRPr>
          </a:p>
        </p:txBody>
      </p:sp>
      <p:sp>
        <p:nvSpPr>
          <p:cNvPr id="2" name="Title 1"/>
          <p:cNvSpPr>
            <a:spLocks noGrp="1"/>
          </p:cNvSpPr>
          <p:nvPr>
            <p:ph type="ctrTitle"/>
          </p:nvPr>
        </p:nvSpPr>
        <p:spPr>
          <a:xfrm>
            <a:off x="152400" y="2667000"/>
            <a:ext cx="8839200" cy="1600200"/>
          </a:xfrm>
          <a:prstGeom prst="rect">
            <a:avLst/>
          </a:prstGeom>
        </p:spPr>
        <p:txBody>
          <a:bodyPr lIns="0" tIns="0" rIns="0" bIns="0" anchor="ctr" anchorCtr="0"/>
          <a:lstStyle>
            <a:lvl1pPr>
              <a:defRPr sz="3200">
                <a:solidFill>
                  <a:schemeClr val="bg1"/>
                </a:solidFill>
                <a:latin typeface="Arial Narrow"/>
                <a:cs typeface="Arial Narrow"/>
              </a:defRPr>
            </a:lvl1pPr>
          </a:lstStyle>
          <a:p>
            <a:r>
              <a:rPr lang="en-US"/>
              <a:t>Click to edit Master title style</a:t>
            </a:r>
            <a:endParaRPr lang="en-US" dirty="0"/>
          </a:p>
        </p:txBody>
      </p:sp>
    </p:spTree>
    <p:extLst>
      <p:ext uri="{BB962C8B-B14F-4D97-AF65-F5344CB8AC3E}">
        <p14:creationId xmlns:p14="http://schemas.microsoft.com/office/powerpoint/2010/main" val="233488531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B8D2A14-FF9F-4762-A2CC-B1A5DE54A9DF}"/>
              </a:ext>
            </a:extLst>
          </p:cNvPr>
          <p:cNvSpPr/>
          <p:nvPr userDrawn="1"/>
        </p:nvSpPr>
        <p:spPr>
          <a:xfrm>
            <a:off x="0" y="0"/>
            <a:ext cx="9144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4" name="Rectangle 3">
            <a:extLst>
              <a:ext uri="{FF2B5EF4-FFF2-40B4-BE49-F238E27FC236}">
                <a16:creationId xmlns:a16="http://schemas.microsoft.com/office/drawing/2014/main" id="{4DDEE267-A0CF-48A0-BC20-D18249466CA7}"/>
              </a:ext>
            </a:extLst>
          </p:cNvPr>
          <p:cNvSpPr>
            <a:spLocks noChangeArrowheads="1"/>
          </p:cNvSpPr>
          <p:nvPr userDrawn="1"/>
        </p:nvSpPr>
        <p:spPr bwMode="auto">
          <a:xfrm>
            <a:off x="-152400" y="2667000"/>
            <a:ext cx="9525000" cy="1600200"/>
          </a:xfrm>
          <a:prstGeom prst="rect">
            <a:avLst/>
          </a:prstGeom>
          <a:solidFill>
            <a:srgbClr val="009999"/>
          </a:solidFill>
          <a:ln>
            <a:noFill/>
          </a:ln>
          <a:effectLst>
            <a:outerShdw blurRad="88900" dist="61087" dir="5400000" rotWithShape="0">
              <a:srgbClr val="808080">
                <a:alpha val="45999"/>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defRPr/>
            </a:pPr>
            <a:endParaRPr lang="en-US">
              <a:solidFill>
                <a:schemeClr val="lt1"/>
              </a:solidFill>
              <a:latin typeface="+mn-lt"/>
              <a:ea typeface="+mn-ea"/>
            </a:endParaRPr>
          </a:p>
        </p:txBody>
      </p:sp>
      <p:sp>
        <p:nvSpPr>
          <p:cNvPr id="2" name="Title 1"/>
          <p:cNvSpPr>
            <a:spLocks noGrp="1"/>
          </p:cNvSpPr>
          <p:nvPr>
            <p:ph type="ctrTitle"/>
          </p:nvPr>
        </p:nvSpPr>
        <p:spPr>
          <a:xfrm>
            <a:off x="152400" y="2667000"/>
            <a:ext cx="8839200" cy="1600200"/>
          </a:xfrm>
          <a:prstGeom prst="rect">
            <a:avLst/>
          </a:prstGeom>
        </p:spPr>
        <p:txBody>
          <a:bodyPr lIns="0" tIns="0" rIns="0" bIns="0" anchor="ctr" anchorCtr="0"/>
          <a:lstStyle>
            <a:lvl1pPr>
              <a:defRPr sz="3200">
                <a:solidFill>
                  <a:schemeClr val="bg1"/>
                </a:solidFill>
                <a:latin typeface="Arial Narrow"/>
                <a:cs typeface="Arial Narrow"/>
              </a:defRPr>
            </a:lvl1pPr>
          </a:lstStyle>
          <a:p>
            <a:r>
              <a:rPr lang="en-US"/>
              <a:t>Click to edit Master title style</a:t>
            </a:r>
            <a:endParaRPr lang="en-US" dirty="0"/>
          </a:p>
        </p:txBody>
      </p:sp>
    </p:spTree>
    <p:extLst>
      <p:ext uri="{BB962C8B-B14F-4D97-AF65-F5344CB8AC3E}">
        <p14:creationId xmlns:p14="http://schemas.microsoft.com/office/powerpoint/2010/main" val="333533254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490261B-F3A0-4FA6-8465-7CFCB7516EB5}"/>
              </a:ext>
            </a:extLst>
          </p:cNvPr>
          <p:cNvSpPr/>
          <p:nvPr userDrawn="1"/>
        </p:nvSpPr>
        <p:spPr>
          <a:xfrm>
            <a:off x="0" y="0"/>
            <a:ext cx="9144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4" name="Rectangle 3">
            <a:extLst>
              <a:ext uri="{FF2B5EF4-FFF2-40B4-BE49-F238E27FC236}">
                <a16:creationId xmlns:a16="http://schemas.microsoft.com/office/drawing/2014/main" id="{1696C202-0459-46A7-843A-35E7117EF2E2}"/>
              </a:ext>
            </a:extLst>
          </p:cNvPr>
          <p:cNvSpPr>
            <a:spLocks noChangeArrowheads="1"/>
          </p:cNvSpPr>
          <p:nvPr userDrawn="1"/>
        </p:nvSpPr>
        <p:spPr bwMode="auto">
          <a:xfrm>
            <a:off x="-152400" y="2667000"/>
            <a:ext cx="9525000" cy="1600200"/>
          </a:xfrm>
          <a:prstGeom prst="rect">
            <a:avLst/>
          </a:prstGeom>
          <a:solidFill>
            <a:srgbClr val="FF7600"/>
          </a:solidFill>
          <a:ln>
            <a:noFill/>
          </a:ln>
          <a:effectLst>
            <a:outerShdw blurRad="88900" dist="61087" dir="5400000" rotWithShape="0">
              <a:srgbClr val="808080">
                <a:alpha val="45999"/>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defRPr/>
            </a:pPr>
            <a:endParaRPr lang="en-US">
              <a:solidFill>
                <a:schemeClr val="lt1"/>
              </a:solidFill>
              <a:latin typeface="+mn-lt"/>
              <a:ea typeface="+mn-ea"/>
            </a:endParaRPr>
          </a:p>
        </p:txBody>
      </p:sp>
      <p:sp>
        <p:nvSpPr>
          <p:cNvPr id="2" name="Title 1"/>
          <p:cNvSpPr>
            <a:spLocks noGrp="1"/>
          </p:cNvSpPr>
          <p:nvPr>
            <p:ph type="ctrTitle"/>
          </p:nvPr>
        </p:nvSpPr>
        <p:spPr>
          <a:xfrm>
            <a:off x="152400" y="2667000"/>
            <a:ext cx="8839200" cy="1600200"/>
          </a:xfrm>
          <a:prstGeom prst="rect">
            <a:avLst/>
          </a:prstGeom>
        </p:spPr>
        <p:txBody>
          <a:bodyPr lIns="0" tIns="0" rIns="0" bIns="0" anchor="ctr" anchorCtr="0"/>
          <a:lstStyle>
            <a:lvl1pPr>
              <a:defRPr sz="3200">
                <a:solidFill>
                  <a:schemeClr val="bg1"/>
                </a:solidFill>
                <a:latin typeface="Arial Narrow"/>
                <a:cs typeface="Arial Narrow"/>
              </a:defRPr>
            </a:lvl1pPr>
          </a:lstStyle>
          <a:p>
            <a:r>
              <a:rPr lang="en-US"/>
              <a:t>Click to edit Master title style</a:t>
            </a:r>
            <a:endParaRPr lang="en-US" dirty="0"/>
          </a:p>
        </p:txBody>
      </p:sp>
    </p:spTree>
    <p:extLst>
      <p:ext uri="{BB962C8B-B14F-4D97-AF65-F5344CB8AC3E}">
        <p14:creationId xmlns:p14="http://schemas.microsoft.com/office/powerpoint/2010/main" val="64370236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D8BF7E6-17EA-4E46-948B-BA3E48307D8E}"/>
              </a:ext>
            </a:extLst>
          </p:cNvPr>
          <p:cNvSpPr/>
          <p:nvPr userDrawn="1"/>
        </p:nvSpPr>
        <p:spPr>
          <a:xfrm>
            <a:off x="0" y="0"/>
            <a:ext cx="9144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 name="Title 1"/>
          <p:cNvSpPr>
            <a:spLocks noGrp="1"/>
          </p:cNvSpPr>
          <p:nvPr>
            <p:ph type="ctrTitle"/>
          </p:nvPr>
        </p:nvSpPr>
        <p:spPr>
          <a:xfrm>
            <a:off x="152400" y="2667000"/>
            <a:ext cx="8839200" cy="1600200"/>
          </a:xfrm>
          <a:prstGeom prst="rect">
            <a:avLst/>
          </a:prstGeom>
        </p:spPr>
        <p:txBody>
          <a:bodyPr lIns="0" tIns="0" rIns="0" bIns="0" anchor="ctr" anchorCtr="0"/>
          <a:lstStyle>
            <a:lvl1pPr>
              <a:defRPr sz="3200">
                <a:solidFill>
                  <a:schemeClr val="bg1"/>
                </a:solidFill>
                <a:latin typeface="Arial Narrow"/>
                <a:cs typeface="Arial Narrow"/>
              </a:defRPr>
            </a:lvl1pPr>
          </a:lstStyle>
          <a:p>
            <a:r>
              <a:rPr lang="en-US"/>
              <a:t>Click to edit Master title style</a:t>
            </a:r>
            <a:endParaRPr lang="en-US" dirty="0"/>
          </a:p>
        </p:txBody>
      </p:sp>
    </p:spTree>
    <p:extLst>
      <p:ext uri="{BB962C8B-B14F-4D97-AF65-F5344CB8AC3E}">
        <p14:creationId xmlns:p14="http://schemas.microsoft.com/office/powerpoint/2010/main" val="21620667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7" name="Title 1"/>
          <p:cNvSpPr>
            <a:spLocks noGrp="1"/>
          </p:cNvSpPr>
          <p:nvPr>
            <p:ph type="ctrTitle"/>
          </p:nvPr>
        </p:nvSpPr>
        <p:spPr>
          <a:xfrm>
            <a:off x="-76200" y="3429000"/>
            <a:ext cx="9296400" cy="990600"/>
          </a:xfrm>
          <a:prstGeom prst="rect">
            <a:avLst/>
          </a:prstGeom>
          <a:solidFill>
            <a:schemeClr val="tx2"/>
          </a:solidFill>
          <a:effectLst>
            <a:outerShdw blurRad="57150" dist="50800" dir="2700000" algn="tl" rotWithShape="0">
              <a:srgbClr val="000000">
                <a:alpha val="40000"/>
              </a:srgbClr>
            </a:outerShdw>
          </a:effectLst>
        </p:spPr>
        <p:txBody>
          <a:bodyPr lIns="548640" tIns="0" rIns="0" bIns="91440" anchor="b" anchorCtr="0">
            <a:noAutofit/>
          </a:bodyPr>
          <a:lstStyle>
            <a:lvl1pPr algn="l">
              <a:defRPr sz="4400" b="0" i="0">
                <a:solidFill>
                  <a:schemeClr val="bg1"/>
                </a:solidFill>
                <a:latin typeface="Arial Narrow"/>
                <a:cs typeface="Arial Narrow"/>
              </a:defRPr>
            </a:lvl1pPr>
          </a:lstStyle>
          <a:p>
            <a:r>
              <a:rPr lang="en-US"/>
              <a:t>Click to edit Master title style</a:t>
            </a:r>
            <a:endParaRPr lang="en-US" dirty="0"/>
          </a:p>
        </p:txBody>
      </p:sp>
      <p:sp>
        <p:nvSpPr>
          <p:cNvPr id="8" name="Subtitle 2"/>
          <p:cNvSpPr>
            <a:spLocks noGrp="1"/>
          </p:cNvSpPr>
          <p:nvPr>
            <p:ph type="subTitle" idx="1"/>
          </p:nvPr>
        </p:nvSpPr>
        <p:spPr>
          <a:xfrm>
            <a:off x="533400" y="4611744"/>
            <a:ext cx="6400800" cy="950856"/>
          </a:xfrm>
          <a:prstGeom prst="rect">
            <a:avLst/>
          </a:prstGeom>
        </p:spPr>
        <p:txBody>
          <a:bodyPr lIns="0" tIns="0" rIns="0" bIns="0">
            <a:normAutofit/>
          </a:bodyPr>
          <a:lstStyle>
            <a:lvl1pPr marL="0" indent="0" algn="l">
              <a:buNone/>
              <a:defRPr sz="2200">
                <a:solidFill>
                  <a:schemeClr val="tx2"/>
                </a:solidFill>
                <a:latin typeface="Georgia"/>
                <a:cs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11948790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7" name="Title 1"/>
          <p:cNvSpPr>
            <a:spLocks noGrp="1"/>
          </p:cNvSpPr>
          <p:nvPr>
            <p:ph type="ctrTitle"/>
          </p:nvPr>
        </p:nvSpPr>
        <p:spPr>
          <a:xfrm>
            <a:off x="-76200" y="3429000"/>
            <a:ext cx="9296400" cy="990600"/>
          </a:xfrm>
          <a:prstGeom prst="rect">
            <a:avLst/>
          </a:prstGeom>
          <a:solidFill>
            <a:schemeClr val="accent3"/>
          </a:solidFill>
          <a:effectLst>
            <a:outerShdw blurRad="57150" dist="50800" dir="2700000" algn="tl" rotWithShape="0">
              <a:srgbClr val="000000">
                <a:alpha val="40000"/>
              </a:srgbClr>
            </a:outerShdw>
          </a:effectLst>
        </p:spPr>
        <p:txBody>
          <a:bodyPr lIns="548640" tIns="0" rIns="0" bIns="91440" anchor="b" anchorCtr="0">
            <a:noAutofit/>
          </a:bodyPr>
          <a:lstStyle>
            <a:lvl1pPr algn="l">
              <a:defRPr sz="4400" b="0" i="0">
                <a:solidFill>
                  <a:schemeClr val="bg1"/>
                </a:solidFill>
                <a:latin typeface="Arial Narrow"/>
                <a:cs typeface="Arial Narrow"/>
              </a:defRPr>
            </a:lvl1pPr>
          </a:lstStyle>
          <a:p>
            <a:r>
              <a:rPr lang="en-US"/>
              <a:t>Click to edit Master title style</a:t>
            </a:r>
            <a:endParaRPr lang="en-US" dirty="0"/>
          </a:p>
        </p:txBody>
      </p:sp>
      <p:sp>
        <p:nvSpPr>
          <p:cNvPr id="8" name="Subtitle 2"/>
          <p:cNvSpPr>
            <a:spLocks noGrp="1"/>
          </p:cNvSpPr>
          <p:nvPr>
            <p:ph type="subTitle" idx="1"/>
          </p:nvPr>
        </p:nvSpPr>
        <p:spPr>
          <a:xfrm>
            <a:off x="533400" y="4611744"/>
            <a:ext cx="6400800" cy="950856"/>
          </a:xfrm>
          <a:prstGeom prst="rect">
            <a:avLst/>
          </a:prstGeom>
        </p:spPr>
        <p:txBody>
          <a:bodyPr lIns="0" tIns="0" rIns="0" bIns="0">
            <a:normAutofit/>
          </a:bodyPr>
          <a:lstStyle>
            <a:lvl1pPr marL="0" indent="0" algn="l">
              <a:buNone/>
              <a:defRPr sz="2200">
                <a:solidFill>
                  <a:schemeClr val="accent3"/>
                </a:solidFill>
                <a:latin typeface="Georgia"/>
                <a:cs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35384031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7" name="Title 1"/>
          <p:cNvSpPr>
            <a:spLocks noGrp="1"/>
          </p:cNvSpPr>
          <p:nvPr>
            <p:ph type="ctrTitle"/>
          </p:nvPr>
        </p:nvSpPr>
        <p:spPr>
          <a:xfrm>
            <a:off x="-76200" y="3429000"/>
            <a:ext cx="9296400" cy="990600"/>
          </a:xfrm>
          <a:prstGeom prst="rect">
            <a:avLst/>
          </a:prstGeom>
          <a:solidFill>
            <a:schemeClr val="accent6"/>
          </a:solidFill>
          <a:effectLst>
            <a:outerShdw blurRad="57150" dist="50800" dir="2700000" algn="tl" rotWithShape="0">
              <a:srgbClr val="000000">
                <a:alpha val="40000"/>
              </a:srgbClr>
            </a:outerShdw>
          </a:effectLst>
        </p:spPr>
        <p:txBody>
          <a:bodyPr lIns="548640" tIns="0" rIns="0" bIns="91440" anchor="b" anchorCtr="0">
            <a:noAutofit/>
          </a:bodyPr>
          <a:lstStyle>
            <a:lvl1pPr algn="l">
              <a:defRPr sz="4400" b="0" i="0">
                <a:solidFill>
                  <a:schemeClr val="bg1"/>
                </a:solidFill>
                <a:latin typeface="Arial Narrow"/>
                <a:cs typeface="Arial Narrow"/>
              </a:defRPr>
            </a:lvl1pPr>
          </a:lstStyle>
          <a:p>
            <a:r>
              <a:rPr lang="en-US"/>
              <a:t>Click to edit Master title style</a:t>
            </a:r>
            <a:endParaRPr lang="en-US" dirty="0"/>
          </a:p>
        </p:txBody>
      </p:sp>
      <p:sp>
        <p:nvSpPr>
          <p:cNvPr id="8" name="Subtitle 2"/>
          <p:cNvSpPr>
            <a:spLocks noGrp="1"/>
          </p:cNvSpPr>
          <p:nvPr>
            <p:ph type="subTitle" idx="1"/>
          </p:nvPr>
        </p:nvSpPr>
        <p:spPr>
          <a:xfrm>
            <a:off x="533400" y="4611744"/>
            <a:ext cx="6400800" cy="950856"/>
          </a:xfrm>
          <a:prstGeom prst="rect">
            <a:avLst/>
          </a:prstGeom>
        </p:spPr>
        <p:txBody>
          <a:bodyPr lIns="0" tIns="0" rIns="0" bIns="0">
            <a:normAutofit/>
          </a:bodyPr>
          <a:lstStyle>
            <a:lvl1pPr marL="0" indent="0" algn="l">
              <a:buNone/>
              <a:defRPr sz="2200">
                <a:solidFill>
                  <a:schemeClr val="accent6"/>
                </a:solidFill>
                <a:latin typeface="Georgia"/>
                <a:cs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35373124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1325563"/>
          </a:xfrm>
          <a:prstGeom prst="rect">
            <a:avLst/>
          </a:prstGeom>
        </p:spPr>
        <p:txBody>
          <a:bodyPr/>
          <a:lstStyle/>
          <a:p>
            <a:r>
              <a:rPr lang="en-US" dirty="0"/>
              <a:t>Click to edit Master title style</a:t>
            </a:r>
          </a:p>
        </p:txBody>
      </p:sp>
      <p:sp>
        <p:nvSpPr>
          <p:cNvPr id="3" name="Content Placeholder 2"/>
          <p:cNvSpPr>
            <a:spLocks noGrp="1"/>
          </p:cNvSpPr>
          <p:nvPr>
            <p:ph idx="1"/>
          </p:nvPr>
        </p:nvSpPr>
        <p:spPr>
          <a:xfrm>
            <a:off x="628650" y="1825625"/>
            <a:ext cx="7886700" cy="4351338"/>
          </a:xfrm>
          <a:prstGeom prst="rect">
            <a:avLst/>
          </a:prstGeo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15CAC2C1-44A7-43A8-91F3-652D81DF1489}"/>
              </a:ext>
            </a:extLst>
          </p:cNvPr>
          <p:cNvSpPr>
            <a:spLocks noGrp="1"/>
          </p:cNvSpPr>
          <p:nvPr>
            <p:ph type="dt" sz="half" idx="10"/>
          </p:nvPr>
        </p:nvSpPr>
        <p:spPr>
          <a:xfrm>
            <a:off x="628650" y="6356350"/>
            <a:ext cx="2057400" cy="365125"/>
          </a:xfrm>
          <a:prstGeom prst="rect">
            <a:avLst/>
          </a:prstGeom>
        </p:spPr>
        <p:txBody>
          <a:bodyPr/>
          <a:lstStyle>
            <a:lvl1pPr>
              <a:defRPr>
                <a:ea typeface="ヒラギノ角ゴ Pro W3"/>
                <a:cs typeface="ヒラギノ角ゴ Pro W3"/>
              </a:defRPr>
            </a:lvl1pPr>
          </a:lstStyle>
          <a:p>
            <a:pPr>
              <a:defRPr/>
            </a:pPr>
            <a:fld id="{10084EB2-1CEC-4586-97D9-BC1F41AA3990}" type="datetimeFigureOut">
              <a:rPr lang="en-US"/>
              <a:pPr>
                <a:defRPr/>
              </a:pPr>
              <a:t>9/24/2020</a:t>
            </a:fld>
            <a:endParaRPr lang="en-US"/>
          </a:p>
        </p:txBody>
      </p:sp>
      <p:sp>
        <p:nvSpPr>
          <p:cNvPr id="5" name="Footer Placeholder 4">
            <a:extLst>
              <a:ext uri="{FF2B5EF4-FFF2-40B4-BE49-F238E27FC236}">
                <a16:creationId xmlns:a16="http://schemas.microsoft.com/office/drawing/2014/main" id="{DDFFE613-BBAD-4D11-86B3-36DBD23DFC8A}"/>
              </a:ext>
            </a:extLst>
          </p:cNvPr>
          <p:cNvSpPr>
            <a:spLocks noGrp="1"/>
          </p:cNvSpPr>
          <p:nvPr>
            <p:ph type="ftr" sz="quarter" idx="11"/>
          </p:nvPr>
        </p:nvSpPr>
        <p:spPr>
          <a:xfrm>
            <a:off x="3028950" y="6356350"/>
            <a:ext cx="3086100" cy="365125"/>
          </a:xfrm>
          <a:prstGeom prst="rect">
            <a:avLst/>
          </a:prstGeom>
        </p:spPr>
        <p:txBody>
          <a:bodyPr/>
          <a:lstStyle>
            <a:lvl1pPr>
              <a:defRPr>
                <a:ea typeface="ヒラギノ角ゴ Pro W3"/>
                <a:cs typeface="ヒラギノ角ゴ Pro W3"/>
              </a:defRPr>
            </a:lvl1pPr>
          </a:lstStyle>
          <a:p>
            <a:pPr>
              <a:defRPr/>
            </a:pPr>
            <a:endParaRPr lang="en-US"/>
          </a:p>
        </p:txBody>
      </p:sp>
      <p:sp>
        <p:nvSpPr>
          <p:cNvPr id="6" name="Slide Number Placeholder 5">
            <a:extLst>
              <a:ext uri="{FF2B5EF4-FFF2-40B4-BE49-F238E27FC236}">
                <a16:creationId xmlns:a16="http://schemas.microsoft.com/office/drawing/2014/main" id="{FF201E91-6086-49B5-93A0-262944D992B3}"/>
              </a:ext>
            </a:extLst>
          </p:cNvPr>
          <p:cNvSpPr>
            <a:spLocks noGrp="1"/>
          </p:cNvSpPr>
          <p:nvPr>
            <p:ph type="sldNum" sz="quarter" idx="12"/>
          </p:nvPr>
        </p:nvSpPr>
        <p:spPr>
          <a:xfrm>
            <a:off x="6457950" y="6356350"/>
            <a:ext cx="2057400" cy="365125"/>
          </a:xfrm>
          <a:prstGeom prst="rect">
            <a:avLst/>
          </a:prstGeom>
        </p:spPr>
        <p:txBody>
          <a:bodyPr vert="horz" wrap="square" lIns="91440" tIns="45720" rIns="91440" bIns="45720" numCol="1" anchor="t" anchorCtr="0" compatLnSpc="1">
            <a:prstTxWarp prst="textNoShape">
              <a:avLst/>
            </a:prstTxWarp>
          </a:bodyPr>
          <a:lstStyle>
            <a:lvl1pPr>
              <a:defRPr smtClean="0"/>
            </a:lvl1pPr>
          </a:lstStyle>
          <a:p>
            <a:pPr>
              <a:defRPr/>
            </a:pPr>
            <a:fld id="{B57CC5AD-BCFA-48FE-8700-BFF7A15404D9}" type="slidenum">
              <a:rPr lang="en-US" altLang="en-US"/>
              <a:pPr>
                <a:defRPr/>
              </a:pPr>
              <a:t>‹#›</a:t>
            </a:fld>
            <a:endParaRPr lang="en-US" altLang="en-US"/>
          </a:p>
        </p:txBody>
      </p:sp>
    </p:spTree>
    <p:extLst>
      <p:ext uri="{BB962C8B-B14F-4D97-AF65-F5344CB8AC3E}">
        <p14:creationId xmlns:p14="http://schemas.microsoft.com/office/powerpoint/2010/main" val="18519233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0538F18-3F6A-434B-A67D-A8A17B9B8964}"/>
              </a:ext>
            </a:extLst>
          </p:cNvPr>
          <p:cNvSpPr/>
          <p:nvPr userDrawn="1"/>
        </p:nvSpPr>
        <p:spPr>
          <a:xfrm>
            <a:off x="0" y="0"/>
            <a:ext cx="9144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5" name="Rectangle 4">
            <a:extLst>
              <a:ext uri="{FF2B5EF4-FFF2-40B4-BE49-F238E27FC236}">
                <a16:creationId xmlns:a16="http://schemas.microsoft.com/office/drawing/2014/main" id="{73BB51C9-FD13-4741-9E91-8C0635EB7DC4}"/>
              </a:ext>
            </a:extLst>
          </p:cNvPr>
          <p:cNvSpPr>
            <a:spLocks noChangeArrowheads="1"/>
          </p:cNvSpPr>
          <p:nvPr userDrawn="1"/>
        </p:nvSpPr>
        <p:spPr bwMode="auto">
          <a:xfrm>
            <a:off x="0" y="457200"/>
            <a:ext cx="9220200" cy="533400"/>
          </a:xfrm>
          <a:prstGeom prst="rect">
            <a:avLst/>
          </a:prstGeom>
          <a:solidFill>
            <a:schemeClr val="accent1"/>
          </a:solidFill>
          <a:ln>
            <a:noFill/>
          </a:ln>
          <a:effectLst>
            <a:outerShdw blurRad="88900" dist="61087" dir="5400000" rotWithShape="0">
              <a:srgbClr val="808080">
                <a:alpha val="25000"/>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defRPr/>
            </a:pPr>
            <a:endParaRPr lang="en-US">
              <a:solidFill>
                <a:schemeClr val="lt1"/>
              </a:solidFill>
              <a:latin typeface="+mn-lt"/>
              <a:ea typeface="+mn-ea"/>
            </a:endParaRPr>
          </a:p>
        </p:txBody>
      </p:sp>
      <p:sp>
        <p:nvSpPr>
          <p:cNvPr id="2" name="Title 1"/>
          <p:cNvSpPr>
            <a:spLocks noGrp="1"/>
          </p:cNvSpPr>
          <p:nvPr>
            <p:ph type="title"/>
          </p:nvPr>
        </p:nvSpPr>
        <p:spPr>
          <a:xfrm>
            <a:off x="381000" y="457200"/>
            <a:ext cx="8763000" cy="533400"/>
          </a:xfrm>
          <a:prstGeom prst="rect">
            <a:avLst/>
          </a:prstGeom>
        </p:spPr>
        <p:txBody>
          <a:bodyPr lIns="0" tIns="0" rIns="0" bIns="0" anchor="ctr" anchorCtr="0"/>
          <a:lstStyle>
            <a:lvl1pPr algn="l">
              <a:defRPr sz="2000">
                <a:solidFill>
                  <a:schemeClr val="bg1"/>
                </a:solidFill>
                <a:latin typeface="Arial Narrow"/>
                <a:cs typeface="Arial Narrow"/>
              </a:defRPr>
            </a:lvl1pPr>
          </a:lstStyle>
          <a:p>
            <a:r>
              <a:rPr lang="en-US"/>
              <a:t>Click to edit Master title style</a:t>
            </a:r>
            <a:endParaRPr lang="en-US" dirty="0"/>
          </a:p>
        </p:txBody>
      </p:sp>
      <p:sp>
        <p:nvSpPr>
          <p:cNvPr id="3" name="Content Placeholder 2"/>
          <p:cNvSpPr>
            <a:spLocks noGrp="1"/>
          </p:cNvSpPr>
          <p:nvPr>
            <p:ph idx="1"/>
          </p:nvPr>
        </p:nvSpPr>
        <p:spPr>
          <a:xfrm>
            <a:off x="457200" y="1219200"/>
            <a:ext cx="8229600" cy="4525963"/>
          </a:xfrm>
          <a:prstGeom prst="rect">
            <a:avLst/>
          </a:prstGeom>
        </p:spPr>
        <p:txBody>
          <a:bodyPr/>
          <a:lstStyle>
            <a:lvl1pPr>
              <a:defRPr sz="3000">
                <a:solidFill>
                  <a:srgbClr val="58585A"/>
                </a:solidFill>
                <a:latin typeface="Georgia"/>
                <a:cs typeface="Georgia"/>
              </a:defRPr>
            </a:lvl1pPr>
            <a:lvl2pPr>
              <a:defRPr sz="2600">
                <a:solidFill>
                  <a:srgbClr val="58585A"/>
                </a:solidFill>
                <a:latin typeface="Georgia"/>
                <a:cs typeface="Georgia"/>
              </a:defRPr>
            </a:lvl2pPr>
            <a:lvl3pPr>
              <a:defRPr sz="2200">
                <a:solidFill>
                  <a:srgbClr val="58585A"/>
                </a:solidFill>
                <a:latin typeface="Georgia"/>
                <a:cs typeface="Georgia"/>
              </a:defRPr>
            </a:lvl3pPr>
            <a:lvl4pPr>
              <a:defRPr sz="1800">
                <a:solidFill>
                  <a:srgbClr val="58585A"/>
                </a:solidFill>
                <a:latin typeface="Georgia"/>
                <a:cs typeface="Georgia"/>
              </a:defRPr>
            </a:lvl4pPr>
            <a:lvl5pPr>
              <a:defRPr sz="1600">
                <a:solidFill>
                  <a:srgbClr val="58585A"/>
                </a:solidFill>
                <a:latin typeface="Georgia"/>
                <a:cs typeface="Georgia"/>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9362375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0D2949C-8E3E-40DC-AE43-61515601A389}"/>
              </a:ext>
            </a:extLst>
          </p:cNvPr>
          <p:cNvSpPr/>
          <p:nvPr userDrawn="1"/>
        </p:nvSpPr>
        <p:spPr>
          <a:xfrm>
            <a:off x="0" y="0"/>
            <a:ext cx="9144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5" name="Rectangle 4">
            <a:extLst>
              <a:ext uri="{FF2B5EF4-FFF2-40B4-BE49-F238E27FC236}">
                <a16:creationId xmlns:a16="http://schemas.microsoft.com/office/drawing/2014/main" id="{D322B772-3602-4679-B98F-EC9914CD1DC9}"/>
              </a:ext>
            </a:extLst>
          </p:cNvPr>
          <p:cNvSpPr>
            <a:spLocks noChangeArrowheads="1"/>
          </p:cNvSpPr>
          <p:nvPr userDrawn="1"/>
        </p:nvSpPr>
        <p:spPr bwMode="auto">
          <a:xfrm>
            <a:off x="-76200" y="457200"/>
            <a:ext cx="9296400" cy="533400"/>
          </a:xfrm>
          <a:prstGeom prst="rect">
            <a:avLst/>
          </a:prstGeom>
          <a:solidFill>
            <a:srgbClr val="005DAA"/>
          </a:solidFill>
          <a:ln>
            <a:noFill/>
          </a:ln>
          <a:effectLst>
            <a:outerShdw blurRad="88900" dist="61087" dir="5400000" rotWithShape="0">
              <a:srgbClr val="808080">
                <a:alpha val="25000"/>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defRPr/>
            </a:pPr>
            <a:endParaRPr lang="en-US">
              <a:solidFill>
                <a:schemeClr val="lt1"/>
              </a:solidFill>
              <a:latin typeface="+mn-lt"/>
              <a:ea typeface="+mn-ea"/>
            </a:endParaRPr>
          </a:p>
        </p:txBody>
      </p:sp>
      <p:sp>
        <p:nvSpPr>
          <p:cNvPr id="2" name="Title 1"/>
          <p:cNvSpPr>
            <a:spLocks noGrp="1"/>
          </p:cNvSpPr>
          <p:nvPr>
            <p:ph type="title"/>
          </p:nvPr>
        </p:nvSpPr>
        <p:spPr>
          <a:xfrm>
            <a:off x="381000" y="457200"/>
            <a:ext cx="8763000" cy="533400"/>
          </a:xfrm>
          <a:prstGeom prst="rect">
            <a:avLst/>
          </a:prstGeom>
        </p:spPr>
        <p:txBody>
          <a:bodyPr lIns="0" tIns="0" rIns="0" bIns="0" anchor="ctr" anchorCtr="0"/>
          <a:lstStyle>
            <a:lvl1pPr algn="l">
              <a:defRPr sz="2000">
                <a:solidFill>
                  <a:schemeClr val="bg1"/>
                </a:solidFill>
                <a:latin typeface="Arial Narrow"/>
                <a:cs typeface="Arial Narrow"/>
              </a:defRPr>
            </a:lvl1pPr>
          </a:lstStyle>
          <a:p>
            <a:r>
              <a:rPr lang="en-US"/>
              <a:t>Click to edit Master title style</a:t>
            </a:r>
            <a:endParaRPr lang="en-US" dirty="0"/>
          </a:p>
        </p:txBody>
      </p:sp>
      <p:sp>
        <p:nvSpPr>
          <p:cNvPr id="3" name="Content Placeholder 2"/>
          <p:cNvSpPr>
            <a:spLocks noGrp="1"/>
          </p:cNvSpPr>
          <p:nvPr>
            <p:ph idx="1"/>
          </p:nvPr>
        </p:nvSpPr>
        <p:spPr>
          <a:xfrm>
            <a:off x="457200" y="1219200"/>
            <a:ext cx="8229600" cy="4525963"/>
          </a:xfrm>
          <a:prstGeom prst="rect">
            <a:avLst/>
          </a:prstGeom>
        </p:spPr>
        <p:txBody>
          <a:bodyPr/>
          <a:lstStyle>
            <a:lvl1pPr>
              <a:defRPr sz="3000">
                <a:solidFill>
                  <a:srgbClr val="58585A"/>
                </a:solidFill>
                <a:latin typeface="Georgia"/>
                <a:cs typeface="Georgia"/>
              </a:defRPr>
            </a:lvl1pPr>
            <a:lvl2pPr>
              <a:defRPr sz="2600">
                <a:solidFill>
                  <a:srgbClr val="58585A"/>
                </a:solidFill>
                <a:latin typeface="Georgia"/>
                <a:cs typeface="Georgia"/>
              </a:defRPr>
            </a:lvl2pPr>
            <a:lvl3pPr>
              <a:defRPr sz="2200">
                <a:solidFill>
                  <a:srgbClr val="58585A"/>
                </a:solidFill>
                <a:latin typeface="Georgia"/>
                <a:cs typeface="Georgia"/>
              </a:defRPr>
            </a:lvl3pPr>
            <a:lvl4pPr>
              <a:defRPr sz="1800">
                <a:solidFill>
                  <a:srgbClr val="58585A"/>
                </a:solidFill>
                <a:latin typeface="Georgia"/>
                <a:cs typeface="Georgia"/>
              </a:defRPr>
            </a:lvl4pPr>
            <a:lvl5pPr>
              <a:defRPr sz="1600">
                <a:solidFill>
                  <a:srgbClr val="58585A"/>
                </a:solidFill>
                <a:latin typeface="Georgia"/>
                <a:cs typeface="Georgia"/>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5652166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B740CF4-E86B-4C4D-944B-7077B5E56E02}"/>
              </a:ext>
            </a:extLst>
          </p:cNvPr>
          <p:cNvSpPr/>
          <p:nvPr userDrawn="1"/>
        </p:nvSpPr>
        <p:spPr>
          <a:xfrm>
            <a:off x="0" y="0"/>
            <a:ext cx="9144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5" name="Rectangle 4">
            <a:extLst>
              <a:ext uri="{FF2B5EF4-FFF2-40B4-BE49-F238E27FC236}">
                <a16:creationId xmlns:a16="http://schemas.microsoft.com/office/drawing/2014/main" id="{797F28AC-8CE4-4769-9862-AE1A015B1DBC}"/>
              </a:ext>
            </a:extLst>
          </p:cNvPr>
          <p:cNvSpPr>
            <a:spLocks noChangeArrowheads="1"/>
          </p:cNvSpPr>
          <p:nvPr userDrawn="1"/>
        </p:nvSpPr>
        <p:spPr bwMode="auto">
          <a:xfrm>
            <a:off x="-76200" y="457200"/>
            <a:ext cx="9296400" cy="533400"/>
          </a:xfrm>
          <a:prstGeom prst="rect">
            <a:avLst/>
          </a:prstGeom>
          <a:solidFill>
            <a:schemeClr val="tx2"/>
          </a:solidFill>
          <a:ln>
            <a:noFill/>
          </a:ln>
          <a:effectLst>
            <a:outerShdw blurRad="88900" dist="61087" dir="5400000" rotWithShape="0">
              <a:srgbClr val="808080">
                <a:alpha val="25000"/>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defRPr/>
            </a:pPr>
            <a:endParaRPr lang="en-US">
              <a:solidFill>
                <a:schemeClr val="lt1"/>
              </a:solidFill>
              <a:latin typeface="+mn-lt"/>
              <a:ea typeface="+mn-ea"/>
            </a:endParaRPr>
          </a:p>
        </p:txBody>
      </p:sp>
      <p:sp>
        <p:nvSpPr>
          <p:cNvPr id="2" name="Title 1"/>
          <p:cNvSpPr>
            <a:spLocks noGrp="1"/>
          </p:cNvSpPr>
          <p:nvPr>
            <p:ph type="title"/>
          </p:nvPr>
        </p:nvSpPr>
        <p:spPr>
          <a:xfrm>
            <a:off x="381000" y="457200"/>
            <a:ext cx="8763000" cy="533400"/>
          </a:xfrm>
          <a:prstGeom prst="rect">
            <a:avLst/>
          </a:prstGeom>
        </p:spPr>
        <p:txBody>
          <a:bodyPr lIns="0" tIns="0" rIns="0" bIns="0" anchor="ctr" anchorCtr="0"/>
          <a:lstStyle>
            <a:lvl1pPr algn="l">
              <a:defRPr sz="2000">
                <a:solidFill>
                  <a:schemeClr val="bg1"/>
                </a:solidFill>
                <a:latin typeface="Arial Narrow"/>
                <a:cs typeface="Arial Narrow"/>
              </a:defRPr>
            </a:lvl1pPr>
          </a:lstStyle>
          <a:p>
            <a:r>
              <a:rPr lang="en-US"/>
              <a:t>Click to edit Master title style</a:t>
            </a:r>
            <a:endParaRPr lang="en-US" dirty="0"/>
          </a:p>
        </p:txBody>
      </p:sp>
      <p:sp>
        <p:nvSpPr>
          <p:cNvPr id="3" name="Content Placeholder 2"/>
          <p:cNvSpPr>
            <a:spLocks noGrp="1"/>
          </p:cNvSpPr>
          <p:nvPr>
            <p:ph idx="1"/>
          </p:nvPr>
        </p:nvSpPr>
        <p:spPr>
          <a:xfrm>
            <a:off x="457200" y="1219200"/>
            <a:ext cx="8229600" cy="4525963"/>
          </a:xfrm>
          <a:prstGeom prst="rect">
            <a:avLst/>
          </a:prstGeom>
        </p:spPr>
        <p:txBody>
          <a:bodyPr/>
          <a:lstStyle>
            <a:lvl1pPr>
              <a:defRPr sz="3000">
                <a:solidFill>
                  <a:srgbClr val="58585A"/>
                </a:solidFill>
                <a:latin typeface="Georgia"/>
                <a:cs typeface="Georgia"/>
              </a:defRPr>
            </a:lvl1pPr>
            <a:lvl2pPr>
              <a:defRPr sz="2600">
                <a:solidFill>
                  <a:srgbClr val="58585A"/>
                </a:solidFill>
                <a:latin typeface="Georgia"/>
                <a:cs typeface="Georgia"/>
              </a:defRPr>
            </a:lvl2pPr>
            <a:lvl3pPr>
              <a:defRPr sz="2200">
                <a:solidFill>
                  <a:srgbClr val="58585A"/>
                </a:solidFill>
                <a:latin typeface="Georgia"/>
                <a:cs typeface="Georgia"/>
              </a:defRPr>
            </a:lvl3pPr>
            <a:lvl4pPr>
              <a:defRPr sz="1800">
                <a:solidFill>
                  <a:srgbClr val="58585A"/>
                </a:solidFill>
                <a:latin typeface="Georgia"/>
                <a:cs typeface="Georgia"/>
              </a:defRPr>
            </a:lvl4pPr>
            <a:lvl5pPr>
              <a:defRPr sz="1600">
                <a:solidFill>
                  <a:srgbClr val="58585A"/>
                </a:solidFill>
                <a:latin typeface="Georgia"/>
                <a:cs typeface="Georgia"/>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6929203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4.xml"/><Relationship Id="rId13" Type="http://schemas.openxmlformats.org/officeDocument/2006/relationships/slideLayout" Target="../slideLayouts/slideLayout19.xml"/><Relationship Id="rId3" Type="http://schemas.openxmlformats.org/officeDocument/2006/relationships/slideLayout" Target="../slideLayouts/slideLayout9.xml"/><Relationship Id="rId7" Type="http://schemas.openxmlformats.org/officeDocument/2006/relationships/slideLayout" Target="../slideLayouts/slideLayout13.xml"/><Relationship Id="rId12" Type="http://schemas.openxmlformats.org/officeDocument/2006/relationships/slideLayout" Target="../slideLayouts/slideLayout18.xml"/><Relationship Id="rId17" Type="http://schemas.openxmlformats.org/officeDocument/2006/relationships/image" Target="../media/image1.png"/><Relationship Id="rId2" Type="http://schemas.openxmlformats.org/officeDocument/2006/relationships/slideLayout" Target="../slideLayouts/slideLayout8.xml"/><Relationship Id="rId16" Type="http://schemas.openxmlformats.org/officeDocument/2006/relationships/theme" Target="../theme/theme2.xml"/><Relationship Id="rId1" Type="http://schemas.openxmlformats.org/officeDocument/2006/relationships/slideLayout" Target="../slideLayouts/slideLayout7.xml"/><Relationship Id="rId6" Type="http://schemas.openxmlformats.org/officeDocument/2006/relationships/slideLayout" Target="../slideLayouts/slideLayout12.xml"/><Relationship Id="rId11" Type="http://schemas.openxmlformats.org/officeDocument/2006/relationships/slideLayout" Target="../slideLayouts/slideLayout17.xml"/><Relationship Id="rId5" Type="http://schemas.openxmlformats.org/officeDocument/2006/relationships/slideLayout" Target="../slideLayouts/slideLayout11.xml"/><Relationship Id="rId15" Type="http://schemas.openxmlformats.org/officeDocument/2006/relationships/slideLayout" Target="../slideLayouts/slideLayout21.xml"/><Relationship Id="rId10" Type="http://schemas.openxmlformats.org/officeDocument/2006/relationships/slideLayout" Target="../slideLayouts/slideLayout16.xml"/><Relationship Id="rId4" Type="http://schemas.openxmlformats.org/officeDocument/2006/relationships/slideLayout" Target="../slideLayouts/slideLayout10.xml"/><Relationship Id="rId9" Type="http://schemas.openxmlformats.org/officeDocument/2006/relationships/slideLayout" Target="../slideLayouts/slideLayout15.xml"/><Relationship Id="rId14"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24.xml"/><Relationship Id="rId7" Type="http://schemas.openxmlformats.org/officeDocument/2006/relationships/theme" Target="../theme/theme3.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5" Type="http://schemas.openxmlformats.org/officeDocument/2006/relationships/slideLayout" Target="../slideLayouts/slideLayout26.xml"/><Relationship Id="rId4"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A6D55CD-23E1-4BE2-9A81-D72505E4E6B1}"/>
              </a:ext>
            </a:extLst>
          </p:cNvPr>
          <p:cNvSpPr/>
          <p:nvPr/>
        </p:nvSpPr>
        <p:spPr>
          <a:xfrm>
            <a:off x="0" y="0"/>
            <a:ext cx="9144000" cy="6858000"/>
          </a:xfrm>
          <a:prstGeom prst="rect">
            <a:avLst/>
          </a:prstGeom>
          <a:solidFill>
            <a:srgbClr val="E6E5D8"/>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pic>
        <p:nvPicPr>
          <p:cNvPr id="1027" name="Picture 3">
            <a:extLst>
              <a:ext uri="{FF2B5EF4-FFF2-40B4-BE49-F238E27FC236}">
                <a16:creationId xmlns:a16="http://schemas.microsoft.com/office/drawing/2014/main" id="{AE9F3E79-5E6F-4216-931E-404AA9697049}"/>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458788" y="6165850"/>
            <a:ext cx="12160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8" name="Picture 4">
            <a:extLst>
              <a:ext uri="{FF2B5EF4-FFF2-40B4-BE49-F238E27FC236}">
                <a16:creationId xmlns:a16="http://schemas.microsoft.com/office/drawing/2014/main" id="{A390F069-6523-428B-85BC-02932361A8E2}"/>
              </a:ext>
            </a:extLst>
          </p:cNvPr>
          <p:cNvPicPr>
            <a:picLocks noChangeAspect="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5562600" y="152400"/>
            <a:ext cx="3124200"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4838" r:id="rId1"/>
    <p:sldLayoutId id="2147484839" r:id="rId2"/>
    <p:sldLayoutId id="2147484840" r:id="rId3"/>
    <p:sldLayoutId id="2147484841" r:id="rId4"/>
    <p:sldLayoutId id="2147484842" r:id="rId5"/>
    <p:sldLayoutId id="2147484851" r:id="rId6"/>
  </p:sldLayoutIdLst>
  <p:txStyles>
    <p:titleStyle>
      <a:lvl1pPr algn="ctr" defTabSz="457200" rtl="0" eaLnBrk="0" fontAlgn="base" hangingPunct="0">
        <a:spcBef>
          <a:spcPct val="0"/>
        </a:spcBef>
        <a:spcAft>
          <a:spcPct val="0"/>
        </a:spcAft>
        <a:defRPr sz="4400" kern="1200">
          <a:solidFill>
            <a:schemeClr val="tx1"/>
          </a:solidFill>
          <a:latin typeface="+mj-lt"/>
          <a:ea typeface="MS PGothic" panose="020B0600070205080204"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S PGothic" panose="020B0600070205080204" pitchFamily="34" charset="-128"/>
          <a:cs typeface="ＭＳ Ｐゴシック" charset="0"/>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S PGothic" panose="020B0600070205080204" pitchFamily="34" charset="-128"/>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S PGothic" panose="020B0600070205080204" pitchFamily="34" charset="-128"/>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0F16B52-2521-4D62-9943-7DA2500A08EC}"/>
              </a:ext>
            </a:extLst>
          </p:cNvPr>
          <p:cNvSpPr txBox="1"/>
          <p:nvPr/>
        </p:nvSpPr>
        <p:spPr>
          <a:xfrm>
            <a:off x="7086600" y="6477000"/>
            <a:ext cx="1600200" cy="138113"/>
          </a:xfrm>
          <a:prstGeom prst="rect">
            <a:avLst/>
          </a:prstGeom>
          <a:noFill/>
        </p:spPr>
        <p:txBody>
          <a:bodyPr lIns="0" tIns="0" rIns="0" bIns="0">
            <a:spAutoFit/>
          </a:bodyPr>
          <a:lstStyle>
            <a:lvl1pPr>
              <a:defRPr sz="2400">
                <a:solidFill>
                  <a:schemeClr val="tx1"/>
                </a:solidFill>
                <a:latin typeface="Arial" panose="020B0604020202020204" pitchFamily="34" charset="0"/>
                <a:ea typeface="ヒラギノ角ゴ Pro W3" charset="-128"/>
              </a:defRPr>
            </a:lvl1pPr>
            <a:lvl2pPr marL="742950" indent="-285750">
              <a:defRPr sz="2400">
                <a:solidFill>
                  <a:schemeClr val="tx1"/>
                </a:solidFill>
                <a:latin typeface="Arial" panose="020B0604020202020204" pitchFamily="34" charset="0"/>
                <a:ea typeface="ヒラギノ角ゴ Pro W3" charset="-128"/>
              </a:defRPr>
            </a:lvl2pPr>
            <a:lvl3pPr marL="1143000" indent="-228600">
              <a:defRPr sz="2400">
                <a:solidFill>
                  <a:schemeClr val="tx1"/>
                </a:solidFill>
                <a:latin typeface="Arial" panose="020B0604020202020204" pitchFamily="34" charset="0"/>
                <a:ea typeface="ヒラギノ角ゴ Pro W3" charset="-128"/>
              </a:defRPr>
            </a:lvl3pPr>
            <a:lvl4pPr marL="1600200" indent="-228600">
              <a:defRPr sz="2400">
                <a:solidFill>
                  <a:schemeClr val="tx1"/>
                </a:solidFill>
                <a:latin typeface="Arial" panose="020B0604020202020204" pitchFamily="34" charset="0"/>
                <a:ea typeface="ヒラギノ角ゴ Pro W3" charset="-128"/>
              </a:defRPr>
            </a:lvl4pPr>
            <a:lvl5pPr marL="2057400" indent="-228600">
              <a:defRPr sz="2400">
                <a:solidFill>
                  <a:schemeClr val="tx1"/>
                </a:solidFill>
                <a:latin typeface="Arial" panose="020B0604020202020204" pitchFamily="34" charset="0"/>
                <a:ea typeface="ヒラギノ角ゴ Pro W3"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pPr algn="r">
              <a:defRPr/>
            </a:pPr>
            <a:r>
              <a:rPr lang="en-US" altLang="en-US" sz="900">
                <a:solidFill>
                  <a:srgbClr val="BCBDC0"/>
                </a:solidFill>
                <a:latin typeface="Arial Narrow" panose="020B0606020202030204" pitchFamily="34" charset="0"/>
              </a:rPr>
              <a:t>TITLE  |  </a:t>
            </a:r>
            <a:fld id="{CECFC5F8-1CD5-49A0-ADA1-0B3548E1CEF0}" type="slidenum">
              <a:rPr lang="en-US" altLang="en-US" sz="900" smtClean="0">
                <a:solidFill>
                  <a:srgbClr val="BCBDC0"/>
                </a:solidFill>
                <a:latin typeface="Arial Narrow" panose="020B0606020202030204" pitchFamily="34" charset="0"/>
              </a:rPr>
              <a:pPr algn="r">
                <a:defRPr/>
              </a:pPr>
              <a:t>‹#›</a:t>
            </a:fld>
            <a:r>
              <a:rPr lang="en-US" altLang="en-US" sz="900">
                <a:solidFill>
                  <a:srgbClr val="BCBDC0"/>
                </a:solidFill>
                <a:latin typeface="Arial Narrow" panose="020B0606020202030204" pitchFamily="34" charset="0"/>
              </a:rPr>
              <a:t>  </a:t>
            </a:r>
            <a:endParaRPr lang="en-US" altLang="en-US" sz="900">
              <a:solidFill>
                <a:srgbClr val="958D85"/>
              </a:solidFill>
              <a:latin typeface="Arial Narrow" panose="020B0606020202030204" pitchFamily="34" charset="0"/>
            </a:endParaRPr>
          </a:p>
        </p:txBody>
      </p:sp>
      <p:pic>
        <p:nvPicPr>
          <p:cNvPr id="2051" name="Picture 5">
            <a:extLst>
              <a:ext uri="{FF2B5EF4-FFF2-40B4-BE49-F238E27FC236}">
                <a16:creationId xmlns:a16="http://schemas.microsoft.com/office/drawing/2014/main" id="{D747F2ED-3439-459C-A329-ED88A6B4BB27}"/>
              </a:ext>
            </a:extLst>
          </p:cNvPr>
          <p:cNvPicPr>
            <a:picLocks noChangeAspect="1"/>
          </p:cNvPicPr>
          <p:nvPr/>
        </p:nvPicPr>
        <p:blipFill>
          <a:blip r:embed="rId17">
            <a:extLst>
              <a:ext uri="{28A0092B-C50C-407E-A947-70E740481C1C}">
                <a14:useLocalDpi xmlns:a14="http://schemas.microsoft.com/office/drawing/2010/main" val="0"/>
              </a:ext>
            </a:extLst>
          </a:blip>
          <a:srcRect/>
          <a:stretch>
            <a:fillRect/>
          </a:stretch>
        </p:blipFill>
        <p:spPr bwMode="auto">
          <a:xfrm>
            <a:off x="457200" y="6299200"/>
            <a:ext cx="8953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4852" r:id="rId1"/>
    <p:sldLayoutId id="2147484853" r:id="rId2"/>
    <p:sldLayoutId id="2147484854" r:id="rId3"/>
    <p:sldLayoutId id="2147484855" r:id="rId4"/>
    <p:sldLayoutId id="2147484856" r:id="rId5"/>
    <p:sldLayoutId id="2147484843" r:id="rId6"/>
    <p:sldLayoutId id="2147484844" r:id="rId7"/>
    <p:sldLayoutId id="2147484845" r:id="rId8"/>
    <p:sldLayoutId id="2147484846" r:id="rId9"/>
    <p:sldLayoutId id="2147484847" r:id="rId10"/>
    <p:sldLayoutId id="2147484848" r:id="rId11"/>
    <p:sldLayoutId id="2147484849" r:id="rId12"/>
    <p:sldLayoutId id="2147484850" r:id="rId13"/>
    <p:sldLayoutId id="2147484857" r:id="rId14"/>
    <p:sldLayoutId id="2147484858" r:id="rId15"/>
  </p:sldLayoutIdLst>
  <p:txStyles>
    <p:titleStyle>
      <a:lvl1pPr algn="ctr" defTabSz="457200" rtl="0" eaLnBrk="0" fontAlgn="base" hangingPunct="0">
        <a:spcBef>
          <a:spcPct val="0"/>
        </a:spcBef>
        <a:spcAft>
          <a:spcPct val="0"/>
        </a:spcAft>
        <a:defRPr sz="4400" kern="1200">
          <a:solidFill>
            <a:schemeClr val="tx1"/>
          </a:solidFill>
          <a:latin typeface="+mj-lt"/>
          <a:ea typeface="MS PGothic" panose="020B0600070205080204"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S PGothic" panose="020B0600070205080204" pitchFamily="34" charset="-128"/>
          <a:cs typeface="ＭＳ Ｐゴシック" charset="0"/>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S PGothic" panose="020B0600070205080204" pitchFamily="34" charset="-128"/>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S PGothic" panose="020B0600070205080204" pitchFamily="34" charset="-128"/>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F691800-1651-4DA3-B03C-9994F0D1E614}"/>
              </a:ext>
            </a:extLst>
          </p:cNvPr>
          <p:cNvSpPr txBox="1"/>
          <p:nvPr/>
        </p:nvSpPr>
        <p:spPr>
          <a:xfrm>
            <a:off x="7162800" y="6477000"/>
            <a:ext cx="1524000" cy="138113"/>
          </a:xfrm>
          <a:prstGeom prst="rect">
            <a:avLst/>
          </a:prstGeom>
          <a:noFill/>
        </p:spPr>
        <p:txBody>
          <a:bodyPr lIns="0" tIns="0" rIns="0" bIns="0">
            <a:spAutoFit/>
          </a:bodyPr>
          <a:lstStyle>
            <a:lvl1pPr>
              <a:defRPr sz="2400">
                <a:solidFill>
                  <a:schemeClr val="tx1"/>
                </a:solidFill>
                <a:latin typeface="Arial" panose="020B0604020202020204" pitchFamily="34" charset="0"/>
                <a:ea typeface="ヒラギノ角ゴ Pro W3" charset="-128"/>
              </a:defRPr>
            </a:lvl1pPr>
            <a:lvl2pPr marL="742950" indent="-285750">
              <a:defRPr sz="2400">
                <a:solidFill>
                  <a:schemeClr val="tx1"/>
                </a:solidFill>
                <a:latin typeface="Arial" panose="020B0604020202020204" pitchFamily="34" charset="0"/>
                <a:ea typeface="ヒラギノ角ゴ Pro W3" charset="-128"/>
              </a:defRPr>
            </a:lvl2pPr>
            <a:lvl3pPr marL="1143000" indent="-228600">
              <a:defRPr sz="2400">
                <a:solidFill>
                  <a:schemeClr val="tx1"/>
                </a:solidFill>
                <a:latin typeface="Arial" panose="020B0604020202020204" pitchFamily="34" charset="0"/>
                <a:ea typeface="ヒラギノ角ゴ Pro W3" charset="-128"/>
              </a:defRPr>
            </a:lvl3pPr>
            <a:lvl4pPr marL="1600200" indent="-228600">
              <a:defRPr sz="2400">
                <a:solidFill>
                  <a:schemeClr val="tx1"/>
                </a:solidFill>
                <a:latin typeface="Arial" panose="020B0604020202020204" pitchFamily="34" charset="0"/>
                <a:ea typeface="ヒラギノ角ゴ Pro W3" charset="-128"/>
              </a:defRPr>
            </a:lvl4pPr>
            <a:lvl5pPr marL="2057400" indent="-228600">
              <a:defRPr sz="2400">
                <a:solidFill>
                  <a:schemeClr val="tx1"/>
                </a:solidFill>
                <a:latin typeface="Arial" panose="020B0604020202020204" pitchFamily="34" charset="0"/>
                <a:ea typeface="ヒラギノ角ゴ Pro W3"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pPr algn="r">
              <a:defRPr/>
            </a:pPr>
            <a:r>
              <a:rPr lang="en-US" altLang="en-US" sz="900">
                <a:solidFill>
                  <a:srgbClr val="BCBDC0"/>
                </a:solidFill>
                <a:latin typeface="Arial Narrow" panose="020B0606020202030204" pitchFamily="34" charset="0"/>
              </a:rPr>
              <a:t>TITLE |  </a:t>
            </a:r>
            <a:fld id="{FA329564-0F94-4A5B-B4F0-14AA69CCCEC0}" type="slidenum">
              <a:rPr lang="en-US" altLang="en-US" sz="900" smtClean="0">
                <a:solidFill>
                  <a:srgbClr val="BCBDC0"/>
                </a:solidFill>
                <a:latin typeface="Arial Narrow" panose="020B0606020202030204" pitchFamily="34" charset="0"/>
              </a:rPr>
              <a:pPr algn="r">
                <a:defRPr/>
              </a:pPr>
              <a:t>‹#›</a:t>
            </a:fld>
            <a:r>
              <a:rPr lang="en-US" altLang="en-US" sz="900">
                <a:solidFill>
                  <a:srgbClr val="BCBDC0"/>
                </a:solidFill>
                <a:latin typeface="Arial Narrow" panose="020B0606020202030204" pitchFamily="34" charset="0"/>
              </a:rPr>
              <a:t>  </a:t>
            </a:r>
            <a:endParaRPr lang="en-US" altLang="en-US" sz="900">
              <a:solidFill>
                <a:srgbClr val="958D85"/>
              </a:solidFill>
              <a:latin typeface="Arial Narrow" panose="020B0606020202030204" pitchFamily="34" charset="0"/>
            </a:endParaRPr>
          </a:p>
        </p:txBody>
      </p:sp>
      <p:pic>
        <p:nvPicPr>
          <p:cNvPr id="3075" name="Picture 3">
            <a:extLst>
              <a:ext uri="{FF2B5EF4-FFF2-40B4-BE49-F238E27FC236}">
                <a16:creationId xmlns:a16="http://schemas.microsoft.com/office/drawing/2014/main" id="{CB2AD452-78DA-4FCB-8525-1FCA985C0497}"/>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457200" y="6299200"/>
            <a:ext cx="8953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4859" r:id="rId1"/>
    <p:sldLayoutId id="2147484860" r:id="rId2"/>
    <p:sldLayoutId id="2147484861" r:id="rId3"/>
    <p:sldLayoutId id="2147484862" r:id="rId4"/>
    <p:sldLayoutId id="2147484863" r:id="rId5"/>
    <p:sldLayoutId id="2147484864" r:id="rId6"/>
  </p:sldLayoutIdLst>
  <p:txStyles>
    <p:titleStyle>
      <a:lvl1pPr algn="ctr" defTabSz="457200" rtl="0" eaLnBrk="0" fontAlgn="base" hangingPunct="0">
        <a:spcBef>
          <a:spcPct val="0"/>
        </a:spcBef>
        <a:spcAft>
          <a:spcPct val="0"/>
        </a:spcAft>
        <a:defRPr sz="4400" kern="1200">
          <a:solidFill>
            <a:schemeClr val="tx1"/>
          </a:solidFill>
          <a:latin typeface="+mj-lt"/>
          <a:ea typeface="MS PGothic" panose="020B0600070205080204"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S PGothic" panose="020B0600070205080204" pitchFamily="34" charset="-128"/>
          <a:cs typeface="ＭＳ Ｐゴシック" charset="0"/>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S PGothic" panose="020B0600070205080204" pitchFamily="34" charset="-128"/>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S PGothic" panose="020B0600070205080204" pitchFamily="34" charset="-128"/>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8" Type="http://schemas.openxmlformats.org/officeDocument/2006/relationships/diagramData" Target="../diagrams/data2.xml"/><Relationship Id="rId3" Type="http://schemas.openxmlformats.org/officeDocument/2006/relationships/diagramData" Target="../diagrams/data1.xml"/><Relationship Id="rId7" Type="http://schemas.microsoft.com/office/2007/relationships/diagramDrawing" Target="../diagrams/drawing1.xml"/><Relationship Id="rId12" Type="http://schemas.microsoft.com/office/2007/relationships/diagramDrawing" Target="../diagrams/drawing2.xml"/><Relationship Id="rId2" Type="http://schemas.openxmlformats.org/officeDocument/2006/relationships/notesSlide" Target="../notesSlides/notesSlide11.xml"/><Relationship Id="rId1" Type="http://schemas.openxmlformats.org/officeDocument/2006/relationships/slideLayout" Target="../slideLayouts/slideLayout16.xml"/><Relationship Id="rId6" Type="http://schemas.openxmlformats.org/officeDocument/2006/relationships/diagramColors" Target="../diagrams/colors1.xml"/><Relationship Id="rId11" Type="http://schemas.openxmlformats.org/officeDocument/2006/relationships/diagramColors" Target="../diagrams/colors2.xml"/><Relationship Id="rId5" Type="http://schemas.openxmlformats.org/officeDocument/2006/relationships/diagramQuickStyle" Target="../diagrams/quickStyle1.xml"/><Relationship Id="rId10" Type="http://schemas.openxmlformats.org/officeDocument/2006/relationships/diagramQuickStyle" Target="../diagrams/quickStyle2.xml"/><Relationship Id="rId4" Type="http://schemas.openxmlformats.org/officeDocument/2006/relationships/diagramLayout" Target="../diagrams/layout1.xml"/><Relationship Id="rId9" Type="http://schemas.openxmlformats.org/officeDocument/2006/relationships/diagramLayout" Target="../diagrams/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2.xml"/><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notesSlide" Target="../notesSlides/notesSlide13.xml"/><Relationship Id="rId1" Type="http://schemas.openxmlformats.org/officeDocument/2006/relationships/slideLayout" Target="../slideLayouts/slideLayout17.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4.xml"/><Relationship Id="rId1" Type="http://schemas.openxmlformats.org/officeDocument/2006/relationships/slideLayout" Target="../slideLayouts/slideLayout8.xml"/><Relationship Id="rId4" Type="http://schemas.openxmlformats.org/officeDocument/2006/relationships/image" Target="../media/image16.png"/></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5.xml"/><Relationship Id="rId1" Type="http://schemas.openxmlformats.org/officeDocument/2006/relationships/slideLayout" Target="../slideLayouts/slideLayout8.xml"/><Relationship Id="rId4" Type="http://schemas.openxmlformats.org/officeDocument/2006/relationships/image" Target="../media/image18.png"/></Relationships>
</file>

<file path=ppt/slides/_rels/slide16.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6.xml"/><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7.xml"/><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8.xml"/><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9.xml"/><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3" Type="http://schemas.openxmlformats.org/officeDocument/2006/relationships/hyperlink" Target="https://www.ndslic.nd.gov/human-trafficking" TargetMode="External"/><Relationship Id="rId2" Type="http://schemas.openxmlformats.org/officeDocument/2006/relationships/notesSlide" Target="../notesSlides/notesSlide20.xml"/><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1.xml"/><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9.xml"/><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16.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16.xml"/></Relationships>
</file>

<file path=ppt/slides/_rels/slide6.xml.rels><?xml version="1.0" encoding="UTF-8" standalone="yes"?>
<Relationships xmlns="http://schemas.openxmlformats.org/package/2006/relationships"><Relationship Id="rId8" Type="http://schemas.openxmlformats.org/officeDocument/2006/relationships/chart" Target="../charts/chart3.xml"/><Relationship Id="rId3" Type="http://schemas.openxmlformats.org/officeDocument/2006/relationships/image" Target="../media/image7.jpg"/><Relationship Id="rId7" Type="http://schemas.openxmlformats.org/officeDocument/2006/relationships/chart" Target="../charts/chart2.xml"/><Relationship Id="rId2" Type="http://schemas.openxmlformats.org/officeDocument/2006/relationships/notesSlide" Target="../notesSlides/notesSlide6.xml"/><Relationship Id="rId1" Type="http://schemas.openxmlformats.org/officeDocument/2006/relationships/slideLayout" Target="../slideLayouts/slideLayout8.xml"/><Relationship Id="rId6" Type="http://schemas.openxmlformats.org/officeDocument/2006/relationships/chart" Target="../charts/chart1.xml"/><Relationship Id="rId5" Type="http://schemas.openxmlformats.org/officeDocument/2006/relationships/image" Target="../media/image9.png"/><Relationship Id="rId4" Type="http://schemas.openxmlformats.org/officeDocument/2006/relationships/image" Target="../media/image8.jpg"/></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8.xml"/><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A14AAF2-E1D1-45EA-9E13-D38F23EF77C0}"/>
              </a:ext>
            </a:extLst>
          </p:cNvPr>
          <p:cNvSpPr/>
          <p:nvPr/>
        </p:nvSpPr>
        <p:spPr>
          <a:xfrm>
            <a:off x="0" y="0"/>
            <a:ext cx="9144000" cy="6858000"/>
          </a:xfrm>
          <a:prstGeom prst="rect">
            <a:avLst/>
          </a:prstGeom>
          <a:solidFill>
            <a:srgbClr val="E1E3E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23C37349-0176-408B-819E-681DAE05BA3F}"/>
              </a:ext>
            </a:extLst>
          </p:cNvPr>
          <p:cNvSpPr>
            <a:spLocks noGrp="1"/>
          </p:cNvSpPr>
          <p:nvPr>
            <p:ph type="title"/>
          </p:nvPr>
        </p:nvSpPr>
        <p:spPr/>
        <p:txBody>
          <a:bodyPr/>
          <a:lstStyle/>
          <a:p>
            <a:endParaRPr lang="en-US" dirty="0"/>
          </a:p>
        </p:txBody>
      </p:sp>
      <p:pic>
        <p:nvPicPr>
          <p:cNvPr id="7" name="Content Placeholder 6">
            <a:extLst>
              <a:ext uri="{FF2B5EF4-FFF2-40B4-BE49-F238E27FC236}">
                <a16:creationId xmlns:a16="http://schemas.microsoft.com/office/drawing/2014/main" id="{2D1F220A-EF42-4CFD-B717-883272D2698D}"/>
              </a:ext>
            </a:extLst>
          </p:cNvPr>
          <p:cNvPicPr>
            <a:picLocks noGrp="1" noChangeAspect="1"/>
          </p:cNvPicPr>
          <p:nvPr>
            <p:ph idx="1"/>
          </p:nvPr>
        </p:nvPicPr>
        <p:blipFill>
          <a:blip r:embed="rId3"/>
          <a:stretch>
            <a:fillRect/>
          </a:stretch>
        </p:blipFill>
        <p:spPr>
          <a:xfrm>
            <a:off x="6172200" y="5180011"/>
            <a:ext cx="2711450" cy="1018705"/>
          </a:xfrm>
        </p:spPr>
      </p:pic>
      <p:sp>
        <p:nvSpPr>
          <p:cNvPr id="5" name="Rectangle 4">
            <a:extLst>
              <a:ext uri="{FF2B5EF4-FFF2-40B4-BE49-F238E27FC236}">
                <a16:creationId xmlns:a16="http://schemas.microsoft.com/office/drawing/2014/main" id="{DB0A5E82-29D4-4742-9341-69C42A999F70}"/>
              </a:ext>
            </a:extLst>
          </p:cNvPr>
          <p:cNvSpPr/>
          <p:nvPr/>
        </p:nvSpPr>
        <p:spPr>
          <a:xfrm>
            <a:off x="762000" y="1677989"/>
            <a:ext cx="6705600" cy="1461939"/>
          </a:xfrm>
          <a:prstGeom prst="rect">
            <a:avLst/>
          </a:prstGeom>
        </p:spPr>
        <p:txBody>
          <a:bodyPr wrap="square">
            <a:spAutoFit/>
          </a:bodyPr>
          <a:lstStyle/>
          <a:p>
            <a:r>
              <a:rPr lang="en-US" altLang="en-US" sz="4600" b="1" dirty="0">
                <a:solidFill>
                  <a:srgbClr val="005A9E"/>
                </a:solidFill>
                <a:latin typeface="Calibri" panose="020F0502020204030204" pitchFamily="34" charset="0"/>
              </a:rPr>
              <a:t>Ending Human Trafficking </a:t>
            </a:r>
          </a:p>
          <a:p>
            <a:endParaRPr lang="en-US" altLang="en-US" sz="1100" dirty="0">
              <a:solidFill>
                <a:srgbClr val="005A9E"/>
              </a:solidFill>
              <a:latin typeface="Lucida Handwriting" panose="03010101010101010101" pitchFamily="66" charset="0"/>
            </a:endParaRPr>
          </a:p>
          <a:p>
            <a:r>
              <a:rPr lang="en-US" altLang="en-US" sz="3200" dirty="0">
                <a:solidFill>
                  <a:srgbClr val="000000"/>
                </a:solidFill>
                <a:latin typeface="Lucida Handwriting" panose="03010101010101010101" pitchFamily="66" charset="0"/>
              </a:rPr>
              <a:t>A Rotary Initiative</a:t>
            </a:r>
          </a:p>
        </p:txBody>
      </p:sp>
    </p:spTree>
    <p:extLst>
      <p:ext uri="{BB962C8B-B14F-4D97-AF65-F5344CB8AC3E}">
        <p14:creationId xmlns:p14="http://schemas.microsoft.com/office/powerpoint/2010/main" val="293904006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a:extLst>
              <a:ext uri="{FF2B5EF4-FFF2-40B4-BE49-F238E27FC236}">
                <a16:creationId xmlns:a16="http://schemas.microsoft.com/office/drawing/2014/main" id="{5A982BCF-2685-4193-8E26-27DC2C2B9357}"/>
              </a:ext>
            </a:extLst>
          </p:cNvPr>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p>
            <a:pPr algn="ctr"/>
            <a:r>
              <a:rPr lang="en-US" altLang="en-US" sz="3600" b="1" dirty="0">
                <a:solidFill>
                  <a:schemeClr val="accent2">
                    <a:lumMod val="60000"/>
                    <a:lumOff val="40000"/>
                  </a:schemeClr>
                </a:solidFill>
                <a:latin typeface="Arial Narrow" panose="020B0606020202030204" pitchFamily="34" charset="0"/>
              </a:rPr>
              <a:t>Midwest </a:t>
            </a:r>
          </a:p>
        </p:txBody>
      </p:sp>
      <p:sp>
        <p:nvSpPr>
          <p:cNvPr id="2" name="TextBox 1">
            <a:extLst>
              <a:ext uri="{FF2B5EF4-FFF2-40B4-BE49-F238E27FC236}">
                <a16:creationId xmlns:a16="http://schemas.microsoft.com/office/drawing/2014/main" id="{3BE14B3C-B74E-466B-AE35-D61C55F2986F}"/>
              </a:ext>
            </a:extLst>
          </p:cNvPr>
          <p:cNvSpPr txBox="1"/>
          <p:nvPr/>
        </p:nvSpPr>
        <p:spPr>
          <a:xfrm>
            <a:off x="-13856" y="990600"/>
            <a:ext cx="9157855" cy="5257800"/>
          </a:xfrm>
          <a:prstGeom prst="rect">
            <a:avLst/>
          </a:prstGeom>
          <a:solidFill>
            <a:schemeClr val="bg1">
              <a:lumMod val="85000"/>
            </a:schemeClr>
          </a:solidFill>
        </p:spPr>
        <p:txBody>
          <a:bodyPr wrap="square" rtlCol="0">
            <a:spAutoFit/>
          </a:bodyPr>
          <a:lstStyle/>
          <a:p>
            <a:pPr marL="342900" lvl="0" indent="-342900" defTabSz="457200">
              <a:spcBef>
                <a:spcPct val="20000"/>
              </a:spcBef>
              <a:buFont typeface="Wingdings" panose="05000000000000000000" pitchFamily="2" charset="2"/>
              <a:buChar char="§"/>
            </a:pPr>
            <a:r>
              <a:rPr lang="en-US" altLang="en-US" sz="2300">
                <a:solidFill>
                  <a:srgbClr val="080808"/>
                </a:solidFill>
                <a:latin typeface="Calibri"/>
                <a:ea typeface="MS PGothic" panose="020B0600070205080204" pitchFamily="34" charset="-128"/>
                <a:cs typeface="Arial" panose="020B0604020202020204" pitchFamily="34" charset="0"/>
              </a:rPr>
              <a:t>Midwest region is known as a recruitment region.  </a:t>
            </a:r>
          </a:p>
          <a:p>
            <a:pPr marL="342900" lvl="0" indent="-342900" defTabSz="457200">
              <a:spcBef>
                <a:spcPct val="20000"/>
              </a:spcBef>
              <a:buFont typeface="Wingdings" panose="05000000000000000000" pitchFamily="2" charset="2"/>
              <a:buChar char="§"/>
            </a:pPr>
            <a:r>
              <a:rPr lang="en-US" altLang="en-US" sz="2300">
                <a:solidFill>
                  <a:srgbClr val="080808"/>
                </a:solidFill>
                <a:latin typeface="Calibri"/>
                <a:ea typeface="MS PGothic" panose="020B0600070205080204" pitchFamily="34" charset="-128"/>
                <a:cs typeface="Arial" panose="020B0604020202020204" pitchFamily="34" charset="0"/>
              </a:rPr>
              <a:t>Circuit – A series of cities among which prostituted people are moved.</a:t>
            </a:r>
          </a:p>
          <a:p>
            <a:pPr marL="742950" lvl="1" indent="-285750" defTabSz="457200">
              <a:spcBef>
                <a:spcPct val="20000"/>
              </a:spcBef>
              <a:buFont typeface="Wingdings" panose="05000000000000000000" pitchFamily="2" charset="2"/>
              <a:buChar char="§"/>
            </a:pPr>
            <a:r>
              <a:rPr lang="en-US" altLang="en-US" sz="2300">
                <a:solidFill>
                  <a:srgbClr val="080808"/>
                </a:solidFill>
                <a:latin typeface="Calibri"/>
                <a:ea typeface="MS PGothic" panose="020B0600070205080204" pitchFamily="34" charset="-128"/>
                <a:cs typeface="Arial" panose="020B0604020202020204" pitchFamily="34" charset="0"/>
              </a:rPr>
              <a:t>The “Minnesota Pipeline” which is a chain of states by which victims are moved through a series of locations from Minnesota to markets in New York or elsewhere.</a:t>
            </a:r>
          </a:p>
          <a:p>
            <a:pPr marL="742950" lvl="1" indent="-285750" defTabSz="457200">
              <a:spcBef>
                <a:spcPct val="20000"/>
              </a:spcBef>
              <a:buFont typeface="Wingdings" panose="05000000000000000000" pitchFamily="2" charset="2"/>
              <a:buChar char="§"/>
            </a:pPr>
            <a:r>
              <a:rPr lang="en-US" altLang="en-US" sz="2300">
                <a:solidFill>
                  <a:srgbClr val="080808"/>
                </a:solidFill>
                <a:latin typeface="Calibri"/>
                <a:ea typeface="MS PGothic" panose="020B0600070205080204" pitchFamily="34" charset="-128"/>
                <a:cs typeface="Arial" panose="020B0604020202020204" pitchFamily="34" charset="0"/>
              </a:rPr>
              <a:t>Truck traffic on I-35­­­­­­, the interstate that runs from Laredo, Texas to Duluth, Minnesota, can be carrying victims of sex trafficking.</a:t>
            </a:r>
          </a:p>
          <a:p>
            <a:pPr marL="742950" lvl="1" indent="-285750" defTabSz="457200">
              <a:spcBef>
                <a:spcPct val="20000"/>
              </a:spcBef>
              <a:buFont typeface="Wingdings" panose="05000000000000000000" pitchFamily="2" charset="2"/>
              <a:buChar char="§"/>
            </a:pPr>
            <a:r>
              <a:rPr lang="en-US" altLang="en-US" sz="2300">
                <a:solidFill>
                  <a:srgbClr val="080808"/>
                </a:solidFill>
                <a:latin typeface="Calibri"/>
                <a:ea typeface="MS PGothic" panose="020B0600070205080204" pitchFamily="34" charset="-128"/>
                <a:cs typeface="Arial" panose="020B0604020202020204" pitchFamily="34" charset="0"/>
              </a:rPr>
              <a:t>Truckers can load women and children into their cabs and transfer them to other trucks at truck stops along the way. They can park so close together that children can be moved without their feet even touching the ground – invisibly.</a:t>
            </a:r>
          </a:p>
          <a:p>
            <a:pPr marL="342900" lvl="0" indent="-342900" defTabSz="457200">
              <a:spcBef>
                <a:spcPct val="20000"/>
              </a:spcBef>
              <a:buFont typeface="Wingdings" panose="05000000000000000000" pitchFamily="2" charset="2"/>
              <a:buChar char="§"/>
            </a:pPr>
            <a:r>
              <a:rPr lang="en-US" altLang="en-US" sz="2300">
                <a:solidFill>
                  <a:srgbClr val="080808"/>
                </a:solidFill>
                <a:latin typeface="Calibri"/>
                <a:ea typeface="MS PGothic" panose="020B0600070205080204" pitchFamily="34" charset="-128"/>
                <a:cs typeface="Arial" panose="020B0604020202020204" pitchFamily="34" charset="0"/>
              </a:rPr>
              <a:t>More profitable for traffickers </a:t>
            </a:r>
          </a:p>
          <a:p>
            <a:pPr marL="742950" lvl="1" indent="-285750" defTabSz="457200">
              <a:spcBef>
                <a:spcPct val="20000"/>
              </a:spcBef>
              <a:buFont typeface="Wingdings" panose="05000000000000000000" pitchFamily="2" charset="2"/>
              <a:buChar char="§"/>
            </a:pPr>
            <a:r>
              <a:rPr lang="en-US" altLang="en-US" sz="2300">
                <a:solidFill>
                  <a:srgbClr val="080808"/>
                </a:solidFill>
                <a:latin typeface="Calibri"/>
                <a:ea typeface="MS PGothic" panose="020B0600070205080204" pitchFamily="34" charset="-128"/>
                <a:cs typeface="Arial" panose="020B0604020202020204" pitchFamily="34" charset="0"/>
              </a:rPr>
              <a:t>Victims can make more per sex act compared to areas like Atlanta</a:t>
            </a:r>
            <a:endParaRPr lang="en-US" dirty="0"/>
          </a:p>
        </p:txBody>
      </p:sp>
    </p:spTree>
    <p:extLst>
      <p:ext uri="{BB962C8B-B14F-4D97-AF65-F5344CB8AC3E}">
        <p14:creationId xmlns:p14="http://schemas.microsoft.com/office/powerpoint/2010/main" val="267843926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extLst>
              <p:ext uri="{D42A27DB-BD31-4B8C-83A1-F6EECF244321}">
                <p14:modId xmlns:p14="http://schemas.microsoft.com/office/powerpoint/2010/main" val="3672442935"/>
              </p:ext>
            </p:extLst>
          </p:nvPr>
        </p:nvGraphicFramePr>
        <p:xfrm>
          <a:off x="228600" y="1971020"/>
          <a:ext cx="4168727" cy="385718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3" name="Diagram 2"/>
          <p:cNvGraphicFramePr/>
          <p:nvPr>
            <p:extLst>
              <p:ext uri="{D42A27DB-BD31-4B8C-83A1-F6EECF244321}">
                <p14:modId xmlns:p14="http://schemas.microsoft.com/office/powerpoint/2010/main" val="1492438399"/>
              </p:ext>
            </p:extLst>
          </p:nvPr>
        </p:nvGraphicFramePr>
        <p:xfrm>
          <a:off x="4593533" y="1971019"/>
          <a:ext cx="4168727" cy="3857185"/>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6" name="Rectangle 5">
            <a:extLst>
              <a:ext uri="{FF2B5EF4-FFF2-40B4-BE49-F238E27FC236}">
                <a16:creationId xmlns:a16="http://schemas.microsoft.com/office/drawing/2014/main" id="{12BE1E90-F471-4198-BEF0-6A800B1AFD7A}"/>
              </a:ext>
            </a:extLst>
          </p:cNvPr>
          <p:cNvSpPr/>
          <p:nvPr/>
        </p:nvSpPr>
        <p:spPr>
          <a:xfrm>
            <a:off x="-16567" y="457200"/>
            <a:ext cx="9220200" cy="533400"/>
          </a:xfrm>
          <a:prstGeom prst="rect">
            <a:avLst/>
          </a:prstGeom>
          <a:solidFill>
            <a:srgbClr val="005DA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600" b="1" dirty="0">
                <a:solidFill>
                  <a:schemeClr val="accent2">
                    <a:lumMod val="60000"/>
                    <a:lumOff val="40000"/>
                  </a:schemeClr>
                </a:solidFill>
                <a:latin typeface="Arial Narrow" panose="020B0606020202030204" pitchFamily="34" charset="0"/>
                <a:cs typeface="Arial" panose="020B0604020202020204" pitchFamily="34" charset="0"/>
              </a:rPr>
              <a:t>Who Are the Victims?</a:t>
            </a:r>
          </a:p>
        </p:txBody>
      </p:sp>
      <p:sp>
        <p:nvSpPr>
          <p:cNvPr id="7" name="TextBox 6">
            <a:extLst>
              <a:ext uri="{FF2B5EF4-FFF2-40B4-BE49-F238E27FC236}">
                <a16:creationId xmlns:a16="http://schemas.microsoft.com/office/drawing/2014/main" id="{25975543-24A7-467C-9BDD-C0106C6D9353}"/>
              </a:ext>
            </a:extLst>
          </p:cNvPr>
          <p:cNvSpPr txBox="1"/>
          <p:nvPr/>
        </p:nvSpPr>
        <p:spPr>
          <a:xfrm>
            <a:off x="609600" y="1371600"/>
            <a:ext cx="7772400" cy="523220"/>
          </a:xfrm>
          <a:prstGeom prst="rect">
            <a:avLst/>
          </a:prstGeom>
          <a:noFill/>
        </p:spPr>
        <p:txBody>
          <a:bodyPr wrap="square" rtlCol="0">
            <a:spAutoFit/>
          </a:bodyPr>
          <a:lstStyle/>
          <a:p>
            <a:pPr algn="ctr"/>
            <a:r>
              <a:rPr lang="en-US" sz="2800" dirty="0">
                <a:solidFill>
                  <a:srgbClr val="002060"/>
                </a:solidFill>
              </a:rPr>
              <a:t>Risk Factors </a:t>
            </a:r>
          </a:p>
        </p:txBody>
      </p:sp>
    </p:spTree>
    <p:extLst>
      <p:ext uri="{BB962C8B-B14F-4D97-AF65-F5344CB8AC3E}">
        <p14:creationId xmlns:p14="http://schemas.microsoft.com/office/powerpoint/2010/main" val="38515492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object 31">
            <a:extLst>
              <a:ext uri="{FF2B5EF4-FFF2-40B4-BE49-F238E27FC236}">
                <a16:creationId xmlns:a16="http://schemas.microsoft.com/office/drawing/2014/main" id="{5D70AC7A-2D4B-4890-82E0-242DB7226D3D}"/>
              </a:ext>
            </a:extLst>
          </p:cNvPr>
          <p:cNvSpPr txBox="1">
            <a:spLocks noGrp="1"/>
          </p:cNvSpPr>
          <p:nvPr>
            <p:ph type="title"/>
          </p:nvPr>
        </p:nvSpPr>
        <p:spPr bwMode="auto">
          <a:xfrm>
            <a:off x="-38320" y="461233"/>
            <a:ext cx="8763000" cy="55399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spAutoFit/>
          </a:bodyPr>
          <a:lstStyle/>
          <a:p>
            <a:pPr marL="239713" algn="ctr"/>
            <a:r>
              <a:rPr lang="en-US" altLang="en-US" sz="3600" b="1" dirty="0">
                <a:solidFill>
                  <a:schemeClr val="accent2">
                    <a:lumMod val="60000"/>
                    <a:lumOff val="40000"/>
                  </a:schemeClr>
                </a:solidFill>
                <a:latin typeface="Arial Narrow" panose="020B0606020202030204" pitchFamily="34" charset="0"/>
              </a:rPr>
              <a:t>Who Are the Victims?</a:t>
            </a:r>
          </a:p>
        </p:txBody>
      </p:sp>
      <p:sp>
        <p:nvSpPr>
          <p:cNvPr id="34819" name="Content Placeholder 33">
            <a:extLst>
              <a:ext uri="{FF2B5EF4-FFF2-40B4-BE49-F238E27FC236}">
                <a16:creationId xmlns:a16="http://schemas.microsoft.com/office/drawing/2014/main" id="{D14FB7EE-5DAC-4405-83E5-BDA231177F86}"/>
              </a:ext>
            </a:extLst>
          </p:cNvPr>
          <p:cNvSpPr>
            <a:spLocks noGrp="1"/>
          </p:cNvSpPr>
          <p:nvPr>
            <p:ph idx="1"/>
          </p:nvPr>
        </p:nvSpPr>
        <p:spPr bwMode="auto">
          <a:xfrm>
            <a:off x="431298" y="1385455"/>
            <a:ext cx="3846513" cy="51498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a:spcBef>
                <a:spcPts val="0"/>
              </a:spcBef>
              <a:spcAft>
                <a:spcPts val="0"/>
              </a:spcAft>
              <a:buFont typeface="Arial" panose="020B0604020202020204" pitchFamily="34" charset="0"/>
              <a:buNone/>
            </a:pPr>
            <a:r>
              <a:rPr lang="en-US" altLang="en-US" sz="3600" b="1" dirty="0">
                <a:solidFill>
                  <a:srgbClr val="00246C"/>
                </a:solidFill>
                <a:latin typeface="+mn-lt"/>
                <a:cs typeface="Arial" panose="020B0604020202020204" pitchFamily="34" charset="0"/>
              </a:rPr>
              <a:t>		</a:t>
            </a:r>
            <a:r>
              <a:rPr lang="en-US" altLang="en-US" sz="3600" b="1" dirty="0">
                <a:solidFill>
                  <a:srgbClr val="005DAA"/>
                </a:solidFill>
                <a:latin typeface="+mn-lt"/>
                <a:cs typeface="Arial" panose="020B0604020202020204" pitchFamily="34" charset="0"/>
              </a:rPr>
              <a:t>11 - 14</a:t>
            </a:r>
            <a:r>
              <a:rPr lang="en-US" altLang="en-US" sz="3600" dirty="0">
                <a:solidFill>
                  <a:srgbClr val="005DAA"/>
                </a:solidFill>
                <a:latin typeface="+mn-lt"/>
                <a:cs typeface="Arial" panose="020B0604020202020204" pitchFamily="34" charset="0"/>
              </a:rPr>
              <a:t>  </a:t>
            </a:r>
          </a:p>
          <a:p>
            <a:pPr marL="0" indent="0">
              <a:spcBef>
                <a:spcPts val="0"/>
              </a:spcBef>
              <a:spcAft>
                <a:spcPts val="0"/>
              </a:spcAft>
              <a:buFont typeface="Arial" panose="020B0604020202020204" pitchFamily="34" charset="0"/>
              <a:buNone/>
            </a:pPr>
            <a:r>
              <a:rPr lang="en-US" altLang="en-US" sz="2800" dirty="0">
                <a:solidFill>
                  <a:srgbClr val="1C1C1C"/>
                </a:solidFill>
                <a:latin typeface="+mn-lt"/>
                <a:cs typeface="Arial" panose="020B0604020202020204" pitchFamily="34" charset="0"/>
              </a:rPr>
              <a:t>Average age a child is</a:t>
            </a:r>
          </a:p>
          <a:p>
            <a:pPr marL="0" indent="0">
              <a:spcBef>
                <a:spcPts val="0"/>
              </a:spcBef>
              <a:spcAft>
                <a:spcPts val="0"/>
              </a:spcAft>
              <a:buFont typeface="Arial" panose="020B0604020202020204" pitchFamily="34" charset="0"/>
              <a:buNone/>
            </a:pPr>
            <a:r>
              <a:rPr lang="en-US" altLang="en-US" sz="2800" dirty="0">
                <a:solidFill>
                  <a:srgbClr val="1C1C1C"/>
                </a:solidFill>
                <a:latin typeface="+mn-lt"/>
                <a:cs typeface="Arial" panose="020B0604020202020204" pitchFamily="34" charset="0"/>
              </a:rPr>
              <a:t>recruited into trafficking</a:t>
            </a:r>
          </a:p>
          <a:p>
            <a:pPr marL="0" indent="0">
              <a:spcBef>
                <a:spcPts val="0"/>
              </a:spcBef>
              <a:spcAft>
                <a:spcPts val="0"/>
              </a:spcAft>
              <a:buFont typeface="Arial" panose="020B0604020202020204" pitchFamily="34" charset="0"/>
              <a:buNone/>
            </a:pPr>
            <a:endParaRPr lang="en-US" altLang="en-US" sz="1400" dirty="0">
              <a:solidFill>
                <a:srgbClr val="00246C"/>
              </a:solidFill>
              <a:latin typeface="+mn-lt"/>
              <a:cs typeface="Arial" panose="020B0604020202020204" pitchFamily="34" charset="0"/>
            </a:endParaRPr>
          </a:p>
          <a:p>
            <a:pPr marL="0" indent="0">
              <a:spcBef>
                <a:spcPts val="0"/>
              </a:spcBef>
              <a:spcAft>
                <a:spcPts val="0"/>
              </a:spcAft>
              <a:buFont typeface="Arial" panose="020B0604020202020204" pitchFamily="34" charset="0"/>
              <a:buNone/>
            </a:pPr>
            <a:endParaRPr lang="en-US" altLang="en-US" sz="1400" dirty="0">
              <a:solidFill>
                <a:srgbClr val="00246C"/>
              </a:solidFill>
              <a:latin typeface="+mn-lt"/>
              <a:cs typeface="Arial" panose="020B0604020202020204" pitchFamily="34" charset="0"/>
            </a:endParaRPr>
          </a:p>
          <a:p>
            <a:pPr marL="0" indent="0" algn="ctr">
              <a:spcBef>
                <a:spcPts val="0"/>
              </a:spcBef>
              <a:spcAft>
                <a:spcPts val="0"/>
              </a:spcAft>
              <a:buFont typeface="Arial" panose="020B0604020202020204" pitchFamily="34" charset="0"/>
              <a:buNone/>
            </a:pPr>
            <a:endParaRPr lang="en-US" altLang="en-US" sz="1400" dirty="0">
              <a:solidFill>
                <a:srgbClr val="00246C"/>
              </a:solidFill>
              <a:latin typeface="+mn-lt"/>
              <a:cs typeface="Arial" panose="020B0604020202020204" pitchFamily="34" charset="0"/>
            </a:endParaRPr>
          </a:p>
          <a:p>
            <a:pPr marL="0" indent="0">
              <a:spcBef>
                <a:spcPts val="0"/>
              </a:spcBef>
              <a:spcAft>
                <a:spcPts val="0"/>
              </a:spcAft>
              <a:buFont typeface="Arial" panose="020B0604020202020204" pitchFamily="34" charset="0"/>
              <a:buNone/>
            </a:pPr>
            <a:r>
              <a:rPr lang="en-US" altLang="en-US" sz="3600" b="1" dirty="0">
                <a:solidFill>
                  <a:srgbClr val="005DAA"/>
                </a:solidFill>
                <a:latin typeface="+mn-lt"/>
                <a:cs typeface="Arial" panose="020B0604020202020204" pitchFamily="34" charset="0"/>
              </a:rPr>
              <a:t>           5 - 40     </a:t>
            </a:r>
          </a:p>
          <a:p>
            <a:pPr marL="0" indent="0">
              <a:spcBef>
                <a:spcPts val="0"/>
              </a:spcBef>
              <a:spcAft>
                <a:spcPts val="0"/>
              </a:spcAft>
              <a:buFont typeface="Arial" panose="020B0604020202020204" pitchFamily="34" charset="0"/>
              <a:buNone/>
            </a:pPr>
            <a:r>
              <a:rPr lang="en-US" altLang="en-US" sz="2800" dirty="0">
                <a:solidFill>
                  <a:srgbClr val="1C1C1C"/>
                </a:solidFill>
                <a:latin typeface="+mn-lt"/>
                <a:cs typeface="Arial" panose="020B0604020202020204" pitchFamily="34" charset="0"/>
              </a:rPr>
              <a:t>     Number of times </a:t>
            </a:r>
          </a:p>
          <a:p>
            <a:pPr marL="0" indent="0">
              <a:spcBef>
                <a:spcPts val="0"/>
              </a:spcBef>
              <a:spcAft>
                <a:spcPts val="0"/>
              </a:spcAft>
              <a:buFont typeface="Arial" panose="020B0604020202020204" pitchFamily="34" charset="0"/>
              <a:buNone/>
            </a:pPr>
            <a:r>
              <a:rPr lang="en-US" altLang="en-US" sz="2800" dirty="0">
                <a:solidFill>
                  <a:srgbClr val="1C1C1C"/>
                </a:solidFill>
                <a:latin typeface="+mn-lt"/>
                <a:cs typeface="Arial" panose="020B0604020202020204" pitchFamily="34" charset="0"/>
              </a:rPr>
              <a:t>    per day victims are      </a:t>
            </a:r>
          </a:p>
          <a:p>
            <a:pPr marL="0" indent="0">
              <a:spcBef>
                <a:spcPts val="0"/>
              </a:spcBef>
              <a:spcAft>
                <a:spcPts val="0"/>
              </a:spcAft>
              <a:buFont typeface="Arial" panose="020B0604020202020204" pitchFamily="34" charset="0"/>
              <a:buNone/>
            </a:pPr>
            <a:r>
              <a:rPr lang="en-US" altLang="en-US" sz="2800" dirty="0">
                <a:solidFill>
                  <a:srgbClr val="1C1C1C"/>
                </a:solidFill>
                <a:latin typeface="+mn-lt"/>
                <a:cs typeface="Arial" panose="020B0604020202020204" pitchFamily="34" charset="0"/>
              </a:rPr>
              <a:t>    forced  to have sex</a:t>
            </a:r>
          </a:p>
          <a:p>
            <a:pPr marL="0" indent="0">
              <a:buFont typeface="Arial" panose="020B0604020202020204" pitchFamily="34" charset="0"/>
              <a:buNone/>
            </a:pPr>
            <a:endParaRPr lang="en-US" altLang="en-US" sz="2800" dirty="0">
              <a:latin typeface="Arial" panose="020B0604020202020204" pitchFamily="34" charset="0"/>
              <a:cs typeface="Arial" panose="020B0604020202020204" pitchFamily="34" charset="0"/>
            </a:endParaRPr>
          </a:p>
          <a:p>
            <a:pPr marL="0" indent="0">
              <a:buFont typeface="Arial" panose="020B0604020202020204" pitchFamily="34" charset="0"/>
              <a:buNone/>
            </a:pPr>
            <a:endParaRPr lang="en-US" altLang="en-US" dirty="0">
              <a:latin typeface="Georgia" panose="02040502050405020303" pitchFamily="18" charset="0"/>
            </a:endParaRPr>
          </a:p>
        </p:txBody>
      </p:sp>
      <p:sp>
        <p:nvSpPr>
          <p:cNvPr id="2" name="TextBox 1">
            <a:extLst>
              <a:ext uri="{FF2B5EF4-FFF2-40B4-BE49-F238E27FC236}">
                <a16:creationId xmlns:a16="http://schemas.microsoft.com/office/drawing/2014/main" id="{AFE2CE3B-0633-47F3-9BF5-263BF2057D84}"/>
              </a:ext>
            </a:extLst>
          </p:cNvPr>
          <p:cNvSpPr txBox="1"/>
          <p:nvPr/>
        </p:nvSpPr>
        <p:spPr>
          <a:xfrm>
            <a:off x="4789989" y="1823219"/>
            <a:ext cx="3922713" cy="1154162"/>
          </a:xfrm>
          <a:prstGeom prst="rect">
            <a:avLst/>
          </a:prstGeom>
          <a:noFill/>
        </p:spPr>
        <p:txBody>
          <a:bodyPr wrap="square" rtlCol="0">
            <a:spAutoFit/>
          </a:bodyPr>
          <a:lstStyle/>
          <a:p>
            <a:pPr marL="0" indent="0">
              <a:spcBef>
                <a:spcPts val="0"/>
              </a:spcBef>
              <a:spcAft>
                <a:spcPts val="600"/>
              </a:spcAft>
              <a:buFont typeface="Arial" panose="020B0604020202020204" pitchFamily="34" charset="0"/>
              <a:buNone/>
            </a:pPr>
            <a:r>
              <a:rPr lang="en-US" altLang="en-US" sz="3600" b="1" dirty="0">
                <a:solidFill>
                  <a:srgbClr val="005DAA"/>
                </a:solidFill>
                <a:latin typeface="+mn-lt"/>
                <a:cs typeface="Arial" panose="020B0604020202020204" pitchFamily="34" charset="0"/>
              </a:rPr>
              <a:t>         7 years</a:t>
            </a:r>
          </a:p>
          <a:p>
            <a:pPr marL="0" indent="0">
              <a:spcBef>
                <a:spcPts val="0"/>
              </a:spcBef>
              <a:spcAft>
                <a:spcPts val="600"/>
              </a:spcAft>
              <a:buFont typeface="Arial" panose="020B0604020202020204" pitchFamily="34" charset="0"/>
              <a:buNone/>
            </a:pPr>
            <a:r>
              <a:rPr lang="en-US" altLang="en-US" sz="2800" dirty="0">
                <a:solidFill>
                  <a:srgbClr val="1C1C1C"/>
                </a:solidFill>
                <a:latin typeface="+mn-lt"/>
                <a:cs typeface="Arial" panose="020B0604020202020204" pitchFamily="34" charset="0"/>
              </a:rPr>
              <a:t>Life expectancy of victims</a:t>
            </a:r>
          </a:p>
        </p:txBody>
      </p:sp>
      <p:pic>
        <p:nvPicPr>
          <p:cNvPr id="7" name="Picture 6" descr="https://healthwest.net/wp-content/uploads/2018/06/Michigan-Human-Trafficking-Awareness-Training.jpg">
            <a:extLst>
              <a:ext uri="{FF2B5EF4-FFF2-40B4-BE49-F238E27FC236}">
                <a16:creationId xmlns:a16="http://schemas.microsoft.com/office/drawing/2014/main" id="{67A59B80-66C1-46BB-A4EE-2B85025A3A2D}"/>
              </a:ext>
            </a:extLst>
          </p:cNvPr>
          <p:cNvPicPr/>
          <p:nvPr/>
        </p:nvPicPr>
        <p:blipFill rotWithShape="1">
          <a:blip r:embed="rId3">
            <a:extLst>
              <a:ext uri="{28A0092B-C50C-407E-A947-70E740481C1C}">
                <a14:useLocalDpi xmlns:a14="http://schemas.microsoft.com/office/drawing/2010/main" val="0"/>
              </a:ext>
            </a:extLst>
          </a:blip>
          <a:srcRect r="5285"/>
          <a:stretch/>
        </p:blipFill>
        <p:spPr bwMode="auto">
          <a:xfrm>
            <a:off x="4075879" y="3276600"/>
            <a:ext cx="5068121" cy="259080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A801488-0ECC-4925-8C31-C401DED40307}"/>
              </a:ext>
            </a:extLst>
          </p:cNvPr>
          <p:cNvPicPr>
            <a:picLocks noChangeAspect="1"/>
          </p:cNvPicPr>
          <p:nvPr/>
        </p:nvPicPr>
        <p:blipFill rotWithShape="1">
          <a:blip r:embed="rId3"/>
          <a:srcRect b="6742"/>
          <a:stretch/>
        </p:blipFill>
        <p:spPr>
          <a:xfrm>
            <a:off x="457200" y="840980"/>
            <a:ext cx="8355536" cy="5773180"/>
          </a:xfrm>
          <a:prstGeom prst="rect">
            <a:avLst/>
          </a:prstGeom>
        </p:spPr>
      </p:pic>
      <p:sp>
        <p:nvSpPr>
          <p:cNvPr id="5" name="Rectangle 4">
            <a:extLst>
              <a:ext uri="{FF2B5EF4-FFF2-40B4-BE49-F238E27FC236}">
                <a16:creationId xmlns:a16="http://schemas.microsoft.com/office/drawing/2014/main" id="{C17CEC86-6BB5-45D1-AEE2-15DBEC98419F}"/>
              </a:ext>
            </a:extLst>
          </p:cNvPr>
          <p:cNvSpPr/>
          <p:nvPr/>
        </p:nvSpPr>
        <p:spPr>
          <a:xfrm>
            <a:off x="0" y="228600"/>
            <a:ext cx="9144000" cy="533400"/>
          </a:xfrm>
          <a:prstGeom prst="rect">
            <a:avLst/>
          </a:prstGeom>
          <a:solidFill>
            <a:srgbClr val="005A9E"/>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itle 1">
            <a:extLst>
              <a:ext uri="{FF2B5EF4-FFF2-40B4-BE49-F238E27FC236}">
                <a16:creationId xmlns:a16="http://schemas.microsoft.com/office/drawing/2014/main" id="{4FF9C212-1C25-4AA6-A5FD-9D40A5A30929}"/>
              </a:ext>
            </a:extLst>
          </p:cNvPr>
          <p:cNvSpPr txBox="1">
            <a:spLocks/>
          </p:cNvSpPr>
          <p:nvPr/>
        </p:nvSpPr>
        <p:spPr>
          <a:xfrm>
            <a:off x="266700" y="149620"/>
            <a:ext cx="8763000" cy="533400"/>
          </a:xfrm>
          <a:prstGeom prst="rect">
            <a:avLst/>
          </a:prstGeom>
        </p:spPr>
        <p:txBody>
          <a:bodyPr/>
          <a:lstStyle>
            <a:lvl1pPr algn="ctr" defTabSz="457200" rtl="0" eaLnBrk="0" fontAlgn="base" hangingPunct="0">
              <a:spcBef>
                <a:spcPct val="0"/>
              </a:spcBef>
              <a:spcAft>
                <a:spcPct val="0"/>
              </a:spcAft>
              <a:defRPr sz="4400" kern="1200">
                <a:solidFill>
                  <a:schemeClr val="tx1"/>
                </a:solidFill>
                <a:latin typeface="+mj-lt"/>
                <a:ea typeface="MS PGothic" panose="020B0600070205080204"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r>
              <a:rPr lang="en-US" sz="3600" b="1">
                <a:solidFill>
                  <a:schemeClr val="accent2">
                    <a:lumMod val="60000"/>
                    <a:lumOff val="40000"/>
                  </a:schemeClr>
                </a:solidFill>
              </a:rPr>
              <a:t>How Does It Happen?</a:t>
            </a:r>
            <a:endParaRPr lang="en-US" sz="3600" b="1" dirty="0">
              <a:solidFill>
                <a:schemeClr val="accent2">
                  <a:lumMod val="60000"/>
                  <a:lumOff val="40000"/>
                </a:schemeClr>
              </a:solidFill>
            </a:endParaRPr>
          </a:p>
        </p:txBody>
      </p:sp>
    </p:spTree>
    <p:extLst>
      <p:ext uri="{BB962C8B-B14F-4D97-AF65-F5344CB8AC3E}">
        <p14:creationId xmlns:p14="http://schemas.microsoft.com/office/powerpoint/2010/main" val="83904590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a:extLst>
              <a:ext uri="{FF2B5EF4-FFF2-40B4-BE49-F238E27FC236}">
                <a16:creationId xmlns:a16="http://schemas.microsoft.com/office/drawing/2014/main" id="{5A982BCF-2685-4193-8E26-27DC2C2B9357}"/>
              </a:ext>
            </a:extLst>
          </p:cNvPr>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p>
            <a:pPr algn="ctr"/>
            <a:r>
              <a:rPr lang="en-US" altLang="en-US" sz="3600" b="1" dirty="0">
                <a:solidFill>
                  <a:schemeClr val="accent2">
                    <a:lumMod val="60000"/>
                    <a:lumOff val="40000"/>
                  </a:schemeClr>
                </a:solidFill>
                <a:latin typeface="Arial Narrow" panose="020B0606020202030204" pitchFamily="34" charset="0"/>
              </a:rPr>
              <a:t>    </a:t>
            </a:r>
            <a:br>
              <a:rPr lang="en-US" altLang="en-US" sz="3600" b="1" dirty="0">
                <a:solidFill>
                  <a:schemeClr val="accent2">
                    <a:lumMod val="60000"/>
                    <a:lumOff val="40000"/>
                  </a:schemeClr>
                </a:solidFill>
                <a:latin typeface="Arial Narrow" panose="020B0606020202030204" pitchFamily="34" charset="0"/>
              </a:rPr>
            </a:br>
            <a:r>
              <a:rPr lang="en-US" altLang="en-US" sz="3600" b="1" dirty="0">
                <a:solidFill>
                  <a:schemeClr val="accent2">
                    <a:lumMod val="60000"/>
                    <a:lumOff val="40000"/>
                  </a:schemeClr>
                </a:solidFill>
                <a:latin typeface="Arial Narrow" panose="020B0606020202030204" pitchFamily="34" charset="0"/>
              </a:rPr>
              <a:t>Trafficker Identification</a:t>
            </a:r>
            <a:br>
              <a:rPr lang="en-US" altLang="en-US" sz="3600" b="1" dirty="0">
                <a:solidFill>
                  <a:schemeClr val="accent2">
                    <a:lumMod val="60000"/>
                    <a:lumOff val="40000"/>
                  </a:schemeClr>
                </a:solidFill>
                <a:latin typeface="Arial Narrow" panose="020B0606020202030204" pitchFamily="34" charset="0"/>
              </a:rPr>
            </a:br>
            <a:r>
              <a:rPr lang="en-US" altLang="en-US" sz="3600" b="1" dirty="0">
                <a:solidFill>
                  <a:schemeClr val="accent2">
                    <a:lumMod val="60000"/>
                    <a:lumOff val="40000"/>
                  </a:schemeClr>
                </a:solidFill>
                <a:latin typeface="Arial Narrow" panose="020B0606020202030204" pitchFamily="34" charset="0"/>
              </a:rPr>
              <a:t>  </a:t>
            </a:r>
          </a:p>
        </p:txBody>
      </p:sp>
      <p:sp>
        <p:nvSpPr>
          <p:cNvPr id="2" name="TextBox 1">
            <a:extLst>
              <a:ext uri="{FF2B5EF4-FFF2-40B4-BE49-F238E27FC236}">
                <a16:creationId xmlns:a16="http://schemas.microsoft.com/office/drawing/2014/main" id="{3BE14B3C-B74E-466B-AE35-D61C55F2986F}"/>
              </a:ext>
            </a:extLst>
          </p:cNvPr>
          <p:cNvSpPr txBox="1"/>
          <p:nvPr/>
        </p:nvSpPr>
        <p:spPr>
          <a:xfrm>
            <a:off x="-13856" y="990600"/>
            <a:ext cx="9157855" cy="5257800"/>
          </a:xfrm>
          <a:prstGeom prst="rect">
            <a:avLst/>
          </a:prstGeom>
          <a:solidFill>
            <a:schemeClr val="bg1">
              <a:lumMod val="85000"/>
            </a:schemeClr>
          </a:solidFill>
        </p:spPr>
        <p:txBody>
          <a:bodyPr wrap="square" rtlCol="0">
            <a:spAutoFit/>
          </a:bodyPr>
          <a:lstStyle/>
          <a:p>
            <a:endParaRPr lang="en-US" dirty="0"/>
          </a:p>
        </p:txBody>
      </p:sp>
      <p:sp>
        <p:nvSpPr>
          <p:cNvPr id="28675" name="Content Placeholder 2">
            <a:extLst>
              <a:ext uri="{FF2B5EF4-FFF2-40B4-BE49-F238E27FC236}">
                <a16:creationId xmlns:a16="http://schemas.microsoft.com/office/drawing/2014/main" id="{E43CE89D-A769-40C9-894E-424441C5C005}"/>
              </a:ext>
            </a:extLst>
          </p:cNvPr>
          <p:cNvSpPr>
            <a:spLocks noGrp="1"/>
          </p:cNvSpPr>
          <p:nvPr>
            <p:ph idx="1"/>
          </p:nvPr>
        </p:nvSpPr>
        <p:spPr bwMode="auto">
          <a:xfrm>
            <a:off x="31171" y="723900"/>
            <a:ext cx="9067800" cy="54768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a:buNone/>
            </a:pPr>
            <a:endParaRPr lang="en-US" altLang="en-US" sz="1800" dirty="0">
              <a:solidFill>
                <a:schemeClr val="tx2"/>
              </a:solidFill>
              <a:latin typeface="+mn-lt"/>
              <a:cs typeface="Arial" panose="020B0604020202020204" pitchFamily="34" charset="0"/>
            </a:endParaRPr>
          </a:p>
          <a:p>
            <a:pPr>
              <a:buFont typeface="Wingdings" panose="05000000000000000000" pitchFamily="2" charset="2"/>
              <a:buChar char="§"/>
            </a:pPr>
            <a:r>
              <a:rPr lang="en-US" altLang="en-US" dirty="0">
                <a:solidFill>
                  <a:srgbClr val="080808"/>
                </a:solidFill>
                <a:latin typeface="+mn-lt"/>
                <a:cs typeface="Arial" panose="020B0604020202020204" pitchFamily="34" charset="0"/>
              </a:rPr>
              <a:t>Traffickers can be: </a:t>
            </a:r>
          </a:p>
          <a:p>
            <a:pPr lvl="1">
              <a:buFont typeface="Wingdings" panose="05000000000000000000" pitchFamily="2" charset="2"/>
              <a:buChar char="§"/>
            </a:pPr>
            <a:r>
              <a:rPr lang="en-US" altLang="en-US" sz="3000" dirty="0">
                <a:solidFill>
                  <a:srgbClr val="080808"/>
                </a:solidFill>
                <a:latin typeface="+mn-lt"/>
                <a:cs typeface="Arial" panose="020B0604020202020204" pitchFamily="34" charset="0"/>
              </a:rPr>
              <a:t>U.S. Citizen  </a:t>
            </a:r>
          </a:p>
          <a:p>
            <a:pPr lvl="1">
              <a:buFont typeface="Wingdings" panose="05000000000000000000" pitchFamily="2" charset="2"/>
              <a:buChar char="§"/>
            </a:pPr>
            <a:r>
              <a:rPr lang="en-US" altLang="en-US" sz="3000" dirty="0">
                <a:solidFill>
                  <a:srgbClr val="080808"/>
                </a:solidFill>
                <a:latin typeface="+mn-lt"/>
                <a:cs typeface="Arial" panose="020B0604020202020204" pitchFamily="34" charset="0"/>
              </a:rPr>
              <a:t>Male or Female</a:t>
            </a:r>
          </a:p>
          <a:p>
            <a:pPr lvl="1">
              <a:buFont typeface="Wingdings" panose="05000000000000000000" pitchFamily="2" charset="2"/>
              <a:buChar char="§"/>
            </a:pPr>
            <a:r>
              <a:rPr lang="en-US" altLang="en-US" sz="3000" dirty="0">
                <a:solidFill>
                  <a:srgbClr val="080808"/>
                </a:solidFill>
                <a:latin typeface="+mn-lt"/>
                <a:cs typeface="Arial" panose="020B0604020202020204" pitchFamily="34" charset="0"/>
              </a:rPr>
              <a:t>Adults or Minors</a:t>
            </a:r>
          </a:p>
          <a:p>
            <a:pPr lvl="1">
              <a:buFont typeface="Wingdings" panose="05000000000000000000" pitchFamily="2" charset="2"/>
              <a:buChar char="§"/>
            </a:pPr>
            <a:r>
              <a:rPr lang="en-US" altLang="en-US" sz="3000" dirty="0">
                <a:solidFill>
                  <a:srgbClr val="080808"/>
                </a:solidFill>
                <a:latin typeface="+mn-lt"/>
                <a:cs typeface="Arial" panose="020B0604020202020204" pitchFamily="34" charset="0"/>
              </a:rPr>
              <a:t>Historical Victims</a:t>
            </a:r>
          </a:p>
          <a:p>
            <a:pPr lvl="1">
              <a:buFont typeface="Wingdings" panose="05000000000000000000" pitchFamily="2" charset="2"/>
              <a:buChar char="§"/>
            </a:pPr>
            <a:r>
              <a:rPr lang="en-US" altLang="en-US" sz="3000" dirty="0">
                <a:solidFill>
                  <a:srgbClr val="080808"/>
                </a:solidFill>
                <a:latin typeface="+mn-lt"/>
                <a:cs typeface="Arial" panose="020B0604020202020204" pitchFamily="34" charset="0"/>
              </a:rPr>
              <a:t>Secondary Enforcers</a:t>
            </a:r>
          </a:p>
          <a:p>
            <a:pPr lvl="1">
              <a:buFont typeface="Wingdings" panose="05000000000000000000" pitchFamily="2" charset="2"/>
              <a:buChar char="§"/>
            </a:pPr>
            <a:endParaRPr lang="en-US" altLang="en-US" sz="2400" dirty="0">
              <a:solidFill>
                <a:srgbClr val="00246C"/>
              </a:solidFill>
              <a:latin typeface="+mn-lt"/>
              <a:cs typeface="Arial" panose="020B0604020202020204" pitchFamily="34" charset="0"/>
            </a:endParaRPr>
          </a:p>
        </p:txBody>
      </p:sp>
      <p:pic>
        <p:nvPicPr>
          <p:cNvPr id="3" name="Picture 2">
            <a:extLst>
              <a:ext uri="{FF2B5EF4-FFF2-40B4-BE49-F238E27FC236}">
                <a16:creationId xmlns:a16="http://schemas.microsoft.com/office/drawing/2014/main" id="{0648748D-24EB-4DEF-93CE-AA483EC939FF}"/>
              </a:ext>
            </a:extLst>
          </p:cNvPr>
          <p:cNvPicPr>
            <a:picLocks noChangeAspect="1"/>
          </p:cNvPicPr>
          <p:nvPr/>
        </p:nvPicPr>
        <p:blipFill>
          <a:blip r:embed="rId3"/>
          <a:stretch>
            <a:fillRect/>
          </a:stretch>
        </p:blipFill>
        <p:spPr>
          <a:xfrm>
            <a:off x="4696496" y="762000"/>
            <a:ext cx="4335121" cy="5972446"/>
          </a:xfrm>
          <a:prstGeom prst="rect">
            <a:avLst/>
          </a:prstGeom>
        </p:spPr>
      </p:pic>
      <p:pic>
        <p:nvPicPr>
          <p:cNvPr id="4" name="Picture 3">
            <a:extLst>
              <a:ext uri="{FF2B5EF4-FFF2-40B4-BE49-F238E27FC236}">
                <a16:creationId xmlns:a16="http://schemas.microsoft.com/office/drawing/2014/main" id="{BE4FEE55-250E-4173-84C1-E172B0B57561}"/>
              </a:ext>
            </a:extLst>
          </p:cNvPr>
          <p:cNvPicPr>
            <a:picLocks noChangeAspect="1"/>
          </p:cNvPicPr>
          <p:nvPr/>
        </p:nvPicPr>
        <p:blipFill>
          <a:blip r:embed="rId4"/>
          <a:stretch>
            <a:fillRect/>
          </a:stretch>
        </p:blipFill>
        <p:spPr>
          <a:xfrm>
            <a:off x="457880" y="4411109"/>
            <a:ext cx="3414056" cy="1554615"/>
          </a:xfrm>
          <a:prstGeom prst="rect">
            <a:avLst/>
          </a:prstGeom>
        </p:spPr>
      </p:pic>
      <p:sp>
        <p:nvSpPr>
          <p:cNvPr id="6" name="Rectangle 5">
            <a:extLst>
              <a:ext uri="{FF2B5EF4-FFF2-40B4-BE49-F238E27FC236}">
                <a16:creationId xmlns:a16="http://schemas.microsoft.com/office/drawing/2014/main" id="{BD7A038D-00DC-410B-B29E-5D1E297979E9}"/>
              </a:ext>
            </a:extLst>
          </p:cNvPr>
          <p:cNvSpPr/>
          <p:nvPr/>
        </p:nvSpPr>
        <p:spPr>
          <a:xfrm>
            <a:off x="424203" y="4588253"/>
            <a:ext cx="3414056" cy="1200329"/>
          </a:xfrm>
          <a:prstGeom prst="rect">
            <a:avLst/>
          </a:prstGeom>
        </p:spPr>
        <p:txBody>
          <a:bodyPr wrap="square">
            <a:spAutoFit/>
          </a:bodyPr>
          <a:lstStyle/>
          <a:p>
            <a:pPr algn="ctr"/>
            <a:r>
              <a:rPr lang="en-US" b="1" dirty="0">
                <a:solidFill>
                  <a:schemeClr val="bg1"/>
                </a:solidFill>
                <a:latin typeface="+mn-lt"/>
              </a:rPr>
              <a:t>ANY individual looking to profit from exploiting another person</a:t>
            </a:r>
          </a:p>
        </p:txBody>
      </p:sp>
    </p:spTree>
    <p:extLst>
      <p:ext uri="{BB962C8B-B14F-4D97-AF65-F5344CB8AC3E}">
        <p14:creationId xmlns:p14="http://schemas.microsoft.com/office/powerpoint/2010/main" val="230991627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a:extLst>
              <a:ext uri="{FF2B5EF4-FFF2-40B4-BE49-F238E27FC236}">
                <a16:creationId xmlns:a16="http://schemas.microsoft.com/office/drawing/2014/main" id="{5A982BCF-2685-4193-8E26-27DC2C2B9357}"/>
              </a:ext>
            </a:extLst>
          </p:cNvPr>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p>
            <a:pPr algn="ctr"/>
            <a:r>
              <a:rPr lang="en-US" altLang="en-US" sz="3600" b="1" dirty="0">
                <a:solidFill>
                  <a:schemeClr val="accent2">
                    <a:lumMod val="60000"/>
                    <a:lumOff val="40000"/>
                  </a:schemeClr>
                </a:solidFill>
                <a:latin typeface="Arial Narrow" panose="020B0606020202030204" pitchFamily="34" charset="0"/>
              </a:rPr>
              <a:t>    </a:t>
            </a:r>
            <a:br>
              <a:rPr lang="en-US" altLang="en-US" sz="3600" b="1" dirty="0">
                <a:solidFill>
                  <a:schemeClr val="accent2">
                    <a:lumMod val="60000"/>
                    <a:lumOff val="40000"/>
                  </a:schemeClr>
                </a:solidFill>
                <a:latin typeface="Arial Narrow" panose="020B0606020202030204" pitchFamily="34" charset="0"/>
              </a:rPr>
            </a:br>
            <a:r>
              <a:rPr lang="en-US" altLang="en-US" sz="3600" b="1" dirty="0">
                <a:solidFill>
                  <a:schemeClr val="accent2">
                    <a:lumMod val="60000"/>
                    <a:lumOff val="40000"/>
                  </a:schemeClr>
                </a:solidFill>
                <a:latin typeface="Arial Narrow" panose="020B0606020202030204" pitchFamily="34" charset="0"/>
              </a:rPr>
              <a:t>Recruitment Locations</a:t>
            </a:r>
            <a:br>
              <a:rPr lang="en-US" altLang="en-US" sz="3600" b="1" dirty="0">
                <a:solidFill>
                  <a:schemeClr val="accent2">
                    <a:lumMod val="60000"/>
                    <a:lumOff val="40000"/>
                  </a:schemeClr>
                </a:solidFill>
                <a:latin typeface="Arial Narrow" panose="020B0606020202030204" pitchFamily="34" charset="0"/>
              </a:rPr>
            </a:br>
            <a:r>
              <a:rPr lang="en-US" altLang="en-US" sz="3600" b="1" dirty="0">
                <a:solidFill>
                  <a:schemeClr val="accent2">
                    <a:lumMod val="60000"/>
                    <a:lumOff val="40000"/>
                  </a:schemeClr>
                </a:solidFill>
                <a:latin typeface="Arial Narrow" panose="020B0606020202030204" pitchFamily="34" charset="0"/>
              </a:rPr>
              <a:t>  </a:t>
            </a:r>
          </a:p>
        </p:txBody>
      </p:sp>
      <p:sp>
        <p:nvSpPr>
          <p:cNvPr id="2" name="TextBox 1">
            <a:extLst>
              <a:ext uri="{FF2B5EF4-FFF2-40B4-BE49-F238E27FC236}">
                <a16:creationId xmlns:a16="http://schemas.microsoft.com/office/drawing/2014/main" id="{3BE14B3C-B74E-466B-AE35-D61C55F2986F}"/>
              </a:ext>
            </a:extLst>
          </p:cNvPr>
          <p:cNvSpPr txBox="1"/>
          <p:nvPr/>
        </p:nvSpPr>
        <p:spPr>
          <a:xfrm>
            <a:off x="-13856" y="990600"/>
            <a:ext cx="9157855" cy="5257800"/>
          </a:xfrm>
          <a:prstGeom prst="rect">
            <a:avLst/>
          </a:prstGeom>
          <a:solidFill>
            <a:schemeClr val="bg1">
              <a:lumMod val="85000"/>
            </a:schemeClr>
          </a:solidFill>
        </p:spPr>
        <p:txBody>
          <a:bodyPr wrap="square" rtlCol="0">
            <a:spAutoFit/>
          </a:bodyPr>
          <a:lstStyle/>
          <a:p>
            <a:endParaRPr lang="en-US" dirty="0"/>
          </a:p>
        </p:txBody>
      </p:sp>
      <p:sp>
        <p:nvSpPr>
          <p:cNvPr id="28675" name="Content Placeholder 2">
            <a:extLst>
              <a:ext uri="{FF2B5EF4-FFF2-40B4-BE49-F238E27FC236}">
                <a16:creationId xmlns:a16="http://schemas.microsoft.com/office/drawing/2014/main" id="{E43CE89D-A769-40C9-894E-424441C5C005}"/>
              </a:ext>
            </a:extLst>
          </p:cNvPr>
          <p:cNvSpPr>
            <a:spLocks noGrp="1"/>
          </p:cNvSpPr>
          <p:nvPr>
            <p:ph idx="1"/>
          </p:nvPr>
        </p:nvSpPr>
        <p:spPr bwMode="auto">
          <a:xfrm>
            <a:off x="31171" y="723900"/>
            <a:ext cx="9067800" cy="54768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a:buNone/>
            </a:pPr>
            <a:endParaRPr lang="en-US" altLang="en-US" sz="1800" dirty="0">
              <a:solidFill>
                <a:schemeClr val="tx2"/>
              </a:solidFill>
              <a:latin typeface="+mn-lt"/>
              <a:cs typeface="Arial" panose="020B0604020202020204" pitchFamily="34" charset="0"/>
            </a:endParaRPr>
          </a:p>
          <a:p>
            <a:pPr>
              <a:buFont typeface="Wingdings" panose="05000000000000000000" pitchFamily="2" charset="2"/>
              <a:buChar char="§"/>
            </a:pPr>
            <a:r>
              <a:rPr lang="en-US" altLang="en-US" dirty="0">
                <a:solidFill>
                  <a:srgbClr val="080808"/>
                </a:solidFill>
                <a:latin typeface="+mn-lt"/>
                <a:cs typeface="Arial" panose="020B0604020202020204" pitchFamily="34" charset="0"/>
              </a:rPr>
              <a:t>Schools</a:t>
            </a:r>
          </a:p>
          <a:p>
            <a:pPr>
              <a:buFont typeface="Wingdings" panose="05000000000000000000" pitchFamily="2" charset="2"/>
              <a:buChar char="§"/>
            </a:pPr>
            <a:r>
              <a:rPr lang="en-US" altLang="en-US" dirty="0">
                <a:solidFill>
                  <a:srgbClr val="080808"/>
                </a:solidFill>
                <a:latin typeface="+mn-lt"/>
                <a:cs typeface="Arial" panose="020B0604020202020204" pitchFamily="34" charset="0"/>
              </a:rPr>
              <a:t>Malls</a:t>
            </a:r>
          </a:p>
          <a:p>
            <a:pPr>
              <a:buFont typeface="Wingdings" panose="05000000000000000000" pitchFamily="2" charset="2"/>
              <a:buChar char="§"/>
            </a:pPr>
            <a:r>
              <a:rPr lang="en-US" altLang="en-US" dirty="0">
                <a:solidFill>
                  <a:srgbClr val="080808"/>
                </a:solidFill>
                <a:latin typeface="+mn-lt"/>
                <a:cs typeface="Arial" panose="020B0604020202020204" pitchFamily="34" charset="0"/>
              </a:rPr>
              <a:t>Parks</a:t>
            </a:r>
          </a:p>
          <a:p>
            <a:pPr>
              <a:buFont typeface="Wingdings" panose="05000000000000000000" pitchFamily="2" charset="2"/>
              <a:buChar char="§"/>
            </a:pPr>
            <a:r>
              <a:rPr lang="en-US" altLang="en-US" dirty="0">
                <a:solidFill>
                  <a:srgbClr val="080808"/>
                </a:solidFill>
                <a:latin typeface="+mn-lt"/>
                <a:cs typeface="Arial" panose="020B0604020202020204" pitchFamily="34" charset="0"/>
              </a:rPr>
              <a:t>Bus and Train Stations</a:t>
            </a:r>
          </a:p>
          <a:p>
            <a:pPr>
              <a:buFont typeface="Wingdings" panose="05000000000000000000" pitchFamily="2" charset="2"/>
              <a:buChar char="§"/>
            </a:pPr>
            <a:r>
              <a:rPr lang="en-US" altLang="en-US" dirty="0">
                <a:solidFill>
                  <a:srgbClr val="080808"/>
                </a:solidFill>
                <a:latin typeface="+mn-lt"/>
                <a:cs typeface="Arial" panose="020B0604020202020204" pitchFamily="34" charset="0"/>
              </a:rPr>
              <a:t>Shelters &amp; Group Homes</a:t>
            </a:r>
          </a:p>
          <a:p>
            <a:pPr>
              <a:buFont typeface="Wingdings" panose="05000000000000000000" pitchFamily="2" charset="2"/>
              <a:buChar char="§"/>
            </a:pPr>
            <a:r>
              <a:rPr lang="en-US" altLang="en-US" dirty="0">
                <a:solidFill>
                  <a:srgbClr val="080808"/>
                </a:solidFill>
                <a:latin typeface="+mn-lt"/>
                <a:cs typeface="Arial" panose="020B0604020202020204" pitchFamily="34" charset="0"/>
              </a:rPr>
              <a:t>Teen Parties</a:t>
            </a:r>
          </a:p>
          <a:p>
            <a:pPr>
              <a:buFont typeface="Wingdings" panose="05000000000000000000" pitchFamily="2" charset="2"/>
              <a:buChar char="§"/>
            </a:pPr>
            <a:r>
              <a:rPr lang="en-US" altLang="en-US" dirty="0">
                <a:solidFill>
                  <a:srgbClr val="080808"/>
                </a:solidFill>
                <a:latin typeface="+mn-lt"/>
                <a:cs typeface="Arial" panose="020B0604020202020204" pitchFamily="34" charset="0"/>
              </a:rPr>
              <a:t>Social Media</a:t>
            </a:r>
          </a:p>
          <a:p>
            <a:pPr>
              <a:buFont typeface="Wingdings" panose="05000000000000000000" pitchFamily="2" charset="2"/>
              <a:buChar char="§"/>
            </a:pPr>
            <a:endParaRPr lang="en-US" altLang="en-US" sz="2400" dirty="0">
              <a:solidFill>
                <a:srgbClr val="00246C"/>
              </a:solidFill>
              <a:latin typeface="+mn-lt"/>
              <a:cs typeface="Arial" panose="020B0604020202020204" pitchFamily="34" charset="0"/>
            </a:endParaRPr>
          </a:p>
        </p:txBody>
      </p:sp>
      <p:pic>
        <p:nvPicPr>
          <p:cNvPr id="5" name="Picture 4">
            <a:extLst>
              <a:ext uri="{FF2B5EF4-FFF2-40B4-BE49-F238E27FC236}">
                <a16:creationId xmlns:a16="http://schemas.microsoft.com/office/drawing/2014/main" id="{2E5B771D-34D4-4655-A9D9-2C3436986CCE}"/>
              </a:ext>
            </a:extLst>
          </p:cNvPr>
          <p:cNvPicPr>
            <a:picLocks noChangeAspect="1"/>
          </p:cNvPicPr>
          <p:nvPr/>
        </p:nvPicPr>
        <p:blipFill>
          <a:blip r:embed="rId3"/>
          <a:stretch>
            <a:fillRect/>
          </a:stretch>
        </p:blipFill>
        <p:spPr>
          <a:xfrm>
            <a:off x="1123950" y="4968074"/>
            <a:ext cx="7277100" cy="1256513"/>
          </a:xfrm>
          <a:prstGeom prst="rect">
            <a:avLst/>
          </a:prstGeom>
        </p:spPr>
      </p:pic>
      <p:pic>
        <p:nvPicPr>
          <p:cNvPr id="7" name="Picture 6">
            <a:extLst>
              <a:ext uri="{FF2B5EF4-FFF2-40B4-BE49-F238E27FC236}">
                <a16:creationId xmlns:a16="http://schemas.microsoft.com/office/drawing/2014/main" id="{4EB51CE6-B015-4CC1-BD9F-07A47B8FABD2}"/>
              </a:ext>
            </a:extLst>
          </p:cNvPr>
          <p:cNvPicPr>
            <a:picLocks noChangeAspect="1"/>
          </p:cNvPicPr>
          <p:nvPr/>
        </p:nvPicPr>
        <p:blipFill>
          <a:blip r:embed="rId4"/>
          <a:stretch>
            <a:fillRect/>
          </a:stretch>
        </p:blipFill>
        <p:spPr>
          <a:xfrm>
            <a:off x="4465153" y="1524000"/>
            <a:ext cx="4633818" cy="2674642"/>
          </a:xfrm>
          <a:prstGeom prst="rect">
            <a:avLst/>
          </a:prstGeom>
        </p:spPr>
      </p:pic>
      <p:sp>
        <p:nvSpPr>
          <p:cNvPr id="8" name="Rectangle 7">
            <a:extLst>
              <a:ext uri="{FF2B5EF4-FFF2-40B4-BE49-F238E27FC236}">
                <a16:creationId xmlns:a16="http://schemas.microsoft.com/office/drawing/2014/main" id="{97253456-7429-496B-90DA-60FD1E33DCC9}"/>
              </a:ext>
            </a:extLst>
          </p:cNvPr>
          <p:cNvSpPr/>
          <p:nvPr/>
        </p:nvSpPr>
        <p:spPr>
          <a:xfrm>
            <a:off x="4526971" y="1787686"/>
            <a:ext cx="4572000" cy="1938992"/>
          </a:xfrm>
          <a:prstGeom prst="rect">
            <a:avLst/>
          </a:prstGeom>
        </p:spPr>
        <p:txBody>
          <a:bodyPr>
            <a:spAutoFit/>
          </a:bodyPr>
          <a:lstStyle/>
          <a:p>
            <a:pPr algn="ctr"/>
            <a:r>
              <a:rPr lang="en-US" b="1" dirty="0">
                <a:solidFill>
                  <a:schemeClr val="bg1"/>
                </a:solidFill>
                <a:latin typeface="+mn-lt"/>
              </a:rPr>
              <a:t>Traffickers strategically prey on anyone that is mentally, physically, or economically vulnerable, and they target areas where vulnerable people can be found.</a:t>
            </a:r>
          </a:p>
        </p:txBody>
      </p:sp>
    </p:spTree>
    <p:extLst>
      <p:ext uri="{BB962C8B-B14F-4D97-AF65-F5344CB8AC3E}">
        <p14:creationId xmlns:p14="http://schemas.microsoft.com/office/powerpoint/2010/main" val="231607390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6BEFE8-7411-4F07-AD55-C7C726417A8F}"/>
              </a:ext>
            </a:extLst>
          </p:cNvPr>
          <p:cNvSpPr>
            <a:spLocks noGrp="1"/>
          </p:cNvSpPr>
          <p:nvPr>
            <p:ph type="title"/>
          </p:nvPr>
        </p:nvSpPr>
        <p:spPr/>
        <p:txBody>
          <a:bodyPr/>
          <a:lstStyle/>
          <a:p>
            <a:pPr algn="ctr"/>
            <a:r>
              <a:rPr lang="en-US" sz="3600" b="1" dirty="0">
                <a:solidFill>
                  <a:schemeClr val="accent2">
                    <a:lumMod val="60000"/>
                    <a:lumOff val="40000"/>
                  </a:schemeClr>
                </a:solidFill>
              </a:rPr>
              <a:t>How Does It Happen?</a:t>
            </a:r>
          </a:p>
        </p:txBody>
      </p:sp>
      <p:pic>
        <p:nvPicPr>
          <p:cNvPr id="6" name="Content Placeholder 4">
            <a:extLst>
              <a:ext uri="{FF2B5EF4-FFF2-40B4-BE49-F238E27FC236}">
                <a16:creationId xmlns:a16="http://schemas.microsoft.com/office/drawing/2014/main" id="{9194368F-339D-43A6-AE7E-69C7EE03C5DC}"/>
              </a:ext>
            </a:extLst>
          </p:cNvPr>
          <p:cNvPicPr>
            <a:picLocks noChangeAspect="1"/>
          </p:cNvPicPr>
          <p:nvPr/>
        </p:nvPicPr>
        <p:blipFill rotWithShape="1">
          <a:blip r:embed="rId3"/>
          <a:srcRect l="37291" t="2225" r="33210" b="65864"/>
          <a:stretch/>
        </p:blipFill>
        <p:spPr>
          <a:xfrm>
            <a:off x="266699" y="1229385"/>
            <a:ext cx="4965261" cy="4028415"/>
          </a:xfrm>
          <a:prstGeom prst="rect">
            <a:avLst/>
          </a:prstGeom>
        </p:spPr>
      </p:pic>
      <p:pic>
        <p:nvPicPr>
          <p:cNvPr id="5" name="Content Placeholder 4">
            <a:extLst>
              <a:ext uri="{FF2B5EF4-FFF2-40B4-BE49-F238E27FC236}">
                <a16:creationId xmlns:a16="http://schemas.microsoft.com/office/drawing/2014/main" id="{92F6ECE5-6CE7-4B02-9F3F-9548469DC446}"/>
              </a:ext>
            </a:extLst>
          </p:cNvPr>
          <p:cNvPicPr>
            <a:picLocks noGrp="1" noChangeAspect="1"/>
          </p:cNvPicPr>
          <p:nvPr>
            <p:ph idx="1"/>
          </p:nvPr>
        </p:nvPicPr>
        <p:blipFill rotWithShape="1">
          <a:blip r:embed="rId3"/>
          <a:srcRect l="69202" t="2968" r="742" b="66605"/>
          <a:stretch/>
        </p:blipFill>
        <p:spPr>
          <a:xfrm>
            <a:off x="4267200" y="2823399"/>
            <a:ext cx="4711700" cy="3577401"/>
          </a:xfrm>
        </p:spPr>
      </p:pic>
    </p:spTree>
    <p:extLst>
      <p:ext uri="{BB962C8B-B14F-4D97-AF65-F5344CB8AC3E}">
        <p14:creationId xmlns:p14="http://schemas.microsoft.com/office/powerpoint/2010/main" val="159645808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B2B5CD-F041-4DF5-9757-7491C3A66668}"/>
              </a:ext>
            </a:extLst>
          </p:cNvPr>
          <p:cNvSpPr>
            <a:spLocks noGrp="1"/>
          </p:cNvSpPr>
          <p:nvPr>
            <p:ph type="title"/>
          </p:nvPr>
        </p:nvSpPr>
        <p:spPr>
          <a:xfrm>
            <a:off x="190500" y="457200"/>
            <a:ext cx="8763000" cy="533400"/>
          </a:xfrm>
        </p:spPr>
        <p:txBody>
          <a:bodyPr/>
          <a:lstStyle/>
          <a:p>
            <a:pPr algn="ctr"/>
            <a:r>
              <a:rPr lang="en-US" sz="3600" b="1" dirty="0">
                <a:solidFill>
                  <a:schemeClr val="accent2">
                    <a:lumMod val="60000"/>
                    <a:lumOff val="40000"/>
                  </a:schemeClr>
                </a:solidFill>
              </a:rPr>
              <a:t>Red Flags</a:t>
            </a:r>
          </a:p>
        </p:txBody>
      </p:sp>
      <p:sp>
        <p:nvSpPr>
          <p:cNvPr id="3" name="Content Placeholder 2">
            <a:extLst>
              <a:ext uri="{FF2B5EF4-FFF2-40B4-BE49-F238E27FC236}">
                <a16:creationId xmlns:a16="http://schemas.microsoft.com/office/drawing/2014/main" id="{13380407-B0DC-4F16-B88D-3F25AD362D04}"/>
              </a:ext>
            </a:extLst>
          </p:cNvPr>
          <p:cNvSpPr>
            <a:spLocks noGrp="1"/>
          </p:cNvSpPr>
          <p:nvPr>
            <p:ph idx="1"/>
          </p:nvPr>
        </p:nvSpPr>
        <p:spPr>
          <a:xfrm>
            <a:off x="0" y="990599"/>
            <a:ext cx="9137074" cy="5181602"/>
          </a:xfrm>
          <a:solidFill>
            <a:srgbClr val="9DA6AF"/>
          </a:solidFill>
        </p:spPr>
        <p:txBody>
          <a:bodyPr/>
          <a:lstStyle/>
          <a:p>
            <a:pPr marL="457200" lvl="1" indent="0">
              <a:spcBef>
                <a:spcPts val="0"/>
              </a:spcBef>
              <a:spcAft>
                <a:spcPts val="300"/>
              </a:spcAft>
              <a:buNone/>
            </a:pPr>
            <a:endParaRPr lang="en-US" sz="1200" dirty="0">
              <a:solidFill>
                <a:schemeClr val="bg1"/>
              </a:solidFill>
              <a:latin typeface="+mn-lt"/>
              <a:cs typeface="Arial" panose="020B0604020202020204" pitchFamily="34" charset="0"/>
            </a:endParaRPr>
          </a:p>
        </p:txBody>
      </p:sp>
      <p:pic>
        <p:nvPicPr>
          <p:cNvPr id="5" name="Picture 4" descr="A screenshot of a cell phone&#10;&#10;Description automatically generated">
            <a:extLst>
              <a:ext uri="{FF2B5EF4-FFF2-40B4-BE49-F238E27FC236}">
                <a16:creationId xmlns:a16="http://schemas.microsoft.com/office/drawing/2014/main" id="{58084DC0-3458-45E2-816E-08F78CD1B002}"/>
              </a:ext>
            </a:extLst>
          </p:cNvPr>
          <p:cNvPicPr>
            <a:picLocks noChangeAspect="1"/>
          </p:cNvPicPr>
          <p:nvPr/>
        </p:nvPicPr>
        <p:blipFill>
          <a:blip r:embed="rId3"/>
          <a:stretch>
            <a:fillRect/>
          </a:stretch>
        </p:blipFill>
        <p:spPr>
          <a:xfrm>
            <a:off x="6926" y="306603"/>
            <a:ext cx="9137074" cy="5865598"/>
          </a:xfrm>
          <a:prstGeom prst="rect">
            <a:avLst/>
          </a:prstGeom>
        </p:spPr>
      </p:pic>
    </p:spTree>
    <p:extLst>
      <p:ext uri="{BB962C8B-B14F-4D97-AF65-F5344CB8AC3E}">
        <p14:creationId xmlns:p14="http://schemas.microsoft.com/office/powerpoint/2010/main" val="270299351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CAF4913B-3B18-42E4-BDEC-B13429E8E3F7}"/>
              </a:ext>
            </a:extLst>
          </p:cNvPr>
          <p:cNvSpPr>
            <a:spLocks noGrp="1"/>
          </p:cNvSpPr>
          <p:nvPr>
            <p:ph type="title"/>
          </p:nvPr>
        </p:nvSpPr>
        <p:spPr/>
        <p:txBody>
          <a:bodyPr/>
          <a:lstStyle/>
          <a:p>
            <a:endParaRPr lang="en-US"/>
          </a:p>
        </p:txBody>
      </p:sp>
      <p:pic>
        <p:nvPicPr>
          <p:cNvPr id="2050" name="Picture 2" descr="Image may contain: text that says 'FIFTEEN APPS PARENTS SHOULD KNOW ABOUT MEETME GRINDR SKOUT SUGGESTS, WHATSAPP TIKTOK BADOO BUMBLE BUMBLEISSI SNAPCHAT LIVE.ME kık LIVE.MEISA HOLLA HOLLAISA WHISPER ASK.FM w OCATIONSO CALCUL ATOR% asKfm HOT NOT x %'">
            <a:extLst>
              <a:ext uri="{FF2B5EF4-FFF2-40B4-BE49-F238E27FC236}">
                <a16:creationId xmlns:a16="http://schemas.microsoft.com/office/drawing/2014/main" id="{84BBC19F-445C-4B9A-ACB9-1C5FE17ABF89}"/>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922304" y="1643"/>
            <a:ext cx="5299392" cy="68563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2394457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B2B5CD-F041-4DF5-9757-7491C3A66668}"/>
              </a:ext>
            </a:extLst>
          </p:cNvPr>
          <p:cNvSpPr>
            <a:spLocks noGrp="1"/>
          </p:cNvSpPr>
          <p:nvPr>
            <p:ph type="title"/>
          </p:nvPr>
        </p:nvSpPr>
        <p:spPr>
          <a:xfrm>
            <a:off x="190500" y="457200"/>
            <a:ext cx="8763000" cy="533400"/>
          </a:xfrm>
        </p:spPr>
        <p:txBody>
          <a:bodyPr/>
          <a:lstStyle/>
          <a:p>
            <a:pPr algn="ctr"/>
            <a:r>
              <a:rPr lang="en-US" sz="3600" b="1" dirty="0">
                <a:solidFill>
                  <a:schemeClr val="accent2">
                    <a:lumMod val="60000"/>
                    <a:lumOff val="40000"/>
                  </a:schemeClr>
                </a:solidFill>
              </a:rPr>
              <a:t>Why is it difficult for victims to get help…</a:t>
            </a:r>
          </a:p>
        </p:txBody>
      </p:sp>
      <p:sp>
        <p:nvSpPr>
          <p:cNvPr id="3" name="Content Placeholder 2">
            <a:extLst>
              <a:ext uri="{FF2B5EF4-FFF2-40B4-BE49-F238E27FC236}">
                <a16:creationId xmlns:a16="http://schemas.microsoft.com/office/drawing/2014/main" id="{13380407-B0DC-4F16-B88D-3F25AD362D04}"/>
              </a:ext>
            </a:extLst>
          </p:cNvPr>
          <p:cNvSpPr>
            <a:spLocks noGrp="1"/>
          </p:cNvSpPr>
          <p:nvPr>
            <p:ph idx="1"/>
          </p:nvPr>
        </p:nvSpPr>
        <p:spPr>
          <a:xfrm>
            <a:off x="0" y="990599"/>
            <a:ext cx="9137074" cy="5257801"/>
          </a:xfrm>
          <a:solidFill>
            <a:srgbClr val="9DA6AF"/>
          </a:solidFill>
        </p:spPr>
        <p:txBody>
          <a:bodyPr/>
          <a:lstStyle/>
          <a:p>
            <a:pPr marL="457200" lvl="1" indent="0">
              <a:spcBef>
                <a:spcPts val="0"/>
              </a:spcBef>
              <a:spcAft>
                <a:spcPts val="300"/>
              </a:spcAft>
              <a:buNone/>
            </a:pPr>
            <a:endParaRPr lang="en-US" sz="1200" dirty="0">
              <a:solidFill>
                <a:schemeClr val="bg1"/>
              </a:solidFill>
              <a:latin typeface="+mn-lt"/>
              <a:cs typeface="Arial" panose="020B0604020202020204" pitchFamily="34" charset="0"/>
            </a:endParaRPr>
          </a:p>
          <a:p>
            <a:pPr marL="457200" lvl="1" indent="0">
              <a:spcBef>
                <a:spcPts val="0"/>
              </a:spcBef>
              <a:spcAft>
                <a:spcPts val="300"/>
              </a:spcAft>
              <a:buNone/>
            </a:pPr>
            <a:r>
              <a:rPr lang="en-US" sz="2700" dirty="0">
                <a:solidFill>
                  <a:schemeClr val="bg1"/>
                </a:solidFill>
                <a:latin typeface="+mn-lt"/>
                <a:cs typeface="Arial" panose="020B0604020202020204" pitchFamily="34" charset="0"/>
              </a:rPr>
              <a:t> </a:t>
            </a:r>
            <a:endParaRPr lang="en-US" sz="1800" dirty="0"/>
          </a:p>
        </p:txBody>
      </p:sp>
      <p:pic>
        <p:nvPicPr>
          <p:cNvPr id="9" name="Picture 8" descr="A screenshot of a social media post&#10;&#10;Description automatically generated">
            <a:extLst>
              <a:ext uri="{FF2B5EF4-FFF2-40B4-BE49-F238E27FC236}">
                <a16:creationId xmlns:a16="http://schemas.microsoft.com/office/drawing/2014/main" id="{19685D2C-098D-4004-B386-4D2E84554320}"/>
              </a:ext>
            </a:extLst>
          </p:cNvPr>
          <p:cNvPicPr>
            <a:picLocks noChangeAspect="1"/>
          </p:cNvPicPr>
          <p:nvPr/>
        </p:nvPicPr>
        <p:blipFill>
          <a:blip r:embed="rId3"/>
          <a:stretch>
            <a:fillRect/>
          </a:stretch>
        </p:blipFill>
        <p:spPr>
          <a:xfrm>
            <a:off x="70170" y="1219199"/>
            <a:ext cx="8996733" cy="4800600"/>
          </a:xfrm>
          <a:prstGeom prst="rect">
            <a:avLst/>
          </a:prstGeom>
        </p:spPr>
      </p:pic>
    </p:spTree>
    <p:extLst>
      <p:ext uri="{BB962C8B-B14F-4D97-AF65-F5344CB8AC3E}">
        <p14:creationId xmlns:p14="http://schemas.microsoft.com/office/powerpoint/2010/main" val="215347302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a:extLst>
              <a:ext uri="{FF2B5EF4-FFF2-40B4-BE49-F238E27FC236}">
                <a16:creationId xmlns:a16="http://schemas.microsoft.com/office/drawing/2014/main" id="{5A982BCF-2685-4193-8E26-27DC2C2B9357}"/>
              </a:ext>
            </a:extLst>
          </p:cNvPr>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p>
            <a:pPr algn="ctr"/>
            <a:r>
              <a:rPr lang="en-US" altLang="en-US" sz="3600" b="1" dirty="0">
                <a:solidFill>
                  <a:schemeClr val="accent2">
                    <a:lumMod val="60000"/>
                    <a:lumOff val="40000"/>
                  </a:schemeClr>
                </a:solidFill>
                <a:latin typeface="Arial Narrow" panose="020B0606020202030204" pitchFamily="34" charset="0"/>
              </a:rPr>
              <a:t>   Objectives   </a:t>
            </a:r>
          </a:p>
        </p:txBody>
      </p:sp>
      <p:sp>
        <p:nvSpPr>
          <p:cNvPr id="2" name="TextBox 1">
            <a:extLst>
              <a:ext uri="{FF2B5EF4-FFF2-40B4-BE49-F238E27FC236}">
                <a16:creationId xmlns:a16="http://schemas.microsoft.com/office/drawing/2014/main" id="{3BE14B3C-B74E-466B-AE35-D61C55F2986F}"/>
              </a:ext>
            </a:extLst>
          </p:cNvPr>
          <p:cNvSpPr txBox="1"/>
          <p:nvPr/>
        </p:nvSpPr>
        <p:spPr>
          <a:xfrm>
            <a:off x="-13856" y="990600"/>
            <a:ext cx="9157855" cy="5257800"/>
          </a:xfrm>
          <a:prstGeom prst="rect">
            <a:avLst/>
          </a:prstGeom>
          <a:solidFill>
            <a:schemeClr val="bg1">
              <a:lumMod val="85000"/>
            </a:schemeClr>
          </a:solidFill>
        </p:spPr>
        <p:txBody>
          <a:bodyPr wrap="square" rtlCol="0">
            <a:spAutoFit/>
          </a:bodyPr>
          <a:lstStyle/>
          <a:p>
            <a:endParaRPr lang="en-US" dirty="0"/>
          </a:p>
        </p:txBody>
      </p:sp>
      <p:sp>
        <p:nvSpPr>
          <p:cNvPr id="28675" name="Content Placeholder 2">
            <a:extLst>
              <a:ext uri="{FF2B5EF4-FFF2-40B4-BE49-F238E27FC236}">
                <a16:creationId xmlns:a16="http://schemas.microsoft.com/office/drawing/2014/main" id="{E43CE89D-A769-40C9-894E-424441C5C005}"/>
              </a:ext>
            </a:extLst>
          </p:cNvPr>
          <p:cNvSpPr>
            <a:spLocks noGrp="1"/>
          </p:cNvSpPr>
          <p:nvPr>
            <p:ph idx="1"/>
          </p:nvPr>
        </p:nvSpPr>
        <p:spPr bwMode="auto">
          <a:xfrm>
            <a:off x="152400" y="990600"/>
            <a:ext cx="8991599" cy="54768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a:buNone/>
            </a:pPr>
            <a:endParaRPr lang="en-US" altLang="en-US" sz="3800" dirty="0">
              <a:solidFill>
                <a:schemeClr val="tx2"/>
              </a:solidFill>
              <a:latin typeface="+mn-lt"/>
              <a:cs typeface="Arial" panose="020B0604020202020204" pitchFamily="34" charset="0"/>
            </a:endParaRPr>
          </a:p>
          <a:p>
            <a:pPr>
              <a:buFont typeface="Wingdings" panose="05000000000000000000" pitchFamily="2" charset="2"/>
              <a:buChar char="§"/>
            </a:pPr>
            <a:r>
              <a:rPr lang="en-US" altLang="en-US" sz="3800" dirty="0">
                <a:solidFill>
                  <a:srgbClr val="080808"/>
                </a:solidFill>
                <a:latin typeface="+mn-lt"/>
                <a:cs typeface="Arial" panose="020B0604020202020204" pitchFamily="34" charset="0"/>
              </a:rPr>
              <a:t>Defining human trafficking </a:t>
            </a:r>
          </a:p>
          <a:p>
            <a:pPr marL="0" indent="0">
              <a:buNone/>
            </a:pPr>
            <a:endParaRPr lang="en-US" altLang="en-US" sz="3800" dirty="0">
              <a:solidFill>
                <a:srgbClr val="080808"/>
              </a:solidFill>
              <a:latin typeface="+mn-lt"/>
              <a:cs typeface="Arial" panose="020B0604020202020204" pitchFamily="34" charset="0"/>
            </a:endParaRPr>
          </a:p>
          <a:p>
            <a:pPr>
              <a:buFont typeface="Wingdings" panose="05000000000000000000" pitchFamily="2" charset="2"/>
              <a:buChar char="§"/>
            </a:pPr>
            <a:r>
              <a:rPr lang="en-US" altLang="en-US" sz="3800" dirty="0">
                <a:solidFill>
                  <a:srgbClr val="080808"/>
                </a:solidFill>
                <a:latin typeface="+mn-lt"/>
                <a:cs typeface="Arial" panose="020B0604020202020204" pitchFamily="34" charset="0"/>
              </a:rPr>
              <a:t>Rotary’s Initiative to end human trafficking</a:t>
            </a:r>
          </a:p>
          <a:p>
            <a:pPr marL="0" indent="0">
              <a:buNone/>
            </a:pPr>
            <a:endParaRPr lang="en-US" altLang="en-US" sz="3800" dirty="0">
              <a:solidFill>
                <a:srgbClr val="080808"/>
              </a:solidFill>
              <a:latin typeface="+mn-lt"/>
              <a:cs typeface="Arial" panose="020B0604020202020204" pitchFamily="34" charset="0"/>
            </a:endParaRPr>
          </a:p>
          <a:p>
            <a:pPr>
              <a:buFont typeface="Wingdings" panose="05000000000000000000" pitchFamily="2" charset="2"/>
              <a:buChar char="§"/>
            </a:pPr>
            <a:r>
              <a:rPr lang="en-US" altLang="en-US" sz="3800" dirty="0">
                <a:solidFill>
                  <a:srgbClr val="080808"/>
                </a:solidFill>
                <a:latin typeface="+mn-lt"/>
                <a:cs typeface="Arial" panose="020B0604020202020204" pitchFamily="34" charset="0"/>
              </a:rPr>
              <a:t>Ways your club can get involved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B2B5CD-F041-4DF5-9757-7491C3A66668}"/>
              </a:ext>
            </a:extLst>
          </p:cNvPr>
          <p:cNvSpPr>
            <a:spLocks noGrp="1"/>
          </p:cNvSpPr>
          <p:nvPr>
            <p:ph type="title"/>
          </p:nvPr>
        </p:nvSpPr>
        <p:spPr>
          <a:xfrm>
            <a:off x="190500" y="457200"/>
            <a:ext cx="8763000" cy="533400"/>
          </a:xfrm>
        </p:spPr>
        <p:txBody>
          <a:bodyPr/>
          <a:lstStyle/>
          <a:p>
            <a:pPr algn="ctr"/>
            <a:r>
              <a:rPr lang="en-US" sz="3600" b="1" dirty="0">
                <a:solidFill>
                  <a:schemeClr val="accent2">
                    <a:lumMod val="60000"/>
                    <a:lumOff val="40000"/>
                  </a:schemeClr>
                </a:solidFill>
              </a:rPr>
              <a:t>Hotlines</a:t>
            </a:r>
          </a:p>
        </p:txBody>
      </p:sp>
      <p:sp>
        <p:nvSpPr>
          <p:cNvPr id="3" name="Content Placeholder 2">
            <a:extLst>
              <a:ext uri="{FF2B5EF4-FFF2-40B4-BE49-F238E27FC236}">
                <a16:creationId xmlns:a16="http://schemas.microsoft.com/office/drawing/2014/main" id="{13380407-B0DC-4F16-B88D-3F25AD362D04}"/>
              </a:ext>
            </a:extLst>
          </p:cNvPr>
          <p:cNvSpPr>
            <a:spLocks noGrp="1"/>
          </p:cNvSpPr>
          <p:nvPr>
            <p:ph idx="1"/>
          </p:nvPr>
        </p:nvSpPr>
        <p:spPr>
          <a:xfrm>
            <a:off x="0" y="990599"/>
            <a:ext cx="9220200" cy="5174675"/>
          </a:xfrm>
          <a:solidFill>
            <a:srgbClr val="9DA6AF"/>
          </a:solidFill>
        </p:spPr>
        <p:txBody>
          <a:bodyPr/>
          <a:lstStyle/>
          <a:p>
            <a:pPr marL="0" indent="0">
              <a:buNone/>
            </a:pPr>
            <a:endParaRPr lang="en-US" sz="2800" dirty="0">
              <a:solidFill>
                <a:schemeClr val="tx2">
                  <a:lumMod val="50000"/>
                </a:schemeClr>
              </a:solidFill>
            </a:endParaRPr>
          </a:p>
          <a:p>
            <a:pPr>
              <a:buFont typeface="Wingdings" panose="05000000000000000000" pitchFamily="2" charset="2"/>
              <a:buChar char="§"/>
            </a:pPr>
            <a:r>
              <a:rPr lang="en-US" sz="2800" dirty="0">
                <a:solidFill>
                  <a:schemeClr val="tx2">
                    <a:lumMod val="50000"/>
                  </a:schemeClr>
                </a:solidFill>
                <a:latin typeface="Calibri" panose="020F0502020204030204" pitchFamily="34" charset="0"/>
                <a:cs typeface="Calibri" panose="020F0502020204030204" pitchFamily="34" charset="0"/>
              </a:rPr>
              <a:t>In case of emergency CALL 911</a:t>
            </a:r>
          </a:p>
          <a:p>
            <a:pPr>
              <a:buFont typeface="Wingdings" panose="05000000000000000000" pitchFamily="2" charset="2"/>
              <a:buChar char="§"/>
            </a:pPr>
            <a:r>
              <a:rPr lang="en-US" sz="2800" dirty="0">
                <a:solidFill>
                  <a:schemeClr val="tx2">
                    <a:lumMod val="50000"/>
                  </a:schemeClr>
                </a:solidFill>
                <a:latin typeface="Calibri" panose="020F0502020204030204" pitchFamily="34" charset="0"/>
                <a:cs typeface="Calibri" panose="020F0502020204030204" pitchFamily="34" charset="0"/>
              </a:rPr>
              <a:t>Contact local law enforcement for all non-emergency reports</a:t>
            </a:r>
          </a:p>
          <a:p>
            <a:pPr>
              <a:buFont typeface="Wingdings" panose="05000000000000000000" pitchFamily="2" charset="2"/>
              <a:buChar char="§"/>
            </a:pPr>
            <a:r>
              <a:rPr lang="en-US" sz="2800" dirty="0">
                <a:solidFill>
                  <a:schemeClr val="tx2">
                    <a:lumMod val="50000"/>
                  </a:schemeClr>
                </a:solidFill>
                <a:latin typeface="Calibri" panose="020F0502020204030204" pitchFamily="34" charset="0"/>
                <a:cs typeface="Calibri" panose="020F0502020204030204" pitchFamily="34" charset="0"/>
              </a:rPr>
              <a:t>Report tips to the North Dakota Human Trafficking Task Force via ND SLIC tip-line for task force partner: </a:t>
            </a:r>
            <a:r>
              <a:rPr lang="en-US" sz="2800" dirty="0">
                <a:solidFill>
                  <a:schemeClr val="tx2">
                    <a:lumMod val="50000"/>
                  </a:schemeClr>
                </a:solidFill>
                <a:latin typeface="Calibri" panose="020F0502020204030204" pitchFamily="34" charset="0"/>
                <a:cs typeface="Calibri" panose="020F0502020204030204" pitchFamily="34" charset="0"/>
                <a:hlinkClick r:id="rId3">
                  <a:extLst>
                    <a:ext uri="{A12FA001-AC4F-418D-AE19-62706E023703}">
                      <ahyp:hlinkClr xmlns:ahyp="http://schemas.microsoft.com/office/drawing/2018/hyperlinkcolor" val="tx"/>
                    </a:ext>
                  </a:extLst>
                </a:hlinkClick>
              </a:rPr>
              <a:t>https://www.ndslic.nd.gov/human-trafficking</a:t>
            </a:r>
            <a:endParaRPr lang="en-US" sz="2800" dirty="0">
              <a:solidFill>
                <a:schemeClr val="tx2">
                  <a:lumMod val="50000"/>
                </a:schemeClr>
              </a:solidFill>
              <a:latin typeface="Calibri" panose="020F0502020204030204" pitchFamily="34" charset="0"/>
              <a:cs typeface="Calibri" panose="020F0502020204030204" pitchFamily="34" charset="0"/>
            </a:endParaRPr>
          </a:p>
          <a:p>
            <a:pPr>
              <a:buFont typeface="Wingdings" panose="05000000000000000000" pitchFamily="2" charset="2"/>
              <a:buChar char="§"/>
            </a:pPr>
            <a:r>
              <a:rPr lang="en-US" sz="2800" dirty="0">
                <a:solidFill>
                  <a:schemeClr val="tx2">
                    <a:lumMod val="50000"/>
                  </a:schemeClr>
                </a:solidFill>
                <a:latin typeface="Calibri" panose="020F0502020204030204" pitchFamily="34" charset="0"/>
                <a:cs typeface="Calibri" panose="020F0502020204030204" pitchFamily="34" charset="0"/>
              </a:rPr>
              <a:t>Canadian Human Trafficking Hotline can be reached at 1-833-900-1010.</a:t>
            </a:r>
          </a:p>
          <a:p>
            <a:pPr>
              <a:buFont typeface="Wingdings" panose="05000000000000000000" pitchFamily="2" charset="2"/>
              <a:buChar char="§"/>
            </a:pPr>
            <a:r>
              <a:rPr lang="en-US" sz="2800" dirty="0">
                <a:solidFill>
                  <a:schemeClr val="tx2">
                    <a:lumMod val="50000"/>
                  </a:schemeClr>
                </a:solidFill>
                <a:latin typeface="Calibri" panose="020F0502020204030204" pitchFamily="34" charset="0"/>
                <a:cs typeface="Calibri" panose="020F0502020204030204" pitchFamily="34" charset="0"/>
              </a:rPr>
              <a:t>Minnesota Hotline is 866-223-1111 or text 612-399-9995</a:t>
            </a:r>
          </a:p>
          <a:p>
            <a:pPr marL="457200" lvl="1" indent="0">
              <a:spcBef>
                <a:spcPts val="0"/>
              </a:spcBef>
              <a:spcAft>
                <a:spcPts val="300"/>
              </a:spcAft>
              <a:buNone/>
            </a:pPr>
            <a:endParaRPr lang="en-US" sz="1800" dirty="0"/>
          </a:p>
        </p:txBody>
      </p:sp>
    </p:spTree>
    <p:extLst>
      <p:ext uri="{BB962C8B-B14F-4D97-AF65-F5344CB8AC3E}">
        <p14:creationId xmlns:p14="http://schemas.microsoft.com/office/powerpoint/2010/main" val="53399722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screenshot of a cell phone&#10;&#10;Description automatically generated">
            <a:extLst>
              <a:ext uri="{FF2B5EF4-FFF2-40B4-BE49-F238E27FC236}">
                <a16:creationId xmlns:a16="http://schemas.microsoft.com/office/drawing/2014/main" id="{F27F1C65-ED6D-46F7-A4BC-96EC140EB212}"/>
              </a:ext>
            </a:extLst>
          </p:cNvPr>
          <p:cNvPicPr>
            <a:picLocks noChangeAspect="1"/>
          </p:cNvPicPr>
          <p:nvPr/>
        </p:nvPicPr>
        <p:blipFill>
          <a:blip r:embed="rId3"/>
          <a:stretch>
            <a:fillRect/>
          </a:stretch>
        </p:blipFill>
        <p:spPr>
          <a:xfrm>
            <a:off x="-76200" y="-59841"/>
            <a:ext cx="9296400" cy="6865138"/>
          </a:xfrm>
          <a:prstGeom prst="rect">
            <a:avLst/>
          </a:prstGeom>
        </p:spPr>
      </p:pic>
    </p:spTree>
    <p:extLst>
      <p:ext uri="{BB962C8B-B14F-4D97-AF65-F5344CB8AC3E}">
        <p14:creationId xmlns:p14="http://schemas.microsoft.com/office/powerpoint/2010/main" val="389068620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B2B5CD-F041-4DF5-9757-7491C3A66668}"/>
              </a:ext>
            </a:extLst>
          </p:cNvPr>
          <p:cNvSpPr>
            <a:spLocks noGrp="1"/>
          </p:cNvSpPr>
          <p:nvPr>
            <p:ph type="title"/>
          </p:nvPr>
        </p:nvSpPr>
        <p:spPr>
          <a:xfrm>
            <a:off x="190500" y="457200"/>
            <a:ext cx="8763000" cy="533400"/>
          </a:xfrm>
        </p:spPr>
        <p:txBody>
          <a:bodyPr/>
          <a:lstStyle/>
          <a:p>
            <a:pPr algn="ctr"/>
            <a:r>
              <a:rPr lang="en-US" sz="3600" b="1" dirty="0">
                <a:solidFill>
                  <a:schemeClr val="accent2">
                    <a:lumMod val="60000"/>
                    <a:lumOff val="40000"/>
                  </a:schemeClr>
                </a:solidFill>
              </a:rPr>
              <a:t>What survivors want you to know…</a:t>
            </a:r>
          </a:p>
        </p:txBody>
      </p:sp>
      <p:sp>
        <p:nvSpPr>
          <p:cNvPr id="3" name="Content Placeholder 2">
            <a:extLst>
              <a:ext uri="{FF2B5EF4-FFF2-40B4-BE49-F238E27FC236}">
                <a16:creationId xmlns:a16="http://schemas.microsoft.com/office/drawing/2014/main" id="{13380407-B0DC-4F16-B88D-3F25AD362D04}"/>
              </a:ext>
            </a:extLst>
          </p:cNvPr>
          <p:cNvSpPr>
            <a:spLocks noGrp="1"/>
          </p:cNvSpPr>
          <p:nvPr>
            <p:ph idx="1"/>
          </p:nvPr>
        </p:nvSpPr>
        <p:spPr>
          <a:xfrm>
            <a:off x="0" y="990599"/>
            <a:ext cx="9137074" cy="5181602"/>
          </a:xfrm>
          <a:solidFill>
            <a:srgbClr val="9DA6AF"/>
          </a:solidFill>
        </p:spPr>
        <p:txBody>
          <a:bodyPr/>
          <a:lstStyle/>
          <a:p>
            <a:pPr marL="457200" lvl="1" indent="0">
              <a:spcBef>
                <a:spcPts val="0"/>
              </a:spcBef>
              <a:spcAft>
                <a:spcPts val="300"/>
              </a:spcAft>
              <a:buNone/>
            </a:pPr>
            <a:endParaRPr lang="en-US" sz="1200" dirty="0">
              <a:solidFill>
                <a:schemeClr val="bg1"/>
              </a:solidFill>
              <a:latin typeface="+mn-lt"/>
              <a:cs typeface="Arial" panose="020B0604020202020204" pitchFamily="34" charset="0"/>
            </a:endParaRPr>
          </a:p>
          <a:p>
            <a:pPr lvl="1">
              <a:spcBef>
                <a:spcPts val="0"/>
              </a:spcBef>
              <a:spcAft>
                <a:spcPts val="300"/>
              </a:spcAft>
              <a:buFont typeface="Wingdings" panose="05000000000000000000" pitchFamily="2" charset="2"/>
              <a:buChar char="§"/>
            </a:pPr>
            <a:r>
              <a:rPr lang="en-US" sz="2800" dirty="0">
                <a:solidFill>
                  <a:schemeClr val="bg1"/>
                </a:solidFill>
                <a:latin typeface="+mn-lt"/>
                <a:cs typeface="Arial" panose="020B0604020202020204" pitchFamily="34" charset="0"/>
              </a:rPr>
              <a:t> </a:t>
            </a:r>
            <a:r>
              <a:rPr lang="en-US" sz="2700" dirty="0">
                <a:solidFill>
                  <a:schemeClr val="bg1"/>
                </a:solidFill>
                <a:latin typeface="+mn-lt"/>
                <a:cs typeface="Arial" panose="020B0604020202020204" pitchFamily="34" charset="0"/>
              </a:rPr>
              <a:t>Think about things from our point of you, never say you “understand,” because you haven’t been there. But still try to put yourself in our shoes.</a:t>
            </a:r>
          </a:p>
          <a:p>
            <a:pPr lvl="1">
              <a:spcBef>
                <a:spcPts val="0"/>
              </a:spcBef>
              <a:spcAft>
                <a:spcPts val="300"/>
              </a:spcAft>
              <a:buFont typeface="Wingdings" panose="05000000000000000000" pitchFamily="2" charset="2"/>
              <a:buChar char="§"/>
            </a:pPr>
            <a:r>
              <a:rPr lang="en-US" sz="2700" dirty="0">
                <a:solidFill>
                  <a:schemeClr val="bg1"/>
                </a:solidFill>
                <a:latin typeface="+mn-lt"/>
                <a:cs typeface="Arial" panose="020B0604020202020204" pitchFamily="34" charset="0"/>
              </a:rPr>
              <a:t>Language counts. The words you use make a difference. Calling us “prostitutes” hurts us.</a:t>
            </a:r>
          </a:p>
          <a:p>
            <a:pPr lvl="1">
              <a:spcBef>
                <a:spcPts val="0"/>
              </a:spcBef>
              <a:spcAft>
                <a:spcPts val="300"/>
              </a:spcAft>
              <a:buFont typeface="Wingdings" panose="05000000000000000000" pitchFamily="2" charset="2"/>
              <a:buChar char="§"/>
            </a:pPr>
            <a:r>
              <a:rPr lang="en-US" sz="2700" dirty="0">
                <a:solidFill>
                  <a:schemeClr val="bg1"/>
                </a:solidFill>
                <a:latin typeface="+mn-lt"/>
                <a:cs typeface="Arial" panose="020B0604020202020204" pitchFamily="34" charset="0"/>
              </a:rPr>
              <a:t>We may act “hard” but we have to have the “wall” up for survival. Deep down we know we need help. </a:t>
            </a:r>
          </a:p>
          <a:p>
            <a:pPr lvl="1">
              <a:spcBef>
                <a:spcPts val="0"/>
              </a:spcBef>
              <a:spcAft>
                <a:spcPts val="300"/>
              </a:spcAft>
              <a:buFont typeface="Wingdings" panose="05000000000000000000" pitchFamily="2" charset="2"/>
              <a:buChar char="§"/>
            </a:pPr>
            <a:r>
              <a:rPr lang="en-US" sz="2700" dirty="0">
                <a:solidFill>
                  <a:schemeClr val="bg1"/>
                </a:solidFill>
                <a:latin typeface="+mn-lt"/>
                <a:cs typeface="Arial" panose="020B0604020202020204" pitchFamily="34" charset="0"/>
              </a:rPr>
              <a:t>We need more information about your services, and we need it to be in places where we can see it (public restrooms, bus stops, shelters, clinics, etc.)  </a:t>
            </a:r>
            <a:endParaRPr lang="en-US" sz="1800" dirty="0"/>
          </a:p>
        </p:txBody>
      </p:sp>
    </p:spTree>
    <p:extLst>
      <p:ext uri="{BB962C8B-B14F-4D97-AF65-F5344CB8AC3E}">
        <p14:creationId xmlns:p14="http://schemas.microsoft.com/office/powerpoint/2010/main" val="221691495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7F8D61-044A-4311-BB84-CCFAA78804D1}"/>
              </a:ext>
            </a:extLst>
          </p:cNvPr>
          <p:cNvSpPr>
            <a:spLocks noGrp="1"/>
          </p:cNvSpPr>
          <p:nvPr>
            <p:ph type="title"/>
          </p:nvPr>
        </p:nvSpPr>
        <p:spPr/>
        <p:txBody>
          <a:bodyPr/>
          <a:lstStyle/>
          <a:p>
            <a:pPr algn="ctr"/>
            <a:r>
              <a:rPr lang="en-US" sz="3600" b="1" dirty="0">
                <a:solidFill>
                  <a:schemeClr val="accent2">
                    <a:lumMod val="60000"/>
                    <a:lumOff val="40000"/>
                  </a:schemeClr>
                </a:solidFill>
              </a:rPr>
              <a:t>How Do We End it? </a:t>
            </a:r>
          </a:p>
        </p:txBody>
      </p:sp>
      <p:sp>
        <p:nvSpPr>
          <p:cNvPr id="3" name="Content Placeholder 2">
            <a:extLst>
              <a:ext uri="{FF2B5EF4-FFF2-40B4-BE49-F238E27FC236}">
                <a16:creationId xmlns:a16="http://schemas.microsoft.com/office/drawing/2014/main" id="{9A23ACDC-B1B3-43DD-9B83-0B30B219AA77}"/>
              </a:ext>
            </a:extLst>
          </p:cNvPr>
          <p:cNvSpPr>
            <a:spLocks noGrp="1"/>
          </p:cNvSpPr>
          <p:nvPr>
            <p:ph idx="1"/>
          </p:nvPr>
        </p:nvSpPr>
        <p:spPr>
          <a:xfrm>
            <a:off x="1143000" y="997527"/>
            <a:ext cx="6553200" cy="4031673"/>
          </a:xfrm>
        </p:spPr>
        <p:txBody>
          <a:bodyPr/>
          <a:lstStyle/>
          <a:p>
            <a:pPr marL="0" indent="0">
              <a:buNone/>
            </a:pPr>
            <a:endParaRPr lang="en-US" sz="2000" dirty="0"/>
          </a:p>
          <a:p>
            <a:pPr>
              <a:buFont typeface="Wingdings" panose="05000000000000000000" pitchFamily="2" charset="2"/>
              <a:buChar char="§"/>
            </a:pPr>
            <a:r>
              <a:rPr lang="en-US" sz="3200" dirty="0">
                <a:solidFill>
                  <a:srgbClr val="002060"/>
                </a:solidFill>
                <a:latin typeface="+mn-lt"/>
                <a:cs typeface="Arial" panose="020B0604020202020204" pitchFamily="34" charset="0"/>
              </a:rPr>
              <a:t>Raise awareness</a:t>
            </a:r>
          </a:p>
          <a:p>
            <a:pPr>
              <a:buFont typeface="Wingdings" panose="05000000000000000000" pitchFamily="2" charset="2"/>
              <a:buChar char="§"/>
            </a:pPr>
            <a:endParaRPr lang="en-US" sz="2000" dirty="0">
              <a:solidFill>
                <a:srgbClr val="002060"/>
              </a:solidFill>
              <a:latin typeface="+mn-lt"/>
              <a:cs typeface="Arial" panose="020B0604020202020204" pitchFamily="34" charset="0"/>
            </a:endParaRPr>
          </a:p>
          <a:p>
            <a:pPr>
              <a:buFont typeface="Wingdings" panose="05000000000000000000" pitchFamily="2" charset="2"/>
              <a:buChar char="§"/>
            </a:pPr>
            <a:r>
              <a:rPr lang="en-US" sz="3200" dirty="0">
                <a:solidFill>
                  <a:srgbClr val="002060"/>
                </a:solidFill>
                <a:latin typeface="+mn-lt"/>
                <a:cs typeface="Arial" panose="020B0604020202020204" pitchFamily="34" charset="0"/>
              </a:rPr>
              <a:t>Educate children and youth</a:t>
            </a:r>
          </a:p>
          <a:p>
            <a:pPr>
              <a:buFont typeface="Wingdings" panose="05000000000000000000" pitchFamily="2" charset="2"/>
              <a:buChar char="§"/>
            </a:pPr>
            <a:endParaRPr lang="en-US" sz="2000" dirty="0">
              <a:solidFill>
                <a:srgbClr val="002060"/>
              </a:solidFill>
              <a:latin typeface="+mn-lt"/>
              <a:cs typeface="Arial" panose="020B0604020202020204" pitchFamily="34" charset="0"/>
            </a:endParaRPr>
          </a:p>
          <a:p>
            <a:pPr>
              <a:buFont typeface="Wingdings" panose="05000000000000000000" pitchFamily="2" charset="2"/>
              <a:buChar char="§"/>
            </a:pPr>
            <a:r>
              <a:rPr lang="en-US" sz="3200" dirty="0">
                <a:solidFill>
                  <a:srgbClr val="002060"/>
                </a:solidFill>
                <a:latin typeface="+mn-lt"/>
                <a:cs typeface="Arial" panose="020B0604020202020204" pitchFamily="34" charset="0"/>
              </a:rPr>
              <a:t>Reduce vulnerabilities / risk factors</a:t>
            </a:r>
          </a:p>
          <a:p>
            <a:pPr>
              <a:buFont typeface="Wingdings" panose="05000000000000000000" pitchFamily="2" charset="2"/>
              <a:buChar char="§"/>
            </a:pPr>
            <a:endParaRPr lang="en-US" sz="2000" dirty="0">
              <a:solidFill>
                <a:srgbClr val="002060"/>
              </a:solidFill>
              <a:latin typeface="+mn-lt"/>
              <a:cs typeface="Arial" panose="020B0604020202020204" pitchFamily="34" charset="0"/>
            </a:endParaRPr>
          </a:p>
          <a:p>
            <a:pPr>
              <a:buFont typeface="Wingdings" panose="05000000000000000000" pitchFamily="2" charset="2"/>
              <a:buChar char="§"/>
            </a:pPr>
            <a:r>
              <a:rPr lang="en-US" sz="3200" dirty="0">
                <a:solidFill>
                  <a:srgbClr val="002060"/>
                </a:solidFill>
                <a:latin typeface="+mn-lt"/>
                <a:cs typeface="Arial" panose="020B0604020202020204" pitchFamily="34" charset="0"/>
              </a:rPr>
              <a:t>Stop the demand</a:t>
            </a:r>
          </a:p>
        </p:txBody>
      </p:sp>
    </p:spTree>
    <p:extLst>
      <p:ext uri="{BB962C8B-B14F-4D97-AF65-F5344CB8AC3E}">
        <p14:creationId xmlns:p14="http://schemas.microsoft.com/office/powerpoint/2010/main" val="420063186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itle 1">
            <a:extLst>
              <a:ext uri="{FF2B5EF4-FFF2-40B4-BE49-F238E27FC236}">
                <a16:creationId xmlns:a16="http://schemas.microsoft.com/office/drawing/2014/main" id="{0ADEA84E-17E9-4AEC-A4AD-BAA5A0D72F7B}"/>
              </a:ext>
            </a:extLst>
          </p:cNvPr>
          <p:cNvSpPr>
            <a:spLocks noGrp="1"/>
          </p:cNvSpPr>
          <p:nvPr>
            <p:ph type="title"/>
          </p:nvPr>
        </p:nvSpPr>
        <p:spPr bwMode="auto">
          <a:xfrm>
            <a:off x="190500" y="433964"/>
            <a:ext cx="8763000" cy="533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p>
            <a:pPr algn="ctr"/>
            <a:r>
              <a:rPr lang="en-US" altLang="en-US" sz="3600" b="1" dirty="0">
                <a:solidFill>
                  <a:schemeClr val="accent2">
                    <a:lumMod val="60000"/>
                    <a:lumOff val="40000"/>
                  </a:schemeClr>
                </a:solidFill>
                <a:latin typeface="Arial Narrow" panose="020B0606020202030204" pitchFamily="34" charset="0"/>
              </a:rPr>
              <a:t>Why Rotary?</a:t>
            </a:r>
          </a:p>
        </p:txBody>
      </p:sp>
      <p:sp>
        <p:nvSpPr>
          <p:cNvPr id="2" name="TextBox 1">
            <a:extLst>
              <a:ext uri="{FF2B5EF4-FFF2-40B4-BE49-F238E27FC236}">
                <a16:creationId xmlns:a16="http://schemas.microsoft.com/office/drawing/2014/main" id="{3944A429-71C9-47D7-8E72-B3EE5366443C}"/>
              </a:ext>
            </a:extLst>
          </p:cNvPr>
          <p:cNvSpPr txBox="1"/>
          <p:nvPr/>
        </p:nvSpPr>
        <p:spPr>
          <a:xfrm>
            <a:off x="0" y="1066800"/>
            <a:ext cx="9144000" cy="5791200"/>
          </a:xfrm>
          <a:prstGeom prst="rect">
            <a:avLst/>
          </a:prstGeom>
          <a:gradFill flip="none" rotWithShape="1">
            <a:gsLst>
              <a:gs pos="0">
                <a:schemeClr val="bg1">
                  <a:lumMod val="85000"/>
                  <a:shade val="30000"/>
                  <a:satMod val="115000"/>
                </a:schemeClr>
              </a:gs>
              <a:gs pos="50000">
                <a:schemeClr val="bg1">
                  <a:lumMod val="85000"/>
                  <a:shade val="67500"/>
                  <a:satMod val="115000"/>
                </a:schemeClr>
              </a:gs>
              <a:gs pos="100000">
                <a:schemeClr val="bg1">
                  <a:lumMod val="85000"/>
                  <a:shade val="100000"/>
                  <a:satMod val="115000"/>
                </a:schemeClr>
              </a:gs>
            </a:gsLst>
            <a:path path="circle">
              <a:fillToRect l="100000" t="100000"/>
            </a:path>
            <a:tileRect r="-100000" b="-100000"/>
          </a:gradFill>
        </p:spPr>
        <p:txBody>
          <a:bodyPr wrap="square" rtlCol="0">
            <a:spAutoFit/>
          </a:bodyPr>
          <a:lstStyle/>
          <a:p>
            <a:endParaRPr lang="en-US" dirty="0"/>
          </a:p>
        </p:txBody>
      </p:sp>
      <p:sp>
        <p:nvSpPr>
          <p:cNvPr id="3" name="Content Placeholder 2">
            <a:extLst>
              <a:ext uri="{FF2B5EF4-FFF2-40B4-BE49-F238E27FC236}">
                <a16:creationId xmlns:a16="http://schemas.microsoft.com/office/drawing/2014/main" id="{03583A1C-1F32-4F9C-ADB0-C9BCFAF78DA1}"/>
              </a:ext>
            </a:extLst>
          </p:cNvPr>
          <p:cNvSpPr>
            <a:spLocks noGrp="1"/>
          </p:cNvSpPr>
          <p:nvPr>
            <p:ph idx="1"/>
          </p:nvPr>
        </p:nvSpPr>
        <p:spPr>
          <a:xfrm>
            <a:off x="63499" y="1371600"/>
            <a:ext cx="8958470" cy="4525963"/>
          </a:xfrm>
        </p:spPr>
        <p:txBody>
          <a:bodyPr/>
          <a:lstStyle/>
          <a:p>
            <a:pPr lvl="1" eaLnBrk="1" fontAlgn="auto" hangingPunct="1">
              <a:spcBef>
                <a:spcPts val="0"/>
              </a:spcBef>
              <a:spcAft>
                <a:spcPts val="0"/>
              </a:spcAft>
              <a:buFont typeface="Arial" panose="020B0604020202020204" pitchFamily="34" charset="0"/>
              <a:buNone/>
              <a:defRPr/>
            </a:pPr>
            <a:r>
              <a:rPr lang="en-US" sz="4000" b="1" dirty="0">
                <a:solidFill>
                  <a:srgbClr val="1C1C1C"/>
                </a:solidFill>
                <a:latin typeface="+mn-lt"/>
                <a:cs typeface="Arial" panose="020B0604020202020204" pitchFamily="34" charset="0"/>
              </a:rPr>
              <a:t>R</a:t>
            </a:r>
            <a:r>
              <a:rPr lang="en-US" sz="2800" b="1" dirty="0">
                <a:solidFill>
                  <a:srgbClr val="1C1C1C"/>
                </a:solidFill>
                <a:latin typeface="+mn-lt"/>
                <a:cs typeface="Arial" panose="020B0604020202020204" pitchFamily="34" charset="0"/>
              </a:rPr>
              <a:t>otary is the largest global</a:t>
            </a:r>
          </a:p>
          <a:p>
            <a:pPr lvl="1" eaLnBrk="1" fontAlgn="auto" hangingPunct="1">
              <a:spcBef>
                <a:spcPts val="0"/>
              </a:spcBef>
              <a:spcAft>
                <a:spcPts val="0"/>
              </a:spcAft>
              <a:buFont typeface="Arial" panose="020B0604020202020204" pitchFamily="34" charset="0"/>
              <a:buNone/>
              <a:defRPr/>
            </a:pPr>
            <a:r>
              <a:rPr lang="en-US" sz="2800" b="1" dirty="0">
                <a:solidFill>
                  <a:srgbClr val="1C1C1C"/>
                </a:solidFill>
                <a:latin typeface="+mn-lt"/>
                <a:cs typeface="Arial" panose="020B0604020202020204" pitchFamily="34" charset="0"/>
              </a:rPr>
              <a:t>service organization in the world. </a:t>
            </a:r>
          </a:p>
          <a:p>
            <a:pPr lvl="1" eaLnBrk="1" fontAlgn="auto" hangingPunct="1">
              <a:spcBef>
                <a:spcPts val="0"/>
              </a:spcBef>
              <a:spcAft>
                <a:spcPts val="0"/>
              </a:spcAft>
              <a:buFont typeface="Arial" panose="020B0604020202020204" pitchFamily="34" charset="0"/>
              <a:buNone/>
              <a:defRPr/>
            </a:pPr>
            <a:endParaRPr lang="en-US" sz="2800" b="1" dirty="0">
              <a:solidFill>
                <a:srgbClr val="1C1C1C"/>
              </a:solidFill>
              <a:latin typeface="+mn-lt"/>
              <a:cs typeface="Arial" panose="020B0604020202020204" pitchFamily="34" charset="0"/>
            </a:endParaRPr>
          </a:p>
          <a:p>
            <a:pPr lvl="1" eaLnBrk="1" fontAlgn="auto" hangingPunct="1">
              <a:spcBef>
                <a:spcPts val="0"/>
              </a:spcBef>
              <a:spcAft>
                <a:spcPts val="0"/>
              </a:spcAft>
              <a:buFont typeface="Arial" panose="020B0604020202020204" pitchFamily="34" charset="0"/>
              <a:buNone/>
              <a:defRPr/>
            </a:pPr>
            <a:r>
              <a:rPr lang="en-US" sz="4000" b="1" dirty="0">
                <a:solidFill>
                  <a:srgbClr val="1C1C1C"/>
                </a:solidFill>
                <a:latin typeface="+mn-lt"/>
                <a:cs typeface="Arial" panose="020B0604020202020204" pitchFamily="34" charset="0"/>
              </a:rPr>
              <a:t>H</a:t>
            </a:r>
            <a:r>
              <a:rPr lang="en-US" sz="2800" b="1" dirty="0">
                <a:solidFill>
                  <a:srgbClr val="1C1C1C"/>
                </a:solidFill>
                <a:latin typeface="+mn-lt"/>
                <a:cs typeface="Arial" panose="020B0604020202020204" pitchFamily="34" charset="0"/>
              </a:rPr>
              <a:t>uman </a:t>
            </a:r>
            <a:r>
              <a:rPr lang="en-US" sz="4000" b="1" dirty="0">
                <a:solidFill>
                  <a:srgbClr val="1C1C1C"/>
                </a:solidFill>
                <a:latin typeface="+mn-lt"/>
                <a:cs typeface="Arial" panose="020B0604020202020204" pitchFamily="34" charset="0"/>
              </a:rPr>
              <a:t>T</a:t>
            </a:r>
            <a:r>
              <a:rPr lang="en-US" sz="2800" b="1" dirty="0">
                <a:solidFill>
                  <a:srgbClr val="1C1C1C"/>
                </a:solidFill>
                <a:latin typeface="+mn-lt"/>
                <a:cs typeface="Arial" panose="020B0604020202020204" pitchFamily="34" charset="0"/>
              </a:rPr>
              <a:t>rafficking is the fastest growing 	</a:t>
            </a:r>
          </a:p>
          <a:p>
            <a:pPr lvl="1" eaLnBrk="1" fontAlgn="auto" hangingPunct="1">
              <a:spcBef>
                <a:spcPts val="0"/>
              </a:spcBef>
              <a:spcAft>
                <a:spcPts val="0"/>
              </a:spcAft>
              <a:buFont typeface="Arial" panose="020B0604020202020204" pitchFamily="34" charset="0"/>
              <a:buNone/>
              <a:defRPr/>
            </a:pPr>
            <a:r>
              <a:rPr lang="en-US" sz="2800" b="1" dirty="0">
                <a:solidFill>
                  <a:srgbClr val="1C1C1C"/>
                </a:solidFill>
                <a:latin typeface="+mn-lt"/>
                <a:cs typeface="Arial" panose="020B0604020202020204" pitchFamily="34" charset="0"/>
              </a:rPr>
              <a:t>and most widespread human rights 			</a:t>
            </a:r>
          </a:p>
          <a:p>
            <a:pPr lvl="1" eaLnBrk="1" fontAlgn="auto" hangingPunct="1">
              <a:spcBef>
                <a:spcPts val="0"/>
              </a:spcBef>
              <a:spcAft>
                <a:spcPts val="0"/>
              </a:spcAft>
              <a:buFont typeface="Arial" panose="020B0604020202020204" pitchFamily="34" charset="0"/>
              <a:buNone/>
              <a:defRPr/>
            </a:pPr>
            <a:r>
              <a:rPr lang="en-US" sz="2800" b="1" dirty="0">
                <a:solidFill>
                  <a:srgbClr val="1C1C1C"/>
                </a:solidFill>
                <a:latin typeface="+mn-lt"/>
                <a:cs typeface="Arial" panose="020B0604020202020204" pitchFamily="34" charset="0"/>
              </a:rPr>
              <a:t>violation in our world today. </a:t>
            </a:r>
          </a:p>
          <a:p>
            <a:pPr lvl="1" algn="ctr" eaLnBrk="1" fontAlgn="auto" hangingPunct="1">
              <a:spcBef>
                <a:spcPts val="0"/>
              </a:spcBef>
              <a:spcAft>
                <a:spcPts val="0"/>
              </a:spcAft>
              <a:buFont typeface="Arial" panose="020B0604020202020204" pitchFamily="34" charset="0"/>
              <a:buNone/>
              <a:defRPr/>
            </a:pPr>
            <a:endParaRPr lang="en-US" sz="2800" dirty="0">
              <a:solidFill>
                <a:srgbClr val="00246C"/>
              </a:solidFill>
              <a:latin typeface="Arial" panose="020B0604020202020204" pitchFamily="34" charset="0"/>
              <a:cs typeface="Arial" panose="020B0604020202020204" pitchFamily="34" charset="0"/>
            </a:endParaRPr>
          </a:p>
          <a:p>
            <a:pPr lvl="1" algn="ctr" eaLnBrk="1" fontAlgn="auto" hangingPunct="1">
              <a:spcBef>
                <a:spcPts val="0"/>
              </a:spcBef>
              <a:spcAft>
                <a:spcPts val="0"/>
              </a:spcAft>
              <a:buFont typeface="Arial" panose="020B0604020202020204" pitchFamily="34" charset="0"/>
              <a:buNone/>
              <a:defRPr/>
            </a:pPr>
            <a:endParaRPr lang="en-US" sz="2800" dirty="0">
              <a:solidFill>
                <a:srgbClr val="00246C"/>
              </a:solidFill>
              <a:latin typeface="Arial" panose="020B0604020202020204" pitchFamily="34" charset="0"/>
              <a:cs typeface="Arial" panose="020B0604020202020204" pitchFamily="34" charset="0"/>
            </a:endParaRPr>
          </a:p>
          <a:p>
            <a:pPr lvl="1" algn="ctr" eaLnBrk="1" fontAlgn="auto" hangingPunct="1">
              <a:spcBef>
                <a:spcPts val="0"/>
              </a:spcBef>
              <a:spcAft>
                <a:spcPts val="0"/>
              </a:spcAft>
              <a:buFont typeface="Arial" panose="020B0604020202020204" pitchFamily="34" charset="0"/>
              <a:buNone/>
              <a:defRPr/>
            </a:pPr>
            <a:r>
              <a:rPr lang="en-US" sz="2800" dirty="0">
                <a:solidFill>
                  <a:srgbClr val="00246C"/>
                </a:solidFill>
                <a:latin typeface="Arial" panose="020B0604020202020204" pitchFamily="34" charset="0"/>
                <a:cs typeface="Arial" panose="020B0604020202020204" pitchFamily="34" charset="0"/>
              </a:rPr>
              <a:t>        </a:t>
            </a:r>
            <a:endParaRPr lang="en-US" sz="2800" b="1" dirty="0">
              <a:solidFill>
                <a:schemeClr val="accent5">
                  <a:lumMod val="50000"/>
                </a:schemeClr>
              </a:solidFill>
            </a:endParaRPr>
          </a:p>
          <a:p>
            <a:pPr>
              <a:buFont typeface="Arial" panose="020B0604020202020204" pitchFamily="34" charset="0"/>
              <a:buNone/>
              <a:defRPr/>
            </a:pPr>
            <a:endParaRPr lang="en-US" dirty="0"/>
          </a:p>
        </p:txBody>
      </p:sp>
      <p:sp>
        <p:nvSpPr>
          <p:cNvPr id="9" name="Content Placeholder 2">
            <a:extLst>
              <a:ext uri="{FF2B5EF4-FFF2-40B4-BE49-F238E27FC236}">
                <a16:creationId xmlns:a16="http://schemas.microsoft.com/office/drawing/2014/main" id="{20946D94-912F-474F-9899-888759BAB587}"/>
              </a:ext>
            </a:extLst>
          </p:cNvPr>
          <p:cNvSpPr txBox="1">
            <a:spLocks/>
          </p:cNvSpPr>
          <p:nvPr/>
        </p:nvSpPr>
        <p:spPr>
          <a:xfrm>
            <a:off x="3163860" y="5105848"/>
            <a:ext cx="1274708" cy="590931"/>
          </a:xfrm>
          <a:prstGeom prst="rect">
            <a:avLst/>
          </a:prstGeom>
        </p:spPr>
        <p:txBody>
          <a:bodyPr vert="horz" wrap="non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16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Clr>
                <a:schemeClr val="tx1"/>
              </a:buClr>
              <a:buNone/>
            </a:pPr>
            <a:r>
              <a:rPr lang="en-US" sz="3600" b="1" spc="-100" dirty="0">
                <a:solidFill>
                  <a:schemeClr val="tx2"/>
                </a:solidFill>
                <a:latin typeface="Arial" panose="020B0604020202020204" pitchFamily="34" charset="0"/>
                <a:cs typeface="Arial" panose="020B0604020202020204" pitchFamily="34" charset="0"/>
              </a:rPr>
              <a:t>5,000</a:t>
            </a:r>
            <a:endParaRPr lang="en-US" sz="1800" dirty="0">
              <a:latin typeface="Arial" panose="020B0604020202020204" pitchFamily="34" charset="0"/>
              <a:cs typeface="Arial" panose="020B0604020202020204" pitchFamily="34" charset="0"/>
            </a:endParaRPr>
          </a:p>
        </p:txBody>
      </p:sp>
      <p:sp>
        <p:nvSpPr>
          <p:cNvPr id="10" name="Content Placeholder 2">
            <a:extLst>
              <a:ext uri="{FF2B5EF4-FFF2-40B4-BE49-F238E27FC236}">
                <a16:creationId xmlns:a16="http://schemas.microsoft.com/office/drawing/2014/main" id="{DB72ADE6-DD3F-471B-AB23-D61A8D1841EC}"/>
              </a:ext>
            </a:extLst>
          </p:cNvPr>
          <p:cNvSpPr txBox="1">
            <a:spLocks/>
          </p:cNvSpPr>
          <p:nvPr/>
        </p:nvSpPr>
        <p:spPr>
          <a:xfrm>
            <a:off x="3142534" y="5630807"/>
            <a:ext cx="3023302" cy="757130"/>
          </a:xfrm>
          <a:prstGeom prst="rect">
            <a:avLst/>
          </a:prstGeom>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16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Clr>
                <a:schemeClr val="tx1"/>
              </a:buClr>
              <a:buNone/>
            </a:pPr>
            <a:r>
              <a:rPr lang="en-US" sz="2400" dirty="0">
                <a:solidFill>
                  <a:schemeClr val="bg1"/>
                </a:solidFill>
                <a:cs typeface="Arial" panose="020B0604020202020204" pitchFamily="34" charset="0"/>
              </a:rPr>
              <a:t>Rotarian ambassadors for change</a:t>
            </a:r>
          </a:p>
        </p:txBody>
      </p:sp>
      <p:grpSp>
        <p:nvGrpSpPr>
          <p:cNvPr id="11" name="Group 10">
            <a:extLst>
              <a:ext uri="{FF2B5EF4-FFF2-40B4-BE49-F238E27FC236}">
                <a16:creationId xmlns:a16="http://schemas.microsoft.com/office/drawing/2014/main" id="{AC9A7473-6811-4D82-B6D2-D372F5BFC6D1}"/>
              </a:ext>
            </a:extLst>
          </p:cNvPr>
          <p:cNvGrpSpPr/>
          <p:nvPr/>
        </p:nvGrpSpPr>
        <p:grpSpPr>
          <a:xfrm>
            <a:off x="7720358" y="2925818"/>
            <a:ext cx="1301611" cy="1273905"/>
            <a:chOff x="4593046" y="1053193"/>
            <a:chExt cx="1786815" cy="1078823"/>
          </a:xfrm>
        </p:grpSpPr>
        <p:sp>
          <p:nvSpPr>
            <p:cNvPr id="12" name="Content Placeholder 2">
              <a:extLst>
                <a:ext uri="{FF2B5EF4-FFF2-40B4-BE49-F238E27FC236}">
                  <a16:creationId xmlns:a16="http://schemas.microsoft.com/office/drawing/2014/main" id="{107DEBCE-9E8A-448A-8F00-EBB66C538F59}"/>
                </a:ext>
              </a:extLst>
            </p:cNvPr>
            <p:cNvSpPr txBox="1">
              <a:spLocks/>
            </p:cNvSpPr>
            <p:nvPr/>
          </p:nvSpPr>
          <p:spPr>
            <a:xfrm>
              <a:off x="4593046" y="1053193"/>
              <a:ext cx="428322" cy="590931"/>
            </a:xfrm>
            <a:prstGeom prst="rect">
              <a:avLst/>
            </a:prstGeom>
          </p:spPr>
          <p:txBody>
            <a:bodyPr vert="horz" wrap="non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16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Clr>
                  <a:schemeClr val="tx1"/>
                </a:buClr>
                <a:buNone/>
              </a:pPr>
              <a:r>
                <a:rPr lang="en-US" sz="3600" b="1" spc="-100" dirty="0">
                  <a:solidFill>
                    <a:schemeClr val="tx2"/>
                  </a:solidFill>
                  <a:latin typeface="Arial" panose="020B0604020202020204" pitchFamily="34" charset="0"/>
                  <a:cs typeface="Arial" panose="020B0604020202020204" pitchFamily="34" charset="0"/>
                </a:rPr>
                <a:t>3</a:t>
              </a:r>
              <a:endParaRPr lang="en-US" sz="1800" dirty="0">
                <a:latin typeface="Arial" panose="020B0604020202020204" pitchFamily="34" charset="0"/>
                <a:cs typeface="Arial" panose="020B0604020202020204" pitchFamily="34" charset="0"/>
              </a:endParaRPr>
            </a:p>
          </p:txBody>
        </p:sp>
        <p:sp>
          <p:nvSpPr>
            <p:cNvPr id="13" name="Content Placeholder 2">
              <a:extLst>
                <a:ext uri="{FF2B5EF4-FFF2-40B4-BE49-F238E27FC236}">
                  <a16:creationId xmlns:a16="http://schemas.microsoft.com/office/drawing/2014/main" id="{5F4864B1-9546-4AB2-8BC5-CB6F10B3A438}"/>
                </a:ext>
              </a:extLst>
            </p:cNvPr>
            <p:cNvSpPr txBox="1">
              <a:spLocks/>
            </p:cNvSpPr>
            <p:nvPr/>
          </p:nvSpPr>
          <p:spPr>
            <a:xfrm>
              <a:off x="4593046" y="1490831"/>
              <a:ext cx="1786815" cy="641185"/>
            </a:xfrm>
            <a:prstGeom prst="rect">
              <a:avLst/>
            </a:prstGeom>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16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dirty="0">
                  <a:solidFill>
                    <a:schemeClr val="bg1"/>
                  </a:solidFill>
                </a:rPr>
                <a:t>Districts involved</a:t>
              </a:r>
            </a:p>
          </p:txBody>
        </p:sp>
      </p:grpSp>
      <p:grpSp>
        <p:nvGrpSpPr>
          <p:cNvPr id="14" name="Group 13">
            <a:extLst>
              <a:ext uri="{FF2B5EF4-FFF2-40B4-BE49-F238E27FC236}">
                <a16:creationId xmlns:a16="http://schemas.microsoft.com/office/drawing/2014/main" id="{0C59296F-A13A-4A3A-8FC9-BAF769B7B52E}"/>
              </a:ext>
            </a:extLst>
          </p:cNvPr>
          <p:cNvGrpSpPr/>
          <p:nvPr/>
        </p:nvGrpSpPr>
        <p:grpSpPr>
          <a:xfrm>
            <a:off x="588033" y="4756393"/>
            <a:ext cx="1697117" cy="1251970"/>
            <a:chOff x="573805" y="3953051"/>
            <a:chExt cx="2560320" cy="751695"/>
          </a:xfrm>
        </p:grpSpPr>
        <p:sp>
          <p:nvSpPr>
            <p:cNvPr id="15" name="Content Placeholder 2">
              <a:extLst>
                <a:ext uri="{FF2B5EF4-FFF2-40B4-BE49-F238E27FC236}">
                  <a16:creationId xmlns:a16="http://schemas.microsoft.com/office/drawing/2014/main" id="{D9988BF5-184D-40AF-8441-A5B5165B462B}"/>
                </a:ext>
              </a:extLst>
            </p:cNvPr>
            <p:cNvSpPr txBox="1">
              <a:spLocks/>
            </p:cNvSpPr>
            <p:nvPr/>
          </p:nvSpPr>
          <p:spPr>
            <a:xfrm>
              <a:off x="628650" y="3953051"/>
              <a:ext cx="981569" cy="554544"/>
            </a:xfrm>
            <a:prstGeom prst="rect">
              <a:avLst/>
            </a:prstGeom>
          </p:spPr>
          <p:txBody>
            <a:bodyPr vert="horz" wrap="non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16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Clr>
                  <a:schemeClr val="tx1"/>
                </a:buClr>
                <a:buNone/>
              </a:pPr>
              <a:r>
                <a:rPr lang="en-US" sz="3600" b="1" spc="-100" dirty="0">
                  <a:solidFill>
                    <a:schemeClr val="tx2"/>
                  </a:solidFill>
                  <a:latin typeface="Arial" panose="020B0604020202020204" pitchFamily="34" charset="0"/>
                  <a:cs typeface="Arial" panose="020B0604020202020204" pitchFamily="34" charset="0"/>
                </a:rPr>
                <a:t>100</a:t>
              </a:r>
              <a:endParaRPr lang="en-US" sz="1800" dirty="0">
                <a:latin typeface="Arial" panose="020B0604020202020204" pitchFamily="34" charset="0"/>
                <a:cs typeface="Arial" panose="020B0604020202020204" pitchFamily="34" charset="0"/>
              </a:endParaRPr>
            </a:p>
          </p:txBody>
        </p:sp>
        <p:sp>
          <p:nvSpPr>
            <p:cNvPr id="16" name="Content Placeholder 2">
              <a:extLst>
                <a:ext uri="{FF2B5EF4-FFF2-40B4-BE49-F238E27FC236}">
                  <a16:creationId xmlns:a16="http://schemas.microsoft.com/office/drawing/2014/main" id="{B894350F-C5E8-476E-A616-5B112437F081}"/>
                </a:ext>
              </a:extLst>
            </p:cNvPr>
            <p:cNvSpPr txBox="1">
              <a:spLocks/>
            </p:cNvSpPr>
            <p:nvPr/>
          </p:nvSpPr>
          <p:spPr>
            <a:xfrm>
              <a:off x="573805" y="4250158"/>
              <a:ext cx="2560320" cy="454588"/>
            </a:xfrm>
            <a:prstGeom prst="rect">
              <a:avLst/>
            </a:prstGeom>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16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Clr>
                  <a:schemeClr val="tx1"/>
                </a:buClr>
                <a:buNone/>
              </a:pPr>
              <a:r>
                <a:rPr lang="en-US" sz="2400" dirty="0">
                  <a:solidFill>
                    <a:schemeClr val="bg1"/>
                  </a:solidFill>
                  <a:cs typeface="Arial" panose="020B0604020202020204" pitchFamily="34" charset="0"/>
                </a:rPr>
                <a:t>Club champions</a:t>
              </a:r>
            </a:p>
          </p:txBody>
        </p:sp>
      </p:grpSp>
      <p:grpSp>
        <p:nvGrpSpPr>
          <p:cNvPr id="20" name="Group 19">
            <a:extLst>
              <a:ext uri="{FF2B5EF4-FFF2-40B4-BE49-F238E27FC236}">
                <a16:creationId xmlns:a16="http://schemas.microsoft.com/office/drawing/2014/main" id="{54E93963-3BB0-4BE3-85C2-D70280B3B1C0}"/>
              </a:ext>
            </a:extLst>
          </p:cNvPr>
          <p:cNvGrpSpPr/>
          <p:nvPr/>
        </p:nvGrpSpPr>
        <p:grpSpPr>
          <a:xfrm>
            <a:off x="6532847" y="4513010"/>
            <a:ext cx="2637787" cy="1194768"/>
            <a:chOff x="628649" y="2961261"/>
            <a:chExt cx="2637787" cy="1194768"/>
          </a:xfrm>
        </p:grpSpPr>
        <p:sp>
          <p:nvSpPr>
            <p:cNvPr id="21" name="Content Placeholder 2">
              <a:extLst>
                <a:ext uri="{FF2B5EF4-FFF2-40B4-BE49-F238E27FC236}">
                  <a16:creationId xmlns:a16="http://schemas.microsoft.com/office/drawing/2014/main" id="{9C799EE4-B7DC-4245-953C-B6FC51FC025D}"/>
                </a:ext>
              </a:extLst>
            </p:cNvPr>
            <p:cNvSpPr txBox="1">
              <a:spLocks/>
            </p:cNvSpPr>
            <p:nvPr/>
          </p:nvSpPr>
          <p:spPr>
            <a:xfrm>
              <a:off x="628650" y="2961261"/>
              <a:ext cx="671979" cy="590931"/>
            </a:xfrm>
            <a:prstGeom prst="rect">
              <a:avLst/>
            </a:prstGeom>
          </p:spPr>
          <p:txBody>
            <a:bodyPr vert="horz" wrap="non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16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Clr>
                  <a:schemeClr val="tx1"/>
                </a:buClr>
                <a:buNone/>
              </a:pPr>
              <a:r>
                <a:rPr lang="en-US" sz="3600" b="1" spc="-100" dirty="0">
                  <a:solidFill>
                    <a:schemeClr val="tx2"/>
                  </a:solidFill>
                  <a:latin typeface="Arial" panose="020B0604020202020204" pitchFamily="34" charset="0"/>
                  <a:cs typeface="Arial" panose="020B0604020202020204" pitchFamily="34" charset="0"/>
                </a:rPr>
                <a:t>25</a:t>
              </a:r>
              <a:endParaRPr lang="en-US" sz="1800" dirty="0">
                <a:latin typeface="Arial" panose="020B0604020202020204" pitchFamily="34" charset="0"/>
                <a:cs typeface="Arial" panose="020B0604020202020204" pitchFamily="34" charset="0"/>
              </a:endParaRPr>
            </a:p>
          </p:txBody>
        </p:sp>
        <p:sp>
          <p:nvSpPr>
            <p:cNvPr id="22" name="Content Placeholder 2">
              <a:extLst>
                <a:ext uri="{FF2B5EF4-FFF2-40B4-BE49-F238E27FC236}">
                  <a16:creationId xmlns:a16="http://schemas.microsoft.com/office/drawing/2014/main" id="{0A681984-A900-4324-8B39-ED0B8B7DE2D5}"/>
                </a:ext>
              </a:extLst>
            </p:cNvPr>
            <p:cNvSpPr txBox="1">
              <a:spLocks/>
            </p:cNvSpPr>
            <p:nvPr/>
          </p:nvSpPr>
          <p:spPr>
            <a:xfrm>
              <a:off x="628649" y="3398899"/>
              <a:ext cx="2637787" cy="757130"/>
            </a:xfrm>
            <a:prstGeom prst="rect">
              <a:avLst/>
            </a:prstGeom>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16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Clr>
                  <a:schemeClr val="tx1"/>
                </a:buClr>
                <a:buNone/>
              </a:pPr>
              <a:r>
                <a:rPr lang="en-US" sz="2400" dirty="0">
                  <a:solidFill>
                    <a:schemeClr val="bg1"/>
                  </a:solidFill>
                  <a:cs typeface="Arial" panose="020B0604020202020204" pitchFamily="34" charset="0"/>
                </a:rPr>
                <a:t>Clubs have launched projects</a:t>
              </a:r>
            </a:p>
          </p:txBody>
        </p:sp>
      </p:gr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89590C-2F9C-4BB9-9EB0-739FF05A6E0E}"/>
              </a:ext>
            </a:extLst>
          </p:cNvPr>
          <p:cNvSpPr>
            <a:spLocks noGrp="1"/>
          </p:cNvSpPr>
          <p:nvPr>
            <p:ph type="title"/>
          </p:nvPr>
        </p:nvSpPr>
        <p:spPr/>
        <p:txBody>
          <a:bodyPr/>
          <a:lstStyle/>
          <a:p>
            <a:pPr algn="ctr"/>
            <a:r>
              <a:rPr lang="en-US" sz="3600" b="1" dirty="0">
                <a:solidFill>
                  <a:schemeClr val="accent2">
                    <a:lumMod val="60000"/>
                    <a:lumOff val="40000"/>
                  </a:schemeClr>
                </a:solidFill>
              </a:rPr>
              <a:t>Rotary’s Initiative to End Human Slavery</a:t>
            </a:r>
          </a:p>
        </p:txBody>
      </p:sp>
      <p:sp>
        <p:nvSpPr>
          <p:cNvPr id="3" name="Content Placeholder 2">
            <a:extLst>
              <a:ext uri="{FF2B5EF4-FFF2-40B4-BE49-F238E27FC236}">
                <a16:creationId xmlns:a16="http://schemas.microsoft.com/office/drawing/2014/main" id="{7579EDDF-2B77-43DE-9362-2011A0B3773D}"/>
              </a:ext>
            </a:extLst>
          </p:cNvPr>
          <p:cNvSpPr>
            <a:spLocks noGrp="1"/>
          </p:cNvSpPr>
          <p:nvPr>
            <p:ph idx="1"/>
          </p:nvPr>
        </p:nvSpPr>
        <p:spPr>
          <a:xfrm>
            <a:off x="457200" y="1219200"/>
            <a:ext cx="8382000" cy="5181600"/>
          </a:xfrm>
        </p:spPr>
        <p:txBody>
          <a:bodyPr/>
          <a:lstStyle/>
          <a:p>
            <a:pPr marL="0" indent="0" algn="ctr">
              <a:buNone/>
            </a:pPr>
            <a:r>
              <a:rPr lang="en-US" sz="3200" b="1" dirty="0">
                <a:solidFill>
                  <a:srgbClr val="002060"/>
                </a:solidFill>
                <a:latin typeface="Calibri" panose="020F0502020204030204" pitchFamily="34" charset="0"/>
                <a:cs typeface="Calibri" panose="020F0502020204030204" pitchFamily="34" charset="0"/>
              </a:rPr>
              <a:t>Mission</a:t>
            </a:r>
          </a:p>
          <a:p>
            <a:pPr marL="0" indent="0" algn="ctr">
              <a:buNone/>
            </a:pPr>
            <a:r>
              <a:rPr lang="en-US" sz="3200" dirty="0">
                <a:solidFill>
                  <a:srgbClr val="002060"/>
                </a:solidFill>
                <a:latin typeface="Calibri" panose="020F0502020204030204" pitchFamily="34" charset="0"/>
                <a:cs typeface="Calibri" panose="020F0502020204030204" pitchFamily="34" charset="0"/>
              </a:rPr>
              <a:t>To end human trafficking in the communities covered by Districts 5950, 5960 and 5580 (Minnesota, North Dakota, Western Wisconsin and parts of Ontario).</a:t>
            </a:r>
          </a:p>
          <a:p>
            <a:pPr marL="0" indent="0" algn="ctr">
              <a:buNone/>
            </a:pPr>
            <a:endParaRPr lang="en-US" sz="1400" dirty="0">
              <a:solidFill>
                <a:srgbClr val="002060"/>
              </a:solidFill>
              <a:latin typeface="Calibri" panose="020F0502020204030204" pitchFamily="34" charset="0"/>
              <a:cs typeface="Calibri" panose="020F0502020204030204" pitchFamily="34" charset="0"/>
            </a:endParaRPr>
          </a:p>
          <a:p>
            <a:pPr marL="0" indent="0" algn="ctr">
              <a:buNone/>
            </a:pPr>
            <a:endParaRPr lang="en-US" sz="1400" dirty="0">
              <a:solidFill>
                <a:srgbClr val="002060"/>
              </a:solidFill>
              <a:latin typeface="Calibri" panose="020F0502020204030204" pitchFamily="34" charset="0"/>
              <a:cs typeface="Calibri" panose="020F0502020204030204" pitchFamily="34" charset="0"/>
            </a:endParaRPr>
          </a:p>
          <a:p>
            <a:pPr marL="400050" lvl="1" indent="0" algn="ctr">
              <a:buNone/>
            </a:pPr>
            <a:r>
              <a:rPr lang="en-US" sz="2800" dirty="0">
                <a:solidFill>
                  <a:srgbClr val="002060"/>
                </a:solidFill>
                <a:latin typeface="Calibri" panose="020F0502020204030204" pitchFamily="34" charset="0"/>
                <a:cs typeface="Calibri" panose="020F0502020204030204" pitchFamily="34" charset="0"/>
              </a:rPr>
              <a:t>Provide Rotary Clubs with information, resources and toolkits to engage their communities and support local organizations working to end trafficking.</a:t>
            </a:r>
          </a:p>
          <a:p>
            <a:pPr marL="400050" lvl="1" indent="0">
              <a:buNone/>
            </a:pPr>
            <a:endParaRPr lang="en-US" sz="2400" dirty="0">
              <a:solidFill>
                <a:srgbClr val="002060"/>
              </a:solidFill>
              <a:latin typeface="Calibri" panose="020F0502020204030204" pitchFamily="34" charset="0"/>
              <a:cs typeface="Calibri" panose="020F0502020204030204" pitchFamily="34" charset="0"/>
            </a:endParaRPr>
          </a:p>
          <a:p>
            <a:pPr marL="0" indent="0">
              <a:buNone/>
            </a:pPr>
            <a:endParaRPr lang="en-US" sz="2800" dirty="0">
              <a:solidFill>
                <a:srgbClr val="00206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61995291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itle 1">
            <a:extLst>
              <a:ext uri="{FF2B5EF4-FFF2-40B4-BE49-F238E27FC236}">
                <a16:creationId xmlns:a16="http://schemas.microsoft.com/office/drawing/2014/main" id="{3AAC9DA7-37F6-4534-B642-8AF505C426FF}"/>
              </a:ext>
            </a:extLst>
          </p:cNvPr>
          <p:cNvSpPr>
            <a:spLocks noGrp="1"/>
          </p:cNvSpPr>
          <p:nvPr>
            <p:ph type="title"/>
          </p:nvPr>
        </p:nvSpPr>
        <p:spPr bwMode="auto">
          <a:xfrm>
            <a:off x="381000" y="419100"/>
            <a:ext cx="8763000" cy="533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p>
            <a:pPr algn="ctr"/>
            <a:r>
              <a:rPr lang="en-US" altLang="en-US" sz="3600" b="1" dirty="0">
                <a:solidFill>
                  <a:schemeClr val="accent2">
                    <a:lumMod val="60000"/>
                    <a:lumOff val="40000"/>
                  </a:schemeClr>
                </a:solidFill>
                <a:latin typeface="Arial Narrow" panose="020B0606020202030204" pitchFamily="34" charset="0"/>
              </a:rPr>
              <a:t>Raise Awareness</a:t>
            </a:r>
          </a:p>
        </p:txBody>
      </p:sp>
      <p:sp>
        <p:nvSpPr>
          <p:cNvPr id="3" name="Content Placeholder 2">
            <a:extLst>
              <a:ext uri="{FF2B5EF4-FFF2-40B4-BE49-F238E27FC236}">
                <a16:creationId xmlns:a16="http://schemas.microsoft.com/office/drawing/2014/main" id="{202A63FE-E185-4CDB-A1C4-11F886DA183A}"/>
              </a:ext>
            </a:extLst>
          </p:cNvPr>
          <p:cNvSpPr>
            <a:spLocks noGrp="1"/>
          </p:cNvSpPr>
          <p:nvPr>
            <p:ph idx="1"/>
          </p:nvPr>
        </p:nvSpPr>
        <p:spPr bwMode="auto">
          <a:xfrm>
            <a:off x="666750" y="973520"/>
            <a:ext cx="8477250" cy="5884479"/>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457200" lvl="1" indent="-457200" eaLnBrk="1" hangingPunct="1">
              <a:spcBef>
                <a:spcPct val="0"/>
              </a:spcBef>
              <a:spcAft>
                <a:spcPts val="0"/>
              </a:spcAft>
              <a:buFont typeface="Wingdings" panose="05000000000000000000" pitchFamily="2" charset="2"/>
              <a:buChar char="§"/>
              <a:defRPr/>
            </a:pPr>
            <a:r>
              <a:rPr lang="en-US" altLang="en-US" sz="3200" b="1" dirty="0">
                <a:solidFill>
                  <a:schemeClr val="tx2"/>
                </a:solidFill>
                <a:latin typeface="+mn-lt"/>
              </a:rPr>
              <a:t>CLUB CHAMPION – Online training on October 3</a:t>
            </a:r>
            <a:r>
              <a:rPr lang="en-US" altLang="en-US" sz="3200" b="1" baseline="30000" dirty="0">
                <a:solidFill>
                  <a:schemeClr val="tx2"/>
                </a:solidFill>
                <a:latin typeface="+mn-lt"/>
              </a:rPr>
              <a:t>rd</a:t>
            </a:r>
            <a:r>
              <a:rPr lang="en-US" altLang="en-US" sz="3200" b="1" dirty="0">
                <a:solidFill>
                  <a:schemeClr val="tx2"/>
                </a:solidFill>
                <a:latin typeface="+mn-lt"/>
              </a:rPr>
              <a:t> from 9am to 11am</a:t>
            </a:r>
          </a:p>
          <a:p>
            <a:pPr marL="0" lvl="1" indent="0" eaLnBrk="1" hangingPunct="1">
              <a:spcBef>
                <a:spcPct val="0"/>
              </a:spcBef>
              <a:spcAft>
                <a:spcPts val="0"/>
              </a:spcAft>
              <a:buNone/>
              <a:defRPr/>
            </a:pPr>
            <a:endParaRPr lang="en-US" altLang="en-US" sz="2800" dirty="0">
              <a:solidFill>
                <a:schemeClr val="tx2"/>
              </a:solidFill>
              <a:latin typeface="+mn-lt"/>
            </a:endParaRPr>
          </a:p>
          <a:p>
            <a:pPr marL="457200" lvl="1" indent="-457200" eaLnBrk="1" hangingPunct="1">
              <a:spcBef>
                <a:spcPct val="0"/>
              </a:spcBef>
              <a:spcAft>
                <a:spcPts val="0"/>
              </a:spcAft>
              <a:buFont typeface="Wingdings" panose="05000000000000000000" pitchFamily="2" charset="2"/>
              <a:buChar char="§"/>
              <a:defRPr/>
            </a:pPr>
            <a:r>
              <a:rPr lang="en-US" altLang="en-US" sz="3200" dirty="0">
                <a:solidFill>
                  <a:schemeClr val="tx2"/>
                </a:solidFill>
                <a:latin typeface="+mn-lt"/>
              </a:rPr>
              <a:t>Sponsor speakers </a:t>
            </a:r>
          </a:p>
          <a:p>
            <a:pPr marL="0" lvl="1" indent="0" eaLnBrk="1" hangingPunct="1">
              <a:spcBef>
                <a:spcPct val="0"/>
              </a:spcBef>
              <a:spcAft>
                <a:spcPts val="0"/>
              </a:spcAft>
              <a:buNone/>
              <a:defRPr/>
            </a:pPr>
            <a:endParaRPr lang="en-US" altLang="en-US" sz="1600" dirty="0">
              <a:solidFill>
                <a:schemeClr val="tx2"/>
              </a:solidFill>
              <a:latin typeface="+mn-lt"/>
            </a:endParaRPr>
          </a:p>
          <a:p>
            <a:pPr eaLnBrk="1" hangingPunct="1">
              <a:spcBef>
                <a:spcPct val="0"/>
              </a:spcBef>
              <a:spcAft>
                <a:spcPts val="0"/>
              </a:spcAft>
              <a:buFont typeface="Wingdings" panose="05000000000000000000" pitchFamily="2" charset="2"/>
              <a:buChar char="§"/>
              <a:defRPr/>
            </a:pPr>
            <a:r>
              <a:rPr lang="en-US" altLang="en-US" dirty="0">
                <a:solidFill>
                  <a:srgbClr val="00246C"/>
                </a:solidFill>
                <a:latin typeface="+mn-lt"/>
                <a:cs typeface="Arial" panose="020B0604020202020204" pitchFamily="34" charset="0"/>
              </a:rPr>
              <a:t> </a:t>
            </a:r>
            <a:r>
              <a:rPr lang="en-US" altLang="en-US" sz="3200" dirty="0">
                <a:solidFill>
                  <a:srgbClr val="00246C"/>
                </a:solidFill>
                <a:latin typeface="+mn-lt"/>
                <a:cs typeface="Arial" panose="020B0604020202020204" pitchFamily="34" charset="0"/>
              </a:rPr>
              <a:t>Host an event to raise awareness</a:t>
            </a:r>
          </a:p>
          <a:p>
            <a:pPr marL="457200" lvl="1" indent="0" eaLnBrk="1" hangingPunct="1">
              <a:spcBef>
                <a:spcPct val="0"/>
              </a:spcBef>
              <a:spcAft>
                <a:spcPts val="0"/>
              </a:spcAft>
              <a:buNone/>
              <a:defRPr/>
            </a:pPr>
            <a:endParaRPr lang="en-US" altLang="en-US" sz="1600" dirty="0">
              <a:solidFill>
                <a:srgbClr val="00246C"/>
              </a:solidFill>
              <a:latin typeface="+mn-lt"/>
              <a:cs typeface="Arial" panose="020B0604020202020204" pitchFamily="34" charset="0"/>
            </a:endParaRPr>
          </a:p>
          <a:p>
            <a:pPr eaLnBrk="1" hangingPunct="1">
              <a:spcBef>
                <a:spcPct val="0"/>
              </a:spcBef>
              <a:spcAft>
                <a:spcPts val="0"/>
              </a:spcAft>
              <a:buFont typeface="Wingdings" panose="05000000000000000000" pitchFamily="2" charset="2"/>
              <a:buChar char="§"/>
              <a:defRPr/>
            </a:pPr>
            <a:r>
              <a:rPr lang="en-US" altLang="en-US" sz="3200" dirty="0">
                <a:solidFill>
                  <a:srgbClr val="00246C"/>
                </a:solidFill>
                <a:latin typeface="+mn-lt"/>
                <a:cs typeface="Arial" panose="020B0604020202020204" pitchFamily="34" charset="0"/>
              </a:rPr>
              <a:t>Post awareness posters in public places</a:t>
            </a:r>
          </a:p>
          <a:p>
            <a:pPr marL="457200" lvl="1" indent="0" eaLnBrk="1" hangingPunct="1">
              <a:spcBef>
                <a:spcPct val="0"/>
              </a:spcBef>
              <a:spcAft>
                <a:spcPts val="0"/>
              </a:spcAft>
              <a:buNone/>
              <a:defRPr/>
            </a:pPr>
            <a:endParaRPr lang="en-US" altLang="en-US" sz="1600" dirty="0">
              <a:solidFill>
                <a:srgbClr val="00246C"/>
              </a:solidFill>
              <a:latin typeface="+mn-lt"/>
              <a:cs typeface="Arial" panose="020B0604020202020204" pitchFamily="34" charset="0"/>
            </a:endParaRPr>
          </a:p>
          <a:p>
            <a:pPr eaLnBrk="1" hangingPunct="1">
              <a:spcBef>
                <a:spcPct val="0"/>
              </a:spcBef>
              <a:spcAft>
                <a:spcPts val="0"/>
              </a:spcAft>
              <a:buFont typeface="Wingdings" panose="05000000000000000000" pitchFamily="2" charset="2"/>
              <a:buChar char="§"/>
              <a:defRPr/>
            </a:pPr>
            <a:r>
              <a:rPr lang="en-US" altLang="en-US" sz="3200" dirty="0">
                <a:solidFill>
                  <a:srgbClr val="00246C"/>
                </a:solidFill>
                <a:latin typeface="+mn-lt"/>
                <a:cs typeface="Arial" panose="020B0604020202020204" pitchFamily="34" charset="0"/>
              </a:rPr>
              <a:t>Use the power of social media</a:t>
            </a:r>
          </a:p>
          <a:p>
            <a:pPr marL="457200" lvl="1" indent="0" eaLnBrk="1" hangingPunct="1">
              <a:spcBef>
                <a:spcPct val="0"/>
              </a:spcBef>
              <a:spcAft>
                <a:spcPts val="0"/>
              </a:spcAft>
              <a:buNone/>
              <a:defRPr/>
            </a:pPr>
            <a:endParaRPr lang="en-US" sz="1600" b="1" dirty="0">
              <a:solidFill>
                <a:schemeClr val="tx2"/>
              </a:solidFill>
              <a:latin typeface="+mn-lt"/>
            </a:endParaRPr>
          </a:p>
          <a:p>
            <a:pPr eaLnBrk="1" hangingPunct="1">
              <a:spcBef>
                <a:spcPct val="0"/>
              </a:spcBef>
              <a:spcAft>
                <a:spcPts val="0"/>
              </a:spcAft>
              <a:buFont typeface="Wingdings" panose="05000000000000000000" pitchFamily="2" charset="2"/>
              <a:buChar char="§"/>
              <a:defRPr/>
            </a:pPr>
            <a:r>
              <a:rPr lang="en-US" sz="3200" dirty="0">
                <a:solidFill>
                  <a:schemeClr val="tx2"/>
                </a:solidFill>
                <a:latin typeface="+mn-lt"/>
              </a:rPr>
              <a:t>Talk</a:t>
            </a:r>
            <a:r>
              <a:rPr lang="en-US" sz="3200" b="1" dirty="0">
                <a:solidFill>
                  <a:schemeClr val="tx2"/>
                </a:solidFill>
                <a:latin typeface="+mn-lt"/>
              </a:rPr>
              <a:t> </a:t>
            </a:r>
            <a:r>
              <a:rPr lang="en-US" sz="3200" dirty="0">
                <a:solidFill>
                  <a:schemeClr val="tx2"/>
                </a:solidFill>
                <a:latin typeface="+mn-lt"/>
              </a:rPr>
              <a:t>about the issue with friends, family and colleagues</a:t>
            </a:r>
          </a:p>
          <a:p>
            <a:pPr marL="0" indent="0" eaLnBrk="1" hangingPunct="1">
              <a:spcBef>
                <a:spcPct val="0"/>
              </a:spcBef>
              <a:spcAft>
                <a:spcPts val="0"/>
              </a:spcAft>
              <a:buNone/>
              <a:defRPr/>
            </a:pPr>
            <a:endParaRPr lang="en-US" sz="3200" dirty="0">
              <a:solidFill>
                <a:schemeClr val="tx2"/>
              </a:solidFill>
              <a:latin typeface="+mn-lt"/>
            </a:endParaRPr>
          </a:p>
          <a:p>
            <a:pPr eaLnBrk="1" hangingPunct="1">
              <a:spcBef>
                <a:spcPct val="0"/>
              </a:spcBef>
              <a:spcAft>
                <a:spcPts val="0"/>
              </a:spcAft>
              <a:buFont typeface="Wingdings" panose="05000000000000000000" pitchFamily="2" charset="2"/>
              <a:buChar char="§"/>
              <a:defRPr/>
            </a:pPr>
            <a:endParaRPr lang="en-US" sz="3200" dirty="0">
              <a:solidFill>
                <a:schemeClr val="tx2"/>
              </a:solidFill>
              <a:latin typeface="+mn-lt"/>
            </a:endParaRPr>
          </a:p>
          <a:p>
            <a:pPr marL="457200" lvl="1" indent="0" eaLnBrk="1" hangingPunct="1">
              <a:spcBef>
                <a:spcPct val="0"/>
              </a:spcBef>
              <a:spcAft>
                <a:spcPts val="0"/>
              </a:spcAft>
              <a:buNone/>
              <a:defRPr/>
            </a:pPr>
            <a:endParaRPr lang="en-US" altLang="en-US" sz="2400" dirty="0">
              <a:solidFill>
                <a:srgbClr val="00246C"/>
              </a:solidFill>
              <a:latin typeface="+mn-lt"/>
              <a:cs typeface="Arial" panose="020B0604020202020204" pitchFamily="34" charset="0"/>
            </a:endParaRPr>
          </a:p>
          <a:p>
            <a:pPr marL="457200" lvl="1" indent="0" eaLnBrk="1" hangingPunct="1">
              <a:spcBef>
                <a:spcPct val="0"/>
              </a:spcBef>
              <a:spcAft>
                <a:spcPts val="0"/>
              </a:spcAft>
              <a:buNone/>
              <a:defRPr/>
            </a:pPr>
            <a:endParaRPr lang="en-US" altLang="en-US" sz="2400" dirty="0">
              <a:solidFill>
                <a:srgbClr val="00246C"/>
              </a:solidFill>
              <a:latin typeface="+mn-lt"/>
              <a:cs typeface="Arial" panose="020B0604020202020204" pitchFamily="34" charset="0"/>
            </a:endParaRPr>
          </a:p>
          <a:p>
            <a:pPr marL="0" indent="0" eaLnBrk="1" hangingPunct="1">
              <a:spcBef>
                <a:spcPct val="0"/>
              </a:spcBef>
              <a:spcAft>
                <a:spcPts val="0"/>
              </a:spcAft>
              <a:buNone/>
              <a:defRPr/>
            </a:pPr>
            <a:endParaRPr lang="en-US" altLang="en-US" sz="1800" b="1" dirty="0">
              <a:solidFill>
                <a:srgbClr val="00246C"/>
              </a:solidFill>
              <a:latin typeface="+mn-lt"/>
              <a:cs typeface="Arial" panose="020B0604020202020204" pitchFamily="34" charset="0"/>
            </a:endParaRPr>
          </a:p>
          <a:p>
            <a:pPr eaLnBrk="1" hangingPunct="1">
              <a:spcBef>
                <a:spcPct val="0"/>
              </a:spcBef>
              <a:spcAft>
                <a:spcPts val="0"/>
              </a:spcAft>
              <a:buFont typeface="Wingdings" panose="05000000000000000000" pitchFamily="2" charset="2"/>
              <a:buChar char="§"/>
              <a:defRPr/>
            </a:pPr>
            <a:r>
              <a:rPr lang="en-US" altLang="en-US" sz="3200" dirty="0">
                <a:solidFill>
                  <a:srgbClr val="00246C"/>
                </a:solidFill>
                <a:latin typeface="+mn-lt"/>
                <a:cs typeface="Arial" panose="020B0604020202020204" pitchFamily="34" charset="0"/>
              </a:rPr>
              <a:t> </a:t>
            </a:r>
          </a:p>
          <a:p>
            <a:pPr marL="0" indent="0" eaLnBrk="1" hangingPunct="1">
              <a:spcBef>
                <a:spcPct val="0"/>
              </a:spcBef>
              <a:spcAft>
                <a:spcPts val="0"/>
              </a:spcAft>
              <a:buNone/>
              <a:defRPr/>
            </a:pPr>
            <a:endParaRPr lang="en-US" altLang="en-US" sz="2800" b="1" dirty="0">
              <a:solidFill>
                <a:srgbClr val="00246C"/>
              </a:solidFill>
              <a:latin typeface="Arial" panose="020B0604020202020204" pitchFamily="34" charset="0"/>
              <a:cs typeface="Arial" panose="020B0604020202020204" pitchFamily="34" charset="0"/>
            </a:endParaRPr>
          </a:p>
          <a:p>
            <a:pPr eaLnBrk="1" hangingPunct="1">
              <a:spcBef>
                <a:spcPct val="0"/>
              </a:spcBef>
              <a:spcAft>
                <a:spcPts val="0"/>
              </a:spcAft>
              <a:buFont typeface="Wingdings" panose="05000000000000000000" pitchFamily="2" charset="2"/>
              <a:buChar char="§"/>
              <a:defRPr/>
            </a:pPr>
            <a:endParaRPr lang="en-US" altLang="en-US" sz="2800" b="1" dirty="0">
              <a:solidFill>
                <a:srgbClr val="00246C"/>
              </a:solidFill>
              <a:latin typeface="Arial" panose="020B0604020202020204" pitchFamily="34" charset="0"/>
              <a:cs typeface="Arial" panose="020B0604020202020204" pitchFamily="34" charset="0"/>
            </a:endParaRPr>
          </a:p>
          <a:p>
            <a:pPr eaLnBrk="1" hangingPunct="1">
              <a:spcBef>
                <a:spcPct val="0"/>
              </a:spcBef>
              <a:spcAft>
                <a:spcPts val="0"/>
              </a:spcAft>
              <a:buFont typeface="Wingdings" panose="05000000000000000000" pitchFamily="2" charset="2"/>
              <a:buChar char="§"/>
              <a:defRPr/>
            </a:pPr>
            <a:endParaRPr lang="en-US" altLang="en-US" sz="2800" b="1" dirty="0">
              <a:solidFill>
                <a:srgbClr val="00246C"/>
              </a:solidFill>
              <a:latin typeface="Arial" panose="020B0604020202020204" pitchFamily="34" charset="0"/>
              <a:cs typeface="Arial" panose="020B0604020202020204" pitchFamily="34" charset="0"/>
            </a:endParaRPr>
          </a:p>
          <a:p>
            <a:pPr marL="457200" lvl="1" indent="0" eaLnBrk="1" hangingPunct="1">
              <a:spcBef>
                <a:spcPct val="0"/>
              </a:spcBef>
              <a:buFont typeface="Arial" panose="020B0604020202020204" pitchFamily="34" charset="0"/>
              <a:buNone/>
              <a:defRPr/>
            </a:pPr>
            <a:endParaRPr lang="en-US" altLang="en-US" sz="2200" dirty="0">
              <a:solidFill>
                <a:schemeClr val="tx2"/>
              </a:solidFill>
              <a:latin typeface="Georgia" panose="02040502050405020303" pitchFamily="18" charset="0"/>
            </a:endParaRPr>
          </a:p>
          <a:p>
            <a:pPr marL="457200" lvl="1" indent="0" eaLnBrk="1" hangingPunct="1">
              <a:spcBef>
                <a:spcPct val="0"/>
              </a:spcBef>
              <a:buFont typeface="Arial" panose="020B0604020202020204" pitchFamily="34" charset="0"/>
              <a:buNone/>
              <a:defRPr/>
            </a:pPr>
            <a:endParaRPr lang="en-US" altLang="en-US" sz="2800" dirty="0">
              <a:solidFill>
                <a:schemeClr val="tx2"/>
              </a:solidFill>
              <a:latin typeface="Georgia" panose="02040502050405020303" pitchFamily="18" charset="0"/>
            </a:endParaRPr>
          </a:p>
          <a:p>
            <a:pPr>
              <a:defRPr/>
            </a:pPr>
            <a:endParaRPr lang="en-US" altLang="en-US" dirty="0">
              <a:latin typeface="Georgia" panose="02040502050405020303" pitchFamily="18" charset="0"/>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323A6B-1C51-4544-A1E6-8DB051251CCF}"/>
              </a:ext>
            </a:extLst>
          </p:cNvPr>
          <p:cNvSpPr>
            <a:spLocks noGrp="1"/>
          </p:cNvSpPr>
          <p:nvPr>
            <p:ph type="title"/>
          </p:nvPr>
        </p:nvSpPr>
        <p:spPr/>
        <p:txBody>
          <a:bodyPr/>
          <a:lstStyle/>
          <a:p>
            <a:endParaRPr lang="en-US"/>
          </a:p>
        </p:txBody>
      </p:sp>
      <p:pic>
        <p:nvPicPr>
          <p:cNvPr id="4" name="Content Placeholder 3">
            <a:extLst>
              <a:ext uri="{FF2B5EF4-FFF2-40B4-BE49-F238E27FC236}">
                <a16:creationId xmlns:a16="http://schemas.microsoft.com/office/drawing/2014/main" id="{99FE26EF-8E0E-4970-99AC-E21C62EA0615}"/>
              </a:ext>
            </a:extLst>
          </p:cNvPr>
          <p:cNvPicPr>
            <a:picLocks noGrp="1" noChangeAspect="1"/>
          </p:cNvPicPr>
          <p:nvPr>
            <p:ph idx="1"/>
          </p:nvPr>
        </p:nvPicPr>
        <p:blipFill>
          <a:blip r:embed="rId2"/>
          <a:stretch>
            <a:fillRect/>
          </a:stretch>
        </p:blipFill>
        <p:spPr>
          <a:xfrm>
            <a:off x="-20782" y="64770"/>
            <a:ext cx="9258300" cy="1851660"/>
          </a:xfrm>
          <a:prstGeom prst="rect">
            <a:avLst/>
          </a:prstGeom>
        </p:spPr>
      </p:pic>
      <p:pic>
        <p:nvPicPr>
          <p:cNvPr id="5" name="Picture 4">
            <a:extLst>
              <a:ext uri="{FF2B5EF4-FFF2-40B4-BE49-F238E27FC236}">
                <a16:creationId xmlns:a16="http://schemas.microsoft.com/office/drawing/2014/main" id="{DEB0C3DB-B235-46EE-BF8F-59C0E15EA5EB}"/>
              </a:ext>
            </a:extLst>
          </p:cNvPr>
          <p:cNvPicPr>
            <a:picLocks noChangeAspect="1"/>
          </p:cNvPicPr>
          <p:nvPr/>
        </p:nvPicPr>
        <p:blipFill>
          <a:blip r:embed="rId3"/>
          <a:stretch>
            <a:fillRect/>
          </a:stretch>
        </p:blipFill>
        <p:spPr>
          <a:xfrm>
            <a:off x="2724752" y="2425863"/>
            <a:ext cx="3694496" cy="3974937"/>
          </a:xfrm>
          <a:prstGeom prst="rect">
            <a:avLst/>
          </a:prstGeom>
        </p:spPr>
      </p:pic>
    </p:spTree>
    <p:extLst>
      <p:ext uri="{BB962C8B-B14F-4D97-AF65-F5344CB8AC3E}">
        <p14:creationId xmlns:p14="http://schemas.microsoft.com/office/powerpoint/2010/main" val="412900512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descr="A screenshot of a cell phone&#10;&#10;Description automatically generated">
            <a:extLst>
              <a:ext uri="{FF2B5EF4-FFF2-40B4-BE49-F238E27FC236}">
                <a16:creationId xmlns:a16="http://schemas.microsoft.com/office/drawing/2014/main" id="{EDBD16DE-A048-4CFA-B0AB-E2A0D5443299}"/>
              </a:ext>
            </a:extLst>
          </p:cNvPr>
          <p:cNvPicPr>
            <a:picLocks noGrp="1" noChangeAspect="1"/>
          </p:cNvPicPr>
          <p:nvPr>
            <p:ph idx="1"/>
          </p:nvPr>
        </p:nvPicPr>
        <p:blipFill>
          <a:blip r:embed="rId2"/>
          <a:stretch>
            <a:fillRect/>
          </a:stretch>
        </p:blipFill>
        <p:spPr>
          <a:xfrm>
            <a:off x="871987" y="158041"/>
            <a:ext cx="7400025" cy="6541918"/>
          </a:xfrm>
        </p:spPr>
      </p:pic>
    </p:spTree>
    <p:extLst>
      <p:ext uri="{BB962C8B-B14F-4D97-AF65-F5344CB8AC3E}">
        <p14:creationId xmlns:p14="http://schemas.microsoft.com/office/powerpoint/2010/main" val="314968963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Title 1">
            <a:extLst>
              <a:ext uri="{FF2B5EF4-FFF2-40B4-BE49-F238E27FC236}">
                <a16:creationId xmlns:a16="http://schemas.microsoft.com/office/drawing/2014/main" id="{D5731314-6DF4-4ECE-AF58-10F948897458}"/>
              </a:ext>
            </a:extLst>
          </p:cNvPr>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p>
            <a:pPr algn="ctr"/>
            <a:r>
              <a:rPr lang="en-US" altLang="en-US" sz="4000" dirty="0">
                <a:solidFill>
                  <a:schemeClr val="accent2">
                    <a:lumMod val="60000"/>
                    <a:lumOff val="40000"/>
                  </a:schemeClr>
                </a:solidFill>
                <a:latin typeface="Arial Narrow" panose="020B0606020202030204" pitchFamily="34" charset="0"/>
              </a:rPr>
              <a:t> </a:t>
            </a:r>
            <a:r>
              <a:rPr lang="en-US" altLang="en-US" sz="3600" b="1" dirty="0">
                <a:solidFill>
                  <a:schemeClr val="accent2">
                    <a:lumMod val="60000"/>
                    <a:lumOff val="40000"/>
                  </a:schemeClr>
                </a:solidFill>
                <a:latin typeface="Arial Narrow" panose="020B0606020202030204" pitchFamily="34" charset="0"/>
              </a:rPr>
              <a:t>Educate Children, Parents, Teachers</a:t>
            </a:r>
          </a:p>
        </p:txBody>
      </p:sp>
      <p:sp>
        <p:nvSpPr>
          <p:cNvPr id="47107" name="Content Placeholder 2">
            <a:extLst>
              <a:ext uri="{FF2B5EF4-FFF2-40B4-BE49-F238E27FC236}">
                <a16:creationId xmlns:a16="http://schemas.microsoft.com/office/drawing/2014/main" id="{6DE0C313-AD21-461D-8F47-040215FA53B3}"/>
              </a:ext>
            </a:extLst>
          </p:cNvPr>
          <p:cNvSpPr>
            <a:spLocks noGrp="1"/>
          </p:cNvSpPr>
          <p:nvPr>
            <p:ph idx="1"/>
          </p:nvPr>
        </p:nvSpPr>
        <p:spPr bwMode="auto">
          <a:xfrm>
            <a:off x="838200" y="1219200"/>
            <a:ext cx="8077200" cy="601980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57150" indent="0" eaLnBrk="1" hangingPunct="1">
              <a:spcBef>
                <a:spcPct val="0"/>
              </a:spcBef>
              <a:spcAft>
                <a:spcPts val="0"/>
              </a:spcAft>
              <a:buNone/>
              <a:defRPr/>
            </a:pPr>
            <a:endParaRPr lang="en-US" altLang="en-US" sz="1600" dirty="0">
              <a:solidFill>
                <a:schemeClr val="tx2"/>
              </a:solidFill>
              <a:latin typeface="+mn-lt"/>
            </a:endParaRPr>
          </a:p>
          <a:p>
            <a:pPr marL="514350" indent="-457200" eaLnBrk="1" hangingPunct="1">
              <a:spcBef>
                <a:spcPct val="0"/>
              </a:spcBef>
              <a:spcAft>
                <a:spcPts val="0"/>
              </a:spcAft>
              <a:buFont typeface="Wingdings" panose="05000000000000000000" pitchFamily="2" charset="2"/>
              <a:buChar char="§"/>
              <a:defRPr/>
            </a:pPr>
            <a:r>
              <a:rPr lang="en-US" altLang="en-US" sz="3200" dirty="0">
                <a:solidFill>
                  <a:schemeClr val="tx2"/>
                </a:solidFill>
                <a:latin typeface="+mn-lt"/>
              </a:rPr>
              <a:t>Encourage your schools to bring Human Trafficking and assault prevention curriculum for students, parents &amp; teachers</a:t>
            </a:r>
          </a:p>
          <a:p>
            <a:pPr marL="57150" indent="0" eaLnBrk="1" hangingPunct="1">
              <a:spcBef>
                <a:spcPct val="0"/>
              </a:spcBef>
              <a:spcAft>
                <a:spcPts val="0"/>
              </a:spcAft>
              <a:buNone/>
              <a:defRPr/>
            </a:pPr>
            <a:endParaRPr lang="en-US" altLang="en-US" sz="1000" dirty="0">
              <a:solidFill>
                <a:schemeClr val="tx2"/>
              </a:solidFill>
              <a:latin typeface="+mn-lt"/>
            </a:endParaRPr>
          </a:p>
          <a:p>
            <a:pPr marL="857250" lvl="1" indent="-342900" eaLnBrk="1" hangingPunct="1">
              <a:spcBef>
                <a:spcPct val="0"/>
              </a:spcBef>
              <a:spcAft>
                <a:spcPts val="0"/>
              </a:spcAft>
              <a:buFont typeface="Courier New" panose="02070309020205020404" pitchFamily="49" charset="0"/>
              <a:buChar char="o"/>
              <a:defRPr/>
            </a:pPr>
            <a:r>
              <a:rPr lang="en-US" altLang="en-US" sz="2800" dirty="0">
                <a:solidFill>
                  <a:schemeClr val="tx2"/>
                </a:solidFill>
                <a:latin typeface="+mn-lt"/>
              </a:rPr>
              <a:t>Super Hero Kids, Not ME</a:t>
            </a:r>
          </a:p>
          <a:p>
            <a:pPr marL="857250" lvl="1" indent="-342900" eaLnBrk="1" hangingPunct="1">
              <a:spcBef>
                <a:spcPct val="0"/>
              </a:spcBef>
              <a:spcAft>
                <a:spcPts val="0"/>
              </a:spcAft>
              <a:buFont typeface="Courier New" panose="02070309020205020404" pitchFamily="49" charset="0"/>
              <a:buChar char="o"/>
              <a:defRPr/>
            </a:pPr>
            <a:r>
              <a:rPr lang="en-US" altLang="en-US" sz="2800" dirty="0">
                <a:solidFill>
                  <a:schemeClr val="tx2"/>
                </a:solidFill>
                <a:latin typeface="+mn-lt"/>
              </a:rPr>
              <a:t>A.C.T. United</a:t>
            </a:r>
          </a:p>
          <a:p>
            <a:pPr marL="857250" lvl="1" indent="-342900" eaLnBrk="1" hangingPunct="1">
              <a:spcBef>
                <a:spcPct val="0"/>
              </a:spcBef>
              <a:spcAft>
                <a:spcPts val="0"/>
              </a:spcAft>
              <a:buFont typeface="Courier New" panose="02070309020205020404" pitchFamily="49" charset="0"/>
              <a:buChar char="o"/>
              <a:defRPr/>
            </a:pPr>
            <a:r>
              <a:rPr lang="en-US" altLang="en-US" sz="2800" dirty="0">
                <a:solidFill>
                  <a:schemeClr val="tx2"/>
                </a:solidFill>
                <a:latin typeface="+mn-lt"/>
              </a:rPr>
              <a:t>I am Little Red </a:t>
            </a:r>
          </a:p>
          <a:p>
            <a:pPr marL="857250" lvl="1" indent="-342900" eaLnBrk="1" hangingPunct="1">
              <a:spcBef>
                <a:spcPct val="0"/>
              </a:spcBef>
              <a:spcAft>
                <a:spcPts val="0"/>
              </a:spcAft>
              <a:buFont typeface="Courier New" panose="02070309020205020404" pitchFamily="49" charset="0"/>
              <a:buChar char="o"/>
              <a:defRPr/>
            </a:pPr>
            <a:r>
              <a:rPr lang="en-US" altLang="en-US" sz="2800" i="1" dirty="0">
                <a:solidFill>
                  <a:schemeClr val="tx2"/>
                </a:solidFill>
                <a:latin typeface="+mn-lt"/>
              </a:rPr>
              <a:t>Chosen – </a:t>
            </a:r>
            <a:r>
              <a:rPr lang="en-US" altLang="en-US" sz="2800" dirty="0">
                <a:solidFill>
                  <a:schemeClr val="tx2"/>
                </a:solidFill>
                <a:latin typeface="+mn-lt"/>
              </a:rPr>
              <a:t>Shared Hope International </a:t>
            </a:r>
          </a:p>
          <a:p>
            <a:pPr marL="857250" lvl="1" indent="-342900" eaLnBrk="1" hangingPunct="1">
              <a:spcBef>
                <a:spcPct val="0"/>
              </a:spcBef>
              <a:spcAft>
                <a:spcPts val="0"/>
              </a:spcAft>
              <a:buFont typeface="Courier New" panose="02070309020205020404" pitchFamily="49" charset="0"/>
              <a:buChar char="o"/>
              <a:defRPr/>
            </a:pPr>
            <a:r>
              <a:rPr lang="en-US" altLang="en-US" sz="2800" dirty="0">
                <a:solidFill>
                  <a:schemeClr val="tx2"/>
                </a:solidFill>
                <a:latin typeface="+mn-lt"/>
              </a:rPr>
              <a:t>Not a #Number – Love 146</a:t>
            </a:r>
          </a:p>
          <a:p>
            <a:pPr marL="857250" lvl="1" indent="-342900" eaLnBrk="1" hangingPunct="1">
              <a:spcBef>
                <a:spcPct val="0"/>
              </a:spcBef>
              <a:spcAft>
                <a:spcPts val="0"/>
              </a:spcAft>
              <a:buFont typeface="Courier New" panose="02070309020205020404" pitchFamily="49" charset="0"/>
              <a:buChar char="o"/>
              <a:defRPr/>
            </a:pPr>
            <a:r>
              <a:rPr lang="en-US" altLang="en-US" sz="2800" dirty="0">
                <a:solidFill>
                  <a:schemeClr val="tx2"/>
                </a:solidFill>
                <a:latin typeface="+mn-lt"/>
              </a:rPr>
              <a:t>Netsmartz.org </a:t>
            </a:r>
          </a:p>
          <a:p>
            <a:pPr marL="57150" indent="0" eaLnBrk="1" hangingPunct="1">
              <a:spcBef>
                <a:spcPct val="0"/>
              </a:spcBef>
              <a:spcAft>
                <a:spcPts val="0"/>
              </a:spcAft>
              <a:buNone/>
              <a:defRPr/>
            </a:pPr>
            <a:endParaRPr lang="en-US" altLang="en-US" sz="2800" dirty="0">
              <a:solidFill>
                <a:schemeClr val="tx2"/>
              </a:solidFill>
              <a:latin typeface="+mn-lt"/>
            </a:endParaRPr>
          </a:p>
          <a:p>
            <a:pPr marL="57150" indent="0" eaLnBrk="1" hangingPunct="1">
              <a:spcBef>
                <a:spcPct val="0"/>
              </a:spcBef>
              <a:spcAft>
                <a:spcPts val="0"/>
              </a:spcAft>
              <a:buNone/>
              <a:defRPr/>
            </a:pPr>
            <a:endParaRPr lang="en-US" altLang="en-US" sz="2800" dirty="0">
              <a:solidFill>
                <a:schemeClr val="tx2"/>
              </a:solidFill>
              <a:latin typeface="+mn-lt"/>
            </a:endParaRPr>
          </a:p>
          <a:p>
            <a:pPr marL="457200" lvl="1" indent="0" eaLnBrk="1" hangingPunct="1">
              <a:spcBef>
                <a:spcPct val="0"/>
              </a:spcBef>
              <a:spcAft>
                <a:spcPts val="0"/>
              </a:spcAft>
              <a:buNone/>
              <a:defRPr/>
            </a:pPr>
            <a:endParaRPr lang="en-US" altLang="en-US" sz="1000" dirty="0">
              <a:solidFill>
                <a:schemeClr val="tx2">
                  <a:lumMod val="60000"/>
                  <a:lumOff val="40000"/>
                </a:schemeClr>
              </a:solidFill>
              <a:latin typeface="+mn-lt"/>
            </a:endParaRPr>
          </a:p>
          <a:p>
            <a:pPr lvl="1" eaLnBrk="1" hangingPunct="1">
              <a:spcBef>
                <a:spcPct val="0"/>
              </a:spcBef>
              <a:spcAft>
                <a:spcPts val="0"/>
              </a:spcAft>
              <a:buFont typeface="Wingdings" panose="05000000000000000000" pitchFamily="2" charset="2"/>
              <a:buChar char="ü"/>
              <a:defRPr/>
            </a:pPr>
            <a:endParaRPr lang="en-US" altLang="en-US" sz="600" dirty="0">
              <a:solidFill>
                <a:schemeClr val="tx2">
                  <a:lumMod val="60000"/>
                  <a:lumOff val="40000"/>
                </a:schemeClr>
              </a:solidFill>
              <a:latin typeface="+mn-lt"/>
            </a:endParaRPr>
          </a:p>
          <a:p>
            <a:pPr lvl="1" eaLnBrk="1" hangingPunct="1">
              <a:spcBef>
                <a:spcPct val="0"/>
              </a:spcBef>
              <a:spcAft>
                <a:spcPts val="0"/>
              </a:spcAft>
              <a:buFont typeface="Wingdings" panose="05000000000000000000" pitchFamily="2" charset="2"/>
              <a:buChar char="ü"/>
              <a:defRPr/>
            </a:pPr>
            <a:endParaRPr lang="en-US" altLang="en-US" sz="1000" dirty="0">
              <a:solidFill>
                <a:schemeClr val="tx2">
                  <a:lumMod val="60000"/>
                  <a:lumOff val="40000"/>
                </a:schemeClr>
              </a:solidFill>
              <a:latin typeface="+mn-lt"/>
            </a:endParaRPr>
          </a:p>
          <a:p>
            <a:pPr lvl="1" eaLnBrk="1" hangingPunct="1">
              <a:spcBef>
                <a:spcPct val="0"/>
              </a:spcBef>
              <a:spcAft>
                <a:spcPts val="0"/>
              </a:spcAft>
              <a:buFont typeface="Wingdings" panose="05000000000000000000" pitchFamily="2" charset="2"/>
              <a:buChar char="ü"/>
              <a:defRPr/>
            </a:pPr>
            <a:endParaRPr lang="en-US" altLang="en-US" sz="600" dirty="0">
              <a:solidFill>
                <a:schemeClr val="tx2">
                  <a:lumMod val="60000"/>
                  <a:lumOff val="40000"/>
                </a:schemeClr>
              </a:solidFill>
              <a:latin typeface="+mn-lt"/>
            </a:endParaRPr>
          </a:p>
          <a:p>
            <a:pPr marL="57150" indent="0" eaLnBrk="1" hangingPunct="1">
              <a:spcBef>
                <a:spcPct val="0"/>
              </a:spcBef>
              <a:spcAft>
                <a:spcPts val="1200"/>
              </a:spcAft>
              <a:buFont typeface="Arial" panose="020B0604020202020204" pitchFamily="34" charset="0"/>
              <a:buNone/>
              <a:defRPr/>
            </a:pPr>
            <a:br>
              <a:rPr lang="en-US" altLang="en-US" sz="3200" dirty="0">
                <a:solidFill>
                  <a:schemeClr val="tx2"/>
                </a:solidFill>
                <a:latin typeface="Georgia" panose="02040502050405020303" pitchFamily="18" charset="0"/>
              </a:rPr>
            </a:br>
            <a:endParaRPr lang="en-US" altLang="en-US" sz="3200" dirty="0">
              <a:solidFill>
                <a:schemeClr val="tx2"/>
              </a:solidFill>
              <a:latin typeface="Georgia" panose="02040502050405020303" pitchFamily="18" charset="0"/>
            </a:endParaRPr>
          </a:p>
          <a:p>
            <a:pPr marL="57150" indent="0">
              <a:buNone/>
              <a:defRPr/>
            </a:pPr>
            <a:endParaRPr lang="en-US" altLang="en-US" dirty="0">
              <a:latin typeface="Georgia" panose="02040502050405020303" pitchFamily="18" charset="0"/>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421DAC1-DAC0-48C2-9A06-22DD7BB90F38}"/>
              </a:ext>
            </a:extLst>
          </p:cNvPr>
          <p:cNvPicPr>
            <a:picLocks noChangeAspect="1"/>
          </p:cNvPicPr>
          <p:nvPr/>
        </p:nvPicPr>
        <p:blipFill>
          <a:blip r:embed="rId3"/>
          <a:stretch>
            <a:fillRect/>
          </a:stretch>
        </p:blipFill>
        <p:spPr>
          <a:xfrm>
            <a:off x="0" y="-669188"/>
            <a:ext cx="9361398" cy="7527188"/>
          </a:xfrm>
          <a:prstGeom prst="rect">
            <a:avLst/>
          </a:prstGeom>
          <a:ln>
            <a:noFill/>
          </a:ln>
        </p:spPr>
      </p:pic>
      <p:sp>
        <p:nvSpPr>
          <p:cNvPr id="5" name="Rectangle 4">
            <a:extLst>
              <a:ext uri="{FF2B5EF4-FFF2-40B4-BE49-F238E27FC236}">
                <a16:creationId xmlns:a16="http://schemas.microsoft.com/office/drawing/2014/main" id="{A9E1B29E-0283-40A7-9EBF-422CD004FC07}"/>
              </a:ext>
            </a:extLst>
          </p:cNvPr>
          <p:cNvSpPr/>
          <p:nvPr/>
        </p:nvSpPr>
        <p:spPr>
          <a:xfrm>
            <a:off x="5105400" y="2209800"/>
            <a:ext cx="4038600" cy="4330720"/>
          </a:xfrm>
          <a:prstGeom prst="rect">
            <a:avLst/>
          </a:prstGeom>
          <a:solidFill>
            <a:srgbClr val="08080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B31B3454-2507-4B66-9AB5-E31ED52FB3D0}"/>
              </a:ext>
            </a:extLst>
          </p:cNvPr>
          <p:cNvSpPr txBox="1"/>
          <p:nvPr/>
        </p:nvSpPr>
        <p:spPr>
          <a:xfrm>
            <a:off x="5105400" y="2590800"/>
            <a:ext cx="3810000" cy="3416320"/>
          </a:xfrm>
          <a:prstGeom prst="rect">
            <a:avLst/>
          </a:prstGeom>
          <a:noFill/>
        </p:spPr>
        <p:txBody>
          <a:bodyPr wrap="square" rtlCol="0">
            <a:spAutoFit/>
          </a:bodyPr>
          <a:lstStyle/>
          <a:p>
            <a:pPr algn="ctr"/>
            <a:r>
              <a:rPr lang="en-US" sz="3600" dirty="0">
                <a:solidFill>
                  <a:schemeClr val="bg1"/>
                </a:solidFill>
              </a:rPr>
              <a:t>The exploitation or sale of a person into commercial sexual </a:t>
            </a:r>
            <a:r>
              <a:rPr lang="en-US" sz="3600" dirty="0" err="1">
                <a:solidFill>
                  <a:schemeClr val="bg1"/>
                </a:solidFill>
              </a:rPr>
              <a:t>sevitude</a:t>
            </a:r>
            <a:r>
              <a:rPr lang="en-US" sz="3600" dirty="0">
                <a:solidFill>
                  <a:schemeClr val="bg1"/>
                </a:solidFill>
              </a:rPr>
              <a:t> or forced labor.</a:t>
            </a:r>
          </a:p>
        </p:txBody>
      </p:sp>
    </p:spTree>
    <p:extLst>
      <p:ext uri="{BB962C8B-B14F-4D97-AF65-F5344CB8AC3E}">
        <p14:creationId xmlns:p14="http://schemas.microsoft.com/office/powerpoint/2010/main" val="76591965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48FBB0-AD4D-49FA-A23F-E2D4E6BBCD22}"/>
              </a:ext>
            </a:extLst>
          </p:cNvPr>
          <p:cNvSpPr>
            <a:spLocks noGrp="1"/>
          </p:cNvSpPr>
          <p:nvPr>
            <p:ph type="title"/>
          </p:nvPr>
        </p:nvSpPr>
        <p:spPr>
          <a:xfrm>
            <a:off x="190500" y="609600"/>
            <a:ext cx="8763000" cy="533400"/>
          </a:xfrm>
        </p:spPr>
        <p:txBody>
          <a:bodyPr/>
          <a:lstStyle/>
          <a:p>
            <a:pPr algn="ctr"/>
            <a:r>
              <a:rPr lang="en-US" sz="3600" b="1" dirty="0">
                <a:solidFill>
                  <a:schemeClr val="accent2">
                    <a:lumMod val="60000"/>
                    <a:lumOff val="40000"/>
                  </a:schemeClr>
                </a:solidFill>
              </a:rPr>
              <a:t>Stop the Demand</a:t>
            </a:r>
            <a:br>
              <a:rPr lang="en-US" dirty="0"/>
            </a:br>
            <a:endParaRPr lang="en-US" dirty="0"/>
          </a:p>
        </p:txBody>
      </p:sp>
      <p:sp>
        <p:nvSpPr>
          <p:cNvPr id="3" name="Content Placeholder 2">
            <a:extLst>
              <a:ext uri="{FF2B5EF4-FFF2-40B4-BE49-F238E27FC236}">
                <a16:creationId xmlns:a16="http://schemas.microsoft.com/office/drawing/2014/main" id="{22BE2DB8-E870-422D-AF89-9F5E2DD89685}"/>
              </a:ext>
            </a:extLst>
          </p:cNvPr>
          <p:cNvSpPr>
            <a:spLocks noGrp="1"/>
          </p:cNvSpPr>
          <p:nvPr>
            <p:ph idx="1"/>
          </p:nvPr>
        </p:nvSpPr>
        <p:spPr>
          <a:xfrm>
            <a:off x="838200" y="1079500"/>
            <a:ext cx="7772400" cy="5181600"/>
          </a:xfrm>
        </p:spPr>
        <p:txBody>
          <a:bodyPr/>
          <a:lstStyle/>
          <a:p>
            <a:pPr marL="0" indent="0">
              <a:buNone/>
            </a:pPr>
            <a:endParaRPr lang="en-US" sz="1200" dirty="0">
              <a:latin typeface="+mn-lt"/>
            </a:endParaRPr>
          </a:p>
          <a:p>
            <a:pPr>
              <a:buFont typeface="Wingdings" panose="05000000000000000000" pitchFamily="2" charset="2"/>
              <a:buChar char="§"/>
            </a:pPr>
            <a:r>
              <a:rPr lang="en-US" dirty="0">
                <a:solidFill>
                  <a:schemeClr val="tx2"/>
                </a:solidFill>
                <a:latin typeface="+mn-lt"/>
              </a:rPr>
              <a:t>Support organizations that help men and boys understand the profound impact on trafficking victims </a:t>
            </a:r>
          </a:p>
          <a:p>
            <a:pPr marL="2171700" lvl="4" indent="-457200">
              <a:spcBef>
                <a:spcPts val="0"/>
              </a:spcBef>
              <a:buFont typeface="Courier New" panose="02070309020205020404" pitchFamily="49" charset="0"/>
              <a:buChar char="o"/>
            </a:pPr>
            <a:r>
              <a:rPr lang="en-US" sz="2400" dirty="0">
                <a:solidFill>
                  <a:schemeClr val="tx2"/>
                </a:solidFill>
                <a:latin typeface="+mn-lt"/>
              </a:rPr>
              <a:t>Men As Peacemakers</a:t>
            </a:r>
          </a:p>
          <a:p>
            <a:pPr marL="2171700" lvl="4" indent="-457200">
              <a:spcBef>
                <a:spcPts val="0"/>
              </a:spcBef>
              <a:buFont typeface="Courier New" panose="02070309020205020404" pitchFamily="49" charset="0"/>
              <a:buChar char="o"/>
            </a:pPr>
            <a:r>
              <a:rPr lang="en-US" sz="2400" dirty="0">
                <a:solidFill>
                  <a:schemeClr val="tx2"/>
                </a:solidFill>
                <a:latin typeface="+mn-lt"/>
              </a:rPr>
              <a:t>The Don’t Buy It Project</a:t>
            </a:r>
          </a:p>
          <a:p>
            <a:pPr marL="2171700" lvl="4" indent="-457200">
              <a:spcBef>
                <a:spcPts val="0"/>
              </a:spcBef>
              <a:buFont typeface="Courier New" panose="02070309020205020404" pitchFamily="49" charset="0"/>
              <a:buChar char="o"/>
            </a:pPr>
            <a:r>
              <a:rPr lang="en-US" sz="2400" dirty="0">
                <a:solidFill>
                  <a:schemeClr val="tx2"/>
                </a:solidFill>
                <a:latin typeface="+mn-lt"/>
              </a:rPr>
              <a:t>The Defenders – Shared Hope International </a:t>
            </a:r>
          </a:p>
          <a:p>
            <a:pPr marL="0" indent="0">
              <a:spcBef>
                <a:spcPts val="0"/>
              </a:spcBef>
              <a:buNone/>
            </a:pPr>
            <a:endParaRPr lang="en-US" sz="2400" dirty="0">
              <a:solidFill>
                <a:schemeClr val="tx2"/>
              </a:solidFill>
              <a:latin typeface="+mn-lt"/>
            </a:endParaRPr>
          </a:p>
          <a:p>
            <a:pPr>
              <a:spcBef>
                <a:spcPts val="0"/>
              </a:spcBef>
              <a:buFont typeface="Wingdings" panose="05000000000000000000" pitchFamily="2" charset="2"/>
              <a:buChar char="§"/>
            </a:pPr>
            <a:r>
              <a:rPr lang="en-US" dirty="0">
                <a:solidFill>
                  <a:schemeClr val="tx2"/>
                </a:solidFill>
                <a:latin typeface="+mn-lt"/>
              </a:rPr>
              <a:t>Support programs that teach youth about respect and healthy relationships and not to dehumanize or objectify others</a:t>
            </a:r>
          </a:p>
          <a:p>
            <a:pPr marL="0" indent="0">
              <a:spcBef>
                <a:spcPts val="0"/>
              </a:spcBef>
              <a:buNone/>
            </a:pPr>
            <a:endParaRPr lang="en-US" sz="2400" dirty="0">
              <a:solidFill>
                <a:schemeClr val="tx2"/>
              </a:solidFill>
              <a:latin typeface="+mn-lt"/>
            </a:endParaRPr>
          </a:p>
          <a:p>
            <a:pPr>
              <a:spcBef>
                <a:spcPts val="0"/>
              </a:spcBef>
              <a:buFont typeface="Wingdings" panose="05000000000000000000" pitchFamily="2" charset="2"/>
              <a:buChar char="§"/>
            </a:pPr>
            <a:r>
              <a:rPr lang="en-US" dirty="0">
                <a:solidFill>
                  <a:schemeClr val="tx2"/>
                </a:solidFill>
                <a:latin typeface="+mn-lt"/>
              </a:rPr>
              <a:t>Stand up against it!</a:t>
            </a:r>
          </a:p>
          <a:p>
            <a:pPr marL="400050" lvl="1" indent="0">
              <a:buNone/>
            </a:pPr>
            <a:endParaRPr lang="en-US" dirty="0"/>
          </a:p>
          <a:p>
            <a:pPr marL="400050" lvl="1" indent="0">
              <a:buNone/>
            </a:pPr>
            <a:endParaRPr lang="en-US" dirty="0"/>
          </a:p>
        </p:txBody>
      </p:sp>
    </p:spTree>
    <p:extLst>
      <p:ext uri="{BB962C8B-B14F-4D97-AF65-F5344CB8AC3E}">
        <p14:creationId xmlns:p14="http://schemas.microsoft.com/office/powerpoint/2010/main" val="211810668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48FBB0-AD4D-49FA-A23F-E2D4E6BBCD22}"/>
              </a:ext>
            </a:extLst>
          </p:cNvPr>
          <p:cNvSpPr>
            <a:spLocks noGrp="1"/>
          </p:cNvSpPr>
          <p:nvPr>
            <p:ph type="title"/>
          </p:nvPr>
        </p:nvSpPr>
        <p:spPr>
          <a:xfrm>
            <a:off x="190500" y="609600"/>
            <a:ext cx="8763000" cy="533400"/>
          </a:xfrm>
        </p:spPr>
        <p:txBody>
          <a:bodyPr/>
          <a:lstStyle/>
          <a:p>
            <a:pPr algn="ctr"/>
            <a:r>
              <a:rPr lang="en-US" sz="3600" b="1" dirty="0">
                <a:solidFill>
                  <a:schemeClr val="accent2">
                    <a:lumMod val="60000"/>
                    <a:lumOff val="40000"/>
                  </a:schemeClr>
                </a:solidFill>
              </a:rPr>
              <a:t>https://rotaryendht.org/</a:t>
            </a:r>
            <a:br>
              <a:rPr lang="en-US" dirty="0"/>
            </a:br>
            <a:endParaRPr lang="en-US" dirty="0"/>
          </a:p>
        </p:txBody>
      </p:sp>
      <p:pic>
        <p:nvPicPr>
          <p:cNvPr id="6" name="Content Placeholder 5" descr="A screenshot of a cell phone&#10;&#10;Description automatically generated">
            <a:extLst>
              <a:ext uri="{FF2B5EF4-FFF2-40B4-BE49-F238E27FC236}">
                <a16:creationId xmlns:a16="http://schemas.microsoft.com/office/drawing/2014/main" id="{9BDFF44C-10AC-425F-9414-1ECD9D27456D}"/>
              </a:ext>
            </a:extLst>
          </p:cNvPr>
          <p:cNvPicPr>
            <a:picLocks noGrp="1" noChangeAspect="1"/>
          </p:cNvPicPr>
          <p:nvPr>
            <p:ph idx="1"/>
          </p:nvPr>
        </p:nvPicPr>
        <p:blipFill>
          <a:blip r:embed="rId3"/>
          <a:stretch>
            <a:fillRect/>
          </a:stretch>
        </p:blipFill>
        <p:spPr>
          <a:xfrm>
            <a:off x="-31993" y="1219200"/>
            <a:ext cx="9207986" cy="4091251"/>
          </a:xfrm>
        </p:spPr>
      </p:pic>
    </p:spTree>
    <p:extLst>
      <p:ext uri="{BB962C8B-B14F-4D97-AF65-F5344CB8AC3E}">
        <p14:creationId xmlns:p14="http://schemas.microsoft.com/office/powerpoint/2010/main" val="303452196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48FBB0-AD4D-49FA-A23F-E2D4E6BBCD22}"/>
              </a:ext>
            </a:extLst>
          </p:cNvPr>
          <p:cNvSpPr>
            <a:spLocks noGrp="1"/>
          </p:cNvSpPr>
          <p:nvPr>
            <p:ph type="title"/>
          </p:nvPr>
        </p:nvSpPr>
        <p:spPr>
          <a:xfrm>
            <a:off x="190500" y="609600"/>
            <a:ext cx="8763000" cy="533400"/>
          </a:xfrm>
        </p:spPr>
        <p:txBody>
          <a:bodyPr/>
          <a:lstStyle/>
          <a:p>
            <a:pPr algn="ctr"/>
            <a:r>
              <a:rPr lang="en-US" sz="3600" b="1" dirty="0">
                <a:solidFill>
                  <a:schemeClr val="accent2">
                    <a:lumMod val="60000"/>
                    <a:lumOff val="40000"/>
                  </a:schemeClr>
                </a:solidFill>
              </a:rPr>
              <a:t>Discussion/Questions  </a:t>
            </a:r>
            <a:br>
              <a:rPr lang="en-US" dirty="0"/>
            </a:br>
            <a:endParaRPr lang="en-US" dirty="0"/>
          </a:p>
        </p:txBody>
      </p:sp>
      <p:sp>
        <p:nvSpPr>
          <p:cNvPr id="3" name="Content Placeholder 2">
            <a:extLst>
              <a:ext uri="{FF2B5EF4-FFF2-40B4-BE49-F238E27FC236}">
                <a16:creationId xmlns:a16="http://schemas.microsoft.com/office/drawing/2014/main" id="{22BE2DB8-E870-422D-AF89-9F5E2DD89685}"/>
              </a:ext>
            </a:extLst>
          </p:cNvPr>
          <p:cNvSpPr>
            <a:spLocks noGrp="1"/>
          </p:cNvSpPr>
          <p:nvPr>
            <p:ph idx="1"/>
          </p:nvPr>
        </p:nvSpPr>
        <p:spPr>
          <a:xfrm>
            <a:off x="190500" y="1079500"/>
            <a:ext cx="8763000" cy="5181600"/>
          </a:xfrm>
        </p:spPr>
        <p:txBody>
          <a:bodyPr/>
          <a:lstStyle/>
          <a:p>
            <a:pPr marL="0" indent="0">
              <a:buNone/>
            </a:pPr>
            <a:endParaRPr lang="en-US" sz="1200" dirty="0">
              <a:latin typeface="+mn-lt"/>
            </a:endParaRPr>
          </a:p>
          <a:p>
            <a:pPr>
              <a:buFont typeface="Wingdings" panose="05000000000000000000" pitchFamily="2" charset="2"/>
              <a:buChar char="§"/>
            </a:pPr>
            <a:r>
              <a:rPr lang="en-US" dirty="0">
                <a:solidFill>
                  <a:schemeClr val="tx2"/>
                </a:solidFill>
                <a:latin typeface="+mn-lt"/>
              </a:rPr>
              <a:t>Contact Information for District 5580 Human Trafficking Sub-Committee</a:t>
            </a:r>
          </a:p>
          <a:p>
            <a:pPr lvl="1">
              <a:buFont typeface="Wingdings" panose="05000000000000000000" pitchFamily="2" charset="2"/>
              <a:buChar char="§"/>
            </a:pPr>
            <a:r>
              <a:rPr lang="en-US" dirty="0">
                <a:solidFill>
                  <a:schemeClr val="tx2"/>
                </a:solidFill>
                <a:latin typeface="+mn-lt"/>
              </a:rPr>
              <a:t>Stacy Schaffer - schaffer@318project.org or 701-321-1061 (Sub-Committee Chair)</a:t>
            </a:r>
          </a:p>
          <a:p>
            <a:pPr lvl="1">
              <a:buFont typeface="Wingdings" panose="05000000000000000000" pitchFamily="2" charset="2"/>
              <a:buChar char="§"/>
            </a:pPr>
            <a:r>
              <a:rPr lang="en-US" dirty="0">
                <a:solidFill>
                  <a:schemeClr val="tx2"/>
                </a:solidFill>
                <a:latin typeface="+mn-lt"/>
              </a:rPr>
              <a:t>Lynn Hunt - lynnhunt@hugllc.com </a:t>
            </a:r>
          </a:p>
          <a:p>
            <a:pPr lvl="1">
              <a:buFont typeface="Wingdings" panose="05000000000000000000" pitchFamily="2" charset="2"/>
              <a:buChar char="§"/>
            </a:pPr>
            <a:r>
              <a:rPr lang="en-US" dirty="0">
                <a:solidFill>
                  <a:schemeClr val="tx2"/>
                </a:solidFill>
                <a:latin typeface="+mn-lt"/>
              </a:rPr>
              <a:t>Mary Kay </a:t>
            </a:r>
            <a:r>
              <a:rPr lang="en-US" dirty="0" err="1">
                <a:solidFill>
                  <a:schemeClr val="tx2"/>
                </a:solidFill>
                <a:latin typeface="+mn-lt"/>
              </a:rPr>
              <a:t>Verkeness</a:t>
            </a:r>
            <a:r>
              <a:rPr lang="en-US" dirty="0">
                <a:solidFill>
                  <a:schemeClr val="tx2"/>
                </a:solidFill>
                <a:latin typeface="+mn-lt"/>
              </a:rPr>
              <a:t> - verkenrm@uslink.net</a:t>
            </a:r>
          </a:p>
          <a:p>
            <a:pPr lvl="1">
              <a:buFont typeface="Wingdings" panose="05000000000000000000" pitchFamily="2" charset="2"/>
              <a:buChar char="§"/>
            </a:pPr>
            <a:r>
              <a:rPr lang="en-US" dirty="0">
                <a:solidFill>
                  <a:schemeClr val="tx2"/>
                </a:solidFill>
                <a:latin typeface="+mn-lt"/>
              </a:rPr>
              <a:t>Bob McLean - rotarybob5580@gmail.com </a:t>
            </a:r>
          </a:p>
          <a:p>
            <a:pPr lvl="1">
              <a:buFont typeface="Wingdings" panose="05000000000000000000" pitchFamily="2" charset="2"/>
              <a:buChar char="§"/>
            </a:pPr>
            <a:endParaRPr lang="en-US" dirty="0">
              <a:solidFill>
                <a:schemeClr val="tx2"/>
              </a:solidFill>
              <a:latin typeface="+mn-lt"/>
            </a:endParaRPr>
          </a:p>
          <a:p>
            <a:pPr marL="457200" lvl="1" indent="0">
              <a:buNone/>
            </a:pPr>
            <a:endParaRPr lang="en-US" dirty="0">
              <a:solidFill>
                <a:schemeClr val="tx2"/>
              </a:solidFill>
              <a:latin typeface="+mn-lt"/>
            </a:endParaRPr>
          </a:p>
          <a:p>
            <a:pPr marL="457200" lvl="1" indent="0">
              <a:buNone/>
            </a:pPr>
            <a:endParaRPr lang="en-US" dirty="0">
              <a:solidFill>
                <a:schemeClr val="tx2"/>
              </a:solidFill>
              <a:latin typeface="+mn-lt"/>
            </a:endParaRPr>
          </a:p>
          <a:p>
            <a:pPr marL="457200" lvl="1" indent="0" algn="ctr">
              <a:buNone/>
            </a:pPr>
            <a:r>
              <a:rPr lang="en-US" sz="3000" b="1" dirty="0">
                <a:solidFill>
                  <a:schemeClr val="tx2"/>
                </a:solidFill>
                <a:latin typeface="+mn-lt"/>
              </a:rPr>
              <a:t>Together we can end human trafficking!</a:t>
            </a:r>
          </a:p>
          <a:p>
            <a:pPr lvl="1">
              <a:buFont typeface="Wingdings" panose="05000000000000000000" pitchFamily="2" charset="2"/>
              <a:buChar char="§"/>
            </a:pPr>
            <a:endParaRPr lang="en-US" dirty="0">
              <a:solidFill>
                <a:schemeClr val="tx2"/>
              </a:solidFill>
              <a:latin typeface="+mn-lt"/>
            </a:endParaRPr>
          </a:p>
          <a:p>
            <a:pPr marL="457200" lvl="1" indent="0">
              <a:buNone/>
            </a:pPr>
            <a:endParaRPr lang="en-US" dirty="0"/>
          </a:p>
          <a:p>
            <a:pPr marL="400050" lvl="1" indent="0">
              <a:buNone/>
            </a:pPr>
            <a:endParaRPr lang="en-US" dirty="0"/>
          </a:p>
        </p:txBody>
      </p:sp>
    </p:spTree>
    <p:extLst>
      <p:ext uri="{BB962C8B-B14F-4D97-AF65-F5344CB8AC3E}">
        <p14:creationId xmlns:p14="http://schemas.microsoft.com/office/powerpoint/2010/main" val="114066729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9157A3F-7DC1-43A7-BA68-06BB4C0FEC72}"/>
              </a:ext>
            </a:extLst>
          </p:cNvPr>
          <p:cNvPicPr>
            <a:picLocks noChangeAspect="1"/>
          </p:cNvPicPr>
          <p:nvPr/>
        </p:nvPicPr>
        <p:blipFill>
          <a:blip r:embed="rId3"/>
          <a:stretch>
            <a:fillRect/>
          </a:stretch>
        </p:blipFill>
        <p:spPr>
          <a:xfrm>
            <a:off x="-19050" y="533400"/>
            <a:ext cx="9074074" cy="5660375"/>
          </a:xfrm>
          <a:prstGeom prst="rect">
            <a:avLst/>
          </a:prstGeom>
        </p:spPr>
      </p:pic>
    </p:spTree>
    <p:extLst>
      <p:ext uri="{BB962C8B-B14F-4D97-AF65-F5344CB8AC3E}">
        <p14:creationId xmlns:p14="http://schemas.microsoft.com/office/powerpoint/2010/main" val="428697981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84069C09-2A94-4CA1-8411-3BC5AB003FF1}"/>
              </a:ext>
            </a:extLst>
          </p:cNvPr>
          <p:cNvSpPr>
            <a:spLocks noGrp="1"/>
          </p:cNvSpPr>
          <p:nvPr>
            <p:ph type="title"/>
          </p:nvPr>
        </p:nvSpPr>
        <p:spPr/>
        <p:txBody>
          <a:bodyPr/>
          <a:lstStyle/>
          <a:p>
            <a:r>
              <a:rPr lang="en-US" dirty="0"/>
              <a:t>“Slavery”</a:t>
            </a:r>
          </a:p>
        </p:txBody>
      </p:sp>
      <p:sp>
        <p:nvSpPr>
          <p:cNvPr id="4" name="Slide Number Placeholder 3">
            <a:extLst>
              <a:ext uri="{FF2B5EF4-FFF2-40B4-BE49-F238E27FC236}">
                <a16:creationId xmlns:a16="http://schemas.microsoft.com/office/drawing/2014/main" id="{7F60E92B-8A61-43FA-95D2-3C80930C63FA}"/>
              </a:ext>
            </a:extLst>
          </p:cNvPr>
          <p:cNvSpPr>
            <a:spLocks noGrp="1"/>
          </p:cNvSpPr>
          <p:nvPr>
            <p:ph type="sldNum" sz="quarter" idx="4"/>
          </p:nvPr>
        </p:nvSpPr>
        <p:spPr/>
        <p:txBody>
          <a:bodyPr/>
          <a:lstStyle/>
          <a:p>
            <a:fld id="{063DA94E-5936-7C41-8B63-D8020E6F7926}" type="slidenum">
              <a:rPr lang="en-US" smtClean="0"/>
              <a:pPr/>
              <a:t>5</a:t>
            </a:fld>
            <a:endParaRPr lang="en-US" dirty="0"/>
          </a:p>
        </p:txBody>
      </p:sp>
      <p:pic>
        <p:nvPicPr>
          <p:cNvPr id="9" name="Picture 8">
            <a:extLst>
              <a:ext uri="{FF2B5EF4-FFF2-40B4-BE49-F238E27FC236}">
                <a16:creationId xmlns:a16="http://schemas.microsoft.com/office/drawing/2014/main" id="{61273C18-14FA-467B-99BF-6A476BE6ED4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3903164" cy="1981200"/>
          </a:xfrm>
          <a:prstGeom prst="rect">
            <a:avLst/>
          </a:prstGeom>
          <a:solidFill>
            <a:schemeClr val="bg1"/>
          </a:solidFill>
          <a:ln w="19050">
            <a:noFill/>
            <a:miter lim="800000"/>
          </a:ln>
          <a:effectLst>
            <a:outerShdw blurRad="254000" dist="38100" dir="2700000" algn="tl" rotWithShape="0">
              <a:prstClr val="black">
                <a:alpha val="40000"/>
              </a:prstClr>
            </a:outerShdw>
          </a:effectLst>
        </p:spPr>
      </p:pic>
      <p:sp>
        <p:nvSpPr>
          <p:cNvPr id="17" name="Content Placeholder 6">
            <a:extLst>
              <a:ext uri="{FF2B5EF4-FFF2-40B4-BE49-F238E27FC236}">
                <a16:creationId xmlns:a16="http://schemas.microsoft.com/office/drawing/2014/main" id="{C00A3379-7569-48F1-897E-39DEE7D44259}"/>
              </a:ext>
            </a:extLst>
          </p:cNvPr>
          <p:cNvSpPr txBox="1">
            <a:spLocks/>
          </p:cNvSpPr>
          <p:nvPr/>
        </p:nvSpPr>
        <p:spPr>
          <a:xfrm>
            <a:off x="0" y="1981200"/>
            <a:ext cx="3810000" cy="3733800"/>
          </a:xfrm>
          <a:prstGeom prst="rect">
            <a:avLst/>
          </a:prstGeom>
          <a:solidFill>
            <a:srgbClr val="005A9E"/>
          </a:solidFill>
        </p:spPr>
        <p:txBody>
          <a:bodyPr vert="horz" lIns="182880" tIns="182880" rIns="182880" bIns="18288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6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sz="600" dirty="0">
              <a:solidFill>
                <a:srgbClr val="FFFFFF"/>
              </a:solidFill>
            </a:endParaRPr>
          </a:p>
          <a:p>
            <a:pPr marL="0" indent="0">
              <a:buNone/>
            </a:pPr>
            <a:endParaRPr lang="en-US" sz="1000" dirty="0">
              <a:solidFill>
                <a:srgbClr val="FFFFFF"/>
              </a:solidFill>
            </a:endParaRPr>
          </a:p>
          <a:p>
            <a:pPr marL="0" indent="0">
              <a:buNone/>
            </a:pPr>
            <a:r>
              <a:rPr lang="en-US" sz="2800" dirty="0">
                <a:solidFill>
                  <a:srgbClr val="FFFFFF"/>
                </a:solidFill>
              </a:rPr>
              <a:t>There are </a:t>
            </a:r>
            <a:r>
              <a:rPr lang="en-US" sz="4000" b="1" dirty="0">
                <a:solidFill>
                  <a:srgbClr val="FFFFFF"/>
                </a:solidFill>
              </a:rPr>
              <a:t>over</a:t>
            </a:r>
            <a:r>
              <a:rPr lang="en-US" sz="2400" dirty="0">
                <a:solidFill>
                  <a:srgbClr val="FFFFFF"/>
                </a:solidFill>
              </a:rPr>
              <a:t> </a:t>
            </a:r>
            <a:r>
              <a:rPr lang="en-US" sz="5000" b="1" dirty="0">
                <a:solidFill>
                  <a:srgbClr val="FFFFFF"/>
                </a:solidFill>
              </a:rPr>
              <a:t>40</a:t>
            </a:r>
            <a:r>
              <a:rPr lang="en-US" sz="2400" b="1" dirty="0">
                <a:solidFill>
                  <a:srgbClr val="FFFFFF"/>
                </a:solidFill>
              </a:rPr>
              <a:t> </a:t>
            </a:r>
            <a:r>
              <a:rPr lang="en-US" sz="4200" b="1" dirty="0">
                <a:solidFill>
                  <a:srgbClr val="FFFFFF"/>
                </a:solidFill>
              </a:rPr>
              <a:t>million</a:t>
            </a:r>
            <a:r>
              <a:rPr lang="en-US" sz="2400" dirty="0">
                <a:solidFill>
                  <a:srgbClr val="FFFFFF"/>
                </a:solidFill>
              </a:rPr>
              <a:t>  </a:t>
            </a:r>
            <a:r>
              <a:rPr lang="en-US" sz="2800" dirty="0">
                <a:solidFill>
                  <a:srgbClr val="FFFFFF"/>
                </a:solidFill>
              </a:rPr>
              <a:t>estimated</a:t>
            </a:r>
            <a:r>
              <a:rPr lang="en-US" sz="2400" dirty="0">
                <a:solidFill>
                  <a:srgbClr val="FFFFFF"/>
                </a:solidFill>
              </a:rPr>
              <a:t> </a:t>
            </a:r>
            <a:r>
              <a:rPr lang="en-US" sz="4200" b="1" dirty="0">
                <a:solidFill>
                  <a:srgbClr val="FFFFFF"/>
                </a:solidFill>
              </a:rPr>
              <a:t>slaves</a:t>
            </a:r>
            <a:r>
              <a:rPr lang="en-US" sz="2400" dirty="0">
                <a:solidFill>
                  <a:srgbClr val="FFFFFF"/>
                </a:solidFill>
              </a:rPr>
              <a:t>  </a:t>
            </a:r>
            <a:r>
              <a:rPr lang="en-US" sz="2800" dirty="0">
                <a:solidFill>
                  <a:srgbClr val="FFFFFF"/>
                </a:solidFill>
              </a:rPr>
              <a:t>living in the world today.</a:t>
            </a:r>
          </a:p>
          <a:p>
            <a:pPr marL="0" indent="0">
              <a:buNone/>
            </a:pPr>
            <a:endParaRPr lang="en-US" sz="4000" dirty="0">
              <a:solidFill>
                <a:srgbClr val="FFFFFF"/>
              </a:solidFill>
            </a:endParaRPr>
          </a:p>
        </p:txBody>
      </p:sp>
      <p:sp>
        <p:nvSpPr>
          <p:cNvPr id="8" name="Content Placeholder 6">
            <a:extLst>
              <a:ext uri="{FF2B5EF4-FFF2-40B4-BE49-F238E27FC236}">
                <a16:creationId xmlns:a16="http://schemas.microsoft.com/office/drawing/2014/main" id="{147BA11B-3E15-4AC4-808F-0F6D1FF12D0E}"/>
              </a:ext>
            </a:extLst>
          </p:cNvPr>
          <p:cNvSpPr txBox="1">
            <a:spLocks/>
          </p:cNvSpPr>
          <p:nvPr/>
        </p:nvSpPr>
        <p:spPr>
          <a:xfrm>
            <a:off x="3810000" y="1266"/>
            <a:ext cx="5334000" cy="6856734"/>
          </a:xfrm>
          <a:prstGeom prst="rect">
            <a:avLst/>
          </a:prstGeom>
          <a:solidFill>
            <a:srgbClr val="B5CEED"/>
          </a:solidFill>
          <a:effectLst>
            <a:outerShdw blurRad="254000" dist="38100" dir="2700000" algn="ctr" rotWithShape="0">
              <a:srgbClr val="000000">
                <a:alpha val="40000"/>
              </a:srgbClr>
            </a:outerShdw>
          </a:effectLst>
        </p:spPr>
        <p:txBody>
          <a:bodyPr vert="horz" lIns="182880" tIns="182880" rIns="182880" bIns="18288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6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3000" dirty="0">
                <a:solidFill>
                  <a:srgbClr val="1C1C1C"/>
                </a:solidFill>
              </a:rPr>
              <a:t>Human trafficking is</a:t>
            </a:r>
          </a:p>
          <a:p>
            <a:pPr marL="0" indent="0" algn="ctr">
              <a:buNone/>
            </a:pPr>
            <a:r>
              <a:rPr lang="en-US" sz="3000" dirty="0">
                <a:solidFill>
                  <a:srgbClr val="1C1C1C"/>
                </a:solidFill>
              </a:rPr>
              <a:t> </a:t>
            </a:r>
            <a:r>
              <a:rPr lang="en-US" sz="3000" b="1" dirty="0">
                <a:solidFill>
                  <a:srgbClr val="1C1C1C"/>
                </a:solidFill>
              </a:rPr>
              <a:t>Modern Day Slavery</a:t>
            </a:r>
          </a:p>
          <a:p>
            <a:pPr marL="0" indent="0">
              <a:buNone/>
            </a:pPr>
            <a:endParaRPr lang="en-US" sz="1000" b="1" dirty="0">
              <a:solidFill>
                <a:srgbClr val="1C1C1C"/>
              </a:solidFill>
            </a:endParaRPr>
          </a:p>
          <a:p>
            <a:r>
              <a:rPr lang="en-US" sz="2800" b="1" dirty="0">
                <a:solidFill>
                  <a:srgbClr val="005DAA"/>
                </a:solidFill>
              </a:rPr>
              <a:t>Labor Trafficking - </a:t>
            </a:r>
            <a:r>
              <a:rPr lang="en-US" sz="2800" dirty="0">
                <a:solidFill>
                  <a:srgbClr val="005DAA"/>
                </a:solidFill>
              </a:rPr>
              <a:t>Victims of labor trafficking can be found in many types of domestic and non-domestic situations. Victims are trapped into a cycle of debt, forcing them into involuntary servitude, debt bondage and slavery. </a:t>
            </a:r>
            <a:endParaRPr lang="en-US" sz="2800" b="1" dirty="0">
              <a:solidFill>
                <a:srgbClr val="005DAA"/>
              </a:solidFill>
            </a:endParaRPr>
          </a:p>
          <a:p>
            <a:pPr>
              <a:spcBef>
                <a:spcPts val="500"/>
              </a:spcBef>
            </a:pPr>
            <a:r>
              <a:rPr lang="en-US" sz="2800" b="1" dirty="0">
                <a:solidFill>
                  <a:srgbClr val="005DAA"/>
                </a:solidFill>
              </a:rPr>
              <a:t>Sex Trafficking -</a:t>
            </a:r>
            <a:r>
              <a:rPr lang="en-US" sz="2800" dirty="0">
                <a:solidFill>
                  <a:srgbClr val="005DAA"/>
                </a:solidFill>
              </a:rPr>
              <a:t> Victims of sex trafficking may be children, teenagers or adults lured by false promises and ultimately forced into prostitution</a:t>
            </a:r>
            <a:r>
              <a:rPr lang="en-US" sz="2800" b="1" dirty="0">
                <a:solidFill>
                  <a:srgbClr val="005DAA"/>
                </a:solidFill>
              </a:rPr>
              <a:t>.</a:t>
            </a:r>
          </a:p>
          <a:p>
            <a:pPr>
              <a:spcBef>
                <a:spcPts val="500"/>
              </a:spcBef>
            </a:pPr>
            <a:endParaRPr lang="en-US" sz="3000" dirty="0">
              <a:solidFill>
                <a:srgbClr val="005DAA"/>
              </a:solidFill>
            </a:endParaRPr>
          </a:p>
        </p:txBody>
      </p:sp>
    </p:spTree>
    <p:extLst>
      <p:ext uri="{BB962C8B-B14F-4D97-AF65-F5344CB8AC3E}">
        <p14:creationId xmlns:p14="http://schemas.microsoft.com/office/powerpoint/2010/main" val="13663624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1000"/>
                                        <p:tgtEl>
                                          <p:spTgt spid="17"/>
                                        </p:tgtEl>
                                      </p:cBhvr>
                                    </p:animEffect>
                                    <p:anim calcmode="lin" valueType="num">
                                      <p:cBhvr>
                                        <p:cTn id="18" dur="1000" fill="hold"/>
                                        <p:tgtEl>
                                          <p:spTgt spid="17"/>
                                        </p:tgtEl>
                                        <p:attrNameLst>
                                          <p:attrName>ppt_x</p:attrName>
                                        </p:attrNameLst>
                                      </p:cBhvr>
                                      <p:tavLst>
                                        <p:tav tm="0">
                                          <p:val>
                                            <p:strVal val="#ppt_x"/>
                                          </p:val>
                                        </p:tav>
                                        <p:tav tm="100000">
                                          <p:val>
                                            <p:strVal val="#ppt_x"/>
                                          </p:val>
                                        </p:tav>
                                      </p:tavLst>
                                    </p:anim>
                                    <p:anim calcmode="lin" valueType="num">
                                      <p:cBhvr>
                                        <p:cTn id="1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7" grpId="0" animBg="1"/>
      <p:bldP spid="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983370-B7F2-4F96-B92A-2C45DAF28EEF}"/>
              </a:ext>
            </a:extLst>
          </p:cNvPr>
          <p:cNvSpPr>
            <a:spLocks noGrp="1"/>
          </p:cNvSpPr>
          <p:nvPr>
            <p:ph type="title"/>
          </p:nvPr>
        </p:nvSpPr>
        <p:spPr/>
        <p:txBody>
          <a:bodyPr/>
          <a:lstStyle/>
          <a:p>
            <a:pPr algn="ctr"/>
            <a:r>
              <a:rPr lang="en-US" sz="3600" b="1" dirty="0">
                <a:solidFill>
                  <a:schemeClr val="accent2">
                    <a:lumMod val="60000"/>
                    <a:lumOff val="40000"/>
                  </a:schemeClr>
                </a:solidFill>
              </a:rPr>
              <a:t>Sex Trafficking in the US</a:t>
            </a:r>
          </a:p>
        </p:txBody>
      </p:sp>
      <p:pic>
        <p:nvPicPr>
          <p:cNvPr id="5" name="Content Placeholder 4">
            <a:extLst>
              <a:ext uri="{FF2B5EF4-FFF2-40B4-BE49-F238E27FC236}">
                <a16:creationId xmlns:a16="http://schemas.microsoft.com/office/drawing/2014/main" id="{80DD99C6-D41B-4836-A38F-3A7BA6C86816}"/>
              </a:ext>
            </a:extLst>
          </p:cNvPr>
          <p:cNvPicPr>
            <a:picLocks noGrp="1" noChangeAspect="1"/>
          </p:cNvPicPr>
          <p:nvPr>
            <p:ph idx="1"/>
          </p:nvPr>
        </p:nvPicPr>
        <p:blipFill>
          <a:blip r:embed="rId3"/>
          <a:stretch>
            <a:fillRect/>
          </a:stretch>
        </p:blipFill>
        <p:spPr>
          <a:xfrm>
            <a:off x="9982200" y="1981200"/>
            <a:ext cx="3535364" cy="3535364"/>
          </a:xfrm>
        </p:spPr>
      </p:pic>
      <p:pic>
        <p:nvPicPr>
          <p:cNvPr id="7" name="Content Placeholder 3">
            <a:extLst>
              <a:ext uri="{FF2B5EF4-FFF2-40B4-BE49-F238E27FC236}">
                <a16:creationId xmlns:a16="http://schemas.microsoft.com/office/drawing/2014/main" id="{9404AEC5-066B-49D6-8606-7E78ECF4B94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92938" y="-252158"/>
            <a:ext cx="2913888" cy="1952115"/>
          </a:xfrm>
          <a:prstGeom prst="rect">
            <a:avLst/>
          </a:prstGeom>
        </p:spPr>
      </p:pic>
      <p:pic>
        <p:nvPicPr>
          <p:cNvPr id="8" name="Picture 7">
            <a:extLst>
              <a:ext uri="{FF2B5EF4-FFF2-40B4-BE49-F238E27FC236}">
                <a16:creationId xmlns:a16="http://schemas.microsoft.com/office/drawing/2014/main" id="{7B21FB46-6263-4099-B906-94E5D22ED4A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89496" y="4495800"/>
            <a:ext cx="4710552" cy="2355273"/>
          </a:xfrm>
          <a:prstGeom prst="rect">
            <a:avLst/>
          </a:prstGeom>
          <a:effectLst>
            <a:innerShdw blurRad="114300">
              <a:prstClr val="black">
                <a:alpha val="15000"/>
              </a:prstClr>
            </a:innerShdw>
          </a:effectLst>
        </p:spPr>
      </p:pic>
      <p:sp>
        <p:nvSpPr>
          <p:cNvPr id="9" name="TextBox 8">
            <a:extLst>
              <a:ext uri="{FF2B5EF4-FFF2-40B4-BE49-F238E27FC236}">
                <a16:creationId xmlns:a16="http://schemas.microsoft.com/office/drawing/2014/main" id="{1FB3F5C0-8D82-440A-8251-01CE1F0404AC}"/>
              </a:ext>
            </a:extLst>
          </p:cNvPr>
          <p:cNvSpPr txBox="1"/>
          <p:nvPr/>
        </p:nvSpPr>
        <p:spPr>
          <a:xfrm>
            <a:off x="0" y="4518660"/>
            <a:ext cx="4710552" cy="2431435"/>
          </a:xfrm>
          <a:prstGeom prst="rect">
            <a:avLst/>
          </a:prstGeom>
          <a:solidFill>
            <a:schemeClr val="accent2">
              <a:lumMod val="60000"/>
              <a:lumOff val="40000"/>
            </a:schemeClr>
          </a:solidFill>
        </p:spPr>
        <p:txBody>
          <a:bodyPr wrap="square" rtlCol="0">
            <a:spAutoFit/>
          </a:bodyPr>
          <a:lstStyle/>
          <a:p>
            <a:endParaRPr lang="en-US" sz="2000" b="1" dirty="0">
              <a:latin typeface="+mn-lt"/>
            </a:endParaRPr>
          </a:p>
          <a:p>
            <a:r>
              <a:rPr lang="en-US" sz="2000" b="1" dirty="0">
                <a:latin typeface="+mn-lt"/>
              </a:rPr>
              <a:t>    </a:t>
            </a:r>
          </a:p>
          <a:p>
            <a:r>
              <a:rPr lang="en-US" sz="3000" b="1" dirty="0">
                <a:solidFill>
                  <a:schemeClr val="bg1">
                    <a:lumMod val="50000"/>
                  </a:schemeClr>
                </a:solidFill>
                <a:latin typeface="+mn-lt"/>
              </a:rPr>
              <a:t>   </a:t>
            </a:r>
            <a:r>
              <a:rPr lang="en-US" sz="3200" b="1" dirty="0">
                <a:solidFill>
                  <a:schemeClr val="bg1">
                    <a:lumMod val="50000"/>
                  </a:schemeClr>
                </a:solidFill>
                <a:latin typeface="+mn-lt"/>
              </a:rPr>
              <a:t>300,000</a:t>
            </a:r>
            <a:r>
              <a:rPr lang="en-US" sz="3000" dirty="0">
                <a:solidFill>
                  <a:schemeClr val="bg1">
                    <a:lumMod val="50000"/>
                  </a:schemeClr>
                </a:solidFill>
                <a:latin typeface="+mn-lt"/>
              </a:rPr>
              <a:t> </a:t>
            </a:r>
            <a:r>
              <a:rPr lang="en-US" sz="2800" dirty="0">
                <a:solidFill>
                  <a:schemeClr val="bg1">
                    <a:lumMod val="50000"/>
                  </a:schemeClr>
                </a:solidFill>
                <a:latin typeface="+mn-lt"/>
              </a:rPr>
              <a:t>new sex trafficked  </a:t>
            </a:r>
          </a:p>
          <a:p>
            <a:r>
              <a:rPr lang="en-US" sz="2800" dirty="0">
                <a:solidFill>
                  <a:schemeClr val="bg1">
                    <a:lumMod val="50000"/>
                  </a:schemeClr>
                </a:solidFill>
                <a:latin typeface="+mn-lt"/>
              </a:rPr>
              <a:t>   victims</a:t>
            </a:r>
            <a:r>
              <a:rPr lang="en-US" sz="3000" dirty="0">
                <a:solidFill>
                  <a:schemeClr val="bg1">
                    <a:lumMod val="50000"/>
                  </a:schemeClr>
                </a:solidFill>
                <a:latin typeface="+mn-lt"/>
              </a:rPr>
              <a:t> </a:t>
            </a:r>
            <a:r>
              <a:rPr lang="en-US" sz="3200" b="1" dirty="0">
                <a:solidFill>
                  <a:schemeClr val="bg1">
                    <a:lumMod val="50000"/>
                  </a:schemeClr>
                </a:solidFill>
                <a:latin typeface="+mn-lt"/>
              </a:rPr>
              <a:t>each year </a:t>
            </a:r>
            <a:r>
              <a:rPr lang="en-US" sz="2800" dirty="0">
                <a:solidFill>
                  <a:schemeClr val="bg1">
                    <a:lumMod val="50000"/>
                  </a:schemeClr>
                </a:solidFill>
                <a:latin typeface="+mn-lt"/>
              </a:rPr>
              <a:t>in the US</a:t>
            </a:r>
          </a:p>
          <a:p>
            <a:endParaRPr lang="en-US" dirty="0">
              <a:solidFill>
                <a:schemeClr val="bg1">
                  <a:lumMod val="50000"/>
                </a:schemeClr>
              </a:solidFill>
              <a:latin typeface="+mn-lt"/>
            </a:endParaRPr>
          </a:p>
          <a:p>
            <a:endParaRPr lang="en-US" sz="1200" dirty="0">
              <a:solidFill>
                <a:schemeClr val="bg1">
                  <a:lumMod val="50000"/>
                </a:schemeClr>
              </a:solidFill>
              <a:latin typeface="+mn-lt"/>
            </a:endParaRPr>
          </a:p>
          <a:p>
            <a:r>
              <a:rPr lang="en-US" sz="1200" dirty="0">
                <a:latin typeface="+mn-lt"/>
              </a:rPr>
              <a:t> </a:t>
            </a:r>
          </a:p>
        </p:txBody>
      </p:sp>
      <p:sp>
        <p:nvSpPr>
          <p:cNvPr id="11" name="Rectangle 10">
            <a:extLst>
              <a:ext uri="{FF2B5EF4-FFF2-40B4-BE49-F238E27FC236}">
                <a16:creationId xmlns:a16="http://schemas.microsoft.com/office/drawing/2014/main" id="{0231BD8A-47E3-4B3A-BEA0-31AEBD34D4C2}"/>
              </a:ext>
            </a:extLst>
          </p:cNvPr>
          <p:cNvSpPr/>
          <p:nvPr/>
        </p:nvSpPr>
        <p:spPr>
          <a:xfrm>
            <a:off x="0" y="986790"/>
            <a:ext cx="9220200" cy="3505200"/>
          </a:xfrm>
          <a:prstGeom prst="rect">
            <a:avLst/>
          </a:prstGeom>
          <a:solidFill>
            <a:schemeClr val="bg1">
              <a:lumMod val="8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aphicFrame>
        <p:nvGraphicFramePr>
          <p:cNvPr id="10" name="Chart 9">
            <a:extLst>
              <a:ext uri="{FF2B5EF4-FFF2-40B4-BE49-F238E27FC236}">
                <a16:creationId xmlns:a16="http://schemas.microsoft.com/office/drawing/2014/main" id="{DF49D4AE-2710-4CC0-B633-1618F07F8F4C}"/>
              </a:ext>
            </a:extLst>
          </p:cNvPr>
          <p:cNvGraphicFramePr/>
          <p:nvPr>
            <p:extLst>
              <p:ext uri="{D42A27DB-BD31-4B8C-83A1-F6EECF244321}">
                <p14:modId xmlns:p14="http://schemas.microsoft.com/office/powerpoint/2010/main" val="435467285"/>
              </p:ext>
            </p:extLst>
          </p:nvPr>
        </p:nvGraphicFramePr>
        <p:xfrm>
          <a:off x="3043164" y="1417320"/>
          <a:ext cx="2902192" cy="2697480"/>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15" name="Chart 14">
            <a:extLst>
              <a:ext uri="{FF2B5EF4-FFF2-40B4-BE49-F238E27FC236}">
                <a16:creationId xmlns:a16="http://schemas.microsoft.com/office/drawing/2014/main" id="{96C288D0-33B0-46E9-B8F6-4FF309F76CAD}"/>
              </a:ext>
            </a:extLst>
          </p:cNvPr>
          <p:cNvGraphicFramePr/>
          <p:nvPr>
            <p:extLst>
              <p:ext uri="{D42A27DB-BD31-4B8C-83A1-F6EECF244321}">
                <p14:modId xmlns:p14="http://schemas.microsoft.com/office/powerpoint/2010/main" val="227805588"/>
              </p:ext>
            </p:extLst>
          </p:nvPr>
        </p:nvGraphicFramePr>
        <p:xfrm>
          <a:off x="5888134" y="1470660"/>
          <a:ext cx="3015839" cy="272796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16" name="Content Placeholder 16">
            <a:extLst>
              <a:ext uri="{FF2B5EF4-FFF2-40B4-BE49-F238E27FC236}">
                <a16:creationId xmlns:a16="http://schemas.microsoft.com/office/drawing/2014/main" id="{DE00DD73-0E94-47D3-9043-276027346742}"/>
              </a:ext>
            </a:extLst>
          </p:cNvPr>
          <p:cNvGraphicFramePr>
            <a:graphicFrameLocks/>
          </p:cNvGraphicFramePr>
          <p:nvPr>
            <p:extLst>
              <p:ext uri="{D42A27DB-BD31-4B8C-83A1-F6EECF244321}">
                <p14:modId xmlns:p14="http://schemas.microsoft.com/office/powerpoint/2010/main" val="314128289"/>
              </p:ext>
            </p:extLst>
          </p:nvPr>
        </p:nvGraphicFramePr>
        <p:xfrm>
          <a:off x="84547" y="1417320"/>
          <a:ext cx="3171319" cy="2727960"/>
        </p:xfrm>
        <a:graphic>
          <a:graphicData uri="http://schemas.openxmlformats.org/drawingml/2006/chart">
            <c:chart xmlns:c="http://schemas.openxmlformats.org/drawingml/2006/chart" xmlns:r="http://schemas.openxmlformats.org/officeDocument/2006/relationships" r:id="rId8"/>
          </a:graphicData>
        </a:graphic>
      </p:graphicFrame>
      <p:sp>
        <p:nvSpPr>
          <p:cNvPr id="17" name="TextBox 16">
            <a:extLst>
              <a:ext uri="{FF2B5EF4-FFF2-40B4-BE49-F238E27FC236}">
                <a16:creationId xmlns:a16="http://schemas.microsoft.com/office/drawing/2014/main" id="{A6E257E9-BED7-40A8-B97D-5EEE40038320}"/>
              </a:ext>
            </a:extLst>
          </p:cNvPr>
          <p:cNvSpPr txBox="1"/>
          <p:nvPr/>
        </p:nvSpPr>
        <p:spPr>
          <a:xfrm>
            <a:off x="1747764" y="3140176"/>
            <a:ext cx="1295400" cy="400110"/>
          </a:xfrm>
          <a:prstGeom prst="rect">
            <a:avLst/>
          </a:prstGeom>
          <a:noFill/>
        </p:spPr>
        <p:txBody>
          <a:bodyPr wrap="square" rtlCol="0">
            <a:spAutoFit/>
          </a:bodyPr>
          <a:lstStyle/>
          <a:p>
            <a:r>
              <a:rPr lang="en-US" sz="2000" dirty="0">
                <a:solidFill>
                  <a:srgbClr val="1C1C1C"/>
                </a:solidFill>
                <a:latin typeface="+mj-lt"/>
                <a:cs typeface="Arial" panose="020B0604020202020204" pitchFamily="34" charset="0"/>
              </a:rPr>
              <a:t>Labor</a:t>
            </a:r>
          </a:p>
        </p:txBody>
      </p:sp>
    </p:spTree>
    <p:extLst>
      <p:ext uri="{BB962C8B-B14F-4D97-AF65-F5344CB8AC3E}">
        <p14:creationId xmlns:p14="http://schemas.microsoft.com/office/powerpoint/2010/main" val="149446585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a:extLst>
              <a:ext uri="{FF2B5EF4-FFF2-40B4-BE49-F238E27FC236}">
                <a16:creationId xmlns:a16="http://schemas.microsoft.com/office/drawing/2014/main" id="{5A982BCF-2685-4193-8E26-27DC2C2B9357}"/>
              </a:ext>
            </a:extLst>
          </p:cNvPr>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p>
            <a:pPr algn="ctr"/>
            <a:r>
              <a:rPr lang="en-US" altLang="en-US" sz="3600" b="1" dirty="0">
                <a:solidFill>
                  <a:schemeClr val="accent2">
                    <a:lumMod val="60000"/>
                    <a:lumOff val="40000"/>
                  </a:schemeClr>
                </a:solidFill>
                <a:latin typeface="Arial Narrow" panose="020B0606020202030204" pitchFamily="34" charset="0"/>
              </a:rPr>
              <a:t>   Examples of Human Trafficking    </a:t>
            </a:r>
          </a:p>
        </p:txBody>
      </p:sp>
      <p:sp>
        <p:nvSpPr>
          <p:cNvPr id="2" name="TextBox 1">
            <a:extLst>
              <a:ext uri="{FF2B5EF4-FFF2-40B4-BE49-F238E27FC236}">
                <a16:creationId xmlns:a16="http://schemas.microsoft.com/office/drawing/2014/main" id="{3BE14B3C-B74E-466B-AE35-D61C55F2986F}"/>
              </a:ext>
            </a:extLst>
          </p:cNvPr>
          <p:cNvSpPr txBox="1"/>
          <p:nvPr/>
        </p:nvSpPr>
        <p:spPr>
          <a:xfrm>
            <a:off x="-13856" y="990600"/>
            <a:ext cx="9157855" cy="5257800"/>
          </a:xfrm>
          <a:prstGeom prst="rect">
            <a:avLst/>
          </a:prstGeom>
          <a:solidFill>
            <a:schemeClr val="bg1">
              <a:lumMod val="85000"/>
            </a:schemeClr>
          </a:solidFill>
        </p:spPr>
        <p:txBody>
          <a:bodyPr wrap="square" rtlCol="0">
            <a:spAutoFit/>
          </a:bodyPr>
          <a:lstStyle/>
          <a:p>
            <a:endParaRPr lang="en-US" dirty="0"/>
          </a:p>
        </p:txBody>
      </p:sp>
      <p:pic>
        <p:nvPicPr>
          <p:cNvPr id="4" name="Picture 3">
            <a:extLst>
              <a:ext uri="{FF2B5EF4-FFF2-40B4-BE49-F238E27FC236}">
                <a16:creationId xmlns:a16="http://schemas.microsoft.com/office/drawing/2014/main" id="{C319547A-9B5A-4AF3-8465-884FDC448BB3}"/>
              </a:ext>
            </a:extLst>
          </p:cNvPr>
          <p:cNvPicPr>
            <a:picLocks noChangeAspect="1"/>
          </p:cNvPicPr>
          <p:nvPr/>
        </p:nvPicPr>
        <p:blipFill>
          <a:blip r:embed="rId3"/>
          <a:stretch>
            <a:fillRect/>
          </a:stretch>
        </p:blipFill>
        <p:spPr>
          <a:xfrm>
            <a:off x="4762500" y="914400"/>
            <a:ext cx="4444369" cy="6019800"/>
          </a:xfrm>
          <a:prstGeom prst="rect">
            <a:avLst/>
          </a:prstGeom>
        </p:spPr>
      </p:pic>
      <p:pic>
        <p:nvPicPr>
          <p:cNvPr id="5" name="Picture 4">
            <a:extLst>
              <a:ext uri="{FF2B5EF4-FFF2-40B4-BE49-F238E27FC236}">
                <a16:creationId xmlns:a16="http://schemas.microsoft.com/office/drawing/2014/main" id="{248FE8BF-AE3C-4838-82D6-BF5C927AD9D0}"/>
              </a:ext>
            </a:extLst>
          </p:cNvPr>
          <p:cNvPicPr>
            <a:picLocks noChangeAspect="1"/>
          </p:cNvPicPr>
          <p:nvPr/>
        </p:nvPicPr>
        <p:blipFill>
          <a:blip r:embed="rId4"/>
          <a:stretch>
            <a:fillRect/>
          </a:stretch>
        </p:blipFill>
        <p:spPr>
          <a:xfrm>
            <a:off x="159015" y="914400"/>
            <a:ext cx="4395597" cy="5410200"/>
          </a:xfrm>
          <a:prstGeom prst="rect">
            <a:avLst/>
          </a:prstGeom>
        </p:spPr>
      </p:pic>
    </p:spTree>
    <p:extLst>
      <p:ext uri="{BB962C8B-B14F-4D97-AF65-F5344CB8AC3E}">
        <p14:creationId xmlns:p14="http://schemas.microsoft.com/office/powerpoint/2010/main" val="149145130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a:extLst>
              <a:ext uri="{FF2B5EF4-FFF2-40B4-BE49-F238E27FC236}">
                <a16:creationId xmlns:a16="http://schemas.microsoft.com/office/drawing/2014/main" id="{5A982BCF-2685-4193-8E26-27DC2C2B9357}"/>
              </a:ext>
            </a:extLst>
          </p:cNvPr>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p>
            <a:pPr algn="ctr"/>
            <a:r>
              <a:rPr lang="en-US" altLang="en-US" sz="3600" b="1" dirty="0">
                <a:solidFill>
                  <a:schemeClr val="accent2">
                    <a:lumMod val="60000"/>
                    <a:lumOff val="40000"/>
                  </a:schemeClr>
                </a:solidFill>
                <a:latin typeface="Arial Narrow" panose="020B0606020202030204" pitchFamily="34" charset="0"/>
              </a:rPr>
              <a:t>   Human Trafficking is Big Business   </a:t>
            </a:r>
          </a:p>
        </p:txBody>
      </p:sp>
      <p:sp>
        <p:nvSpPr>
          <p:cNvPr id="2" name="TextBox 1">
            <a:extLst>
              <a:ext uri="{FF2B5EF4-FFF2-40B4-BE49-F238E27FC236}">
                <a16:creationId xmlns:a16="http://schemas.microsoft.com/office/drawing/2014/main" id="{3BE14B3C-B74E-466B-AE35-D61C55F2986F}"/>
              </a:ext>
            </a:extLst>
          </p:cNvPr>
          <p:cNvSpPr txBox="1"/>
          <p:nvPr/>
        </p:nvSpPr>
        <p:spPr>
          <a:xfrm>
            <a:off x="-13856" y="990600"/>
            <a:ext cx="9157855" cy="5257800"/>
          </a:xfrm>
          <a:prstGeom prst="rect">
            <a:avLst/>
          </a:prstGeom>
          <a:solidFill>
            <a:schemeClr val="bg1">
              <a:lumMod val="85000"/>
            </a:schemeClr>
          </a:solidFill>
        </p:spPr>
        <p:txBody>
          <a:bodyPr wrap="square" rtlCol="0">
            <a:spAutoFit/>
          </a:bodyPr>
          <a:lstStyle/>
          <a:p>
            <a:endParaRPr lang="en-US" dirty="0"/>
          </a:p>
        </p:txBody>
      </p:sp>
      <p:sp>
        <p:nvSpPr>
          <p:cNvPr id="28675" name="Content Placeholder 2">
            <a:extLst>
              <a:ext uri="{FF2B5EF4-FFF2-40B4-BE49-F238E27FC236}">
                <a16:creationId xmlns:a16="http://schemas.microsoft.com/office/drawing/2014/main" id="{E43CE89D-A769-40C9-894E-424441C5C005}"/>
              </a:ext>
            </a:extLst>
          </p:cNvPr>
          <p:cNvSpPr>
            <a:spLocks noGrp="1"/>
          </p:cNvSpPr>
          <p:nvPr>
            <p:ph idx="1"/>
          </p:nvPr>
        </p:nvSpPr>
        <p:spPr bwMode="auto">
          <a:xfrm>
            <a:off x="412751" y="990600"/>
            <a:ext cx="7969250" cy="54768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a:buNone/>
            </a:pPr>
            <a:endParaRPr lang="en-US" altLang="en-US" sz="1800" dirty="0">
              <a:solidFill>
                <a:schemeClr val="tx2"/>
              </a:solidFill>
              <a:latin typeface="+mn-lt"/>
              <a:cs typeface="Arial" panose="020B0604020202020204" pitchFamily="34" charset="0"/>
            </a:endParaRPr>
          </a:p>
          <a:p>
            <a:pPr>
              <a:buFont typeface="Wingdings" panose="05000000000000000000" pitchFamily="2" charset="2"/>
              <a:buChar char="§"/>
            </a:pPr>
            <a:r>
              <a:rPr lang="en-US" altLang="en-US" sz="2800" dirty="0">
                <a:solidFill>
                  <a:schemeClr val="tx2"/>
                </a:solidFill>
                <a:latin typeface="+mn-lt"/>
                <a:cs typeface="Arial" panose="020B0604020202020204" pitchFamily="34" charset="0"/>
              </a:rPr>
              <a:t>Human trafficking is a </a:t>
            </a:r>
            <a:r>
              <a:rPr lang="en-US" altLang="en-US" sz="2800" b="1" dirty="0">
                <a:solidFill>
                  <a:schemeClr val="tx2"/>
                </a:solidFill>
                <a:latin typeface="+mn-lt"/>
                <a:cs typeface="Arial" panose="020B0604020202020204" pitchFamily="34" charset="0"/>
              </a:rPr>
              <a:t>$150 billion per year </a:t>
            </a:r>
            <a:r>
              <a:rPr lang="en-US" altLang="en-US" sz="2800" dirty="0">
                <a:solidFill>
                  <a:schemeClr val="tx2"/>
                </a:solidFill>
                <a:latin typeface="+mn-lt"/>
                <a:cs typeface="Arial" panose="020B0604020202020204" pitchFamily="34" charset="0"/>
              </a:rPr>
              <a:t>business globally:</a:t>
            </a:r>
          </a:p>
          <a:p>
            <a:pPr lvl="1">
              <a:buFont typeface="Courier New" panose="02070309020205020404" pitchFamily="49" charset="0"/>
              <a:buChar char="o"/>
            </a:pPr>
            <a:r>
              <a:rPr lang="en-US" altLang="en-US" dirty="0">
                <a:solidFill>
                  <a:srgbClr val="000000"/>
                </a:solidFill>
                <a:latin typeface="+mn-lt"/>
                <a:cs typeface="Arial" panose="020B0604020202020204" pitchFamily="34" charset="0"/>
              </a:rPr>
              <a:t>$99 billion in profits from sex trafficking</a:t>
            </a:r>
          </a:p>
          <a:p>
            <a:pPr lvl="1">
              <a:buFont typeface="Courier New" panose="02070309020205020404" pitchFamily="49" charset="0"/>
              <a:buChar char="o"/>
            </a:pPr>
            <a:r>
              <a:rPr lang="en-US" altLang="en-US" dirty="0">
                <a:solidFill>
                  <a:srgbClr val="000000"/>
                </a:solidFill>
                <a:latin typeface="+mn-lt"/>
                <a:cs typeface="Arial" panose="020B0604020202020204" pitchFamily="34" charset="0"/>
              </a:rPr>
              <a:t>$51 billion in profits from labor trafficking</a:t>
            </a:r>
          </a:p>
          <a:p>
            <a:pPr marL="457200" lvl="1" indent="0">
              <a:buNone/>
            </a:pPr>
            <a:endParaRPr lang="en-US" altLang="en-US" sz="1600" dirty="0">
              <a:solidFill>
                <a:srgbClr val="00246C"/>
              </a:solidFill>
              <a:latin typeface="+mn-lt"/>
              <a:cs typeface="Arial" panose="020B0604020202020204" pitchFamily="34" charset="0"/>
            </a:endParaRPr>
          </a:p>
          <a:p>
            <a:pPr>
              <a:spcBef>
                <a:spcPts val="600"/>
              </a:spcBef>
              <a:spcAft>
                <a:spcPts val="600"/>
              </a:spcAft>
              <a:buFont typeface="Wingdings" panose="05000000000000000000" pitchFamily="2" charset="2"/>
              <a:buChar char="§"/>
            </a:pPr>
            <a:r>
              <a:rPr lang="en-US" altLang="en-US" sz="2800" dirty="0">
                <a:solidFill>
                  <a:srgbClr val="00246C"/>
                </a:solidFill>
                <a:latin typeface="+mn-lt"/>
                <a:cs typeface="Arial" panose="020B0604020202020204" pitchFamily="34" charset="0"/>
              </a:rPr>
              <a:t>Second largest black-market crime behind illegal drug trafficking.</a:t>
            </a:r>
          </a:p>
          <a:p>
            <a:pPr marL="0" indent="0">
              <a:spcBef>
                <a:spcPts val="600"/>
              </a:spcBef>
              <a:spcAft>
                <a:spcPts val="600"/>
              </a:spcAft>
              <a:buNone/>
            </a:pPr>
            <a:endParaRPr lang="en-US" altLang="en-US" sz="600" dirty="0">
              <a:solidFill>
                <a:srgbClr val="00246C"/>
              </a:solidFill>
              <a:latin typeface="+mn-lt"/>
              <a:cs typeface="Arial" panose="020B0604020202020204" pitchFamily="34" charset="0"/>
            </a:endParaRPr>
          </a:p>
          <a:p>
            <a:pPr>
              <a:spcBef>
                <a:spcPts val="600"/>
              </a:spcBef>
              <a:spcAft>
                <a:spcPts val="600"/>
              </a:spcAft>
              <a:buFont typeface="Wingdings" panose="05000000000000000000" pitchFamily="2" charset="2"/>
              <a:buChar char="§"/>
            </a:pPr>
            <a:r>
              <a:rPr lang="en-US" altLang="en-US" sz="2800" dirty="0">
                <a:solidFill>
                  <a:srgbClr val="00246C"/>
                </a:solidFill>
                <a:latin typeface="+mn-lt"/>
                <a:cs typeface="Arial" panose="020B0604020202020204" pitchFamily="34" charset="0"/>
              </a:rPr>
              <a:t>Produces continuous profits - a person can be used over and over. </a:t>
            </a:r>
          </a:p>
        </p:txBody>
      </p:sp>
      <p:sp>
        <p:nvSpPr>
          <p:cNvPr id="28676" name="TextBox 3">
            <a:extLst>
              <a:ext uri="{FF2B5EF4-FFF2-40B4-BE49-F238E27FC236}">
                <a16:creationId xmlns:a16="http://schemas.microsoft.com/office/drawing/2014/main" id="{C0F13AF5-E7B1-493F-8B09-1A0F899545BE}"/>
              </a:ext>
            </a:extLst>
          </p:cNvPr>
          <p:cNvSpPr txBox="1">
            <a:spLocks noChangeArrowheads="1"/>
          </p:cNvSpPr>
          <p:nvPr/>
        </p:nvSpPr>
        <p:spPr bwMode="auto">
          <a:xfrm>
            <a:off x="4191000" y="5715000"/>
            <a:ext cx="5715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ヒラギノ角ゴ Pro W3" charset="-128"/>
              </a:defRPr>
            </a:lvl1pPr>
            <a:lvl2pPr marL="742950" indent="-285750">
              <a:defRPr sz="2400">
                <a:solidFill>
                  <a:schemeClr val="tx1"/>
                </a:solidFill>
                <a:latin typeface="Arial" panose="020B0604020202020204" pitchFamily="34" charset="0"/>
                <a:ea typeface="ヒラギノ角ゴ Pro W3" charset="-128"/>
              </a:defRPr>
            </a:lvl2pPr>
            <a:lvl3pPr marL="1143000" indent="-228600">
              <a:defRPr sz="2400">
                <a:solidFill>
                  <a:schemeClr val="tx1"/>
                </a:solidFill>
                <a:latin typeface="Arial" panose="020B0604020202020204" pitchFamily="34" charset="0"/>
                <a:ea typeface="ヒラギノ角ゴ Pro W3" charset="-128"/>
              </a:defRPr>
            </a:lvl3pPr>
            <a:lvl4pPr marL="1600200" indent="-228600">
              <a:defRPr sz="2400">
                <a:solidFill>
                  <a:schemeClr val="tx1"/>
                </a:solidFill>
                <a:latin typeface="Arial" panose="020B0604020202020204" pitchFamily="34" charset="0"/>
                <a:ea typeface="ヒラギノ角ゴ Pro W3" charset="-128"/>
              </a:defRPr>
            </a:lvl4pPr>
            <a:lvl5pPr marL="2057400" indent="-228600">
              <a:defRPr sz="2400">
                <a:solidFill>
                  <a:schemeClr val="tx1"/>
                </a:solidFill>
                <a:latin typeface="Arial" panose="020B0604020202020204" pitchFamily="34" charset="0"/>
                <a:ea typeface="ヒラギノ角ゴ Pro W3"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r>
              <a:rPr lang="en-US" altLang="en-US" sz="1800" i="1" dirty="0">
                <a:solidFill>
                  <a:srgbClr val="000000"/>
                </a:solidFill>
              </a:rPr>
              <a:t>Source: International </a:t>
            </a:r>
            <a:r>
              <a:rPr lang="en-US" altLang="en-US" sz="1800" i="1" dirty="0" err="1">
                <a:solidFill>
                  <a:srgbClr val="000000"/>
                </a:solidFill>
              </a:rPr>
              <a:t>Labour</a:t>
            </a:r>
            <a:r>
              <a:rPr lang="en-US" altLang="en-US" sz="1800" i="1" dirty="0">
                <a:solidFill>
                  <a:srgbClr val="000000"/>
                </a:solidFill>
              </a:rPr>
              <a:t> Organization</a:t>
            </a:r>
          </a:p>
        </p:txBody>
      </p:sp>
    </p:spTree>
    <p:extLst>
      <p:ext uri="{BB962C8B-B14F-4D97-AF65-F5344CB8AC3E}">
        <p14:creationId xmlns:p14="http://schemas.microsoft.com/office/powerpoint/2010/main" val="231822377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a:extLst>
              <a:ext uri="{FF2B5EF4-FFF2-40B4-BE49-F238E27FC236}">
                <a16:creationId xmlns:a16="http://schemas.microsoft.com/office/drawing/2014/main" id="{5A982BCF-2685-4193-8E26-27DC2C2B9357}"/>
              </a:ext>
            </a:extLst>
          </p:cNvPr>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p>
            <a:pPr algn="ctr"/>
            <a:r>
              <a:rPr lang="en-US" altLang="en-US" sz="3600" b="1" dirty="0">
                <a:solidFill>
                  <a:schemeClr val="accent2">
                    <a:lumMod val="60000"/>
                    <a:lumOff val="40000"/>
                  </a:schemeClr>
                </a:solidFill>
                <a:latin typeface="Arial Narrow" panose="020B0606020202030204" pitchFamily="34" charset="0"/>
              </a:rPr>
              <a:t>   Human Trafficking in District 5580   </a:t>
            </a:r>
          </a:p>
        </p:txBody>
      </p:sp>
      <p:sp>
        <p:nvSpPr>
          <p:cNvPr id="2" name="TextBox 1">
            <a:extLst>
              <a:ext uri="{FF2B5EF4-FFF2-40B4-BE49-F238E27FC236}">
                <a16:creationId xmlns:a16="http://schemas.microsoft.com/office/drawing/2014/main" id="{3BE14B3C-B74E-466B-AE35-D61C55F2986F}"/>
              </a:ext>
            </a:extLst>
          </p:cNvPr>
          <p:cNvSpPr txBox="1"/>
          <p:nvPr/>
        </p:nvSpPr>
        <p:spPr>
          <a:xfrm>
            <a:off x="-13856" y="990600"/>
            <a:ext cx="9157855" cy="5257800"/>
          </a:xfrm>
          <a:prstGeom prst="rect">
            <a:avLst/>
          </a:prstGeom>
          <a:solidFill>
            <a:schemeClr val="bg1">
              <a:lumMod val="85000"/>
            </a:schemeClr>
          </a:solidFill>
        </p:spPr>
        <p:txBody>
          <a:bodyPr wrap="square" rtlCol="0">
            <a:spAutoFit/>
          </a:bodyPr>
          <a:lstStyle/>
          <a:p>
            <a:endParaRPr lang="en-US" dirty="0"/>
          </a:p>
        </p:txBody>
      </p:sp>
      <p:sp>
        <p:nvSpPr>
          <p:cNvPr id="28675" name="Content Placeholder 2">
            <a:extLst>
              <a:ext uri="{FF2B5EF4-FFF2-40B4-BE49-F238E27FC236}">
                <a16:creationId xmlns:a16="http://schemas.microsoft.com/office/drawing/2014/main" id="{E43CE89D-A769-40C9-894E-424441C5C005}"/>
              </a:ext>
            </a:extLst>
          </p:cNvPr>
          <p:cNvSpPr>
            <a:spLocks noGrp="1"/>
          </p:cNvSpPr>
          <p:nvPr>
            <p:ph idx="1"/>
          </p:nvPr>
        </p:nvSpPr>
        <p:spPr bwMode="auto">
          <a:xfrm>
            <a:off x="412751" y="990600"/>
            <a:ext cx="7969250" cy="54768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a:buNone/>
            </a:pPr>
            <a:endParaRPr lang="en-US" altLang="en-US" sz="2800" dirty="0">
              <a:solidFill>
                <a:srgbClr val="00246C"/>
              </a:solidFill>
              <a:latin typeface="+mn-lt"/>
              <a:cs typeface="Arial" panose="020B0604020202020204" pitchFamily="34" charset="0"/>
            </a:endParaRPr>
          </a:p>
          <a:p>
            <a:pPr marL="0" indent="0">
              <a:buNone/>
            </a:pPr>
            <a:r>
              <a:rPr lang="en-US" altLang="en-US" sz="2800" dirty="0">
                <a:solidFill>
                  <a:srgbClr val="080808"/>
                </a:solidFill>
                <a:latin typeface="+mn-lt"/>
                <a:cs typeface="Arial" panose="020B0604020202020204" pitchFamily="34" charset="0"/>
              </a:rPr>
              <a:t>“Traffickers like to work underground. They don’t necessarily want to work in big cities. They are drawn to small towns … because they feel like they won’t get caught. So areas that have a lot of agricultural farming, areas that have not a lot of law enforcement on patrol…those are areas that are also breeding grounds. Traffickers know that and they want to do some of their work there.” </a:t>
            </a:r>
          </a:p>
          <a:p>
            <a:pPr marL="0" indent="0" algn="ctr">
              <a:buNone/>
            </a:pPr>
            <a:r>
              <a:rPr lang="en-US" altLang="en-US" sz="2800" dirty="0">
                <a:solidFill>
                  <a:srgbClr val="080808"/>
                </a:solidFill>
                <a:latin typeface="+mn-lt"/>
                <a:cs typeface="Arial" panose="020B0604020202020204" pitchFamily="34" charset="0"/>
              </a:rPr>
              <a:t>-Scott Santoro, Homeland Security</a:t>
            </a:r>
          </a:p>
          <a:p>
            <a:pPr marL="0" indent="0">
              <a:buNone/>
            </a:pPr>
            <a:endParaRPr lang="en-US" altLang="en-US" sz="2800" dirty="0">
              <a:solidFill>
                <a:srgbClr val="00246C"/>
              </a:solidFill>
              <a:latin typeface="+mn-lt"/>
              <a:cs typeface="Arial" panose="020B0604020202020204" pitchFamily="34" charset="0"/>
            </a:endParaRPr>
          </a:p>
        </p:txBody>
      </p:sp>
    </p:spTree>
    <p:extLst>
      <p:ext uri="{BB962C8B-B14F-4D97-AF65-F5344CB8AC3E}">
        <p14:creationId xmlns:p14="http://schemas.microsoft.com/office/powerpoint/2010/main" val="4143858127"/>
      </p:ext>
    </p:extLst>
  </p:cSld>
  <p:clrMapOvr>
    <a:masterClrMapping/>
  </p:clrMapOvr>
</p:sld>
</file>

<file path=ppt/theme/theme1.xml><?xml version="1.0" encoding="utf-8"?>
<a:theme xmlns:a="http://schemas.openxmlformats.org/drawingml/2006/main" name="Communications_white">
  <a:themeElements>
    <a:clrScheme name="Rotary-NewBrand_Pallette">
      <a:dk1>
        <a:srgbClr val="958D85"/>
      </a:dk1>
      <a:lt1>
        <a:sysClr val="window" lastClr="FFFFFF"/>
      </a:lt1>
      <a:dk2>
        <a:srgbClr val="00246C"/>
      </a:dk2>
      <a:lt2>
        <a:srgbClr val="E6E5D8"/>
      </a:lt2>
      <a:accent1>
        <a:srgbClr val="01B4E7"/>
      </a:accent1>
      <a:accent2>
        <a:srgbClr val="FEBD11"/>
      </a:accent2>
      <a:accent3>
        <a:srgbClr val="009999"/>
      </a:accent3>
      <a:accent4>
        <a:srgbClr val="872175"/>
      </a:accent4>
      <a:accent5>
        <a:srgbClr val="D91B5C"/>
      </a:accent5>
      <a:accent6>
        <a:srgbClr val="FF7600"/>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Custom Design">
  <a:themeElements>
    <a:clrScheme name="Rotary-NewBrand_Pallette">
      <a:dk1>
        <a:srgbClr val="958D85"/>
      </a:dk1>
      <a:lt1>
        <a:sysClr val="window" lastClr="FFFFFF"/>
      </a:lt1>
      <a:dk2>
        <a:srgbClr val="00246C"/>
      </a:dk2>
      <a:lt2>
        <a:srgbClr val="E6E5D8"/>
      </a:lt2>
      <a:accent1>
        <a:srgbClr val="01B4E7"/>
      </a:accent1>
      <a:accent2>
        <a:srgbClr val="FEBD11"/>
      </a:accent2>
      <a:accent3>
        <a:srgbClr val="009999"/>
      </a:accent3>
      <a:accent4>
        <a:srgbClr val="872175"/>
      </a:accent4>
      <a:accent5>
        <a:srgbClr val="D91B5C"/>
      </a:accent5>
      <a:accent6>
        <a:srgbClr val="FF7600"/>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2_Custom Design">
  <a:themeElements>
    <a:clrScheme name="Rotary-NewBrand_Pallette">
      <a:dk1>
        <a:srgbClr val="958D85"/>
      </a:dk1>
      <a:lt1>
        <a:sysClr val="window" lastClr="FFFFFF"/>
      </a:lt1>
      <a:dk2>
        <a:srgbClr val="00246C"/>
      </a:dk2>
      <a:lt2>
        <a:srgbClr val="E6E5D8"/>
      </a:lt2>
      <a:accent1>
        <a:srgbClr val="01B4E7"/>
      </a:accent1>
      <a:accent2>
        <a:srgbClr val="FEBD11"/>
      </a:accent2>
      <a:accent3>
        <a:srgbClr val="009999"/>
      </a:accent3>
      <a:accent4>
        <a:srgbClr val="872175"/>
      </a:accent4>
      <a:accent5>
        <a:srgbClr val="D91B5C"/>
      </a:accent5>
      <a:accent6>
        <a:srgbClr val="FF7600"/>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166805</TotalTime>
  <Words>4835</Words>
  <Application>Microsoft Office PowerPoint</Application>
  <PresentationFormat>On-screen Show (4:3)</PresentationFormat>
  <Paragraphs>437</Paragraphs>
  <Slides>32</Slides>
  <Notes>30</Notes>
  <HiddenSlides>0</HiddenSlides>
  <MMClips>0</MMClips>
  <ScaleCrop>false</ScaleCrop>
  <HeadingPairs>
    <vt:vector size="8" baseType="variant">
      <vt:variant>
        <vt:lpstr>Fonts Used</vt:lpstr>
      </vt:variant>
      <vt:variant>
        <vt:i4>7</vt:i4>
      </vt:variant>
      <vt:variant>
        <vt:lpstr>Theme</vt:lpstr>
      </vt:variant>
      <vt:variant>
        <vt:i4>3</vt:i4>
      </vt:variant>
      <vt:variant>
        <vt:lpstr>Embedded OLE Servers</vt:lpstr>
      </vt:variant>
      <vt:variant>
        <vt:i4>1</vt:i4>
      </vt:variant>
      <vt:variant>
        <vt:lpstr>Slide Titles</vt:lpstr>
      </vt:variant>
      <vt:variant>
        <vt:i4>32</vt:i4>
      </vt:variant>
    </vt:vector>
  </HeadingPairs>
  <TitlesOfParts>
    <vt:vector size="43" baseType="lpstr">
      <vt:lpstr>Arial</vt:lpstr>
      <vt:lpstr>Arial Narrow</vt:lpstr>
      <vt:lpstr>Calibri</vt:lpstr>
      <vt:lpstr>Courier New</vt:lpstr>
      <vt:lpstr>Georgia</vt:lpstr>
      <vt:lpstr>Lucida Handwriting</vt:lpstr>
      <vt:lpstr>Wingdings</vt:lpstr>
      <vt:lpstr>Communications_white</vt:lpstr>
      <vt:lpstr>Custom Design</vt:lpstr>
      <vt:lpstr>2_Custom Design</vt:lpstr>
      <vt:lpstr>Slide</vt:lpstr>
      <vt:lpstr>PowerPoint Presentation</vt:lpstr>
      <vt:lpstr>   Objectives   </vt:lpstr>
      <vt:lpstr>PowerPoint Presentation</vt:lpstr>
      <vt:lpstr>PowerPoint Presentation</vt:lpstr>
      <vt:lpstr>“Slavery”</vt:lpstr>
      <vt:lpstr>Sex Trafficking in the US</vt:lpstr>
      <vt:lpstr>   Examples of Human Trafficking    </vt:lpstr>
      <vt:lpstr>   Human Trafficking is Big Business   </vt:lpstr>
      <vt:lpstr>   Human Trafficking in District 5580   </vt:lpstr>
      <vt:lpstr>Midwest </vt:lpstr>
      <vt:lpstr>PowerPoint Presentation</vt:lpstr>
      <vt:lpstr>Who Are the Victims?</vt:lpstr>
      <vt:lpstr>PowerPoint Presentation</vt:lpstr>
      <vt:lpstr>     Trafficker Identification   </vt:lpstr>
      <vt:lpstr>     Recruitment Locations   </vt:lpstr>
      <vt:lpstr>How Does It Happen?</vt:lpstr>
      <vt:lpstr>Red Flags</vt:lpstr>
      <vt:lpstr>PowerPoint Presentation</vt:lpstr>
      <vt:lpstr>Why is it difficult for victims to get help…</vt:lpstr>
      <vt:lpstr>Hotlines</vt:lpstr>
      <vt:lpstr>PowerPoint Presentation</vt:lpstr>
      <vt:lpstr>What survivors want you to know…</vt:lpstr>
      <vt:lpstr>How Do We End it? </vt:lpstr>
      <vt:lpstr>Why Rotary?</vt:lpstr>
      <vt:lpstr>Rotary’s Initiative to End Human Slavery</vt:lpstr>
      <vt:lpstr>Raise Awareness</vt:lpstr>
      <vt:lpstr>PowerPoint Presentation</vt:lpstr>
      <vt:lpstr>PowerPoint Presentation</vt:lpstr>
      <vt:lpstr> Educate Children, Parents, Teachers</vt:lpstr>
      <vt:lpstr>Stop the Demand </vt:lpstr>
      <vt:lpstr>https://rotaryendht.org/ </vt:lpstr>
      <vt:lpstr>Discussion/Questions   </vt:lpstr>
    </vt:vector>
  </TitlesOfParts>
  <Company>Rotary International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RI WS-06</dc:creator>
  <cp:lastModifiedBy>Jeromy Graham</cp:lastModifiedBy>
  <cp:revision>1009</cp:revision>
  <cp:lastPrinted>2019-11-22T20:40:33Z</cp:lastPrinted>
  <dcterms:created xsi:type="dcterms:W3CDTF">2010-04-16T20:11:30Z</dcterms:created>
  <dcterms:modified xsi:type="dcterms:W3CDTF">2020-09-24T19:08:33Z</dcterms:modified>
</cp:coreProperties>
</file>