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5.xml" ContentType="application/vnd.openxmlformats-officedocument.drawingml.chartshapes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6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7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rawings/drawing8.xml" ContentType="application/vnd.openxmlformats-officedocument.drawingml.chartshapes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drawings/drawing9.xml" ContentType="application/vnd.openxmlformats-officedocument.drawingml.chartshape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6082"/>
    <a:srgbClr val="0075BF"/>
    <a:srgbClr val="FAA41A"/>
    <a:srgbClr val="1946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CE9C986-F285-4732-A157-B964BF75B5DF}" v="125" dt="2026-07-15T15:42:01.1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01" autoAdjust="0"/>
    <p:restoredTop sz="94660"/>
  </p:normalViewPr>
  <p:slideViewPr>
    <p:cSldViewPr snapToGrid="0">
      <p:cViewPr varScale="1">
        <p:scale>
          <a:sx n="88" d="100"/>
          <a:sy n="88" d="100"/>
        </p:scale>
        <p:origin x="480" y="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ian Tjaden" userId="78f1f0a63b2936c0" providerId="LiveId" clId="{C529CDD6-3633-44CB-95D3-D0826C7EFFBE}"/>
    <pc:docChg chg="undo custSel addSld modSld">
      <pc:chgData name="Brian Tjaden" userId="78f1f0a63b2936c0" providerId="LiveId" clId="{C529CDD6-3633-44CB-95D3-D0826C7EFFBE}" dt="2026-07-20T00:45:24.701" v="1398" actId="478"/>
      <pc:docMkLst>
        <pc:docMk/>
      </pc:docMkLst>
      <pc:sldChg chg="addSp delSp modSp mod">
        <pc:chgData name="Brian Tjaden" userId="78f1f0a63b2936c0" providerId="LiveId" clId="{C529CDD6-3633-44CB-95D3-D0826C7EFFBE}" dt="2026-07-15T14:10:23.802" v="1036" actId="1076"/>
        <pc:sldMkLst>
          <pc:docMk/>
          <pc:sldMk cId="1071669593" sldId="256"/>
        </pc:sldMkLst>
        <pc:picChg chg="add mod ord">
          <ac:chgData name="Brian Tjaden" userId="78f1f0a63b2936c0" providerId="LiveId" clId="{C529CDD6-3633-44CB-95D3-D0826C7EFFBE}" dt="2026-07-15T14:10:23.802" v="1036" actId="1076"/>
          <ac:picMkLst>
            <pc:docMk/>
            <pc:sldMk cId="1071669593" sldId="256"/>
            <ac:picMk id="7" creationId="{5C5B3287-609D-072C-3C8F-B12939B37D53}"/>
          </ac:picMkLst>
        </pc:picChg>
      </pc:sldChg>
      <pc:sldChg chg="addSp delSp modSp mod">
        <pc:chgData name="Brian Tjaden" userId="78f1f0a63b2936c0" providerId="LiveId" clId="{C529CDD6-3633-44CB-95D3-D0826C7EFFBE}" dt="2026-07-15T14:26:33.130" v="1287" actId="1035"/>
        <pc:sldMkLst>
          <pc:docMk/>
          <pc:sldMk cId="4250121529" sldId="257"/>
        </pc:sldMkLst>
        <pc:spChg chg="mod">
          <ac:chgData name="Brian Tjaden" userId="78f1f0a63b2936c0" providerId="LiveId" clId="{C529CDD6-3633-44CB-95D3-D0826C7EFFBE}" dt="2026-07-15T13:20:52.247" v="7" actId="403"/>
          <ac:spMkLst>
            <pc:docMk/>
            <pc:sldMk cId="4250121529" sldId="257"/>
            <ac:spMk id="5" creationId="{5F11DBB7-6168-6E92-6FB4-DE9F31512537}"/>
          </ac:spMkLst>
        </pc:spChg>
        <pc:spChg chg="mod">
          <ac:chgData name="Brian Tjaden" userId="78f1f0a63b2936c0" providerId="LiveId" clId="{C529CDD6-3633-44CB-95D3-D0826C7EFFBE}" dt="2026-07-15T14:26:33.130" v="1287" actId="1035"/>
          <ac:spMkLst>
            <pc:docMk/>
            <pc:sldMk cId="4250121529" sldId="257"/>
            <ac:spMk id="18" creationId="{CCB604A5-9F22-FA70-BE6F-E9BB764DBBBB}"/>
          </ac:spMkLst>
        </pc:spChg>
        <pc:spChg chg="mod">
          <ac:chgData name="Brian Tjaden" userId="78f1f0a63b2936c0" providerId="LiveId" clId="{C529CDD6-3633-44CB-95D3-D0826C7EFFBE}" dt="2026-07-15T14:26:33.130" v="1287" actId="1035"/>
          <ac:spMkLst>
            <pc:docMk/>
            <pc:sldMk cId="4250121529" sldId="257"/>
            <ac:spMk id="20" creationId="{864E3218-8F7E-AF2F-3238-72F1E3691E34}"/>
          </ac:spMkLst>
        </pc:spChg>
      </pc:sldChg>
      <pc:sldChg chg="delSp modSp mod">
        <pc:chgData name="Brian Tjaden" userId="78f1f0a63b2936c0" providerId="LiveId" clId="{C529CDD6-3633-44CB-95D3-D0826C7EFFBE}" dt="2026-07-15T14:28:03.625" v="1317" actId="404"/>
        <pc:sldMkLst>
          <pc:docMk/>
          <pc:sldMk cId="2975966191" sldId="258"/>
        </pc:sldMkLst>
        <pc:spChg chg="mod">
          <ac:chgData name="Brian Tjaden" userId="78f1f0a63b2936c0" providerId="LiveId" clId="{C529CDD6-3633-44CB-95D3-D0826C7EFFBE}" dt="2026-07-15T13:21:04.717" v="9" actId="403"/>
          <ac:spMkLst>
            <pc:docMk/>
            <pc:sldMk cId="2975966191" sldId="258"/>
            <ac:spMk id="5" creationId="{E8BEF2BD-4617-49AF-70CE-5B83E93AB3E5}"/>
          </ac:spMkLst>
        </pc:spChg>
        <pc:spChg chg="mod">
          <ac:chgData name="Brian Tjaden" userId="78f1f0a63b2936c0" providerId="LiveId" clId="{C529CDD6-3633-44CB-95D3-D0826C7EFFBE}" dt="2026-07-15T14:27:42.415" v="1303" actId="255"/>
          <ac:spMkLst>
            <pc:docMk/>
            <pc:sldMk cId="2975966191" sldId="258"/>
            <ac:spMk id="18" creationId="{30E32347-3727-F81E-8DAD-AB7268FE3B62}"/>
          </ac:spMkLst>
        </pc:spChg>
        <pc:spChg chg="mod">
          <ac:chgData name="Brian Tjaden" userId="78f1f0a63b2936c0" providerId="LiveId" clId="{C529CDD6-3633-44CB-95D3-D0826C7EFFBE}" dt="2026-07-15T14:28:03.625" v="1317" actId="404"/>
          <ac:spMkLst>
            <pc:docMk/>
            <pc:sldMk cId="2975966191" sldId="258"/>
            <ac:spMk id="20" creationId="{49DDA960-D6F7-A34A-F4EB-7E77DD4D2787}"/>
          </ac:spMkLst>
        </pc:spChg>
        <pc:graphicFrameChg chg="mod">
          <ac:chgData name="Brian Tjaden" userId="78f1f0a63b2936c0" providerId="LiveId" clId="{C529CDD6-3633-44CB-95D3-D0826C7EFFBE}" dt="2026-07-15T14:27:11.735" v="1290"/>
          <ac:graphicFrameMkLst>
            <pc:docMk/>
            <pc:sldMk cId="2975966191" sldId="258"/>
            <ac:graphicFrameMk id="4" creationId="{69735077-8D40-ED75-D5E2-570DC4AF1A28}"/>
          </ac:graphicFrameMkLst>
        </pc:graphicFrameChg>
      </pc:sldChg>
      <pc:sldChg chg="modSp mod">
        <pc:chgData name="Brian Tjaden" userId="78f1f0a63b2936c0" providerId="LiveId" clId="{C529CDD6-3633-44CB-95D3-D0826C7EFFBE}" dt="2026-07-15T14:28:49.544" v="1343" actId="1035"/>
        <pc:sldMkLst>
          <pc:docMk/>
          <pc:sldMk cId="1875477814" sldId="259"/>
        </pc:sldMkLst>
        <pc:spChg chg="mod">
          <ac:chgData name="Brian Tjaden" userId="78f1f0a63b2936c0" providerId="LiveId" clId="{C529CDD6-3633-44CB-95D3-D0826C7EFFBE}" dt="2026-07-15T13:21:10.503" v="11" actId="403"/>
          <ac:spMkLst>
            <pc:docMk/>
            <pc:sldMk cId="1875477814" sldId="259"/>
            <ac:spMk id="5" creationId="{769ABAFA-24D6-3715-FD59-00FAA7B4DBE0}"/>
          </ac:spMkLst>
        </pc:spChg>
        <pc:spChg chg="mod">
          <ac:chgData name="Brian Tjaden" userId="78f1f0a63b2936c0" providerId="LiveId" clId="{C529CDD6-3633-44CB-95D3-D0826C7EFFBE}" dt="2026-07-15T14:28:49.544" v="1343" actId="1035"/>
          <ac:spMkLst>
            <pc:docMk/>
            <pc:sldMk cId="1875477814" sldId="259"/>
            <ac:spMk id="18" creationId="{AE50E03E-F5FC-CFAB-70D2-9680427BE625}"/>
          </ac:spMkLst>
        </pc:spChg>
        <pc:spChg chg="mod">
          <ac:chgData name="Brian Tjaden" userId="78f1f0a63b2936c0" providerId="LiveId" clId="{C529CDD6-3633-44CB-95D3-D0826C7EFFBE}" dt="2026-07-15T14:28:49.544" v="1343" actId="1035"/>
          <ac:spMkLst>
            <pc:docMk/>
            <pc:sldMk cId="1875477814" sldId="259"/>
            <ac:spMk id="20" creationId="{ED951E13-4E5C-75E2-2D18-062625DBA65F}"/>
          </ac:spMkLst>
        </pc:spChg>
      </pc:sldChg>
      <pc:sldChg chg="modSp mod">
        <pc:chgData name="Brian Tjaden" userId="78f1f0a63b2936c0" providerId="LiveId" clId="{C529CDD6-3633-44CB-95D3-D0826C7EFFBE}" dt="2026-07-15T14:29:26.389" v="1356" actId="20577"/>
        <pc:sldMkLst>
          <pc:docMk/>
          <pc:sldMk cId="2737506399" sldId="260"/>
        </pc:sldMkLst>
        <pc:spChg chg="mod">
          <ac:chgData name="Brian Tjaden" userId="78f1f0a63b2936c0" providerId="LiveId" clId="{C529CDD6-3633-44CB-95D3-D0826C7EFFBE}" dt="2026-07-15T13:21:21.763" v="17" actId="403"/>
          <ac:spMkLst>
            <pc:docMk/>
            <pc:sldMk cId="2737506399" sldId="260"/>
            <ac:spMk id="5" creationId="{51CF8493-D20E-9E6C-9511-80B476B282E5}"/>
          </ac:spMkLst>
        </pc:spChg>
        <pc:spChg chg="mod">
          <ac:chgData name="Brian Tjaden" userId="78f1f0a63b2936c0" providerId="LiveId" clId="{C529CDD6-3633-44CB-95D3-D0826C7EFFBE}" dt="2026-07-15T14:29:26.389" v="1356" actId="20577"/>
          <ac:spMkLst>
            <pc:docMk/>
            <pc:sldMk cId="2737506399" sldId="260"/>
            <ac:spMk id="18" creationId="{C610BCFE-7294-EEC0-6E84-F2E824AF5CC1}"/>
          </ac:spMkLst>
        </pc:spChg>
        <pc:spChg chg="mod">
          <ac:chgData name="Brian Tjaden" userId="78f1f0a63b2936c0" providerId="LiveId" clId="{C529CDD6-3633-44CB-95D3-D0826C7EFFBE}" dt="2026-07-15T13:59:41.665" v="979" actId="1036"/>
          <ac:spMkLst>
            <pc:docMk/>
            <pc:sldMk cId="2737506399" sldId="260"/>
            <ac:spMk id="20" creationId="{FFC4C245-3D24-F046-6162-5E546EBC1089}"/>
          </ac:spMkLst>
        </pc:spChg>
      </pc:sldChg>
      <pc:sldChg chg="addSp delSp modSp mod">
        <pc:chgData name="Brian Tjaden" userId="78f1f0a63b2936c0" providerId="LiveId" clId="{C529CDD6-3633-44CB-95D3-D0826C7EFFBE}" dt="2026-07-15T13:57:34.878" v="924" actId="1076"/>
        <pc:sldMkLst>
          <pc:docMk/>
          <pc:sldMk cId="552388066" sldId="261"/>
        </pc:sldMkLst>
        <pc:spChg chg="add mod">
          <ac:chgData name="Brian Tjaden" userId="78f1f0a63b2936c0" providerId="LiveId" clId="{C529CDD6-3633-44CB-95D3-D0826C7EFFBE}" dt="2026-07-15T13:21:43.583" v="26" actId="20577"/>
          <ac:spMkLst>
            <pc:docMk/>
            <pc:sldMk cId="552388066" sldId="261"/>
            <ac:spMk id="5" creationId="{8D45C616-9FDB-377D-A23D-2B08BDF42478}"/>
          </ac:spMkLst>
        </pc:spChg>
        <pc:spChg chg="add mod">
          <ac:chgData name="Brian Tjaden" userId="78f1f0a63b2936c0" providerId="LiveId" clId="{C529CDD6-3633-44CB-95D3-D0826C7EFFBE}" dt="2026-07-15T13:57:10.335" v="920" actId="164"/>
          <ac:spMkLst>
            <pc:docMk/>
            <pc:sldMk cId="552388066" sldId="261"/>
            <ac:spMk id="6" creationId="{C642FD1A-19EC-5116-1FBF-75995216A73C}"/>
          </ac:spMkLst>
        </pc:spChg>
        <pc:spChg chg="add mod">
          <ac:chgData name="Brian Tjaden" userId="78f1f0a63b2936c0" providerId="LiveId" clId="{C529CDD6-3633-44CB-95D3-D0826C7EFFBE}" dt="2026-07-15T13:57:10.335" v="920" actId="164"/>
          <ac:spMkLst>
            <pc:docMk/>
            <pc:sldMk cId="552388066" sldId="261"/>
            <ac:spMk id="9" creationId="{AA29EB62-25FD-39F5-7DE5-F2BF0F7BBA46}"/>
          </ac:spMkLst>
        </pc:spChg>
        <pc:grpChg chg="add mod">
          <ac:chgData name="Brian Tjaden" userId="78f1f0a63b2936c0" providerId="LiveId" clId="{C529CDD6-3633-44CB-95D3-D0826C7EFFBE}" dt="2026-07-15T13:57:12.252" v="921" actId="1076"/>
          <ac:grpSpMkLst>
            <pc:docMk/>
            <pc:sldMk cId="552388066" sldId="261"/>
            <ac:grpSpMk id="19" creationId="{CF7857F8-8C21-4430-F75D-90F5087C299B}"/>
          </ac:grpSpMkLst>
        </pc:grpChg>
        <pc:picChg chg="add mod ord">
          <ac:chgData name="Brian Tjaden" userId="78f1f0a63b2936c0" providerId="LiveId" clId="{C529CDD6-3633-44CB-95D3-D0826C7EFFBE}" dt="2026-07-15T13:57:34.878" v="924" actId="1076"/>
          <ac:picMkLst>
            <pc:docMk/>
            <pc:sldMk cId="552388066" sldId="261"/>
            <ac:picMk id="15" creationId="{4679E9F4-6BF7-3E97-F5D5-4A221668BD3C}"/>
          </ac:picMkLst>
        </pc:picChg>
        <pc:picChg chg="add mod ord">
          <ac:chgData name="Brian Tjaden" userId="78f1f0a63b2936c0" providerId="LiveId" clId="{C529CDD6-3633-44CB-95D3-D0826C7EFFBE}" dt="2026-07-15T13:57:24.638" v="923" actId="167"/>
          <ac:picMkLst>
            <pc:docMk/>
            <pc:sldMk cId="552388066" sldId="261"/>
            <ac:picMk id="18" creationId="{8C604910-4333-7366-A7A4-12520258602B}"/>
          </ac:picMkLst>
        </pc:picChg>
        <pc:cxnChg chg="add mod">
          <ac:chgData name="Brian Tjaden" userId="78f1f0a63b2936c0" providerId="LiveId" clId="{C529CDD6-3633-44CB-95D3-D0826C7EFFBE}" dt="2026-07-15T13:57:10.335" v="920" actId="164"/>
          <ac:cxnSpMkLst>
            <pc:docMk/>
            <pc:sldMk cId="552388066" sldId="261"/>
            <ac:cxnSpMk id="8" creationId="{E6360A70-A80C-3B1B-6CAC-1CE1ABC6BD82}"/>
          </ac:cxnSpMkLst>
        </pc:cxnChg>
        <pc:cxnChg chg="add mod">
          <ac:chgData name="Brian Tjaden" userId="78f1f0a63b2936c0" providerId="LiveId" clId="{C529CDD6-3633-44CB-95D3-D0826C7EFFBE}" dt="2026-07-15T13:57:10.335" v="920" actId="164"/>
          <ac:cxnSpMkLst>
            <pc:docMk/>
            <pc:sldMk cId="552388066" sldId="261"/>
            <ac:cxnSpMk id="10" creationId="{C5B80F30-5139-1CA8-AC33-DA5656340991}"/>
          </ac:cxnSpMkLst>
        </pc:cxnChg>
      </pc:sldChg>
      <pc:sldChg chg="addSp delSp modSp add mod">
        <pc:chgData name="Brian Tjaden" userId="78f1f0a63b2936c0" providerId="LiveId" clId="{C529CDD6-3633-44CB-95D3-D0826C7EFFBE}" dt="2026-07-15T15:42:56.354" v="1397" actId="14100"/>
        <pc:sldMkLst>
          <pc:docMk/>
          <pc:sldMk cId="3734858108" sldId="262"/>
        </pc:sldMkLst>
        <pc:spChg chg="add mod">
          <ac:chgData name="Brian Tjaden" userId="78f1f0a63b2936c0" providerId="LiveId" clId="{C529CDD6-3633-44CB-95D3-D0826C7EFFBE}" dt="2026-07-15T15:42:56.354" v="1397" actId="14100"/>
          <ac:spMkLst>
            <pc:docMk/>
            <pc:sldMk cId="3734858108" sldId="262"/>
            <ac:spMk id="2" creationId="{5DB8A379-023D-9524-F071-6E982ABB2037}"/>
          </ac:spMkLst>
        </pc:spChg>
        <pc:spChg chg="add mod">
          <ac:chgData name="Brian Tjaden" userId="78f1f0a63b2936c0" providerId="LiveId" clId="{C529CDD6-3633-44CB-95D3-D0826C7EFFBE}" dt="2026-07-15T15:42:56.354" v="1397" actId="14100"/>
          <ac:spMkLst>
            <pc:docMk/>
            <pc:sldMk cId="3734858108" sldId="262"/>
            <ac:spMk id="4" creationId="{9D5F7777-F7E2-B476-D66D-4BF10BAFD5EC}"/>
          </ac:spMkLst>
        </pc:spChg>
        <pc:spChg chg="mod">
          <ac:chgData name="Brian Tjaden" userId="78f1f0a63b2936c0" providerId="LiveId" clId="{C529CDD6-3633-44CB-95D3-D0826C7EFFBE}" dt="2026-07-15T13:47:26.120" v="852" actId="20577"/>
          <ac:spMkLst>
            <pc:docMk/>
            <pc:sldMk cId="3734858108" sldId="262"/>
            <ac:spMk id="5" creationId="{36F0DBE0-7BF9-E887-3971-51194690AA02}"/>
          </ac:spMkLst>
        </pc:spChg>
        <pc:spChg chg="add mod">
          <ac:chgData name="Brian Tjaden" userId="78f1f0a63b2936c0" providerId="LiveId" clId="{C529CDD6-3633-44CB-95D3-D0826C7EFFBE}" dt="2026-07-15T13:52:42.245" v="911" actId="1036"/>
          <ac:spMkLst>
            <pc:docMk/>
            <pc:sldMk cId="3734858108" sldId="262"/>
            <ac:spMk id="7" creationId="{3B955052-D4A0-684E-2192-9E5357290CCF}"/>
          </ac:spMkLst>
        </pc:spChg>
        <pc:picChg chg="add mod ord">
          <ac:chgData name="Brian Tjaden" userId="78f1f0a63b2936c0" providerId="LiveId" clId="{C529CDD6-3633-44CB-95D3-D0826C7EFFBE}" dt="2026-07-15T14:00:22.172" v="982" actId="1036"/>
          <ac:picMkLst>
            <pc:docMk/>
            <pc:sldMk cId="3734858108" sldId="262"/>
            <ac:picMk id="12" creationId="{A835E93F-AD4E-42F5-9FED-1CF03589059C}"/>
          </ac:picMkLst>
        </pc:picChg>
      </pc:sldChg>
      <pc:sldChg chg="addSp delSp modSp new mod delAnim modAnim">
        <pc:chgData name="Brian Tjaden" userId="78f1f0a63b2936c0" providerId="LiveId" clId="{C529CDD6-3633-44CB-95D3-D0826C7EFFBE}" dt="2026-07-20T00:45:24.701" v="1398" actId="478"/>
        <pc:sldMkLst>
          <pc:docMk/>
          <pc:sldMk cId="3540694303" sldId="263"/>
        </pc:sldMkLst>
        <pc:spChg chg="add mod">
          <ac:chgData name="Brian Tjaden" userId="78f1f0a63b2936c0" providerId="LiveId" clId="{C529CDD6-3633-44CB-95D3-D0826C7EFFBE}" dt="2026-07-15T14:09:05.456" v="1027" actId="20577"/>
          <ac:spMkLst>
            <pc:docMk/>
            <pc:sldMk cId="3540694303" sldId="263"/>
            <ac:spMk id="5" creationId="{D3D4FEA7-CDC6-A228-0B84-4FE1F827A3FB}"/>
          </ac:spMkLst>
        </pc:spChg>
        <pc:picChg chg="add del mod">
          <ac:chgData name="Brian Tjaden" userId="78f1f0a63b2936c0" providerId="LiveId" clId="{C529CDD6-3633-44CB-95D3-D0826C7EFFBE}" dt="2026-07-20T00:45:24.701" v="1398" actId="478"/>
          <ac:picMkLst>
            <pc:docMk/>
            <pc:sldMk cId="3540694303" sldId="263"/>
            <ac:picMk id="2" creationId="{75E5DF1E-4394-EFAA-58BD-DAC42F636565}"/>
          </ac:picMkLst>
        </pc:picChg>
        <pc:picChg chg="add">
          <ac:chgData name="Brian Tjaden" userId="78f1f0a63b2936c0" providerId="LiveId" clId="{C529CDD6-3633-44CB-95D3-D0826C7EFFBE}" dt="2026-07-15T14:05:36.217" v="988" actId="22"/>
          <ac:picMkLst>
            <pc:docMk/>
            <pc:sldMk cId="3540694303" sldId="263"/>
            <ac:picMk id="4" creationId="{AE28923B-9607-2868-7321-EEAC7C470216}"/>
          </ac:picMkLst>
        </pc:picChg>
      </pc:sldChg>
      <pc:sldChg chg="addSp delSp modSp add mod">
        <pc:chgData name="Brian Tjaden" userId="78f1f0a63b2936c0" providerId="LiveId" clId="{C529CDD6-3633-44CB-95D3-D0826C7EFFBE}" dt="2026-07-15T15:42:26.286" v="1394" actId="20577"/>
        <pc:sldMkLst>
          <pc:docMk/>
          <pc:sldMk cId="173438529" sldId="264"/>
        </pc:sldMkLst>
        <pc:spChg chg="mod">
          <ac:chgData name="Brian Tjaden" userId="78f1f0a63b2936c0" providerId="LiveId" clId="{C529CDD6-3633-44CB-95D3-D0826C7EFFBE}" dt="2026-07-15T14:16:16.817" v="1156" actId="164"/>
          <ac:spMkLst>
            <pc:docMk/>
            <pc:sldMk cId="173438529" sldId="264"/>
            <ac:spMk id="2" creationId="{EB473DDD-7F7C-D55F-AB35-3ECAAE401870}"/>
          </ac:spMkLst>
        </pc:spChg>
        <pc:spChg chg="mod">
          <ac:chgData name="Brian Tjaden" userId="78f1f0a63b2936c0" providerId="LiveId" clId="{C529CDD6-3633-44CB-95D3-D0826C7EFFBE}" dt="2026-07-15T15:40:59.958" v="1365" actId="20577"/>
          <ac:spMkLst>
            <pc:docMk/>
            <pc:sldMk cId="173438529" sldId="264"/>
            <ac:spMk id="5" creationId="{EA36025D-D4B3-A192-1CB1-899BFA26DA10}"/>
          </ac:spMkLst>
        </pc:spChg>
        <pc:spChg chg="mod">
          <ac:chgData name="Brian Tjaden" userId="78f1f0a63b2936c0" providerId="LiveId" clId="{C529CDD6-3633-44CB-95D3-D0826C7EFFBE}" dt="2026-07-15T14:17:31.060" v="1160" actId="1076"/>
          <ac:spMkLst>
            <pc:docMk/>
            <pc:sldMk cId="173438529" sldId="264"/>
            <ac:spMk id="6" creationId="{A8B8E9AB-9B2D-D91A-7A5B-5451C668469E}"/>
          </ac:spMkLst>
        </pc:spChg>
        <pc:spChg chg="mod">
          <ac:chgData name="Brian Tjaden" userId="78f1f0a63b2936c0" providerId="LiveId" clId="{C529CDD6-3633-44CB-95D3-D0826C7EFFBE}" dt="2026-07-15T14:20:59.903" v="1166" actId="1076"/>
          <ac:spMkLst>
            <pc:docMk/>
            <pc:sldMk cId="173438529" sldId="264"/>
            <ac:spMk id="7" creationId="{52DD4BFF-3DC8-6399-B358-A7D9F91F5CDA}"/>
          </ac:spMkLst>
        </pc:spChg>
        <pc:spChg chg="mod">
          <ac:chgData name="Brian Tjaden" userId="78f1f0a63b2936c0" providerId="LiveId" clId="{C529CDD6-3633-44CB-95D3-D0826C7EFFBE}" dt="2026-07-15T14:16:44.649" v="1159" actId="1076"/>
          <ac:spMkLst>
            <pc:docMk/>
            <pc:sldMk cId="173438529" sldId="264"/>
            <ac:spMk id="8" creationId="{BE8DDB93-75CD-422C-828B-8F58321B394B}"/>
          </ac:spMkLst>
        </pc:spChg>
        <pc:spChg chg="add mod">
          <ac:chgData name="Brian Tjaden" userId="78f1f0a63b2936c0" providerId="LiveId" clId="{C529CDD6-3633-44CB-95D3-D0826C7EFFBE}" dt="2026-07-15T15:42:26.286" v="1394" actId="20577"/>
          <ac:spMkLst>
            <pc:docMk/>
            <pc:sldMk cId="173438529" sldId="264"/>
            <ac:spMk id="9" creationId="{CDE2E81E-46CE-CD49-007A-A933A199BC7C}"/>
          </ac:spMkLst>
        </pc:spChg>
        <pc:spChg chg="add mod">
          <ac:chgData name="Brian Tjaden" userId="78f1f0a63b2936c0" providerId="LiveId" clId="{C529CDD6-3633-44CB-95D3-D0826C7EFFBE}" dt="2026-07-15T14:23:30.190" v="1244" actId="1037"/>
          <ac:spMkLst>
            <pc:docMk/>
            <pc:sldMk cId="173438529" sldId="264"/>
            <ac:spMk id="13" creationId="{9AD1BEBC-69E5-AE59-AC39-6EF3106B8954}"/>
          </ac:spMkLst>
        </pc:spChg>
        <pc:spChg chg="add mod">
          <ac:chgData name="Brian Tjaden" userId="78f1f0a63b2936c0" providerId="LiveId" clId="{C529CDD6-3633-44CB-95D3-D0826C7EFFBE}" dt="2026-07-15T15:41:52.571" v="1379" actId="207"/>
          <ac:spMkLst>
            <pc:docMk/>
            <pc:sldMk cId="173438529" sldId="264"/>
            <ac:spMk id="14" creationId="{AA10C51A-DE0D-C9F6-01C3-07F30F636DFD}"/>
          </ac:spMkLst>
        </pc:spChg>
        <pc:spChg chg="mod">
          <ac:chgData name="Brian Tjaden" userId="78f1f0a63b2936c0" providerId="LiveId" clId="{C529CDD6-3633-44CB-95D3-D0826C7EFFBE}" dt="2026-07-15T14:16:30.021" v="1158" actId="1076"/>
          <ac:spMkLst>
            <pc:docMk/>
            <pc:sldMk cId="173438529" sldId="264"/>
            <ac:spMk id="18" creationId="{E62443E6-0700-358D-258F-A146833D91A4}"/>
          </ac:spMkLst>
        </pc:spChg>
        <pc:grpChg chg="add mod">
          <ac:chgData name="Brian Tjaden" userId="78f1f0a63b2936c0" providerId="LiveId" clId="{C529CDD6-3633-44CB-95D3-D0826C7EFFBE}" dt="2026-07-15T14:23:22.836" v="1220" actId="1038"/>
          <ac:grpSpMkLst>
            <pc:docMk/>
            <pc:sldMk cId="173438529" sldId="264"/>
            <ac:grpSpMk id="3" creationId="{03BF9263-1A01-6501-B108-79042144E8FD}"/>
          </ac:grpSpMkLst>
        </pc:grpChg>
        <pc:graphicFrameChg chg="mod">
          <ac:chgData name="Brian Tjaden" userId="78f1f0a63b2936c0" providerId="LiveId" clId="{C529CDD6-3633-44CB-95D3-D0826C7EFFBE}" dt="2026-07-15T14:21:02.386" v="1167"/>
          <ac:graphicFrameMkLst>
            <pc:docMk/>
            <pc:sldMk cId="173438529" sldId="264"/>
            <ac:graphicFrameMk id="4" creationId="{BEF3A757-CA0A-3C05-8960-D974E7BB98B4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chartUserShapes" Target="../drawings/drawing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1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E7C-4E10-9F32-F312EC827CD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E7C-4E10-9F32-F312EC827CD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E7C-4E10-9F32-F312EC827CD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7B89-44D3-9ADC-437DCDA4453E}"/>
              </c:ext>
            </c:extLst>
          </c:dPt>
          <c:dLbls>
            <c:numFmt formatCode="&quot;$&quot;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Meals</c:v>
                </c:pt>
                <c:pt idx="1">
                  <c:v>Dues</c:v>
                </c:pt>
                <c:pt idx="2">
                  <c:v>Brags &amp; Fines</c:v>
                </c:pt>
                <c:pt idx="3">
                  <c:v>Donations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3959</c:v>
                </c:pt>
                <c:pt idx="1">
                  <c:v>8451.1</c:v>
                </c:pt>
                <c:pt idx="2">
                  <c:v>1413.49</c:v>
                </c:pt>
                <c:pt idx="3">
                  <c:v>1031.3400000000001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B89-44D3-9ADC-437DCDA4453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E7C-4E10-9F32-F312EC827CD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E7C-4E10-9F32-F312EC827CD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E7C-4E10-9F32-F312EC827CD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E7C-4E10-9F32-F312EC827CD0}"/>
              </c:ext>
            </c:extLst>
          </c:dPt>
          <c:cat>
            <c:strRef>
              <c:f>Sheet1!$A$2:$A$5</c:f>
              <c:strCache>
                <c:ptCount val="4"/>
                <c:pt idx="0">
                  <c:v>Meals</c:v>
                </c:pt>
                <c:pt idx="1">
                  <c:v>Dues</c:v>
                </c:pt>
                <c:pt idx="2">
                  <c:v>Brags &amp; Fines</c:v>
                </c:pt>
                <c:pt idx="3">
                  <c:v>Donations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0.26651084858696744</c:v>
                </c:pt>
                <c:pt idx="1">
                  <c:v>0.56890877304706255</c:v>
                </c:pt>
                <c:pt idx="2">
                  <c:v>9.5152922295830403E-2</c:v>
                </c:pt>
                <c:pt idx="3">
                  <c:v>6.9427456070139684E-2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B89-44D3-9ADC-437DCDA445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31D-4F76-9E0B-F529C9631F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31D-4F76-9E0B-F529C9631FD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31D-4F76-9E0B-F529C9631FD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31D-4F76-9E0B-F529C9631FD5}"/>
              </c:ext>
            </c:extLst>
          </c:dPt>
          <c:dLbls>
            <c:numFmt formatCode="&quot;$&quot;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Meals</c:v>
                </c:pt>
                <c:pt idx="1">
                  <c:v>RI Dues</c:v>
                </c:pt>
                <c:pt idx="2">
                  <c:v>5580</c:v>
                </c:pt>
                <c:pt idx="3">
                  <c:v>Other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4295</c:v>
                </c:pt>
                <c:pt idx="1">
                  <c:v>3642.26</c:v>
                </c:pt>
                <c:pt idx="2">
                  <c:v>2544</c:v>
                </c:pt>
                <c:pt idx="3">
                  <c:v>3140.2299999999996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31D-4F76-9E0B-F529C9631FD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A-731D-4F76-9E0B-F529C9631F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C-731D-4F76-9E0B-F529C9631FD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E-731D-4F76-9E0B-F529C9631FD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0-731D-4F76-9E0B-F529C9631FD5}"/>
              </c:ext>
            </c:extLst>
          </c:dPt>
          <c:cat>
            <c:strRef>
              <c:f>Sheet1!$A$2:$A$5</c:f>
              <c:strCache>
                <c:ptCount val="4"/>
                <c:pt idx="0">
                  <c:v>Meals</c:v>
                </c:pt>
                <c:pt idx="1">
                  <c:v>RI Dues</c:v>
                </c:pt>
                <c:pt idx="2">
                  <c:v>5580</c:v>
                </c:pt>
                <c:pt idx="3">
                  <c:v>Other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0.31531058643364274</c:v>
                </c:pt>
                <c:pt idx="1">
                  <c:v>0.26739071863650749</c:v>
                </c:pt>
                <c:pt idx="2">
                  <c:v>0.18676370940330317</c:v>
                </c:pt>
                <c:pt idx="3">
                  <c:v>0.23053498552654664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731D-4F76-9E0B-F529C9631F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BB5-4BC2-9F90-AF5137DF370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BB5-4BC2-9F90-AF5137DF370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BB5-4BC2-9F90-AF5137DF370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7B89-44D3-9ADC-437DCDA4453E}"/>
              </c:ext>
            </c:extLst>
          </c:dPt>
          <c:dLbls>
            <c:dLbl>
              <c:idx val="3"/>
              <c:layout>
                <c:manualLayout>
                  <c:x val="-0.18671930364173228"/>
                  <c:y val="0.91119162701823164"/>
                </c:manualLayout>
              </c:layout>
              <c:numFmt formatCode="&quot;$&quot;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B89-44D3-9ADC-437DCDA4453E}"/>
                </c:ext>
              </c:extLst>
            </c:dLbl>
            <c:numFmt formatCode="&quot;$&quot;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Meals</c:v>
                </c:pt>
                <c:pt idx="1">
                  <c:v>Dues</c:v>
                </c:pt>
                <c:pt idx="2">
                  <c:v>Brags &amp; Fines</c:v>
                </c:pt>
                <c:pt idx="3">
                  <c:v>Donations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4500</c:v>
                </c:pt>
                <c:pt idx="1">
                  <c:v>9425</c:v>
                </c:pt>
                <c:pt idx="2">
                  <c:v>1500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B89-44D3-9ADC-437DCDA4453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7BB5-4BC2-9F90-AF5137DF370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7BB5-4BC2-9F90-AF5137DF370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7BB5-4BC2-9F90-AF5137DF370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7BB5-4BC2-9F90-AF5137DF370B}"/>
              </c:ext>
            </c:extLst>
          </c:dPt>
          <c:cat>
            <c:strRef>
              <c:f>Sheet1!$A$2:$A$5</c:f>
              <c:strCache>
                <c:ptCount val="4"/>
                <c:pt idx="0">
                  <c:v>Meals</c:v>
                </c:pt>
                <c:pt idx="1">
                  <c:v>Dues</c:v>
                </c:pt>
                <c:pt idx="2">
                  <c:v>Brags &amp; Fines</c:v>
                </c:pt>
                <c:pt idx="3">
                  <c:v>Donations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0.29173419773095621</c:v>
                </c:pt>
                <c:pt idx="1">
                  <c:v>0.61102106969205838</c:v>
                </c:pt>
                <c:pt idx="2">
                  <c:v>9.7244732576985418E-2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B89-44D3-9ADC-437DCDA445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31D-4F76-9E0B-F529C9631F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31D-4F76-9E0B-F529C9631FD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31D-4F76-9E0B-F529C9631FD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31D-4F76-9E0B-F529C9631FD5}"/>
              </c:ext>
            </c:extLst>
          </c:dPt>
          <c:dLbls>
            <c:numFmt formatCode="&quot;$&quot;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Meals</c:v>
                </c:pt>
                <c:pt idx="1">
                  <c:v>RI Dues</c:v>
                </c:pt>
                <c:pt idx="2">
                  <c:v>5580</c:v>
                </c:pt>
                <c:pt idx="3">
                  <c:v>Other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3937.5</c:v>
                </c:pt>
                <c:pt idx="1">
                  <c:v>3255</c:v>
                </c:pt>
                <c:pt idx="2">
                  <c:v>3175</c:v>
                </c:pt>
                <c:pt idx="3">
                  <c:v>4208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31D-4F76-9E0B-F529C9631FD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A-731D-4F76-9E0B-F529C9631F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C-731D-4F76-9E0B-F529C9631FD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E-731D-4F76-9E0B-F529C9631FD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0-731D-4F76-9E0B-F529C9631FD5}"/>
              </c:ext>
            </c:extLst>
          </c:dPt>
          <c:cat>
            <c:strRef>
              <c:f>Sheet1!$A$2:$A$5</c:f>
              <c:strCache>
                <c:ptCount val="4"/>
                <c:pt idx="0">
                  <c:v>Meals</c:v>
                </c:pt>
                <c:pt idx="1">
                  <c:v>RI Dues</c:v>
                </c:pt>
                <c:pt idx="2">
                  <c:v>5580</c:v>
                </c:pt>
                <c:pt idx="3">
                  <c:v>Other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0.2701451065143563</c:v>
                </c:pt>
                <c:pt idx="1">
                  <c:v>0.22331995471853452</c:v>
                </c:pt>
                <c:pt idx="2">
                  <c:v>0.21783129223697301</c:v>
                </c:pt>
                <c:pt idx="3">
                  <c:v>0.28870364653013619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731D-4F76-9E0B-F529C9631F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5FE-438D-BBB1-10E99FA592D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5FE-438D-BBB1-10E99FA592D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5FE-438D-BBB1-10E99FA592D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7B89-44D3-9ADC-437DCDA4453E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073-4F21-9742-F1D3D9887203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0073-4F21-9742-F1D3D9887203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0073-4F21-9742-F1D3D9887203}"/>
              </c:ext>
            </c:extLst>
          </c:dPt>
          <c:dLbls>
            <c:numFmt formatCode="&quot;$&quot;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LDD 25</c:v>
                </c:pt>
                <c:pt idx="1">
                  <c:v>Peaches</c:v>
                </c:pt>
                <c:pt idx="2">
                  <c:v>Roses</c:v>
                </c:pt>
                <c:pt idx="3">
                  <c:v>RMPI</c:v>
                </c:pt>
                <c:pt idx="4">
                  <c:v>LDD 26</c:v>
                </c:pt>
                <c:pt idx="5">
                  <c:v>Grants</c:v>
                </c:pt>
                <c:pt idx="6">
                  <c:v>Donations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5885</c:v>
                </c:pt>
                <c:pt idx="1">
                  <c:v>9388</c:v>
                </c:pt>
                <c:pt idx="2">
                  <c:v>2536</c:v>
                </c:pt>
                <c:pt idx="3">
                  <c:v>2842</c:v>
                </c:pt>
                <c:pt idx="4">
                  <c:v>5007</c:v>
                </c:pt>
                <c:pt idx="5">
                  <c:v>5000</c:v>
                </c:pt>
                <c:pt idx="6">
                  <c:v>3130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B89-44D3-9ADC-437DCDA4453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B5FE-438D-BBB1-10E99FA592D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B5FE-438D-BBB1-10E99FA592D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B5FE-438D-BBB1-10E99FA592D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B5FE-438D-BBB1-10E99FA592D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0073-4F21-9742-F1D3D9887203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0073-4F21-9742-F1D3D9887203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0073-4F21-9742-F1D3D9887203}"/>
              </c:ext>
            </c:extLst>
          </c:dPt>
          <c:cat>
            <c:strRef>
              <c:f>Sheet1!$A$2:$A$8</c:f>
              <c:strCache>
                <c:ptCount val="7"/>
                <c:pt idx="0">
                  <c:v>LDD 25</c:v>
                </c:pt>
                <c:pt idx="1">
                  <c:v>Peaches</c:v>
                </c:pt>
                <c:pt idx="2">
                  <c:v>Roses</c:v>
                </c:pt>
                <c:pt idx="3">
                  <c:v>RMPI</c:v>
                </c:pt>
                <c:pt idx="4">
                  <c:v>LDD 26</c:v>
                </c:pt>
                <c:pt idx="5">
                  <c:v>Grants</c:v>
                </c:pt>
                <c:pt idx="6">
                  <c:v>Donations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0.17417426305197112</c:v>
                </c:pt>
                <c:pt idx="1">
                  <c:v>0.2778501243044868</c:v>
                </c:pt>
                <c:pt idx="2">
                  <c:v>7.5056232982123827E-2</c:v>
                </c:pt>
                <c:pt idx="3">
                  <c:v>8.4112702734698716E-2</c:v>
                </c:pt>
                <c:pt idx="4">
                  <c:v>0.14818870604948503</c:v>
                </c:pt>
                <c:pt idx="5">
                  <c:v>0.14798153190481828</c:v>
                </c:pt>
                <c:pt idx="6">
                  <c:v>9.2636438972416246E-2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B89-44D3-9ADC-437DCDA445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31D-4F76-9E0B-F529C9631F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31D-4F76-9E0B-F529C9631FD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31D-4F76-9E0B-F529C9631FD5}"/>
              </c:ext>
            </c:extLst>
          </c:dPt>
          <c:dLbls>
            <c:numFmt formatCode="&quot;$&quot;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APPLE TREE</c:v>
                </c:pt>
                <c:pt idx="1">
                  <c:v>RMPI</c:v>
                </c:pt>
                <c:pt idx="2">
                  <c:v>PROJECTS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10625</c:v>
                </c:pt>
                <c:pt idx="1">
                  <c:v>6450</c:v>
                </c:pt>
                <c:pt idx="2">
                  <c:v>12856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31D-4F76-9E0B-F529C9631FD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A-731D-4F76-9E0B-F529C9631F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C-731D-4F76-9E0B-F529C9631FD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E-731D-4F76-9E0B-F529C9631FD5}"/>
              </c:ext>
            </c:extLst>
          </c:dPt>
          <c:cat>
            <c:strRef>
              <c:f>Sheet1!$A$2:$A$4</c:f>
              <c:strCache>
                <c:ptCount val="3"/>
                <c:pt idx="0">
                  <c:v>APPLE TREE</c:v>
                </c:pt>
                <c:pt idx="1">
                  <c:v>RMPI</c:v>
                </c:pt>
                <c:pt idx="2">
                  <c:v>PROJECTS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0.35498312786074637</c:v>
                </c:pt>
                <c:pt idx="1">
                  <c:v>0.21549563997193547</c:v>
                </c:pt>
                <c:pt idx="2">
                  <c:v>0.42952123216731819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731D-4F76-9E0B-F529C9631F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5FE-438D-BBB1-10E99FA592D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5FE-438D-BBB1-10E99FA592D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5FE-438D-BBB1-10E99FA592D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7B89-44D3-9ADC-437DCDA4453E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214-4127-A816-DA913B0599E4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214-4127-A816-DA913B0599E4}"/>
              </c:ext>
            </c:extLst>
          </c:dPt>
          <c:dLbls>
            <c:numFmt formatCode="&quot;$&quot;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Peaches</c:v>
                </c:pt>
                <c:pt idx="1">
                  <c:v>Roses</c:v>
                </c:pt>
                <c:pt idx="2">
                  <c:v>Presidents</c:v>
                </c:pt>
                <c:pt idx="3">
                  <c:v>RMPI</c:v>
                </c:pt>
                <c:pt idx="4">
                  <c:v>Grants</c:v>
                </c:pt>
                <c:pt idx="5">
                  <c:v>Donations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11722</c:v>
                </c:pt>
                <c:pt idx="1">
                  <c:v>2400</c:v>
                </c:pt>
                <c:pt idx="2">
                  <c:v>5850</c:v>
                </c:pt>
                <c:pt idx="3">
                  <c:v>2875</c:v>
                </c:pt>
                <c:pt idx="4">
                  <c:v>5000</c:v>
                </c:pt>
                <c:pt idx="5">
                  <c:v>4500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B89-44D3-9ADC-437DCDA4453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B5FE-438D-BBB1-10E99FA592D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B5FE-438D-BBB1-10E99FA592D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B5FE-438D-BBB1-10E99FA592D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B5FE-438D-BBB1-10E99FA592D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F214-4127-A816-DA913B0599E4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F214-4127-A816-DA913B0599E4}"/>
              </c:ext>
            </c:extLst>
          </c:dPt>
          <c:cat>
            <c:strRef>
              <c:f>Sheet1!$A$2:$A$7</c:f>
              <c:strCache>
                <c:ptCount val="6"/>
                <c:pt idx="0">
                  <c:v>Peaches</c:v>
                </c:pt>
                <c:pt idx="1">
                  <c:v>Roses</c:v>
                </c:pt>
                <c:pt idx="2">
                  <c:v>Presidents</c:v>
                </c:pt>
                <c:pt idx="3">
                  <c:v>RMPI</c:v>
                </c:pt>
                <c:pt idx="4">
                  <c:v>Grants</c:v>
                </c:pt>
                <c:pt idx="5">
                  <c:v>Donations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0.36238291031625808</c:v>
                </c:pt>
                <c:pt idx="1">
                  <c:v>7.4195443163199065E-2</c:v>
                </c:pt>
                <c:pt idx="2">
                  <c:v>0.18085139271029771</c:v>
                </c:pt>
                <c:pt idx="3">
                  <c:v>8.8879957955915537E-2</c:v>
                </c:pt>
                <c:pt idx="4">
                  <c:v>0.15457383992333137</c:v>
                </c:pt>
                <c:pt idx="5">
                  <c:v>0.13911645593099825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B89-44D3-9ADC-437DCDA445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31D-4F76-9E0B-F529C9631F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31D-4F76-9E0B-F529C9631FD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31D-4F76-9E0B-F529C9631FD5}"/>
              </c:ext>
            </c:extLst>
          </c:dPt>
          <c:dLbls>
            <c:numFmt formatCode="&quot;$&quot;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CAPITAL</c:v>
                </c:pt>
                <c:pt idx="1">
                  <c:v>RMPI</c:v>
                </c:pt>
                <c:pt idx="2">
                  <c:v>PROJECTS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15000</c:v>
                </c:pt>
                <c:pt idx="1">
                  <c:v>6050</c:v>
                </c:pt>
                <c:pt idx="2">
                  <c:v>14040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31D-4F76-9E0B-F529C9631FD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A-731D-4F76-9E0B-F529C9631F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C-731D-4F76-9E0B-F529C9631FD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E-731D-4F76-9E0B-F529C9631FD5}"/>
              </c:ext>
            </c:extLst>
          </c:dPt>
          <c:cat>
            <c:strRef>
              <c:f>Sheet1!$A$2:$A$4</c:f>
              <c:strCache>
                <c:ptCount val="3"/>
                <c:pt idx="0">
                  <c:v>CAPITAL</c:v>
                </c:pt>
                <c:pt idx="1">
                  <c:v>RMPI</c:v>
                </c:pt>
                <c:pt idx="2">
                  <c:v>PROJECTS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0.42747221430607013</c:v>
                </c:pt>
                <c:pt idx="1">
                  <c:v>0.17241379310344829</c:v>
                </c:pt>
                <c:pt idx="2">
                  <c:v>0.40011399259048164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731D-4F76-9E0B-F529C9631F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5FE-438D-BBB1-10E99FA592D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5FE-438D-BBB1-10E99FA592D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5FE-438D-BBB1-10E99FA592D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7B89-44D3-9ADC-437DCDA4453E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214-4127-A816-DA913B0599E4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214-4127-A816-DA913B0599E4}"/>
              </c:ext>
            </c:extLst>
          </c:dPt>
          <c:dLbls>
            <c:numFmt formatCode="&quot;$&quot;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Peaches</c:v>
                </c:pt>
                <c:pt idx="1">
                  <c:v>Roses</c:v>
                </c:pt>
                <c:pt idx="2">
                  <c:v>Presidents</c:v>
                </c:pt>
                <c:pt idx="3">
                  <c:v>RMPI</c:v>
                </c:pt>
                <c:pt idx="4">
                  <c:v>Grants</c:v>
                </c:pt>
                <c:pt idx="5">
                  <c:v>Donations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11722</c:v>
                </c:pt>
                <c:pt idx="1">
                  <c:v>2400</c:v>
                </c:pt>
                <c:pt idx="2">
                  <c:v>5850</c:v>
                </c:pt>
                <c:pt idx="3">
                  <c:v>2875</c:v>
                </c:pt>
                <c:pt idx="4">
                  <c:v>5000</c:v>
                </c:pt>
                <c:pt idx="5">
                  <c:v>4500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B89-44D3-9ADC-437DCDA4453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B5FE-438D-BBB1-10E99FA592D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B5FE-438D-BBB1-10E99FA592D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B5FE-438D-BBB1-10E99FA592D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B5FE-438D-BBB1-10E99FA592D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F214-4127-A816-DA913B0599E4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F214-4127-A816-DA913B0599E4}"/>
              </c:ext>
            </c:extLst>
          </c:dPt>
          <c:cat>
            <c:strRef>
              <c:f>Sheet1!$A$2:$A$7</c:f>
              <c:strCache>
                <c:ptCount val="6"/>
                <c:pt idx="0">
                  <c:v>Peaches</c:v>
                </c:pt>
                <c:pt idx="1">
                  <c:v>Roses</c:v>
                </c:pt>
                <c:pt idx="2">
                  <c:v>Presidents</c:v>
                </c:pt>
                <c:pt idx="3">
                  <c:v>RMPI</c:v>
                </c:pt>
                <c:pt idx="4">
                  <c:v>Grants</c:v>
                </c:pt>
                <c:pt idx="5">
                  <c:v>Donations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0.36238291031625808</c:v>
                </c:pt>
                <c:pt idx="1">
                  <c:v>7.4195443163199065E-2</c:v>
                </c:pt>
                <c:pt idx="2">
                  <c:v>0.18085139271029771</c:v>
                </c:pt>
                <c:pt idx="3">
                  <c:v>8.8879957955915537E-2</c:v>
                </c:pt>
                <c:pt idx="4">
                  <c:v>0.15457383992333137</c:v>
                </c:pt>
                <c:pt idx="5">
                  <c:v>0.13911645593099825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B89-44D3-9ADC-437DCDA445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0.55249</cdr:x>
      <cdr:y>0.31566</cdr:y>
    </cdr:from>
    <cdr:to>
      <cdr:x>0.79539</cdr:x>
      <cdr:y>0.38382</cdr:y>
    </cdr:to>
    <cdr:sp macro="" textlink="">
      <cdr:nvSpPr>
        <cdr:cNvPr id="2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4490659" y="1710462"/>
          <a:ext cx="1974273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MEALS (27%)</a:t>
          </a:r>
        </a:p>
      </cdr:txBody>
    </cdr:sp>
  </cdr:relSizeAnchor>
  <cdr:relSizeAnchor xmlns:cdr="http://schemas.openxmlformats.org/drawingml/2006/chartDrawing">
    <cdr:from>
      <cdr:x>0.41022</cdr:x>
      <cdr:y>0.16818</cdr:y>
    </cdr:from>
    <cdr:to>
      <cdr:x>0.65312</cdr:x>
      <cdr:y>0.23634</cdr:y>
    </cdr:to>
    <cdr:sp macro="" textlink="">
      <cdr:nvSpPr>
        <cdr:cNvPr id="3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3334255" y="911323"/>
          <a:ext cx="1974273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DONATIONS (7%)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0.56179</cdr:x>
      <cdr:y>0.34713</cdr:y>
    </cdr:from>
    <cdr:to>
      <cdr:x>0.80469</cdr:x>
      <cdr:y>0.41529</cdr:y>
    </cdr:to>
    <cdr:sp macro="" textlink="">
      <cdr:nvSpPr>
        <cdr:cNvPr id="2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4566231" y="1881007"/>
          <a:ext cx="1974291" cy="3693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MEALS (31%)</a:t>
          </a:r>
        </a:p>
      </cdr:txBody>
    </cdr:sp>
  </cdr:relSizeAnchor>
  <cdr:relSizeAnchor xmlns:cdr="http://schemas.openxmlformats.org/drawingml/2006/chartDrawing">
    <cdr:from>
      <cdr:x>0.23684</cdr:x>
      <cdr:y>0.52832</cdr:y>
    </cdr:from>
    <cdr:to>
      <cdr:x>0.47974</cdr:x>
      <cdr:y>0.59648</cdr:y>
    </cdr:to>
    <cdr:sp macro="" textlink="">
      <cdr:nvSpPr>
        <cdr:cNvPr id="3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1925063" y="2862810"/>
          <a:ext cx="1974291" cy="36933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DISTRICT (19%)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0.54531</cdr:x>
      <cdr:y>0.33143</cdr:y>
    </cdr:from>
    <cdr:to>
      <cdr:x>0.78821</cdr:x>
      <cdr:y>0.39959</cdr:y>
    </cdr:to>
    <cdr:sp macro="" textlink="">
      <cdr:nvSpPr>
        <cdr:cNvPr id="2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4432283" y="1795905"/>
          <a:ext cx="1974291" cy="3693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MEALS (29%)</a:t>
          </a:r>
        </a:p>
      </cdr:txBody>
    </cdr:sp>
  </cdr:relSizeAnchor>
  <cdr:relSizeAnchor xmlns:cdr="http://schemas.openxmlformats.org/drawingml/2006/chartDrawing">
    <cdr:from>
      <cdr:x>0.32851</cdr:x>
      <cdr:y>0.93359</cdr:y>
    </cdr:from>
    <cdr:to>
      <cdr:x>0.78258</cdr:x>
      <cdr:y>0.99039</cdr:y>
    </cdr:to>
    <cdr:sp macro="" textlink="">
      <cdr:nvSpPr>
        <cdr:cNvPr id="3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2670113" y="5058817"/>
          <a:ext cx="3690681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en-US" sz="1400" b="1" dirty="0">
              <a:solidFill>
                <a:schemeClr val="tx1"/>
              </a:solidFill>
            </a:rPr>
            <a:t>* DONATIONS NOT BUDGETED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0.54994</cdr:x>
      <cdr:y>0.32903</cdr:y>
    </cdr:from>
    <cdr:to>
      <cdr:x>0.79284</cdr:x>
      <cdr:y>0.39719</cdr:y>
    </cdr:to>
    <cdr:sp macro="" textlink="">
      <cdr:nvSpPr>
        <cdr:cNvPr id="2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4469947" y="1782885"/>
          <a:ext cx="1974291" cy="3693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MEALS (27%)</a:t>
          </a:r>
        </a:p>
      </cdr:txBody>
    </cdr:sp>
  </cdr:relSizeAnchor>
  <cdr:relSizeAnchor xmlns:cdr="http://schemas.openxmlformats.org/drawingml/2006/chartDrawing">
    <cdr:from>
      <cdr:x>0.27875</cdr:x>
      <cdr:y>0.6581</cdr:y>
    </cdr:from>
    <cdr:to>
      <cdr:x>0.52165</cdr:x>
      <cdr:y>0.72626</cdr:y>
    </cdr:to>
    <cdr:sp macro="" textlink="">
      <cdr:nvSpPr>
        <cdr:cNvPr id="3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2265680" y="3566037"/>
          <a:ext cx="1974291" cy="36933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DISTRICT (22%)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0.34653</cdr:x>
      <cdr:y>0.73797</cdr:y>
    </cdr:from>
    <cdr:to>
      <cdr:x>0.58943</cdr:x>
      <cdr:y>0.80613</cdr:y>
    </cdr:to>
    <cdr:sp macro="" textlink="">
      <cdr:nvSpPr>
        <cdr:cNvPr id="2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2816592" y="3998806"/>
          <a:ext cx="1974291" cy="3693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RMPI (8%)</a:t>
          </a:r>
        </a:p>
      </cdr:txBody>
    </cdr:sp>
  </cdr:relSizeAnchor>
  <cdr:relSizeAnchor xmlns:cdr="http://schemas.openxmlformats.org/drawingml/2006/chartDrawing">
    <cdr:from>
      <cdr:x>0.32779</cdr:x>
      <cdr:y>0.18181</cdr:y>
    </cdr:from>
    <cdr:to>
      <cdr:x>0.57069</cdr:x>
      <cdr:y>0.24997</cdr:y>
    </cdr:to>
    <cdr:sp macro="" textlink="">
      <cdr:nvSpPr>
        <cdr:cNvPr id="3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2664279" y="985166"/>
          <a:ext cx="1974291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DONATIONS (9%)</a:t>
          </a:r>
        </a:p>
      </cdr:txBody>
    </cdr:sp>
  </cdr:relSizeAnchor>
  <cdr:relSizeAnchor xmlns:cdr="http://schemas.openxmlformats.org/drawingml/2006/chartDrawing">
    <cdr:from>
      <cdr:x>0.47307</cdr:x>
      <cdr:y>0.7796</cdr:y>
    </cdr:from>
    <cdr:to>
      <cdr:x>0.71597</cdr:x>
      <cdr:y>0.84776</cdr:y>
    </cdr:to>
    <cdr:sp macro="" textlink="">
      <cdr:nvSpPr>
        <cdr:cNvPr id="4" name="TextBox 5">
          <a:extLst xmlns:a="http://schemas.openxmlformats.org/drawingml/2006/main">
            <a:ext uri="{FF2B5EF4-FFF2-40B4-BE49-F238E27FC236}">
              <a16:creationId xmlns:a16="http://schemas.microsoft.com/office/drawing/2014/main" id="{527BBAA9-55C2-CEFF-9B9B-ED455ACEF324}"/>
            </a:ext>
          </a:extLst>
        </cdr:cNvPr>
        <cdr:cNvSpPr txBox="1"/>
      </cdr:nvSpPr>
      <cdr:spPr>
        <a:xfrm xmlns:a="http://schemas.openxmlformats.org/drawingml/2006/main">
          <a:off x="3845118" y="4224376"/>
          <a:ext cx="1974291" cy="3693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ROSES (8%)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0.39146</cdr:x>
      <cdr:y>0.29197</cdr:y>
    </cdr:from>
    <cdr:to>
      <cdr:x>0.76699</cdr:x>
      <cdr:y>0.36013</cdr:y>
    </cdr:to>
    <cdr:sp macro="" textlink="">
      <cdr:nvSpPr>
        <cdr:cNvPr id="2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3181820" y="1582104"/>
          <a:ext cx="3052293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CAPITAL PROJECTS  (36%)</a:t>
          </a:r>
        </a:p>
      </cdr:txBody>
    </cdr:sp>
  </cdr:relSizeAnchor>
  <cdr:relSizeAnchor xmlns:cdr="http://schemas.openxmlformats.org/drawingml/2006/chartDrawing">
    <cdr:from>
      <cdr:x>0.2238</cdr:x>
      <cdr:y>0.43519</cdr:y>
    </cdr:from>
    <cdr:to>
      <cdr:x>0.5443</cdr:x>
      <cdr:y>0.50335</cdr:y>
    </cdr:to>
    <cdr:sp macro="" textlink="">
      <cdr:nvSpPr>
        <cdr:cNvPr id="3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1819037" y="2358153"/>
          <a:ext cx="2605005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CLUB PROJECTS (43%)</a:t>
          </a:r>
        </a:p>
      </cdr:txBody>
    </cdr:sp>
  </cdr:relSizeAnchor>
  <cdr:relSizeAnchor xmlns:cdr="http://schemas.openxmlformats.org/drawingml/2006/chartDrawing">
    <cdr:from>
      <cdr:x>0.52693</cdr:x>
      <cdr:y>0.3941</cdr:y>
    </cdr:from>
    <cdr:to>
      <cdr:x>0.77828</cdr:x>
      <cdr:y>0.53042</cdr:y>
    </cdr:to>
    <cdr:sp macro="" textlink="">
      <cdr:nvSpPr>
        <cdr:cNvPr id="4" name="TextBox 5">
          <a:extLst xmlns:a="http://schemas.openxmlformats.org/drawingml/2006/main">
            <a:ext uri="{FF2B5EF4-FFF2-40B4-BE49-F238E27FC236}">
              <a16:creationId xmlns:a16="http://schemas.microsoft.com/office/drawing/2014/main" id="{90F44F6B-5948-18D5-A228-EBE09DF2CF9E}"/>
            </a:ext>
          </a:extLst>
        </cdr:cNvPr>
        <cdr:cNvSpPr txBox="1"/>
      </cdr:nvSpPr>
      <cdr:spPr>
        <a:xfrm xmlns:a="http://schemas.openxmlformats.org/drawingml/2006/main">
          <a:off x="4282882" y="2135506"/>
          <a:ext cx="2042940" cy="73866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400" b="1" dirty="0">
              <a:solidFill>
                <a:schemeClr val="bg1"/>
              </a:solidFill>
            </a:rPr>
            <a:t>Apple Tree Dental</a:t>
          </a:r>
        </a:p>
        <a:p xmlns:a="http://schemas.openxmlformats.org/drawingml/2006/main">
          <a:r>
            <a:rPr lang="en-US" sz="1400" b="1" dirty="0">
              <a:solidFill>
                <a:schemeClr val="bg1"/>
              </a:solidFill>
            </a:rPr>
            <a:t>Panama Water Project</a:t>
          </a:r>
        </a:p>
        <a:p xmlns:a="http://schemas.openxmlformats.org/drawingml/2006/main">
          <a:r>
            <a:rPr lang="en-US" sz="1400" b="1" dirty="0">
              <a:solidFill>
                <a:schemeClr val="bg1"/>
              </a:solidFill>
            </a:rPr>
            <a:t>Bolivia Health Center</a:t>
          </a:r>
        </a:p>
      </cdr:txBody>
    </cdr:sp>
  </cdr:relSizeAnchor>
  <cdr:relSizeAnchor xmlns:cdr="http://schemas.openxmlformats.org/drawingml/2006/chartDrawing">
    <cdr:from>
      <cdr:x>0.41861</cdr:x>
      <cdr:y>0.68303</cdr:y>
    </cdr:from>
    <cdr:to>
      <cdr:x>0.7391</cdr:x>
      <cdr:y>0.80231</cdr:y>
    </cdr:to>
    <cdr:sp macro="" textlink="">
      <cdr:nvSpPr>
        <cdr:cNvPr id="5" name="TextBox 5">
          <a:extLst xmlns:a="http://schemas.openxmlformats.org/drawingml/2006/main">
            <a:ext uri="{FF2B5EF4-FFF2-40B4-BE49-F238E27FC236}">
              <a16:creationId xmlns:a16="http://schemas.microsoft.com/office/drawing/2014/main" id="{C530C529-8ECD-8145-3482-22205FC8E2A8}"/>
            </a:ext>
          </a:extLst>
        </cdr:cNvPr>
        <cdr:cNvSpPr txBox="1"/>
      </cdr:nvSpPr>
      <cdr:spPr>
        <a:xfrm xmlns:a="http://schemas.openxmlformats.org/drawingml/2006/main">
          <a:off x="3402423" y="3701133"/>
          <a:ext cx="2605005" cy="64633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POLIO PLUS (8%)</a:t>
          </a:r>
        </a:p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ANNUAL FUND (13%)</a:t>
          </a: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0.32407</cdr:x>
      <cdr:y>0.76465</cdr:y>
    </cdr:from>
    <cdr:to>
      <cdr:x>0.61111</cdr:x>
      <cdr:y>0.83281</cdr:y>
    </cdr:to>
    <cdr:sp macro="" textlink="">
      <cdr:nvSpPr>
        <cdr:cNvPr id="2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2634011" y="4143405"/>
          <a:ext cx="2333119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PRESIDENTS (18%)</a:t>
          </a:r>
        </a:p>
      </cdr:txBody>
    </cdr:sp>
  </cdr:relSizeAnchor>
  <cdr:relSizeAnchor xmlns:cdr="http://schemas.openxmlformats.org/drawingml/2006/chartDrawing">
    <cdr:from>
      <cdr:x>0.34691</cdr:x>
      <cdr:y>0.20043</cdr:y>
    </cdr:from>
    <cdr:to>
      <cdr:x>0.62273</cdr:x>
      <cdr:y>0.26859</cdr:y>
    </cdr:to>
    <cdr:sp macro="" textlink="">
      <cdr:nvSpPr>
        <cdr:cNvPr id="3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2819657" y="1086050"/>
          <a:ext cx="2241918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DONATIONS (14%)</a:t>
          </a:r>
        </a:p>
      </cdr:txBody>
    </cdr:sp>
  </cdr:relSizeAnchor>
  <cdr:relSizeAnchor xmlns:cdr="http://schemas.openxmlformats.org/drawingml/2006/chartDrawing">
    <cdr:from>
      <cdr:x>0.5659</cdr:x>
      <cdr:y>0.69242</cdr:y>
    </cdr:from>
    <cdr:to>
      <cdr:x>0.8088</cdr:x>
      <cdr:y>0.76058</cdr:y>
    </cdr:to>
    <cdr:sp macro="" textlink="">
      <cdr:nvSpPr>
        <cdr:cNvPr id="4" name="TextBox 5">
          <a:extLst xmlns:a="http://schemas.openxmlformats.org/drawingml/2006/main">
            <a:ext uri="{FF2B5EF4-FFF2-40B4-BE49-F238E27FC236}">
              <a16:creationId xmlns:a16="http://schemas.microsoft.com/office/drawing/2014/main" id="{527BBAA9-55C2-CEFF-9B9B-ED455ACEF324}"/>
            </a:ext>
          </a:extLst>
        </cdr:cNvPr>
        <cdr:cNvSpPr txBox="1"/>
      </cdr:nvSpPr>
      <cdr:spPr>
        <a:xfrm xmlns:a="http://schemas.openxmlformats.org/drawingml/2006/main">
          <a:off x="4599674" y="3752013"/>
          <a:ext cx="1974291" cy="3693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ROSES (7%)</a:t>
          </a: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0.41374</cdr:x>
      <cdr:y>0.33669</cdr:y>
    </cdr:from>
    <cdr:to>
      <cdr:x>0.78927</cdr:x>
      <cdr:y>0.40485</cdr:y>
    </cdr:to>
    <cdr:sp macro="" textlink="">
      <cdr:nvSpPr>
        <cdr:cNvPr id="2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3362860" y="1824396"/>
          <a:ext cx="3052308" cy="36933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CAPITAL PROJECTS  (43%)</a:t>
          </a:r>
        </a:p>
      </cdr:txBody>
    </cdr:sp>
  </cdr:relSizeAnchor>
  <cdr:relSizeAnchor xmlns:cdr="http://schemas.openxmlformats.org/drawingml/2006/chartDrawing">
    <cdr:from>
      <cdr:x>0.23119</cdr:x>
      <cdr:y>0.42172</cdr:y>
    </cdr:from>
    <cdr:to>
      <cdr:x>0.55169</cdr:x>
      <cdr:y>0.48988</cdr:y>
    </cdr:to>
    <cdr:sp macro="" textlink="">
      <cdr:nvSpPr>
        <cdr:cNvPr id="3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1879148" y="2285170"/>
          <a:ext cx="260502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CLUB PROJECTS (40%)</a:t>
          </a:r>
        </a:p>
      </cdr:txBody>
    </cdr:sp>
  </cdr:relSizeAnchor>
  <cdr:relSizeAnchor xmlns:cdr="http://schemas.openxmlformats.org/drawingml/2006/chartDrawing">
    <cdr:from>
      <cdr:x>0.53855</cdr:x>
      <cdr:y>0.45115</cdr:y>
    </cdr:from>
    <cdr:to>
      <cdr:x>0.7899</cdr:x>
      <cdr:y>0.54771</cdr:y>
    </cdr:to>
    <cdr:sp macro="" textlink="">
      <cdr:nvSpPr>
        <cdr:cNvPr id="4" name="TextBox 5">
          <a:extLst xmlns:a="http://schemas.openxmlformats.org/drawingml/2006/main">
            <a:ext uri="{FF2B5EF4-FFF2-40B4-BE49-F238E27FC236}">
              <a16:creationId xmlns:a16="http://schemas.microsoft.com/office/drawing/2014/main" id="{90F44F6B-5948-18D5-A228-EBE09DF2CF9E}"/>
            </a:ext>
          </a:extLst>
        </cdr:cNvPr>
        <cdr:cNvSpPr txBox="1"/>
      </cdr:nvSpPr>
      <cdr:spPr>
        <a:xfrm xmlns:a="http://schemas.openxmlformats.org/drawingml/2006/main">
          <a:off x="4377332" y="2444613"/>
          <a:ext cx="2042973" cy="52322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400" b="1" dirty="0">
              <a:solidFill>
                <a:schemeClr val="bg1"/>
              </a:solidFill>
            </a:rPr>
            <a:t>Daycare PC/HHH</a:t>
          </a:r>
        </a:p>
        <a:p xmlns:a="http://schemas.openxmlformats.org/drawingml/2006/main">
          <a:r>
            <a:rPr lang="en-US" sz="1400" b="1" dirty="0">
              <a:solidFill>
                <a:schemeClr val="bg1"/>
              </a:solidFill>
            </a:rPr>
            <a:t>Pete’s Trees</a:t>
          </a:r>
        </a:p>
      </cdr:txBody>
    </cdr:sp>
  </cdr:relSizeAnchor>
  <cdr:relSizeAnchor xmlns:cdr="http://schemas.openxmlformats.org/drawingml/2006/chartDrawing">
    <cdr:from>
      <cdr:x>0.37958</cdr:x>
      <cdr:y>0.71868</cdr:y>
    </cdr:from>
    <cdr:to>
      <cdr:x>0.70007</cdr:x>
      <cdr:y>0.83796</cdr:y>
    </cdr:to>
    <cdr:sp macro="" textlink="">
      <cdr:nvSpPr>
        <cdr:cNvPr id="5" name="TextBox 5">
          <a:extLst xmlns:a="http://schemas.openxmlformats.org/drawingml/2006/main">
            <a:ext uri="{FF2B5EF4-FFF2-40B4-BE49-F238E27FC236}">
              <a16:creationId xmlns:a16="http://schemas.microsoft.com/office/drawing/2014/main" id="{C530C529-8ECD-8145-3482-22205FC8E2A8}"/>
            </a:ext>
          </a:extLst>
        </cdr:cNvPr>
        <cdr:cNvSpPr txBox="1"/>
      </cdr:nvSpPr>
      <cdr:spPr>
        <a:xfrm xmlns:a="http://schemas.openxmlformats.org/drawingml/2006/main">
          <a:off x="3085215" y="3894295"/>
          <a:ext cx="2604943" cy="646339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POLIO PLUS (7%)</a:t>
          </a:r>
        </a:p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ANNUAL FUND (10%)</a:t>
          </a:r>
        </a:p>
      </cdr:txBody>
    </cdr:sp>
  </cdr:relSizeAnchor>
  <cdr:relSizeAnchor xmlns:cdr="http://schemas.openxmlformats.org/drawingml/2006/chartDrawing">
    <cdr:from>
      <cdr:x>0</cdr:x>
      <cdr:y>0.23133</cdr:y>
    </cdr:from>
    <cdr:to>
      <cdr:x>0.25135</cdr:x>
      <cdr:y>0.32789</cdr:y>
    </cdr:to>
    <cdr:sp macro="" textlink="">
      <cdr:nvSpPr>
        <cdr:cNvPr id="6" name="TextBox 5">
          <a:extLst xmlns:a="http://schemas.openxmlformats.org/drawingml/2006/main">
            <a:ext uri="{FF2B5EF4-FFF2-40B4-BE49-F238E27FC236}">
              <a16:creationId xmlns:a16="http://schemas.microsoft.com/office/drawing/2014/main" id="{E97D254B-123C-163D-0AFC-16473BBBD89C}"/>
            </a:ext>
          </a:extLst>
        </cdr:cNvPr>
        <cdr:cNvSpPr txBox="1"/>
      </cdr:nvSpPr>
      <cdr:spPr>
        <a:xfrm xmlns:a="http://schemas.openxmlformats.org/drawingml/2006/main">
          <a:off x="-5106324" y="1253498"/>
          <a:ext cx="2042973" cy="52322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400" b="1" dirty="0">
              <a:solidFill>
                <a:schemeClr val="bg1"/>
              </a:solidFill>
            </a:rPr>
            <a:t>Daycare PC/HHH</a:t>
          </a:r>
        </a:p>
        <a:p xmlns:a="http://schemas.openxmlformats.org/drawingml/2006/main">
          <a:r>
            <a:rPr lang="en-US" sz="1400" b="1" dirty="0">
              <a:solidFill>
                <a:schemeClr val="bg1"/>
              </a:solidFill>
            </a:rPr>
            <a:t>Pete’s Trees</a:t>
          </a: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0.32407</cdr:x>
      <cdr:y>0.76465</cdr:y>
    </cdr:from>
    <cdr:to>
      <cdr:x>0.61111</cdr:x>
      <cdr:y>0.83281</cdr:y>
    </cdr:to>
    <cdr:sp macro="" textlink="">
      <cdr:nvSpPr>
        <cdr:cNvPr id="2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2634011" y="4143405"/>
          <a:ext cx="2333119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PRESIDENTS</a:t>
          </a:r>
        </a:p>
      </cdr:txBody>
    </cdr:sp>
  </cdr:relSizeAnchor>
  <cdr:relSizeAnchor xmlns:cdr="http://schemas.openxmlformats.org/drawingml/2006/chartDrawing">
    <cdr:from>
      <cdr:x>0.34691</cdr:x>
      <cdr:y>0.20043</cdr:y>
    </cdr:from>
    <cdr:to>
      <cdr:x>0.62273</cdr:x>
      <cdr:y>0.26859</cdr:y>
    </cdr:to>
    <cdr:sp macro="" textlink="">
      <cdr:nvSpPr>
        <cdr:cNvPr id="3" name="TextBox 5">
          <a:extLst xmlns:a="http://schemas.openxmlformats.org/drawingml/2006/main">
            <a:ext uri="{FF2B5EF4-FFF2-40B4-BE49-F238E27FC236}">
              <a16:creationId xmlns:a16="http://schemas.microsoft.com/office/drawing/2014/main" id="{9DE7DCA8-B57D-9BB7-7F41-571C16BEB4A3}"/>
            </a:ext>
          </a:extLst>
        </cdr:cNvPr>
        <cdr:cNvSpPr txBox="1"/>
      </cdr:nvSpPr>
      <cdr:spPr>
        <a:xfrm xmlns:a="http://schemas.openxmlformats.org/drawingml/2006/main">
          <a:off x="2819657" y="1086050"/>
          <a:ext cx="2241918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DONATIONS</a:t>
          </a:r>
        </a:p>
      </cdr:txBody>
    </cdr:sp>
  </cdr:relSizeAnchor>
  <cdr:relSizeAnchor xmlns:cdr="http://schemas.openxmlformats.org/drawingml/2006/chartDrawing">
    <cdr:from>
      <cdr:x>0.5659</cdr:x>
      <cdr:y>0.69242</cdr:y>
    </cdr:from>
    <cdr:to>
      <cdr:x>0.8088</cdr:x>
      <cdr:y>0.76058</cdr:y>
    </cdr:to>
    <cdr:sp macro="" textlink="">
      <cdr:nvSpPr>
        <cdr:cNvPr id="4" name="TextBox 5">
          <a:extLst xmlns:a="http://schemas.openxmlformats.org/drawingml/2006/main">
            <a:ext uri="{FF2B5EF4-FFF2-40B4-BE49-F238E27FC236}">
              <a16:creationId xmlns:a16="http://schemas.microsoft.com/office/drawing/2014/main" id="{527BBAA9-55C2-CEFF-9B9B-ED455ACEF324}"/>
            </a:ext>
          </a:extLst>
        </cdr:cNvPr>
        <cdr:cNvSpPr txBox="1"/>
      </cdr:nvSpPr>
      <cdr:spPr>
        <a:xfrm xmlns:a="http://schemas.openxmlformats.org/drawingml/2006/main">
          <a:off x="4599674" y="3752013"/>
          <a:ext cx="1974291" cy="3693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>
              <a:solidFill>
                <a:schemeClr val="bg1"/>
              </a:solidFill>
            </a:rPr>
            <a:t>ROSES</a:t>
          </a:r>
        </a:p>
      </cdr:txBody>
    </cdr:sp>
  </cdr:relSizeAnchor>
  <cdr:relSizeAnchor xmlns:cdr="http://schemas.openxmlformats.org/drawingml/2006/chartDrawing">
    <cdr:from>
      <cdr:x>0.73387</cdr:x>
      <cdr:y>0.2962</cdr:y>
    </cdr:from>
    <cdr:to>
      <cdr:x>0.97677</cdr:x>
      <cdr:y>0.36436</cdr:y>
    </cdr:to>
    <cdr:sp macro="" textlink="">
      <cdr:nvSpPr>
        <cdr:cNvPr id="5" name="TextBox 4">
          <a:extLst xmlns:a="http://schemas.openxmlformats.org/drawingml/2006/main">
            <a:ext uri="{FF2B5EF4-FFF2-40B4-BE49-F238E27FC236}">
              <a16:creationId xmlns:a16="http://schemas.microsoft.com/office/drawing/2014/main" id="{FB1452D3-7AA4-C969-94AB-74AAFB7B39EC}"/>
            </a:ext>
          </a:extLst>
        </cdr:cNvPr>
        <cdr:cNvSpPr txBox="1"/>
      </cdr:nvSpPr>
      <cdr:spPr>
        <a:xfrm xmlns:a="http://schemas.openxmlformats.org/drawingml/2006/main">
          <a:off x="5964922" y="1604999"/>
          <a:ext cx="1974273" cy="3693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800" b="1" kern="1200" dirty="0">
              <a:solidFill>
                <a:srgbClr val="156082"/>
              </a:solidFill>
            </a:rPr>
            <a:t>Keith &amp; Jamie</a:t>
          </a:r>
        </a:p>
      </cdr:txBody>
    </cdr:sp>
  </cdr:relSizeAnchor>
  <cdr:relSizeAnchor xmlns:cdr="http://schemas.openxmlformats.org/drawingml/2006/chartDrawing">
    <cdr:from>
      <cdr:x>0.62182</cdr:x>
      <cdr:y>0.82451</cdr:y>
    </cdr:from>
    <cdr:to>
      <cdr:x>0.86472</cdr:x>
      <cdr:y>0.89267</cdr:y>
    </cdr:to>
    <cdr:sp macro="" textlink="">
      <cdr:nvSpPr>
        <cdr:cNvPr id="10" name="TextBox 1">
          <a:extLst xmlns:a="http://schemas.openxmlformats.org/drawingml/2006/main">
            <a:ext uri="{FF2B5EF4-FFF2-40B4-BE49-F238E27FC236}">
              <a16:creationId xmlns:a16="http://schemas.microsoft.com/office/drawing/2014/main" id="{CDE2E81E-46CE-CD49-007A-A933A199BC7C}"/>
            </a:ext>
          </a:extLst>
        </cdr:cNvPr>
        <cdr:cNvSpPr txBox="1"/>
      </cdr:nvSpPr>
      <cdr:spPr>
        <a:xfrm xmlns:a="http://schemas.openxmlformats.org/drawingml/2006/main">
          <a:off x="5054190" y="4467727"/>
          <a:ext cx="1974273" cy="3693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800" b="1" kern="1200" dirty="0">
              <a:solidFill>
                <a:schemeClr val="accent2"/>
              </a:solidFill>
            </a:rPr>
            <a:t>Bob &amp; Ryan</a:t>
          </a:r>
        </a:p>
      </cdr:txBody>
    </cdr:sp>
  </cdr:relSizeAnchor>
  <cdr:relSizeAnchor xmlns:cdr="http://schemas.openxmlformats.org/drawingml/2006/chartDrawing">
    <cdr:from>
      <cdr:x>0.10277</cdr:x>
      <cdr:y>0.88422</cdr:y>
    </cdr:from>
    <cdr:to>
      <cdr:x>0.46997</cdr:x>
      <cdr:y>0.95238</cdr:y>
    </cdr:to>
    <cdr:sp macro="" textlink="">
      <cdr:nvSpPr>
        <cdr:cNvPr id="12" name="TextBox 1">
          <a:extLst xmlns:a="http://schemas.openxmlformats.org/drawingml/2006/main">
            <a:ext uri="{FF2B5EF4-FFF2-40B4-BE49-F238E27FC236}">
              <a16:creationId xmlns:a16="http://schemas.microsoft.com/office/drawing/2014/main" id="{CDE2E81E-46CE-CD49-007A-A933A199BC7C}"/>
            </a:ext>
          </a:extLst>
        </cdr:cNvPr>
        <cdr:cNvSpPr txBox="1"/>
      </cdr:nvSpPr>
      <cdr:spPr>
        <a:xfrm xmlns:a="http://schemas.openxmlformats.org/drawingml/2006/main">
          <a:off x="835300" y="4791310"/>
          <a:ext cx="2984631" cy="3693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800" b="1" kern="1200" dirty="0">
              <a:solidFill>
                <a:schemeClr val="accent3"/>
              </a:solidFill>
            </a:rPr>
            <a:t>Ryan, Katie, Stephanie</a:t>
          </a:r>
        </a:p>
      </cdr:txBody>
    </cdr:sp>
  </cdr:relSizeAnchor>
  <cdr:relSizeAnchor xmlns:cdr="http://schemas.openxmlformats.org/drawingml/2006/chartDrawing">
    <cdr:from>
      <cdr:x>0.13565</cdr:x>
      <cdr:y>0.12254</cdr:y>
    </cdr:from>
    <cdr:to>
      <cdr:x>0.37855</cdr:x>
      <cdr:y>0.1907</cdr:y>
    </cdr:to>
    <cdr:sp macro="" textlink="">
      <cdr:nvSpPr>
        <cdr:cNvPr id="14" name="TextBox 1">
          <a:extLst xmlns:a="http://schemas.openxmlformats.org/drawingml/2006/main">
            <a:ext uri="{FF2B5EF4-FFF2-40B4-BE49-F238E27FC236}">
              <a16:creationId xmlns:a16="http://schemas.microsoft.com/office/drawing/2014/main" id="{CDE2E81E-46CE-CD49-007A-A933A199BC7C}"/>
            </a:ext>
          </a:extLst>
        </cdr:cNvPr>
        <cdr:cNvSpPr txBox="1"/>
      </cdr:nvSpPr>
      <cdr:spPr>
        <a:xfrm xmlns:a="http://schemas.openxmlformats.org/drawingml/2006/main">
          <a:off x="1102571" y="664023"/>
          <a:ext cx="1974273" cy="3693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800" b="1" kern="1200" dirty="0">
              <a:solidFill>
                <a:schemeClr val="accent6"/>
              </a:solidFill>
            </a:rPr>
            <a:t>Members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E46E9-F26F-EE02-30EA-098832615F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AA27B1-4EF6-2871-943A-DEF1743E49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2D94F3-16A7-2CF9-BE4E-1EACE76A2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EF58C-CF21-4F35-9C19-4BE57FF8E9E0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96F857-10FD-9D9B-D5EF-229533456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AD2C4F-095F-B91F-A280-F61BBB469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A484-DE18-4C1C-B989-2074D30A5B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81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4DBC49-6827-24FA-B943-25AC4376A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58604-094E-E2BC-5A4E-3EF8B982DA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D8E7BE-BD96-B6A9-43F5-543C030EA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EF58C-CF21-4F35-9C19-4BE57FF8E9E0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FAA28-5A23-5096-0046-2AA99D213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39313-FEEE-FFD9-2500-8D1A02DA9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A484-DE18-4C1C-B989-2074D30A5B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890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B5C76-59FB-1B01-8F9B-4B3211F36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20A0AC-08AA-748E-7E98-068EEC13B5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81AE01-C58A-A627-ED82-728266F4E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EF58C-CF21-4F35-9C19-4BE57FF8E9E0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C76C50-160C-C025-F126-8DA982BC2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F02750-4C65-D72A-2AED-38784E598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A484-DE18-4C1C-B989-2074D30A5B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272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0796E-2B18-E564-2B6A-DCF74D1E6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422640-6358-8337-CC64-80703EBCEA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86E45B-8240-8418-6311-81116ADC1E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3E71AA-BF5D-EFDA-A806-43778372E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EF58C-CF21-4F35-9C19-4BE57FF8E9E0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45CC87-5C13-6EE4-EFD3-8CEF72AEF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EEB48B-6F23-1A6F-72F6-86A973F4E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A484-DE18-4C1C-B989-2074D30A5B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977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9CB52-BE5A-7004-AE77-B7E8DAC8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607A2-F6F7-C343-4F0D-EF698FC4E9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24A553-E43F-42A2-A370-65B29C53D8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E6FFFA-2F40-281A-AB9F-74DDE12775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B8AF80-5C97-4568-C463-003C3B9FF5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B94A5F-6118-13E8-898F-B2BDCF88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EF58C-CF21-4F35-9C19-4BE57FF8E9E0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BD7A6A-FE19-ADFC-1B58-7D4F0AF34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F05FB0-2DA4-DEA3-525E-44292AD5B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A484-DE18-4C1C-B989-2074D30A5B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346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DA92E-F003-A67F-8040-E488BC00C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5A29B7-9AAA-C268-52E7-62080B77B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EF58C-CF21-4F35-9C19-4BE57FF8E9E0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4E8764-AE31-870E-9B38-3D6C48BFD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56E5B-0EEC-541F-D809-19FD395D2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A484-DE18-4C1C-B989-2074D30A5B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97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BEDE509-23AD-9FCF-3CBA-FFCBDA2E6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EF58C-CF21-4F35-9C19-4BE57FF8E9E0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46CAAA-3D25-9B21-0DE4-10357D0FF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AA7673-8663-3E90-FCA4-214EC67F1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A484-DE18-4C1C-B989-2074D30A5B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373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D5C09-D5AC-DA41-AC4D-BC53723CF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7D4AF2-2C82-08C6-02FA-A28AC47217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34D559-3D5E-99C4-E8C7-574AA57D2D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9B9585-FDE6-81A7-2508-1214976BD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EF58C-CF21-4F35-9C19-4BE57FF8E9E0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5D53AA-43AA-9C4E-A6F5-A64322FB3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9B512D-BEDE-3536-1CEA-6A08181A0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A484-DE18-4C1C-B989-2074D30A5B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477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21990-0E3B-EB1B-77D1-FA148270D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682FB7-A7A1-A07E-40D7-D9BABDD763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358C4C-A18B-E3AF-E7C0-D3F97DBF6A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1A7C8A-766B-50E7-6444-4978041BF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EF58C-CF21-4F35-9C19-4BE57FF8E9E0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4A0260-F260-5D3B-0CDF-2ED7989A4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7CC877-5A4D-638A-E7C8-FE3582A2C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A484-DE18-4C1C-B989-2074D30A5B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171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2DF94-3DC9-E3C3-7677-EE873E686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27C9F7-9F59-91CB-5070-F778AF2D2B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52CD58-DFA6-5066-E9AF-B96F61D0A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EF58C-CF21-4F35-9C19-4BE57FF8E9E0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3655D4-7954-5AC1-5695-96ECC9804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01F35C-239E-83C1-075D-7E450BEEE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A484-DE18-4C1C-B989-2074D30A5B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947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BD072D-5321-A394-ABEB-7AFF5DA7D9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13B615-C4BB-7F58-A85E-32A09BA37A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CFBE19-DD49-1D71-C0A9-417784FB5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EF58C-CF21-4F35-9C19-4BE57FF8E9E0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6BD090-6BEE-5D7F-CB1E-81E7C1E53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557296-12FA-C510-3BD3-4B3246DA6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A484-DE18-4C1C-B989-2074D30A5B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039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87ACBA-2D26-0623-5631-18A9E698F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7E92E4-6D47-5BD8-AE02-E89AD2032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448E75-928A-17A0-80F7-ACC25FCF2C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BEF58C-CF21-4F35-9C19-4BE57FF8E9E0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B5368-9A55-2A96-5565-B1F4F46243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EF77CA-1192-0F0C-23D5-179928B8C4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00A484-DE18-4C1C-B989-2074D30A5B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32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5C5B3287-609D-072C-3C8F-B12939B37D5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447179" y="4113179"/>
            <a:ext cx="2744821" cy="27448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BE88EC4-92A5-97C2-CD91-46980280B6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000" dirty="0">
                <a:latin typeface="Amasis MT Pro Black" panose="02040A04050005020304" pitchFamily="18" charset="0"/>
              </a:rPr>
              <a:t>FERGUS FALLS NOON ROTARY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D1F502-A103-D00B-CAD7-3D4987E8C2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4000" dirty="0">
                <a:latin typeface="Amasis MT Pro Medium" panose="020F0502020204030204" pitchFamily="18" charset="0"/>
              </a:rPr>
              <a:t>ANNUAL REPORT</a:t>
            </a:r>
          </a:p>
          <a:p>
            <a:r>
              <a:rPr lang="en-US" sz="4000" dirty="0">
                <a:latin typeface="Amasis MT Pro Medium" panose="020F0502020204030204" pitchFamily="18" charset="0"/>
              </a:rPr>
              <a:t>FY 25-26</a:t>
            </a:r>
          </a:p>
          <a:p>
            <a:r>
              <a:rPr lang="en-US" sz="4000" dirty="0">
                <a:latin typeface="Amasis MT Pro Medium" panose="020F0502020204030204" pitchFamily="18" charset="0"/>
              </a:rPr>
              <a:t>FY 26-27</a:t>
            </a:r>
          </a:p>
        </p:txBody>
      </p:sp>
    </p:spTree>
    <p:extLst>
      <p:ext uri="{BB962C8B-B14F-4D97-AF65-F5344CB8AC3E}">
        <p14:creationId xmlns:p14="http://schemas.microsoft.com/office/powerpoint/2010/main" val="1071669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F11DBB7-6168-6E92-6FB4-DE9F31512537}"/>
              </a:ext>
            </a:extLst>
          </p:cNvPr>
          <p:cNvSpPr txBox="1"/>
          <p:nvPr/>
        </p:nvSpPr>
        <p:spPr>
          <a:xfrm>
            <a:off x="494607" y="112238"/>
            <a:ext cx="11567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masis MT Pro Black" panose="02040A04050005020304" pitchFamily="18" charset="0"/>
              </a:rPr>
              <a:t>FY 25-26 OPERATING ACCOUNT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6F0DE488-751A-FC13-8699-7ED30A4DB5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42137706"/>
              </p:ext>
            </p:extLst>
          </p:nvPr>
        </p:nvGraphicFramePr>
        <p:xfrm>
          <a:off x="-901699" y="830502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DE7DCA8-B57D-9BB7-7F41-571C16BEB4A3}"/>
              </a:ext>
            </a:extLst>
          </p:cNvPr>
          <p:cNvSpPr txBox="1"/>
          <p:nvPr/>
        </p:nvSpPr>
        <p:spPr>
          <a:xfrm>
            <a:off x="2071595" y="4335413"/>
            <a:ext cx="1974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DUES (57%)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962631-B6F7-A641-32FF-632720D235E2}"/>
              </a:ext>
            </a:extLst>
          </p:cNvPr>
          <p:cNvSpPr txBox="1"/>
          <p:nvPr/>
        </p:nvSpPr>
        <p:spPr>
          <a:xfrm>
            <a:off x="1291014" y="2342178"/>
            <a:ext cx="1974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BRAGS (10%)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5F49E00-DBF6-E3D1-8936-58AABA652692}"/>
              </a:ext>
            </a:extLst>
          </p:cNvPr>
          <p:cNvGrpSpPr/>
          <p:nvPr/>
        </p:nvGrpSpPr>
        <p:grpSpPr>
          <a:xfrm>
            <a:off x="5106324" y="830503"/>
            <a:ext cx="8128000" cy="5418667"/>
            <a:chOff x="4953924" y="678103"/>
            <a:chExt cx="8128000" cy="5418667"/>
          </a:xfrm>
        </p:grpSpPr>
        <p:graphicFrame>
          <p:nvGraphicFramePr>
            <p:cNvPr id="12" name="Chart 11">
              <a:extLst>
                <a:ext uri="{FF2B5EF4-FFF2-40B4-BE49-F238E27FC236}">
                  <a16:creationId xmlns:a16="http://schemas.microsoft.com/office/drawing/2014/main" id="{BA593B2F-4938-2370-60AD-45CA1D13AF0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931484962"/>
                </p:ext>
              </p:extLst>
            </p:nvPr>
          </p:nvGraphicFramePr>
          <p:xfrm>
            <a:off x="4953924" y="678103"/>
            <a:ext cx="8128000" cy="541866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F3070CC-AB94-C389-B448-7A9447FE154B}"/>
                </a:ext>
              </a:extLst>
            </p:cNvPr>
            <p:cNvSpPr txBox="1"/>
            <p:nvPr/>
          </p:nvSpPr>
          <p:spPr>
            <a:xfrm>
              <a:off x="8840931" y="4597793"/>
              <a:ext cx="19742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RI DUES (27%)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E96C843-D7E9-5C27-7CC7-12213422FF13}"/>
                </a:ext>
              </a:extLst>
            </p:cNvPr>
            <p:cNvSpPr txBox="1"/>
            <p:nvPr/>
          </p:nvSpPr>
          <p:spPr>
            <a:xfrm>
              <a:off x="7292341" y="2273619"/>
              <a:ext cx="19742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ADMIN (23%)</a:t>
              </a:r>
            </a:p>
          </p:txBody>
        </p:sp>
      </p:grpSp>
      <p:cxnSp>
        <p:nvCxnSpPr>
          <p:cNvPr id="16" name="Connector: Curved 15">
            <a:extLst>
              <a:ext uri="{FF2B5EF4-FFF2-40B4-BE49-F238E27FC236}">
                <a16:creationId xmlns:a16="http://schemas.microsoft.com/office/drawing/2014/main" id="{093CAC16-0FD6-F24A-65C0-5F30173DE8FC}"/>
              </a:ext>
            </a:extLst>
          </p:cNvPr>
          <p:cNvCxnSpPr/>
          <p:nvPr/>
        </p:nvCxnSpPr>
        <p:spPr>
          <a:xfrm rot="16200000" flipH="1">
            <a:off x="2552163" y="1504682"/>
            <a:ext cx="609600" cy="90152"/>
          </a:xfrm>
          <a:prstGeom prst="curvedConnector3">
            <a:avLst/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CCB604A5-9F22-FA70-BE6F-E9BB764DBBBB}"/>
              </a:ext>
            </a:extLst>
          </p:cNvPr>
          <p:cNvSpPr txBox="1"/>
          <p:nvPr/>
        </p:nvSpPr>
        <p:spPr>
          <a:xfrm>
            <a:off x="1639482" y="662957"/>
            <a:ext cx="30456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masis MT Pro Black" panose="02040A04050005020304" pitchFamily="18" charset="0"/>
              </a:rPr>
              <a:t>INCOME $14,854</a:t>
            </a:r>
          </a:p>
          <a:p>
            <a:pPr algn="ctr"/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masis MT Pro Black" panose="02040A04050005020304" pitchFamily="18" charset="0"/>
              </a:rPr>
              <a:t>$480/Member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64E3218-8F7E-AF2F-3238-72F1E3691E34}"/>
              </a:ext>
            </a:extLst>
          </p:cNvPr>
          <p:cNvSpPr txBox="1"/>
          <p:nvPr/>
        </p:nvSpPr>
        <p:spPr>
          <a:xfrm>
            <a:off x="7544166" y="662957"/>
            <a:ext cx="32523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C00000"/>
                </a:solidFill>
                <a:latin typeface="Amasis MT Pro Black" panose="02040A04050005020304" pitchFamily="18" charset="0"/>
              </a:rPr>
              <a:t>EXPENSES $13,621</a:t>
            </a:r>
          </a:p>
          <a:p>
            <a:pPr algn="ctr"/>
            <a:r>
              <a:rPr lang="en-US" dirty="0">
                <a:solidFill>
                  <a:srgbClr val="C00000"/>
                </a:solidFill>
                <a:latin typeface="Amasis MT Pro Black" panose="02040A04050005020304" pitchFamily="18" charset="0"/>
              </a:rPr>
              <a:t>$440/Member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532BB76-B390-FC6A-0E48-5FAC955AB83E}"/>
              </a:ext>
            </a:extLst>
          </p:cNvPr>
          <p:cNvSpPr txBox="1"/>
          <p:nvPr/>
        </p:nvSpPr>
        <p:spPr>
          <a:xfrm>
            <a:off x="2211532" y="4596305"/>
            <a:ext cx="19742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$300/Member</a:t>
            </a:r>
          </a:p>
        </p:txBody>
      </p:sp>
    </p:spTree>
    <p:extLst>
      <p:ext uri="{BB962C8B-B14F-4D97-AF65-F5344CB8AC3E}">
        <p14:creationId xmlns:p14="http://schemas.microsoft.com/office/powerpoint/2010/main" val="4250121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94E2F-94D5-BAC3-2C5F-9F9502C80E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8BEF2BD-4617-49AF-70CE-5B83E93AB3E5}"/>
              </a:ext>
            </a:extLst>
          </p:cNvPr>
          <p:cNvSpPr txBox="1"/>
          <p:nvPr/>
        </p:nvSpPr>
        <p:spPr>
          <a:xfrm>
            <a:off x="494607" y="112238"/>
            <a:ext cx="11567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masis MT Pro Black" panose="02040A04050005020304" pitchFamily="18" charset="0"/>
              </a:rPr>
              <a:t>FY 26-27 OPERATING BUDGET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69735077-8D40-ED75-D5E2-570DC4AF1A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49816227"/>
              </p:ext>
            </p:extLst>
          </p:nvPr>
        </p:nvGraphicFramePr>
        <p:xfrm>
          <a:off x="-901699" y="830502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A94575B-FE0A-C0C0-F558-B2D145A7FE87}"/>
              </a:ext>
            </a:extLst>
          </p:cNvPr>
          <p:cNvSpPr txBox="1"/>
          <p:nvPr/>
        </p:nvSpPr>
        <p:spPr>
          <a:xfrm>
            <a:off x="1639482" y="4110116"/>
            <a:ext cx="1974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DUES (61%)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803749-E022-2AE0-DC73-CA7B7864ACB6}"/>
              </a:ext>
            </a:extLst>
          </p:cNvPr>
          <p:cNvSpPr txBox="1"/>
          <p:nvPr/>
        </p:nvSpPr>
        <p:spPr>
          <a:xfrm>
            <a:off x="1999211" y="1751016"/>
            <a:ext cx="1974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BRAGS (10%)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A0FB8F-41D3-0D2B-D719-0A4A0FD3EF4E}"/>
              </a:ext>
            </a:extLst>
          </p:cNvPr>
          <p:cNvGrpSpPr/>
          <p:nvPr/>
        </p:nvGrpSpPr>
        <p:grpSpPr>
          <a:xfrm>
            <a:off x="5106324" y="830503"/>
            <a:ext cx="8128000" cy="5418667"/>
            <a:chOff x="4953924" y="678103"/>
            <a:chExt cx="8128000" cy="5418667"/>
          </a:xfrm>
        </p:grpSpPr>
        <p:graphicFrame>
          <p:nvGraphicFramePr>
            <p:cNvPr id="12" name="Chart 11">
              <a:extLst>
                <a:ext uri="{FF2B5EF4-FFF2-40B4-BE49-F238E27FC236}">
                  <a16:creationId xmlns:a16="http://schemas.microsoft.com/office/drawing/2014/main" id="{AA719397-EBA0-1F46-279E-E19A1E220A8A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072089249"/>
                </p:ext>
              </p:extLst>
            </p:nvPr>
          </p:nvGraphicFramePr>
          <p:xfrm>
            <a:off x="4953924" y="678103"/>
            <a:ext cx="8128000" cy="541866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AD667EF-5172-B170-ECDD-2421EB320C4C}"/>
                </a:ext>
              </a:extLst>
            </p:cNvPr>
            <p:cNvSpPr txBox="1"/>
            <p:nvPr/>
          </p:nvSpPr>
          <p:spPr>
            <a:xfrm>
              <a:off x="9228220" y="4161347"/>
              <a:ext cx="19742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RI DUES (22%)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87DD1C8-DAD8-0AC3-0771-7AC0F0611F11}"/>
                </a:ext>
              </a:extLst>
            </p:cNvPr>
            <p:cNvSpPr txBox="1"/>
            <p:nvPr/>
          </p:nvSpPr>
          <p:spPr>
            <a:xfrm>
              <a:off x="7116503" y="2455910"/>
              <a:ext cx="19742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ADMIN (29%)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30E32347-3727-F81E-8DAD-AB7268FE3B62}"/>
              </a:ext>
            </a:extLst>
          </p:cNvPr>
          <p:cNvSpPr txBox="1"/>
          <p:nvPr/>
        </p:nvSpPr>
        <p:spPr>
          <a:xfrm>
            <a:off x="1639482" y="608942"/>
            <a:ext cx="30456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masis MT Pro Black" panose="02040A04050005020304" pitchFamily="18" charset="0"/>
              </a:rPr>
              <a:t>INCOME $15,425</a:t>
            </a:r>
          </a:p>
          <a:p>
            <a:pPr algn="ctr"/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masis MT Pro Black" panose="02040A04050005020304" pitchFamily="18" charset="0"/>
              </a:rPr>
              <a:t>$532/Member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9DDA960-D6F7-A34A-F4EB-7E77DD4D2787}"/>
              </a:ext>
            </a:extLst>
          </p:cNvPr>
          <p:cNvSpPr txBox="1"/>
          <p:nvPr/>
        </p:nvSpPr>
        <p:spPr>
          <a:xfrm>
            <a:off x="7544166" y="608942"/>
            <a:ext cx="32523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C00000"/>
                </a:solidFill>
                <a:latin typeface="Amasis MT Pro Black" panose="02040A04050005020304" pitchFamily="18" charset="0"/>
              </a:rPr>
              <a:t>EXPENSES $14,57</a:t>
            </a:r>
            <a:r>
              <a:rPr lang="en-US" dirty="0">
                <a:solidFill>
                  <a:srgbClr val="C00000"/>
                </a:solidFill>
                <a:latin typeface="Amasis MT Pro Black" panose="02040A04050005020304" pitchFamily="18" charset="0"/>
              </a:rPr>
              <a:t>5</a:t>
            </a:r>
          </a:p>
          <a:p>
            <a:pPr algn="ctr"/>
            <a:r>
              <a:rPr lang="en-US" dirty="0">
                <a:solidFill>
                  <a:srgbClr val="C00000"/>
                </a:solidFill>
                <a:latin typeface="Amasis MT Pro Black" panose="02040A04050005020304" pitchFamily="18" charset="0"/>
              </a:rPr>
              <a:t>$503/Member</a:t>
            </a:r>
            <a:endParaRPr lang="en-US" sz="2400" dirty="0">
              <a:solidFill>
                <a:srgbClr val="C00000"/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40968D-0524-FD27-AC5C-35EB5658213F}"/>
              </a:ext>
            </a:extLst>
          </p:cNvPr>
          <p:cNvSpPr txBox="1"/>
          <p:nvPr/>
        </p:nvSpPr>
        <p:spPr>
          <a:xfrm>
            <a:off x="1712333" y="4375302"/>
            <a:ext cx="19742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$325/Member</a:t>
            </a:r>
          </a:p>
        </p:txBody>
      </p:sp>
    </p:spTree>
    <p:extLst>
      <p:ext uri="{BB962C8B-B14F-4D97-AF65-F5344CB8AC3E}">
        <p14:creationId xmlns:p14="http://schemas.microsoft.com/office/powerpoint/2010/main" val="2975966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1B4412-999E-8806-14DE-37CB84AE77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69ABAFA-24D6-3715-FD59-00FAA7B4DBE0}"/>
              </a:ext>
            </a:extLst>
          </p:cNvPr>
          <p:cNvSpPr txBox="1"/>
          <p:nvPr/>
        </p:nvSpPr>
        <p:spPr>
          <a:xfrm>
            <a:off x="494607" y="112238"/>
            <a:ext cx="11567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masis MT Pro Black" panose="02040A04050005020304" pitchFamily="18" charset="0"/>
              </a:rPr>
              <a:t>FY 25-26 FUNDRAISING ACCOUNT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2530531B-F64B-FDB7-6304-32BB3DD1E09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19942901"/>
              </p:ext>
            </p:extLst>
          </p:nvPr>
        </p:nvGraphicFramePr>
        <p:xfrm>
          <a:off x="-901699" y="830502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A59C18C-56F9-DEDC-78F9-A8A2185AF2E8}"/>
              </a:ext>
            </a:extLst>
          </p:cNvPr>
          <p:cNvSpPr txBox="1"/>
          <p:nvPr/>
        </p:nvSpPr>
        <p:spPr>
          <a:xfrm>
            <a:off x="3556624" y="3688703"/>
            <a:ext cx="1974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PEACHES (28%)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D08E6A-4B54-8E32-A907-3D6B1A2CBF01}"/>
              </a:ext>
            </a:extLst>
          </p:cNvPr>
          <p:cNvSpPr txBox="1"/>
          <p:nvPr/>
        </p:nvSpPr>
        <p:spPr>
          <a:xfrm>
            <a:off x="1197971" y="2385232"/>
            <a:ext cx="1974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GRANTS (15%)</a:t>
            </a: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BC2DF4D1-45C9-733E-60C2-6AB2D852EFD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54356055"/>
              </p:ext>
            </p:extLst>
          </p:nvPr>
        </p:nvGraphicFramePr>
        <p:xfrm>
          <a:off x="5106324" y="830503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6" name="Connector: Curved 15">
            <a:extLst>
              <a:ext uri="{FF2B5EF4-FFF2-40B4-BE49-F238E27FC236}">
                <a16:creationId xmlns:a16="http://schemas.microsoft.com/office/drawing/2014/main" id="{BD1BE301-7C39-7812-809C-2B949DB55DD6}"/>
              </a:ext>
            </a:extLst>
          </p:cNvPr>
          <p:cNvCxnSpPr/>
          <p:nvPr/>
        </p:nvCxnSpPr>
        <p:spPr>
          <a:xfrm rot="16200000" flipH="1">
            <a:off x="2552163" y="1504682"/>
            <a:ext cx="609600" cy="90152"/>
          </a:xfrm>
          <a:prstGeom prst="curvedConnector3">
            <a:avLst/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AE50E03E-F5FC-CFAB-70D2-9680427BE625}"/>
              </a:ext>
            </a:extLst>
          </p:cNvPr>
          <p:cNvSpPr txBox="1"/>
          <p:nvPr/>
        </p:nvSpPr>
        <p:spPr>
          <a:xfrm>
            <a:off x="1639482" y="663240"/>
            <a:ext cx="30456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masis MT Pro Black" panose="02040A04050005020304" pitchFamily="18" charset="0"/>
              </a:rPr>
              <a:t>INCOME $33,788</a:t>
            </a:r>
          </a:p>
          <a:p>
            <a:pPr algn="ctr"/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masis MT Pro Black" panose="02040A04050005020304" pitchFamily="18" charset="0"/>
              </a:rPr>
              <a:t>$1,090/Member</a:t>
            </a:r>
            <a:endParaRPr lang="en-US" sz="2400" dirty="0">
              <a:solidFill>
                <a:schemeClr val="accent6">
                  <a:lumMod val="75000"/>
                </a:schemeClr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D951E13-4E5C-75E2-2D18-062625DBA65F}"/>
              </a:ext>
            </a:extLst>
          </p:cNvPr>
          <p:cNvSpPr txBox="1"/>
          <p:nvPr/>
        </p:nvSpPr>
        <p:spPr>
          <a:xfrm>
            <a:off x="7544166" y="663240"/>
            <a:ext cx="3252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C00000"/>
                </a:solidFill>
                <a:latin typeface="Amasis MT Pro Black" panose="02040A04050005020304" pitchFamily="18" charset="0"/>
              </a:rPr>
              <a:t>EXPENSES $29,931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613BED-533B-B3FC-A2A5-95B8C091BCA9}"/>
              </a:ext>
            </a:extLst>
          </p:cNvPr>
          <p:cNvSpPr txBox="1"/>
          <p:nvPr/>
        </p:nvSpPr>
        <p:spPr>
          <a:xfrm>
            <a:off x="3212437" y="2128633"/>
            <a:ext cx="1974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LDD25 (17%)</a:t>
            </a:r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527BBAA9-55C2-CEFF-9B9B-ED455ACEF324}"/>
              </a:ext>
            </a:extLst>
          </p:cNvPr>
          <p:cNvSpPr txBox="1"/>
          <p:nvPr/>
        </p:nvSpPr>
        <p:spPr>
          <a:xfrm>
            <a:off x="973421" y="3688703"/>
            <a:ext cx="1974291" cy="369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chemeClr val="bg1"/>
                </a:solidFill>
              </a:rPr>
              <a:t>LDD26 (15%)</a:t>
            </a:r>
          </a:p>
        </p:txBody>
      </p:sp>
    </p:spTree>
    <p:extLst>
      <p:ext uri="{BB962C8B-B14F-4D97-AF65-F5344CB8AC3E}">
        <p14:creationId xmlns:p14="http://schemas.microsoft.com/office/powerpoint/2010/main" val="1875477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B5F17F-9614-7166-299F-D84597D3C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1CF8493-D20E-9E6C-9511-80B476B282E5}"/>
              </a:ext>
            </a:extLst>
          </p:cNvPr>
          <p:cNvSpPr txBox="1"/>
          <p:nvPr/>
        </p:nvSpPr>
        <p:spPr>
          <a:xfrm>
            <a:off x="494607" y="112238"/>
            <a:ext cx="11567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masis MT Pro Black" panose="02040A04050005020304" pitchFamily="18" charset="0"/>
              </a:rPr>
              <a:t>FY 26-27 FUNDRAISING BUDGET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1312CA23-B3C5-3F4B-C376-C612F937BF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8729792"/>
              </p:ext>
            </p:extLst>
          </p:nvPr>
        </p:nvGraphicFramePr>
        <p:xfrm>
          <a:off x="-901699" y="830502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DD8697C-B173-5C7E-4DBF-F7E3D2C3E947}"/>
              </a:ext>
            </a:extLst>
          </p:cNvPr>
          <p:cNvSpPr txBox="1"/>
          <p:nvPr/>
        </p:nvSpPr>
        <p:spPr>
          <a:xfrm>
            <a:off x="3406370" y="2405109"/>
            <a:ext cx="1974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PEACHES (36%)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B10D55-0A8F-2662-0B45-A5A0AE2E1FEE}"/>
              </a:ext>
            </a:extLst>
          </p:cNvPr>
          <p:cNvSpPr txBox="1"/>
          <p:nvPr/>
        </p:nvSpPr>
        <p:spPr>
          <a:xfrm>
            <a:off x="966393" y="2784579"/>
            <a:ext cx="1974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GRANTS (15%)</a:t>
            </a: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146AF64E-BC83-A438-59F6-0C4130072E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8232131"/>
              </p:ext>
            </p:extLst>
          </p:nvPr>
        </p:nvGraphicFramePr>
        <p:xfrm>
          <a:off x="5106324" y="821917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C610BCFE-7294-EEC0-6E84-F2E824AF5CC1}"/>
              </a:ext>
            </a:extLst>
          </p:cNvPr>
          <p:cNvSpPr txBox="1"/>
          <p:nvPr/>
        </p:nvSpPr>
        <p:spPr>
          <a:xfrm>
            <a:off x="1639482" y="590654"/>
            <a:ext cx="30456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masis MT Pro Black" panose="02040A04050005020304" pitchFamily="18" charset="0"/>
              </a:rPr>
              <a:t>INCOME $37,347</a:t>
            </a:r>
          </a:p>
          <a:p>
            <a:pPr algn="ctr"/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masis MT Pro Black" panose="02040A04050005020304" pitchFamily="18" charset="0"/>
              </a:rPr>
              <a:t>$1,288/Member</a:t>
            </a:r>
            <a:endParaRPr lang="en-US" sz="2400" dirty="0">
              <a:solidFill>
                <a:schemeClr val="accent6">
                  <a:lumMod val="75000"/>
                </a:schemeClr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FC4C245-3D24-F046-6162-5E546EBC1089}"/>
              </a:ext>
            </a:extLst>
          </p:cNvPr>
          <p:cNvSpPr txBox="1"/>
          <p:nvPr/>
        </p:nvSpPr>
        <p:spPr>
          <a:xfrm>
            <a:off x="7544166" y="590654"/>
            <a:ext cx="3252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C00000"/>
                </a:solidFill>
                <a:latin typeface="Amasis MT Pro Black" panose="02040A04050005020304" pitchFamily="18" charset="0"/>
              </a:rPr>
              <a:t>EXPENSES $35,090</a:t>
            </a:r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D3C77E66-AD8E-0576-1AB1-0CAD603F368C}"/>
              </a:ext>
            </a:extLst>
          </p:cNvPr>
          <p:cNvSpPr txBox="1"/>
          <p:nvPr/>
        </p:nvSpPr>
        <p:spPr>
          <a:xfrm>
            <a:off x="1188010" y="3982087"/>
            <a:ext cx="1974291" cy="369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chemeClr val="bg1"/>
                </a:solidFill>
              </a:rPr>
              <a:t>RMPI (9%)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A0117D-F77F-9470-E751-D51093AFF809}"/>
              </a:ext>
            </a:extLst>
          </p:cNvPr>
          <p:cNvSpPr txBox="1"/>
          <p:nvPr/>
        </p:nvSpPr>
        <p:spPr>
          <a:xfrm>
            <a:off x="1953530" y="2145901"/>
            <a:ext cx="16055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Pete’s Trees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506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8A9136-C039-C635-BBC4-C811191451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A36025D-D4B3-A192-1CB1-899BFA26DA10}"/>
              </a:ext>
            </a:extLst>
          </p:cNvPr>
          <p:cNvSpPr txBox="1"/>
          <p:nvPr/>
        </p:nvSpPr>
        <p:spPr>
          <a:xfrm>
            <a:off x="494607" y="112238"/>
            <a:ext cx="11567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masis MT Pro Black" panose="02040A04050005020304" pitchFamily="18" charset="0"/>
              </a:rPr>
              <a:t>FY 26-27 FUNDRAISING CHAMPIONS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3BF9263-1A01-6501-B108-79042144E8FD}"/>
              </a:ext>
            </a:extLst>
          </p:cNvPr>
          <p:cNvGrpSpPr/>
          <p:nvPr/>
        </p:nvGrpSpPr>
        <p:grpSpPr>
          <a:xfrm>
            <a:off x="3867234" y="697013"/>
            <a:ext cx="8128000" cy="5688285"/>
            <a:chOff x="2434360" y="579061"/>
            <a:chExt cx="8128000" cy="5688285"/>
          </a:xfrm>
        </p:grpSpPr>
        <p:graphicFrame>
          <p:nvGraphicFramePr>
            <p:cNvPr id="4" name="Chart 3">
              <a:extLst>
                <a:ext uri="{FF2B5EF4-FFF2-40B4-BE49-F238E27FC236}">
                  <a16:creationId xmlns:a16="http://schemas.microsoft.com/office/drawing/2014/main" id="{BEF3A757-CA0A-3C05-8960-D974E7BB98B4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579424383"/>
                </p:ext>
              </p:extLst>
            </p:nvPr>
          </p:nvGraphicFramePr>
          <p:xfrm>
            <a:off x="2434360" y="848679"/>
            <a:ext cx="8128000" cy="541866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8B8E9AB-9B2D-D91A-7A5B-5451C668469E}"/>
                </a:ext>
              </a:extLst>
            </p:cNvPr>
            <p:cNvSpPr txBox="1"/>
            <p:nvPr/>
          </p:nvSpPr>
          <p:spPr>
            <a:xfrm>
              <a:off x="7231142" y="2453678"/>
              <a:ext cx="19742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PEACHES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E8DDB93-75CD-422C-828B-8F58321B394B}"/>
                </a:ext>
              </a:extLst>
            </p:cNvPr>
            <p:cNvSpPr txBox="1"/>
            <p:nvPr/>
          </p:nvSpPr>
          <p:spPr>
            <a:xfrm>
              <a:off x="4339183" y="2774441"/>
              <a:ext cx="19742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GRANTS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62443E6-0700-358D-258F-A146833D91A4}"/>
                </a:ext>
              </a:extLst>
            </p:cNvPr>
            <p:cNvSpPr txBox="1"/>
            <p:nvPr/>
          </p:nvSpPr>
          <p:spPr>
            <a:xfrm>
              <a:off x="4975540" y="579061"/>
              <a:ext cx="304563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accent6">
                      <a:lumMod val="75000"/>
                    </a:schemeClr>
                  </a:solidFill>
                  <a:latin typeface="Amasis MT Pro Black" panose="02040A04050005020304" pitchFamily="18" charset="0"/>
                </a:rPr>
                <a:t>INCOME $37,347</a:t>
              </a:r>
            </a:p>
            <a:p>
              <a:pPr algn="ctr"/>
              <a:r>
                <a:rPr lang="en-US" dirty="0">
                  <a:solidFill>
                    <a:schemeClr val="accent6">
                      <a:lumMod val="75000"/>
                    </a:schemeClr>
                  </a:solidFill>
                  <a:latin typeface="Amasis MT Pro Black" panose="02040A04050005020304" pitchFamily="18" charset="0"/>
                </a:rPr>
                <a:t>CARRYOVER $5,000</a:t>
              </a:r>
              <a:endParaRPr lang="en-US" sz="2400" dirty="0">
                <a:solidFill>
                  <a:schemeClr val="accent6">
                    <a:lumMod val="75000"/>
                  </a:schemeClr>
                </a:solidFill>
                <a:latin typeface="Amasis MT Pro Black" panose="02040A04050005020304" pitchFamily="18" charset="0"/>
              </a:endParaRPr>
            </a:p>
          </p:txBody>
        </p:sp>
        <p:sp>
          <p:nvSpPr>
            <p:cNvPr id="7" name="TextBox 5">
              <a:extLst>
                <a:ext uri="{FF2B5EF4-FFF2-40B4-BE49-F238E27FC236}">
                  <a16:creationId xmlns:a16="http://schemas.microsoft.com/office/drawing/2014/main" id="{52DD4BFF-3DC8-6399-B358-A7D9F91F5CDA}"/>
                </a:ext>
              </a:extLst>
            </p:cNvPr>
            <p:cNvSpPr txBox="1"/>
            <p:nvPr/>
          </p:nvSpPr>
          <p:spPr>
            <a:xfrm>
              <a:off x="4524068" y="4010104"/>
              <a:ext cx="1974291" cy="3693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indent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 dirty="0">
                  <a:solidFill>
                    <a:schemeClr val="bg1"/>
                  </a:solidFill>
                </a:rPr>
                <a:t>RMPI</a:t>
              </a:r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EB473DDD-7F7C-D55F-AB35-3ECAAE401870}"/>
                </a:ext>
              </a:extLst>
            </p:cNvPr>
            <p:cNvSpPr txBox="1"/>
            <p:nvPr/>
          </p:nvSpPr>
          <p:spPr>
            <a:xfrm>
              <a:off x="5045520" y="2145901"/>
              <a:ext cx="160556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chemeClr val="bg1"/>
                  </a:solidFill>
                </a:rPr>
                <a:t>Pete’s Trees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9" name="TextBox 1">
            <a:extLst>
              <a:ext uri="{FF2B5EF4-FFF2-40B4-BE49-F238E27FC236}">
                <a16:creationId xmlns:a16="http://schemas.microsoft.com/office/drawing/2014/main" id="{CDE2E81E-46CE-CD49-007A-A933A199BC7C}"/>
              </a:ext>
            </a:extLst>
          </p:cNvPr>
          <p:cNvSpPr txBox="1"/>
          <p:nvPr/>
        </p:nvSpPr>
        <p:spPr>
          <a:xfrm>
            <a:off x="4364147" y="4887347"/>
            <a:ext cx="1974273" cy="36933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>
                <a:solidFill>
                  <a:srgbClr val="00B0F0"/>
                </a:solidFill>
              </a:rPr>
              <a:t>Bob &amp; Brian</a:t>
            </a:r>
            <a:endParaRPr lang="en-US" sz="1800" b="1" kern="1200" dirty="0">
              <a:solidFill>
                <a:srgbClr val="00B0F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D1BEBC-69E5-AE59-AC39-6EF3106B8954}"/>
              </a:ext>
            </a:extLst>
          </p:cNvPr>
          <p:cNvSpPr txBox="1"/>
          <p:nvPr/>
        </p:nvSpPr>
        <p:spPr>
          <a:xfrm>
            <a:off x="178511" y="1859339"/>
            <a:ext cx="531149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solidFill>
                  <a:srgbClr val="19468D"/>
                </a:solidFill>
                <a:latin typeface="Arial Black" panose="020B0A04020102020204" pitchFamily="34" charset="0"/>
              </a:rPr>
              <a:t>BE</a:t>
            </a:r>
          </a:p>
          <a:p>
            <a:pPr algn="ctr"/>
            <a:r>
              <a:rPr lang="en-US" sz="6600" dirty="0">
                <a:solidFill>
                  <a:srgbClr val="FAA41A"/>
                </a:solidFill>
                <a:latin typeface="Arial Black" panose="020B0A04020102020204" pitchFamily="34" charset="0"/>
              </a:rPr>
              <a:t>INVOLVED</a:t>
            </a:r>
          </a:p>
          <a:p>
            <a:pPr algn="ctr"/>
            <a:r>
              <a:rPr lang="en-US" sz="6600" dirty="0">
                <a:solidFill>
                  <a:srgbClr val="0075BF"/>
                </a:solidFill>
                <a:latin typeface="Arial Black" panose="020B0A04020102020204" pitchFamily="34" charset="0"/>
              </a:rPr>
              <a:t>TODAY!</a:t>
            </a:r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id="{AA10C51A-DE0D-C9F6-01C3-07F30F636DFD}"/>
              </a:ext>
            </a:extLst>
          </p:cNvPr>
          <p:cNvSpPr txBox="1"/>
          <p:nvPr/>
        </p:nvSpPr>
        <p:spPr>
          <a:xfrm>
            <a:off x="4643896" y="2317772"/>
            <a:ext cx="1974273" cy="36933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kern="1200" dirty="0">
                <a:solidFill>
                  <a:schemeClr val="accent5">
                    <a:lumMod val="75000"/>
                  </a:schemeClr>
                </a:solidFill>
              </a:rPr>
              <a:t>Bob</a:t>
            </a:r>
          </a:p>
        </p:txBody>
      </p:sp>
    </p:spTree>
    <p:extLst>
      <p:ext uri="{BB962C8B-B14F-4D97-AF65-F5344CB8AC3E}">
        <p14:creationId xmlns:p14="http://schemas.microsoft.com/office/powerpoint/2010/main" val="1734385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8C604910-4333-7366-A7A4-125202586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03" y="56649"/>
            <a:ext cx="11697393" cy="240737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D45C616-9FDB-377D-A23D-2B08BDF42478}"/>
              </a:ext>
            </a:extLst>
          </p:cNvPr>
          <p:cNvSpPr txBox="1"/>
          <p:nvPr/>
        </p:nvSpPr>
        <p:spPr>
          <a:xfrm>
            <a:off x="494607" y="112238"/>
            <a:ext cx="11567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masis MT Pro Black" panose="02040A04050005020304" pitchFamily="18" charset="0"/>
              </a:rPr>
              <a:t>FUNDRAISING HISTORY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F7857F8-8C21-4430-F75D-90F5087C299B}"/>
              </a:ext>
            </a:extLst>
          </p:cNvPr>
          <p:cNvGrpSpPr/>
          <p:nvPr/>
        </p:nvGrpSpPr>
        <p:grpSpPr>
          <a:xfrm>
            <a:off x="388583" y="2464029"/>
            <a:ext cx="11414832" cy="4393971"/>
            <a:chOff x="362470" y="1444752"/>
            <a:chExt cx="11414832" cy="439397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679E9F4-6BF7-3E97-F5D5-4A221668BD3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2470" y="1451389"/>
              <a:ext cx="11414832" cy="4387334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642FD1A-19EC-5116-1FBF-75995216A73C}"/>
                </a:ext>
              </a:extLst>
            </p:cNvPr>
            <p:cNvSpPr txBox="1"/>
            <p:nvPr/>
          </p:nvSpPr>
          <p:spPr>
            <a:xfrm>
              <a:off x="9674352" y="1444752"/>
              <a:ext cx="1938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>
                  <a:solidFill>
                    <a:srgbClr val="FF0000"/>
                  </a:solidFill>
                </a:rPr>
                <a:t>Two Duck </a:t>
              </a:r>
              <a:r>
                <a:rPr lang="en-US" i="1" dirty="0" err="1">
                  <a:solidFill>
                    <a:srgbClr val="FF0000"/>
                  </a:solidFill>
                </a:rPr>
                <a:t>Derbys</a:t>
              </a:r>
              <a:endParaRPr lang="en-US" i="1" dirty="0">
                <a:solidFill>
                  <a:srgbClr val="FF0000"/>
                </a:solidFill>
              </a:endParaRPr>
            </a:p>
          </p:txBody>
        </p:sp>
        <p:cxnSp>
          <p:nvCxnSpPr>
            <p:cNvPr id="8" name="Connector: Curved 7">
              <a:extLst>
                <a:ext uri="{FF2B5EF4-FFF2-40B4-BE49-F238E27FC236}">
                  <a16:creationId xmlns:a16="http://schemas.microsoft.com/office/drawing/2014/main" id="{E6360A70-A80C-3B1B-6CAC-1CE1ABC6BD82}"/>
                </a:ext>
              </a:extLst>
            </p:cNvPr>
            <p:cNvCxnSpPr>
              <a:cxnSpLocks/>
              <a:stCxn id="6" idx="2"/>
            </p:cNvCxnSpPr>
            <p:nvPr/>
          </p:nvCxnSpPr>
          <p:spPr>
            <a:xfrm rot="16200000" flipH="1">
              <a:off x="10407658" y="2050042"/>
              <a:ext cx="929116" cy="457200"/>
            </a:xfrm>
            <a:prstGeom prst="curvedConnector3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A29EB62-25FD-39F5-7DE5-F2BF0F7BBA46}"/>
                </a:ext>
              </a:extLst>
            </p:cNvPr>
            <p:cNvSpPr txBox="1"/>
            <p:nvPr/>
          </p:nvSpPr>
          <p:spPr>
            <a:xfrm>
              <a:off x="6873240" y="2640830"/>
              <a:ext cx="963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>
                  <a:solidFill>
                    <a:srgbClr val="FF0000"/>
                  </a:solidFill>
                </a:rPr>
                <a:t>COVID</a:t>
              </a:r>
            </a:p>
          </p:txBody>
        </p:sp>
        <p:cxnSp>
          <p:nvCxnSpPr>
            <p:cNvPr id="10" name="Connector: Curved 9">
              <a:extLst>
                <a:ext uri="{FF2B5EF4-FFF2-40B4-BE49-F238E27FC236}">
                  <a16:creationId xmlns:a16="http://schemas.microsoft.com/office/drawing/2014/main" id="{C5B80F30-5139-1CA8-AC33-DA5656340991}"/>
                </a:ext>
              </a:extLst>
            </p:cNvPr>
            <p:cNvCxnSpPr>
              <a:cxnSpLocks/>
              <a:stCxn id="9" idx="2"/>
            </p:cNvCxnSpPr>
            <p:nvPr/>
          </p:nvCxnSpPr>
          <p:spPr>
            <a:xfrm rot="16200000" flipH="1">
              <a:off x="6952119" y="3412867"/>
              <a:ext cx="890754" cy="85344"/>
            </a:xfrm>
            <a:prstGeom prst="curvedConnector3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52388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3D57C9-6B28-2979-DC91-BA5C73FCBA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A835E93F-AD4E-42F5-9FED-1CF0358905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6245"/>
            <a:ext cx="12192000" cy="304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F0DBE0-7BF9-E887-3971-51194690AA02}"/>
              </a:ext>
            </a:extLst>
          </p:cNvPr>
          <p:cNvSpPr txBox="1"/>
          <p:nvPr/>
        </p:nvSpPr>
        <p:spPr>
          <a:xfrm>
            <a:off x="494607" y="112238"/>
            <a:ext cx="11567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masis MT Pro Black" panose="02040A04050005020304" pitchFamily="18" charset="0"/>
              </a:rPr>
              <a:t>PROJECTS SUPPORTED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B8A379-023D-9524-F071-6E982ABB2037}"/>
              </a:ext>
            </a:extLst>
          </p:cNvPr>
          <p:cNvSpPr txBox="1"/>
          <p:nvPr/>
        </p:nvSpPr>
        <p:spPr>
          <a:xfrm>
            <a:off x="760615" y="1324217"/>
            <a:ext cx="533394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/>
              <a:t>COMMUNITY PROJECTS</a:t>
            </a:r>
          </a:p>
          <a:p>
            <a:r>
              <a:rPr lang="en-US" sz="2400" b="1" dirty="0"/>
              <a:t>$12,425 – Polio Plus</a:t>
            </a:r>
          </a:p>
          <a:p>
            <a:r>
              <a:rPr lang="en-US" sz="2400" b="1" dirty="0"/>
              <a:t>$11,116 – Elmer &amp; Andy</a:t>
            </a:r>
          </a:p>
          <a:p>
            <a:r>
              <a:rPr lang="en-US" sz="2400" b="1" dirty="0"/>
              <a:t>$10,123 – Josh The Otter</a:t>
            </a:r>
          </a:p>
          <a:p>
            <a:r>
              <a:rPr lang="en-US" sz="2400" b="1" dirty="0"/>
              <a:t>$  9,500 – RYLA</a:t>
            </a:r>
          </a:p>
          <a:p>
            <a:r>
              <a:rPr lang="en-US" sz="2400" b="1" dirty="0"/>
              <a:t>$  9,252 – Dictionary Project</a:t>
            </a:r>
          </a:p>
          <a:p>
            <a:r>
              <a:rPr lang="en-US" sz="2400" b="1" dirty="0"/>
              <a:t>$  8,133 – Rotary Youth Exchange</a:t>
            </a:r>
          </a:p>
          <a:p>
            <a:r>
              <a:rPr lang="en-US" sz="2400" b="1" dirty="0"/>
              <a:t>$  7,000 – YMCA</a:t>
            </a:r>
          </a:p>
          <a:p>
            <a:r>
              <a:rPr lang="en-US" sz="2400" b="1" dirty="0"/>
              <a:t>$  4,680 – Imagination Library</a:t>
            </a:r>
          </a:p>
          <a:p>
            <a:r>
              <a:rPr lang="en-US" sz="2400" b="1" dirty="0"/>
              <a:t>$  2,400 – Youth Team Sponsorship</a:t>
            </a:r>
          </a:p>
          <a:p>
            <a:r>
              <a:rPr lang="en-US" sz="2400" b="1" dirty="0"/>
              <a:t>                  – Salvation Amy</a:t>
            </a:r>
          </a:p>
          <a:p>
            <a:r>
              <a:rPr lang="en-US" sz="2400" b="1" dirty="0"/>
              <a:t>                  – Otter Orations</a:t>
            </a:r>
          </a:p>
          <a:p>
            <a:r>
              <a:rPr lang="en-US" sz="2400" b="1" dirty="0"/>
              <a:t>                  – RI Annual Fund</a:t>
            </a:r>
          </a:p>
          <a:p>
            <a:r>
              <a:rPr lang="en-US" sz="2400" b="1" dirty="0"/>
              <a:t>                  – Dollar For Scholars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5F7777-F7E2-B476-D66D-4BF10BAFD5EC}"/>
              </a:ext>
            </a:extLst>
          </p:cNvPr>
          <p:cNvSpPr txBox="1"/>
          <p:nvPr/>
        </p:nvSpPr>
        <p:spPr>
          <a:xfrm>
            <a:off x="5823343" y="1324217"/>
            <a:ext cx="560203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/>
              <a:t>CAPITAL PROJECTS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Splash Pad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Bolivia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Apple Tree Dental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Pioneer Care Day Care Centers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Community Garden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Library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Humane Society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Helmets For Kids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Otter Cove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Chad School Supplies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Panama Water Project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Bolivia International Health Center</a:t>
            </a:r>
          </a:p>
          <a:p>
            <a:endParaRPr lang="en-US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955052-D4A0-684E-2192-9E5357290CCF}"/>
              </a:ext>
            </a:extLst>
          </p:cNvPr>
          <p:cNvSpPr txBox="1"/>
          <p:nvPr/>
        </p:nvSpPr>
        <p:spPr>
          <a:xfrm>
            <a:off x="932688" y="6395172"/>
            <a:ext cx="2651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/>
              <a:t>* Over Last 14 Years</a:t>
            </a:r>
          </a:p>
        </p:txBody>
      </p:sp>
    </p:spTree>
    <p:extLst>
      <p:ext uri="{BB962C8B-B14F-4D97-AF65-F5344CB8AC3E}">
        <p14:creationId xmlns:p14="http://schemas.microsoft.com/office/powerpoint/2010/main" val="37348581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E28923B-9607-2868-7321-EEAC7C4702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03" y="56649"/>
            <a:ext cx="11697393" cy="240737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3D4FEA7-CDC6-A228-0B84-4FE1F827A3FB}"/>
              </a:ext>
            </a:extLst>
          </p:cNvPr>
          <p:cNvSpPr txBox="1"/>
          <p:nvPr/>
        </p:nvSpPr>
        <p:spPr>
          <a:xfrm>
            <a:off x="421790" y="2639132"/>
            <a:ext cx="531149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solidFill>
                  <a:srgbClr val="19468D"/>
                </a:solidFill>
                <a:latin typeface="Arial Black" panose="020B0A04020102020204" pitchFamily="34" charset="0"/>
              </a:rPr>
              <a:t>INVOLVE</a:t>
            </a:r>
          </a:p>
          <a:p>
            <a:pPr algn="ctr"/>
            <a:r>
              <a:rPr lang="en-US" sz="6600" dirty="0">
                <a:solidFill>
                  <a:srgbClr val="FAA41A"/>
                </a:solidFill>
                <a:latin typeface="Arial Black" panose="020B0A04020102020204" pitchFamily="34" charset="0"/>
              </a:rPr>
              <a:t>SOMEONE</a:t>
            </a:r>
          </a:p>
          <a:p>
            <a:pPr algn="ctr"/>
            <a:r>
              <a:rPr lang="en-US" sz="6600" dirty="0">
                <a:solidFill>
                  <a:srgbClr val="0075BF"/>
                </a:solidFill>
                <a:latin typeface="Arial Black" panose="020B0A04020102020204" pitchFamily="34" charset="0"/>
              </a:rPr>
              <a:t>TODAY!</a:t>
            </a:r>
          </a:p>
        </p:txBody>
      </p:sp>
    </p:spTree>
    <p:extLst>
      <p:ext uri="{BB962C8B-B14F-4D97-AF65-F5344CB8AC3E}">
        <p14:creationId xmlns:p14="http://schemas.microsoft.com/office/powerpoint/2010/main" val="35406943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420</Words>
  <Application>Microsoft Office PowerPoint</Application>
  <PresentationFormat>Widescreen</PresentationFormat>
  <Paragraphs>124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Amasis MT Pro Black</vt:lpstr>
      <vt:lpstr>Amasis MT Pro Medium</vt:lpstr>
      <vt:lpstr>Aptos</vt:lpstr>
      <vt:lpstr>Aptos Display</vt:lpstr>
      <vt:lpstr>Arial</vt:lpstr>
      <vt:lpstr>Arial Black</vt:lpstr>
      <vt:lpstr>Office Theme</vt:lpstr>
      <vt:lpstr>FERGUS FALLS NOON ROTARY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Brian Tjaden</dc:creator>
  <cp:lastModifiedBy>Brian Tjaden</cp:lastModifiedBy>
  <cp:revision>1</cp:revision>
  <dcterms:created xsi:type="dcterms:W3CDTF">2026-07-13T18:10:57Z</dcterms:created>
  <dcterms:modified xsi:type="dcterms:W3CDTF">2026-07-20T00:45:34Z</dcterms:modified>
</cp:coreProperties>
</file>