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71" r:id="rId9"/>
    <p:sldId id="267" r:id="rId10"/>
    <p:sldId id="269" r:id="rId11"/>
    <p:sldId id="268" r:id="rId12"/>
    <p:sldId id="264" r:id="rId13"/>
    <p:sldId id="266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806"/>
    <p:restoredTop sz="94674"/>
  </p:normalViewPr>
  <p:slideViewPr>
    <p:cSldViewPr snapToGrid="0">
      <p:cViewPr varScale="1">
        <p:scale>
          <a:sx n="68" d="100"/>
          <a:sy n="68" d="100"/>
        </p:scale>
        <p:origin x="22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E800C5-239E-4D38-9A31-5E4981F7142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498439F-2D68-4197-9979-3DF5B2498C96}">
      <dgm:prSet custT="1"/>
      <dgm:spPr/>
      <dgm:t>
        <a:bodyPr/>
        <a:lstStyle/>
        <a:p>
          <a:r>
            <a:rPr lang="en-US" sz="2400" b="1" dirty="0"/>
            <a:t>The VSLA is owned and managed by the villagers (usually women)</a:t>
          </a:r>
        </a:p>
      </dgm:t>
    </dgm:pt>
    <dgm:pt modelId="{B6D51C0C-83BE-40F9-A60F-4B31191C5028}" type="parTrans" cxnId="{BB3A916A-75EC-49AE-9DBD-C18C16347238}">
      <dgm:prSet/>
      <dgm:spPr/>
      <dgm:t>
        <a:bodyPr/>
        <a:lstStyle/>
        <a:p>
          <a:endParaRPr lang="en-US" sz="2000"/>
        </a:p>
      </dgm:t>
    </dgm:pt>
    <dgm:pt modelId="{5710F01B-AFED-4BC9-B096-CF2DF7839851}" type="sibTrans" cxnId="{BB3A916A-75EC-49AE-9DBD-C18C16347238}">
      <dgm:prSet/>
      <dgm:spPr/>
      <dgm:t>
        <a:bodyPr/>
        <a:lstStyle/>
        <a:p>
          <a:endParaRPr lang="en-US" sz="2000"/>
        </a:p>
      </dgm:t>
    </dgm:pt>
    <dgm:pt modelId="{2C5B23E5-FFF8-4DF7-8A5C-6FDB75F26EE3}">
      <dgm:prSet custT="1"/>
      <dgm:spPr/>
      <dgm:t>
        <a:bodyPr/>
        <a:lstStyle/>
        <a:p>
          <a:r>
            <a:rPr lang="en-US" sz="2400" b="1" dirty="0"/>
            <a:t>The growth is driven by membership and contributions.</a:t>
          </a:r>
        </a:p>
      </dgm:t>
    </dgm:pt>
    <dgm:pt modelId="{26164583-AD88-41AA-A9A3-E1F9BFFCBDB4}" type="parTrans" cxnId="{942A4FC7-6DEC-4740-8F56-94ECE01B1071}">
      <dgm:prSet/>
      <dgm:spPr/>
      <dgm:t>
        <a:bodyPr/>
        <a:lstStyle/>
        <a:p>
          <a:endParaRPr lang="en-US" sz="2000"/>
        </a:p>
      </dgm:t>
    </dgm:pt>
    <dgm:pt modelId="{BB81B5ED-979B-4F2D-80D9-FB040C81BD73}" type="sibTrans" cxnId="{942A4FC7-6DEC-4740-8F56-94ECE01B1071}">
      <dgm:prSet/>
      <dgm:spPr/>
      <dgm:t>
        <a:bodyPr/>
        <a:lstStyle/>
        <a:p>
          <a:endParaRPr lang="en-US" sz="2000"/>
        </a:p>
      </dgm:t>
    </dgm:pt>
    <dgm:pt modelId="{C8D8F99D-5523-4357-B96F-BE16839965D8}">
      <dgm:prSet custT="1"/>
      <dgm:spPr/>
      <dgm:t>
        <a:bodyPr/>
        <a:lstStyle/>
        <a:p>
          <a:r>
            <a:rPr lang="en-US" sz="2400" b="1" dirty="0"/>
            <a:t>Once they have reached a goal IPA adds another $2000 to the fund, usually matching adding real value to the account.</a:t>
          </a:r>
        </a:p>
        <a:p>
          <a:endParaRPr lang="en-US" sz="2400" b="1" dirty="0"/>
        </a:p>
      </dgm:t>
    </dgm:pt>
    <dgm:pt modelId="{D70DF58F-190B-481F-88E6-DEAE8930E824}" type="parTrans" cxnId="{580BD50B-A34C-47CD-9D5E-C77C09F958A9}">
      <dgm:prSet/>
      <dgm:spPr/>
      <dgm:t>
        <a:bodyPr/>
        <a:lstStyle/>
        <a:p>
          <a:endParaRPr lang="en-US" sz="2000"/>
        </a:p>
      </dgm:t>
    </dgm:pt>
    <dgm:pt modelId="{AF59E954-EE89-4082-91D6-1309F8C0F3E5}" type="sibTrans" cxnId="{580BD50B-A34C-47CD-9D5E-C77C09F958A9}">
      <dgm:prSet/>
      <dgm:spPr/>
      <dgm:t>
        <a:bodyPr/>
        <a:lstStyle/>
        <a:p>
          <a:endParaRPr lang="en-US" sz="2000"/>
        </a:p>
      </dgm:t>
    </dgm:pt>
    <dgm:pt modelId="{92A7A642-0907-4B9E-A0AB-A8AA4C415832}">
      <dgm:prSet custT="1"/>
      <dgm:spPr/>
      <dgm:t>
        <a:bodyPr/>
        <a:lstStyle/>
        <a:p>
          <a:r>
            <a:rPr lang="en-US" sz="2400" b="1" dirty="0"/>
            <a:t>The main use for loans has been for seasonal fertilizer needs</a:t>
          </a:r>
        </a:p>
      </dgm:t>
    </dgm:pt>
    <dgm:pt modelId="{B7221297-9306-43B3-85B3-A8BD3D9EF56C}" type="parTrans" cxnId="{DFD080C6-9B17-4D5E-A78F-C354614E3A02}">
      <dgm:prSet/>
      <dgm:spPr/>
      <dgm:t>
        <a:bodyPr/>
        <a:lstStyle/>
        <a:p>
          <a:endParaRPr lang="en-US" sz="2000"/>
        </a:p>
      </dgm:t>
    </dgm:pt>
    <dgm:pt modelId="{64B43559-2131-44F6-9924-05D3D18840FB}" type="sibTrans" cxnId="{DFD080C6-9B17-4D5E-A78F-C354614E3A02}">
      <dgm:prSet/>
      <dgm:spPr/>
      <dgm:t>
        <a:bodyPr/>
        <a:lstStyle/>
        <a:p>
          <a:endParaRPr lang="en-US" sz="2000"/>
        </a:p>
      </dgm:t>
    </dgm:pt>
    <dgm:pt modelId="{0D7421B3-8012-42C4-A556-FF716D860A3E}">
      <dgm:prSet custT="1"/>
      <dgm:spPr/>
      <dgm:t>
        <a:bodyPr/>
        <a:lstStyle/>
        <a:p>
          <a:r>
            <a:rPr lang="en-US" sz="2400" b="1" dirty="0"/>
            <a:t>Some have started businesses, village markets, motorcycle repair shops, small farming (pigs, hens, cabbage)</a:t>
          </a:r>
        </a:p>
      </dgm:t>
    </dgm:pt>
    <dgm:pt modelId="{EC6B9E84-818D-4E27-AFD1-A4C84C96D44C}" type="parTrans" cxnId="{41F31F69-D64D-4213-9A16-44635E0C865B}">
      <dgm:prSet/>
      <dgm:spPr/>
      <dgm:t>
        <a:bodyPr/>
        <a:lstStyle/>
        <a:p>
          <a:endParaRPr lang="en-US" sz="2000"/>
        </a:p>
      </dgm:t>
    </dgm:pt>
    <dgm:pt modelId="{FF423C86-88EA-4485-8FFD-0481BC6A1EBF}" type="sibTrans" cxnId="{41F31F69-D64D-4213-9A16-44635E0C865B}">
      <dgm:prSet/>
      <dgm:spPr/>
      <dgm:t>
        <a:bodyPr/>
        <a:lstStyle/>
        <a:p>
          <a:endParaRPr lang="en-US" sz="2000"/>
        </a:p>
      </dgm:t>
    </dgm:pt>
    <dgm:pt modelId="{7602069E-035D-DB4B-9FAE-A631E74BF2FF}" type="pres">
      <dgm:prSet presAssocID="{A3E800C5-239E-4D38-9A31-5E4981F71422}" presName="vert0" presStyleCnt="0">
        <dgm:presLayoutVars>
          <dgm:dir/>
          <dgm:animOne val="branch"/>
          <dgm:animLvl val="lvl"/>
        </dgm:presLayoutVars>
      </dgm:prSet>
      <dgm:spPr/>
    </dgm:pt>
    <dgm:pt modelId="{6E5A5F45-332E-0047-A999-90C6746FDEB8}" type="pres">
      <dgm:prSet presAssocID="{D498439F-2D68-4197-9979-3DF5B2498C96}" presName="thickLine" presStyleLbl="alignNode1" presStyleIdx="0" presStyleCnt="5"/>
      <dgm:spPr/>
    </dgm:pt>
    <dgm:pt modelId="{57B95801-80D2-7B41-A9C4-152D2C9455E0}" type="pres">
      <dgm:prSet presAssocID="{D498439F-2D68-4197-9979-3DF5B2498C96}" presName="horz1" presStyleCnt="0"/>
      <dgm:spPr/>
    </dgm:pt>
    <dgm:pt modelId="{A50966F6-99C1-654B-81D7-9EC929E84522}" type="pres">
      <dgm:prSet presAssocID="{D498439F-2D68-4197-9979-3DF5B2498C96}" presName="tx1" presStyleLbl="revTx" presStyleIdx="0" presStyleCnt="5"/>
      <dgm:spPr/>
    </dgm:pt>
    <dgm:pt modelId="{02AE9D0E-ACFD-6342-8F84-049530637121}" type="pres">
      <dgm:prSet presAssocID="{D498439F-2D68-4197-9979-3DF5B2498C96}" presName="vert1" presStyleCnt="0"/>
      <dgm:spPr/>
    </dgm:pt>
    <dgm:pt modelId="{E7C333A3-4CC2-6F4A-A1F8-B70EE202E03B}" type="pres">
      <dgm:prSet presAssocID="{2C5B23E5-FFF8-4DF7-8A5C-6FDB75F26EE3}" presName="thickLine" presStyleLbl="alignNode1" presStyleIdx="1" presStyleCnt="5"/>
      <dgm:spPr/>
    </dgm:pt>
    <dgm:pt modelId="{E57E9F89-0453-6C49-ABB9-5170038BB8BA}" type="pres">
      <dgm:prSet presAssocID="{2C5B23E5-FFF8-4DF7-8A5C-6FDB75F26EE3}" presName="horz1" presStyleCnt="0"/>
      <dgm:spPr/>
    </dgm:pt>
    <dgm:pt modelId="{17148E3B-078A-3241-8872-EDE16808B42A}" type="pres">
      <dgm:prSet presAssocID="{2C5B23E5-FFF8-4DF7-8A5C-6FDB75F26EE3}" presName="tx1" presStyleLbl="revTx" presStyleIdx="1" presStyleCnt="5"/>
      <dgm:spPr/>
    </dgm:pt>
    <dgm:pt modelId="{F159DF3A-04E7-AA44-A30C-4A09029AA21B}" type="pres">
      <dgm:prSet presAssocID="{2C5B23E5-FFF8-4DF7-8A5C-6FDB75F26EE3}" presName="vert1" presStyleCnt="0"/>
      <dgm:spPr/>
    </dgm:pt>
    <dgm:pt modelId="{F7C27315-5BC6-254A-A233-9B480EC5F714}" type="pres">
      <dgm:prSet presAssocID="{C8D8F99D-5523-4357-B96F-BE16839965D8}" presName="thickLine" presStyleLbl="alignNode1" presStyleIdx="2" presStyleCnt="5"/>
      <dgm:spPr/>
    </dgm:pt>
    <dgm:pt modelId="{4CB02EB6-FF17-094B-9542-8BA70F7E1142}" type="pres">
      <dgm:prSet presAssocID="{C8D8F99D-5523-4357-B96F-BE16839965D8}" presName="horz1" presStyleCnt="0"/>
      <dgm:spPr/>
    </dgm:pt>
    <dgm:pt modelId="{9612DFFE-16A0-4240-9A15-2216E39A8D7D}" type="pres">
      <dgm:prSet presAssocID="{C8D8F99D-5523-4357-B96F-BE16839965D8}" presName="tx1" presStyleLbl="revTx" presStyleIdx="2" presStyleCnt="5"/>
      <dgm:spPr/>
    </dgm:pt>
    <dgm:pt modelId="{6D3D1285-5BF4-2148-BD09-1B2BEC4FBA1D}" type="pres">
      <dgm:prSet presAssocID="{C8D8F99D-5523-4357-B96F-BE16839965D8}" presName="vert1" presStyleCnt="0"/>
      <dgm:spPr/>
    </dgm:pt>
    <dgm:pt modelId="{71252778-ACD8-9048-ACBB-AED6867C0EF7}" type="pres">
      <dgm:prSet presAssocID="{92A7A642-0907-4B9E-A0AB-A8AA4C415832}" presName="thickLine" presStyleLbl="alignNode1" presStyleIdx="3" presStyleCnt="5"/>
      <dgm:spPr/>
    </dgm:pt>
    <dgm:pt modelId="{744EF136-CDCF-3149-9CC7-D409815CAB17}" type="pres">
      <dgm:prSet presAssocID="{92A7A642-0907-4B9E-A0AB-A8AA4C415832}" presName="horz1" presStyleCnt="0"/>
      <dgm:spPr/>
    </dgm:pt>
    <dgm:pt modelId="{BA14B7C9-D8E2-0E44-B032-9940B0FCF09E}" type="pres">
      <dgm:prSet presAssocID="{92A7A642-0907-4B9E-A0AB-A8AA4C415832}" presName="tx1" presStyleLbl="revTx" presStyleIdx="3" presStyleCnt="5"/>
      <dgm:spPr/>
    </dgm:pt>
    <dgm:pt modelId="{A112322B-8D03-5940-A1CB-C93E23A50C95}" type="pres">
      <dgm:prSet presAssocID="{92A7A642-0907-4B9E-A0AB-A8AA4C415832}" presName="vert1" presStyleCnt="0"/>
      <dgm:spPr/>
    </dgm:pt>
    <dgm:pt modelId="{F364FF18-7C8C-C44E-A227-CA9266A7528E}" type="pres">
      <dgm:prSet presAssocID="{0D7421B3-8012-42C4-A556-FF716D860A3E}" presName="thickLine" presStyleLbl="alignNode1" presStyleIdx="4" presStyleCnt="5"/>
      <dgm:spPr/>
    </dgm:pt>
    <dgm:pt modelId="{D71AF4AC-DEF4-1241-AB72-8408ECDBD289}" type="pres">
      <dgm:prSet presAssocID="{0D7421B3-8012-42C4-A556-FF716D860A3E}" presName="horz1" presStyleCnt="0"/>
      <dgm:spPr/>
    </dgm:pt>
    <dgm:pt modelId="{8577A2D2-9862-954A-9470-18C9A15B28FA}" type="pres">
      <dgm:prSet presAssocID="{0D7421B3-8012-42C4-A556-FF716D860A3E}" presName="tx1" presStyleLbl="revTx" presStyleIdx="4" presStyleCnt="5"/>
      <dgm:spPr/>
    </dgm:pt>
    <dgm:pt modelId="{38CFCDA6-4E6F-524F-BE18-337647015B0B}" type="pres">
      <dgm:prSet presAssocID="{0D7421B3-8012-42C4-A556-FF716D860A3E}" presName="vert1" presStyleCnt="0"/>
      <dgm:spPr/>
    </dgm:pt>
  </dgm:ptLst>
  <dgm:cxnLst>
    <dgm:cxn modelId="{580BD50B-A34C-47CD-9D5E-C77C09F958A9}" srcId="{A3E800C5-239E-4D38-9A31-5E4981F71422}" destId="{C8D8F99D-5523-4357-B96F-BE16839965D8}" srcOrd="2" destOrd="0" parTransId="{D70DF58F-190B-481F-88E6-DEAE8930E824}" sibTransId="{AF59E954-EE89-4082-91D6-1309F8C0F3E5}"/>
    <dgm:cxn modelId="{762EDC20-02A5-2F49-9BDA-3F7D3FB53EBF}" type="presOf" srcId="{C8D8F99D-5523-4357-B96F-BE16839965D8}" destId="{9612DFFE-16A0-4240-9A15-2216E39A8D7D}" srcOrd="0" destOrd="0" presId="urn:microsoft.com/office/officeart/2008/layout/LinedList"/>
    <dgm:cxn modelId="{3A074557-8901-F746-8C89-2637F318D4A2}" type="presOf" srcId="{92A7A642-0907-4B9E-A0AB-A8AA4C415832}" destId="{BA14B7C9-D8E2-0E44-B032-9940B0FCF09E}" srcOrd="0" destOrd="0" presId="urn:microsoft.com/office/officeart/2008/layout/LinedList"/>
    <dgm:cxn modelId="{C2F52C61-FD1E-E14D-AFA6-E0ACB7F2EBB8}" type="presOf" srcId="{A3E800C5-239E-4D38-9A31-5E4981F71422}" destId="{7602069E-035D-DB4B-9FAE-A631E74BF2FF}" srcOrd="0" destOrd="0" presId="urn:microsoft.com/office/officeart/2008/layout/LinedList"/>
    <dgm:cxn modelId="{41F31F69-D64D-4213-9A16-44635E0C865B}" srcId="{A3E800C5-239E-4D38-9A31-5E4981F71422}" destId="{0D7421B3-8012-42C4-A556-FF716D860A3E}" srcOrd="4" destOrd="0" parTransId="{EC6B9E84-818D-4E27-AFD1-A4C84C96D44C}" sibTransId="{FF423C86-88EA-4485-8FFD-0481BC6A1EBF}"/>
    <dgm:cxn modelId="{BB3A916A-75EC-49AE-9DBD-C18C16347238}" srcId="{A3E800C5-239E-4D38-9A31-5E4981F71422}" destId="{D498439F-2D68-4197-9979-3DF5B2498C96}" srcOrd="0" destOrd="0" parTransId="{B6D51C0C-83BE-40F9-A60F-4B31191C5028}" sibTransId="{5710F01B-AFED-4BC9-B096-CF2DF7839851}"/>
    <dgm:cxn modelId="{CEBFC47D-DA93-BD45-84C3-A300D3BEE847}" type="presOf" srcId="{D498439F-2D68-4197-9979-3DF5B2498C96}" destId="{A50966F6-99C1-654B-81D7-9EC929E84522}" srcOrd="0" destOrd="0" presId="urn:microsoft.com/office/officeart/2008/layout/LinedList"/>
    <dgm:cxn modelId="{3E50EBB5-3F1B-6D4C-BEDD-21876F401ADA}" type="presOf" srcId="{2C5B23E5-FFF8-4DF7-8A5C-6FDB75F26EE3}" destId="{17148E3B-078A-3241-8872-EDE16808B42A}" srcOrd="0" destOrd="0" presId="urn:microsoft.com/office/officeart/2008/layout/LinedList"/>
    <dgm:cxn modelId="{DFD080C6-9B17-4D5E-A78F-C354614E3A02}" srcId="{A3E800C5-239E-4D38-9A31-5E4981F71422}" destId="{92A7A642-0907-4B9E-A0AB-A8AA4C415832}" srcOrd="3" destOrd="0" parTransId="{B7221297-9306-43B3-85B3-A8BD3D9EF56C}" sibTransId="{64B43559-2131-44F6-9924-05D3D18840FB}"/>
    <dgm:cxn modelId="{942A4FC7-6DEC-4740-8F56-94ECE01B1071}" srcId="{A3E800C5-239E-4D38-9A31-5E4981F71422}" destId="{2C5B23E5-FFF8-4DF7-8A5C-6FDB75F26EE3}" srcOrd="1" destOrd="0" parTransId="{26164583-AD88-41AA-A9A3-E1F9BFFCBDB4}" sibTransId="{BB81B5ED-979B-4F2D-80D9-FB040C81BD73}"/>
    <dgm:cxn modelId="{A3B62FEE-97DE-CF43-B556-DB47F58F64C7}" type="presOf" srcId="{0D7421B3-8012-42C4-A556-FF716D860A3E}" destId="{8577A2D2-9862-954A-9470-18C9A15B28FA}" srcOrd="0" destOrd="0" presId="urn:microsoft.com/office/officeart/2008/layout/LinedList"/>
    <dgm:cxn modelId="{4DD150A4-F55C-9C48-8F33-1E4B8C35214D}" type="presParOf" srcId="{7602069E-035D-DB4B-9FAE-A631E74BF2FF}" destId="{6E5A5F45-332E-0047-A999-90C6746FDEB8}" srcOrd="0" destOrd="0" presId="urn:microsoft.com/office/officeart/2008/layout/LinedList"/>
    <dgm:cxn modelId="{E32C42A4-C31B-B84E-9621-937C8D9D8559}" type="presParOf" srcId="{7602069E-035D-DB4B-9FAE-A631E74BF2FF}" destId="{57B95801-80D2-7B41-A9C4-152D2C9455E0}" srcOrd="1" destOrd="0" presId="urn:microsoft.com/office/officeart/2008/layout/LinedList"/>
    <dgm:cxn modelId="{6B080405-8EDF-C04F-8EB9-E7065F59E337}" type="presParOf" srcId="{57B95801-80D2-7B41-A9C4-152D2C9455E0}" destId="{A50966F6-99C1-654B-81D7-9EC929E84522}" srcOrd="0" destOrd="0" presId="urn:microsoft.com/office/officeart/2008/layout/LinedList"/>
    <dgm:cxn modelId="{9BD35495-5A2E-A446-9BD1-68AC5FCC9937}" type="presParOf" srcId="{57B95801-80D2-7B41-A9C4-152D2C9455E0}" destId="{02AE9D0E-ACFD-6342-8F84-049530637121}" srcOrd="1" destOrd="0" presId="urn:microsoft.com/office/officeart/2008/layout/LinedList"/>
    <dgm:cxn modelId="{BE36FAB4-AEBD-D940-934A-821F010D9A66}" type="presParOf" srcId="{7602069E-035D-DB4B-9FAE-A631E74BF2FF}" destId="{E7C333A3-4CC2-6F4A-A1F8-B70EE202E03B}" srcOrd="2" destOrd="0" presId="urn:microsoft.com/office/officeart/2008/layout/LinedList"/>
    <dgm:cxn modelId="{6A273304-98E4-DD4C-A2DD-DDE1B56F2338}" type="presParOf" srcId="{7602069E-035D-DB4B-9FAE-A631E74BF2FF}" destId="{E57E9F89-0453-6C49-ABB9-5170038BB8BA}" srcOrd="3" destOrd="0" presId="urn:microsoft.com/office/officeart/2008/layout/LinedList"/>
    <dgm:cxn modelId="{4166268D-C305-FE45-9583-7D24F4FD012B}" type="presParOf" srcId="{E57E9F89-0453-6C49-ABB9-5170038BB8BA}" destId="{17148E3B-078A-3241-8872-EDE16808B42A}" srcOrd="0" destOrd="0" presId="urn:microsoft.com/office/officeart/2008/layout/LinedList"/>
    <dgm:cxn modelId="{33B65926-98F4-2A47-8E5E-BF61460E30CB}" type="presParOf" srcId="{E57E9F89-0453-6C49-ABB9-5170038BB8BA}" destId="{F159DF3A-04E7-AA44-A30C-4A09029AA21B}" srcOrd="1" destOrd="0" presId="urn:microsoft.com/office/officeart/2008/layout/LinedList"/>
    <dgm:cxn modelId="{676011A4-6E73-204A-8718-99116542AE4F}" type="presParOf" srcId="{7602069E-035D-DB4B-9FAE-A631E74BF2FF}" destId="{F7C27315-5BC6-254A-A233-9B480EC5F714}" srcOrd="4" destOrd="0" presId="urn:microsoft.com/office/officeart/2008/layout/LinedList"/>
    <dgm:cxn modelId="{2B332DFE-F25E-564D-B6F7-567ECD2EB44F}" type="presParOf" srcId="{7602069E-035D-DB4B-9FAE-A631E74BF2FF}" destId="{4CB02EB6-FF17-094B-9542-8BA70F7E1142}" srcOrd="5" destOrd="0" presId="urn:microsoft.com/office/officeart/2008/layout/LinedList"/>
    <dgm:cxn modelId="{E6DDDE9A-BA69-9A45-A595-23144B68C7EA}" type="presParOf" srcId="{4CB02EB6-FF17-094B-9542-8BA70F7E1142}" destId="{9612DFFE-16A0-4240-9A15-2216E39A8D7D}" srcOrd="0" destOrd="0" presId="urn:microsoft.com/office/officeart/2008/layout/LinedList"/>
    <dgm:cxn modelId="{925C513F-2400-904A-81D4-6C4356E64815}" type="presParOf" srcId="{4CB02EB6-FF17-094B-9542-8BA70F7E1142}" destId="{6D3D1285-5BF4-2148-BD09-1B2BEC4FBA1D}" srcOrd="1" destOrd="0" presId="urn:microsoft.com/office/officeart/2008/layout/LinedList"/>
    <dgm:cxn modelId="{46262EFE-BE97-9049-A1A1-034C5E449CE2}" type="presParOf" srcId="{7602069E-035D-DB4B-9FAE-A631E74BF2FF}" destId="{71252778-ACD8-9048-ACBB-AED6867C0EF7}" srcOrd="6" destOrd="0" presId="urn:microsoft.com/office/officeart/2008/layout/LinedList"/>
    <dgm:cxn modelId="{ABCE3CF2-13FA-5547-A0E8-27D7FD688E30}" type="presParOf" srcId="{7602069E-035D-DB4B-9FAE-A631E74BF2FF}" destId="{744EF136-CDCF-3149-9CC7-D409815CAB17}" srcOrd="7" destOrd="0" presId="urn:microsoft.com/office/officeart/2008/layout/LinedList"/>
    <dgm:cxn modelId="{F78C19DF-8DA6-CA40-ACC4-623A23CEFDAF}" type="presParOf" srcId="{744EF136-CDCF-3149-9CC7-D409815CAB17}" destId="{BA14B7C9-D8E2-0E44-B032-9940B0FCF09E}" srcOrd="0" destOrd="0" presId="urn:microsoft.com/office/officeart/2008/layout/LinedList"/>
    <dgm:cxn modelId="{6A5268CB-AEAC-F647-9FF2-15BA103E09BB}" type="presParOf" srcId="{744EF136-CDCF-3149-9CC7-D409815CAB17}" destId="{A112322B-8D03-5940-A1CB-C93E23A50C95}" srcOrd="1" destOrd="0" presId="urn:microsoft.com/office/officeart/2008/layout/LinedList"/>
    <dgm:cxn modelId="{2E304B45-8CEC-1844-A763-0977B720467C}" type="presParOf" srcId="{7602069E-035D-DB4B-9FAE-A631E74BF2FF}" destId="{F364FF18-7C8C-C44E-A227-CA9266A7528E}" srcOrd="8" destOrd="0" presId="urn:microsoft.com/office/officeart/2008/layout/LinedList"/>
    <dgm:cxn modelId="{E633C329-19B9-DB4F-92E8-F3A0CA241C2F}" type="presParOf" srcId="{7602069E-035D-DB4B-9FAE-A631E74BF2FF}" destId="{D71AF4AC-DEF4-1241-AB72-8408ECDBD289}" srcOrd="9" destOrd="0" presId="urn:microsoft.com/office/officeart/2008/layout/LinedList"/>
    <dgm:cxn modelId="{4FEF1692-0A9F-1A41-8AB2-4E9B1EDF87EB}" type="presParOf" srcId="{D71AF4AC-DEF4-1241-AB72-8408ECDBD289}" destId="{8577A2D2-9862-954A-9470-18C9A15B28FA}" srcOrd="0" destOrd="0" presId="urn:microsoft.com/office/officeart/2008/layout/LinedList"/>
    <dgm:cxn modelId="{45CE42DC-AD1D-0B46-86C0-E43139E06A45}" type="presParOf" srcId="{D71AF4AC-DEF4-1241-AB72-8408ECDBD289}" destId="{38CFCDA6-4E6F-524F-BE18-337647015B0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E13453-9F22-4D16-8F22-3D49AAC96F4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1C7765D4-E404-48A2-B7A9-10FE16295978}">
      <dgm:prSet/>
      <dgm:spPr/>
      <dgm:t>
        <a:bodyPr/>
        <a:lstStyle/>
        <a:p>
          <a:r>
            <a:rPr lang="en-US" b="1"/>
            <a:t>Villagers will own a share of a well managed VSLA within their village. </a:t>
          </a:r>
          <a:endParaRPr lang="en-US"/>
        </a:p>
      </dgm:t>
    </dgm:pt>
    <dgm:pt modelId="{B8712F19-E9AD-4A23-B71F-2AB02033A08C}" type="parTrans" cxnId="{FF661720-E7ED-48B0-BA0D-A235CEE4566E}">
      <dgm:prSet/>
      <dgm:spPr/>
      <dgm:t>
        <a:bodyPr/>
        <a:lstStyle/>
        <a:p>
          <a:endParaRPr lang="en-US"/>
        </a:p>
      </dgm:t>
    </dgm:pt>
    <dgm:pt modelId="{DD7DB205-DD19-4244-98C5-376D410962F9}" type="sibTrans" cxnId="{FF661720-E7ED-48B0-BA0D-A235CEE4566E}">
      <dgm:prSet/>
      <dgm:spPr/>
      <dgm:t>
        <a:bodyPr/>
        <a:lstStyle/>
        <a:p>
          <a:endParaRPr lang="en-US"/>
        </a:p>
      </dgm:t>
    </dgm:pt>
    <dgm:pt modelId="{BFC53580-BBAE-4B34-9637-A8E88DD1CB55}">
      <dgm:prSet/>
      <dgm:spPr/>
      <dgm:t>
        <a:bodyPr/>
        <a:lstStyle/>
        <a:p>
          <a:r>
            <a:rPr lang="en-US" b="1"/>
            <a:t>Have a funding source to start businesses.</a:t>
          </a:r>
          <a:endParaRPr lang="en-US"/>
        </a:p>
      </dgm:t>
    </dgm:pt>
    <dgm:pt modelId="{B6108C30-211E-46AB-8E48-195A0F02D06C}" type="parTrans" cxnId="{FED26505-5701-4E96-9385-CE5C8DA0099E}">
      <dgm:prSet/>
      <dgm:spPr/>
      <dgm:t>
        <a:bodyPr/>
        <a:lstStyle/>
        <a:p>
          <a:endParaRPr lang="en-US"/>
        </a:p>
      </dgm:t>
    </dgm:pt>
    <dgm:pt modelId="{E4B93AE4-60BB-42FC-B1C8-24D4F1874CD7}" type="sibTrans" cxnId="{FED26505-5701-4E96-9385-CE5C8DA0099E}">
      <dgm:prSet/>
      <dgm:spPr/>
      <dgm:t>
        <a:bodyPr/>
        <a:lstStyle/>
        <a:p>
          <a:endParaRPr lang="en-US"/>
        </a:p>
      </dgm:t>
    </dgm:pt>
    <dgm:pt modelId="{7405543C-0652-454C-8FA4-27F4271906DA}">
      <dgm:prSet/>
      <dgm:spPr/>
      <dgm:t>
        <a:bodyPr/>
        <a:lstStyle/>
        <a:p>
          <a:r>
            <a:rPr lang="en-US" b="1"/>
            <a:t>Villagers with the skills to start trade-based businesses.</a:t>
          </a:r>
          <a:endParaRPr lang="en-US"/>
        </a:p>
      </dgm:t>
    </dgm:pt>
    <dgm:pt modelId="{F256F5A0-57F6-4112-A0DE-726BC8E932D5}" type="parTrans" cxnId="{C9EA00EC-1EF4-4856-B478-F815BCB6212C}">
      <dgm:prSet/>
      <dgm:spPr/>
      <dgm:t>
        <a:bodyPr/>
        <a:lstStyle/>
        <a:p>
          <a:endParaRPr lang="en-US"/>
        </a:p>
      </dgm:t>
    </dgm:pt>
    <dgm:pt modelId="{66763A3B-B6C8-47A1-BAC2-6D14E8F25395}" type="sibTrans" cxnId="{C9EA00EC-1EF4-4856-B478-F815BCB6212C}">
      <dgm:prSet/>
      <dgm:spPr/>
      <dgm:t>
        <a:bodyPr/>
        <a:lstStyle/>
        <a:p>
          <a:endParaRPr lang="en-US"/>
        </a:p>
      </dgm:t>
    </dgm:pt>
    <dgm:pt modelId="{A3E946AD-7193-4893-8CED-FD42B4D317D4}">
      <dgm:prSet/>
      <dgm:spPr/>
      <dgm:t>
        <a:bodyPr/>
        <a:lstStyle/>
        <a:p>
          <a:r>
            <a:rPr lang="en-US" b="1"/>
            <a:t>Adding skills within the village that meet village needs.</a:t>
          </a:r>
          <a:endParaRPr lang="en-US"/>
        </a:p>
      </dgm:t>
    </dgm:pt>
    <dgm:pt modelId="{4955AEC0-8103-435A-9577-76D67302DDAD}" type="parTrans" cxnId="{E12FB093-B121-49BD-9C14-19158CDD56FE}">
      <dgm:prSet/>
      <dgm:spPr/>
      <dgm:t>
        <a:bodyPr/>
        <a:lstStyle/>
        <a:p>
          <a:endParaRPr lang="en-US"/>
        </a:p>
      </dgm:t>
    </dgm:pt>
    <dgm:pt modelId="{B182BB1C-48D6-4256-A4C2-2CFA7671139A}" type="sibTrans" cxnId="{E12FB093-B121-49BD-9C14-19158CDD56FE}">
      <dgm:prSet/>
      <dgm:spPr/>
      <dgm:t>
        <a:bodyPr/>
        <a:lstStyle/>
        <a:p>
          <a:endParaRPr lang="en-US"/>
        </a:p>
      </dgm:t>
    </dgm:pt>
    <dgm:pt modelId="{0191676D-2294-4486-BC44-EF2D4A9CC905}">
      <dgm:prSet/>
      <dgm:spPr/>
      <dgm:t>
        <a:bodyPr/>
        <a:lstStyle/>
        <a:p>
          <a:r>
            <a:rPr lang="en-US" b="1"/>
            <a:t>Many will partner up on business tooling, El Narajal baking consortium.</a:t>
          </a:r>
          <a:endParaRPr lang="en-US"/>
        </a:p>
      </dgm:t>
    </dgm:pt>
    <dgm:pt modelId="{611728ED-C999-41B1-BCF0-A9DB060E8AA8}" type="parTrans" cxnId="{297F98A8-0BA8-4FE9-8975-5B4B750DACD8}">
      <dgm:prSet/>
      <dgm:spPr/>
      <dgm:t>
        <a:bodyPr/>
        <a:lstStyle/>
        <a:p>
          <a:endParaRPr lang="en-US"/>
        </a:p>
      </dgm:t>
    </dgm:pt>
    <dgm:pt modelId="{E2454077-78A3-4D9D-86D9-A34C4940765D}" type="sibTrans" cxnId="{297F98A8-0BA8-4FE9-8975-5B4B750DACD8}">
      <dgm:prSet/>
      <dgm:spPr/>
      <dgm:t>
        <a:bodyPr/>
        <a:lstStyle/>
        <a:p>
          <a:endParaRPr lang="en-US"/>
        </a:p>
      </dgm:t>
    </dgm:pt>
    <dgm:pt modelId="{E6D69308-FBA1-433D-8C0C-D29A18AC292D}">
      <dgm:prSet/>
      <dgm:spPr/>
      <dgm:t>
        <a:bodyPr/>
        <a:lstStyle/>
        <a:p>
          <a:r>
            <a:rPr lang="en-US" b="1"/>
            <a:t>Creating additional income sources.</a:t>
          </a:r>
          <a:endParaRPr lang="en-US"/>
        </a:p>
      </dgm:t>
    </dgm:pt>
    <dgm:pt modelId="{099A9B52-3F38-4DA8-A5F7-DE6977F95FCA}" type="parTrans" cxnId="{75EC609F-6635-4FCC-A810-DF8CF67728D6}">
      <dgm:prSet/>
      <dgm:spPr/>
      <dgm:t>
        <a:bodyPr/>
        <a:lstStyle/>
        <a:p>
          <a:endParaRPr lang="en-US"/>
        </a:p>
      </dgm:t>
    </dgm:pt>
    <dgm:pt modelId="{DDBE9433-BB4F-4BB1-9DE9-429BF2DD63FB}" type="sibTrans" cxnId="{75EC609F-6635-4FCC-A810-DF8CF67728D6}">
      <dgm:prSet/>
      <dgm:spPr/>
      <dgm:t>
        <a:bodyPr/>
        <a:lstStyle/>
        <a:p>
          <a:endParaRPr lang="en-US"/>
        </a:p>
      </dgm:t>
    </dgm:pt>
    <dgm:pt modelId="{F91EA1C9-A955-409E-9196-5239D08BC543}">
      <dgm:prSet/>
      <dgm:spPr/>
      <dgm:t>
        <a:bodyPr/>
        <a:lstStyle/>
        <a:p>
          <a:r>
            <a:rPr lang="en-US" b="1"/>
            <a:t>Diversifying the economy from seasonal to year around.</a:t>
          </a:r>
          <a:endParaRPr lang="en-US"/>
        </a:p>
      </dgm:t>
    </dgm:pt>
    <dgm:pt modelId="{F45739AD-5A9D-45AE-B5D2-DB19EA76CFF1}" type="parTrans" cxnId="{2E23178F-8FFC-439D-B7A4-A1911BBFBB91}">
      <dgm:prSet/>
      <dgm:spPr/>
      <dgm:t>
        <a:bodyPr/>
        <a:lstStyle/>
        <a:p>
          <a:endParaRPr lang="en-US"/>
        </a:p>
      </dgm:t>
    </dgm:pt>
    <dgm:pt modelId="{A52A4D83-D0BF-421F-ABD0-7513EEE8C34C}" type="sibTrans" cxnId="{2E23178F-8FFC-439D-B7A4-A1911BBFBB91}">
      <dgm:prSet/>
      <dgm:spPr/>
      <dgm:t>
        <a:bodyPr/>
        <a:lstStyle/>
        <a:p>
          <a:endParaRPr lang="en-US"/>
        </a:p>
      </dgm:t>
    </dgm:pt>
    <dgm:pt modelId="{B1615D53-0ECE-4879-9D83-DDACEB482560}">
      <dgm:prSet/>
      <dgm:spPr/>
      <dgm:t>
        <a:bodyPr/>
        <a:lstStyle/>
        <a:p>
          <a:r>
            <a:rPr lang="en-US" b="1"/>
            <a:t>Reversing the capital outflow from the village of coffee income.</a:t>
          </a:r>
          <a:endParaRPr lang="en-US"/>
        </a:p>
      </dgm:t>
    </dgm:pt>
    <dgm:pt modelId="{C545252A-9172-4CB1-9E21-EE8C9BAFCA87}" type="parTrans" cxnId="{26CF1827-626E-4BD5-A0DE-311944C636A5}">
      <dgm:prSet/>
      <dgm:spPr/>
      <dgm:t>
        <a:bodyPr/>
        <a:lstStyle/>
        <a:p>
          <a:endParaRPr lang="en-US"/>
        </a:p>
      </dgm:t>
    </dgm:pt>
    <dgm:pt modelId="{2AAF5F0B-07C4-4443-B5CD-D2DCB062EECF}" type="sibTrans" cxnId="{26CF1827-626E-4BD5-A0DE-311944C636A5}">
      <dgm:prSet/>
      <dgm:spPr/>
      <dgm:t>
        <a:bodyPr/>
        <a:lstStyle/>
        <a:p>
          <a:endParaRPr lang="en-US"/>
        </a:p>
      </dgm:t>
    </dgm:pt>
    <dgm:pt modelId="{6D9B3ABB-6EAB-44F0-9F78-7573EE86369C}">
      <dgm:prSet/>
      <dgm:spPr/>
      <dgm:t>
        <a:bodyPr/>
        <a:lstStyle/>
        <a:p>
          <a:r>
            <a:rPr lang="en-US" b="1"/>
            <a:t>Creates ‘Hope’ and ‘Vision’.</a:t>
          </a:r>
          <a:endParaRPr lang="en-US"/>
        </a:p>
      </dgm:t>
    </dgm:pt>
    <dgm:pt modelId="{E87A9BD0-5F12-4595-81FE-0B1E59547161}" type="parTrans" cxnId="{5F3A6262-9954-4D7F-97D6-6D10B1DAFE40}">
      <dgm:prSet/>
      <dgm:spPr/>
      <dgm:t>
        <a:bodyPr/>
        <a:lstStyle/>
        <a:p>
          <a:endParaRPr lang="en-US"/>
        </a:p>
      </dgm:t>
    </dgm:pt>
    <dgm:pt modelId="{341870C7-A65C-4C4D-A38E-E675E479A835}" type="sibTrans" cxnId="{5F3A6262-9954-4D7F-97D6-6D10B1DAFE40}">
      <dgm:prSet/>
      <dgm:spPr/>
      <dgm:t>
        <a:bodyPr/>
        <a:lstStyle/>
        <a:p>
          <a:endParaRPr lang="en-US"/>
        </a:p>
      </dgm:t>
    </dgm:pt>
    <dgm:pt modelId="{B6A3FB99-2514-B14B-B88F-8803CF16ADA3}" type="pres">
      <dgm:prSet presAssocID="{8FE13453-9F22-4D16-8F22-3D49AAC96F43}" presName="Name0" presStyleCnt="0">
        <dgm:presLayoutVars>
          <dgm:dir/>
          <dgm:resizeHandles val="exact"/>
        </dgm:presLayoutVars>
      </dgm:prSet>
      <dgm:spPr/>
    </dgm:pt>
    <dgm:pt modelId="{19709DA0-7D39-C943-B0EA-14B539C4EA12}" type="pres">
      <dgm:prSet presAssocID="{1C7765D4-E404-48A2-B7A9-10FE16295978}" presName="node" presStyleLbl="node1" presStyleIdx="0" presStyleCnt="9">
        <dgm:presLayoutVars>
          <dgm:bulletEnabled val="1"/>
        </dgm:presLayoutVars>
      </dgm:prSet>
      <dgm:spPr/>
    </dgm:pt>
    <dgm:pt modelId="{CA114B5D-66F7-E449-96BA-565331E2A691}" type="pres">
      <dgm:prSet presAssocID="{DD7DB205-DD19-4244-98C5-376D410962F9}" presName="sibTrans" presStyleLbl="sibTrans1D1" presStyleIdx="0" presStyleCnt="8"/>
      <dgm:spPr/>
    </dgm:pt>
    <dgm:pt modelId="{D4CC6661-52DA-5B49-ABDC-CC00F0DB8E92}" type="pres">
      <dgm:prSet presAssocID="{DD7DB205-DD19-4244-98C5-376D410962F9}" presName="connectorText" presStyleLbl="sibTrans1D1" presStyleIdx="0" presStyleCnt="8"/>
      <dgm:spPr/>
    </dgm:pt>
    <dgm:pt modelId="{FFD3CF08-1A7F-0544-90A1-822232EF7F84}" type="pres">
      <dgm:prSet presAssocID="{BFC53580-BBAE-4B34-9637-A8E88DD1CB55}" presName="node" presStyleLbl="node1" presStyleIdx="1" presStyleCnt="9">
        <dgm:presLayoutVars>
          <dgm:bulletEnabled val="1"/>
        </dgm:presLayoutVars>
      </dgm:prSet>
      <dgm:spPr/>
    </dgm:pt>
    <dgm:pt modelId="{820178E9-1C3E-714B-94DA-CB3621F0C8DD}" type="pres">
      <dgm:prSet presAssocID="{E4B93AE4-60BB-42FC-B1C8-24D4F1874CD7}" presName="sibTrans" presStyleLbl="sibTrans1D1" presStyleIdx="1" presStyleCnt="8"/>
      <dgm:spPr/>
    </dgm:pt>
    <dgm:pt modelId="{4B8B6B62-8002-3B42-9CAC-A2ED91E14D14}" type="pres">
      <dgm:prSet presAssocID="{E4B93AE4-60BB-42FC-B1C8-24D4F1874CD7}" presName="connectorText" presStyleLbl="sibTrans1D1" presStyleIdx="1" presStyleCnt="8"/>
      <dgm:spPr/>
    </dgm:pt>
    <dgm:pt modelId="{A77E2B03-49D8-124E-9430-70668C962E67}" type="pres">
      <dgm:prSet presAssocID="{7405543C-0652-454C-8FA4-27F4271906DA}" presName="node" presStyleLbl="node1" presStyleIdx="2" presStyleCnt="9">
        <dgm:presLayoutVars>
          <dgm:bulletEnabled val="1"/>
        </dgm:presLayoutVars>
      </dgm:prSet>
      <dgm:spPr/>
    </dgm:pt>
    <dgm:pt modelId="{296F5846-7448-A641-AF85-CB59E4005AA0}" type="pres">
      <dgm:prSet presAssocID="{66763A3B-B6C8-47A1-BAC2-6D14E8F25395}" presName="sibTrans" presStyleLbl="sibTrans1D1" presStyleIdx="2" presStyleCnt="8"/>
      <dgm:spPr/>
    </dgm:pt>
    <dgm:pt modelId="{E151F527-C531-5144-B6B6-CC867A246EE6}" type="pres">
      <dgm:prSet presAssocID="{66763A3B-B6C8-47A1-BAC2-6D14E8F25395}" presName="connectorText" presStyleLbl="sibTrans1D1" presStyleIdx="2" presStyleCnt="8"/>
      <dgm:spPr/>
    </dgm:pt>
    <dgm:pt modelId="{D87EF152-67A7-CA43-889A-74B4A874CEAE}" type="pres">
      <dgm:prSet presAssocID="{A3E946AD-7193-4893-8CED-FD42B4D317D4}" presName="node" presStyleLbl="node1" presStyleIdx="3" presStyleCnt="9">
        <dgm:presLayoutVars>
          <dgm:bulletEnabled val="1"/>
        </dgm:presLayoutVars>
      </dgm:prSet>
      <dgm:spPr/>
    </dgm:pt>
    <dgm:pt modelId="{A1409973-0F2D-2546-939D-E9702BB05552}" type="pres">
      <dgm:prSet presAssocID="{B182BB1C-48D6-4256-A4C2-2CFA7671139A}" presName="sibTrans" presStyleLbl="sibTrans1D1" presStyleIdx="3" presStyleCnt="8"/>
      <dgm:spPr/>
    </dgm:pt>
    <dgm:pt modelId="{497558AA-86A5-D943-9110-8F5517C59F06}" type="pres">
      <dgm:prSet presAssocID="{B182BB1C-48D6-4256-A4C2-2CFA7671139A}" presName="connectorText" presStyleLbl="sibTrans1D1" presStyleIdx="3" presStyleCnt="8"/>
      <dgm:spPr/>
    </dgm:pt>
    <dgm:pt modelId="{60B0A8BB-6FF9-F54B-BF08-64E0092B1951}" type="pres">
      <dgm:prSet presAssocID="{0191676D-2294-4486-BC44-EF2D4A9CC905}" presName="node" presStyleLbl="node1" presStyleIdx="4" presStyleCnt="9">
        <dgm:presLayoutVars>
          <dgm:bulletEnabled val="1"/>
        </dgm:presLayoutVars>
      </dgm:prSet>
      <dgm:spPr/>
    </dgm:pt>
    <dgm:pt modelId="{B820BCA2-3A6E-614C-8D55-EE0CF860A242}" type="pres">
      <dgm:prSet presAssocID="{E2454077-78A3-4D9D-86D9-A34C4940765D}" presName="sibTrans" presStyleLbl="sibTrans1D1" presStyleIdx="4" presStyleCnt="8"/>
      <dgm:spPr/>
    </dgm:pt>
    <dgm:pt modelId="{D0E56C65-F308-8C49-AC1E-25C99CF83E76}" type="pres">
      <dgm:prSet presAssocID="{E2454077-78A3-4D9D-86D9-A34C4940765D}" presName="connectorText" presStyleLbl="sibTrans1D1" presStyleIdx="4" presStyleCnt="8"/>
      <dgm:spPr/>
    </dgm:pt>
    <dgm:pt modelId="{C60F7CB4-B6FF-574B-BB4F-A5A87D87DC26}" type="pres">
      <dgm:prSet presAssocID="{E6D69308-FBA1-433D-8C0C-D29A18AC292D}" presName="node" presStyleLbl="node1" presStyleIdx="5" presStyleCnt="9">
        <dgm:presLayoutVars>
          <dgm:bulletEnabled val="1"/>
        </dgm:presLayoutVars>
      </dgm:prSet>
      <dgm:spPr/>
    </dgm:pt>
    <dgm:pt modelId="{69AFC87E-4E0E-C44B-BF66-C1C27A63AE8E}" type="pres">
      <dgm:prSet presAssocID="{DDBE9433-BB4F-4BB1-9DE9-429BF2DD63FB}" presName="sibTrans" presStyleLbl="sibTrans1D1" presStyleIdx="5" presStyleCnt="8"/>
      <dgm:spPr/>
    </dgm:pt>
    <dgm:pt modelId="{3FE0B7D8-FF39-C444-9655-0130A64A8425}" type="pres">
      <dgm:prSet presAssocID="{DDBE9433-BB4F-4BB1-9DE9-429BF2DD63FB}" presName="connectorText" presStyleLbl="sibTrans1D1" presStyleIdx="5" presStyleCnt="8"/>
      <dgm:spPr/>
    </dgm:pt>
    <dgm:pt modelId="{A5650321-6D1F-694B-BC87-3F8F89F74053}" type="pres">
      <dgm:prSet presAssocID="{F91EA1C9-A955-409E-9196-5239D08BC543}" presName="node" presStyleLbl="node1" presStyleIdx="6" presStyleCnt="9">
        <dgm:presLayoutVars>
          <dgm:bulletEnabled val="1"/>
        </dgm:presLayoutVars>
      </dgm:prSet>
      <dgm:spPr/>
    </dgm:pt>
    <dgm:pt modelId="{C1301EC2-A952-3349-BB67-22236FBFE491}" type="pres">
      <dgm:prSet presAssocID="{A52A4D83-D0BF-421F-ABD0-7513EEE8C34C}" presName="sibTrans" presStyleLbl="sibTrans1D1" presStyleIdx="6" presStyleCnt="8"/>
      <dgm:spPr/>
    </dgm:pt>
    <dgm:pt modelId="{5F1855FB-4D2D-1E41-ADDD-8C13BF1634A8}" type="pres">
      <dgm:prSet presAssocID="{A52A4D83-D0BF-421F-ABD0-7513EEE8C34C}" presName="connectorText" presStyleLbl="sibTrans1D1" presStyleIdx="6" presStyleCnt="8"/>
      <dgm:spPr/>
    </dgm:pt>
    <dgm:pt modelId="{D7DDCB39-0004-6340-AE8C-8EC95C4534C9}" type="pres">
      <dgm:prSet presAssocID="{B1615D53-0ECE-4879-9D83-DDACEB482560}" presName="node" presStyleLbl="node1" presStyleIdx="7" presStyleCnt="9">
        <dgm:presLayoutVars>
          <dgm:bulletEnabled val="1"/>
        </dgm:presLayoutVars>
      </dgm:prSet>
      <dgm:spPr/>
    </dgm:pt>
    <dgm:pt modelId="{22890345-5F5C-C04D-BFB0-4F7CF1068940}" type="pres">
      <dgm:prSet presAssocID="{2AAF5F0B-07C4-4443-B5CD-D2DCB062EECF}" presName="sibTrans" presStyleLbl="sibTrans1D1" presStyleIdx="7" presStyleCnt="8"/>
      <dgm:spPr/>
    </dgm:pt>
    <dgm:pt modelId="{5EA8B02C-A078-DF48-A9FB-9D3CF07B5EC7}" type="pres">
      <dgm:prSet presAssocID="{2AAF5F0B-07C4-4443-B5CD-D2DCB062EECF}" presName="connectorText" presStyleLbl="sibTrans1D1" presStyleIdx="7" presStyleCnt="8"/>
      <dgm:spPr/>
    </dgm:pt>
    <dgm:pt modelId="{CD1A11B3-9604-7C4C-B8FA-180C0D751787}" type="pres">
      <dgm:prSet presAssocID="{6D9B3ABB-6EAB-44F0-9F78-7573EE86369C}" presName="node" presStyleLbl="node1" presStyleIdx="8" presStyleCnt="9">
        <dgm:presLayoutVars>
          <dgm:bulletEnabled val="1"/>
        </dgm:presLayoutVars>
      </dgm:prSet>
      <dgm:spPr/>
    </dgm:pt>
  </dgm:ptLst>
  <dgm:cxnLst>
    <dgm:cxn modelId="{FED26505-5701-4E96-9385-CE5C8DA0099E}" srcId="{8FE13453-9F22-4D16-8F22-3D49AAC96F43}" destId="{BFC53580-BBAE-4B34-9637-A8E88DD1CB55}" srcOrd="1" destOrd="0" parTransId="{B6108C30-211E-46AB-8E48-195A0F02D06C}" sibTransId="{E4B93AE4-60BB-42FC-B1C8-24D4F1874CD7}"/>
    <dgm:cxn modelId="{2E385708-4573-B146-85FC-53157A2FADAF}" type="presOf" srcId="{E4B93AE4-60BB-42FC-B1C8-24D4F1874CD7}" destId="{820178E9-1C3E-714B-94DA-CB3621F0C8DD}" srcOrd="0" destOrd="0" presId="urn:microsoft.com/office/officeart/2016/7/layout/RepeatingBendingProcessNew"/>
    <dgm:cxn modelId="{AFF7F90F-59CE-064D-81EC-666E3D90C72D}" type="presOf" srcId="{E6D69308-FBA1-433D-8C0C-D29A18AC292D}" destId="{C60F7CB4-B6FF-574B-BB4F-A5A87D87DC26}" srcOrd="0" destOrd="0" presId="urn:microsoft.com/office/officeart/2016/7/layout/RepeatingBendingProcessNew"/>
    <dgm:cxn modelId="{FF661720-E7ED-48B0-BA0D-A235CEE4566E}" srcId="{8FE13453-9F22-4D16-8F22-3D49AAC96F43}" destId="{1C7765D4-E404-48A2-B7A9-10FE16295978}" srcOrd="0" destOrd="0" parTransId="{B8712F19-E9AD-4A23-B71F-2AB02033A08C}" sibTransId="{DD7DB205-DD19-4244-98C5-376D410962F9}"/>
    <dgm:cxn modelId="{3B6EEE26-55D8-2D4C-A82D-BF67EFA2725F}" type="presOf" srcId="{8FE13453-9F22-4D16-8F22-3D49AAC96F43}" destId="{B6A3FB99-2514-B14B-B88F-8803CF16ADA3}" srcOrd="0" destOrd="0" presId="urn:microsoft.com/office/officeart/2016/7/layout/RepeatingBendingProcessNew"/>
    <dgm:cxn modelId="{26CF1827-626E-4BD5-A0DE-311944C636A5}" srcId="{8FE13453-9F22-4D16-8F22-3D49AAC96F43}" destId="{B1615D53-0ECE-4879-9D83-DDACEB482560}" srcOrd="7" destOrd="0" parTransId="{C545252A-9172-4CB1-9E21-EE8C9BAFCA87}" sibTransId="{2AAF5F0B-07C4-4443-B5CD-D2DCB062EECF}"/>
    <dgm:cxn modelId="{F33B5F30-789C-1242-9DC7-95A58B399F5B}" type="presOf" srcId="{66763A3B-B6C8-47A1-BAC2-6D14E8F25395}" destId="{296F5846-7448-A641-AF85-CB59E4005AA0}" srcOrd="0" destOrd="0" presId="urn:microsoft.com/office/officeart/2016/7/layout/RepeatingBendingProcessNew"/>
    <dgm:cxn modelId="{3C402146-0A20-6149-A1B8-9341E0C798FC}" type="presOf" srcId="{1C7765D4-E404-48A2-B7A9-10FE16295978}" destId="{19709DA0-7D39-C943-B0EA-14B539C4EA12}" srcOrd="0" destOrd="0" presId="urn:microsoft.com/office/officeart/2016/7/layout/RepeatingBendingProcessNew"/>
    <dgm:cxn modelId="{A3789E49-424E-7440-AC64-DF502BCC8236}" type="presOf" srcId="{A52A4D83-D0BF-421F-ABD0-7513EEE8C34C}" destId="{C1301EC2-A952-3349-BB67-22236FBFE491}" srcOrd="0" destOrd="0" presId="urn:microsoft.com/office/officeart/2016/7/layout/RepeatingBendingProcessNew"/>
    <dgm:cxn modelId="{0BA30153-2AF2-E64C-8166-D329ECD9D1DD}" type="presOf" srcId="{E4B93AE4-60BB-42FC-B1C8-24D4F1874CD7}" destId="{4B8B6B62-8002-3B42-9CAC-A2ED91E14D14}" srcOrd="1" destOrd="0" presId="urn:microsoft.com/office/officeart/2016/7/layout/RepeatingBendingProcessNew"/>
    <dgm:cxn modelId="{B282D459-A30E-CA4D-91C0-9A5A928FA061}" type="presOf" srcId="{A52A4D83-D0BF-421F-ABD0-7513EEE8C34C}" destId="{5F1855FB-4D2D-1E41-ADDD-8C13BF1634A8}" srcOrd="1" destOrd="0" presId="urn:microsoft.com/office/officeart/2016/7/layout/RepeatingBendingProcessNew"/>
    <dgm:cxn modelId="{5F3A6262-9954-4D7F-97D6-6D10B1DAFE40}" srcId="{8FE13453-9F22-4D16-8F22-3D49AAC96F43}" destId="{6D9B3ABB-6EAB-44F0-9F78-7573EE86369C}" srcOrd="8" destOrd="0" parTransId="{E87A9BD0-5F12-4595-81FE-0B1E59547161}" sibTransId="{341870C7-A65C-4C4D-A38E-E675E479A835}"/>
    <dgm:cxn modelId="{B97C4A63-8D0D-0A47-9A4A-A2765F113F93}" type="presOf" srcId="{E2454077-78A3-4D9D-86D9-A34C4940765D}" destId="{B820BCA2-3A6E-614C-8D55-EE0CF860A242}" srcOrd="0" destOrd="0" presId="urn:microsoft.com/office/officeart/2016/7/layout/RepeatingBendingProcessNew"/>
    <dgm:cxn modelId="{9407746D-A2F7-7141-A377-DE503DFDA448}" type="presOf" srcId="{BFC53580-BBAE-4B34-9637-A8E88DD1CB55}" destId="{FFD3CF08-1A7F-0544-90A1-822232EF7F84}" srcOrd="0" destOrd="0" presId="urn:microsoft.com/office/officeart/2016/7/layout/RepeatingBendingProcessNew"/>
    <dgm:cxn modelId="{69E4BB7A-F617-E647-A0CC-457CA5AD5F06}" type="presOf" srcId="{2AAF5F0B-07C4-4443-B5CD-D2DCB062EECF}" destId="{5EA8B02C-A078-DF48-A9FB-9D3CF07B5EC7}" srcOrd="1" destOrd="0" presId="urn:microsoft.com/office/officeart/2016/7/layout/RepeatingBendingProcessNew"/>
    <dgm:cxn modelId="{8C0F487E-B51F-0E42-B98A-5EB2824A38A3}" type="presOf" srcId="{6D9B3ABB-6EAB-44F0-9F78-7573EE86369C}" destId="{CD1A11B3-9604-7C4C-B8FA-180C0D751787}" srcOrd="0" destOrd="0" presId="urn:microsoft.com/office/officeart/2016/7/layout/RepeatingBendingProcessNew"/>
    <dgm:cxn modelId="{C4FFAC82-E489-4E4D-A1DC-8D93D159E1C3}" type="presOf" srcId="{DD7DB205-DD19-4244-98C5-376D410962F9}" destId="{D4CC6661-52DA-5B49-ABDC-CC00F0DB8E92}" srcOrd="1" destOrd="0" presId="urn:microsoft.com/office/officeart/2016/7/layout/RepeatingBendingProcessNew"/>
    <dgm:cxn modelId="{F8D3FB82-E6F8-4849-AE74-C148756FD536}" type="presOf" srcId="{2AAF5F0B-07C4-4443-B5CD-D2DCB062EECF}" destId="{22890345-5F5C-C04D-BFB0-4F7CF1068940}" srcOrd="0" destOrd="0" presId="urn:microsoft.com/office/officeart/2016/7/layout/RepeatingBendingProcessNew"/>
    <dgm:cxn modelId="{0D5D5D87-A308-064D-8424-0CFFB5D618EA}" type="presOf" srcId="{0191676D-2294-4486-BC44-EF2D4A9CC905}" destId="{60B0A8BB-6FF9-F54B-BF08-64E0092B1951}" srcOrd="0" destOrd="0" presId="urn:microsoft.com/office/officeart/2016/7/layout/RepeatingBendingProcessNew"/>
    <dgm:cxn modelId="{2E23178F-8FFC-439D-B7A4-A1911BBFBB91}" srcId="{8FE13453-9F22-4D16-8F22-3D49AAC96F43}" destId="{F91EA1C9-A955-409E-9196-5239D08BC543}" srcOrd="6" destOrd="0" parTransId="{F45739AD-5A9D-45AE-B5D2-DB19EA76CFF1}" sibTransId="{A52A4D83-D0BF-421F-ABD0-7513EEE8C34C}"/>
    <dgm:cxn modelId="{DF57888F-C462-1849-A3FC-17075DA803FA}" type="presOf" srcId="{E2454077-78A3-4D9D-86D9-A34C4940765D}" destId="{D0E56C65-F308-8C49-AC1E-25C99CF83E76}" srcOrd="1" destOrd="0" presId="urn:microsoft.com/office/officeart/2016/7/layout/RepeatingBendingProcessNew"/>
    <dgm:cxn modelId="{E12FB093-B121-49BD-9C14-19158CDD56FE}" srcId="{8FE13453-9F22-4D16-8F22-3D49AAC96F43}" destId="{A3E946AD-7193-4893-8CED-FD42B4D317D4}" srcOrd="3" destOrd="0" parTransId="{4955AEC0-8103-435A-9577-76D67302DDAD}" sibTransId="{B182BB1C-48D6-4256-A4C2-2CFA7671139A}"/>
    <dgm:cxn modelId="{47891298-7A58-D742-BB06-24F6631667DA}" type="presOf" srcId="{DD7DB205-DD19-4244-98C5-376D410962F9}" destId="{CA114B5D-66F7-E449-96BA-565331E2A691}" srcOrd="0" destOrd="0" presId="urn:microsoft.com/office/officeart/2016/7/layout/RepeatingBendingProcessNew"/>
    <dgm:cxn modelId="{7BD4209D-21E5-334A-A4A7-BEF723691B6A}" type="presOf" srcId="{B1615D53-0ECE-4879-9D83-DDACEB482560}" destId="{D7DDCB39-0004-6340-AE8C-8EC95C4534C9}" srcOrd="0" destOrd="0" presId="urn:microsoft.com/office/officeart/2016/7/layout/RepeatingBendingProcessNew"/>
    <dgm:cxn modelId="{75EC609F-6635-4FCC-A810-DF8CF67728D6}" srcId="{8FE13453-9F22-4D16-8F22-3D49AAC96F43}" destId="{E6D69308-FBA1-433D-8C0C-D29A18AC292D}" srcOrd="5" destOrd="0" parTransId="{099A9B52-3F38-4DA8-A5F7-DE6977F95FCA}" sibTransId="{DDBE9433-BB4F-4BB1-9DE9-429BF2DD63FB}"/>
    <dgm:cxn modelId="{73AB9BA7-3C8C-3549-BF4A-C60F1D3E0520}" type="presOf" srcId="{B182BB1C-48D6-4256-A4C2-2CFA7671139A}" destId="{A1409973-0F2D-2546-939D-E9702BB05552}" srcOrd="0" destOrd="0" presId="urn:microsoft.com/office/officeart/2016/7/layout/RepeatingBendingProcessNew"/>
    <dgm:cxn modelId="{297F98A8-0BA8-4FE9-8975-5B4B750DACD8}" srcId="{8FE13453-9F22-4D16-8F22-3D49AAC96F43}" destId="{0191676D-2294-4486-BC44-EF2D4A9CC905}" srcOrd="4" destOrd="0" parTransId="{611728ED-C999-41B1-BCF0-A9DB060E8AA8}" sibTransId="{E2454077-78A3-4D9D-86D9-A34C4940765D}"/>
    <dgm:cxn modelId="{ECF2B8B3-9575-DB4A-BF87-837BC50F97A0}" type="presOf" srcId="{B182BB1C-48D6-4256-A4C2-2CFA7671139A}" destId="{497558AA-86A5-D943-9110-8F5517C59F06}" srcOrd="1" destOrd="0" presId="urn:microsoft.com/office/officeart/2016/7/layout/RepeatingBendingProcessNew"/>
    <dgm:cxn modelId="{4B1279C6-0C4E-A045-BA7A-1F72D2E75A32}" type="presOf" srcId="{F91EA1C9-A955-409E-9196-5239D08BC543}" destId="{A5650321-6D1F-694B-BC87-3F8F89F74053}" srcOrd="0" destOrd="0" presId="urn:microsoft.com/office/officeart/2016/7/layout/RepeatingBendingProcessNew"/>
    <dgm:cxn modelId="{DAEB80D0-5763-5B40-9B8C-D22FA7401641}" type="presOf" srcId="{7405543C-0652-454C-8FA4-27F4271906DA}" destId="{A77E2B03-49D8-124E-9430-70668C962E67}" srcOrd="0" destOrd="0" presId="urn:microsoft.com/office/officeart/2016/7/layout/RepeatingBendingProcessNew"/>
    <dgm:cxn modelId="{CB4917E8-21C1-8F4A-B59B-626D295FC1BC}" type="presOf" srcId="{DDBE9433-BB4F-4BB1-9DE9-429BF2DD63FB}" destId="{69AFC87E-4E0E-C44B-BF66-C1C27A63AE8E}" srcOrd="0" destOrd="0" presId="urn:microsoft.com/office/officeart/2016/7/layout/RepeatingBendingProcessNew"/>
    <dgm:cxn modelId="{2F7333E9-D62B-374F-898B-297667BCE2B7}" type="presOf" srcId="{DDBE9433-BB4F-4BB1-9DE9-429BF2DD63FB}" destId="{3FE0B7D8-FF39-C444-9655-0130A64A8425}" srcOrd="1" destOrd="0" presId="urn:microsoft.com/office/officeart/2016/7/layout/RepeatingBendingProcessNew"/>
    <dgm:cxn modelId="{C9EA00EC-1EF4-4856-B478-F815BCB6212C}" srcId="{8FE13453-9F22-4D16-8F22-3D49AAC96F43}" destId="{7405543C-0652-454C-8FA4-27F4271906DA}" srcOrd="2" destOrd="0" parTransId="{F256F5A0-57F6-4112-A0DE-726BC8E932D5}" sibTransId="{66763A3B-B6C8-47A1-BAC2-6D14E8F25395}"/>
    <dgm:cxn modelId="{436DB4F4-0947-0643-B76A-76E165EDCCBE}" type="presOf" srcId="{A3E946AD-7193-4893-8CED-FD42B4D317D4}" destId="{D87EF152-67A7-CA43-889A-74B4A874CEAE}" srcOrd="0" destOrd="0" presId="urn:microsoft.com/office/officeart/2016/7/layout/RepeatingBendingProcessNew"/>
    <dgm:cxn modelId="{89E27DF7-861E-3F4A-B1ED-8C7AE17ED29F}" type="presOf" srcId="{66763A3B-B6C8-47A1-BAC2-6D14E8F25395}" destId="{E151F527-C531-5144-B6B6-CC867A246EE6}" srcOrd="1" destOrd="0" presId="urn:microsoft.com/office/officeart/2016/7/layout/RepeatingBendingProcessNew"/>
    <dgm:cxn modelId="{BD7EA6F3-40C9-0646-ABF7-785E0071E572}" type="presParOf" srcId="{B6A3FB99-2514-B14B-B88F-8803CF16ADA3}" destId="{19709DA0-7D39-C943-B0EA-14B539C4EA12}" srcOrd="0" destOrd="0" presId="urn:microsoft.com/office/officeart/2016/7/layout/RepeatingBendingProcessNew"/>
    <dgm:cxn modelId="{6302FF0C-44B4-0042-917B-FBAED47785B2}" type="presParOf" srcId="{B6A3FB99-2514-B14B-B88F-8803CF16ADA3}" destId="{CA114B5D-66F7-E449-96BA-565331E2A691}" srcOrd="1" destOrd="0" presId="urn:microsoft.com/office/officeart/2016/7/layout/RepeatingBendingProcessNew"/>
    <dgm:cxn modelId="{EF51FD1A-DFE1-2841-94DC-255B3F1EEEC5}" type="presParOf" srcId="{CA114B5D-66F7-E449-96BA-565331E2A691}" destId="{D4CC6661-52DA-5B49-ABDC-CC00F0DB8E92}" srcOrd="0" destOrd="0" presId="urn:microsoft.com/office/officeart/2016/7/layout/RepeatingBendingProcessNew"/>
    <dgm:cxn modelId="{87F10018-9340-194C-AF3A-6C1018E8DDA6}" type="presParOf" srcId="{B6A3FB99-2514-B14B-B88F-8803CF16ADA3}" destId="{FFD3CF08-1A7F-0544-90A1-822232EF7F84}" srcOrd="2" destOrd="0" presId="urn:microsoft.com/office/officeart/2016/7/layout/RepeatingBendingProcessNew"/>
    <dgm:cxn modelId="{BD607AD4-D60B-3C41-AEBB-68ED45D00A84}" type="presParOf" srcId="{B6A3FB99-2514-B14B-B88F-8803CF16ADA3}" destId="{820178E9-1C3E-714B-94DA-CB3621F0C8DD}" srcOrd="3" destOrd="0" presId="urn:microsoft.com/office/officeart/2016/7/layout/RepeatingBendingProcessNew"/>
    <dgm:cxn modelId="{5424F919-5836-B04C-BE23-361B890193D0}" type="presParOf" srcId="{820178E9-1C3E-714B-94DA-CB3621F0C8DD}" destId="{4B8B6B62-8002-3B42-9CAC-A2ED91E14D14}" srcOrd="0" destOrd="0" presId="urn:microsoft.com/office/officeart/2016/7/layout/RepeatingBendingProcessNew"/>
    <dgm:cxn modelId="{97F82312-63A9-284C-B32C-4BC015324D4D}" type="presParOf" srcId="{B6A3FB99-2514-B14B-B88F-8803CF16ADA3}" destId="{A77E2B03-49D8-124E-9430-70668C962E67}" srcOrd="4" destOrd="0" presId="urn:microsoft.com/office/officeart/2016/7/layout/RepeatingBendingProcessNew"/>
    <dgm:cxn modelId="{48A02A57-FD77-AB46-8F86-7DC38344D0E3}" type="presParOf" srcId="{B6A3FB99-2514-B14B-B88F-8803CF16ADA3}" destId="{296F5846-7448-A641-AF85-CB59E4005AA0}" srcOrd="5" destOrd="0" presId="urn:microsoft.com/office/officeart/2016/7/layout/RepeatingBendingProcessNew"/>
    <dgm:cxn modelId="{7075EDAF-E52E-454A-A0C0-FFC7C6EC413A}" type="presParOf" srcId="{296F5846-7448-A641-AF85-CB59E4005AA0}" destId="{E151F527-C531-5144-B6B6-CC867A246EE6}" srcOrd="0" destOrd="0" presId="urn:microsoft.com/office/officeart/2016/7/layout/RepeatingBendingProcessNew"/>
    <dgm:cxn modelId="{18107457-CC96-B749-8178-E261B3D205AB}" type="presParOf" srcId="{B6A3FB99-2514-B14B-B88F-8803CF16ADA3}" destId="{D87EF152-67A7-CA43-889A-74B4A874CEAE}" srcOrd="6" destOrd="0" presId="urn:microsoft.com/office/officeart/2016/7/layout/RepeatingBendingProcessNew"/>
    <dgm:cxn modelId="{74C8FD57-581C-0843-85BC-9A52973F5A12}" type="presParOf" srcId="{B6A3FB99-2514-B14B-B88F-8803CF16ADA3}" destId="{A1409973-0F2D-2546-939D-E9702BB05552}" srcOrd="7" destOrd="0" presId="urn:microsoft.com/office/officeart/2016/7/layout/RepeatingBendingProcessNew"/>
    <dgm:cxn modelId="{E1BA1E8F-49BA-D642-B9D6-1133E6EA0665}" type="presParOf" srcId="{A1409973-0F2D-2546-939D-E9702BB05552}" destId="{497558AA-86A5-D943-9110-8F5517C59F06}" srcOrd="0" destOrd="0" presId="urn:microsoft.com/office/officeart/2016/7/layout/RepeatingBendingProcessNew"/>
    <dgm:cxn modelId="{45357576-E103-C147-9177-89CB5E63263A}" type="presParOf" srcId="{B6A3FB99-2514-B14B-B88F-8803CF16ADA3}" destId="{60B0A8BB-6FF9-F54B-BF08-64E0092B1951}" srcOrd="8" destOrd="0" presId="urn:microsoft.com/office/officeart/2016/7/layout/RepeatingBendingProcessNew"/>
    <dgm:cxn modelId="{FE92DBE5-0CA4-7944-801A-5FE2C85153ED}" type="presParOf" srcId="{B6A3FB99-2514-B14B-B88F-8803CF16ADA3}" destId="{B820BCA2-3A6E-614C-8D55-EE0CF860A242}" srcOrd="9" destOrd="0" presId="urn:microsoft.com/office/officeart/2016/7/layout/RepeatingBendingProcessNew"/>
    <dgm:cxn modelId="{99056472-7F3F-1640-8D70-F4691D810393}" type="presParOf" srcId="{B820BCA2-3A6E-614C-8D55-EE0CF860A242}" destId="{D0E56C65-F308-8C49-AC1E-25C99CF83E76}" srcOrd="0" destOrd="0" presId="urn:microsoft.com/office/officeart/2016/7/layout/RepeatingBendingProcessNew"/>
    <dgm:cxn modelId="{5DB931D7-7013-E146-8F8F-79A6275612BA}" type="presParOf" srcId="{B6A3FB99-2514-B14B-B88F-8803CF16ADA3}" destId="{C60F7CB4-B6FF-574B-BB4F-A5A87D87DC26}" srcOrd="10" destOrd="0" presId="urn:microsoft.com/office/officeart/2016/7/layout/RepeatingBendingProcessNew"/>
    <dgm:cxn modelId="{C73CD5A5-55B7-3749-AA7E-D27F92BC1621}" type="presParOf" srcId="{B6A3FB99-2514-B14B-B88F-8803CF16ADA3}" destId="{69AFC87E-4E0E-C44B-BF66-C1C27A63AE8E}" srcOrd="11" destOrd="0" presId="urn:microsoft.com/office/officeart/2016/7/layout/RepeatingBendingProcessNew"/>
    <dgm:cxn modelId="{23636CD0-AC9C-DA48-B4B6-B758633267C8}" type="presParOf" srcId="{69AFC87E-4E0E-C44B-BF66-C1C27A63AE8E}" destId="{3FE0B7D8-FF39-C444-9655-0130A64A8425}" srcOrd="0" destOrd="0" presId="urn:microsoft.com/office/officeart/2016/7/layout/RepeatingBendingProcessNew"/>
    <dgm:cxn modelId="{C41731EF-1886-8349-9022-5EB142A5512F}" type="presParOf" srcId="{B6A3FB99-2514-B14B-B88F-8803CF16ADA3}" destId="{A5650321-6D1F-694B-BC87-3F8F89F74053}" srcOrd="12" destOrd="0" presId="urn:microsoft.com/office/officeart/2016/7/layout/RepeatingBendingProcessNew"/>
    <dgm:cxn modelId="{7206076A-6600-9946-97A7-11AD149D5421}" type="presParOf" srcId="{B6A3FB99-2514-B14B-B88F-8803CF16ADA3}" destId="{C1301EC2-A952-3349-BB67-22236FBFE491}" srcOrd="13" destOrd="0" presId="urn:microsoft.com/office/officeart/2016/7/layout/RepeatingBendingProcessNew"/>
    <dgm:cxn modelId="{29B2F383-2869-074D-A181-9320F0D70524}" type="presParOf" srcId="{C1301EC2-A952-3349-BB67-22236FBFE491}" destId="{5F1855FB-4D2D-1E41-ADDD-8C13BF1634A8}" srcOrd="0" destOrd="0" presId="urn:microsoft.com/office/officeart/2016/7/layout/RepeatingBendingProcessNew"/>
    <dgm:cxn modelId="{25863FB0-4FEE-AC4A-AC6B-98E40B6B0434}" type="presParOf" srcId="{B6A3FB99-2514-B14B-B88F-8803CF16ADA3}" destId="{D7DDCB39-0004-6340-AE8C-8EC95C4534C9}" srcOrd="14" destOrd="0" presId="urn:microsoft.com/office/officeart/2016/7/layout/RepeatingBendingProcessNew"/>
    <dgm:cxn modelId="{713BB2B0-4326-6A44-A325-D37BE731DE24}" type="presParOf" srcId="{B6A3FB99-2514-B14B-B88F-8803CF16ADA3}" destId="{22890345-5F5C-C04D-BFB0-4F7CF1068940}" srcOrd="15" destOrd="0" presId="urn:microsoft.com/office/officeart/2016/7/layout/RepeatingBendingProcessNew"/>
    <dgm:cxn modelId="{FEF15439-AAA9-7649-A586-2CE32956ADB6}" type="presParOf" srcId="{22890345-5F5C-C04D-BFB0-4F7CF1068940}" destId="{5EA8B02C-A078-DF48-A9FB-9D3CF07B5EC7}" srcOrd="0" destOrd="0" presId="urn:microsoft.com/office/officeart/2016/7/layout/RepeatingBendingProcessNew"/>
    <dgm:cxn modelId="{D741090D-9439-E943-A0A3-6A9E92C1F620}" type="presParOf" srcId="{B6A3FB99-2514-B14B-B88F-8803CF16ADA3}" destId="{CD1A11B3-9604-7C4C-B8FA-180C0D751787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A5F45-332E-0047-A999-90C6746FDEB8}">
      <dsp:nvSpPr>
        <dsp:cNvPr id="0" name=""/>
        <dsp:cNvSpPr/>
      </dsp:nvSpPr>
      <dsp:spPr>
        <a:xfrm>
          <a:off x="0" y="706"/>
          <a:ext cx="69494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966F6-99C1-654B-81D7-9EC929E84522}">
      <dsp:nvSpPr>
        <dsp:cNvPr id="0" name=""/>
        <dsp:cNvSpPr/>
      </dsp:nvSpPr>
      <dsp:spPr>
        <a:xfrm>
          <a:off x="0" y="706"/>
          <a:ext cx="6949440" cy="1157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The VSLA is owned and managed by the villagers (usually women)</a:t>
          </a:r>
        </a:p>
      </dsp:txBody>
      <dsp:txXfrm>
        <a:off x="0" y="706"/>
        <a:ext cx="6949440" cy="1157044"/>
      </dsp:txXfrm>
    </dsp:sp>
    <dsp:sp modelId="{E7C333A3-4CC2-6F4A-A1F8-B70EE202E03B}">
      <dsp:nvSpPr>
        <dsp:cNvPr id="0" name=""/>
        <dsp:cNvSpPr/>
      </dsp:nvSpPr>
      <dsp:spPr>
        <a:xfrm>
          <a:off x="0" y="1157751"/>
          <a:ext cx="6949440" cy="0"/>
        </a:xfrm>
        <a:prstGeom prst="line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48E3B-078A-3241-8872-EDE16808B42A}">
      <dsp:nvSpPr>
        <dsp:cNvPr id="0" name=""/>
        <dsp:cNvSpPr/>
      </dsp:nvSpPr>
      <dsp:spPr>
        <a:xfrm>
          <a:off x="0" y="1157751"/>
          <a:ext cx="6949440" cy="1157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The growth is driven by membership and contributions.</a:t>
          </a:r>
        </a:p>
      </dsp:txBody>
      <dsp:txXfrm>
        <a:off x="0" y="1157751"/>
        <a:ext cx="6949440" cy="1157044"/>
      </dsp:txXfrm>
    </dsp:sp>
    <dsp:sp modelId="{F7C27315-5BC6-254A-A233-9B480EC5F714}">
      <dsp:nvSpPr>
        <dsp:cNvPr id="0" name=""/>
        <dsp:cNvSpPr/>
      </dsp:nvSpPr>
      <dsp:spPr>
        <a:xfrm>
          <a:off x="0" y="2314796"/>
          <a:ext cx="6949440" cy="0"/>
        </a:xfrm>
        <a:prstGeom prst="line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6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2DFFE-16A0-4240-9A15-2216E39A8D7D}">
      <dsp:nvSpPr>
        <dsp:cNvPr id="0" name=""/>
        <dsp:cNvSpPr/>
      </dsp:nvSpPr>
      <dsp:spPr>
        <a:xfrm>
          <a:off x="0" y="2314796"/>
          <a:ext cx="6949440" cy="1157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Once they have reached a goal IPA adds another $2000 to the fund, usually matching adding real value to the account.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/>
        </a:p>
      </dsp:txBody>
      <dsp:txXfrm>
        <a:off x="0" y="2314796"/>
        <a:ext cx="6949440" cy="1157044"/>
      </dsp:txXfrm>
    </dsp:sp>
    <dsp:sp modelId="{71252778-ACD8-9048-ACBB-AED6867C0EF7}">
      <dsp:nvSpPr>
        <dsp:cNvPr id="0" name=""/>
        <dsp:cNvSpPr/>
      </dsp:nvSpPr>
      <dsp:spPr>
        <a:xfrm>
          <a:off x="0" y="3471840"/>
          <a:ext cx="6949440" cy="0"/>
        </a:xfrm>
        <a:prstGeom prst="line">
          <a:avLst/>
        </a:prstGeom>
        <a:solidFill>
          <a:schemeClr val="accent2">
            <a:hueOff val="4832709"/>
            <a:satOff val="-13870"/>
            <a:lumOff val="-22207"/>
            <a:alphaOff val="0"/>
          </a:schemeClr>
        </a:solidFill>
        <a:ln w="19050" cap="flat" cmpd="sng" algn="ctr">
          <a:solidFill>
            <a:schemeClr val="accent2">
              <a:hueOff val="4832709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4B7C9-D8E2-0E44-B032-9940B0FCF09E}">
      <dsp:nvSpPr>
        <dsp:cNvPr id="0" name=""/>
        <dsp:cNvSpPr/>
      </dsp:nvSpPr>
      <dsp:spPr>
        <a:xfrm>
          <a:off x="0" y="3471840"/>
          <a:ext cx="6949440" cy="1157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The main use for loans has been for seasonal fertilizer needs</a:t>
          </a:r>
        </a:p>
      </dsp:txBody>
      <dsp:txXfrm>
        <a:off x="0" y="3471840"/>
        <a:ext cx="6949440" cy="1157044"/>
      </dsp:txXfrm>
    </dsp:sp>
    <dsp:sp modelId="{F364FF18-7C8C-C44E-A227-CA9266A7528E}">
      <dsp:nvSpPr>
        <dsp:cNvPr id="0" name=""/>
        <dsp:cNvSpPr/>
      </dsp:nvSpPr>
      <dsp:spPr>
        <a:xfrm>
          <a:off x="0" y="4628885"/>
          <a:ext cx="6949440" cy="0"/>
        </a:xfrm>
        <a:prstGeom prst="lin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7A2D2-9862-954A-9470-18C9A15B28FA}">
      <dsp:nvSpPr>
        <dsp:cNvPr id="0" name=""/>
        <dsp:cNvSpPr/>
      </dsp:nvSpPr>
      <dsp:spPr>
        <a:xfrm>
          <a:off x="0" y="4628885"/>
          <a:ext cx="6949440" cy="1157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Some have started businesses, village markets, motorcycle repair shops, small farming (pigs, hens, cabbage)</a:t>
          </a:r>
        </a:p>
      </dsp:txBody>
      <dsp:txXfrm>
        <a:off x="0" y="4628885"/>
        <a:ext cx="6949440" cy="1157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14B5D-66F7-E449-96BA-565331E2A691}">
      <dsp:nvSpPr>
        <dsp:cNvPr id="0" name=""/>
        <dsp:cNvSpPr/>
      </dsp:nvSpPr>
      <dsp:spPr>
        <a:xfrm>
          <a:off x="2227083" y="588617"/>
          <a:ext cx="4543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59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42139" y="631912"/>
        <a:ext cx="24247" cy="4849"/>
      </dsp:txXfrm>
    </dsp:sp>
    <dsp:sp modelId="{19709DA0-7D39-C943-B0EA-14B539C4EA12}">
      <dsp:nvSpPr>
        <dsp:cNvPr id="0" name=""/>
        <dsp:cNvSpPr/>
      </dsp:nvSpPr>
      <dsp:spPr>
        <a:xfrm>
          <a:off x="120365" y="1781"/>
          <a:ext cx="2108517" cy="12651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19" tIns="108452" rIns="103319" bIns="10845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Villagers will own a share of a well managed VSLA within their village. </a:t>
          </a:r>
          <a:endParaRPr lang="en-US" sz="1700" kern="1200"/>
        </a:p>
      </dsp:txBody>
      <dsp:txXfrm>
        <a:off x="120365" y="1781"/>
        <a:ext cx="2108517" cy="1265110"/>
      </dsp:txXfrm>
    </dsp:sp>
    <dsp:sp modelId="{820178E9-1C3E-714B-94DA-CB3621F0C8DD}">
      <dsp:nvSpPr>
        <dsp:cNvPr id="0" name=""/>
        <dsp:cNvSpPr/>
      </dsp:nvSpPr>
      <dsp:spPr>
        <a:xfrm>
          <a:off x="4820560" y="588617"/>
          <a:ext cx="4543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59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35615" y="631912"/>
        <a:ext cx="24247" cy="4849"/>
      </dsp:txXfrm>
    </dsp:sp>
    <dsp:sp modelId="{FFD3CF08-1A7F-0544-90A1-822232EF7F84}">
      <dsp:nvSpPr>
        <dsp:cNvPr id="0" name=""/>
        <dsp:cNvSpPr/>
      </dsp:nvSpPr>
      <dsp:spPr>
        <a:xfrm>
          <a:off x="2713842" y="1781"/>
          <a:ext cx="2108517" cy="12651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19" tIns="108452" rIns="103319" bIns="10845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Have a funding source to start businesses.</a:t>
          </a:r>
          <a:endParaRPr lang="en-US" sz="1700" kern="1200"/>
        </a:p>
      </dsp:txBody>
      <dsp:txXfrm>
        <a:off x="2713842" y="1781"/>
        <a:ext cx="2108517" cy="1265110"/>
      </dsp:txXfrm>
    </dsp:sp>
    <dsp:sp modelId="{296F5846-7448-A641-AF85-CB59E4005AA0}">
      <dsp:nvSpPr>
        <dsp:cNvPr id="0" name=""/>
        <dsp:cNvSpPr/>
      </dsp:nvSpPr>
      <dsp:spPr>
        <a:xfrm>
          <a:off x="1174624" y="1265092"/>
          <a:ext cx="5186953" cy="454359"/>
        </a:xfrm>
        <a:custGeom>
          <a:avLst/>
          <a:gdLst/>
          <a:ahLst/>
          <a:cxnLst/>
          <a:rect l="0" t="0" r="0" b="0"/>
          <a:pathLst>
            <a:path>
              <a:moveTo>
                <a:pt x="5186953" y="0"/>
              </a:moveTo>
              <a:lnTo>
                <a:pt x="5186953" y="244279"/>
              </a:lnTo>
              <a:lnTo>
                <a:pt x="0" y="244279"/>
              </a:lnTo>
              <a:lnTo>
                <a:pt x="0" y="454359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37862" y="1489847"/>
        <a:ext cx="260478" cy="4849"/>
      </dsp:txXfrm>
    </dsp:sp>
    <dsp:sp modelId="{A77E2B03-49D8-124E-9430-70668C962E67}">
      <dsp:nvSpPr>
        <dsp:cNvPr id="0" name=""/>
        <dsp:cNvSpPr/>
      </dsp:nvSpPr>
      <dsp:spPr>
        <a:xfrm>
          <a:off x="5307319" y="1781"/>
          <a:ext cx="2108517" cy="12651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19" tIns="108452" rIns="103319" bIns="10845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Villagers with the skills to start trade-based businesses.</a:t>
          </a:r>
          <a:endParaRPr lang="en-US" sz="1700" kern="1200"/>
        </a:p>
      </dsp:txBody>
      <dsp:txXfrm>
        <a:off x="5307319" y="1781"/>
        <a:ext cx="2108517" cy="1265110"/>
      </dsp:txXfrm>
    </dsp:sp>
    <dsp:sp modelId="{A1409973-0F2D-2546-939D-E9702BB05552}">
      <dsp:nvSpPr>
        <dsp:cNvPr id="0" name=""/>
        <dsp:cNvSpPr/>
      </dsp:nvSpPr>
      <dsp:spPr>
        <a:xfrm>
          <a:off x="2227083" y="2338687"/>
          <a:ext cx="4543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59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42139" y="2381982"/>
        <a:ext cx="24247" cy="4849"/>
      </dsp:txXfrm>
    </dsp:sp>
    <dsp:sp modelId="{D87EF152-67A7-CA43-889A-74B4A874CEAE}">
      <dsp:nvSpPr>
        <dsp:cNvPr id="0" name=""/>
        <dsp:cNvSpPr/>
      </dsp:nvSpPr>
      <dsp:spPr>
        <a:xfrm>
          <a:off x="120365" y="1751851"/>
          <a:ext cx="2108517" cy="12651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19" tIns="108452" rIns="103319" bIns="10845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Adding skills within the village that meet village needs.</a:t>
          </a:r>
          <a:endParaRPr lang="en-US" sz="1700" kern="1200"/>
        </a:p>
      </dsp:txBody>
      <dsp:txXfrm>
        <a:off x="120365" y="1751851"/>
        <a:ext cx="2108517" cy="1265110"/>
      </dsp:txXfrm>
    </dsp:sp>
    <dsp:sp modelId="{B820BCA2-3A6E-614C-8D55-EE0CF860A242}">
      <dsp:nvSpPr>
        <dsp:cNvPr id="0" name=""/>
        <dsp:cNvSpPr/>
      </dsp:nvSpPr>
      <dsp:spPr>
        <a:xfrm>
          <a:off x="4820560" y="2338687"/>
          <a:ext cx="4543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59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35615" y="2381982"/>
        <a:ext cx="24247" cy="4849"/>
      </dsp:txXfrm>
    </dsp:sp>
    <dsp:sp modelId="{60B0A8BB-6FF9-F54B-BF08-64E0092B1951}">
      <dsp:nvSpPr>
        <dsp:cNvPr id="0" name=""/>
        <dsp:cNvSpPr/>
      </dsp:nvSpPr>
      <dsp:spPr>
        <a:xfrm>
          <a:off x="2713842" y="1751851"/>
          <a:ext cx="2108517" cy="12651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19" tIns="108452" rIns="103319" bIns="10845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Many will partner up on business tooling, El Narajal baking consortium.</a:t>
          </a:r>
          <a:endParaRPr lang="en-US" sz="1700" kern="1200"/>
        </a:p>
      </dsp:txBody>
      <dsp:txXfrm>
        <a:off x="2713842" y="1751851"/>
        <a:ext cx="2108517" cy="1265110"/>
      </dsp:txXfrm>
    </dsp:sp>
    <dsp:sp modelId="{69AFC87E-4E0E-C44B-BF66-C1C27A63AE8E}">
      <dsp:nvSpPr>
        <dsp:cNvPr id="0" name=""/>
        <dsp:cNvSpPr/>
      </dsp:nvSpPr>
      <dsp:spPr>
        <a:xfrm>
          <a:off x="1174624" y="3015162"/>
          <a:ext cx="5186953" cy="454359"/>
        </a:xfrm>
        <a:custGeom>
          <a:avLst/>
          <a:gdLst/>
          <a:ahLst/>
          <a:cxnLst/>
          <a:rect l="0" t="0" r="0" b="0"/>
          <a:pathLst>
            <a:path>
              <a:moveTo>
                <a:pt x="5186953" y="0"/>
              </a:moveTo>
              <a:lnTo>
                <a:pt x="5186953" y="244279"/>
              </a:lnTo>
              <a:lnTo>
                <a:pt x="0" y="244279"/>
              </a:lnTo>
              <a:lnTo>
                <a:pt x="0" y="454359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37862" y="3239917"/>
        <a:ext cx="260478" cy="4849"/>
      </dsp:txXfrm>
    </dsp:sp>
    <dsp:sp modelId="{C60F7CB4-B6FF-574B-BB4F-A5A87D87DC26}">
      <dsp:nvSpPr>
        <dsp:cNvPr id="0" name=""/>
        <dsp:cNvSpPr/>
      </dsp:nvSpPr>
      <dsp:spPr>
        <a:xfrm>
          <a:off x="5307319" y="1751851"/>
          <a:ext cx="2108517" cy="12651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19" tIns="108452" rIns="103319" bIns="10845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Creating additional income sources.</a:t>
          </a:r>
          <a:endParaRPr lang="en-US" sz="1700" kern="1200"/>
        </a:p>
      </dsp:txBody>
      <dsp:txXfrm>
        <a:off x="5307319" y="1751851"/>
        <a:ext cx="2108517" cy="1265110"/>
      </dsp:txXfrm>
    </dsp:sp>
    <dsp:sp modelId="{C1301EC2-A952-3349-BB67-22236FBFE491}">
      <dsp:nvSpPr>
        <dsp:cNvPr id="0" name=""/>
        <dsp:cNvSpPr/>
      </dsp:nvSpPr>
      <dsp:spPr>
        <a:xfrm>
          <a:off x="2227083" y="4088756"/>
          <a:ext cx="4543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59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42139" y="4132051"/>
        <a:ext cx="24247" cy="4849"/>
      </dsp:txXfrm>
    </dsp:sp>
    <dsp:sp modelId="{A5650321-6D1F-694B-BC87-3F8F89F74053}">
      <dsp:nvSpPr>
        <dsp:cNvPr id="0" name=""/>
        <dsp:cNvSpPr/>
      </dsp:nvSpPr>
      <dsp:spPr>
        <a:xfrm>
          <a:off x="120365" y="3501921"/>
          <a:ext cx="2108517" cy="12651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19" tIns="108452" rIns="103319" bIns="10845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Diversifying the economy from seasonal to year around.</a:t>
          </a:r>
          <a:endParaRPr lang="en-US" sz="1700" kern="1200"/>
        </a:p>
      </dsp:txBody>
      <dsp:txXfrm>
        <a:off x="120365" y="3501921"/>
        <a:ext cx="2108517" cy="1265110"/>
      </dsp:txXfrm>
    </dsp:sp>
    <dsp:sp modelId="{22890345-5F5C-C04D-BFB0-4F7CF1068940}">
      <dsp:nvSpPr>
        <dsp:cNvPr id="0" name=""/>
        <dsp:cNvSpPr/>
      </dsp:nvSpPr>
      <dsp:spPr>
        <a:xfrm>
          <a:off x="4820560" y="4088756"/>
          <a:ext cx="4543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59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35615" y="4132051"/>
        <a:ext cx="24247" cy="4849"/>
      </dsp:txXfrm>
    </dsp:sp>
    <dsp:sp modelId="{D7DDCB39-0004-6340-AE8C-8EC95C4534C9}">
      <dsp:nvSpPr>
        <dsp:cNvPr id="0" name=""/>
        <dsp:cNvSpPr/>
      </dsp:nvSpPr>
      <dsp:spPr>
        <a:xfrm>
          <a:off x="2713842" y="3501921"/>
          <a:ext cx="2108517" cy="12651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19" tIns="108452" rIns="103319" bIns="10845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Reversing the capital outflow from the village of coffee income.</a:t>
          </a:r>
          <a:endParaRPr lang="en-US" sz="1700" kern="1200"/>
        </a:p>
      </dsp:txBody>
      <dsp:txXfrm>
        <a:off x="2713842" y="3501921"/>
        <a:ext cx="2108517" cy="1265110"/>
      </dsp:txXfrm>
    </dsp:sp>
    <dsp:sp modelId="{CD1A11B3-9604-7C4C-B8FA-180C0D751787}">
      <dsp:nvSpPr>
        <dsp:cNvPr id="0" name=""/>
        <dsp:cNvSpPr/>
      </dsp:nvSpPr>
      <dsp:spPr>
        <a:xfrm>
          <a:off x="5307319" y="3501921"/>
          <a:ext cx="2108517" cy="12651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19" tIns="108452" rIns="103319" bIns="10845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Creates ‘Hope’ and ‘Vision’.</a:t>
          </a:r>
          <a:endParaRPr lang="en-US" sz="1700" kern="1200"/>
        </a:p>
      </dsp:txBody>
      <dsp:txXfrm>
        <a:off x="5307319" y="3501921"/>
        <a:ext cx="2108517" cy="1265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EB742-D385-C4F4-3BC3-8E1C61770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DDAAD-1261-1892-3503-22CD17B94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CDB19-47CC-8169-2E53-A9B8A273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43A29-8756-08EA-4F5C-852348652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60295-6F36-1BDE-48C3-B678677A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68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26C2D-2F02-22E2-BCA5-7182DC61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C3EE2-8952-BA75-A6A2-4F88B2788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84F25-5F59-A4ED-6892-87379A865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3E8DE-6C6F-9662-2602-70B5464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14FC3-881A-E55B-48B8-41EA077B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9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E8CF9E-E637-4609-2E2D-26120398C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F06BA5-31CE-2B8C-123B-065E7DBF2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825AB-5487-685E-7697-8EA329D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DBFF-F5DA-6CBE-51AD-58FC08462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C75BC-0000-D47F-48F0-3E7A33A7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0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0A6CF-E100-B6B6-09E5-11F44A42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6F9DF-12D9-090D-621F-7FF8A4797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13F7-DB21-1B45-4504-5B378B000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230E7-E4EE-E282-EFE2-E17F7EE7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87027-056C-7471-6349-CD33FDDD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3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E0B76-7609-A6F3-049F-C0929F54E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D3BCC-7089-1629-5A9A-F355D43B2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D1AC7-9C3B-AC6B-0F6A-C29FC3059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48AE3-527B-2B13-4BF4-D5CC8DF4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6BA97-FDD3-30C3-553D-BE5768531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2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0C18D-234E-9216-78F2-718731AB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391F8-9E42-D0C7-BD26-A6BAA3387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8BDDF-DEF4-92B1-7D49-52A3BD0D0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D166D-341C-A9E3-336D-197B6E94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62779-7DE6-3810-8EF5-CF3F4102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70D12-70CF-7ECC-A35D-B0A5918B3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894A-6248-A72E-C78E-10E6EFD9A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33CBA-25D0-4413-8ED4-024D74B15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BEA13-9C91-B087-076B-EC3D71E02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5E75-BDA0-5EAB-DAE6-E9A22E00E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12A79A-288B-567F-9182-537D2D21F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F330B9-8BBA-5CD2-81D9-50A36643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441E4-AF3F-2B2F-EDBB-BA2188682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13F6B0-4ACD-39B3-646A-0C497F93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29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6B97-E9BE-9469-1CE1-AA32134B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8BA5E-E1C0-C212-F597-8E4A48744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A18CB9-5CBD-5547-4413-2354F4E2A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9FA3B-CB46-AC22-6E1F-B920ACC0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5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4783C7-BA47-6CD5-5407-20765761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A35AFE-01C2-90C7-941C-F2AB4F94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74E22-D794-0ACE-8028-F83102C5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06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F9298-B864-0D41-65B2-D13EBD4F8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7A025-C27E-17C2-9AC6-9506B29A5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7357E-0D9F-D913-3B53-67D7EAF22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A68F0-A7CB-1291-F24A-472D28789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7E26A-B6E6-381A-C4F3-D06975478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7C5C2-2B8E-5F2D-0567-1239BE46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8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15C3-4793-F08E-A5A5-D5EB5793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C955A-1C5C-2F09-B33B-C30E0739F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D945A-A5B3-59AD-E483-E4C54AE96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8997D-B9B8-AF29-D692-DF5C47A70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647F0-CA84-0B6A-2458-3EEB2F8BD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A8F46-AD61-1AFF-1D34-013CC419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4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2B2DB5-2F01-870B-01E1-CF6BCC392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B8521-DB08-8815-B67C-2C9C21C92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AC4DF-F426-4037-5E26-D5F1167B8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A547F7-C229-E941-94B4-51EDA684E3B2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E5E7-38D0-642F-B9E7-E1A3149BE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4FFCD-52F3-ABF4-64D6-D91A41EE1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2EAE4D-37EC-9149-87E6-74574E17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9D9071-6441-64E6-55E5-95E80A46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76" b="3597"/>
          <a:stretch>
            <a:fillRect/>
          </a:stretch>
        </p:blipFill>
        <p:spPr>
          <a:xfrm>
            <a:off x="1" y="-8371"/>
            <a:ext cx="4038603" cy="4470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7D8C77-4782-67FC-AAAF-505FAF615F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749"/>
          <a:stretch>
            <a:fillRect/>
          </a:stretch>
        </p:blipFill>
        <p:spPr>
          <a:xfrm rot="5400000">
            <a:off x="3841542" y="188686"/>
            <a:ext cx="4470815" cy="407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63B454-5E79-B07C-94AA-BCBFCE1D0D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749"/>
          <a:stretch>
            <a:fillRect/>
          </a:stretch>
        </p:blipFill>
        <p:spPr>
          <a:xfrm>
            <a:off x="8115292" y="-8371"/>
            <a:ext cx="4076700" cy="44708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32CC3B-51BD-4247-90B0-17E297F81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205AFEB-6768-4A82-A0F0-8F9CDD993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5D4EB-BC82-0818-EEC7-03803F625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8" y="4905954"/>
            <a:ext cx="9448802" cy="864318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</a:rPr>
              <a:t> Rotary IPA continued: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Rapid Development 4 and Trade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95A28-7AF2-9A87-F4C8-DB3368DBC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596" y="5777349"/>
            <a:ext cx="9448803" cy="422275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A new program focused on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327802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men in a room&#10;&#10;AI-generated content may be incorrect.">
            <a:extLst>
              <a:ext uri="{FF2B5EF4-FFF2-40B4-BE49-F238E27FC236}">
                <a16:creationId xmlns:a16="http://schemas.microsoft.com/office/drawing/2014/main" id="{1D3F9F7B-464B-2C4A-F752-70384274C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1044" b="395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C5FCA-D4CF-A116-4874-2D414478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Fully Equipped Kitchen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054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room with wood pieces&#10;&#10;AI-generated content may be incorrect.">
            <a:extLst>
              <a:ext uri="{FF2B5EF4-FFF2-40B4-BE49-F238E27FC236}">
                <a16:creationId xmlns:a16="http://schemas.microsoft.com/office/drawing/2014/main" id="{392CAAEF-414C-7A15-48B5-0DCF28D25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3F4A0-D4EB-1C58-DA71-CF9F8CB8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Wood Shop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394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466FCC-26A6-AD0C-513D-472AAABEC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1A7D2-2ED7-7CB3-F22B-CA1A9327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50" y="1252728"/>
            <a:ext cx="2905613" cy="47688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Anticipated result of RD4: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41124E-F1DF-A2A1-583A-C249AA9A00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0132532"/>
              </p:ext>
            </p:extLst>
          </p:nvPr>
        </p:nvGraphicFramePr>
        <p:xfrm>
          <a:off x="4021483" y="1252728"/>
          <a:ext cx="7536203" cy="4768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131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D79C44-92A9-4527-BCA5-7FDEA4687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8294D-26E6-3568-4652-35C897B3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00" y="540167"/>
            <a:ext cx="5370576" cy="2135867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Opening day of the new Trade School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375B09-0796-7B24-6B73-918A1CA64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00" y="2880452"/>
            <a:ext cx="5370576" cy="3095445"/>
          </a:xfrm>
        </p:spPr>
        <p:txBody>
          <a:bodyPr anchor="t">
            <a:normAutofit/>
          </a:bodyPr>
          <a:lstStyle/>
          <a:p>
            <a:endParaRPr lang="en-US" sz="2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95061B-ADFC-4592-8BB1-0D542F6F6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406638" y="6117999"/>
            <a:ext cx="3953629" cy="740001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4c05414d-e8fe-4f04-abc7-1f90c4185640">
            <a:hlinkClick r:id="" action="ppaction://media"/>
            <a:extLst>
              <a:ext uri="{FF2B5EF4-FFF2-40B4-BE49-F238E27FC236}">
                <a16:creationId xmlns:a16="http://schemas.microsoft.com/office/drawing/2014/main" id="{F3F23A98-CCBB-3ECF-0AEC-3C53776CB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0093" y="-7514"/>
            <a:ext cx="3490174" cy="615008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DA5A3F-8FE7-4CFF-825C-35E2A90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74E28-063E-BD9A-DFC1-475D8562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</a:rPr>
              <a:t>Thank you, Anacortes Rotary Club,</a:t>
            </a:r>
            <a:br>
              <a:rPr lang="en-US" sz="2000" b="1">
                <a:solidFill>
                  <a:srgbClr val="FFFFFF"/>
                </a:solidFill>
              </a:rPr>
            </a:br>
            <a:r>
              <a:rPr lang="en-US" sz="2000" b="1">
                <a:solidFill>
                  <a:srgbClr val="FFFFFF"/>
                </a:solidFill>
              </a:rPr>
              <a:t> for being the first to step up financially, toward making this Trade School happen!</a:t>
            </a:r>
          </a:p>
        </p:txBody>
      </p:sp>
      <p:pic>
        <p:nvPicPr>
          <p:cNvPr id="6" name="Picture 5" descr="A group of people riding a horse in a parade&#10;&#10;AI-generated content may be incorrect.">
            <a:extLst>
              <a:ext uri="{FF2B5EF4-FFF2-40B4-BE49-F238E27FC236}">
                <a16:creationId xmlns:a16="http://schemas.microsoft.com/office/drawing/2014/main" id="{E9C957C7-5F3C-5791-1B0B-CF5F9123B3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17" b="5183"/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6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45F03-A5B9-24FA-F2AD-2611FEFA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5862396" cy="152704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Background RD 1-3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F901B-7FC1-2E17-BA0E-70EE560D4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5862396" cy="4096512"/>
          </a:xfrm>
        </p:spPr>
        <p:txBody>
          <a:bodyPr>
            <a:normAutofit/>
          </a:bodyPr>
          <a:lstStyle/>
          <a:p>
            <a:r>
              <a:rPr lang="en-US" sz="1800" b="1" dirty="0"/>
              <a:t>RD- Rapid Development</a:t>
            </a:r>
          </a:p>
          <a:p>
            <a:r>
              <a:rPr lang="en-US" sz="1800" b="1" dirty="0"/>
              <a:t>Based on a Swiss program designed to address all the causes of poverty at one time</a:t>
            </a:r>
            <a:br>
              <a:rPr lang="en-US" sz="1800" b="1" dirty="0"/>
            </a:br>
            <a:r>
              <a:rPr lang="en-US" sz="1800" b="1" dirty="0"/>
              <a:t>- education (youth and adult)</a:t>
            </a:r>
            <a:br>
              <a:rPr lang="en-US" sz="1800" b="1" dirty="0"/>
            </a:br>
            <a:r>
              <a:rPr lang="en-US" sz="1800" b="1" dirty="0"/>
              <a:t>- economic development</a:t>
            </a:r>
            <a:br>
              <a:rPr lang="en-US" sz="1800" b="1" dirty="0"/>
            </a:br>
            <a:r>
              <a:rPr lang="en-US" sz="1800" b="1" dirty="0"/>
              <a:t>- health care</a:t>
            </a:r>
            <a:br>
              <a:rPr lang="en-US" sz="1800" b="1" dirty="0"/>
            </a:br>
            <a:r>
              <a:rPr lang="en-US" sz="1800" b="1" dirty="0"/>
              <a:t>- infrastructure/shelter</a:t>
            </a:r>
            <a:br>
              <a:rPr lang="en-US" sz="1800" b="1" dirty="0"/>
            </a:br>
            <a:r>
              <a:rPr lang="en-US" sz="1800" b="1" dirty="0"/>
              <a:t>- sanitation</a:t>
            </a:r>
          </a:p>
          <a:p>
            <a:r>
              <a:rPr lang="en-US" sz="1800" b="1" dirty="0"/>
              <a:t>In 2020 Rotary-IPA applied and received a Rotary Global Grant which enabled the project to be done in three phases. </a:t>
            </a:r>
          </a:p>
          <a:p>
            <a:r>
              <a:rPr lang="en-US" sz="1800" b="1" dirty="0"/>
              <a:t>A total of 12 villages were included </a:t>
            </a:r>
          </a:p>
          <a:p>
            <a:pPr marL="0" indent="0">
              <a:buNone/>
            </a:pPr>
            <a:r>
              <a:rPr lang="en-US" sz="1800" dirty="0"/>
              <a:t>                          </a:t>
            </a:r>
            <a:br>
              <a:rPr lang="en-US" sz="1800" dirty="0"/>
            </a:br>
            <a:r>
              <a:rPr lang="en-US" sz="1800" dirty="0"/>
              <a:t> </a:t>
            </a:r>
          </a:p>
        </p:txBody>
      </p:sp>
      <p:pic>
        <p:nvPicPr>
          <p:cNvPr id="6" name="Picture 5" descr="A yellow and blue gear with text&#10;&#10;AI-generated content may be incorrect.">
            <a:extLst>
              <a:ext uri="{FF2B5EF4-FFF2-40B4-BE49-F238E27FC236}">
                <a16:creationId xmlns:a16="http://schemas.microsoft.com/office/drawing/2014/main" id="{A5CB645A-E8FB-70B0-ADB0-25F74432E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95" y="1108293"/>
            <a:ext cx="4681506" cy="46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1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67684-7547-29E7-D562-80E48C4B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603504"/>
            <a:ext cx="5916169" cy="152704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New program economic focus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EC131-3BE7-F1C8-10C1-96328CA2B6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80" r="24620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5ECFA-04E2-E612-27A9-E8DA369C5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3" y="2214282"/>
            <a:ext cx="5916169" cy="4095078"/>
          </a:xfrm>
        </p:spPr>
        <p:txBody>
          <a:bodyPr>
            <a:normAutofit/>
          </a:bodyPr>
          <a:lstStyle/>
          <a:p>
            <a:r>
              <a:rPr lang="en-US" sz="2000" b="1" dirty="0"/>
              <a:t>In 2024 at the end of RD 1-3 we surveyed they villages and all the programs has shown good progress, the most effective program by far were the VSLA’s.</a:t>
            </a:r>
          </a:p>
          <a:p>
            <a:r>
              <a:rPr lang="en-US" sz="2000" b="1" dirty="0"/>
              <a:t>VSLA’s are a Village Saving and Loan.</a:t>
            </a:r>
          </a:p>
          <a:p>
            <a:r>
              <a:rPr lang="en-US" sz="2000" b="1" dirty="0"/>
              <a:t>Villagers commit to putting a portion of their coffee harvest pay into the account and adding to it  monthly. They are learning how to save.</a:t>
            </a:r>
          </a:p>
          <a:p>
            <a:r>
              <a:rPr lang="en-US" sz="2000" b="1" dirty="0"/>
              <a:t>Once a village learns how to work together and start a VSLA they are able to accomplish many of the other components of RD on their own.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2929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1922D2-D397-9EA4-A66D-55B0884D1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B5FD8-B1ED-FA84-FDBD-C42A227D0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9"/>
            <a:ext cx="3494314" cy="578663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VSLA’s </a:t>
            </a:r>
            <a:r>
              <a:rPr lang="en-US" sz="2000" dirty="0">
                <a:solidFill>
                  <a:schemeClr val="accent2"/>
                </a:solidFill>
              </a:rPr>
              <a:t>continued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3AB3AA-05CF-4F48-D151-A779649BF7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009715"/>
              </p:ext>
            </p:extLst>
          </p:nvPr>
        </p:nvGraphicFramePr>
        <p:xfrm>
          <a:off x="4608246" y="548640"/>
          <a:ext cx="6949440" cy="5786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385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5BBB4-CD6B-36DC-9CB8-F2DBC81C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0"/>
            <a:ext cx="5423406" cy="136473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This year we identified and visited 18 villages in the hope of adding 8 villages to the new program.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D13EE-3A7D-A294-5676-E424A0BB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028" y="1364732"/>
            <a:ext cx="5423405" cy="4812231"/>
          </a:xfrm>
        </p:spPr>
        <p:txBody>
          <a:bodyPr>
            <a:noAutofit/>
          </a:bodyPr>
          <a:lstStyle/>
          <a:p>
            <a:r>
              <a:rPr lang="en-US" sz="2000" b="1" dirty="0"/>
              <a:t>The first thing that struck us was how far we have come</a:t>
            </a:r>
          </a:p>
          <a:p>
            <a:r>
              <a:rPr lang="en-US" sz="2000" b="1" dirty="0"/>
              <a:t>Many of the villages we visited had received help from NGO’s with poorly run projects. </a:t>
            </a:r>
            <a:br>
              <a:rPr lang="en-US" sz="2000" b="1" dirty="0"/>
            </a:br>
            <a:r>
              <a:rPr lang="en-US" sz="2000" b="1" dirty="0"/>
              <a:t>Many projects never completed, promises made and not kept.</a:t>
            </a:r>
          </a:p>
          <a:p>
            <a:r>
              <a:rPr lang="en-US" sz="2000" b="1" dirty="0"/>
              <a:t>As a result they often showed a complete lack of trust toward us, and each other.</a:t>
            </a:r>
          </a:p>
          <a:p>
            <a:r>
              <a:rPr lang="en-US" sz="2000" b="1" dirty="0"/>
              <a:t>Often there is no hope, just daily existence. (the definition of real poverty!)</a:t>
            </a:r>
          </a:p>
          <a:p>
            <a:r>
              <a:rPr lang="en-US" sz="2000" b="1" dirty="0"/>
              <a:t>A manifestation of this is:</a:t>
            </a:r>
            <a:br>
              <a:rPr lang="en-US" sz="2000" b="1" dirty="0"/>
            </a:br>
            <a:r>
              <a:rPr lang="en-US" sz="2000" b="1" dirty="0"/>
              <a:t>- A lack of any HOPE OR VISION for a changed future. (NGO story)</a:t>
            </a:r>
            <a:br>
              <a:rPr lang="en-US" sz="2000" b="1" dirty="0"/>
            </a:br>
            <a:r>
              <a:rPr lang="en-US" sz="2000" b="1" dirty="0"/>
              <a:t>-A lack of interest or ability to organize.</a:t>
            </a:r>
          </a:p>
          <a:p>
            <a:r>
              <a:rPr lang="en-US" sz="2000" b="1" dirty="0"/>
              <a:t>All areas we overcome in our training</a:t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4702AEE3-6898-2DB1-6F33-34970A33E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71" r="14418" b="3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children standing in front of a green wall&#10;&#10;AI-generated content may be incorrect.">
            <a:extLst>
              <a:ext uri="{FF2B5EF4-FFF2-40B4-BE49-F238E27FC236}">
                <a16:creationId xmlns:a16="http://schemas.microsoft.com/office/drawing/2014/main" id="{F68EAC27-8FD4-5016-C7D3-86601306D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245" b="-4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2667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ECB03-1B53-807C-F32B-169D8133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5862396" cy="1527048"/>
          </a:xfrm>
        </p:spPr>
        <p:txBody>
          <a:bodyPr anchor="b">
            <a:normAutofit/>
          </a:bodyPr>
          <a:lstStyle/>
          <a:p>
            <a:r>
              <a:rPr lang="en-US" sz="4100" b="1">
                <a:solidFill>
                  <a:schemeClr val="accent2"/>
                </a:solidFill>
              </a:rPr>
              <a:t>RD4- more focused on Economic Development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4E593A-B31E-FF14-7ED4-CFC9E32F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5862396" cy="4096512"/>
          </a:xfrm>
        </p:spPr>
        <p:txBody>
          <a:bodyPr>
            <a:normAutofit/>
          </a:bodyPr>
          <a:lstStyle/>
          <a:p>
            <a:r>
              <a:rPr lang="en-US" sz="1800" b="1" dirty="0"/>
              <a:t>Due to a shift away from GG to local funding a smaller budget.</a:t>
            </a:r>
          </a:p>
          <a:p>
            <a:r>
              <a:rPr lang="en-US" sz="1800" b="1" dirty="0"/>
              <a:t>Focus is on two areas:</a:t>
            </a:r>
            <a:br>
              <a:rPr lang="en-US" sz="1800" b="1" dirty="0"/>
            </a:br>
            <a:r>
              <a:rPr lang="en-US" sz="1800" b="1" dirty="0"/>
              <a:t>1. VSLAS</a:t>
            </a:r>
            <a:br>
              <a:rPr lang="en-US" sz="1800" b="1" dirty="0"/>
            </a:br>
            <a:r>
              <a:rPr lang="en-US" sz="1800" b="1" dirty="0"/>
              <a:t>2. Introducing Trades</a:t>
            </a:r>
          </a:p>
          <a:p>
            <a:r>
              <a:rPr lang="en-US" sz="1800" b="1" dirty="0"/>
              <a:t>This fits well with the villager’s education level, adults third grade, most young people 6</a:t>
            </a:r>
            <a:r>
              <a:rPr lang="en-US" sz="1800" b="1" baseline="30000" dirty="0"/>
              <a:t>th</a:t>
            </a:r>
            <a:r>
              <a:rPr lang="en-US" sz="1800" b="1" dirty="0"/>
              <a:t>. </a:t>
            </a:r>
          </a:p>
          <a:p>
            <a:r>
              <a:rPr lang="en-US" sz="1800" b="1" dirty="0"/>
              <a:t>It also fits well with the available resources and economic opportunities. </a:t>
            </a:r>
          </a:p>
          <a:p>
            <a:endParaRPr lang="en-US" sz="1800" dirty="0"/>
          </a:p>
        </p:txBody>
      </p:sp>
      <p:pic>
        <p:nvPicPr>
          <p:cNvPr id="4" name="Picture 3" descr="A group of people sitting in a classroom&#10;&#10;AI-generated content may be incorrect.">
            <a:extLst>
              <a:ext uri="{FF2B5EF4-FFF2-40B4-BE49-F238E27FC236}">
                <a16:creationId xmlns:a16="http://schemas.microsoft.com/office/drawing/2014/main" id="{392B81CC-2B79-4A75-CFCE-074E24644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130" y="433384"/>
            <a:ext cx="3386035" cy="60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0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4D2207-AA67-DAD1-D42E-7A07328C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E5081-CA55-9E54-80BC-64EA2B3C8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14" y="337930"/>
            <a:ext cx="3653534" cy="150508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Trade School Component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1390B-D106-612F-C5B3-227FC8DC0F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96" t="29567" r="30880" b="14977"/>
          <a:stretch/>
        </p:blipFill>
        <p:spPr>
          <a:xfrm>
            <a:off x="272940" y="2226365"/>
            <a:ext cx="4367688" cy="343894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620D1A-8864-2E93-6282-96AAC449E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849" y="548637"/>
            <a:ext cx="6561437" cy="5760723"/>
          </a:xfrm>
        </p:spPr>
        <p:txBody>
          <a:bodyPr>
            <a:noAutofit/>
          </a:bodyPr>
          <a:lstStyle/>
          <a:p>
            <a:r>
              <a:rPr lang="en-US" sz="2400" b="1" dirty="0"/>
              <a:t>We found an excellent Trade School in Santa Rosa two hours away, who were interested in developing a campus in our region.</a:t>
            </a:r>
            <a:br>
              <a:rPr lang="en-US" sz="2400" b="1" dirty="0"/>
            </a:br>
            <a:endParaRPr lang="en-US" sz="2400" b="1" dirty="0"/>
          </a:p>
          <a:p>
            <a:r>
              <a:rPr lang="en-US" sz="2400" b="1" dirty="0"/>
              <a:t>Programs are affordable and one day a week (Saturdays) and take from 10-15 weeks to complete- Federally Certified.</a:t>
            </a:r>
            <a:br>
              <a:rPr lang="en-US" sz="2400" b="1" dirty="0"/>
            </a:br>
            <a:endParaRPr lang="en-US" sz="2400" b="1" dirty="0"/>
          </a:p>
          <a:p>
            <a:r>
              <a:rPr lang="en-US" sz="2400" b="1" dirty="0"/>
              <a:t> Last fall we did a test run of welding and electrical students and they all did very well.</a:t>
            </a:r>
            <a:br>
              <a:rPr lang="en-US" sz="2400" b="1" dirty="0"/>
            </a:br>
            <a:endParaRPr lang="en-US" sz="2400" b="1" dirty="0"/>
          </a:p>
          <a:p>
            <a:r>
              <a:rPr lang="en-US" sz="2400" b="1" dirty="0"/>
              <a:t>This trip was about finding a location in Copan region for a campus</a:t>
            </a:r>
            <a:br>
              <a:rPr lang="en-US" sz="2400" b="1" dirty="0"/>
            </a:br>
            <a:endParaRPr lang="en-US" sz="2400" b="1" dirty="0"/>
          </a:p>
          <a:p>
            <a:r>
              <a:rPr lang="en-US" sz="2400" b="1" dirty="0"/>
              <a:t>We located </a:t>
            </a:r>
            <a:r>
              <a:rPr lang="en-US" sz="2400" b="1" dirty="0" err="1"/>
              <a:t>Cashapa</a:t>
            </a:r>
            <a:r>
              <a:rPr lang="en-US" sz="2400" b="1" dirty="0"/>
              <a:t> H.S. in Santa Rita </a:t>
            </a:r>
          </a:p>
        </p:txBody>
      </p:sp>
    </p:spTree>
    <p:extLst>
      <p:ext uri="{BB962C8B-B14F-4D97-AF65-F5344CB8AC3E}">
        <p14:creationId xmlns:p14="http://schemas.microsoft.com/office/powerpoint/2010/main" val="2482303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07B083-EAC0-A5BB-C369-C9589EC7F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6D2E4-9D42-18BC-E0E3-3F131F02F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603504"/>
            <a:ext cx="10872216" cy="1527048"/>
          </a:xfrm>
        </p:spPr>
        <p:txBody>
          <a:bodyPr anchor="b">
            <a:normAutofit/>
          </a:bodyPr>
          <a:lstStyle/>
          <a:p>
            <a:r>
              <a:rPr lang="en-US" b="1"/>
              <a:t>A Perfect Location and Partnership!</a:t>
            </a:r>
          </a:p>
        </p:txBody>
      </p:sp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FA1E1261-4532-199D-4114-0708D7EB4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78" y="2441274"/>
            <a:ext cx="5090588" cy="38179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FA7BD-3FAF-3DA3-E509-2A220CE9B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41273"/>
            <a:ext cx="5385816" cy="3817942"/>
          </a:xfrm>
        </p:spPr>
        <p:txBody>
          <a:bodyPr anchor="t">
            <a:normAutofit/>
          </a:bodyPr>
          <a:lstStyle/>
          <a:p>
            <a:r>
              <a:rPr lang="en-US" sz="1800" b="1"/>
              <a:t>Four classrooms:</a:t>
            </a:r>
            <a:br>
              <a:rPr lang="en-US" sz="1800" b="1"/>
            </a:br>
            <a:r>
              <a:rPr lang="en-US" sz="1800" b="1"/>
              <a:t>Woodshop</a:t>
            </a:r>
            <a:br>
              <a:rPr lang="en-US" sz="1800" b="1"/>
            </a:br>
            <a:r>
              <a:rPr lang="en-US" sz="1800" b="1"/>
              <a:t>Sewing room</a:t>
            </a:r>
            <a:br>
              <a:rPr lang="en-US" sz="1800" b="1"/>
            </a:br>
            <a:r>
              <a:rPr lang="en-US" sz="1800" b="1"/>
              <a:t>Kitchen</a:t>
            </a:r>
            <a:br>
              <a:rPr lang="en-US" sz="1800" b="1"/>
            </a:br>
            <a:r>
              <a:rPr lang="en-US" sz="1800" b="1"/>
              <a:t>All purpose room with 3-phase electric</a:t>
            </a:r>
          </a:p>
          <a:p>
            <a:r>
              <a:rPr lang="en-US" sz="1800"/>
              <a:t> </a:t>
            </a:r>
            <a:r>
              <a:rPr lang="en-US" sz="1800" b="1"/>
              <a:t>A partnership between ETAOO Trade School and Cashapa H.S. created by Rotary IPA who also provided funding for startup and student scholarships.</a:t>
            </a:r>
          </a:p>
          <a:p>
            <a:r>
              <a:rPr lang="en-US" sz="1800" b="1"/>
              <a:t>We will be offering 15 different classes in three cycles of five classes</a:t>
            </a:r>
          </a:p>
          <a:p>
            <a:r>
              <a:rPr lang="en-US" sz="1800" b="1"/>
              <a:t>Ultimately educating 180 students per year   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49185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room with old sewing machines&#10;&#10;AI-generated content may be incorrect.">
            <a:extLst>
              <a:ext uri="{FF2B5EF4-FFF2-40B4-BE49-F238E27FC236}">
                <a16:creationId xmlns:a16="http://schemas.microsoft.com/office/drawing/2014/main" id="{9427EDAD-6D7B-EBFF-71E6-139F619F3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D94F0-9C44-DF93-A550-D44CAD94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Sewing Room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038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772</Words>
  <Application>Microsoft Macintosh PowerPoint</Application>
  <PresentationFormat>Widescreen</PresentationFormat>
  <Paragraphs>57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Helvetica Neue Medium</vt:lpstr>
      <vt:lpstr>Neue Haas Grotesk Text Pro</vt:lpstr>
      <vt:lpstr>Office Theme</vt:lpstr>
      <vt:lpstr> Rotary IPA continued: Rapid Development 4 and Trade School</vt:lpstr>
      <vt:lpstr>Background RD 1-3</vt:lpstr>
      <vt:lpstr>New program economic focus</vt:lpstr>
      <vt:lpstr>VSLA’s continued</vt:lpstr>
      <vt:lpstr>This year we identified and visited 18 villages in the hope of adding 8 villages to the new program.</vt:lpstr>
      <vt:lpstr>RD4- more focused on Economic Development</vt:lpstr>
      <vt:lpstr>Trade School Component</vt:lpstr>
      <vt:lpstr>A Perfect Location and Partnership!</vt:lpstr>
      <vt:lpstr>Sewing Room</vt:lpstr>
      <vt:lpstr>Fully Equipped Kitchen</vt:lpstr>
      <vt:lpstr>Wood Shop</vt:lpstr>
      <vt:lpstr>Anticipated result of RD4:</vt:lpstr>
      <vt:lpstr>Opening day of the new Trade School</vt:lpstr>
      <vt:lpstr>Thank you, Anacortes Rotary Club,  for being the first to step up financially, toward making this Trade School happen!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Lascelles</dc:creator>
  <cp:lastModifiedBy>Mark Lascelles</cp:lastModifiedBy>
  <cp:revision>17</cp:revision>
  <dcterms:created xsi:type="dcterms:W3CDTF">2025-04-17T16:12:33Z</dcterms:created>
  <dcterms:modified xsi:type="dcterms:W3CDTF">2025-07-07T18:10:28Z</dcterms:modified>
</cp:coreProperties>
</file>