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0"/>
  </p:notesMasterIdLst>
  <p:sldIdLst>
    <p:sldId id="256" r:id="rId5"/>
    <p:sldId id="769" r:id="rId6"/>
    <p:sldId id="770" r:id="rId7"/>
    <p:sldId id="796" r:id="rId8"/>
    <p:sldId id="753" r:id="rId9"/>
    <p:sldId id="754" r:id="rId10"/>
    <p:sldId id="755" r:id="rId11"/>
    <p:sldId id="549" r:id="rId12"/>
    <p:sldId id="758" r:id="rId13"/>
    <p:sldId id="795" r:id="rId14"/>
    <p:sldId id="761" r:id="rId15"/>
    <p:sldId id="784" r:id="rId16"/>
    <p:sldId id="760" r:id="rId17"/>
    <p:sldId id="763" r:id="rId18"/>
    <p:sldId id="788" r:id="rId19"/>
    <p:sldId id="789" r:id="rId20"/>
    <p:sldId id="790" r:id="rId21"/>
    <p:sldId id="791" r:id="rId22"/>
    <p:sldId id="792" r:id="rId23"/>
    <p:sldId id="793" r:id="rId24"/>
    <p:sldId id="706" r:id="rId25"/>
    <p:sldId id="774" r:id="rId26"/>
    <p:sldId id="765" r:id="rId27"/>
    <p:sldId id="779" r:id="rId28"/>
    <p:sldId id="7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p:restoredTop sz="94231"/>
  </p:normalViewPr>
  <p:slideViewPr>
    <p:cSldViewPr snapToGrid="0" snapToObjects="1">
      <p:cViewPr>
        <p:scale>
          <a:sx n="100" d="100"/>
          <a:sy n="100" d="100"/>
        </p:scale>
        <p:origin x="72" y="3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D6B10-895A-3B45-9EA0-6CC470D022BD}"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864F0479-8931-394F-A516-0AC9CAEC2008}">
      <dgm:prSet phldrT="[Text]" custT="1"/>
      <dgm:spPr/>
      <dgm:t>
        <a:bodyPr/>
        <a:lstStyle/>
        <a:p>
          <a:r>
            <a:rPr lang="es-ES" sz="2400" b="1" dirty="0" err="1" smtClean="0">
              <a:solidFill>
                <a:schemeClr val="bg1"/>
              </a:solidFill>
            </a:rPr>
            <a:t>Prejudiced</a:t>
          </a:r>
          <a:r>
            <a:rPr lang="es-ES" sz="2400" b="1" dirty="0" smtClean="0">
              <a:solidFill>
                <a:schemeClr val="bg1"/>
              </a:solidFill>
            </a:rPr>
            <a:t> </a:t>
          </a:r>
          <a:r>
            <a:rPr lang="es-ES" sz="2400" b="1" dirty="0" err="1" smtClean="0">
              <a:solidFill>
                <a:schemeClr val="bg1"/>
              </a:solidFill>
            </a:rPr>
            <a:t>attitudes</a:t>
          </a:r>
          <a:endParaRPr lang="en-US" sz="2400" b="1" dirty="0">
            <a:solidFill>
              <a:schemeClr val="bg1"/>
            </a:solidFill>
          </a:endParaRPr>
        </a:p>
      </dgm:t>
    </dgm:pt>
    <dgm:pt modelId="{AEE006EB-2D36-0444-A5A4-72961C6BFF05}" type="parTrans" cxnId="{384580EE-5A3C-A243-8E9E-1FE1360817D8}">
      <dgm:prSet/>
      <dgm:spPr/>
      <dgm:t>
        <a:bodyPr/>
        <a:lstStyle/>
        <a:p>
          <a:endParaRPr lang="en-US"/>
        </a:p>
      </dgm:t>
    </dgm:pt>
    <dgm:pt modelId="{0BC9D269-3198-4F45-AFAA-7D34F4E9F67C}" type="sibTrans" cxnId="{384580EE-5A3C-A243-8E9E-1FE1360817D8}">
      <dgm:prSet/>
      <dgm:spPr/>
      <dgm:t>
        <a:bodyPr/>
        <a:lstStyle/>
        <a:p>
          <a:endParaRPr lang="en-US"/>
        </a:p>
      </dgm:t>
    </dgm:pt>
    <dgm:pt modelId="{DA08D0DE-1CAF-1442-8405-41FECFBB8D1B}">
      <dgm:prSet custT="1"/>
      <dgm:spPr/>
      <dgm:t>
        <a:bodyPr/>
        <a:lstStyle/>
        <a:p>
          <a:r>
            <a:rPr lang="es-ES" sz="2400" b="1" dirty="0" err="1" smtClean="0">
              <a:solidFill>
                <a:schemeClr val="bg1"/>
              </a:solidFill>
            </a:rPr>
            <a:t>Discriminatory</a:t>
          </a:r>
          <a:r>
            <a:rPr lang="es-ES" sz="2400" b="1" dirty="0" smtClean="0">
              <a:solidFill>
                <a:schemeClr val="bg1"/>
              </a:solidFill>
            </a:rPr>
            <a:t> </a:t>
          </a:r>
          <a:r>
            <a:rPr lang="es-ES" sz="2400" b="1" dirty="0" err="1" smtClean="0">
              <a:solidFill>
                <a:schemeClr val="bg1"/>
              </a:solidFill>
            </a:rPr>
            <a:t>practices</a:t>
          </a:r>
          <a:endParaRPr lang="es-ES" sz="2000" b="1" dirty="0">
            <a:solidFill>
              <a:schemeClr val="bg1"/>
            </a:solidFill>
          </a:endParaRPr>
        </a:p>
      </dgm:t>
    </dgm:pt>
    <dgm:pt modelId="{AE8B3C4E-E1CE-4647-BA2F-526B57710302}" type="parTrans" cxnId="{31F10562-FAAB-C24F-9167-2F601940E845}">
      <dgm:prSet/>
      <dgm:spPr/>
      <dgm:t>
        <a:bodyPr/>
        <a:lstStyle/>
        <a:p>
          <a:endParaRPr lang="en-US"/>
        </a:p>
      </dgm:t>
    </dgm:pt>
    <dgm:pt modelId="{66DE052F-67A6-3146-9A6B-8A58512D4885}" type="sibTrans" cxnId="{31F10562-FAAB-C24F-9167-2F601940E845}">
      <dgm:prSet/>
      <dgm:spPr/>
      <dgm:t>
        <a:bodyPr/>
        <a:lstStyle/>
        <a:p>
          <a:endParaRPr lang="en-US"/>
        </a:p>
      </dgm:t>
    </dgm:pt>
    <dgm:pt modelId="{8D3D28EC-D54B-9F4C-B61D-C3B07D62689A}">
      <dgm:prSet custT="1"/>
      <dgm:spPr/>
      <dgm:t>
        <a:bodyPr/>
        <a:lstStyle/>
        <a:p>
          <a:r>
            <a:rPr lang="es-ES" sz="1800" b="1" dirty="0" err="1" smtClean="0">
              <a:solidFill>
                <a:schemeClr val="bg1"/>
              </a:solidFill>
            </a:rPr>
            <a:t>Policies</a:t>
          </a:r>
          <a:r>
            <a:rPr lang="es-ES" sz="1800" b="1" dirty="0" smtClean="0">
              <a:solidFill>
                <a:schemeClr val="bg1"/>
              </a:solidFill>
            </a:rPr>
            <a:t> and </a:t>
          </a:r>
          <a:r>
            <a:rPr lang="es-ES" sz="1800" b="1" dirty="0" err="1" smtClean="0">
              <a:solidFill>
                <a:schemeClr val="bg1"/>
              </a:solidFill>
            </a:rPr>
            <a:t>practices</a:t>
          </a:r>
          <a:r>
            <a:rPr lang="es-ES" sz="1800" b="1" dirty="0" smtClean="0">
              <a:solidFill>
                <a:schemeClr val="bg1"/>
              </a:solidFill>
            </a:rPr>
            <a:t> </a:t>
          </a:r>
          <a:r>
            <a:rPr lang="es-ES" sz="1800" b="1" dirty="0" err="1" smtClean="0">
              <a:solidFill>
                <a:schemeClr val="bg1"/>
              </a:solidFill>
            </a:rPr>
            <a:t>that</a:t>
          </a:r>
          <a:r>
            <a:rPr lang="es-ES" sz="1800" b="1" dirty="0" smtClean="0">
              <a:solidFill>
                <a:schemeClr val="bg1"/>
              </a:solidFill>
            </a:rPr>
            <a:t> </a:t>
          </a:r>
          <a:r>
            <a:rPr lang="es-ES" sz="1800" b="1" dirty="0" err="1" smtClean="0">
              <a:solidFill>
                <a:schemeClr val="bg1"/>
              </a:solidFill>
            </a:rPr>
            <a:t>perpetuate</a:t>
          </a:r>
          <a:r>
            <a:rPr lang="es-ES" sz="1800" b="1" dirty="0" smtClean="0">
              <a:solidFill>
                <a:schemeClr val="bg1"/>
              </a:solidFill>
            </a:rPr>
            <a:t> </a:t>
          </a:r>
          <a:r>
            <a:rPr lang="es-ES" sz="1800" b="1" dirty="0" err="1" smtClean="0">
              <a:solidFill>
                <a:schemeClr val="bg1"/>
              </a:solidFill>
            </a:rPr>
            <a:t>stereotypes</a:t>
          </a:r>
          <a:endParaRPr lang="en-US" sz="2000" b="1" dirty="0">
            <a:solidFill>
              <a:schemeClr val="bg1"/>
            </a:solidFill>
          </a:endParaRPr>
        </a:p>
      </dgm:t>
    </dgm:pt>
    <dgm:pt modelId="{30DF0493-F967-8A48-B1BD-9CD59930AA50}" type="parTrans" cxnId="{91BAE30C-6CE4-064F-A5A1-8EC0F6F456D7}">
      <dgm:prSet/>
      <dgm:spPr/>
      <dgm:t>
        <a:bodyPr/>
        <a:lstStyle/>
        <a:p>
          <a:endParaRPr lang="en-US"/>
        </a:p>
      </dgm:t>
    </dgm:pt>
    <dgm:pt modelId="{31A71802-68FC-E84D-9D75-487384A7206B}" type="sibTrans" cxnId="{91BAE30C-6CE4-064F-A5A1-8EC0F6F456D7}">
      <dgm:prSet/>
      <dgm:spPr/>
      <dgm:t>
        <a:bodyPr/>
        <a:lstStyle/>
        <a:p>
          <a:endParaRPr lang="en-US"/>
        </a:p>
      </dgm:t>
    </dgm:pt>
    <dgm:pt modelId="{60F1B9CC-933D-46EF-ACCB-88EA3EA24509}">
      <dgm:prSet phldrT="[Text]"/>
      <dgm:spPr/>
      <dgm:t>
        <a:bodyPr/>
        <a:lstStyle/>
        <a:p>
          <a:r>
            <a:rPr lang="es-ES" b="1" dirty="0" smtClean="0">
              <a:solidFill>
                <a:schemeClr val="bg1"/>
              </a:solidFill>
            </a:rPr>
            <a:t>Social </a:t>
          </a:r>
          <a:r>
            <a:rPr lang="es-ES" b="1" dirty="0" err="1" smtClean="0">
              <a:solidFill>
                <a:schemeClr val="bg1"/>
              </a:solidFill>
            </a:rPr>
            <a:t>disparities</a:t>
          </a:r>
          <a:endParaRPr lang="en-US" b="1" dirty="0">
            <a:solidFill>
              <a:schemeClr val="bg1"/>
            </a:solidFill>
          </a:endParaRPr>
        </a:p>
      </dgm:t>
    </dgm:pt>
    <dgm:pt modelId="{9D14769D-EECE-4029-B124-1A5AD5094676}" type="parTrans" cxnId="{9F6D094D-C598-452A-9C1D-5A58060AE60D}">
      <dgm:prSet/>
      <dgm:spPr/>
      <dgm:t>
        <a:bodyPr/>
        <a:lstStyle/>
        <a:p>
          <a:endParaRPr lang="en-US"/>
        </a:p>
      </dgm:t>
    </dgm:pt>
    <dgm:pt modelId="{69F33B53-E011-4F5D-AE90-ECF878FBD2E6}" type="sibTrans" cxnId="{9F6D094D-C598-452A-9C1D-5A58060AE60D}">
      <dgm:prSet/>
      <dgm:spPr/>
      <dgm:t>
        <a:bodyPr/>
        <a:lstStyle/>
        <a:p>
          <a:endParaRPr lang="en-US"/>
        </a:p>
      </dgm:t>
    </dgm:pt>
    <dgm:pt modelId="{0EF96F51-A4F9-BF43-A8CA-233A94E45214}" type="pres">
      <dgm:prSet presAssocID="{FA7D6B10-895A-3B45-9EA0-6CC470D022BD}" presName="diagram" presStyleCnt="0">
        <dgm:presLayoutVars>
          <dgm:dir/>
          <dgm:resizeHandles val="exact"/>
        </dgm:presLayoutVars>
      </dgm:prSet>
      <dgm:spPr/>
      <dgm:t>
        <a:bodyPr/>
        <a:lstStyle/>
        <a:p>
          <a:endParaRPr lang="en-US"/>
        </a:p>
      </dgm:t>
    </dgm:pt>
    <dgm:pt modelId="{48E238F5-30AB-134A-9476-11AC7982E467}" type="pres">
      <dgm:prSet presAssocID="{864F0479-8931-394F-A516-0AC9CAEC2008}" presName="node" presStyleLbl="node1" presStyleIdx="0" presStyleCnt="4">
        <dgm:presLayoutVars>
          <dgm:bulletEnabled val="1"/>
        </dgm:presLayoutVars>
      </dgm:prSet>
      <dgm:spPr/>
      <dgm:t>
        <a:bodyPr/>
        <a:lstStyle/>
        <a:p>
          <a:endParaRPr lang="en-US"/>
        </a:p>
      </dgm:t>
    </dgm:pt>
    <dgm:pt modelId="{6109DC3C-2A1A-5040-9A85-705F219C1D07}" type="pres">
      <dgm:prSet presAssocID="{0BC9D269-3198-4F45-AFAA-7D34F4E9F67C}" presName="sibTrans" presStyleCnt="0"/>
      <dgm:spPr/>
    </dgm:pt>
    <dgm:pt modelId="{DC556C9A-0A2A-304A-9398-E61638017430}" type="pres">
      <dgm:prSet presAssocID="{DA08D0DE-1CAF-1442-8405-41FECFBB8D1B}" presName="node" presStyleLbl="node1" presStyleIdx="1" presStyleCnt="4">
        <dgm:presLayoutVars>
          <dgm:bulletEnabled val="1"/>
        </dgm:presLayoutVars>
      </dgm:prSet>
      <dgm:spPr/>
      <dgm:t>
        <a:bodyPr/>
        <a:lstStyle/>
        <a:p>
          <a:endParaRPr lang="en-US"/>
        </a:p>
      </dgm:t>
    </dgm:pt>
    <dgm:pt modelId="{EF0D2E59-562F-B54B-9E79-81EBFACBECB1}" type="pres">
      <dgm:prSet presAssocID="{66DE052F-67A6-3146-9A6B-8A58512D4885}" presName="sibTrans" presStyleCnt="0"/>
      <dgm:spPr/>
    </dgm:pt>
    <dgm:pt modelId="{8DC739AD-A50F-4542-8DAF-04EACF5CF8F4}" type="pres">
      <dgm:prSet presAssocID="{8D3D28EC-D54B-9F4C-B61D-C3B07D62689A}" presName="node" presStyleLbl="node1" presStyleIdx="2" presStyleCnt="4">
        <dgm:presLayoutVars>
          <dgm:bulletEnabled val="1"/>
        </dgm:presLayoutVars>
      </dgm:prSet>
      <dgm:spPr/>
      <dgm:t>
        <a:bodyPr/>
        <a:lstStyle/>
        <a:p>
          <a:endParaRPr lang="en-US"/>
        </a:p>
      </dgm:t>
    </dgm:pt>
    <dgm:pt modelId="{5CE37BC1-D8DE-419D-969E-22D13B2F81AA}" type="pres">
      <dgm:prSet presAssocID="{31A71802-68FC-E84D-9D75-487384A7206B}" presName="sibTrans" presStyleCnt="0"/>
      <dgm:spPr/>
    </dgm:pt>
    <dgm:pt modelId="{E75A73F8-CB28-426C-ABF1-E26E25021D3B}" type="pres">
      <dgm:prSet presAssocID="{60F1B9CC-933D-46EF-ACCB-88EA3EA24509}" presName="node" presStyleLbl="node1" presStyleIdx="3" presStyleCnt="4">
        <dgm:presLayoutVars>
          <dgm:bulletEnabled val="1"/>
        </dgm:presLayoutVars>
      </dgm:prSet>
      <dgm:spPr/>
      <dgm:t>
        <a:bodyPr/>
        <a:lstStyle/>
        <a:p>
          <a:endParaRPr lang="en-US"/>
        </a:p>
      </dgm:t>
    </dgm:pt>
  </dgm:ptLst>
  <dgm:cxnLst>
    <dgm:cxn modelId="{1C56F2B6-D3C3-F549-A7A5-F458CAFFC499}" type="presOf" srcId="{FA7D6B10-895A-3B45-9EA0-6CC470D022BD}" destId="{0EF96F51-A4F9-BF43-A8CA-233A94E45214}" srcOrd="0" destOrd="0" presId="urn:microsoft.com/office/officeart/2005/8/layout/default"/>
    <dgm:cxn modelId="{B3F3F130-A631-634F-B787-47F9677292E2}" type="presOf" srcId="{864F0479-8931-394F-A516-0AC9CAEC2008}" destId="{48E238F5-30AB-134A-9476-11AC7982E467}" srcOrd="0" destOrd="0" presId="urn:microsoft.com/office/officeart/2005/8/layout/default"/>
    <dgm:cxn modelId="{31F10562-FAAB-C24F-9167-2F601940E845}" srcId="{FA7D6B10-895A-3B45-9EA0-6CC470D022BD}" destId="{DA08D0DE-1CAF-1442-8405-41FECFBB8D1B}" srcOrd="1" destOrd="0" parTransId="{AE8B3C4E-E1CE-4647-BA2F-526B57710302}" sibTransId="{66DE052F-67A6-3146-9A6B-8A58512D4885}"/>
    <dgm:cxn modelId="{384580EE-5A3C-A243-8E9E-1FE1360817D8}" srcId="{FA7D6B10-895A-3B45-9EA0-6CC470D022BD}" destId="{864F0479-8931-394F-A516-0AC9CAEC2008}" srcOrd="0" destOrd="0" parTransId="{AEE006EB-2D36-0444-A5A4-72961C6BFF05}" sibTransId="{0BC9D269-3198-4F45-AFAA-7D34F4E9F67C}"/>
    <dgm:cxn modelId="{444EE3A2-49B8-4757-B2CD-F412C1881261}" type="presOf" srcId="{60F1B9CC-933D-46EF-ACCB-88EA3EA24509}" destId="{E75A73F8-CB28-426C-ABF1-E26E25021D3B}" srcOrd="0" destOrd="0" presId="urn:microsoft.com/office/officeart/2005/8/layout/default"/>
    <dgm:cxn modelId="{91BAE30C-6CE4-064F-A5A1-8EC0F6F456D7}" srcId="{FA7D6B10-895A-3B45-9EA0-6CC470D022BD}" destId="{8D3D28EC-D54B-9F4C-B61D-C3B07D62689A}" srcOrd="2" destOrd="0" parTransId="{30DF0493-F967-8A48-B1BD-9CD59930AA50}" sibTransId="{31A71802-68FC-E84D-9D75-487384A7206B}"/>
    <dgm:cxn modelId="{BD9D51C8-C8DC-7D48-BA03-2DABBB9AF8DA}" type="presOf" srcId="{8D3D28EC-D54B-9F4C-B61D-C3B07D62689A}" destId="{8DC739AD-A50F-4542-8DAF-04EACF5CF8F4}" srcOrd="0" destOrd="0" presId="urn:microsoft.com/office/officeart/2005/8/layout/default"/>
    <dgm:cxn modelId="{9F6D094D-C598-452A-9C1D-5A58060AE60D}" srcId="{FA7D6B10-895A-3B45-9EA0-6CC470D022BD}" destId="{60F1B9CC-933D-46EF-ACCB-88EA3EA24509}" srcOrd="3" destOrd="0" parTransId="{9D14769D-EECE-4029-B124-1A5AD5094676}" sibTransId="{69F33B53-E011-4F5D-AE90-ECF878FBD2E6}"/>
    <dgm:cxn modelId="{B2FA10EF-2C33-CD4E-B7BF-5E6C6169D011}" type="presOf" srcId="{DA08D0DE-1CAF-1442-8405-41FECFBB8D1B}" destId="{DC556C9A-0A2A-304A-9398-E61638017430}" srcOrd="0" destOrd="0" presId="urn:microsoft.com/office/officeart/2005/8/layout/default"/>
    <dgm:cxn modelId="{AC5F487C-5E01-2B43-A3A3-37FDE0AE4141}" type="presParOf" srcId="{0EF96F51-A4F9-BF43-A8CA-233A94E45214}" destId="{48E238F5-30AB-134A-9476-11AC7982E467}" srcOrd="0" destOrd="0" presId="urn:microsoft.com/office/officeart/2005/8/layout/default"/>
    <dgm:cxn modelId="{3F715830-0F61-2A45-89FF-573F984066BF}" type="presParOf" srcId="{0EF96F51-A4F9-BF43-A8CA-233A94E45214}" destId="{6109DC3C-2A1A-5040-9A85-705F219C1D07}" srcOrd="1" destOrd="0" presId="urn:microsoft.com/office/officeart/2005/8/layout/default"/>
    <dgm:cxn modelId="{EDB1D569-1E88-D84D-A4C4-F22FFCD5CAF0}" type="presParOf" srcId="{0EF96F51-A4F9-BF43-A8CA-233A94E45214}" destId="{DC556C9A-0A2A-304A-9398-E61638017430}" srcOrd="2" destOrd="0" presId="urn:microsoft.com/office/officeart/2005/8/layout/default"/>
    <dgm:cxn modelId="{E563C48B-975B-A445-8324-1C6F25AFAD82}" type="presParOf" srcId="{0EF96F51-A4F9-BF43-A8CA-233A94E45214}" destId="{EF0D2E59-562F-B54B-9E79-81EBFACBECB1}" srcOrd="3" destOrd="0" presId="urn:microsoft.com/office/officeart/2005/8/layout/default"/>
    <dgm:cxn modelId="{AFB61E1D-4BB5-E84C-88E2-0BAA91F2959A}" type="presParOf" srcId="{0EF96F51-A4F9-BF43-A8CA-233A94E45214}" destId="{8DC739AD-A50F-4542-8DAF-04EACF5CF8F4}" srcOrd="4" destOrd="0" presId="urn:microsoft.com/office/officeart/2005/8/layout/default"/>
    <dgm:cxn modelId="{06CFA52A-3719-46D8-B3CA-837242DBE4CB}" type="presParOf" srcId="{0EF96F51-A4F9-BF43-A8CA-233A94E45214}" destId="{5CE37BC1-D8DE-419D-969E-22D13B2F81AA}" srcOrd="5" destOrd="0" presId="urn:microsoft.com/office/officeart/2005/8/layout/default"/>
    <dgm:cxn modelId="{AE28AC6B-E012-4C81-AC3A-15ADDACBAC35}" type="presParOf" srcId="{0EF96F51-A4F9-BF43-A8CA-233A94E45214}" destId="{E75A73F8-CB28-426C-ABF1-E26E25021D3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C46BF-9393-AC4C-B103-E7DB52E138B5}" type="doc">
      <dgm:prSet loTypeId="urn:microsoft.com/office/officeart/2005/8/layout/hChevron3" loCatId="list" qsTypeId="urn:microsoft.com/office/officeart/2005/8/quickstyle/simple1" qsCatId="simple" csTypeId="urn:microsoft.com/office/officeart/2005/8/colors/accent1_2" csCatId="accent1" phldr="1"/>
      <dgm:spPr/>
    </dgm:pt>
    <dgm:pt modelId="{8CF9A862-1B75-1740-B326-26BA872E07CD}">
      <dgm:prSet phldrT="[Text]" custT="1"/>
      <dgm:spPr/>
      <dgm:t>
        <a:bodyPr/>
        <a:lstStyle/>
        <a:p>
          <a:pPr>
            <a:buFont typeface="Courier New" panose="02070309020205020404" pitchFamily="49" charset="0"/>
            <a:buChar char="o"/>
          </a:pPr>
          <a:r>
            <a:rPr lang="es-ES" sz="1400" b="1" dirty="0" err="1" smtClean="0">
              <a:solidFill>
                <a:schemeClr val="bg1"/>
              </a:solidFill>
              <a:latin typeface="Calibri" panose="020F0502020204030204" pitchFamily="34" charset="0"/>
              <a:ea typeface="MS Mincho"/>
              <a:cs typeface="Calibri" panose="020F0502020204030204" pitchFamily="34" charset="0"/>
            </a:rPr>
            <a:t>Community</a:t>
          </a:r>
          <a:r>
            <a:rPr lang="es-ES" sz="1400" b="1" dirty="0" smtClean="0">
              <a:solidFill>
                <a:schemeClr val="bg1"/>
              </a:solidFill>
              <a:latin typeface="Calibri" panose="020F0502020204030204" pitchFamily="34" charset="0"/>
              <a:ea typeface="MS Mincho"/>
              <a:cs typeface="Calibri" panose="020F0502020204030204" pitchFamily="34" charset="0"/>
            </a:rPr>
            <a:t> living</a:t>
          </a:r>
          <a:endParaRPr lang="en-US" sz="1400" b="1" dirty="0">
            <a:solidFill>
              <a:schemeClr val="bg1"/>
            </a:solidFill>
          </a:endParaRPr>
        </a:p>
      </dgm:t>
    </dgm:pt>
    <dgm:pt modelId="{A52922E9-B14A-4F46-9CEC-1C420D082CED}" type="parTrans" cxnId="{1B68100B-88CC-8345-9A9C-A0F6D2AFB29D}">
      <dgm:prSet/>
      <dgm:spPr/>
      <dgm:t>
        <a:bodyPr/>
        <a:lstStyle/>
        <a:p>
          <a:endParaRPr lang="en-US"/>
        </a:p>
      </dgm:t>
    </dgm:pt>
    <dgm:pt modelId="{C7448097-2688-7440-830C-9BF1E01C6480}" type="sibTrans" cxnId="{1B68100B-88CC-8345-9A9C-A0F6D2AFB29D}">
      <dgm:prSet/>
      <dgm:spPr/>
      <dgm:t>
        <a:bodyPr/>
        <a:lstStyle/>
        <a:p>
          <a:endParaRPr lang="en-US"/>
        </a:p>
      </dgm:t>
    </dgm:pt>
    <dgm:pt modelId="{7682FF33-32F2-D443-AE64-98E5A42C668D}">
      <dgm:prSet phldrT="[Text]" custT="1"/>
      <dgm:spPr/>
      <dgm:t>
        <a:bodyPr/>
        <a:lstStyle/>
        <a:p>
          <a:pPr>
            <a:buFont typeface="Courier New" panose="02070309020205020404" pitchFamily="49" charset="0"/>
            <a:buChar char="o"/>
          </a:pPr>
          <a:r>
            <a:rPr lang="es-ES" sz="1600" b="1" dirty="0" err="1" smtClean="0">
              <a:solidFill>
                <a:schemeClr val="bg1"/>
              </a:solidFill>
              <a:latin typeface="Calibri" panose="020F0502020204030204" pitchFamily="34" charset="0"/>
              <a:ea typeface="MS Mincho"/>
              <a:cs typeface="Calibri" panose="020F0502020204030204" pitchFamily="34" charset="0"/>
            </a:rPr>
            <a:t>Housing</a:t>
          </a:r>
          <a:endParaRPr lang="en-US" sz="1200" b="1" dirty="0">
            <a:solidFill>
              <a:schemeClr val="bg1"/>
            </a:solidFill>
          </a:endParaRPr>
        </a:p>
      </dgm:t>
    </dgm:pt>
    <dgm:pt modelId="{5DF8611A-FCB4-5544-A25B-E293DB28E88C}" type="parTrans" cxnId="{A14F1CBD-9D7F-234D-AE79-EA04494A9602}">
      <dgm:prSet/>
      <dgm:spPr/>
      <dgm:t>
        <a:bodyPr/>
        <a:lstStyle/>
        <a:p>
          <a:endParaRPr lang="en-US"/>
        </a:p>
      </dgm:t>
    </dgm:pt>
    <dgm:pt modelId="{CA1F4324-D84A-234C-BBA9-A5783B4762E2}" type="sibTrans" cxnId="{A14F1CBD-9D7F-234D-AE79-EA04494A9602}">
      <dgm:prSet/>
      <dgm:spPr/>
      <dgm:t>
        <a:bodyPr/>
        <a:lstStyle/>
        <a:p>
          <a:endParaRPr lang="en-US"/>
        </a:p>
      </dgm:t>
    </dgm:pt>
    <dgm:pt modelId="{E7E7EC21-F7EB-D443-A47F-F9464722E46A}">
      <dgm:prSet phldrT="[Text]" custT="1"/>
      <dgm:spPr/>
      <dgm:t>
        <a:bodyPr/>
        <a:lstStyle/>
        <a:p>
          <a:pPr>
            <a:buFont typeface="Courier New" panose="02070309020205020404" pitchFamily="49" charset="0"/>
            <a:buChar char="o"/>
          </a:pPr>
          <a:r>
            <a:rPr lang="es-ES" sz="1600" b="1" dirty="0" smtClean="0">
              <a:solidFill>
                <a:schemeClr val="bg1"/>
              </a:solidFill>
              <a:latin typeface="Calibri" panose="020F0502020204030204" pitchFamily="34" charset="0"/>
              <a:ea typeface="MS Mincho"/>
              <a:cs typeface="Calibri" panose="020F0502020204030204" pitchFamily="34" charset="0"/>
            </a:rPr>
            <a:t>Labor </a:t>
          </a:r>
          <a:r>
            <a:rPr lang="es-ES" sz="1600" b="1" dirty="0" err="1" smtClean="0">
              <a:solidFill>
                <a:schemeClr val="bg1"/>
              </a:solidFill>
              <a:latin typeface="Calibri" panose="020F0502020204030204" pitchFamily="34" charset="0"/>
              <a:ea typeface="MS Mincho"/>
              <a:cs typeface="Calibri" panose="020F0502020204030204" pitchFamily="34" charset="0"/>
            </a:rPr>
            <a:t>force</a:t>
          </a:r>
          <a:endParaRPr lang="en-US" sz="1600" b="1" dirty="0">
            <a:solidFill>
              <a:schemeClr val="bg1"/>
            </a:solidFill>
          </a:endParaRPr>
        </a:p>
      </dgm:t>
    </dgm:pt>
    <dgm:pt modelId="{36F6EFB1-B987-084D-8EF5-931FC66BEC66}" type="parTrans" cxnId="{A097F39E-3277-0449-996A-9893A6BA4D37}">
      <dgm:prSet/>
      <dgm:spPr/>
      <dgm:t>
        <a:bodyPr/>
        <a:lstStyle/>
        <a:p>
          <a:endParaRPr lang="en-US"/>
        </a:p>
      </dgm:t>
    </dgm:pt>
    <dgm:pt modelId="{A5133357-02D2-6C4B-98EA-FAA391966BE0}" type="sibTrans" cxnId="{A097F39E-3277-0449-996A-9893A6BA4D37}">
      <dgm:prSet/>
      <dgm:spPr/>
      <dgm:t>
        <a:bodyPr/>
        <a:lstStyle/>
        <a:p>
          <a:endParaRPr lang="en-US"/>
        </a:p>
      </dgm:t>
    </dgm:pt>
    <dgm:pt modelId="{FB44D67A-8BD2-5243-8C80-7210659753EE}">
      <dgm:prSet phldrT="[Text]" custT="1"/>
      <dgm:spPr/>
      <dgm:t>
        <a:bodyPr/>
        <a:lstStyle/>
        <a:p>
          <a:pPr>
            <a:buFont typeface="Courier New" panose="02070309020205020404" pitchFamily="49" charset="0"/>
            <a:buChar char="o"/>
          </a:pPr>
          <a:r>
            <a:rPr lang="es-ES" sz="1200" b="1" dirty="0" err="1" smtClean="0">
              <a:solidFill>
                <a:schemeClr val="bg1"/>
              </a:solidFill>
              <a:latin typeface="Calibri" panose="020F0502020204030204" pitchFamily="34" charset="0"/>
              <a:ea typeface="MS Mincho"/>
              <a:cs typeface="Calibri" panose="020F0502020204030204" pitchFamily="34" charset="0"/>
            </a:rPr>
            <a:t>Entrepreneurship</a:t>
          </a:r>
          <a:endParaRPr lang="en-US" sz="1600" b="1" dirty="0">
            <a:solidFill>
              <a:schemeClr val="bg1"/>
            </a:solidFill>
          </a:endParaRPr>
        </a:p>
      </dgm:t>
    </dgm:pt>
    <dgm:pt modelId="{8600A025-9A6B-1E4E-9A9A-00F200B4A028}" type="parTrans" cxnId="{5682D28A-BB15-5B4B-8A11-F7FC3003CCA8}">
      <dgm:prSet/>
      <dgm:spPr/>
      <dgm:t>
        <a:bodyPr/>
        <a:lstStyle/>
        <a:p>
          <a:endParaRPr lang="en-US"/>
        </a:p>
      </dgm:t>
    </dgm:pt>
    <dgm:pt modelId="{1EDFB4D1-D54F-9C46-8D17-1C440CF05280}" type="sibTrans" cxnId="{5682D28A-BB15-5B4B-8A11-F7FC3003CCA8}">
      <dgm:prSet/>
      <dgm:spPr/>
      <dgm:t>
        <a:bodyPr/>
        <a:lstStyle/>
        <a:p>
          <a:endParaRPr lang="en-US"/>
        </a:p>
      </dgm:t>
    </dgm:pt>
    <dgm:pt modelId="{D36D8E0E-FE62-2549-8986-596AD22FA270}">
      <dgm:prSet phldrT="[Text]"/>
      <dgm:spPr/>
      <dgm:t>
        <a:bodyPr/>
        <a:lstStyle/>
        <a:p>
          <a:pPr>
            <a:buFont typeface="Courier New" panose="02070309020205020404" pitchFamily="49" charset="0"/>
            <a:buChar char="o"/>
          </a:pPr>
          <a:r>
            <a:rPr lang="es-ES" b="1" dirty="0" err="1" smtClean="0">
              <a:solidFill>
                <a:schemeClr val="bg1"/>
              </a:solidFill>
              <a:latin typeface="Calibri" panose="020F0502020204030204" pitchFamily="34" charset="0"/>
              <a:ea typeface="MS Mincho"/>
              <a:cs typeface="Calibri" panose="020F0502020204030204" pitchFamily="34" charset="0"/>
            </a:rPr>
            <a:t>Acces</a:t>
          </a:r>
          <a:r>
            <a:rPr lang="es-ES" b="1" dirty="0" smtClean="0">
              <a:solidFill>
                <a:schemeClr val="bg1"/>
              </a:solidFill>
              <a:latin typeface="Calibri" panose="020F0502020204030204" pitchFamily="34" charset="0"/>
              <a:ea typeface="MS Mincho"/>
              <a:cs typeface="Calibri" panose="020F0502020204030204" pitchFamily="34" charset="0"/>
            </a:rPr>
            <a:t> to </a:t>
          </a:r>
          <a:r>
            <a:rPr lang="es-ES" b="1" dirty="0" err="1" smtClean="0">
              <a:solidFill>
                <a:schemeClr val="bg1"/>
              </a:solidFill>
              <a:latin typeface="Calibri" panose="020F0502020204030204" pitchFamily="34" charset="0"/>
              <a:ea typeface="MS Mincho"/>
              <a:cs typeface="Calibri" panose="020F0502020204030204" pitchFamily="34" charset="0"/>
            </a:rPr>
            <a:t>justice</a:t>
          </a:r>
          <a:endParaRPr lang="en-US" b="1" dirty="0">
            <a:solidFill>
              <a:schemeClr val="bg1"/>
            </a:solidFill>
          </a:endParaRPr>
        </a:p>
      </dgm:t>
    </dgm:pt>
    <dgm:pt modelId="{89CE8565-BFE3-E244-A3F2-25E4213D7F10}" type="parTrans" cxnId="{04B9D562-17AE-4348-A7F0-0CADC74ADABA}">
      <dgm:prSet/>
      <dgm:spPr/>
      <dgm:t>
        <a:bodyPr/>
        <a:lstStyle/>
        <a:p>
          <a:endParaRPr lang="en-US"/>
        </a:p>
      </dgm:t>
    </dgm:pt>
    <dgm:pt modelId="{5B9D7021-622F-924F-8FA4-74189DA9AD4D}" type="sibTrans" cxnId="{04B9D562-17AE-4348-A7F0-0CADC74ADABA}">
      <dgm:prSet/>
      <dgm:spPr/>
      <dgm:t>
        <a:bodyPr/>
        <a:lstStyle/>
        <a:p>
          <a:endParaRPr lang="en-US"/>
        </a:p>
      </dgm:t>
    </dgm:pt>
    <dgm:pt modelId="{1001C7A4-31D6-3B41-92D0-40CFFF4FA0BC}">
      <dgm:prSet phldrT="[Text]"/>
      <dgm:spPr/>
      <dgm:t>
        <a:bodyPr/>
        <a:lstStyle/>
        <a:p>
          <a:pPr>
            <a:buFont typeface="Courier New" panose="02070309020205020404" pitchFamily="49" charset="0"/>
            <a:buChar char="o"/>
          </a:pPr>
          <a:r>
            <a:rPr lang="es-ES" b="1" dirty="0" smtClean="0">
              <a:solidFill>
                <a:schemeClr val="bg1"/>
              </a:solidFill>
              <a:latin typeface="Calibri" panose="020F0502020204030204" pitchFamily="34" charset="0"/>
              <a:ea typeface="MS Mincho"/>
              <a:cs typeface="Calibri" panose="020F0502020204030204" pitchFamily="34" charset="0"/>
            </a:rPr>
            <a:t>Psicosocial and </a:t>
          </a:r>
          <a:r>
            <a:rPr lang="es-ES" b="1" dirty="0" err="1" smtClean="0">
              <a:solidFill>
                <a:schemeClr val="bg1"/>
              </a:solidFill>
              <a:latin typeface="Calibri" panose="020F0502020204030204" pitchFamily="34" charset="0"/>
              <a:ea typeface="MS Mincho"/>
              <a:cs typeface="Calibri" panose="020F0502020204030204" pitchFamily="34" charset="0"/>
            </a:rPr>
            <a:t>gender</a:t>
          </a:r>
          <a:r>
            <a:rPr lang="es-ES" b="1" dirty="0" smtClean="0">
              <a:solidFill>
                <a:schemeClr val="bg1"/>
              </a:solidFill>
              <a:latin typeface="Calibri" panose="020F0502020204030204" pitchFamily="34" charset="0"/>
              <a:ea typeface="MS Mincho"/>
              <a:cs typeface="Calibri" panose="020F0502020204030204" pitchFamily="34" charset="0"/>
            </a:rPr>
            <a:t>.</a:t>
          </a:r>
          <a:endParaRPr lang="en-US" b="1" dirty="0">
            <a:solidFill>
              <a:schemeClr val="bg1"/>
            </a:solidFill>
          </a:endParaRPr>
        </a:p>
      </dgm:t>
    </dgm:pt>
    <dgm:pt modelId="{57947882-C478-2F41-8021-B729862AD853}" type="parTrans" cxnId="{FE97B4AC-AEBD-8E4E-B375-5596AB5F1775}">
      <dgm:prSet/>
      <dgm:spPr/>
      <dgm:t>
        <a:bodyPr/>
        <a:lstStyle/>
        <a:p>
          <a:endParaRPr lang="en-US"/>
        </a:p>
      </dgm:t>
    </dgm:pt>
    <dgm:pt modelId="{EE8164F5-85AB-9540-B76C-8A95C21851B9}" type="sibTrans" cxnId="{FE97B4AC-AEBD-8E4E-B375-5596AB5F1775}">
      <dgm:prSet/>
      <dgm:spPr/>
      <dgm:t>
        <a:bodyPr/>
        <a:lstStyle/>
        <a:p>
          <a:endParaRPr lang="en-US"/>
        </a:p>
      </dgm:t>
    </dgm:pt>
    <dgm:pt modelId="{380E7164-81D7-BC41-8D08-8F7CC4C63EF8}" type="pres">
      <dgm:prSet presAssocID="{770C46BF-9393-AC4C-B103-E7DB52E138B5}" presName="Name0" presStyleCnt="0">
        <dgm:presLayoutVars>
          <dgm:dir/>
          <dgm:resizeHandles val="exact"/>
        </dgm:presLayoutVars>
      </dgm:prSet>
      <dgm:spPr/>
    </dgm:pt>
    <dgm:pt modelId="{8861914B-EC5F-DE4E-AFAC-C9CB38F00B43}" type="pres">
      <dgm:prSet presAssocID="{8CF9A862-1B75-1740-B326-26BA872E07CD}" presName="parTxOnly" presStyleLbl="node1" presStyleIdx="0" presStyleCnt="6">
        <dgm:presLayoutVars>
          <dgm:bulletEnabled val="1"/>
        </dgm:presLayoutVars>
      </dgm:prSet>
      <dgm:spPr/>
      <dgm:t>
        <a:bodyPr/>
        <a:lstStyle/>
        <a:p>
          <a:endParaRPr lang="en-US"/>
        </a:p>
      </dgm:t>
    </dgm:pt>
    <dgm:pt modelId="{2E11B75C-84B4-0946-94D1-18F32B046282}" type="pres">
      <dgm:prSet presAssocID="{C7448097-2688-7440-830C-9BF1E01C6480}" presName="parSpace" presStyleCnt="0"/>
      <dgm:spPr/>
    </dgm:pt>
    <dgm:pt modelId="{22E39457-B0FD-EE4F-97AE-403D6B7FF678}" type="pres">
      <dgm:prSet presAssocID="{7682FF33-32F2-D443-AE64-98E5A42C668D}" presName="parTxOnly" presStyleLbl="node1" presStyleIdx="1" presStyleCnt="6" custLinFactNeighborY="2130">
        <dgm:presLayoutVars>
          <dgm:bulletEnabled val="1"/>
        </dgm:presLayoutVars>
      </dgm:prSet>
      <dgm:spPr/>
      <dgm:t>
        <a:bodyPr/>
        <a:lstStyle/>
        <a:p>
          <a:endParaRPr lang="en-US"/>
        </a:p>
      </dgm:t>
    </dgm:pt>
    <dgm:pt modelId="{5CA8999E-0ECC-C745-9A82-A63CD37B2380}" type="pres">
      <dgm:prSet presAssocID="{CA1F4324-D84A-234C-BBA9-A5783B4762E2}" presName="parSpace" presStyleCnt="0"/>
      <dgm:spPr/>
    </dgm:pt>
    <dgm:pt modelId="{6E94654C-AEEB-5A4C-AD7D-2A6281778C2E}" type="pres">
      <dgm:prSet presAssocID="{E7E7EC21-F7EB-D443-A47F-F9464722E46A}" presName="parTxOnly" presStyleLbl="node1" presStyleIdx="2" presStyleCnt="6">
        <dgm:presLayoutVars>
          <dgm:bulletEnabled val="1"/>
        </dgm:presLayoutVars>
      </dgm:prSet>
      <dgm:spPr/>
      <dgm:t>
        <a:bodyPr/>
        <a:lstStyle/>
        <a:p>
          <a:endParaRPr lang="en-US"/>
        </a:p>
      </dgm:t>
    </dgm:pt>
    <dgm:pt modelId="{597FDD30-8A0B-304C-859A-1BF952A9482B}" type="pres">
      <dgm:prSet presAssocID="{A5133357-02D2-6C4B-98EA-FAA391966BE0}" presName="parSpace" presStyleCnt="0"/>
      <dgm:spPr/>
    </dgm:pt>
    <dgm:pt modelId="{0C81C53B-C552-3946-B06F-0BA39401D314}" type="pres">
      <dgm:prSet presAssocID="{FB44D67A-8BD2-5243-8C80-7210659753EE}" presName="parTxOnly" presStyleLbl="node1" presStyleIdx="3" presStyleCnt="6" custScaleX="112949">
        <dgm:presLayoutVars>
          <dgm:bulletEnabled val="1"/>
        </dgm:presLayoutVars>
      </dgm:prSet>
      <dgm:spPr/>
      <dgm:t>
        <a:bodyPr/>
        <a:lstStyle/>
        <a:p>
          <a:endParaRPr lang="en-US"/>
        </a:p>
      </dgm:t>
    </dgm:pt>
    <dgm:pt modelId="{871A90A3-09A0-2C4A-AA00-ED35475E1BA4}" type="pres">
      <dgm:prSet presAssocID="{1EDFB4D1-D54F-9C46-8D17-1C440CF05280}" presName="parSpace" presStyleCnt="0"/>
      <dgm:spPr/>
    </dgm:pt>
    <dgm:pt modelId="{5A063711-2CE1-8E4E-9602-16B621851C91}" type="pres">
      <dgm:prSet presAssocID="{D36D8E0E-FE62-2549-8986-596AD22FA270}" presName="parTxOnly" presStyleLbl="node1" presStyleIdx="4" presStyleCnt="6">
        <dgm:presLayoutVars>
          <dgm:bulletEnabled val="1"/>
        </dgm:presLayoutVars>
      </dgm:prSet>
      <dgm:spPr/>
      <dgm:t>
        <a:bodyPr/>
        <a:lstStyle/>
        <a:p>
          <a:endParaRPr lang="en-US"/>
        </a:p>
      </dgm:t>
    </dgm:pt>
    <dgm:pt modelId="{49240E5A-85FD-0849-AB0F-27071C3C151F}" type="pres">
      <dgm:prSet presAssocID="{5B9D7021-622F-924F-8FA4-74189DA9AD4D}" presName="parSpace" presStyleCnt="0"/>
      <dgm:spPr/>
    </dgm:pt>
    <dgm:pt modelId="{46C7405A-BA44-D248-B095-39FDA437ABDB}" type="pres">
      <dgm:prSet presAssocID="{1001C7A4-31D6-3B41-92D0-40CFFF4FA0BC}" presName="parTxOnly" presStyleLbl="node1" presStyleIdx="5" presStyleCnt="6">
        <dgm:presLayoutVars>
          <dgm:bulletEnabled val="1"/>
        </dgm:presLayoutVars>
      </dgm:prSet>
      <dgm:spPr/>
      <dgm:t>
        <a:bodyPr/>
        <a:lstStyle/>
        <a:p>
          <a:endParaRPr lang="en-US"/>
        </a:p>
      </dgm:t>
    </dgm:pt>
  </dgm:ptLst>
  <dgm:cxnLst>
    <dgm:cxn modelId="{A14F1CBD-9D7F-234D-AE79-EA04494A9602}" srcId="{770C46BF-9393-AC4C-B103-E7DB52E138B5}" destId="{7682FF33-32F2-D443-AE64-98E5A42C668D}" srcOrd="1" destOrd="0" parTransId="{5DF8611A-FCB4-5544-A25B-E293DB28E88C}" sibTransId="{CA1F4324-D84A-234C-BBA9-A5783B4762E2}"/>
    <dgm:cxn modelId="{90578A74-F4BB-6D42-A520-217F64BB337C}" type="presOf" srcId="{E7E7EC21-F7EB-D443-A47F-F9464722E46A}" destId="{6E94654C-AEEB-5A4C-AD7D-2A6281778C2E}" srcOrd="0" destOrd="0" presId="urn:microsoft.com/office/officeart/2005/8/layout/hChevron3"/>
    <dgm:cxn modelId="{89B46F0B-A2BE-8D4A-9910-BB2E5C1B6D70}" type="presOf" srcId="{770C46BF-9393-AC4C-B103-E7DB52E138B5}" destId="{380E7164-81D7-BC41-8D08-8F7CC4C63EF8}" srcOrd="0" destOrd="0" presId="urn:microsoft.com/office/officeart/2005/8/layout/hChevron3"/>
    <dgm:cxn modelId="{1B68100B-88CC-8345-9A9C-A0F6D2AFB29D}" srcId="{770C46BF-9393-AC4C-B103-E7DB52E138B5}" destId="{8CF9A862-1B75-1740-B326-26BA872E07CD}" srcOrd="0" destOrd="0" parTransId="{A52922E9-B14A-4F46-9CEC-1C420D082CED}" sibTransId="{C7448097-2688-7440-830C-9BF1E01C6480}"/>
    <dgm:cxn modelId="{6D4C905A-9EE8-2144-8231-E5B6A6E3854E}" type="presOf" srcId="{FB44D67A-8BD2-5243-8C80-7210659753EE}" destId="{0C81C53B-C552-3946-B06F-0BA39401D314}" srcOrd="0" destOrd="0" presId="urn:microsoft.com/office/officeart/2005/8/layout/hChevron3"/>
    <dgm:cxn modelId="{AD9C1F21-B853-EA42-8DF4-84C0CDC40930}" type="presOf" srcId="{8CF9A862-1B75-1740-B326-26BA872E07CD}" destId="{8861914B-EC5F-DE4E-AFAC-C9CB38F00B43}" srcOrd="0" destOrd="0" presId="urn:microsoft.com/office/officeart/2005/8/layout/hChevron3"/>
    <dgm:cxn modelId="{F6BD5767-373F-F440-99B0-9097A2F4F624}" type="presOf" srcId="{D36D8E0E-FE62-2549-8986-596AD22FA270}" destId="{5A063711-2CE1-8E4E-9602-16B621851C91}" srcOrd="0" destOrd="0" presId="urn:microsoft.com/office/officeart/2005/8/layout/hChevron3"/>
    <dgm:cxn modelId="{04B9D562-17AE-4348-A7F0-0CADC74ADABA}" srcId="{770C46BF-9393-AC4C-B103-E7DB52E138B5}" destId="{D36D8E0E-FE62-2549-8986-596AD22FA270}" srcOrd="4" destOrd="0" parTransId="{89CE8565-BFE3-E244-A3F2-25E4213D7F10}" sibTransId="{5B9D7021-622F-924F-8FA4-74189DA9AD4D}"/>
    <dgm:cxn modelId="{07CBB46C-CD04-2449-BED2-CBD51C159822}" type="presOf" srcId="{7682FF33-32F2-D443-AE64-98E5A42C668D}" destId="{22E39457-B0FD-EE4F-97AE-403D6B7FF678}" srcOrd="0" destOrd="0" presId="urn:microsoft.com/office/officeart/2005/8/layout/hChevron3"/>
    <dgm:cxn modelId="{1A32ACD9-6185-5442-934E-C03C10158121}" type="presOf" srcId="{1001C7A4-31D6-3B41-92D0-40CFFF4FA0BC}" destId="{46C7405A-BA44-D248-B095-39FDA437ABDB}" srcOrd="0" destOrd="0" presId="urn:microsoft.com/office/officeart/2005/8/layout/hChevron3"/>
    <dgm:cxn modelId="{5682D28A-BB15-5B4B-8A11-F7FC3003CCA8}" srcId="{770C46BF-9393-AC4C-B103-E7DB52E138B5}" destId="{FB44D67A-8BD2-5243-8C80-7210659753EE}" srcOrd="3" destOrd="0" parTransId="{8600A025-9A6B-1E4E-9A9A-00F200B4A028}" sibTransId="{1EDFB4D1-D54F-9C46-8D17-1C440CF05280}"/>
    <dgm:cxn modelId="{A097F39E-3277-0449-996A-9893A6BA4D37}" srcId="{770C46BF-9393-AC4C-B103-E7DB52E138B5}" destId="{E7E7EC21-F7EB-D443-A47F-F9464722E46A}" srcOrd="2" destOrd="0" parTransId="{36F6EFB1-B987-084D-8EF5-931FC66BEC66}" sibTransId="{A5133357-02D2-6C4B-98EA-FAA391966BE0}"/>
    <dgm:cxn modelId="{FE97B4AC-AEBD-8E4E-B375-5596AB5F1775}" srcId="{770C46BF-9393-AC4C-B103-E7DB52E138B5}" destId="{1001C7A4-31D6-3B41-92D0-40CFFF4FA0BC}" srcOrd="5" destOrd="0" parTransId="{57947882-C478-2F41-8021-B729862AD853}" sibTransId="{EE8164F5-85AB-9540-B76C-8A95C21851B9}"/>
    <dgm:cxn modelId="{A5CD8CDC-55D9-834B-B4D3-0059CFB029E5}" type="presParOf" srcId="{380E7164-81D7-BC41-8D08-8F7CC4C63EF8}" destId="{8861914B-EC5F-DE4E-AFAC-C9CB38F00B43}" srcOrd="0" destOrd="0" presId="urn:microsoft.com/office/officeart/2005/8/layout/hChevron3"/>
    <dgm:cxn modelId="{2D6B9248-4621-C743-A781-1390F2E3B30B}" type="presParOf" srcId="{380E7164-81D7-BC41-8D08-8F7CC4C63EF8}" destId="{2E11B75C-84B4-0946-94D1-18F32B046282}" srcOrd="1" destOrd="0" presId="urn:microsoft.com/office/officeart/2005/8/layout/hChevron3"/>
    <dgm:cxn modelId="{EACBF0D9-157E-2B43-914B-9D2A6E228750}" type="presParOf" srcId="{380E7164-81D7-BC41-8D08-8F7CC4C63EF8}" destId="{22E39457-B0FD-EE4F-97AE-403D6B7FF678}" srcOrd="2" destOrd="0" presId="urn:microsoft.com/office/officeart/2005/8/layout/hChevron3"/>
    <dgm:cxn modelId="{94418F22-A922-A145-8929-60BC17786844}" type="presParOf" srcId="{380E7164-81D7-BC41-8D08-8F7CC4C63EF8}" destId="{5CA8999E-0ECC-C745-9A82-A63CD37B2380}" srcOrd="3" destOrd="0" presId="urn:microsoft.com/office/officeart/2005/8/layout/hChevron3"/>
    <dgm:cxn modelId="{B4851DE2-8ABA-A044-87B2-094E79083A34}" type="presParOf" srcId="{380E7164-81D7-BC41-8D08-8F7CC4C63EF8}" destId="{6E94654C-AEEB-5A4C-AD7D-2A6281778C2E}" srcOrd="4" destOrd="0" presId="urn:microsoft.com/office/officeart/2005/8/layout/hChevron3"/>
    <dgm:cxn modelId="{06BA3973-A710-EA42-A2C4-2912F1022C99}" type="presParOf" srcId="{380E7164-81D7-BC41-8D08-8F7CC4C63EF8}" destId="{597FDD30-8A0B-304C-859A-1BF952A9482B}" srcOrd="5" destOrd="0" presId="urn:microsoft.com/office/officeart/2005/8/layout/hChevron3"/>
    <dgm:cxn modelId="{B3F43753-5054-A34A-ABAB-449FAD341783}" type="presParOf" srcId="{380E7164-81D7-BC41-8D08-8F7CC4C63EF8}" destId="{0C81C53B-C552-3946-B06F-0BA39401D314}" srcOrd="6" destOrd="0" presId="urn:microsoft.com/office/officeart/2005/8/layout/hChevron3"/>
    <dgm:cxn modelId="{72666E7C-179D-E04C-B86A-05267A614173}" type="presParOf" srcId="{380E7164-81D7-BC41-8D08-8F7CC4C63EF8}" destId="{871A90A3-09A0-2C4A-AA00-ED35475E1BA4}" srcOrd="7" destOrd="0" presId="urn:microsoft.com/office/officeart/2005/8/layout/hChevron3"/>
    <dgm:cxn modelId="{071CEE93-C42E-AE44-9037-FB0986160FC0}" type="presParOf" srcId="{380E7164-81D7-BC41-8D08-8F7CC4C63EF8}" destId="{5A063711-2CE1-8E4E-9602-16B621851C91}" srcOrd="8" destOrd="0" presId="urn:microsoft.com/office/officeart/2005/8/layout/hChevron3"/>
    <dgm:cxn modelId="{8FE7B193-6B80-0C46-B0BB-C816B70FA1CD}" type="presParOf" srcId="{380E7164-81D7-BC41-8D08-8F7CC4C63EF8}" destId="{49240E5A-85FD-0849-AB0F-27071C3C151F}" srcOrd="9" destOrd="0" presId="urn:microsoft.com/office/officeart/2005/8/layout/hChevron3"/>
    <dgm:cxn modelId="{0147D226-A2BA-8549-BE46-074FDE5A8E6D}" type="presParOf" srcId="{380E7164-81D7-BC41-8D08-8F7CC4C63EF8}" destId="{46C7405A-BA44-D248-B095-39FDA437ABDB}"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3CF92-58C8-5045-B108-BCBCDE05BE7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FF69509-3BFF-564B-B12F-954E274E4580}">
      <dgm:prSet phldrT="[Text]"/>
      <dgm:spPr/>
      <dgm:t>
        <a:bodyPr/>
        <a:lstStyle/>
        <a:p>
          <a:r>
            <a:rPr lang="es-PR" b="1" dirty="0"/>
            <a:t>Oportunidades de mejoramiento personal</a:t>
          </a:r>
          <a:endParaRPr lang="en-US" b="1" dirty="0"/>
        </a:p>
      </dgm:t>
    </dgm:pt>
    <dgm:pt modelId="{C9E8E7FC-EC4C-CD46-B63E-102C1C622BAA}" type="parTrans" cxnId="{32E44B00-9BC6-8A4F-8D8E-735ECA53F8FE}">
      <dgm:prSet/>
      <dgm:spPr/>
      <dgm:t>
        <a:bodyPr/>
        <a:lstStyle/>
        <a:p>
          <a:endParaRPr lang="en-US"/>
        </a:p>
      </dgm:t>
    </dgm:pt>
    <dgm:pt modelId="{06FE31F2-BFD2-6F48-9B09-A60C6236BB2F}" type="sibTrans" cxnId="{32E44B00-9BC6-8A4F-8D8E-735ECA53F8FE}">
      <dgm:prSet/>
      <dgm:spPr/>
      <dgm:t>
        <a:bodyPr/>
        <a:lstStyle/>
        <a:p>
          <a:endParaRPr lang="en-US"/>
        </a:p>
      </dgm:t>
    </dgm:pt>
    <dgm:pt modelId="{746C3C8B-7BB1-0245-8927-A7412822B823}">
      <dgm:prSet/>
      <dgm:spPr/>
      <dgm:t>
        <a:bodyPr/>
        <a:lstStyle/>
        <a:p>
          <a:r>
            <a:rPr lang="es-PR" b="1" dirty="0"/>
            <a:t>Integridad psicoemocional y sexual</a:t>
          </a:r>
          <a:endParaRPr lang="en-US" b="1" dirty="0"/>
        </a:p>
      </dgm:t>
    </dgm:pt>
    <dgm:pt modelId="{29ED55D2-BF7D-7146-83E5-4EB6C8526CAA}" type="parTrans" cxnId="{DF2FA723-3E6F-FF43-8839-CBC4F38E047B}">
      <dgm:prSet/>
      <dgm:spPr/>
      <dgm:t>
        <a:bodyPr/>
        <a:lstStyle/>
        <a:p>
          <a:endParaRPr lang="en-US"/>
        </a:p>
      </dgm:t>
    </dgm:pt>
    <dgm:pt modelId="{C8D25A84-6461-704F-9BAF-2FC76FDFF763}" type="sibTrans" cxnId="{DF2FA723-3E6F-FF43-8839-CBC4F38E047B}">
      <dgm:prSet/>
      <dgm:spPr/>
      <dgm:t>
        <a:bodyPr/>
        <a:lstStyle/>
        <a:p>
          <a:endParaRPr lang="en-US"/>
        </a:p>
      </dgm:t>
    </dgm:pt>
    <dgm:pt modelId="{12847587-DF41-9D43-9206-827BDDF78014}">
      <dgm:prSet/>
      <dgm:spPr/>
      <dgm:t>
        <a:bodyPr/>
        <a:lstStyle/>
        <a:p>
          <a:r>
            <a:rPr lang="es-PR" b="1" dirty="0"/>
            <a:t>Protección contra la coacción familiar</a:t>
          </a:r>
          <a:endParaRPr lang="en-US" b="1" dirty="0"/>
        </a:p>
      </dgm:t>
    </dgm:pt>
    <dgm:pt modelId="{F1AD1A4A-3989-CD43-9527-1C1B5BA8A840}" type="parTrans" cxnId="{224E4461-ABF8-8F49-A35D-5DEDD19B920A}">
      <dgm:prSet/>
      <dgm:spPr/>
      <dgm:t>
        <a:bodyPr/>
        <a:lstStyle/>
        <a:p>
          <a:endParaRPr lang="en-US"/>
        </a:p>
      </dgm:t>
    </dgm:pt>
    <dgm:pt modelId="{3454DF85-2DBA-CE4A-AADE-C02F8AC6B7BB}" type="sibTrans" cxnId="{224E4461-ABF8-8F49-A35D-5DEDD19B920A}">
      <dgm:prSet/>
      <dgm:spPr/>
      <dgm:t>
        <a:bodyPr/>
        <a:lstStyle/>
        <a:p>
          <a:endParaRPr lang="en-US"/>
        </a:p>
      </dgm:t>
    </dgm:pt>
    <dgm:pt modelId="{7F1A1BA0-7D0F-4C4A-8744-A89034DD122D}">
      <dgm:prSet/>
      <dgm:spPr/>
      <dgm:t>
        <a:bodyPr/>
        <a:lstStyle/>
        <a:p>
          <a:r>
            <a:rPr lang="es-PR" b="1" cap="all" dirty="0"/>
            <a:t>A</a:t>
          </a:r>
          <a:r>
            <a:rPr lang="es-PR" b="1" dirty="0"/>
            <a:t>tención a sus condiciones y necesidades físicas, mentales, sociales, espirituales y emocionales.</a:t>
          </a:r>
          <a:endParaRPr lang="en-US" b="1" dirty="0"/>
        </a:p>
      </dgm:t>
    </dgm:pt>
    <dgm:pt modelId="{4F24F0C1-9D3F-F54C-9805-1F331E422450}" type="parTrans" cxnId="{9E4FE876-A914-CB45-833A-3E3653DB1FE5}">
      <dgm:prSet/>
      <dgm:spPr/>
      <dgm:t>
        <a:bodyPr/>
        <a:lstStyle/>
        <a:p>
          <a:endParaRPr lang="en-US"/>
        </a:p>
      </dgm:t>
    </dgm:pt>
    <dgm:pt modelId="{9B1AC73A-B248-F549-9E6B-A79605D541DC}" type="sibTrans" cxnId="{9E4FE876-A914-CB45-833A-3E3653DB1FE5}">
      <dgm:prSet/>
      <dgm:spPr/>
      <dgm:t>
        <a:bodyPr/>
        <a:lstStyle/>
        <a:p>
          <a:endParaRPr lang="en-US"/>
        </a:p>
      </dgm:t>
    </dgm:pt>
    <dgm:pt modelId="{768F9037-5B6C-F940-9772-533B316CD3EE}">
      <dgm:prSet/>
      <dgm:spPr/>
      <dgm:t>
        <a:bodyPr/>
        <a:lstStyle/>
        <a:p>
          <a:r>
            <a:rPr lang="es-PR" b="1" dirty="0"/>
            <a:t>Espacios libres de barreras arquitectónicas, para el fácil acceso y desplazamiento.</a:t>
          </a:r>
          <a:endParaRPr lang="en-US" b="1" dirty="0"/>
        </a:p>
      </dgm:t>
    </dgm:pt>
    <dgm:pt modelId="{9B7BC936-2B36-9049-BB7C-1284AF0A6F18}" type="parTrans" cxnId="{BCD0B0BF-383F-084C-B1A3-EC608E413DFD}">
      <dgm:prSet/>
      <dgm:spPr/>
      <dgm:t>
        <a:bodyPr/>
        <a:lstStyle/>
        <a:p>
          <a:endParaRPr lang="en-US"/>
        </a:p>
      </dgm:t>
    </dgm:pt>
    <dgm:pt modelId="{0D33C831-B251-D645-8D95-217F36E5813B}" type="sibTrans" cxnId="{BCD0B0BF-383F-084C-B1A3-EC608E413DFD}">
      <dgm:prSet/>
      <dgm:spPr/>
      <dgm:t>
        <a:bodyPr/>
        <a:lstStyle/>
        <a:p>
          <a:endParaRPr lang="en-US"/>
        </a:p>
      </dgm:t>
    </dgm:pt>
    <dgm:pt modelId="{C458208C-DDA2-AF47-9F9F-3EF9314BA745}" type="pres">
      <dgm:prSet presAssocID="{C673CF92-58C8-5045-B108-BCBCDE05BE7A}" presName="diagram" presStyleCnt="0">
        <dgm:presLayoutVars>
          <dgm:dir/>
          <dgm:resizeHandles val="exact"/>
        </dgm:presLayoutVars>
      </dgm:prSet>
      <dgm:spPr/>
      <dgm:t>
        <a:bodyPr/>
        <a:lstStyle/>
        <a:p>
          <a:endParaRPr lang="en-US"/>
        </a:p>
      </dgm:t>
    </dgm:pt>
    <dgm:pt modelId="{8F53C0EB-3790-FB4C-A7E3-C9B073BAD8CF}" type="pres">
      <dgm:prSet presAssocID="{BFF69509-3BFF-564B-B12F-954E274E4580}" presName="node" presStyleLbl="node1" presStyleIdx="0" presStyleCnt="5">
        <dgm:presLayoutVars>
          <dgm:bulletEnabled val="1"/>
        </dgm:presLayoutVars>
      </dgm:prSet>
      <dgm:spPr/>
      <dgm:t>
        <a:bodyPr/>
        <a:lstStyle/>
        <a:p>
          <a:endParaRPr lang="en-US"/>
        </a:p>
      </dgm:t>
    </dgm:pt>
    <dgm:pt modelId="{7C6C81D1-96C1-824E-B637-2627F2A7E841}" type="pres">
      <dgm:prSet presAssocID="{06FE31F2-BFD2-6F48-9B09-A60C6236BB2F}" presName="sibTrans" presStyleCnt="0"/>
      <dgm:spPr/>
    </dgm:pt>
    <dgm:pt modelId="{A2A055C6-A1D2-ED49-835D-502B4488B20B}" type="pres">
      <dgm:prSet presAssocID="{746C3C8B-7BB1-0245-8927-A7412822B823}" presName="node" presStyleLbl="node1" presStyleIdx="1" presStyleCnt="5">
        <dgm:presLayoutVars>
          <dgm:bulletEnabled val="1"/>
        </dgm:presLayoutVars>
      </dgm:prSet>
      <dgm:spPr/>
      <dgm:t>
        <a:bodyPr/>
        <a:lstStyle/>
        <a:p>
          <a:endParaRPr lang="en-US"/>
        </a:p>
      </dgm:t>
    </dgm:pt>
    <dgm:pt modelId="{CACAC0DB-A468-B74D-9524-B811CB8962B3}" type="pres">
      <dgm:prSet presAssocID="{C8D25A84-6461-704F-9BAF-2FC76FDFF763}" presName="sibTrans" presStyleCnt="0"/>
      <dgm:spPr/>
    </dgm:pt>
    <dgm:pt modelId="{036A0016-AE27-E24B-8C4B-D999BE157CF7}" type="pres">
      <dgm:prSet presAssocID="{12847587-DF41-9D43-9206-827BDDF78014}" presName="node" presStyleLbl="node1" presStyleIdx="2" presStyleCnt="5">
        <dgm:presLayoutVars>
          <dgm:bulletEnabled val="1"/>
        </dgm:presLayoutVars>
      </dgm:prSet>
      <dgm:spPr/>
      <dgm:t>
        <a:bodyPr/>
        <a:lstStyle/>
        <a:p>
          <a:endParaRPr lang="en-US"/>
        </a:p>
      </dgm:t>
    </dgm:pt>
    <dgm:pt modelId="{ADEE9125-422C-284C-913F-97B8FEC2820A}" type="pres">
      <dgm:prSet presAssocID="{3454DF85-2DBA-CE4A-AADE-C02F8AC6B7BB}" presName="sibTrans" presStyleCnt="0"/>
      <dgm:spPr/>
    </dgm:pt>
    <dgm:pt modelId="{A38C88D2-8417-7445-ACE2-87DB44AC77B9}" type="pres">
      <dgm:prSet presAssocID="{7F1A1BA0-7D0F-4C4A-8744-A89034DD122D}" presName="node" presStyleLbl="node1" presStyleIdx="3" presStyleCnt="5">
        <dgm:presLayoutVars>
          <dgm:bulletEnabled val="1"/>
        </dgm:presLayoutVars>
      </dgm:prSet>
      <dgm:spPr/>
      <dgm:t>
        <a:bodyPr/>
        <a:lstStyle/>
        <a:p>
          <a:endParaRPr lang="en-US"/>
        </a:p>
      </dgm:t>
    </dgm:pt>
    <dgm:pt modelId="{BBBE3A8D-D0FC-E943-AE57-7812FA460EDB}" type="pres">
      <dgm:prSet presAssocID="{9B1AC73A-B248-F549-9E6B-A79605D541DC}" presName="sibTrans" presStyleCnt="0"/>
      <dgm:spPr/>
    </dgm:pt>
    <dgm:pt modelId="{5DFBCF6A-DE22-AE48-AFC3-28F2224EC3DE}" type="pres">
      <dgm:prSet presAssocID="{768F9037-5B6C-F940-9772-533B316CD3EE}" presName="node" presStyleLbl="node1" presStyleIdx="4" presStyleCnt="5">
        <dgm:presLayoutVars>
          <dgm:bulletEnabled val="1"/>
        </dgm:presLayoutVars>
      </dgm:prSet>
      <dgm:spPr/>
      <dgm:t>
        <a:bodyPr/>
        <a:lstStyle/>
        <a:p>
          <a:endParaRPr lang="en-US"/>
        </a:p>
      </dgm:t>
    </dgm:pt>
  </dgm:ptLst>
  <dgm:cxnLst>
    <dgm:cxn modelId="{A8B1E36B-F87C-C846-8DD3-3449213875A6}" type="presOf" srcId="{7F1A1BA0-7D0F-4C4A-8744-A89034DD122D}" destId="{A38C88D2-8417-7445-ACE2-87DB44AC77B9}" srcOrd="0" destOrd="0" presId="urn:microsoft.com/office/officeart/2005/8/layout/default"/>
    <dgm:cxn modelId="{32E44B00-9BC6-8A4F-8D8E-735ECA53F8FE}" srcId="{C673CF92-58C8-5045-B108-BCBCDE05BE7A}" destId="{BFF69509-3BFF-564B-B12F-954E274E4580}" srcOrd="0" destOrd="0" parTransId="{C9E8E7FC-EC4C-CD46-B63E-102C1C622BAA}" sibTransId="{06FE31F2-BFD2-6F48-9B09-A60C6236BB2F}"/>
    <dgm:cxn modelId="{9E4FE876-A914-CB45-833A-3E3653DB1FE5}" srcId="{C673CF92-58C8-5045-B108-BCBCDE05BE7A}" destId="{7F1A1BA0-7D0F-4C4A-8744-A89034DD122D}" srcOrd="3" destOrd="0" parTransId="{4F24F0C1-9D3F-F54C-9805-1F331E422450}" sibTransId="{9B1AC73A-B248-F549-9E6B-A79605D541DC}"/>
    <dgm:cxn modelId="{BCD0B0BF-383F-084C-B1A3-EC608E413DFD}" srcId="{C673CF92-58C8-5045-B108-BCBCDE05BE7A}" destId="{768F9037-5B6C-F940-9772-533B316CD3EE}" srcOrd="4" destOrd="0" parTransId="{9B7BC936-2B36-9049-BB7C-1284AF0A6F18}" sibTransId="{0D33C831-B251-D645-8D95-217F36E5813B}"/>
    <dgm:cxn modelId="{224E4461-ABF8-8F49-A35D-5DEDD19B920A}" srcId="{C673CF92-58C8-5045-B108-BCBCDE05BE7A}" destId="{12847587-DF41-9D43-9206-827BDDF78014}" srcOrd="2" destOrd="0" parTransId="{F1AD1A4A-3989-CD43-9527-1C1B5BA8A840}" sibTransId="{3454DF85-2DBA-CE4A-AADE-C02F8AC6B7BB}"/>
    <dgm:cxn modelId="{3432ACEA-668D-C74B-9944-FF4C5276AE6A}" type="presOf" srcId="{12847587-DF41-9D43-9206-827BDDF78014}" destId="{036A0016-AE27-E24B-8C4B-D999BE157CF7}" srcOrd="0" destOrd="0" presId="urn:microsoft.com/office/officeart/2005/8/layout/default"/>
    <dgm:cxn modelId="{2A48FCAC-B94F-8349-8CAC-37EA11FD8544}" type="presOf" srcId="{746C3C8B-7BB1-0245-8927-A7412822B823}" destId="{A2A055C6-A1D2-ED49-835D-502B4488B20B}" srcOrd="0" destOrd="0" presId="urn:microsoft.com/office/officeart/2005/8/layout/default"/>
    <dgm:cxn modelId="{DF2FA723-3E6F-FF43-8839-CBC4F38E047B}" srcId="{C673CF92-58C8-5045-B108-BCBCDE05BE7A}" destId="{746C3C8B-7BB1-0245-8927-A7412822B823}" srcOrd="1" destOrd="0" parTransId="{29ED55D2-BF7D-7146-83E5-4EB6C8526CAA}" sibTransId="{C8D25A84-6461-704F-9BAF-2FC76FDFF763}"/>
    <dgm:cxn modelId="{97D47249-6E23-1247-8FD1-9979BE68C630}" type="presOf" srcId="{C673CF92-58C8-5045-B108-BCBCDE05BE7A}" destId="{C458208C-DDA2-AF47-9F9F-3EF9314BA745}" srcOrd="0" destOrd="0" presId="urn:microsoft.com/office/officeart/2005/8/layout/default"/>
    <dgm:cxn modelId="{25474913-2170-8347-936A-7C8AFF47EB10}" type="presOf" srcId="{768F9037-5B6C-F940-9772-533B316CD3EE}" destId="{5DFBCF6A-DE22-AE48-AFC3-28F2224EC3DE}" srcOrd="0" destOrd="0" presId="urn:microsoft.com/office/officeart/2005/8/layout/default"/>
    <dgm:cxn modelId="{745C4BDC-CD01-5141-BB68-349A5C466CA1}" type="presOf" srcId="{BFF69509-3BFF-564B-B12F-954E274E4580}" destId="{8F53C0EB-3790-FB4C-A7E3-C9B073BAD8CF}" srcOrd="0" destOrd="0" presId="urn:microsoft.com/office/officeart/2005/8/layout/default"/>
    <dgm:cxn modelId="{267856DA-1EC4-5F47-9A6D-749B8F28F83F}" type="presParOf" srcId="{C458208C-DDA2-AF47-9F9F-3EF9314BA745}" destId="{8F53C0EB-3790-FB4C-A7E3-C9B073BAD8CF}" srcOrd="0" destOrd="0" presId="urn:microsoft.com/office/officeart/2005/8/layout/default"/>
    <dgm:cxn modelId="{705AA07A-0DE7-1E47-8032-905C78F84F37}" type="presParOf" srcId="{C458208C-DDA2-AF47-9F9F-3EF9314BA745}" destId="{7C6C81D1-96C1-824E-B637-2627F2A7E841}" srcOrd="1" destOrd="0" presId="urn:microsoft.com/office/officeart/2005/8/layout/default"/>
    <dgm:cxn modelId="{332CB4E1-DFD5-7349-9D6B-EE565572F348}" type="presParOf" srcId="{C458208C-DDA2-AF47-9F9F-3EF9314BA745}" destId="{A2A055C6-A1D2-ED49-835D-502B4488B20B}" srcOrd="2" destOrd="0" presId="urn:microsoft.com/office/officeart/2005/8/layout/default"/>
    <dgm:cxn modelId="{3147FD7F-F8A6-B849-90AD-2199CBF471D1}" type="presParOf" srcId="{C458208C-DDA2-AF47-9F9F-3EF9314BA745}" destId="{CACAC0DB-A468-B74D-9524-B811CB8962B3}" srcOrd="3" destOrd="0" presId="urn:microsoft.com/office/officeart/2005/8/layout/default"/>
    <dgm:cxn modelId="{E5057821-13C7-BF42-A610-F56F29180C97}" type="presParOf" srcId="{C458208C-DDA2-AF47-9F9F-3EF9314BA745}" destId="{036A0016-AE27-E24B-8C4B-D999BE157CF7}" srcOrd="4" destOrd="0" presId="urn:microsoft.com/office/officeart/2005/8/layout/default"/>
    <dgm:cxn modelId="{1DC37E5F-D3FB-D04F-88FC-42E792E21926}" type="presParOf" srcId="{C458208C-DDA2-AF47-9F9F-3EF9314BA745}" destId="{ADEE9125-422C-284C-913F-97B8FEC2820A}" srcOrd="5" destOrd="0" presId="urn:microsoft.com/office/officeart/2005/8/layout/default"/>
    <dgm:cxn modelId="{D16408B5-10A2-9F4D-AF92-C788F0CA26FA}" type="presParOf" srcId="{C458208C-DDA2-AF47-9F9F-3EF9314BA745}" destId="{A38C88D2-8417-7445-ACE2-87DB44AC77B9}" srcOrd="6" destOrd="0" presId="urn:microsoft.com/office/officeart/2005/8/layout/default"/>
    <dgm:cxn modelId="{0DC77BA2-7836-5349-BFA7-344DAC15F6AC}" type="presParOf" srcId="{C458208C-DDA2-AF47-9F9F-3EF9314BA745}" destId="{BBBE3A8D-D0FC-E943-AE57-7812FA460EDB}" srcOrd="7" destOrd="0" presId="urn:microsoft.com/office/officeart/2005/8/layout/default"/>
    <dgm:cxn modelId="{85EE1DE1-6E2F-1F43-B5CE-09B6F8EBA673}" type="presParOf" srcId="{C458208C-DDA2-AF47-9F9F-3EF9314BA745}" destId="{5DFBCF6A-DE22-AE48-AFC3-28F2224EC3D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88349-ACC9-7242-865F-B483A12DF5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E3C9A1-FDD5-534A-A34D-3624D1B3E354}">
      <dgm:prSet phldrT="[Text]"/>
      <dgm:spPr/>
      <dgm:t>
        <a:bodyPr/>
        <a:lstStyle/>
        <a:p>
          <a:r>
            <a:rPr lang="en-US" b="1" dirty="0" err="1">
              <a:solidFill>
                <a:schemeClr val="bg1"/>
              </a:solidFill>
            </a:rPr>
            <a:t>Departamento</a:t>
          </a:r>
          <a:r>
            <a:rPr lang="en-US" b="1" dirty="0">
              <a:solidFill>
                <a:schemeClr val="bg1"/>
              </a:solidFill>
            </a:rPr>
            <a:t> de la Familia</a:t>
          </a:r>
        </a:p>
      </dgm:t>
    </dgm:pt>
    <dgm:pt modelId="{8774AB1A-3FC4-6849-BE88-A5A7CE4622A1}" type="parTrans" cxnId="{546369DA-97DC-C542-B1F1-EE3BA1770454}">
      <dgm:prSet/>
      <dgm:spPr/>
      <dgm:t>
        <a:bodyPr/>
        <a:lstStyle/>
        <a:p>
          <a:endParaRPr lang="en-US"/>
        </a:p>
      </dgm:t>
    </dgm:pt>
    <dgm:pt modelId="{69A794AF-DC01-B149-820A-4989016C0146}" type="sibTrans" cxnId="{546369DA-97DC-C542-B1F1-EE3BA1770454}">
      <dgm:prSet/>
      <dgm:spPr/>
      <dgm:t>
        <a:bodyPr/>
        <a:lstStyle/>
        <a:p>
          <a:endParaRPr lang="en-US"/>
        </a:p>
      </dgm:t>
    </dgm:pt>
    <dgm:pt modelId="{F65971EB-A347-9D40-86E5-27B5B5CB473F}">
      <dgm:prSet phldrT="[Text]"/>
      <dgm:spPr/>
      <dgm:t>
        <a:bodyPr/>
        <a:lstStyle/>
        <a:p>
          <a:r>
            <a:rPr lang="en-US" b="1" dirty="0" err="1"/>
            <a:t>Administración</a:t>
          </a:r>
          <a:r>
            <a:rPr lang="en-US" b="1" dirty="0"/>
            <a:t> de </a:t>
          </a:r>
          <a:r>
            <a:rPr lang="en-US" b="1" dirty="0" err="1"/>
            <a:t>Servicios</a:t>
          </a:r>
          <a:r>
            <a:rPr lang="en-US" b="1" dirty="0"/>
            <a:t> </a:t>
          </a:r>
          <a:r>
            <a:rPr lang="en-US" b="1" dirty="0" err="1"/>
            <a:t>deSalud</a:t>
          </a:r>
          <a:r>
            <a:rPr lang="en-US" b="1" dirty="0"/>
            <a:t> Mental y Contra la </a:t>
          </a:r>
          <a:r>
            <a:rPr lang="en-US" b="1" dirty="0" err="1"/>
            <a:t>Adicción</a:t>
          </a:r>
          <a:endParaRPr lang="en-US" b="1" dirty="0"/>
        </a:p>
      </dgm:t>
    </dgm:pt>
    <dgm:pt modelId="{751BD7A8-8545-7841-A68E-748ED2542CFE}" type="parTrans" cxnId="{906FBC25-CFB0-3548-95C3-0DA757A81610}">
      <dgm:prSet/>
      <dgm:spPr/>
      <dgm:t>
        <a:bodyPr/>
        <a:lstStyle/>
        <a:p>
          <a:endParaRPr lang="en-US"/>
        </a:p>
      </dgm:t>
    </dgm:pt>
    <dgm:pt modelId="{0E92FA19-7ACF-5441-B242-2CD91D0641FA}" type="sibTrans" cxnId="{906FBC25-CFB0-3548-95C3-0DA757A81610}">
      <dgm:prSet/>
      <dgm:spPr/>
      <dgm:t>
        <a:bodyPr/>
        <a:lstStyle/>
        <a:p>
          <a:endParaRPr lang="en-US"/>
        </a:p>
      </dgm:t>
    </dgm:pt>
    <dgm:pt modelId="{8D18FF23-F2C4-2E44-96E8-EAB54FAB5CFD}">
      <dgm:prSet phldrT="[Text]"/>
      <dgm:spPr/>
      <dgm:t>
        <a:bodyPr/>
        <a:lstStyle/>
        <a:p>
          <a:r>
            <a:rPr lang="en-US" b="1" dirty="0" err="1"/>
            <a:t>Departamento</a:t>
          </a:r>
          <a:r>
            <a:rPr lang="en-US" b="1" dirty="0"/>
            <a:t> de </a:t>
          </a:r>
          <a:r>
            <a:rPr lang="en-US" b="1" dirty="0" err="1"/>
            <a:t>Salud</a:t>
          </a:r>
          <a:endParaRPr lang="en-US" b="1" dirty="0"/>
        </a:p>
      </dgm:t>
    </dgm:pt>
    <dgm:pt modelId="{78D65E0C-C768-4F4D-8150-8EA1034E658A}" type="parTrans" cxnId="{0B0DB14A-4D52-8D41-959F-F8E239666163}">
      <dgm:prSet/>
      <dgm:spPr/>
      <dgm:t>
        <a:bodyPr/>
        <a:lstStyle/>
        <a:p>
          <a:endParaRPr lang="en-US"/>
        </a:p>
      </dgm:t>
    </dgm:pt>
    <dgm:pt modelId="{5C381297-381C-FD47-8410-4F89B45B255F}" type="sibTrans" cxnId="{0B0DB14A-4D52-8D41-959F-F8E239666163}">
      <dgm:prSet/>
      <dgm:spPr/>
      <dgm:t>
        <a:bodyPr/>
        <a:lstStyle/>
        <a:p>
          <a:endParaRPr lang="en-US"/>
        </a:p>
      </dgm:t>
    </dgm:pt>
    <dgm:pt modelId="{7990F188-0151-F149-9DB0-45B4ABCA0BE9}">
      <dgm:prSet phldrT="[Text]"/>
      <dgm:spPr/>
      <dgm:t>
        <a:bodyPr/>
        <a:lstStyle/>
        <a:p>
          <a:r>
            <a:rPr lang="en-US" b="1" dirty="0" err="1"/>
            <a:t>Departamento</a:t>
          </a:r>
          <a:r>
            <a:rPr lang="en-US" b="1" dirty="0"/>
            <a:t> de la </a:t>
          </a:r>
          <a:r>
            <a:rPr lang="en-US" b="1" dirty="0" err="1"/>
            <a:t>Vivienda</a:t>
          </a:r>
          <a:endParaRPr lang="en-US" b="1" dirty="0"/>
        </a:p>
      </dgm:t>
    </dgm:pt>
    <dgm:pt modelId="{618B4B6E-C583-D442-9D99-5BAF7015ADA9}" type="parTrans" cxnId="{20BBBA9F-3D41-3246-A5D5-5B22582FF2D2}">
      <dgm:prSet/>
      <dgm:spPr/>
      <dgm:t>
        <a:bodyPr/>
        <a:lstStyle/>
        <a:p>
          <a:endParaRPr lang="en-US"/>
        </a:p>
      </dgm:t>
    </dgm:pt>
    <dgm:pt modelId="{DF43A63E-7068-1A49-9DCA-A8525561FA95}" type="sibTrans" cxnId="{20BBBA9F-3D41-3246-A5D5-5B22582FF2D2}">
      <dgm:prSet/>
      <dgm:spPr/>
      <dgm:t>
        <a:bodyPr/>
        <a:lstStyle/>
        <a:p>
          <a:endParaRPr lang="en-US"/>
        </a:p>
      </dgm:t>
    </dgm:pt>
    <dgm:pt modelId="{FB08AA5D-AE68-E941-968F-27B9A2CB9368}">
      <dgm:prSet phldrT="[Text]"/>
      <dgm:spPr/>
      <dgm:t>
        <a:bodyPr/>
        <a:lstStyle/>
        <a:p>
          <a:r>
            <a:rPr lang="en-US" b="1" dirty="0" err="1"/>
            <a:t>Departamento</a:t>
          </a:r>
          <a:r>
            <a:rPr lang="en-US" b="1" dirty="0"/>
            <a:t> de </a:t>
          </a:r>
          <a:r>
            <a:rPr lang="en-US" b="1" dirty="0" err="1"/>
            <a:t>Justicia</a:t>
          </a:r>
          <a:endParaRPr lang="en-US" b="1" dirty="0"/>
        </a:p>
      </dgm:t>
    </dgm:pt>
    <dgm:pt modelId="{0E033C9C-5C26-B442-901E-B86D643C1DE5}" type="parTrans" cxnId="{4C0EB390-B6D1-054D-B67A-E1A5A9668554}">
      <dgm:prSet/>
      <dgm:spPr/>
      <dgm:t>
        <a:bodyPr/>
        <a:lstStyle/>
        <a:p>
          <a:endParaRPr lang="en-US"/>
        </a:p>
      </dgm:t>
    </dgm:pt>
    <dgm:pt modelId="{AA624CC3-456C-384E-B41D-D59E22614A8A}" type="sibTrans" cxnId="{4C0EB390-B6D1-054D-B67A-E1A5A9668554}">
      <dgm:prSet/>
      <dgm:spPr/>
      <dgm:t>
        <a:bodyPr/>
        <a:lstStyle/>
        <a:p>
          <a:endParaRPr lang="en-US"/>
        </a:p>
      </dgm:t>
    </dgm:pt>
    <dgm:pt modelId="{77785449-86E1-7C4D-B7A8-8276264CC44F}">
      <dgm:prSet phldrT="[Text]"/>
      <dgm:spPr/>
      <dgm:t>
        <a:bodyPr/>
        <a:lstStyle/>
        <a:p>
          <a:r>
            <a:rPr lang="en-US" dirty="0" err="1"/>
            <a:t>Departamento</a:t>
          </a:r>
          <a:r>
            <a:rPr lang="en-US" dirty="0"/>
            <a:t> de </a:t>
          </a:r>
          <a:r>
            <a:rPr lang="en-US" dirty="0" err="1"/>
            <a:t>Seguridad</a:t>
          </a:r>
          <a:r>
            <a:rPr lang="en-US" dirty="0"/>
            <a:t> </a:t>
          </a:r>
          <a:r>
            <a:rPr lang="en-US" dirty="0" err="1"/>
            <a:t>Pública</a:t>
          </a:r>
          <a:endParaRPr lang="en-US" dirty="0"/>
        </a:p>
      </dgm:t>
    </dgm:pt>
    <dgm:pt modelId="{8CD13C15-9548-B64B-ACF4-77EF0693D968}" type="parTrans" cxnId="{3C3915DB-7AFB-5346-AE9B-B13396DB5085}">
      <dgm:prSet/>
      <dgm:spPr/>
      <dgm:t>
        <a:bodyPr/>
        <a:lstStyle/>
        <a:p>
          <a:endParaRPr lang="en-US"/>
        </a:p>
      </dgm:t>
    </dgm:pt>
    <dgm:pt modelId="{15477689-A9B9-214B-A29E-9CA5E4BAB0F0}" type="sibTrans" cxnId="{3C3915DB-7AFB-5346-AE9B-B13396DB5085}">
      <dgm:prSet/>
      <dgm:spPr/>
      <dgm:t>
        <a:bodyPr/>
        <a:lstStyle/>
        <a:p>
          <a:endParaRPr lang="en-US"/>
        </a:p>
      </dgm:t>
    </dgm:pt>
    <dgm:pt modelId="{F65BE594-CD43-0645-BD5B-3E4BA62428DE}">
      <dgm:prSet phldrT="[Text]"/>
      <dgm:spPr/>
      <dgm:t>
        <a:bodyPr/>
        <a:lstStyle/>
        <a:p>
          <a:r>
            <a:rPr lang="en-US" b="1" dirty="0" err="1"/>
            <a:t>Departamento</a:t>
          </a:r>
          <a:r>
            <a:rPr lang="en-US" b="1" dirty="0"/>
            <a:t> de </a:t>
          </a:r>
          <a:r>
            <a:rPr lang="en-US" b="1" dirty="0" err="1"/>
            <a:t>Corrección</a:t>
          </a:r>
          <a:r>
            <a:rPr lang="en-US" b="1" dirty="0"/>
            <a:t> y </a:t>
          </a:r>
          <a:r>
            <a:rPr lang="en-US" b="1" dirty="0" err="1"/>
            <a:t>Rehabilitación</a:t>
          </a:r>
          <a:r>
            <a:rPr lang="en-US" b="1" dirty="0"/>
            <a:t> </a:t>
          </a:r>
        </a:p>
      </dgm:t>
    </dgm:pt>
    <dgm:pt modelId="{2C8B917D-169A-3C44-A82D-EEDB0D55D3C6}" type="parTrans" cxnId="{5B8D140D-56CC-B94F-9D8F-8DB07DDAD137}">
      <dgm:prSet/>
      <dgm:spPr/>
      <dgm:t>
        <a:bodyPr/>
        <a:lstStyle/>
        <a:p>
          <a:endParaRPr lang="en-US"/>
        </a:p>
      </dgm:t>
    </dgm:pt>
    <dgm:pt modelId="{B9C451A9-EEFF-C741-8FE5-1304586F9A1E}" type="sibTrans" cxnId="{5B8D140D-56CC-B94F-9D8F-8DB07DDAD137}">
      <dgm:prSet/>
      <dgm:spPr/>
      <dgm:t>
        <a:bodyPr/>
        <a:lstStyle/>
        <a:p>
          <a:endParaRPr lang="en-US"/>
        </a:p>
      </dgm:t>
    </dgm:pt>
    <dgm:pt modelId="{0CDCF379-788A-ED4D-AFA8-840029E01B28}">
      <dgm:prSet phldrT="[Text]"/>
      <dgm:spPr/>
      <dgm:t>
        <a:bodyPr/>
        <a:lstStyle/>
        <a:p>
          <a:r>
            <a:rPr lang="en-US" b="1" dirty="0" err="1"/>
            <a:t>Oficina</a:t>
          </a:r>
          <a:r>
            <a:rPr lang="en-US" b="1" dirty="0"/>
            <a:t> de </a:t>
          </a:r>
          <a:r>
            <a:rPr lang="en-US" b="1" dirty="0" err="1"/>
            <a:t>Administración</a:t>
          </a:r>
          <a:r>
            <a:rPr lang="en-US" b="1" dirty="0"/>
            <a:t> de </a:t>
          </a:r>
          <a:r>
            <a:rPr lang="en-US" b="1" dirty="0" err="1"/>
            <a:t>Tribunales</a:t>
          </a:r>
          <a:r>
            <a:rPr lang="en-US" b="1" dirty="0"/>
            <a:t> </a:t>
          </a:r>
        </a:p>
      </dgm:t>
    </dgm:pt>
    <dgm:pt modelId="{739972BE-254E-464A-91A1-935B51EBDACE}" type="parTrans" cxnId="{32D49105-2953-A043-9933-3D0B9C724B98}">
      <dgm:prSet/>
      <dgm:spPr/>
      <dgm:t>
        <a:bodyPr/>
        <a:lstStyle/>
        <a:p>
          <a:endParaRPr lang="en-US"/>
        </a:p>
      </dgm:t>
    </dgm:pt>
    <dgm:pt modelId="{60E27A77-9F1A-FF40-BA7D-AD165001A85C}" type="sibTrans" cxnId="{32D49105-2953-A043-9933-3D0B9C724B98}">
      <dgm:prSet/>
      <dgm:spPr/>
      <dgm:t>
        <a:bodyPr/>
        <a:lstStyle/>
        <a:p>
          <a:endParaRPr lang="en-US"/>
        </a:p>
      </dgm:t>
    </dgm:pt>
    <dgm:pt modelId="{A026AD74-4C20-E047-AC06-291CAB8C84FC}">
      <dgm:prSet phldrT="[Text]"/>
      <dgm:spPr/>
      <dgm:t>
        <a:bodyPr/>
        <a:lstStyle/>
        <a:p>
          <a:r>
            <a:rPr lang="en-US" dirty="0"/>
            <a:t>OPEA</a:t>
          </a:r>
        </a:p>
      </dgm:t>
    </dgm:pt>
    <dgm:pt modelId="{C93739EF-8242-CB4E-AD58-5CA342B95617}" type="parTrans" cxnId="{78D6C0F4-EF56-E74C-BF1F-36A27687ED7C}">
      <dgm:prSet/>
      <dgm:spPr/>
      <dgm:t>
        <a:bodyPr/>
        <a:lstStyle/>
        <a:p>
          <a:endParaRPr lang="en-US"/>
        </a:p>
      </dgm:t>
    </dgm:pt>
    <dgm:pt modelId="{8731ABA6-9A2E-B041-AA47-83E698DC4197}" type="sibTrans" cxnId="{78D6C0F4-EF56-E74C-BF1F-36A27687ED7C}">
      <dgm:prSet/>
      <dgm:spPr/>
      <dgm:t>
        <a:bodyPr/>
        <a:lstStyle/>
        <a:p>
          <a:endParaRPr lang="en-US"/>
        </a:p>
      </dgm:t>
    </dgm:pt>
    <dgm:pt modelId="{E12ED885-CFBE-3040-A61E-B09F68EDA7FD}" type="pres">
      <dgm:prSet presAssocID="{6E788349-ACC9-7242-865F-B483A12DF5B0}" presName="diagram" presStyleCnt="0">
        <dgm:presLayoutVars>
          <dgm:dir/>
          <dgm:resizeHandles val="exact"/>
        </dgm:presLayoutVars>
      </dgm:prSet>
      <dgm:spPr/>
      <dgm:t>
        <a:bodyPr/>
        <a:lstStyle/>
        <a:p>
          <a:endParaRPr lang="en-US"/>
        </a:p>
      </dgm:t>
    </dgm:pt>
    <dgm:pt modelId="{875CAD8C-A4F0-CE4C-A769-F497462255FB}" type="pres">
      <dgm:prSet presAssocID="{4EE3C9A1-FDD5-534A-A34D-3624D1B3E354}" presName="node" presStyleLbl="node1" presStyleIdx="0" presStyleCnt="9">
        <dgm:presLayoutVars>
          <dgm:bulletEnabled val="1"/>
        </dgm:presLayoutVars>
      </dgm:prSet>
      <dgm:spPr/>
      <dgm:t>
        <a:bodyPr/>
        <a:lstStyle/>
        <a:p>
          <a:endParaRPr lang="en-US"/>
        </a:p>
      </dgm:t>
    </dgm:pt>
    <dgm:pt modelId="{DB4395BD-1411-7A4F-8873-C67F67414028}" type="pres">
      <dgm:prSet presAssocID="{69A794AF-DC01-B149-820A-4989016C0146}" presName="sibTrans" presStyleCnt="0"/>
      <dgm:spPr/>
    </dgm:pt>
    <dgm:pt modelId="{67F9E8CC-054C-3D48-B36F-0E87F152F406}" type="pres">
      <dgm:prSet presAssocID="{F65971EB-A347-9D40-86E5-27B5B5CB473F}" presName="node" presStyleLbl="node1" presStyleIdx="1" presStyleCnt="9">
        <dgm:presLayoutVars>
          <dgm:bulletEnabled val="1"/>
        </dgm:presLayoutVars>
      </dgm:prSet>
      <dgm:spPr/>
      <dgm:t>
        <a:bodyPr/>
        <a:lstStyle/>
        <a:p>
          <a:endParaRPr lang="en-US"/>
        </a:p>
      </dgm:t>
    </dgm:pt>
    <dgm:pt modelId="{AD4F1E23-1757-A741-B146-D0CCD92EC3F3}" type="pres">
      <dgm:prSet presAssocID="{0E92FA19-7ACF-5441-B242-2CD91D0641FA}" presName="sibTrans" presStyleCnt="0"/>
      <dgm:spPr/>
    </dgm:pt>
    <dgm:pt modelId="{B7B709C1-76CB-C747-BB36-9294E90C3E22}" type="pres">
      <dgm:prSet presAssocID="{8D18FF23-F2C4-2E44-96E8-EAB54FAB5CFD}" presName="node" presStyleLbl="node1" presStyleIdx="2" presStyleCnt="9">
        <dgm:presLayoutVars>
          <dgm:bulletEnabled val="1"/>
        </dgm:presLayoutVars>
      </dgm:prSet>
      <dgm:spPr/>
      <dgm:t>
        <a:bodyPr/>
        <a:lstStyle/>
        <a:p>
          <a:endParaRPr lang="en-US"/>
        </a:p>
      </dgm:t>
    </dgm:pt>
    <dgm:pt modelId="{0938FD63-E499-6146-8967-101D817CD98F}" type="pres">
      <dgm:prSet presAssocID="{5C381297-381C-FD47-8410-4F89B45B255F}" presName="sibTrans" presStyleCnt="0"/>
      <dgm:spPr/>
    </dgm:pt>
    <dgm:pt modelId="{B7EB5A11-7598-804B-9525-684938C9016B}" type="pres">
      <dgm:prSet presAssocID="{7990F188-0151-F149-9DB0-45B4ABCA0BE9}" presName="node" presStyleLbl="node1" presStyleIdx="3" presStyleCnt="9">
        <dgm:presLayoutVars>
          <dgm:bulletEnabled val="1"/>
        </dgm:presLayoutVars>
      </dgm:prSet>
      <dgm:spPr/>
      <dgm:t>
        <a:bodyPr/>
        <a:lstStyle/>
        <a:p>
          <a:endParaRPr lang="en-US"/>
        </a:p>
      </dgm:t>
    </dgm:pt>
    <dgm:pt modelId="{1C98A1DA-87AA-4044-B11E-00302EB1A249}" type="pres">
      <dgm:prSet presAssocID="{DF43A63E-7068-1A49-9DCA-A8525561FA95}" presName="sibTrans" presStyleCnt="0"/>
      <dgm:spPr/>
    </dgm:pt>
    <dgm:pt modelId="{B5F72121-C433-D24D-AD95-7F02BCA8D2DA}" type="pres">
      <dgm:prSet presAssocID="{FB08AA5D-AE68-E941-968F-27B9A2CB9368}" presName="node" presStyleLbl="node1" presStyleIdx="4" presStyleCnt="9">
        <dgm:presLayoutVars>
          <dgm:bulletEnabled val="1"/>
        </dgm:presLayoutVars>
      </dgm:prSet>
      <dgm:spPr/>
      <dgm:t>
        <a:bodyPr/>
        <a:lstStyle/>
        <a:p>
          <a:endParaRPr lang="en-US"/>
        </a:p>
      </dgm:t>
    </dgm:pt>
    <dgm:pt modelId="{9F820C3F-E7B8-EC4C-98F7-2B162C1A6D3B}" type="pres">
      <dgm:prSet presAssocID="{AA624CC3-456C-384E-B41D-D59E22614A8A}" presName="sibTrans" presStyleCnt="0"/>
      <dgm:spPr/>
    </dgm:pt>
    <dgm:pt modelId="{7C9402CE-835D-374F-813F-82198582E646}" type="pres">
      <dgm:prSet presAssocID="{77785449-86E1-7C4D-B7A8-8276264CC44F}" presName="node" presStyleLbl="node1" presStyleIdx="5" presStyleCnt="9">
        <dgm:presLayoutVars>
          <dgm:bulletEnabled val="1"/>
        </dgm:presLayoutVars>
      </dgm:prSet>
      <dgm:spPr/>
      <dgm:t>
        <a:bodyPr/>
        <a:lstStyle/>
        <a:p>
          <a:endParaRPr lang="en-US"/>
        </a:p>
      </dgm:t>
    </dgm:pt>
    <dgm:pt modelId="{FA1E9E81-65E4-5540-AFCE-661D33CD9426}" type="pres">
      <dgm:prSet presAssocID="{15477689-A9B9-214B-A29E-9CA5E4BAB0F0}" presName="sibTrans" presStyleCnt="0"/>
      <dgm:spPr/>
    </dgm:pt>
    <dgm:pt modelId="{F97E9096-0AC0-DB4B-8AB1-903B03F84068}" type="pres">
      <dgm:prSet presAssocID="{F65BE594-CD43-0645-BD5B-3E4BA62428DE}" presName="node" presStyleLbl="node1" presStyleIdx="6" presStyleCnt="9">
        <dgm:presLayoutVars>
          <dgm:bulletEnabled val="1"/>
        </dgm:presLayoutVars>
      </dgm:prSet>
      <dgm:spPr/>
      <dgm:t>
        <a:bodyPr/>
        <a:lstStyle/>
        <a:p>
          <a:endParaRPr lang="en-US"/>
        </a:p>
      </dgm:t>
    </dgm:pt>
    <dgm:pt modelId="{FDEC1F96-3CA0-8B4F-A033-AA4F5A985CE5}" type="pres">
      <dgm:prSet presAssocID="{B9C451A9-EEFF-C741-8FE5-1304586F9A1E}" presName="sibTrans" presStyleCnt="0"/>
      <dgm:spPr/>
    </dgm:pt>
    <dgm:pt modelId="{D21F7DD0-3F9A-A24E-AC33-D6F7B43839B0}" type="pres">
      <dgm:prSet presAssocID="{0CDCF379-788A-ED4D-AFA8-840029E01B28}" presName="node" presStyleLbl="node1" presStyleIdx="7" presStyleCnt="9">
        <dgm:presLayoutVars>
          <dgm:bulletEnabled val="1"/>
        </dgm:presLayoutVars>
      </dgm:prSet>
      <dgm:spPr/>
      <dgm:t>
        <a:bodyPr/>
        <a:lstStyle/>
        <a:p>
          <a:endParaRPr lang="en-US"/>
        </a:p>
      </dgm:t>
    </dgm:pt>
    <dgm:pt modelId="{33B17147-25A2-204F-8C0C-FA01AFDAB5D6}" type="pres">
      <dgm:prSet presAssocID="{60E27A77-9F1A-FF40-BA7D-AD165001A85C}" presName="sibTrans" presStyleCnt="0"/>
      <dgm:spPr/>
    </dgm:pt>
    <dgm:pt modelId="{F2C90285-0BEC-4A46-86F6-E75F7B10DAF9}" type="pres">
      <dgm:prSet presAssocID="{A026AD74-4C20-E047-AC06-291CAB8C84FC}" presName="node" presStyleLbl="node1" presStyleIdx="8" presStyleCnt="9">
        <dgm:presLayoutVars>
          <dgm:bulletEnabled val="1"/>
        </dgm:presLayoutVars>
      </dgm:prSet>
      <dgm:spPr/>
      <dgm:t>
        <a:bodyPr/>
        <a:lstStyle/>
        <a:p>
          <a:endParaRPr lang="en-US"/>
        </a:p>
      </dgm:t>
    </dgm:pt>
  </dgm:ptLst>
  <dgm:cxnLst>
    <dgm:cxn modelId="{E89FB0C4-10F2-9049-A635-1D685C8A7E0B}" type="presOf" srcId="{F65971EB-A347-9D40-86E5-27B5B5CB473F}" destId="{67F9E8CC-054C-3D48-B36F-0E87F152F406}" srcOrd="0" destOrd="0" presId="urn:microsoft.com/office/officeart/2005/8/layout/default"/>
    <dgm:cxn modelId="{4C0EB390-B6D1-054D-B67A-E1A5A9668554}" srcId="{6E788349-ACC9-7242-865F-B483A12DF5B0}" destId="{FB08AA5D-AE68-E941-968F-27B9A2CB9368}" srcOrd="4" destOrd="0" parTransId="{0E033C9C-5C26-B442-901E-B86D643C1DE5}" sibTransId="{AA624CC3-456C-384E-B41D-D59E22614A8A}"/>
    <dgm:cxn modelId="{3C3915DB-7AFB-5346-AE9B-B13396DB5085}" srcId="{6E788349-ACC9-7242-865F-B483A12DF5B0}" destId="{77785449-86E1-7C4D-B7A8-8276264CC44F}" srcOrd="5" destOrd="0" parTransId="{8CD13C15-9548-B64B-ACF4-77EF0693D968}" sibTransId="{15477689-A9B9-214B-A29E-9CA5E4BAB0F0}"/>
    <dgm:cxn modelId="{5B903913-AEB5-8248-9045-B81E3E67051E}" type="presOf" srcId="{77785449-86E1-7C4D-B7A8-8276264CC44F}" destId="{7C9402CE-835D-374F-813F-82198582E646}" srcOrd="0" destOrd="0" presId="urn:microsoft.com/office/officeart/2005/8/layout/default"/>
    <dgm:cxn modelId="{00B3A4B7-5C58-0340-8F5A-AC2C4E1C5256}" type="presOf" srcId="{0CDCF379-788A-ED4D-AFA8-840029E01B28}" destId="{D21F7DD0-3F9A-A24E-AC33-D6F7B43839B0}" srcOrd="0" destOrd="0" presId="urn:microsoft.com/office/officeart/2005/8/layout/default"/>
    <dgm:cxn modelId="{78D6C0F4-EF56-E74C-BF1F-36A27687ED7C}" srcId="{6E788349-ACC9-7242-865F-B483A12DF5B0}" destId="{A026AD74-4C20-E047-AC06-291CAB8C84FC}" srcOrd="8" destOrd="0" parTransId="{C93739EF-8242-CB4E-AD58-5CA342B95617}" sibTransId="{8731ABA6-9A2E-B041-AA47-83E698DC4197}"/>
    <dgm:cxn modelId="{1213CF74-F32B-0A4C-9FEB-11EF3054DFE4}" type="presOf" srcId="{4EE3C9A1-FDD5-534A-A34D-3624D1B3E354}" destId="{875CAD8C-A4F0-CE4C-A769-F497462255FB}" srcOrd="0" destOrd="0" presId="urn:microsoft.com/office/officeart/2005/8/layout/default"/>
    <dgm:cxn modelId="{20BBBA9F-3D41-3246-A5D5-5B22582FF2D2}" srcId="{6E788349-ACC9-7242-865F-B483A12DF5B0}" destId="{7990F188-0151-F149-9DB0-45B4ABCA0BE9}" srcOrd="3" destOrd="0" parTransId="{618B4B6E-C583-D442-9D99-5BAF7015ADA9}" sibTransId="{DF43A63E-7068-1A49-9DCA-A8525561FA95}"/>
    <dgm:cxn modelId="{5B8D140D-56CC-B94F-9D8F-8DB07DDAD137}" srcId="{6E788349-ACC9-7242-865F-B483A12DF5B0}" destId="{F65BE594-CD43-0645-BD5B-3E4BA62428DE}" srcOrd="6" destOrd="0" parTransId="{2C8B917D-169A-3C44-A82D-EEDB0D55D3C6}" sibTransId="{B9C451A9-EEFF-C741-8FE5-1304586F9A1E}"/>
    <dgm:cxn modelId="{42EFD66E-ED16-0D4C-8916-65A9C8454E88}" type="presOf" srcId="{FB08AA5D-AE68-E941-968F-27B9A2CB9368}" destId="{B5F72121-C433-D24D-AD95-7F02BCA8D2DA}" srcOrd="0" destOrd="0" presId="urn:microsoft.com/office/officeart/2005/8/layout/default"/>
    <dgm:cxn modelId="{F955B4BE-6421-B14F-9789-399145F46321}" type="presOf" srcId="{A026AD74-4C20-E047-AC06-291CAB8C84FC}" destId="{F2C90285-0BEC-4A46-86F6-E75F7B10DAF9}" srcOrd="0" destOrd="0" presId="urn:microsoft.com/office/officeart/2005/8/layout/default"/>
    <dgm:cxn modelId="{0B0DB14A-4D52-8D41-959F-F8E239666163}" srcId="{6E788349-ACC9-7242-865F-B483A12DF5B0}" destId="{8D18FF23-F2C4-2E44-96E8-EAB54FAB5CFD}" srcOrd="2" destOrd="0" parTransId="{78D65E0C-C768-4F4D-8150-8EA1034E658A}" sibTransId="{5C381297-381C-FD47-8410-4F89B45B255F}"/>
    <dgm:cxn modelId="{906FBC25-CFB0-3548-95C3-0DA757A81610}" srcId="{6E788349-ACC9-7242-865F-B483A12DF5B0}" destId="{F65971EB-A347-9D40-86E5-27B5B5CB473F}" srcOrd="1" destOrd="0" parTransId="{751BD7A8-8545-7841-A68E-748ED2542CFE}" sibTransId="{0E92FA19-7ACF-5441-B242-2CD91D0641FA}"/>
    <dgm:cxn modelId="{B201A0B2-F3DD-C942-9839-1AEE63638F04}" type="presOf" srcId="{6E788349-ACC9-7242-865F-B483A12DF5B0}" destId="{E12ED885-CFBE-3040-A61E-B09F68EDA7FD}" srcOrd="0" destOrd="0" presId="urn:microsoft.com/office/officeart/2005/8/layout/default"/>
    <dgm:cxn modelId="{4D5DE6DB-DB52-604F-B07B-433EB4A6D367}" type="presOf" srcId="{7990F188-0151-F149-9DB0-45B4ABCA0BE9}" destId="{B7EB5A11-7598-804B-9525-684938C9016B}" srcOrd="0" destOrd="0" presId="urn:microsoft.com/office/officeart/2005/8/layout/default"/>
    <dgm:cxn modelId="{546369DA-97DC-C542-B1F1-EE3BA1770454}" srcId="{6E788349-ACC9-7242-865F-B483A12DF5B0}" destId="{4EE3C9A1-FDD5-534A-A34D-3624D1B3E354}" srcOrd="0" destOrd="0" parTransId="{8774AB1A-3FC4-6849-BE88-A5A7CE4622A1}" sibTransId="{69A794AF-DC01-B149-820A-4989016C0146}"/>
    <dgm:cxn modelId="{32D49105-2953-A043-9933-3D0B9C724B98}" srcId="{6E788349-ACC9-7242-865F-B483A12DF5B0}" destId="{0CDCF379-788A-ED4D-AFA8-840029E01B28}" srcOrd="7" destOrd="0" parTransId="{739972BE-254E-464A-91A1-935B51EBDACE}" sibTransId="{60E27A77-9F1A-FF40-BA7D-AD165001A85C}"/>
    <dgm:cxn modelId="{A0D3D652-7788-6B46-AA91-AC1A6785B0A1}" type="presOf" srcId="{F65BE594-CD43-0645-BD5B-3E4BA62428DE}" destId="{F97E9096-0AC0-DB4B-8AB1-903B03F84068}" srcOrd="0" destOrd="0" presId="urn:microsoft.com/office/officeart/2005/8/layout/default"/>
    <dgm:cxn modelId="{74B05F15-2C11-F744-AD32-B319089474D9}" type="presOf" srcId="{8D18FF23-F2C4-2E44-96E8-EAB54FAB5CFD}" destId="{B7B709C1-76CB-C747-BB36-9294E90C3E22}" srcOrd="0" destOrd="0" presId="urn:microsoft.com/office/officeart/2005/8/layout/default"/>
    <dgm:cxn modelId="{02E55168-712C-B04C-AD54-A8A4BE51E1B8}" type="presParOf" srcId="{E12ED885-CFBE-3040-A61E-B09F68EDA7FD}" destId="{875CAD8C-A4F0-CE4C-A769-F497462255FB}" srcOrd="0" destOrd="0" presId="urn:microsoft.com/office/officeart/2005/8/layout/default"/>
    <dgm:cxn modelId="{996F650E-A4B8-BE4E-A291-BC76DDC884D2}" type="presParOf" srcId="{E12ED885-CFBE-3040-A61E-B09F68EDA7FD}" destId="{DB4395BD-1411-7A4F-8873-C67F67414028}" srcOrd="1" destOrd="0" presId="urn:microsoft.com/office/officeart/2005/8/layout/default"/>
    <dgm:cxn modelId="{329D006D-AC78-A040-89CE-64616C52E345}" type="presParOf" srcId="{E12ED885-CFBE-3040-A61E-B09F68EDA7FD}" destId="{67F9E8CC-054C-3D48-B36F-0E87F152F406}" srcOrd="2" destOrd="0" presId="urn:microsoft.com/office/officeart/2005/8/layout/default"/>
    <dgm:cxn modelId="{9C7C4A84-36FC-BA41-B5C8-FE29BCD05E6D}" type="presParOf" srcId="{E12ED885-CFBE-3040-A61E-B09F68EDA7FD}" destId="{AD4F1E23-1757-A741-B146-D0CCD92EC3F3}" srcOrd="3" destOrd="0" presId="urn:microsoft.com/office/officeart/2005/8/layout/default"/>
    <dgm:cxn modelId="{A6F0EDE3-E347-C649-8A4B-5C31EFE82852}" type="presParOf" srcId="{E12ED885-CFBE-3040-A61E-B09F68EDA7FD}" destId="{B7B709C1-76CB-C747-BB36-9294E90C3E22}" srcOrd="4" destOrd="0" presId="urn:microsoft.com/office/officeart/2005/8/layout/default"/>
    <dgm:cxn modelId="{19951F42-DFFB-AE48-9BC9-AAC96BD97E2B}" type="presParOf" srcId="{E12ED885-CFBE-3040-A61E-B09F68EDA7FD}" destId="{0938FD63-E499-6146-8967-101D817CD98F}" srcOrd="5" destOrd="0" presId="urn:microsoft.com/office/officeart/2005/8/layout/default"/>
    <dgm:cxn modelId="{C2E43756-59C2-9D4F-9549-3ABAB707314A}" type="presParOf" srcId="{E12ED885-CFBE-3040-A61E-B09F68EDA7FD}" destId="{B7EB5A11-7598-804B-9525-684938C9016B}" srcOrd="6" destOrd="0" presId="urn:microsoft.com/office/officeart/2005/8/layout/default"/>
    <dgm:cxn modelId="{951FAF5D-B464-D044-835A-ECA92B5475C6}" type="presParOf" srcId="{E12ED885-CFBE-3040-A61E-B09F68EDA7FD}" destId="{1C98A1DA-87AA-4044-B11E-00302EB1A249}" srcOrd="7" destOrd="0" presId="urn:microsoft.com/office/officeart/2005/8/layout/default"/>
    <dgm:cxn modelId="{E819B958-90DE-1142-AF1F-A56A24954E9F}" type="presParOf" srcId="{E12ED885-CFBE-3040-A61E-B09F68EDA7FD}" destId="{B5F72121-C433-D24D-AD95-7F02BCA8D2DA}" srcOrd="8" destOrd="0" presId="urn:microsoft.com/office/officeart/2005/8/layout/default"/>
    <dgm:cxn modelId="{8C1544C5-7285-0548-BF60-2B2B2313F20A}" type="presParOf" srcId="{E12ED885-CFBE-3040-A61E-B09F68EDA7FD}" destId="{9F820C3F-E7B8-EC4C-98F7-2B162C1A6D3B}" srcOrd="9" destOrd="0" presId="urn:microsoft.com/office/officeart/2005/8/layout/default"/>
    <dgm:cxn modelId="{93F5BB9E-E112-5347-8BA4-0DE2833DE29E}" type="presParOf" srcId="{E12ED885-CFBE-3040-A61E-B09F68EDA7FD}" destId="{7C9402CE-835D-374F-813F-82198582E646}" srcOrd="10" destOrd="0" presId="urn:microsoft.com/office/officeart/2005/8/layout/default"/>
    <dgm:cxn modelId="{2D013E53-EC5A-4F40-A82B-3EB99C18962D}" type="presParOf" srcId="{E12ED885-CFBE-3040-A61E-B09F68EDA7FD}" destId="{FA1E9E81-65E4-5540-AFCE-661D33CD9426}" srcOrd="11" destOrd="0" presId="urn:microsoft.com/office/officeart/2005/8/layout/default"/>
    <dgm:cxn modelId="{6915B29D-1C4A-794C-A1F8-88A5BACA9651}" type="presParOf" srcId="{E12ED885-CFBE-3040-A61E-B09F68EDA7FD}" destId="{F97E9096-0AC0-DB4B-8AB1-903B03F84068}" srcOrd="12" destOrd="0" presId="urn:microsoft.com/office/officeart/2005/8/layout/default"/>
    <dgm:cxn modelId="{2042E2E4-E8D7-574C-92F2-054F14ED96FA}" type="presParOf" srcId="{E12ED885-CFBE-3040-A61E-B09F68EDA7FD}" destId="{FDEC1F96-3CA0-8B4F-A033-AA4F5A985CE5}" srcOrd="13" destOrd="0" presId="urn:microsoft.com/office/officeart/2005/8/layout/default"/>
    <dgm:cxn modelId="{A7664A75-7435-294C-9CC6-E9B1D94BF244}" type="presParOf" srcId="{E12ED885-CFBE-3040-A61E-B09F68EDA7FD}" destId="{D21F7DD0-3F9A-A24E-AC33-D6F7B43839B0}" srcOrd="14" destOrd="0" presId="urn:microsoft.com/office/officeart/2005/8/layout/default"/>
    <dgm:cxn modelId="{69E35782-3850-F844-A00E-94DBC92F74C3}" type="presParOf" srcId="{E12ED885-CFBE-3040-A61E-B09F68EDA7FD}" destId="{33B17147-25A2-204F-8C0C-FA01AFDAB5D6}" srcOrd="15" destOrd="0" presId="urn:microsoft.com/office/officeart/2005/8/layout/default"/>
    <dgm:cxn modelId="{228EA7DF-25AB-FF48-9B6B-823438A52341}" type="presParOf" srcId="{E12ED885-CFBE-3040-A61E-B09F68EDA7FD}" destId="{F2C90285-0BEC-4A46-86F6-E75F7B10DAF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238F5-30AB-134A-9476-11AC7982E467}">
      <dsp:nvSpPr>
        <dsp:cNvPr id="0" name=""/>
        <dsp:cNvSpPr/>
      </dsp:nvSpPr>
      <dsp:spPr>
        <a:xfrm>
          <a:off x="2889" y="507698"/>
          <a:ext cx="2292355" cy="13754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err="1" smtClean="0">
              <a:solidFill>
                <a:schemeClr val="bg1"/>
              </a:solidFill>
            </a:rPr>
            <a:t>Prejudiced</a:t>
          </a:r>
          <a:r>
            <a:rPr lang="es-ES" sz="2400" b="1" kern="1200" dirty="0" smtClean="0">
              <a:solidFill>
                <a:schemeClr val="bg1"/>
              </a:solidFill>
            </a:rPr>
            <a:t> </a:t>
          </a:r>
          <a:r>
            <a:rPr lang="es-ES" sz="2400" b="1" kern="1200" dirty="0" err="1" smtClean="0">
              <a:solidFill>
                <a:schemeClr val="bg1"/>
              </a:solidFill>
            </a:rPr>
            <a:t>attitudes</a:t>
          </a:r>
          <a:endParaRPr lang="en-US" sz="2400" b="1" kern="1200" dirty="0">
            <a:solidFill>
              <a:schemeClr val="bg1"/>
            </a:solidFill>
          </a:endParaRPr>
        </a:p>
      </dsp:txBody>
      <dsp:txXfrm>
        <a:off x="2889" y="507698"/>
        <a:ext cx="2292355" cy="1375413"/>
      </dsp:txXfrm>
    </dsp:sp>
    <dsp:sp modelId="{DC556C9A-0A2A-304A-9398-E61638017430}">
      <dsp:nvSpPr>
        <dsp:cNvPr id="0" name=""/>
        <dsp:cNvSpPr/>
      </dsp:nvSpPr>
      <dsp:spPr>
        <a:xfrm>
          <a:off x="2524480" y="507698"/>
          <a:ext cx="2292355" cy="13754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err="1" smtClean="0">
              <a:solidFill>
                <a:schemeClr val="bg1"/>
              </a:solidFill>
            </a:rPr>
            <a:t>Discriminatory</a:t>
          </a:r>
          <a:r>
            <a:rPr lang="es-ES" sz="2400" b="1" kern="1200" dirty="0" smtClean="0">
              <a:solidFill>
                <a:schemeClr val="bg1"/>
              </a:solidFill>
            </a:rPr>
            <a:t> </a:t>
          </a:r>
          <a:r>
            <a:rPr lang="es-ES" sz="2400" b="1" kern="1200" dirty="0" err="1" smtClean="0">
              <a:solidFill>
                <a:schemeClr val="bg1"/>
              </a:solidFill>
            </a:rPr>
            <a:t>practices</a:t>
          </a:r>
          <a:endParaRPr lang="es-ES" sz="2000" b="1" kern="1200" dirty="0">
            <a:solidFill>
              <a:schemeClr val="bg1"/>
            </a:solidFill>
          </a:endParaRPr>
        </a:p>
      </dsp:txBody>
      <dsp:txXfrm>
        <a:off x="2524480" y="507698"/>
        <a:ext cx="2292355" cy="1375413"/>
      </dsp:txXfrm>
    </dsp:sp>
    <dsp:sp modelId="{8DC739AD-A50F-4542-8DAF-04EACF5CF8F4}">
      <dsp:nvSpPr>
        <dsp:cNvPr id="0" name=""/>
        <dsp:cNvSpPr/>
      </dsp:nvSpPr>
      <dsp:spPr>
        <a:xfrm>
          <a:off x="5046071" y="507698"/>
          <a:ext cx="2292355" cy="13754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err="1" smtClean="0">
              <a:solidFill>
                <a:schemeClr val="bg1"/>
              </a:solidFill>
            </a:rPr>
            <a:t>Policies</a:t>
          </a:r>
          <a:r>
            <a:rPr lang="es-ES" sz="1800" b="1" kern="1200" dirty="0" smtClean="0">
              <a:solidFill>
                <a:schemeClr val="bg1"/>
              </a:solidFill>
            </a:rPr>
            <a:t> and </a:t>
          </a:r>
          <a:r>
            <a:rPr lang="es-ES" sz="1800" b="1" kern="1200" dirty="0" err="1" smtClean="0">
              <a:solidFill>
                <a:schemeClr val="bg1"/>
              </a:solidFill>
            </a:rPr>
            <a:t>practices</a:t>
          </a:r>
          <a:r>
            <a:rPr lang="es-ES" sz="1800" b="1" kern="1200" dirty="0" smtClean="0">
              <a:solidFill>
                <a:schemeClr val="bg1"/>
              </a:solidFill>
            </a:rPr>
            <a:t> </a:t>
          </a:r>
          <a:r>
            <a:rPr lang="es-ES" sz="1800" b="1" kern="1200" dirty="0" err="1" smtClean="0">
              <a:solidFill>
                <a:schemeClr val="bg1"/>
              </a:solidFill>
            </a:rPr>
            <a:t>that</a:t>
          </a:r>
          <a:r>
            <a:rPr lang="es-ES" sz="1800" b="1" kern="1200" dirty="0" smtClean="0">
              <a:solidFill>
                <a:schemeClr val="bg1"/>
              </a:solidFill>
            </a:rPr>
            <a:t> </a:t>
          </a:r>
          <a:r>
            <a:rPr lang="es-ES" sz="1800" b="1" kern="1200" dirty="0" err="1" smtClean="0">
              <a:solidFill>
                <a:schemeClr val="bg1"/>
              </a:solidFill>
            </a:rPr>
            <a:t>perpetuate</a:t>
          </a:r>
          <a:r>
            <a:rPr lang="es-ES" sz="1800" b="1" kern="1200" dirty="0" smtClean="0">
              <a:solidFill>
                <a:schemeClr val="bg1"/>
              </a:solidFill>
            </a:rPr>
            <a:t> </a:t>
          </a:r>
          <a:r>
            <a:rPr lang="es-ES" sz="1800" b="1" kern="1200" dirty="0" err="1" smtClean="0">
              <a:solidFill>
                <a:schemeClr val="bg1"/>
              </a:solidFill>
            </a:rPr>
            <a:t>stereotypes</a:t>
          </a:r>
          <a:endParaRPr lang="en-US" sz="2000" b="1" kern="1200" dirty="0">
            <a:solidFill>
              <a:schemeClr val="bg1"/>
            </a:solidFill>
          </a:endParaRPr>
        </a:p>
      </dsp:txBody>
      <dsp:txXfrm>
        <a:off x="5046071" y="507698"/>
        <a:ext cx="2292355" cy="1375413"/>
      </dsp:txXfrm>
    </dsp:sp>
    <dsp:sp modelId="{E75A73F8-CB28-426C-ABF1-E26E25021D3B}">
      <dsp:nvSpPr>
        <dsp:cNvPr id="0" name=""/>
        <dsp:cNvSpPr/>
      </dsp:nvSpPr>
      <dsp:spPr>
        <a:xfrm>
          <a:off x="7567662" y="507698"/>
          <a:ext cx="2292355" cy="13754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b="1" kern="1200" dirty="0" smtClean="0">
              <a:solidFill>
                <a:schemeClr val="bg1"/>
              </a:solidFill>
            </a:rPr>
            <a:t>Social </a:t>
          </a:r>
          <a:r>
            <a:rPr lang="es-ES" sz="3300" b="1" kern="1200" dirty="0" err="1" smtClean="0">
              <a:solidFill>
                <a:schemeClr val="bg1"/>
              </a:solidFill>
            </a:rPr>
            <a:t>disparities</a:t>
          </a:r>
          <a:endParaRPr lang="en-US" sz="3300" b="1" kern="1200" dirty="0">
            <a:solidFill>
              <a:schemeClr val="bg1"/>
            </a:solidFill>
          </a:endParaRPr>
        </a:p>
      </dsp:txBody>
      <dsp:txXfrm>
        <a:off x="7567662" y="507698"/>
        <a:ext cx="2292355" cy="1375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1914B-EC5F-DE4E-AFAC-C9CB38F00B43}">
      <dsp:nvSpPr>
        <dsp:cNvPr id="0" name=""/>
        <dsp:cNvSpPr/>
      </dsp:nvSpPr>
      <dsp:spPr>
        <a:xfrm>
          <a:off x="3201" y="616449"/>
          <a:ext cx="1916072" cy="766428"/>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buFont typeface="Courier New" panose="02070309020205020404" pitchFamily="49" charset="0"/>
            <a:buChar char="o"/>
          </a:pPr>
          <a:r>
            <a:rPr lang="es-ES" sz="1400" b="1" kern="1200" dirty="0" err="1" smtClean="0">
              <a:solidFill>
                <a:schemeClr val="bg1"/>
              </a:solidFill>
              <a:latin typeface="Calibri" panose="020F0502020204030204" pitchFamily="34" charset="0"/>
              <a:ea typeface="MS Mincho"/>
              <a:cs typeface="Calibri" panose="020F0502020204030204" pitchFamily="34" charset="0"/>
            </a:rPr>
            <a:t>Community</a:t>
          </a:r>
          <a:r>
            <a:rPr lang="es-ES" sz="1400" b="1" kern="1200" dirty="0" smtClean="0">
              <a:solidFill>
                <a:schemeClr val="bg1"/>
              </a:solidFill>
              <a:latin typeface="Calibri" panose="020F0502020204030204" pitchFamily="34" charset="0"/>
              <a:ea typeface="MS Mincho"/>
              <a:cs typeface="Calibri" panose="020F0502020204030204" pitchFamily="34" charset="0"/>
            </a:rPr>
            <a:t> living</a:t>
          </a:r>
          <a:endParaRPr lang="en-US" sz="1400" b="1" kern="1200" dirty="0">
            <a:solidFill>
              <a:schemeClr val="bg1"/>
            </a:solidFill>
          </a:endParaRPr>
        </a:p>
      </dsp:txBody>
      <dsp:txXfrm>
        <a:off x="3201" y="616449"/>
        <a:ext cx="1724465" cy="766428"/>
      </dsp:txXfrm>
    </dsp:sp>
    <dsp:sp modelId="{22E39457-B0FD-EE4F-97AE-403D6B7FF678}">
      <dsp:nvSpPr>
        <dsp:cNvPr id="0" name=""/>
        <dsp:cNvSpPr/>
      </dsp:nvSpPr>
      <dsp:spPr>
        <a:xfrm>
          <a:off x="1536059" y="632774"/>
          <a:ext cx="1916072" cy="7664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Char char="o"/>
          </a:pPr>
          <a:r>
            <a:rPr lang="es-ES" sz="1600" b="1" kern="1200" dirty="0" err="1" smtClean="0">
              <a:solidFill>
                <a:schemeClr val="bg1"/>
              </a:solidFill>
              <a:latin typeface="Calibri" panose="020F0502020204030204" pitchFamily="34" charset="0"/>
              <a:ea typeface="MS Mincho"/>
              <a:cs typeface="Calibri" panose="020F0502020204030204" pitchFamily="34" charset="0"/>
            </a:rPr>
            <a:t>Housing</a:t>
          </a:r>
          <a:endParaRPr lang="en-US" sz="1200" b="1" kern="1200" dirty="0">
            <a:solidFill>
              <a:schemeClr val="bg1"/>
            </a:solidFill>
          </a:endParaRPr>
        </a:p>
      </dsp:txBody>
      <dsp:txXfrm>
        <a:off x="1919273" y="632774"/>
        <a:ext cx="1149644" cy="766428"/>
      </dsp:txXfrm>
    </dsp:sp>
    <dsp:sp modelId="{6E94654C-AEEB-5A4C-AD7D-2A6281778C2E}">
      <dsp:nvSpPr>
        <dsp:cNvPr id="0" name=""/>
        <dsp:cNvSpPr/>
      </dsp:nvSpPr>
      <dsp:spPr>
        <a:xfrm>
          <a:off x="3068917" y="616449"/>
          <a:ext cx="1916072" cy="7664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Char char="o"/>
          </a:pPr>
          <a:r>
            <a:rPr lang="es-ES" sz="1600" b="1" kern="1200" dirty="0" smtClean="0">
              <a:solidFill>
                <a:schemeClr val="bg1"/>
              </a:solidFill>
              <a:latin typeface="Calibri" panose="020F0502020204030204" pitchFamily="34" charset="0"/>
              <a:ea typeface="MS Mincho"/>
              <a:cs typeface="Calibri" panose="020F0502020204030204" pitchFamily="34" charset="0"/>
            </a:rPr>
            <a:t>Labor </a:t>
          </a:r>
          <a:r>
            <a:rPr lang="es-ES" sz="1600" b="1" kern="1200" dirty="0" err="1" smtClean="0">
              <a:solidFill>
                <a:schemeClr val="bg1"/>
              </a:solidFill>
              <a:latin typeface="Calibri" panose="020F0502020204030204" pitchFamily="34" charset="0"/>
              <a:ea typeface="MS Mincho"/>
              <a:cs typeface="Calibri" panose="020F0502020204030204" pitchFamily="34" charset="0"/>
            </a:rPr>
            <a:t>force</a:t>
          </a:r>
          <a:endParaRPr lang="en-US" sz="1600" b="1" kern="1200" dirty="0">
            <a:solidFill>
              <a:schemeClr val="bg1"/>
            </a:solidFill>
          </a:endParaRPr>
        </a:p>
      </dsp:txBody>
      <dsp:txXfrm>
        <a:off x="3452131" y="616449"/>
        <a:ext cx="1149644" cy="766428"/>
      </dsp:txXfrm>
    </dsp:sp>
    <dsp:sp modelId="{0C81C53B-C552-3946-B06F-0BA39401D314}">
      <dsp:nvSpPr>
        <dsp:cNvPr id="0" name=""/>
        <dsp:cNvSpPr/>
      </dsp:nvSpPr>
      <dsp:spPr>
        <a:xfrm>
          <a:off x="4601774" y="616449"/>
          <a:ext cx="2164184" cy="7664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buFont typeface="Courier New" panose="02070309020205020404" pitchFamily="49" charset="0"/>
            <a:buChar char="o"/>
          </a:pPr>
          <a:r>
            <a:rPr lang="es-ES" sz="1200" b="1" kern="1200" dirty="0" err="1" smtClean="0">
              <a:solidFill>
                <a:schemeClr val="bg1"/>
              </a:solidFill>
              <a:latin typeface="Calibri" panose="020F0502020204030204" pitchFamily="34" charset="0"/>
              <a:ea typeface="MS Mincho"/>
              <a:cs typeface="Calibri" panose="020F0502020204030204" pitchFamily="34" charset="0"/>
            </a:rPr>
            <a:t>Entrepreneurship</a:t>
          </a:r>
          <a:endParaRPr lang="en-US" sz="1600" b="1" kern="1200" dirty="0">
            <a:solidFill>
              <a:schemeClr val="bg1"/>
            </a:solidFill>
          </a:endParaRPr>
        </a:p>
      </dsp:txBody>
      <dsp:txXfrm>
        <a:off x="4984988" y="616449"/>
        <a:ext cx="1397756" cy="766428"/>
      </dsp:txXfrm>
    </dsp:sp>
    <dsp:sp modelId="{5A063711-2CE1-8E4E-9602-16B621851C91}">
      <dsp:nvSpPr>
        <dsp:cNvPr id="0" name=""/>
        <dsp:cNvSpPr/>
      </dsp:nvSpPr>
      <dsp:spPr>
        <a:xfrm>
          <a:off x="6382744" y="616449"/>
          <a:ext cx="1916072" cy="7664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Char char="o"/>
          </a:pPr>
          <a:r>
            <a:rPr lang="es-ES" sz="1600" b="1" kern="1200" dirty="0" err="1" smtClean="0">
              <a:solidFill>
                <a:schemeClr val="bg1"/>
              </a:solidFill>
              <a:latin typeface="Calibri" panose="020F0502020204030204" pitchFamily="34" charset="0"/>
              <a:ea typeface="MS Mincho"/>
              <a:cs typeface="Calibri" panose="020F0502020204030204" pitchFamily="34" charset="0"/>
            </a:rPr>
            <a:t>Acces</a:t>
          </a:r>
          <a:r>
            <a:rPr lang="es-ES" sz="1600" b="1" kern="1200" dirty="0" smtClean="0">
              <a:solidFill>
                <a:schemeClr val="bg1"/>
              </a:solidFill>
              <a:latin typeface="Calibri" panose="020F0502020204030204" pitchFamily="34" charset="0"/>
              <a:ea typeface="MS Mincho"/>
              <a:cs typeface="Calibri" panose="020F0502020204030204" pitchFamily="34" charset="0"/>
            </a:rPr>
            <a:t> to </a:t>
          </a:r>
          <a:r>
            <a:rPr lang="es-ES" sz="1600" b="1" kern="1200" dirty="0" err="1" smtClean="0">
              <a:solidFill>
                <a:schemeClr val="bg1"/>
              </a:solidFill>
              <a:latin typeface="Calibri" panose="020F0502020204030204" pitchFamily="34" charset="0"/>
              <a:ea typeface="MS Mincho"/>
              <a:cs typeface="Calibri" panose="020F0502020204030204" pitchFamily="34" charset="0"/>
            </a:rPr>
            <a:t>justice</a:t>
          </a:r>
          <a:endParaRPr lang="en-US" sz="1600" b="1" kern="1200" dirty="0">
            <a:solidFill>
              <a:schemeClr val="bg1"/>
            </a:solidFill>
          </a:endParaRPr>
        </a:p>
      </dsp:txBody>
      <dsp:txXfrm>
        <a:off x="6765958" y="616449"/>
        <a:ext cx="1149644" cy="766428"/>
      </dsp:txXfrm>
    </dsp:sp>
    <dsp:sp modelId="{46C7405A-BA44-D248-B095-39FDA437ABDB}">
      <dsp:nvSpPr>
        <dsp:cNvPr id="0" name=""/>
        <dsp:cNvSpPr/>
      </dsp:nvSpPr>
      <dsp:spPr>
        <a:xfrm>
          <a:off x="7915602" y="616449"/>
          <a:ext cx="1916072" cy="7664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Font typeface="Courier New" panose="02070309020205020404" pitchFamily="49" charset="0"/>
            <a:buChar char="o"/>
          </a:pPr>
          <a:r>
            <a:rPr lang="es-ES" sz="1600" b="1" kern="1200" dirty="0" smtClean="0">
              <a:solidFill>
                <a:schemeClr val="bg1"/>
              </a:solidFill>
              <a:latin typeface="Calibri" panose="020F0502020204030204" pitchFamily="34" charset="0"/>
              <a:ea typeface="MS Mincho"/>
              <a:cs typeface="Calibri" panose="020F0502020204030204" pitchFamily="34" charset="0"/>
            </a:rPr>
            <a:t>Psicosocial and </a:t>
          </a:r>
          <a:r>
            <a:rPr lang="es-ES" sz="1600" b="1" kern="1200" dirty="0" err="1" smtClean="0">
              <a:solidFill>
                <a:schemeClr val="bg1"/>
              </a:solidFill>
              <a:latin typeface="Calibri" panose="020F0502020204030204" pitchFamily="34" charset="0"/>
              <a:ea typeface="MS Mincho"/>
              <a:cs typeface="Calibri" panose="020F0502020204030204" pitchFamily="34" charset="0"/>
            </a:rPr>
            <a:t>gender</a:t>
          </a:r>
          <a:r>
            <a:rPr lang="es-ES" sz="1600" b="1" kern="1200" dirty="0" smtClean="0">
              <a:solidFill>
                <a:schemeClr val="bg1"/>
              </a:solidFill>
              <a:latin typeface="Calibri" panose="020F0502020204030204" pitchFamily="34" charset="0"/>
              <a:ea typeface="MS Mincho"/>
              <a:cs typeface="Calibri" panose="020F0502020204030204" pitchFamily="34" charset="0"/>
            </a:rPr>
            <a:t>.</a:t>
          </a:r>
          <a:endParaRPr lang="en-US" sz="1600" b="1" kern="1200" dirty="0">
            <a:solidFill>
              <a:schemeClr val="bg1"/>
            </a:solidFill>
          </a:endParaRPr>
        </a:p>
      </dsp:txBody>
      <dsp:txXfrm>
        <a:off x="8298816" y="616449"/>
        <a:ext cx="1149644" cy="766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3C0EB-3790-FB4C-A7E3-C9B073BAD8CF}">
      <dsp:nvSpPr>
        <dsp:cNvPr id="0" name=""/>
        <dsp:cNvSpPr/>
      </dsp:nvSpPr>
      <dsp:spPr>
        <a:xfrm>
          <a:off x="681679" y="964"/>
          <a:ext cx="2570342" cy="154220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R" sz="1700" b="1" kern="1200" dirty="0"/>
            <a:t>Oportunidades de mejoramiento personal</a:t>
          </a:r>
          <a:endParaRPr lang="en-US" sz="1700" b="1" kern="1200" dirty="0"/>
        </a:p>
      </dsp:txBody>
      <dsp:txXfrm>
        <a:off x="681679" y="964"/>
        <a:ext cx="2570342" cy="1542205"/>
      </dsp:txXfrm>
    </dsp:sp>
    <dsp:sp modelId="{A2A055C6-A1D2-ED49-835D-502B4488B20B}">
      <dsp:nvSpPr>
        <dsp:cNvPr id="0" name=""/>
        <dsp:cNvSpPr/>
      </dsp:nvSpPr>
      <dsp:spPr>
        <a:xfrm>
          <a:off x="3509055" y="964"/>
          <a:ext cx="2570342" cy="154220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R" sz="1700" b="1" kern="1200" dirty="0"/>
            <a:t>Integridad psicoemocional y sexual</a:t>
          </a:r>
          <a:endParaRPr lang="en-US" sz="1700" b="1" kern="1200" dirty="0"/>
        </a:p>
      </dsp:txBody>
      <dsp:txXfrm>
        <a:off x="3509055" y="964"/>
        <a:ext cx="2570342" cy="1542205"/>
      </dsp:txXfrm>
    </dsp:sp>
    <dsp:sp modelId="{036A0016-AE27-E24B-8C4B-D999BE157CF7}">
      <dsp:nvSpPr>
        <dsp:cNvPr id="0" name=""/>
        <dsp:cNvSpPr/>
      </dsp:nvSpPr>
      <dsp:spPr>
        <a:xfrm>
          <a:off x="6336432" y="964"/>
          <a:ext cx="2570342" cy="154220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R" sz="1700" b="1" kern="1200" dirty="0"/>
            <a:t>Protección contra la coacción familiar</a:t>
          </a:r>
          <a:endParaRPr lang="en-US" sz="1700" b="1" kern="1200" dirty="0"/>
        </a:p>
      </dsp:txBody>
      <dsp:txXfrm>
        <a:off x="6336432" y="964"/>
        <a:ext cx="2570342" cy="1542205"/>
      </dsp:txXfrm>
    </dsp:sp>
    <dsp:sp modelId="{A38C88D2-8417-7445-ACE2-87DB44AC77B9}">
      <dsp:nvSpPr>
        <dsp:cNvPr id="0" name=""/>
        <dsp:cNvSpPr/>
      </dsp:nvSpPr>
      <dsp:spPr>
        <a:xfrm>
          <a:off x="2095367" y="1800204"/>
          <a:ext cx="2570342" cy="154220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R" sz="1700" b="1" kern="1200" cap="all" dirty="0"/>
            <a:t>A</a:t>
          </a:r>
          <a:r>
            <a:rPr lang="es-PR" sz="1700" b="1" kern="1200" dirty="0"/>
            <a:t>tención a sus condiciones y necesidades físicas, mentales, sociales, espirituales y emocionales.</a:t>
          </a:r>
          <a:endParaRPr lang="en-US" sz="1700" b="1" kern="1200" dirty="0"/>
        </a:p>
      </dsp:txBody>
      <dsp:txXfrm>
        <a:off x="2095367" y="1800204"/>
        <a:ext cx="2570342" cy="1542205"/>
      </dsp:txXfrm>
    </dsp:sp>
    <dsp:sp modelId="{5DFBCF6A-DE22-AE48-AFC3-28F2224EC3DE}">
      <dsp:nvSpPr>
        <dsp:cNvPr id="0" name=""/>
        <dsp:cNvSpPr/>
      </dsp:nvSpPr>
      <dsp:spPr>
        <a:xfrm>
          <a:off x="4922744" y="1800204"/>
          <a:ext cx="2570342" cy="154220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R" sz="1700" b="1" kern="1200" dirty="0"/>
            <a:t>Espacios libres de barreras arquitectónicas, para el fácil acceso y desplazamiento.</a:t>
          </a:r>
          <a:endParaRPr lang="en-US" sz="1700" b="1" kern="1200" dirty="0"/>
        </a:p>
      </dsp:txBody>
      <dsp:txXfrm>
        <a:off x="4922744" y="1800204"/>
        <a:ext cx="2570342" cy="1542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AD8C-A4F0-CE4C-A769-F497462255FB}">
      <dsp:nvSpPr>
        <dsp:cNvPr id="0" name=""/>
        <dsp:cNvSpPr/>
      </dsp:nvSpPr>
      <dsp:spPr>
        <a:xfrm>
          <a:off x="0" y="931895"/>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solidFill>
                <a:schemeClr val="bg1"/>
              </a:solidFill>
            </a:rPr>
            <a:t>Departamento</a:t>
          </a:r>
          <a:r>
            <a:rPr lang="en-US" sz="1400" b="1" kern="1200" dirty="0">
              <a:solidFill>
                <a:schemeClr val="bg1"/>
              </a:solidFill>
            </a:rPr>
            <a:t> de la Familia</a:t>
          </a:r>
        </a:p>
      </dsp:txBody>
      <dsp:txXfrm>
        <a:off x="0" y="931895"/>
        <a:ext cx="1610591" cy="966354"/>
      </dsp:txXfrm>
    </dsp:sp>
    <dsp:sp modelId="{67F9E8CC-054C-3D48-B36F-0E87F152F406}">
      <dsp:nvSpPr>
        <dsp:cNvPr id="0" name=""/>
        <dsp:cNvSpPr/>
      </dsp:nvSpPr>
      <dsp:spPr>
        <a:xfrm>
          <a:off x="1771650" y="931895"/>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Administración</a:t>
          </a:r>
          <a:r>
            <a:rPr lang="en-US" sz="1400" b="1" kern="1200" dirty="0"/>
            <a:t> de </a:t>
          </a:r>
          <a:r>
            <a:rPr lang="en-US" sz="1400" b="1" kern="1200" dirty="0" err="1"/>
            <a:t>Servicios</a:t>
          </a:r>
          <a:r>
            <a:rPr lang="en-US" sz="1400" b="1" kern="1200" dirty="0"/>
            <a:t> </a:t>
          </a:r>
          <a:r>
            <a:rPr lang="en-US" sz="1400" b="1" kern="1200" dirty="0" err="1"/>
            <a:t>deSalud</a:t>
          </a:r>
          <a:r>
            <a:rPr lang="en-US" sz="1400" b="1" kern="1200" dirty="0"/>
            <a:t> Mental y Contra la </a:t>
          </a:r>
          <a:r>
            <a:rPr lang="en-US" sz="1400" b="1" kern="1200" dirty="0" err="1"/>
            <a:t>Adicción</a:t>
          </a:r>
          <a:endParaRPr lang="en-US" sz="1400" b="1" kern="1200" dirty="0"/>
        </a:p>
      </dsp:txBody>
      <dsp:txXfrm>
        <a:off x="1771650" y="931895"/>
        <a:ext cx="1610591" cy="966354"/>
      </dsp:txXfrm>
    </dsp:sp>
    <dsp:sp modelId="{B7B709C1-76CB-C747-BB36-9294E90C3E22}">
      <dsp:nvSpPr>
        <dsp:cNvPr id="0" name=""/>
        <dsp:cNvSpPr/>
      </dsp:nvSpPr>
      <dsp:spPr>
        <a:xfrm>
          <a:off x="3543300" y="931895"/>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Departamento</a:t>
          </a:r>
          <a:r>
            <a:rPr lang="en-US" sz="1400" b="1" kern="1200" dirty="0"/>
            <a:t> de </a:t>
          </a:r>
          <a:r>
            <a:rPr lang="en-US" sz="1400" b="1" kern="1200" dirty="0" err="1"/>
            <a:t>Salud</a:t>
          </a:r>
          <a:endParaRPr lang="en-US" sz="1400" b="1" kern="1200" dirty="0"/>
        </a:p>
      </dsp:txBody>
      <dsp:txXfrm>
        <a:off x="3543300" y="931895"/>
        <a:ext cx="1610591" cy="966354"/>
      </dsp:txXfrm>
    </dsp:sp>
    <dsp:sp modelId="{B7EB5A11-7598-804B-9525-684938C9016B}">
      <dsp:nvSpPr>
        <dsp:cNvPr id="0" name=""/>
        <dsp:cNvSpPr/>
      </dsp:nvSpPr>
      <dsp:spPr>
        <a:xfrm>
          <a:off x="0" y="2059309"/>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Departamento</a:t>
          </a:r>
          <a:r>
            <a:rPr lang="en-US" sz="1400" b="1" kern="1200" dirty="0"/>
            <a:t> de la </a:t>
          </a:r>
          <a:r>
            <a:rPr lang="en-US" sz="1400" b="1" kern="1200" dirty="0" err="1"/>
            <a:t>Vivienda</a:t>
          </a:r>
          <a:endParaRPr lang="en-US" sz="1400" b="1" kern="1200" dirty="0"/>
        </a:p>
      </dsp:txBody>
      <dsp:txXfrm>
        <a:off x="0" y="2059309"/>
        <a:ext cx="1610591" cy="966354"/>
      </dsp:txXfrm>
    </dsp:sp>
    <dsp:sp modelId="{B5F72121-C433-D24D-AD95-7F02BCA8D2DA}">
      <dsp:nvSpPr>
        <dsp:cNvPr id="0" name=""/>
        <dsp:cNvSpPr/>
      </dsp:nvSpPr>
      <dsp:spPr>
        <a:xfrm>
          <a:off x="1771650" y="2059309"/>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Departamento</a:t>
          </a:r>
          <a:r>
            <a:rPr lang="en-US" sz="1400" b="1" kern="1200" dirty="0"/>
            <a:t> de </a:t>
          </a:r>
          <a:r>
            <a:rPr lang="en-US" sz="1400" b="1" kern="1200" dirty="0" err="1"/>
            <a:t>Justicia</a:t>
          </a:r>
          <a:endParaRPr lang="en-US" sz="1400" b="1" kern="1200" dirty="0"/>
        </a:p>
      </dsp:txBody>
      <dsp:txXfrm>
        <a:off x="1771650" y="2059309"/>
        <a:ext cx="1610591" cy="966354"/>
      </dsp:txXfrm>
    </dsp:sp>
    <dsp:sp modelId="{7C9402CE-835D-374F-813F-82198582E646}">
      <dsp:nvSpPr>
        <dsp:cNvPr id="0" name=""/>
        <dsp:cNvSpPr/>
      </dsp:nvSpPr>
      <dsp:spPr>
        <a:xfrm>
          <a:off x="3543300" y="2059309"/>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a:t>Departamento</a:t>
          </a:r>
          <a:r>
            <a:rPr lang="en-US" sz="1400" kern="1200" dirty="0"/>
            <a:t> de </a:t>
          </a:r>
          <a:r>
            <a:rPr lang="en-US" sz="1400" kern="1200" dirty="0" err="1"/>
            <a:t>Seguridad</a:t>
          </a:r>
          <a:r>
            <a:rPr lang="en-US" sz="1400" kern="1200" dirty="0"/>
            <a:t> </a:t>
          </a:r>
          <a:r>
            <a:rPr lang="en-US" sz="1400" kern="1200" dirty="0" err="1"/>
            <a:t>Pública</a:t>
          </a:r>
          <a:endParaRPr lang="en-US" sz="1400" kern="1200" dirty="0"/>
        </a:p>
      </dsp:txBody>
      <dsp:txXfrm>
        <a:off x="3543300" y="2059309"/>
        <a:ext cx="1610591" cy="966354"/>
      </dsp:txXfrm>
    </dsp:sp>
    <dsp:sp modelId="{F97E9096-0AC0-DB4B-8AB1-903B03F84068}">
      <dsp:nvSpPr>
        <dsp:cNvPr id="0" name=""/>
        <dsp:cNvSpPr/>
      </dsp:nvSpPr>
      <dsp:spPr>
        <a:xfrm>
          <a:off x="0" y="3186723"/>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Departamento</a:t>
          </a:r>
          <a:r>
            <a:rPr lang="en-US" sz="1400" b="1" kern="1200" dirty="0"/>
            <a:t> de </a:t>
          </a:r>
          <a:r>
            <a:rPr lang="en-US" sz="1400" b="1" kern="1200" dirty="0" err="1"/>
            <a:t>Corrección</a:t>
          </a:r>
          <a:r>
            <a:rPr lang="en-US" sz="1400" b="1" kern="1200" dirty="0"/>
            <a:t> y </a:t>
          </a:r>
          <a:r>
            <a:rPr lang="en-US" sz="1400" b="1" kern="1200" dirty="0" err="1"/>
            <a:t>Rehabilitación</a:t>
          </a:r>
          <a:r>
            <a:rPr lang="en-US" sz="1400" b="1" kern="1200" dirty="0"/>
            <a:t> </a:t>
          </a:r>
        </a:p>
      </dsp:txBody>
      <dsp:txXfrm>
        <a:off x="0" y="3186723"/>
        <a:ext cx="1610591" cy="966354"/>
      </dsp:txXfrm>
    </dsp:sp>
    <dsp:sp modelId="{D21F7DD0-3F9A-A24E-AC33-D6F7B43839B0}">
      <dsp:nvSpPr>
        <dsp:cNvPr id="0" name=""/>
        <dsp:cNvSpPr/>
      </dsp:nvSpPr>
      <dsp:spPr>
        <a:xfrm>
          <a:off x="1771650" y="3186723"/>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Oficina</a:t>
          </a:r>
          <a:r>
            <a:rPr lang="en-US" sz="1400" b="1" kern="1200" dirty="0"/>
            <a:t> de </a:t>
          </a:r>
          <a:r>
            <a:rPr lang="en-US" sz="1400" b="1" kern="1200" dirty="0" err="1"/>
            <a:t>Administración</a:t>
          </a:r>
          <a:r>
            <a:rPr lang="en-US" sz="1400" b="1" kern="1200" dirty="0"/>
            <a:t> de </a:t>
          </a:r>
          <a:r>
            <a:rPr lang="en-US" sz="1400" b="1" kern="1200" dirty="0" err="1"/>
            <a:t>Tribunales</a:t>
          </a:r>
          <a:r>
            <a:rPr lang="en-US" sz="1400" b="1" kern="1200" dirty="0"/>
            <a:t> </a:t>
          </a:r>
        </a:p>
      </dsp:txBody>
      <dsp:txXfrm>
        <a:off x="1771650" y="3186723"/>
        <a:ext cx="1610591" cy="966354"/>
      </dsp:txXfrm>
    </dsp:sp>
    <dsp:sp modelId="{F2C90285-0BEC-4A46-86F6-E75F7B10DAF9}">
      <dsp:nvSpPr>
        <dsp:cNvPr id="0" name=""/>
        <dsp:cNvSpPr/>
      </dsp:nvSpPr>
      <dsp:spPr>
        <a:xfrm>
          <a:off x="3543300" y="3186723"/>
          <a:ext cx="1610591" cy="9663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OPEA</a:t>
          </a:r>
        </a:p>
      </dsp:txBody>
      <dsp:txXfrm>
        <a:off x="3543300" y="3186723"/>
        <a:ext cx="1610591" cy="9663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F2887-7D18-BA44-A747-5E83BD785437}" type="datetimeFigureOut">
              <a:rPr lang="es-ES_tradnl" smtClean="0"/>
              <a:t>13/04/2021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FEC58-5207-2246-9BF0-2E2579A475C8}" type="slidenum">
              <a:rPr lang="es-ES_tradnl" smtClean="0"/>
              <a:t>‹#›</a:t>
            </a:fld>
            <a:endParaRPr lang="es-ES_tradnl"/>
          </a:p>
        </p:txBody>
      </p:sp>
    </p:spTree>
    <p:extLst>
      <p:ext uri="{BB962C8B-B14F-4D97-AF65-F5344CB8AC3E}">
        <p14:creationId xmlns:p14="http://schemas.microsoft.com/office/powerpoint/2010/main" val="328796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717550" y="1162050"/>
            <a:ext cx="5575300" cy="31369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PR">
              <a:latin typeface="Arial" pitchFamily="34"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ＭＳ Ｐゴシック" pitchFamily="34" charset="-128"/>
              </a:defRPr>
            </a:lvl1pPr>
            <a:lvl2pPr marL="716064" indent="-275409" eaLnBrk="0" hangingPunct="0">
              <a:spcBef>
                <a:spcPct val="30000"/>
              </a:spcBef>
              <a:defRPr sz="1100">
                <a:solidFill>
                  <a:schemeClr val="tx1"/>
                </a:solidFill>
                <a:latin typeface="Arial" pitchFamily="34" charset="0"/>
                <a:ea typeface="ＭＳ Ｐゴシック" pitchFamily="34" charset="-128"/>
              </a:defRPr>
            </a:lvl2pPr>
            <a:lvl3pPr marL="1101636" indent="-220327" eaLnBrk="0" hangingPunct="0">
              <a:spcBef>
                <a:spcPct val="30000"/>
              </a:spcBef>
              <a:defRPr sz="1100">
                <a:solidFill>
                  <a:schemeClr val="tx1"/>
                </a:solidFill>
                <a:latin typeface="Arial" pitchFamily="34" charset="0"/>
                <a:ea typeface="ＭＳ Ｐゴシック" pitchFamily="34" charset="-128"/>
              </a:defRPr>
            </a:lvl3pPr>
            <a:lvl4pPr marL="1542289" indent="-220327" eaLnBrk="0" hangingPunct="0">
              <a:spcBef>
                <a:spcPct val="30000"/>
              </a:spcBef>
              <a:defRPr sz="1100">
                <a:solidFill>
                  <a:schemeClr val="tx1"/>
                </a:solidFill>
                <a:latin typeface="Arial" pitchFamily="34" charset="0"/>
                <a:ea typeface="ＭＳ Ｐゴシック" pitchFamily="34" charset="-128"/>
              </a:defRPr>
            </a:lvl4pPr>
            <a:lvl5pPr marL="1982943" indent="-220327" eaLnBrk="0" hangingPunct="0">
              <a:spcBef>
                <a:spcPct val="30000"/>
              </a:spcBef>
              <a:defRPr sz="1100">
                <a:solidFill>
                  <a:schemeClr val="tx1"/>
                </a:solidFill>
                <a:latin typeface="Arial" pitchFamily="34" charset="0"/>
                <a:ea typeface="ＭＳ Ｐゴシック" pitchFamily="34" charset="-128"/>
              </a:defRPr>
            </a:lvl5pPr>
            <a:lvl6pPr marL="2423598"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6pPr>
            <a:lvl7pPr marL="2864251"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7pPr>
            <a:lvl8pPr marL="3304905"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8pPr>
            <a:lvl9pPr marL="3745560"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9pPr>
          </a:lstStyle>
          <a:p>
            <a:pPr eaLnBrk="1" hangingPunct="1">
              <a:spcBef>
                <a:spcPct val="0"/>
              </a:spcBef>
            </a:pPr>
            <a:fld id="{BF7ECAEF-D97A-486B-B947-DE9BEB9BEDC6}" type="slidenum">
              <a:rPr lang="en-US" altLang="es-PR" sz="1200">
                <a:solidFill>
                  <a:srgbClr val="000000"/>
                </a:solidFill>
              </a:rPr>
              <a:pPr eaLnBrk="1" hangingPunct="1">
                <a:spcBef>
                  <a:spcPct val="0"/>
                </a:spcBef>
              </a:pPr>
              <a:t>5</a:t>
            </a:fld>
            <a:endParaRPr lang="en-US" altLang="es-PR" sz="1200">
              <a:solidFill>
                <a:srgbClr val="000000"/>
              </a:solidFill>
            </a:endParaRPr>
          </a:p>
        </p:txBody>
      </p:sp>
    </p:spTree>
    <p:extLst>
      <p:ext uri="{BB962C8B-B14F-4D97-AF65-F5344CB8AC3E}">
        <p14:creationId xmlns:p14="http://schemas.microsoft.com/office/powerpoint/2010/main" val="189411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17550" y="1162050"/>
            <a:ext cx="5575300" cy="31369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Todo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eso</a:t>
            </a:r>
            <a:r>
              <a:rPr lang="en-US" altLang="es-PR" dirty="0">
                <a:latin typeface="Arial" pitchFamily="34" charset="0"/>
                <a:ea typeface="ヒラギノ角ゴ Pro W3"/>
                <a:cs typeface="ヒラギノ角ゴ Pro W3"/>
              </a:rPr>
              <a:t> ha </a:t>
            </a:r>
            <a:r>
              <a:rPr lang="en-US" altLang="es-PR" dirty="0" err="1">
                <a:latin typeface="Arial" pitchFamily="34" charset="0"/>
                <a:ea typeface="ヒラギノ角ゴ Pro W3"/>
                <a:cs typeface="ヒラギノ角ゴ Pro W3"/>
              </a:rPr>
              <a:t>cambiado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debido</a:t>
            </a:r>
            <a:r>
              <a:rPr lang="en-US" altLang="es-PR" dirty="0">
                <a:latin typeface="Arial" pitchFamily="34" charset="0"/>
                <a:ea typeface="ヒラギノ角ゴ Pro W3"/>
                <a:cs typeface="ヒラギノ角ゴ Pro W3"/>
              </a:rPr>
              <a:t> al </a:t>
            </a:r>
            <a:r>
              <a:rPr lang="en-US" altLang="es-PR" dirty="0" err="1">
                <a:latin typeface="Arial" pitchFamily="34" charset="0"/>
                <a:ea typeface="ヒラギノ角ゴ Pro W3"/>
                <a:cs typeface="ヒラギノ角ゴ Pro W3"/>
              </a:rPr>
              <a:t>aumento</a:t>
            </a:r>
            <a:r>
              <a:rPr lang="en-US" altLang="es-PR" dirty="0">
                <a:latin typeface="Arial" pitchFamily="34" charset="0"/>
                <a:ea typeface="ヒラギノ角ゴ Pro W3"/>
                <a:cs typeface="ヒラギノ角ゴ Pro W3"/>
              </a:rPr>
              <a:t> en la </a:t>
            </a:r>
            <a:r>
              <a:rPr lang="en-US" altLang="es-PR" dirty="0" err="1">
                <a:latin typeface="Arial" pitchFamily="34" charset="0"/>
                <a:ea typeface="ヒラギノ角ゴ Pro W3"/>
                <a:cs typeface="ヒラギノ角ゴ Pro W3"/>
              </a:rPr>
              <a:t>expectativa</a:t>
            </a:r>
            <a:r>
              <a:rPr lang="en-US" altLang="es-PR" dirty="0">
                <a:latin typeface="Arial" pitchFamily="34" charset="0"/>
                <a:ea typeface="ヒラギノ角ゴ Pro W3"/>
                <a:cs typeface="ヒラギノ角ゴ Pro W3"/>
              </a:rPr>
              <a:t> de </a:t>
            </a:r>
            <a:r>
              <a:rPr lang="en-US" altLang="es-PR" dirty="0" err="1">
                <a:latin typeface="Arial" pitchFamily="34" charset="0"/>
                <a:ea typeface="ヒラギノ角ゴ Pro W3"/>
                <a:cs typeface="ヒラギノ角ゴ Pro W3"/>
              </a:rPr>
              <a:t>vida</a:t>
            </a:r>
            <a:r>
              <a:rPr lang="en-US" altLang="es-PR" dirty="0">
                <a:latin typeface="Arial" pitchFamily="34" charset="0"/>
                <a:ea typeface="ヒラギノ角ゴ Pro W3"/>
                <a:cs typeface="ヒラギノ角ゴ Pro W3"/>
              </a:rPr>
              <a:t>, la </a:t>
            </a:r>
            <a:r>
              <a:rPr lang="en-US" altLang="es-PR" dirty="0" err="1">
                <a:latin typeface="Arial" pitchFamily="34" charset="0"/>
                <a:ea typeface="ヒラギノ角ゴ Pro W3"/>
                <a:cs typeface="ヒラギノ角ゴ Pro W3"/>
              </a:rPr>
              <a:t>tecnología</a:t>
            </a:r>
            <a:r>
              <a:rPr lang="en-US" altLang="es-PR" dirty="0">
                <a:latin typeface="Arial" pitchFamily="34" charset="0"/>
                <a:ea typeface="ヒラギノ角ゴ Pro W3"/>
                <a:cs typeface="ヒラギノ角ゴ Pro W3"/>
              </a:rPr>
              <a:t> en el campo de la </a:t>
            </a:r>
            <a:r>
              <a:rPr lang="en-US" altLang="es-PR" dirty="0" err="1">
                <a:latin typeface="Arial" pitchFamily="34" charset="0"/>
                <a:ea typeface="ヒラギノ角ゴ Pro W3"/>
                <a:cs typeface="ヒラギノ角ゴ Pro W3"/>
              </a:rPr>
              <a:t>salud</a:t>
            </a:r>
            <a:r>
              <a:rPr lang="en-US" altLang="es-PR" dirty="0">
                <a:latin typeface="Arial" pitchFamily="34" charset="0"/>
                <a:ea typeface="ヒラギノ角ゴ Pro W3"/>
                <a:cs typeface="ヒラギノ角ゴ Pro W3"/>
              </a:rPr>
              <a:t> y en la </a:t>
            </a:r>
            <a:r>
              <a:rPr lang="en-US" altLang="es-PR" dirty="0" err="1">
                <a:latin typeface="Arial" pitchFamily="34" charset="0"/>
                <a:ea typeface="ヒラギノ角ゴ Pro W3"/>
                <a:cs typeface="ヒラギノ角ゴ Pro W3"/>
              </a:rPr>
              <a:t>mentalidad</a:t>
            </a:r>
            <a:r>
              <a:rPr lang="en-US" altLang="es-PR" dirty="0">
                <a:latin typeface="Arial" pitchFamily="34" charset="0"/>
                <a:ea typeface="ヒラギノ角ゴ Pro W3"/>
                <a:cs typeface="ヒラギノ角ゴ Pro W3"/>
              </a:rPr>
              <a:t> de la </a:t>
            </a:r>
            <a:r>
              <a:rPr lang="en-US" altLang="es-PR" dirty="0" err="1">
                <a:latin typeface="Arial" pitchFamily="34" charset="0"/>
                <a:ea typeface="ヒラギノ角ゴ Pro W3"/>
                <a:cs typeface="ヒラギノ角ゴ Pro W3"/>
              </a:rPr>
              <a:t>generación</a:t>
            </a:r>
            <a:r>
              <a:rPr lang="en-US" altLang="es-PR" dirty="0">
                <a:latin typeface="Arial" pitchFamily="34" charset="0"/>
                <a:ea typeface="ヒラギノ角ゴ Pro W3"/>
                <a:cs typeface="ヒラギノ角ゴ Pro W3"/>
              </a:rPr>
              <a:t> de los “baby boomers”, </a:t>
            </a:r>
            <a:r>
              <a:rPr lang="en-US" altLang="es-PR" dirty="0" err="1">
                <a:latin typeface="Arial" pitchFamily="34" charset="0"/>
                <a:ea typeface="ヒラギノ角ゴ Pro W3"/>
                <a:cs typeface="ヒラギノ角ゴ Pro W3"/>
              </a:rPr>
              <a:t>que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desean</a:t>
            </a:r>
            <a:r>
              <a:rPr lang="en-US" altLang="es-PR" dirty="0">
                <a:latin typeface="Arial" pitchFamily="34" charset="0"/>
                <a:ea typeface="ヒラギノ角ゴ Pro W3"/>
                <a:cs typeface="ヒラギノ角ゴ Pro W3"/>
              </a:rPr>
              <a:t> y </a:t>
            </a:r>
            <a:r>
              <a:rPr lang="en-US" altLang="es-PR" dirty="0" err="1">
                <a:latin typeface="Arial" pitchFamily="34" charset="0"/>
                <a:ea typeface="ヒラギノ角ゴ Pro W3"/>
                <a:cs typeface="ヒラギノ角ゴ Pro W3"/>
              </a:rPr>
              <a:t>aspiran</a:t>
            </a:r>
            <a:r>
              <a:rPr lang="en-US" altLang="es-PR" dirty="0">
                <a:latin typeface="Arial" pitchFamily="34" charset="0"/>
                <a:ea typeface="ヒラギノ角ゴ Pro W3"/>
                <a:cs typeface="ヒラギノ角ゴ Pro W3"/>
              </a:rPr>
              <a:t> a </a:t>
            </a:r>
            <a:r>
              <a:rPr lang="en-US" altLang="es-PR" dirty="0" err="1">
                <a:latin typeface="Arial" pitchFamily="34" charset="0"/>
                <a:ea typeface="ヒラギノ角ゴ Pro W3"/>
                <a:cs typeface="ヒラギノ角ゴ Pro W3"/>
              </a:rPr>
              <a:t>mantenerse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activos</a:t>
            </a:r>
            <a:r>
              <a:rPr lang="en-US" altLang="es-PR" dirty="0">
                <a:latin typeface="Arial" pitchFamily="34" charset="0"/>
                <a:ea typeface="ヒラギノ角ゴ Pro W3"/>
                <a:cs typeface="ヒラギノ角ゴ Pro W3"/>
              </a:rPr>
              <a:t> y </a:t>
            </a:r>
            <a:r>
              <a:rPr lang="en-US" altLang="es-PR" dirty="0" err="1">
                <a:latin typeface="Arial" pitchFamily="34" charset="0"/>
                <a:ea typeface="ヒラギノ角ゴ Pro W3"/>
                <a:cs typeface="ヒラギノ角ゴ Pro W3"/>
              </a:rPr>
              <a:t>entrar</a:t>
            </a:r>
            <a:r>
              <a:rPr lang="en-US" altLang="es-PR" dirty="0">
                <a:latin typeface="Arial" pitchFamily="34" charset="0"/>
                <a:ea typeface="ヒラギノ角ゴ Pro W3"/>
                <a:cs typeface="ヒラギノ角ゴ Pro W3"/>
              </a:rPr>
              <a:t> en </a:t>
            </a:r>
            <a:r>
              <a:rPr lang="en-US" altLang="es-PR" dirty="0" err="1">
                <a:latin typeface="Arial" pitchFamily="34" charset="0"/>
                <a:ea typeface="ヒラギノ角ゴ Pro W3"/>
                <a:cs typeface="ヒラギノ角ゴ Pro W3"/>
              </a:rPr>
              <a:t>nuevas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etapas</a:t>
            </a:r>
            <a:r>
              <a:rPr lang="en-US" altLang="es-PR" dirty="0">
                <a:latin typeface="Arial" pitchFamily="34" charset="0"/>
                <a:ea typeface="ヒラギノ角ゴ Pro W3"/>
                <a:cs typeface="ヒラギノ角ゴ Pro W3"/>
              </a:rPr>
              <a:t> de </a:t>
            </a:r>
            <a:r>
              <a:rPr lang="en-US" altLang="es-PR" dirty="0" err="1">
                <a:latin typeface="Arial" pitchFamily="34" charset="0"/>
                <a:ea typeface="ヒラギノ角ゴ Pro W3"/>
                <a:cs typeface="ヒラギノ角ゴ Pro W3"/>
              </a:rPr>
              <a:t>desarrollo</a:t>
            </a:r>
            <a:r>
              <a:rPr lang="en-US" altLang="es-PR" dirty="0">
                <a:latin typeface="Arial" pitchFamily="34" charset="0"/>
                <a:ea typeface="ヒラギノ角ゴ Pro W3"/>
                <a:cs typeface="ヒラギノ角ゴ Pro W3"/>
              </a:rPr>
              <a:t> personal antes y </a:t>
            </a:r>
            <a:r>
              <a:rPr lang="en-US" altLang="es-PR" dirty="0" err="1">
                <a:latin typeface="Arial" pitchFamily="34" charset="0"/>
                <a:ea typeface="ヒラギノ角ゴ Pro W3"/>
                <a:cs typeface="ヒラギノ角ゴ Pro W3"/>
              </a:rPr>
              <a:t>después</a:t>
            </a:r>
            <a:r>
              <a:rPr lang="en-US" altLang="es-PR" dirty="0">
                <a:latin typeface="Arial" pitchFamily="34" charset="0"/>
                <a:ea typeface="ヒラギノ角ゴ Pro W3"/>
                <a:cs typeface="ヒラギノ角ゴ Pro W3"/>
              </a:rPr>
              <a:t> del </a:t>
            </a:r>
            <a:r>
              <a:rPr lang="en-US" altLang="es-PR" dirty="0" err="1">
                <a:latin typeface="Arial" pitchFamily="34" charset="0"/>
                <a:ea typeface="ヒラギノ角ゴ Pro W3"/>
                <a:cs typeface="ヒラギノ角ゴ Pro W3"/>
              </a:rPr>
              <a:t>retiro</a:t>
            </a:r>
            <a:r>
              <a:rPr lang="en-US" altLang="es-PR" dirty="0">
                <a:latin typeface="Arial" pitchFamily="34" charset="0"/>
                <a:ea typeface="ヒラギノ角ゴ Pro W3"/>
                <a:cs typeface="ヒラギノ角ゴ Pro W3"/>
              </a:rPr>
              <a:t>.</a:t>
            </a:r>
          </a:p>
          <a:p>
            <a:pPr eaLnBrk="1" hangingPunct="1">
              <a:buFontTx/>
              <a:buChar char="•"/>
            </a:pPr>
            <a:endParaRPr lang="en-US" altLang="es-PR" dirty="0">
              <a:latin typeface="Arial" pitchFamily="34" charset="0"/>
              <a:ea typeface="ヒラギノ角ゴ Pro W3"/>
              <a:cs typeface="ヒラギノ角ゴ Pro W3"/>
            </a:endParaRPr>
          </a:p>
          <a:p>
            <a:pPr eaLnBrk="1" hangingPunct="1">
              <a:buFontTx/>
              <a:buChar char="•"/>
            </a:pPr>
            <a:r>
              <a:rPr lang="en-US" altLang="es-PR" dirty="0">
                <a:latin typeface="Arial" pitchFamily="34" charset="0"/>
                <a:ea typeface="ヒラギノ角ゴ Pro W3"/>
                <a:cs typeface="ヒラギノ角ゴ Pro W3"/>
              </a:rPr>
              <a:t> Hoy </a:t>
            </a:r>
            <a:r>
              <a:rPr lang="en-US" altLang="es-PR" dirty="0" err="1">
                <a:latin typeface="Arial" pitchFamily="34" charset="0"/>
                <a:ea typeface="ヒラギノ角ゴ Pro W3"/>
                <a:cs typeface="ヒラギノ角ゴ Pro W3"/>
              </a:rPr>
              <a:t>día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muchas</a:t>
            </a:r>
            <a:r>
              <a:rPr lang="en-US" altLang="es-PR" dirty="0">
                <a:latin typeface="Arial" pitchFamily="34" charset="0"/>
                <a:ea typeface="ヒラギノ角ゴ Pro W3"/>
                <a:cs typeface="ヒラギノ角ゴ Pro W3"/>
              </a:rPr>
              <a:t> personas </a:t>
            </a:r>
            <a:r>
              <a:rPr lang="en-US" altLang="es-PR" dirty="0" err="1">
                <a:latin typeface="Arial" pitchFamily="34" charset="0"/>
                <a:ea typeface="ヒラギノ角ゴ Pro W3"/>
                <a:cs typeface="ヒラギノ角ゴ Pro W3"/>
              </a:rPr>
              <a:t>continúan</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trabajando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después</a:t>
            </a:r>
            <a:r>
              <a:rPr lang="en-US" altLang="es-PR" dirty="0">
                <a:latin typeface="Arial" pitchFamily="34" charset="0"/>
                <a:ea typeface="ヒラギノ角ゴ Pro W3"/>
                <a:cs typeface="ヒラギノ角ゴ Pro W3"/>
              </a:rPr>
              <a:t> de la </a:t>
            </a:r>
            <a:r>
              <a:rPr lang="en-US" altLang="es-PR" dirty="0" err="1">
                <a:latin typeface="Arial" pitchFamily="34" charset="0"/>
                <a:ea typeface="ヒラギノ角ゴ Pro W3"/>
                <a:cs typeface="ヒラギノ角ゴ Pro W3"/>
              </a:rPr>
              <a:t>edad</a:t>
            </a:r>
            <a:r>
              <a:rPr lang="en-US" altLang="es-PR" dirty="0">
                <a:latin typeface="Arial" pitchFamily="34" charset="0"/>
                <a:ea typeface="ヒラギノ角ゴ Pro W3"/>
                <a:cs typeface="ヒラギノ角ゴ Pro W3"/>
              </a:rPr>
              <a:t> de </a:t>
            </a:r>
            <a:r>
              <a:rPr lang="en-US" altLang="es-PR" dirty="0" err="1">
                <a:latin typeface="Arial" pitchFamily="34" charset="0"/>
                <a:ea typeface="ヒラギノ角ゴ Pro W3"/>
                <a:cs typeface="ヒラギノ角ゴ Pro W3"/>
              </a:rPr>
              <a:t>retiro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vuelven</a:t>
            </a:r>
            <a:r>
              <a:rPr lang="en-US" altLang="es-PR" dirty="0">
                <a:latin typeface="Arial" pitchFamily="34" charset="0"/>
                <a:ea typeface="ヒラギノ角ゴ Pro W3"/>
                <a:cs typeface="ヒラギノ角ゴ Pro W3"/>
              </a:rPr>
              <a:t> a </a:t>
            </a:r>
            <a:r>
              <a:rPr lang="en-US" altLang="es-PR" dirty="0" err="1">
                <a:latin typeface="Arial" pitchFamily="34" charset="0"/>
                <a:ea typeface="ヒラギノ角ゴ Pro W3"/>
                <a:cs typeface="ヒラギノ角ゴ Pro W3"/>
              </a:rPr>
              <a:t>estudiar</a:t>
            </a:r>
            <a:r>
              <a:rPr lang="en-US" altLang="es-PR" dirty="0">
                <a:latin typeface="Arial" pitchFamily="34" charset="0"/>
                <a:ea typeface="ヒラギノ角ゴ Pro W3"/>
                <a:cs typeface="ヒラギノ角ゴ Pro W3"/>
              </a:rPr>
              <a:t> o </a:t>
            </a:r>
            <a:r>
              <a:rPr lang="en-US" altLang="es-PR" dirty="0" err="1">
                <a:latin typeface="Arial" pitchFamily="34" charset="0"/>
                <a:ea typeface="ヒラギノ角ゴ Pro W3"/>
                <a:cs typeface="ヒラギノ角ゴ Pro W3"/>
              </a:rPr>
              <a:t>inician</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nuevas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carreras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Después</a:t>
            </a:r>
            <a:r>
              <a:rPr lang="en-US" altLang="es-PR" dirty="0">
                <a:latin typeface="Arial" pitchFamily="34" charset="0"/>
                <a:ea typeface="ヒラギノ角ゴ Pro W3"/>
                <a:cs typeface="ヒラギノ角ゴ Pro W3"/>
              </a:rPr>
              <a:t> de </a:t>
            </a:r>
            <a:r>
              <a:rPr lang="en-US" altLang="es-PR" dirty="0" err="1">
                <a:latin typeface="Arial" pitchFamily="34" charset="0"/>
                <a:ea typeface="ヒラギノ角ゴ Pro W3"/>
                <a:cs typeface="ヒラギノ角ゴ Pro W3"/>
              </a:rPr>
              <a:t>retrirarnos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muchos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aprovechamos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ese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tiempo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que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por</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primera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vez</a:t>
            </a:r>
            <a:r>
              <a:rPr lang="en-US" altLang="es-PR" dirty="0">
                <a:latin typeface="Arial" pitchFamily="34" charset="0"/>
                <a:ea typeface="ヒラギノ角ゴ Pro W3"/>
                <a:cs typeface="ヒラギノ角ゴ Pro W3"/>
              </a:rPr>
              <a:t> en </a:t>
            </a:r>
            <a:r>
              <a:rPr lang="en-US" altLang="es-PR" dirty="0" err="1">
                <a:latin typeface="Arial" pitchFamily="34" charset="0"/>
                <a:ea typeface="ヒラギノ角ゴ Pro W3"/>
                <a:cs typeface="ヒラギノ角ゴ Pro W3"/>
              </a:rPr>
              <a:t>muchos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años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tenemos</a:t>
            </a:r>
            <a:r>
              <a:rPr lang="en-US" altLang="es-PR" dirty="0">
                <a:latin typeface="Arial" pitchFamily="34" charset="0"/>
                <a:ea typeface="ヒラギノ角ゴ Pro W3"/>
                <a:cs typeface="ヒラギノ角ゴ Pro W3"/>
              </a:rPr>
              <a:t> a </a:t>
            </a:r>
            <a:r>
              <a:rPr lang="en-US" altLang="es-PR" dirty="0" err="1">
                <a:latin typeface="Arial" pitchFamily="34" charset="0"/>
                <a:ea typeface="ヒラギノ角ゴ Pro W3"/>
                <a:cs typeface="ヒラギノ角ゴ Pro W3"/>
              </a:rPr>
              <a:t>nuestra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disposición</a:t>
            </a:r>
            <a:r>
              <a:rPr lang="en-US" altLang="es-PR" dirty="0">
                <a:latin typeface="Arial" pitchFamily="34" charset="0"/>
                <a:ea typeface="ヒラギノ角ゴ Pro W3"/>
                <a:cs typeface="ヒラギノ角ゴ Pro W3"/>
              </a:rPr>
              <a:t> para </a:t>
            </a:r>
            <a:r>
              <a:rPr lang="en-US" altLang="es-PR" dirty="0" err="1">
                <a:latin typeface="Arial" pitchFamily="34" charset="0"/>
                <a:ea typeface="ヒラギノ角ゴ Pro W3"/>
                <a:cs typeface="ヒラギノ角ゴ Pro W3"/>
              </a:rPr>
              <a:t>hacer</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todas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las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cosas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que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habíamos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querido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hacer</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anteriormente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escribir</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hacer</a:t>
            </a:r>
            <a:r>
              <a:rPr lang="en-US" altLang="es-PR" dirty="0">
                <a:latin typeface="Arial" pitchFamily="34" charset="0"/>
                <a:ea typeface="ヒラギノ角ゴ Pro W3"/>
                <a:cs typeface="ヒラギノ角ゴ Pro W3"/>
              </a:rPr>
              <a:t> yoga, </a:t>
            </a:r>
            <a:r>
              <a:rPr lang="en-US" altLang="es-PR" dirty="0" err="1">
                <a:latin typeface="Arial" pitchFamily="34" charset="0"/>
                <a:ea typeface="ヒラギノ角ゴ Pro W3"/>
                <a:cs typeface="ヒラギノ角ゴ Pro W3"/>
              </a:rPr>
              <a:t>viajar</a:t>
            </a:r>
            <a:r>
              <a:rPr lang="en-US" altLang="es-PR" dirty="0">
                <a:latin typeface="Arial" pitchFamily="34" charset="0"/>
                <a:ea typeface="ヒラギノ角ゴ Pro W3"/>
                <a:cs typeface="ヒラギノ角ゴ Pro W3"/>
              </a:rPr>
              <a:t>, etc. </a:t>
            </a:r>
          </a:p>
          <a:p>
            <a:pPr eaLnBrk="1" hangingPunct="1">
              <a:buFontTx/>
              <a:buChar char="•"/>
            </a:pPr>
            <a:endParaRPr lang="en-US" altLang="es-PR" dirty="0">
              <a:latin typeface="Arial" pitchFamily="34" charset="0"/>
              <a:ea typeface="ヒラギノ角ゴ Pro W3"/>
              <a:cs typeface="ヒラギノ角ゴ Pro W3"/>
            </a:endParaRPr>
          </a:p>
          <a:p>
            <a:pPr eaLnBrk="1" hangingPunct="1">
              <a:buFontTx/>
              <a:buChar char="•"/>
            </a:pPr>
            <a:r>
              <a:rPr lang="en-US" altLang="es-PR" dirty="0">
                <a:latin typeface="Arial" pitchFamily="34" charset="0"/>
                <a:ea typeface="ヒラギノ角ゴ Pro W3"/>
                <a:cs typeface="ヒラギノ角ゴ Pro W3"/>
              </a:rPr>
              <a:t>La </a:t>
            </a:r>
            <a:r>
              <a:rPr lang="en-US" altLang="es-PR" dirty="0" err="1">
                <a:latin typeface="Arial" pitchFamily="34" charset="0"/>
                <a:ea typeface="ヒラギノ角ゴ Pro W3"/>
                <a:cs typeface="ヒラギノ角ゴ Pro W3"/>
              </a:rPr>
              <a:t>nueva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curva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implica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precisamente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nuestro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anhelos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Ese</a:t>
            </a:r>
            <a:r>
              <a:rPr lang="en-US" altLang="es-PR" dirty="0">
                <a:latin typeface="Arial" pitchFamily="34" charset="0"/>
                <a:ea typeface="ヒラギノ角ゴ Pro W3"/>
                <a:cs typeface="ヒラギノ角ゴ Pro W3"/>
              </a:rPr>
              <a:t> plan de </a:t>
            </a:r>
            <a:r>
              <a:rPr lang="en-US" altLang="es-PR" dirty="0" err="1">
                <a:latin typeface="Arial" pitchFamily="34" charset="0"/>
                <a:ea typeface="ヒラギノ角ゴ Pro W3"/>
                <a:cs typeface="ヒラギノ角ゴ Pro W3"/>
              </a:rPr>
              <a:t>vida</a:t>
            </a:r>
            <a:r>
              <a:rPr lang="en-US" altLang="es-PR" dirty="0">
                <a:latin typeface="Arial" pitchFamily="34" charset="0"/>
                <a:ea typeface="ヒラギノ角ゴ Pro W3"/>
                <a:cs typeface="ヒラギノ角ゴ Pro W3"/>
              </a:rPr>
              <a:t> para los </a:t>
            </a:r>
            <a:r>
              <a:rPr lang="en-US" altLang="es-PR" dirty="0" err="1">
                <a:latin typeface="Arial" pitchFamily="34" charset="0"/>
                <a:ea typeface="ヒラギノ角ゴ Pro W3"/>
                <a:cs typeface="ヒラギノ角ゴ Pro W3"/>
              </a:rPr>
              <a:t>años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despues</a:t>
            </a:r>
            <a:r>
              <a:rPr lang="en-US" altLang="es-PR" dirty="0">
                <a:latin typeface="Arial" pitchFamily="34" charset="0"/>
                <a:ea typeface="ヒラギノ角ゴ Pro W3"/>
                <a:cs typeface="ヒラギノ角ゴ Pro W3"/>
              </a:rPr>
              <a:t> del </a:t>
            </a:r>
            <a:r>
              <a:rPr lang="en-US" altLang="es-PR" dirty="0" err="1">
                <a:latin typeface="Arial" pitchFamily="34" charset="0"/>
                <a:ea typeface="ヒラギノ角ゴ Pro W3"/>
                <a:cs typeface="ヒラギノ角ゴ Pro W3"/>
              </a:rPr>
              <a:t>retiro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Cumplir</a:t>
            </a:r>
            <a:r>
              <a:rPr lang="en-US" altLang="es-PR" dirty="0">
                <a:latin typeface="Arial" pitchFamily="34" charset="0"/>
                <a:ea typeface="ヒラギノ角ゴ Pro W3"/>
                <a:cs typeface="ヒラギノ角ゴ Pro W3"/>
              </a:rPr>
              <a:t> los </a:t>
            </a:r>
            <a:r>
              <a:rPr lang="en-US" altLang="es-PR" dirty="0" err="1">
                <a:latin typeface="Arial" pitchFamily="34" charset="0"/>
                <a:ea typeface="ヒラギノ角ゴ Pro W3"/>
                <a:cs typeface="ヒラギノ角ゴ Pro W3"/>
              </a:rPr>
              <a:t>suenos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que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siempre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hemos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tenido</a:t>
            </a:r>
            <a:r>
              <a:rPr lang="en-US" altLang="es-PR" dirty="0">
                <a:latin typeface="Arial" pitchFamily="34" charset="0"/>
                <a:ea typeface="ヒラギノ角ゴ Pro W3"/>
                <a:cs typeface="ヒラギノ角ゴ Pro W3"/>
              </a:rPr>
              <a:t> y </a:t>
            </a:r>
            <a:r>
              <a:rPr lang="en-US" altLang="es-PR" dirty="0" err="1">
                <a:latin typeface="Arial" pitchFamily="34" charset="0"/>
                <a:ea typeface="ヒラギノ角ゴ Pro W3"/>
                <a:cs typeface="ヒラギノ角ゴ Pro W3"/>
              </a:rPr>
              <a:t>que</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hemos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sacrificado</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por</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las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responsabilidades</a:t>
            </a:r>
            <a:r>
              <a:rPr lang="en-US" altLang="es-PR" dirty="0">
                <a:latin typeface="Arial" pitchFamily="34" charset="0"/>
                <a:ea typeface="ヒラギノ角ゴ Pro W3"/>
                <a:cs typeface="ヒラギノ角ゴ Pro W3"/>
              </a:rPr>
              <a:t> de la </a:t>
            </a:r>
            <a:r>
              <a:rPr lang="en-US" altLang="es-PR" dirty="0" err="1">
                <a:latin typeface="Arial" pitchFamily="34" charset="0"/>
                <a:ea typeface="ヒラギノ角ゴ Pro W3"/>
                <a:cs typeface="ヒラギノ角ゴ Pro W3"/>
              </a:rPr>
              <a:t>vida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Esta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nueva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curva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es</a:t>
            </a:r>
            <a:r>
              <a:rPr lang="en-US" altLang="es-PR" dirty="0">
                <a:latin typeface="Arial" pitchFamily="34" charset="0"/>
                <a:ea typeface="ヒラギノ角ゴ Pro W3"/>
                <a:cs typeface="ヒラギノ角ゴ Pro W3"/>
              </a:rPr>
              <a:t> la </a:t>
            </a:r>
            <a:r>
              <a:rPr lang="en-US" altLang="es-PR" dirty="0" err="1">
                <a:latin typeface="Arial" pitchFamily="34" charset="0"/>
                <a:ea typeface="ヒラギノ角ゴ Pro W3"/>
                <a:cs typeface="ヒラギノ角ゴ Pro W3"/>
              </a:rPr>
              <a:t>oportunidad</a:t>
            </a:r>
            <a:r>
              <a:rPr lang="en-US" altLang="es-PR" dirty="0">
                <a:latin typeface="Arial" pitchFamily="34" charset="0"/>
                <a:ea typeface="ヒラギノ角ゴ Pro W3"/>
                <a:cs typeface="ヒラギノ角ゴ Pro W3"/>
              </a:rPr>
              <a:t> de </a:t>
            </a:r>
            <a:r>
              <a:rPr lang="en-US" altLang="es-PR" dirty="0" err="1">
                <a:latin typeface="Arial" pitchFamily="34" charset="0"/>
                <a:ea typeface="ヒラギノ角ゴ Pro W3"/>
                <a:cs typeface="ヒラギノ角ゴ Pro W3"/>
              </a:rPr>
              <a:t>tener</a:t>
            </a:r>
            <a:r>
              <a:rPr lang="en-US" altLang="es-PR" dirty="0">
                <a:latin typeface="Arial" pitchFamily="34" charset="0"/>
                <a:ea typeface="ヒラギノ角ゴ Pro W3"/>
                <a:cs typeface="ヒラギノ角ゴ Pro W3"/>
              </a:rPr>
              <a:t> un </a:t>
            </a:r>
            <a:r>
              <a:rPr lang="en-US" altLang="es-PR" dirty="0" err="1">
                <a:latin typeface="Arial" pitchFamily="34" charset="0"/>
                <a:ea typeface="ヒラギノ角ゴ Pro W3"/>
                <a:cs typeface="ヒラギノ角ゴ Pro W3"/>
              </a:rPr>
              <a:t>proposito</a:t>
            </a:r>
            <a:r>
              <a:rPr lang="en-US" altLang="es-PR" dirty="0">
                <a:latin typeface="Arial" pitchFamily="34" charset="0"/>
                <a:ea typeface="ヒラギノ角ゴ Pro W3"/>
                <a:cs typeface="ヒラギノ角ゴ Pro W3"/>
              </a:rPr>
              <a:t> de </a:t>
            </a:r>
            <a:r>
              <a:rPr lang="en-US" altLang="es-PR" dirty="0" err="1">
                <a:latin typeface="Arial" pitchFamily="34" charset="0"/>
                <a:ea typeface="ヒラギノ角ゴ Pro W3"/>
                <a:cs typeface="ヒラギノ角ゴ Pro W3"/>
              </a:rPr>
              <a:t>vida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por</a:t>
            </a:r>
            <a:r>
              <a:rPr lang="en-US" altLang="es-PR" dirty="0">
                <a:latin typeface="Arial" pitchFamily="34" charset="0"/>
                <a:ea typeface="ヒラギノ角ゴ Pro W3"/>
                <a:cs typeface="ヒラギノ角ゴ Pro W3"/>
              </a:rPr>
              <a:t> el </a:t>
            </a:r>
            <a:r>
              <a:rPr lang="en-US" altLang="es-PR" dirty="0" err="1">
                <a:latin typeface="Arial" pitchFamily="34" charset="0"/>
                <a:ea typeface="ヒラギノ角ゴ Pro W3"/>
                <a:cs typeface="ヒラギノ角ゴ Pro W3"/>
              </a:rPr>
              <a:t>bien</a:t>
            </a:r>
            <a:r>
              <a:rPr lang="en-US" altLang="es-PR" dirty="0">
                <a:latin typeface="Arial" pitchFamily="34" charset="0"/>
                <a:ea typeface="ヒラギノ角ゴ Pro W3"/>
                <a:cs typeface="ヒラギノ角ゴ Pro W3"/>
              </a:rPr>
              <a:t> del </a:t>
            </a:r>
            <a:r>
              <a:rPr lang="en-US" altLang="es-PR" dirty="0" err="1">
                <a:latin typeface="Arial" pitchFamily="34" charset="0"/>
                <a:ea typeface="ヒラギノ角ゴ Pro W3"/>
                <a:cs typeface="ヒラギノ角ゴ Pro W3"/>
              </a:rPr>
              <a:t>colectivo</a:t>
            </a:r>
            <a:r>
              <a:rPr lang="en-US" altLang="es-PR" dirty="0">
                <a:latin typeface="Arial" pitchFamily="34" charset="0"/>
                <a:ea typeface="ヒラギノ角ゴ Pro W3"/>
                <a:cs typeface="ヒラギノ角ゴ Pro W3"/>
              </a:rPr>
              <a:t> con </a:t>
            </a:r>
            <a:r>
              <a:rPr lang="en-US" altLang="es-PR" dirty="0" err="1">
                <a:latin typeface="Arial" pitchFamily="34" charset="0"/>
                <a:ea typeface="ヒラギノ角ゴ Pro W3"/>
                <a:cs typeface="ヒラギノ角ゴ Pro W3"/>
              </a:rPr>
              <a:t>nuestras</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experiencias</a:t>
            </a:r>
            <a:r>
              <a:rPr lang="en-US" altLang="es-PR" dirty="0">
                <a:latin typeface="Arial" pitchFamily="34" charset="0"/>
                <a:ea typeface="ヒラギノ角ゴ Pro W3"/>
                <a:cs typeface="ヒラギノ角ゴ Pro W3"/>
              </a:rPr>
              <a:t> y </a:t>
            </a:r>
            <a:r>
              <a:rPr lang="en-US" altLang="es-PR" dirty="0" err="1">
                <a:latin typeface="Arial" pitchFamily="34" charset="0"/>
                <a:ea typeface="ヒラギノ角ゴ Pro W3"/>
                <a:cs typeface="ヒラギノ角ゴ Pro W3"/>
              </a:rPr>
              <a:t>sabiduria</a:t>
            </a:r>
            <a:r>
              <a:rPr lang="en-US" altLang="es-PR" dirty="0">
                <a:latin typeface="Arial" pitchFamily="34" charset="0"/>
                <a:ea typeface="ヒラギノ角ゴ Pro W3"/>
                <a:cs typeface="ヒラギノ角ゴ Pro W3"/>
              </a:rPr>
              <a:t> </a:t>
            </a:r>
            <a:r>
              <a:rPr lang="en-US" altLang="es-PR" dirty="0" err="1">
                <a:latin typeface="Arial" pitchFamily="34" charset="0"/>
                <a:ea typeface="ヒラギノ角ゴ Pro W3"/>
                <a:cs typeface="ヒラギノ角ゴ Pro W3"/>
              </a:rPr>
              <a:t>que</a:t>
            </a:r>
            <a:r>
              <a:rPr lang="en-US" altLang="es-PR" dirty="0">
                <a:latin typeface="Arial" pitchFamily="34" charset="0"/>
                <a:ea typeface="ヒラギノ角ゴ Pro W3"/>
                <a:cs typeface="ヒラギノ角ゴ Pro W3"/>
              </a:rPr>
              <a:t> solo </a:t>
            </a:r>
            <a:r>
              <a:rPr lang="en-US" altLang="es-PR" dirty="0" err="1">
                <a:latin typeface="Arial" pitchFamily="34" charset="0"/>
                <a:ea typeface="ヒラギノ角ゴ Pro W3"/>
                <a:cs typeface="ヒラギノ角ゴ Pro W3"/>
              </a:rPr>
              <a:t>dan</a:t>
            </a:r>
            <a:r>
              <a:rPr lang="en-US" altLang="es-PR" dirty="0">
                <a:latin typeface="Arial" pitchFamily="34" charset="0"/>
                <a:ea typeface="ヒラギノ角ゴ Pro W3"/>
                <a:cs typeface="ヒラギノ角ゴ Pro W3"/>
              </a:rPr>
              <a:t> los </a:t>
            </a:r>
            <a:r>
              <a:rPr lang="en-US" altLang="es-PR" dirty="0" err="1">
                <a:latin typeface="Arial" pitchFamily="34" charset="0"/>
                <a:ea typeface="ヒラギノ角ゴ Pro W3"/>
                <a:cs typeface="ヒラギノ角ゴ Pro W3"/>
              </a:rPr>
              <a:t>años</a:t>
            </a:r>
            <a:r>
              <a:rPr lang="en-US" altLang="es-PR" dirty="0">
                <a:latin typeface="Arial" pitchFamily="34" charset="0"/>
                <a:ea typeface="ヒラギノ角ゴ Pro W3"/>
                <a:cs typeface="ヒラギノ角ゴ Pro W3"/>
              </a:rPr>
              <a:t>.</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pitchFamily="34" charset="0"/>
                <a:ea typeface="ＭＳ Ｐゴシック" pitchFamily="34" charset="-128"/>
              </a:defRPr>
            </a:lvl1pPr>
            <a:lvl2pPr marL="716064" indent="-275409" eaLnBrk="0" hangingPunct="0">
              <a:spcBef>
                <a:spcPct val="30000"/>
              </a:spcBef>
              <a:defRPr sz="1100">
                <a:solidFill>
                  <a:schemeClr val="tx1"/>
                </a:solidFill>
                <a:latin typeface="Arial" pitchFamily="34" charset="0"/>
                <a:ea typeface="ＭＳ Ｐゴシック" pitchFamily="34" charset="-128"/>
              </a:defRPr>
            </a:lvl2pPr>
            <a:lvl3pPr marL="1101636" indent="-220327" eaLnBrk="0" hangingPunct="0">
              <a:spcBef>
                <a:spcPct val="30000"/>
              </a:spcBef>
              <a:defRPr sz="1100">
                <a:solidFill>
                  <a:schemeClr val="tx1"/>
                </a:solidFill>
                <a:latin typeface="Arial" pitchFamily="34" charset="0"/>
                <a:ea typeface="ＭＳ Ｐゴシック" pitchFamily="34" charset="-128"/>
              </a:defRPr>
            </a:lvl3pPr>
            <a:lvl4pPr marL="1542289" indent="-220327" eaLnBrk="0" hangingPunct="0">
              <a:spcBef>
                <a:spcPct val="30000"/>
              </a:spcBef>
              <a:defRPr sz="1100">
                <a:solidFill>
                  <a:schemeClr val="tx1"/>
                </a:solidFill>
                <a:latin typeface="Arial" pitchFamily="34" charset="0"/>
                <a:ea typeface="ＭＳ Ｐゴシック" pitchFamily="34" charset="-128"/>
              </a:defRPr>
            </a:lvl4pPr>
            <a:lvl5pPr marL="1982943" indent="-220327" eaLnBrk="0" hangingPunct="0">
              <a:spcBef>
                <a:spcPct val="30000"/>
              </a:spcBef>
              <a:defRPr sz="1100">
                <a:solidFill>
                  <a:schemeClr val="tx1"/>
                </a:solidFill>
                <a:latin typeface="Arial" pitchFamily="34" charset="0"/>
                <a:ea typeface="ＭＳ Ｐゴシック" pitchFamily="34" charset="-128"/>
              </a:defRPr>
            </a:lvl5pPr>
            <a:lvl6pPr marL="2423598"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6pPr>
            <a:lvl7pPr marL="2864251"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7pPr>
            <a:lvl8pPr marL="3304905"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8pPr>
            <a:lvl9pPr marL="3745560" indent="-220327" eaLnBrk="0" fontAlgn="base" hangingPunct="0">
              <a:spcBef>
                <a:spcPct val="30000"/>
              </a:spcBef>
              <a:spcAft>
                <a:spcPct val="0"/>
              </a:spcAft>
              <a:defRPr sz="1100">
                <a:solidFill>
                  <a:schemeClr val="tx1"/>
                </a:solidFill>
                <a:latin typeface="Arial" pitchFamily="34" charset="0"/>
                <a:ea typeface="ＭＳ Ｐゴシック" pitchFamily="34" charset="-128"/>
              </a:defRPr>
            </a:lvl9pPr>
          </a:lstStyle>
          <a:p>
            <a:pPr eaLnBrk="1" hangingPunct="1">
              <a:spcBef>
                <a:spcPct val="0"/>
              </a:spcBef>
            </a:pPr>
            <a:fld id="{04C6738D-DF16-4EA1-BB40-766956F439C3}" type="slidenum">
              <a:rPr lang="en-US" altLang="es-PR" sz="1200">
                <a:solidFill>
                  <a:srgbClr val="000000"/>
                </a:solidFill>
              </a:rPr>
              <a:pPr eaLnBrk="1" hangingPunct="1">
                <a:spcBef>
                  <a:spcPct val="0"/>
                </a:spcBef>
              </a:pPr>
              <a:t>6</a:t>
            </a:fld>
            <a:endParaRPr lang="en-US" altLang="es-PR" sz="1200">
              <a:solidFill>
                <a:srgbClr val="000000"/>
              </a:solidFill>
            </a:endParaRPr>
          </a:p>
        </p:txBody>
      </p:sp>
    </p:spTree>
    <p:extLst>
      <p:ext uri="{BB962C8B-B14F-4D97-AF65-F5344CB8AC3E}">
        <p14:creationId xmlns:p14="http://schemas.microsoft.com/office/powerpoint/2010/main" val="297410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62" indent="-176962">
              <a:buFont typeface="Arial"/>
              <a:buChar char="•"/>
            </a:pPr>
            <a:r>
              <a:rPr lang="en-US" dirty="0"/>
              <a:t>We’re staying</a:t>
            </a:r>
            <a:r>
              <a:rPr lang="en-US" baseline="0" dirty="0"/>
              <a:t> </a:t>
            </a:r>
            <a:r>
              <a:rPr lang="en-US" dirty="0"/>
              <a:t>healthier longer. </a:t>
            </a:r>
          </a:p>
          <a:p>
            <a:pPr marL="176962" indent="-176962" defTabSz="471897">
              <a:buFont typeface="Arial"/>
              <a:buChar char="•"/>
              <a:defRPr/>
            </a:pPr>
            <a:r>
              <a:rPr lang="en-US" dirty="0"/>
              <a:t>We’re taking care of ourselves, our children, our</a:t>
            </a:r>
            <a:r>
              <a:rPr lang="en-US" baseline="0" dirty="0"/>
              <a:t> </a:t>
            </a:r>
            <a:r>
              <a:rPr lang="en-US" dirty="0"/>
              <a:t>partners, our friends, our parents, our communities.</a:t>
            </a:r>
          </a:p>
          <a:p>
            <a:pPr marL="176962" indent="-176962">
              <a:buFont typeface="Arial"/>
              <a:buChar char="•"/>
            </a:pPr>
            <a:r>
              <a:rPr lang="en-US" dirty="0"/>
              <a:t>We’re planning,</a:t>
            </a:r>
            <a:r>
              <a:rPr lang="en-US" baseline="0" dirty="0"/>
              <a:t> </a:t>
            </a:r>
            <a:r>
              <a:rPr lang="en-US" dirty="0"/>
              <a:t>shifting careers, texting, volunteering, dating, writing, etc. (Note: Feel free to give your own</a:t>
            </a:r>
            <a:r>
              <a:rPr lang="en-US" baseline="0" dirty="0"/>
              <a:t> examples here.) </a:t>
            </a:r>
          </a:p>
          <a:p>
            <a:pPr marL="176962" indent="-176962">
              <a:buFont typeface="Arial"/>
              <a:buChar char="•"/>
            </a:pPr>
            <a:endParaRPr lang="en-US" baseline="0" dirty="0"/>
          </a:p>
          <a:p>
            <a:endParaRPr lang="en-US" dirty="0"/>
          </a:p>
          <a:p>
            <a:pPr marL="176962" indent="-176962" defTabSz="471897">
              <a:buFont typeface="Arial"/>
              <a:buChar char="•"/>
              <a:defRPr/>
            </a:pPr>
            <a:endParaRPr lang="en-US" dirty="0"/>
          </a:p>
          <a:p>
            <a:pPr marL="176962" indent="-176962" defTabSz="471897">
              <a:buFont typeface="Arial"/>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E1E6CCF8-3ABB-1F4C-9086-E042F5B9CF52}" type="slidenum">
              <a:rPr lang="en-US" smtClean="0"/>
              <a:t>8</a:t>
            </a:fld>
            <a:endParaRPr lang="en-US"/>
          </a:p>
        </p:txBody>
      </p:sp>
    </p:spTree>
    <p:extLst>
      <p:ext uri="{BB962C8B-B14F-4D97-AF65-F5344CB8AC3E}">
        <p14:creationId xmlns:p14="http://schemas.microsoft.com/office/powerpoint/2010/main" val="38696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B6AF753D-BAD4-4FE7-AE67-42A7DE25167E}" type="slidenum">
              <a:rPr lang="en-US" smtClean="0"/>
              <a:pPr/>
              <a:t>9</a:t>
            </a:fld>
            <a:endParaRPr lang="en-US"/>
          </a:p>
        </p:txBody>
      </p:sp>
    </p:spTree>
    <p:extLst>
      <p:ext uri="{BB962C8B-B14F-4D97-AF65-F5344CB8AC3E}">
        <p14:creationId xmlns:p14="http://schemas.microsoft.com/office/powerpoint/2010/main" val="343394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B6AF753D-BAD4-4FE7-AE67-42A7DE25167E}" type="slidenum">
              <a:rPr lang="en-US" smtClean="0"/>
              <a:pPr/>
              <a:t>10</a:t>
            </a:fld>
            <a:endParaRPr lang="en-US"/>
          </a:p>
        </p:txBody>
      </p:sp>
    </p:spTree>
    <p:extLst>
      <p:ext uri="{BB962C8B-B14F-4D97-AF65-F5344CB8AC3E}">
        <p14:creationId xmlns:p14="http://schemas.microsoft.com/office/powerpoint/2010/main" val="120021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284093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72316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565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47353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3879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159012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428170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2154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718" y="890588"/>
            <a:ext cx="6656916" cy="982662"/>
          </a:xfrm>
        </p:spPr>
        <p:txBody>
          <a:bodyPr/>
          <a:lstStyle/>
          <a:p>
            <a:r>
              <a:rPr lang="en-US"/>
              <a:t>Click to edit Master title style</a:t>
            </a:r>
          </a:p>
        </p:txBody>
      </p:sp>
      <p:sp>
        <p:nvSpPr>
          <p:cNvPr id="3" name="Text Placeholder 2"/>
          <p:cNvSpPr>
            <a:spLocks noGrp="1"/>
          </p:cNvSpPr>
          <p:nvPr>
            <p:ph type="body" sz="half" idx="1"/>
          </p:nvPr>
        </p:nvSpPr>
        <p:spPr>
          <a:xfrm>
            <a:off x="846667" y="2020889"/>
            <a:ext cx="5384800" cy="316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34667" y="2020889"/>
            <a:ext cx="5384800" cy="316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AARP</a:t>
            </a:r>
          </a:p>
        </p:txBody>
      </p:sp>
      <p:sp>
        <p:nvSpPr>
          <p:cNvPr id="6" name="Rectangle 15"/>
          <p:cNvSpPr>
            <a:spLocks noGrp="1" noChangeArrowheads="1"/>
          </p:cNvSpPr>
          <p:nvPr>
            <p:ph type="sldNum" sz="quarter" idx="11"/>
          </p:nvPr>
        </p:nvSpPr>
        <p:spPr>
          <a:xfrm>
            <a:off x="8610600" y="6356350"/>
            <a:ext cx="2743200" cy="365125"/>
          </a:xfrm>
          <a:prstGeom prst="rect">
            <a:avLst/>
          </a:prstGeom>
          <a:ln/>
        </p:spPr>
        <p:txBody>
          <a:bodyPr/>
          <a:lstStyle>
            <a:lvl1pPr>
              <a:defRPr/>
            </a:lvl1pPr>
          </a:lstStyle>
          <a:p>
            <a:pPr>
              <a:defRPr/>
            </a:pPr>
            <a:fld id="{D8AB1CBF-9AE0-4BC7-A110-72C66CA4A92F}" type="slidenum">
              <a:rPr lang="en-US"/>
              <a:pPr>
                <a:defRPr/>
              </a:pPr>
              <a:t>‹#›</a:t>
            </a:fld>
            <a:endParaRPr lang="en-US"/>
          </a:p>
        </p:txBody>
      </p:sp>
    </p:spTree>
    <p:extLst>
      <p:ext uri="{BB962C8B-B14F-4D97-AF65-F5344CB8AC3E}">
        <p14:creationId xmlns:p14="http://schemas.microsoft.com/office/powerpoint/2010/main" val="369856659"/>
      </p:ext>
    </p:extLst>
  </p:cSld>
  <p:clrMapOvr>
    <a:masterClrMapping/>
  </p:clrMapOvr>
  <p:transition spd="slow" advClick="0">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10268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236282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02907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42915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60289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154138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222852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91C482-DE34-DF44-B5A7-0F922F0F4229}" type="datetimeFigureOut">
              <a:rPr lang="es-ES_tradnl" smtClean="0"/>
              <a:t>13/04/2021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379871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91C482-DE34-DF44-B5A7-0F922F0F4229}" type="datetimeFigureOut">
              <a:rPr lang="es-ES_tradnl" smtClean="0"/>
              <a:t>13/04/2021</a:t>
            </a:fld>
            <a:endParaRPr lang="es-ES_trad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FDDE36-335D-5447-98F6-CB293C1FCDF5}" type="slidenum">
              <a:rPr lang="es-ES_tradnl" smtClean="0"/>
              <a:t>‹#›</a:t>
            </a:fld>
            <a:endParaRPr lang="es-ES_tradnl"/>
          </a:p>
        </p:txBody>
      </p:sp>
    </p:spTree>
    <p:extLst>
      <p:ext uri="{BB962C8B-B14F-4D97-AF65-F5344CB8AC3E}">
        <p14:creationId xmlns:p14="http://schemas.microsoft.com/office/powerpoint/2010/main" val="10948264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EF27-D413-4948-AB48-76EB4EC33144}"/>
              </a:ext>
            </a:extLst>
          </p:cNvPr>
          <p:cNvSpPr>
            <a:spLocks noGrp="1"/>
          </p:cNvSpPr>
          <p:nvPr>
            <p:ph type="ctrTitle"/>
          </p:nvPr>
        </p:nvSpPr>
        <p:spPr>
          <a:xfrm>
            <a:off x="609971" y="1264054"/>
            <a:ext cx="9128659" cy="4896853"/>
          </a:xfrm>
        </p:spPr>
        <p:txBody>
          <a:bodyPr>
            <a:noAutofit/>
          </a:bodyPr>
          <a:lstStyle/>
          <a:p>
            <a:pPr algn="ctr"/>
            <a:r>
              <a:rPr lang="es-ES_tradnl" sz="4400" dirty="0" smtClean="0">
                <a:solidFill>
                  <a:srgbClr val="FF0000"/>
                </a:solidFill>
                <a:latin typeface="Agency FB" panose="020B0503020202020204" pitchFamily="34" charset="0"/>
              </a:rPr>
              <a:t>A NEW APPROACH TO AGING IN PUERTO RICO</a:t>
            </a:r>
            <a:r>
              <a:rPr lang="es-ES_tradnl" sz="4400" b="1" dirty="0" smtClean="0">
                <a:solidFill>
                  <a:srgbClr val="FF0000"/>
                </a:solidFill>
                <a:latin typeface="Agency FB" panose="020B0503020202020204" pitchFamily="34" charset="0"/>
              </a:rPr>
              <a:t>:</a:t>
            </a:r>
            <a:br>
              <a:rPr lang="es-ES_tradnl" sz="4400" b="1" dirty="0" smtClean="0">
                <a:solidFill>
                  <a:srgbClr val="FF0000"/>
                </a:solidFill>
                <a:latin typeface="Agency FB" panose="020B0503020202020204" pitchFamily="34" charset="0"/>
              </a:rPr>
            </a:br>
            <a:r>
              <a:rPr lang="es-ES_tradnl" sz="4400" b="1" dirty="0" smtClean="0">
                <a:solidFill>
                  <a:srgbClr val="FF0000"/>
                </a:solidFill>
                <a:latin typeface="Agency FB" panose="020B0503020202020204" pitchFamily="34" charset="0"/>
              </a:rPr>
              <a:t>LAW 121-2019</a:t>
            </a:r>
            <a:br>
              <a:rPr lang="es-ES_tradnl" sz="4400" b="1" dirty="0" smtClean="0">
                <a:solidFill>
                  <a:srgbClr val="FF0000"/>
                </a:solidFill>
                <a:latin typeface="Agency FB" panose="020B0503020202020204" pitchFamily="34" charset="0"/>
              </a:rPr>
            </a:br>
            <a:r>
              <a:rPr lang="es-ES_tradnl" sz="4000" dirty="0">
                <a:latin typeface="Agency FB" panose="020B0503020202020204" pitchFamily="34" charset="0"/>
              </a:rPr>
              <a:t/>
            </a:r>
            <a:br>
              <a:rPr lang="es-ES_tradnl" sz="4000" dirty="0">
                <a:latin typeface="Agency FB" panose="020B0503020202020204" pitchFamily="34" charset="0"/>
              </a:rPr>
            </a:br>
            <a:r>
              <a:rPr lang="en-US" sz="2800" dirty="0" smtClean="0">
                <a:solidFill>
                  <a:schemeClr val="tx1"/>
                </a:solidFill>
                <a:latin typeface="Agency FB" panose="020B0503020202020204" pitchFamily="34" charset="0"/>
              </a:rPr>
              <a:t>Eddie Olivera Robles, Esq.</a:t>
            </a:r>
            <a:br>
              <a:rPr lang="en-US" sz="2800" dirty="0" smtClean="0">
                <a:solidFill>
                  <a:schemeClr val="tx1"/>
                </a:solidFill>
                <a:latin typeface="Agency FB" panose="020B0503020202020204" pitchFamily="34" charset="0"/>
              </a:rPr>
            </a:br>
            <a:r>
              <a:rPr lang="en-US" sz="2800" dirty="0" smtClean="0">
                <a:solidFill>
                  <a:schemeClr val="tx1"/>
                </a:solidFill>
                <a:latin typeface="Agency FB" panose="020B0503020202020204" pitchFamily="34" charset="0"/>
              </a:rPr>
              <a:t>Associate State Director for Advocacy</a:t>
            </a:r>
            <a:br>
              <a:rPr lang="en-US" sz="2800" dirty="0" smtClean="0">
                <a:solidFill>
                  <a:schemeClr val="tx1"/>
                </a:solidFill>
                <a:latin typeface="Agency FB" panose="020B0503020202020204" pitchFamily="34" charset="0"/>
              </a:rPr>
            </a:br>
            <a:r>
              <a:rPr lang="en-US" sz="2800" dirty="0" smtClean="0">
                <a:solidFill>
                  <a:schemeClr val="tx1"/>
                </a:solidFill>
                <a:latin typeface="Agency FB" panose="020B0503020202020204" pitchFamily="34" charset="0"/>
              </a:rPr>
              <a:t>AARP Puerto Rico State Office</a:t>
            </a:r>
            <a:endParaRPr lang="es-ES_tradnl" sz="2800" dirty="0">
              <a:solidFill>
                <a:schemeClr val="tx1"/>
              </a:solidFill>
              <a:latin typeface="Agency FB" panose="020B05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983" y="649011"/>
            <a:ext cx="3517402" cy="1036217"/>
          </a:xfrm>
          <a:prstGeom prst="rect">
            <a:avLst/>
          </a:prstGeom>
        </p:spPr>
      </p:pic>
    </p:spTree>
    <p:extLst>
      <p:ext uri="{BB962C8B-B14F-4D97-AF65-F5344CB8AC3E}">
        <p14:creationId xmlns:p14="http://schemas.microsoft.com/office/powerpoint/2010/main" val="246746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2FAE9394-F23F-524E-8E40-3D23685BB8B7}"/>
              </a:ext>
            </a:extLst>
          </p:cNvPr>
          <p:cNvSpPr/>
          <p:nvPr/>
        </p:nvSpPr>
        <p:spPr>
          <a:xfrm>
            <a:off x="5339014" y="-1"/>
            <a:ext cx="6852986" cy="6857999"/>
          </a:xfrm>
          <a:custGeom>
            <a:avLst/>
            <a:gdLst/>
            <a:ahLst/>
            <a:cxnLst/>
            <a:rect l="l" t="t" r="r" b="b"/>
            <a:pathLst>
              <a:path w="4251960" h="6858000">
                <a:moveTo>
                  <a:pt x="0" y="6858000"/>
                </a:moveTo>
                <a:lnTo>
                  <a:pt x="4251960" y="6858000"/>
                </a:lnTo>
                <a:lnTo>
                  <a:pt x="4251960" y="0"/>
                </a:lnTo>
                <a:lnTo>
                  <a:pt x="0" y="0"/>
                </a:lnTo>
                <a:lnTo>
                  <a:pt x="0" y="6858000"/>
                </a:lnTo>
                <a:close/>
              </a:path>
            </a:pathLst>
          </a:custGeom>
          <a:solidFill>
            <a:schemeClr val="bg1">
              <a:lumMod val="95000"/>
            </a:schemeClr>
          </a:solidFill>
        </p:spPr>
        <p:txBody>
          <a:bodyPr wrap="square" lIns="0" tIns="0" rIns="0" bIns="0" rtlCol="0"/>
          <a:lstStyle/>
          <a:p>
            <a:endParaRPr sz="2400" dirty="0">
              <a:latin typeface="Agency FB" panose="020B0503020202020204" pitchFamily="34" charset="0"/>
            </a:endParaRPr>
          </a:p>
        </p:txBody>
      </p:sp>
      <p:sp>
        <p:nvSpPr>
          <p:cNvPr id="2" name="object 2"/>
          <p:cNvSpPr/>
          <p:nvPr/>
        </p:nvSpPr>
        <p:spPr>
          <a:xfrm>
            <a:off x="5374712" y="0"/>
            <a:ext cx="45719" cy="6858000"/>
          </a:xfrm>
          <a:custGeom>
            <a:avLst/>
            <a:gdLst/>
            <a:ahLst/>
            <a:cxnLst/>
            <a:rect l="l" t="t" r="r" b="b"/>
            <a:pathLst>
              <a:path w="4251960" h="6858000">
                <a:moveTo>
                  <a:pt x="0" y="6858000"/>
                </a:moveTo>
                <a:lnTo>
                  <a:pt x="4251960" y="6858000"/>
                </a:lnTo>
                <a:lnTo>
                  <a:pt x="4251960" y="0"/>
                </a:lnTo>
                <a:lnTo>
                  <a:pt x="0" y="0"/>
                </a:lnTo>
                <a:lnTo>
                  <a:pt x="0" y="6858000"/>
                </a:lnTo>
                <a:close/>
              </a:path>
            </a:pathLst>
          </a:custGeom>
          <a:solidFill>
            <a:schemeClr val="bg1"/>
          </a:solidFill>
        </p:spPr>
        <p:txBody>
          <a:bodyPr wrap="square" lIns="0" tIns="0" rIns="0" bIns="0" rtlCol="0"/>
          <a:lstStyle/>
          <a:p>
            <a:endParaRPr/>
          </a:p>
        </p:txBody>
      </p:sp>
      <p:sp>
        <p:nvSpPr>
          <p:cNvPr id="3" name="object 2"/>
          <p:cNvSpPr/>
          <p:nvPr/>
        </p:nvSpPr>
        <p:spPr>
          <a:xfrm>
            <a:off x="62253" y="-25316"/>
            <a:ext cx="5374712" cy="6857999"/>
          </a:xfrm>
          <a:custGeom>
            <a:avLst/>
            <a:gdLst/>
            <a:ahLst/>
            <a:cxnLst/>
            <a:rect l="l" t="t" r="r" b="b"/>
            <a:pathLst>
              <a:path w="4251960" h="6858000">
                <a:moveTo>
                  <a:pt x="0" y="6858000"/>
                </a:moveTo>
                <a:lnTo>
                  <a:pt x="4251960" y="6858000"/>
                </a:lnTo>
                <a:lnTo>
                  <a:pt x="4251960" y="0"/>
                </a:lnTo>
                <a:lnTo>
                  <a:pt x="0" y="0"/>
                </a:lnTo>
                <a:lnTo>
                  <a:pt x="0" y="6858000"/>
                </a:lnTo>
                <a:close/>
              </a:path>
            </a:pathLst>
          </a:custGeom>
          <a:solidFill>
            <a:srgbClr val="D3633B"/>
          </a:solidFill>
        </p:spPr>
        <p:txBody>
          <a:bodyPr wrap="square" lIns="0" tIns="0" rIns="0" bIns="0" rtlCol="0"/>
          <a:lstStyle/>
          <a:p>
            <a:r>
              <a:rPr lang="en-US" sz="5400" b="1" dirty="0" smtClean="0">
                <a:latin typeface="Agency FB" panose="020B0503020202020204" pitchFamily="34" charset="0"/>
              </a:rPr>
              <a:t>“DISRUPT AGING:”</a:t>
            </a:r>
            <a:endParaRPr sz="5400" b="1" dirty="0">
              <a:latin typeface="Agency FB" panose="020B0503020202020204" pitchFamily="34" charset="0"/>
            </a:endParaRPr>
          </a:p>
        </p:txBody>
      </p:sp>
      <p:grpSp>
        <p:nvGrpSpPr>
          <p:cNvPr id="14" name="Group 13"/>
          <p:cNvGrpSpPr/>
          <p:nvPr/>
        </p:nvGrpSpPr>
        <p:grpSpPr>
          <a:xfrm>
            <a:off x="867103" y="2341331"/>
            <a:ext cx="10511530" cy="666696"/>
            <a:chOff x="879598" y="1113414"/>
            <a:chExt cx="7277609" cy="500022"/>
          </a:xfrm>
        </p:grpSpPr>
        <p:sp>
          <p:nvSpPr>
            <p:cNvPr id="4" name="object 3"/>
            <p:cNvSpPr txBox="1"/>
            <p:nvPr/>
          </p:nvSpPr>
          <p:spPr>
            <a:xfrm>
              <a:off x="879598" y="1151771"/>
              <a:ext cx="2810074" cy="461665"/>
            </a:xfrm>
            <a:prstGeom prst="rect">
              <a:avLst/>
            </a:prstGeom>
          </p:spPr>
          <p:txBody>
            <a:bodyPr vert="horz" wrap="square" lIns="0" tIns="0" rIns="0" bIns="0" rtlCol="0">
              <a:spAutoFit/>
            </a:bodyPr>
            <a:lstStyle/>
            <a:p>
              <a:pPr marL="16933" algn="ctr"/>
              <a:r>
                <a:rPr lang="en-US" sz="4000" spc="-7" dirty="0" smtClean="0">
                  <a:solidFill>
                    <a:srgbClr val="FFFFFF"/>
                  </a:solidFill>
                  <a:latin typeface="Agency FB" panose="020B0503020202020204" pitchFamily="34" charset="0"/>
                  <a:cs typeface="Georgia"/>
                </a:rPr>
                <a:t>“Ageism.”</a:t>
              </a:r>
              <a:endParaRPr sz="4000" dirty="0">
                <a:latin typeface="Agency FB" panose="020B0503020202020204" pitchFamily="34" charset="0"/>
                <a:cs typeface="Georgia"/>
              </a:endParaRPr>
            </a:p>
          </p:txBody>
        </p:sp>
        <p:sp>
          <p:nvSpPr>
            <p:cNvPr id="7" name="object 6"/>
            <p:cNvSpPr txBox="1"/>
            <p:nvPr/>
          </p:nvSpPr>
          <p:spPr>
            <a:xfrm>
              <a:off x="4782314" y="1113414"/>
              <a:ext cx="3374893" cy="461665"/>
            </a:xfrm>
            <a:prstGeom prst="rect">
              <a:avLst/>
            </a:prstGeom>
          </p:spPr>
          <p:txBody>
            <a:bodyPr vert="horz" wrap="square" lIns="0" tIns="0" rIns="0" bIns="0" rtlCol="0">
              <a:spAutoFit/>
            </a:bodyPr>
            <a:lstStyle/>
            <a:p>
              <a:pPr marL="16933" algn="ctr"/>
              <a:r>
                <a:rPr lang="en-US" sz="4000" b="1" spc="-7" dirty="0" smtClean="0">
                  <a:latin typeface="Agency FB" panose="020B0503020202020204" pitchFamily="34" charset="0"/>
                  <a:cs typeface="Arial" panose="020B0604020202020204" pitchFamily="34" charset="0"/>
                </a:rPr>
                <a:t>Equality.</a:t>
              </a:r>
              <a:endParaRPr sz="4000" b="1" dirty="0">
                <a:latin typeface="Agency FB" panose="020B0503020202020204" pitchFamily="34" charset="0"/>
                <a:cs typeface="Arial" panose="020B0604020202020204" pitchFamily="34" charset="0"/>
              </a:endParaRPr>
            </a:p>
          </p:txBody>
        </p:sp>
      </p:grpSp>
      <p:grpSp>
        <p:nvGrpSpPr>
          <p:cNvPr id="12" name="Group 11"/>
          <p:cNvGrpSpPr/>
          <p:nvPr/>
        </p:nvGrpSpPr>
        <p:grpSpPr>
          <a:xfrm>
            <a:off x="867103" y="3545776"/>
            <a:ext cx="10613324" cy="616720"/>
            <a:chOff x="1022562" y="2439554"/>
            <a:chExt cx="7312732" cy="462540"/>
          </a:xfrm>
        </p:grpSpPr>
        <p:sp>
          <p:nvSpPr>
            <p:cNvPr id="5" name="object 4"/>
            <p:cNvSpPr txBox="1"/>
            <p:nvPr/>
          </p:nvSpPr>
          <p:spPr>
            <a:xfrm>
              <a:off x="1022562" y="2440429"/>
              <a:ext cx="2905202" cy="461665"/>
            </a:xfrm>
            <a:prstGeom prst="rect">
              <a:avLst/>
            </a:prstGeom>
          </p:spPr>
          <p:txBody>
            <a:bodyPr vert="horz" wrap="square" lIns="0" tIns="0" rIns="0" bIns="0" rtlCol="0">
              <a:spAutoFit/>
            </a:bodyPr>
            <a:lstStyle/>
            <a:p>
              <a:pPr marL="745895" marR="6773" indent="-729808" algn="ctr"/>
              <a:r>
                <a:rPr lang="en-US" sz="4000" spc="-7" dirty="0" smtClean="0">
                  <a:solidFill>
                    <a:srgbClr val="FFFFFF"/>
                  </a:solidFill>
                  <a:latin typeface="Agency FB" panose="020B0503020202020204" pitchFamily="34" charset="0"/>
                  <a:cs typeface="Georgia"/>
                </a:rPr>
                <a:t>“Passive” aging.</a:t>
              </a:r>
              <a:endParaRPr sz="4000" dirty="0">
                <a:latin typeface="Agency FB" panose="020B0503020202020204" pitchFamily="34" charset="0"/>
                <a:cs typeface="Georgia"/>
              </a:endParaRPr>
            </a:p>
          </p:txBody>
        </p:sp>
        <p:sp>
          <p:nvSpPr>
            <p:cNvPr id="8" name="object 7"/>
            <p:cNvSpPr txBox="1"/>
            <p:nvPr/>
          </p:nvSpPr>
          <p:spPr>
            <a:xfrm>
              <a:off x="4906501" y="2439554"/>
              <a:ext cx="3428793" cy="461665"/>
            </a:xfrm>
            <a:prstGeom prst="rect">
              <a:avLst/>
            </a:prstGeom>
          </p:spPr>
          <p:txBody>
            <a:bodyPr vert="horz" wrap="square" lIns="0" tIns="0" rIns="0" bIns="0" rtlCol="0">
              <a:spAutoFit/>
            </a:bodyPr>
            <a:lstStyle/>
            <a:p>
              <a:pPr marL="370831" marR="6773" indent="-354744" algn="ctr"/>
              <a:r>
                <a:rPr lang="en-US" sz="4000" b="1" spc="-7" dirty="0" smtClean="0">
                  <a:latin typeface="Agency FB" panose="020B0503020202020204" pitchFamily="34" charset="0"/>
                  <a:cs typeface="Arial" panose="020B0604020202020204" pitchFamily="34" charset="0"/>
                </a:rPr>
                <a:t>Active aging.</a:t>
              </a:r>
              <a:endParaRPr sz="4000" b="1" dirty="0">
                <a:latin typeface="Agency FB" panose="020B0503020202020204" pitchFamily="34" charset="0"/>
                <a:cs typeface="Arial" panose="020B0604020202020204" pitchFamily="34" charset="0"/>
              </a:endParaRPr>
            </a:p>
          </p:txBody>
        </p:sp>
      </p:grpSp>
      <p:grpSp>
        <p:nvGrpSpPr>
          <p:cNvPr id="13" name="Group 12"/>
          <p:cNvGrpSpPr/>
          <p:nvPr/>
        </p:nvGrpSpPr>
        <p:grpSpPr>
          <a:xfrm>
            <a:off x="296029" y="4932726"/>
            <a:ext cx="11348715" cy="1287029"/>
            <a:chOff x="858906" y="4090657"/>
            <a:chExt cx="7245896" cy="965271"/>
          </a:xfrm>
        </p:grpSpPr>
        <p:sp>
          <p:nvSpPr>
            <p:cNvPr id="6" name="object 5"/>
            <p:cNvSpPr txBox="1"/>
            <p:nvPr/>
          </p:nvSpPr>
          <p:spPr>
            <a:xfrm>
              <a:off x="858906" y="4090657"/>
              <a:ext cx="2830765" cy="923329"/>
            </a:xfrm>
            <a:prstGeom prst="rect">
              <a:avLst/>
            </a:prstGeom>
          </p:spPr>
          <p:txBody>
            <a:bodyPr vert="horz" wrap="square" lIns="0" tIns="0" rIns="0" bIns="0" rtlCol="0">
              <a:spAutoFit/>
            </a:bodyPr>
            <a:lstStyle/>
            <a:p>
              <a:pPr marL="672237" marR="6773" indent="-656150" algn="ctr"/>
              <a:r>
                <a:rPr lang="en-US" sz="4000" spc="-7" dirty="0" smtClean="0">
                  <a:solidFill>
                    <a:srgbClr val="FFFFFF"/>
                  </a:solidFill>
                  <a:latin typeface="Agency FB" panose="020B0503020202020204" pitchFamily="34" charset="0"/>
                  <a:cs typeface="Georgia"/>
                </a:rPr>
                <a:t>Public policy based on</a:t>
              </a:r>
            </a:p>
            <a:p>
              <a:pPr marL="672237" marR="6773" indent="-656150" algn="ctr"/>
              <a:r>
                <a:rPr lang="en-US" sz="4000" spc="-7" dirty="0" smtClean="0">
                  <a:solidFill>
                    <a:srgbClr val="FFFFFF"/>
                  </a:solidFill>
                  <a:latin typeface="Agency FB" panose="020B0503020202020204" pitchFamily="34" charset="0"/>
                  <a:cs typeface="Georgia"/>
                </a:rPr>
                <a:t>paternalism and bias.   </a:t>
              </a:r>
              <a:endParaRPr sz="4000" dirty="0">
                <a:latin typeface="Agency FB" panose="020B0503020202020204" pitchFamily="34" charset="0"/>
                <a:cs typeface="Georgia"/>
              </a:endParaRPr>
            </a:p>
          </p:txBody>
        </p:sp>
        <p:sp>
          <p:nvSpPr>
            <p:cNvPr id="9" name="object 8"/>
            <p:cNvSpPr txBox="1"/>
            <p:nvPr/>
          </p:nvSpPr>
          <p:spPr>
            <a:xfrm>
              <a:off x="4625183" y="4132599"/>
              <a:ext cx="3479619" cy="923329"/>
            </a:xfrm>
            <a:prstGeom prst="rect">
              <a:avLst/>
            </a:prstGeom>
          </p:spPr>
          <p:txBody>
            <a:bodyPr vert="horz" wrap="square" lIns="0" tIns="0" rIns="0" bIns="0" rtlCol="0">
              <a:spAutoFit/>
            </a:bodyPr>
            <a:lstStyle/>
            <a:p>
              <a:pPr marL="339505" marR="6773" indent="-323419" algn="ctr"/>
              <a:r>
                <a:rPr lang="en-US" sz="4000" b="1" spc="-7" dirty="0" smtClean="0">
                  <a:latin typeface="Agency FB" panose="020B0503020202020204" pitchFamily="34" charset="0"/>
                  <a:cs typeface="Arial" panose="020B0604020202020204" pitchFamily="34" charset="0"/>
                </a:rPr>
                <a:t>Public policy based on </a:t>
              </a:r>
            </a:p>
            <a:p>
              <a:pPr marL="339505" marR="6773" indent="-323419" algn="ctr"/>
              <a:r>
                <a:rPr lang="en-US" sz="4000" b="1" spc="-7" dirty="0" smtClean="0">
                  <a:latin typeface="Agency FB" panose="020B0503020202020204" pitchFamily="34" charset="0"/>
                  <a:cs typeface="Arial" panose="020B0604020202020204" pitchFamily="34" charset="0"/>
                </a:rPr>
                <a:t>dignity and empowerment.</a:t>
              </a:r>
              <a:endParaRPr sz="4000" b="1" dirty="0">
                <a:latin typeface="Agency FB" panose="020B0503020202020204" pitchFamily="34" charset="0"/>
                <a:cs typeface="Arial" panose="020B0604020202020204" pitchFamily="34" charset="0"/>
              </a:endParaRPr>
            </a:p>
          </p:txBody>
        </p:sp>
      </p:grpSp>
      <p:grpSp>
        <p:nvGrpSpPr>
          <p:cNvPr id="15" name="Group 14"/>
          <p:cNvGrpSpPr/>
          <p:nvPr/>
        </p:nvGrpSpPr>
        <p:grpSpPr>
          <a:xfrm>
            <a:off x="2062296" y="1453623"/>
            <a:ext cx="7809531" cy="712207"/>
            <a:chOff x="1613040" y="308309"/>
            <a:chExt cx="5089951" cy="534155"/>
          </a:xfrm>
        </p:grpSpPr>
        <p:sp>
          <p:nvSpPr>
            <p:cNvPr id="10" name="object 9"/>
            <p:cNvSpPr txBox="1"/>
            <p:nvPr/>
          </p:nvSpPr>
          <p:spPr>
            <a:xfrm>
              <a:off x="1613040" y="308309"/>
              <a:ext cx="841801" cy="507831"/>
            </a:xfrm>
            <a:prstGeom prst="rect">
              <a:avLst/>
            </a:prstGeom>
          </p:spPr>
          <p:txBody>
            <a:bodyPr vert="horz" wrap="square" lIns="0" tIns="0" rIns="0" bIns="0" rtlCol="0">
              <a:spAutoFit/>
            </a:bodyPr>
            <a:lstStyle/>
            <a:p>
              <a:pPr marL="16933" algn="ctr"/>
              <a:r>
                <a:rPr lang="en-US" sz="4400" b="1" spc="133" dirty="0" smtClean="0">
                  <a:solidFill>
                    <a:srgbClr val="FFFFFF"/>
                  </a:solidFill>
                  <a:latin typeface="Agency FB" panose="020B0503020202020204" pitchFamily="34" charset="0"/>
                  <a:cs typeface="Arial"/>
                </a:rPr>
                <a:t>From:</a:t>
              </a:r>
              <a:endParaRPr sz="4400" b="1" spc="133" dirty="0">
                <a:latin typeface="Agency FB" panose="020B0503020202020204" pitchFamily="34" charset="0"/>
                <a:cs typeface="Arial"/>
              </a:endParaRPr>
            </a:p>
          </p:txBody>
        </p:sp>
        <p:sp>
          <p:nvSpPr>
            <p:cNvPr id="11" name="object 10"/>
            <p:cNvSpPr txBox="1"/>
            <p:nvPr/>
          </p:nvSpPr>
          <p:spPr>
            <a:xfrm>
              <a:off x="5946950" y="334633"/>
              <a:ext cx="756041" cy="507831"/>
            </a:xfrm>
            <a:prstGeom prst="rect">
              <a:avLst/>
            </a:prstGeom>
          </p:spPr>
          <p:txBody>
            <a:bodyPr vert="horz" wrap="square" lIns="0" tIns="0" rIns="0" bIns="0" rtlCol="0">
              <a:spAutoFit/>
            </a:bodyPr>
            <a:lstStyle/>
            <a:p>
              <a:pPr marL="16933" algn="ctr"/>
              <a:r>
                <a:rPr lang="en-US" sz="4400" b="1" spc="133" dirty="0" smtClean="0">
                  <a:latin typeface="Agency FB" panose="020B0503020202020204" pitchFamily="34" charset="0"/>
                  <a:cs typeface="Arial"/>
                </a:rPr>
                <a:t>To:</a:t>
              </a:r>
              <a:endParaRPr sz="4400" b="1" spc="133" dirty="0">
                <a:latin typeface="Agency FB" panose="020B0503020202020204" pitchFamily="34" charset="0"/>
                <a:cs typeface="Arial"/>
              </a:endParaRPr>
            </a:p>
          </p:txBody>
        </p:sp>
      </p:grpSp>
      <p:cxnSp>
        <p:nvCxnSpPr>
          <p:cNvPr id="18" name="Straight Connector 17">
            <a:extLst>
              <a:ext uri="{FF2B5EF4-FFF2-40B4-BE49-F238E27FC236}">
                <a16:creationId xmlns:a16="http://schemas.microsoft.com/office/drawing/2014/main" id="{EC19714E-0F9E-914B-82CB-B42857193908}"/>
              </a:ext>
            </a:extLst>
          </p:cNvPr>
          <p:cNvCxnSpPr>
            <a:cxnSpLocks/>
          </p:cNvCxnSpPr>
          <p:nvPr/>
        </p:nvCxnSpPr>
        <p:spPr>
          <a:xfrm>
            <a:off x="3738521" y="1868986"/>
            <a:ext cx="4806843" cy="0"/>
          </a:xfrm>
          <a:prstGeom prst="line">
            <a:avLst/>
          </a:prstGeom>
          <a:ln w="76200" cap="flat" cmpd="sng" algn="ctr">
            <a:solidFill>
              <a:schemeClr val="tx1"/>
            </a:solidFill>
            <a:prstDash val="solid"/>
            <a:round/>
            <a:headEnd type="arrow" w="lg" len="lg"/>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366" y="763033"/>
            <a:ext cx="1702378" cy="501516"/>
          </a:xfrm>
          <a:prstGeom prst="rect">
            <a:avLst/>
          </a:prstGeom>
        </p:spPr>
      </p:pic>
    </p:spTree>
    <p:extLst>
      <p:ext uri="{BB962C8B-B14F-4D97-AF65-F5344CB8AC3E}">
        <p14:creationId xmlns:p14="http://schemas.microsoft.com/office/powerpoint/2010/main" val="16378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74" y="120365"/>
            <a:ext cx="6656916" cy="982662"/>
          </a:xfrm>
        </p:spPr>
        <p:txBody>
          <a:bodyPr>
            <a:noAutofit/>
          </a:bodyPr>
          <a:lstStyle/>
          <a:p>
            <a:r>
              <a:rPr lang="en-US" sz="6600" dirty="0" smtClean="0">
                <a:solidFill>
                  <a:srgbClr val="FF0000"/>
                </a:solidFill>
                <a:latin typeface="Agency FB" panose="020B0503020202020204" pitchFamily="34" charset="0"/>
              </a:rPr>
              <a:t>“Ageism”</a:t>
            </a:r>
            <a:endParaRPr lang="en-US" sz="6600" dirty="0">
              <a:solidFill>
                <a:srgbClr val="FF0000"/>
              </a:solidFill>
              <a:latin typeface="Agency FB" panose="020B0503020202020204" pitchFamily="34" charset="0"/>
            </a:endParaRPr>
          </a:p>
        </p:txBody>
      </p:sp>
      <p:sp>
        <p:nvSpPr>
          <p:cNvPr id="3" name="Text Placeholder 2"/>
          <p:cNvSpPr>
            <a:spLocks noGrp="1"/>
          </p:cNvSpPr>
          <p:nvPr>
            <p:ph type="body" sz="half" idx="1"/>
          </p:nvPr>
        </p:nvSpPr>
        <p:spPr>
          <a:xfrm>
            <a:off x="330045" y="1349645"/>
            <a:ext cx="8939017" cy="4255220"/>
          </a:xfrm>
        </p:spPr>
        <p:txBody>
          <a:bodyPr>
            <a:normAutofit/>
          </a:bodyPr>
          <a:lstStyle/>
          <a:p>
            <a:r>
              <a:rPr lang="en-US" sz="2000" dirty="0"/>
              <a:t>Ageism is defined as the denial of basic human rights of older persons and is considered one of the most pervasive prejudices across human society</a:t>
            </a:r>
            <a:r>
              <a:rPr lang="en-US" sz="2000" dirty="0" smtClean="0"/>
              <a:t>.</a:t>
            </a:r>
          </a:p>
          <a:p>
            <a:r>
              <a:rPr lang="en-US" sz="2000" dirty="0"/>
              <a:t>Ageism is a fairly recent coinage on the analogy of ‘racism’ and ‘sexism.’ </a:t>
            </a:r>
            <a:r>
              <a:rPr lang="en-US" sz="2000" dirty="0" smtClean="0"/>
              <a:t>Definition: </a:t>
            </a:r>
            <a:r>
              <a:rPr lang="en-US" sz="2000" dirty="0"/>
              <a:t>T</a:t>
            </a:r>
            <a:r>
              <a:rPr lang="en-US" sz="2000" dirty="0" smtClean="0"/>
              <a:t>reating </a:t>
            </a:r>
            <a:r>
              <a:rPr lang="en-US" sz="2000" dirty="0"/>
              <a:t>a person less favorably than others because of his or her chronological </a:t>
            </a:r>
            <a:r>
              <a:rPr lang="en-US" sz="2000" dirty="0" smtClean="0"/>
              <a:t>age.</a:t>
            </a:r>
          </a:p>
          <a:p>
            <a:r>
              <a:rPr lang="en-US" sz="2000" dirty="0"/>
              <a:t>T</a:t>
            </a:r>
            <a:r>
              <a:rPr lang="en-US" sz="2000" dirty="0" smtClean="0"/>
              <a:t>hree </a:t>
            </a:r>
            <a:r>
              <a:rPr lang="en-US" sz="2000" dirty="0"/>
              <a:t>main areas in which such discrimination </a:t>
            </a:r>
            <a:r>
              <a:rPr lang="en-US" sz="2000" dirty="0" smtClean="0"/>
              <a:t>operates: Employment</a:t>
            </a:r>
            <a:r>
              <a:rPr lang="en-US" sz="2000" dirty="0"/>
              <a:t>, the general treatment of older people, and the distribution of </a:t>
            </a:r>
            <a:r>
              <a:rPr lang="en-US" sz="2000" dirty="0" smtClean="0"/>
              <a:t>resources.</a:t>
            </a:r>
            <a:endParaRPr lang="es-ES" sz="2000" dirty="0"/>
          </a:p>
        </p:txBody>
      </p:sp>
      <p:graphicFrame>
        <p:nvGraphicFramePr>
          <p:cNvPr id="4" name="Diagram 3">
            <a:extLst>
              <a:ext uri="{FF2B5EF4-FFF2-40B4-BE49-F238E27FC236}">
                <a16:creationId xmlns:a16="http://schemas.microsoft.com/office/drawing/2014/main" id="{DBA7FF1E-AD29-5D4E-B493-B1687FA11AD1}"/>
              </a:ext>
            </a:extLst>
          </p:cNvPr>
          <p:cNvGraphicFramePr/>
          <p:nvPr>
            <p:extLst>
              <p:ext uri="{D42A27DB-BD31-4B8C-83A1-F6EECF244321}">
                <p14:modId xmlns:p14="http://schemas.microsoft.com/office/powerpoint/2010/main" val="4037210948"/>
              </p:ext>
            </p:extLst>
          </p:nvPr>
        </p:nvGraphicFramePr>
        <p:xfrm>
          <a:off x="75674" y="3872011"/>
          <a:ext cx="9862907" cy="2390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spTree>
    <p:extLst>
      <p:ext uri="{BB962C8B-B14F-4D97-AF65-F5344CB8AC3E}">
        <p14:creationId xmlns:p14="http://schemas.microsoft.com/office/powerpoint/2010/main" val="3571809074"/>
      </p:ext>
    </p:extLst>
  </p:cSld>
  <p:clrMapOvr>
    <a:masterClrMapping/>
  </p:clrMapOvr>
  <p:transition spd="slow" advClick="0">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7FFF-6FB0-D348-AF0B-D1D8AB60F6DE}"/>
              </a:ext>
            </a:extLst>
          </p:cNvPr>
          <p:cNvSpPr>
            <a:spLocks noGrp="1"/>
          </p:cNvSpPr>
          <p:nvPr>
            <p:ph type="title"/>
          </p:nvPr>
        </p:nvSpPr>
        <p:spPr>
          <a:xfrm>
            <a:off x="312663" y="201386"/>
            <a:ext cx="8596668" cy="1320800"/>
          </a:xfrm>
        </p:spPr>
        <p:txBody>
          <a:bodyPr>
            <a:normAutofit/>
          </a:bodyPr>
          <a:lstStyle/>
          <a:p>
            <a:r>
              <a:rPr lang="es-PR" sz="6000" dirty="0" smtClean="0">
                <a:solidFill>
                  <a:srgbClr val="FF0000"/>
                </a:solidFill>
                <a:latin typeface="Agency FB" panose="020B0503020202020204" pitchFamily="34" charset="0"/>
              </a:rPr>
              <a:t>Active </a:t>
            </a:r>
            <a:r>
              <a:rPr lang="es-PR" sz="6000" dirty="0" err="1" smtClean="0">
                <a:solidFill>
                  <a:srgbClr val="FF0000"/>
                </a:solidFill>
                <a:latin typeface="Agency FB" panose="020B0503020202020204" pitchFamily="34" charset="0"/>
              </a:rPr>
              <a:t>aging</a:t>
            </a:r>
            <a:r>
              <a:rPr lang="es-PR" sz="6000" dirty="0" smtClean="0">
                <a:solidFill>
                  <a:srgbClr val="FF0000"/>
                </a:solidFill>
                <a:latin typeface="Agency FB" panose="020B0503020202020204" pitchFamily="34" charset="0"/>
              </a:rPr>
              <a:t>:</a:t>
            </a:r>
            <a:endParaRPr lang="es-ES_tradnl" sz="6000" dirty="0">
              <a:solidFill>
                <a:srgbClr val="FF0000"/>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761DEE14-9DA5-1E45-A88C-8CD6E0CCFF78}"/>
              </a:ext>
            </a:extLst>
          </p:cNvPr>
          <p:cNvSpPr>
            <a:spLocks noGrp="1"/>
          </p:cNvSpPr>
          <p:nvPr>
            <p:ph idx="1"/>
          </p:nvPr>
        </p:nvSpPr>
        <p:spPr>
          <a:xfrm>
            <a:off x="182034" y="1676175"/>
            <a:ext cx="6251423" cy="3897311"/>
          </a:xfrm>
        </p:spPr>
        <p:txBody>
          <a:bodyPr>
            <a:normAutofit fontScale="92500" lnSpcReduction="10000"/>
          </a:bodyPr>
          <a:lstStyle/>
          <a:p>
            <a:r>
              <a:rPr lang="en-US" sz="3600" dirty="0"/>
              <a:t>The World Health Organization (WHO) defines active ageing as “… </a:t>
            </a:r>
            <a:r>
              <a:rPr lang="en-US" sz="3600" i="1" dirty="0"/>
              <a:t>the process of optimizing opportunities for health, participation, and security in order to enhance quality of life as people </a:t>
            </a:r>
            <a:r>
              <a:rPr lang="en-US" sz="3600" i="1" dirty="0" smtClean="0"/>
              <a:t>age…</a:t>
            </a:r>
            <a:r>
              <a:rPr lang="en-US" sz="3600" dirty="0" smtClean="0"/>
              <a:t>”</a:t>
            </a:r>
            <a:endParaRPr lang="es-ES_tradnl"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271551"/>
            <a:ext cx="1702378" cy="501516"/>
          </a:xfrm>
          <a:prstGeom prst="rect">
            <a:avLst/>
          </a:prstGeom>
        </p:spPr>
      </p:pic>
      <p:pic>
        <p:nvPicPr>
          <p:cNvPr id="1026" name="Picture 2" descr="https://www.who.int/ageing/publications/active_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1169067"/>
            <a:ext cx="3238501" cy="450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0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24" y="473834"/>
            <a:ext cx="6656916" cy="982662"/>
          </a:xfrm>
        </p:spPr>
        <p:txBody>
          <a:bodyPr>
            <a:noAutofit/>
          </a:bodyPr>
          <a:lstStyle/>
          <a:p>
            <a:r>
              <a:rPr lang="en-US" sz="6000" dirty="0" smtClean="0">
                <a:solidFill>
                  <a:srgbClr val="FF0000"/>
                </a:solidFill>
                <a:latin typeface="Agency FB" panose="020B0503020202020204" pitchFamily="34" charset="0"/>
              </a:rPr>
              <a:t>New vision, new policies…</a:t>
            </a:r>
            <a:endParaRPr lang="en-US" sz="6000" dirty="0">
              <a:solidFill>
                <a:srgbClr val="FF0000"/>
              </a:solidFill>
              <a:latin typeface="Agency FB" panose="020B0503020202020204" pitchFamily="34" charset="0"/>
            </a:endParaRPr>
          </a:p>
        </p:txBody>
      </p:sp>
      <p:sp>
        <p:nvSpPr>
          <p:cNvPr id="3" name="Text Placeholder 2"/>
          <p:cNvSpPr>
            <a:spLocks noGrp="1"/>
          </p:cNvSpPr>
          <p:nvPr>
            <p:ph type="body" sz="half" idx="1"/>
          </p:nvPr>
        </p:nvSpPr>
        <p:spPr>
          <a:xfrm>
            <a:off x="360076" y="1879386"/>
            <a:ext cx="9100522" cy="3795824"/>
          </a:xfrm>
        </p:spPr>
        <p:txBody>
          <a:bodyPr>
            <a:normAutofit/>
          </a:bodyPr>
          <a:lstStyle/>
          <a:p>
            <a:pPr marL="0" indent="0" algn="ctr">
              <a:buNone/>
            </a:pPr>
            <a:r>
              <a:rPr lang="es-ES" sz="3100" dirty="0" err="1" smtClean="0">
                <a:solidFill>
                  <a:schemeClr val="tx1"/>
                </a:solidFill>
                <a:latin typeface="Calibri" panose="020F0502020204030204" pitchFamily="34" charset="0"/>
                <a:ea typeface="MS Mincho"/>
                <a:cs typeface="Times New Roman" panose="02020603050405020304" pitchFamily="18" charset="0"/>
              </a:rPr>
              <a:t>The</a:t>
            </a:r>
            <a:r>
              <a:rPr lang="es-ES" sz="3100" dirty="0" smtClean="0">
                <a:solidFill>
                  <a:schemeClr val="tx1"/>
                </a:solidFill>
                <a:latin typeface="Calibri" panose="020F0502020204030204" pitchFamily="34" charset="0"/>
                <a:ea typeface="MS Mincho"/>
                <a:cs typeface="Times New Roman" panose="02020603050405020304" pitchFamily="18" charset="0"/>
              </a:rPr>
              <a:t> new “</a:t>
            </a:r>
            <a:r>
              <a:rPr lang="es-ES" sz="3100" dirty="0" err="1" smtClean="0">
                <a:solidFill>
                  <a:schemeClr val="tx1"/>
                </a:solidFill>
                <a:latin typeface="Calibri" panose="020F0502020204030204" pitchFamily="34" charset="0"/>
                <a:ea typeface="MS Mincho"/>
                <a:cs typeface="Times New Roman" panose="02020603050405020304" pitchFamily="18" charset="0"/>
              </a:rPr>
              <a:t>policy</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framework</a:t>
            </a:r>
            <a:r>
              <a:rPr lang="es-ES" sz="3100" dirty="0" smtClean="0">
                <a:solidFill>
                  <a:schemeClr val="tx1"/>
                </a:solidFill>
                <a:latin typeface="Calibri" panose="020F0502020204030204" pitchFamily="34" charset="0"/>
                <a:ea typeface="MS Mincho"/>
                <a:cs typeface="Times New Roman" panose="02020603050405020304" pitchFamily="18" charset="0"/>
              </a:rPr>
              <a:t>” of active </a:t>
            </a:r>
            <a:r>
              <a:rPr lang="es-ES" sz="3100" dirty="0" err="1" smtClean="0">
                <a:solidFill>
                  <a:schemeClr val="tx1"/>
                </a:solidFill>
                <a:latin typeface="Calibri" panose="020F0502020204030204" pitchFamily="34" charset="0"/>
                <a:ea typeface="MS Mincho"/>
                <a:cs typeface="Times New Roman" panose="02020603050405020304" pitchFamily="18" charset="0"/>
              </a:rPr>
              <a:t>aging</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calls</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for</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the</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need</a:t>
            </a:r>
            <a:r>
              <a:rPr lang="es-ES" sz="3100" dirty="0" smtClean="0">
                <a:solidFill>
                  <a:schemeClr val="tx1"/>
                </a:solidFill>
                <a:latin typeface="Calibri" panose="020F0502020204030204" pitchFamily="34" charset="0"/>
                <a:ea typeface="MS Mincho"/>
                <a:cs typeface="Times New Roman" panose="02020603050405020304" pitchFamily="18" charset="0"/>
              </a:rPr>
              <a:t> of </a:t>
            </a:r>
            <a:r>
              <a:rPr lang="es-ES" sz="3100" dirty="0" err="1" smtClean="0">
                <a:solidFill>
                  <a:schemeClr val="tx1"/>
                </a:solidFill>
                <a:latin typeface="Calibri" panose="020F0502020204030204" pitchFamily="34" charset="0"/>
                <a:ea typeface="MS Mincho"/>
                <a:cs typeface="Times New Roman" panose="02020603050405020304" pitchFamily="18" charset="0"/>
              </a:rPr>
              <a:t>public</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policies</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that</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recognize</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older</a:t>
            </a:r>
            <a:r>
              <a:rPr lang="es-ES" sz="3100" dirty="0" smtClean="0">
                <a:solidFill>
                  <a:schemeClr val="tx1"/>
                </a:solidFill>
                <a:latin typeface="Calibri" panose="020F0502020204030204" pitchFamily="34" charset="0"/>
                <a:ea typeface="MS Mincho"/>
                <a:cs typeface="Times New Roman" panose="02020603050405020304" pitchFamily="18" charset="0"/>
              </a:rPr>
              <a:t> </a:t>
            </a:r>
            <a:r>
              <a:rPr lang="es-ES" sz="3100" dirty="0" err="1" smtClean="0">
                <a:solidFill>
                  <a:schemeClr val="tx1"/>
                </a:solidFill>
                <a:latin typeface="Calibri" panose="020F0502020204030204" pitchFamily="34" charset="0"/>
                <a:ea typeface="MS Mincho"/>
                <a:cs typeface="Times New Roman" panose="02020603050405020304" pitchFamily="18" charset="0"/>
              </a:rPr>
              <a:t>adults</a:t>
            </a:r>
            <a:r>
              <a:rPr lang="es-ES" sz="3100" dirty="0" smtClean="0">
                <a:solidFill>
                  <a:schemeClr val="tx1"/>
                </a:solidFill>
                <a:latin typeface="Calibri" panose="020F0502020204030204" pitchFamily="34" charset="0"/>
                <a:ea typeface="MS Mincho"/>
                <a:cs typeface="Times New Roman" panose="02020603050405020304" pitchFamily="18" charset="0"/>
              </a:rPr>
              <a:t> as </a:t>
            </a:r>
            <a:r>
              <a:rPr lang="es-ES" sz="3100" b="1" dirty="0" smtClean="0">
                <a:solidFill>
                  <a:schemeClr val="tx1"/>
                </a:solidFill>
                <a:latin typeface="Calibri" panose="020F0502020204030204" pitchFamily="34" charset="0"/>
                <a:ea typeface="MS Mincho"/>
                <a:cs typeface="Times New Roman" panose="02020603050405020304" pitchFamily="18" charset="0"/>
              </a:rPr>
              <a:t>active and </a:t>
            </a:r>
            <a:r>
              <a:rPr lang="es-ES" sz="3100" b="1" dirty="0" err="1" smtClean="0">
                <a:solidFill>
                  <a:schemeClr val="tx1"/>
                </a:solidFill>
                <a:latin typeface="Calibri" panose="020F0502020204030204" pitchFamily="34" charset="0"/>
                <a:ea typeface="MS Mincho"/>
                <a:cs typeface="Times New Roman" panose="02020603050405020304" pitchFamily="18" charset="0"/>
              </a:rPr>
              <a:t>enterprising</a:t>
            </a:r>
            <a:r>
              <a:rPr lang="es-ES" sz="3100" b="1" dirty="0" smtClean="0">
                <a:solidFill>
                  <a:schemeClr val="tx1"/>
                </a:solidFill>
                <a:latin typeface="Calibri" panose="020F0502020204030204" pitchFamily="34" charset="0"/>
                <a:ea typeface="MS Mincho"/>
                <a:cs typeface="Times New Roman" panose="02020603050405020304" pitchFamily="18" charset="0"/>
              </a:rPr>
              <a:t>, </a:t>
            </a:r>
            <a:r>
              <a:rPr lang="es-ES" sz="3100" b="1" dirty="0" err="1" smtClean="0">
                <a:solidFill>
                  <a:schemeClr val="tx1"/>
                </a:solidFill>
                <a:latin typeface="Calibri" panose="020F0502020204030204" pitchFamily="34" charset="0"/>
                <a:ea typeface="MS Mincho"/>
                <a:cs typeface="Times New Roman" panose="02020603050405020304" pitchFamily="18" charset="0"/>
              </a:rPr>
              <a:t>fighting</a:t>
            </a:r>
            <a:r>
              <a:rPr lang="es-ES" sz="3100" b="1" dirty="0" smtClean="0">
                <a:solidFill>
                  <a:schemeClr val="tx1"/>
                </a:solidFill>
                <a:latin typeface="Calibri" panose="020F0502020204030204" pitchFamily="34" charset="0"/>
                <a:ea typeface="MS Mincho"/>
                <a:cs typeface="Times New Roman" panose="02020603050405020304" pitchFamily="18" charset="0"/>
              </a:rPr>
              <a:t> </a:t>
            </a:r>
            <a:r>
              <a:rPr lang="es-ES" sz="3100" b="1" dirty="0" err="1" smtClean="0">
                <a:solidFill>
                  <a:schemeClr val="tx1"/>
                </a:solidFill>
                <a:latin typeface="Calibri" panose="020F0502020204030204" pitchFamily="34" charset="0"/>
                <a:ea typeface="MS Mincho"/>
                <a:cs typeface="Times New Roman" panose="02020603050405020304" pitchFamily="18" charset="0"/>
              </a:rPr>
              <a:t>for</a:t>
            </a:r>
            <a:r>
              <a:rPr lang="es-ES" sz="3100" b="1" dirty="0" smtClean="0">
                <a:solidFill>
                  <a:schemeClr val="tx1"/>
                </a:solidFill>
                <a:latin typeface="Calibri" panose="020F0502020204030204" pitchFamily="34" charset="0"/>
                <a:ea typeface="MS Mincho"/>
                <a:cs typeface="Times New Roman" panose="02020603050405020304" pitchFamily="18" charset="0"/>
              </a:rPr>
              <a:t> </a:t>
            </a:r>
            <a:r>
              <a:rPr lang="es-ES" sz="3100" b="1" dirty="0" err="1" smtClean="0">
                <a:solidFill>
                  <a:schemeClr val="tx1"/>
                </a:solidFill>
                <a:latin typeface="Calibri" panose="020F0502020204030204" pitchFamily="34" charset="0"/>
                <a:ea typeface="MS Mincho"/>
                <a:cs typeface="Times New Roman" panose="02020603050405020304" pitchFamily="18" charset="0"/>
              </a:rPr>
              <a:t>dignity</a:t>
            </a:r>
            <a:r>
              <a:rPr lang="es-ES" sz="3100" b="1" dirty="0" smtClean="0">
                <a:solidFill>
                  <a:schemeClr val="tx1"/>
                </a:solidFill>
                <a:latin typeface="Calibri" panose="020F0502020204030204" pitchFamily="34" charset="0"/>
                <a:ea typeface="MS Mincho"/>
                <a:cs typeface="Times New Roman" panose="02020603050405020304" pitchFamily="18" charset="0"/>
              </a:rPr>
              <a:t> and </a:t>
            </a:r>
            <a:r>
              <a:rPr lang="es-ES" sz="3100" b="1" dirty="0" err="1" smtClean="0">
                <a:solidFill>
                  <a:schemeClr val="tx1"/>
                </a:solidFill>
                <a:latin typeface="Calibri" panose="020F0502020204030204" pitchFamily="34" charset="0"/>
                <a:ea typeface="MS Mincho"/>
                <a:cs typeface="Times New Roman" panose="02020603050405020304" pitchFamily="18" charset="0"/>
              </a:rPr>
              <a:t>self</a:t>
            </a:r>
            <a:r>
              <a:rPr lang="es-ES" sz="3100" b="1" dirty="0" smtClean="0">
                <a:solidFill>
                  <a:schemeClr val="tx1"/>
                </a:solidFill>
                <a:latin typeface="Calibri" panose="020F0502020204030204" pitchFamily="34" charset="0"/>
                <a:ea typeface="MS Mincho"/>
                <a:cs typeface="Times New Roman" panose="02020603050405020304" pitchFamily="18" charset="0"/>
              </a:rPr>
              <a:t> </a:t>
            </a:r>
            <a:r>
              <a:rPr lang="es-ES" sz="3100" b="1" dirty="0" err="1" smtClean="0">
                <a:solidFill>
                  <a:schemeClr val="tx1"/>
                </a:solidFill>
                <a:latin typeface="Calibri" panose="020F0502020204030204" pitchFamily="34" charset="0"/>
                <a:ea typeface="MS Mincho"/>
                <a:cs typeface="Times New Roman" panose="02020603050405020304" pitchFamily="18" charset="0"/>
              </a:rPr>
              <a:t>determination</a:t>
            </a:r>
            <a:r>
              <a:rPr lang="es-ES" sz="3100" b="1" dirty="0" smtClean="0">
                <a:solidFill>
                  <a:schemeClr val="tx1"/>
                </a:solidFill>
                <a:latin typeface="Calibri" panose="020F0502020204030204" pitchFamily="34" charset="0"/>
                <a:ea typeface="MS Mincho"/>
                <a:cs typeface="Times New Roman" panose="02020603050405020304" pitchFamily="18" charset="0"/>
              </a:rPr>
              <a:t> in </a:t>
            </a:r>
            <a:r>
              <a:rPr lang="es-ES" sz="3100" b="1" dirty="0" err="1" smtClean="0">
                <a:solidFill>
                  <a:schemeClr val="tx1"/>
                </a:solidFill>
                <a:latin typeface="Calibri" panose="020F0502020204030204" pitchFamily="34" charset="0"/>
                <a:ea typeface="MS Mincho"/>
                <a:cs typeface="Times New Roman" panose="02020603050405020304" pitchFamily="18" charset="0"/>
              </a:rPr>
              <a:t>the</a:t>
            </a:r>
            <a:r>
              <a:rPr lang="es-ES" sz="3100" b="1" dirty="0" smtClean="0">
                <a:solidFill>
                  <a:schemeClr val="tx1"/>
                </a:solidFill>
                <a:latin typeface="Calibri" panose="020F0502020204030204" pitchFamily="34" charset="0"/>
                <a:ea typeface="MS Mincho"/>
                <a:cs typeface="Times New Roman" panose="02020603050405020304" pitchFamily="18" charset="0"/>
              </a:rPr>
              <a:t> </a:t>
            </a:r>
            <a:r>
              <a:rPr lang="es-ES" sz="3100" b="1" dirty="0" err="1" smtClean="0">
                <a:solidFill>
                  <a:schemeClr val="tx1"/>
                </a:solidFill>
                <a:latin typeface="Calibri" panose="020F0502020204030204" pitchFamily="34" charset="0"/>
                <a:ea typeface="MS Mincho"/>
                <a:cs typeface="Times New Roman" panose="02020603050405020304" pitchFamily="18" charset="0"/>
              </a:rPr>
              <a:t>socioeconomic</a:t>
            </a:r>
            <a:r>
              <a:rPr lang="es-ES" sz="3100" b="1" dirty="0" smtClean="0">
                <a:solidFill>
                  <a:schemeClr val="tx1"/>
                </a:solidFill>
                <a:latin typeface="Calibri" panose="020F0502020204030204" pitchFamily="34" charset="0"/>
                <a:ea typeface="MS Mincho"/>
                <a:cs typeface="Times New Roman" panose="02020603050405020304" pitchFamily="18" charset="0"/>
              </a:rPr>
              <a:t> </a:t>
            </a:r>
            <a:r>
              <a:rPr lang="es-ES" sz="3100" b="1" dirty="0" err="1" smtClean="0">
                <a:solidFill>
                  <a:schemeClr val="tx1"/>
                </a:solidFill>
                <a:latin typeface="Calibri" panose="020F0502020204030204" pitchFamily="34" charset="0"/>
                <a:ea typeface="MS Mincho"/>
                <a:cs typeface="Times New Roman" panose="02020603050405020304" pitchFamily="18" charset="0"/>
              </a:rPr>
              <a:t>spheres</a:t>
            </a:r>
            <a:r>
              <a:rPr lang="es-ES" sz="3100" dirty="0" smtClean="0">
                <a:solidFill>
                  <a:schemeClr val="tx1"/>
                </a:solidFill>
                <a:latin typeface="Calibri" panose="020F0502020204030204" pitchFamily="34" charset="0"/>
                <a:ea typeface="MS Mincho"/>
                <a:cs typeface="Times New Roman" panose="02020603050405020304" pitchFamily="18" charset="0"/>
              </a:rPr>
              <a:t>; </a:t>
            </a:r>
            <a:br>
              <a:rPr lang="es-ES" sz="3100" dirty="0" smtClean="0">
                <a:solidFill>
                  <a:schemeClr val="tx1"/>
                </a:solidFill>
                <a:latin typeface="Calibri" panose="020F0502020204030204" pitchFamily="34" charset="0"/>
                <a:ea typeface="MS Mincho"/>
                <a:cs typeface="Times New Roman" panose="02020603050405020304" pitchFamily="18" charset="0"/>
              </a:rPr>
            </a:br>
            <a:r>
              <a:rPr lang="en-US" sz="3100" dirty="0" smtClean="0">
                <a:solidFill>
                  <a:schemeClr val="tx1"/>
                </a:solidFill>
                <a:latin typeface="Calibri" panose="020F0502020204030204" pitchFamily="34" charset="0"/>
                <a:ea typeface="MS Mincho"/>
                <a:cs typeface="Times New Roman" panose="02020603050405020304" pitchFamily="18" charset="0"/>
              </a:rPr>
              <a:t>thus redefining what it means to live and </a:t>
            </a:r>
            <a:br>
              <a:rPr lang="en-US" sz="3100" dirty="0" smtClean="0">
                <a:solidFill>
                  <a:schemeClr val="tx1"/>
                </a:solidFill>
                <a:latin typeface="Calibri" panose="020F0502020204030204" pitchFamily="34" charset="0"/>
                <a:ea typeface="MS Mincho"/>
                <a:cs typeface="Times New Roman" panose="02020603050405020304" pitchFamily="18" charset="0"/>
              </a:rPr>
            </a:br>
            <a:r>
              <a:rPr lang="en-US" sz="3100" dirty="0" smtClean="0">
                <a:solidFill>
                  <a:schemeClr val="tx1"/>
                </a:solidFill>
                <a:latin typeface="Calibri" panose="020F0502020204030204" pitchFamily="34" charset="0"/>
                <a:ea typeface="MS Mincho"/>
                <a:cs typeface="Times New Roman" panose="02020603050405020304" pitchFamily="18" charset="0"/>
              </a:rPr>
              <a:t>age throughout all stages of our lives</a:t>
            </a:r>
            <a:r>
              <a:rPr lang="es-PR" sz="3100" dirty="0" smtClean="0">
                <a:solidFill>
                  <a:schemeClr val="tx1"/>
                </a:solidFill>
                <a:latin typeface="Calibri" panose="020F0502020204030204" pitchFamily="34" charset="0"/>
                <a:ea typeface="MS Mincho"/>
                <a:cs typeface="Times New Roman" panose="02020603050405020304" pitchFamily="18" charset="0"/>
              </a:rPr>
              <a:t>.</a:t>
            </a:r>
            <a:endParaRPr lang="en-US" dirty="0"/>
          </a:p>
        </p:txBody>
      </p:sp>
      <p:pic>
        <p:nvPicPr>
          <p:cNvPr id="4" name="Picture 2" descr="Resultado de imagen para logo o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3232" y="5010828"/>
            <a:ext cx="1459005" cy="1632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spTree>
    <p:extLst>
      <p:ext uri="{BB962C8B-B14F-4D97-AF65-F5344CB8AC3E}">
        <p14:creationId xmlns:p14="http://schemas.microsoft.com/office/powerpoint/2010/main" val="496966066"/>
      </p:ext>
    </p:extLst>
  </p:cSld>
  <p:clrMapOvr>
    <a:masterClrMapping/>
  </p:clrMapOvr>
  <p:transition spd="slow" advClick="0">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B1A0-73BD-4349-839C-9C4FE13FD767}"/>
              </a:ext>
            </a:extLst>
          </p:cNvPr>
          <p:cNvSpPr>
            <a:spLocks noGrp="1"/>
          </p:cNvSpPr>
          <p:nvPr>
            <p:ph type="ctrTitle"/>
          </p:nvPr>
        </p:nvSpPr>
        <p:spPr>
          <a:xfrm>
            <a:off x="1470660" y="4126654"/>
            <a:ext cx="8161483" cy="1646302"/>
          </a:xfrm>
        </p:spPr>
        <p:txBody>
          <a:bodyPr>
            <a:noAutofit/>
          </a:bodyPr>
          <a:lstStyle/>
          <a:p>
            <a:pPr algn="ctr"/>
            <a:r>
              <a:rPr lang="es-ES" sz="4800" b="1" dirty="0" err="1" smtClean="0">
                <a:solidFill>
                  <a:srgbClr val="FF0000"/>
                </a:solidFill>
                <a:latin typeface="Agency FB" panose="020B0503020202020204" pitchFamily="34" charset="0"/>
              </a:rPr>
              <a:t>The</a:t>
            </a:r>
            <a:r>
              <a:rPr lang="es-ES" sz="4800" b="1" dirty="0" smtClean="0">
                <a:solidFill>
                  <a:srgbClr val="FF0000"/>
                </a:solidFill>
                <a:latin typeface="Agency FB" panose="020B0503020202020204" pitchFamily="34" charset="0"/>
              </a:rPr>
              <a:t> New Bill of </a:t>
            </a:r>
            <a:r>
              <a:rPr lang="es-ES" sz="4800" b="1" dirty="0" err="1" smtClean="0">
                <a:solidFill>
                  <a:srgbClr val="FF0000"/>
                </a:solidFill>
                <a:latin typeface="Agency FB" panose="020B0503020202020204" pitchFamily="34" charset="0"/>
              </a:rPr>
              <a:t>Rights</a:t>
            </a:r>
            <a:r>
              <a:rPr lang="es-ES" sz="4800" b="1" dirty="0" smtClean="0">
                <a:solidFill>
                  <a:srgbClr val="FF0000"/>
                </a:solidFill>
                <a:latin typeface="Agency FB" panose="020B0503020202020204" pitchFamily="34" charset="0"/>
              </a:rPr>
              <a:t> and </a:t>
            </a:r>
            <a:r>
              <a:rPr lang="es-ES" sz="4800" b="1" dirty="0" err="1" smtClean="0">
                <a:solidFill>
                  <a:srgbClr val="FF0000"/>
                </a:solidFill>
                <a:latin typeface="Agency FB" panose="020B0503020202020204" pitchFamily="34" charset="0"/>
              </a:rPr>
              <a:t>the</a:t>
            </a:r>
            <a:r>
              <a:rPr lang="es-ES" sz="4800" b="1" dirty="0" smtClean="0">
                <a:solidFill>
                  <a:srgbClr val="FF0000"/>
                </a:solidFill>
                <a:latin typeface="Agency FB" panose="020B0503020202020204" pitchFamily="34" charset="0"/>
              </a:rPr>
              <a:t> </a:t>
            </a:r>
            <a:r>
              <a:rPr lang="es-ES" sz="4800" b="1" dirty="0" err="1" smtClean="0">
                <a:solidFill>
                  <a:srgbClr val="FF0000"/>
                </a:solidFill>
                <a:latin typeface="Agency FB" panose="020B0503020202020204" pitchFamily="34" charset="0"/>
              </a:rPr>
              <a:t>Government’s</a:t>
            </a:r>
            <a:r>
              <a:rPr lang="es-ES" sz="4800" b="1" dirty="0" smtClean="0">
                <a:solidFill>
                  <a:srgbClr val="FF0000"/>
                </a:solidFill>
                <a:latin typeface="Agency FB" panose="020B0503020202020204" pitchFamily="34" charset="0"/>
              </a:rPr>
              <a:t> </a:t>
            </a:r>
            <a:r>
              <a:rPr lang="es-ES" sz="4800" b="1" dirty="0" err="1" smtClean="0">
                <a:solidFill>
                  <a:srgbClr val="FF0000"/>
                </a:solidFill>
                <a:latin typeface="Agency FB" panose="020B0503020202020204" pitchFamily="34" charset="0"/>
              </a:rPr>
              <a:t>Public</a:t>
            </a:r>
            <a:r>
              <a:rPr lang="es-ES" sz="4800" b="1" dirty="0" smtClean="0">
                <a:solidFill>
                  <a:srgbClr val="FF0000"/>
                </a:solidFill>
                <a:latin typeface="Agency FB" panose="020B0503020202020204" pitchFamily="34" charset="0"/>
              </a:rPr>
              <a:t> </a:t>
            </a:r>
            <a:r>
              <a:rPr lang="es-ES" sz="4800" b="1" dirty="0" err="1" smtClean="0">
                <a:solidFill>
                  <a:srgbClr val="FF0000"/>
                </a:solidFill>
                <a:latin typeface="Agency FB" panose="020B0503020202020204" pitchFamily="34" charset="0"/>
              </a:rPr>
              <a:t>Policy</a:t>
            </a:r>
            <a:r>
              <a:rPr lang="es-ES" sz="4800" b="1" dirty="0" smtClean="0">
                <a:solidFill>
                  <a:srgbClr val="FF0000"/>
                </a:solidFill>
                <a:latin typeface="Agency FB" panose="020B0503020202020204" pitchFamily="34" charset="0"/>
              </a:rPr>
              <a:t> in favor of </a:t>
            </a:r>
            <a:r>
              <a:rPr lang="es-ES" sz="4800" b="1" dirty="0" err="1" smtClean="0">
                <a:solidFill>
                  <a:srgbClr val="FF0000"/>
                </a:solidFill>
                <a:latin typeface="Agency FB" panose="020B0503020202020204" pitchFamily="34" charset="0"/>
              </a:rPr>
              <a:t>the</a:t>
            </a:r>
            <a:r>
              <a:rPr lang="es-ES" sz="4800" b="1" dirty="0" smtClean="0">
                <a:solidFill>
                  <a:srgbClr val="FF0000"/>
                </a:solidFill>
                <a:latin typeface="Agency FB" panose="020B0503020202020204" pitchFamily="34" charset="0"/>
              </a:rPr>
              <a:t> </a:t>
            </a:r>
            <a:r>
              <a:rPr lang="es-ES" sz="4800" b="1" dirty="0" err="1" smtClean="0">
                <a:solidFill>
                  <a:srgbClr val="FF0000"/>
                </a:solidFill>
                <a:latin typeface="Agency FB" panose="020B0503020202020204" pitchFamily="34" charset="0"/>
              </a:rPr>
              <a:t>Adult</a:t>
            </a:r>
            <a:r>
              <a:rPr lang="es-ES" sz="4800" b="1" dirty="0" smtClean="0">
                <a:solidFill>
                  <a:srgbClr val="FF0000"/>
                </a:solidFill>
                <a:latin typeface="Agency FB" panose="020B0503020202020204" pitchFamily="34" charset="0"/>
              </a:rPr>
              <a:t> </a:t>
            </a:r>
            <a:r>
              <a:rPr lang="es-ES" sz="4800" b="1" dirty="0" err="1" smtClean="0">
                <a:solidFill>
                  <a:srgbClr val="FF0000"/>
                </a:solidFill>
                <a:latin typeface="Agency FB" panose="020B0503020202020204" pitchFamily="34" charset="0"/>
              </a:rPr>
              <a:t>Population</a:t>
            </a:r>
            <a:r>
              <a:rPr lang="es-ES" sz="4800" b="1" dirty="0" smtClean="0">
                <a:solidFill>
                  <a:srgbClr val="FF0000"/>
                </a:solidFill>
                <a:latin typeface="Agency FB" panose="020B0503020202020204" pitchFamily="34" charset="0"/>
              </a:rPr>
              <a:t> (</a:t>
            </a:r>
            <a:r>
              <a:rPr lang="es-ES" sz="4800" b="1" dirty="0" err="1" smtClean="0">
                <a:solidFill>
                  <a:srgbClr val="FF0000"/>
                </a:solidFill>
                <a:latin typeface="Agency FB" panose="020B0503020202020204" pitchFamily="34" charset="0"/>
              </a:rPr>
              <a:t>Law</a:t>
            </a:r>
            <a:r>
              <a:rPr lang="es-ES" sz="4800" b="1" dirty="0" smtClean="0">
                <a:solidFill>
                  <a:srgbClr val="FF0000"/>
                </a:solidFill>
                <a:latin typeface="Agency FB" panose="020B0503020202020204" pitchFamily="34" charset="0"/>
              </a:rPr>
              <a:t> </a:t>
            </a:r>
            <a:r>
              <a:rPr lang="es-ES" sz="4800" b="1" dirty="0">
                <a:solidFill>
                  <a:srgbClr val="FF0000"/>
                </a:solidFill>
                <a:latin typeface="Agency FB" panose="020B0503020202020204" pitchFamily="34" charset="0"/>
              </a:rPr>
              <a:t>121-2019</a:t>
            </a:r>
            <a:r>
              <a:rPr lang="es-ES" sz="4800" b="1" dirty="0" smtClean="0">
                <a:solidFill>
                  <a:srgbClr val="FF0000"/>
                </a:solidFill>
                <a:latin typeface="Agency FB" panose="020B0503020202020204" pitchFamily="34" charset="0"/>
              </a:rPr>
              <a:t>).</a:t>
            </a:r>
            <a:r>
              <a:rPr lang="es-ES" sz="4800" dirty="0" smtClean="0">
                <a:solidFill>
                  <a:srgbClr val="FF0000"/>
                </a:solidFill>
                <a:latin typeface="Agency FB" panose="020B0503020202020204" pitchFamily="34" charset="0"/>
              </a:rPr>
              <a:t/>
            </a:r>
            <a:br>
              <a:rPr lang="es-ES" sz="4800" dirty="0" smtClean="0">
                <a:solidFill>
                  <a:srgbClr val="FF0000"/>
                </a:solidFill>
                <a:latin typeface="Agency FB" panose="020B0503020202020204" pitchFamily="34" charset="0"/>
              </a:rPr>
            </a:br>
            <a:r>
              <a:rPr lang="es-ES" sz="4800" dirty="0" smtClean="0">
                <a:solidFill>
                  <a:srgbClr val="FF0000"/>
                </a:solidFill>
                <a:latin typeface="Agency FB" panose="020B0503020202020204" pitchFamily="34" charset="0"/>
              </a:rPr>
              <a:t/>
            </a:r>
            <a:br>
              <a:rPr lang="es-ES" sz="4800" dirty="0" smtClean="0">
                <a:solidFill>
                  <a:srgbClr val="FF0000"/>
                </a:solidFill>
                <a:latin typeface="Agency FB" panose="020B0503020202020204" pitchFamily="34" charset="0"/>
              </a:rPr>
            </a:br>
            <a:r>
              <a:rPr lang="es-ES" sz="4800" dirty="0" err="1" smtClean="0">
                <a:solidFill>
                  <a:srgbClr val="FF0000"/>
                </a:solidFill>
                <a:latin typeface="Agency FB" panose="020B0503020202020204" pitchFamily="34" charset="0"/>
              </a:rPr>
              <a:t>Policy</a:t>
            </a:r>
            <a:r>
              <a:rPr lang="es-ES" sz="4800" dirty="0" smtClean="0">
                <a:solidFill>
                  <a:srgbClr val="FF0000"/>
                </a:solidFill>
                <a:latin typeface="Agency FB" panose="020B0503020202020204" pitchFamily="34" charset="0"/>
              </a:rPr>
              <a:t> </a:t>
            </a:r>
            <a:r>
              <a:rPr lang="es-ES" sz="4800" dirty="0" err="1" smtClean="0">
                <a:solidFill>
                  <a:srgbClr val="FF0000"/>
                </a:solidFill>
                <a:latin typeface="Agency FB" panose="020B0503020202020204" pitchFamily="34" charset="0"/>
              </a:rPr>
              <a:t>aspects</a:t>
            </a:r>
            <a:endParaRPr lang="es-ES_tradnl" sz="48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spTree>
    <p:extLst>
      <p:ext uri="{BB962C8B-B14F-4D97-AF65-F5344CB8AC3E}">
        <p14:creationId xmlns:p14="http://schemas.microsoft.com/office/powerpoint/2010/main" val="309910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92" y="1763407"/>
            <a:ext cx="9761364" cy="378052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s-ES" sz="2800" dirty="0" smtClean="0">
                <a:latin typeface="Calibri" panose="020F0502020204030204" pitchFamily="34" charset="0"/>
                <a:ea typeface="MS Mincho"/>
                <a:cs typeface="Calibri" panose="020F0502020204030204" pitchFamily="34" charset="0"/>
              </a:rPr>
              <a:t>New </a:t>
            </a:r>
            <a:r>
              <a:rPr lang="es-ES" sz="2800" dirty="0" err="1" smtClean="0">
                <a:latin typeface="Calibri" panose="020F0502020204030204" pitchFamily="34" charset="0"/>
                <a:ea typeface="MS Mincho"/>
                <a:cs typeface="Calibri" panose="020F0502020204030204" pitchFamily="34" charset="0"/>
              </a:rPr>
              <a:t>policy</a:t>
            </a:r>
            <a:r>
              <a:rPr lang="es-ES" sz="2800" dirty="0" smtClean="0">
                <a:latin typeface="Calibri" panose="020F0502020204030204" pitchFamily="34" charset="0"/>
                <a:ea typeface="MS Mincho"/>
                <a:cs typeface="Calibri" panose="020F0502020204030204" pitchFamily="34" charset="0"/>
              </a:rPr>
              <a:t> visión </a:t>
            </a:r>
            <a:r>
              <a:rPr lang="es-ES" sz="2800" dirty="0" err="1" smtClean="0">
                <a:latin typeface="Calibri" panose="020F0502020204030204" pitchFamily="34" charset="0"/>
                <a:ea typeface="MS Mincho"/>
                <a:cs typeface="Calibri" panose="020F0502020204030204" pitchFamily="34" charset="0"/>
              </a:rPr>
              <a:t>based</a:t>
            </a:r>
            <a:r>
              <a:rPr lang="es-ES" sz="2800" dirty="0" smtClean="0">
                <a:latin typeface="Calibri" panose="020F0502020204030204" pitchFamily="34" charset="0"/>
                <a:ea typeface="MS Mincho"/>
                <a:cs typeface="Calibri" panose="020F0502020204030204" pitchFamily="34" charset="0"/>
              </a:rPr>
              <a:t> </a:t>
            </a:r>
            <a:r>
              <a:rPr lang="es-ES" sz="2800" dirty="0" err="1" smtClean="0">
                <a:latin typeface="Calibri" panose="020F0502020204030204" pitchFamily="34" charset="0"/>
                <a:ea typeface="MS Mincho"/>
                <a:cs typeface="Calibri" panose="020F0502020204030204" pitchFamily="34" charset="0"/>
              </a:rPr>
              <a:t>on</a:t>
            </a:r>
            <a:r>
              <a:rPr lang="es-ES" sz="2800" dirty="0" smtClean="0">
                <a:latin typeface="Calibri" panose="020F0502020204030204" pitchFamily="34" charset="0"/>
                <a:ea typeface="MS Mincho"/>
                <a:cs typeface="Calibri" panose="020F0502020204030204" pitchFamily="34" charset="0"/>
              </a:rPr>
              <a:t> active </a:t>
            </a:r>
            <a:r>
              <a:rPr lang="es-ES" sz="2800" dirty="0" err="1" smtClean="0">
                <a:latin typeface="Calibri" panose="020F0502020204030204" pitchFamily="34" charset="0"/>
                <a:ea typeface="MS Mincho"/>
                <a:cs typeface="Calibri" panose="020F0502020204030204" pitchFamily="34" charset="0"/>
              </a:rPr>
              <a:t>aging</a:t>
            </a:r>
            <a:r>
              <a:rPr lang="es-ES" sz="2800" dirty="0" smtClean="0">
                <a:latin typeface="Calibri" panose="020F0502020204030204" pitchFamily="34" charset="0"/>
                <a:ea typeface="MS Mincho"/>
                <a:cs typeface="Calibri" panose="020F0502020204030204" pitchFamily="34" charset="0"/>
              </a:rPr>
              <a:t>..</a:t>
            </a:r>
            <a:endParaRPr lang="es-ES" sz="2800" dirty="0" smtClean="0">
              <a:latin typeface="Calibri" panose="020F0502020204030204" pitchFamily="34" charset="0"/>
              <a:ea typeface="MS Mincho"/>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2800" dirty="0" err="1" smtClean="0">
                <a:latin typeface="Calibri" panose="020F0502020204030204" pitchFamily="34" charset="0"/>
                <a:ea typeface="MS Mincho"/>
                <a:cs typeface="Calibri" panose="020F0502020204030204" pitchFamily="34" charset="0"/>
              </a:rPr>
              <a:t>Comprehensive</a:t>
            </a:r>
            <a:r>
              <a:rPr lang="es-ES" sz="2800" dirty="0" smtClean="0">
                <a:latin typeface="Calibri" panose="020F0502020204030204" pitchFamily="34" charset="0"/>
                <a:ea typeface="MS Mincho"/>
                <a:cs typeface="Calibri" panose="020F0502020204030204" pitchFamily="34" charset="0"/>
              </a:rPr>
              <a:t> </a:t>
            </a:r>
            <a:r>
              <a:rPr lang="es-ES" sz="2800" dirty="0" err="1" smtClean="0">
                <a:latin typeface="Calibri" panose="020F0502020204030204" pitchFamily="34" charset="0"/>
                <a:ea typeface="MS Mincho"/>
                <a:cs typeface="Calibri" panose="020F0502020204030204" pitchFamily="34" charset="0"/>
              </a:rPr>
              <a:t>view</a:t>
            </a:r>
            <a:r>
              <a:rPr lang="es-ES" sz="2800" dirty="0" smtClean="0">
                <a:latin typeface="Calibri" panose="020F0502020204030204" pitchFamily="34" charset="0"/>
                <a:ea typeface="MS Mincho"/>
                <a:cs typeface="Calibri" panose="020F0502020204030204" pitchFamily="34" charset="0"/>
              </a:rPr>
              <a:t>:</a:t>
            </a:r>
            <a:endParaRPr lang="es-ES" sz="2800" dirty="0" smtClean="0">
              <a:latin typeface="Calibri" panose="020F0502020204030204" pitchFamily="34" charset="0"/>
              <a:ea typeface="MS Mincho"/>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s-ES" sz="2800" dirty="0" smtClean="0">
              <a:latin typeface="Calibri" panose="020F0502020204030204" pitchFamily="34" charset="0"/>
              <a:ea typeface="MS Mincho"/>
              <a:cs typeface="Calibri" panose="020F0502020204030204" pitchFamily="34" charset="0"/>
            </a:endParaRPr>
          </a:p>
          <a:p>
            <a:pPr marR="0" lvl="0">
              <a:lnSpc>
                <a:spcPct val="107000"/>
              </a:lnSpc>
              <a:spcBef>
                <a:spcPts val="0"/>
              </a:spcBef>
              <a:spcAft>
                <a:spcPts val="0"/>
              </a:spcAft>
            </a:pPr>
            <a:endParaRPr lang="es-ES" sz="2800" dirty="0">
              <a:latin typeface="Calibri" panose="020F0502020204030204" pitchFamily="34" charset="0"/>
              <a:ea typeface="MS Mincho"/>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s-ES" sz="2800" dirty="0" smtClean="0">
              <a:latin typeface="Calibri" panose="020F0502020204030204" pitchFamily="34" charset="0"/>
              <a:ea typeface="MS Mincho"/>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2800" dirty="0" err="1" smtClean="0">
                <a:latin typeface="Calibri" panose="020F0502020204030204" pitchFamily="34" charset="0"/>
                <a:ea typeface="MS Mincho"/>
              </a:rPr>
              <a:t>Promotes</a:t>
            </a:r>
            <a:r>
              <a:rPr lang="es-ES" sz="2800" dirty="0" smtClean="0">
                <a:latin typeface="Calibri" panose="020F0502020204030204" pitchFamily="34" charset="0"/>
                <a:ea typeface="MS Mincho"/>
              </a:rPr>
              <a:t> </a:t>
            </a:r>
            <a:r>
              <a:rPr lang="es-ES" sz="2800" dirty="0" err="1" smtClean="0">
                <a:latin typeface="Calibri" panose="020F0502020204030204" pitchFamily="34" charset="0"/>
                <a:ea typeface="MS Mincho"/>
              </a:rPr>
              <a:t>activity</a:t>
            </a:r>
            <a:r>
              <a:rPr lang="es-ES" sz="2800" dirty="0" smtClean="0">
                <a:latin typeface="Calibri" panose="020F0502020204030204" pitchFamily="34" charset="0"/>
                <a:ea typeface="MS Mincho"/>
              </a:rPr>
              <a:t> and </a:t>
            </a:r>
            <a:r>
              <a:rPr lang="es-ES" sz="2800" dirty="0" err="1" smtClean="0">
                <a:latin typeface="Calibri" panose="020F0502020204030204" pitchFamily="34" charset="0"/>
                <a:ea typeface="MS Mincho"/>
              </a:rPr>
              <a:t>participation</a:t>
            </a:r>
            <a:r>
              <a:rPr lang="es-ES" sz="2800" dirty="0" smtClean="0">
                <a:latin typeface="Calibri" panose="020F0502020204030204" pitchFamily="34" charset="0"/>
                <a:ea typeface="MS Mincho"/>
              </a:rPr>
              <a:t> in </a:t>
            </a:r>
            <a:r>
              <a:rPr lang="es-ES" sz="2800" dirty="0" err="1" smtClean="0">
                <a:latin typeface="Calibri" panose="020F0502020204030204" pitchFamily="34" charset="0"/>
                <a:ea typeface="MS Mincho"/>
              </a:rPr>
              <a:t>all</a:t>
            </a:r>
            <a:r>
              <a:rPr lang="es-ES" sz="2800" dirty="0" smtClean="0">
                <a:latin typeface="Calibri" panose="020F0502020204030204" pitchFamily="34" charset="0"/>
                <a:ea typeface="MS Mincho"/>
              </a:rPr>
              <a:t> social, </a:t>
            </a:r>
            <a:r>
              <a:rPr lang="es-ES" sz="2800" dirty="0" err="1" smtClean="0">
                <a:latin typeface="Calibri" panose="020F0502020204030204" pitchFamily="34" charset="0"/>
                <a:ea typeface="MS Mincho"/>
              </a:rPr>
              <a:t>economic</a:t>
            </a:r>
            <a:r>
              <a:rPr lang="es-ES" sz="2800" dirty="0" smtClean="0">
                <a:latin typeface="Calibri" panose="020F0502020204030204" pitchFamily="34" charset="0"/>
                <a:ea typeface="MS Mincho"/>
              </a:rPr>
              <a:t>, </a:t>
            </a:r>
            <a:r>
              <a:rPr lang="es-ES" sz="2800" dirty="0" err="1" smtClean="0">
                <a:latin typeface="Calibri" panose="020F0502020204030204" pitchFamily="34" charset="0"/>
                <a:ea typeface="MS Mincho"/>
              </a:rPr>
              <a:t>cultutral</a:t>
            </a:r>
            <a:r>
              <a:rPr lang="es-ES" sz="2800" dirty="0" smtClean="0">
                <a:latin typeface="Calibri" panose="020F0502020204030204" pitchFamily="34" charset="0"/>
                <a:ea typeface="MS Mincho"/>
              </a:rPr>
              <a:t>, and </a:t>
            </a:r>
            <a:r>
              <a:rPr lang="es-ES" sz="2800" dirty="0" err="1" smtClean="0">
                <a:latin typeface="Calibri" panose="020F0502020204030204" pitchFamily="34" charset="0"/>
                <a:ea typeface="MS Mincho"/>
              </a:rPr>
              <a:t>political</a:t>
            </a:r>
            <a:r>
              <a:rPr lang="es-ES" sz="2800" dirty="0" smtClean="0">
                <a:latin typeface="Calibri" panose="020F0502020204030204" pitchFamily="34" charset="0"/>
                <a:ea typeface="MS Mincho"/>
              </a:rPr>
              <a:t> </a:t>
            </a:r>
            <a:r>
              <a:rPr lang="es-ES" sz="2800" dirty="0" err="1" smtClean="0">
                <a:latin typeface="Calibri" panose="020F0502020204030204" pitchFamily="34" charset="0"/>
                <a:ea typeface="MS Mincho"/>
              </a:rPr>
              <a:t>aspcects</a:t>
            </a:r>
            <a:r>
              <a:rPr lang="es-ES" sz="2800" dirty="0" smtClean="0">
                <a:latin typeface="Calibri" panose="020F0502020204030204" pitchFamily="34" charset="0"/>
                <a:ea typeface="MS Mincho"/>
              </a:rPr>
              <a:t>.</a:t>
            </a:r>
            <a:endParaRPr lang="es-ES" sz="2800" dirty="0" smtClean="0">
              <a:latin typeface="Calibri" panose="020F0502020204030204" pitchFamily="34" charset="0"/>
              <a:ea typeface="MS Mincho"/>
            </a:endParaRPr>
          </a:p>
          <a:p>
            <a:pPr marL="342900" marR="0" lvl="0" indent="-342900">
              <a:lnSpc>
                <a:spcPct val="107000"/>
              </a:lnSpc>
              <a:spcBef>
                <a:spcPts val="0"/>
              </a:spcBef>
              <a:spcAft>
                <a:spcPts val="0"/>
              </a:spcAft>
              <a:buFont typeface="Symbol" panose="05050102010706020507" pitchFamily="18" charset="2"/>
              <a:buChar char=""/>
            </a:pPr>
            <a:r>
              <a:rPr lang="es-ES" sz="2800" dirty="0" smtClean="0">
                <a:latin typeface="Calibri" panose="020F0502020204030204" pitchFamily="34" charset="0"/>
                <a:ea typeface="MS Mincho"/>
              </a:rPr>
              <a:t>More inclusive – </a:t>
            </a:r>
            <a:r>
              <a:rPr lang="es-ES" sz="2800" dirty="0" err="1" smtClean="0">
                <a:latin typeface="Calibri" panose="020F0502020204030204" pitchFamily="34" charset="0"/>
                <a:ea typeface="MS Mincho"/>
              </a:rPr>
              <a:t>Replaces</a:t>
            </a:r>
            <a:r>
              <a:rPr lang="es-ES" sz="2800" dirty="0" smtClean="0">
                <a:latin typeface="Calibri" panose="020F0502020204030204" pitchFamily="34" charset="0"/>
                <a:ea typeface="MS Mincho"/>
              </a:rPr>
              <a:t> “edad </a:t>
            </a:r>
            <a:r>
              <a:rPr lang="es-ES" sz="2800" dirty="0" smtClean="0">
                <a:latin typeface="Calibri" panose="020F0502020204030204" pitchFamily="34" charset="0"/>
                <a:ea typeface="MS Mincho"/>
              </a:rPr>
              <a:t>avanzada” </a:t>
            </a:r>
            <a:r>
              <a:rPr lang="es-ES" sz="2800" dirty="0" err="1" smtClean="0">
                <a:latin typeface="Calibri" panose="020F0502020204030204" pitchFamily="34" charset="0"/>
                <a:ea typeface="MS Mincho"/>
              </a:rPr>
              <a:t>for</a:t>
            </a:r>
            <a:r>
              <a:rPr lang="es-ES" sz="2800" dirty="0" smtClean="0">
                <a:latin typeface="Calibri" panose="020F0502020204030204" pitchFamily="34" charset="0"/>
                <a:ea typeface="MS Mincho"/>
              </a:rPr>
              <a:t> </a:t>
            </a:r>
            <a:r>
              <a:rPr lang="es-ES" sz="2800" dirty="0" smtClean="0">
                <a:latin typeface="Calibri" panose="020F0502020204030204" pitchFamily="34" charset="0"/>
                <a:ea typeface="MS Mincho"/>
              </a:rPr>
              <a:t>“adulto mayor.” </a:t>
            </a:r>
            <a:endParaRPr lang="en-US" sz="3600" dirty="0"/>
          </a:p>
        </p:txBody>
      </p:sp>
      <p:sp>
        <p:nvSpPr>
          <p:cNvPr id="3" name="TextBox 2"/>
          <p:cNvSpPr txBox="1"/>
          <p:nvPr/>
        </p:nvSpPr>
        <p:spPr>
          <a:xfrm>
            <a:off x="-1418195" y="460215"/>
            <a:ext cx="11171228" cy="646331"/>
          </a:xfrm>
          <a:prstGeom prst="rect">
            <a:avLst/>
          </a:prstGeom>
          <a:noFill/>
        </p:spPr>
        <p:txBody>
          <a:bodyPr wrap="square" rtlCol="0">
            <a:spAutoFit/>
          </a:bodyPr>
          <a:lstStyle/>
          <a:p>
            <a:pPr algn="ctr"/>
            <a:r>
              <a:rPr lang="es-ES" sz="3600" dirty="0" err="1" smtClean="0">
                <a:solidFill>
                  <a:srgbClr val="FF0000"/>
                </a:solidFill>
                <a:latin typeface="Agency FB" panose="020B0503020202020204" pitchFamily="34" charset="0"/>
              </a:rPr>
              <a:t>Law</a:t>
            </a:r>
            <a:r>
              <a:rPr lang="es-ES" sz="3600" dirty="0" smtClean="0">
                <a:solidFill>
                  <a:srgbClr val="FF0000"/>
                </a:solidFill>
                <a:latin typeface="Agency FB" panose="020B0503020202020204" pitchFamily="34" charset="0"/>
              </a:rPr>
              <a:t> </a:t>
            </a:r>
            <a:r>
              <a:rPr lang="es-ES" sz="3600" dirty="0" smtClean="0">
                <a:solidFill>
                  <a:srgbClr val="FF0000"/>
                </a:solidFill>
                <a:latin typeface="Agency FB" panose="020B0503020202020204" pitchFamily="34" charset="0"/>
              </a:rPr>
              <a:t>121-2019: </a:t>
            </a:r>
            <a:r>
              <a:rPr lang="es-ES" sz="3600" dirty="0" err="1" smtClean="0">
                <a:solidFill>
                  <a:srgbClr val="FF0000"/>
                </a:solidFill>
                <a:latin typeface="Agency FB" panose="020B0503020202020204" pitchFamily="34" charset="0"/>
              </a:rPr>
              <a:t>Change</a:t>
            </a:r>
            <a:r>
              <a:rPr lang="es-ES" sz="3600" dirty="0" smtClean="0">
                <a:solidFill>
                  <a:srgbClr val="FF0000"/>
                </a:solidFill>
                <a:latin typeface="Agency FB" panose="020B0503020202020204" pitchFamily="34" charset="0"/>
              </a:rPr>
              <a:t> of </a:t>
            </a:r>
            <a:r>
              <a:rPr lang="es-ES" sz="3600" dirty="0" err="1" smtClean="0">
                <a:solidFill>
                  <a:srgbClr val="FF0000"/>
                </a:solidFill>
                <a:latin typeface="Agency FB" panose="020B0503020202020204" pitchFamily="34" charset="0"/>
              </a:rPr>
              <a:t>focus</a:t>
            </a:r>
            <a:r>
              <a:rPr lang="es-ES" sz="3600" b="1" dirty="0" smtClean="0">
                <a:solidFill>
                  <a:srgbClr val="FF0000"/>
                </a:solidFill>
                <a:latin typeface="Agency FB" panose="020B0503020202020204" pitchFamily="34" charset="0"/>
              </a:rPr>
              <a:t>.</a:t>
            </a:r>
            <a:endParaRPr lang="en-US" sz="3600" b="1" dirty="0">
              <a:solidFill>
                <a:srgbClr val="FF0000"/>
              </a:solidFill>
              <a:latin typeface="Agency FB" panose="020B05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598" y="6319019"/>
            <a:ext cx="1702378" cy="501516"/>
          </a:xfrm>
          <a:prstGeom prst="rect">
            <a:avLst/>
          </a:prstGeom>
        </p:spPr>
      </p:pic>
      <p:graphicFrame>
        <p:nvGraphicFramePr>
          <p:cNvPr id="6" name="Diagram 5">
            <a:extLst>
              <a:ext uri="{FF2B5EF4-FFF2-40B4-BE49-F238E27FC236}">
                <a16:creationId xmlns:a16="http://schemas.microsoft.com/office/drawing/2014/main" id="{0EBE0341-85FA-7A4F-9722-B326D218F0E7}"/>
              </a:ext>
            </a:extLst>
          </p:cNvPr>
          <p:cNvGraphicFramePr/>
          <p:nvPr>
            <p:extLst>
              <p:ext uri="{D42A27DB-BD31-4B8C-83A1-F6EECF244321}">
                <p14:modId xmlns:p14="http://schemas.microsoft.com/office/powerpoint/2010/main" val="3838369631"/>
              </p:ext>
            </p:extLst>
          </p:nvPr>
        </p:nvGraphicFramePr>
        <p:xfrm>
          <a:off x="130995" y="2491031"/>
          <a:ext cx="9834876" cy="199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2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750" y="259842"/>
            <a:ext cx="10545288" cy="982662"/>
          </a:xfrm>
        </p:spPr>
        <p:txBody>
          <a:bodyPr>
            <a:noAutofit/>
          </a:bodyPr>
          <a:lstStyle/>
          <a:p>
            <a:pPr algn="ctr"/>
            <a:r>
              <a:rPr lang="en-US" dirty="0" smtClean="0">
                <a:latin typeface="Agency FB" panose="020B0503020202020204" pitchFamily="34" charset="0"/>
              </a:rPr>
              <a:t>New public policy (Article </a:t>
            </a:r>
            <a:r>
              <a:rPr lang="en-US" dirty="0" smtClean="0">
                <a:latin typeface="Agency FB" panose="020B0503020202020204" pitchFamily="34" charset="0"/>
              </a:rPr>
              <a:t>2)</a:t>
            </a:r>
            <a:r>
              <a:rPr lang="en-US" dirty="0">
                <a:latin typeface="Agency FB" panose="020B0503020202020204" pitchFamily="34" charset="0"/>
              </a:rPr>
              <a:t/>
            </a:r>
            <a:br>
              <a:rPr lang="en-US" dirty="0">
                <a:latin typeface="Agency FB" panose="020B0503020202020204" pitchFamily="34" charset="0"/>
              </a:rPr>
            </a:br>
            <a:r>
              <a:rPr lang="en-US" dirty="0" smtClean="0">
                <a:latin typeface="Agency FB" panose="020B0503020202020204" pitchFamily="34" charset="0"/>
              </a:rPr>
              <a:t>Primer </a:t>
            </a:r>
            <a:r>
              <a:rPr lang="en-US" dirty="0" err="1" smtClean="0">
                <a:latin typeface="Agency FB" panose="020B0503020202020204" pitchFamily="34" charset="0"/>
              </a:rPr>
              <a:t>objetivo</a:t>
            </a:r>
            <a:r>
              <a:rPr lang="en-US" dirty="0" smtClean="0">
                <a:latin typeface="Agency FB" panose="020B0503020202020204" pitchFamily="34" charset="0"/>
              </a:rPr>
              <a:t> - </a:t>
            </a:r>
            <a:r>
              <a:rPr lang="en-US" dirty="0" err="1" smtClean="0">
                <a:latin typeface="Agency FB" panose="020B0503020202020204" pitchFamily="34" charset="0"/>
              </a:rPr>
              <a:t>Acceso</a:t>
            </a:r>
            <a:r>
              <a:rPr lang="en-US" dirty="0" smtClean="0">
                <a:latin typeface="Agency FB" panose="020B0503020202020204" pitchFamily="34" charset="0"/>
              </a:rPr>
              <a:t> </a:t>
            </a:r>
            <a:r>
              <a:rPr lang="en-US" dirty="0">
                <a:latin typeface="Agency FB" panose="020B0503020202020204" pitchFamily="34" charset="0"/>
              </a:rPr>
              <a:t>a </a:t>
            </a:r>
            <a:r>
              <a:rPr lang="en-US" dirty="0" err="1">
                <a:latin typeface="Agency FB" panose="020B0503020202020204" pitchFamily="34" charset="0"/>
              </a:rPr>
              <a:t>Servicios</a:t>
            </a:r>
            <a:r>
              <a:rPr lang="en-US" dirty="0">
                <a:latin typeface="Agency FB" panose="020B0503020202020204" pitchFamily="34" charset="0"/>
              </a:rPr>
              <a:t> y Vida </a:t>
            </a:r>
            <a:r>
              <a:rPr lang="en-US" dirty="0" err="1">
                <a:latin typeface="Agency FB" panose="020B0503020202020204" pitchFamily="34" charset="0"/>
              </a:rPr>
              <a:t>Saludable</a:t>
            </a:r>
            <a:endParaRPr lang="en-US" dirty="0">
              <a:latin typeface="Agency FB" panose="020B0503020202020204" pitchFamily="34" charset="0"/>
            </a:endParaRPr>
          </a:p>
        </p:txBody>
      </p:sp>
      <p:sp>
        <p:nvSpPr>
          <p:cNvPr id="3" name="Text Placeholder 2"/>
          <p:cNvSpPr>
            <a:spLocks noGrp="1"/>
          </p:cNvSpPr>
          <p:nvPr>
            <p:ph type="body" sz="half" idx="1"/>
          </p:nvPr>
        </p:nvSpPr>
        <p:spPr>
          <a:xfrm>
            <a:off x="571546" y="1619406"/>
            <a:ext cx="8909554" cy="4725259"/>
          </a:xfrm>
        </p:spPr>
        <p:txBody>
          <a:bodyPr>
            <a:normAutofit fontScale="92500" lnSpcReduction="10000"/>
          </a:bodyPr>
          <a:lstStyle/>
          <a:p>
            <a:pPr marL="0" marR="0" indent="0">
              <a:lnSpc>
                <a:spcPct val="107000"/>
              </a:lnSpc>
              <a:spcBef>
                <a:spcPts val="0"/>
              </a:spcBef>
              <a:spcAft>
                <a:spcPts val="0"/>
              </a:spcAft>
              <a:buNone/>
            </a:pPr>
            <a:r>
              <a:rPr lang="es-PR" sz="3000" b="1" dirty="0">
                <a:solidFill>
                  <a:schemeClr val="tx1"/>
                </a:solidFill>
                <a:latin typeface="Segoe UI Symbol" panose="020B0502040204020203" pitchFamily="34" charset="0"/>
                <a:ea typeface="MS Mincho"/>
                <a:cs typeface="Times New Roman" panose="02020603050405020304" pitchFamily="18" charset="0"/>
              </a:rPr>
              <a:t>Extender la expectativa de vida saludable, promoviendo la salud, el envejecimiento activo y la participación social mediante</a:t>
            </a:r>
            <a:r>
              <a:rPr lang="es-PR" sz="3000" b="1" dirty="0" smtClean="0">
                <a:solidFill>
                  <a:schemeClr val="tx1"/>
                </a:solidFill>
                <a:latin typeface="Segoe UI Symbol" panose="020B0502040204020203" pitchFamily="34" charset="0"/>
                <a:ea typeface="MS Mincho"/>
                <a:cs typeface="Times New Roman" panose="02020603050405020304" pitchFamily="18" charset="0"/>
              </a:rPr>
              <a:t>:</a:t>
            </a:r>
          </a:p>
          <a:p>
            <a:pPr marL="0" marR="0" indent="0">
              <a:lnSpc>
                <a:spcPct val="107000"/>
              </a:lnSpc>
              <a:spcBef>
                <a:spcPts val="0"/>
              </a:spcBef>
              <a:spcAft>
                <a:spcPts val="0"/>
              </a:spcAft>
              <a:buNone/>
            </a:pPr>
            <a:endParaRPr lang="en-US" sz="3000" b="1" dirty="0">
              <a:solidFill>
                <a:schemeClr val="tx1"/>
              </a:solidFill>
              <a:latin typeface="Calibri" panose="020F0502020204030204" pitchFamily="34" charset="0"/>
              <a:ea typeface="MS Mincho"/>
              <a:cs typeface="Times New Roman" panose="02020603050405020304" pitchFamily="18" charset="0"/>
            </a:endParaRPr>
          </a:p>
          <a:p>
            <a:pPr marL="742950" marR="0" indent="-742950">
              <a:lnSpc>
                <a:spcPct val="107000"/>
              </a:lnSpc>
              <a:spcBef>
                <a:spcPts val="0"/>
              </a:spcBef>
              <a:spcAft>
                <a:spcPts val="0"/>
              </a:spcAft>
              <a:buFont typeface="+mj-lt"/>
              <a:buAutoNum type="alphaLcPeriod"/>
            </a:pPr>
            <a:r>
              <a:rPr lang="es-PR" sz="3100" dirty="0">
                <a:solidFill>
                  <a:schemeClr val="tx1"/>
                </a:solidFill>
                <a:latin typeface="Segoe UI Symbol" panose="020B0502040204020203" pitchFamily="34" charset="0"/>
                <a:ea typeface="MS Mincho"/>
                <a:cs typeface="Times New Roman" panose="02020603050405020304" pitchFamily="18" charset="0"/>
              </a:rPr>
              <a:t>Acceso a servicios de calidad </a:t>
            </a:r>
          </a:p>
          <a:p>
            <a:pPr marL="742950" marR="0" indent="-742950">
              <a:lnSpc>
                <a:spcPct val="107000"/>
              </a:lnSpc>
              <a:spcBef>
                <a:spcPts val="0"/>
              </a:spcBef>
              <a:spcAft>
                <a:spcPts val="0"/>
              </a:spcAft>
              <a:buFont typeface="+mj-lt"/>
              <a:buAutoNum type="alphaLcPeriod"/>
            </a:pPr>
            <a:r>
              <a:rPr lang="es-PR" sz="3100" dirty="0">
                <a:solidFill>
                  <a:schemeClr val="tx1"/>
                </a:solidFill>
                <a:latin typeface="Segoe UI Symbol" panose="020B0502040204020203" pitchFamily="34" charset="0"/>
                <a:ea typeface="MS Mincho"/>
                <a:cs typeface="Times New Roman" panose="02020603050405020304" pitchFamily="18" charset="0"/>
              </a:rPr>
              <a:t>Un sistema de cuido integral y continuo que facilite la inclusión social y la vida en comunidad.</a:t>
            </a:r>
          </a:p>
          <a:p>
            <a:pPr marL="742950" marR="0" indent="-742950">
              <a:lnSpc>
                <a:spcPct val="107000"/>
              </a:lnSpc>
              <a:spcBef>
                <a:spcPts val="0"/>
              </a:spcBef>
              <a:spcAft>
                <a:spcPts val="0"/>
              </a:spcAft>
              <a:buFont typeface="+mj-lt"/>
              <a:buAutoNum type="alphaLcPeriod"/>
            </a:pPr>
            <a:r>
              <a:rPr lang="es-PR" sz="3100" dirty="0">
                <a:solidFill>
                  <a:schemeClr val="tx1"/>
                </a:solidFill>
                <a:latin typeface="Segoe UI Symbol" panose="020B0502040204020203" pitchFamily="34" charset="0"/>
                <a:ea typeface="MS Mincho"/>
                <a:cs typeface="Times New Roman" panose="02020603050405020304" pitchFamily="18" charset="0"/>
              </a:rPr>
              <a:t>Estudios y especialistas geriátricos y gerontólogos entre los profesionales de la salud y sociales.</a:t>
            </a:r>
            <a:endParaRPr lang="en-US" sz="3100" dirty="0">
              <a:solidFill>
                <a:schemeClr val="tx1"/>
              </a:solidFill>
              <a:latin typeface="Calibri" panose="020F0502020204030204" pitchFamily="34" charset="0"/>
              <a:ea typeface="MS Mincho"/>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467" y="5843149"/>
            <a:ext cx="1702378" cy="501516"/>
          </a:xfrm>
          <a:prstGeom prst="rect">
            <a:avLst/>
          </a:prstGeom>
        </p:spPr>
      </p:pic>
    </p:spTree>
    <p:extLst>
      <p:ext uri="{BB962C8B-B14F-4D97-AF65-F5344CB8AC3E}">
        <p14:creationId xmlns:p14="http://schemas.microsoft.com/office/powerpoint/2010/main" val="17290501"/>
      </p:ext>
    </p:extLst>
  </p:cSld>
  <p:clrMapOvr>
    <a:masterClrMapping/>
  </p:clrMapOvr>
  <p:transition spd="slow" advClick="0">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45" y="378096"/>
            <a:ext cx="11631881" cy="982662"/>
          </a:xfrm>
        </p:spPr>
        <p:txBody>
          <a:bodyPr>
            <a:noAutofit/>
          </a:bodyPr>
          <a:lstStyle/>
          <a:p>
            <a:pPr algn="ctr"/>
            <a:r>
              <a:rPr lang="en-US" dirty="0">
                <a:latin typeface="Agency FB" panose="020B0503020202020204" pitchFamily="34" charset="0"/>
              </a:rPr>
              <a:t>New public policy (Article 2)  </a:t>
            </a:r>
            <a:r>
              <a:rPr lang="en-US" dirty="0">
                <a:latin typeface="Agency FB" panose="020B0503020202020204" pitchFamily="34" charset="0"/>
              </a:rPr>
              <a:t/>
            </a:r>
            <a:br>
              <a:rPr lang="en-US" dirty="0">
                <a:latin typeface="Agency FB" panose="020B0503020202020204" pitchFamily="34" charset="0"/>
              </a:rPr>
            </a:br>
            <a:r>
              <a:rPr lang="en-US" dirty="0" smtClean="0">
                <a:latin typeface="Agency FB" panose="020B0503020202020204" pitchFamily="34" charset="0"/>
              </a:rPr>
              <a:t>Segundo </a:t>
            </a:r>
            <a:r>
              <a:rPr lang="en-US" dirty="0" err="1">
                <a:latin typeface="Agency FB" panose="020B0503020202020204" pitchFamily="34" charset="0"/>
              </a:rPr>
              <a:t>objetivo</a:t>
            </a:r>
            <a:r>
              <a:rPr lang="en-US" dirty="0">
                <a:latin typeface="Agency FB" panose="020B0503020202020204" pitchFamily="34" charset="0"/>
              </a:rPr>
              <a:t> - </a:t>
            </a:r>
            <a:r>
              <a:rPr lang="es-ES" dirty="0" smtClean="0">
                <a:latin typeface="Agency FB" panose="020B0503020202020204" pitchFamily="34" charset="0"/>
              </a:rPr>
              <a:t>Bienestar </a:t>
            </a:r>
            <a:r>
              <a:rPr lang="es-ES" dirty="0">
                <a:latin typeface="Agency FB" panose="020B0503020202020204" pitchFamily="34" charset="0"/>
              </a:rPr>
              <a:t>económico y prosperidad.</a:t>
            </a:r>
            <a:endParaRPr lang="en-US" dirty="0">
              <a:latin typeface="Agency FB" panose="020B0503020202020204" pitchFamily="34" charset="0"/>
            </a:endParaRPr>
          </a:p>
        </p:txBody>
      </p:sp>
      <p:sp>
        <p:nvSpPr>
          <p:cNvPr id="5" name="Content Placeholder 3"/>
          <p:cNvSpPr txBox="1">
            <a:spLocks/>
          </p:cNvSpPr>
          <p:nvPr/>
        </p:nvSpPr>
        <p:spPr>
          <a:xfrm>
            <a:off x="336018" y="1849695"/>
            <a:ext cx="9684281" cy="46023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s-PR" sz="2600" b="1" dirty="0" smtClean="0">
                <a:latin typeface="Segoe UI Symbol" panose="020B0502040204020203" pitchFamily="34" charset="0"/>
                <a:ea typeface="MS Mincho"/>
                <a:cs typeface="Times New Roman" panose="02020603050405020304" pitchFamily="18" charset="0"/>
              </a:rPr>
              <a:t>Propiciar oportunidades </a:t>
            </a:r>
            <a:r>
              <a:rPr lang="es-PR" sz="2600" b="1" dirty="0">
                <a:latin typeface="Segoe UI Symbol" panose="020B0502040204020203" pitchFamily="34" charset="0"/>
                <a:ea typeface="MS Mincho"/>
                <a:cs typeface="Times New Roman" panose="02020603050405020304" pitchFamily="18" charset="0"/>
              </a:rPr>
              <a:t>de bienestar económico o, el acceso a programas gubernamentales que le permitan atender sus necesidades básicas:   </a:t>
            </a:r>
            <a:endParaRPr lang="es-PR" sz="2600" b="1" dirty="0" smtClean="0">
              <a:latin typeface="Segoe UI Symbol" panose="020B0502040204020203" pitchFamily="34" charset="0"/>
              <a:ea typeface="MS Mincho"/>
              <a:cs typeface="Times New Roman" panose="02020603050405020304" pitchFamily="18" charset="0"/>
            </a:endParaRPr>
          </a:p>
          <a:p>
            <a:pPr marL="0" indent="0">
              <a:lnSpc>
                <a:spcPct val="107000"/>
              </a:lnSpc>
              <a:spcBef>
                <a:spcPts val="0"/>
              </a:spcBef>
              <a:buFont typeface="Arial" panose="020B0604020202020204" pitchFamily="34" charset="0"/>
              <a:buNone/>
            </a:pPr>
            <a:endParaRPr lang="en-US" sz="2600" b="1" dirty="0">
              <a:latin typeface="Calibri" panose="020F0502020204030204" pitchFamily="34" charset="0"/>
              <a:ea typeface="MS Mincho"/>
              <a:cs typeface="Times New Roman" panose="02020603050405020304" pitchFamily="18" charset="0"/>
            </a:endParaRPr>
          </a:p>
          <a:p>
            <a:pPr marL="514350" indent="-514350">
              <a:lnSpc>
                <a:spcPct val="107000"/>
              </a:lnSpc>
              <a:spcBef>
                <a:spcPts val="0"/>
              </a:spcBef>
              <a:buClr>
                <a:srgbClr val="FF0000"/>
              </a:buClr>
              <a:buFont typeface="+mj-lt"/>
              <a:buAutoNum type="alphaLcPeriod"/>
            </a:pPr>
            <a:r>
              <a:rPr lang="es-PR" sz="2600" dirty="0">
                <a:latin typeface="Segoe UI Symbol" panose="020B0502040204020203" pitchFamily="34" charset="0"/>
                <a:ea typeface="MS Mincho"/>
                <a:cs typeface="Times New Roman" panose="02020603050405020304" pitchFamily="18" charset="0"/>
              </a:rPr>
              <a:t>Prolongar la vida laboral productiva según el deseo.</a:t>
            </a:r>
            <a:endParaRPr lang="en-US" sz="2600" dirty="0">
              <a:latin typeface="Calibri" panose="020F0502020204030204" pitchFamily="34" charset="0"/>
              <a:ea typeface="MS Mincho"/>
              <a:cs typeface="Times New Roman" panose="02020603050405020304" pitchFamily="18" charset="0"/>
            </a:endParaRPr>
          </a:p>
          <a:p>
            <a:pPr marL="514350" indent="-514350">
              <a:lnSpc>
                <a:spcPct val="107000"/>
              </a:lnSpc>
              <a:spcBef>
                <a:spcPts val="0"/>
              </a:spcBef>
              <a:buClr>
                <a:srgbClr val="FF0000"/>
              </a:buClr>
              <a:buFont typeface="+mj-lt"/>
              <a:buAutoNum type="alphaLcPeriod"/>
            </a:pPr>
            <a:r>
              <a:rPr lang="es-PR" sz="2600" dirty="0">
                <a:latin typeface="Segoe UI Symbol" panose="020B0502040204020203" pitchFamily="34" charset="0"/>
                <a:ea typeface="MS Mincho"/>
                <a:cs typeface="Times New Roman" panose="02020603050405020304" pitchFamily="18" charset="0"/>
              </a:rPr>
              <a:t>Fomentar la protección de los activos y educar sobre fraude y explotación financiera.</a:t>
            </a:r>
            <a:endParaRPr lang="en-US" sz="2600" dirty="0">
              <a:latin typeface="Calibri" panose="020F0502020204030204" pitchFamily="34" charset="0"/>
              <a:ea typeface="MS Mincho"/>
              <a:cs typeface="Times New Roman" panose="02020603050405020304" pitchFamily="18" charset="0"/>
            </a:endParaRPr>
          </a:p>
          <a:p>
            <a:pPr marL="514350" indent="-514350">
              <a:lnSpc>
                <a:spcPct val="107000"/>
              </a:lnSpc>
              <a:spcBef>
                <a:spcPts val="0"/>
              </a:spcBef>
              <a:buClr>
                <a:srgbClr val="FF0000"/>
              </a:buClr>
              <a:buFont typeface="+mj-lt"/>
              <a:buAutoNum type="alphaLcPeriod"/>
            </a:pPr>
            <a:r>
              <a:rPr lang="es-PR" sz="2600" dirty="0">
                <a:latin typeface="Segoe UI Symbol" panose="020B0502040204020203" pitchFamily="34" charset="0"/>
                <a:ea typeface="MS Mincho"/>
                <a:cs typeface="Times New Roman" panose="02020603050405020304" pitchFamily="18" charset="0"/>
              </a:rPr>
              <a:t>Promover la capacitación en temas de planificación y manejo de finanzas para una seguridad financiera en el retiro.</a:t>
            </a:r>
            <a:endParaRPr lang="en-US" sz="2600" dirty="0">
              <a:latin typeface="Calibri" panose="020F0502020204030204" pitchFamily="34" charset="0"/>
              <a:ea typeface="MS Mincho"/>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spTree>
    <p:extLst>
      <p:ext uri="{BB962C8B-B14F-4D97-AF65-F5344CB8AC3E}">
        <p14:creationId xmlns:p14="http://schemas.microsoft.com/office/powerpoint/2010/main" val="1569368250"/>
      </p:ext>
    </p:extLst>
  </p:cSld>
  <p:clrMapOvr>
    <a:masterClrMapping/>
  </p:clrMapOvr>
  <p:transition spd="slow" advClick="0">
    <p:whee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25" y="-104898"/>
            <a:ext cx="10183952" cy="1826581"/>
          </a:xfrm>
        </p:spPr>
        <p:txBody>
          <a:bodyPr>
            <a:noAutofit/>
          </a:bodyPr>
          <a:lstStyle/>
          <a:p>
            <a:pPr algn="ctr"/>
            <a:r>
              <a:rPr lang="en-US" sz="3600" dirty="0">
                <a:latin typeface="Agency FB" panose="020B0503020202020204" pitchFamily="34" charset="0"/>
              </a:rPr>
              <a:t>New public policy (Article 2)</a:t>
            </a:r>
            <a:r>
              <a:rPr lang="es-ES" sz="3600" dirty="0" smtClean="0">
                <a:latin typeface="Agency FB" panose="020B0503020202020204" pitchFamily="34" charset="0"/>
              </a:rPr>
              <a:t>  </a:t>
            </a:r>
            <a:r>
              <a:rPr lang="es-ES" sz="3600" dirty="0">
                <a:latin typeface="Agency FB" panose="020B0503020202020204" pitchFamily="34" charset="0"/>
              </a:rPr>
              <a:t/>
            </a:r>
            <a:br>
              <a:rPr lang="es-ES" sz="3600" dirty="0">
                <a:latin typeface="Agency FB" panose="020B0503020202020204" pitchFamily="34" charset="0"/>
              </a:rPr>
            </a:br>
            <a:r>
              <a:rPr lang="es-ES" sz="3600" dirty="0" smtClean="0">
                <a:latin typeface="Agency FB" panose="020B0503020202020204" pitchFamily="34" charset="0"/>
              </a:rPr>
              <a:t>Tercer </a:t>
            </a:r>
            <a:r>
              <a:rPr lang="es-ES" sz="3600" dirty="0">
                <a:latin typeface="Agency FB" panose="020B0503020202020204" pitchFamily="34" charset="0"/>
              </a:rPr>
              <a:t>objetivo - </a:t>
            </a:r>
            <a:r>
              <a:rPr lang="es-ES" sz="3600" dirty="0" smtClean="0">
                <a:latin typeface="Agency FB" panose="020B0503020202020204" pitchFamily="34" charset="0"/>
              </a:rPr>
              <a:t>Vida </a:t>
            </a:r>
            <a:r>
              <a:rPr lang="es-ES" sz="3600" dirty="0">
                <a:latin typeface="Agency FB" panose="020B0503020202020204" pitchFamily="34" charset="0"/>
              </a:rPr>
              <a:t>en comunidad con dignidad y acceso. </a:t>
            </a:r>
            <a:endParaRPr lang="en-US" sz="3600" dirty="0">
              <a:latin typeface="Agency FB" panose="020B0503020202020204" pitchFamily="34" charset="0"/>
            </a:endParaRPr>
          </a:p>
        </p:txBody>
      </p:sp>
      <p:sp>
        <p:nvSpPr>
          <p:cNvPr id="3" name="Text Placeholder 2"/>
          <p:cNvSpPr>
            <a:spLocks noGrp="1"/>
          </p:cNvSpPr>
          <p:nvPr>
            <p:ph type="body" idx="1"/>
          </p:nvPr>
        </p:nvSpPr>
        <p:spPr>
          <a:xfrm>
            <a:off x="636860" y="2084615"/>
            <a:ext cx="8881610" cy="3822394"/>
          </a:xfrm>
          <a:ln>
            <a:solidFill>
              <a:schemeClr val="bg1"/>
            </a:solidFill>
          </a:ln>
        </p:spPr>
        <p:txBody>
          <a:bodyPr>
            <a:normAutofit/>
          </a:bodyPr>
          <a:lstStyle/>
          <a:p>
            <a:pPr marL="0" marR="0" indent="0">
              <a:lnSpc>
                <a:spcPct val="107000"/>
              </a:lnSpc>
              <a:spcBef>
                <a:spcPts val="0"/>
              </a:spcBef>
              <a:spcAft>
                <a:spcPts val="0"/>
              </a:spcAft>
              <a:buNone/>
            </a:pPr>
            <a:r>
              <a:rPr lang="es-PR" sz="2400" b="1" dirty="0">
                <a:solidFill>
                  <a:schemeClr val="tx1"/>
                </a:solidFill>
                <a:latin typeface="Segoe UI Symbol" panose="020B0502040204020203" pitchFamily="34" charset="0"/>
                <a:ea typeface="MS Mincho"/>
                <a:cs typeface="Times New Roman" panose="02020603050405020304" pitchFamily="18" charset="0"/>
              </a:rPr>
              <a:t>Facilitar el vivir en comunidad con dignidad y acceso a servicios esenciales</a:t>
            </a:r>
            <a:r>
              <a:rPr lang="es-PR" sz="2400" b="1" dirty="0" smtClean="0">
                <a:solidFill>
                  <a:schemeClr val="tx1"/>
                </a:solidFill>
                <a:latin typeface="Segoe UI Symbol" panose="020B0502040204020203" pitchFamily="34" charset="0"/>
                <a:ea typeface="MS Mincho"/>
                <a:cs typeface="Times New Roman" panose="02020603050405020304" pitchFamily="18" charset="0"/>
              </a:rPr>
              <a:t>:</a:t>
            </a:r>
          </a:p>
          <a:p>
            <a:pPr marL="0" marR="0" indent="0">
              <a:lnSpc>
                <a:spcPct val="107000"/>
              </a:lnSpc>
              <a:spcBef>
                <a:spcPts val="0"/>
              </a:spcBef>
              <a:spcAft>
                <a:spcPts val="0"/>
              </a:spcAft>
              <a:buNone/>
            </a:pPr>
            <a:endParaRPr lang="en-US" sz="2400" b="1" dirty="0">
              <a:solidFill>
                <a:schemeClr val="tx1"/>
              </a:solidFill>
              <a:latin typeface="Calibri" panose="020F0502020204030204" pitchFamily="34" charset="0"/>
              <a:ea typeface="MS Mincho"/>
              <a:cs typeface="Times New Roman" panose="02020603050405020304" pitchFamily="18" charset="0"/>
            </a:endParaRPr>
          </a:p>
          <a:p>
            <a:pPr marL="457200" marR="0" indent="-457200">
              <a:lnSpc>
                <a:spcPct val="107000"/>
              </a:lnSpc>
              <a:spcBef>
                <a:spcPts val="0"/>
              </a:spcBef>
              <a:spcAft>
                <a:spcPts val="0"/>
              </a:spcAft>
              <a:buFont typeface="+mj-lt"/>
              <a:buAutoNum type="alphaLcPeriod"/>
            </a:pPr>
            <a:r>
              <a:rPr lang="es-PR" sz="2400" dirty="0">
                <a:solidFill>
                  <a:schemeClr val="tx1"/>
                </a:solidFill>
                <a:latin typeface="Segoe UI Symbol" panose="020B0502040204020203" pitchFamily="34" charset="0"/>
                <a:ea typeface="MS Mincho"/>
                <a:cs typeface="Times New Roman" panose="02020603050405020304" pitchFamily="18" charset="0"/>
              </a:rPr>
              <a:t>Una vivienda apropiada y segura en un ambiente saludable.</a:t>
            </a:r>
          </a:p>
          <a:p>
            <a:pPr marL="457200" marR="0" indent="-457200">
              <a:lnSpc>
                <a:spcPct val="107000"/>
              </a:lnSpc>
              <a:spcBef>
                <a:spcPts val="0"/>
              </a:spcBef>
              <a:spcAft>
                <a:spcPts val="0"/>
              </a:spcAft>
              <a:buFont typeface="+mj-lt"/>
              <a:buAutoNum type="alphaLcPeriod"/>
            </a:pPr>
            <a:r>
              <a:rPr lang="es-PR" sz="2400" dirty="0">
                <a:solidFill>
                  <a:schemeClr val="tx1"/>
                </a:solidFill>
                <a:latin typeface="Segoe UI Symbol" panose="020B0502040204020203" pitchFamily="34" charset="0"/>
                <a:ea typeface="MS Mincho"/>
                <a:cs typeface="Times New Roman" panose="02020603050405020304" pitchFamily="18" charset="0"/>
              </a:rPr>
              <a:t>Promoción de un mercado de vivienda alineado con la demografía.</a:t>
            </a:r>
          </a:p>
          <a:p>
            <a:pPr marL="457200" marR="0" indent="-457200">
              <a:lnSpc>
                <a:spcPct val="107000"/>
              </a:lnSpc>
              <a:spcBef>
                <a:spcPts val="0"/>
              </a:spcBef>
              <a:spcAft>
                <a:spcPts val="0"/>
              </a:spcAft>
              <a:buFont typeface="+mj-lt"/>
              <a:buAutoNum type="alphaLcPeriod"/>
            </a:pPr>
            <a:r>
              <a:rPr lang="es-PR" sz="2400" dirty="0">
                <a:solidFill>
                  <a:schemeClr val="tx1"/>
                </a:solidFill>
                <a:latin typeface="Segoe UI Symbol" panose="020B0502040204020203" pitchFamily="34" charset="0"/>
                <a:ea typeface="MS Mincho"/>
                <a:cs typeface="Times New Roman" panose="02020603050405020304" pitchFamily="18" charset="0"/>
              </a:rPr>
              <a:t>Desarrollo vivienda en áreas urbanas para más integración y acceso a los servicios</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spTree>
    <p:extLst>
      <p:ext uri="{BB962C8B-B14F-4D97-AF65-F5344CB8AC3E}">
        <p14:creationId xmlns:p14="http://schemas.microsoft.com/office/powerpoint/2010/main" val="327642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73" y="259717"/>
            <a:ext cx="8596668" cy="1320800"/>
          </a:xfrm>
        </p:spPr>
        <p:txBody>
          <a:bodyPr>
            <a:normAutofit fontScale="90000"/>
          </a:bodyPr>
          <a:lstStyle/>
          <a:p>
            <a:pPr algn="ctr"/>
            <a:r>
              <a:rPr lang="en-US" sz="5400" dirty="0">
                <a:latin typeface="Agency FB" panose="020B0503020202020204" pitchFamily="34" charset="0"/>
              </a:rPr>
              <a:t>New public policy (Article 2)</a:t>
            </a:r>
            <a:r>
              <a:rPr lang="es-ES" sz="5400" dirty="0" smtClean="0">
                <a:solidFill>
                  <a:srgbClr val="FF0000"/>
                </a:solidFill>
                <a:latin typeface="Agency FB" panose="020B0503020202020204" pitchFamily="34" charset="0"/>
              </a:rPr>
              <a:t>  </a:t>
            </a:r>
            <a:r>
              <a:rPr lang="es-ES" sz="5400" dirty="0">
                <a:solidFill>
                  <a:srgbClr val="FF0000"/>
                </a:solidFill>
                <a:latin typeface="Agency FB" panose="020B0503020202020204" pitchFamily="34" charset="0"/>
              </a:rPr>
              <a:t/>
            </a:r>
            <a:br>
              <a:rPr lang="es-ES" sz="5400" dirty="0">
                <a:solidFill>
                  <a:srgbClr val="FF0000"/>
                </a:solidFill>
                <a:latin typeface="Agency FB" panose="020B0503020202020204" pitchFamily="34" charset="0"/>
              </a:rPr>
            </a:br>
            <a:r>
              <a:rPr lang="es-ES" sz="5400" dirty="0" smtClean="0">
                <a:solidFill>
                  <a:srgbClr val="FF0000"/>
                </a:solidFill>
                <a:latin typeface="Agency FB" panose="020B0503020202020204" pitchFamily="34" charset="0"/>
              </a:rPr>
              <a:t>Cuarto y quinto objetivo</a:t>
            </a:r>
            <a:endParaRPr lang="en-US" sz="5400" dirty="0">
              <a:solidFill>
                <a:srgbClr val="FF0000"/>
              </a:solidFill>
              <a:latin typeface="Agency FB" panose="020B0503020202020204" pitchFamily="34" charset="0"/>
            </a:endParaRPr>
          </a:p>
        </p:txBody>
      </p:sp>
      <p:sp>
        <p:nvSpPr>
          <p:cNvPr id="3" name="Text Placeholder 2"/>
          <p:cNvSpPr>
            <a:spLocks noGrp="1"/>
          </p:cNvSpPr>
          <p:nvPr>
            <p:ph type="body" idx="1"/>
          </p:nvPr>
        </p:nvSpPr>
        <p:spPr>
          <a:xfrm>
            <a:off x="217714" y="2050483"/>
            <a:ext cx="4568505" cy="576262"/>
          </a:xfrm>
          <a:ln>
            <a:solidFill>
              <a:srgbClr val="FF0000"/>
            </a:solidFill>
          </a:ln>
        </p:spPr>
        <p:txBody>
          <a:bodyPr>
            <a:noAutofit/>
          </a:bodyPr>
          <a:lstStyle/>
          <a:p>
            <a:pPr>
              <a:lnSpc>
                <a:spcPct val="107000"/>
              </a:lnSpc>
              <a:spcBef>
                <a:spcPts val="0"/>
              </a:spcBef>
            </a:pPr>
            <a:r>
              <a:rPr lang="es-ES" b="1" dirty="0">
                <a:solidFill>
                  <a:schemeClr val="tx1"/>
                </a:solidFill>
              </a:rPr>
              <a:t>4: Valor, Integración Y Respeto </a:t>
            </a:r>
            <a:endParaRPr lang="es-PR" b="1" dirty="0">
              <a:solidFill>
                <a:schemeClr val="tx1"/>
              </a:solidFill>
            </a:endParaRPr>
          </a:p>
        </p:txBody>
      </p:sp>
      <p:sp>
        <p:nvSpPr>
          <p:cNvPr id="5" name="Content Placeholder 4">
            <a:extLst>
              <a:ext uri="{FF2B5EF4-FFF2-40B4-BE49-F238E27FC236}">
                <a16:creationId xmlns:a16="http://schemas.microsoft.com/office/drawing/2014/main" id="{CAB23626-B0FE-BC4C-9F55-4B50C8271FAA}"/>
              </a:ext>
            </a:extLst>
          </p:cNvPr>
          <p:cNvSpPr>
            <a:spLocks noGrp="1"/>
          </p:cNvSpPr>
          <p:nvPr>
            <p:ph sz="half" idx="2"/>
          </p:nvPr>
        </p:nvSpPr>
        <p:spPr>
          <a:xfrm>
            <a:off x="524395" y="2963069"/>
            <a:ext cx="4185623" cy="3688955"/>
          </a:xfrm>
        </p:spPr>
        <p:txBody>
          <a:bodyPr>
            <a:normAutofit/>
          </a:bodyPr>
          <a:lstStyle/>
          <a:p>
            <a:pPr marL="0" indent="0">
              <a:buFont typeface="Arial" panose="020B0604020202020204" pitchFamily="34" charset="0"/>
              <a:buNone/>
            </a:pPr>
            <a:r>
              <a:rPr lang="es-PR" sz="2600" dirty="0"/>
              <a:t>Protección de </a:t>
            </a:r>
            <a:r>
              <a:rPr lang="es-PR" sz="2600" dirty="0" smtClean="0"/>
              <a:t>la salud </a:t>
            </a:r>
            <a:r>
              <a:rPr lang="es-PR" sz="2600" dirty="0"/>
              <a:t>física o mental y la propiedad contra amenazas, hostigamiento, coacción o perturbación. </a:t>
            </a:r>
            <a:endParaRPr lang="en-US" sz="2600" dirty="0">
              <a:latin typeface="Calibri" panose="020F0502020204030204" pitchFamily="34" charset="0"/>
              <a:ea typeface="MS Mincho"/>
              <a:cs typeface="Times New Roman" panose="02020603050405020304" pitchFamily="18" charset="0"/>
            </a:endParaRPr>
          </a:p>
          <a:p>
            <a:endParaRPr lang="en-US" dirty="0"/>
          </a:p>
          <a:p>
            <a:endParaRPr lang="es-ES_tradnl" dirty="0"/>
          </a:p>
        </p:txBody>
      </p:sp>
      <p:sp>
        <p:nvSpPr>
          <p:cNvPr id="6" name="Text Placeholder 5">
            <a:extLst>
              <a:ext uri="{FF2B5EF4-FFF2-40B4-BE49-F238E27FC236}">
                <a16:creationId xmlns:a16="http://schemas.microsoft.com/office/drawing/2014/main" id="{A8E5C971-9C37-E04F-A887-E53B9469D7D8}"/>
              </a:ext>
            </a:extLst>
          </p:cNvPr>
          <p:cNvSpPr>
            <a:spLocks noGrp="1"/>
          </p:cNvSpPr>
          <p:nvPr>
            <p:ph type="body" sz="quarter" idx="3"/>
          </p:nvPr>
        </p:nvSpPr>
        <p:spPr>
          <a:xfrm>
            <a:off x="5128607" y="2050483"/>
            <a:ext cx="4185618" cy="576262"/>
          </a:xfrm>
          <a:noFill/>
          <a:ln>
            <a:solidFill>
              <a:srgbClr val="FF0000"/>
            </a:solidFill>
          </a:ln>
        </p:spPr>
        <p:txBody>
          <a:bodyPr/>
          <a:lstStyle/>
          <a:p>
            <a:r>
              <a:rPr lang="es-PR" b="1" dirty="0">
                <a:solidFill>
                  <a:schemeClr val="tx1"/>
                </a:solidFill>
                <a:latin typeface="Segoe UI Symbol" panose="020B0502040204020203" pitchFamily="34" charset="0"/>
                <a:ea typeface="MS Mincho"/>
                <a:cs typeface="Times New Roman" panose="02020603050405020304" pitchFamily="18" charset="0"/>
              </a:rPr>
              <a:t>5: Acceso a la justicia</a:t>
            </a:r>
          </a:p>
        </p:txBody>
      </p:sp>
      <p:sp>
        <p:nvSpPr>
          <p:cNvPr id="8" name="Content Placeholder 7">
            <a:extLst>
              <a:ext uri="{FF2B5EF4-FFF2-40B4-BE49-F238E27FC236}">
                <a16:creationId xmlns:a16="http://schemas.microsoft.com/office/drawing/2014/main" id="{7EAE7B61-EB74-E348-B015-CC95C1B21913}"/>
              </a:ext>
            </a:extLst>
          </p:cNvPr>
          <p:cNvSpPr>
            <a:spLocks noGrp="1"/>
          </p:cNvSpPr>
          <p:nvPr>
            <p:ph sz="quarter" idx="4"/>
          </p:nvPr>
        </p:nvSpPr>
        <p:spPr>
          <a:xfrm>
            <a:off x="5128607" y="2911004"/>
            <a:ext cx="4185617" cy="3304117"/>
          </a:xfrm>
        </p:spPr>
        <p:txBody>
          <a:bodyPr>
            <a:normAutofit fontScale="92500" lnSpcReduction="10000"/>
          </a:bodyPr>
          <a:lstStyle/>
          <a:p>
            <a:pPr marL="0" indent="0">
              <a:lnSpc>
                <a:spcPct val="107000"/>
              </a:lnSpc>
              <a:spcBef>
                <a:spcPts val="0"/>
              </a:spcBef>
              <a:buNone/>
            </a:pPr>
            <a:r>
              <a:rPr lang="es-PR" sz="2800" dirty="0">
                <a:latin typeface="Segoe UI Symbol" panose="020B0502040204020203" pitchFamily="34" charset="0"/>
                <a:ea typeface="MS Mincho"/>
                <a:cs typeface="Times New Roman" panose="02020603050405020304" pitchFamily="18" charset="0"/>
              </a:rPr>
              <a:t>Acceso a la justicia para hacer uso equitativo de los mecanismos y procesos establecidos para prevenir la violación de derechos individuales, resolver controversias y obtener remedios legales.</a:t>
            </a:r>
            <a:endParaRPr lang="en-US" sz="2800" dirty="0">
              <a:latin typeface="Calibri" panose="020F0502020204030204" pitchFamily="34" charset="0"/>
              <a:ea typeface="MS Mincho"/>
              <a:cs typeface="Times New Roman" panose="02020603050405020304" pitchFamily="18" charset="0"/>
            </a:endParaRPr>
          </a:p>
          <a:p>
            <a:endParaRPr lang="es-ES_tradn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28" y="5648291"/>
            <a:ext cx="1702378" cy="501516"/>
          </a:xfrm>
          <a:prstGeom prst="rect">
            <a:avLst/>
          </a:prstGeom>
        </p:spPr>
      </p:pic>
    </p:spTree>
    <p:extLst>
      <p:ext uri="{BB962C8B-B14F-4D97-AF65-F5344CB8AC3E}">
        <p14:creationId xmlns:p14="http://schemas.microsoft.com/office/powerpoint/2010/main" val="224010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7B7C9-4AFB-5B49-91D0-F2C5C9A18F6D}"/>
              </a:ext>
            </a:extLst>
          </p:cNvPr>
          <p:cNvSpPr>
            <a:spLocks noGrp="1"/>
          </p:cNvSpPr>
          <p:nvPr>
            <p:ph type="ctrTitle"/>
          </p:nvPr>
        </p:nvSpPr>
        <p:spPr>
          <a:xfrm>
            <a:off x="1507067" y="-182952"/>
            <a:ext cx="7766936" cy="1646302"/>
          </a:xfrm>
        </p:spPr>
        <p:txBody>
          <a:bodyPr/>
          <a:lstStyle/>
          <a:p>
            <a:r>
              <a:rPr lang="es-ES_tradnl" sz="6600" dirty="0" err="1" smtClean="0">
                <a:solidFill>
                  <a:srgbClr val="FF0000"/>
                </a:solidFill>
                <a:latin typeface="Agency FB" panose="020B0503020202020204" pitchFamily="34" charset="0"/>
              </a:rPr>
              <a:t>About</a:t>
            </a:r>
            <a:r>
              <a:rPr lang="es-ES_tradnl" sz="6600" dirty="0" smtClean="0">
                <a:solidFill>
                  <a:srgbClr val="FF0000"/>
                </a:solidFill>
                <a:latin typeface="Agency FB" panose="020B0503020202020204" pitchFamily="34" charset="0"/>
              </a:rPr>
              <a:t> AARP</a:t>
            </a:r>
            <a:endParaRPr lang="es-ES_tradnl" sz="6600" dirty="0">
              <a:solidFill>
                <a:srgbClr val="FF0000"/>
              </a:solidFill>
              <a:latin typeface="Agency FB" panose="020B0503020202020204" pitchFamily="34" charset="0"/>
            </a:endParaRPr>
          </a:p>
        </p:txBody>
      </p:sp>
      <p:sp>
        <p:nvSpPr>
          <p:cNvPr id="5" name="Subtitle 4">
            <a:extLst>
              <a:ext uri="{FF2B5EF4-FFF2-40B4-BE49-F238E27FC236}">
                <a16:creationId xmlns:a16="http://schemas.microsoft.com/office/drawing/2014/main" id="{E2412C3D-9531-6A4F-A72F-F72D2CFDC2B1}"/>
              </a:ext>
            </a:extLst>
          </p:cNvPr>
          <p:cNvSpPr>
            <a:spLocks noGrp="1"/>
          </p:cNvSpPr>
          <p:nvPr>
            <p:ph type="subTitle" idx="1"/>
          </p:nvPr>
        </p:nvSpPr>
        <p:spPr>
          <a:xfrm>
            <a:off x="324441" y="1536828"/>
            <a:ext cx="8683488" cy="4595000"/>
          </a:xfrm>
        </p:spPr>
        <p:txBody>
          <a:bodyPr>
            <a:normAutofit/>
          </a:bodyPr>
          <a:lstStyle/>
          <a:p>
            <a:r>
              <a:rPr lang="en-US" sz="2800" dirty="0" smtClean="0">
                <a:solidFill>
                  <a:schemeClr val="tx1"/>
                </a:solidFill>
              </a:rPr>
              <a:t>We are the largest non-profit, non-partisan organization in the United States dedicated to empowering people 50 and older to choose how </a:t>
            </a:r>
            <a:r>
              <a:rPr lang="en-US" sz="2800" dirty="0">
                <a:solidFill>
                  <a:schemeClr val="tx1"/>
                </a:solidFill>
              </a:rPr>
              <a:t/>
            </a:r>
            <a:br>
              <a:rPr lang="en-US" sz="2800" dirty="0">
                <a:solidFill>
                  <a:schemeClr val="tx1"/>
                </a:solidFill>
              </a:rPr>
            </a:br>
            <a:r>
              <a:rPr lang="en-US" sz="2800" dirty="0" smtClean="0">
                <a:solidFill>
                  <a:schemeClr val="tx1"/>
                </a:solidFill>
              </a:rPr>
              <a:t>they </a:t>
            </a:r>
            <a:r>
              <a:rPr lang="en-US" sz="2800" dirty="0" smtClean="0">
                <a:solidFill>
                  <a:schemeClr val="tx1"/>
                </a:solidFill>
              </a:rPr>
              <a:t>live as they age. </a:t>
            </a:r>
            <a:r>
              <a:rPr lang="en-US" sz="2800" b="1" u="sng" dirty="0" smtClean="0">
                <a:solidFill>
                  <a:schemeClr val="tx1"/>
                </a:solidFill>
              </a:rPr>
              <a:t>AARP is a membership organization with a social mission</a:t>
            </a:r>
            <a:r>
              <a:rPr lang="en-US" sz="2800" b="1" dirty="0" smtClean="0">
                <a:solidFill>
                  <a:schemeClr val="tx1"/>
                </a:solidFill>
              </a:rPr>
              <a:t>. </a:t>
            </a:r>
            <a:r>
              <a:rPr lang="en-US" sz="2800" dirty="0" smtClean="0">
                <a:solidFill>
                  <a:schemeClr val="tx1"/>
                </a:solidFill>
              </a:rPr>
              <a:t>In addition </a:t>
            </a:r>
            <a:r>
              <a:rPr lang="en-US" sz="2800" dirty="0" smtClean="0">
                <a:solidFill>
                  <a:schemeClr val="tx1"/>
                </a:solidFill>
              </a:rPr>
              <a:t/>
            </a:r>
            <a:br>
              <a:rPr lang="en-US" sz="2800" dirty="0" smtClean="0">
                <a:solidFill>
                  <a:schemeClr val="tx1"/>
                </a:solidFill>
              </a:rPr>
            </a:br>
            <a:r>
              <a:rPr lang="en-US" sz="2800" dirty="0" smtClean="0">
                <a:solidFill>
                  <a:schemeClr val="tx1"/>
                </a:solidFill>
              </a:rPr>
              <a:t>to </a:t>
            </a:r>
            <a:r>
              <a:rPr lang="en-US" sz="2800" dirty="0" smtClean="0">
                <a:solidFill>
                  <a:schemeClr val="tx1"/>
                </a:solidFill>
              </a:rPr>
              <a:t>offering products and services to members nationwide, AARP has 53 State Offices that promote our advocacy, community outreach and multicultural agenda, including Puerto Rico, where we have 90,000 members and over 30 local chapters.  </a:t>
            </a:r>
            <a:endParaRPr lang="en-US" sz="2800" dirty="0">
              <a:solidFill>
                <a:schemeClr val="tx1"/>
              </a:solidFill>
            </a:endParaRPr>
          </a:p>
          <a:p>
            <a:endParaRPr lang="es-ES_tradn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24" y="6205307"/>
            <a:ext cx="1702378" cy="501516"/>
          </a:xfrm>
          <a:prstGeom prst="rect">
            <a:avLst/>
          </a:prstGeom>
        </p:spPr>
      </p:pic>
    </p:spTree>
    <p:extLst>
      <p:ext uri="{BB962C8B-B14F-4D97-AF65-F5344CB8AC3E}">
        <p14:creationId xmlns:p14="http://schemas.microsoft.com/office/powerpoint/2010/main" val="208891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393" y="221742"/>
            <a:ext cx="10545288" cy="982662"/>
          </a:xfrm>
        </p:spPr>
        <p:txBody>
          <a:bodyPr>
            <a:noAutofit/>
          </a:bodyPr>
          <a:lstStyle/>
          <a:p>
            <a:pPr algn="ctr"/>
            <a:r>
              <a:rPr lang="es-ES" sz="3200" dirty="0">
                <a:latin typeface="Agency FB" panose="020B0503020202020204" pitchFamily="34" charset="0"/>
              </a:rPr>
              <a:t>Ley anterior – Carta de Derechos Ley 121-1986</a:t>
            </a:r>
            <a:br>
              <a:rPr lang="es-ES" sz="3200" dirty="0">
                <a:latin typeface="Agency FB" panose="020B0503020202020204" pitchFamily="34" charset="0"/>
              </a:rPr>
            </a:br>
            <a:r>
              <a:rPr lang="es-ES" sz="3200" dirty="0" smtClean="0">
                <a:latin typeface="Agency FB" panose="020B0503020202020204" pitchFamily="34" charset="0"/>
              </a:rPr>
              <a:t>Artículo </a:t>
            </a:r>
            <a:r>
              <a:rPr lang="es-ES" sz="3200" dirty="0">
                <a:latin typeface="Agency FB" panose="020B0503020202020204" pitchFamily="34" charset="0"/>
              </a:rPr>
              <a:t>4 sobre “Derechos </a:t>
            </a:r>
            <a:r>
              <a:rPr lang="es-ES" sz="3200" dirty="0" smtClean="0">
                <a:latin typeface="Agency FB" panose="020B0503020202020204" pitchFamily="34" charset="0"/>
              </a:rPr>
              <a:t>Generales” - Enfoque exclusivo en </a:t>
            </a:r>
            <a:r>
              <a:rPr lang="es-ES" sz="3200" dirty="0">
                <a:latin typeface="Agency FB" panose="020B0503020202020204" pitchFamily="34" charset="0"/>
              </a:rPr>
              <a:t>protección, integridad, dignidad y </a:t>
            </a:r>
            <a:r>
              <a:rPr lang="es-ES" sz="3200" dirty="0" smtClean="0">
                <a:latin typeface="Agency FB" panose="020B0503020202020204" pitchFamily="34" charset="0"/>
              </a:rPr>
              <a:t>preferencia. EJEMPLOS:</a:t>
            </a:r>
            <a:endParaRPr lang="es-ES" sz="3200" dirty="0">
              <a:latin typeface="Agency FB" panose="020B0503020202020204" pitchFamily="34" charset="0"/>
            </a:endParaRPr>
          </a:p>
        </p:txBody>
      </p:sp>
      <p:sp>
        <p:nvSpPr>
          <p:cNvPr id="3" name="Text Placeholder 2"/>
          <p:cNvSpPr>
            <a:spLocks noGrp="1"/>
          </p:cNvSpPr>
          <p:nvPr>
            <p:ph type="body" sz="half" idx="1"/>
          </p:nvPr>
        </p:nvSpPr>
        <p:spPr>
          <a:xfrm>
            <a:off x="451803" y="1989520"/>
            <a:ext cx="9753554" cy="4725259"/>
          </a:xfrm>
        </p:spPr>
        <p:txBody>
          <a:bodyPr>
            <a:normAutofit fontScale="92500" lnSpcReduction="10000"/>
          </a:bodyPr>
          <a:lstStyle/>
          <a:p>
            <a:r>
              <a:rPr lang="es-ES" dirty="0" smtClean="0"/>
              <a:t>Garantía </a:t>
            </a:r>
            <a:r>
              <a:rPr lang="es-ES" dirty="0"/>
              <a:t>de </a:t>
            </a:r>
            <a:r>
              <a:rPr lang="es-ES" dirty="0" smtClean="0"/>
              <a:t>sus </a:t>
            </a:r>
            <a:r>
              <a:rPr lang="es-ES" dirty="0"/>
              <a:t>derechos y privilegios bajo nuestro sistema legal.</a:t>
            </a:r>
          </a:p>
          <a:p>
            <a:r>
              <a:rPr lang="es-ES" dirty="0" smtClean="0"/>
              <a:t>No </a:t>
            </a:r>
            <a:r>
              <a:rPr lang="es-ES" dirty="0"/>
              <a:t>sufrir interferencia, coacción, discrimen o represalia para o al ejercer sus </a:t>
            </a:r>
            <a:r>
              <a:rPr lang="es-ES" dirty="0" smtClean="0"/>
              <a:t>derechos.</a:t>
            </a:r>
            <a:endParaRPr lang="es-ES" dirty="0"/>
          </a:p>
          <a:p>
            <a:r>
              <a:rPr lang="es-ES" dirty="0" smtClean="0"/>
              <a:t>Recibir </a:t>
            </a:r>
            <a:r>
              <a:rPr lang="es-ES" dirty="0"/>
              <a:t>atención médica para la protección de su salud y su bienestar general.</a:t>
            </a:r>
          </a:p>
          <a:p>
            <a:r>
              <a:rPr lang="es-ES" dirty="0" smtClean="0"/>
              <a:t>Obtener </a:t>
            </a:r>
            <a:r>
              <a:rPr lang="es-ES" dirty="0"/>
              <a:t>empleo libre de discrimen por razón de edad. </a:t>
            </a:r>
          </a:p>
          <a:p>
            <a:r>
              <a:rPr lang="es-ES" dirty="0" smtClean="0"/>
              <a:t>Ser </a:t>
            </a:r>
            <a:r>
              <a:rPr lang="es-ES" dirty="0"/>
              <a:t>escuchado, atendido y consultado en todos los asuntos que le afectan.</a:t>
            </a:r>
          </a:p>
          <a:p>
            <a:r>
              <a:rPr lang="es-ES" dirty="0" smtClean="0"/>
              <a:t>Escoger </a:t>
            </a:r>
            <a:r>
              <a:rPr lang="es-ES" dirty="0"/>
              <a:t>con qué pariente o parientes desea convivir o el lugar donde desea hacerlo.</a:t>
            </a:r>
          </a:p>
          <a:p>
            <a:r>
              <a:rPr lang="es-ES" dirty="0" smtClean="0"/>
              <a:t>Disfrutar </a:t>
            </a:r>
            <a:r>
              <a:rPr lang="es-ES" dirty="0"/>
              <a:t>y tener acceso a programas de servicios recreativos, deportivos y culturales en la comunidad.</a:t>
            </a:r>
          </a:p>
          <a:p>
            <a:r>
              <a:rPr lang="es-ES" dirty="0"/>
              <a:t>No ser objeto de restricción involuntaria en un hospital, hogar sustituto o residencial a menos que exista una orden médica o legal que así lo disponga.</a:t>
            </a:r>
          </a:p>
          <a:p>
            <a:r>
              <a:rPr lang="es-ES" dirty="0"/>
              <a:t>Recibir protección y seguridad física y social contra abusos físicos, emocionales o presiones psicológicas.</a:t>
            </a:r>
          </a:p>
          <a:p>
            <a:r>
              <a:rPr lang="es-ES" dirty="0" smtClean="0"/>
              <a:t>Disfrutar </a:t>
            </a:r>
            <a:r>
              <a:rPr lang="es-ES" dirty="0"/>
              <a:t>de un ambiente de tranquilidad y solaz.</a:t>
            </a:r>
          </a:p>
          <a:p>
            <a:r>
              <a:rPr lang="es-ES" dirty="0" smtClean="0"/>
              <a:t>Acudir </a:t>
            </a:r>
            <a:r>
              <a:rPr lang="es-ES" dirty="0"/>
              <a:t>a las autoridades para reportar violaciones a sus derechos.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382" y="6169720"/>
            <a:ext cx="1702378" cy="501516"/>
          </a:xfrm>
          <a:prstGeom prst="rect">
            <a:avLst/>
          </a:prstGeom>
        </p:spPr>
      </p:pic>
    </p:spTree>
    <p:extLst>
      <p:ext uri="{BB962C8B-B14F-4D97-AF65-F5344CB8AC3E}">
        <p14:creationId xmlns:p14="http://schemas.microsoft.com/office/powerpoint/2010/main" val="2528144307"/>
      </p:ext>
    </p:extLst>
  </p:cSld>
  <p:clrMapOvr>
    <a:masterClrMapping/>
  </p:clrMapOvr>
  <p:transition spd="slow" advClick="0">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73527"/>
            <a:ext cx="8945678" cy="982662"/>
          </a:xfrm>
        </p:spPr>
        <p:txBody>
          <a:bodyPr>
            <a:normAutofit/>
          </a:bodyPr>
          <a:lstStyle/>
          <a:p>
            <a:r>
              <a:rPr lang="es-PR" sz="4800" dirty="0" smtClean="0">
                <a:solidFill>
                  <a:srgbClr val="FF0000"/>
                </a:solidFill>
                <a:latin typeface="Agency FB" panose="020B0503020202020204" pitchFamily="34" charset="0"/>
              </a:rPr>
              <a:t>Nuevo artículo </a:t>
            </a:r>
            <a:r>
              <a:rPr lang="es-PR" sz="4800" dirty="0">
                <a:solidFill>
                  <a:srgbClr val="FF0000"/>
                </a:solidFill>
                <a:latin typeface="Agency FB" panose="020B0503020202020204" pitchFamily="34" charset="0"/>
              </a:rPr>
              <a:t>4: </a:t>
            </a:r>
            <a:r>
              <a:rPr lang="es-PR" sz="4800" dirty="0" smtClean="0">
                <a:solidFill>
                  <a:srgbClr val="FF0000"/>
                </a:solidFill>
                <a:latin typeface="Agency FB" panose="020B0503020202020204" pitchFamily="34" charset="0"/>
              </a:rPr>
              <a:t>Añade Derechos </a:t>
            </a:r>
            <a:r>
              <a:rPr lang="es-PR" sz="4800" dirty="0">
                <a:solidFill>
                  <a:srgbClr val="FF0000"/>
                </a:solidFill>
                <a:latin typeface="Agency FB" panose="020B0503020202020204" pitchFamily="34" charset="0"/>
              </a:rPr>
              <a:t>Generales</a:t>
            </a:r>
            <a:endParaRPr lang="en-US" sz="4800" dirty="0">
              <a:solidFill>
                <a:srgbClr val="FF0000"/>
              </a:solidFill>
              <a:latin typeface="Agency FB" panose="020B0503020202020204" pitchFamily="34" charset="0"/>
            </a:endParaRPr>
          </a:p>
        </p:txBody>
      </p:sp>
      <p:sp>
        <p:nvSpPr>
          <p:cNvPr id="3" name="Text Placeholder 2"/>
          <p:cNvSpPr>
            <a:spLocks noGrp="1"/>
          </p:cNvSpPr>
          <p:nvPr>
            <p:ph type="body" sz="half" idx="1"/>
          </p:nvPr>
        </p:nvSpPr>
        <p:spPr>
          <a:xfrm>
            <a:off x="119742" y="1423097"/>
            <a:ext cx="9833429" cy="5109612"/>
          </a:xfrm>
        </p:spPr>
        <p:txBody>
          <a:bodyPr>
            <a:noAutofit/>
          </a:bodyPr>
          <a:lstStyle/>
          <a:p>
            <a:pPr lvl="0"/>
            <a:r>
              <a:rPr lang="en-US" sz="2500" dirty="0" err="1" smtClean="0"/>
              <a:t>Rompe</a:t>
            </a:r>
            <a:r>
              <a:rPr lang="en-US" sz="2500" dirty="0" smtClean="0"/>
              <a:t> con </a:t>
            </a:r>
            <a:r>
              <a:rPr lang="en-US" sz="2500" dirty="0" err="1" smtClean="0"/>
              <a:t>este</a:t>
            </a:r>
            <a:r>
              <a:rPr lang="en-US" sz="2500" dirty="0" smtClean="0"/>
              <a:t> </a:t>
            </a:r>
            <a:r>
              <a:rPr lang="en-US" sz="2500" dirty="0" err="1" smtClean="0"/>
              <a:t>enfoque</a:t>
            </a:r>
            <a:r>
              <a:rPr lang="en-US" sz="2500" dirty="0" smtClean="0"/>
              <a:t> </a:t>
            </a:r>
            <a:r>
              <a:rPr lang="en-US" sz="2500" dirty="0" err="1" smtClean="0"/>
              <a:t>limitado</a:t>
            </a:r>
            <a:r>
              <a:rPr lang="en-US" sz="2500" dirty="0" smtClean="0"/>
              <a:t> de </a:t>
            </a:r>
            <a:r>
              <a:rPr lang="en-US" sz="2500" dirty="0" err="1" smtClean="0"/>
              <a:t>protección</a:t>
            </a:r>
            <a:r>
              <a:rPr lang="en-US" sz="2500" dirty="0" smtClean="0"/>
              <a:t>, </a:t>
            </a:r>
            <a:r>
              <a:rPr lang="en-US" sz="2500" dirty="0" err="1" smtClean="0"/>
              <a:t>expandiéndolo</a:t>
            </a:r>
            <a:r>
              <a:rPr lang="en-US" sz="2500" dirty="0" smtClean="0"/>
              <a:t> para </a:t>
            </a:r>
            <a:r>
              <a:rPr lang="en-US" sz="2500" dirty="0" err="1" smtClean="0"/>
              <a:t>incluir</a:t>
            </a:r>
            <a:r>
              <a:rPr lang="en-US" sz="2500" dirty="0" smtClean="0"/>
              <a:t> los </a:t>
            </a:r>
            <a:r>
              <a:rPr lang="en-US" sz="2500" dirty="0" err="1" smtClean="0"/>
              <a:t>siguientes</a:t>
            </a:r>
            <a:r>
              <a:rPr lang="en-US" sz="2500" dirty="0" smtClean="0"/>
              <a:t> </a:t>
            </a:r>
            <a:r>
              <a:rPr lang="en-US" sz="2500" dirty="0" err="1" smtClean="0"/>
              <a:t>temas</a:t>
            </a:r>
            <a:r>
              <a:rPr lang="en-US" sz="2500" dirty="0" smtClean="0"/>
              <a:t> (10 </a:t>
            </a:r>
            <a:r>
              <a:rPr lang="en-US" sz="2500" dirty="0" err="1" smtClean="0"/>
              <a:t>incisos</a:t>
            </a:r>
            <a:r>
              <a:rPr lang="en-US" sz="2500" dirty="0" smtClean="0"/>
              <a:t> </a:t>
            </a:r>
            <a:r>
              <a:rPr lang="en-US" sz="2500" dirty="0" err="1" smtClean="0"/>
              <a:t>nuevos</a:t>
            </a:r>
            <a:r>
              <a:rPr lang="en-US" sz="2500" dirty="0" smtClean="0"/>
              <a:t>):</a:t>
            </a:r>
            <a:endParaRPr lang="en-US" sz="2500" dirty="0"/>
          </a:p>
          <a:p>
            <a:pPr marL="0" indent="0">
              <a:buNone/>
            </a:pPr>
            <a:endParaRPr lang="en-US"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graphicFrame>
        <p:nvGraphicFramePr>
          <p:cNvPr id="5" name="Diagram 4">
            <a:extLst>
              <a:ext uri="{FF2B5EF4-FFF2-40B4-BE49-F238E27FC236}">
                <a16:creationId xmlns:a16="http://schemas.microsoft.com/office/drawing/2014/main" id="{BC15F618-40F3-9B42-8F04-D96F320E40F5}"/>
              </a:ext>
            </a:extLst>
          </p:cNvPr>
          <p:cNvGraphicFramePr/>
          <p:nvPr>
            <p:extLst>
              <p:ext uri="{D42A27DB-BD31-4B8C-83A1-F6EECF244321}">
                <p14:modId xmlns:p14="http://schemas.microsoft.com/office/powerpoint/2010/main" val="2117484451"/>
              </p:ext>
            </p:extLst>
          </p:nvPr>
        </p:nvGraphicFramePr>
        <p:xfrm>
          <a:off x="571546" y="2794958"/>
          <a:ext cx="9588454" cy="33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147447"/>
      </p:ext>
    </p:extLst>
  </p:cSld>
  <p:clrMapOvr>
    <a:masterClrMapping/>
  </p:clrMapOvr>
  <p:transition spd="slow" advClick="0">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2739-70E4-CB44-86AC-EAB59B57BD11}"/>
              </a:ext>
            </a:extLst>
          </p:cNvPr>
          <p:cNvSpPr>
            <a:spLocks noGrp="1"/>
          </p:cNvSpPr>
          <p:nvPr>
            <p:ph type="title"/>
          </p:nvPr>
        </p:nvSpPr>
        <p:spPr/>
        <p:txBody>
          <a:bodyPr>
            <a:noAutofit/>
          </a:bodyPr>
          <a:lstStyle/>
          <a:p>
            <a:r>
              <a:rPr lang="es-PR" sz="4000" dirty="0" smtClean="0">
                <a:latin typeface="Agency FB" panose="020B0503020202020204" pitchFamily="34" charset="0"/>
              </a:rPr>
              <a:t>Artículos 5 al 7</a:t>
            </a:r>
            <a:r>
              <a:rPr lang="es-PR" sz="4000" dirty="0">
                <a:latin typeface="Agency FB" panose="020B0503020202020204" pitchFamily="34" charset="0"/>
              </a:rPr>
              <a:t>: Objetivos del Gobierno, sus agencias e instrumentalidades.</a:t>
            </a:r>
            <a:endParaRPr lang="es-ES_tradnl" sz="4000" dirty="0"/>
          </a:p>
        </p:txBody>
      </p:sp>
      <p:sp>
        <p:nvSpPr>
          <p:cNvPr id="7" name="Content Placeholder 6">
            <a:extLst>
              <a:ext uri="{FF2B5EF4-FFF2-40B4-BE49-F238E27FC236}">
                <a16:creationId xmlns:a16="http://schemas.microsoft.com/office/drawing/2014/main" id="{7FA545AF-2486-4247-840B-7EEA22AF55E9}"/>
              </a:ext>
            </a:extLst>
          </p:cNvPr>
          <p:cNvSpPr>
            <a:spLocks noGrp="1"/>
          </p:cNvSpPr>
          <p:nvPr>
            <p:ph idx="1"/>
          </p:nvPr>
        </p:nvSpPr>
        <p:spPr>
          <a:xfrm>
            <a:off x="571546" y="2062020"/>
            <a:ext cx="4241030" cy="4073956"/>
          </a:xfrm>
        </p:spPr>
        <p:txBody>
          <a:bodyPr>
            <a:normAutofit fontScale="92500"/>
          </a:bodyPr>
          <a:lstStyle/>
          <a:p>
            <a:r>
              <a:rPr lang="es-PR" sz="2600" dirty="0"/>
              <a:t>La nueva Carta de </a:t>
            </a:r>
            <a:r>
              <a:rPr lang="es-PR" sz="2600" dirty="0" smtClean="0"/>
              <a:t>Derechos sienta </a:t>
            </a:r>
            <a:r>
              <a:rPr lang="es-PR" sz="2600" dirty="0"/>
              <a:t>las pautas para el funcionamiento de las agencias, enfocadas en </a:t>
            </a:r>
            <a:r>
              <a:rPr lang="es-PR" sz="2600" dirty="0">
                <a:solidFill>
                  <a:schemeClr val="tx1"/>
                </a:solidFill>
              </a:rPr>
              <a:t>aspectos de </a:t>
            </a:r>
            <a:r>
              <a:rPr lang="es-PR" sz="2600" b="1" dirty="0">
                <a:solidFill>
                  <a:srgbClr val="C00000"/>
                </a:solidFill>
              </a:rPr>
              <a:t>bienestar y envejecimiento activo</a:t>
            </a:r>
            <a:r>
              <a:rPr lang="es-PR" sz="2600" dirty="0"/>
              <a:t>. </a:t>
            </a:r>
          </a:p>
          <a:p>
            <a:r>
              <a:rPr lang="es-PR" sz="2600" dirty="0"/>
              <a:t>Propicia y ordena la colaboración interagencial de manera coordinada e integrada.</a:t>
            </a:r>
            <a:endParaRPr lang="en-US" sz="2600" dirty="0"/>
          </a:p>
          <a:p>
            <a:endParaRPr lang="es-ES_tradnl" dirty="0"/>
          </a:p>
        </p:txBody>
      </p:sp>
      <p:graphicFrame>
        <p:nvGraphicFramePr>
          <p:cNvPr id="8" name="Diagram 7">
            <a:extLst>
              <a:ext uri="{FF2B5EF4-FFF2-40B4-BE49-F238E27FC236}">
                <a16:creationId xmlns:a16="http://schemas.microsoft.com/office/drawing/2014/main" id="{3D55AB5D-01C0-3641-B025-BE4BF87A952F}"/>
              </a:ext>
            </a:extLst>
          </p:cNvPr>
          <p:cNvGraphicFramePr/>
          <p:nvPr>
            <p:extLst>
              <p:ext uri="{D42A27DB-BD31-4B8C-83A1-F6EECF244321}">
                <p14:modId xmlns:p14="http://schemas.microsoft.com/office/powerpoint/2010/main" val="2325519789"/>
              </p:ext>
            </p:extLst>
          </p:nvPr>
        </p:nvGraphicFramePr>
        <p:xfrm>
          <a:off x="4918364" y="1270000"/>
          <a:ext cx="5153892" cy="508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46" y="6098101"/>
            <a:ext cx="1702378" cy="501516"/>
          </a:xfrm>
          <a:prstGeom prst="rect">
            <a:avLst/>
          </a:prstGeom>
        </p:spPr>
      </p:pic>
    </p:spTree>
    <p:extLst>
      <p:ext uri="{BB962C8B-B14F-4D97-AF65-F5344CB8AC3E}">
        <p14:creationId xmlns:p14="http://schemas.microsoft.com/office/powerpoint/2010/main" val="299878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99" y="351373"/>
            <a:ext cx="12055433" cy="1339973"/>
          </a:xfrm>
        </p:spPr>
        <p:txBody>
          <a:bodyPr>
            <a:normAutofit/>
          </a:bodyPr>
          <a:lstStyle/>
          <a:p>
            <a:pPr algn="ctr"/>
            <a:r>
              <a:rPr lang="es-PR" dirty="0">
                <a:latin typeface="Agency FB" panose="020B0503020202020204" pitchFamily="34" charset="0"/>
              </a:rPr>
              <a:t>Artículo 8: </a:t>
            </a:r>
            <a:r>
              <a:rPr lang="es-ES" dirty="0">
                <a:latin typeface="Agency FB" panose="020B0503020202020204" pitchFamily="34" charset="0"/>
              </a:rPr>
              <a:t>Responsabilidades y Coordinación </a:t>
            </a:r>
            <a:br>
              <a:rPr lang="es-ES" dirty="0">
                <a:latin typeface="Agency FB" panose="020B0503020202020204" pitchFamily="34" charset="0"/>
              </a:rPr>
            </a:br>
            <a:r>
              <a:rPr lang="es-ES" dirty="0">
                <a:latin typeface="Agency FB" panose="020B0503020202020204" pitchFamily="34" charset="0"/>
              </a:rPr>
              <a:t>con otros componentes del Gobierno</a:t>
            </a:r>
            <a:endParaRPr lang="en-US" dirty="0">
              <a:latin typeface="Agency FB" panose="020B0503020202020204" pitchFamily="34" charset="0"/>
            </a:endParaRPr>
          </a:p>
        </p:txBody>
      </p:sp>
      <p:sp>
        <p:nvSpPr>
          <p:cNvPr id="3" name="Text Placeholder 2"/>
          <p:cNvSpPr>
            <a:spLocks noGrp="1"/>
          </p:cNvSpPr>
          <p:nvPr>
            <p:ph type="body" sz="half" idx="1"/>
          </p:nvPr>
        </p:nvSpPr>
        <p:spPr>
          <a:xfrm>
            <a:off x="571546" y="1760422"/>
            <a:ext cx="8953527" cy="4839195"/>
          </a:xfrm>
        </p:spPr>
        <p:txBody>
          <a:bodyPr>
            <a:normAutofit/>
          </a:bodyPr>
          <a:lstStyle/>
          <a:p>
            <a:pPr marL="0" indent="0">
              <a:buNone/>
            </a:pPr>
            <a:r>
              <a:rPr lang="es-ES" sz="2800" dirty="0"/>
              <a:t>“</a:t>
            </a:r>
            <a:r>
              <a:rPr lang="es-ES" sz="2400" dirty="0"/>
              <a:t>El Departamento de la Familia </a:t>
            </a:r>
            <a:r>
              <a:rPr lang="es-ES" sz="2400" b="1" u="sng" dirty="0"/>
              <a:t>será el ente central</a:t>
            </a:r>
            <a:r>
              <a:rPr lang="es-ES" sz="2400" b="1" dirty="0"/>
              <a:t> </a:t>
            </a:r>
            <a:r>
              <a:rPr lang="es-ES" sz="2400" dirty="0"/>
              <a:t>en el aseguramiento del cumplimiento de la legislación, con el apoyo y cooperación de las agencias e </a:t>
            </a:r>
            <a:r>
              <a:rPr lang="es-ES" sz="2400" dirty="0" err="1"/>
              <a:t>instrumentalidades</a:t>
            </a:r>
            <a:r>
              <a:rPr lang="es-ES" sz="2400" dirty="0"/>
              <a:t> del Gobierno</a:t>
            </a:r>
            <a:r>
              <a:rPr lang="es-ES" sz="2400" dirty="0" smtClean="0"/>
              <a:t>.” </a:t>
            </a:r>
            <a:endParaRPr lang="es-ES" sz="2400" dirty="0"/>
          </a:p>
          <a:p>
            <a:pPr marL="0" indent="0">
              <a:buNone/>
            </a:pPr>
            <a:r>
              <a:rPr lang="es-ES" sz="2400" dirty="0"/>
              <a:t>Serán colaboradores de la nueva legislación:</a:t>
            </a:r>
          </a:p>
          <a:p>
            <a:pPr lvl="0"/>
            <a:r>
              <a:rPr lang="es-PR" sz="2400" dirty="0"/>
              <a:t>Municipios </a:t>
            </a:r>
          </a:p>
          <a:p>
            <a:pPr lvl="0"/>
            <a:r>
              <a:rPr lang="es-PR" sz="2400" dirty="0"/>
              <a:t>Los organismos de la sociedad civil</a:t>
            </a:r>
          </a:p>
          <a:p>
            <a:pPr lvl="0"/>
            <a:r>
              <a:rPr lang="es-PR" sz="2400" dirty="0"/>
              <a:t>Las agencias e </a:t>
            </a:r>
            <a:r>
              <a:rPr lang="es-PR" sz="2400" dirty="0" err="1"/>
              <a:t>instrumentalidades</a:t>
            </a:r>
            <a:r>
              <a:rPr lang="es-PR" sz="2400" dirty="0"/>
              <a:t> públicas </a:t>
            </a:r>
          </a:p>
          <a:p>
            <a:pPr lvl="0"/>
            <a:r>
              <a:rPr lang="es-PR" sz="2400" dirty="0"/>
              <a:t>La Rama Judicial en el encausamiento de violaciones</a:t>
            </a: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19" y="6167177"/>
            <a:ext cx="1702378" cy="501516"/>
          </a:xfrm>
          <a:prstGeom prst="rect">
            <a:avLst/>
          </a:prstGeom>
        </p:spPr>
      </p:pic>
    </p:spTree>
    <p:extLst>
      <p:ext uri="{BB962C8B-B14F-4D97-AF65-F5344CB8AC3E}">
        <p14:creationId xmlns:p14="http://schemas.microsoft.com/office/powerpoint/2010/main" val="3127199186"/>
      </p:ext>
    </p:extLst>
  </p:cSld>
  <p:clrMapOvr>
    <a:masterClrMapping/>
  </p:clrMapOvr>
  <p:transition spd="slow" advClick="0">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B39A45-53BA-CE45-BE05-9FACFD58DF9A}"/>
              </a:ext>
            </a:extLst>
          </p:cNvPr>
          <p:cNvSpPr>
            <a:spLocks noGrp="1"/>
          </p:cNvSpPr>
          <p:nvPr>
            <p:ph type="title"/>
          </p:nvPr>
        </p:nvSpPr>
        <p:spPr>
          <a:xfrm>
            <a:off x="456616" y="124936"/>
            <a:ext cx="8596668" cy="1320800"/>
          </a:xfrm>
        </p:spPr>
        <p:txBody>
          <a:bodyPr>
            <a:noAutofit/>
          </a:bodyPr>
          <a:lstStyle/>
          <a:p>
            <a:pPr algn="ctr"/>
            <a:r>
              <a:rPr lang="es-ES_tradnl" sz="4800" dirty="0">
                <a:solidFill>
                  <a:srgbClr val="FF0000"/>
                </a:solidFill>
                <a:latin typeface="Agency FB" panose="020B0503020202020204" pitchFamily="34" charset="0"/>
              </a:rPr>
              <a:t>“</a:t>
            </a:r>
            <a:r>
              <a:rPr lang="es-ES_tradnl" sz="4800" dirty="0" err="1">
                <a:solidFill>
                  <a:srgbClr val="FF0000"/>
                </a:solidFill>
                <a:latin typeface="Agency FB" panose="020B0503020202020204" pitchFamily="34" charset="0"/>
              </a:rPr>
              <a:t>Next</a:t>
            </a:r>
            <a:r>
              <a:rPr lang="es-ES_tradnl" sz="4800" dirty="0">
                <a:solidFill>
                  <a:srgbClr val="FF0000"/>
                </a:solidFill>
                <a:latin typeface="Agency FB" panose="020B0503020202020204" pitchFamily="34" charset="0"/>
              </a:rPr>
              <a:t> </a:t>
            </a:r>
            <a:r>
              <a:rPr lang="es-ES_tradnl" sz="4800" dirty="0" err="1">
                <a:solidFill>
                  <a:srgbClr val="FF0000"/>
                </a:solidFill>
                <a:latin typeface="Agency FB" panose="020B0503020202020204" pitchFamily="34" charset="0"/>
              </a:rPr>
              <a:t>steps</a:t>
            </a:r>
            <a:r>
              <a:rPr lang="es-ES_tradnl" sz="4800" dirty="0">
                <a:solidFill>
                  <a:srgbClr val="FF0000"/>
                </a:solidFill>
                <a:latin typeface="Agency FB" panose="020B0503020202020204" pitchFamily="34" charset="0"/>
              </a:rPr>
              <a:t>” </a:t>
            </a:r>
            <a:r>
              <a:rPr lang="es-ES_tradnl" sz="4800" dirty="0" err="1">
                <a:solidFill>
                  <a:srgbClr val="FF0000"/>
                </a:solidFill>
                <a:latin typeface="Agency FB" panose="020B0503020202020204" pitchFamily="34" charset="0"/>
              </a:rPr>
              <a:t>for</a:t>
            </a:r>
            <a:r>
              <a:rPr lang="es-ES_tradnl" sz="4800" dirty="0">
                <a:solidFill>
                  <a:srgbClr val="FF0000"/>
                </a:solidFill>
                <a:latin typeface="Agency FB" panose="020B0503020202020204" pitchFamily="34" charset="0"/>
              </a:rPr>
              <a:t> AARP.</a:t>
            </a:r>
            <a:br>
              <a:rPr lang="es-ES_tradnl" sz="4800" dirty="0">
                <a:solidFill>
                  <a:srgbClr val="FF0000"/>
                </a:solidFill>
                <a:latin typeface="Agency FB" panose="020B0503020202020204" pitchFamily="34" charset="0"/>
              </a:rPr>
            </a:br>
            <a:endParaRPr lang="es-ES_tradnl" sz="4800" dirty="0">
              <a:solidFill>
                <a:srgbClr val="FF0000"/>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986F49D2-85A8-6C43-9463-DE9C537CB5F6}"/>
              </a:ext>
            </a:extLst>
          </p:cNvPr>
          <p:cNvSpPr>
            <a:spLocks noGrp="1"/>
          </p:cNvSpPr>
          <p:nvPr>
            <p:ph idx="1"/>
          </p:nvPr>
        </p:nvSpPr>
        <p:spPr>
          <a:xfrm>
            <a:off x="174172" y="1045029"/>
            <a:ext cx="9719764" cy="5584371"/>
          </a:xfrm>
        </p:spPr>
        <p:txBody>
          <a:bodyPr>
            <a:normAutofit/>
          </a:bodyPr>
          <a:lstStyle/>
          <a:p>
            <a:r>
              <a:rPr lang="en-US" sz="2800" b="1" dirty="0" smtClean="0"/>
              <a:t>Sharing information and generating dialogue.</a:t>
            </a:r>
          </a:p>
          <a:p>
            <a:pPr lvl="1"/>
            <a:r>
              <a:rPr lang="en-US" sz="2200" dirty="0"/>
              <a:t>Elected officials</a:t>
            </a:r>
          </a:p>
          <a:p>
            <a:pPr lvl="1"/>
            <a:r>
              <a:rPr lang="es-PR" sz="2200" dirty="0" err="1"/>
              <a:t>Partner</a:t>
            </a:r>
            <a:r>
              <a:rPr lang="es-PR" sz="2200" dirty="0"/>
              <a:t> </a:t>
            </a:r>
            <a:r>
              <a:rPr lang="es-PR" sz="2200" dirty="0" err="1"/>
              <a:t>organizations</a:t>
            </a:r>
            <a:endParaRPr lang="en-US" sz="2200" dirty="0"/>
          </a:p>
          <a:p>
            <a:pPr lvl="1"/>
            <a:r>
              <a:rPr lang="es-PR" sz="2200" dirty="0" err="1"/>
              <a:t>Older</a:t>
            </a:r>
            <a:r>
              <a:rPr lang="es-PR" sz="2200" dirty="0"/>
              <a:t> </a:t>
            </a:r>
            <a:r>
              <a:rPr lang="es-PR" sz="2200" dirty="0" err="1"/>
              <a:t>adults</a:t>
            </a:r>
            <a:r>
              <a:rPr lang="es-PR" sz="2200" dirty="0"/>
              <a:t> and </a:t>
            </a:r>
            <a:r>
              <a:rPr lang="es-PR" sz="2200" dirty="0" err="1"/>
              <a:t>their</a:t>
            </a:r>
            <a:r>
              <a:rPr lang="es-PR" sz="2200" dirty="0"/>
              <a:t> </a:t>
            </a:r>
            <a:r>
              <a:rPr lang="es-PR" sz="2200" dirty="0" err="1" smtClean="0"/>
              <a:t>families</a:t>
            </a:r>
            <a:endParaRPr lang="en-US" sz="2800" b="1" dirty="0" smtClean="0"/>
          </a:p>
          <a:p>
            <a:r>
              <a:rPr lang="en-US" sz="2800" b="1" dirty="0" smtClean="0"/>
              <a:t>Into action: Implementing an advocacy agenda</a:t>
            </a:r>
          </a:p>
          <a:p>
            <a:pPr lvl="1"/>
            <a:r>
              <a:rPr lang="en-US" sz="1800" dirty="0" smtClean="0"/>
              <a:t>Committee to Implement Law 121</a:t>
            </a:r>
          </a:p>
          <a:p>
            <a:pPr lvl="1"/>
            <a:r>
              <a:rPr lang="en-US" sz="2000" dirty="0" smtClean="0"/>
              <a:t>Following-up on commitments by the Administration</a:t>
            </a:r>
          </a:p>
          <a:p>
            <a:pPr lvl="2"/>
            <a:r>
              <a:rPr lang="en-US" sz="1800" dirty="0"/>
              <a:t>Special appointee at the Executive level and Governor’s Advisory Committee</a:t>
            </a:r>
          </a:p>
          <a:p>
            <a:pPr lvl="2"/>
            <a:r>
              <a:rPr lang="en-US" sz="1800" dirty="0"/>
              <a:t>Resources for </a:t>
            </a:r>
            <a:r>
              <a:rPr lang="en-US" sz="1800" dirty="0" err="1"/>
              <a:t>Departamento</a:t>
            </a:r>
            <a:r>
              <a:rPr lang="en-US" sz="1800" dirty="0"/>
              <a:t> de la </a:t>
            </a:r>
            <a:r>
              <a:rPr lang="en-US" sz="1800" dirty="0" err="1"/>
              <a:t>Familia</a:t>
            </a:r>
            <a:r>
              <a:rPr lang="en-US" sz="1800" dirty="0"/>
              <a:t> and commitment from </a:t>
            </a:r>
            <a:r>
              <a:rPr lang="en-US" sz="1800" dirty="0" smtClean="0"/>
              <a:t>agencies</a:t>
            </a:r>
            <a:endParaRPr lang="en-US" sz="2000" dirty="0" smtClean="0"/>
          </a:p>
          <a:p>
            <a:pPr lvl="1"/>
            <a:r>
              <a:rPr lang="en-US" sz="2000" dirty="0" err="1" smtClean="0"/>
              <a:t>Grasstops</a:t>
            </a:r>
            <a:r>
              <a:rPr lang="en-US" sz="2000" dirty="0" smtClean="0"/>
              <a:t> and Grassroots engagement</a:t>
            </a:r>
          </a:p>
          <a:p>
            <a:pPr lvl="2"/>
            <a:r>
              <a:rPr lang="en-US" sz="1800" dirty="0" err="1" smtClean="0"/>
              <a:t>Eblasts</a:t>
            </a:r>
            <a:r>
              <a:rPr lang="en-US" sz="1800" dirty="0" smtClean="0"/>
              <a:t>/call to action</a:t>
            </a:r>
          </a:p>
          <a:p>
            <a:pPr lvl="2"/>
            <a:r>
              <a:rPr lang="en-US" sz="1800" dirty="0" smtClean="0"/>
              <a:t>Social media engagement and phone communications</a:t>
            </a:r>
          </a:p>
          <a:p>
            <a:pPr lvl="2"/>
            <a:endParaRPr lang="en-US" sz="1800" dirty="0"/>
          </a:p>
          <a:p>
            <a:pPr marL="914400" lvl="2" indent="0">
              <a:buNone/>
            </a:pPr>
            <a:endParaRPr lang="en-US" sz="1800" dirty="0" smtClean="0"/>
          </a:p>
          <a:p>
            <a:pPr lvl="1"/>
            <a:endParaRPr lang="en-US" sz="2000" dirty="0" smtClean="0"/>
          </a:p>
          <a:p>
            <a:pPr lvl="1"/>
            <a:endParaRPr lang="en-US" sz="2600" b="1" dirty="0" smtClean="0"/>
          </a:p>
          <a:p>
            <a:endParaRPr lang="en-US" sz="2200" b="1" dirty="0"/>
          </a:p>
          <a:p>
            <a:pPr marL="457200" lvl="1" indent="0">
              <a:buNone/>
            </a:pPr>
            <a:endParaRPr lang="es-PR"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706" y="6197019"/>
            <a:ext cx="1702378" cy="501516"/>
          </a:xfrm>
          <a:prstGeom prst="rect">
            <a:avLst/>
          </a:prstGeom>
        </p:spPr>
      </p:pic>
    </p:spTree>
    <p:extLst>
      <p:ext uri="{BB962C8B-B14F-4D97-AF65-F5344CB8AC3E}">
        <p14:creationId xmlns:p14="http://schemas.microsoft.com/office/powerpoint/2010/main" val="3447719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Pj04157870000[1]">
            <a:extLst>
              <a:ext uri="{FF2B5EF4-FFF2-40B4-BE49-F238E27FC236}">
                <a16:creationId xmlns:a16="http://schemas.microsoft.com/office/drawing/2014/main" id="{C2A38998-B70F-6942-B6B8-6DAB491A6D2B}"/>
              </a:ext>
            </a:extLst>
          </p:cNvPr>
          <p:cNvPicPr>
            <a:picLocks noChangeAspect="1" noChangeArrowheads="1"/>
          </p:cNvPicPr>
          <p:nvPr/>
        </p:nvPicPr>
        <p:blipFill>
          <a:blip r:embed="rId2">
            <a:alphaModFix amt="58000"/>
          </a:blip>
          <a:srcRect t="11765"/>
          <a:stretch>
            <a:fillRect/>
          </a:stretch>
        </p:blipFill>
        <p:spPr bwMode="auto">
          <a:xfrm>
            <a:off x="-1973981" y="0"/>
            <a:ext cx="14566153" cy="7229474"/>
          </a:xfrm>
          <a:prstGeom prst="rect">
            <a:avLst/>
          </a:prstGeom>
          <a:noFill/>
          <a:effectLst/>
        </p:spPr>
      </p:pic>
      <p:sp>
        <p:nvSpPr>
          <p:cNvPr id="6" name="Title 5">
            <a:extLst>
              <a:ext uri="{FF2B5EF4-FFF2-40B4-BE49-F238E27FC236}">
                <a16:creationId xmlns:a16="http://schemas.microsoft.com/office/drawing/2014/main" id="{A1557B44-7F56-6840-8A6D-D9D04541B0F7}"/>
              </a:ext>
            </a:extLst>
          </p:cNvPr>
          <p:cNvSpPr>
            <a:spLocks noGrp="1"/>
          </p:cNvSpPr>
          <p:nvPr>
            <p:ph type="ctrTitle"/>
          </p:nvPr>
        </p:nvSpPr>
        <p:spPr>
          <a:xfrm>
            <a:off x="675455" y="1277438"/>
            <a:ext cx="9824379" cy="1646302"/>
          </a:xfrm>
        </p:spPr>
        <p:txBody>
          <a:bodyPr/>
          <a:lstStyle/>
          <a:p>
            <a:pPr algn="ctr"/>
            <a: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t>Be a </a:t>
            </a:r>
            <a:r>
              <a:rPr lang="es-ES_tradnl" sz="6000" dirty="0" err="1" smtClean="0">
                <a:solidFill>
                  <a:srgbClr val="FF0000"/>
                </a:solidFill>
                <a:effectLst>
                  <a:outerShdw blurRad="38100" dist="38100" dir="2700000" algn="tl">
                    <a:srgbClr val="000000">
                      <a:alpha val="43137"/>
                    </a:srgbClr>
                  </a:outerShdw>
                </a:effectLst>
                <a:latin typeface="Agency FB" panose="020B0503020202020204" pitchFamily="34" charset="0"/>
              </a:rPr>
              <a:t>part</a:t>
            </a:r>
            <a: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t> of </a:t>
            </a:r>
            <a:r>
              <a:rPr lang="es-ES_tradnl" sz="6000" dirty="0" err="1" smtClean="0">
                <a:solidFill>
                  <a:srgbClr val="FF0000"/>
                </a:solidFill>
                <a:effectLst>
                  <a:outerShdw blurRad="38100" dist="38100" dir="2700000" algn="tl">
                    <a:srgbClr val="000000">
                      <a:alpha val="43137"/>
                    </a:srgbClr>
                  </a:outerShdw>
                </a:effectLst>
                <a:latin typeface="Agency FB" panose="020B0503020202020204" pitchFamily="34" charset="0"/>
              </a:rPr>
              <a:t>the</a:t>
            </a:r>
            <a: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t> social </a:t>
            </a:r>
            <a:b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br>
            <a:r>
              <a:rPr lang="es-ES_tradnl" sz="6000" dirty="0" err="1" smtClean="0">
                <a:solidFill>
                  <a:srgbClr val="FF0000"/>
                </a:solidFill>
                <a:effectLst>
                  <a:outerShdw blurRad="38100" dist="38100" dir="2700000" algn="tl">
                    <a:srgbClr val="000000">
                      <a:alpha val="43137"/>
                    </a:srgbClr>
                  </a:outerShdw>
                </a:effectLst>
                <a:latin typeface="Agency FB" panose="020B0503020202020204" pitchFamily="34" charset="0"/>
              </a:rPr>
              <a:t>transformation</a:t>
            </a:r>
            <a: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t> </a:t>
            </a:r>
            <a:r>
              <a:rPr lang="es-ES_tradnl" sz="6000" dirty="0" err="1" smtClean="0">
                <a:solidFill>
                  <a:srgbClr val="FF0000"/>
                </a:solidFill>
                <a:effectLst>
                  <a:outerShdw blurRad="38100" dist="38100" dir="2700000" algn="tl">
                    <a:srgbClr val="000000">
                      <a:alpha val="43137"/>
                    </a:srgbClr>
                  </a:outerShdw>
                </a:effectLst>
                <a:latin typeface="Agency FB" panose="020B0503020202020204" pitchFamily="34" charset="0"/>
              </a:rPr>
              <a:t>we</a:t>
            </a:r>
            <a: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t> </a:t>
            </a:r>
            <a:r>
              <a:rPr lang="es-ES_tradnl" sz="6000" dirty="0" err="1" smtClean="0">
                <a:solidFill>
                  <a:srgbClr val="FF0000"/>
                </a:solidFill>
                <a:effectLst>
                  <a:outerShdw blurRad="38100" dist="38100" dir="2700000" algn="tl">
                    <a:srgbClr val="000000">
                      <a:alpha val="43137"/>
                    </a:srgbClr>
                  </a:outerShdw>
                </a:effectLst>
                <a:latin typeface="Agency FB" panose="020B0503020202020204" pitchFamily="34" charset="0"/>
              </a:rPr>
              <a:t>deserve</a:t>
            </a:r>
            <a:r>
              <a:rPr lang="es-ES_tradnl" sz="6000" dirty="0" smtClean="0">
                <a:solidFill>
                  <a:srgbClr val="FF0000"/>
                </a:solidFill>
                <a:effectLst>
                  <a:outerShdw blurRad="38100" dist="38100" dir="2700000" algn="tl">
                    <a:srgbClr val="000000">
                      <a:alpha val="43137"/>
                    </a:srgbClr>
                  </a:outerShdw>
                </a:effectLst>
                <a:latin typeface="Agency FB" panose="020B0503020202020204" pitchFamily="34" charset="0"/>
              </a:rPr>
              <a:t>!</a:t>
            </a:r>
            <a:endParaRPr lang="es-ES_tradnl" sz="6000" dirty="0">
              <a:solidFill>
                <a:srgbClr val="FF0000"/>
              </a:solidFill>
              <a:effectLst>
                <a:outerShdw blurRad="38100" dist="38100" dir="2700000" algn="tl">
                  <a:srgbClr val="000000">
                    <a:alpha val="43137"/>
                  </a:srgbClr>
                </a:outerShdw>
              </a:effectLst>
              <a:latin typeface="Agency FB" panose="020B0503020202020204" pitchFamily="34" charset="0"/>
            </a:endParaRPr>
          </a:p>
        </p:txBody>
      </p:sp>
      <p:sp>
        <p:nvSpPr>
          <p:cNvPr id="7" name="Subtitle 6">
            <a:extLst>
              <a:ext uri="{FF2B5EF4-FFF2-40B4-BE49-F238E27FC236}">
                <a16:creationId xmlns:a16="http://schemas.microsoft.com/office/drawing/2014/main" id="{30CB61E7-D41F-004E-A25D-7564EA31731F}"/>
              </a:ext>
            </a:extLst>
          </p:cNvPr>
          <p:cNvSpPr>
            <a:spLocks noGrp="1"/>
          </p:cNvSpPr>
          <p:nvPr>
            <p:ph type="subTitle" idx="1"/>
          </p:nvPr>
        </p:nvSpPr>
        <p:spPr>
          <a:xfrm>
            <a:off x="1856059" y="3652727"/>
            <a:ext cx="7766936" cy="1096899"/>
          </a:xfrm>
        </p:spPr>
        <p:txBody>
          <a:bodyPr>
            <a:noAutofit/>
          </a:bodyPr>
          <a:lstStyle/>
          <a:p>
            <a:pPr algn="ctr"/>
            <a:r>
              <a:rPr lang="es-ES_tradnl" sz="8000" dirty="0" err="1" smtClean="0">
                <a:solidFill>
                  <a:srgbClr val="FF0000"/>
                </a:solidFill>
                <a:effectLst>
                  <a:outerShdw blurRad="38100" dist="38100" dir="2700000" algn="tl">
                    <a:srgbClr val="000000">
                      <a:alpha val="43137"/>
                    </a:srgbClr>
                  </a:outerShdw>
                </a:effectLst>
                <a:latin typeface="Agency FB" panose="020B0503020202020204" pitchFamily="34" charset="0"/>
              </a:rPr>
              <a:t>Thank</a:t>
            </a:r>
            <a:r>
              <a:rPr lang="es-ES_tradnl" sz="8000" dirty="0" smtClean="0">
                <a:solidFill>
                  <a:srgbClr val="FF0000"/>
                </a:solidFill>
                <a:effectLst>
                  <a:outerShdw blurRad="38100" dist="38100" dir="2700000" algn="tl">
                    <a:srgbClr val="000000">
                      <a:alpha val="43137"/>
                    </a:srgbClr>
                  </a:outerShdw>
                </a:effectLst>
                <a:latin typeface="Agency FB" panose="020B0503020202020204" pitchFamily="34" charset="0"/>
              </a:rPr>
              <a:t> </a:t>
            </a:r>
            <a:r>
              <a:rPr lang="es-ES_tradnl" sz="8000" dirty="0" err="1" smtClean="0">
                <a:solidFill>
                  <a:srgbClr val="FF0000"/>
                </a:solidFill>
                <a:effectLst>
                  <a:outerShdw blurRad="38100" dist="38100" dir="2700000" algn="tl">
                    <a:srgbClr val="000000">
                      <a:alpha val="43137"/>
                    </a:srgbClr>
                  </a:outerShdw>
                </a:effectLst>
                <a:latin typeface="Agency FB" panose="020B0503020202020204" pitchFamily="34" charset="0"/>
              </a:rPr>
              <a:t>you</a:t>
            </a:r>
            <a:endParaRPr lang="es-ES_tradnl" sz="8000" dirty="0">
              <a:solidFill>
                <a:srgbClr val="FF0000"/>
              </a:solidFill>
              <a:effectLst>
                <a:outerShdw blurRad="38100" dist="38100" dir="2700000" algn="tl">
                  <a:srgbClr val="000000">
                    <a:alpha val="43137"/>
                  </a:srgbClr>
                </a:outerShdw>
              </a:effectLst>
              <a:latin typeface="Agency FB" panose="020B0503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33" y="5451806"/>
            <a:ext cx="3544088" cy="1044079"/>
          </a:xfrm>
          <a:prstGeom prst="rect">
            <a:avLst/>
          </a:prstGeom>
        </p:spPr>
      </p:pic>
    </p:spTree>
    <p:extLst>
      <p:ext uri="{BB962C8B-B14F-4D97-AF65-F5344CB8AC3E}">
        <p14:creationId xmlns:p14="http://schemas.microsoft.com/office/powerpoint/2010/main" val="160758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7E0C-5AB1-CD46-A683-CFECA61C6097}"/>
              </a:ext>
            </a:extLst>
          </p:cNvPr>
          <p:cNvSpPr>
            <a:spLocks noGrp="1"/>
          </p:cNvSpPr>
          <p:nvPr>
            <p:ph type="title"/>
          </p:nvPr>
        </p:nvSpPr>
        <p:spPr>
          <a:xfrm>
            <a:off x="230002" y="182002"/>
            <a:ext cx="8596668" cy="1320800"/>
          </a:xfrm>
        </p:spPr>
        <p:txBody>
          <a:bodyPr>
            <a:normAutofit/>
          </a:bodyPr>
          <a:lstStyle/>
          <a:p>
            <a:r>
              <a:rPr lang="es-ES_tradnl" sz="4000" dirty="0" smtClean="0">
                <a:solidFill>
                  <a:srgbClr val="FF0000"/>
                </a:solidFill>
                <a:latin typeface="Agency FB" panose="020B0503020202020204" pitchFamily="34" charset="0"/>
              </a:rPr>
              <a:t>OBJECTIVES FOR TODAY: </a:t>
            </a:r>
            <a:r>
              <a:rPr lang="en-US" sz="4000" dirty="0">
                <a:solidFill>
                  <a:srgbClr val="FF0000"/>
                </a:solidFill>
                <a:latin typeface="Agency FB" panose="020B0503020202020204" pitchFamily="34" charset="0"/>
              </a:rPr>
              <a:t/>
            </a:r>
            <a:br>
              <a:rPr lang="en-US" sz="4000" dirty="0">
                <a:solidFill>
                  <a:srgbClr val="FF0000"/>
                </a:solidFill>
                <a:latin typeface="Agency FB" panose="020B0503020202020204" pitchFamily="34" charset="0"/>
              </a:rPr>
            </a:br>
            <a:endParaRPr lang="es-ES_tradnl" sz="4000" dirty="0">
              <a:solidFill>
                <a:srgbClr val="FF0000"/>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63DDF4D0-75BE-C840-BBD9-78B5F2BB3A49}"/>
              </a:ext>
            </a:extLst>
          </p:cNvPr>
          <p:cNvSpPr>
            <a:spLocks noGrp="1"/>
          </p:cNvSpPr>
          <p:nvPr>
            <p:ph idx="1"/>
          </p:nvPr>
        </p:nvSpPr>
        <p:spPr>
          <a:xfrm>
            <a:off x="87629" y="1256814"/>
            <a:ext cx="9793154" cy="5032375"/>
          </a:xfrm>
        </p:spPr>
        <p:txBody>
          <a:bodyPr>
            <a:normAutofit lnSpcReduction="10000"/>
          </a:bodyPr>
          <a:lstStyle/>
          <a:p>
            <a:pPr marL="914400" lvl="1" indent="-457200">
              <a:buFont typeface="+mj-lt"/>
              <a:buAutoNum type="arabicPeriod"/>
            </a:pPr>
            <a:r>
              <a:rPr lang="es-ES_tradnl" sz="3200" dirty="0" err="1" smtClean="0">
                <a:solidFill>
                  <a:schemeClr val="tx1"/>
                </a:solidFill>
              </a:rPr>
              <a:t>Population</a:t>
            </a:r>
            <a:r>
              <a:rPr lang="es-ES_tradnl" sz="3200" dirty="0" smtClean="0">
                <a:solidFill>
                  <a:schemeClr val="tx1"/>
                </a:solidFill>
              </a:rPr>
              <a:t> </a:t>
            </a:r>
            <a:r>
              <a:rPr lang="es-ES_tradnl" sz="3200" dirty="0" err="1" smtClean="0">
                <a:solidFill>
                  <a:schemeClr val="tx1"/>
                </a:solidFill>
              </a:rPr>
              <a:t>shift</a:t>
            </a:r>
            <a:r>
              <a:rPr lang="es-ES_tradnl" sz="3200" dirty="0" smtClean="0">
                <a:solidFill>
                  <a:schemeClr val="tx1"/>
                </a:solidFill>
              </a:rPr>
              <a:t> in P.R.: </a:t>
            </a:r>
            <a:r>
              <a:rPr lang="es-ES_tradnl" sz="3200" dirty="0" err="1" smtClean="0">
                <a:solidFill>
                  <a:schemeClr val="tx1"/>
                </a:solidFill>
              </a:rPr>
              <a:t>Changing</a:t>
            </a:r>
            <a:r>
              <a:rPr lang="es-ES_tradnl" sz="3200" dirty="0" smtClean="0">
                <a:solidFill>
                  <a:schemeClr val="tx1"/>
                </a:solidFill>
              </a:rPr>
              <a:t> </a:t>
            </a:r>
            <a:r>
              <a:rPr lang="es-ES_tradnl" sz="3200" dirty="0" err="1" smtClean="0">
                <a:solidFill>
                  <a:schemeClr val="tx1"/>
                </a:solidFill>
              </a:rPr>
              <a:t>generations</a:t>
            </a:r>
            <a:r>
              <a:rPr lang="es-ES_tradnl" sz="3200" dirty="0" smtClean="0">
                <a:solidFill>
                  <a:schemeClr val="tx1"/>
                </a:solidFill>
              </a:rPr>
              <a:t>, </a:t>
            </a:r>
            <a:r>
              <a:rPr lang="es-ES_tradnl" sz="3200" dirty="0" err="1" smtClean="0">
                <a:solidFill>
                  <a:schemeClr val="tx1"/>
                </a:solidFill>
              </a:rPr>
              <a:t>changing</a:t>
            </a:r>
            <a:r>
              <a:rPr lang="es-ES_tradnl" sz="3200" dirty="0" smtClean="0">
                <a:solidFill>
                  <a:schemeClr val="tx1"/>
                </a:solidFill>
              </a:rPr>
              <a:t> </a:t>
            </a:r>
            <a:r>
              <a:rPr lang="es-ES_tradnl" sz="3200" dirty="0" err="1" smtClean="0">
                <a:solidFill>
                  <a:schemeClr val="tx1"/>
                </a:solidFill>
              </a:rPr>
              <a:t>vision</a:t>
            </a:r>
            <a:r>
              <a:rPr lang="es-ES_tradnl" sz="3200" dirty="0" smtClean="0">
                <a:solidFill>
                  <a:schemeClr val="tx1"/>
                </a:solidFill>
              </a:rPr>
              <a:t>.</a:t>
            </a:r>
          </a:p>
          <a:p>
            <a:pPr marL="914400" lvl="1" indent="-457200">
              <a:buFont typeface="+mj-lt"/>
              <a:buAutoNum type="arabicPeriod"/>
            </a:pPr>
            <a:endParaRPr lang="en-US" sz="3200" dirty="0">
              <a:solidFill>
                <a:schemeClr val="tx1"/>
              </a:solidFill>
            </a:endParaRPr>
          </a:p>
          <a:p>
            <a:pPr marL="914400" lvl="1" indent="-457200">
              <a:buFont typeface="+mj-lt"/>
              <a:buAutoNum type="arabicPeriod"/>
            </a:pPr>
            <a:r>
              <a:rPr lang="en-US" sz="3200" dirty="0" smtClean="0">
                <a:solidFill>
                  <a:schemeClr val="tx1"/>
                </a:solidFill>
              </a:rPr>
              <a:t>“New” trends in aging perspectives: Disrupt aging and the need to transform public policy.</a:t>
            </a:r>
          </a:p>
          <a:p>
            <a:pPr marL="914400" lvl="1" indent="-457200">
              <a:buFont typeface="+mj-lt"/>
              <a:buAutoNum type="arabicPeriod"/>
            </a:pPr>
            <a:endParaRPr lang="en-US" sz="3200" dirty="0" smtClean="0">
              <a:solidFill>
                <a:schemeClr val="tx1"/>
              </a:solidFill>
            </a:endParaRPr>
          </a:p>
          <a:p>
            <a:pPr marL="914400" lvl="1" indent="-457200">
              <a:buFont typeface="+mj-lt"/>
              <a:buAutoNum type="arabicPeriod"/>
            </a:pPr>
            <a:r>
              <a:rPr lang="en-US" sz="3200" dirty="0" smtClean="0">
                <a:solidFill>
                  <a:schemeClr val="tx1"/>
                </a:solidFill>
              </a:rPr>
              <a:t>Brief overview of Law 121-2019</a:t>
            </a:r>
          </a:p>
          <a:p>
            <a:pPr marL="914400" lvl="1" indent="-457200">
              <a:buFont typeface="+mj-lt"/>
              <a:buAutoNum type="arabicPeriod"/>
            </a:pPr>
            <a:endParaRPr lang="en-US" sz="3200" dirty="0" smtClean="0">
              <a:solidFill>
                <a:schemeClr val="tx1"/>
              </a:solidFill>
            </a:endParaRPr>
          </a:p>
          <a:p>
            <a:pPr marL="914400" lvl="1" indent="-457200">
              <a:buFont typeface="+mj-lt"/>
              <a:buAutoNum type="arabicPeriod"/>
            </a:pPr>
            <a:r>
              <a:rPr lang="en-US" sz="3200" dirty="0" smtClean="0">
                <a:solidFill>
                  <a:schemeClr val="tx1"/>
                </a:solidFill>
              </a:rPr>
              <a:t>“Next steps” for AARP.</a:t>
            </a:r>
          </a:p>
          <a:p>
            <a:pPr marL="914400" lvl="1" indent="-457200">
              <a:buFont typeface="+mj-lt"/>
              <a:buAutoNum type="arabicPeriod"/>
            </a:pPr>
            <a:endParaRPr lang="en-US" sz="25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108" y="6038431"/>
            <a:ext cx="1702378" cy="501516"/>
          </a:xfrm>
          <a:prstGeom prst="rect">
            <a:avLst/>
          </a:prstGeom>
        </p:spPr>
      </p:pic>
    </p:spTree>
    <p:extLst>
      <p:ext uri="{BB962C8B-B14F-4D97-AF65-F5344CB8AC3E}">
        <p14:creationId xmlns:p14="http://schemas.microsoft.com/office/powerpoint/2010/main" val="157839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4964" y="1685294"/>
            <a:ext cx="3911831" cy="2791703"/>
          </a:xfrm>
          <a:prstGeom prst="rect">
            <a:avLst/>
          </a:prstGeom>
        </p:spPr>
      </p:pic>
      <p:pic>
        <p:nvPicPr>
          <p:cNvPr id="12" name="Picture 11"/>
          <p:cNvPicPr>
            <a:picLocks noChangeAspect="1"/>
          </p:cNvPicPr>
          <p:nvPr/>
        </p:nvPicPr>
        <p:blipFill>
          <a:blip r:embed="rId3"/>
          <a:stretch>
            <a:fillRect/>
          </a:stretch>
        </p:blipFill>
        <p:spPr>
          <a:xfrm>
            <a:off x="4116795" y="1633474"/>
            <a:ext cx="3980931" cy="2843523"/>
          </a:xfrm>
          <a:prstGeom prst="rect">
            <a:avLst/>
          </a:prstGeom>
        </p:spPr>
      </p:pic>
      <p:pic>
        <p:nvPicPr>
          <p:cNvPr id="13" name="Picture 12"/>
          <p:cNvPicPr>
            <a:picLocks noChangeAspect="1"/>
          </p:cNvPicPr>
          <p:nvPr/>
        </p:nvPicPr>
        <p:blipFill>
          <a:blip r:embed="rId4"/>
          <a:stretch>
            <a:fillRect/>
          </a:stretch>
        </p:blipFill>
        <p:spPr>
          <a:xfrm>
            <a:off x="8253508" y="1812052"/>
            <a:ext cx="3756049" cy="26189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108" y="6038431"/>
            <a:ext cx="1702378" cy="501516"/>
          </a:xfrm>
          <a:prstGeom prst="rect">
            <a:avLst/>
          </a:prstGeom>
        </p:spPr>
      </p:pic>
      <p:sp>
        <p:nvSpPr>
          <p:cNvPr id="2" name="TextBox 1"/>
          <p:cNvSpPr txBox="1"/>
          <p:nvPr/>
        </p:nvSpPr>
        <p:spPr>
          <a:xfrm>
            <a:off x="486803" y="361069"/>
            <a:ext cx="7664278" cy="830997"/>
          </a:xfrm>
          <a:prstGeom prst="rect">
            <a:avLst/>
          </a:prstGeom>
          <a:noFill/>
        </p:spPr>
        <p:txBody>
          <a:bodyPr wrap="none" rtlCol="0">
            <a:spAutoFit/>
          </a:bodyPr>
          <a:lstStyle/>
          <a:p>
            <a:r>
              <a:rPr lang="en-US" sz="4800" b="1" dirty="0" smtClean="0">
                <a:solidFill>
                  <a:srgbClr val="FF0000"/>
                </a:solidFill>
                <a:latin typeface="Agency FB" panose="020B0503020202020204" pitchFamily="34" charset="0"/>
              </a:rPr>
              <a:t>PUERTO RICO: POPULATION TRENDS </a:t>
            </a:r>
            <a:endParaRPr lang="en-US" sz="4800" b="1" dirty="0">
              <a:solidFill>
                <a:srgbClr val="FF0000"/>
              </a:solidFill>
              <a:latin typeface="Agency FB" panose="020B0503020202020204" pitchFamily="34" charset="0"/>
            </a:endParaRPr>
          </a:p>
        </p:txBody>
      </p:sp>
    </p:spTree>
    <p:extLst>
      <p:ext uri="{BB962C8B-B14F-4D97-AF65-F5344CB8AC3E}">
        <p14:creationId xmlns:p14="http://schemas.microsoft.com/office/powerpoint/2010/main" val="302785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34670" y="330179"/>
            <a:ext cx="9245600" cy="525463"/>
          </a:xfrm>
        </p:spPr>
        <p:txBody>
          <a:bodyPr>
            <a:noAutofit/>
          </a:bodyPr>
          <a:lstStyle/>
          <a:p>
            <a:pPr algn="ctr">
              <a:defRPr/>
            </a:pPr>
            <a:r>
              <a:rPr lang="en-US" sz="4800" dirty="0" smtClean="0">
                <a:solidFill>
                  <a:srgbClr val="FF0000"/>
                </a:solidFill>
                <a:effectLst>
                  <a:outerShdw blurRad="38100" dist="38100" dir="2700000" algn="tl">
                    <a:srgbClr val="DDDDDD"/>
                  </a:outerShdw>
                </a:effectLst>
                <a:latin typeface="Agency FB" panose="020B0503020202020204" pitchFamily="34" charset="0"/>
              </a:rPr>
              <a:t>The Old </a:t>
            </a:r>
            <a:r>
              <a:rPr lang="en-US" sz="4800" dirty="0">
                <a:solidFill>
                  <a:srgbClr val="FF0000"/>
                </a:solidFill>
                <a:effectLst>
                  <a:outerShdw blurRad="38100" dist="38100" dir="2700000" algn="tl">
                    <a:srgbClr val="DDDDDD"/>
                  </a:outerShdw>
                </a:effectLst>
                <a:latin typeface="Agency FB" panose="020B0503020202020204" pitchFamily="34" charset="0"/>
              </a:rPr>
              <a:t>V</a:t>
            </a:r>
            <a:r>
              <a:rPr lang="en-US" sz="4800" dirty="0" smtClean="0">
                <a:solidFill>
                  <a:srgbClr val="FF0000"/>
                </a:solidFill>
                <a:effectLst>
                  <a:outerShdw blurRad="38100" dist="38100" dir="2700000" algn="tl">
                    <a:srgbClr val="DDDDDD"/>
                  </a:outerShdw>
                </a:effectLst>
                <a:latin typeface="Agency FB" panose="020B0503020202020204" pitchFamily="34" charset="0"/>
              </a:rPr>
              <a:t>iew</a:t>
            </a:r>
            <a:endParaRPr lang="en-US" sz="4800" dirty="0">
              <a:solidFill>
                <a:srgbClr val="FF0000"/>
              </a:solidFill>
              <a:effectLst>
                <a:outerShdw blurRad="38100" dist="38100" dir="2700000" algn="tl">
                  <a:srgbClr val="DDDDDD"/>
                </a:outerShdw>
              </a:effectLst>
              <a:latin typeface="Agency FB" panose="020B0503020202020204" pitchFamily="34" charset="0"/>
            </a:endParaRPr>
          </a:p>
        </p:txBody>
      </p:sp>
      <p:pic>
        <p:nvPicPr>
          <p:cNvPr id="113667" name="Picture 2"/>
          <p:cNvPicPr>
            <a:picLocks noChangeAspect="1" noChangeArrowheads="1"/>
          </p:cNvPicPr>
          <p:nvPr/>
        </p:nvPicPr>
        <p:blipFill>
          <a:blip r:embed="rId3"/>
          <a:srcRect r="9283"/>
          <a:stretch>
            <a:fillRect/>
          </a:stretch>
        </p:blipFill>
        <p:spPr bwMode="auto">
          <a:xfrm>
            <a:off x="1431645" y="1566893"/>
            <a:ext cx="7423614" cy="4155566"/>
          </a:xfrm>
          <a:prstGeom prst="rect">
            <a:avLst/>
          </a:prstGeom>
          <a:noFill/>
          <a:ln w="9525">
            <a:noFill/>
            <a:miter lim="800000"/>
            <a:headEnd/>
            <a:tailEnd/>
          </a:ln>
          <a:effectLst>
            <a:outerShdw blurRad="63500" dist="38100" dir="2700000" algn="tl" rotWithShape="0">
              <a:srgbClr val="000000">
                <a:alpha val="42998"/>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56" y="6249450"/>
            <a:ext cx="1702378" cy="501516"/>
          </a:xfrm>
          <a:prstGeom prst="rect">
            <a:avLst/>
          </a:prstGeom>
        </p:spPr>
      </p:pic>
    </p:spTree>
    <p:extLst>
      <p:ext uri="{BB962C8B-B14F-4D97-AF65-F5344CB8AC3E}">
        <p14:creationId xmlns:p14="http://schemas.microsoft.com/office/powerpoint/2010/main" val="3302722758"/>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preferRelativeResize="0">
            <a:picLocks noChangeArrowheads="1"/>
          </p:cNvPicPr>
          <p:nvPr/>
        </p:nvPicPr>
        <p:blipFill>
          <a:blip r:embed="rId3"/>
          <a:srcRect r="8980"/>
          <a:stretch>
            <a:fillRect/>
          </a:stretch>
        </p:blipFill>
        <p:spPr bwMode="auto">
          <a:xfrm>
            <a:off x="158365" y="1612900"/>
            <a:ext cx="9204296" cy="4211430"/>
          </a:xfrm>
          <a:prstGeom prst="rect">
            <a:avLst/>
          </a:prstGeom>
          <a:noFill/>
          <a:ln w="9525">
            <a:noFill/>
            <a:miter lim="800000"/>
            <a:headEnd/>
            <a:tailEnd/>
          </a:ln>
          <a:effectLst>
            <a:outerShdw blurRad="63500" dist="38100" dir="2700000" algn="tl" rotWithShape="0">
              <a:srgbClr val="000000">
                <a:alpha val="42998"/>
              </a:srgbClr>
            </a:outerShdw>
          </a:effectLst>
        </p:spPr>
      </p:pic>
      <p:sp>
        <p:nvSpPr>
          <p:cNvPr id="22532" name="TextBox 4"/>
          <p:cNvSpPr txBox="1">
            <a:spLocks noChangeArrowheads="1"/>
          </p:cNvSpPr>
          <p:nvPr/>
        </p:nvSpPr>
        <p:spPr bwMode="auto">
          <a:xfrm>
            <a:off x="1665356" y="563219"/>
            <a:ext cx="7092951" cy="769441"/>
          </a:xfrm>
          <a:prstGeom prst="rect">
            <a:avLst/>
          </a:prstGeom>
          <a:noFill/>
          <a:ln w="9525">
            <a:noFill/>
            <a:miter lim="800000"/>
            <a:headEnd/>
            <a:tailEnd/>
          </a:ln>
        </p:spPr>
        <p:txBody>
          <a:bodyPr>
            <a:spAutoFit/>
          </a:bodyPr>
          <a:lstStyle/>
          <a:p>
            <a:pPr algn="ctr">
              <a:defRPr/>
            </a:pPr>
            <a:r>
              <a:rPr lang="en-US" sz="4400" dirty="0" smtClean="0">
                <a:solidFill>
                  <a:srgbClr val="FF0000"/>
                </a:solidFill>
                <a:effectLst>
                  <a:outerShdw blurRad="38100" dist="38100" dir="2700000" algn="tl">
                    <a:srgbClr val="DDDDDD"/>
                  </a:outerShdw>
                </a:effectLst>
                <a:latin typeface="Agency FB" panose="020B0503020202020204" pitchFamily="34" charset="0"/>
                <a:ea typeface="ＭＳ Ｐゴシック" charset="-128"/>
              </a:rPr>
              <a:t>The New View</a:t>
            </a:r>
            <a:endParaRPr lang="en-US" sz="4400" dirty="0">
              <a:solidFill>
                <a:srgbClr val="FF0000"/>
              </a:solidFill>
              <a:effectLst>
                <a:outerShdw blurRad="38100" dist="38100" dir="2700000" algn="tl">
                  <a:srgbClr val="DDDDDD"/>
                </a:outerShdw>
              </a:effectLst>
              <a:latin typeface="Agency FB" panose="020B0503020202020204" pitchFamily="34" charset="0"/>
              <a:ea typeface="ＭＳ Ｐゴシック" charset="-12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39" y="6205307"/>
            <a:ext cx="1702378" cy="501516"/>
          </a:xfrm>
          <a:prstGeom prst="rect">
            <a:avLst/>
          </a:prstGeom>
        </p:spPr>
      </p:pic>
    </p:spTree>
    <p:extLst>
      <p:ext uri="{BB962C8B-B14F-4D97-AF65-F5344CB8AC3E}">
        <p14:creationId xmlns:p14="http://schemas.microsoft.com/office/powerpoint/2010/main" val="291490049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acaron\Documents\2017\Disrupt\coin_preview.jpg"/>
          <p:cNvPicPr>
            <a:picLocks noChangeAspect="1" noChangeArrowheads="1"/>
          </p:cNvPicPr>
          <p:nvPr/>
        </p:nvPicPr>
        <p:blipFill rotWithShape="1">
          <a:blip r:embed="rId2">
            <a:extLst>
              <a:ext uri="{28A0092B-C50C-407E-A947-70E740481C1C}">
                <a14:useLocalDpi xmlns:a14="http://schemas.microsoft.com/office/drawing/2010/main" val="0"/>
              </a:ext>
            </a:extLst>
          </a:blip>
          <a:srcRect r="27070"/>
          <a:stretch/>
        </p:blipFill>
        <p:spPr bwMode="auto">
          <a:xfrm>
            <a:off x="0" y="0"/>
            <a:ext cx="7505205"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43531" y="1499748"/>
            <a:ext cx="4448469" cy="3170099"/>
          </a:xfrm>
          <a:prstGeom prst="rect">
            <a:avLst/>
          </a:prstGeom>
          <a:solidFill>
            <a:schemeClr val="bg1"/>
          </a:solidFill>
        </p:spPr>
        <p:txBody>
          <a:bodyPr wrap="square" rtlCol="0">
            <a:spAutoFit/>
          </a:bodyPr>
          <a:lstStyle/>
          <a:p>
            <a:pPr algn="ctr"/>
            <a:r>
              <a:rPr lang="en-US" sz="4000" dirty="0" smtClean="0">
                <a:solidFill>
                  <a:schemeClr val="tx2"/>
                </a:solidFill>
                <a:latin typeface="Agency FB" panose="020B0503020202020204" pitchFamily="34" charset="0"/>
              </a:rPr>
              <a:t>Two-sided perception </a:t>
            </a:r>
          </a:p>
          <a:p>
            <a:pPr algn="ctr"/>
            <a:r>
              <a:rPr lang="en-US" sz="4000" dirty="0" smtClean="0">
                <a:solidFill>
                  <a:schemeClr val="tx2"/>
                </a:solidFill>
                <a:latin typeface="Agency FB" panose="020B0503020202020204" pitchFamily="34" charset="0"/>
              </a:rPr>
              <a:t>of aging: </a:t>
            </a:r>
            <a:endParaRPr lang="en-US" sz="4000" dirty="0">
              <a:solidFill>
                <a:schemeClr val="tx2"/>
              </a:solidFill>
              <a:latin typeface="Agency FB" panose="020B0503020202020204" pitchFamily="34" charset="0"/>
            </a:endParaRPr>
          </a:p>
          <a:p>
            <a:pPr algn="ctr"/>
            <a:r>
              <a:rPr lang="en-US" sz="4000" b="1" dirty="0" smtClean="0">
                <a:solidFill>
                  <a:schemeClr val="tx2"/>
                </a:solidFill>
                <a:latin typeface="Agency FB" panose="020B0503020202020204" pitchFamily="34" charset="0"/>
              </a:rPr>
              <a:t>Vulnerability</a:t>
            </a:r>
          </a:p>
          <a:p>
            <a:pPr algn="ctr"/>
            <a:r>
              <a:rPr lang="en-US" sz="4000" b="1" dirty="0" smtClean="0">
                <a:solidFill>
                  <a:schemeClr val="tx2"/>
                </a:solidFill>
                <a:latin typeface="Agency FB" panose="020B0503020202020204" pitchFamily="34" charset="0"/>
              </a:rPr>
              <a:t>Vs </a:t>
            </a:r>
            <a:endParaRPr lang="en-US" sz="4000" b="1" dirty="0">
              <a:solidFill>
                <a:schemeClr val="tx2"/>
              </a:solidFill>
              <a:latin typeface="Agency FB" panose="020B0503020202020204" pitchFamily="34" charset="0"/>
            </a:endParaRPr>
          </a:p>
          <a:p>
            <a:pPr algn="ctr"/>
            <a:r>
              <a:rPr lang="en-US" sz="4000" b="1" dirty="0" smtClean="0">
                <a:solidFill>
                  <a:schemeClr val="tx2"/>
                </a:solidFill>
                <a:latin typeface="Agency FB" panose="020B0503020202020204" pitchFamily="34" charset="0"/>
              </a:rPr>
              <a:t>Possibility</a:t>
            </a:r>
            <a:r>
              <a:rPr lang="en-US" sz="2800" b="1" dirty="0" smtClean="0">
                <a:solidFill>
                  <a:schemeClr val="tx2"/>
                </a:solidFill>
                <a:latin typeface="Agency FB" panose="020B0503020202020204" pitchFamily="34" charset="0"/>
              </a:rPr>
              <a:t>.</a:t>
            </a:r>
            <a:endParaRPr lang="es-PR" sz="2800" b="1" dirty="0">
              <a:solidFill>
                <a:schemeClr val="tx2"/>
              </a:solidFill>
              <a:latin typeface="Agency FB" panose="020B0503020202020204" pitchFamily="34" charset="0"/>
            </a:endParaRPr>
          </a:p>
        </p:txBody>
      </p:sp>
    </p:spTree>
    <p:extLst>
      <p:ext uri="{BB962C8B-B14F-4D97-AF65-F5344CB8AC3E}">
        <p14:creationId xmlns:p14="http://schemas.microsoft.com/office/powerpoint/2010/main" val="24630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rcRect l="37922" t="9736" r="38776" b="21692"/>
          <a:stretch/>
        </p:blipFill>
        <p:spPr bwMode="auto">
          <a:xfrm>
            <a:off x="0" y="1"/>
            <a:ext cx="39663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C:\Users\jacaron\AppData\Local\Microsoft\Windows\Temporary Internet Files\Content.Outlook\81IS622V\JCP_055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30000"/>
                    </a14:imgEffect>
                  </a14:imgLayer>
                </a14:imgProps>
              </a:ext>
              <a:ext uri="{28A0092B-C50C-407E-A947-70E740481C1C}">
                <a14:useLocalDpi xmlns:a14="http://schemas.microsoft.com/office/drawing/2010/main" val="0"/>
              </a:ext>
            </a:extLst>
          </a:blip>
          <a:srcRect l="24723" r="36426"/>
          <a:stretch/>
        </p:blipFill>
        <p:spPr bwMode="auto">
          <a:xfrm>
            <a:off x="8192505" y="1"/>
            <a:ext cx="399304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acaron\AppData\Local\Microsoft\Windows\Temporary Internet Files\Content.Outlook\81IS622V\JCP_0215.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32000"/>
                    </a14:imgEffect>
                  </a14:imgLayer>
                </a14:imgProps>
              </a:ext>
              <a:ext uri="{28A0092B-C50C-407E-A947-70E740481C1C}">
                <a14:useLocalDpi xmlns:a14="http://schemas.microsoft.com/office/drawing/2010/main" val="0"/>
              </a:ext>
            </a:extLst>
          </a:blip>
          <a:srcRect l="39372" t="5251" r="24977"/>
          <a:stretch/>
        </p:blipFill>
        <p:spPr bwMode="auto">
          <a:xfrm>
            <a:off x="4096253" y="0"/>
            <a:ext cx="3999493"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p:nvPr/>
        </p:nvSpPr>
        <p:spPr>
          <a:xfrm>
            <a:off x="116050" y="2404472"/>
            <a:ext cx="3341650" cy="1920526"/>
          </a:xfrm>
          <a:prstGeom prst="rect">
            <a:avLst/>
          </a:prstGeom>
        </p:spPr>
        <p:txBody>
          <a:bodyPr vert="horz" wrap="square" lIns="0" tIns="0" rIns="0" bIns="0" rtlCol="0">
            <a:spAutoFit/>
          </a:bodyPr>
          <a:lstStyle/>
          <a:p>
            <a:pPr marL="16933" marR="6773" algn="ctr">
              <a:lnSpc>
                <a:spcPct val="104200"/>
              </a:lnSpc>
            </a:pPr>
            <a:r>
              <a:rPr lang="en-US" sz="4000" b="1" spc="-67" dirty="0" smtClean="0">
                <a:solidFill>
                  <a:srgbClr val="FFFFFF"/>
                </a:solidFill>
                <a:effectLst>
                  <a:outerShdw blurRad="38100" dist="38100" dir="2700000" algn="tl">
                    <a:srgbClr val="000000">
                      <a:alpha val="43137"/>
                    </a:srgbClr>
                  </a:outerShdw>
                </a:effectLst>
                <a:latin typeface="Agency FB" panose="020B0503020202020204" pitchFamily="34" charset="0"/>
                <a:cs typeface="Georgia"/>
              </a:rPr>
              <a:t>We are more aware of active and healthy lifestyles</a:t>
            </a:r>
            <a:r>
              <a:rPr lang="is-IS" sz="4000" b="1" spc="-60" dirty="0" smtClean="0">
                <a:solidFill>
                  <a:srgbClr val="FFFFFF"/>
                </a:solidFill>
                <a:effectLst>
                  <a:outerShdw blurRad="38100" dist="38100" dir="2700000" algn="tl">
                    <a:srgbClr val="000000">
                      <a:alpha val="43137"/>
                    </a:srgbClr>
                  </a:outerShdw>
                </a:effectLst>
                <a:latin typeface="Agency FB" panose="020B0503020202020204" pitchFamily="34" charset="0"/>
                <a:cs typeface="Georgia"/>
              </a:rPr>
              <a:t>…</a:t>
            </a:r>
            <a:endParaRPr sz="4000" b="1" dirty="0">
              <a:effectLst>
                <a:outerShdw blurRad="38100" dist="38100" dir="2700000" algn="tl">
                  <a:srgbClr val="000000">
                    <a:alpha val="43137"/>
                  </a:srgbClr>
                </a:outerShdw>
              </a:effectLst>
              <a:latin typeface="Agency FB" panose="020B0503020202020204" pitchFamily="34" charset="0"/>
              <a:cs typeface="Georgia"/>
            </a:endParaRPr>
          </a:p>
        </p:txBody>
      </p:sp>
      <p:sp>
        <p:nvSpPr>
          <p:cNvPr id="8" name="object 3"/>
          <p:cNvSpPr txBox="1"/>
          <p:nvPr/>
        </p:nvSpPr>
        <p:spPr>
          <a:xfrm>
            <a:off x="4514680" y="2404472"/>
            <a:ext cx="3162640" cy="1866217"/>
          </a:xfrm>
          <a:prstGeom prst="rect">
            <a:avLst/>
          </a:prstGeom>
        </p:spPr>
        <p:txBody>
          <a:bodyPr vert="horz" wrap="square" lIns="0" tIns="0" rIns="0" bIns="0" rtlCol="0">
            <a:spAutoFit/>
          </a:bodyPr>
          <a:lstStyle/>
          <a:p>
            <a:pPr marL="16933" marR="6773" algn="ctr">
              <a:lnSpc>
                <a:spcPct val="104200"/>
              </a:lnSpc>
            </a:pPr>
            <a:r>
              <a:rPr lang="en-US" sz="4000" b="1" spc="-67" dirty="0" smtClean="0">
                <a:solidFill>
                  <a:srgbClr val="FFFFFF"/>
                </a:solidFill>
                <a:effectLst>
                  <a:outerShdw blurRad="38100" dist="38100" dir="2700000" algn="tl">
                    <a:srgbClr val="000000">
                      <a:alpha val="43137"/>
                    </a:srgbClr>
                  </a:outerShdw>
                </a:effectLst>
                <a:latin typeface="Agency FB" panose="020B0503020202020204" pitchFamily="34" charset="0"/>
                <a:cs typeface="Georgia"/>
              </a:rPr>
              <a:t>We support our families and communities…</a:t>
            </a:r>
            <a:endParaRPr sz="4000" b="1" dirty="0">
              <a:solidFill>
                <a:schemeClr val="bg1"/>
              </a:solidFill>
              <a:effectLst>
                <a:outerShdw blurRad="38100" dist="38100" dir="2700000" algn="tl">
                  <a:srgbClr val="000000">
                    <a:alpha val="43137"/>
                  </a:srgbClr>
                </a:outerShdw>
              </a:effectLst>
              <a:latin typeface="Agency FB" panose="020B0503020202020204" pitchFamily="34" charset="0"/>
              <a:cs typeface="Georgia"/>
            </a:endParaRPr>
          </a:p>
        </p:txBody>
      </p:sp>
      <p:sp>
        <p:nvSpPr>
          <p:cNvPr id="14" name="object 3"/>
          <p:cNvSpPr txBox="1"/>
          <p:nvPr/>
        </p:nvSpPr>
        <p:spPr>
          <a:xfrm>
            <a:off x="8192506" y="2417681"/>
            <a:ext cx="3993044" cy="1866217"/>
          </a:xfrm>
          <a:prstGeom prst="rect">
            <a:avLst/>
          </a:prstGeom>
        </p:spPr>
        <p:txBody>
          <a:bodyPr vert="horz" wrap="square" lIns="0" tIns="0" rIns="0" bIns="0" rtlCol="0">
            <a:spAutoFit/>
          </a:bodyPr>
          <a:lstStyle/>
          <a:p>
            <a:pPr marL="16933" marR="6773" algn="ctr">
              <a:lnSpc>
                <a:spcPct val="104200"/>
              </a:lnSpc>
            </a:pPr>
            <a:r>
              <a:rPr lang="en-US" sz="4000" b="1" spc="-67" dirty="0" smtClean="0">
                <a:solidFill>
                  <a:srgbClr val="FFFFFF"/>
                </a:solidFill>
                <a:effectLst>
                  <a:outerShdw blurRad="38100" dist="38100" dir="2700000" algn="tl">
                    <a:srgbClr val="000000">
                      <a:alpha val="43137"/>
                    </a:srgbClr>
                  </a:outerShdw>
                </a:effectLst>
                <a:latin typeface="Agency FB" panose="020B0503020202020204" pitchFamily="34" charset="0"/>
                <a:cs typeface="Georgia"/>
              </a:rPr>
              <a:t>We are working, planning and reinventing…</a:t>
            </a:r>
            <a:endParaRPr sz="4000" b="1" dirty="0">
              <a:effectLst>
                <a:outerShdw blurRad="38100" dist="38100" dir="2700000" algn="tl">
                  <a:srgbClr val="000000">
                    <a:alpha val="43137"/>
                  </a:srgbClr>
                </a:outerShdw>
              </a:effectLst>
              <a:latin typeface="Agency FB" panose="020B0503020202020204" pitchFamily="34" charset="0"/>
              <a:cs typeface="Georgia"/>
            </a:endParaRPr>
          </a:p>
        </p:txBody>
      </p:sp>
    </p:spTree>
    <p:extLst>
      <p:ext uri="{BB962C8B-B14F-4D97-AF65-F5344CB8AC3E}">
        <p14:creationId xmlns:p14="http://schemas.microsoft.com/office/powerpoint/2010/main" val="9264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2FAE9394-F23F-524E-8E40-3D23685BB8B7}"/>
              </a:ext>
            </a:extLst>
          </p:cNvPr>
          <p:cNvSpPr/>
          <p:nvPr/>
        </p:nvSpPr>
        <p:spPr>
          <a:xfrm>
            <a:off x="5339014" y="-1"/>
            <a:ext cx="6852986" cy="6857999"/>
          </a:xfrm>
          <a:custGeom>
            <a:avLst/>
            <a:gdLst/>
            <a:ahLst/>
            <a:cxnLst/>
            <a:rect l="l" t="t" r="r" b="b"/>
            <a:pathLst>
              <a:path w="4251960" h="6858000">
                <a:moveTo>
                  <a:pt x="0" y="6858000"/>
                </a:moveTo>
                <a:lnTo>
                  <a:pt x="4251960" y="6858000"/>
                </a:lnTo>
                <a:lnTo>
                  <a:pt x="4251960" y="0"/>
                </a:lnTo>
                <a:lnTo>
                  <a:pt x="0" y="0"/>
                </a:lnTo>
                <a:lnTo>
                  <a:pt x="0" y="6858000"/>
                </a:lnTo>
                <a:close/>
              </a:path>
            </a:pathLst>
          </a:custGeom>
          <a:solidFill>
            <a:schemeClr val="bg1">
              <a:lumMod val="95000"/>
            </a:schemeClr>
          </a:solidFill>
        </p:spPr>
        <p:txBody>
          <a:bodyPr wrap="square" lIns="0" tIns="0" rIns="0" bIns="0" rtlCol="0"/>
          <a:lstStyle/>
          <a:p>
            <a:endParaRPr sz="2400" dirty="0">
              <a:latin typeface="Agency FB" panose="020B0503020202020204" pitchFamily="34" charset="0"/>
            </a:endParaRPr>
          </a:p>
        </p:txBody>
      </p:sp>
      <p:sp>
        <p:nvSpPr>
          <p:cNvPr id="2" name="object 2"/>
          <p:cNvSpPr/>
          <p:nvPr/>
        </p:nvSpPr>
        <p:spPr>
          <a:xfrm>
            <a:off x="5374712" y="0"/>
            <a:ext cx="45719" cy="6858000"/>
          </a:xfrm>
          <a:custGeom>
            <a:avLst/>
            <a:gdLst/>
            <a:ahLst/>
            <a:cxnLst/>
            <a:rect l="l" t="t" r="r" b="b"/>
            <a:pathLst>
              <a:path w="4251960" h="6858000">
                <a:moveTo>
                  <a:pt x="0" y="6858000"/>
                </a:moveTo>
                <a:lnTo>
                  <a:pt x="4251960" y="6858000"/>
                </a:lnTo>
                <a:lnTo>
                  <a:pt x="4251960" y="0"/>
                </a:lnTo>
                <a:lnTo>
                  <a:pt x="0" y="0"/>
                </a:lnTo>
                <a:lnTo>
                  <a:pt x="0" y="6858000"/>
                </a:lnTo>
                <a:close/>
              </a:path>
            </a:pathLst>
          </a:custGeom>
          <a:solidFill>
            <a:schemeClr val="bg1"/>
          </a:solidFill>
        </p:spPr>
        <p:txBody>
          <a:bodyPr wrap="square" lIns="0" tIns="0" rIns="0" bIns="0" rtlCol="0"/>
          <a:lstStyle/>
          <a:p>
            <a:endParaRPr/>
          </a:p>
        </p:txBody>
      </p:sp>
      <p:sp>
        <p:nvSpPr>
          <p:cNvPr id="3" name="object 2"/>
          <p:cNvSpPr/>
          <p:nvPr/>
        </p:nvSpPr>
        <p:spPr>
          <a:xfrm>
            <a:off x="62253" y="-25316"/>
            <a:ext cx="5374712" cy="6857999"/>
          </a:xfrm>
          <a:custGeom>
            <a:avLst/>
            <a:gdLst/>
            <a:ahLst/>
            <a:cxnLst/>
            <a:rect l="l" t="t" r="r" b="b"/>
            <a:pathLst>
              <a:path w="4251960" h="6858000">
                <a:moveTo>
                  <a:pt x="0" y="6858000"/>
                </a:moveTo>
                <a:lnTo>
                  <a:pt x="4251960" y="6858000"/>
                </a:lnTo>
                <a:lnTo>
                  <a:pt x="4251960" y="0"/>
                </a:lnTo>
                <a:lnTo>
                  <a:pt x="0" y="0"/>
                </a:lnTo>
                <a:lnTo>
                  <a:pt x="0" y="6858000"/>
                </a:lnTo>
                <a:close/>
              </a:path>
            </a:pathLst>
          </a:custGeom>
          <a:solidFill>
            <a:srgbClr val="D3633B"/>
          </a:solidFill>
        </p:spPr>
        <p:txBody>
          <a:bodyPr wrap="square" lIns="0" tIns="0" rIns="0" bIns="0" rtlCol="0"/>
          <a:lstStyle/>
          <a:p>
            <a:r>
              <a:rPr lang="en-US" sz="5400" b="1" dirty="0" smtClean="0">
                <a:latin typeface="Agency FB" panose="020B0503020202020204" pitchFamily="34" charset="0"/>
              </a:rPr>
              <a:t>“DISRUPT AGING:”</a:t>
            </a:r>
            <a:endParaRPr sz="5400" b="1" dirty="0">
              <a:latin typeface="Agency FB" panose="020B0503020202020204" pitchFamily="34" charset="0"/>
            </a:endParaRPr>
          </a:p>
        </p:txBody>
      </p:sp>
      <p:grpSp>
        <p:nvGrpSpPr>
          <p:cNvPr id="14" name="Group 13"/>
          <p:cNvGrpSpPr/>
          <p:nvPr/>
        </p:nvGrpSpPr>
        <p:grpSpPr>
          <a:xfrm>
            <a:off x="867103" y="2341331"/>
            <a:ext cx="10511530" cy="666696"/>
            <a:chOff x="879598" y="1113414"/>
            <a:chExt cx="7277609" cy="500022"/>
          </a:xfrm>
        </p:grpSpPr>
        <p:sp>
          <p:nvSpPr>
            <p:cNvPr id="4" name="object 3"/>
            <p:cNvSpPr txBox="1"/>
            <p:nvPr/>
          </p:nvSpPr>
          <p:spPr>
            <a:xfrm>
              <a:off x="879598" y="1151771"/>
              <a:ext cx="2810074" cy="461665"/>
            </a:xfrm>
            <a:prstGeom prst="rect">
              <a:avLst/>
            </a:prstGeom>
          </p:spPr>
          <p:txBody>
            <a:bodyPr vert="horz" wrap="square" lIns="0" tIns="0" rIns="0" bIns="0" rtlCol="0">
              <a:spAutoFit/>
            </a:bodyPr>
            <a:lstStyle/>
            <a:p>
              <a:pPr marL="16933" algn="ctr"/>
              <a:r>
                <a:rPr lang="en-US" sz="4000" spc="-7" dirty="0" smtClean="0">
                  <a:solidFill>
                    <a:srgbClr val="FFFFFF"/>
                  </a:solidFill>
                  <a:latin typeface="Agency FB" panose="020B0503020202020204" pitchFamily="34" charset="0"/>
                  <a:cs typeface="Georgia"/>
                </a:rPr>
                <a:t>Aging is losing.</a:t>
              </a:r>
              <a:endParaRPr sz="4000" dirty="0">
                <a:latin typeface="Agency FB" panose="020B0503020202020204" pitchFamily="34" charset="0"/>
                <a:cs typeface="Georgia"/>
              </a:endParaRPr>
            </a:p>
          </p:txBody>
        </p:sp>
        <p:sp>
          <p:nvSpPr>
            <p:cNvPr id="7" name="object 6"/>
            <p:cNvSpPr txBox="1"/>
            <p:nvPr/>
          </p:nvSpPr>
          <p:spPr>
            <a:xfrm>
              <a:off x="4782314" y="1113414"/>
              <a:ext cx="3374893" cy="461665"/>
            </a:xfrm>
            <a:prstGeom prst="rect">
              <a:avLst/>
            </a:prstGeom>
          </p:spPr>
          <p:txBody>
            <a:bodyPr vert="horz" wrap="square" lIns="0" tIns="0" rIns="0" bIns="0" rtlCol="0">
              <a:spAutoFit/>
            </a:bodyPr>
            <a:lstStyle/>
            <a:p>
              <a:pPr marL="16933" algn="ctr"/>
              <a:r>
                <a:rPr lang="en-US" sz="4000" b="1" spc="-7" dirty="0" smtClean="0">
                  <a:latin typeface="Agency FB" panose="020B0503020202020204" pitchFamily="34" charset="0"/>
                  <a:cs typeface="Arial" panose="020B0604020202020204" pitchFamily="34" charset="0"/>
                </a:rPr>
                <a:t>Aging is growing.</a:t>
              </a:r>
              <a:endParaRPr sz="4000" b="1" dirty="0">
                <a:latin typeface="Agency FB" panose="020B0503020202020204" pitchFamily="34" charset="0"/>
                <a:cs typeface="Arial" panose="020B0604020202020204" pitchFamily="34" charset="0"/>
              </a:endParaRPr>
            </a:p>
          </p:txBody>
        </p:sp>
      </p:grpSp>
      <p:grpSp>
        <p:nvGrpSpPr>
          <p:cNvPr id="12" name="Group 11"/>
          <p:cNvGrpSpPr/>
          <p:nvPr/>
        </p:nvGrpSpPr>
        <p:grpSpPr>
          <a:xfrm>
            <a:off x="867103" y="3326246"/>
            <a:ext cx="10613324" cy="1232273"/>
            <a:chOff x="1022562" y="2439554"/>
            <a:chExt cx="7312732" cy="924205"/>
          </a:xfrm>
        </p:grpSpPr>
        <p:sp>
          <p:nvSpPr>
            <p:cNvPr id="5" name="object 4"/>
            <p:cNvSpPr txBox="1"/>
            <p:nvPr/>
          </p:nvSpPr>
          <p:spPr>
            <a:xfrm>
              <a:off x="1022562" y="2440429"/>
              <a:ext cx="2905202" cy="923330"/>
            </a:xfrm>
            <a:prstGeom prst="rect">
              <a:avLst/>
            </a:prstGeom>
          </p:spPr>
          <p:txBody>
            <a:bodyPr vert="horz" wrap="square" lIns="0" tIns="0" rIns="0" bIns="0" rtlCol="0">
              <a:spAutoFit/>
            </a:bodyPr>
            <a:lstStyle/>
            <a:p>
              <a:pPr marL="745895" marR="6773" indent="-729808" algn="ctr"/>
              <a:r>
                <a:rPr lang="en-US" sz="4000" spc="-7" dirty="0" smtClean="0">
                  <a:solidFill>
                    <a:srgbClr val="FFFFFF"/>
                  </a:solidFill>
                  <a:latin typeface="Agency FB" panose="020B0503020202020204" pitchFamily="34" charset="0"/>
                  <a:cs typeface="Georgia"/>
                </a:rPr>
                <a:t>Aging </a:t>
              </a:r>
              <a:r>
                <a:rPr lang="en-US" sz="4000" spc="-7" dirty="0">
                  <a:solidFill>
                    <a:srgbClr val="FFFFFF"/>
                  </a:solidFill>
                  <a:latin typeface="Agency FB" panose="020B0503020202020204" pitchFamily="34" charset="0"/>
                  <a:cs typeface="Georgia"/>
                </a:rPr>
                <a:t>p</a:t>
              </a:r>
              <a:r>
                <a:rPr lang="en-US" sz="4000" spc="-7" dirty="0" smtClean="0">
                  <a:solidFill>
                    <a:srgbClr val="FFFFFF"/>
                  </a:solidFill>
                  <a:latin typeface="Agency FB" panose="020B0503020202020204" pitchFamily="34" charset="0"/>
                  <a:cs typeface="Georgia"/>
                </a:rPr>
                <a:t>oses </a:t>
              </a:r>
            </a:p>
            <a:p>
              <a:pPr marL="745895" marR="6773" indent="-729808" algn="ctr"/>
              <a:r>
                <a:rPr lang="en-US" sz="4000" spc="-7" dirty="0" smtClean="0">
                  <a:solidFill>
                    <a:srgbClr val="FFFFFF"/>
                  </a:solidFill>
                  <a:latin typeface="Agency FB" panose="020B0503020202020204" pitchFamily="34" charset="0"/>
                  <a:cs typeface="Georgia"/>
                </a:rPr>
                <a:t>challenges.</a:t>
              </a:r>
              <a:endParaRPr sz="4000" dirty="0">
                <a:latin typeface="Agency FB" panose="020B0503020202020204" pitchFamily="34" charset="0"/>
                <a:cs typeface="Georgia"/>
              </a:endParaRPr>
            </a:p>
          </p:txBody>
        </p:sp>
        <p:sp>
          <p:nvSpPr>
            <p:cNvPr id="8" name="object 7"/>
            <p:cNvSpPr txBox="1"/>
            <p:nvPr/>
          </p:nvSpPr>
          <p:spPr>
            <a:xfrm>
              <a:off x="4906501" y="2439554"/>
              <a:ext cx="3428793" cy="923330"/>
            </a:xfrm>
            <a:prstGeom prst="rect">
              <a:avLst/>
            </a:prstGeom>
          </p:spPr>
          <p:txBody>
            <a:bodyPr vert="horz" wrap="square" lIns="0" tIns="0" rIns="0" bIns="0" rtlCol="0">
              <a:spAutoFit/>
            </a:bodyPr>
            <a:lstStyle/>
            <a:p>
              <a:pPr marL="370831" marR="6773" indent="-354744" algn="ctr"/>
              <a:r>
                <a:rPr lang="en-US" sz="4000" b="1" spc="-7" dirty="0" smtClean="0">
                  <a:latin typeface="Agency FB" panose="020B0503020202020204" pitchFamily="34" charset="0"/>
                  <a:cs typeface="Arial" panose="020B0604020202020204" pitchFamily="34" charset="0"/>
                </a:rPr>
                <a:t>Aging creates </a:t>
              </a:r>
            </a:p>
            <a:p>
              <a:pPr marL="370831" marR="6773" indent="-354744" algn="ctr"/>
              <a:r>
                <a:rPr lang="en-US" sz="4000" b="1" spc="-7" dirty="0" smtClean="0">
                  <a:latin typeface="Agency FB" panose="020B0503020202020204" pitchFamily="34" charset="0"/>
                  <a:cs typeface="Arial" panose="020B0604020202020204" pitchFamily="34" charset="0"/>
                </a:rPr>
                <a:t>opportunities.</a:t>
              </a:r>
              <a:endParaRPr sz="4000" b="1" dirty="0">
                <a:latin typeface="Agency FB" panose="020B0503020202020204" pitchFamily="34" charset="0"/>
                <a:cs typeface="Arial" panose="020B0604020202020204" pitchFamily="34" charset="0"/>
              </a:endParaRPr>
            </a:p>
          </p:txBody>
        </p:sp>
      </p:grpSp>
      <p:grpSp>
        <p:nvGrpSpPr>
          <p:cNvPr id="13" name="Group 12"/>
          <p:cNvGrpSpPr/>
          <p:nvPr/>
        </p:nvGrpSpPr>
        <p:grpSpPr>
          <a:xfrm>
            <a:off x="867103" y="4932726"/>
            <a:ext cx="10777641" cy="1287029"/>
            <a:chOff x="1223524" y="4090657"/>
            <a:chExt cx="6881278" cy="965271"/>
          </a:xfrm>
        </p:grpSpPr>
        <p:sp>
          <p:nvSpPr>
            <p:cNvPr id="6" name="object 5"/>
            <p:cNvSpPr txBox="1"/>
            <p:nvPr/>
          </p:nvSpPr>
          <p:spPr>
            <a:xfrm>
              <a:off x="1223524" y="4090657"/>
              <a:ext cx="2466147" cy="923329"/>
            </a:xfrm>
            <a:prstGeom prst="rect">
              <a:avLst/>
            </a:prstGeom>
          </p:spPr>
          <p:txBody>
            <a:bodyPr vert="horz" wrap="square" lIns="0" tIns="0" rIns="0" bIns="0" rtlCol="0">
              <a:spAutoFit/>
            </a:bodyPr>
            <a:lstStyle/>
            <a:p>
              <a:pPr marL="672237" marR="6773" indent="-656150" algn="ctr"/>
              <a:r>
                <a:rPr lang="en-US" sz="4000" spc="-7" dirty="0" smtClean="0">
                  <a:solidFill>
                    <a:srgbClr val="FFFFFF"/>
                  </a:solidFill>
                  <a:latin typeface="Agency FB" panose="020B0503020202020204" pitchFamily="34" charset="0"/>
                  <a:cs typeface="Georgia"/>
                </a:rPr>
                <a:t>Older adults </a:t>
              </a:r>
            </a:p>
            <a:p>
              <a:pPr marL="672237" marR="6773" indent="-656150" algn="ctr"/>
              <a:r>
                <a:rPr lang="en-US" sz="4000" spc="-7" dirty="0" smtClean="0">
                  <a:solidFill>
                    <a:srgbClr val="FFFFFF"/>
                  </a:solidFill>
                  <a:latin typeface="Agency FB" panose="020B0503020202020204" pitchFamily="34" charset="0"/>
                  <a:cs typeface="Georgia"/>
                </a:rPr>
                <a:t>as a burden.   </a:t>
              </a:r>
              <a:endParaRPr sz="4000" dirty="0">
                <a:latin typeface="Agency FB" panose="020B0503020202020204" pitchFamily="34" charset="0"/>
                <a:cs typeface="Georgia"/>
              </a:endParaRPr>
            </a:p>
          </p:txBody>
        </p:sp>
        <p:sp>
          <p:nvSpPr>
            <p:cNvPr id="9" name="object 8"/>
            <p:cNvSpPr txBox="1"/>
            <p:nvPr/>
          </p:nvSpPr>
          <p:spPr>
            <a:xfrm>
              <a:off x="4625183" y="4132599"/>
              <a:ext cx="3479619" cy="923329"/>
            </a:xfrm>
            <a:prstGeom prst="rect">
              <a:avLst/>
            </a:prstGeom>
          </p:spPr>
          <p:txBody>
            <a:bodyPr vert="horz" wrap="square" lIns="0" tIns="0" rIns="0" bIns="0" rtlCol="0">
              <a:spAutoFit/>
            </a:bodyPr>
            <a:lstStyle/>
            <a:p>
              <a:pPr marL="339505" marR="6773" indent="-323419" algn="ctr"/>
              <a:r>
                <a:rPr lang="en-US" sz="4000" b="1" spc="-7" dirty="0" smtClean="0">
                  <a:latin typeface="Agency FB" panose="020B0503020202020204" pitchFamily="34" charset="0"/>
                  <a:cs typeface="Arial" panose="020B0604020202020204" pitchFamily="34" charset="0"/>
                </a:rPr>
                <a:t>Older adults</a:t>
              </a:r>
            </a:p>
            <a:p>
              <a:pPr marL="339505" marR="6773" indent="-323419" algn="ctr"/>
              <a:r>
                <a:rPr lang="en-US" sz="4000" b="1" spc="-7" dirty="0" smtClean="0">
                  <a:latin typeface="Agency FB" panose="020B0503020202020204" pitchFamily="34" charset="0"/>
                  <a:cs typeface="Arial" panose="020B0604020202020204" pitchFamily="34" charset="0"/>
                </a:rPr>
                <a:t>as a “social asset.”</a:t>
              </a:r>
              <a:endParaRPr sz="4000" b="1" dirty="0">
                <a:latin typeface="Agency FB" panose="020B0503020202020204" pitchFamily="34" charset="0"/>
                <a:cs typeface="Arial" panose="020B0604020202020204" pitchFamily="34" charset="0"/>
              </a:endParaRPr>
            </a:p>
          </p:txBody>
        </p:sp>
      </p:grpSp>
      <p:grpSp>
        <p:nvGrpSpPr>
          <p:cNvPr id="15" name="Group 14"/>
          <p:cNvGrpSpPr/>
          <p:nvPr/>
        </p:nvGrpSpPr>
        <p:grpSpPr>
          <a:xfrm>
            <a:off x="2062296" y="1453623"/>
            <a:ext cx="7809531" cy="712207"/>
            <a:chOff x="1613040" y="308309"/>
            <a:chExt cx="5089951" cy="534155"/>
          </a:xfrm>
        </p:grpSpPr>
        <p:sp>
          <p:nvSpPr>
            <p:cNvPr id="10" name="object 9"/>
            <p:cNvSpPr txBox="1"/>
            <p:nvPr/>
          </p:nvSpPr>
          <p:spPr>
            <a:xfrm>
              <a:off x="1613040" y="308309"/>
              <a:ext cx="841801" cy="507831"/>
            </a:xfrm>
            <a:prstGeom prst="rect">
              <a:avLst/>
            </a:prstGeom>
          </p:spPr>
          <p:txBody>
            <a:bodyPr vert="horz" wrap="square" lIns="0" tIns="0" rIns="0" bIns="0" rtlCol="0">
              <a:spAutoFit/>
            </a:bodyPr>
            <a:lstStyle/>
            <a:p>
              <a:pPr marL="16933" algn="ctr"/>
              <a:r>
                <a:rPr lang="en-US" sz="4400" b="1" spc="133" dirty="0" smtClean="0">
                  <a:solidFill>
                    <a:srgbClr val="FFFFFF"/>
                  </a:solidFill>
                  <a:latin typeface="Agency FB" panose="020B0503020202020204" pitchFamily="34" charset="0"/>
                  <a:cs typeface="Arial"/>
                </a:rPr>
                <a:t>From:</a:t>
              </a:r>
              <a:endParaRPr sz="4400" b="1" spc="133" dirty="0">
                <a:latin typeface="Agency FB" panose="020B0503020202020204" pitchFamily="34" charset="0"/>
                <a:cs typeface="Arial"/>
              </a:endParaRPr>
            </a:p>
          </p:txBody>
        </p:sp>
        <p:sp>
          <p:nvSpPr>
            <p:cNvPr id="11" name="object 10"/>
            <p:cNvSpPr txBox="1"/>
            <p:nvPr/>
          </p:nvSpPr>
          <p:spPr>
            <a:xfrm>
              <a:off x="5946950" y="334633"/>
              <a:ext cx="756041" cy="507831"/>
            </a:xfrm>
            <a:prstGeom prst="rect">
              <a:avLst/>
            </a:prstGeom>
          </p:spPr>
          <p:txBody>
            <a:bodyPr vert="horz" wrap="square" lIns="0" tIns="0" rIns="0" bIns="0" rtlCol="0">
              <a:spAutoFit/>
            </a:bodyPr>
            <a:lstStyle/>
            <a:p>
              <a:pPr marL="16933" algn="ctr"/>
              <a:r>
                <a:rPr lang="en-US" sz="4400" b="1" spc="133" dirty="0" smtClean="0">
                  <a:latin typeface="Agency FB" panose="020B0503020202020204" pitchFamily="34" charset="0"/>
                  <a:cs typeface="Arial"/>
                </a:rPr>
                <a:t>To:</a:t>
              </a:r>
              <a:endParaRPr sz="4400" b="1" spc="133" dirty="0">
                <a:latin typeface="Agency FB" panose="020B0503020202020204" pitchFamily="34" charset="0"/>
                <a:cs typeface="Arial"/>
              </a:endParaRPr>
            </a:p>
          </p:txBody>
        </p:sp>
      </p:grpSp>
      <p:cxnSp>
        <p:nvCxnSpPr>
          <p:cNvPr id="18" name="Straight Connector 17">
            <a:extLst>
              <a:ext uri="{FF2B5EF4-FFF2-40B4-BE49-F238E27FC236}">
                <a16:creationId xmlns:a16="http://schemas.microsoft.com/office/drawing/2014/main" id="{EC19714E-0F9E-914B-82CB-B42857193908}"/>
              </a:ext>
            </a:extLst>
          </p:cNvPr>
          <p:cNvCxnSpPr>
            <a:cxnSpLocks/>
          </p:cNvCxnSpPr>
          <p:nvPr/>
        </p:nvCxnSpPr>
        <p:spPr>
          <a:xfrm>
            <a:off x="3738521" y="1868986"/>
            <a:ext cx="4806843" cy="0"/>
          </a:xfrm>
          <a:prstGeom prst="line">
            <a:avLst/>
          </a:prstGeom>
          <a:ln w="76200" cap="flat" cmpd="sng" algn="ctr">
            <a:solidFill>
              <a:schemeClr val="tx1"/>
            </a:solidFill>
            <a:prstDash val="solid"/>
            <a:round/>
            <a:headEnd type="arrow" w="lg" len="lg"/>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366" y="763033"/>
            <a:ext cx="1702378" cy="501516"/>
          </a:xfrm>
          <a:prstGeom prst="rect">
            <a:avLst/>
          </a:prstGeom>
        </p:spPr>
      </p:pic>
    </p:spTree>
    <p:extLst>
      <p:ext uri="{BB962C8B-B14F-4D97-AF65-F5344CB8AC3E}">
        <p14:creationId xmlns:p14="http://schemas.microsoft.com/office/powerpoint/2010/main" val="9573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1B9CD342C4A4899B855386936B12E" ma:contentTypeVersion="13" ma:contentTypeDescription="Create a new document." ma:contentTypeScope="" ma:versionID="27ee96b43721892acd6b3e5632b1cb77">
  <xsd:schema xmlns:xsd="http://www.w3.org/2001/XMLSchema" xmlns:xs="http://www.w3.org/2001/XMLSchema" xmlns:p="http://schemas.microsoft.com/office/2006/metadata/properties" xmlns:ns3="8ce88ea8-dfa9-4d99-ac90-bdc6337393a1" xmlns:ns4="1a78dd1c-9d06-440b-ac3a-874b59ec5146" targetNamespace="http://schemas.microsoft.com/office/2006/metadata/properties" ma:root="true" ma:fieldsID="5db773a18b35a0f0e2badf657ac8fd0e" ns3:_="" ns4:_="">
    <xsd:import namespace="8ce88ea8-dfa9-4d99-ac90-bdc6337393a1"/>
    <xsd:import namespace="1a78dd1c-9d06-440b-ac3a-874b59ec514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88ea8-dfa9-4d99-ac90-bdc633739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78dd1c-9d06-440b-ac3a-874b59ec51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E25E62-0CC7-4306-8F2B-07654969D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88ea8-dfa9-4d99-ac90-bdc6337393a1"/>
    <ds:schemaRef ds:uri="1a78dd1c-9d06-440b-ac3a-874b59ec5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0D2CC0-7ABB-49E5-A8E8-E9ECE68D136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a78dd1c-9d06-440b-ac3a-874b59ec5146"/>
    <ds:schemaRef ds:uri="8ce88ea8-dfa9-4d99-ac90-bdc6337393a1"/>
    <ds:schemaRef ds:uri="http://www.w3.org/XML/1998/namespace"/>
  </ds:schemaRefs>
</ds:datastoreItem>
</file>

<file path=customXml/itemProps3.xml><?xml version="1.0" encoding="utf-8"?>
<ds:datastoreItem xmlns:ds="http://schemas.openxmlformats.org/officeDocument/2006/customXml" ds:itemID="{75D9FA14-6A00-45A8-B219-79E16019B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{2E9235A0-80B9-DC4B-8486-1097E752BFD6}tf10001060</Template>
  <TotalTime>913</TotalTime>
  <Words>1604</Words>
  <Application>Microsoft Office PowerPoint</Application>
  <PresentationFormat>Widescreen</PresentationFormat>
  <Paragraphs>169</Paragraphs>
  <Slides>25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ＭＳ Ｐゴシック</vt:lpstr>
      <vt:lpstr>Agency FB</vt:lpstr>
      <vt:lpstr>Arial</vt:lpstr>
      <vt:lpstr>Calibri</vt:lpstr>
      <vt:lpstr>Courier New</vt:lpstr>
      <vt:lpstr>Georgia</vt:lpstr>
      <vt:lpstr>MS Mincho</vt:lpstr>
      <vt:lpstr>Segoe UI Symbol</vt:lpstr>
      <vt:lpstr>Symbol</vt:lpstr>
      <vt:lpstr>Times New Roman</vt:lpstr>
      <vt:lpstr>Trebuchet MS</vt:lpstr>
      <vt:lpstr>Wingdings 3</vt:lpstr>
      <vt:lpstr>ヒラギノ角ゴ Pro W3</vt:lpstr>
      <vt:lpstr>Facet</vt:lpstr>
      <vt:lpstr>A NEW APPROACH TO AGING IN PUERTO RICO: LAW 121-2019  Eddie Olivera Robles, Esq. Associate State Director for Advocacy AARP Puerto Rico State Office</vt:lpstr>
      <vt:lpstr>About AARP</vt:lpstr>
      <vt:lpstr>OBJECTIVES FOR TODAY:  </vt:lpstr>
      <vt:lpstr>PowerPoint Presentation</vt:lpstr>
      <vt:lpstr>The Old View</vt:lpstr>
      <vt:lpstr>PowerPoint Presentation</vt:lpstr>
      <vt:lpstr>PowerPoint Presentation</vt:lpstr>
      <vt:lpstr>PowerPoint Presentation</vt:lpstr>
      <vt:lpstr>PowerPoint Presentation</vt:lpstr>
      <vt:lpstr>PowerPoint Presentation</vt:lpstr>
      <vt:lpstr>“Ageism”</vt:lpstr>
      <vt:lpstr>Active aging:</vt:lpstr>
      <vt:lpstr>New vision, new policies…</vt:lpstr>
      <vt:lpstr>The New Bill of Rights and the Government’s Public Policy in favor of the Adult Population (Law 121-2019).  Policy aspects</vt:lpstr>
      <vt:lpstr>PowerPoint Presentation</vt:lpstr>
      <vt:lpstr>New public policy (Article 2) Primer objetivo - Acceso a Servicios y Vida Saludable</vt:lpstr>
      <vt:lpstr>New public policy (Article 2)   Segundo objetivo - Bienestar económico y prosperidad.</vt:lpstr>
      <vt:lpstr>New public policy (Article 2)   Tercer objetivo - Vida en comunidad con dignidad y acceso. </vt:lpstr>
      <vt:lpstr>New public policy (Article 2)   Cuarto y quinto objetivo</vt:lpstr>
      <vt:lpstr>Ley anterior – Carta de Derechos Ley 121-1986 Artículo 4 sobre “Derechos Generales” - Enfoque exclusivo en protección, integridad, dignidad y preferencia. EJEMPLOS:</vt:lpstr>
      <vt:lpstr>Nuevo artículo 4: Añade Derechos Generales</vt:lpstr>
      <vt:lpstr>Artículos 5 al 7: Objetivos del Gobierno, sus agencias e instrumentalidades.</vt:lpstr>
      <vt:lpstr>Artículo 8: Responsabilidades y Coordinación  con otros componentes del Gobierno</vt:lpstr>
      <vt:lpstr>“Next steps” for AARP. </vt:lpstr>
      <vt:lpstr>Be a part of the social  transformation we deserve!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Astrid Morales</dc:creator>
  <cp:lastModifiedBy>Olivera, Eddie A.</cp:lastModifiedBy>
  <cp:revision>60</cp:revision>
  <dcterms:created xsi:type="dcterms:W3CDTF">2021-03-17T09:40:31Z</dcterms:created>
  <dcterms:modified xsi:type="dcterms:W3CDTF">2021-04-13T15:53:29Z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0x010100BB91B9CD342C4A4899B855386936B12E</vt:lpwstr>
  </property>
</Properties>
</file>