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6" r:id="rId2"/>
    <p:sldId id="262" r:id="rId3"/>
    <p:sldId id="279" r:id="rId4"/>
    <p:sldId id="276" r:id="rId5"/>
    <p:sldId id="277" r:id="rId6"/>
    <p:sldId id="261" r:id="rId7"/>
    <p:sldId id="272" r:id="rId8"/>
    <p:sldId id="273" r:id="rId9"/>
    <p:sldId id="274" r:id="rId10"/>
    <p:sldId id="275" r:id="rId11"/>
    <p:sldId id="278" r:id="rId12"/>
    <p:sldId id="266" r:id="rId13"/>
    <p:sldId id="265" r:id="rId14"/>
    <p:sldId id="267" r:id="rId15"/>
    <p:sldId id="268" r:id="rId16"/>
    <p:sldId id="269" r:id="rId17"/>
    <p:sldId id="270" r:id="rId18"/>
    <p:sldId id="257" r:id="rId19"/>
    <p:sldId id="280" r:id="rId20"/>
    <p:sldId id="281" r:id="rId21"/>
    <p:sldId id="282" r:id="rId22"/>
    <p:sldId id="271" r:id="rId23"/>
    <p:sldId id="259" r:id="rId24"/>
    <p:sldId id="264" r:id="rId25"/>
    <p:sldId id="258" r:id="rId26"/>
    <p:sldId id="260" r:id="rId27"/>
    <p:sldId id="263" r:id="rId28"/>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172972-01B8-4BFA-8DF0-35D3B1EA456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F85733B-8611-4264-A9D8-69618CF1FC4F}">
      <dgm:prSet phldrT="[Text]"/>
      <dgm:spPr/>
      <dgm:t>
        <a:bodyPr/>
        <a:lstStyle/>
        <a:p>
          <a:r>
            <a:rPr lang="en-US" dirty="0" smtClean="0">
              <a:latin typeface="+mj-lt"/>
            </a:rPr>
            <a:t>RC of SJ</a:t>
          </a:r>
          <a:endParaRPr lang="en-US" dirty="0">
            <a:latin typeface="+mj-lt"/>
          </a:endParaRPr>
        </a:p>
      </dgm:t>
    </dgm:pt>
    <dgm:pt modelId="{2BAE999A-E3A5-4FBA-BA9E-E568D2EA50B0}" type="parTrans" cxnId="{EEFC6AB2-44B2-4456-94FF-D053491427D6}">
      <dgm:prSet/>
      <dgm:spPr/>
      <dgm:t>
        <a:bodyPr/>
        <a:lstStyle/>
        <a:p>
          <a:endParaRPr lang="en-US">
            <a:latin typeface="+mj-lt"/>
          </a:endParaRPr>
        </a:p>
      </dgm:t>
    </dgm:pt>
    <dgm:pt modelId="{ED9D552B-09DA-4CDB-9EEC-6A3A5E5A41DB}" type="sibTrans" cxnId="{EEFC6AB2-44B2-4456-94FF-D053491427D6}">
      <dgm:prSet/>
      <dgm:spPr/>
      <dgm:t>
        <a:bodyPr/>
        <a:lstStyle/>
        <a:p>
          <a:endParaRPr lang="en-US">
            <a:latin typeface="+mj-lt"/>
          </a:endParaRPr>
        </a:p>
      </dgm:t>
    </dgm:pt>
    <dgm:pt modelId="{BB337C0F-9AF2-40F9-902E-FDE7572F0A3C}">
      <dgm:prSet phldrT="[Text]"/>
      <dgm:spPr/>
      <dgm:t>
        <a:bodyPr/>
        <a:lstStyle/>
        <a:p>
          <a:r>
            <a:rPr lang="en-US" dirty="0" smtClean="0">
              <a:latin typeface="+mj-lt"/>
            </a:rPr>
            <a:t>D7000</a:t>
          </a:r>
          <a:endParaRPr lang="en-US" dirty="0">
            <a:latin typeface="+mj-lt"/>
          </a:endParaRPr>
        </a:p>
      </dgm:t>
    </dgm:pt>
    <dgm:pt modelId="{FE4325B5-BA12-4C8D-9E20-A465B5FC4144}" type="parTrans" cxnId="{C693960E-ED0F-4C18-A731-54005A1F46B8}">
      <dgm:prSet/>
      <dgm:spPr/>
      <dgm:t>
        <a:bodyPr/>
        <a:lstStyle/>
        <a:p>
          <a:endParaRPr lang="en-US">
            <a:latin typeface="+mj-lt"/>
          </a:endParaRPr>
        </a:p>
      </dgm:t>
    </dgm:pt>
    <dgm:pt modelId="{17F88C43-EAC6-41E4-8CEB-6AD4B875CA1C}" type="sibTrans" cxnId="{C693960E-ED0F-4C18-A731-54005A1F46B8}">
      <dgm:prSet/>
      <dgm:spPr/>
      <dgm:t>
        <a:bodyPr/>
        <a:lstStyle/>
        <a:p>
          <a:endParaRPr lang="en-US">
            <a:latin typeface="+mj-lt"/>
          </a:endParaRPr>
        </a:p>
      </dgm:t>
    </dgm:pt>
    <dgm:pt modelId="{655AC28D-0A7A-4648-BDFB-4674F96BC7E6}">
      <dgm:prSet phldrT="[Text]"/>
      <dgm:spPr/>
      <dgm:t>
        <a:bodyPr/>
        <a:lstStyle/>
        <a:p>
          <a:r>
            <a:rPr lang="en-US" dirty="0" smtClean="0">
              <a:latin typeface="+mj-lt"/>
            </a:rPr>
            <a:t>RC of PC</a:t>
          </a:r>
          <a:endParaRPr lang="en-US" dirty="0">
            <a:latin typeface="+mj-lt"/>
          </a:endParaRPr>
        </a:p>
      </dgm:t>
    </dgm:pt>
    <dgm:pt modelId="{6937D2E0-A158-41FE-BBEC-36904078D2D6}" type="parTrans" cxnId="{54E4FDE7-B0B9-4C3B-AE73-BAECF7EE7E3D}">
      <dgm:prSet/>
      <dgm:spPr/>
      <dgm:t>
        <a:bodyPr/>
        <a:lstStyle/>
        <a:p>
          <a:endParaRPr lang="en-US">
            <a:latin typeface="+mj-lt"/>
          </a:endParaRPr>
        </a:p>
      </dgm:t>
    </dgm:pt>
    <dgm:pt modelId="{3421282B-4AA9-406B-A1AF-237C490ADC06}" type="sibTrans" cxnId="{54E4FDE7-B0B9-4C3B-AE73-BAECF7EE7E3D}">
      <dgm:prSet/>
      <dgm:spPr/>
      <dgm:t>
        <a:bodyPr/>
        <a:lstStyle/>
        <a:p>
          <a:endParaRPr lang="en-US">
            <a:latin typeface="+mj-lt"/>
          </a:endParaRPr>
        </a:p>
      </dgm:t>
    </dgm:pt>
    <dgm:pt modelId="{E7B64EDB-C3A9-4E59-A5C8-298218780577}">
      <dgm:prSet phldrT="[Text]"/>
      <dgm:spPr/>
      <dgm:t>
        <a:bodyPr/>
        <a:lstStyle/>
        <a:p>
          <a:r>
            <a:rPr lang="en-US" dirty="0" smtClean="0">
              <a:latin typeface="+mj-lt"/>
            </a:rPr>
            <a:t>D6990</a:t>
          </a:r>
          <a:endParaRPr lang="en-US" dirty="0">
            <a:latin typeface="+mj-lt"/>
          </a:endParaRPr>
        </a:p>
      </dgm:t>
    </dgm:pt>
    <dgm:pt modelId="{5C59A8B9-0A44-47EC-B400-ED422791CAAC}" type="parTrans" cxnId="{B880090A-79B7-4951-A17F-90E06F886CC8}">
      <dgm:prSet/>
      <dgm:spPr/>
      <dgm:t>
        <a:bodyPr/>
        <a:lstStyle/>
        <a:p>
          <a:endParaRPr lang="en-US">
            <a:latin typeface="+mj-lt"/>
          </a:endParaRPr>
        </a:p>
      </dgm:t>
    </dgm:pt>
    <dgm:pt modelId="{30C0CDF8-3502-4B8F-8D18-83F01447CB97}" type="sibTrans" cxnId="{B880090A-79B7-4951-A17F-90E06F886CC8}">
      <dgm:prSet/>
      <dgm:spPr/>
      <dgm:t>
        <a:bodyPr/>
        <a:lstStyle/>
        <a:p>
          <a:endParaRPr lang="en-US">
            <a:latin typeface="+mj-lt"/>
          </a:endParaRPr>
        </a:p>
      </dgm:t>
    </dgm:pt>
    <dgm:pt modelId="{7CA35D8D-38A3-41A8-8556-D6FE6022B8BB}">
      <dgm:prSet phldrT="[Text]"/>
      <dgm:spPr/>
      <dgm:t>
        <a:bodyPr/>
        <a:lstStyle/>
        <a:p>
          <a:r>
            <a:rPr lang="en-US" dirty="0" smtClean="0">
              <a:latin typeface="+mj-lt"/>
            </a:rPr>
            <a:t>Your Club</a:t>
          </a:r>
          <a:endParaRPr lang="en-US" dirty="0">
            <a:latin typeface="+mj-lt"/>
          </a:endParaRPr>
        </a:p>
      </dgm:t>
    </dgm:pt>
    <dgm:pt modelId="{1CF5C394-5606-4CBF-A064-7947D0290A21}" type="parTrans" cxnId="{85BAAD5E-49EF-41CB-8395-4E139CADFA81}">
      <dgm:prSet/>
      <dgm:spPr/>
      <dgm:t>
        <a:bodyPr/>
        <a:lstStyle/>
        <a:p>
          <a:endParaRPr lang="en-US">
            <a:latin typeface="+mj-lt"/>
          </a:endParaRPr>
        </a:p>
      </dgm:t>
    </dgm:pt>
    <dgm:pt modelId="{2AFE9EEF-1A5F-4579-8EFB-721F8B00D3DC}" type="sibTrans" cxnId="{85BAAD5E-49EF-41CB-8395-4E139CADFA81}">
      <dgm:prSet/>
      <dgm:spPr/>
      <dgm:t>
        <a:bodyPr/>
        <a:lstStyle/>
        <a:p>
          <a:endParaRPr lang="en-US">
            <a:latin typeface="+mj-lt"/>
          </a:endParaRPr>
        </a:p>
      </dgm:t>
    </dgm:pt>
    <dgm:pt modelId="{3A673C88-93D3-4DA5-A9F2-B2626214419A}">
      <dgm:prSet phldrT="[Text]"/>
      <dgm:spPr/>
      <dgm:t>
        <a:bodyPr/>
        <a:lstStyle/>
        <a:p>
          <a:r>
            <a:rPr lang="en-US" dirty="0" smtClean="0">
              <a:latin typeface="+mj-lt"/>
            </a:rPr>
            <a:t>Your District</a:t>
          </a:r>
          <a:endParaRPr lang="en-US" dirty="0">
            <a:latin typeface="+mj-lt"/>
          </a:endParaRPr>
        </a:p>
      </dgm:t>
    </dgm:pt>
    <dgm:pt modelId="{77AE3D6C-3DB6-4F71-8842-0F31CDF86C30}" type="parTrans" cxnId="{6D610518-DC86-41B2-8526-0AE3555EF867}">
      <dgm:prSet/>
      <dgm:spPr/>
      <dgm:t>
        <a:bodyPr/>
        <a:lstStyle/>
        <a:p>
          <a:endParaRPr lang="en-US">
            <a:latin typeface="+mj-lt"/>
          </a:endParaRPr>
        </a:p>
      </dgm:t>
    </dgm:pt>
    <dgm:pt modelId="{16DD9039-AAA1-4CA0-9D57-94EF383F2293}" type="sibTrans" cxnId="{6D610518-DC86-41B2-8526-0AE3555EF867}">
      <dgm:prSet/>
      <dgm:spPr/>
      <dgm:t>
        <a:bodyPr/>
        <a:lstStyle/>
        <a:p>
          <a:endParaRPr lang="en-US">
            <a:latin typeface="+mj-lt"/>
          </a:endParaRPr>
        </a:p>
      </dgm:t>
    </dgm:pt>
    <dgm:pt modelId="{808CBE1D-4421-433F-90CD-F0ED3C5BEE38}" type="pres">
      <dgm:prSet presAssocID="{2F172972-01B8-4BFA-8DF0-35D3B1EA4566}" presName="cycle" presStyleCnt="0">
        <dgm:presLayoutVars>
          <dgm:dir/>
          <dgm:resizeHandles val="exact"/>
        </dgm:presLayoutVars>
      </dgm:prSet>
      <dgm:spPr/>
      <dgm:t>
        <a:bodyPr/>
        <a:lstStyle/>
        <a:p>
          <a:endParaRPr lang="en-US"/>
        </a:p>
      </dgm:t>
    </dgm:pt>
    <dgm:pt modelId="{A90A05A5-B444-4B92-9EBD-22A671961353}" type="pres">
      <dgm:prSet presAssocID="{EF85733B-8611-4264-A9D8-69618CF1FC4F}" presName="node" presStyleLbl="node1" presStyleIdx="0" presStyleCnt="6">
        <dgm:presLayoutVars>
          <dgm:bulletEnabled val="1"/>
        </dgm:presLayoutVars>
      </dgm:prSet>
      <dgm:spPr/>
      <dgm:t>
        <a:bodyPr/>
        <a:lstStyle/>
        <a:p>
          <a:endParaRPr lang="en-US"/>
        </a:p>
      </dgm:t>
    </dgm:pt>
    <dgm:pt modelId="{DDEAD4CB-E3CE-481A-B627-CC83DF20FD13}" type="pres">
      <dgm:prSet presAssocID="{ED9D552B-09DA-4CDB-9EEC-6A3A5E5A41DB}" presName="sibTrans" presStyleLbl="sibTrans2D1" presStyleIdx="0" presStyleCnt="6"/>
      <dgm:spPr/>
      <dgm:t>
        <a:bodyPr/>
        <a:lstStyle/>
        <a:p>
          <a:endParaRPr lang="en-US"/>
        </a:p>
      </dgm:t>
    </dgm:pt>
    <dgm:pt modelId="{CA2410FA-32F0-4992-806A-A5226B18543E}" type="pres">
      <dgm:prSet presAssocID="{ED9D552B-09DA-4CDB-9EEC-6A3A5E5A41DB}" presName="connectorText" presStyleLbl="sibTrans2D1" presStyleIdx="0" presStyleCnt="6"/>
      <dgm:spPr/>
      <dgm:t>
        <a:bodyPr/>
        <a:lstStyle/>
        <a:p>
          <a:endParaRPr lang="en-US"/>
        </a:p>
      </dgm:t>
    </dgm:pt>
    <dgm:pt modelId="{17A4FFBD-34FB-4A2B-9BA2-2354D9BB5953}" type="pres">
      <dgm:prSet presAssocID="{BB337C0F-9AF2-40F9-902E-FDE7572F0A3C}" presName="node" presStyleLbl="node1" presStyleIdx="1" presStyleCnt="6">
        <dgm:presLayoutVars>
          <dgm:bulletEnabled val="1"/>
        </dgm:presLayoutVars>
      </dgm:prSet>
      <dgm:spPr/>
      <dgm:t>
        <a:bodyPr/>
        <a:lstStyle/>
        <a:p>
          <a:endParaRPr lang="en-US"/>
        </a:p>
      </dgm:t>
    </dgm:pt>
    <dgm:pt modelId="{F8BA484B-83AF-407B-B1D8-34517ACED211}" type="pres">
      <dgm:prSet presAssocID="{17F88C43-EAC6-41E4-8CEB-6AD4B875CA1C}" presName="sibTrans" presStyleLbl="sibTrans2D1" presStyleIdx="1" presStyleCnt="6"/>
      <dgm:spPr/>
      <dgm:t>
        <a:bodyPr/>
        <a:lstStyle/>
        <a:p>
          <a:endParaRPr lang="en-US"/>
        </a:p>
      </dgm:t>
    </dgm:pt>
    <dgm:pt modelId="{24813A11-6249-4808-8823-C07FC66E1216}" type="pres">
      <dgm:prSet presAssocID="{17F88C43-EAC6-41E4-8CEB-6AD4B875CA1C}" presName="connectorText" presStyleLbl="sibTrans2D1" presStyleIdx="1" presStyleCnt="6"/>
      <dgm:spPr/>
      <dgm:t>
        <a:bodyPr/>
        <a:lstStyle/>
        <a:p>
          <a:endParaRPr lang="en-US"/>
        </a:p>
      </dgm:t>
    </dgm:pt>
    <dgm:pt modelId="{AB6AFE5F-CAC2-417F-993E-56D1B0D45CBE}" type="pres">
      <dgm:prSet presAssocID="{655AC28D-0A7A-4648-BDFB-4674F96BC7E6}" presName="node" presStyleLbl="node1" presStyleIdx="2" presStyleCnt="6">
        <dgm:presLayoutVars>
          <dgm:bulletEnabled val="1"/>
        </dgm:presLayoutVars>
      </dgm:prSet>
      <dgm:spPr/>
      <dgm:t>
        <a:bodyPr/>
        <a:lstStyle/>
        <a:p>
          <a:endParaRPr lang="en-US"/>
        </a:p>
      </dgm:t>
    </dgm:pt>
    <dgm:pt modelId="{8FBCCA15-C5A1-4FC9-92D5-6B3AF55998CD}" type="pres">
      <dgm:prSet presAssocID="{3421282B-4AA9-406B-A1AF-237C490ADC06}" presName="sibTrans" presStyleLbl="sibTrans2D1" presStyleIdx="2" presStyleCnt="6"/>
      <dgm:spPr/>
      <dgm:t>
        <a:bodyPr/>
        <a:lstStyle/>
        <a:p>
          <a:endParaRPr lang="en-US"/>
        </a:p>
      </dgm:t>
    </dgm:pt>
    <dgm:pt modelId="{1EA8C850-41BC-4826-8C19-AA924D60BD34}" type="pres">
      <dgm:prSet presAssocID="{3421282B-4AA9-406B-A1AF-237C490ADC06}" presName="connectorText" presStyleLbl="sibTrans2D1" presStyleIdx="2" presStyleCnt="6"/>
      <dgm:spPr/>
      <dgm:t>
        <a:bodyPr/>
        <a:lstStyle/>
        <a:p>
          <a:endParaRPr lang="en-US"/>
        </a:p>
      </dgm:t>
    </dgm:pt>
    <dgm:pt modelId="{56B186FE-5629-44F9-8BCB-C74714777718}" type="pres">
      <dgm:prSet presAssocID="{E7B64EDB-C3A9-4E59-A5C8-298218780577}" presName="node" presStyleLbl="node1" presStyleIdx="3" presStyleCnt="6">
        <dgm:presLayoutVars>
          <dgm:bulletEnabled val="1"/>
        </dgm:presLayoutVars>
      </dgm:prSet>
      <dgm:spPr/>
      <dgm:t>
        <a:bodyPr/>
        <a:lstStyle/>
        <a:p>
          <a:endParaRPr lang="en-US"/>
        </a:p>
      </dgm:t>
    </dgm:pt>
    <dgm:pt modelId="{3D000869-0D40-4E6F-9AB2-DC3CE6C38242}" type="pres">
      <dgm:prSet presAssocID="{30C0CDF8-3502-4B8F-8D18-83F01447CB97}" presName="sibTrans" presStyleLbl="sibTrans2D1" presStyleIdx="3" presStyleCnt="6"/>
      <dgm:spPr/>
      <dgm:t>
        <a:bodyPr/>
        <a:lstStyle/>
        <a:p>
          <a:endParaRPr lang="en-US"/>
        </a:p>
      </dgm:t>
    </dgm:pt>
    <dgm:pt modelId="{7EB63431-AA44-48FF-9BD7-2EFA3611A9C2}" type="pres">
      <dgm:prSet presAssocID="{30C0CDF8-3502-4B8F-8D18-83F01447CB97}" presName="connectorText" presStyleLbl="sibTrans2D1" presStyleIdx="3" presStyleCnt="6"/>
      <dgm:spPr/>
      <dgm:t>
        <a:bodyPr/>
        <a:lstStyle/>
        <a:p>
          <a:endParaRPr lang="en-US"/>
        </a:p>
      </dgm:t>
    </dgm:pt>
    <dgm:pt modelId="{A0C9450B-60D1-47A4-865D-859941F69CC6}" type="pres">
      <dgm:prSet presAssocID="{7CA35D8D-38A3-41A8-8556-D6FE6022B8BB}" presName="node" presStyleLbl="node1" presStyleIdx="4" presStyleCnt="6">
        <dgm:presLayoutVars>
          <dgm:bulletEnabled val="1"/>
        </dgm:presLayoutVars>
      </dgm:prSet>
      <dgm:spPr/>
      <dgm:t>
        <a:bodyPr/>
        <a:lstStyle/>
        <a:p>
          <a:endParaRPr lang="en-US"/>
        </a:p>
      </dgm:t>
    </dgm:pt>
    <dgm:pt modelId="{A4259BDA-D61D-44A6-B2B4-9D11F59D083A}" type="pres">
      <dgm:prSet presAssocID="{2AFE9EEF-1A5F-4579-8EFB-721F8B00D3DC}" presName="sibTrans" presStyleLbl="sibTrans2D1" presStyleIdx="4" presStyleCnt="6"/>
      <dgm:spPr/>
      <dgm:t>
        <a:bodyPr/>
        <a:lstStyle/>
        <a:p>
          <a:endParaRPr lang="en-US"/>
        </a:p>
      </dgm:t>
    </dgm:pt>
    <dgm:pt modelId="{7FE789CC-DBEF-4C92-B9F0-4DE4B34E4201}" type="pres">
      <dgm:prSet presAssocID="{2AFE9EEF-1A5F-4579-8EFB-721F8B00D3DC}" presName="connectorText" presStyleLbl="sibTrans2D1" presStyleIdx="4" presStyleCnt="6"/>
      <dgm:spPr/>
      <dgm:t>
        <a:bodyPr/>
        <a:lstStyle/>
        <a:p>
          <a:endParaRPr lang="en-US"/>
        </a:p>
      </dgm:t>
    </dgm:pt>
    <dgm:pt modelId="{F7587289-F327-4A55-8C9E-1FBA0397F8B1}" type="pres">
      <dgm:prSet presAssocID="{3A673C88-93D3-4DA5-A9F2-B2626214419A}" presName="node" presStyleLbl="node1" presStyleIdx="5" presStyleCnt="6">
        <dgm:presLayoutVars>
          <dgm:bulletEnabled val="1"/>
        </dgm:presLayoutVars>
      </dgm:prSet>
      <dgm:spPr/>
      <dgm:t>
        <a:bodyPr/>
        <a:lstStyle/>
        <a:p>
          <a:endParaRPr lang="en-US"/>
        </a:p>
      </dgm:t>
    </dgm:pt>
    <dgm:pt modelId="{DC577429-86E1-4535-A120-C6D6C09A4E39}" type="pres">
      <dgm:prSet presAssocID="{16DD9039-AAA1-4CA0-9D57-94EF383F2293}" presName="sibTrans" presStyleLbl="sibTrans2D1" presStyleIdx="5" presStyleCnt="6"/>
      <dgm:spPr/>
      <dgm:t>
        <a:bodyPr/>
        <a:lstStyle/>
        <a:p>
          <a:endParaRPr lang="en-US"/>
        </a:p>
      </dgm:t>
    </dgm:pt>
    <dgm:pt modelId="{A2626EBB-A2E0-4D16-801E-CE9AAA23236A}" type="pres">
      <dgm:prSet presAssocID="{16DD9039-AAA1-4CA0-9D57-94EF383F2293}" presName="connectorText" presStyleLbl="sibTrans2D1" presStyleIdx="5" presStyleCnt="6"/>
      <dgm:spPr/>
      <dgm:t>
        <a:bodyPr/>
        <a:lstStyle/>
        <a:p>
          <a:endParaRPr lang="en-US"/>
        </a:p>
      </dgm:t>
    </dgm:pt>
  </dgm:ptLst>
  <dgm:cxnLst>
    <dgm:cxn modelId="{C693960E-ED0F-4C18-A731-54005A1F46B8}" srcId="{2F172972-01B8-4BFA-8DF0-35D3B1EA4566}" destId="{BB337C0F-9AF2-40F9-902E-FDE7572F0A3C}" srcOrd="1" destOrd="0" parTransId="{FE4325B5-BA12-4C8D-9E20-A465B5FC4144}" sibTransId="{17F88C43-EAC6-41E4-8CEB-6AD4B875CA1C}"/>
    <dgm:cxn modelId="{834CF44B-40BE-4EFA-A691-F0AC06124A12}" type="presOf" srcId="{17F88C43-EAC6-41E4-8CEB-6AD4B875CA1C}" destId="{F8BA484B-83AF-407B-B1D8-34517ACED211}" srcOrd="0" destOrd="0" presId="urn:microsoft.com/office/officeart/2005/8/layout/cycle2"/>
    <dgm:cxn modelId="{E974940D-C460-47CF-9EC0-7E109D52FFD3}" type="presOf" srcId="{ED9D552B-09DA-4CDB-9EEC-6A3A5E5A41DB}" destId="{CA2410FA-32F0-4992-806A-A5226B18543E}" srcOrd="1" destOrd="0" presId="urn:microsoft.com/office/officeart/2005/8/layout/cycle2"/>
    <dgm:cxn modelId="{08E3B79B-C8CA-4C7A-B5EF-7289BA84BB70}" type="presOf" srcId="{16DD9039-AAA1-4CA0-9D57-94EF383F2293}" destId="{DC577429-86E1-4535-A120-C6D6C09A4E39}" srcOrd="0" destOrd="0" presId="urn:microsoft.com/office/officeart/2005/8/layout/cycle2"/>
    <dgm:cxn modelId="{27C9570A-FE57-44B6-AE87-364B64F2D930}" type="presOf" srcId="{2AFE9EEF-1A5F-4579-8EFB-721F8B00D3DC}" destId="{A4259BDA-D61D-44A6-B2B4-9D11F59D083A}" srcOrd="0" destOrd="0" presId="urn:microsoft.com/office/officeart/2005/8/layout/cycle2"/>
    <dgm:cxn modelId="{B880090A-79B7-4951-A17F-90E06F886CC8}" srcId="{2F172972-01B8-4BFA-8DF0-35D3B1EA4566}" destId="{E7B64EDB-C3A9-4E59-A5C8-298218780577}" srcOrd="3" destOrd="0" parTransId="{5C59A8B9-0A44-47EC-B400-ED422791CAAC}" sibTransId="{30C0CDF8-3502-4B8F-8D18-83F01447CB97}"/>
    <dgm:cxn modelId="{16F355B8-B1E7-459D-9376-C3C31AA0E844}" type="presOf" srcId="{3421282B-4AA9-406B-A1AF-237C490ADC06}" destId="{1EA8C850-41BC-4826-8C19-AA924D60BD34}" srcOrd="1" destOrd="0" presId="urn:microsoft.com/office/officeart/2005/8/layout/cycle2"/>
    <dgm:cxn modelId="{78783BF7-D39C-45BA-9CD3-F4B6A79A5A06}" type="presOf" srcId="{3A673C88-93D3-4DA5-A9F2-B2626214419A}" destId="{F7587289-F327-4A55-8C9E-1FBA0397F8B1}" srcOrd="0" destOrd="0" presId="urn:microsoft.com/office/officeart/2005/8/layout/cycle2"/>
    <dgm:cxn modelId="{4EACF6A7-A9E1-41CD-9395-DC5C42C0A455}" type="presOf" srcId="{30C0CDF8-3502-4B8F-8D18-83F01447CB97}" destId="{7EB63431-AA44-48FF-9BD7-2EFA3611A9C2}" srcOrd="1" destOrd="0" presId="urn:microsoft.com/office/officeart/2005/8/layout/cycle2"/>
    <dgm:cxn modelId="{F2CD93D5-5769-4CF7-AF64-10EDDB9D19E9}" type="presOf" srcId="{ED9D552B-09DA-4CDB-9EEC-6A3A5E5A41DB}" destId="{DDEAD4CB-E3CE-481A-B627-CC83DF20FD13}" srcOrd="0" destOrd="0" presId="urn:microsoft.com/office/officeart/2005/8/layout/cycle2"/>
    <dgm:cxn modelId="{98BD1D31-3531-41E9-838E-09280567CB72}" type="presOf" srcId="{17F88C43-EAC6-41E4-8CEB-6AD4B875CA1C}" destId="{24813A11-6249-4808-8823-C07FC66E1216}" srcOrd="1" destOrd="0" presId="urn:microsoft.com/office/officeart/2005/8/layout/cycle2"/>
    <dgm:cxn modelId="{6D610518-DC86-41B2-8526-0AE3555EF867}" srcId="{2F172972-01B8-4BFA-8DF0-35D3B1EA4566}" destId="{3A673C88-93D3-4DA5-A9F2-B2626214419A}" srcOrd="5" destOrd="0" parTransId="{77AE3D6C-3DB6-4F71-8842-0F31CDF86C30}" sibTransId="{16DD9039-AAA1-4CA0-9D57-94EF383F2293}"/>
    <dgm:cxn modelId="{8B476CBA-B2BF-4702-A2B7-0F9F27F950D0}" type="presOf" srcId="{3421282B-4AA9-406B-A1AF-237C490ADC06}" destId="{8FBCCA15-C5A1-4FC9-92D5-6B3AF55998CD}" srcOrd="0" destOrd="0" presId="urn:microsoft.com/office/officeart/2005/8/layout/cycle2"/>
    <dgm:cxn modelId="{85BAAD5E-49EF-41CB-8395-4E139CADFA81}" srcId="{2F172972-01B8-4BFA-8DF0-35D3B1EA4566}" destId="{7CA35D8D-38A3-41A8-8556-D6FE6022B8BB}" srcOrd="4" destOrd="0" parTransId="{1CF5C394-5606-4CBF-A064-7947D0290A21}" sibTransId="{2AFE9EEF-1A5F-4579-8EFB-721F8B00D3DC}"/>
    <dgm:cxn modelId="{2783BFFB-E312-4206-B762-FB9B5E968A41}" type="presOf" srcId="{16DD9039-AAA1-4CA0-9D57-94EF383F2293}" destId="{A2626EBB-A2E0-4D16-801E-CE9AAA23236A}" srcOrd="1" destOrd="0" presId="urn:microsoft.com/office/officeart/2005/8/layout/cycle2"/>
    <dgm:cxn modelId="{54E4FDE7-B0B9-4C3B-AE73-BAECF7EE7E3D}" srcId="{2F172972-01B8-4BFA-8DF0-35D3B1EA4566}" destId="{655AC28D-0A7A-4648-BDFB-4674F96BC7E6}" srcOrd="2" destOrd="0" parTransId="{6937D2E0-A158-41FE-BBEC-36904078D2D6}" sibTransId="{3421282B-4AA9-406B-A1AF-237C490ADC06}"/>
    <dgm:cxn modelId="{EEFC6AB2-44B2-4456-94FF-D053491427D6}" srcId="{2F172972-01B8-4BFA-8DF0-35D3B1EA4566}" destId="{EF85733B-8611-4264-A9D8-69618CF1FC4F}" srcOrd="0" destOrd="0" parTransId="{2BAE999A-E3A5-4FBA-BA9E-E568D2EA50B0}" sibTransId="{ED9D552B-09DA-4CDB-9EEC-6A3A5E5A41DB}"/>
    <dgm:cxn modelId="{769AA8DF-B3C6-4426-8EF9-69F5C27D2982}" type="presOf" srcId="{655AC28D-0A7A-4648-BDFB-4674F96BC7E6}" destId="{AB6AFE5F-CAC2-417F-993E-56D1B0D45CBE}" srcOrd="0" destOrd="0" presId="urn:microsoft.com/office/officeart/2005/8/layout/cycle2"/>
    <dgm:cxn modelId="{8DFE5AAA-D422-4B24-AC3E-BEE0A6917DD1}" type="presOf" srcId="{7CA35D8D-38A3-41A8-8556-D6FE6022B8BB}" destId="{A0C9450B-60D1-47A4-865D-859941F69CC6}" srcOrd="0" destOrd="0" presId="urn:microsoft.com/office/officeart/2005/8/layout/cycle2"/>
    <dgm:cxn modelId="{8B5E3058-1F77-4AA9-86E5-E65B7F6589AF}" type="presOf" srcId="{EF85733B-8611-4264-A9D8-69618CF1FC4F}" destId="{A90A05A5-B444-4B92-9EBD-22A671961353}" srcOrd="0" destOrd="0" presId="urn:microsoft.com/office/officeart/2005/8/layout/cycle2"/>
    <dgm:cxn modelId="{213FE0B6-DE49-46CA-984D-C5FAC0EA7C23}" type="presOf" srcId="{BB337C0F-9AF2-40F9-902E-FDE7572F0A3C}" destId="{17A4FFBD-34FB-4A2B-9BA2-2354D9BB5953}" srcOrd="0" destOrd="0" presId="urn:microsoft.com/office/officeart/2005/8/layout/cycle2"/>
    <dgm:cxn modelId="{6A505405-8E68-4594-A011-9D7A4AB68CAD}" type="presOf" srcId="{2AFE9EEF-1A5F-4579-8EFB-721F8B00D3DC}" destId="{7FE789CC-DBEF-4C92-B9F0-4DE4B34E4201}" srcOrd="1" destOrd="0" presId="urn:microsoft.com/office/officeart/2005/8/layout/cycle2"/>
    <dgm:cxn modelId="{38D61BC6-3748-4237-9342-A2622BD49732}" type="presOf" srcId="{E7B64EDB-C3A9-4E59-A5C8-298218780577}" destId="{56B186FE-5629-44F9-8BCB-C74714777718}" srcOrd="0" destOrd="0" presId="urn:microsoft.com/office/officeart/2005/8/layout/cycle2"/>
    <dgm:cxn modelId="{70F779C3-34AB-4BC1-AA20-3C2B64BCB545}" type="presOf" srcId="{2F172972-01B8-4BFA-8DF0-35D3B1EA4566}" destId="{808CBE1D-4421-433F-90CD-F0ED3C5BEE38}" srcOrd="0" destOrd="0" presId="urn:microsoft.com/office/officeart/2005/8/layout/cycle2"/>
    <dgm:cxn modelId="{B5F1B86A-A4FA-4340-8111-6D700A1E1BB5}" type="presOf" srcId="{30C0CDF8-3502-4B8F-8D18-83F01447CB97}" destId="{3D000869-0D40-4E6F-9AB2-DC3CE6C38242}" srcOrd="0" destOrd="0" presId="urn:microsoft.com/office/officeart/2005/8/layout/cycle2"/>
    <dgm:cxn modelId="{FBAC8D7E-2F2F-4930-A7D7-5B81F223DAF0}" type="presParOf" srcId="{808CBE1D-4421-433F-90CD-F0ED3C5BEE38}" destId="{A90A05A5-B444-4B92-9EBD-22A671961353}" srcOrd="0" destOrd="0" presId="urn:microsoft.com/office/officeart/2005/8/layout/cycle2"/>
    <dgm:cxn modelId="{01226731-A067-43F3-B515-D0713F8F2565}" type="presParOf" srcId="{808CBE1D-4421-433F-90CD-F0ED3C5BEE38}" destId="{DDEAD4CB-E3CE-481A-B627-CC83DF20FD13}" srcOrd="1" destOrd="0" presId="urn:microsoft.com/office/officeart/2005/8/layout/cycle2"/>
    <dgm:cxn modelId="{C29E6270-8879-4CF8-AECC-DB50B0507A6C}" type="presParOf" srcId="{DDEAD4CB-E3CE-481A-B627-CC83DF20FD13}" destId="{CA2410FA-32F0-4992-806A-A5226B18543E}" srcOrd="0" destOrd="0" presId="urn:microsoft.com/office/officeart/2005/8/layout/cycle2"/>
    <dgm:cxn modelId="{2378D7A0-A4A4-423A-8887-AD6563055C33}" type="presParOf" srcId="{808CBE1D-4421-433F-90CD-F0ED3C5BEE38}" destId="{17A4FFBD-34FB-4A2B-9BA2-2354D9BB5953}" srcOrd="2" destOrd="0" presId="urn:microsoft.com/office/officeart/2005/8/layout/cycle2"/>
    <dgm:cxn modelId="{68E04301-B20E-4FFB-A823-1959067F7035}" type="presParOf" srcId="{808CBE1D-4421-433F-90CD-F0ED3C5BEE38}" destId="{F8BA484B-83AF-407B-B1D8-34517ACED211}" srcOrd="3" destOrd="0" presId="urn:microsoft.com/office/officeart/2005/8/layout/cycle2"/>
    <dgm:cxn modelId="{D3C6B45A-92A7-4DD0-B3C4-54BD051AB754}" type="presParOf" srcId="{F8BA484B-83AF-407B-B1D8-34517ACED211}" destId="{24813A11-6249-4808-8823-C07FC66E1216}" srcOrd="0" destOrd="0" presId="urn:microsoft.com/office/officeart/2005/8/layout/cycle2"/>
    <dgm:cxn modelId="{E8763C70-2FBD-4424-A1B1-45A36C57F407}" type="presParOf" srcId="{808CBE1D-4421-433F-90CD-F0ED3C5BEE38}" destId="{AB6AFE5F-CAC2-417F-993E-56D1B0D45CBE}" srcOrd="4" destOrd="0" presId="urn:microsoft.com/office/officeart/2005/8/layout/cycle2"/>
    <dgm:cxn modelId="{76576CB0-1CDA-48E2-AA6D-8EBC81883A38}" type="presParOf" srcId="{808CBE1D-4421-433F-90CD-F0ED3C5BEE38}" destId="{8FBCCA15-C5A1-4FC9-92D5-6B3AF55998CD}" srcOrd="5" destOrd="0" presId="urn:microsoft.com/office/officeart/2005/8/layout/cycle2"/>
    <dgm:cxn modelId="{345C9573-BDB7-4580-9311-EEDA56F23420}" type="presParOf" srcId="{8FBCCA15-C5A1-4FC9-92D5-6B3AF55998CD}" destId="{1EA8C850-41BC-4826-8C19-AA924D60BD34}" srcOrd="0" destOrd="0" presId="urn:microsoft.com/office/officeart/2005/8/layout/cycle2"/>
    <dgm:cxn modelId="{74C09546-4D1B-4434-A2FC-2917866CDB3D}" type="presParOf" srcId="{808CBE1D-4421-433F-90CD-F0ED3C5BEE38}" destId="{56B186FE-5629-44F9-8BCB-C74714777718}" srcOrd="6" destOrd="0" presId="urn:microsoft.com/office/officeart/2005/8/layout/cycle2"/>
    <dgm:cxn modelId="{66376B29-A672-4C04-A272-0FB415DADFA1}" type="presParOf" srcId="{808CBE1D-4421-433F-90CD-F0ED3C5BEE38}" destId="{3D000869-0D40-4E6F-9AB2-DC3CE6C38242}" srcOrd="7" destOrd="0" presId="urn:microsoft.com/office/officeart/2005/8/layout/cycle2"/>
    <dgm:cxn modelId="{D214B366-847A-46A5-A547-9A0F306C89F3}" type="presParOf" srcId="{3D000869-0D40-4E6F-9AB2-DC3CE6C38242}" destId="{7EB63431-AA44-48FF-9BD7-2EFA3611A9C2}" srcOrd="0" destOrd="0" presId="urn:microsoft.com/office/officeart/2005/8/layout/cycle2"/>
    <dgm:cxn modelId="{721FCBC1-508B-4ADB-B387-84CD18C601AC}" type="presParOf" srcId="{808CBE1D-4421-433F-90CD-F0ED3C5BEE38}" destId="{A0C9450B-60D1-47A4-865D-859941F69CC6}" srcOrd="8" destOrd="0" presId="urn:microsoft.com/office/officeart/2005/8/layout/cycle2"/>
    <dgm:cxn modelId="{60D2E538-FA76-47F4-9C01-4571B1F60A12}" type="presParOf" srcId="{808CBE1D-4421-433F-90CD-F0ED3C5BEE38}" destId="{A4259BDA-D61D-44A6-B2B4-9D11F59D083A}" srcOrd="9" destOrd="0" presId="urn:microsoft.com/office/officeart/2005/8/layout/cycle2"/>
    <dgm:cxn modelId="{9D2DF6D9-0E7D-4C6A-96DC-6DDF3B0B224D}" type="presParOf" srcId="{A4259BDA-D61D-44A6-B2B4-9D11F59D083A}" destId="{7FE789CC-DBEF-4C92-B9F0-4DE4B34E4201}" srcOrd="0" destOrd="0" presId="urn:microsoft.com/office/officeart/2005/8/layout/cycle2"/>
    <dgm:cxn modelId="{5C321B59-E17D-4427-ACEE-F97F604A4928}" type="presParOf" srcId="{808CBE1D-4421-433F-90CD-F0ED3C5BEE38}" destId="{F7587289-F327-4A55-8C9E-1FBA0397F8B1}" srcOrd="10" destOrd="0" presId="urn:microsoft.com/office/officeart/2005/8/layout/cycle2"/>
    <dgm:cxn modelId="{8F17BFC7-7CC3-4AE7-A1B0-CB174E85A557}" type="presParOf" srcId="{808CBE1D-4421-433F-90CD-F0ED3C5BEE38}" destId="{DC577429-86E1-4535-A120-C6D6C09A4E39}" srcOrd="11" destOrd="0" presId="urn:microsoft.com/office/officeart/2005/8/layout/cycle2"/>
    <dgm:cxn modelId="{978E65D3-217E-49C8-98DD-65824BC36A2B}" type="presParOf" srcId="{DC577429-86E1-4535-A120-C6D6C09A4E39}" destId="{A2626EBB-A2E0-4D16-801E-CE9AAA23236A}"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13763" cy="465455"/>
          </a:xfrm>
          <a:prstGeom prst="rect">
            <a:avLst/>
          </a:prstGeom>
        </p:spPr>
        <p:txBody>
          <a:bodyPr vert="horz" lIns="92915" tIns="46458" rIns="92915" bIns="46458" rtlCol="0"/>
          <a:lstStyle>
            <a:lvl1pPr algn="l">
              <a:defRPr sz="1200"/>
            </a:lvl1pPr>
          </a:lstStyle>
          <a:p>
            <a:endParaRPr lang="en-US"/>
          </a:p>
        </p:txBody>
      </p:sp>
      <p:sp>
        <p:nvSpPr>
          <p:cNvPr id="3" name="Date Placeholder 2"/>
          <p:cNvSpPr>
            <a:spLocks noGrp="1"/>
          </p:cNvSpPr>
          <p:nvPr>
            <p:ph type="dt" sz="quarter" idx="1"/>
          </p:nvPr>
        </p:nvSpPr>
        <p:spPr>
          <a:xfrm>
            <a:off x="3939467" y="2"/>
            <a:ext cx="3013763" cy="465455"/>
          </a:xfrm>
          <a:prstGeom prst="rect">
            <a:avLst/>
          </a:prstGeom>
        </p:spPr>
        <p:txBody>
          <a:bodyPr vert="horz" lIns="92915" tIns="46458" rIns="92915" bIns="46458" rtlCol="0"/>
          <a:lstStyle>
            <a:lvl1pPr algn="r">
              <a:defRPr sz="1200"/>
            </a:lvl1pPr>
          </a:lstStyle>
          <a:p>
            <a:fld id="{3F356616-26C5-4CA4-BF70-99ED7C8C2E93}" type="datetimeFigureOut">
              <a:rPr lang="en-US" smtClean="0"/>
              <a:pPr/>
              <a:t>9/19/2016</a:t>
            </a:fld>
            <a:endParaRPr lang="en-US"/>
          </a:p>
        </p:txBody>
      </p:sp>
      <p:sp>
        <p:nvSpPr>
          <p:cNvPr id="4" name="Footer Placeholder 3"/>
          <p:cNvSpPr>
            <a:spLocks noGrp="1"/>
          </p:cNvSpPr>
          <p:nvPr>
            <p:ph type="ftr" sz="quarter" idx="2"/>
          </p:nvPr>
        </p:nvSpPr>
        <p:spPr>
          <a:xfrm>
            <a:off x="0" y="8842031"/>
            <a:ext cx="3013763" cy="465455"/>
          </a:xfrm>
          <a:prstGeom prst="rect">
            <a:avLst/>
          </a:prstGeom>
        </p:spPr>
        <p:txBody>
          <a:bodyPr vert="horz" lIns="92915" tIns="46458" rIns="92915" bIns="46458" rtlCol="0" anchor="b"/>
          <a:lstStyle>
            <a:lvl1pPr algn="l">
              <a:defRPr sz="1200"/>
            </a:lvl1pPr>
          </a:lstStyle>
          <a:p>
            <a:endParaRPr lang="en-US"/>
          </a:p>
        </p:txBody>
      </p:sp>
      <p:sp>
        <p:nvSpPr>
          <p:cNvPr id="5" name="Slide Number Placeholder 4"/>
          <p:cNvSpPr>
            <a:spLocks noGrp="1"/>
          </p:cNvSpPr>
          <p:nvPr>
            <p:ph type="sldNum" sz="quarter" idx="3"/>
          </p:nvPr>
        </p:nvSpPr>
        <p:spPr>
          <a:xfrm>
            <a:off x="3939467" y="8842031"/>
            <a:ext cx="3013763" cy="465455"/>
          </a:xfrm>
          <a:prstGeom prst="rect">
            <a:avLst/>
          </a:prstGeom>
        </p:spPr>
        <p:txBody>
          <a:bodyPr vert="horz" lIns="92915" tIns="46458" rIns="92915" bIns="46458" rtlCol="0" anchor="b"/>
          <a:lstStyle>
            <a:lvl1pPr algn="r">
              <a:defRPr sz="1200"/>
            </a:lvl1pPr>
          </a:lstStyle>
          <a:p>
            <a:fld id="{E826949A-21FC-4BBA-8CB7-A889BB3D6F40}" type="slidenum">
              <a:rPr lang="en-US" smtClean="0"/>
              <a:pPr/>
              <a:t>‹#›</a:t>
            </a:fld>
            <a:endParaRPr lang="en-US"/>
          </a:p>
        </p:txBody>
      </p:sp>
    </p:spTree>
    <p:extLst>
      <p:ext uri="{BB962C8B-B14F-4D97-AF65-F5344CB8AC3E}">
        <p14:creationId xmlns:p14="http://schemas.microsoft.com/office/powerpoint/2010/main" val="1257098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3075" cy="465138"/>
          </a:xfrm>
          <a:prstGeom prst="rect">
            <a:avLst/>
          </a:prstGeom>
        </p:spPr>
        <p:txBody>
          <a:bodyPr vert="horz" lIns="91427" tIns="45712" rIns="91427" bIns="45712" rtlCol="0"/>
          <a:lstStyle>
            <a:lvl1pPr algn="l">
              <a:defRPr sz="1200"/>
            </a:lvl1pPr>
          </a:lstStyle>
          <a:p>
            <a:endParaRPr lang="en-US"/>
          </a:p>
        </p:txBody>
      </p:sp>
      <p:sp>
        <p:nvSpPr>
          <p:cNvPr id="3" name="Date Placeholder 2"/>
          <p:cNvSpPr>
            <a:spLocks noGrp="1"/>
          </p:cNvSpPr>
          <p:nvPr>
            <p:ph type="dt" idx="1"/>
          </p:nvPr>
        </p:nvSpPr>
        <p:spPr>
          <a:xfrm>
            <a:off x="3940175" y="0"/>
            <a:ext cx="3013075" cy="465138"/>
          </a:xfrm>
          <a:prstGeom prst="rect">
            <a:avLst/>
          </a:prstGeom>
        </p:spPr>
        <p:txBody>
          <a:bodyPr vert="horz" lIns="91427" tIns="45712" rIns="91427" bIns="45712" rtlCol="0"/>
          <a:lstStyle>
            <a:lvl1pPr algn="r">
              <a:defRPr sz="1200"/>
            </a:lvl1pPr>
          </a:lstStyle>
          <a:p>
            <a:fld id="{8AC03AA7-2EDD-42D9-A2F3-A22F13AB5AB4}" type="datetimeFigureOut">
              <a:rPr lang="en-US" smtClean="0"/>
              <a:pPr/>
              <a:t>9/19/2016</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1427" tIns="45712" rIns="91427" bIns="45712" rtlCol="0" anchor="ctr"/>
          <a:lstStyle/>
          <a:p>
            <a:endParaRPr lang="en-US"/>
          </a:p>
        </p:txBody>
      </p:sp>
      <p:sp>
        <p:nvSpPr>
          <p:cNvPr id="5" name="Notes Placeholder 4"/>
          <p:cNvSpPr>
            <a:spLocks noGrp="1"/>
          </p:cNvSpPr>
          <p:nvPr>
            <p:ph type="body" sz="quarter" idx="3"/>
          </p:nvPr>
        </p:nvSpPr>
        <p:spPr>
          <a:xfrm>
            <a:off x="695325" y="4421189"/>
            <a:ext cx="5564188" cy="4189413"/>
          </a:xfrm>
          <a:prstGeom prst="rect">
            <a:avLst/>
          </a:prstGeom>
        </p:spPr>
        <p:txBody>
          <a:bodyPr vert="horz" lIns="91427" tIns="45712" rIns="91427"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376"/>
            <a:ext cx="3013075" cy="465138"/>
          </a:xfrm>
          <a:prstGeom prst="rect">
            <a:avLst/>
          </a:prstGeom>
        </p:spPr>
        <p:txBody>
          <a:bodyPr vert="horz" lIns="91427" tIns="45712" rIns="91427"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6"/>
            <a:ext cx="3013075" cy="465138"/>
          </a:xfrm>
          <a:prstGeom prst="rect">
            <a:avLst/>
          </a:prstGeom>
        </p:spPr>
        <p:txBody>
          <a:bodyPr vert="horz" lIns="91427" tIns="45712" rIns="91427" bIns="45712" rtlCol="0" anchor="b"/>
          <a:lstStyle>
            <a:lvl1pPr algn="r">
              <a:defRPr sz="1200"/>
            </a:lvl1pPr>
          </a:lstStyle>
          <a:p>
            <a:fld id="{C92D25AE-52BF-4F76-8C31-B6A106AC39BB}" type="slidenum">
              <a:rPr lang="en-US" smtClean="0"/>
              <a:pPr/>
              <a:t>‹#›</a:t>
            </a:fld>
            <a:endParaRPr lang="en-US"/>
          </a:p>
        </p:txBody>
      </p:sp>
    </p:spTree>
    <p:extLst>
      <p:ext uri="{BB962C8B-B14F-4D97-AF65-F5344CB8AC3E}">
        <p14:creationId xmlns:p14="http://schemas.microsoft.com/office/powerpoint/2010/main" val="131185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E41538A8-5550-4760-8912-A37B93A46681}"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5B8EB0-DAD9-4654-B6BF-F3B03248D299}"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C1388-E4E2-48A2-944E-A257384CE578}"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45FAE81-AFF4-4638-92EF-E16F09A64D7A}"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1F3C8F-5967-47E2-83BF-792D6E7721E4}" type="datetime1">
              <a:rPr lang="en-US" smtClean="0"/>
              <a:pPr/>
              <a:t>9/19/2016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D47588-76B2-4221-A02E-D2B9B8E07EBF}" type="datetime1">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150B81-2342-42D4-A8BD-EE11485DE621}" type="datetime1">
              <a:rPr lang="en-US" smtClean="0"/>
              <a:pPr/>
              <a:t>9/19/2016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835E39-8E76-4049-8BF7-F539E6B45303}" type="datetime1">
              <a:rPr lang="en-US" smtClean="0"/>
              <a:pPr/>
              <a:t>9/19/2016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1320B-0601-4CD8-BDA1-B81C71F9F393}" type="datetime1">
              <a:rPr lang="en-US" smtClean="0"/>
              <a:pPr/>
              <a:t>9/19/2016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616E8-9481-47FB-8BC5-468C08567475}" type="datetime1">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CCF9F4-A319-471A-AB72-80F12D85B872}" type="datetime1">
              <a:rPr lang="en-US" smtClean="0"/>
              <a:pPr/>
              <a:t>9/19/2016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6F15CF-E947-4996-975F-F2223748F5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A8917-C374-43E3-B215-74E5C0E92BD0}" type="datetime1">
              <a:rPr lang="en-US" smtClean="0"/>
              <a:pPr/>
              <a:t>9/19/2016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F15CF-E947-4996-975F-F2223748F5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SC00922.JPG"/>
          <p:cNvPicPr>
            <a:picLocks noChangeAspect="1"/>
          </p:cNvPicPr>
          <p:nvPr/>
        </p:nvPicPr>
        <p:blipFill>
          <a:blip r:embed="rId2" cstate="print"/>
          <a:stretch>
            <a:fillRect/>
          </a:stretch>
        </p:blipFill>
        <p:spPr>
          <a:xfrm>
            <a:off x="0" y="381000"/>
            <a:ext cx="9144000" cy="6096000"/>
          </a:xfrm>
          <a:prstGeom prst="rect">
            <a:avLst/>
          </a:prstGeom>
        </p:spPr>
      </p:pic>
      <p:sp>
        <p:nvSpPr>
          <p:cNvPr id="2" name="Title 1"/>
          <p:cNvSpPr>
            <a:spLocks noGrp="1"/>
          </p:cNvSpPr>
          <p:nvPr>
            <p:ph type="ctrTitle"/>
          </p:nvPr>
        </p:nvSpPr>
        <p:spPr>
          <a:xfrm>
            <a:off x="3352800" y="4549775"/>
            <a:ext cx="7772400" cy="1470025"/>
          </a:xfrm>
        </p:spPr>
        <p:txBody>
          <a:bodyPr>
            <a:noAutofit/>
          </a:bodyPr>
          <a:lstStyle/>
          <a:p>
            <a:r>
              <a:rPr lang="en-US" sz="9600" dirty="0" err="1" smtClean="0">
                <a:solidFill>
                  <a:schemeClr val="bg1"/>
                </a:solidFill>
              </a:rPr>
              <a:t>Souns</a:t>
            </a:r>
            <a:endParaRPr lang="en-US" sz="9600" dirty="0">
              <a:solidFill>
                <a:schemeClr val="bg1"/>
              </a:solidFill>
            </a:endParaRPr>
          </a:p>
        </p:txBody>
      </p:sp>
      <p:sp>
        <p:nvSpPr>
          <p:cNvPr id="3" name="Subtitle 2"/>
          <p:cNvSpPr>
            <a:spLocks noGrp="1"/>
          </p:cNvSpPr>
          <p:nvPr>
            <p:ph type="subTitle" idx="1"/>
          </p:nvPr>
        </p:nvSpPr>
        <p:spPr>
          <a:xfrm>
            <a:off x="4038600" y="5715000"/>
            <a:ext cx="6400800" cy="1752600"/>
          </a:xfrm>
        </p:spPr>
        <p:txBody>
          <a:bodyPr/>
          <a:lstStyle/>
          <a:p>
            <a:r>
              <a:rPr lang="en-US" dirty="0" smtClean="0">
                <a:solidFill>
                  <a:schemeClr val="bg1"/>
                </a:solidFill>
                <a:latin typeface="+mj-lt"/>
              </a:rPr>
              <a:t>September </a:t>
            </a:r>
            <a:r>
              <a:rPr lang="en-US" dirty="0" smtClean="0">
                <a:solidFill>
                  <a:schemeClr val="bg1"/>
                </a:solidFill>
                <a:latin typeface="+mj-lt"/>
              </a:rPr>
              <a:t>2016</a:t>
            </a:r>
            <a:endParaRPr lang="en-US"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Gains in Emerging Literacy Skills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latin typeface="+mj-lt"/>
              </a:rPr>
              <a:t>In addition to Puerto Rico, </a:t>
            </a:r>
            <a:r>
              <a:rPr lang="en-US" dirty="0" err="1" smtClean="0">
                <a:latin typeface="+mj-lt"/>
              </a:rPr>
              <a:t>Souns</a:t>
            </a:r>
            <a:r>
              <a:rPr lang="en-US" dirty="0" smtClean="0">
                <a:latin typeface="+mj-lt"/>
              </a:rPr>
              <a:t> has been implemented in California, Colorado, Connecticut, Georgia, Illinois, Oregon, Texas and in several provinces in South Africa.</a:t>
            </a:r>
          </a:p>
          <a:p>
            <a:r>
              <a:rPr lang="en-US" dirty="0" smtClean="0">
                <a:latin typeface="+mj-lt"/>
              </a:rPr>
              <a:t>The long term results of these projects are still being studied, but participating programs report gains in the quality of teacher instruction and the emerging literacy skills of participating children as they develop a lifelong love for reading and learning.</a:t>
            </a:r>
            <a:endParaRPr lang="en-US" dirty="0">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8" name="Text Placeholder 7"/>
          <p:cNvSpPr>
            <a:spLocks noGrp="1"/>
          </p:cNvSpPr>
          <p:nvPr>
            <p:ph type="body" idx="1"/>
          </p:nvPr>
        </p:nvSpPr>
        <p:spPr/>
        <p:txBody>
          <a:bodyPr/>
          <a:lstStyle/>
          <a:p>
            <a:r>
              <a:rPr lang="en-US" dirty="0" smtClean="0"/>
              <a:t>Georgia</a:t>
            </a:r>
            <a:endParaRPr lang="en-US" dirty="0"/>
          </a:p>
        </p:txBody>
      </p:sp>
      <p:sp>
        <p:nvSpPr>
          <p:cNvPr id="3" name="Content Placeholder 2"/>
          <p:cNvSpPr>
            <a:spLocks noGrp="1"/>
          </p:cNvSpPr>
          <p:nvPr>
            <p:ph sz="half" idx="2"/>
          </p:nvPr>
        </p:nvSpPr>
        <p:spPr/>
        <p:txBody>
          <a:bodyPr>
            <a:normAutofit fontScale="70000" lnSpcReduction="20000"/>
          </a:bodyPr>
          <a:lstStyle/>
          <a:p>
            <a:endParaRPr lang="en-US" dirty="0" smtClean="0"/>
          </a:p>
          <a:p>
            <a:endParaRPr lang="en-US" dirty="0" smtClean="0"/>
          </a:p>
          <a:p>
            <a:endParaRPr lang="en-US" dirty="0" smtClean="0"/>
          </a:p>
          <a:p>
            <a:endParaRPr lang="en-US" dirty="0" smtClean="0">
              <a:latin typeface="+mj-lt"/>
            </a:endParaRPr>
          </a:p>
          <a:p>
            <a:r>
              <a:rPr lang="en-US" dirty="0" smtClean="0">
                <a:latin typeface="+mj-lt"/>
              </a:rPr>
              <a:t>SW GA Community Action Council reflects less than 2% of 2,163 children in 180 classes and 24 sites scored below expectations in letter-sound knowledge for the 2015/2016 period.</a:t>
            </a:r>
          </a:p>
          <a:p>
            <a:r>
              <a:rPr lang="en-US" dirty="0" smtClean="0">
                <a:latin typeface="+mj-lt"/>
              </a:rPr>
              <a:t>That result is significant as at least 10% of the student population are required to be special needs children per Head Start guidelines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p:txBody>
      </p:sp>
      <p:sp>
        <p:nvSpPr>
          <p:cNvPr id="9" name="Text Placeholder 8"/>
          <p:cNvSpPr>
            <a:spLocks noGrp="1"/>
          </p:cNvSpPr>
          <p:nvPr>
            <p:ph type="body" sz="quarter" idx="3"/>
          </p:nvPr>
        </p:nvSpPr>
        <p:spPr/>
        <p:txBody>
          <a:bodyPr/>
          <a:lstStyle/>
          <a:p>
            <a:r>
              <a:rPr lang="en-US" dirty="0" smtClean="0"/>
              <a:t>Texas</a:t>
            </a:r>
            <a:endParaRPr lang="en-US" dirty="0"/>
          </a:p>
        </p:txBody>
      </p:sp>
      <p:sp>
        <p:nvSpPr>
          <p:cNvPr id="6" name="Content Placeholder 5"/>
          <p:cNvSpPr>
            <a:spLocks noGrp="1"/>
          </p:cNvSpPr>
          <p:nvPr>
            <p:ph sz="quarter" idx="4"/>
          </p:nvPr>
        </p:nvSpPr>
        <p:spPr/>
        <p:txBody>
          <a:bodyPr>
            <a:normAutofit/>
          </a:bodyPr>
          <a:lstStyle/>
          <a:p>
            <a:r>
              <a:rPr lang="en-US" dirty="0" smtClean="0">
                <a:latin typeface="+mj-lt"/>
              </a:rPr>
              <a:t>PTISD reported that of 602 children :</a:t>
            </a:r>
          </a:p>
          <a:p>
            <a:endParaRPr lang="en-US" dirty="0" smtClean="0">
              <a:latin typeface="+mj-lt"/>
            </a:endParaRPr>
          </a:p>
          <a:p>
            <a:pPr lvl="2">
              <a:buNone/>
            </a:pPr>
            <a:r>
              <a:rPr lang="en-US" sz="1800" dirty="0" smtClean="0">
                <a:latin typeface="+mj-lt"/>
              </a:rPr>
              <a:t>454 build words (75%)</a:t>
            </a:r>
          </a:p>
          <a:p>
            <a:pPr lvl="2">
              <a:buNone/>
            </a:pPr>
            <a:r>
              <a:rPr lang="en-US" dirty="0" smtClean="0">
                <a:latin typeface="+mj-lt"/>
              </a:rPr>
              <a:t>412 sound out words (68%)</a:t>
            </a:r>
          </a:p>
          <a:p>
            <a:pPr lvl="2">
              <a:buNone/>
            </a:pPr>
            <a:r>
              <a:rPr lang="en-US" dirty="0" smtClean="0">
                <a:latin typeface="+mj-lt"/>
              </a:rPr>
              <a:t>359 write words (60%) </a:t>
            </a:r>
          </a:p>
          <a:p>
            <a:pPr lvl="2">
              <a:buNone/>
            </a:pPr>
            <a:r>
              <a:rPr lang="en-US" dirty="0" smtClean="0">
                <a:latin typeface="+mj-lt"/>
              </a:rPr>
              <a:t>331 reads (55%)</a:t>
            </a:r>
          </a:p>
          <a:p>
            <a:pPr lvl="2">
              <a:buNone/>
            </a:pPr>
            <a:r>
              <a:rPr lang="en-US" sz="1800" dirty="0" smtClean="0">
                <a:latin typeface="+mj-lt"/>
              </a:rPr>
              <a:t>303 sound out sentences (50%)</a:t>
            </a:r>
          </a:p>
          <a:p>
            <a:pPr lvl="2">
              <a:buNone/>
            </a:pPr>
            <a:r>
              <a:rPr lang="en-US" sz="1800" dirty="0" smtClean="0">
                <a:latin typeface="+mj-lt"/>
              </a:rPr>
              <a:t>281 write sentences (47%)</a:t>
            </a:r>
          </a:p>
          <a:p>
            <a:endParaRPr lang="en-US" dirty="0"/>
          </a:p>
        </p:txBody>
      </p:sp>
      <p:pic>
        <p:nvPicPr>
          <p:cNvPr id="2052" name="Picture 4"/>
          <p:cNvPicPr>
            <a:picLocks noChangeAspect="1" noChangeArrowheads="1"/>
          </p:cNvPicPr>
          <p:nvPr/>
        </p:nvPicPr>
        <p:blipFill>
          <a:blip r:embed="rId2" cstate="print"/>
          <a:srcRect/>
          <a:stretch>
            <a:fillRect/>
          </a:stretch>
        </p:blipFill>
        <p:spPr bwMode="auto">
          <a:xfrm>
            <a:off x="1646066" y="1905000"/>
            <a:ext cx="2621134" cy="133032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lstStyle/>
          <a:p>
            <a:pPr>
              <a:buNone/>
            </a:pPr>
            <a:r>
              <a:rPr lang="en-US" dirty="0" smtClean="0">
                <a:latin typeface="+mj-lt"/>
              </a:rPr>
              <a:t>(1) Build emergent readers so the children can direct their own future, and </a:t>
            </a:r>
          </a:p>
          <a:p>
            <a:pPr>
              <a:buNone/>
            </a:pPr>
            <a:r>
              <a:rPr lang="en-US" dirty="0" smtClean="0">
                <a:latin typeface="+mj-lt"/>
              </a:rPr>
              <a:t>(2) Prepare teachers to impact their classrooms in the same beneficial way for years to come.</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Bringing </a:t>
            </a:r>
            <a:r>
              <a:rPr lang="en-US" dirty="0" err="1" smtClean="0"/>
              <a:t>Souns</a:t>
            </a:r>
            <a:r>
              <a:rPr lang="en-US" dirty="0" smtClean="0"/>
              <a:t> to the Classroom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mj-lt"/>
              </a:rPr>
              <a:t>Both students and teachers are beneficiaries to this project.</a:t>
            </a:r>
          </a:p>
          <a:p>
            <a:pPr lvl="1"/>
            <a:r>
              <a:rPr lang="en-US" dirty="0" smtClean="0">
                <a:latin typeface="+mj-lt"/>
              </a:rPr>
              <a:t>The students build literacy skills </a:t>
            </a:r>
          </a:p>
          <a:p>
            <a:pPr lvl="1"/>
            <a:r>
              <a:rPr lang="en-US" dirty="0" smtClean="0">
                <a:latin typeface="+mj-lt"/>
              </a:rPr>
              <a:t>The teachers receive training and materials to implement the </a:t>
            </a:r>
            <a:r>
              <a:rPr lang="en-US" dirty="0" err="1" smtClean="0">
                <a:latin typeface="+mj-lt"/>
              </a:rPr>
              <a:t>Souns</a:t>
            </a:r>
            <a:r>
              <a:rPr lang="en-US" dirty="0" smtClean="0">
                <a:latin typeface="+mj-lt"/>
              </a:rPr>
              <a:t> program year after year.</a:t>
            </a:r>
          </a:p>
          <a:p>
            <a:r>
              <a:rPr lang="en-US" dirty="0" smtClean="0">
                <a:latin typeface="+mj-lt"/>
              </a:rPr>
              <a:t>There are no expendables.</a:t>
            </a:r>
          </a:p>
          <a:p>
            <a:r>
              <a:rPr lang="en-US" dirty="0" smtClean="0">
                <a:latin typeface="+mj-lt"/>
              </a:rPr>
              <a:t>There is guardianship: If the letters are not being used, they must be returned for use in another classroom.</a:t>
            </a:r>
            <a:endParaRPr lang="en-US"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involved?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mj-lt"/>
              </a:rPr>
              <a:t>Literacy projects based on the </a:t>
            </a:r>
            <a:r>
              <a:rPr lang="en-US" dirty="0" err="1" smtClean="0">
                <a:latin typeface="+mj-lt"/>
              </a:rPr>
              <a:t>Souns</a:t>
            </a:r>
            <a:r>
              <a:rPr lang="en-US" dirty="0" smtClean="0">
                <a:latin typeface="+mj-lt"/>
              </a:rPr>
              <a:t> program include classroom materials funded by the grant request. </a:t>
            </a:r>
          </a:p>
          <a:p>
            <a:pPr lvl="1"/>
            <a:r>
              <a:rPr lang="en-US" dirty="0" smtClean="0">
                <a:latin typeface="+mj-lt"/>
              </a:rPr>
              <a:t>Each classroom hosts 20 children a year.</a:t>
            </a:r>
          </a:p>
          <a:p>
            <a:pPr lvl="1"/>
            <a:r>
              <a:rPr lang="en-US" dirty="0" smtClean="0">
                <a:latin typeface="+mj-lt"/>
              </a:rPr>
              <a:t>Classroom materials are re-usable year after year.</a:t>
            </a:r>
          </a:p>
          <a:p>
            <a:r>
              <a:rPr lang="en-US" dirty="0" smtClean="0">
                <a:latin typeface="+mj-lt"/>
              </a:rPr>
              <a:t>Training for the </a:t>
            </a:r>
            <a:r>
              <a:rPr lang="en-US" dirty="0" err="1" smtClean="0">
                <a:latin typeface="+mj-lt"/>
              </a:rPr>
              <a:t>Souns</a:t>
            </a:r>
            <a:r>
              <a:rPr lang="en-US" dirty="0" smtClean="0">
                <a:latin typeface="+mj-lt"/>
              </a:rPr>
              <a:t> program is an integral part of the project, but is freely given by Rotarian Volunteers serving Rotary.</a:t>
            </a:r>
          </a:p>
          <a:p>
            <a:pPr lvl="1"/>
            <a:r>
              <a:rPr lang="en-US" dirty="0" smtClean="0">
                <a:latin typeface="+mj-lt"/>
              </a:rPr>
              <a:t>Teacher training is provided free of cost by Rotary Volunteers. </a:t>
            </a:r>
          </a:p>
          <a:p>
            <a:pPr lvl="1"/>
            <a:r>
              <a:rPr lang="en-US" dirty="0" smtClean="0">
                <a:latin typeface="+mj-lt"/>
              </a:rPr>
              <a:t>Those from abroad pay their own travel, room and board. </a:t>
            </a:r>
            <a:endParaRPr lang="en-US"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mj-lt"/>
              </a:rPr>
              <a:t>As the training of classroom teachers unfolds, on-site candidates for </a:t>
            </a:r>
            <a:r>
              <a:rPr lang="en-US" dirty="0" err="1" smtClean="0">
                <a:latin typeface="+mj-lt"/>
              </a:rPr>
              <a:t>Souns</a:t>
            </a:r>
            <a:r>
              <a:rPr lang="en-US" dirty="0" smtClean="0">
                <a:latin typeface="+mj-lt"/>
              </a:rPr>
              <a:t> teacher-trainers are identified and developed during the life of the project.</a:t>
            </a:r>
          </a:p>
          <a:p>
            <a:r>
              <a:rPr lang="en-US" dirty="0" smtClean="0">
                <a:latin typeface="+mj-lt"/>
              </a:rPr>
              <a:t>By the end of the project there are typically two to three on-site </a:t>
            </a:r>
            <a:r>
              <a:rPr lang="en-US" dirty="0" err="1" smtClean="0">
                <a:latin typeface="+mj-lt"/>
              </a:rPr>
              <a:t>Souns</a:t>
            </a:r>
            <a:r>
              <a:rPr lang="en-US" dirty="0" smtClean="0">
                <a:latin typeface="+mj-lt"/>
              </a:rPr>
              <a:t> teacher-trainers equipped to continue the work.</a:t>
            </a:r>
          </a:p>
          <a:p>
            <a:r>
              <a:rPr lang="en-US" dirty="0" smtClean="0">
                <a:latin typeface="+mj-lt"/>
              </a:rPr>
              <a:t>The intense, regular training and monitoring of teachers and the development of on-site teacher trainers ensures the sustainability of the </a:t>
            </a:r>
            <a:r>
              <a:rPr lang="en-US" dirty="0" err="1" smtClean="0">
                <a:latin typeface="+mj-lt"/>
              </a:rPr>
              <a:t>Souns</a:t>
            </a:r>
            <a:r>
              <a:rPr lang="en-US" dirty="0" smtClean="0">
                <a:latin typeface="+mj-lt"/>
              </a:rPr>
              <a:t> program well past the life of the grant.</a:t>
            </a:r>
            <a:endParaRPr lang="en-US"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Partner</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mj-lt"/>
              </a:rPr>
              <a:t>Will support the work by participating in the training sessions, monitoring good practice in the classrooms through periodic visits, and collecting data and images for publicity opportunities and sharing them with the International Partner.</a:t>
            </a:r>
          </a:p>
          <a:p>
            <a:r>
              <a:rPr lang="en-US" dirty="0" smtClean="0">
                <a:latin typeface="+mj-lt"/>
              </a:rPr>
              <a:t>The host partner will also coordinate with the </a:t>
            </a:r>
            <a:r>
              <a:rPr lang="en-US" dirty="0" err="1" smtClean="0">
                <a:latin typeface="+mj-lt"/>
              </a:rPr>
              <a:t>Souns</a:t>
            </a:r>
            <a:r>
              <a:rPr lang="en-US" dirty="0" smtClean="0">
                <a:latin typeface="+mj-lt"/>
              </a:rPr>
              <a:t> trainers to ensure all of the details are addressed – making sure classroom materials are ready for distribution at the conclusion of the training session, introducing Rotary to the attendees, and sharing the story and purpose of Rotary, particularly its focus on literacy.</a:t>
            </a:r>
            <a:endParaRPr lang="en-US" dirty="0">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Partner</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latin typeface="+mj-lt"/>
              </a:rPr>
              <a:t>Will participate as circumstances allow. Their club should be introduced to the project, briefed on the </a:t>
            </a:r>
            <a:r>
              <a:rPr lang="en-US" dirty="0" err="1" smtClean="0">
                <a:latin typeface="+mj-lt"/>
              </a:rPr>
              <a:t>Souns</a:t>
            </a:r>
            <a:r>
              <a:rPr lang="en-US" dirty="0" smtClean="0">
                <a:latin typeface="+mj-lt"/>
              </a:rPr>
              <a:t> for literacy program so they can share this work in their District.</a:t>
            </a:r>
          </a:p>
          <a:p>
            <a:r>
              <a:rPr lang="en-US" dirty="0" smtClean="0">
                <a:latin typeface="+mj-lt"/>
              </a:rPr>
              <a:t>One major assist as an international partner is to provide support for publicity, collecting anecdotes and images from the Host Club to send to newspapers and other publications, including Rotary.</a:t>
            </a:r>
          </a:p>
          <a:p>
            <a:r>
              <a:rPr lang="en-US" dirty="0" smtClean="0">
                <a:latin typeface="+mj-lt"/>
              </a:rPr>
              <a:t>Contributing to the final report is vital for the International partner.</a:t>
            </a:r>
            <a:endParaRPr lang="en-US" dirty="0">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p:txBody>
          <a:bodyPr>
            <a:normAutofit/>
          </a:bodyPr>
          <a:lstStyle/>
          <a:p>
            <a:r>
              <a:rPr lang="en-US" dirty="0" smtClean="0">
                <a:latin typeface="+mj-lt"/>
              </a:rPr>
              <a:t>To measure the impact of 3 matching grants over a five year timeframe (2011-2016) and double </a:t>
            </a:r>
            <a:r>
              <a:rPr lang="en-US" dirty="0" err="1" smtClean="0">
                <a:latin typeface="+mj-lt"/>
              </a:rPr>
              <a:t>Souns</a:t>
            </a:r>
            <a:r>
              <a:rPr lang="en-US" dirty="0" smtClean="0">
                <a:latin typeface="+mj-lt"/>
              </a:rPr>
              <a:t> outreach over the next three years (2016-1018).</a:t>
            </a:r>
          </a:p>
          <a:p>
            <a:r>
              <a:rPr lang="en-US" dirty="0" smtClean="0">
                <a:latin typeface="+mj-lt"/>
              </a:rPr>
              <a:t>Present 2-3 achievable goals per annum.</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2016-2017</a:t>
            </a:r>
            <a:endParaRPr lang="en-US" dirty="0"/>
          </a:p>
        </p:txBody>
      </p:sp>
      <p:sp>
        <p:nvSpPr>
          <p:cNvPr id="3" name="Content Placeholder 2"/>
          <p:cNvSpPr>
            <a:spLocks noGrp="1"/>
          </p:cNvSpPr>
          <p:nvPr>
            <p:ph idx="1"/>
          </p:nvPr>
        </p:nvSpPr>
        <p:spPr/>
        <p:txBody>
          <a:bodyPr/>
          <a:lstStyle/>
          <a:p>
            <a:r>
              <a:rPr lang="en-US" dirty="0" smtClean="0">
                <a:latin typeface="+mj-lt"/>
              </a:rPr>
              <a:t>Engage participation of clubs where Head Start / Early Start have offices. </a:t>
            </a:r>
          </a:p>
          <a:p>
            <a:r>
              <a:rPr lang="en-US" dirty="0" smtClean="0">
                <a:latin typeface="+mj-lt"/>
              </a:rPr>
              <a:t>Procure funding and submit Global Grant for approval.</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j-lt"/>
              </a:rPr>
              <a:t>A $100,000 Global Grant for early literacy </a:t>
            </a:r>
          </a:p>
          <a:p>
            <a:r>
              <a:rPr lang="en-US" dirty="0" smtClean="0">
                <a:latin typeface="+mj-lt"/>
              </a:rPr>
              <a:t>In commemoration of 100 years of Rotary in Puerto Rico.</a:t>
            </a:r>
          </a:p>
          <a:p>
            <a:r>
              <a:rPr lang="en-US" dirty="0" smtClean="0">
                <a:latin typeface="+mj-lt"/>
              </a:rPr>
              <a:t>This will be the fourth early literacy, </a:t>
            </a:r>
            <a:r>
              <a:rPr lang="en-US" dirty="0" err="1" smtClean="0">
                <a:latin typeface="+mj-lt"/>
              </a:rPr>
              <a:t>Souns</a:t>
            </a:r>
            <a:r>
              <a:rPr lang="en-US" dirty="0" smtClean="0">
                <a:latin typeface="+mj-lt"/>
              </a:rPr>
              <a:t> based project undertaken in Puerto Rico.</a:t>
            </a:r>
          </a:p>
          <a:p>
            <a:r>
              <a:rPr lang="en-US" dirty="0" smtClean="0">
                <a:latin typeface="+mj-lt"/>
              </a:rPr>
              <a:t>We also participated in a </a:t>
            </a:r>
            <a:r>
              <a:rPr lang="en-US" dirty="0" err="1" smtClean="0">
                <a:latin typeface="+mj-lt"/>
              </a:rPr>
              <a:t>Souns</a:t>
            </a:r>
            <a:r>
              <a:rPr lang="en-US" dirty="0" smtClean="0">
                <a:latin typeface="+mj-lt"/>
              </a:rPr>
              <a:t> GG in Georgia.</a:t>
            </a:r>
          </a:p>
          <a:p>
            <a:endParaRPr lang="en-US" dirty="0" smtClean="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2017-2018</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j-lt"/>
              </a:rPr>
              <a:t>Launch SOUNS training in the following Head Start and Early Start training centers: </a:t>
            </a:r>
            <a:r>
              <a:rPr lang="en-US" dirty="0" err="1" smtClean="0">
                <a:latin typeface="+mj-lt"/>
              </a:rPr>
              <a:t>Aguada</a:t>
            </a:r>
            <a:r>
              <a:rPr lang="en-US" dirty="0" smtClean="0">
                <a:latin typeface="+mj-lt"/>
              </a:rPr>
              <a:t>, Caguas, Dorado, </a:t>
            </a:r>
            <a:r>
              <a:rPr lang="en-US" dirty="0" err="1" smtClean="0">
                <a:latin typeface="+mj-lt"/>
              </a:rPr>
              <a:t>Fajardo</a:t>
            </a:r>
            <a:r>
              <a:rPr lang="en-US" dirty="0" smtClean="0">
                <a:latin typeface="+mj-lt"/>
              </a:rPr>
              <a:t>, </a:t>
            </a:r>
            <a:r>
              <a:rPr lang="en-US" dirty="0" err="1" smtClean="0">
                <a:latin typeface="+mj-lt"/>
              </a:rPr>
              <a:t>Guayama</a:t>
            </a:r>
            <a:r>
              <a:rPr lang="en-US" dirty="0" smtClean="0">
                <a:latin typeface="+mj-lt"/>
              </a:rPr>
              <a:t>, </a:t>
            </a:r>
            <a:r>
              <a:rPr lang="en-US" dirty="0" err="1" smtClean="0">
                <a:latin typeface="+mj-lt"/>
              </a:rPr>
              <a:t>Humacao</a:t>
            </a:r>
            <a:r>
              <a:rPr lang="en-US" dirty="0" smtClean="0">
                <a:latin typeface="+mj-lt"/>
              </a:rPr>
              <a:t>, </a:t>
            </a:r>
            <a:r>
              <a:rPr lang="en-US" dirty="0" err="1" smtClean="0">
                <a:latin typeface="+mj-lt"/>
              </a:rPr>
              <a:t>Manati</a:t>
            </a:r>
            <a:r>
              <a:rPr lang="en-US" dirty="0" smtClean="0">
                <a:latin typeface="+mj-lt"/>
              </a:rPr>
              <a:t> and </a:t>
            </a:r>
            <a:r>
              <a:rPr lang="en-US" dirty="0" err="1" smtClean="0">
                <a:latin typeface="+mj-lt"/>
              </a:rPr>
              <a:t>Quebradillas</a:t>
            </a:r>
            <a:r>
              <a:rPr lang="en-US" dirty="0" smtClean="0">
                <a:latin typeface="+mj-lt"/>
              </a:rPr>
              <a:t>. </a:t>
            </a:r>
          </a:p>
          <a:p>
            <a:r>
              <a:rPr lang="en-US" dirty="0" smtClean="0">
                <a:latin typeface="+mj-lt"/>
              </a:rPr>
              <a:t>Coordinate hands- on training to coincide with visits of RI President John Germ and PRID Robert Hall (and RI Director Joe </a:t>
            </a:r>
            <a:r>
              <a:rPr lang="en-US" dirty="0" err="1" smtClean="0">
                <a:latin typeface="+mj-lt"/>
              </a:rPr>
              <a:t>Mulkerrin</a:t>
            </a:r>
            <a:r>
              <a:rPr lang="en-US" dirty="0" smtClean="0">
                <a:latin typeface="+mj-lt"/>
              </a:rPr>
              <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2017-2018</a:t>
            </a:r>
            <a:endParaRPr lang="en-US" dirty="0"/>
          </a:p>
        </p:txBody>
      </p:sp>
      <p:sp>
        <p:nvSpPr>
          <p:cNvPr id="3" name="Content Placeholder 2"/>
          <p:cNvSpPr>
            <a:spLocks noGrp="1"/>
          </p:cNvSpPr>
          <p:nvPr>
            <p:ph idx="1"/>
          </p:nvPr>
        </p:nvSpPr>
        <p:spPr/>
        <p:txBody>
          <a:bodyPr/>
          <a:lstStyle/>
          <a:p>
            <a:r>
              <a:rPr lang="en-US" dirty="0" smtClean="0">
                <a:latin typeface="+mj-lt"/>
              </a:rPr>
              <a:t>Feature Head Start / Early Start Representative at District Conference</a:t>
            </a:r>
          </a:p>
          <a:p>
            <a:r>
              <a:rPr lang="en-US" dirty="0" smtClean="0">
                <a:latin typeface="+mj-lt"/>
              </a:rPr>
              <a:t>Plan on Rotarians from participating districts to attend a formal ribbon cutting ceremony.</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 Start – Early Start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latin typeface="+mj-lt"/>
              </a:rPr>
              <a:t>Overseen by ACUDEN – </a:t>
            </a:r>
            <a:r>
              <a:rPr lang="en-US" dirty="0" err="1" smtClean="0">
                <a:latin typeface="+mj-lt"/>
              </a:rPr>
              <a:t>Administración</a:t>
            </a:r>
            <a:r>
              <a:rPr lang="en-US" dirty="0" smtClean="0">
                <a:latin typeface="+mj-lt"/>
              </a:rPr>
              <a:t> </a:t>
            </a:r>
            <a:r>
              <a:rPr lang="en-US" dirty="0" err="1" smtClean="0">
                <a:latin typeface="+mj-lt"/>
              </a:rPr>
              <a:t>para</a:t>
            </a:r>
            <a:r>
              <a:rPr lang="en-US" dirty="0" smtClean="0">
                <a:latin typeface="+mj-lt"/>
              </a:rPr>
              <a:t> el </a:t>
            </a:r>
            <a:r>
              <a:rPr lang="en-US" dirty="0" err="1" smtClean="0">
                <a:latin typeface="+mj-lt"/>
              </a:rPr>
              <a:t>Cuidado</a:t>
            </a:r>
            <a:r>
              <a:rPr lang="en-US" dirty="0" smtClean="0">
                <a:latin typeface="+mj-lt"/>
              </a:rPr>
              <a:t> y </a:t>
            </a:r>
            <a:r>
              <a:rPr lang="en-US" dirty="0" err="1" smtClean="0">
                <a:latin typeface="+mj-lt"/>
              </a:rPr>
              <a:t>Desarrollo</a:t>
            </a:r>
            <a:r>
              <a:rPr lang="en-US" dirty="0" smtClean="0">
                <a:latin typeface="+mj-lt"/>
              </a:rPr>
              <a:t> Integral de la </a:t>
            </a:r>
            <a:r>
              <a:rPr lang="en-US" dirty="0" err="1" smtClean="0">
                <a:latin typeface="+mj-lt"/>
              </a:rPr>
              <a:t>Niñez</a:t>
            </a:r>
            <a:r>
              <a:rPr lang="en-US" dirty="0" smtClean="0">
                <a:latin typeface="+mj-lt"/>
              </a:rPr>
              <a:t>.</a:t>
            </a:r>
          </a:p>
          <a:p>
            <a:r>
              <a:rPr lang="en-US" dirty="0" smtClean="0">
                <a:latin typeface="+mj-lt"/>
              </a:rPr>
              <a:t>The programs promote pre-school preparation for children of low income families. </a:t>
            </a:r>
          </a:p>
          <a:p>
            <a:r>
              <a:rPr lang="en-US" dirty="0" smtClean="0">
                <a:latin typeface="+mj-lt"/>
              </a:rPr>
              <a:t>They provide a learning environment supporting children’s growth in the areas of language, literacy, cognition, general knowledge, physical development, health, social development and learning focus.</a:t>
            </a:r>
          </a:p>
          <a:p>
            <a:r>
              <a:rPr lang="en-US" dirty="0" smtClean="0">
                <a:latin typeface="+mj-lt"/>
              </a:rPr>
              <a:t>19 Regional offices. </a:t>
            </a:r>
            <a:r>
              <a:rPr lang="en-US" dirty="0" err="1" smtClean="0">
                <a:latin typeface="+mj-lt"/>
              </a:rPr>
              <a:t>Dra</a:t>
            </a:r>
            <a:r>
              <a:rPr lang="en-US" dirty="0" smtClean="0">
                <a:latin typeface="+mj-lt"/>
              </a:rPr>
              <a:t>. </a:t>
            </a:r>
            <a:r>
              <a:rPr lang="en-US" dirty="0" err="1" smtClean="0">
                <a:latin typeface="+mj-lt"/>
              </a:rPr>
              <a:t>Nayda</a:t>
            </a:r>
            <a:r>
              <a:rPr lang="en-US" dirty="0" smtClean="0">
                <a:latin typeface="+mj-lt"/>
              </a:rPr>
              <a:t> Negron </a:t>
            </a:r>
            <a:r>
              <a:rPr lang="en-US" dirty="0" err="1" smtClean="0">
                <a:latin typeface="+mj-lt"/>
              </a:rPr>
              <a:t>Montalvo</a:t>
            </a:r>
            <a:r>
              <a:rPr lang="en-US" dirty="0" smtClean="0">
                <a:latin typeface="+mj-lt"/>
              </a:rPr>
              <a:t> Director / Dr. </a:t>
            </a:r>
            <a:r>
              <a:rPr lang="en-US" dirty="0" err="1" smtClean="0">
                <a:latin typeface="+mj-lt"/>
              </a:rPr>
              <a:t>Edder</a:t>
            </a:r>
            <a:r>
              <a:rPr lang="en-US" dirty="0" smtClean="0">
                <a:latin typeface="+mj-lt"/>
              </a:rPr>
              <a:t> Gonzalez Acosta Deputy Director. </a:t>
            </a:r>
            <a:endParaRPr lang="en-US"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Scope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latin typeface="+mj-lt"/>
              </a:rPr>
              <a:t>Reach out to Rotary Clubs in Dorado, Fajardo, </a:t>
            </a:r>
            <a:r>
              <a:rPr lang="en-US" dirty="0" err="1" smtClean="0">
                <a:latin typeface="+mj-lt"/>
              </a:rPr>
              <a:t>Guayama</a:t>
            </a:r>
            <a:r>
              <a:rPr lang="en-US" dirty="0" smtClean="0">
                <a:latin typeface="+mj-lt"/>
              </a:rPr>
              <a:t>, </a:t>
            </a:r>
            <a:r>
              <a:rPr lang="en-US" dirty="0" err="1" smtClean="0">
                <a:latin typeface="+mj-lt"/>
              </a:rPr>
              <a:t>Humacao</a:t>
            </a:r>
            <a:r>
              <a:rPr lang="en-US" dirty="0" smtClean="0">
                <a:latin typeface="+mj-lt"/>
              </a:rPr>
              <a:t>/Palmas, </a:t>
            </a:r>
            <a:r>
              <a:rPr lang="en-US" dirty="0" err="1" smtClean="0">
                <a:latin typeface="+mj-lt"/>
              </a:rPr>
              <a:t>Manati</a:t>
            </a:r>
            <a:r>
              <a:rPr lang="en-US" dirty="0" smtClean="0">
                <a:latin typeface="+mj-lt"/>
              </a:rPr>
              <a:t>, Quebradillas and Vega Alta to explore partnerships with local </a:t>
            </a:r>
            <a:r>
              <a:rPr lang="en-US" dirty="0" err="1" smtClean="0">
                <a:latin typeface="+mj-lt"/>
              </a:rPr>
              <a:t>Headstart</a:t>
            </a:r>
            <a:r>
              <a:rPr lang="en-US" dirty="0" smtClean="0">
                <a:latin typeface="+mj-lt"/>
              </a:rPr>
              <a:t> offices in these municipalities.</a:t>
            </a:r>
            <a:endParaRPr lang="en-US" dirty="0">
              <a:latin typeface="+mj-lt"/>
            </a:endParaRPr>
          </a:p>
        </p:txBody>
      </p:sp>
      <p:sp>
        <p:nvSpPr>
          <p:cNvPr id="4" name="Content Placeholder 3"/>
          <p:cNvSpPr>
            <a:spLocks noGrp="1"/>
          </p:cNvSpPr>
          <p:nvPr>
            <p:ph sz="half" idx="2"/>
          </p:nvPr>
        </p:nvSpPr>
        <p:spPr/>
        <p:txBody>
          <a:bodyPr>
            <a:normAutofit lnSpcReduction="10000"/>
          </a:bodyPr>
          <a:lstStyle/>
          <a:p>
            <a:r>
              <a:rPr lang="en-US" dirty="0" smtClean="0">
                <a:latin typeface="+mj-lt"/>
              </a:rPr>
              <a:t>As of 01.07.12 the structure of the population included 209,597 children between the ages of 0-4 and 225,853 children between the ages of 5-9.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Actual/Target Market</a:t>
            </a:r>
            <a:endParaRPr lang="en-US" dirty="0"/>
          </a:p>
        </p:txBody>
      </p:sp>
      <p:pic>
        <p:nvPicPr>
          <p:cNvPr id="6" name="Picture 5" descr="map of pr-p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676400"/>
            <a:ext cx="8677275" cy="37941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400" y="6183868"/>
            <a:ext cx="7239000" cy="369332"/>
          </a:xfrm>
          <a:prstGeom prst="rect">
            <a:avLst/>
          </a:prstGeom>
          <a:noFill/>
        </p:spPr>
        <p:txBody>
          <a:bodyPr wrap="square" rtlCol="0">
            <a:spAutoFit/>
          </a:bodyPr>
          <a:lstStyle/>
          <a:p>
            <a:r>
              <a:rPr lang="en-US" dirty="0" smtClean="0">
                <a:latin typeface="+mj-lt"/>
              </a:rPr>
              <a:t>Where </a:t>
            </a:r>
            <a:r>
              <a:rPr lang="en-US" dirty="0" err="1" smtClean="0">
                <a:latin typeface="+mj-lt"/>
              </a:rPr>
              <a:t>Souns</a:t>
            </a:r>
            <a:r>
              <a:rPr lang="en-US" dirty="0" smtClean="0">
                <a:latin typeface="+mj-lt"/>
              </a:rPr>
              <a:t> is currently present: (pins on map of Puerto Rico)</a:t>
            </a:r>
          </a:p>
        </p:txBody>
      </p:sp>
      <p:sp>
        <p:nvSpPr>
          <p:cNvPr id="9" name="5-Point Star 8"/>
          <p:cNvSpPr/>
          <p:nvPr/>
        </p:nvSpPr>
        <p:spPr>
          <a:xfrm>
            <a:off x="4724400" y="20574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6248400" y="22860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5867400" y="47244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5334000" y="21336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5715000" y="2209800"/>
            <a:ext cx="304800" cy="2286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6858000" y="28956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5-Point Star 14"/>
          <p:cNvSpPr/>
          <p:nvPr/>
        </p:nvSpPr>
        <p:spPr>
          <a:xfrm>
            <a:off x="1981200" y="4191000"/>
            <a:ext cx="304800" cy="2286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066800" y="20574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676400" y="28194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6172200" y="4114800"/>
            <a:ext cx="304800" cy="2286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8382000" y="30480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6400800" y="35814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7620000" y="41910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2819400" y="3276600"/>
            <a:ext cx="304800" cy="2286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2057400" y="19812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4267200" y="2133600"/>
            <a:ext cx="304800" cy="228600"/>
          </a:xfrm>
          <a:prstGeom prst="star5">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5-Point Star 24"/>
          <p:cNvSpPr/>
          <p:nvPr/>
        </p:nvSpPr>
        <p:spPr>
          <a:xfrm>
            <a:off x="3886200" y="2057400"/>
            <a:ext cx="304800" cy="2286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4648200" y="3505200"/>
            <a:ext cx="304800" cy="2286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5-Point Star 26"/>
          <p:cNvSpPr/>
          <p:nvPr/>
        </p:nvSpPr>
        <p:spPr>
          <a:xfrm>
            <a:off x="4191000" y="4495800"/>
            <a:ext cx="304800" cy="2286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3124200" y="4876800"/>
            <a:ext cx="304800" cy="228600"/>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a:t>
            </a:r>
            <a:endParaRPr lang="en-US" dirty="0"/>
          </a:p>
        </p:txBody>
      </p:sp>
      <p:sp>
        <p:nvSpPr>
          <p:cNvPr id="3" name="Content Placeholder 2"/>
          <p:cNvSpPr>
            <a:spLocks noGrp="1"/>
          </p:cNvSpPr>
          <p:nvPr>
            <p:ph idx="1"/>
          </p:nvPr>
        </p:nvSpPr>
        <p:spPr/>
        <p:txBody>
          <a:bodyPr>
            <a:normAutofit lnSpcReduction="10000"/>
          </a:bodyPr>
          <a:lstStyle/>
          <a:p>
            <a:r>
              <a:rPr lang="en-US" dirty="0" smtClean="0">
                <a:latin typeface="+mj-lt"/>
              </a:rPr>
              <a:t>Global Grant Budget Total - $100,000 (500 classrooms)</a:t>
            </a:r>
          </a:p>
          <a:p>
            <a:r>
              <a:rPr lang="en-US" dirty="0" smtClean="0">
                <a:latin typeface="+mj-lt"/>
              </a:rPr>
              <a:t>Rotary Clubs combined contribution $25,000</a:t>
            </a:r>
          </a:p>
          <a:p>
            <a:r>
              <a:rPr lang="en-US" dirty="0" smtClean="0">
                <a:latin typeface="+mj-lt"/>
              </a:rPr>
              <a:t>District Match (combined) $31,250</a:t>
            </a:r>
          </a:p>
          <a:p>
            <a:r>
              <a:rPr lang="en-US" dirty="0" smtClean="0">
                <a:latin typeface="+mj-lt"/>
              </a:rPr>
              <a:t>TRF match $43,750</a:t>
            </a:r>
          </a:p>
          <a:p>
            <a:r>
              <a:rPr lang="en-US" dirty="0" smtClean="0">
                <a:latin typeface="+mj-lt"/>
              </a:rPr>
              <a:t>Funds are committed to clubs, but no funds are given to their district until grant approved.</a:t>
            </a:r>
            <a:endParaRPr lang="en-US"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Scalable : </a:t>
            </a:r>
            <a:r>
              <a:rPr lang="en-US" sz="3100" dirty="0" smtClean="0"/>
              <a:t>(funding at 20% of goal)</a:t>
            </a:r>
            <a:endParaRPr lang="en-US"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65478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Clubs/Districts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latin typeface="+mj-lt"/>
              </a:rPr>
              <a:t>California D5280</a:t>
            </a:r>
          </a:p>
          <a:p>
            <a:r>
              <a:rPr lang="en-US" dirty="0" smtClean="0">
                <a:latin typeface="+mj-lt"/>
              </a:rPr>
              <a:t>Colorado</a:t>
            </a:r>
          </a:p>
          <a:p>
            <a:r>
              <a:rPr lang="en-US" dirty="0" smtClean="0">
                <a:latin typeface="+mj-lt"/>
              </a:rPr>
              <a:t>Georgia D6900</a:t>
            </a:r>
          </a:p>
          <a:p>
            <a:r>
              <a:rPr lang="en-US" dirty="0" smtClean="0">
                <a:latin typeface="+mj-lt"/>
              </a:rPr>
              <a:t>Florida D6990</a:t>
            </a:r>
          </a:p>
          <a:p>
            <a:r>
              <a:rPr lang="en-US" dirty="0" smtClean="0">
                <a:latin typeface="+mj-lt"/>
              </a:rPr>
              <a:t>South Carolina</a:t>
            </a:r>
          </a:p>
          <a:p>
            <a:r>
              <a:rPr lang="en-US" dirty="0" smtClean="0">
                <a:latin typeface="+mj-lt"/>
              </a:rPr>
              <a:t>St. John D7020</a:t>
            </a:r>
          </a:p>
          <a:p>
            <a:r>
              <a:rPr lang="en-US" dirty="0" smtClean="0">
                <a:latin typeface="+mj-lt"/>
              </a:rPr>
              <a:t>Illinois</a:t>
            </a:r>
          </a:p>
          <a:p>
            <a:r>
              <a:rPr lang="en-US" dirty="0" smtClean="0">
                <a:latin typeface="+mj-lt"/>
              </a:rPr>
              <a:t>Oregon </a:t>
            </a:r>
          </a:p>
          <a:p>
            <a:r>
              <a:rPr lang="en-US" dirty="0" smtClean="0">
                <a:latin typeface="+mj-lt"/>
              </a:rPr>
              <a:t>South Africa</a:t>
            </a:r>
            <a:endParaRPr lang="en-US" dirty="0">
              <a:latin typeface="+mj-lt"/>
            </a:endParaRPr>
          </a:p>
        </p:txBody>
      </p:sp>
      <p:sp>
        <p:nvSpPr>
          <p:cNvPr id="4" name="Content Placeholder 3"/>
          <p:cNvSpPr>
            <a:spLocks noGrp="1"/>
          </p:cNvSpPr>
          <p:nvPr>
            <p:ph sz="half" idx="2"/>
          </p:nvPr>
        </p:nvSpPr>
        <p:spPr/>
        <p:txBody>
          <a:bodyPr>
            <a:normAutofit fontScale="92500" lnSpcReduction="10000"/>
          </a:bodyPr>
          <a:lstStyle/>
          <a:p>
            <a:r>
              <a:rPr lang="en-US" dirty="0" smtClean="0">
                <a:latin typeface="+mj-lt"/>
              </a:rPr>
              <a:t>DG Sylvia </a:t>
            </a:r>
            <a:r>
              <a:rPr lang="en-US" dirty="0" err="1" smtClean="0">
                <a:latin typeface="+mj-lt"/>
              </a:rPr>
              <a:t>Maisonet</a:t>
            </a:r>
            <a:r>
              <a:rPr lang="en-US" dirty="0" smtClean="0">
                <a:latin typeface="+mj-lt"/>
              </a:rPr>
              <a:t> and RFC Pablo Roman on board. </a:t>
            </a:r>
          </a:p>
          <a:p>
            <a:r>
              <a:rPr lang="en-US" dirty="0" smtClean="0">
                <a:latin typeface="+mj-lt"/>
              </a:rPr>
              <a:t>Rotary clubs in Puerto  Rico can participate in any capacity.</a:t>
            </a:r>
          </a:p>
          <a:p>
            <a:r>
              <a:rPr lang="en-US" dirty="0" smtClean="0">
                <a:latin typeface="+mj-lt"/>
              </a:rPr>
              <a:t>Obtain contact details for each of the past </a:t>
            </a:r>
            <a:r>
              <a:rPr lang="en-US" dirty="0" err="1" smtClean="0">
                <a:latin typeface="+mj-lt"/>
              </a:rPr>
              <a:t>Souns</a:t>
            </a:r>
            <a:r>
              <a:rPr lang="en-US" dirty="0" smtClean="0">
                <a:latin typeface="+mj-lt"/>
              </a:rPr>
              <a:t> District and Club participants.</a:t>
            </a:r>
            <a:endParaRPr lang="en-US"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a:t>
            </a:r>
            <a:endParaRPr lang="en-US" dirty="0"/>
          </a:p>
        </p:txBody>
      </p:sp>
      <p:sp>
        <p:nvSpPr>
          <p:cNvPr id="4" name="Content Placeholder 3"/>
          <p:cNvSpPr>
            <a:spLocks noGrp="1"/>
          </p:cNvSpPr>
          <p:nvPr>
            <p:ph sz="half" idx="1"/>
          </p:nvPr>
        </p:nvSpPr>
        <p:spPr/>
        <p:txBody>
          <a:bodyPr>
            <a:normAutofit fontScale="92500" lnSpcReduction="10000"/>
          </a:bodyPr>
          <a:lstStyle/>
          <a:p>
            <a:r>
              <a:rPr lang="es-PR" dirty="0" smtClean="0">
                <a:latin typeface="+mj-lt"/>
              </a:rPr>
              <a:t>Municipio de San Juan Head </a:t>
            </a:r>
            <a:r>
              <a:rPr lang="es-PR" dirty="0" err="1" smtClean="0">
                <a:latin typeface="+mj-lt"/>
              </a:rPr>
              <a:t>Start</a:t>
            </a:r>
            <a:endParaRPr lang="en-US" dirty="0" smtClean="0">
              <a:latin typeface="+mj-lt"/>
            </a:endParaRPr>
          </a:p>
          <a:p>
            <a:pPr lvl="0"/>
            <a:r>
              <a:rPr lang="es-PR" dirty="0" smtClean="0">
                <a:latin typeface="+mj-lt"/>
              </a:rPr>
              <a:t>New York </a:t>
            </a:r>
            <a:r>
              <a:rPr lang="es-PR" dirty="0" err="1" smtClean="0">
                <a:latin typeface="+mj-lt"/>
              </a:rPr>
              <a:t>Foundling</a:t>
            </a:r>
            <a:r>
              <a:rPr lang="es-PR" dirty="0" smtClean="0">
                <a:latin typeface="+mj-lt"/>
              </a:rPr>
              <a:t> Head </a:t>
            </a:r>
            <a:r>
              <a:rPr lang="es-PR" dirty="0" err="1" smtClean="0">
                <a:latin typeface="+mj-lt"/>
              </a:rPr>
              <a:t>Start</a:t>
            </a:r>
            <a:r>
              <a:rPr lang="es-PR" dirty="0" smtClean="0">
                <a:latin typeface="+mj-lt"/>
              </a:rPr>
              <a:t>, Santurce</a:t>
            </a:r>
          </a:p>
          <a:p>
            <a:pPr lvl="0"/>
            <a:r>
              <a:rPr lang="es-PR" dirty="0" smtClean="0">
                <a:latin typeface="+mj-lt"/>
              </a:rPr>
              <a:t>Fundación para el Desarrollo del Hogar Propio Head </a:t>
            </a:r>
            <a:r>
              <a:rPr lang="es-PR" dirty="0" err="1" smtClean="0">
                <a:latin typeface="+mj-lt"/>
              </a:rPr>
              <a:t>Start</a:t>
            </a:r>
            <a:r>
              <a:rPr lang="es-PR" dirty="0" smtClean="0">
                <a:latin typeface="+mj-lt"/>
              </a:rPr>
              <a:t>, </a:t>
            </a:r>
            <a:r>
              <a:rPr lang="es-PR" dirty="0" err="1" smtClean="0">
                <a:latin typeface="+mj-lt"/>
              </a:rPr>
              <a:t>Caguas</a:t>
            </a:r>
            <a:endParaRPr lang="es-PR" dirty="0" smtClean="0">
              <a:latin typeface="+mj-lt"/>
            </a:endParaRPr>
          </a:p>
          <a:p>
            <a:pPr lvl="0"/>
            <a:r>
              <a:rPr lang="es-PR" dirty="0" smtClean="0">
                <a:latin typeface="+mj-lt"/>
              </a:rPr>
              <a:t>Programa de </a:t>
            </a:r>
            <a:r>
              <a:rPr lang="es-PR" dirty="0" err="1" smtClean="0">
                <a:latin typeface="+mj-lt"/>
              </a:rPr>
              <a:t>Headstart</a:t>
            </a:r>
            <a:r>
              <a:rPr lang="es-PR" dirty="0" smtClean="0">
                <a:latin typeface="+mj-lt"/>
              </a:rPr>
              <a:t> Municipio de Mayagüez</a:t>
            </a:r>
            <a:endParaRPr lang="en-US" dirty="0" smtClean="0">
              <a:latin typeface="+mj-lt"/>
            </a:endParaRPr>
          </a:p>
          <a:p>
            <a:endParaRPr lang="en-US" dirty="0"/>
          </a:p>
        </p:txBody>
      </p:sp>
      <p:sp>
        <p:nvSpPr>
          <p:cNvPr id="5" name="Content Placeholder 4"/>
          <p:cNvSpPr>
            <a:spLocks noGrp="1"/>
          </p:cNvSpPr>
          <p:nvPr>
            <p:ph sz="half" idx="2"/>
          </p:nvPr>
        </p:nvSpPr>
        <p:spPr/>
        <p:txBody>
          <a:bodyPr>
            <a:normAutofit fontScale="92500" lnSpcReduction="10000"/>
          </a:bodyPr>
          <a:lstStyle/>
          <a:p>
            <a:r>
              <a:rPr lang="es-PR" dirty="0" err="1" smtClean="0">
                <a:latin typeface="+mj-lt"/>
              </a:rPr>
              <a:t>Rotaractors</a:t>
            </a:r>
            <a:r>
              <a:rPr lang="es-PR" dirty="0" smtClean="0">
                <a:latin typeface="+mj-lt"/>
              </a:rPr>
              <a:t> </a:t>
            </a:r>
          </a:p>
          <a:p>
            <a:r>
              <a:rPr lang="es-PR" dirty="0" smtClean="0">
                <a:latin typeface="+mj-lt"/>
              </a:rPr>
              <a:t>CR Cuidad de </a:t>
            </a:r>
            <a:r>
              <a:rPr lang="es-PR" dirty="0" err="1" smtClean="0">
                <a:latin typeface="+mj-lt"/>
              </a:rPr>
              <a:t>Turabo</a:t>
            </a:r>
            <a:endParaRPr lang="es-PR" dirty="0" smtClean="0">
              <a:latin typeface="+mj-lt"/>
            </a:endParaRPr>
          </a:p>
          <a:p>
            <a:r>
              <a:rPr lang="es-PR" dirty="0" smtClean="0">
                <a:latin typeface="+mj-lt"/>
              </a:rPr>
              <a:t>CR Juncos </a:t>
            </a:r>
          </a:p>
          <a:p>
            <a:r>
              <a:rPr lang="es-PR" dirty="0" smtClean="0">
                <a:latin typeface="+mj-lt"/>
              </a:rPr>
              <a:t>CR Mayagüez</a:t>
            </a:r>
          </a:p>
          <a:p>
            <a:r>
              <a:rPr lang="es-PR" dirty="0" smtClean="0">
                <a:latin typeface="+mj-lt"/>
              </a:rPr>
              <a:t>CR Rio Piedras </a:t>
            </a:r>
          </a:p>
          <a:p>
            <a:r>
              <a:rPr lang="es-PR" dirty="0" smtClean="0">
                <a:latin typeface="+mj-lt"/>
              </a:rPr>
              <a:t>CR San Juan</a:t>
            </a:r>
          </a:p>
          <a:p>
            <a:endParaRPr lang="es-PR" dirty="0" smtClean="0"/>
          </a:p>
          <a:p>
            <a:endParaRPr lang="es-PR" dirty="0" smtClean="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History</a:t>
            </a:r>
            <a:endParaRPr lang="en-US" dirty="0"/>
          </a:p>
        </p:txBody>
      </p:sp>
      <p:sp>
        <p:nvSpPr>
          <p:cNvPr id="5" name="Content Placeholder 4"/>
          <p:cNvSpPr>
            <a:spLocks noGrp="1"/>
          </p:cNvSpPr>
          <p:nvPr>
            <p:ph idx="1"/>
          </p:nvPr>
        </p:nvSpPr>
        <p:spPr/>
        <p:txBody>
          <a:bodyPr/>
          <a:lstStyle/>
          <a:p>
            <a:r>
              <a:rPr lang="en-US" sz="1600" dirty="0" smtClean="0">
                <a:latin typeface="+mj-lt"/>
              </a:rPr>
              <a:t>This will be fourth </a:t>
            </a:r>
            <a:r>
              <a:rPr lang="en-US" sz="1600" dirty="0" err="1" smtClean="0">
                <a:latin typeface="+mj-lt"/>
              </a:rPr>
              <a:t>Souns</a:t>
            </a:r>
            <a:r>
              <a:rPr lang="en-US" sz="1600" dirty="0" smtClean="0">
                <a:latin typeface="+mj-lt"/>
              </a:rPr>
              <a:t> project in Puerto Rico since 2011 and one which has had the active participation of the Rotary Clubs in Districts 6900, 6990 and D7000.</a:t>
            </a:r>
          </a:p>
          <a:p>
            <a:endParaRPr lang="en-US" dirty="0"/>
          </a:p>
        </p:txBody>
      </p:sp>
      <p:graphicFrame>
        <p:nvGraphicFramePr>
          <p:cNvPr id="6" name="Table 5"/>
          <p:cNvGraphicFramePr>
            <a:graphicFrameLocks noGrp="1"/>
          </p:cNvGraphicFramePr>
          <p:nvPr/>
        </p:nvGraphicFramePr>
        <p:xfrm>
          <a:off x="1837178" y="2362200"/>
          <a:ext cx="5469643" cy="4063996"/>
        </p:xfrm>
        <a:graphic>
          <a:graphicData uri="http://schemas.openxmlformats.org/drawingml/2006/table">
            <a:tbl>
              <a:tblPr/>
              <a:tblGrid>
                <a:gridCol w="785548"/>
                <a:gridCol w="74309"/>
                <a:gridCol w="1082782"/>
                <a:gridCol w="116771"/>
                <a:gridCol w="1082782"/>
                <a:gridCol w="87578"/>
                <a:gridCol w="1082782"/>
                <a:gridCol w="74309"/>
                <a:gridCol w="1082782"/>
              </a:tblGrid>
              <a:tr h="159310">
                <a:tc>
                  <a:txBody>
                    <a:bodyPr/>
                    <a:lstStyle/>
                    <a:p>
                      <a:pPr algn="l" fontAlgn="b"/>
                      <a:r>
                        <a:rPr lang="en-US" sz="900" b="1" i="0" u="none" strike="noStrike">
                          <a:solidFill>
                            <a:srgbClr val="000000"/>
                          </a:solidFill>
                          <a:latin typeface="Calibri"/>
                        </a:rPr>
                        <a:t>Year initiated</a:t>
                      </a:r>
                    </a:p>
                  </a:txBody>
                  <a:tcPr marL="7966" marR="7966" marT="79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7966" marR="7966" marT="79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2011-12</a:t>
                      </a:r>
                    </a:p>
                  </a:txBody>
                  <a:tcPr marL="7966" marR="7966" marT="79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7966" marR="7966" marT="79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2012-13</a:t>
                      </a:r>
                    </a:p>
                  </a:txBody>
                  <a:tcPr marL="7966" marR="7966" marT="79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7966" marR="7966" marT="79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2013-14</a:t>
                      </a:r>
                    </a:p>
                  </a:txBody>
                  <a:tcPr marL="7966" marR="7966" marT="79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 </a:t>
                      </a:r>
                    </a:p>
                  </a:txBody>
                  <a:tcPr marL="7966" marR="7966" marT="796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900" b="1" i="0" u="none" strike="noStrike">
                          <a:solidFill>
                            <a:srgbClr val="000000"/>
                          </a:solidFill>
                          <a:latin typeface="Calibri"/>
                        </a:rPr>
                        <a:t>2014-15</a:t>
                      </a:r>
                    </a:p>
                  </a:txBody>
                  <a:tcPr marL="7966" marR="7966" marT="7966" marB="0" anchor="b">
                    <a:lnL>
                      <a:noFill/>
                    </a:lnL>
                    <a:lnR>
                      <a:noFill/>
                    </a:lnR>
                    <a:lnT>
                      <a:noFill/>
                    </a:lnT>
                    <a:lnB w="6350" cap="flat" cmpd="sng" algn="ctr">
                      <a:solidFill>
                        <a:srgbClr val="000000"/>
                      </a:solidFill>
                      <a:prstDash val="solid"/>
                      <a:round/>
                      <a:headEnd type="none" w="med" len="med"/>
                      <a:tailEnd type="none" w="med" len="med"/>
                    </a:lnB>
                  </a:tcPr>
                </a:tc>
              </a:tr>
              <a:tr h="148158">
                <a:tc>
                  <a:txBody>
                    <a:bodyPr/>
                    <a:lstStyle/>
                    <a:p>
                      <a:pPr algn="l" fontAlgn="b"/>
                      <a:endParaRPr lang="en-US" sz="900" b="1" i="0" u="none" strike="noStrike">
                        <a:solidFill>
                          <a:srgbClr val="000000"/>
                        </a:solidFill>
                        <a:latin typeface="Calibri"/>
                      </a:endParaRPr>
                    </a:p>
                  </a:txBody>
                  <a:tcPr marL="7966" marR="7966" marT="79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7966" marR="7966" marT="79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7966" marR="7966" marT="79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7966" marR="7966" marT="79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7966" marR="7966" marT="79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7966" marR="7966" marT="79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7966" marR="7966" marT="79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7966" marR="7966" marT="796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1" i="0" u="none" strike="noStrike">
                        <a:solidFill>
                          <a:srgbClr val="000000"/>
                        </a:solidFill>
                        <a:latin typeface="Calibri"/>
                      </a:endParaRPr>
                    </a:p>
                  </a:txBody>
                  <a:tcPr marL="7966" marR="7966" marT="7966" marB="0" anchor="b">
                    <a:lnL>
                      <a:noFill/>
                    </a:lnL>
                    <a:lnR>
                      <a:noFill/>
                    </a:lnR>
                    <a:lnT w="6350" cap="flat" cmpd="sng" algn="ctr">
                      <a:solidFill>
                        <a:srgbClr val="000000"/>
                      </a:solidFill>
                      <a:prstDash val="solid"/>
                      <a:round/>
                      <a:headEnd type="none" w="med" len="med"/>
                      <a:tailEnd type="none" w="med" len="med"/>
                    </a:lnT>
                    <a:lnB>
                      <a:noFill/>
                    </a:lnB>
                  </a:tcPr>
                </a:tc>
              </a:tr>
              <a:tr h="159310">
                <a:tc>
                  <a:txBody>
                    <a:bodyPr/>
                    <a:lstStyle/>
                    <a:p>
                      <a:pPr algn="l" fontAlgn="b"/>
                      <a:r>
                        <a:rPr lang="en-US" sz="900" b="0" i="0" u="none" strike="noStrike">
                          <a:solidFill>
                            <a:srgbClr val="000000"/>
                          </a:solidFill>
                          <a:latin typeface="Calibri"/>
                        </a:rPr>
                        <a:t>Grant Number</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MG 76806</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MG 79436</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GG1412635</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GG 1523886</a:t>
                      </a:r>
                    </a:p>
                  </a:txBody>
                  <a:tcPr marL="7966" marR="7966" marT="7966" marB="0" anchor="b">
                    <a:lnL>
                      <a:noFill/>
                    </a:lnL>
                    <a:lnR>
                      <a:noFill/>
                    </a:lnR>
                    <a:lnT>
                      <a:noFill/>
                    </a:lnT>
                    <a:lnB>
                      <a:noFill/>
                    </a:lnB>
                  </a:tcPr>
                </a:tc>
              </a:tr>
              <a:tr h="148158">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r>
              <a:tr h="159310">
                <a:tc>
                  <a:txBody>
                    <a:bodyPr/>
                    <a:lstStyle/>
                    <a:p>
                      <a:pPr algn="l" fontAlgn="b"/>
                      <a:r>
                        <a:rPr lang="en-US" sz="900" b="0" i="0" u="none" strike="noStrike">
                          <a:solidFill>
                            <a:srgbClr val="000000"/>
                          </a:solidFill>
                          <a:latin typeface="Calibri"/>
                        </a:rPr>
                        <a:t>Amount</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$27,000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$18,000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$37,400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$40,000</a:t>
                      </a:r>
                    </a:p>
                  </a:txBody>
                  <a:tcPr marL="7966" marR="7966" marT="7966" marB="0" anchor="b">
                    <a:lnL>
                      <a:noFill/>
                    </a:lnL>
                    <a:lnR>
                      <a:noFill/>
                    </a:lnR>
                    <a:lnT>
                      <a:noFill/>
                    </a:lnT>
                    <a:lnB>
                      <a:noFill/>
                    </a:lnB>
                  </a:tcPr>
                </a:tc>
              </a:tr>
              <a:tr h="148158">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r>
              <a:tr h="159310">
                <a:tc>
                  <a:txBody>
                    <a:bodyPr/>
                    <a:lstStyle/>
                    <a:p>
                      <a:pPr algn="l" fontAlgn="b"/>
                      <a:r>
                        <a:rPr lang="en-US" sz="900" b="0" i="0" u="none" strike="noStrike">
                          <a:solidFill>
                            <a:srgbClr val="000000"/>
                          </a:solidFill>
                          <a:latin typeface="Calibri"/>
                        </a:rPr>
                        <a:t>Districts</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D6990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D6990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D6900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D6900</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D7000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D7000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D7000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D7000</a:t>
                      </a:r>
                    </a:p>
                  </a:txBody>
                  <a:tcPr marL="7966" marR="7966" marT="7966" marB="0" anchor="b">
                    <a:lnL>
                      <a:noFill/>
                    </a:lnL>
                    <a:lnR>
                      <a:noFill/>
                    </a:lnR>
                    <a:lnT>
                      <a:noFill/>
                    </a:lnT>
                    <a:lnB>
                      <a:noFill/>
                    </a:lnB>
                  </a:tcPr>
                </a:tc>
              </a:tr>
              <a:tr h="148158">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r>
              <a:tr h="159310">
                <a:tc>
                  <a:txBody>
                    <a:bodyPr/>
                    <a:lstStyle/>
                    <a:p>
                      <a:pPr algn="l" fontAlgn="b"/>
                      <a:r>
                        <a:rPr lang="en-US" sz="900" b="0" i="0" u="none" strike="noStrike">
                          <a:solidFill>
                            <a:srgbClr val="000000"/>
                          </a:solidFill>
                          <a:latin typeface="Calibri"/>
                        </a:rPr>
                        <a:t>Clubs</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Ft. Lauderdale South</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Ft. Lauderdale South</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Peachtree City</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Peachtree City</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Rio Piedras</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Rio pIedras</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Rio Piedras</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Henry County</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San Juan</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San Juan</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Rio Piedras</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Isla Verde Carolina</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San Juan</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Mayaguez</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Juncos</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Cuidad del Turabo</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Rotaractors</a:t>
                      </a:r>
                    </a:p>
                  </a:txBody>
                  <a:tcPr marL="7966" marR="7966" marT="7966" marB="0" anchor="b">
                    <a:lnL>
                      <a:noFill/>
                    </a:lnL>
                    <a:lnR>
                      <a:noFill/>
                    </a:lnR>
                    <a:lnT>
                      <a:noFill/>
                    </a:lnT>
                    <a:lnB>
                      <a:noFill/>
                    </a:lnB>
                  </a:tcPr>
                </a:tc>
              </a:tr>
              <a:tr h="148158">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r>
              <a:tr h="159310">
                <a:tc>
                  <a:txBody>
                    <a:bodyPr/>
                    <a:lstStyle/>
                    <a:p>
                      <a:pPr algn="l" fontAlgn="b"/>
                      <a:r>
                        <a:rPr lang="en-US" sz="900" b="0" i="0" u="none" strike="noStrike">
                          <a:solidFill>
                            <a:srgbClr val="000000"/>
                          </a:solidFill>
                          <a:latin typeface="Calibri"/>
                        </a:rPr>
                        <a:t># Classrooms</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135</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90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103</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200</a:t>
                      </a:r>
                    </a:p>
                  </a:txBody>
                  <a:tcPr marL="7966" marR="7966" marT="7966" marB="0" anchor="b">
                    <a:lnL>
                      <a:noFill/>
                    </a:lnL>
                    <a:lnR>
                      <a:noFill/>
                    </a:lnR>
                    <a:lnT>
                      <a:noFill/>
                    </a:lnT>
                    <a:lnB>
                      <a:noFill/>
                    </a:lnB>
                  </a:tcPr>
                </a:tc>
              </a:tr>
              <a:tr h="148158">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r>
              <a:tr h="159310">
                <a:tc>
                  <a:txBody>
                    <a:bodyPr/>
                    <a:lstStyle/>
                    <a:p>
                      <a:pPr algn="l" fontAlgn="b"/>
                      <a:r>
                        <a:rPr lang="en-US" sz="900" b="0" i="0" u="none" strike="noStrike">
                          <a:solidFill>
                            <a:srgbClr val="000000"/>
                          </a:solidFill>
                          <a:latin typeface="Calibri"/>
                        </a:rPr>
                        <a:t># of Children</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2700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1800</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2353</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4000</a:t>
                      </a:r>
                    </a:p>
                  </a:txBody>
                  <a:tcPr marL="7966" marR="7966" marT="7966" marB="0" anchor="b">
                    <a:lnL>
                      <a:noFill/>
                    </a:lnL>
                    <a:lnR>
                      <a:noFill/>
                    </a:lnR>
                    <a:lnT>
                      <a:noFill/>
                    </a:lnT>
                    <a:lnB>
                      <a:noFill/>
                    </a:lnB>
                  </a:tcPr>
                </a:tc>
              </a:tr>
              <a:tr h="148158">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r>
              <a:tr h="159310">
                <a:tc>
                  <a:txBody>
                    <a:bodyPr/>
                    <a:lstStyle/>
                    <a:p>
                      <a:pPr algn="l" fontAlgn="b"/>
                      <a:r>
                        <a:rPr lang="en-US" sz="900" b="0" i="0" u="none" strike="noStrike">
                          <a:solidFill>
                            <a:srgbClr val="000000"/>
                          </a:solidFill>
                          <a:latin typeface="Calibri"/>
                        </a:rPr>
                        <a:t>Area impacted</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Head Start</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Head Start</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Head Start</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Head Start</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San Juan</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San Juan</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Georgia</a:t>
                      </a: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Mayaguez</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a:solidFill>
                            <a:srgbClr val="000000"/>
                          </a:solidFill>
                          <a:latin typeface="Calibri"/>
                        </a:rPr>
                        <a:t>San Juan</a:t>
                      </a:r>
                    </a:p>
                  </a:txBody>
                  <a:tcPr marL="7966" marR="7966" marT="7966" marB="0" anchor="b">
                    <a:lnL>
                      <a:noFill/>
                    </a:lnL>
                    <a:lnR>
                      <a:noFill/>
                    </a:lnR>
                    <a:lnT>
                      <a:noFill/>
                    </a:lnT>
                    <a:lnB>
                      <a:noFill/>
                    </a:lnB>
                  </a:tcPr>
                </a:tc>
              </a:tr>
              <a:tr h="159310">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endParaRPr lang="en-US" sz="900" b="0" i="0" u="none" strike="noStrike">
                        <a:solidFill>
                          <a:srgbClr val="000000"/>
                        </a:solidFill>
                        <a:latin typeface="Calibri"/>
                      </a:endParaRPr>
                    </a:p>
                  </a:txBody>
                  <a:tcPr marL="7966" marR="7966" marT="7966" marB="0" anchor="b">
                    <a:lnL>
                      <a:noFill/>
                    </a:lnL>
                    <a:lnR>
                      <a:noFill/>
                    </a:lnR>
                    <a:lnT>
                      <a:noFill/>
                    </a:lnT>
                    <a:lnB>
                      <a:noFill/>
                    </a:lnB>
                  </a:tcPr>
                </a:tc>
                <a:tc>
                  <a:txBody>
                    <a:bodyPr/>
                    <a:lstStyle/>
                    <a:p>
                      <a:pPr algn="l" fontAlgn="b"/>
                      <a:r>
                        <a:rPr lang="en-US" sz="900" b="0" i="0" u="none" strike="noStrike" dirty="0">
                          <a:solidFill>
                            <a:srgbClr val="000000"/>
                          </a:solidFill>
                          <a:latin typeface="Calibri"/>
                        </a:rPr>
                        <a:t>Caguas</a:t>
                      </a:r>
                    </a:p>
                  </a:txBody>
                  <a:tcPr marL="7966" marR="7966" marT="7966" marB="0" anchor="b">
                    <a:lnL>
                      <a:noFill/>
                    </a:lnL>
                    <a:lnR>
                      <a:noFill/>
                    </a:lnR>
                    <a:lnT>
                      <a:noFill/>
                    </a:lnT>
                    <a:lnB>
                      <a:noFill/>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r>
              <a:rPr lang="en-US" sz="2000" dirty="0" smtClean="0">
                <a:latin typeface="+mj-lt"/>
              </a:rPr>
              <a:t>Total </a:t>
            </a:r>
            <a:r>
              <a:rPr lang="en-US" sz="2000" dirty="0" err="1" smtClean="0">
                <a:latin typeface="+mj-lt"/>
              </a:rPr>
              <a:t>Souns</a:t>
            </a:r>
            <a:r>
              <a:rPr lang="en-US" sz="2000" dirty="0" smtClean="0">
                <a:latin typeface="+mj-lt"/>
              </a:rPr>
              <a:t> Grants in PR : $85,000 /  Total Classrooms in PR : 425</a:t>
            </a:r>
          </a:p>
          <a:p>
            <a:r>
              <a:rPr lang="en-US" sz="2000" dirty="0" smtClean="0">
                <a:latin typeface="+mj-lt"/>
              </a:rPr>
              <a:t>We estimate over 10,000 children have been impacted since inception</a:t>
            </a:r>
          </a:p>
          <a:p>
            <a:r>
              <a:rPr lang="en-US" sz="2000" dirty="0" smtClean="0">
                <a:latin typeface="+mj-lt"/>
              </a:rPr>
              <a:t>If 100% of the sets are  in-use and there are 20 children per classroom, the existing program can impact up to 8,500 preschoolers , year after year!</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pic>
        <p:nvPicPr>
          <p:cNvPr id="1027" name="Picture 3"/>
          <p:cNvPicPr>
            <a:picLocks noChangeAspect="1" noChangeArrowheads="1"/>
          </p:cNvPicPr>
          <p:nvPr/>
        </p:nvPicPr>
        <p:blipFill>
          <a:blip r:embed="rId2" cstate="print"/>
          <a:srcRect/>
          <a:stretch>
            <a:fillRect/>
          </a:stretch>
        </p:blipFill>
        <p:spPr bwMode="auto">
          <a:xfrm>
            <a:off x="1676400" y="3835400"/>
            <a:ext cx="5543409" cy="2336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Area of Focus : Supporting Education</a:t>
            </a:r>
            <a:endParaRPr lang="en-US" dirty="0"/>
          </a:p>
        </p:txBody>
      </p:sp>
      <p:pic>
        <p:nvPicPr>
          <p:cNvPr id="4" name="Content Placeholder 3" descr="Area of focus booklet (p5)_001.jpg"/>
          <p:cNvPicPr>
            <a:picLocks noGrp="1" noChangeAspect="1"/>
          </p:cNvPicPr>
          <p:nvPr>
            <p:ph idx="1"/>
          </p:nvPr>
        </p:nvPicPr>
        <p:blipFill>
          <a:blip r:embed="rId2" cstate="print"/>
          <a:stretch>
            <a:fillRect/>
          </a:stretch>
        </p:blipFill>
        <p:spPr>
          <a:xfrm>
            <a:off x="1074665" y="1600200"/>
            <a:ext cx="6994670"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Souns</a:t>
            </a:r>
            <a:r>
              <a:rPr lang="en-US" dirty="0" smtClean="0"/>
              <a:t> of Learning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latin typeface="+mj-lt"/>
              </a:rPr>
              <a:t>Children are born learning, and their educational experiences during the first five years of life dramatically shape later success in school.</a:t>
            </a:r>
          </a:p>
          <a:p>
            <a:r>
              <a:rPr lang="en-US" dirty="0" smtClean="0">
                <a:latin typeface="+mj-lt"/>
              </a:rPr>
              <a:t>Helping children develop language and reading skills is the aim of a Rotary project in Puerto Rico that has used the </a:t>
            </a:r>
            <a:r>
              <a:rPr lang="en-US" dirty="0" err="1" smtClean="0">
                <a:latin typeface="+mj-lt"/>
              </a:rPr>
              <a:t>Souns</a:t>
            </a:r>
            <a:r>
              <a:rPr lang="en-US" dirty="0" smtClean="0">
                <a:latin typeface="+mj-lt"/>
              </a:rPr>
              <a:t> approach to learning to read with more than 10,000 preschool children since 2011.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 Training</a:t>
            </a:r>
            <a:endParaRPr lang="en-US" dirty="0"/>
          </a:p>
        </p:txBody>
      </p:sp>
      <p:sp>
        <p:nvSpPr>
          <p:cNvPr id="3" name="Content Placeholder 2"/>
          <p:cNvSpPr>
            <a:spLocks noGrp="1"/>
          </p:cNvSpPr>
          <p:nvPr>
            <p:ph idx="1"/>
          </p:nvPr>
        </p:nvSpPr>
        <p:spPr>
          <a:xfrm>
            <a:off x="457200" y="1600200"/>
            <a:ext cx="8229600" cy="4525963"/>
          </a:xfrm>
        </p:spPr>
        <p:txBody>
          <a:bodyPr>
            <a:normAutofit fontScale="92500" lnSpcReduction="10000"/>
          </a:bodyPr>
          <a:lstStyle/>
          <a:p>
            <a:r>
              <a:rPr lang="en-US" dirty="0" smtClean="0">
                <a:latin typeface="+mj-lt"/>
              </a:rPr>
              <a:t>Projects have been led by members of the  Rotary Club of Peachtree City, Georgia, the Rotary Club of Henry County, Georgia, and the Rotary Club of Rio </a:t>
            </a:r>
            <a:r>
              <a:rPr lang="en-US" dirty="0" err="1" smtClean="0">
                <a:latin typeface="+mj-lt"/>
              </a:rPr>
              <a:t>Piedras</a:t>
            </a:r>
            <a:r>
              <a:rPr lang="en-US" dirty="0" smtClean="0">
                <a:latin typeface="+mj-lt"/>
              </a:rPr>
              <a:t>, Puerto Rico. </a:t>
            </a:r>
          </a:p>
          <a:p>
            <a:r>
              <a:rPr lang="en-US" dirty="0" smtClean="0">
                <a:latin typeface="+mj-lt"/>
              </a:rPr>
              <a:t>Funded in large part by grants from the Rotary Foundation, the project bring early literacy materials into classrooms.</a:t>
            </a:r>
          </a:p>
          <a:p>
            <a:r>
              <a:rPr lang="en-US" dirty="0" smtClean="0">
                <a:latin typeface="+mj-lt"/>
              </a:rPr>
              <a:t>Teacher and parents are trained by Rotary </a:t>
            </a:r>
            <a:r>
              <a:rPr lang="en-US" dirty="0" err="1" smtClean="0">
                <a:latin typeface="+mj-lt"/>
              </a:rPr>
              <a:t>Souns</a:t>
            </a:r>
            <a:r>
              <a:rPr lang="en-US" dirty="0" smtClean="0">
                <a:latin typeface="+mj-lt"/>
              </a:rPr>
              <a:t> volunteers.</a:t>
            </a:r>
            <a:endParaRPr lang="en-US" dirty="0">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Exploring </a:t>
            </a:r>
            <a:r>
              <a:rPr lang="en-US" dirty="0"/>
              <a:t>Letters </a:t>
            </a:r>
            <a:r>
              <a:rPr lang="en-US" dirty="0" smtClean="0"/>
              <a:t>Sounds</a:t>
            </a:r>
            <a:endParaRPr lang="en-US" dirty="0"/>
          </a:p>
        </p:txBody>
      </p:sp>
      <p:sp>
        <p:nvSpPr>
          <p:cNvPr id="3" name="Content Placeholder 2"/>
          <p:cNvSpPr>
            <a:spLocks noGrp="1"/>
          </p:cNvSpPr>
          <p:nvPr>
            <p:ph idx="1"/>
          </p:nvPr>
        </p:nvSpPr>
        <p:spPr/>
        <p:txBody>
          <a:bodyPr>
            <a:normAutofit fontScale="85000" lnSpcReduction="20000"/>
          </a:bodyPr>
          <a:lstStyle/>
          <a:p>
            <a:r>
              <a:rPr lang="en-US" dirty="0" err="1" smtClean="0">
                <a:latin typeface="+mj-lt"/>
              </a:rPr>
              <a:t>Souns</a:t>
            </a:r>
            <a:r>
              <a:rPr lang="en-US" dirty="0" smtClean="0">
                <a:latin typeface="+mj-lt"/>
              </a:rPr>
              <a:t> is a research-based intervention shaped by Montessori teachings. </a:t>
            </a:r>
          </a:p>
          <a:p>
            <a:r>
              <a:rPr lang="en-US" dirty="0" smtClean="0">
                <a:latin typeface="+mj-lt"/>
              </a:rPr>
              <a:t>Educators are trained to help children play with a set of uniquely designed letters in small groups, or one-on-one with a teacher.</a:t>
            </a:r>
          </a:p>
          <a:p>
            <a:r>
              <a:rPr lang="en-US" dirty="0" smtClean="0">
                <a:latin typeface="+mj-lt"/>
              </a:rPr>
              <a:t>Instead of teaching children the names of letters, the focus is on exploring the sounds that letters make.</a:t>
            </a:r>
          </a:p>
          <a:p>
            <a:r>
              <a:rPr lang="en-US" dirty="0" smtClean="0">
                <a:latin typeface="+mj-lt"/>
              </a:rPr>
              <a:t>As the children’s letter–sound awareness and enthusiasm grows, they are encouraged to practice building words by </a:t>
            </a:r>
            <a:r>
              <a:rPr lang="en-US" dirty="0" err="1" smtClean="0">
                <a:latin typeface="+mj-lt"/>
              </a:rPr>
              <a:t>listeing</a:t>
            </a:r>
            <a:r>
              <a:rPr lang="en-US" dirty="0" smtClean="0">
                <a:latin typeface="+mj-lt"/>
              </a:rPr>
              <a:t> to the letter sounds in them.</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5946</TotalTime>
  <Words>1540</Words>
  <Application>Microsoft Office PowerPoint</Application>
  <PresentationFormat>On-screen Show (4:3)</PresentationFormat>
  <Paragraphs>213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Palatino Linotype</vt:lpstr>
      <vt:lpstr>Office Theme</vt:lpstr>
      <vt:lpstr>Souns</vt:lpstr>
      <vt:lpstr>Background</vt:lpstr>
      <vt:lpstr>Partners</vt:lpstr>
      <vt:lpstr>Grant History</vt:lpstr>
      <vt:lpstr>Recap</vt:lpstr>
      <vt:lpstr>Area of Focus : Supporting Education</vt:lpstr>
      <vt:lpstr>The Souns of Learning</vt:lpstr>
      <vt:lpstr>Materials / Training</vt:lpstr>
      <vt:lpstr>Exploring Letters Sounds</vt:lpstr>
      <vt:lpstr>Gains in Emerging Literacy Skills</vt:lpstr>
      <vt:lpstr>Results</vt:lpstr>
      <vt:lpstr>Goals</vt:lpstr>
      <vt:lpstr>Bringing Souns to the Classroom</vt:lpstr>
      <vt:lpstr>What is involved?</vt:lpstr>
      <vt:lpstr>Training</vt:lpstr>
      <vt:lpstr>Host Partner</vt:lpstr>
      <vt:lpstr>International Partner</vt:lpstr>
      <vt:lpstr>Vision</vt:lpstr>
      <vt:lpstr>Goals 2016-2017</vt:lpstr>
      <vt:lpstr>Goals 2017-2018</vt:lpstr>
      <vt:lpstr>Goals 2017-2018</vt:lpstr>
      <vt:lpstr>Head Start – Early Start</vt:lpstr>
      <vt:lpstr>Geographic Scope</vt:lpstr>
      <vt:lpstr>Actual/Target Market</vt:lpstr>
      <vt:lpstr>Funding</vt:lpstr>
      <vt:lpstr>Scalable : (funding at 20% of goal)</vt:lpstr>
      <vt:lpstr>Target Clubs/Districts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Souns</dc:title>
  <dc:creator>John</dc:creator>
  <cp:lastModifiedBy>Hotel El Convento</cp:lastModifiedBy>
  <cp:revision>38</cp:revision>
  <cp:lastPrinted>2016-09-19T15:50:30Z</cp:lastPrinted>
  <dcterms:created xsi:type="dcterms:W3CDTF">2016-08-03T17:04:28Z</dcterms:created>
  <dcterms:modified xsi:type="dcterms:W3CDTF">2016-09-20T01:10:12Z</dcterms:modified>
</cp:coreProperties>
</file>