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Text"/>
          <p:cNvSpPr txBox="1">
            <a:spLocks noGrp="1"/>
          </p:cNvSpPr>
          <p:nvPr>
            <p:ph type="title"/>
          </p:nvPr>
        </p:nvSpPr>
        <p:spPr>
          <a:xfrm>
            <a:off x="6629400" y="274638"/>
            <a:ext cx="2057400" cy="585152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2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274638"/>
            <a:ext cx="6019800" cy="5851527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9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8" indent="-320038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Rectangle"/>
          <p:cNvSpPr>
            <a:spLocks noGrp="1"/>
          </p:cNvSpPr>
          <p:nvPr>
            <p:ph type="body" sz="quarter" idx="13"/>
          </p:nvPr>
        </p:nvSpPr>
        <p:spPr>
          <a:xfrm>
            <a:off x="4645025" y="1535112"/>
            <a:ext cx="4041775" cy="639764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5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Rectangle"/>
          <p:cNvSpPr>
            <a:spLocks noGrp="1"/>
          </p:cNvSpPr>
          <p:nvPr>
            <p:ph type="body" sz="half" idx="13"/>
          </p:nvPr>
        </p:nvSpPr>
        <p:spPr>
          <a:xfrm>
            <a:off x="457198" y="1435100"/>
            <a:ext cx="3008317" cy="46910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2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83" name="Image"/>
          <p:cNvSpPr>
            <a:spLocks noGrp="1"/>
          </p:cNvSpPr>
          <p:nvPr>
            <p:ph type="pic" sz="half" idx="13"/>
          </p:nvPr>
        </p:nvSpPr>
        <p:spPr>
          <a:xfrm>
            <a:off x="1792288" y="612775"/>
            <a:ext cx="5486402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2" cy="80486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0">
              <a:spcBef>
                <a:spcPts val="300"/>
              </a:spcBef>
              <a:buSzTx/>
              <a:buFontTx/>
              <a:buNone/>
              <a:defRPr sz="1400"/>
            </a:lvl2pPr>
            <a:lvl3pPr marL="0" indent="0">
              <a:spcBef>
                <a:spcPts val="300"/>
              </a:spcBef>
              <a:buSzTx/>
              <a:buFontTx/>
              <a:buNone/>
              <a:defRPr sz="1400"/>
            </a:lvl3pPr>
            <a:lvl4pPr marL="0" indent="0">
              <a:spcBef>
                <a:spcPts val="300"/>
              </a:spcBef>
              <a:buSzTx/>
              <a:buFontTx/>
              <a:buNone/>
              <a:defRPr sz="1400"/>
            </a:lvl4pPr>
            <a:lvl5pPr marL="0" indent="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2821" y="6404293"/>
            <a:ext cx="263980" cy="2692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D5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N. Oaxaca State, Mexico…"/>
          <p:cNvSpPr txBox="1">
            <a:spLocks noGrp="1"/>
          </p:cNvSpPr>
          <p:nvPr>
            <p:ph type="subTitle" sz="half" idx="1"/>
          </p:nvPr>
        </p:nvSpPr>
        <p:spPr>
          <a:xfrm>
            <a:off x="1371600" y="2938709"/>
            <a:ext cx="6400800" cy="270009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b="1">
                <a:solidFill>
                  <a:srgbClr val="000000"/>
                </a:solidFill>
              </a:defRPr>
            </a:pPr>
            <a:r>
              <a:rPr dirty="0"/>
              <a:t>N. Oaxaca State, Mexico</a:t>
            </a:r>
          </a:p>
          <a:p>
            <a:pPr>
              <a:defRPr b="1">
                <a:solidFill>
                  <a:srgbClr val="000000"/>
                </a:solidFill>
              </a:defRPr>
            </a:pPr>
            <a:endParaRPr dirty="0"/>
          </a:p>
          <a:p>
            <a:pPr>
              <a:defRPr b="1">
                <a:solidFill>
                  <a:srgbClr val="000000"/>
                </a:solidFill>
              </a:defRPr>
            </a:pPr>
            <a:r>
              <a:rPr dirty="0" err="1"/>
              <a:t>URotary</a:t>
            </a:r>
            <a:r>
              <a:rPr dirty="0"/>
              <a:t> + </a:t>
            </a:r>
            <a:r>
              <a:rPr lang="en-US" dirty="0"/>
              <a:t>Clinton Rotary + </a:t>
            </a:r>
            <a:r>
              <a:rPr dirty="0"/>
              <a:t>2 Mexico City RC’s</a:t>
            </a:r>
            <a:r>
              <a:rPr lang="en-US" dirty="0"/>
              <a:t> + </a:t>
            </a:r>
            <a:r>
              <a:rPr dirty="0"/>
              <a:t>1 Oaxaca RC</a:t>
            </a:r>
          </a:p>
        </p:txBody>
      </p:sp>
      <p:sp>
        <p:nvSpPr>
          <p:cNvPr id="113" name="RURAL FAMILY GREENHOUSES"/>
          <p:cNvSpPr txBox="1">
            <a:spLocks noGrp="1"/>
          </p:cNvSpPr>
          <p:nvPr>
            <p:ph type="ctrTitle"/>
          </p:nvPr>
        </p:nvSpPr>
        <p:spPr>
          <a:xfrm>
            <a:off x="685800" y="799653"/>
            <a:ext cx="7772400" cy="2077244"/>
          </a:xfrm>
          <a:prstGeom prst="rect">
            <a:avLst/>
          </a:prstGeom>
        </p:spPr>
        <p:txBody>
          <a:bodyPr/>
          <a:lstStyle>
            <a:lvl1pPr>
              <a:defRPr sz="3800" b="1"/>
            </a:lvl1pPr>
          </a:lstStyle>
          <a:p>
            <a:r>
              <a:t>RURAL FAMILY GREENHOUSES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page1image56349152.png" descr="page1image5634915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30" y="-394561"/>
            <a:ext cx="4572003" cy="8128002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Text"/>
          <p:cNvSpPr txBox="1"/>
          <p:nvPr/>
        </p:nvSpPr>
        <p:spPr>
          <a:xfrm>
            <a:off x="2483730" y="-394561"/>
            <a:ext cx="142239" cy="4140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457200">
              <a:lnSpc>
                <a:spcPts val="2800"/>
              </a:lnSpc>
              <a:defRPr sz="1200"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t> 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Rounded Rectangle"/>
          <p:cNvSpPr/>
          <p:nvPr/>
        </p:nvSpPr>
        <p:spPr>
          <a:xfrm>
            <a:off x="251518" y="0"/>
            <a:ext cx="8712971" cy="6858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>
            <a:solidFill>
              <a:srgbClr val="3A5E8A"/>
            </a:solidFill>
          </a:ln>
        </p:spPr>
        <p:txBody>
          <a:bodyPr lIns="45718" tIns="45718" rIns="45718" bIns="45718" anchor="ctr"/>
          <a:lstStyle/>
          <a:p>
            <a:pPr algn="ctr">
              <a:defRPr sz="8800">
                <a:solidFill>
                  <a:srgbClr val="FFFFFF"/>
                </a:solidFill>
                <a:effectLst>
                  <a:outerShdw blurRad="63500" dir="3600000" rotWithShape="0">
                    <a:srgbClr val="000000">
                      <a:alpha val="70000"/>
                    </a:srgbClr>
                  </a:outerShdw>
                </a:effectLst>
              </a:defRPr>
            </a:pPr>
            <a:endParaRPr/>
          </a:p>
        </p:txBody>
      </p:sp>
      <p:pic>
        <p:nvPicPr>
          <p:cNvPr id="141" name="https://attachment.outlook.office.net/owa/dental.ecc@hotmail.com/service.svc/s/GetAttachmentThumbnail?id=AQMkADAwATYwMAItYWZhZS0xNWY2LTAwAi0wMAoARgAAA1rHpX3WkQxAsp9830J0VtsHABck0ZfIMMlAtITB0Dyj2D8AAAIBDAAAABck0ZfIMMlAtITB0Dyj2D8AAAB%2F0FWmAAAAARIAEACfIiHOQe%2BjQajTc5rX8ytT&amp;thumbnailType=2&amp;X-OWA-CANARY=hfMRmCGbRk2TpmBjFBIngpChyDEjVdQYHPgLabpcsmO-eqghshDq7s4l4ZWeaF3mVLHq-m-j_UY.&amp;token=6d5eb4b2-6a51-4bf8-b001-731511ee1681&amp;owa=outlook.live.com&amp;isc=1" descr="https://attachment.outlook.office.net/owa/dental.ecc@hotmail.com/service.svc/s/GetAttachmentThumbnail?id=AQMkADAwATYwMAItYWZhZS0xNWY2LTAwAi0wMAoARgAAA1rHpX3WkQxAsp9830J0VtsHABck0ZfIMMlAtITB0Dyj2D8AAAIBDAAAABck0ZfIMMlAtITB0Dyj2D8AAAB%2F0FWmAAAAARIAEACfIiHOQe%2BjQajTc5rX8ytT&amp;thumbnailType=2&amp;X-OWA-CANARY=hfMRmCGbRk2TpmBjFBIngpChyDEjVdQYHPgLabpcsmO-eqghshDq7s4l4ZWeaF3mVLHq-m-j_UY.&amp;token=6d5eb4b2-6a51-4bf8-b001-731511ee1681&amp;owa=outlook.live.com&amp;isc=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6" y="204729"/>
            <a:ext cx="4848475" cy="64646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page1image56351648.png" descr="page1image5635164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6688" y="962910"/>
            <a:ext cx="6096003" cy="6096002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Text"/>
          <p:cNvSpPr txBox="1"/>
          <p:nvPr/>
        </p:nvSpPr>
        <p:spPr>
          <a:xfrm>
            <a:off x="1656688" y="962910"/>
            <a:ext cx="142239" cy="414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457200">
              <a:lnSpc>
                <a:spcPts val="2800"/>
              </a:lnSpc>
              <a:defRPr sz="1200"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t> 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Rounded Rectangle"/>
          <p:cNvSpPr/>
          <p:nvPr/>
        </p:nvSpPr>
        <p:spPr>
          <a:xfrm>
            <a:off x="251518" y="0"/>
            <a:ext cx="8712971" cy="6858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>
            <a:solidFill>
              <a:srgbClr val="3A5E8A"/>
            </a:solidFill>
          </a:ln>
        </p:spPr>
        <p:txBody>
          <a:bodyPr lIns="45718" tIns="45718" rIns="45718" bIns="45718" anchor="ctr"/>
          <a:lstStyle/>
          <a:p>
            <a:pPr algn="ctr">
              <a:defRPr sz="8800">
                <a:solidFill>
                  <a:srgbClr val="FFFFFF"/>
                </a:solidFill>
                <a:effectLst>
                  <a:outerShdw blurRad="63500" dir="3600000" rotWithShape="0">
                    <a:srgbClr val="000000">
                      <a:alpha val="70000"/>
                    </a:srgbClr>
                  </a:outerShdw>
                </a:effectLst>
              </a:defRPr>
            </a:pPr>
            <a:endParaRPr/>
          </a:p>
        </p:txBody>
      </p:sp>
      <p:pic>
        <p:nvPicPr>
          <p:cNvPr id="147" name="https://attachment.outlook.office.net/owa/dental.ecc@hotmail.com/service.svc/s/GetAttachmentThumbnail?id=AQMkADAwATYwMAItYWZhZS0xNWY2LTAwAi0wMAoARgAAA1rHpX3WkQxAsp9830J0VtsHABck0ZfIMMlAtITB0Dyj2D8AAAIBDAAAABck0ZfIMMlAtITB0Dyj2D8AAAB%2F0FWnAAAAARIAEABfy5AXVr9eSqjF8wodCSv%2B&amp;thumbnailType=2&amp;X-OWA-CANARY=DvSB2xe-REO5sGFckUKiw7CMfJ0iVdQYhbmV64Di7ahmwQH-SlTMe4s2Eqk5EZ-Qyg1fPJAazo8.&amp;token=8785f959-91bd-4422-b64e-3245006f0aa8&amp;owa=outlook.live.com&amp;isc=1" descr="https://attachment.outlook.office.net/owa/dental.ecc@hotmail.com/service.svc/s/GetAttachmentThumbnail?id=AQMkADAwATYwMAItYWZhZS0xNWY2LTAwAi0wMAoARgAAA1rHpX3WkQxAsp9830J0VtsHABck0ZfIMMlAtITB0Dyj2D8AAAIBDAAAABck0ZfIMMlAtITB0Dyj2D8AAAB%2F0FWnAAAAARIAEABfy5AXVr9eSqjF8wodCSv%2B&amp;thumbnailType=2&amp;X-OWA-CANARY=DvSB2xe-REO5sGFckUKiw7CMfJ0iVdQYhbmV64Di7ahmwQH-SlTMe4s2Eqk5EZ-Qyg1fPJAazo8.&amp;token=8785f959-91bd-4422-b64e-3245006f0aa8&amp;owa=outlook.live.com&amp;isc=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5724" y="188638"/>
            <a:ext cx="4871341" cy="64951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Rounded Rectangle"/>
          <p:cNvSpPr/>
          <p:nvPr/>
        </p:nvSpPr>
        <p:spPr>
          <a:xfrm>
            <a:off x="251518" y="0"/>
            <a:ext cx="8712971" cy="6858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>
            <a:solidFill>
              <a:srgbClr val="3A5E8A"/>
            </a:solidFill>
          </a:ln>
        </p:spPr>
        <p:txBody>
          <a:bodyPr lIns="45718" tIns="45718" rIns="45718" bIns="45718" anchor="ctr"/>
          <a:lstStyle/>
          <a:p>
            <a:pPr algn="ctr">
              <a:defRPr sz="8800">
                <a:solidFill>
                  <a:srgbClr val="FFFFFF"/>
                </a:solidFill>
                <a:effectLst>
                  <a:outerShdw blurRad="63500" dir="3600000" rotWithShape="0">
                    <a:srgbClr val="000000">
                      <a:alpha val="70000"/>
                    </a:srgbClr>
                  </a:outerShdw>
                </a:effectLst>
              </a:defRPr>
            </a:pPr>
            <a:endParaRPr/>
          </a:p>
        </p:txBody>
      </p:sp>
      <p:pic>
        <p:nvPicPr>
          <p:cNvPr id="150" name="https://attachment.outlook.office.net/owa/dental.ecc@hotmail.com/service.svc/s/GetAttachmentThumbnail?id=AQMkADAwATYwMAItYWZhZS0xNWY2LTAwAi0wMAoARgAAA1rHpX3WkQxAsp9830J0VtsHABck0ZfIMMlAtITB0Dyj2D8AAAIBDAAAABck0ZfIMMlAtITB0Dyj2D8AAAB%2F0FWmAAAAARIAEACXHQgk63chQbqe7r0JIW6N&amp;thumbnailType=2&amp;X-OWA-CANARY=hfMRmCGbRk2TpmBjFBIngpChyDEjVdQYHPgLabpcsmO-eqghshDq7s4l4ZWeaF3mVLHq-m-j_UY.&amp;token=6d5eb4b2-6a51-4bf8-b001-731511ee1681&amp;owa=outlook.live.com&amp;isc=1" descr="https://attachment.outlook.office.net/owa/dental.ecc@hotmail.com/service.svc/s/GetAttachmentThumbnail?id=AQMkADAwATYwMAItYWZhZS0xNWY2LTAwAi0wMAoARgAAA1rHpX3WkQxAsp9830J0VtsHABck0ZfIMMlAtITB0Dyj2D8AAAIBDAAAABck0ZfIMMlAtITB0Dyj2D8AAAB%2F0FWmAAAAARIAEACXHQgk63chQbqe7r0JIW6N&amp;thumbnailType=2&amp;X-OWA-CANARY=hfMRmCGbRk2TpmBjFBIngpChyDEjVdQYHPgLabpcsmO-eqghshDq7s4l4ZWeaF3mVLHq-m-j_UY.&amp;token=6d5eb4b2-6a51-4bf8-b001-731511ee1681&amp;owa=outlook.live.com&amp;isc=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4" y="236645"/>
            <a:ext cx="4824540" cy="64327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uccess!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2"/>
          </a:xfrm>
          <a:prstGeom prst="rect">
            <a:avLst/>
          </a:prstGeom>
          <a:solidFill>
            <a:srgbClr val="D07C79"/>
          </a:solidFill>
        </p:spPr>
        <p:txBody>
          <a:bodyPr/>
          <a:lstStyle/>
          <a:p>
            <a:r>
              <a:t>Success!</a:t>
            </a:r>
          </a:p>
        </p:txBody>
      </p:sp>
      <p:sp>
        <p:nvSpPr>
          <p:cNvPr id="153" name="To date: 100+ greenhouses in countryside around Municipality of Huajuapan de León, Oaxaca, one of poorest areas of Mexico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marL="196514" indent="-196514" defTabSz="896111">
              <a:buFontTx/>
              <a:defRPr sz="1900"/>
            </a:pPr>
            <a:r>
              <a:t>To date: 100+ greenhouses in countryside around Municipality of Huajuapan de León, Oaxaca, one of poorest areas of Mexico</a:t>
            </a:r>
          </a:p>
          <a:p>
            <a:pPr marL="196514" indent="-196514" defTabSz="896111">
              <a:buFontTx/>
              <a:defRPr sz="1900"/>
            </a:pPr>
            <a:r>
              <a:t>6+ greenhouses at schools, orphanage</a:t>
            </a:r>
          </a:p>
          <a:p>
            <a:pPr marL="196514" indent="-196514" defTabSz="896111">
              <a:buFontTx/>
              <a:defRPr sz="1900"/>
            </a:pPr>
            <a:r>
              <a:t>Sustainable - netting lasts est. 5-6 years</a:t>
            </a:r>
          </a:p>
          <a:p>
            <a:pPr marL="196514" indent="-196514" defTabSz="896111">
              <a:buFontTx/>
              <a:defRPr sz="1900"/>
            </a:pPr>
            <a:r>
              <a:t>Organic - no pesticides; only natural fertilizers, compost</a:t>
            </a:r>
          </a:p>
          <a:p>
            <a:pPr marL="196514" indent="-196514" defTabSz="896111">
              <a:buFontTx/>
              <a:defRPr sz="1900"/>
            </a:pPr>
            <a:r>
              <a:t>Collateral benefits: participants must be non-violent family w/children in school, plot of land, willing to sign agreement to maintain greenhouse, attend training</a:t>
            </a:r>
          </a:p>
          <a:p>
            <a:pPr marL="196514" indent="-196514" defTabSz="896111">
              <a:buFontTx/>
              <a:defRPr sz="1900"/>
            </a:pPr>
            <a:r>
              <a:t>Education: rural schools incorporate greenhouses into curriculum, leading to study of plant biology, climate change, etc.</a:t>
            </a:r>
          </a:p>
          <a:p>
            <a:pPr marL="196514" indent="-196514" defTabSz="896111">
              <a:buFontTx/>
              <a:defRPr sz="1900"/>
            </a:pPr>
            <a:r>
              <a:t>Families stay together, collaborate; more free time for other work  </a:t>
            </a:r>
          </a:p>
          <a:p>
            <a:pPr marL="196514" indent="-196514" defTabSz="896111">
              <a:buFontTx/>
              <a:defRPr sz="1900"/>
            </a:pPr>
            <a:r>
              <a:t>Great Rotarian collaboration: 6+ clubs so far</a:t>
            </a:r>
          </a:p>
          <a:p>
            <a:pPr marL="196514" indent="-196514" defTabSz="896111">
              <a:buFontTx/>
              <a:defRPr sz="1900"/>
            </a:pPr>
            <a:r>
              <a:t>Good base for expanding family income-producing ventures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Rounded Rectangle"/>
          <p:cNvSpPr/>
          <p:nvPr/>
        </p:nvSpPr>
        <p:spPr>
          <a:xfrm>
            <a:off x="251518" y="0"/>
            <a:ext cx="8712971" cy="6858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>
            <a:solidFill>
              <a:srgbClr val="3A5E8A"/>
            </a:solidFill>
          </a:ln>
        </p:spPr>
        <p:txBody>
          <a:bodyPr lIns="45718" tIns="45718" rIns="45718" bIns="45718" anchor="ctr"/>
          <a:lstStyle/>
          <a:p>
            <a:pPr algn="ctr">
              <a:defRPr sz="8800">
                <a:solidFill>
                  <a:srgbClr val="FFFFFF"/>
                </a:solidFill>
                <a:effectLst>
                  <a:outerShdw blurRad="63500" dir="3600000" rotWithShape="0">
                    <a:srgbClr val="000000">
                      <a:alpha val="70000"/>
                    </a:srgbClr>
                  </a:outerShdw>
                </a:effectLst>
              </a:defRPr>
            </a:pPr>
            <a:endParaRPr/>
          </a:p>
        </p:txBody>
      </p:sp>
      <p:pic>
        <p:nvPicPr>
          <p:cNvPr id="156" name="https://attachment.outlook.office.net/owa/dental.ecc@hotmail.com/service.svc/s/GetAttachmentThumbnail?id=AQMkADAwATYwMAItYWZhZS0xNWY2LTAwAi0wMAoARgAAA1rHpX3WkQxAsp9830J0VtsHABck0ZfIMMlAtITB0Dyj2D8AAAIBDAAAABck0ZfIMMlAtITB0Dyj2D8AAAB%2F0FWnAAAAARIAEADiU2GqlBcLS6EA21bb%2FS68&amp;thumbnailType=2&amp;X-OWA-CANARY=DvSB2xe-REO5sGFckUKiw7CMfJ0iVdQYhbmV64Di7ahmwQH-SlTMe4s2Eqk5EZ-Qyg1fPJAazo8.&amp;token=8785f959-91bd-4422-b64e-3245006f0aa8&amp;owa=outlook.live.com&amp;isc=1" descr="https://attachment.outlook.office.net/owa/dental.ecc@hotmail.com/service.svc/s/GetAttachmentThumbnail?id=AQMkADAwATYwMAItYWZhZS0xNWY2LTAwAi0wMAoARgAAA1rHpX3WkQxAsp9830J0VtsHABck0ZfIMMlAtITB0Dyj2D8AAAIBDAAAABck0ZfIMMlAtITB0Dyj2D8AAAB%2F0FWnAAAAARIAEADiU2GqlBcLS6EA21bb%2FS68&amp;thumbnailType=2&amp;X-OWA-CANARY=DvSB2xe-REO5sGFckUKiw7CMfJ0iVdQYhbmV64Di7ahmwQH-SlTMe4s2Eqk5EZ-Qyg1fPJAazo8.&amp;token=8785f959-91bd-4422-b64e-3245006f0aa8&amp;owa=outlook.live.com&amp;isc=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6" y="212642"/>
            <a:ext cx="4896548" cy="65287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Rounded Rectangle"/>
          <p:cNvSpPr/>
          <p:nvPr/>
        </p:nvSpPr>
        <p:spPr>
          <a:xfrm>
            <a:off x="251518" y="0"/>
            <a:ext cx="8712971" cy="6858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>
            <a:solidFill>
              <a:srgbClr val="3A5E8A"/>
            </a:solidFill>
          </a:ln>
        </p:spPr>
        <p:txBody>
          <a:bodyPr lIns="45718" tIns="45718" rIns="45718" bIns="45718" anchor="ctr"/>
          <a:lstStyle/>
          <a:p>
            <a:pPr algn="ctr">
              <a:defRPr sz="8800">
                <a:solidFill>
                  <a:srgbClr val="FFFFFF"/>
                </a:solidFill>
                <a:effectLst>
                  <a:outerShdw blurRad="63500" dir="3600000" rotWithShape="0">
                    <a:srgbClr val="000000">
                      <a:alpha val="70000"/>
                    </a:srgbClr>
                  </a:outerShdw>
                </a:effectLst>
              </a:defRPr>
            </a:pPr>
            <a:endParaRPr/>
          </a:p>
        </p:txBody>
      </p:sp>
      <p:pic>
        <p:nvPicPr>
          <p:cNvPr id="159" name="https://attachment.outlook.office.net/owa/dental.ecc@hotmail.com/service.svc/s/GetAttachmentThumbnail?id=AQMkADAwATYwMAItYWZhZS0xNWY2LTAwAi0wMAoARgAAA1rHpX3WkQxAsp9830J0VtsHABck0ZfIMMlAtITB0Dyj2D8AAAIBDAAAABck0ZfIMMlAtITB0Dyj2D8AAAB%2F0FWnAAAAARIAEACZ5qylTfAcQInYQR4jKntz&amp;thumbnailType=2&amp;X-OWA-CANARY=DvSB2xe-REO5sGFckUKiw7CMfJ0iVdQYhbmV64Di7ahmwQH-SlTMe4s2Eqk5EZ-Qyg1fPJAazo8.&amp;token=8785f959-91bd-4422-b64e-3245006f0aa8&amp;owa=outlook.live.com&amp;isc=1" descr="https://attachment.outlook.office.net/owa/dental.ecc@hotmail.com/service.svc/s/GetAttachmentThumbnail?id=AQMkADAwATYwMAItYWZhZS0xNWY2LTAwAi0wMAoARgAAA1rHpX3WkQxAsp9830J0VtsHABck0ZfIMMlAtITB0Dyj2D8AAAIBDAAAABck0ZfIMMlAtITB0Dyj2D8AAAB%2F0FWnAAAAARIAEACZ5qylTfAcQInYQR4jKntz&amp;thumbnailType=2&amp;X-OWA-CANARY=DvSB2xe-REO5sGFckUKiw7CMfJ0iVdQYhbmV64Di7ahmwQH-SlTMe4s2Eqk5EZ-Qyg1fPJAazo8.&amp;token=8785f959-91bd-4422-b64e-3245006f0aa8&amp;owa=outlook.live.com&amp;isc=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4" y="260647"/>
            <a:ext cx="4824540" cy="64327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THE LEADERS:"/>
          <p:cNvSpPr txBox="1">
            <a:spLocks noGrp="1"/>
          </p:cNvSpPr>
          <p:nvPr>
            <p:ph type="title"/>
          </p:nvPr>
        </p:nvSpPr>
        <p:spPr>
          <a:xfrm>
            <a:off x="457199" y="273050"/>
            <a:ext cx="3008316" cy="1162050"/>
          </a:xfrm>
          <a:prstGeom prst="rect">
            <a:avLst/>
          </a:prstGeom>
        </p:spPr>
        <p:txBody>
          <a:bodyPr lIns="444500" tIns="444500" rIns="444500" bIns="444500"/>
          <a:lstStyle>
            <a:lvl1pPr defTabSz="896111">
              <a:defRPr sz="1900"/>
            </a:lvl1pPr>
          </a:lstStyle>
          <a:p>
            <a:r>
              <a:t>THE LEADERS:</a:t>
            </a:r>
          </a:p>
        </p:txBody>
      </p:sp>
      <p:sp>
        <p:nvSpPr>
          <p:cNvPr id="162" name="Body"/>
          <p:cNvSpPr txBox="1">
            <a:spLocks noGrp="1"/>
          </p:cNvSpPr>
          <p:nvPr>
            <p:ph type="body" idx="1"/>
          </p:nvPr>
        </p:nvSpPr>
        <p:spPr>
          <a:xfrm>
            <a:off x="3575050" y="273049"/>
            <a:ext cx="5111750" cy="5853115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3" name="Alejandro Flores (top) and…"/>
          <p:cNvSpPr>
            <a:spLocks noGrp="1"/>
          </p:cNvSpPr>
          <p:nvPr>
            <p:ph type="body" idx="13"/>
          </p:nvPr>
        </p:nvSpPr>
        <p:spPr>
          <a:xfrm>
            <a:off x="457198" y="1435100"/>
            <a:ext cx="3008317" cy="493777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indent="0" defTabSz="365759">
              <a:spcBef>
                <a:spcPts val="100"/>
              </a:spcBef>
              <a:buSzTx/>
              <a:buNone/>
              <a:defRPr sz="1400" b="1"/>
            </a:pPr>
            <a:r>
              <a:t>Alejandro Flores</a:t>
            </a:r>
            <a:r>
              <a:rPr b="0"/>
              <a:t> (top) and</a:t>
            </a:r>
          </a:p>
          <a:p>
            <a:pPr marL="0" indent="0" defTabSz="365759">
              <a:spcBef>
                <a:spcPts val="100"/>
              </a:spcBef>
              <a:buSzTx/>
              <a:buNone/>
              <a:defRPr sz="1400" b="1"/>
            </a:pPr>
            <a:r>
              <a:t>Claudio Cruz</a:t>
            </a:r>
            <a:r>
              <a:rPr b="0"/>
              <a:t> (bottom) - </a:t>
            </a:r>
            <a:r>
              <a:t>Club Rotario Plateros Centro Histórico</a:t>
            </a:r>
            <a:r>
              <a:rPr b="0"/>
              <a:t>, Mexico City;        </a:t>
            </a:r>
            <a:r>
              <a:t>Victor Hugo Martínez</a:t>
            </a:r>
            <a:r>
              <a:rPr b="0"/>
              <a:t> (center), local project leader</a:t>
            </a:r>
          </a:p>
          <a:p>
            <a:pPr marL="0" indent="0" defTabSz="365759">
              <a:spcBef>
                <a:spcPts val="100"/>
              </a:spcBef>
              <a:buSzTx/>
              <a:buNone/>
              <a:defRPr sz="1400"/>
            </a:pPr>
            <a:endParaRPr b="0"/>
          </a:p>
          <a:p>
            <a:pPr marL="0" indent="0" defTabSz="365759">
              <a:spcBef>
                <a:spcPts val="100"/>
              </a:spcBef>
              <a:buSzTx/>
              <a:buNone/>
              <a:defRPr sz="1400" b="1"/>
            </a:pPr>
            <a:r>
              <a:t>Claudio</a:t>
            </a:r>
            <a:r>
              <a:rPr b="0"/>
              <a:t> is originally from Huajuapan de León, Oaxaca, and started the project</a:t>
            </a:r>
          </a:p>
          <a:p>
            <a:pPr marL="0" indent="0" defTabSz="365759">
              <a:spcBef>
                <a:spcPts val="100"/>
              </a:spcBef>
              <a:buSzTx/>
              <a:buNone/>
              <a:defRPr sz="1400"/>
            </a:pPr>
            <a:endParaRPr b="0"/>
          </a:p>
          <a:p>
            <a:pPr marL="0" indent="0" defTabSz="365759">
              <a:spcBef>
                <a:spcPts val="100"/>
              </a:spcBef>
              <a:buSzTx/>
              <a:buNone/>
              <a:defRPr sz="1400" b="1"/>
            </a:pPr>
            <a:r>
              <a:t>Alejandro</a:t>
            </a:r>
            <a:r>
              <a:rPr b="0"/>
              <a:t> (President-elect) led the Community Service Committee and supported his efforts</a:t>
            </a:r>
          </a:p>
          <a:p>
            <a:pPr marL="0" indent="0" defTabSz="365759">
              <a:spcBef>
                <a:spcPts val="100"/>
              </a:spcBef>
              <a:buSzTx/>
              <a:buNone/>
              <a:defRPr sz="1400"/>
            </a:pPr>
            <a:endParaRPr b="0"/>
          </a:p>
          <a:p>
            <a:pPr marL="0" indent="0" defTabSz="365759">
              <a:spcBef>
                <a:spcPts val="100"/>
              </a:spcBef>
              <a:buSzTx/>
              <a:buNone/>
              <a:defRPr sz="1400" b="1"/>
            </a:pPr>
            <a:r>
              <a:t>Victor</a:t>
            </a:r>
            <a:r>
              <a:rPr b="0"/>
              <a:t> has been the long-time project lead, educator and director on the ground in Huajuapan de León, near where  </a:t>
            </a:r>
            <a:r>
              <a:rPr sz="1300" b="0"/>
              <a:t>he</a:t>
            </a:r>
            <a:r>
              <a:rPr b="0"/>
              <a:t> is from.</a:t>
            </a:r>
          </a:p>
        </p:txBody>
      </p:sp>
      <p:pic>
        <p:nvPicPr>
          <p:cNvPr id="164" name="UNADJUSTEDNONRAW_thumb_2105.jpg" descr="UNADJUSTEDNONRAW_thumb_210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9175" y="177800"/>
            <a:ext cx="51435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TFHY2IH1SyWYHOCm2DEUoQ_thumb_2083.jpg" descr="TFHY2IH1SyWYHOCm2DEUoQ_thumb_208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900" y="0"/>
            <a:ext cx="46482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710" y="868692"/>
            <a:ext cx="7652581" cy="51206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Rounded Rectangle"/>
          <p:cNvSpPr/>
          <p:nvPr/>
        </p:nvSpPr>
        <p:spPr>
          <a:xfrm>
            <a:off x="251518" y="0"/>
            <a:ext cx="8712971" cy="6858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>
            <a:solidFill>
              <a:srgbClr val="3A5E8A"/>
            </a:solidFill>
          </a:ln>
        </p:spPr>
        <p:txBody>
          <a:bodyPr lIns="45718" tIns="45718" rIns="45718" bIns="45718" anchor="ctr"/>
          <a:lstStyle/>
          <a:p>
            <a:pPr algn="ctr">
              <a:defRPr sz="8800">
                <a:solidFill>
                  <a:srgbClr val="FFFFFF"/>
                </a:solidFill>
                <a:effectLst>
                  <a:outerShdw blurRad="63500" dir="3600000" rotWithShape="0">
                    <a:srgbClr val="000000">
                      <a:alpha val="70000"/>
                    </a:srgbClr>
                  </a:outerShdw>
                </a:effectLst>
              </a:defRPr>
            </a:pPr>
            <a:endParaRPr/>
          </a:p>
        </p:txBody>
      </p:sp>
      <p:pic>
        <p:nvPicPr>
          <p:cNvPr id="169" name="https://attachment.outlook.office.net/owa/dental.ecc@hotmail.com/service.svc/s/GetAttachmentThumbnail?id=AQMkADAwATYwMAItYWZhZS0xNWY2LTAwAi0wMAoARgAAA1rHpX3WkQxAsp9830J0VtsHABck0ZfIMMlAtITB0Dyj2D8AAAIBDAAAABck0ZfIMMlAtITB0Dyj2D8AAAB%2F0FWmAAAAARIAEAD2ci1XnMWtSo%2Fwk7gFrd4a&amp;thumbnailType=2&amp;X-OWA-CANARY=hfMRmCGbRk2TpmBjFBIngpChyDEjVdQYHPgLabpcsmO-eqghshDq7s4l4ZWeaF3mVLHq-m-j_UY.&amp;token=6d5eb4b2-6a51-4bf8-b001-731511ee1681&amp;owa=outlook.live.com&amp;isc=1" descr="https://attachment.outlook.office.net/owa/dental.ecc@hotmail.com/service.svc/s/GetAttachmentThumbnail?id=AQMkADAwATYwMAItYWZhZS0xNWY2LTAwAi0wMAoARgAAA1rHpX3WkQxAsp9830J0VtsHABck0ZfIMMlAtITB0Dyj2D8AAAIBDAAAABck0ZfIMMlAtITB0Dyj2D8AAAB%2F0FWmAAAAARIAEAD2ci1XnMWtSo%2Fwk7gFrd4a&amp;thumbnailType=2&amp;X-OWA-CANARY=hfMRmCGbRk2TpmBjFBIngpChyDEjVdQYHPgLabpcsmO-eqghshDq7s4l4ZWeaF3mVLHq-m-j_UY.&amp;token=6d5eb4b2-6a51-4bf8-b001-731511ee1681&amp;owa=outlook.live.com&amp;isc=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6" y="212643"/>
            <a:ext cx="4896548" cy="65287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itle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2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2" name="Body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3" name="UNADJUSTEDNONRAW_thumb_24b7.jpg" descr="UNADJUSTEDNONRAW_thumb_24b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Title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2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6" name="Body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7" name="UNADJUSTEDNONRAW_thumb_24a0.jpg" descr="UNADJUSTEDNONRAW_thumb_24a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UNADJUSTEDNONRAW_thumb_27d3.jpg" descr="UNADJUSTEDNONRAW_thumb_27d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Project Goals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702519"/>
          </a:xfrm>
          <a:prstGeom prst="rect">
            <a:avLst/>
          </a:prstGeom>
          <a:solidFill>
            <a:schemeClr val="accent3">
              <a:lumOff val="22941"/>
            </a:schemeClr>
          </a:solidFill>
        </p:spPr>
        <p:txBody>
          <a:bodyPr/>
          <a:lstStyle>
            <a:lvl1pPr>
              <a:defRPr sz="3600" b="1"/>
            </a:lvl1pPr>
          </a:lstStyle>
          <a:p>
            <a:r>
              <a:t>Project Goals</a:t>
            </a:r>
          </a:p>
        </p:txBody>
      </p:sp>
      <p:sp>
        <p:nvSpPr>
          <p:cNvPr id="182" name="Keep families together - avoid father leaving land to look for work…"/>
          <p:cNvSpPr txBox="1">
            <a:spLocks noGrp="1"/>
          </p:cNvSpPr>
          <p:nvPr>
            <p:ph type="body" idx="1"/>
          </p:nvPr>
        </p:nvSpPr>
        <p:spPr>
          <a:xfrm>
            <a:off x="457200" y="1178123"/>
            <a:ext cx="8229600" cy="4948040"/>
          </a:xfrm>
          <a:prstGeom prst="rect">
            <a:avLst/>
          </a:prstGeom>
          <a:gradFill>
            <a:gsLst>
              <a:gs pos="0">
                <a:schemeClr val="accent4">
                  <a:hueOff val="-206663"/>
                  <a:satOff val="29896"/>
                  <a:lumOff val="29240"/>
                </a:schemeClr>
              </a:gs>
              <a:gs pos="35000">
                <a:srgbClr val="D8C9EE"/>
              </a:gs>
              <a:gs pos="100000">
                <a:schemeClr val="accent4">
                  <a:hueOff val="-242556"/>
                  <a:satOff val="32941"/>
                  <a:lumOff val="43328"/>
                </a:schemeClr>
              </a:gs>
            </a:gsLst>
            <a:lin ang="16200000"/>
          </a:gradFill>
          <a:ln w="9525">
            <a:solidFill>
              <a:srgbClr val="7D60A0"/>
            </a:solidFill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pPr marL="190298" indent="-190298" defTabSz="667512">
              <a:spcBef>
                <a:spcPts val="0"/>
              </a:spcBef>
              <a:buFontTx/>
              <a:defRPr sz="1700"/>
            </a:pPr>
            <a:r>
              <a:t>Keep families together - avoid father leaving land to look for work</a:t>
            </a:r>
          </a:p>
          <a:p>
            <a:pPr marL="190298" indent="-190298" defTabSz="667512">
              <a:spcBef>
                <a:spcPts val="0"/>
              </a:spcBef>
              <a:buFontTx/>
              <a:defRPr sz="1700"/>
            </a:pPr>
            <a:endParaRPr/>
          </a:p>
          <a:p>
            <a:pPr marL="190298" indent="-190298" defTabSz="667512">
              <a:spcBef>
                <a:spcPts val="0"/>
              </a:spcBef>
              <a:buFontTx/>
              <a:defRPr sz="1700"/>
            </a:pPr>
            <a:r>
              <a:t>Nutrition - especially children</a:t>
            </a:r>
          </a:p>
          <a:p>
            <a:pPr marL="190298" indent="-190298" defTabSz="667512">
              <a:spcBef>
                <a:spcPts val="0"/>
              </a:spcBef>
              <a:buFontTx/>
              <a:defRPr sz="1700"/>
            </a:pPr>
            <a:endParaRPr/>
          </a:p>
          <a:p>
            <a:pPr marL="190298" indent="-190298" defTabSz="667512">
              <a:spcBef>
                <a:spcPts val="0"/>
              </a:spcBef>
              <a:buFontTx/>
              <a:defRPr sz="1700"/>
            </a:pPr>
            <a:r>
              <a:t>Water conservation</a:t>
            </a:r>
          </a:p>
          <a:p>
            <a:pPr marL="190298" indent="-190298" defTabSz="667512">
              <a:spcBef>
                <a:spcPts val="0"/>
              </a:spcBef>
              <a:buFontTx/>
              <a:defRPr sz="1700"/>
            </a:pPr>
            <a:endParaRPr/>
          </a:p>
          <a:p>
            <a:pPr marL="190298" indent="-190298" defTabSz="667512">
              <a:spcBef>
                <a:spcPts val="0"/>
              </a:spcBef>
              <a:buFontTx/>
              <a:defRPr sz="1700"/>
            </a:pPr>
            <a:r>
              <a:t>Agricultural education, improved methodologies, new crops</a:t>
            </a:r>
          </a:p>
          <a:p>
            <a:pPr marL="190298" indent="-190298" defTabSz="667512">
              <a:spcBef>
                <a:spcPts val="0"/>
              </a:spcBef>
              <a:buFontTx/>
              <a:defRPr sz="1700"/>
            </a:pPr>
            <a:endParaRPr/>
          </a:p>
          <a:p>
            <a:pPr marL="190298" indent="-190298" defTabSz="667512">
              <a:spcBef>
                <a:spcPts val="0"/>
              </a:spcBef>
              <a:buFontTx/>
              <a:defRPr sz="1700"/>
            </a:pPr>
            <a:r>
              <a:t>Preserve &amp; honor Mixtec language &amp; culture</a:t>
            </a:r>
          </a:p>
          <a:p>
            <a:pPr marL="190298" indent="-190298" defTabSz="667512">
              <a:spcBef>
                <a:spcPts val="0"/>
              </a:spcBef>
              <a:buFontTx/>
              <a:defRPr sz="1700"/>
            </a:pPr>
            <a:endParaRPr/>
          </a:p>
          <a:p>
            <a:pPr marL="190298" indent="-190298" defTabSz="667512">
              <a:spcBef>
                <a:spcPts val="0"/>
              </a:spcBef>
              <a:buFontTx/>
              <a:defRPr sz="1700"/>
            </a:pPr>
            <a:r>
              <a:t>Economic self-sufficiency, participation of women</a:t>
            </a:r>
          </a:p>
          <a:p>
            <a:pPr marL="190298" indent="-190298" defTabSz="667512">
              <a:spcBef>
                <a:spcPts val="0"/>
              </a:spcBef>
              <a:buFontTx/>
              <a:defRPr sz="1700"/>
            </a:pPr>
            <a:endParaRPr/>
          </a:p>
          <a:p>
            <a:pPr marL="190298" indent="-190298" defTabSz="667512">
              <a:spcBef>
                <a:spcPts val="0"/>
              </a:spcBef>
              <a:buFontTx/>
              <a:defRPr sz="1700"/>
            </a:pPr>
            <a:r>
              <a:t>Rural school support; health education</a:t>
            </a:r>
          </a:p>
          <a:p>
            <a:pPr marL="190298" indent="-190298" defTabSz="667512">
              <a:spcBef>
                <a:spcPts val="0"/>
              </a:spcBef>
              <a:buFontTx/>
              <a:defRPr sz="1700"/>
            </a:pPr>
            <a:endParaRPr/>
          </a:p>
          <a:p>
            <a:pPr marL="190298" indent="-190298" defTabSz="667512">
              <a:spcBef>
                <a:spcPts val="0"/>
              </a:spcBef>
              <a:buFontTx/>
              <a:defRPr sz="1700"/>
            </a:pPr>
            <a:r>
              <a:t>Community development, cohesion, collaboration among rural farmers</a:t>
            </a:r>
          </a:p>
          <a:p>
            <a:pPr marL="190298" indent="-190298" defTabSz="667512">
              <a:spcBef>
                <a:spcPts val="0"/>
              </a:spcBef>
              <a:buFontTx/>
              <a:defRPr sz="1700"/>
            </a:pPr>
            <a:endParaRPr/>
          </a:p>
          <a:p>
            <a:pPr marL="190298" indent="-190298" defTabSz="667512">
              <a:spcBef>
                <a:spcPts val="0"/>
              </a:spcBef>
              <a:buFontTx/>
              <a:defRPr sz="1700"/>
            </a:pPr>
            <a:r>
              <a:t>Strengthening of Mexican Rotary, especially in poorer areas</a:t>
            </a:r>
          </a:p>
          <a:p>
            <a:pPr marL="190298" indent="-190298" defTabSz="667512">
              <a:spcBef>
                <a:spcPts val="0"/>
              </a:spcBef>
              <a:buFontTx/>
              <a:defRPr sz="1700"/>
            </a:pPr>
            <a:endParaRPr/>
          </a:p>
          <a:p>
            <a:pPr marL="190298" indent="-190298" defTabSz="667512">
              <a:spcBef>
                <a:spcPts val="0"/>
              </a:spcBef>
              <a:buFontTx/>
              <a:defRPr sz="1700"/>
            </a:pPr>
            <a:r>
              <a:t>Development of US-Mexico friendships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" name="Image Gallery"/>
          <p:cNvGrpSpPr/>
          <p:nvPr/>
        </p:nvGrpSpPr>
        <p:grpSpPr>
          <a:xfrm>
            <a:off x="888999" y="888999"/>
            <a:ext cx="7366001" cy="5156201"/>
            <a:chOff x="0" y="0"/>
            <a:chExt cx="7366000" cy="5156200"/>
          </a:xfrm>
        </p:grpSpPr>
        <p:pic>
          <p:nvPicPr>
            <p:cNvPr id="184" name="Image" descr="Image"/>
            <p:cNvPicPr>
              <a:picLocks noChangeAspect="1"/>
            </p:cNvPicPr>
            <p:nvPr/>
          </p:nvPicPr>
          <p:blipFill>
            <a:blip r:embed="rId2"/>
            <a:srcRect l="4282" r="6316"/>
            <a:stretch>
              <a:fillRect/>
            </a:stretch>
          </p:blipFill>
          <p:spPr>
            <a:xfrm>
              <a:off x="-1" y="-1"/>
              <a:ext cx="7366001" cy="46355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5" name="Young people with vegetables they have grown in greenhouse"/>
            <p:cNvSpPr txBox="1"/>
            <p:nvPr/>
          </p:nvSpPr>
          <p:spPr>
            <a:xfrm>
              <a:off x="0" y="4711700"/>
              <a:ext cx="7366000" cy="4445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6200" tIns="76200" rIns="76200" bIns="76200" numCol="1" anchor="t">
              <a:spAutoFit/>
            </a:bodyPr>
            <a:lstStyle>
              <a:lvl1pPr algn="r">
                <a:defRPr sz="2000">
                  <a:solidFill>
                    <a:srgbClr val="888888"/>
                  </a:solidFill>
                </a:defRPr>
              </a:lvl1pPr>
            </a:lstStyle>
            <a:p>
              <a:r>
                <a:t>Young people with vegetables they have grown in greenhouse</a:t>
              </a:r>
            </a:p>
          </p:txBody>
        </p:sp>
      </p:grp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itle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2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9" name="Body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90" name="UNADJUSTEDNONRAW_thumb_294d.jpg" descr="UNADJUSTEDNONRAW_thumb_294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UNADJUSTEDNONRAW_thumb_294e.jpg" descr="UNADJUSTEDNONRAW_thumb_294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¡GRACIAS, ROTARY!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2"/>
          </a:xfrm>
          <a:prstGeom prst="rect">
            <a:avLst/>
          </a:prstGeom>
        </p:spPr>
        <p:txBody>
          <a:bodyPr/>
          <a:lstStyle/>
          <a:p>
            <a:r>
              <a:t>¡GRACIAS, ROTARY!</a:t>
            </a:r>
          </a:p>
        </p:txBody>
      </p:sp>
      <p:pic>
        <p:nvPicPr>
          <p:cNvPr id="195" name="f4fe4d79-48dc-46bd-986c-97049ef8ad9d.jpg" descr="f4fe4d79-48dc-46bd-986c-97049ef8ad9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1960" y="1424333"/>
            <a:ext cx="4240080" cy="5653437"/>
          </a:xfrm>
          <a:prstGeom prst="rect">
            <a:avLst/>
          </a:prstGeom>
          <a:ln w="12700">
            <a:solidFill>
              <a:srgbClr val="DDDDDD"/>
            </a:solidFill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IMG_1417.JPG" descr="IMG_14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Off val="11617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Extreme marginalization…"/>
          <p:cNvSpPr txBox="1"/>
          <p:nvPr/>
        </p:nvSpPr>
        <p:spPr>
          <a:xfrm>
            <a:off x="-20321" y="2629661"/>
            <a:ext cx="8632161" cy="3647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1082842" lvl="2" indent="-320841">
              <a:spcBef>
                <a:spcPts val="700"/>
              </a:spcBef>
              <a:buSzPct val="100000"/>
              <a:buChar char="•"/>
              <a:defRPr sz="3200"/>
            </a:pPr>
            <a:r>
              <a:t>Extreme marginalization</a:t>
            </a:r>
          </a:p>
          <a:p>
            <a:pPr marL="1082842" lvl="2" indent="-320841">
              <a:spcBef>
                <a:spcPts val="700"/>
              </a:spcBef>
              <a:buSzPct val="100000"/>
              <a:buChar char="•"/>
              <a:defRPr sz="3200"/>
            </a:pPr>
            <a:r>
              <a:t>Mixtec ethnic groups</a:t>
            </a:r>
          </a:p>
          <a:p>
            <a:pPr marL="1082842" lvl="2" indent="-320841">
              <a:spcBef>
                <a:spcPts val="700"/>
              </a:spcBef>
              <a:buSzPct val="100000"/>
              <a:buChar char="•"/>
              <a:defRPr sz="3200"/>
            </a:pPr>
            <a:r>
              <a:t>Subsistence farming</a:t>
            </a:r>
          </a:p>
          <a:p>
            <a:pPr marL="1082842" lvl="2" indent="-320841">
              <a:spcBef>
                <a:spcPts val="700"/>
              </a:spcBef>
              <a:buSzPct val="100000"/>
              <a:buChar char="•"/>
              <a:defRPr sz="3200"/>
            </a:pPr>
            <a:r>
              <a:t>Increasing drought; irregular rains </a:t>
            </a:r>
          </a:p>
          <a:p>
            <a:pPr marL="1082842" lvl="2" indent="-320841">
              <a:spcBef>
                <a:spcPts val="700"/>
              </a:spcBef>
              <a:buSzPct val="100000"/>
              <a:buChar char="•"/>
              <a:defRPr sz="3200"/>
            </a:pPr>
            <a:r>
              <a:t>Food poverty:   </a:t>
            </a:r>
          </a:p>
          <a:p>
            <a:pPr marL="1844842" lvl="4" indent="-320842">
              <a:spcBef>
                <a:spcPts val="700"/>
              </a:spcBef>
              <a:buSzPct val="100000"/>
              <a:buChar char="•"/>
              <a:defRPr sz="2600"/>
            </a:pPr>
            <a:r>
              <a:t>land can no longer produce enough traditional corn &amp; beans to support families</a:t>
            </a:r>
          </a:p>
        </p:txBody>
      </p:sp>
      <p:sp>
        <p:nvSpPr>
          <p:cNvPr id="120" name="Mixteca area of N. Oaxaca"/>
          <p:cNvSpPr txBox="1">
            <a:spLocks noGrp="1"/>
          </p:cNvSpPr>
          <p:nvPr>
            <p:ph type="title" idx="4294967295"/>
          </p:nvPr>
        </p:nvSpPr>
        <p:spPr>
          <a:xfrm>
            <a:off x="457200" y="745479"/>
            <a:ext cx="8013949" cy="1527971"/>
          </a:xfrm>
          <a:prstGeom prst="rect">
            <a:avLst/>
          </a:prstGeom>
          <a:solidFill>
            <a:srgbClr val="DFA7A6"/>
          </a:solidFill>
        </p:spPr>
        <p:txBody>
          <a:bodyPr/>
          <a:lstStyle>
            <a:lvl1pPr>
              <a:defRPr sz="4100"/>
            </a:lvl1pPr>
          </a:lstStyle>
          <a:p>
            <a:r>
              <a:t>Mixteca area of N. Oaxaca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Off val="11617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Beneficiaries"/>
          <p:cNvSpPr txBox="1">
            <a:spLocks noGrp="1"/>
          </p:cNvSpPr>
          <p:nvPr>
            <p:ph type="title" idx="4294967295"/>
          </p:nvPr>
        </p:nvSpPr>
        <p:spPr>
          <a:xfrm>
            <a:off x="457200" y="731241"/>
            <a:ext cx="8229600" cy="868959"/>
          </a:xfrm>
          <a:prstGeom prst="rect">
            <a:avLst/>
          </a:prstGeom>
        </p:spPr>
        <p:txBody>
          <a:bodyPr/>
          <a:lstStyle/>
          <a:p>
            <a:r>
              <a:t>Beneficiaries </a:t>
            </a:r>
          </a:p>
        </p:txBody>
      </p:sp>
      <p:sp>
        <p:nvSpPr>
          <p:cNvPr id="123" name="Marginalized farming villages…"/>
          <p:cNvSpPr txBox="1">
            <a:spLocks noGrp="1"/>
          </p:cNvSpPr>
          <p:nvPr>
            <p:ph type="body" idx="4294967295"/>
          </p:nvPr>
        </p:nvSpPr>
        <p:spPr>
          <a:xfrm>
            <a:off x="457200" y="2261442"/>
            <a:ext cx="8229600" cy="4596558"/>
          </a:xfrm>
          <a:prstGeom prst="rect">
            <a:avLst/>
          </a:prstGeom>
        </p:spPr>
        <p:txBody>
          <a:bodyPr/>
          <a:lstStyle/>
          <a:p>
            <a:r>
              <a:t>Marginalized farming villages</a:t>
            </a:r>
          </a:p>
          <a:p>
            <a:r>
              <a:t>Devastated by climate change</a:t>
            </a:r>
          </a:p>
          <a:p>
            <a:r>
              <a:t>Men leave farms to work in cities, abroad</a:t>
            </a:r>
          </a:p>
          <a:p>
            <a:r>
              <a:t>Women left w/children &amp; elders</a:t>
            </a:r>
          </a:p>
        </p:txBody>
      </p:sp>
      <p:pic>
        <p:nvPicPr>
          <p:cNvPr id="12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page1image56344784.png" descr="page1image5634478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8310" y="-53091"/>
            <a:ext cx="4572003" cy="8128002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Text"/>
          <p:cNvSpPr txBox="1"/>
          <p:nvPr/>
        </p:nvSpPr>
        <p:spPr>
          <a:xfrm>
            <a:off x="2478310" y="-53091"/>
            <a:ext cx="142239" cy="414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457200">
              <a:lnSpc>
                <a:spcPts val="2800"/>
              </a:lnSpc>
              <a:defRPr sz="1200"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t> 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Rotary Solution:  Family Greenhouses"/>
          <p:cNvSpPr txBox="1">
            <a:spLocks noGrp="1"/>
          </p:cNvSpPr>
          <p:nvPr>
            <p:ph type="title"/>
          </p:nvPr>
        </p:nvSpPr>
        <p:spPr>
          <a:xfrm>
            <a:off x="457200" y="644723"/>
            <a:ext cx="8229600" cy="872483"/>
          </a:xfrm>
          <a:prstGeom prst="rect">
            <a:avLst/>
          </a:prstGeom>
          <a:solidFill>
            <a:schemeClr val="accent5">
              <a:lumOff val="11617"/>
            </a:schemeClr>
          </a:solidFill>
        </p:spPr>
        <p:txBody>
          <a:bodyPr lIns="12700" tIns="12700" rIns="12700" bIns="12700"/>
          <a:lstStyle>
            <a:lvl1pPr algn="l">
              <a:defRPr sz="3000" b="1" cap="all"/>
            </a:lvl1pPr>
          </a:lstStyle>
          <a:p>
            <a:r>
              <a:t>Rotary Solution:  Family Greenhouses</a:t>
            </a:r>
          </a:p>
        </p:txBody>
      </p:sp>
      <p:sp>
        <p:nvSpPr>
          <p:cNvPr id="130" name="Tested by Mexico City Rotarian born in Oaxaca…"/>
          <p:cNvSpPr txBox="1">
            <a:spLocks noGrp="1"/>
          </p:cNvSpPr>
          <p:nvPr>
            <p:ph type="body" idx="1"/>
          </p:nvPr>
        </p:nvSpPr>
        <p:spPr>
          <a:xfrm>
            <a:off x="457200" y="1478258"/>
            <a:ext cx="8229600" cy="3926884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 marL="174456" indent="-174456" defTabSz="795527">
              <a:spcBef>
                <a:spcPts val="600"/>
              </a:spcBef>
              <a:buFontTx/>
              <a:defRPr sz="1700"/>
            </a:pPr>
            <a:endParaRPr/>
          </a:p>
          <a:p>
            <a:pPr marL="174456" indent="-174456" defTabSz="795527">
              <a:spcBef>
                <a:spcPts val="600"/>
              </a:spcBef>
              <a:buFontTx/>
              <a:defRPr sz="1700"/>
            </a:pPr>
            <a:r>
              <a:t>Tested by Mexico City Rotarian born in Oaxaca</a:t>
            </a:r>
          </a:p>
          <a:p>
            <a:pPr marL="174456" indent="-174456" defTabSz="795527">
              <a:spcBef>
                <a:spcPts val="600"/>
              </a:spcBef>
              <a:buFontTx/>
              <a:defRPr sz="1700"/>
            </a:pPr>
            <a:r>
              <a:t>Help from local Huajuapan de León Rotarians, farmer volunteers</a:t>
            </a:r>
          </a:p>
          <a:p>
            <a:pPr marL="174456" indent="-174456" defTabSz="795527">
              <a:spcBef>
                <a:spcPts val="600"/>
              </a:spcBef>
              <a:buFontTx/>
              <a:defRPr sz="1700"/>
            </a:pPr>
            <a:r>
              <a:t>Team from Mexico City travelled many times to Oaxaca (5-hr. drive)</a:t>
            </a:r>
          </a:p>
          <a:p>
            <a:pPr marL="174456" indent="-174456" defTabSz="795527">
              <a:spcBef>
                <a:spcPts val="600"/>
              </a:spcBef>
              <a:buFontTx/>
              <a:defRPr sz="1700"/>
            </a:pPr>
            <a:r>
              <a:t>Farmers gave feedback, team tested materials, suppliers, crops, seed species, planting methods</a:t>
            </a:r>
          </a:p>
          <a:p>
            <a:pPr marL="174456" indent="-174456" defTabSz="795527">
              <a:spcBef>
                <a:spcPts val="600"/>
              </a:spcBef>
              <a:buFontTx/>
              <a:defRPr sz="1700"/>
            </a:pPr>
            <a:r>
              <a:t>Result: ea. greenhouse 10 m. X 5 m. X 3 m., cistern, drip irrigation, permeable mesh netting, improved soil for water retention</a:t>
            </a:r>
          </a:p>
          <a:p>
            <a:pPr marL="174456" indent="-174456" defTabSz="795527">
              <a:spcBef>
                <a:spcPts val="600"/>
              </a:spcBef>
              <a:buFontTx/>
              <a:defRPr sz="1700"/>
            </a:pPr>
            <a:r>
              <a:t>Ea. greenhouse produces 6-8 crops/yr. of tomatoes</a:t>
            </a:r>
          </a:p>
          <a:p>
            <a:pPr marL="174456" indent="-174456" defTabSz="795527">
              <a:spcBef>
                <a:spcPts val="600"/>
              </a:spcBef>
              <a:buFontTx/>
              <a:defRPr sz="1700"/>
            </a:pPr>
            <a:r>
              <a:t>Other crops: onions, chilies, cilantro, strawberries, beans, zucchini, herbs, etc.</a:t>
            </a:r>
          </a:p>
          <a:p>
            <a:pPr marL="174456" indent="-174456" defTabSz="795527">
              <a:spcBef>
                <a:spcPts val="600"/>
              </a:spcBef>
              <a:buFontTx/>
              <a:defRPr sz="1700"/>
            </a:pPr>
            <a:r>
              <a:t>Cost: est. US$325/greenhouse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https://attachment.outlook.office.net/owa/dental.ecc@hotmail.com/service.svc/s/GetAttachmentThumbnail?id=AQMkADAwATYwMAItYWZhZS0xNWY2LTAwAi0wMAoARgAAA1rHpX3WkQxAsp9830J0VtsHABck0ZfIMMlAtITB0Dyj2D8AAAIBDAAAABck0ZfIMMlAtITB0Dyj2D8AAAB%2F0FWmAAAAARIAEAAKCA9lCJjmSqjRgQhECXFC&amp;thumbnailType=2&amp;X-OWA-CANARY=hfMRmCGbRk2TpmBjFBIngpChyDEjVdQYHPgLabpcsmO-eqghshDq7s4l4ZWeaF3mVLHq-m-j_UY.&amp;token=6d5eb4b2-6a51-4bf8-b001-731511ee1681&amp;owa=outlook.live.com&amp;isc=1" descr="https://attachment.outlook.office.net/owa/dental.ecc@hotmail.com/service.svc/s/GetAttachmentThumbnail?id=AQMkADAwATYwMAItYWZhZS0xNWY2LTAwAi0wMAoARgAAA1rHpX3WkQxAsp9830J0VtsHABck0ZfIMMlAtITB0Dyj2D8AAAIBDAAAABck0ZfIMMlAtITB0Dyj2D8AAAB%2F0FWmAAAAARIAEAAKCA9lCJjmSqjRgQhECXFC&amp;thumbnailType=2&amp;X-OWA-CANARY=hfMRmCGbRk2TpmBjFBIngpChyDEjVdQYHPgLabpcsmO-eqghshDq7s4l4ZWeaF3mVLHq-m-j_UY.&amp;token=6d5eb4b2-6a51-4bf8-b001-731511ee1681&amp;owa=outlook.live.com&amp;isc=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3" y="548679"/>
            <a:ext cx="7548333" cy="56612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Rounded Rectangle"/>
          <p:cNvSpPr/>
          <p:nvPr/>
        </p:nvSpPr>
        <p:spPr>
          <a:xfrm>
            <a:off x="251518" y="0"/>
            <a:ext cx="8712971" cy="6858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>
            <a:solidFill>
              <a:srgbClr val="3A5E8A"/>
            </a:solidFill>
          </a:ln>
        </p:spPr>
        <p:txBody>
          <a:bodyPr lIns="45718" tIns="45718" rIns="45718" bIns="45718" anchor="ctr"/>
          <a:lstStyle/>
          <a:p>
            <a:pPr algn="ctr">
              <a:defRPr sz="8800">
                <a:solidFill>
                  <a:srgbClr val="FFFFFF"/>
                </a:solidFill>
                <a:effectLst>
                  <a:outerShdw blurRad="63500" dir="3600000" rotWithShape="0">
                    <a:srgbClr val="000000">
                      <a:alpha val="70000"/>
                    </a:srgbClr>
                  </a:outerShdw>
                </a:effectLst>
              </a:defRPr>
            </a:pPr>
            <a:endParaRPr/>
          </a:p>
        </p:txBody>
      </p:sp>
      <p:pic>
        <p:nvPicPr>
          <p:cNvPr id="135" name="https://attachment.outlook.office.net/owa/dental.ecc@hotmail.com/service.svc/s/GetAttachmentThumbnail?id=AQMkADAwATYwMAItYWZhZS0xNWY2LTAwAi0wMAoARgAAA1rHpX3WkQxAsp9830J0VtsHABck0ZfIMMlAtITB0Dyj2D8AAAIBDAAAABck0ZfIMMlAtITB0Dyj2D8AAAB%2F0FWmAAAAARIAEAAeILTf8d6VS6YIRZjbt6Xf&amp;thumbnailType=2&amp;X-OWA-CANARY=hfMRmCGbRk2TpmBjFBIngpChyDEjVdQYHPgLabpcsmO-eqghshDq7s4l4ZWeaF3mVLHq-m-j_UY.&amp;token=6d5eb4b2-6a51-4bf8-b001-731511ee1681&amp;owa=outlook.live.com&amp;isc=1" descr="https://attachment.outlook.office.net/owa/dental.ecc@hotmail.com/service.svc/s/GetAttachmentThumbnail?id=AQMkADAwATYwMAItYWZhZS0xNWY2LTAwAi0wMAoARgAAA1rHpX3WkQxAsp9830J0VtsHABck0ZfIMMlAtITB0Dyj2D8AAAIBDAAAABck0ZfIMMlAtITB0Dyj2D8AAAB%2F0FWmAAAAARIAEAAeILTf8d6VS6YIRZjbt6Xf&amp;thumbnailType=2&amp;X-OWA-CANARY=hfMRmCGbRk2TpmBjFBIngpChyDEjVdQYHPgLabpcsmO-eqghshDq7s4l4ZWeaF3mVLHq-m-j_UY.&amp;token=6d5eb4b2-6a51-4bf8-b001-731511ee1681&amp;owa=outlook.live.com&amp;isc=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6" y="236645"/>
            <a:ext cx="4824540" cy="64327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Tema de Office">
  <a:themeElements>
    <a:clrScheme name="Tema d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Tema de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Tema d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Tema de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On-screen Show (4:3)</PresentationFormat>
  <Slides>28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Tema de Office</vt:lpstr>
      <vt:lpstr>RURAL FAMILY GREENHOUSES</vt:lpstr>
      <vt:lpstr>PowerPoint Presentation</vt:lpstr>
      <vt:lpstr>PowerPoint Presentation</vt:lpstr>
      <vt:lpstr>Mixteca area of N. Oaxaca</vt:lpstr>
      <vt:lpstr>Beneficiaries </vt:lpstr>
      <vt:lpstr>PowerPoint Presentation</vt:lpstr>
      <vt:lpstr>Rotary Solution:  Family Greenhouses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Success!</vt:lpstr>
      <vt:lpstr>PowerPoint Presentation</vt:lpstr>
      <vt:lpstr>PowerPoint Presentation</vt:lpstr>
      <vt:lpstr>THE LEADERS: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Project Goals</vt:lpstr>
      <vt:lpstr>PowerPoint Presentation</vt:lpstr>
      <vt:lpstr>PowerPoint Presentation</vt:lpstr>
      <vt:lpstr>PowerPoint Presentation</vt:lpstr>
      <vt:lpstr>¡GRACIAS, ROTARY!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RURAL FAMILY GREENHOUSES</dc:title>
  <cp:lastModifiedBy>Christie Collins</cp:lastModifiedBy>
  <cp:revision>1</cp:revision>
  <dcterms:modified xsi:type="dcterms:W3CDTF">2020-01-27T17:37:08Z</dcterms:modified>
</cp:coreProperties>
</file>