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8" r:id="rId6"/>
    <p:sldId id="267" r:id="rId7"/>
    <p:sldId id="268" r:id="rId8"/>
    <p:sldId id="269" r:id="rId9"/>
    <p:sldId id="313" r:id="rId10"/>
    <p:sldId id="314" r:id="rId11"/>
    <p:sldId id="315" r:id="rId12"/>
    <p:sldId id="316" r:id="rId13"/>
    <p:sldId id="312" r:id="rId14"/>
    <p:sldId id="274" r:id="rId15"/>
    <p:sldId id="310"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hal Sharp" initials="ZS" lastIdx="2" clrIdx="0">
    <p:extLst>
      <p:ext uri="{19B8F6BF-5375-455C-9EA6-DF929625EA0E}">
        <p15:presenceInfo xmlns:p15="http://schemas.microsoft.com/office/powerpoint/2012/main" userId="S-1-5-21-2052111302-1645522239-682003330-84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175"/>
    <a:srgbClr val="009999"/>
    <a:srgbClr val="FF7600"/>
    <a:srgbClr val="F7A81B"/>
    <a:srgbClr val="17458F"/>
    <a:srgbClr val="01B4E7"/>
    <a:srgbClr val="D91B5C"/>
    <a:srgbClr val="005DAA"/>
    <a:srgbClr val="1A72C3"/>
    <a:srgbClr val="D92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3D847-85CC-4FBE-8E7D-BF1A0931D1E5}" v="1" dt="2020-05-13T14:53:04.207"/>
    <p1510:client id="{F1445C27-F537-BB4B-9D54-9CA446C4844B}" v="1" dt="2020-05-13T14:53:46.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31" autoAdjust="0"/>
    <p:restoredTop sz="97866" autoAdjust="0"/>
  </p:normalViewPr>
  <p:slideViewPr>
    <p:cSldViewPr snapToGrid="0" showGuides="1">
      <p:cViewPr varScale="1">
        <p:scale>
          <a:sx n="112" d="100"/>
          <a:sy n="112" d="100"/>
        </p:scale>
        <p:origin x="402" y="7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9" d="100"/>
          <a:sy n="149" d="100"/>
        </p:scale>
        <p:origin x="37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6/26/2024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www.rotaryserviceblog.org/blog" TargetMode="External"/><Relationship Id="rId2" Type="http://schemas.openxmlformats.org/officeDocument/2006/relationships/hyperlink" Target="http://www.rotary.org/newsletters" TargetMode="External"/><Relationship Id="rId1" Type="http://schemas.openxmlformats.org/officeDocument/2006/relationships/slideLayout" Target="../slideLayouts/slideLayout21.xml"/><Relationship Id="rId5" Type="http://schemas.openxmlformats.org/officeDocument/2006/relationships/hyperlink" Target="https://my.rotary.org/en/document/facts-about-vocational-training-teams" TargetMode="External"/><Relationship Id="rId4" Type="http://schemas.openxmlformats.org/officeDocument/2006/relationships/hyperlink" Target="http://www.rotary.org/showcas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rotary.service@rotary.org"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a:xfrm>
            <a:off x="0" y="12700"/>
            <a:ext cx="12192000" cy="6858000"/>
          </a:xfrm>
        </p:spPr>
      </p:pic>
      <p:sp>
        <p:nvSpPr>
          <p:cNvPr id="28" name="Text Placeholder 27">
            <a:extLst>
              <a:ext uri="{FF2B5EF4-FFF2-40B4-BE49-F238E27FC236}">
                <a16:creationId xmlns:a16="http://schemas.microsoft.com/office/drawing/2014/main" id="{8FB2C63F-7FEF-455A-BD2C-6BA934A0A096}"/>
              </a:ext>
            </a:extLst>
          </p:cNvPr>
          <p:cNvSpPr>
            <a:spLocks noGrp="1"/>
          </p:cNvSpPr>
          <p:nvPr>
            <p:ph type="body" sz="quarter" idx="14"/>
          </p:nvPr>
        </p:nvSpPr>
        <p:spPr>
          <a:xfrm>
            <a:off x="0" y="25052"/>
            <a:ext cx="12192000" cy="6858000"/>
          </a:xfrm>
        </p:spPr>
        <p:txBody>
          <a:bodyPr/>
          <a:lstStyle/>
          <a:p>
            <a:r>
              <a:rPr lang="en-US" dirty="0"/>
              <a:t>Vocational Service</a:t>
            </a:r>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60001" y="182229"/>
            <a:ext cx="1734030" cy="1740912"/>
          </a:xfrm>
          <a:prstGeom prst="rect">
            <a:avLst/>
          </a:prstGeom>
          <a:effectLst>
            <a:outerShdw blurRad="342900" dist="50800" dir="5400000" algn="ctr" rotWithShape="0">
              <a:srgbClr val="000000">
                <a:alpha val="46000"/>
              </a:srgbClr>
            </a:outerShdw>
          </a:effectLst>
        </p:spPr>
      </p:pic>
    </p:spTree>
    <p:extLst>
      <p:ext uri="{BB962C8B-B14F-4D97-AF65-F5344CB8AC3E}">
        <p14:creationId xmlns:p14="http://schemas.microsoft.com/office/powerpoint/2010/main" val="79615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7"/>
          </p:nvPr>
        </p:nvPicPr>
        <p:blipFill>
          <a:blip r:embed="rId2" cstate="hqprint">
            <a:extLst>
              <a:ext uri="{28A0092B-C50C-407E-A947-70E740481C1C}">
                <a14:useLocalDpi xmlns:a14="http://schemas.microsoft.com/office/drawing/2010/main" val="0"/>
              </a:ext>
            </a:extLst>
          </a:blip>
          <a:srcRect t="12500" b="12500"/>
          <a:stretch>
            <a:fillRect/>
          </a:stretch>
        </p:blipFill>
        <p:spPr/>
      </p:pic>
      <p:sp>
        <p:nvSpPr>
          <p:cNvPr id="9" name="Text Placeholder 8">
            <a:extLst>
              <a:ext uri="{FF2B5EF4-FFF2-40B4-BE49-F238E27FC236}">
                <a16:creationId xmlns:a16="http://schemas.microsoft.com/office/drawing/2014/main" id="{5C49A9CB-0433-DA44-9461-90D6372B0C55}"/>
              </a:ext>
            </a:extLst>
          </p:cNvPr>
          <p:cNvSpPr>
            <a:spLocks noGrp="1"/>
          </p:cNvSpPr>
          <p:nvPr>
            <p:ph type="body" sz="quarter" idx="18"/>
          </p:nvPr>
        </p:nvSpPr>
        <p:spPr/>
        <p:txBody>
          <a:bodyPr/>
          <a:lstStyle/>
          <a:p>
            <a:endParaRPr lang="en-US" dirty="0"/>
          </a:p>
        </p:txBody>
      </p:sp>
      <p:sp>
        <p:nvSpPr>
          <p:cNvPr id="16" name="Text Placeholder 15">
            <a:extLst>
              <a:ext uri="{FF2B5EF4-FFF2-40B4-BE49-F238E27FC236}">
                <a16:creationId xmlns:a16="http://schemas.microsoft.com/office/drawing/2014/main" id="{61206A8F-83E5-4FEA-8A5E-D732E9029D69}"/>
              </a:ext>
            </a:extLst>
          </p:cNvPr>
          <p:cNvSpPr>
            <a:spLocks noGrp="1"/>
          </p:cNvSpPr>
          <p:nvPr>
            <p:ph type="body" sz="quarter" idx="14"/>
          </p:nvPr>
        </p:nvSpPr>
        <p:spPr/>
        <p:txBody>
          <a:bodyPr/>
          <a:lstStyle/>
          <a:p>
            <a:pPr lvl="0"/>
            <a:r>
              <a:rPr lang="en-US" dirty="0"/>
              <a:t>Vocational Training Teams</a:t>
            </a:r>
          </a:p>
        </p:txBody>
      </p:sp>
      <p:sp>
        <p:nvSpPr>
          <p:cNvPr id="20" name="Subtitle 19">
            <a:extLst>
              <a:ext uri="{FF2B5EF4-FFF2-40B4-BE49-F238E27FC236}">
                <a16:creationId xmlns:a16="http://schemas.microsoft.com/office/drawing/2014/main" id="{C6ABCA3A-7B17-4B98-9BEA-CA08529E4BB5}"/>
              </a:ext>
            </a:extLst>
          </p:cNvPr>
          <p:cNvSpPr>
            <a:spLocks noGrp="1"/>
          </p:cNvSpPr>
          <p:nvPr>
            <p:ph type="subTitle" idx="1"/>
          </p:nvPr>
        </p:nvSpPr>
        <p:spPr>
          <a:xfrm>
            <a:off x="6871304" y="3383632"/>
            <a:ext cx="4986867" cy="2954538"/>
          </a:xfrm>
        </p:spPr>
        <p:txBody>
          <a:bodyPr>
            <a:normAutofit/>
          </a:bodyPr>
          <a:lstStyle/>
          <a:p>
            <a:r>
              <a:rPr lang="en-US" dirty="0"/>
              <a:t>are groups of professionals who travel abroad either to teach local professionals about a particular field or to learn more about their own. </a:t>
            </a:r>
          </a:p>
          <a:p>
            <a:r>
              <a:rPr lang="en-US" dirty="0"/>
              <a:t>Teams can be funded by district grants and global grants.</a:t>
            </a:r>
          </a:p>
        </p:txBody>
      </p:sp>
      <p:sp>
        <p:nvSpPr>
          <p:cNvPr id="8" name="Slide Number Placeholder 7">
            <a:extLst>
              <a:ext uri="{FF2B5EF4-FFF2-40B4-BE49-F238E27FC236}">
                <a16:creationId xmlns:a16="http://schemas.microsoft.com/office/drawing/2014/main" id="{4AB0A0D4-FE26-4E8C-BEC1-CF94D310E9A9}"/>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endParaRPr lang="en-US" dirty="0"/>
          </a:p>
        </p:txBody>
      </p:sp>
      <p:sp>
        <p:nvSpPr>
          <p:cNvPr id="10" name="TextBox 9"/>
          <p:cNvSpPr txBox="1"/>
          <p:nvPr/>
        </p:nvSpPr>
        <p:spPr>
          <a:xfrm>
            <a:off x="0" y="6338170"/>
            <a:ext cx="5307496" cy="400110"/>
          </a:xfrm>
          <a:prstGeom prst="rect">
            <a:avLst/>
          </a:prstGeom>
          <a:noFill/>
        </p:spPr>
        <p:txBody>
          <a:bodyPr wrap="square" rtlCol="0">
            <a:spAutoFit/>
          </a:bodyPr>
          <a:lstStyle/>
          <a:p>
            <a:r>
              <a:rPr lang="en-US" sz="2000" b="1" dirty="0">
                <a:solidFill>
                  <a:schemeClr val="bg1"/>
                </a:solidFill>
                <a:latin typeface="+mj-lt"/>
              </a:rPr>
              <a:t>Visit: www.rotary.org/grants</a:t>
            </a:r>
          </a:p>
        </p:txBody>
      </p:sp>
    </p:spTree>
    <p:extLst>
      <p:ext uri="{BB962C8B-B14F-4D97-AF65-F5344CB8AC3E}">
        <p14:creationId xmlns:p14="http://schemas.microsoft.com/office/powerpoint/2010/main" val="355355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FA3E14-503C-48CB-963F-8E288BA630B3}"/>
              </a:ext>
            </a:extLst>
          </p:cNvPr>
          <p:cNvSpPr>
            <a:spLocks noGrp="1"/>
          </p:cNvSpPr>
          <p:nvPr>
            <p:ph idx="1"/>
          </p:nvPr>
        </p:nvSpPr>
        <p:spPr>
          <a:xfrm>
            <a:off x="342900" y="1190088"/>
            <a:ext cx="11506199" cy="5573967"/>
          </a:xfrm>
        </p:spPr>
        <p:txBody>
          <a:bodyPr>
            <a:normAutofit fontScale="77500" lnSpcReduction="20000"/>
          </a:bodyPr>
          <a:lstStyle/>
          <a:p>
            <a:pPr marL="0" indent="0">
              <a:buNone/>
            </a:pPr>
            <a:r>
              <a:rPr lang="en-US" dirty="0">
                <a:solidFill>
                  <a:srgbClr val="FFFFFF"/>
                </a:solidFill>
                <a:latin typeface="Arial" panose="020B0604020202020204" pitchFamily="34" charset="0"/>
                <a:ea typeface="Arial" charset="0"/>
                <a:cs typeface="Arial" panose="020B0604020202020204" pitchFamily="34" charset="0"/>
              </a:rPr>
              <a:t>The </a:t>
            </a:r>
            <a:r>
              <a:rPr lang="en-US" b="1" dirty="0">
                <a:solidFill>
                  <a:srgbClr val="FFFFFF"/>
                </a:solidFill>
                <a:latin typeface="Arial" panose="020B0604020202020204" pitchFamily="34" charset="0"/>
                <a:ea typeface="Arial" charset="0"/>
                <a:cs typeface="Arial" panose="020B0604020202020204" pitchFamily="34" charset="0"/>
              </a:rPr>
              <a:t>Rotary Service newsletter</a:t>
            </a:r>
            <a:r>
              <a:rPr lang="en-US" dirty="0">
                <a:solidFill>
                  <a:srgbClr val="FFFFFF"/>
                </a:solidFill>
                <a:latin typeface="Arial" panose="020B0604020202020204" pitchFamily="34" charset="0"/>
                <a:ea typeface="Arial" charset="0"/>
                <a:cs typeface="Arial" panose="020B0604020202020204" pitchFamily="34" charset="0"/>
              </a:rPr>
              <a:t>, a bimonthly digital publication, keeps the family of Rotary informed about service, including:</a:t>
            </a:r>
          </a:p>
          <a:p>
            <a:r>
              <a:rPr lang="en-US" dirty="0">
                <a:solidFill>
                  <a:srgbClr val="FFFFFF"/>
                </a:solidFill>
                <a:latin typeface="Arial" panose="020B0604020202020204" pitchFamily="34" charset="0"/>
                <a:ea typeface="Arial" charset="0"/>
                <a:cs typeface="Arial" panose="020B0604020202020204" pitchFamily="34" charset="0"/>
              </a:rPr>
              <a:t>Project ideas to apply professional skills through service projects;</a:t>
            </a:r>
          </a:p>
          <a:p>
            <a:r>
              <a:rPr lang="en-US" dirty="0">
                <a:solidFill>
                  <a:srgbClr val="FFFFFF"/>
                </a:solidFill>
                <a:latin typeface="Arial" panose="020B0604020202020204" pitchFamily="34" charset="0"/>
                <a:ea typeface="Arial" charset="0"/>
                <a:cs typeface="Arial" panose="020B0604020202020204" pitchFamily="34" charset="0"/>
              </a:rPr>
              <a:t>Supporting the professional development of individuals and communities in need;</a:t>
            </a:r>
          </a:p>
          <a:p>
            <a:r>
              <a:rPr lang="en-US" dirty="0">
                <a:solidFill>
                  <a:srgbClr val="FFFFFF"/>
                </a:solidFill>
                <a:latin typeface="Arial" panose="020B0604020202020204" pitchFamily="34" charset="0"/>
                <a:ea typeface="Arial" charset="0"/>
                <a:cs typeface="Arial" panose="020B0604020202020204" pitchFamily="34" charset="0"/>
              </a:rPr>
              <a:t>Representing Rotary and promoting Rotary values in the workplace</a:t>
            </a:r>
          </a:p>
          <a:p>
            <a:pPr marL="0" indent="0">
              <a:buNone/>
            </a:pPr>
            <a:r>
              <a:rPr lang="en-US" b="1" dirty="0">
                <a:solidFill>
                  <a:srgbClr val="FFFFFF"/>
                </a:solidFill>
                <a:latin typeface="Arial" panose="020B0604020202020204" pitchFamily="34" charset="0"/>
                <a:ea typeface="Arial" charset="0"/>
                <a:cs typeface="Arial" panose="020B0604020202020204" pitchFamily="34" charset="0"/>
              </a:rPr>
              <a:t>Subscribe</a:t>
            </a:r>
            <a:r>
              <a:rPr lang="en-US" dirty="0">
                <a:solidFill>
                  <a:srgbClr val="FFFFFF"/>
                </a:solidFill>
                <a:latin typeface="Arial" panose="020B0604020202020204" pitchFamily="34" charset="0"/>
                <a:ea typeface="Arial" charset="0"/>
                <a:cs typeface="Arial" panose="020B0604020202020204" pitchFamily="34" charset="0"/>
              </a:rPr>
              <a:t>: </a:t>
            </a:r>
            <a:r>
              <a:rPr lang="en-US" b="1" dirty="0">
                <a:solidFill>
                  <a:srgbClr val="FFFFFF"/>
                </a:solidFill>
                <a:latin typeface="Arial" panose="020B0604020202020204" pitchFamily="34" charset="0"/>
                <a:ea typeface="Arial" charset="0"/>
                <a:cs typeface="Arial" panose="020B0604020202020204" pitchFamily="34" charset="0"/>
                <a:hlinkClick r:id="rId2"/>
              </a:rPr>
              <a:t>www.rotary.org/newsletters</a:t>
            </a: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dirty="0">
                <a:solidFill>
                  <a:srgbClr val="FFFFFF"/>
                </a:solidFill>
                <a:latin typeface="Arial" panose="020B0604020202020204" pitchFamily="34" charset="0"/>
                <a:ea typeface="Arial" charset="0"/>
                <a:cs typeface="Arial" panose="020B0604020202020204" pitchFamily="34" charset="0"/>
              </a:rPr>
              <a:t>The </a:t>
            </a:r>
            <a:r>
              <a:rPr lang="en-US" b="1" dirty="0">
                <a:solidFill>
                  <a:srgbClr val="FFFFFF"/>
                </a:solidFill>
                <a:latin typeface="Arial" panose="020B0604020202020204" pitchFamily="34" charset="0"/>
                <a:ea typeface="Arial" charset="0"/>
                <a:cs typeface="Arial" panose="020B0604020202020204" pitchFamily="34" charset="0"/>
              </a:rPr>
              <a:t>Rotary Service in Action blog </a:t>
            </a:r>
            <a:r>
              <a:rPr lang="en-US" dirty="0">
                <a:solidFill>
                  <a:srgbClr val="FFFFFF"/>
                </a:solidFill>
                <a:latin typeface="Arial" panose="020B0604020202020204" pitchFamily="34" charset="0"/>
                <a:ea typeface="Arial" charset="0"/>
                <a:cs typeface="Arial" panose="020B0604020202020204" pitchFamily="34" charset="0"/>
              </a:rPr>
              <a:t>features weekly stories, resources, and best practices for community, international and vocational service. </a:t>
            </a:r>
          </a:p>
          <a:p>
            <a:pPr marL="0" indent="0">
              <a:buNone/>
            </a:pPr>
            <a:r>
              <a:rPr lang="en-US" b="1" dirty="0">
                <a:solidFill>
                  <a:srgbClr val="FFFFFF"/>
                </a:solidFill>
                <a:latin typeface="Arial" panose="020B0604020202020204" pitchFamily="34" charset="0"/>
                <a:ea typeface="Arial" charset="0"/>
                <a:cs typeface="Arial" panose="020B0604020202020204" pitchFamily="34" charset="0"/>
              </a:rPr>
              <a:t>Follow us</a:t>
            </a:r>
            <a:r>
              <a:rPr lang="en-US" dirty="0">
                <a:solidFill>
                  <a:srgbClr val="FFFFFF"/>
                </a:solidFill>
                <a:latin typeface="Arial" panose="020B0604020202020204" pitchFamily="34" charset="0"/>
                <a:ea typeface="Arial" charset="0"/>
                <a:cs typeface="Arial" panose="020B0604020202020204" pitchFamily="34" charset="0"/>
              </a:rPr>
              <a:t>: </a:t>
            </a:r>
            <a:r>
              <a:rPr lang="en-US" b="1" dirty="0">
                <a:solidFill>
                  <a:srgbClr val="FFFFFF"/>
                </a:solidFill>
                <a:latin typeface="Arial" panose="020B0604020202020204" pitchFamily="34" charset="0"/>
                <a:ea typeface="Arial" charset="0"/>
                <a:cs typeface="Arial" panose="020B0604020202020204" pitchFamily="34" charset="0"/>
                <a:hlinkClick r:id="rId3"/>
              </a:rPr>
              <a:t>www.rotaryserviceblog.org/blog</a:t>
            </a: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b="1" dirty="0">
                <a:solidFill>
                  <a:srgbClr val="FFFFFF"/>
                </a:solidFill>
                <a:latin typeface="Arial" panose="020B0604020202020204" pitchFamily="34" charset="0"/>
                <a:ea typeface="Arial" charset="0"/>
                <a:cs typeface="Arial" panose="020B0604020202020204" pitchFamily="34" charset="0"/>
              </a:rPr>
              <a:t>Vocational Service in Action </a:t>
            </a:r>
            <a:r>
              <a:rPr lang="en-US" dirty="0">
                <a:solidFill>
                  <a:srgbClr val="FFFFFF"/>
                </a:solidFill>
                <a:latin typeface="Arial" panose="020B0604020202020204" pitchFamily="34" charset="0"/>
                <a:ea typeface="Arial" charset="0"/>
                <a:cs typeface="Arial" panose="020B0604020202020204" pitchFamily="34" charset="0"/>
              </a:rPr>
              <a:t>is a handy guide with information, resources, and project ideas related to vocational service.</a:t>
            </a: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dirty="0">
                <a:solidFill>
                  <a:srgbClr val="FFFFFF"/>
                </a:solidFill>
                <a:latin typeface="Arial" panose="020B0604020202020204" pitchFamily="34" charset="0"/>
                <a:ea typeface="Arial" charset="0"/>
                <a:cs typeface="Arial" panose="020B0604020202020204" pitchFamily="34" charset="0"/>
              </a:rPr>
              <a:t>Find inspiration, project partners, and share about your completed projects on </a:t>
            </a:r>
            <a:r>
              <a:rPr lang="en-US" b="1" dirty="0">
                <a:solidFill>
                  <a:srgbClr val="FFFFFF"/>
                </a:solidFill>
                <a:latin typeface="Arial" panose="020B0604020202020204" pitchFamily="34" charset="0"/>
                <a:ea typeface="Arial" charset="0"/>
                <a:cs typeface="Arial" panose="020B0604020202020204" pitchFamily="34" charset="0"/>
                <a:hlinkClick r:id="rId4"/>
              </a:rPr>
              <a:t>Rotary Showcase</a:t>
            </a:r>
            <a:r>
              <a:rPr lang="en-US" b="1" dirty="0">
                <a:solidFill>
                  <a:srgbClr val="FFFFFF"/>
                </a:solidFill>
                <a:latin typeface="Arial" panose="020B0604020202020204" pitchFamily="34" charset="0"/>
                <a:ea typeface="Arial" charset="0"/>
                <a:cs typeface="Arial" panose="020B0604020202020204" pitchFamily="34" charset="0"/>
              </a:rPr>
              <a:t>.</a:t>
            </a:r>
          </a:p>
          <a:p>
            <a:pPr marL="0" indent="0">
              <a:buNone/>
            </a:pP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dirty="0">
                <a:solidFill>
                  <a:srgbClr val="FFFFFF"/>
                </a:solidFill>
                <a:latin typeface="Arial" panose="020B0604020202020204" pitchFamily="34" charset="0"/>
                <a:ea typeface="Arial" charset="0"/>
                <a:cs typeface="Arial" panose="020B0604020202020204" pitchFamily="34" charset="0"/>
              </a:rPr>
              <a:t>Learn about organizing a vocational training team to conduct training and build capacity in collaboration with Rotary members in others of the world through </a:t>
            </a:r>
            <a:r>
              <a:rPr lang="en-US" dirty="0">
                <a:solidFill>
                  <a:srgbClr val="FFFFFF"/>
                </a:solidFill>
                <a:latin typeface="Arial" panose="020B0604020202020204" pitchFamily="34" charset="0"/>
                <a:ea typeface="Arial" charset="0"/>
                <a:cs typeface="Arial" panose="020B0604020202020204" pitchFamily="34" charset="0"/>
                <a:hlinkClick r:id="rId5"/>
              </a:rPr>
              <a:t>Vocational Training Teams</a:t>
            </a:r>
            <a:r>
              <a:rPr lang="en-US" dirty="0">
                <a:solidFill>
                  <a:srgbClr val="FFFFFF"/>
                </a:solidFill>
                <a:latin typeface="Arial" panose="020B0604020202020204" pitchFamily="34" charset="0"/>
                <a:ea typeface="Arial" charset="0"/>
                <a:cs typeface="Arial" panose="020B0604020202020204" pitchFamily="34" charset="0"/>
              </a:rPr>
              <a:t>.</a:t>
            </a:r>
          </a:p>
          <a:p>
            <a:pPr marL="0" indent="0">
              <a:buNone/>
            </a:pP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b="1" dirty="0">
              <a:solidFill>
                <a:srgbClr val="FFFFFF"/>
              </a:solidFill>
              <a:latin typeface="Arial" panose="020B0604020202020204" pitchFamily="34" charset="0"/>
              <a:cs typeface="Arial" panose="020B0604020202020204" pitchFamily="34" charset="0"/>
            </a:endParaRPr>
          </a:p>
          <a:p>
            <a:pPr marL="0" indent="0">
              <a:buNone/>
            </a:pPr>
            <a:endParaRPr lang="en-US" b="1" dirty="0"/>
          </a:p>
        </p:txBody>
      </p:sp>
      <p:sp>
        <p:nvSpPr>
          <p:cNvPr id="5" name="Title 4">
            <a:extLst>
              <a:ext uri="{FF2B5EF4-FFF2-40B4-BE49-F238E27FC236}">
                <a16:creationId xmlns:a16="http://schemas.microsoft.com/office/drawing/2014/main" id="{95DC56D4-E9A9-4E02-B306-16E08D91BB03}"/>
              </a:ext>
            </a:extLst>
          </p:cNvPr>
          <p:cNvSpPr>
            <a:spLocks noGrp="1"/>
          </p:cNvSpPr>
          <p:nvPr>
            <p:ph type="title"/>
          </p:nvPr>
        </p:nvSpPr>
        <p:spPr/>
        <p:txBody>
          <a:bodyPr>
            <a:normAutofit fontScale="90000"/>
          </a:bodyPr>
          <a:lstStyle/>
          <a:p>
            <a:r>
              <a:rPr lang="en-US" dirty="0"/>
              <a:t>More Resources</a:t>
            </a:r>
          </a:p>
        </p:txBody>
      </p:sp>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Tree>
    <p:extLst>
      <p:ext uri="{BB962C8B-B14F-4D97-AF65-F5344CB8AC3E}">
        <p14:creationId xmlns:p14="http://schemas.microsoft.com/office/powerpoint/2010/main" val="194304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FA3E14-503C-48CB-963F-8E288BA630B3}"/>
              </a:ext>
            </a:extLst>
          </p:cNvPr>
          <p:cNvSpPr>
            <a:spLocks noGrp="1"/>
          </p:cNvSpPr>
          <p:nvPr>
            <p:ph idx="1"/>
          </p:nvPr>
        </p:nvSpPr>
        <p:spPr>
          <a:xfrm>
            <a:off x="342900" y="1190088"/>
            <a:ext cx="11506199" cy="5060399"/>
          </a:xfrm>
        </p:spPr>
        <p:txBody>
          <a:bodyPr>
            <a:normAutofit/>
          </a:bodyPr>
          <a:lstStyle/>
          <a:p>
            <a:pPr marL="0" indent="0">
              <a:buNone/>
            </a:pPr>
            <a:r>
              <a:rPr lang="en-US" dirty="0">
                <a:solidFill>
                  <a:srgbClr val="FFFFFF"/>
                </a:solidFill>
                <a:latin typeface="Arial" panose="020B0604020202020204" pitchFamily="34" charset="0"/>
                <a:ea typeface="Arial" charset="0"/>
                <a:cs typeface="Arial" panose="020B0604020202020204" pitchFamily="34" charset="0"/>
              </a:rPr>
              <a:t>Your district community service committee chair, appointed by your district governor, coordinates and promotes vocational service activities within the district. </a:t>
            </a:r>
          </a:p>
          <a:p>
            <a:pPr marL="0" indent="0">
              <a:buNone/>
            </a:pPr>
            <a:r>
              <a:rPr lang="en-US" dirty="0">
                <a:solidFill>
                  <a:srgbClr val="FFFFFF"/>
                </a:solidFill>
                <a:latin typeface="Arial" panose="020B0604020202020204" pitchFamily="34" charset="0"/>
                <a:ea typeface="Arial" charset="0"/>
                <a:cs typeface="Arial" panose="020B0604020202020204" pitchFamily="34" charset="0"/>
              </a:rPr>
              <a:t>Your district international service committee chair, appointed by your district governor, coordinates your district’s resource network of local experts who lend their professional expertise to local clubs as they plan related service projects.</a:t>
            </a: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dirty="0">
                <a:solidFill>
                  <a:srgbClr val="FFFFFF"/>
                </a:solidFill>
                <a:latin typeface="Arial" panose="020B0604020202020204" pitchFamily="34" charset="0"/>
                <a:ea typeface="Arial" charset="0"/>
                <a:cs typeface="Arial" panose="020B0604020202020204" pitchFamily="34" charset="0"/>
              </a:rPr>
              <a:t>Check your district’s website or with your district governor to identify both district leaders. Contact Rotary staff at </a:t>
            </a:r>
            <a:r>
              <a:rPr lang="en-US" dirty="0">
                <a:solidFill>
                  <a:srgbClr val="FFFFFF"/>
                </a:solidFill>
                <a:latin typeface="Arial" panose="020B0604020202020204" pitchFamily="34" charset="0"/>
                <a:ea typeface="Arial" charset="0"/>
                <a:cs typeface="Arial" panose="020B0604020202020204" pitchFamily="34" charset="0"/>
                <a:hlinkClick r:id="rId2"/>
              </a:rPr>
              <a:t>rotary.service@rotary.org</a:t>
            </a:r>
            <a:r>
              <a:rPr lang="en-US" dirty="0">
                <a:solidFill>
                  <a:srgbClr val="FFFFFF"/>
                </a:solidFill>
                <a:latin typeface="Arial" panose="020B0604020202020204" pitchFamily="34" charset="0"/>
                <a:ea typeface="Arial" charset="0"/>
                <a:cs typeface="Arial" panose="020B0604020202020204" pitchFamily="34" charset="0"/>
              </a:rPr>
              <a:t> with questions.</a:t>
            </a: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p:txBody>
      </p:sp>
      <p:sp>
        <p:nvSpPr>
          <p:cNvPr id="5" name="Title 4">
            <a:extLst>
              <a:ext uri="{FF2B5EF4-FFF2-40B4-BE49-F238E27FC236}">
                <a16:creationId xmlns:a16="http://schemas.microsoft.com/office/drawing/2014/main" id="{95DC56D4-E9A9-4E02-B306-16E08D91BB03}"/>
              </a:ext>
            </a:extLst>
          </p:cNvPr>
          <p:cNvSpPr>
            <a:spLocks noGrp="1"/>
          </p:cNvSpPr>
          <p:nvPr>
            <p:ph type="title"/>
          </p:nvPr>
        </p:nvSpPr>
        <p:spPr/>
        <p:txBody>
          <a:bodyPr>
            <a:normAutofit fontScale="90000"/>
          </a:bodyPr>
          <a:lstStyle/>
          <a:p>
            <a:r>
              <a:rPr lang="en-US" dirty="0"/>
              <a:t>Support</a:t>
            </a:r>
          </a:p>
        </p:txBody>
      </p:sp>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Tree>
    <p:extLst>
      <p:ext uri="{BB962C8B-B14F-4D97-AF65-F5344CB8AC3E}">
        <p14:creationId xmlns:p14="http://schemas.microsoft.com/office/powerpoint/2010/main" val="212024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2"/>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Tree>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normAutofit/>
          </a:bodyPr>
          <a:lstStyle/>
          <a:p>
            <a:r>
              <a:rPr lang="en-US" dirty="0"/>
              <a:t>Through vocational service we:</a:t>
            </a:r>
          </a:p>
          <a:p>
            <a:pPr lvl="1"/>
            <a:r>
              <a:rPr lang="en-US" b="1" dirty="0"/>
              <a:t>Serve</a:t>
            </a:r>
            <a:r>
              <a:rPr lang="en-US" dirty="0"/>
              <a:t> others by using our unique skills to address community needs</a:t>
            </a:r>
          </a:p>
          <a:p>
            <a:pPr lvl="1"/>
            <a:r>
              <a:rPr lang="en-US" b="1" dirty="0"/>
              <a:t>Empower</a:t>
            </a:r>
            <a:r>
              <a:rPr lang="en-US" dirty="0"/>
              <a:t> others through training and skill development</a:t>
            </a:r>
          </a:p>
          <a:p>
            <a:pPr lvl="1"/>
            <a:r>
              <a:rPr lang="en-US" b="1" dirty="0"/>
              <a:t>Inspire</a:t>
            </a:r>
            <a:r>
              <a:rPr lang="en-US" dirty="0"/>
              <a:t> others to act with integrity by following Rotary’s guiding principles</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Vocational Service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One of Rotary’s Avenues of Service</a:t>
            </a:r>
          </a:p>
          <a:p>
            <a:endParaRPr lang="en-US" dirty="0"/>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a:t>
            </a:fld>
            <a:endParaRPr lang="en-US" dirty="0"/>
          </a:p>
        </p:txBody>
      </p:sp>
    </p:spTree>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6096001" y="0"/>
            <a:ext cx="6096000" cy="6858000"/>
          </a:xfrm>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p:txBody>
          <a:bodyPr/>
          <a:lstStyle/>
          <a:p>
            <a:pPr lvl="0"/>
            <a:r>
              <a:rPr lang="en-US" dirty="0"/>
              <a:t>Vocational Service Includes:</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6871304" y="3383632"/>
            <a:ext cx="4986867" cy="2979590"/>
          </a:xfrm>
        </p:spPr>
        <p:txBody>
          <a:bodyPr>
            <a:normAutofit fontScale="85000" lnSpcReduction="20000"/>
          </a:bodyPr>
          <a:lstStyle/>
          <a:p>
            <a:pPr marL="342900" indent="-342900">
              <a:buFontTx/>
              <a:buChar char="-"/>
            </a:pPr>
            <a:r>
              <a:rPr lang="en" dirty="0"/>
              <a:t>Connecting our professions and professional networks with our club activities;</a:t>
            </a:r>
          </a:p>
          <a:p>
            <a:pPr marL="342900" indent="-342900">
              <a:buFontTx/>
              <a:buChar char="-"/>
            </a:pPr>
            <a:r>
              <a:rPr lang="en" dirty="0"/>
              <a:t>Using our expertise to address community problems and help others discover new vocational opportunities and interests;</a:t>
            </a:r>
          </a:p>
          <a:p>
            <a:pPr marL="342900" indent="-342900">
              <a:buFontTx/>
              <a:buChar char="-"/>
            </a:pPr>
            <a:r>
              <a:rPr lang="en" dirty="0"/>
              <a:t>Promoting Rotary’s commitment to integrity in our professional and personal lives;</a:t>
            </a:r>
          </a:p>
          <a:p>
            <a:pPr marL="342900" indent="-342900">
              <a:buFontTx/>
              <a:buChar char="-"/>
            </a:pPr>
            <a:r>
              <a:rPr lang="en" dirty="0"/>
              <a:t>Recognizing and advancing the worthiness of all professions.</a:t>
            </a: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3</a:t>
            </a:fld>
            <a:endParaRPr lang="en-US" dirty="0"/>
          </a:p>
        </p:txBody>
      </p:sp>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26809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Integrity and ethics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80999" y="2142067"/>
            <a:ext cx="11506199" cy="763971"/>
          </a:xfrm>
        </p:spPr>
        <p:txBody>
          <a:bodyPr>
            <a:normAutofit/>
          </a:bodyPr>
          <a:lstStyle/>
          <a:p>
            <a:pPr marL="0" indent="0">
              <a:buNone/>
            </a:pPr>
            <a:r>
              <a:rPr lang="en-US" dirty="0"/>
              <a:t>Rotary emphasized integrity and high ethical standards. Two useful tools for providing a framework for ethical behavior include:</a:t>
            </a:r>
          </a:p>
          <a:p>
            <a:pPr marL="0" indent="0">
              <a:buNone/>
            </a:pPr>
            <a:endParaRPr lang="en-US"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4</a:t>
            </a:fld>
            <a:endParaRPr lang="en-US" dirty="0"/>
          </a:p>
        </p:txBody>
      </p:sp>
      <p:pic>
        <p:nvPicPr>
          <p:cNvPr id="3" name="Picture 2"/>
          <p:cNvPicPr>
            <a:picLocks noChangeAspect="1"/>
          </p:cNvPicPr>
          <p:nvPr/>
        </p:nvPicPr>
        <p:blipFill rotWithShape="1">
          <a:blip r:embed="rId2"/>
          <a:srcRect t="11475" b="22380"/>
          <a:stretch/>
        </p:blipFill>
        <p:spPr>
          <a:xfrm>
            <a:off x="6940333" y="3120887"/>
            <a:ext cx="4040491" cy="3597965"/>
          </a:xfrm>
          <a:prstGeom prst="rect">
            <a:avLst/>
          </a:prstGeom>
        </p:spPr>
      </p:pic>
      <p:pic>
        <p:nvPicPr>
          <p:cNvPr id="4" name="Picture 3"/>
          <p:cNvPicPr>
            <a:picLocks noChangeAspect="1"/>
          </p:cNvPicPr>
          <p:nvPr/>
        </p:nvPicPr>
        <p:blipFill>
          <a:blip r:embed="rId3"/>
          <a:stretch>
            <a:fillRect/>
          </a:stretch>
        </p:blipFill>
        <p:spPr>
          <a:xfrm>
            <a:off x="1855925" y="3279127"/>
            <a:ext cx="3869014" cy="3342170"/>
          </a:xfrm>
          <a:prstGeom prst="rect">
            <a:avLst/>
          </a:prstGeom>
        </p:spPr>
      </p:pic>
    </p:spTree>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55601" y="1734563"/>
            <a:ext cx="11506199" cy="5461369"/>
          </a:xfrm>
        </p:spPr>
        <p:txBody>
          <a:bodyPr>
            <a:normAutofit lnSpcReduction="10000"/>
          </a:bodyPr>
          <a:lstStyle/>
          <a:p>
            <a:r>
              <a:rPr lang="en-US" dirty="0"/>
              <a:t>Host a business networking event with non-Rotary professionals in your community.</a:t>
            </a:r>
          </a:p>
          <a:p>
            <a:r>
              <a:rPr lang="en-US" dirty="0"/>
              <a:t>Offer career counseling for unemployed or underemployed adults.</a:t>
            </a:r>
          </a:p>
          <a:p>
            <a:r>
              <a:rPr lang="en-US" dirty="0"/>
              <a:t>Mentor young people to achieve their career goals.</a:t>
            </a:r>
          </a:p>
          <a:p>
            <a:r>
              <a:rPr lang="en-US" dirty="0"/>
              <a:t>Apply your professional skills to a club or district service project.</a:t>
            </a:r>
          </a:p>
          <a:p>
            <a:r>
              <a:rPr lang="en-US" dirty="0"/>
              <a:t>Lend your expertise through your district’s resource network, by joining a Rotary Action Group, or by joining or starting a professionally-oriented Fellowship.</a:t>
            </a:r>
          </a:p>
          <a:p>
            <a:r>
              <a:rPr lang="en-US" dirty="0"/>
              <a:t>Work with your district Rotary Friendship Exchange chair to organize a vocationally-oriented exchange to explore how your profession is practiced in another country and introduce international friends to how yours is practiced in your country.</a:t>
            </a:r>
          </a:p>
          <a:p>
            <a:r>
              <a:rPr lang="en-US" dirty="0"/>
              <a:t>Work with your district Rotary Foundation Committee to organize a Vocational Training Team to travel abroad to teach local professionals about a particular field or to learn more about your own.</a:t>
            </a:r>
          </a:p>
        </p:txBody>
      </p:sp>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Vocational service Project ideas</a:t>
            </a:r>
          </a:p>
        </p:txBody>
      </p:sp>
      <p:sp>
        <p:nvSpPr>
          <p:cNvPr id="6" name="Slide Number Placeholder 5">
            <a:extLst>
              <a:ext uri="{FF2B5EF4-FFF2-40B4-BE49-F238E27FC236}">
                <a16:creationId xmlns:a16="http://schemas.microsoft.com/office/drawing/2014/main" id="{07659D8C-4831-4AC4-BF19-88634A4727B9}"/>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extLst>
      <p:ext uri="{BB962C8B-B14F-4D97-AF65-F5344CB8AC3E}">
        <p14:creationId xmlns:p14="http://schemas.microsoft.com/office/powerpoint/2010/main" val="344585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As leaders in our businesses and professions, we can advance high ethical standards by setting a positive example among colleagues and in our communities. Here are a few ideas to integrate ethics into daily work life:</a:t>
            </a:r>
          </a:p>
          <a:p>
            <a:r>
              <a:rPr lang="en-US" dirty="0"/>
              <a:t>Discuss and emphasize honesty, accountability, fairness, integrity, and respect when hiring, training and supervising employees;</a:t>
            </a:r>
          </a:p>
          <a:p>
            <a:r>
              <a:rPr lang="en-US" dirty="0"/>
              <a:t>Praise and encourage exemplary behavior;</a:t>
            </a:r>
          </a:p>
          <a:p>
            <a:r>
              <a:rPr lang="en-US" dirty="0"/>
              <a:t>Demonstrate personal commitment in relations with customers, vendors, associates, and partners by treating each interaction with care and consideration;</a:t>
            </a:r>
          </a:p>
          <a:p>
            <a:r>
              <a:rPr lang="en-US" dirty="0"/>
              <a:t>Promote socially and environmentally responsible practices in your businesses and organizations.</a:t>
            </a:r>
          </a:p>
        </p:txBody>
      </p:sp>
      <p:sp>
        <p:nvSpPr>
          <p:cNvPr id="3" name="Title 2"/>
          <p:cNvSpPr>
            <a:spLocks noGrp="1"/>
          </p:cNvSpPr>
          <p:nvPr>
            <p:ph type="title"/>
          </p:nvPr>
        </p:nvSpPr>
        <p:spPr/>
        <p:txBody>
          <a:bodyPr/>
          <a:lstStyle/>
          <a:p>
            <a:r>
              <a:rPr lang="en-US" dirty="0"/>
              <a:t>Advancing ETHICS at work</a:t>
            </a:r>
          </a:p>
        </p:txBody>
      </p:sp>
      <p:sp>
        <p:nvSpPr>
          <p:cNvPr id="4" name="Slide Number Placeholder 3"/>
          <p:cNvSpPr>
            <a:spLocks noGrp="1"/>
          </p:cNvSpPr>
          <p:nvPr>
            <p:ph type="sldNum" sz="quarter" idx="12"/>
          </p:nvPr>
        </p:nvSpPr>
        <p:spPr/>
        <p:txBody>
          <a:bodyPr/>
          <a:lstStyle/>
          <a:p>
            <a:fld id="{97A94E25-127B-4C48-AF96-44BA7B823777}" type="slidenum">
              <a:rPr lang="en-US" smtClean="0"/>
              <a:pPr/>
              <a:t>6</a:t>
            </a:fld>
            <a:endParaRPr lang="en-US" dirty="0"/>
          </a:p>
        </p:txBody>
      </p:sp>
    </p:spTree>
    <p:extLst>
      <p:ext uri="{BB962C8B-B14F-4D97-AF65-F5344CB8AC3E}">
        <p14:creationId xmlns:p14="http://schemas.microsoft.com/office/powerpoint/2010/main" val="155782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558800" y="3371106"/>
            <a:ext cx="4986867" cy="1975764"/>
          </a:xfrm>
        </p:spPr>
        <p:txBody>
          <a:bodyPr>
            <a:normAutofit fontScale="85000" lnSpcReduction="10000"/>
          </a:bodyPr>
          <a:lstStyle/>
          <a:p>
            <a:r>
              <a:rPr lang="en-US" dirty="0"/>
              <a:t>are </a:t>
            </a:r>
            <a:r>
              <a:rPr lang="en-US"/>
              <a:t>international groups </a:t>
            </a:r>
            <a:r>
              <a:rPr lang="en-US" dirty="0"/>
              <a:t>of participants who build community around shared professions, hobbies or identities.</a:t>
            </a:r>
          </a:p>
          <a:p>
            <a:endParaRPr lang="en-US" dirty="0"/>
          </a:p>
          <a:p>
            <a:r>
              <a:rPr lang="en-US" dirty="0"/>
              <a:t>Rotary has more than 90 Fellowships; join one related to your profession or consider organizing one if your field isn’t represented.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7</a:t>
            </a:fld>
            <a:endParaRPr lang="en-US" dirty="0"/>
          </a:p>
        </p:txBody>
      </p:sp>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5559" r="25559"/>
          <a:stretch>
            <a:fillRect/>
          </a:stretch>
        </p:blipFill>
        <p:spPr/>
      </p:pic>
      <p:sp>
        <p:nvSpPr>
          <p:cNvPr id="6" name="Text Placeholder 5"/>
          <p:cNvSpPr>
            <a:spLocks noGrp="1"/>
          </p:cNvSpPr>
          <p:nvPr>
            <p:ph type="body" sz="quarter" idx="14"/>
          </p:nvPr>
        </p:nvSpPr>
        <p:spPr/>
        <p:txBody>
          <a:bodyPr/>
          <a:lstStyle/>
          <a:p>
            <a:r>
              <a:rPr lang="en-US" dirty="0"/>
              <a:t>Rotary Fellowships</a:t>
            </a:r>
          </a:p>
        </p:txBody>
      </p:sp>
      <p:sp>
        <p:nvSpPr>
          <p:cNvPr id="8" name="TextBox 7"/>
          <p:cNvSpPr txBox="1"/>
          <p:nvPr/>
        </p:nvSpPr>
        <p:spPr>
          <a:xfrm>
            <a:off x="112734" y="6418263"/>
            <a:ext cx="4083485" cy="369332"/>
          </a:xfrm>
          <a:prstGeom prst="rect">
            <a:avLst/>
          </a:prstGeom>
          <a:noFill/>
        </p:spPr>
        <p:txBody>
          <a:bodyPr wrap="square" rtlCol="0">
            <a:spAutoFit/>
          </a:bodyPr>
          <a:lstStyle/>
          <a:p>
            <a:r>
              <a:rPr lang="en-US" dirty="0">
                <a:latin typeface="+mj-lt"/>
              </a:rPr>
              <a:t>www.rotary.org/fellowships</a:t>
            </a:r>
          </a:p>
        </p:txBody>
      </p:sp>
    </p:spTree>
    <p:extLst>
      <p:ext uri="{BB962C8B-B14F-4D97-AF65-F5344CB8AC3E}">
        <p14:creationId xmlns:p14="http://schemas.microsoft.com/office/powerpoint/2010/main" val="46136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558800" y="3371106"/>
            <a:ext cx="4986867" cy="1975764"/>
          </a:xfrm>
        </p:spPr>
        <p:txBody>
          <a:bodyPr>
            <a:normAutofit fontScale="85000" lnSpcReduction="20000"/>
          </a:bodyPr>
          <a:lstStyle/>
          <a:p>
            <a:r>
              <a:rPr lang="en-US" dirty="0"/>
              <a:t>are international groups of Rotary members and friends who help clubs and districts plan and implement projects in a particular area of specialization</a:t>
            </a:r>
          </a:p>
          <a:p>
            <a:endParaRPr lang="en-US" dirty="0"/>
          </a:p>
          <a:p>
            <a:r>
              <a:rPr lang="en-US" dirty="0"/>
              <a:t>Join one of Rotary’s 26 Rotary Action Groups to lend your skills to support projects around the world.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6" name="Text Placeholder 5"/>
          <p:cNvSpPr>
            <a:spLocks noGrp="1"/>
          </p:cNvSpPr>
          <p:nvPr>
            <p:ph type="body" sz="quarter" idx="14"/>
          </p:nvPr>
        </p:nvSpPr>
        <p:spPr/>
        <p:txBody>
          <a:bodyPr/>
          <a:lstStyle/>
          <a:p>
            <a:r>
              <a:rPr lang="en-US" dirty="0"/>
              <a:t>Rotary Action Groups</a:t>
            </a:r>
          </a:p>
        </p:txBody>
      </p:sp>
      <p:sp>
        <p:nvSpPr>
          <p:cNvPr id="8" name="TextBox 7"/>
          <p:cNvSpPr txBox="1"/>
          <p:nvPr/>
        </p:nvSpPr>
        <p:spPr>
          <a:xfrm>
            <a:off x="112734" y="6418263"/>
            <a:ext cx="4083485" cy="369332"/>
          </a:xfrm>
          <a:prstGeom prst="rect">
            <a:avLst/>
          </a:prstGeom>
          <a:noFill/>
        </p:spPr>
        <p:txBody>
          <a:bodyPr wrap="square" rtlCol="0">
            <a:spAutoFit/>
          </a:bodyPr>
          <a:lstStyle/>
          <a:p>
            <a:r>
              <a:rPr lang="en-US" dirty="0">
                <a:latin typeface="+mj-lt"/>
              </a:rPr>
              <a:t>www.rotary.org/actiongroups</a:t>
            </a:r>
          </a:p>
        </p:txBody>
      </p:sp>
      <p:pic>
        <p:nvPicPr>
          <p:cNvPr id="7" name="Picture Placeholder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0842" r="20842"/>
          <a:stretch>
            <a:fillRect/>
          </a:stretch>
        </p:blipFill>
        <p:spPr/>
      </p:pic>
    </p:spTree>
    <p:extLst>
      <p:ext uri="{BB962C8B-B14F-4D97-AF65-F5344CB8AC3E}">
        <p14:creationId xmlns:p14="http://schemas.microsoft.com/office/powerpoint/2010/main" val="401187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558800" y="3371105"/>
            <a:ext cx="4986867" cy="2816753"/>
          </a:xfrm>
        </p:spPr>
        <p:txBody>
          <a:bodyPr>
            <a:normAutofit fontScale="85000" lnSpcReduction="20000"/>
          </a:bodyPr>
          <a:lstStyle/>
          <a:p>
            <a:r>
              <a:rPr lang="en-US" dirty="0"/>
              <a:t>a district program where teams of Rotary members and friends travel to an international district to explore another culture, undertake a service project, or explore a profession in partnership with local clubs. </a:t>
            </a:r>
          </a:p>
          <a:p>
            <a:endParaRPr lang="en-US" dirty="0"/>
          </a:p>
          <a:p>
            <a:r>
              <a:rPr lang="en-US" dirty="0"/>
              <a:t>Partnering districts determine the length of the exchange, group composition, itinerary, and arrange all details. Visitors are hosted in members’ homes and exchanges are reciprocal.</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6" name="Text Placeholder 5"/>
          <p:cNvSpPr>
            <a:spLocks noGrp="1"/>
          </p:cNvSpPr>
          <p:nvPr>
            <p:ph type="body" sz="quarter" idx="14"/>
          </p:nvPr>
        </p:nvSpPr>
        <p:spPr/>
        <p:txBody>
          <a:bodyPr/>
          <a:lstStyle/>
          <a:p>
            <a:r>
              <a:rPr lang="en-US" dirty="0"/>
              <a:t>Rotary Friendship Exchange</a:t>
            </a:r>
          </a:p>
        </p:txBody>
      </p:sp>
      <p:sp>
        <p:nvSpPr>
          <p:cNvPr id="8" name="TextBox 7"/>
          <p:cNvSpPr txBox="1"/>
          <p:nvPr/>
        </p:nvSpPr>
        <p:spPr>
          <a:xfrm>
            <a:off x="112734" y="6418263"/>
            <a:ext cx="4083485" cy="369332"/>
          </a:xfrm>
          <a:prstGeom prst="rect">
            <a:avLst/>
          </a:prstGeom>
          <a:noFill/>
        </p:spPr>
        <p:txBody>
          <a:bodyPr wrap="square" rtlCol="0">
            <a:spAutoFit/>
          </a:bodyPr>
          <a:lstStyle/>
          <a:p>
            <a:r>
              <a:rPr lang="en-US" dirty="0">
                <a:latin typeface="+mj-lt"/>
              </a:rPr>
              <a:t>www.rotary.org/friendship-exchange</a:t>
            </a:r>
          </a:p>
        </p:txBody>
      </p:sp>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197" r="17197"/>
          <a:stretch>
            <a:fillRect/>
          </a:stretch>
        </p:blipFill>
        <p:spPr/>
      </p:pic>
    </p:spTree>
    <p:extLst>
      <p:ext uri="{BB962C8B-B14F-4D97-AF65-F5344CB8AC3E}">
        <p14:creationId xmlns:p14="http://schemas.microsoft.com/office/powerpoint/2010/main" val="140879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69370df-1b75-469d-a9d4-424b0b9f5a67">
      <Terms xmlns="http://schemas.microsoft.com/office/infopath/2007/PartnerControls"/>
    </lcf76f155ced4ddcb4097134ff3c332f>
    <TaxCatchAll xmlns="710d263c-44d6-4b3f-885c-e31229c24d0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5" ma:contentTypeDescription="Create a new document." ma:contentTypeScope="" ma:versionID="d4ab2c9d1a605cdea77b1ab25e11b958">
  <xsd:schema xmlns:xsd="http://www.w3.org/2001/XMLSchema" xmlns:xs="http://www.w3.org/2001/XMLSchema" xmlns:p="http://schemas.microsoft.com/office/2006/metadata/properties" xmlns:ns2="41d4868e-e7c5-4a0f-bea8-40f63a832f74" xmlns:ns3="069370df-1b75-469d-a9d4-424b0b9f5a67" xmlns:ns4="710d263c-44d6-4b3f-885c-e31229c24d0d" targetNamespace="http://schemas.microsoft.com/office/2006/metadata/properties" ma:root="true" ma:fieldsID="51038656bec018959b664e201ad9a229" ns2:_="" ns3:_="" ns4:_="">
    <xsd:import namespace="41d4868e-e7c5-4a0f-bea8-40f63a832f74"/>
    <xsd:import namespace="069370df-1b75-469d-a9d4-424b0b9f5a67"/>
    <xsd:import namespace="710d263c-44d6-4b3f-885c-e31229c24d0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d263c-44d6-4b3f-885c-e31229c24d0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c1a9c98-bc23-4df9-8b29-b24e13f3359b}" ma:internalName="TaxCatchAll" ma:showField="CatchAllData" ma:web="710d263c-44d6-4b3f-885c-e31229c24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907746-948B-431F-9FEC-993A4876518B}">
  <ds:schemaRefs>
    <ds:schemaRef ds:uri="http://schemas.microsoft.com/office/2006/metadata/properties"/>
    <ds:schemaRef ds:uri="http://schemas.microsoft.com/office/infopath/2007/PartnerControls"/>
    <ds:schemaRef ds:uri="http://schemas.microsoft.com/sharepoint/v3"/>
    <ds:schemaRef ds:uri="069370df-1b75-469d-a9d4-424b0b9f5a67"/>
    <ds:schemaRef ds:uri="710d263c-44d6-4b3f-885c-e31229c24d0d"/>
  </ds:schemaRefs>
</ds:datastoreItem>
</file>

<file path=customXml/itemProps2.xml><?xml version="1.0" encoding="utf-8"?>
<ds:datastoreItem xmlns:ds="http://schemas.openxmlformats.org/officeDocument/2006/customXml" ds:itemID="{D47DE656-A691-4BEA-A1E8-1A572CA22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710d263c-44d6-4b3f-885c-e31229c24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D2427C-728B-4C63-87D2-30BB2F459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3722</TotalTime>
  <Words>850</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Integrity and ethics</vt:lpstr>
      <vt:lpstr>Vocational service Project ideas</vt:lpstr>
      <vt:lpstr>Advancing ETHICS at work</vt:lpstr>
      <vt:lpstr>PowerPoint Presentation</vt:lpstr>
      <vt:lpstr>PowerPoint Presentation</vt:lpstr>
      <vt:lpstr>PowerPoint Presentation</vt:lpstr>
      <vt:lpstr>PowerPoint Presentation</vt:lpstr>
      <vt:lpstr>More Resources</vt:lpstr>
      <vt:lpstr>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Beth Flanagan Hard</cp:lastModifiedBy>
  <cp:revision>119</cp:revision>
  <cp:lastPrinted>2019-12-04T20:41:25Z</cp:lastPrinted>
  <dcterms:created xsi:type="dcterms:W3CDTF">2019-11-18T03:22:22Z</dcterms:created>
  <dcterms:modified xsi:type="dcterms:W3CDTF">2024-06-26T17:25:19Z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y fmtid="{D5CDD505-2E9C-101B-9397-08002B2CF9AE}" pid="3" name="MediaServiceImageTags">
    <vt:lpwstr/>
  </property>
</Properties>
</file>