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295" r:id="rId3"/>
    <p:sldId id="328" r:id="rId4"/>
    <p:sldId id="329" r:id="rId5"/>
    <p:sldId id="330" r:id="rId6"/>
    <p:sldId id="331" r:id="rId7"/>
    <p:sldId id="332" r:id="rId8"/>
    <p:sldId id="327" r:id="rId9"/>
    <p:sldId id="257" r:id="rId10"/>
    <p:sldId id="258" r:id="rId11"/>
    <p:sldId id="259" r:id="rId12"/>
    <p:sldId id="260" r:id="rId13"/>
    <p:sldId id="261" r:id="rId14"/>
    <p:sldId id="262" r:id="rId15"/>
    <p:sldId id="264" r:id="rId16"/>
    <p:sldId id="265" r:id="rId17"/>
    <p:sldId id="266" r:id="rId18"/>
    <p:sldId id="267" r:id="rId19"/>
    <p:sldId id="273" r:id="rId20"/>
    <p:sldId id="268" r:id="rId21"/>
    <p:sldId id="269" r:id="rId22"/>
    <p:sldId id="270" r:id="rId23"/>
    <p:sldId id="271" r:id="rId24"/>
    <p:sldId id="272" r:id="rId25"/>
    <p:sldId id="274" r:id="rId26"/>
    <p:sldId id="276" r:id="rId27"/>
    <p:sldId id="278" r:id="rId28"/>
    <p:sldId id="280" r:id="rId29"/>
    <p:sldId id="282" r:id="rId30"/>
    <p:sldId id="284" r:id="rId31"/>
    <p:sldId id="286" r:id="rId32"/>
    <p:sldId id="288" r:id="rId33"/>
    <p:sldId id="292" r:id="rId34"/>
    <p:sldId id="294" r:id="rId35"/>
    <p:sldId id="297" r:id="rId36"/>
    <p:sldId id="296" r:id="rId37"/>
    <p:sldId id="333" r:id="rId38"/>
    <p:sldId id="299" r:id="rId39"/>
    <p:sldId id="300" r:id="rId40"/>
    <p:sldId id="301" r:id="rId41"/>
    <p:sldId id="302" r:id="rId42"/>
    <p:sldId id="304" r:id="rId43"/>
    <p:sldId id="303"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5" r:id="rId59"/>
    <p:sldId id="323" r:id="rId60"/>
    <p:sldId id="324" r:id="rId61"/>
    <p:sldId id="32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15" autoAdjust="0"/>
    <p:restoredTop sz="94660"/>
  </p:normalViewPr>
  <p:slideViewPr>
    <p:cSldViewPr>
      <p:cViewPr varScale="1">
        <p:scale>
          <a:sx n="73" d="100"/>
          <a:sy n="73" d="100"/>
        </p:scale>
        <p:origin x="-19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4DC21-9B5A-4FC0-8C9C-9EB964D171BE}" type="datetimeFigureOut">
              <a:rPr lang="en-US" smtClean="0"/>
              <a:pPr/>
              <a:t>11/15/2016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0F1D6-1DE6-487C-BF7D-5046407892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5AFBD-81AE-42A6-BB43-734019FA0C10}" type="datetime1">
              <a:rPr lang="en-US" smtClean="0"/>
              <a:pPr/>
              <a:t>11/15/2016</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
        <p:nvSpPr>
          <p:cNvPr id="6" name="Slide Number Placeholder 5"/>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3DDCE-5F1D-4FE4-B54B-8DD858039884}" type="datetime1">
              <a:rPr lang="en-US" smtClean="0"/>
              <a:pPr/>
              <a:t>11/15/2016</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
        <p:nvSpPr>
          <p:cNvPr id="6" name="Slide Number Placeholder 5"/>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F155C-DBC8-49B2-B390-B2E37E088486}" type="datetime1">
              <a:rPr lang="en-US" smtClean="0"/>
              <a:pPr/>
              <a:t>11/15/2016</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
        <p:nvSpPr>
          <p:cNvPr id="6" name="Slide Number Placeholder 5"/>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67C63-FC44-4697-AC09-DA6098290BBD}" type="datetime1">
              <a:rPr lang="en-US" smtClean="0"/>
              <a:pPr/>
              <a:t>11/15/2016</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
        <p:nvSpPr>
          <p:cNvPr id="6" name="Slide Number Placeholder 5"/>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359DC-4D01-49F9-AFB7-31103B0E9AEA}" type="datetime1">
              <a:rPr lang="en-US" smtClean="0"/>
              <a:pPr/>
              <a:t>11/15/2016</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
        <p:nvSpPr>
          <p:cNvPr id="6" name="Slide Number Placeholder 5"/>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17036-1F0D-467C-A19A-9C51A845C941}" type="datetime1">
              <a:rPr lang="en-US" smtClean="0"/>
              <a:pPr/>
              <a:t>11/15/2016</a:t>
            </a:fld>
            <a:endParaRPr lang="en-US"/>
          </a:p>
        </p:txBody>
      </p:sp>
      <p:sp>
        <p:nvSpPr>
          <p:cNvPr id="6" name="Footer Placeholder 5"/>
          <p:cNvSpPr>
            <a:spLocks noGrp="1"/>
          </p:cNvSpPr>
          <p:nvPr>
            <p:ph type="ftr" sz="quarter" idx="11"/>
          </p:nvPr>
        </p:nvSpPr>
        <p:spPr/>
        <p:txBody>
          <a:bodyPr/>
          <a:lstStyle/>
          <a:p>
            <a:r>
              <a:rPr lang="en-US" smtClean="0"/>
              <a:t>Website Adminstrator Cornell C. Frank</a:t>
            </a:r>
            <a:endParaRPr lang="en-US"/>
          </a:p>
        </p:txBody>
      </p:sp>
      <p:sp>
        <p:nvSpPr>
          <p:cNvPr id="7" name="Slide Number Placeholder 6"/>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E8857-E92A-4229-AF80-7E1265F4F517}" type="datetime1">
              <a:rPr lang="en-US" smtClean="0"/>
              <a:pPr/>
              <a:t>11/15/2016</a:t>
            </a:fld>
            <a:endParaRPr lang="en-US"/>
          </a:p>
        </p:txBody>
      </p:sp>
      <p:sp>
        <p:nvSpPr>
          <p:cNvPr id="8" name="Footer Placeholder 7"/>
          <p:cNvSpPr>
            <a:spLocks noGrp="1"/>
          </p:cNvSpPr>
          <p:nvPr>
            <p:ph type="ftr" sz="quarter" idx="11"/>
          </p:nvPr>
        </p:nvSpPr>
        <p:spPr/>
        <p:txBody>
          <a:bodyPr/>
          <a:lstStyle/>
          <a:p>
            <a:r>
              <a:rPr lang="en-US" smtClean="0"/>
              <a:t>Website Adminstrator Cornell C. Frank</a:t>
            </a:r>
            <a:endParaRPr lang="en-US"/>
          </a:p>
        </p:txBody>
      </p:sp>
      <p:sp>
        <p:nvSpPr>
          <p:cNvPr id="9" name="Slide Number Placeholder 8"/>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A6CE5-520D-439A-B4BB-35A26D42C3C3}" type="datetime1">
              <a:rPr lang="en-US" smtClean="0"/>
              <a:pPr/>
              <a:t>11/15/2016</a:t>
            </a:fld>
            <a:endParaRPr lang="en-US"/>
          </a:p>
        </p:txBody>
      </p:sp>
      <p:sp>
        <p:nvSpPr>
          <p:cNvPr id="4" name="Footer Placeholder 3"/>
          <p:cNvSpPr>
            <a:spLocks noGrp="1"/>
          </p:cNvSpPr>
          <p:nvPr>
            <p:ph type="ftr" sz="quarter" idx="11"/>
          </p:nvPr>
        </p:nvSpPr>
        <p:spPr/>
        <p:txBody>
          <a:bodyPr/>
          <a:lstStyle/>
          <a:p>
            <a:r>
              <a:rPr lang="en-US" smtClean="0"/>
              <a:t>Website Adminstrator Cornell C. Frank</a:t>
            </a:r>
            <a:endParaRPr lang="en-US"/>
          </a:p>
        </p:txBody>
      </p:sp>
      <p:sp>
        <p:nvSpPr>
          <p:cNvPr id="5" name="Slide Number Placeholder 4"/>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58006-CF37-4BDA-AFAF-60BFAF3CF2E3}" type="datetime1">
              <a:rPr lang="en-US" smtClean="0"/>
              <a:pPr/>
              <a:t>11/15/2016</a:t>
            </a:fld>
            <a:endParaRPr lang="en-US"/>
          </a:p>
        </p:txBody>
      </p:sp>
      <p:sp>
        <p:nvSpPr>
          <p:cNvPr id="3" name="Footer Placeholder 2"/>
          <p:cNvSpPr>
            <a:spLocks noGrp="1"/>
          </p:cNvSpPr>
          <p:nvPr>
            <p:ph type="ftr" sz="quarter" idx="11"/>
          </p:nvPr>
        </p:nvSpPr>
        <p:spPr/>
        <p:txBody>
          <a:bodyPr/>
          <a:lstStyle/>
          <a:p>
            <a:r>
              <a:rPr lang="en-US" smtClean="0"/>
              <a:t>Website Adminstrator Cornell C. Frank</a:t>
            </a:r>
            <a:endParaRPr lang="en-US"/>
          </a:p>
        </p:txBody>
      </p:sp>
      <p:sp>
        <p:nvSpPr>
          <p:cNvPr id="4" name="Slide Number Placeholder 3"/>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2019D-AB6B-4006-AE4C-78D24B97ABDF}" type="datetime1">
              <a:rPr lang="en-US" smtClean="0"/>
              <a:pPr/>
              <a:t>11/15/2016</a:t>
            </a:fld>
            <a:endParaRPr lang="en-US"/>
          </a:p>
        </p:txBody>
      </p:sp>
      <p:sp>
        <p:nvSpPr>
          <p:cNvPr id="6" name="Footer Placeholder 5"/>
          <p:cNvSpPr>
            <a:spLocks noGrp="1"/>
          </p:cNvSpPr>
          <p:nvPr>
            <p:ph type="ftr" sz="quarter" idx="11"/>
          </p:nvPr>
        </p:nvSpPr>
        <p:spPr/>
        <p:txBody>
          <a:bodyPr/>
          <a:lstStyle/>
          <a:p>
            <a:r>
              <a:rPr lang="en-US" smtClean="0"/>
              <a:t>Website Adminstrator Cornell C. Frank</a:t>
            </a:r>
            <a:endParaRPr lang="en-US"/>
          </a:p>
        </p:txBody>
      </p:sp>
      <p:sp>
        <p:nvSpPr>
          <p:cNvPr id="7" name="Slide Number Placeholder 6"/>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D43C0-429B-414A-AFC4-31EFD37C7C33}" type="datetime1">
              <a:rPr lang="en-US" smtClean="0"/>
              <a:pPr/>
              <a:t>11/15/2016</a:t>
            </a:fld>
            <a:endParaRPr lang="en-US"/>
          </a:p>
        </p:txBody>
      </p:sp>
      <p:sp>
        <p:nvSpPr>
          <p:cNvPr id="6" name="Footer Placeholder 5"/>
          <p:cNvSpPr>
            <a:spLocks noGrp="1"/>
          </p:cNvSpPr>
          <p:nvPr>
            <p:ph type="ftr" sz="quarter" idx="11"/>
          </p:nvPr>
        </p:nvSpPr>
        <p:spPr/>
        <p:txBody>
          <a:bodyPr/>
          <a:lstStyle/>
          <a:p>
            <a:r>
              <a:rPr lang="en-US" smtClean="0"/>
              <a:t>Website Adminstrator Cornell C. Frank</a:t>
            </a:r>
            <a:endParaRPr lang="en-US"/>
          </a:p>
        </p:txBody>
      </p:sp>
      <p:sp>
        <p:nvSpPr>
          <p:cNvPr id="7" name="Slide Number Placeholder 6"/>
          <p:cNvSpPr>
            <a:spLocks noGrp="1"/>
          </p:cNvSpPr>
          <p:nvPr>
            <p:ph type="sldNum" sz="quarter" idx="12"/>
          </p:nvPr>
        </p:nvSpPr>
        <p:spPr/>
        <p:txBody>
          <a:bodyPr/>
          <a:lstStyle/>
          <a:p>
            <a:fld id="{CD9F1F7E-3E31-4FD7-B417-D1AD84FE3A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18004-A60D-49D4-98AE-CAD57865C360}" type="datetime1">
              <a:rPr lang="en-US" smtClean="0"/>
              <a:pPr/>
              <a:t>11/15/2016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Website Adminstrator Cornell C. Frank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F1F7E-3E31-4FD7-B417-D1AD84FE3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cmgc.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clubrunner.blob.core.windows.net/00000001834/en-us/files/homepage/save-the-date-for-the-rotacare-ball-on-april-14-2016/RotaCare2016_STD_FINAL.jpg" TargetMode="External"/><Relationship Id="rId13" Type="http://schemas.openxmlformats.org/officeDocument/2006/relationships/hyperlink" Target="http://clubrunner.blob.core.windows.net/00000001834/en-us/files/homepage/ryla-report-form/ryla_report_form.pdf" TargetMode="External"/><Relationship Id="rId18" Type="http://schemas.openxmlformats.org/officeDocument/2006/relationships/hyperlink" Target="http://clubrunner.blob.core.windows.net/00000001834/en-us/files/homepage/silent-auction-raffle-donation-form/Silent-Auction-Form.jpg" TargetMode="External"/><Relationship Id="rId3" Type="http://schemas.openxmlformats.org/officeDocument/2006/relationships/hyperlink" Target="http://clubrunner.blob.core.windows.net/00000001834/en-us/files/homepage/long-island-s-champions-for-families-in-jpg/2016-LI-Champions-for-Famil.jpg" TargetMode="External"/><Relationship Id="rId7" Type="http://schemas.openxmlformats.org/officeDocument/2006/relationships/hyperlink" Target="http://clubrunner.blob.core.windows.net/00000001834/en-us/files/homepage/rotacare-caregivers-ball-kick-off-event-march-15-2016/Kickoff-3-15.jpg" TargetMode="External"/><Relationship Id="rId12" Type="http://schemas.openxmlformats.org/officeDocument/2006/relationships/hyperlink" Target="http://clubrunner.blob.core.windows.net/00000001834/en-us/files/homepage/rcp-41-050-(including-41-050-3)/ROTARY-CODE-OF-POLICIES-January-2016.docx" TargetMode="External"/><Relationship Id="rId17" Type="http://schemas.openxmlformats.org/officeDocument/2006/relationships/hyperlink" Target="http://clubrunner.blob.core.windows.net/00000001834/en-us/files/homepage/rotacare-flyer/ROTACARE-s-2015-CHAMPION-FOR-FAMILIES-Funding-Opportunities---Ticket-Purchases-1-.pdf" TargetMode="External"/><Relationship Id="rId2" Type="http://schemas.openxmlformats.org/officeDocument/2006/relationships/hyperlink" Target="http://clubrunner.blob.core.windows.net/00000001834/en-us/files/homepage/retrieving-login-password-power-point-presentation/1RCMGC-Login-PP-Final-3.pptx" TargetMode="External"/><Relationship Id="rId16" Type="http://schemas.openxmlformats.org/officeDocument/2006/relationships/hyperlink" Target="http://clubrunner.blob.core.windows.net/00000001834/en-us/files/homepage/rotacare-video-journal/ROTACARE-VIDEO-JOURNAL__PowerPoint_11-9-15.ppt" TargetMode="External"/><Relationship Id="rId1" Type="http://schemas.openxmlformats.org/officeDocument/2006/relationships/slideLayout" Target="../slideLayouts/slideLayout1.xml"/><Relationship Id="rId6" Type="http://schemas.openxmlformats.org/officeDocument/2006/relationships/hyperlink" Target="http://clubrunner.blob.core.windows.net/00000001834/en-us/files/homepage/2016-holiday-fellowship-luncheon/2016-Holiday-Fellowship-Dinner-Final-6.docx" TargetMode="External"/><Relationship Id="rId11" Type="http://schemas.openxmlformats.org/officeDocument/2006/relationships/hyperlink" Target="http://clubrunner.blob.core.windows.net/00000001834/en-us/files/homepage/ryla-handbook-(ri-694)/RYLA-Handbook-694en.pdf" TargetMode="External"/><Relationship Id="rId5" Type="http://schemas.openxmlformats.org/officeDocument/2006/relationships/hyperlink" Target="http://clubrunner.blob.core.windows.net/00000001834/en-us/files/homepage/2016-holiday-fellowship-luncheon/2016-Holiday-Fellowship-Dinner-Final-6.pdf" TargetMode="External"/><Relationship Id="rId15" Type="http://schemas.openxmlformats.org/officeDocument/2006/relationships/hyperlink" Target="http://clubrunner.blob.core.windows.net/00000001834/en-us/files/homepage/rotary-holiday-flyer/9200_RotaryHolFlyer2015.jpg" TargetMode="External"/><Relationship Id="rId10" Type="http://schemas.openxmlformats.org/officeDocument/2006/relationships/hyperlink" Target="http://clubrunner.blob.core.windows.net/00000001834/en-us/files/homepage/22nd-anniversary-rotacare-caregivers-ball-page-2/RotaCare-Page-2.pdf" TargetMode="External"/><Relationship Id="rId19" Type="http://schemas.openxmlformats.org/officeDocument/2006/relationships/hyperlink" Target="http://clubrunner.blob.core.windows.net/00000001834/en-us/files/homepage/garden-city-republicans-annual-fall-gala-dinner/Republican-Committee-Flyer.jpg" TargetMode="External"/><Relationship Id="rId4" Type="http://schemas.openxmlformats.org/officeDocument/2006/relationships/hyperlink" Target="http://clubrunner.blob.core.windows.net/00000001834/en-us/files/homepage/long-island-s-campios-for-families-in-pdf/Long-Island-s-Chapions-for-Families-in-pdf.pdf" TargetMode="External"/><Relationship Id="rId9" Type="http://schemas.openxmlformats.org/officeDocument/2006/relationships/hyperlink" Target="http://clubrunner.blob.core.windows.net/00000001834/en-us/files/homepage/22nd-anniversary-rotacare-caregivers-ball-page-1/RotaCare-Caregivers--Ball-2016-Fdng-Opp-Reg-Form-Adobe.pdf" TargetMode="External"/><Relationship Id="rId14" Type="http://schemas.openxmlformats.org/officeDocument/2006/relationships/hyperlink" Target="http://clubrunner.blob.core.windows.net/00000001834/en-us/files/homepage/rotary-holiday-party-ticket-order/9200_RotaryHolTix2015.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95401"/>
            <a:ext cx="8458200" cy="2057399"/>
          </a:xfrm>
        </p:spPr>
        <p:txBody>
          <a:bodyPr>
            <a:normAutofit/>
          </a:bodyPr>
          <a:lstStyle/>
          <a:p>
            <a:r>
              <a:rPr lang="en-US" b="1" dirty="0" smtClean="0">
                <a:solidFill>
                  <a:srgbClr val="FF0000"/>
                </a:solidFill>
              </a:rPr>
              <a:t>A Primer #1 for the Web Site of the </a:t>
            </a:r>
            <a:br>
              <a:rPr lang="en-US" b="1" dirty="0" smtClean="0">
                <a:solidFill>
                  <a:srgbClr val="FF0000"/>
                </a:solidFill>
              </a:rPr>
            </a:br>
            <a:r>
              <a:rPr lang="en-US" b="1" dirty="0" smtClean="0">
                <a:solidFill>
                  <a:srgbClr val="FF0000"/>
                </a:solidFill>
              </a:rPr>
              <a:t>Rotary Club of Mineola-Garden City</a:t>
            </a:r>
            <a:endParaRPr lang="en-US" b="1" dirty="0">
              <a:solidFill>
                <a:srgbClr val="FF0000"/>
              </a:solidFill>
            </a:endParaRPr>
          </a:p>
        </p:txBody>
      </p:sp>
      <p:sp>
        <p:nvSpPr>
          <p:cNvPr id="3" name="Subtitle 2"/>
          <p:cNvSpPr>
            <a:spLocks noGrp="1"/>
          </p:cNvSpPr>
          <p:nvPr>
            <p:ph type="subTitle" idx="1"/>
          </p:nvPr>
        </p:nvSpPr>
        <p:spPr>
          <a:xfrm>
            <a:off x="1371600" y="3886200"/>
            <a:ext cx="6400800" cy="2057400"/>
          </a:xfrm>
        </p:spPr>
        <p:txBody>
          <a:bodyPr>
            <a:normAutofit fontScale="92500" lnSpcReduction="10000"/>
          </a:bodyPr>
          <a:lstStyle/>
          <a:p>
            <a:r>
              <a:rPr lang="en-US" dirty="0" smtClean="0">
                <a:solidFill>
                  <a:schemeClr val="tx1"/>
                </a:solidFill>
              </a:rPr>
              <a:t>By</a:t>
            </a:r>
          </a:p>
          <a:p>
            <a:r>
              <a:rPr lang="en-US" b="1" dirty="0" smtClean="0">
                <a:solidFill>
                  <a:schemeClr val="tx1"/>
                </a:solidFill>
              </a:rPr>
              <a:t>Dr. Cornell C. Frank</a:t>
            </a:r>
          </a:p>
          <a:p>
            <a:r>
              <a:rPr lang="en-US" dirty="0" smtClean="0">
                <a:solidFill>
                  <a:schemeClr val="tx1"/>
                </a:solidFill>
              </a:rPr>
              <a:t>Club Director of Communications</a:t>
            </a:r>
          </a:p>
          <a:p>
            <a:r>
              <a:rPr lang="en-US" dirty="0" smtClean="0">
                <a:solidFill>
                  <a:schemeClr val="tx1"/>
                </a:solidFill>
              </a:rPr>
              <a:t>Club Web Site Administrator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Step 2</a:t>
            </a:r>
            <a:br>
              <a:rPr lang="en-US" dirty="0" smtClean="0"/>
            </a:br>
            <a:r>
              <a:rPr lang="en-US" sz="3100" dirty="0" smtClean="0"/>
              <a:t>In the address line enter </a:t>
            </a:r>
            <a:r>
              <a:rPr lang="en-US" sz="3100" b="1" i="1" u="sng" dirty="0" smtClean="0">
                <a:solidFill>
                  <a:srgbClr val="002060"/>
                </a:solidFill>
                <a:hlinkClick r:id="rId2"/>
              </a:rPr>
              <a:t>www.rcmgc.org</a:t>
            </a:r>
            <a:r>
              <a:rPr lang="en-US" sz="3100" b="1" i="1" u="sng" dirty="0">
                <a:solidFill>
                  <a:srgbClr val="002060"/>
                </a:solidFill>
              </a:rPr>
              <a:t/>
            </a:r>
            <a:br>
              <a:rPr lang="en-US" sz="3100" b="1" i="1" u="sng" dirty="0">
                <a:solidFill>
                  <a:srgbClr val="002060"/>
                </a:solidFill>
              </a:rPr>
            </a:br>
            <a:r>
              <a:rPr lang="en-US" sz="3100" dirty="0" smtClean="0"/>
              <a:t>as shown below</a:t>
            </a:r>
            <a:endParaRPr lang="en-US" sz="3100" dirty="0"/>
          </a:p>
        </p:txBody>
      </p:sp>
      <p:pic>
        <p:nvPicPr>
          <p:cNvPr id="1029" name="Picture 5"/>
          <p:cNvPicPr>
            <a:picLocks noGrp="1" noChangeAspect="1" noChangeArrowheads="1"/>
          </p:cNvPicPr>
          <p:nvPr>
            <p:ph idx="1"/>
          </p:nvPr>
        </p:nvPicPr>
        <p:blipFill>
          <a:blip r:embed="rId3" cstate="print"/>
          <a:srcRect/>
          <a:stretch>
            <a:fillRect/>
          </a:stretch>
        </p:blipFill>
        <p:spPr bwMode="auto">
          <a:xfrm>
            <a:off x="1237129" y="2286000"/>
            <a:ext cx="7906871" cy="360024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D9F1F7E-3E31-4FD7-B417-D1AD84FE3A9D}"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will be rewarded with the</a:t>
            </a:r>
            <a:br>
              <a:rPr lang="en-US" dirty="0" smtClean="0"/>
            </a:br>
            <a:r>
              <a:rPr lang="en-US" dirty="0" smtClean="0"/>
              <a:t>Public Home Page of our Club Web Site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002058"/>
            <a:ext cx="8229600" cy="372224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D9F1F7E-3E31-4FD7-B417-D1AD84FE3A9D}"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838199"/>
          </a:xfrm>
        </p:spPr>
        <p:txBody>
          <a:bodyPr/>
          <a:lstStyle/>
          <a:p>
            <a:r>
              <a:rPr lang="en-US" dirty="0" smtClean="0"/>
              <a:t>Home Page Areas</a:t>
            </a:r>
            <a:endParaRPr lang="en-US" dirty="0"/>
          </a:p>
        </p:txBody>
      </p:sp>
      <p:sp>
        <p:nvSpPr>
          <p:cNvPr id="3" name="Subtitle 2"/>
          <p:cNvSpPr>
            <a:spLocks noGrp="1"/>
          </p:cNvSpPr>
          <p:nvPr>
            <p:ph type="subTitle" idx="1"/>
          </p:nvPr>
        </p:nvSpPr>
        <p:spPr>
          <a:xfrm>
            <a:off x="457200" y="1905000"/>
            <a:ext cx="8305800" cy="3581400"/>
          </a:xfrm>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524000"/>
            <a:ext cx="9144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The Banner is for display only</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3118924"/>
            <a:ext cx="8229600" cy="148851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D9F1F7E-3E31-4FD7-B417-D1AD84FE3A9D}"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4876800"/>
          </a:xfrm>
        </p:spPr>
        <p:txBody>
          <a:bodyPr>
            <a:normAutofit fontScale="90000"/>
          </a:bodyPr>
          <a:lstStyle/>
          <a:p>
            <a:r>
              <a:rPr lang="en-US" dirty="0" smtClean="0"/>
              <a:t>The </a:t>
            </a:r>
            <a:r>
              <a:rPr lang="en-US" b="1" dirty="0" smtClean="0"/>
              <a:t>Menu Ba</a:t>
            </a:r>
            <a:r>
              <a:rPr lang="en-US" dirty="0" smtClean="0"/>
              <a:t>r contains seven items;</a:t>
            </a:r>
            <a:r>
              <a:rPr lang="en-US" dirty="0"/>
              <a:t/>
            </a:r>
            <a:br>
              <a:rPr lang="en-US" dirty="0"/>
            </a:br>
            <a:r>
              <a:rPr lang="en-US" b="1" dirty="0" smtClean="0">
                <a:solidFill>
                  <a:srgbClr val="FF0000"/>
                </a:solidFill>
              </a:rPr>
              <a:t>About Us</a:t>
            </a:r>
            <a:r>
              <a:rPr lang="en-US" dirty="0" smtClean="0"/>
              <a:t>, </a:t>
            </a:r>
            <a:r>
              <a:rPr lang="en-US" b="1" dirty="0" smtClean="0">
                <a:solidFill>
                  <a:srgbClr val="FF0000"/>
                </a:solidFill>
              </a:rPr>
              <a:t>What is Rotary</a:t>
            </a:r>
            <a:r>
              <a:rPr lang="en-US" dirty="0" smtClean="0"/>
              <a:t>, </a:t>
            </a:r>
            <a:r>
              <a:rPr lang="en-US" b="1" dirty="0" smtClean="0">
                <a:solidFill>
                  <a:srgbClr val="FF0000"/>
                </a:solidFill>
              </a:rPr>
              <a:t>Get Involved</a:t>
            </a:r>
            <a:r>
              <a:rPr lang="en-US" dirty="0" smtClean="0"/>
              <a:t>, </a:t>
            </a:r>
            <a:r>
              <a:rPr lang="en-US" b="1" dirty="0" smtClean="0">
                <a:solidFill>
                  <a:srgbClr val="FF0000"/>
                </a:solidFill>
              </a:rPr>
              <a:t>News &amp; Updates</a:t>
            </a:r>
            <a:r>
              <a:rPr lang="en-US" dirty="0" smtClean="0"/>
              <a:t>, </a:t>
            </a:r>
            <a:r>
              <a:rPr lang="en-US" b="1" dirty="0" smtClean="0">
                <a:solidFill>
                  <a:srgbClr val="FF0000"/>
                </a:solidFill>
              </a:rPr>
              <a:t>Calendar</a:t>
            </a:r>
            <a:r>
              <a:rPr lang="en-US" dirty="0" smtClean="0"/>
              <a:t>, </a:t>
            </a:r>
            <a:r>
              <a:rPr lang="en-US" b="1" dirty="0" smtClean="0">
                <a:solidFill>
                  <a:srgbClr val="FF0000"/>
                </a:solidFill>
              </a:rPr>
              <a:t>Event Example </a:t>
            </a:r>
            <a:r>
              <a:rPr lang="en-US" dirty="0" smtClean="0"/>
              <a:t>and </a:t>
            </a:r>
            <a:r>
              <a:rPr lang="en-US" b="1" dirty="0" smtClean="0">
                <a:solidFill>
                  <a:srgbClr val="FF0000"/>
                </a:solidFill>
              </a:rPr>
              <a:t>Contact Us.</a:t>
            </a:r>
            <a:r>
              <a:rPr lang="en-US" dirty="0" smtClean="0"/>
              <a:t/>
            </a:r>
            <a:br>
              <a:rPr lang="en-US" dirty="0" smtClean="0"/>
            </a:br>
            <a:r>
              <a:rPr lang="en-US" dirty="0" smtClean="0"/>
              <a:t> Menu item marked with a triangle contain Sub-Menu items.</a:t>
            </a:r>
            <a:br>
              <a:rPr lang="en-US" dirty="0" smtClean="0"/>
            </a:br>
            <a:r>
              <a:rPr lang="en-US" dirty="0" smtClean="0"/>
              <a:t>Use </a:t>
            </a:r>
            <a:r>
              <a:rPr lang="en-US" b="1" dirty="0" smtClean="0"/>
              <a:t>Home</a:t>
            </a:r>
            <a:r>
              <a:rPr lang="en-US" dirty="0" smtClean="0"/>
              <a:t> to return to the home page </a:t>
            </a:r>
            <a:br>
              <a:rPr lang="en-US" dirty="0" smtClean="0"/>
            </a:br>
            <a:r>
              <a:rPr lang="en-US" dirty="0" smtClean="0"/>
              <a:t>from any Sub-Menu.</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04800" y="5638800"/>
            <a:ext cx="8610600" cy="685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D9F1F7E-3E31-4FD7-B417-D1AD84FE3A9D}"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199"/>
            <a:ext cx="3160713" cy="228600"/>
          </a:xfrm>
        </p:spPr>
        <p:txBody>
          <a:bodyPr>
            <a:normAutofit fontScale="90000"/>
          </a:bodyPr>
          <a:lstStyle/>
          <a:p>
            <a:endParaRPr lang="en-US" dirty="0"/>
          </a:p>
        </p:txBody>
      </p:sp>
      <p:sp>
        <p:nvSpPr>
          <p:cNvPr id="3" name="Content Placeholder 2"/>
          <p:cNvSpPr>
            <a:spLocks noGrp="1"/>
          </p:cNvSpPr>
          <p:nvPr>
            <p:ph idx="1"/>
          </p:nvPr>
        </p:nvSpPr>
        <p:spPr>
          <a:xfrm>
            <a:off x="3505200" y="762000"/>
            <a:ext cx="5334000" cy="5257800"/>
          </a:xfrm>
        </p:spPr>
        <p:txBody>
          <a:bodyPr>
            <a:normAutofit fontScale="77500" lnSpcReduction="20000"/>
          </a:bodyPr>
          <a:lstStyle/>
          <a:p>
            <a:pPr>
              <a:buNone/>
            </a:pPr>
            <a:r>
              <a:rPr lang="en-US" sz="2800" dirty="0" smtClean="0"/>
              <a:t>The Home Page </a:t>
            </a:r>
            <a:r>
              <a:rPr lang="en-US" sz="2800" b="1" dirty="0" smtClean="0"/>
              <a:t>Narrow Column</a:t>
            </a:r>
          </a:p>
          <a:p>
            <a:pPr>
              <a:buNone/>
            </a:pPr>
            <a:r>
              <a:rPr lang="en-US" sz="2800" dirty="0" smtClean="0"/>
              <a:t>(currently) contains the following:</a:t>
            </a:r>
            <a:endParaRPr lang="en-US" sz="2800" dirty="0"/>
          </a:p>
          <a:p>
            <a:pPr>
              <a:buNone/>
            </a:pPr>
            <a:r>
              <a:rPr lang="en-US" sz="2800" dirty="0" smtClean="0"/>
              <a:t>• </a:t>
            </a:r>
            <a:r>
              <a:rPr lang="en-US" sz="2800" dirty="0" smtClean="0">
                <a:solidFill>
                  <a:srgbClr val="FF0000"/>
                </a:solidFill>
              </a:rPr>
              <a:t>Club Web Site Functionality Demo(s)</a:t>
            </a:r>
          </a:p>
          <a:p>
            <a:pPr>
              <a:buNone/>
            </a:pPr>
            <a:r>
              <a:rPr lang="en-US" sz="2800" dirty="0" smtClean="0"/>
              <a:t>• </a:t>
            </a:r>
            <a:r>
              <a:rPr lang="en-US" sz="2800" dirty="0" smtClean="0">
                <a:solidFill>
                  <a:srgbClr val="FF0000"/>
                </a:solidFill>
              </a:rPr>
              <a:t>Club Event Announcements</a:t>
            </a:r>
          </a:p>
          <a:p>
            <a:pPr>
              <a:buNone/>
            </a:pPr>
            <a:r>
              <a:rPr lang="en-US" sz="2800" dirty="0" smtClean="0"/>
              <a:t>• </a:t>
            </a:r>
            <a:r>
              <a:rPr lang="en-US" sz="2800" dirty="0" smtClean="0">
                <a:solidFill>
                  <a:srgbClr val="FF0000"/>
                </a:solidFill>
              </a:rPr>
              <a:t>Upcoming Events</a:t>
            </a:r>
          </a:p>
          <a:p>
            <a:pPr>
              <a:buNone/>
            </a:pPr>
            <a:r>
              <a:rPr lang="en-US" sz="2800" dirty="0" smtClean="0"/>
              <a:t>• </a:t>
            </a:r>
            <a:r>
              <a:rPr lang="en-US" sz="2800" dirty="0" smtClean="0">
                <a:solidFill>
                  <a:srgbClr val="FF0000"/>
                </a:solidFill>
              </a:rPr>
              <a:t>Meeting Place Information</a:t>
            </a:r>
          </a:p>
          <a:p>
            <a:pPr>
              <a:buNone/>
            </a:pPr>
            <a:r>
              <a:rPr lang="en-US" sz="2800" dirty="0" smtClean="0"/>
              <a:t>• Links to web sites of the</a:t>
            </a:r>
            <a:r>
              <a:rPr lang="en-US" sz="2800" dirty="0" smtClean="0">
                <a:solidFill>
                  <a:srgbClr val="FF0000"/>
                </a:solidFill>
              </a:rPr>
              <a:t> District, RI, RotaCare, RI Foundation and </a:t>
            </a:r>
          </a:p>
          <a:p>
            <a:pPr>
              <a:buNone/>
            </a:pPr>
            <a:r>
              <a:rPr lang="en-US" sz="2800" dirty="0">
                <a:solidFill>
                  <a:srgbClr val="FF0000"/>
                </a:solidFill>
              </a:rPr>
              <a:t> </a:t>
            </a:r>
            <a:r>
              <a:rPr lang="en-US" sz="2800" dirty="0" smtClean="0">
                <a:solidFill>
                  <a:srgbClr val="FF0000"/>
                </a:solidFill>
              </a:rPr>
              <a:t>     Venue Map</a:t>
            </a:r>
          </a:p>
          <a:p>
            <a:pPr>
              <a:buNone/>
            </a:pPr>
            <a:r>
              <a:rPr lang="en-US" sz="2800" dirty="0" smtClean="0"/>
              <a:t>• </a:t>
            </a:r>
            <a:r>
              <a:rPr lang="en-US" sz="2800" dirty="0" smtClean="0">
                <a:solidFill>
                  <a:srgbClr val="FF0000"/>
                </a:solidFill>
              </a:rPr>
              <a:t>Calendar</a:t>
            </a:r>
          </a:p>
          <a:p>
            <a:pPr>
              <a:buNone/>
            </a:pPr>
            <a:r>
              <a:rPr lang="en-US" sz="2800" dirty="0" smtClean="0"/>
              <a:t>• </a:t>
            </a:r>
            <a:r>
              <a:rPr lang="en-US" sz="2800" dirty="0" smtClean="0">
                <a:solidFill>
                  <a:srgbClr val="FF0000"/>
                </a:solidFill>
              </a:rPr>
              <a:t>Rotary International up-to-date News. </a:t>
            </a:r>
          </a:p>
          <a:p>
            <a:pPr>
              <a:buNone/>
            </a:pPr>
            <a:endParaRPr lang="en-US" sz="2800" dirty="0" smtClean="0">
              <a:solidFill>
                <a:srgbClr val="FF0000"/>
              </a:solidFill>
            </a:endParaRPr>
          </a:p>
          <a:p>
            <a:pPr>
              <a:buNone/>
            </a:pPr>
            <a:r>
              <a:rPr lang="en-US" sz="2800" dirty="0" smtClean="0">
                <a:solidFill>
                  <a:schemeClr val="tx1"/>
                </a:solidFill>
              </a:rPr>
              <a:t>Use your browser scroll bar to navigate “up” or “down” the page.</a:t>
            </a:r>
            <a:r>
              <a:rPr lang="en-US" sz="2800" dirty="0" smtClean="0"/>
              <a:t>  </a:t>
            </a:r>
          </a:p>
          <a:p>
            <a:pPr>
              <a:buNone/>
            </a:pPr>
            <a:r>
              <a:rPr lang="en-US" sz="2800" dirty="0" smtClean="0">
                <a:solidFill>
                  <a:schemeClr val="tx1"/>
                </a:solidFill>
              </a:rPr>
              <a:t>(or use your pointing mouse scrolling wheel – if present). </a:t>
            </a:r>
            <a:endParaRPr lang="en-US" sz="2800" dirty="0" smtClean="0"/>
          </a:p>
          <a:p>
            <a:pPr>
              <a:buNone/>
            </a:pPr>
            <a:endParaRPr lang="en-US" sz="2800" dirty="0"/>
          </a:p>
        </p:txBody>
      </p:sp>
      <p:sp>
        <p:nvSpPr>
          <p:cNvPr id="4" name="Text Placeholder 3"/>
          <p:cNvSpPr>
            <a:spLocks noGrp="1"/>
          </p:cNvSpPr>
          <p:nvPr>
            <p:ph type="body" sz="half" idx="2"/>
          </p:nvPr>
        </p:nvSpPr>
        <p:spPr>
          <a:xfrm>
            <a:off x="457200" y="1435101"/>
            <a:ext cx="3008313" cy="4584700"/>
          </a:xfrm>
        </p:spPr>
        <p:txBody>
          <a:bodyPr/>
          <a:lstStyle/>
          <a:p>
            <a:pPr algn="ct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09600" y="1905000"/>
            <a:ext cx="2743200"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D9F1F7E-3E31-4FD7-B417-D1AD84FE3A9D}" type="slidenum">
              <a:rPr lang="en-US" smtClean="0"/>
              <a:pPr/>
              <a:t>15</a:t>
            </a:fld>
            <a:endParaRPr lang="en-US" dirty="0"/>
          </a:p>
        </p:txBody>
      </p:sp>
      <p:sp>
        <p:nvSpPr>
          <p:cNvPr id="7" name="Footer Placeholder 6"/>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438400"/>
          </a:xfrm>
        </p:spPr>
        <p:txBody>
          <a:bodyPr/>
          <a:lstStyle/>
          <a:p>
            <a:endParaRPr lang="en-US" dirty="0"/>
          </a:p>
        </p:txBody>
      </p:sp>
      <p:sp>
        <p:nvSpPr>
          <p:cNvPr id="3" name="Subtitle 2"/>
          <p:cNvSpPr>
            <a:spLocks noGrp="1"/>
          </p:cNvSpPr>
          <p:nvPr>
            <p:ph type="subTitle" idx="1"/>
          </p:nvPr>
        </p:nvSpPr>
        <p:spPr>
          <a:xfrm>
            <a:off x="533400" y="3733800"/>
            <a:ext cx="8229600" cy="2438400"/>
          </a:xfrm>
        </p:spPr>
        <p:txBody>
          <a:bodyPr>
            <a:normAutofit fontScale="77500" lnSpcReduction="20000"/>
          </a:bodyPr>
          <a:lstStyle/>
          <a:p>
            <a:pPr algn="l"/>
            <a:r>
              <a:rPr lang="en-US" dirty="0" smtClean="0"/>
              <a:t>       </a:t>
            </a:r>
            <a:r>
              <a:rPr lang="en-US" dirty="0" smtClean="0">
                <a:solidFill>
                  <a:schemeClr val="tx1"/>
                </a:solidFill>
              </a:rPr>
              <a:t>The </a:t>
            </a:r>
            <a:r>
              <a:rPr lang="en-US" b="1" dirty="0" smtClean="0">
                <a:solidFill>
                  <a:schemeClr val="tx1"/>
                </a:solidFill>
              </a:rPr>
              <a:t>Wide Column </a:t>
            </a:r>
            <a:r>
              <a:rPr lang="en-US" dirty="0" smtClean="0">
                <a:solidFill>
                  <a:schemeClr val="tx1"/>
                </a:solidFill>
              </a:rPr>
              <a:t>contains:</a:t>
            </a:r>
          </a:p>
          <a:p>
            <a:pPr algn="l"/>
            <a:r>
              <a:rPr lang="en-US" dirty="0">
                <a:solidFill>
                  <a:schemeClr val="tx1"/>
                </a:solidFill>
              </a:rPr>
              <a:t> </a:t>
            </a:r>
            <a:r>
              <a:rPr lang="en-US" dirty="0" smtClean="0">
                <a:solidFill>
                  <a:schemeClr val="tx1"/>
                </a:solidFill>
              </a:rPr>
              <a:t>      • Club </a:t>
            </a:r>
            <a:r>
              <a:rPr lang="en-US" b="1" i="1" u="sng" dirty="0" smtClean="0">
                <a:solidFill>
                  <a:srgbClr val="FF0000"/>
                </a:solidFill>
              </a:rPr>
              <a:t>Sunrise Rays Newsletters</a:t>
            </a:r>
            <a:r>
              <a:rPr lang="en-US" dirty="0" smtClean="0">
                <a:solidFill>
                  <a:schemeClr val="tx1"/>
                </a:solidFill>
              </a:rPr>
              <a:t>, </a:t>
            </a:r>
          </a:p>
          <a:p>
            <a:pPr algn="l"/>
            <a:r>
              <a:rPr lang="en-US" dirty="0" smtClean="0">
                <a:solidFill>
                  <a:schemeClr val="tx1"/>
                </a:solidFill>
              </a:rPr>
              <a:t>       • other </a:t>
            </a:r>
            <a:r>
              <a:rPr lang="en-US" dirty="0" smtClean="0">
                <a:solidFill>
                  <a:srgbClr val="FF0000"/>
                </a:solidFill>
              </a:rPr>
              <a:t>Club News Items </a:t>
            </a:r>
            <a:r>
              <a:rPr lang="en-US" dirty="0" smtClean="0">
                <a:solidFill>
                  <a:schemeClr val="tx1"/>
                </a:solidFill>
              </a:rPr>
              <a:t>and</a:t>
            </a:r>
          </a:p>
          <a:p>
            <a:pPr algn="l"/>
            <a:r>
              <a:rPr lang="en-US" dirty="0">
                <a:solidFill>
                  <a:schemeClr val="tx1"/>
                </a:solidFill>
              </a:rPr>
              <a:t> </a:t>
            </a:r>
            <a:r>
              <a:rPr lang="en-US" dirty="0" smtClean="0">
                <a:solidFill>
                  <a:schemeClr val="tx1"/>
                </a:solidFill>
              </a:rPr>
              <a:t>      • </a:t>
            </a:r>
            <a:r>
              <a:rPr lang="en-US" dirty="0" smtClean="0">
                <a:solidFill>
                  <a:srgbClr val="FF0000"/>
                </a:solidFill>
              </a:rPr>
              <a:t>Videos</a:t>
            </a:r>
            <a:r>
              <a:rPr lang="en-US" dirty="0" smtClean="0">
                <a:solidFill>
                  <a:schemeClr val="tx1"/>
                </a:solidFill>
              </a:rPr>
              <a:t>, etc. </a:t>
            </a:r>
            <a:r>
              <a:rPr lang="en-US" dirty="0" smtClean="0"/>
              <a:t> </a:t>
            </a:r>
          </a:p>
          <a:p>
            <a:pPr algn="l"/>
            <a:r>
              <a:rPr lang="en-US" dirty="0" smtClean="0">
                <a:solidFill>
                  <a:schemeClr val="tx1"/>
                </a:solidFill>
              </a:rPr>
              <a:t>Use your browser scroll bar to navigate up or down the page.</a:t>
            </a:r>
            <a:r>
              <a:rPr lang="en-US" dirty="0" smtClean="0"/>
              <a:t>  </a:t>
            </a:r>
          </a:p>
          <a:p>
            <a:pPr algn="l"/>
            <a:r>
              <a:rPr lang="en-US" dirty="0" smtClean="0">
                <a:solidFill>
                  <a:schemeClr val="tx1"/>
                </a:solidFill>
              </a:rPr>
              <a:t>(or use your pointing mouse scrolling wheel – if present).     </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062038" y="914401"/>
            <a:ext cx="7019925" cy="2438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2209800"/>
          </a:xfrm>
        </p:spPr>
        <p:txBody>
          <a:bodyPr>
            <a:normAutofit fontScale="90000"/>
          </a:bodyPr>
          <a:lstStyle/>
          <a:p>
            <a:r>
              <a:rPr lang="en-US" dirty="0" smtClean="0"/>
              <a:t>Step 3 –</a:t>
            </a:r>
            <a:br>
              <a:rPr lang="en-US" dirty="0" smtClean="0"/>
            </a:br>
            <a:r>
              <a:rPr lang="en-US" sz="3100" dirty="0" smtClean="0"/>
              <a:t>Working with the </a:t>
            </a:r>
            <a:r>
              <a:rPr lang="en-US" sz="3100" dirty="0" smtClean="0">
                <a:solidFill>
                  <a:srgbClr val="FF0000"/>
                </a:solidFill>
              </a:rPr>
              <a:t>Menu Bar</a:t>
            </a:r>
            <a:r>
              <a:rPr lang="en-US" sz="3100" dirty="0" smtClean="0"/>
              <a:t>:</a:t>
            </a:r>
            <a:br>
              <a:rPr lang="en-US" sz="3100" dirty="0" smtClean="0"/>
            </a:br>
            <a:r>
              <a:rPr lang="en-US" sz="2200" b="1" dirty="0" smtClean="0"/>
              <a:t>Point to a Main Menu Item </a:t>
            </a:r>
            <a:r>
              <a:rPr lang="en-US" sz="2200" dirty="0" smtClean="0"/>
              <a:t>i.e. “</a:t>
            </a:r>
            <a:r>
              <a:rPr lang="en-US" sz="2200" b="1" dirty="0" smtClean="0">
                <a:solidFill>
                  <a:srgbClr val="FF0000"/>
                </a:solidFill>
              </a:rPr>
              <a:t>About Us</a:t>
            </a:r>
            <a:r>
              <a:rPr lang="en-US" sz="2200" b="1" dirty="0" smtClean="0"/>
              <a:t>” and a “Sub Menu” (also known  as a “pull-down menu”) will appear. Multiple sub-sub-menu items are indicated by an “upside-down triangle” to the right of the sub-menu.</a:t>
            </a:r>
            <a:endParaRPr lang="en-US" sz="2200" b="1"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2362200"/>
            <a:ext cx="8229600" cy="3962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D9F1F7E-3E31-4FD7-B417-D1AD84FE3A9D}"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1"/>
            <a:ext cx="8915400" cy="1219199"/>
          </a:xfrm>
        </p:spPr>
        <p:txBody>
          <a:bodyPr>
            <a:normAutofit/>
          </a:bodyPr>
          <a:lstStyle/>
          <a:p>
            <a:r>
              <a:rPr lang="en-US" sz="2800" dirty="0" smtClean="0"/>
              <a:t>Scroll down to point to a sub-menu item…</a:t>
            </a:r>
            <a:br>
              <a:rPr lang="en-US" sz="2800" dirty="0" smtClean="0"/>
            </a:br>
            <a:r>
              <a:rPr lang="en-US" sz="2800" dirty="0" smtClean="0"/>
              <a:t>Then see next screen </a:t>
            </a:r>
            <a:endParaRPr lang="en-US" sz="2800" dirty="0"/>
          </a:p>
        </p:txBody>
      </p:sp>
      <p:sp>
        <p:nvSpPr>
          <p:cNvPr id="3" name="Subtitle 2"/>
          <p:cNvSpPr>
            <a:spLocks noGrp="1"/>
          </p:cNvSpPr>
          <p:nvPr>
            <p:ph type="subTitle" idx="1"/>
          </p:nvPr>
        </p:nvSpPr>
        <p:spPr/>
        <p:txBody>
          <a:bodyPr/>
          <a:lstStyle/>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0" y="1524000"/>
            <a:ext cx="9144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3428999"/>
          </a:xfrm>
        </p:spPr>
        <p:txBody>
          <a:bodyPr>
            <a:normAutofit fontScale="90000"/>
          </a:bodyPr>
          <a:lstStyle/>
          <a:p>
            <a:r>
              <a:rPr lang="en-US" dirty="0" smtClean="0"/>
              <a:t>The process outlined in the previous two slides is often abbreviated,</a:t>
            </a:r>
            <a:br>
              <a:rPr lang="en-US" dirty="0" smtClean="0"/>
            </a:br>
            <a:r>
              <a:rPr lang="en-US" dirty="0" smtClean="0"/>
              <a:t>(or shown), as:</a:t>
            </a:r>
            <a:br>
              <a:rPr lang="en-US" dirty="0" smtClean="0"/>
            </a:br>
            <a:r>
              <a:rPr lang="en-US" dirty="0" smtClean="0"/>
              <a:t/>
            </a:r>
            <a:br>
              <a:rPr lang="en-US" dirty="0" smtClean="0"/>
            </a:br>
            <a:r>
              <a:rPr lang="en-US" sz="4000" b="1" dirty="0" smtClean="0">
                <a:solidFill>
                  <a:srgbClr val="FF0000"/>
                </a:solidFill>
              </a:rPr>
              <a:t>&gt;Menu Bar &gt;About Us &gt;Meeting and Location</a:t>
            </a:r>
            <a:r>
              <a:rPr lang="en-US" sz="4000" b="1" dirty="0" smtClean="0"/>
              <a:t/>
            </a:r>
            <a:br>
              <a:rPr lang="en-US" sz="4000" b="1" dirty="0" smtClean="0"/>
            </a:br>
            <a:r>
              <a:rPr lang="en-US" sz="4000" b="1" dirty="0" smtClean="0"/>
              <a:t/>
            </a:r>
            <a:br>
              <a:rPr lang="en-US" sz="4000" b="1" dirty="0" smtClean="0"/>
            </a:br>
            <a:r>
              <a:rPr lang="en-US" sz="4000" dirty="0" smtClean="0"/>
              <a:t>and leads to the information shown in the following slide</a:t>
            </a:r>
            <a:endParaRPr lang="en-US" sz="4000" b="1" dirty="0"/>
          </a:p>
        </p:txBody>
      </p:sp>
      <p:sp>
        <p:nvSpPr>
          <p:cNvPr id="3" name="Subtitle 2"/>
          <p:cNvSpPr>
            <a:spLocks noGrp="1"/>
          </p:cNvSpPr>
          <p:nvPr>
            <p:ph type="subTitle" idx="1"/>
          </p:nvPr>
        </p:nvSpPr>
        <p:spPr>
          <a:xfrm>
            <a:off x="1371600" y="6172200"/>
            <a:ext cx="6400800" cy="76200"/>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33600" y="685800"/>
          <a:ext cx="5715000" cy="1104900"/>
        </p:xfrm>
        <a:graphic>
          <a:graphicData uri="http://schemas.openxmlformats.org/drawingml/2006/table">
            <a:tbl>
              <a:tblPr/>
              <a:tblGrid>
                <a:gridCol w="5715000"/>
              </a:tblGrid>
              <a:tr h="0">
                <a:tc>
                  <a:txBody>
                    <a:bodyPr/>
                    <a:lstStyle/>
                    <a:p>
                      <a:endParaRPr lang="en-US" dirty="0"/>
                    </a:p>
                  </a:txBody>
                  <a:tcPr marL="0" marR="0" marT="0" marB="0">
                    <a:lnL>
                      <a:noFill/>
                    </a:lnL>
                    <a:lnR>
                      <a:noFill/>
                    </a:lnR>
                    <a:lnT>
                      <a:noFill/>
                    </a:lnT>
                    <a:lnB>
                      <a:noFill/>
                    </a:lnB>
                  </a:tcPr>
                </a:tc>
              </a:tr>
              <a:tr h="0">
                <a:tc>
                  <a:txBody>
                    <a:bodyPr/>
                    <a:lstStyle/>
                    <a:p>
                      <a:pPr algn="l"/>
                      <a:r>
                        <a:rPr lang="en-US" sz="2400" b="1" dirty="0">
                          <a:solidFill>
                            <a:srgbClr val="09A3BA"/>
                          </a:solidFill>
                          <a:latin typeface="Arial"/>
                        </a:rPr>
                        <a:t>SURVIVING DISAPPOINTMENT</a:t>
                      </a:r>
                      <a:r>
                        <a:rPr lang="en-US" b="1" dirty="0">
                          <a:solidFill>
                            <a:srgbClr val="09A3BA"/>
                          </a:solidFill>
                          <a:latin typeface="Arial"/>
                        </a:rPr>
                        <a:t/>
                      </a:r>
                      <a:br>
                        <a:rPr lang="en-US" b="1" dirty="0">
                          <a:solidFill>
                            <a:srgbClr val="09A3BA"/>
                          </a:solidFill>
                          <a:latin typeface="Arial"/>
                        </a:rPr>
                      </a:br>
                      <a:endParaRPr lang="en-US" b="1" dirty="0">
                        <a:solidFill>
                          <a:srgbClr val="09A3BA"/>
                        </a:solidFill>
                        <a:latin typeface="Arial"/>
                      </a:endParaRPr>
                    </a:p>
                  </a:txBody>
                  <a:tcPr marL="190500" marR="190500" marT="95250" marB="95250">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762000" y="1371600"/>
          <a:ext cx="8077200" cy="4953000"/>
        </p:xfrm>
        <a:graphic>
          <a:graphicData uri="http://schemas.openxmlformats.org/drawingml/2006/table">
            <a:tbl>
              <a:tblPr/>
              <a:tblGrid>
                <a:gridCol w="8077200"/>
              </a:tblGrid>
              <a:tr h="192765">
                <a:tc>
                  <a:txBody>
                    <a:bodyPr/>
                    <a:lstStyle/>
                    <a:p>
                      <a:endParaRPr lang="en-US" sz="1000" dirty="0"/>
                    </a:p>
                  </a:txBody>
                  <a:tcPr marL="0" marR="0" marT="0" marB="0">
                    <a:lnL>
                      <a:noFill/>
                    </a:lnL>
                    <a:lnR>
                      <a:noFill/>
                    </a:lnR>
                    <a:lnT>
                      <a:noFill/>
                    </a:lnT>
                    <a:lnB>
                      <a:noFill/>
                    </a:lnB>
                  </a:tcPr>
                </a:tc>
              </a:tr>
              <a:tr h="4760235">
                <a:tc>
                  <a:txBody>
                    <a:bodyPr/>
                    <a:lstStyle/>
                    <a:p>
                      <a:pPr algn="l"/>
                      <a:endParaRPr lang="en-US" sz="1000" dirty="0">
                        <a:solidFill>
                          <a:srgbClr val="403F42"/>
                        </a:solidFill>
                        <a:latin typeface="Arial"/>
                      </a:endParaRPr>
                    </a:p>
                    <a:p>
                      <a:pPr algn="l"/>
                      <a:r>
                        <a:rPr lang="en-US" sz="1600" b="1" dirty="0">
                          <a:solidFill>
                            <a:srgbClr val="403F42"/>
                          </a:solidFill>
                          <a:latin typeface="Arial"/>
                        </a:rPr>
                        <a:t/>
                      </a:r>
                      <a:br>
                        <a:rPr lang="en-US" sz="1600" b="1" dirty="0">
                          <a:solidFill>
                            <a:srgbClr val="403F42"/>
                          </a:solidFill>
                          <a:latin typeface="Arial"/>
                        </a:rPr>
                      </a:br>
                      <a:r>
                        <a:rPr lang="en-US" sz="1600" dirty="0">
                          <a:solidFill>
                            <a:srgbClr val="403F42"/>
                          </a:solidFill>
                          <a:latin typeface="Arial"/>
                        </a:rPr>
                        <a:t> </a:t>
                      </a:r>
                      <a:r>
                        <a:rPr lang="en-US" sz="2400" i="1" dirty="0" smtClean="0">
                          <a:solidFill>
                            <a:srgbClr val="FF0000"/>
                          </a:solidFill>
                          <a:latin typeface="Arial"/>
                        </a:rPr>
                        <a:t>THERE </a:t>
                      </a:r>
                      <a:r>
                        <a:rPr lang="en-US" sz="2400" i="1" dirty="0">
                          <a:solidFill>
                            <a:srgbClr val="FF0000"/>
                          </a:solidFill>
                          <a:latin typeface="Arial"/>
                        </a:rPr>
                        <a:t>IS NO QUESTION ABOUT IT… </a:t>
                      </a:r>
                      <a:endParaRPr lang="en-US" sz="2400" i="1" dirty="0" smtClean="0">
                        <a:solidFill>
                          <a:srgbClr val="FF0000"/>
                        </a:solidFill>
                        <a:latin typeface="Arial"/>
                      </a:endParaRPr>
                    </a:p>
                    <a:p>
                      <a:pPr algn="l"/>
                      <a:endParaRPr lang="en-US" sz="2400" dirty="0">
                        <a:solidFill>
                          <a:srgbClr val="FF0000"/>
                        </a:solidFill>
                        <a:latin typeface="Arial"/>
                      </a:endParaRPr>
                    </a:p>
                    <a:p>
                      <a:pPr algn="l"/>
                      <a:r>
                        <a:rPr lang="en-US" sz="2400" i="1" u="sng" dirty="0">
                          <a:solidFill>
                            <a:srgbClr val="403F42"/>
                          </a:solidFill>
                          <a:latin typeface="Arial"/>
                        </a:rPr>
                        <a:t>No matter what you do, disappointment will make its way to your door</a:t>
                      </a:r>
                      <a:r>
                        <a:rPr lang="en-US" sz="2400" i="1" dirty="0">
                          <a:solidFill>
                            <a:srgbClr val="403F42"/>
                          </a:solidFill>
                          <a:latin typeface="Arial"/>
                        </a:rPr>
                        <a:t>. The issue is </a:t>
                      </a:r>
                      <a:r>
                        <a:rPr lang="en-US" sz="2400" i="1" dirty="0" smtClean="0">
                          <a:solidFill>
                            <a:srgbClr val="403F42"/>
                          </a:solidFill>
                          <a:latin typeface="Arial"/>
                        </a:rPr>
                        <a:t>-</a:t>
                      </a:r>
                      <a:r>
                        <a:rPr lang="en-US" sz="2400" i="1" baseline="0" dirty="0" smtClean="0">
                          <a:solidFill>
                            <a:srgbClr val="403F42"/>
                          </a:solidFill>
                          <a:latin typeface="Arial"/>
                        </a:rPr>
                        <a:t> </a:t>
                      </a:r>
                      <a:r>
                        <a:rPr lang="en-US" sz="2400" i="1" dirty="0" smtClean="0">
                          <a:solidFill>
                            <a:srgbClr val="403F42"/>
                          </a:solidFill>
                          <a:latin typeface="Arial"/>
                        </a:rPr>
                        <a:t>if </a:t>
                      </a:r>
                      <a:r>
                        <a:rPr lang="en-US" sz="2400" i="1" dirty="0">
                          <a:solidFill>
                            <a:srgbClr val="403F42"/>
                          </a:solidFill>
                          <a:latin typeface="Arial"/>
                        </a:rPr>
                        <a:t>it will find a home and dwell with you constantly or </a:t>
                      </a:r>
                      <a:r>
                        <a:rPr lang="en-US" sz="2400" i="1" u="sng" dirty="0">
                          <a:solidFill>
                            <a:srgbClr val="403F42"/>
                          </a:solidFill>
                          <a:latin typeface="Arial"/>
                        </a:rPr>
                        <a:t>do you stop it at the threshold of your home</a:t>
                      </a:r>
                      <a:r>
                        <a:rPr lang="en-US" sz="2400" i="1" u="none" dirty="0" smtClean="0">
                          <a:solidFill>
                            <a:srgbClr val="403F42"/>
                          </a:solidFill>
                          <a:latin typeface="Arial"/>
                        </a:rPr>
                        <a:t>. </a:t>
                      </a:r>
                      <a:r>
                        <a:rPr lang="en-US" sz="2400" i="1" dirty="0" smtClean="0">
                          <a:solidFill>
                            <a:srgbClr val="403F42"/>
                          </a:solidFill>
                          <a:latin typeface="Arial"/>
                        </a:rPr>
                        <a:t>It </a:t>
                      </a:r>
                      <a:r>
                        <a:rPr lang="en-US" sz="2400" i="1" dirty="0">
                          <a:solidFill>
                            <a:srgbClr val="403F42"/>
                          </a:solidFill>
                          <a:latin typeface="Arial"/>
                        </a:rPr>
                        <a:t>can very well be one or the other.</a:t>
                      </a:r>
                      <a:endParaRPr lang="en-US" sz="2400" dirty="0">
                        <a:solidFill>
                          <a:srgbClr val="403F42"/>
                        </a:solidFill>
                        <a:latin typeface="Arial"/>
                      </a:endParaRPr>
                    </a:p>
                    <a:p>
                      <a:pPr algn="l"/>
                      <a:r>
                        <a:rPr lang="en-US" sz="2400" i="1" dirty="0">
                          <a:solidFill>
                            <a:srgbClr val="403F42"/>
                          </a:solidFill>
                          <a:latin typeface="Arial"/>
                        </a:rPr>
                        <a:t/>
                      </a:r>
                      <a:br>
                        <a:rPr lang="en-US" sz="2400" i="1" dirty="0">
                          <a:solidFill>
                            <a:srgbClr val="403F42"/>
                          </a:solidFill>
                          <a:latin typeface="Arial"/>
                        </a:rPr>
                      </a:br>
                      <a:r>
                        <a:rPr lang="en-US" sz="2400" i="1" dirty="0" smtClean="0">
                          <a:solidFill>
                            <a:srgbClr val="403F42"/>
                          </a:solidFill>
                          <a:latin typeface="Arial"/>
                        </a:rPr>
                        <a:t>God </a:t>
                      </a:r>
                      <a:r>
                        <a:rPr lang="en-US" sz="2400" i="1" dirty="0">
                          <a:solidFill>
                            <a:srgbClr val="403F42"/>
                          </a:solidFill>
                          <a:latin typeface="Arial"/>
                        </a:rPr>
                        <a:t>gives us the tools to keep it from taking permanent residence in your life</a:t>
                      </a:r>
                      <a:r>
                        <a:rPr lang="en-US" sz="2400" i="1" dirty="0" smtClean="0">
                          <a:solidFill>
                            <a:srgbClr val="403F42"/>
                          </a:solidFill>
                          <a:latin typeface="Arial"/>
                        </a:rPr>
                        <a:t>.</a:t>
                      </a:r>
                    </a:p>
                    <a:p>
                      <a:pPr algn="l"/>
                      <a:r>
                        <a:rPr lang="en-US" sz="1600" i="1" dirty="0">
                          <a:solidFill>
                            <a:srgbClr val="403F42"/>
                          </a:solidFill>
                          <a:latin typeface="Arial"/>
                        </a:rPr>
                        <a:t/>
                      </a:r>
                      <a:br>
                        <a:rPr lang="en-US" sz="1600" i="1" dirty="0">
                          <a:solidFill>
                            <a:srgbClr val="403F42"/>
                          </a:solidFill>
                          <a:latin typeface="Arial"/>
                        </a:rPr>
                      </a:br>
                      <a:r>
                        <a:rPr lang="en-US" sz="1600" dirty="0">
                          <a:solidFill>
                            <a:srgbClr val="403F42"/>
                          </a:solidFill>
                          <a:latin typeface="Arial"/>
                        </a:rPr>
                        <a:t>  </a:t>
                      </a:r>
                      <a:r>
                        <a:rPr lang="en-US" sz="1000" dirty="0">
                          <a:solidFill>
                            <a:srgbClr val="403F42"/>
                          </a:solidFill>
                          <a:latin typeface="Arial"/>
                        </a:rPr>
                        <a:t/>
                      </a:r>
                      <a:br>
                        <a:rPr lang="en-US" sz="1000" dirty="0">
                          <a:solidFill>
                            <a:srgbClr val="403F42"/>
                          </a:solidFill>
                          <a:latin typeface="Arial"/>
                        </a:rPr>
                      </a:br>
                      <a:endParaRPr lang="en-US" sz="1000" dirty="0">
                        <a:solidFill>
                          <a:srgbClr val="403F42"/>
                        </a:solidFill>
                        <a:latin typeface="Arial"/>
                      </a:endParaRPr>
                    </a:p>
                  </a:txBody>
                  <a:tcPr marL="109838" marR="109838" marT="54919" marB="54919">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CD9F1F7E-3E31-4FD7-B417-D1AD84FE3A9D}"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1"/>
            <a:ext cx="9144000" cy="1219199"/>
          </a:xfrm>
        </p:spPr>
        <p:txBody>
          <a:bodyPr>
            <a:normAutofit fontScale="90000"/>
          </a:bodyPr>
          <a:lstStyle/>
          <a:p>
            <a:r>
              <a:rPr lang="en-US" sz="3200" dirty="0" smtClean="0"/>
              <a:t>Click the left mouse button on selected Sub-Menu item</a:t>
            </a:r>
            <a:br>
              <a:rPr lang="en-US" sz="3200" dirty="0" smtClean="0"/>
            </a:br>
            <a:r>
              <a:rPr lang="en-US" sz="3200" dirty="0" smtClean="0"/>
              <a:t>and the selected information will appear as shown below:</a:t>
            </a:r>
            <a:endParaRPr lang="en-US" sz="3200" dirty="0"/>
          </a:p>
        </p:txBody>
      </p:sp>
      <p:sp>
        <p:nvSpPr>
          <p:cNvPr id="3" name="Subtitle 2"/>
          <p:cNvSpPr>
            <a:spLocks noGrp="1"/>
          </p:cNvSpPr>
          <p:nvPr>
            <p:ph type="subTitle" idx="1"/>
          </p:nvPr>
        </p:nvSpPr>
        <p:spPr>
          <a:xfrm>
            <a:off x="1371600" y="1752600"/>
            <a:ext cx="6400800" cy="4419600"/>
          </a:xfrm>
        </p:spPr>
        <p:txBody>
          <a:bodyPr/>
          <a:lstStyle/>
          <a:p>
            <a:endParaRPr lang="en-US" dirty="0"/>
          </a:p>
        </p:txBody>
      </p:sp>
      <p:pic>
        <p:nvPicPr>
          <p:cNvPr id="13315" name="Picture 3"/>
          <p:cNvPicPr>
            <a:picLocks noChangeAspect="1" noChangeArrowheads="1"/>
          </p:cNvPicPr>
          <p:nvPr/>
        </p:nvPicPr>
        <p:blipFill>
          <a:blip r:embed="rId2" cstate="print"/>
          <a:srcRect/>
          <a:stretch>
            <a:fillRect/>
          </a:stretch>
        </p:blipFill>
        <p:spPr bwMode="auto">
          <a:xfrm>
            <a:off x="0" y="1676400"/>
            <a:ext cx="9144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399"/>
          </a:xfrm>
        </p:spPr>
        <p:txBody>
          <a:bodyPr>
            <a:normAutofit/>
          </a:bodyPr>
          <a:lstStyle/>
          <a:p>
            <a:r>
              <a:rPr lang="en-US" sz="2800" dirty="0" smtClean="0"/>
              <a:t>To return to the Home Page</a:t>
            </a:r>
            <a:br>
              <a:rPr lang="en-US" sz="2800" dirty="0" smtClean="0"/>
            </a:br>
            <a:r>
              <a:rPr lang="en-US" sz="2800" dirty="0" smtClean="0"/>
              <a:t>point and click on </a:t>
            </a:r>
            <a:r>
              <a:rPr lang="en-US" sz="2800" b="1" dirty="0" smtClean="0"/>
              <a:t>Menu</a:t>
            </a:r>
            <a:endParaRPr lang="en-US" sz="2800" b="1" dirty="0"/>
          </a:p>
        </p:txBody>
      </p:sp>
      <p:sp>
        <p:nvSpPr>
          <p:cNvPr id="3" name="Subtitle 2"/>
          <p:cNvSpPr>
            <a:spLocks noGrp="1"/>
          </p:cNvSpPr>
          <p:nvPr>
            <p:ph type="subTitle" idx="1"/>
          </p:nvPr>
        </p:nvSpPr>
        <p:spPr>
          <a:xfrm>
            <a:off x="1371600" y="1905000"/>
            <a:ext cx="6400800" cy="3429000"/>
          </a:xfrm>
        </p:spPr>
        <p:txBody>
          <a:bodyPr/>
          <a:lstStyle/>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533400" y="1905000"/>
            <a:ext cx="8153400" cy="368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399"/>
            <a:ext cx="8915400" cy="1752601"/>
          </a:xfrm>
        </p:spPr>
        <p:txBody>
          <a:bodyPr>
            <a:normAutofit fontScale="90000"/>
          </a:bodyPr>
          <a:lstStyle/>
          <a:p>
            <a:r>
              <a:rPr lang="en-US" sz="2800" dirty="0" smtClean="0"/>
              <a:t>Some Sub-Menu items have another level of menus identified by another triangle. In such cases, move the mouse pointer to the right sub-sub-menu and then slide the mouse pointer  down or up to the desired sub-sub menu.</a:t>
            </a:r>
            <a:endParaRPr lang="en-US" sz="2800" dirty="0"/>
          </a:p>
        </p:txBody>
      </p:sp>
      <p:sp>
        <p:nvSpPr>
          <p:cNvPr id="3" name="Subtitle 2"/>
          <p:cNvSpPr>
            <a:spLocks noGrp="1"/>
          </p:cNvSpPr>
          <p:nvPr>
            <p:ph type="subTitle" idx="1"/>
          </p:nvPr>
        </p:nvSpPr>
        <p:spPr>
          <a:xfrm>
            <a:off x="1371600" y="1600200"/>
            <a:ext cx="6400800" cy="4876800"/>
          </a:xfrm>
        </p:spPr>
        <p:txBody>
          <a:bodyPr/>
          <a:lstStyle/>
          <a:p>
            <a:r>
              <a:rPr lang="en-US" dirty="0" smtClean="0"/>
              <a:t>(or pop-up)or p</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228599" y="1752600"/>
            <a:ext cx="8610601"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Menu Bar Items</a:t>
            </a:r>
            <a:endParaRPr lang="en-US" dirty="0"/>
          </a:p>
        </p:txBody>
      </p:sp>
      <p:sp>
        <p:nvSpPr>
          <p:cNvPr id="3" name="Content Placeholder 2"/>
          <p:cNvSpPr>
            <a:spLocks noGrp="1"/>
          </p:cNvSpPr>
          <p:nvPr>
            <p:ph idx="1"/>
          </p:nvPr>
        </p:nvSpPr>
        <p:spPr>
          <a:xfrm>
            <a:off x="0" y="838200"/>
            <a:ext cx="9144000" cy="5638800"/>
          </a:xfrm>
        </p:spPr>
        <p:txBody>
          <a:bodyPr>
            <a:normAutofit/>
          </a:bodyPr>
          <a:lstStyle/>
          <a:p>
            <a:pPr>
              <a:buNone/>
            </a:pPr>
            <a:r>
              <a:rPr lang="en-US" sz="2800" dirty="0" smtClean="0"/>
              <a:t>The first shown Menu Bar is just one of many available items</a:t>
            </a:r>
          </a:p>
          <a:p>
            <a:pPr>
              <a:buNone/>
            </a:pPr>
            <a:r>
              <a:rPr lang="en-US" sz="2800" u="sng" dirty="0" smtClean="0"/>
              <a:t>The shortcut notation for the first item is:</a:t>
            </a:r>
          </a:p>
          <a:p>
            <a:pPr>
              <a:buNone/>
            </a:pPr>
            <a:r>
              <a:rPr lang="en-US" sz="2800" dirty="0" smtClean="0"/>
              <a:t>   &gt;Menu Bar &gt;About Us &gt;</a:t>
            </a:r>
            <a:r>
              <a:rPr lang="en-US" sz="2800" dirty="0" smtClean="0">
                <a:solidFill>
                  <a:srgbClr val="FF0000"/>
                </a:solidFill>
              </a:rPr>
              <a:t>Meeting and Location </a:t>
            </a:r>
          </a:p>
          <a:p>
            <a:pPr>
              <a:buNone/>
            </a:pPr>
            <a:r>
              <a:rPr lang="en-US" sz="2800" u="sng" dirty="0" smtClean="0"/>
              <a:t>Additional selections are as follows:</a:t>
            </a:r>
          </a:p>
          <a:p>
            <a:pPr>
              <a:buNone/>
            </a:pPr>
            <a:r>
              <a:rPr lang="en-US" sz="2800" dirty="0" smtClean="0"/>
              <a:t>   &gt;Menu Bar &gt;History &gt;</a:t>
            </a:r>
            <a:r>
              <a:rPr lang="en-US" sz="2800" dirty="0" smtClean="0">
                <a:solidFill>
                  <a:srgbClr val="FF0000"/>
                </a:solidFill>
              </a:rPr>
              <a:t>RI History</a:t>
            </a:r>
          </a:p>
          <a:p>
            <a:pPr>
              <a:buNone/>
            </a:pPr>
            <a:r>
              <a:rPr lang="en-US" sz="2800" dirty="0" smtClean="0"/>
              <a:t>   &gt;Menu Bar &gt;History &gt;</a:t>
            </a:r>
            <a:r>
              <a:rPr lang="en-US" sz="2800" dirty="0" smtClean="0">
                <a:solidFill>
                  <a:srgbClr val="FF0000"/>
                </a:solidFill>
              </a:rPr>
              <a:t>Club History</a:t>
            </a:r>
            <a:r>
              <a:rPr lang="en-US" sz="2800" dirty="0" smtClean="0"/>
              <a:t> &gt;</a:t>
            </a:r>
            <a:r>
              <a:rPr lang="en-US" sz="2800" dirty="0" smtClean="0">
                <a:solidFill>
                  <a:srgbClr val="FF0000"/>
                </a:solidFill>
              </a:rPr>
              <a:t>Pages 1 to 5</a:t>
            </a:r>
          </a:p>
          <a:p>
            <a:pPr>
              <a:buNone/>
            </a:pPr>
            <a:r>
              <a:rPr lang="en-US" sz="2800" dirty="0" smtClean="0"/>
              <a:t>   &gt;Menu Bar &gt;History &gt;</a:t>
            </a:r>
            <a:r>
              <a:rPr lang="en-US" sz="2800" dirty="0" smtClean="0">
                <a:solidFill>
                  <a:srgbClr val="FF0000"/>
                </a:solidFill>
              </a:rPr>
              <a:t>Current and Past Presidents</a:t>
            </a:r>
          </a:p>
          <a:p>
            <a:pPr>
              <a:buNone/>
            </a:pPr>
            <a:r>
              <a:rPr lang="en-US" sz="2800" dirty="0" smtClean="0"/>
              <a:t>  &gt;Menu Bar  &gt;Videos &gt;</a:t>
            </a:r>
            <a:r>
              <a:rPr lang="en-US" sz="2800" dirty="0" err="1" smtClean="0">
                <a:solidFill>
                  <a:srgbClr val="FF0000"/>
                </a:solidFill>
              </a:rPr>
              <a:t>RotaCare</a:t>
            </a:r>
            <a:r>
              <a:rPr lang="en-US" sz="2800" dirty="0" smtClean="0">
                <a:solidFill>
                  <a:srgbClr val="FF0000"/>
                </a:solidFill>
              </a:rPr>
              <a:t> Video Journal</a:t>
            </a:r>
          </a:p>
          <a:p>
            <a:pPr>
              <a:buNone/>
            </a:pPr>
            <a:r>
              <a:rPr lang="en-US" sz="2800" dirty="0" smtClean="0"/>
              <a:t>  &gt;Menu Bar  &gt;Videos &gt;</a:t>
            </a:r>
            <a:r>
              <a:rPr lang="en-US" sz="2800" dirty="0" smtClean="0">
                <a:solidFill>
                  <a:srgbClr val="FF0000"/>
                </a:solidFill>
              </a:rPr>
              <a:t>2015 Community Service Award </a:t>
            </a:r>
          </a:p>
          <a:p>
            <a:pPr>
              <a:buNone/>
            </a:pPr>
            <a:r>
              <a:rPr lang="en-US" sz="2800" dirty="0" smtClean="0"/>
              <a:t>  &gt;Menu Bar  &gt;Videos &gt;</a:t>
            </a:r>
            <a:r>
              <a:rPr lang="en-US" sz="2800" dirty="0" smtClean="0">
                <a:solidFill>
                  <a:srgbClr val="FF0000"/>
                </a:solidFill>
              </a:rPr>
              <a:t>Current and historical photos</a:t>
            </a:r>
          </a:p>
          <a:p>
            <a:pPr>
              <a:buNone/>
            </a:pPr>
            <a:r>
              <a:rPr lang="en-US" sz="2800" dirty="0" smtClean="0"/>
              <a:t>   &gt;Menu Bar &gt;</a:t>
            </a:r>
            <a:r>
              <a:rPr lang="en-US" sz="2800" dirty="0" smtClean="0">
                <a:solidFill>
                  <a:srgbClr val="FF0000"/>
                </a:solidFill>
              </a:rPr>
              <a:t>Downloads</a:t>
            </a:r>
            <a:r>
              <a:rPr lang="en-US" sz="2800" dirty="0" smtClean="0"/>
              <a:t> &gt;Choose from shown listing</a:t>
            </a:r>
            <a:endParaRPr lang="en-US" sz="2800" dirty="0"/>
          </a:p>
        </p:txBody>
      </p:sp>
      <p:sp>
        <p:nvSpPr>
          <p:cNvPr id="4" name="Slide Number Placeholder 3"/>
          <p:cNvSpPr>
            <a:spLocks noGrp="1"/>
          </p:cNvSpPr>
          <p:nvPr>
            <p:ph type="sldNum" sz="quarter" idx="12"/>
          </p:nvPr>
        </p:nvSpPr>
        <p:spPr/>
        <p:txBody>
          <a:bodyPr/>
          <a:lstStyle/>
          <a:p>
            <a:fld id="{CD9F1F7E-3E31-4FD7-B417-D1AD84FE3A9D}"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33400"/>
          </a:xfrm>
        </p:spPr>
        <p:txBody>
          <a:bodyPr>
            <a:normAutofit fontScale="90000"/>
          </a:bodyPr>
          <a:lstStyle/>
          <a:p>
            <a:r>
              <a:rPr lang="en-US" dirty="0" smtClean="0"/>
              <a:t>Menu Bar Items continued</a:t>
            </a:r>
            <a:endParaRPr lang="en-US" dirty="0"/>
          </a:p>
        </p:txBody>
      </p:sp>
      <p:sp>
        <p:nvSpPr>
          <p:cNvPr id="3" name="Subtitle 2"/>
          <p:cNvSpPr>
            <a:spLocks noGrp="1"/>
          </p:cNvSpPr>
          <p:nvPr>
            <p:ph type="subTitle" idx="1"/>
          </p:nvPr>
        </p:nvSpPr>
        <p:spPr>
          <a:xfrm>
            <a:off x="228600" y="1143000"/>
            <a:ext cx="8686800" cy="5334000"/>
          </a:xfrm>
        </p:spPr>
        <p:txBody>
          <a:bodyPr>
            <a:normAutofit lnSpcReduction="10000"/>
          </a:bodyPr>
          <a:lstStyle/>
          <a:p>
            <a:pPr algn="l"/>
            <a:r>
              <a:rPr lang="en-US" dirty="0" smtClean="0"/>
              <a:t> </a:t>
            </a:r>
            <a:r>
              <a:rPr lang="en-US" sz="2800" dirty="0" smtClean="0">
                <a:solidFill>
                  <a:schemeClr val="tx1"/>
                </a:solidFill>
              </a:rPr>
              <a:t>&gt;Menu Bar &gt;</a:t>
            </a:r>
            <a:r>
              <a:rPr lang="en-US" sz="2800" dirty="0" smtClean="0">
                <a:solidFill>
                  <a:srgbClr val="FF0000"/>
                </a:solidFill>
              </a:rPr>
              <a:t>Private Documents</a:t>
            </a:r>
            <a:r>
              <a:rPr lang="en-US" sz="2800" dirty="0" smtClean="0">
                <a:solidFill>
                  <a:schemeClr val="tx1"/>
                </a:solidFill>
              </a:rPr>
              <a:t> [requires log-in to gain</a:t>
            </a:r>
          </a:p>
          <a:p>
            <a:pPr algn="l"/>
            <a:r>
              <a:rPr lang="en-US" sz="2800" dirty="0" smtClean="0">
                <a:solidFill>
                  <a:schemeClr val="tx1"/>
                </a:solidFill>
              </a:rPr>
              <a:t>   access to Club Bylaws, Club Constitution, Past Presidents]</a:t>
            </a:r>
          </a:p>
          <a:p>
            <a:pPr algn="l"/>
            <a:r>
              <a:rPr lang="en-US" sz="2800" dirty="0" smtClean="0">
                <a:solidFill>
                  <a:schemeClr val="tx1"/>
                </a:solidFill>
              </a:rPr>
              <a:t> &gt;Menu Bar &gt;</a:t>
            </a:r>
            <a:r>
              <a:rPr lang="en-US" sz="2800" dirty="0" smtClean="0">
                <a:solidFill>
                  <a:srgbClr val="FF0000"/>
                </a:solidFill>
              </a:rPr>
              <a:t>Member Directory</a:t>
            </a:r>
            <a:r>
              <a:rPr lang="en-US" sz="2800" dirty="0" smtClean="0">
                <a:solidFill>
                  <a:schemeClr val="tx1"/>
                </a:solidFill>
              </a:rPr>
              <a:t> [requires log-in to gain</a:t>
            </a:r>
          </a:p>
          <a:p>
            <a:pPr algn="l"/>
            <a:r>
              <a:rPr lang="en-US" sz="2800" dirty="0" smtClean="0">
                <a:solidFill>
                  <a:schemeClr val="tx1"/>
                </a:solidFill>
              </a:rPr>
              <a:t>    access to member information and member photos]</a:t>
            </a:r>
          </a:p>
          <a:p>
            <a:pPr algn="l"/>
            <a:r>
              <a:rPr lang="en-US" sz="2800" dirty="0" smtClean="0">
                <a:solidFill>
                  <a:schemeClr val="tx1"/>
                </a:solidFill>
              </a:rPr>
              <a:t> &gt;Menu Bar &gt;</a:t>
            </a:r>
            <a:r>
              <a:rPr lang="en-US" sz="2800" dirty="0" smtClean="0">
                <a:solidFill>
                  <a:srgbClr val="FF0000"/>
                </a:solidFill>
              </a:rPr>
              <a:t>Club Executives </a:t>
            </a:r>
            <a:r>
              <a:rPr lang="en-US" sz="2800" dirty="0" smtClean="0">
                <a:solidFill>
                  <a:schemeClr val="tx1"/>
                </a:solidFill>
              </a:rPr>
              <a:t>[public side shows name only</a:t>
            </a:r>
          </a:p>
          <a:p>
            <a:pPr algn="l"/>
            <a:r>
              <a:rPr lang="en-US" sz="2800" dirty="0" smtClean="0">
                <a:solidFill>
                  <a:schemeClr val="tx1"/>
                </a:solidFill>
              </a:rPr>
              <a:t>    private side shows function, contact info and photos]</a:t>
            </a:r>
            <a:endParaRPr lang="en-US" dirty="0" smtClean="0">
              <a:solidFill>
                <a:schemeClr val="tx1"/>
              </a:solidFill>
            </a:endParaRPr>
          </a:p>
          <a:p>
            <a:pPr algn="l"/>
            <a:r>
              <a:rPr lang="en-US" sz="2800" dirty="0" smtClean="0">
                <a:solidFill>
                  <a:schemeClr val="tx1"/>
                </a:solidFill>
              </a:rPr>
              <a:t> &gt;Menu Bar &gt;</a:t>
            </a:r>
            <a:r>
              <a:rPr lang="en-US" sz="2800" dirty="0" smtClean="0">
                <a:solidFill>
                  <a:srgbClr val="FF0000"/>
                </a:solidFill>
              </a:rPr>
              <a:t>Committee Members </a:t>
            </a:r>
            <a:r>
              <a:rPr lang="en-US" sz="2800" dirty="0" smtClean="0">
                <a:solidFill>
                  <a:schemeClr val="tx1"/>
                </a:solidFill>
              </a:rPr>
              <a:t>[same as above]</a:t>
            </a:r>
          </a:p>
          <a:p>
            <a:pPr algn="l"/>
            <a:r>
              <a:rPr lang="en-US" sz="2800" dirty="0" smtClean="0">
                <a:solidFill>
                  <a:schemeClr val="tx1"/>
                </a:solidFill>
              </a:rPr>
              <a:t> &gt;Menu Bar &gt;</a:t>
            </a:r>
            <a:r>
              <a:rPr lang="en-US" sz="2800" dirty="0" smtClean="0">
                <a:solidFill>
                  <a:srgbClr val="FF0000"/>
                </a:solidFill>
              </a:rPr>
              <a:t>What is Rotary </a:t>
            </a:r>
            <a:r>
              <a:rPr lang="en-US" sz="2800" dirty="0" smtClean="0">
                <a:solidFill>
                  <a:schemeClr val="tx1"/>
                </a:solidFill>
              </a:rPr>
              <a:t>&gt;</a:t>
            </a:r>
            <a:r>
              <a:rPr lang="en-US" sz="2800" dirty="0" smtClean="0">
                <a:solidFill>
                  <a:srgbClr val="FF0000"/>
                </a:solidFill>
              </a:rPr>
              <a:t>The ABC’s of Rotary</a:t>
            </a:r>
          </a:p>
          <a:p>
            <a:pPr algn="l"/>
            <a:r>
              <a:rPr lang="en-US" sz="2800" dirty="0" smtClean="0">
                <a:solidFill>
                  <a:schemeClr val="tx1"/>
                </a:solidFill>
              </a:rPr>
              <a:t> &gt;Menu Bar &gt;</a:t>
            </a:r>
            <a:r>
              <a:rPr lang="en-US" sz="2800" dirty="0" smtClean="0">
                <a:solidFill>
                  <a:srgbClr val="FF0000"/>
                </a:solidFill>
              </a:rPr>
              <a:t>What is Rotary </a:t>
            </a:r>
            <a:r>
              <a:rPr lang="en-US" sz="2800" dirty="0" smtClean="0">
                <a:solidFill>
                  <a:schemeClr val="tx1"/>
                </a:solidFill>
              </a:rPr>
              <a:t>&gt;</a:t>
            </a:r>
            <a:r>
              <a:rPr lang="en-US" sz="2800" dirty="0" smtClean="0">
                <a:solidFill>
                  <a:srgbClr val="FF0000"/>
                </a:solidFill>
              </a:rPr>
              <a:t>Join Leaders</a:t>
            </a:r>
          </a:p>
          <a:p>
            <a:pPr algn="l"/>
            <a:r>
              <a:rPr lang="en-US" sz="2800" dirty="0" smtClean="0">
                <a:solidFill>
                  <a:schemeClr val="tx1"/>
                </a:solidFill>
              </a:rPr>
              <a:t> &gt;Menu Bar &gt;</a:t>
            </a:r>
            <a:r>
              <a:rPr lang="en-US" sz="2800" dirty="0" smtClean="0">
                <a:solidFill>
                  <a:srgbClr val="FF0000"/>
                </a:solidFill>
              </a:rPr>
              <a:t>What is Rotary </a:t>
            </a:r>
            <a:r>
              <a:rPr lang="en-US" sz="2800" dirty="0" smtClean="0">
                <a:solidFill>
                  <a:schemeClr val="tx1"/>
                </a:solidFill>
              </a:rPr>
              <a:t>&gt;</a:t>
            </a:r>
            <a:r>
              <a:rPr lang="en-US" sz="2800" dirty="0" smtClean="0">
                <a:solidFill>
                  <a:srgbClr val="FF0000"/>
                </a:solidFill>
              </a:rPr>
              <a:t>Exchange Ideas</a:t>
            </a:r>
          </a:p>
          <a:p>
            <a:pPr algn="l"/>
            <a:r>
              <a:rPr lang="en-US" sz="2800" dirty="0" smtClean="0">
                <a:solidFill>
                  <a:schemeClr val="tx1"/>
                </a:solidFill>
              </a:rPr>
              <a:t> &gt;Menu Bar &gt;</a:t>
            </a:r>
            <a:r>
              <a:rPr lang="en-US" sz="2800" dirty="0" smtClean="0">
                <a:solidFill>
                  <a:srgbClr val="FF0000"/>
                </a:solidFill>
              </a:rPr>
              <a:t>What Is Rotary </a:t>
            </a:r>
            <a:r>
              <a:rPr lang="en-US" sz="2800" dirty="0" smtClean="0">
                <a:solidFill>
                  <a:schemeClr val="tx1"/>
                </a:solidFill>
              </a:rPr>
              <a:t>&gt;</a:t>
            </a:r>
            <a:r>
              <a:rPr lang="en-US" sz="2800" dirty="0" smtClean="0">
                <a:solidFill>
                  <a:srgbClr val="FF0000"/>
                </a:solidFill>
              </a:rPr>
              <a:t>Take Action</a:t>
            </a:r>
          </a:p>
          <a:p>
            <a:pPr algn="l"/>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763000" cy="1447799"/>
          </a:xfrm>
        </p:spPr>
        <p:txBody>
          <a:bodyPr>
            <a:normAutofit fontScale="90000"/>
          </a:bodyPr>
          <a:lstStyle/>
          <a:p>
            <a:r>
              <a:rPr lang="en-US" sz="3200" dirty="0" smtClean="0"/>
              <a:t>Selecting the following:</a:t>
            </a:r>
            <a:br>
              <a:rPr lang="en-US" sz="3200" dirty="0" smtClean="0"/>
            </a:br>
            <a:r>
              <a:rPr lang="en-US" sz="3200" dirty="0" smtClean="0"/>
              <a:t> &gt;Menu Bar &gt;</a:t>
            </a:r>
            <a:r>
              <a:rPr lang="en-US" sz="3200" dirty="0" smtClean="0">
                <a:solidFill>
                  <a:srgbClr val="FF0000"/>
                </a:solidFill>
              </a:rPr>
              <a:t>History</a:t>
            </a:r>
            <a:r>
              <a:rPr lang="en-US" sz="3200" dirty="0" smtClean="0"/>
              <a:t> &gt;</a:t>
            </a:r>
            <a:r>
              <a:rPr lang="en-US" sz="3200" dirty="0" smtClean="0">
                <a:solidFill>
                  <a:srgbClr val="FF0000"/>
                </a:solidFill>
              </a:rPr>
              <a:t>RI History</a:t>
            </a:r>
            <a:r>
              <a:rPr lang="en-US" sz="3200" dirty="0" smtClean="0"/>
              <a:t/>
            </a:r>
            <a:br>
              <a:rPr lang="en-US" sz="3200" dirty="0" smtClean="0"/>
            </a:br>
            <a:r>
              <a:rPr lang="en-US" sz="3200" dirty="0" smtClean="0"/>
              <a:t>will show the following RI History and more</a:t>
            </a:r>
            <a:endParaRPr lang="en-US" sz="3200" dirty="0"/>
          </a:p>
        </p:txBody>
      </p:sp>
      <p:sp>
        <p:nvSpPr>
          <p:cNvPr id="3" name="Subtitle 2"/>
          <p:cNvSpPr>
            <a:spLocks noGrp="1"/>
          </p:cNvSpPr>
          <p:nvPr>
            <p:ph type="subTitle" idx="1"/>
          </p:nvPr>
        </p:nvSpPr>
        <p:spPr>
          <a:xfrm>
            <a:off x="304800" y="1905000"/>
            <a:ext cx="8534400" cy="44958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676400"/>
            <a:ext cx="9144001"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763000" cy="1447799"/>
          </a:xfrm>
        </p:spPr>
        <p:txBody>
          <a:bodyPr>
            <a:normAutofit/>
          </a:bodyPr>
          <a:lstStyle/>
          <a:p>
            <a:r>
              <a:rPr lang="en-US" sz="2400" dirty="0" smtClean="0"/>
              <a:t>Selecting the following:</a:t>
            </a:r>
            <a:br>
              <a:rPr lang="en-US" sz="2400" dirty="0" smtClean="0"/>
            </a:br>
            <a:r>
              <a:rPr lang="en-US" sz="2400" dirty="0" smtClean="0"/>
              <a:t> &gt;Menu Bar &gt;</a:t>
            </a:r>
            <a:r>
              <a:rPr lang="en-US" sz="2400" dirty="0" smtClean="0">
                <a:solidFill>
                  <a:srgbClr val="FF0000"/>
                </a:solidFill>
              </a:rPr>
              <a:t>History</a:t>
            </a:r>
            <a:r>
              <a:rPr lang="en-US" sz="2400" dirty="0" smtClean="0"/>
              <a:t> &gt;</a:t>
            </a:r>
            <a:r>
              <a:rPr lang="en-US" sz="2400" dirty="0" smtClean="0">
                <a:solidFill>
                  <a:srgbClr val="FF0000"/>
                </a:solidFill>
              </a:rPr>
              <a:t>Club History </a:t>
            </a:r>
            <a:r>
              <a:rPr lang="en-US" sz="2400" dirty="0" smtClean="0"/>
              <a:t>then selecting Pages 1 to 5</a:t>
            </a:r>
            <a:br>
              <a:rPr lang="en-US" sz="2400" dirty="0" smtClean="0"/>
            </a:br>
            <a:r>
              <a:rPr lang="en-US" sz="2400" dirty="0" smtClean="0"/>
              <a:t> (see red box) will show five pages of Club History</a:t>
            </a:r>
            <a:endParaRPr lang="en-US" sz="2400" dirty="0"/>
          </a:p>
        </p:txBody>
      </p:sp>
      <p:sp>
        <p:nvSpPr>
          <p:cNvPr id="3" name="Subtitle 2"/>
          <p:cNvSpPr>
            <a:spLocks noGrp="1"/>
          </p:cNvSpPr>
          <p:nvPr>
            <p:ph type="subTitle" idx="1"/>
          </p:nvPr>
        </p:nvSpPr>
        <p:spPr>
          <a:xfrm>
            <a:off x="304800" y="1905000"/>
            <a:ext cx="8534400" cy="4495800"/>
          </a:xfrm>
        </p:spPr>
        <p:txBody>
          <a:bodyPr/>
          <a:lstStyle/>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28600" y="2057400"/>
            <a:ext cx="8915400"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990599"/>
          </a:xfrm>
        </p:spPr>
        <p:txBody>
          <a:bodyPr>
            <a:noAutofit/>
          </a:bodyPr>
          <a:lstStyle/>
          <a:p>
            <a:r>
              <a:rPr lang="en-US" sz="2400" dirty="0" smtClean="0"/>
              <a:t>Selecting the following:</a:t>
            </a:r>
            <a:br>
              <a:rPr lang="en-US" sz="2400" dirty="0" smtClean="0"/>
            </a:br>
            <a:r>
              <a:rPr lang="en-US" sz="2400" dirty="0" smtClean="0"/>
              <a:t> &gt;Menu Bar &gt;</a:t>
            </a:r>
            <a:r>
              <a:rPr lang="en-US" sz="2400" dirty="0" smtClean="0">
                <a:solidFill>
                  <a:srgbClr val="FF0000"/>
                </a:solidFill>
              </a:rPr>
              <a:t>History</a:t>
            </a:r>
            <a:r>
              <a:rPr lang="en-US" sz="2400" dirty="0" smtClean="0"/>
              <a:t> &gt;</a:t>
            </a:r>
            <a:r>
              <a:rPr lang="en-US" sz="2400" dirty="0" smtClean="0">
                <a:solidFill>
                  <a:srgbClr val="FF0000"/>
                </a:solidFill>
              </a:rPr>
              <a:t>Current and Past Presidents </a:t>
            </a:r>
            <a:r>
              <a:rPr lang="en-US" sz="2400" dirty="0" smtClean="0"/>
              <a:t>will show a listing of</a:t>
            </a:r>
            <a:br>
              <a:rPr lang="en-US" sz="2400" dirty="0" smtClean="0"/>
            </a:br>
            <a:endParaRPr lang="en-US" sz="2400" dirty="0"/>
          </a:p>
        </p:txBody>
      </p:sp>
      <p:sp>
        <p:nvSpPr>
          <p:cNvPr id="3" name="Subtitle 2"/>
          <p:cNvSpPr>
            <a:spLocks noGrp="1"/>
          </p:cNvSpPr>
          <p:nvPr>
            <p:ph type="subTitle" idx="1"/>
          </p:nvPr>
        </p:nvSpPr>
        <p:spPr>
          <a:xfrm>
            <a:off x="2286000" y="1905000"/>
            <a:ext cx="4572000" cy="4495800"/>
          </a:xfrm>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133600" y="1143000"/>
            <a:ext cx="49720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1066800"/>
          </a:xfrm>
        </p:spPr>
        <p:txBody>
          <a:bodyPr>
            <a:normAutofit fontScale="90000"/>
          </a:bodyPr>
          <a:lstStyle/>
          <a:p>
            <a:r>
              <a:rPr lang="en-US" sz="3200" dirty="0" smtClean="0"/>
              <a:t>Selecting the following:</a:t>
            </a:r>
            <a:br>
              <a:rPr lang="en-US" sz="3200" dirty="0" smtClean="0"/>
            </a:br>
            <a:r>
              <a:rPr lang="en-US" sz="3200" dirty="0" smtClean="0"/>
              <a:t> &gt;Menu Bar  &gt;</a:t>
            </a:r>
            <a:r>
              <a:rPr lang="en-US" sz="3200" dirty="0" smtClean="0">
                <a:solidFill>
                  <a:srgbClr val="FF0000"/>
                </a:solidFill>
              </a:rPr>
              <a:t>Videos</a:t>
            </a:r>
            <a:r>
              <a:rPr lang="en-US" sz="3200" dirty="0" smtClean="0"/>
              <a:t> &gt;</a:t>
            </a:r>
            <a:r>
              <a:rPr lang="en-US" sz="3200" dirty="0" err="1" smtClean="0">
                <a:solidFill>
                  <a:srgbClr val="FF0000"/>
                </a:solidFill>
              </a:rPr>
              <a:t>RotaCare</a:t>
            </a:r>
            <a:r>
              <a:rPr lang="en-US" sz="3200" dirty="0" smtClean="0"/>
              <a:t> Video Journal</a:t>
            </a:r>
            <a:br>
              <a:rPr lang="en-US" sz="3200" dirty="0" smtClean="0"/>
            </a:br>
            <a:r>
              <a:rPr lang="en-US" sz="3200" dirty="0" smtClean="0"/>
              <a:t>will show a Power Point Presentation </a:t>
            </a:r>
            <a:br>
              <a:rPr lang="en-US" sz="3200" dirty="0" smtClean="0"/>
            </a:br>
            <a:endParaRPr lang="en-US" sz="3200" dirty="0"/>
          </a:p>
        </p:txBody>
      </p:sp>
      <p:sp>
        <p:nvSpPr>
          <p:cNvPr id="3" name="Subtitle 2"/>
          <p:cNvSpPr>
            <a:spLocks noGrp="1"/>
          </p:cNvSpPr>
          <p:nvPr>
            <p:ph type="subTitle" idx="1"/>
          </p:nvPr>
        </p:nvSpPr>
        <p:spPr>
          <a:xfrm>
            <a:off x="2286000" y="1905000"/>
            <a:ext cx="4572000" cy="4495800"/>
          </a:xfrm>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371600" y="1752600"/>
            <a:ext cx="64389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1066800"/>
          </a:xfrm>
        </p:spPr>
        <p:txBody>
          <a:bodyPr>
            <a:normAutofit fontScale="90000"/>
          </a:bodyPr>
          <a:lstStyle/>
          <a:p>
            <a:r>
              <a:rPr lang="en-US" sz="3200" dirty="0" smtClean="0"/>
              <a:t>Selecting the following:</a:t>
            </a:r>
            <a:br>
              <a:rPr lang="en-US" sz="3200" dirty="0" smtClean="0"/>
            </a:br>
            <a:r>
              <a:rPr lang="en-US" sz="3200" dirty="0" smtClean="0"/>
              <a:t> &gt;Menu Bar  &gt;</a:t>
            </a:r>
            <a:r>
              <a:rPr lang="en-US" sz="3200" dirty="0" smtClean="0">
                <a:solidFill>
                  <a:srgbClr val="FF0000"/>
                </a:solidFill>
              </a:rPr>
              <a:t>Videos</a:t>
            </a:r>
            <a:r>
              <a:rPr lang="en-US" sz="3200" dirty="0" smtClean="0"/>
              <a:t> &gt;</a:t>
            </a:r>
            <a:r>
              <a:rPr lang="en-US" sz="3200" dirty="0" smtClean="0">
                <a:solidFill>
                  <a:srgbClr val="FF0000"/>
                </a:solidFill>
              </a:rPr>
              <a:t>2015 Community Service Award </a:t>
            </a:r>
            <a:r>
              <a:rPr lang="en-US" sz="3200" dirty="0" smtClean="0"/>
              <a:t/>
            </a:r>
            <a:br>
              <a:rPr lang="en-US" sz="3200" dirty="0" smtClean="0"/>
            </a:br>
            <a:r>
              <a:rPr lang="en-US" sz="3200" dirty="0" smtClean="0"/>
              <a:t>will show a video of the:</a:t>
            </a:r>
            <a:br>
              <a:rPr lang="en-US" sz="3200" dirty="0" smtClean="0"/>
            </a:br>
            <a:endParaRPr lang="en-US" sz="3200" dirty="0"/>
          </a:p>
        </p:txBody>
      </p:sp>
      <p:sp>
        <p:nvSpPr>
          <p:cNvPr id="3" name="Subtitle 2"/>
          <p:cNvSpPr>
            <a:spLocks noGrp="1"/>
          </p:cNvSpPr>
          <p:nvPr>
            <p:ph type="subTitle" idx="1"/>
          </p:nvPr>
        </p:nvSpPr>
        <p:spPr>
          <a:xfrm>
            <a:off x="2286000" y="1905000"/>
            <a:ext cx="4572000" cy="4495800"/>
          </a:xfrm>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143001" y="1524000"/>
            <a:ext cx="7010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Rotary Guiding Principles</a:t>
            </a:r>
            <a:endParaRPr lang="en-US" b="1" dirty="0">
              <a:solidFill>
                <a:srgbClr val="FF0000"/>
              </a:solidFill>
            </a:endParaRPr>
          </a:p>
        </p:txBody>
      </p:sp>
      <p:sp>
        <p:nvSpPr>
          <p:cNvPr id="3" name="Content Placeholder 2"/>
          <p:cNvSpPr>
            <a:spLocks noGrp="1"/>
          </p:cNvSpPr>
          <p:nvPr>
            <p:ph idx="1"/>
          </p:nvPr>
        </p:nvSpPr>
        <p:spPr>
          <a:xfrm>
            <a:off x="152400" y="1600200"/>
            <a:ext cx="8534400" cy="4525963"/>
          </a:xfrm>
        </p:spPr>
        <p:txBody>
          <a:bodyPr/>
          <a:lstStyle/>
          <a:p>
            <a:pPr>
              <a:buNone/>
            </a:pPr>
            <a:r>
              <a:rPr lang="en-US" dirty="0" smtClean="0"/>
              <a:t>    Rotary’s over one hundred year track record of </a:t>
            </a:r>
            <a:r>
              <a:rPr lang="en-US" u="sng" dirty="0" smtClean="0"/>
              <a:t>professionals joining together </a:t>
            </a:r>
            <a:r>
              <a:rPr lang="en-US" dirty="0" smtClean="0"/>
              <a:t>to </a:t>
            </a:r>
            <a:r>
              <a:rPr lang="en-US" b="1" dirty="0" smtClean="0"/>
              <a:t>use their skills and passion </a:t>
            </a:r>
            <a:r>
              <a:rPr lang="en-US" dirty="0" smtClean="0"/>
              <a:t>to </a:t>
            </a:r>
            <a:r>
              <a:rPr lang="en-US" u="sng" dirty="0" smtClean="0"/>
              <a:t>make a difference in their communities</a:t>
            </a:r>
            <a:r>
              <a:rPr lang="en-US" dirty="0" smtClean="0"/>
              <a:t> is </a:t>
            </a:r>
            <a:r>
              <a:rPr lang="en-US" u="sng" dirty="0" smtClean="0"/>
              <a:t>one that fosters pride in Rotarians</a:t>
            </a:r>
            <a:r>
              <a:rPr lang="en-US" dirty="0" smtClean="0"/>
              <a:t> worldwide.  Rotary clubs should be familiar with Rotary’s </a:t>
            </a:r>
            <a:r>
              <a:rPr lang="en-US" u="sng" dirty="0" smtClean="0"/>
              <a:t>guiding principles and values statements in order to carry out Rotary’s mission</a:t>
            </a:r>
            <a:r>
              <a:rPr lang="en-US" dirty="0" smtClean="0"/>
              <a:t> an understand our history of commitment to professionalism and service.</a:t>
            </a:r>
            <a:endParaRPr lang="en-US" dirty="0"/>
          </a:p>
        </p:txBody>
      </p:sp>
      <p:sp>
        <p:nvSpPr>
          <p:cNvPr id="4" name="Footer Placeholder 3"/>
          <p:cNvSpPr>
            <a:spLocks noGrp="1"/>
          </p:cNvSpPr>
          <p:nvPr>
            <p:ph type="ftr" sz="quarter" idx="11"/>
          </p:nvPr>
        </p:nvSpPr>
        <p:spPr/>
        <p:txBody>
          <a:bodyPr/>
          <a:lstStyle/>
          <a:p>
            <a:r>
              <a:rPr lang="en-US" smtClean="0"/>
              <a:t>Website Adminstrator Cornell C. Frank</a:t>
            </a:r>
            <a:endParaRPr lang="en-US"/>
          </a:p>
        </p:txBody>
      </p:sp>
      <p:sp>
        <p:nvSpPr>
          <p:cNvPr id="5" name="Slide Number Placeholder 4"/>
          <p:cNvSpPr>
            <a:spLocks noGrp="1"/>
          </p:cNvSpPr>
          <p:nvPr>
            <p:ph type="sldNum" sz="quarter" idx="12"/>
          </p:nvPr>
        </p:nvSpPr>
        <p:spPr/>
        <p:txBody>
          <a:bodyPr/>
          <a:lstStyle/>
          <a:p>
            <a:fld id="{CD9F1F7E-3E31-4FD7-B417-D1AD84FE3A9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1066800"/>
          </a:xfrm>
        </p:spPr>
        <p:txBody>
          <a:bodyPr>
            <a:normAutofit fontScale="90000"/>
          </a:bodyPr>
          <a:lstStyle/>
          <a:p>
            <a:r>
              <a:rPr lang="en-US" sz="3200" dirty="0" smtClean="0"/>
              <a:t>Selecting the following:</a:t>
            </a:r>
            <a:br>
              <a:rPr lang="en-US" sz="3200" dirty="0" smtClean="0"/>
            </a:br>
            <a:r>
              <a:rPr lang="en-US" sz="3200" dirty="0" smtClean="0"/>
              <a:t> &gt;Menu Bar  &gt;</a:t>
            </a:r>
            <a:r>
              <a:rPr lang="en-US" sz="3200" dirty="0" smtClean="0">
                <a:solidFill>
                  <a:srgbClr val="FF0000"/>
                </a:solidFill>
              </a:rPr>
              <a:t>Videos</a:t>
            </a:r>
            <a:r>
              <a:rPr lang="en-US" sz="3200" dirty="0" smtClean="0"/>
              <a:t> &gt;</a:t>
            </a:r>
            <a:r>
              <a:rPr lang="en-US" sz="3200" dirty="0" smtClean="0">
                <a:solidFill>
                  <a:srgbClr val="FF0000"/>
                </a:solidFill>
              </a:rPr>
              <a:t>Current and historical photos </a:t>
            </a:r>
            <a:br>
              <a:rPr lang="en-US" sz="3200" dirty="0" smtClean="0">
                <a:solidFill>
                  <a:srgbClr val="FF0000"/>
                </a:solidFill>
              </a:rPr>
            </a:br>
            <a:r>
              <a:rPr lang="en-US" sz="3200" dirty="0" smtClean="0"/>
              <a:t>will show:</a:t>
            </a:r>
            <a:br>
              <a:rPr lang="en-US" sz="3200" dirty="0" smtClean="0"/>
            </a:br>
            <a:endParaRPr lang="en-US" sz="3200" dirty="0"/>
          </a:p>
        </p:txBody>
      </p:sp>
      <p:sp>
        <p:nvSpPr>
          <p:cNvPr id="3" name="Subtitle 2"/>
          <p:cNvSpPr>
            <a:spLocks noGrp="1"/>
          </p:cNvSpPr>
          <p:nvPr>
            <p:ph type="subTitle" idx="1"/>
          </p:nvPr>
        </p:nvSpPr>
        <p:spPr>
          <a:xfrm>
            <a:off x="2286000" y="1905000"/>
            <a:ext cx="4572000" cy="4495800"/>
          </a:xfrm>
        </p:spPr>
        <p:txBody>
          <a:bodyPr/>
          <a:lstStyle/>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990601" y="1524000"/>
            <a:ext cx="7315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1295400"/>
          </a:xfrm>
        </p:spPr>
        <p:txBody>
          <a:bodyPr>
            <a:normAutofit fontScale="90000"/>
          </a:bodyPr>
          <a:lstStyle/>
          <a:p>
            <a:r>
              <a:rPr lang="en-US" sz="3200" dirty="0" smtClean="0"/>
              <a:t/>
            </a:r>
            <a:br>
              <a:rPr lang="en-US" sz="3200" dirty="0" smtClean="0"/>
            </a:br>
            <a:r>
              <a:rPr lang="en-US" sz="3200" dirty="0" smtClean="0"/>
              <a:t>Selecting the following:</a:t>
            </a:r>
            <a:br>
              <a:rPr lang="en-US" sz="3200" dirty="0" smtClean="0"/>
            </a:br>
            <a:r>
              <a:rPr lang="en-US" sz="3200" dirty="0" smtClean="0"/>
              <a:t> &gt;Menu Bar &gt;</a:t>
            </a:r>
            <a:r>
              <a:rPr lang="en-US" sz="3200" dirty="0" smtClean="0">
                <a:solidFill>
                  <a:srgbClr val="FF0000"/>
                </a:solidFill>
              </a:rPr>
              <a:t>Downloads</a:t>
            </a:r>
            <a:r>
              <a:rPr lang="en-US" sz="3200" dirty="0" smtClean="0"/>
              <a:t> &gt;Choose from shown listing: </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a:xfrm>
            <a:off x="762000" y="1524000"/>
            <a:ext cx="7391400" cy="5105400"/>
          </a:xfrm>
        </p:spPr>
        <p:txBody>
          <a:bodyPr>
            <a:normAutofit fontScale="25000" lnSpcReduction="20000"/>
          </a:bodyPr>
          <a:lstStyle/>
          <a:p>
            <a:endParaRPr lang="en-US" dirty="0" smtClean="0"/>
          </a:p>
          <a:p>
            <a:r>
              <a:rPr lang="en-US" sz="7200" dirty="0" smtClean="0">
                <a:hlinkClick r:id="rId2"/>
              </a:rPr>
              <a:t>Primer for the RCMGC Web Site  (the current PP presentation)</a:t>
            </a:r>
          </a:p>
          <a:p>
            <a:r>
              <a:rPr lang="en-US" sz="7200" dirty="0" smtClean="0">
                <a:hlinkClick r:id="rId2"/>
              </a:rPr>
              <a:t>Retrieving Login &amp; Password Power Point Presentation</a:t>
            </a:r>
            <a:endParaRPr lang="en-US" sz="7200" dirty="0" smtClean="0"/>
          </a:p>
          <a:p>
            <a:r>
              <a:rPr lang="en-US" sz="7200" dirty="0" smtClean="0"/>
              <a:t> </a:t>
            </a:r>
            <a:r>
              <a:rPr lang="en-US" sz="7200" dirty="0" smtClean="0">
                <a:hlinkClick r:id="rId3"/>
              </a:rPr>
              <a:t>Long Island's Champions for Families in jpg</a:t>
            </a:r>
            <a:endParaRPr lang="en-US" sz="7200" dirty="0" smtClean="0"/>
          </a:p>
          <a:p>
            <a:r>
              <a:rPr lang="en-US" sz="7200" dirty="0" smtClean="0"/>
              <a:t> </a:t>
            </a:r>
            <a:r>
              <a:rPr lang="en-US" sz="7200" dirty="0" smtClean="0">
                <a:hlinkClick r:id="rId4"/>
              </a:rPr>
              <a:t>Long Island's </a:t>
            </a:r>
            <a:r>
              <a:rPr lang="en-US" sz="7200" dirty="0" err="1" smtClean="0">
                <a:hlinkClick r:id="rId4"/>
              </a:rPr>
              <a:t>Campios</a:t>
            </a:r>
            <a:r>
              <a:rPr lang="en-US" sz="7200" dirty="0" smtClean="0">
                <a:hlinkClick r:id="rId4"/>
              </a:rPr>
              <a:t> for Families in .</a:t>
            </a:r>
            <a:r>
              <a:rPr lang="en-US" sz="7200" dirty="0" err="1" smtClean="0">
                <a:hlinkClick r:id="rId4"/>
              </a:rPr>
              <a:t>pdf</a:t>
            </a:r>
            <a:endParaRPr lang="en-US" sz="7200" dirty="0" smtClean="0"/>
          </a:p>
          <a:p>
            <a:r>
              <a:rPr lang="en-US" sz="7200" dirty="0" smtClean="0"/>
              <a:t> </a:t>
            </a:r>
            <a:r>
              <a:rPr lang="en-US" sz="7200" dirty="0" smtClean="0">
                <a:hlinkClick r:id="rId5"/>
              </a:rPr>
              <a:t>2016 Holiday Fellowship Luncheon</a:t>
            </a:r>
            <a:endParaRPr lang="en-US" sz="7200" dirty="0" smtClean="0"/>
          </a:p>
          <a:p>
            <a:r>
              <a:rPr lang="en-US" sz="7200" dirty="0" smtClean="0"/>
              <a:t> </a:t>
            </a:r>
            <a:r>
              <a:rPr lang="en-US" sz="7200" dirty="0" smtClean="0">
                <a:hlinkClick r:id="rId6"/>
              </a:rPr>
              <a:t>2016 Holiday Fellowship Luncheon</a:t>
            </a:r>
            <a:r>
              <a:rPr lang="en-US" sz="7200" dirty="0" smtClean="0"/>
              <a:t> </a:t>
            </a:r>
            <a:r>
              <a:rPr lang="en-US" sz="7200" dirty="0" err="1" smtClean="0">
                <a:hlinkClick r:id="rId7"/>
              </a:rPr>
              <a:t>RotaCare</a:t>
            </a:r>
            <a:r>
              <a:rPr lang="en-US" sz="7200" dirty="0" smtClean="0">
                <a:hlinkClick r:id="rId7"/>
              </a:rPr>
              <a:t> Caregivers' Ball Kick-Off Event - March 15, 2016</a:t>
            </a:r>
            <a:r>
              <a:rPr lang="en-US" sz="7200" dirty="0" smtClean="0"/>
              <a:t> </a:t>
            </a:r>
            <a:r>
              <a:rPr lang="en-US" sz="7200" dirty="0" smtClean="0">
                <a:hlinkClick r:id="rId8"/>
              </a:rPr>
              <a:t>Save the Date for the </a:t>
            </a:r>
            <a:r>
              <a:rPr lang="en-US" sz="7200" dirty="0" err="1" smtClean="0">
                <a:hlinkClick r:id="rId8"/>
              </a:rPr>
              <a:t>RotaCare</a:t>
            </a:r>
            <a:r>
              <a:rPr lang="en-US" sz="7200" dirty="0" smtClean="0">
                <a:hlinkClick r:id="rId8"/>
              </a:rPr>
              <a:t> Ball on April 14, 2016</a:t>
            </a:r>
            <a:r>
              <a:rPr lang="en-US" sz="7200" dirty="0" smtClean="0"/>
              <a:t> </a:t>
            </a:r>
          </a:p>
          <a:p>
            <a:r>
              <a:rPr lang="en-US" sz="7200" dirty="0" smtClean="0">
                <a:hlinkClick r:id="rId9"/>
              </a:rPr>
              <a:t>22nd Anniversary </a:t>
            </a:r>
            <a:r>
              <a:rPr lang="en-US" sz="7200" dirty="0" err="1" smtClean="0">
                <a:hlinkClick r:id="rId9"/>
              </a:rPr>
              <a:t>RotaCare</a:t>
            </a:r>
            <a:r>
              <a:rPr lang="en-US" sz="7200" dirty="0" smtClean="0">
                <a:hlinkClick r:id="rId9"/>
              </a:rPr>
              <a:t> CAREGIVERS' BALL Page 1</a:t>
            </a:r>
            <a:r>
              <a:rPr lang="en-US" sz="7200" dirty="0" smtClean="0"/>
              <a:t> </a:t>
            </a:r>
          </a:p>
          <a:p>
            <a:r>
              <a:rPr lang="en-US" sz="7200" dirty="0" smtClean="0">
                <a:hlinkClick r:id="rId10"/>
              </a:rPr>
              <a:t>22nd Anniversary </a:t>
            </a:r>
            <a:r>
              <a:rPr lang="en-US" sz="7200" dirty="0" err="1" smtClean="0">
                <a:hlinkClick r:id="rId10"/>
              </a:rPr>
              <a:t>RotaCare</a:t>
            </a:r>
            <a:r>
              <a:rPr lang="en-US" sz="7200" dirty="0" smtClean="0">
                <a:hlinkClick r:id="rId10"/>
              </a:rPr>
              <a:t> CAREGIVERS' BALL Page 2</a:t>
            </a:r>
            <a:r>
              <a:rPr lang="en-US" sz="7200" dirty="0" smtClean="0"/>
              <a:t> </a:t>
            </a:r>
          </a:p>
          <a:p>
            <a:r>
              <a:rPr lang="en-US" sz="7200" dirty="0" smtClean="0">
                <a:hlinkClick r:id="rId11"/>
              </a:rPr>
              <a:t>RYLA Handbook (RI 694)</a:t>
            </a:r>
            <a:r>
              <a:rPr lang="en-US" sz="7200" dirty="0" smtClean="0"/>
              <a:t> </a:t>
            </a:r>
          </a:p>
          <a:p>
            <a:r>
              <a:rPr lang="en-US" sz="7200" dirty="0" smtClean="0">
                <a:hlinkClick r:id="rId12"/>
              </a:rPr>
              <a:t>RCP 41.050 (including 41.050.3)</a:t>
            </a:r>
            <a:r>
              <a:rPr lang="en-US" sz="7200" dirty="0" smtClean="0"/>
              <a:t> </a:t>
            </a:r>
          </a:p>
          <a:p>
            <a:r>
              <a:rPr lang="en-US" sz="7200" dirty="0" smtClean="0">
                <a:hlinkClick r:id="rId13"/>
              </a:rPr>
              <a:t>RYLA Report Form</a:t>
            </a:r>
            <a:r>
              <a:rPr lang="en-US" sz="7200" dirty="0" smtClean="0"/>
              <a:t> </a:t>
            </a:r>
          </a:p>
          <a:p>
            <a:r>
              <a:rPr lang="en-US" sz="7200" dirty="0" smtClean="0">
                <a:hlinkClick r:id="rId14"/>
              </a:rPr>
              <a:t>Rotary Holiday Party Ticket Order</a:t>
            </a:r>
            <a:endParaRPr lang="en-US" sz="7200" dirty="0" smtClean="0"/>
          </a:p>
          <a:p>
            <a:r>
              <a:rPr lang="en-US" sz="7200" dirty="0" smtClean="0">
                <a:hlinkClick r:id="rId15"/>
              </a:rPr>
              <a:t>Rotary Holiday Flyer</a:t>
            </a:r>
            <a:r>
              <a:rPr lang="en-US" sz="7200" dirty="0" smtClean="0"/>
              <a:t> </a:t>
            </a:r>
          </a:p>
          <a:p>
            <a:r>
              <a:rPr lang="en-US" sz="7200" dirty="0" err="1" smtClean="0">
                <a:hlinkClick r:id="rId16"/>
              </a:rPr>
              <a:t>RotaCare</a:t>
            </a:r>
            <a:r>
              <a:rPr lang="en-US" sz="7200" dirty="0" smtClean="0">
                <a:hlinkClick r:id="rId16"/>
              </a:rPr>
              <a:t> Video Journal</a:t>
            </a:r>
            <a:r>
              <a:rPr lang="en-US" sz="7200" dirty="0" smtClean="0"/>
              <a:t> </a:t>
            </a:r>
          </a:p>
          <a:p>
            <a:r>
              <a:rPr lang="en-US" sz="7200" dirty="0" err="1" smtClean="0">
                <a:hlinkClick r:id="rId17"/>
              </a:rPr>
              <a:t>RotaCare</a:t>
            </a:r>
            <a:r>
              <a:rPr lang="en-US" sz="7200" dirty="0" smtClean="0">
                <a:hlinkClick r:id="rId17"/>
              </a:rPr>
              <a:t> Flyer</a:t>
            </a:r>
            <a:r>
              <a:rPr lang="en-US" sz="7200" dirty="0" smtClean="0"/>
              <a:t> </a:t>
            </a:r>
          </a:p>
          <a:p>
            <a:r>
              <a:rPr lang="en-US" sz="7200" dirty="0" smtClean="0">
                <a:hlinkClick r:id="rId18"/>
              </a:rPr>
              <a:t>Silent Auction-Raffle Donation Form</a:t>
            </a:r>
            <a:r>
              <a:rPr lang="en-US" sz="7200" dirty="0" smtClean="0"/>
              <a:t> </a:t>
            </a:r>
          </a:p>
          <a:p>
            <a:r>
              <a:rPr lang="en-US" sz="7200" dirty="0" smtClean="0">
                <a:hlinkClick r:id="rId19"/>
              </a:rPr>
              <a:t>Garden City Republicans Annual Fall Gala Dinner</a:t>
            </a:r>
            <a:r>
              <a:rPr lang="en-US" sz="7200" dirty="0" smtClean="0"/>
              <a:t> </a:t>
            </a:r>
          </a:p>
          <a:p>
            <a:endParaRPr lang="en-US" dirty="0" smtClean="0"/>
          </a:p>
          <a:p>
            <a:r>
              <a:rPr lang="en-US" dirty="0" smtClean="0"/>
              <a:t>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4114800"/>
          </a:xfrm>
        </p:spPr>
        <p:txBody>
          <a:bodyPr>
            <a:normAutofit fontScale="90000"/>
          </a:bodyPr>
          <a:lstStyle/>
          <a:p>
            <a:r>
              <a:rPr lang="en-US" sz="3200" dirty="0" smtClean="0"/>
              <a:t/>
            </a:r>
            <a:br>
              <a:rPr lang="en-US" sz="3200" dirty="0" smtClean="0"/>
            </a:br>
            <a:r>
              <a:rPr lang="en-US" sz="3200" dirty="0" smtClean="0"/>
              <a:t>&gt;Menu Bar &gt;</a:t>
            </a:r>
            <a:r>
              <a:rPr lang="en-US" sz="3200" dirty="0" smtClean="0">
                <a:solidFill>
                  <a:srgbClr val="FF0000"/>
                </a:solidFill>
              </a:rPr>
              <a:t>Private Documents </a:t>
            </a:r>
            <a:r>
              <a:rPr lang="en-US" sz="3200" dirty="0" smtClean="0"/>
              <a:t/>
            </a:r>
            <a:br>
              <a:rPr lang="en-US" sz="3200" dirty="0" smtClean="0"/>
            </a:br>
            <a:r>
              <a:rPr lang="en-US" sz="3200" dirty="0" smtClean="0"/>
              <a:t>requires log-in to gain</a:t>
            </a:r>
            <a:br>
              <a:rPr lang="en-US" sz="3200" dirty="0" smtClean="0"/>
            </a:br>
            <a:r>
              <a:rPr lang="en-US" sz="3200" dirty="0" smtClean="0"/>
              <a:t>   access to </a:t>
            </a:r>
            <a:br>
              <a:rPr lang="en-US" sz="3200" dirty="0" smtClean="0"/>
            </a:br>
            <a:r>
              <a:rPr lang="en-US" sz="3200" dirty="0" smtClean="0">
                <a:solidFill>
                  <a:srgbClr val="FF0000"/>
                </a:solidFill>
              </a:rPr>
              <a:t>Club Bylaws</a:t>
            </a:r>
            <a:r>
              <a:rPr lang="en-US" sz="3200" dirty="0" smtClean="0"/>
              <a:t>, </a:t>
            </a:r>
            <a:br>
              <a:rPr lang="en-US" sz="3200" dirty="0" smtClean="0"/>
            </a:br>
            <a:r>
              <a:rPr lang="en-US" sz="3200" dirty="0" smtClean="0">
                <a:solidFill>
                  <a:srgbClr val="FF0000"/>
                </a:solidFill>
              </a:rPr>
              <a:t>Club Constitution</a:t>
            </a:r>
            <a:r>
              <a:rPr lang="en-US" sz="3200" dirty="0" smtClean="0"/>
              <a:t>, </a:t>
            </a:r>
            <a:br>
              <a:rPr lang="en-US" sz="3200" dirty="0" smtClean="0"/>
            </a:br>
            <a:r>
              <a:rPr lang="en-US" sz="3200" dirty="0" smtClean="0">
                <a:solidFill>
                  <a:srgbClr val="FF0000"/>
                </a:solidFill>
              </a:rPr>
              <a:t>Past Presidents.</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t>Please see next slide</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a:xfrm>
            <a:off x="762000" y="4191000"/>
            <a:ext cx="7391400" cy="2209800"/>
          </a:xfrm>
        </p:spPr>
        <p:txBody>
          <a:bodyPr>
            <a:normAutofit/>
          </a:bodyPr>
          <a:lstStyle/>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2700" dirty="0" smtClean="0"/>
              <a:t>&gt;Menu Bar &gt;</a:t>
            </a:r>
            <a:r>
              <a:rPr lang="en-US" sz="2700" dirty="0" smtClean="0">
                <a:solidFill>
                  <a:srgbClr val="FF0000"/>
                </a:solidFill>
              </a:rPr>
              <a:t>Member Direct</a:t>
            </a:r>
            <a:r>
              <a:rPr lang="en-US" sz="2700" dirty="0" smtClean="0"/>
              <a:t>ory </a:t>
            </a:r>
            <a:br>
              <a:rPr lang="en-US" sz="2700" dirty="0" smtClean="0"/>
            </a:br>
            <a:r>
              <a:rPr lang="en-US" sz="2700" dirty="0" smtClean="0"/>
              <a:t>[requires log-in to gain</a:t>
            </a:r>
            <a:br>
              <a:rPr lang="en-US" sz="2700" dirty="0" smtClean="0"/>
            </a:br>
            <a:r>
              <a:rPr lang="en-US" sz="2700" dirty="0" smtClean="0"/>
              <a:t>    access to member information and member photos]</a:t>
            </a:r>
            <a:endParaRPr lang="en-US" sz="27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709020" y="1600200"/>
            <a:ext cx="7725960"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D9F1F7E-3E31-4FD7-B417-D1AD84FE3A9D}"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839200" cy="838200"/>
          </a:xfrm>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&gt;Menu Bar &gt;</a:t>
            </a:r>
            <a:r>
              <a:rPr lang="en-US" sz="3100" dirty="0" smtClean="0">
                <a:solidFill>
                  <a:srgbClr val="FF0000"/>
                </a:solidFill>
              </a:rPr>
              <a:t>Club Executives </a:t>
            </a:r>
            <a:r>
              <a:rPr lang="en-US" sz="3100" dirty="0" smtClean="0"/>
              <a:t>[public side shows name] only</a:t>
            </a:r>
            <a:br>
              <a:rPr lang="en-US" sz="3100" dirty="0" smtClean="0"/>
            </a:br>
            <a:r>
              <a:rPr lang="en-US" sz="3100" dirty="0" smtClean="0"/>
              <a:t>Notice only preferred phone number s shown to the public.</a:t>
            </a:r>
            <a:br>
              <a:rPr lang="en-US" sz="3100" dirty="0" smtClean="0"/>
            </a:br>
            <a:r>
              <a:rPr lang="en-US" dirty="0" smtClean="0"/>
              <a:t/>
            </a:r>
            <a:br>
              <a:rPr lang="en-US" dirty="0" smtClean="0"/>
            </a:br>
            <a:r>
              <a:rPr lang="en-US" dirty="0" smtClean="0"/>
              <a:t>Abut </a:t>
            </a:r>
            <a:r>
              <a:rPr lang="en-US" dirty="0" err="1" smtClean="0"/>
              <a:t>UsAb</a:t>
            </a:r>
            <a:endParaRPr lang="en-US" dirty="0"/>
          </a:p>
        </p:txBody>
      </p:sp>
      <p:sp>
        <p:nvSpPr>
          <p:cNvPr id="3" name="Subtitle 2"/>
          <p:cNvSpPr>
            <a:spLocks noGrp="1"/>
          </p:cNvSpPr>
          <p:nvPr>
            <p:ph type="subTitle" idx="1"/>
          </p:nvPr>
        </p:nvSpPr>
        <p:spPr>
          <a:xfrm>
            <a:off x="1371600" y="1371600"/>
            <a:ext cx="6400800" cy="5257800"/>
          </a:xfrm>
        </p:spPr>
        <p:txBody>
          <a:bodyPr/>
          <a:lstStyle/>
          <a:p>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304800" y="1295400"/>
            <a:ext cx="8534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8229600" cy="1219199"/>
          </a:xfrm>
        </p:spPr>
        <p:txBody>
          <a:bodyPr>
            <a:normAutofit/>
          </a:bodyPr>
          <a:lstStyle/>
          <a:p>
            <a:r>
              <a:rPr lang="en-US" sz="2800" dirty="0" smtClean="0"/>
              <a:t>Point and click on the Business Card Information icon</a:t>
            </a:r>
            <a:endParaRPr lang="en-US" sz="2800" dirty="0"/>
          </a:p>
        </p:txBody>
      </p:sp>
      <p:sp>
        <p:nvSpPr>
          <p:cNvPr id="3" name="Subtitle 2"/>
          <p:cNvSpPr>
            <a:spLocks noGrp="1"/>
          </p:cNvSpPr>
          <p:nvPr>
            <p:ph type="subTitle" idx="1"/>
          </p:nvPr>
        </p:nvSpPr>
        <p:spPr>
          <a:xfrm>
            <a:off x="1371600" y="2286000"/>
            <a:ext cx="6400800" cy="3352800"/>
          </a:xfrm>
        </p:spPr>
        <p:txBody>
          <a:bodyPr/>
          <a:lstStyle/>
          <a:p>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457200" y="1976438"/>
            <a:ext cx="8001000" cy="389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1142999"/>
          </a:xfrm>
        </p:spPr>
        <p:txBody>
          <a:bodyPr>
            <a:normAutofit/>
          </a:bodyPr>
          <a:lstStyle/>
          <a:p>
            <a:r>
              <a:rPr lang="en-US" sz="2800" dirty="0" smtClean="0"/>
              <a:t>Notice the </a:t>
            </a:r>
            <a:r>
              <a:rPr lang="en-US" sz="2800" u="sng" dirty="0" smtClean="0"/>
              <a:t>public</a:t>
            </a:r>
            <a:r>
              <a:rPr lang="en-US" sz="2800" dirty="0" smtClean="0"/>
              <a:t> has access to not additional information</a:t>
            </a:r>
            <a:endParaRPr lang="en-US" sz="2800" dirty="0"/>
          </a:p>
        </p:txBody>
      </p:sp>
      <p:sp>
        <p:nvSpPr>
          <p:cNvPr id="3" name="Subtitle 2"/>
          <p:cNvSpPr>
            <a:spLocks noGrp="1"/>
          </p:cNvSpPr>
          <p:nvPr>
            <p:ph type="subTitle" idx="1"/>
          </p:nvPr>
        </p:nvSpPr>
        <p:spPr/>
        <p:txBody>
          <a:bodyPr/>
          <a:lstStyle/>
          <a:p>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152401" y="2062163"/>
            <a:ext cx="8686799" cy="342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2800" dirty="0" smtClean="0"/>
              <a:t>As opposed to </a:t>
            </a:r>
            <a:r>
              <a:rPr lang="en-US" sz="2800" u="sng" dirty="0" smtClean="0"/>
              <a:t>all details being shown </a:t>
            </a:r>
            <a:r>
              <a:rPr lang="en-US" sz="2800" dirty="0" smtClean="0"/>
              <a:t>when a </a:t>
            </a:r>
            <a:r>
              <a:rPr lang="en-US" sz="2800" u="sng" dirty="0" smtClean="0"/>
              <a:t>member is logged into the private side</a:t>
            </a:r>
            <a:r>
              <a:rPr lang="en-US" sz="2800" dirty="0" smtClean="0"/>
              <a:t> of our Web Site</a:t>
            </a:r>
            <a:endParaRPr lang="en-US" sz="2800" dirty="0"/>
          </a:p>
        </p:txBody>
      </p:sp>
      <p:sp>
        <p:nvSpPr>
          <p:cNvPr id="4" name="Footer Placeholder 3"/>
          <p:cNvSpPr>
            <a:spLocks noGrp="1"/>
          </p:cNvSpPr>
          <p:nvPr>
            <p:ph type="ftr" sz="quarter" idx="11"/>
          </p:nvPr>
        </p:nvSpPr>
        <p:spPr/>
        <p:txBody>
          <a:bodyPr/>
          <a:lstStyle/>
          <a:p>
            <a:r>
              <a:rPr lang="en-US" smtClean="0"/>
              <a:t>Website Adminstrator Cornell C. Frank</a:t>
            </a:r>
            <a:endParaRPr lang="en-US"/>
          </a:p>
        </p:txBody>
      </p:sp>
      <p:sp>
        <p:nvSpPr>
          <p:cNvPr id="5" name="Slide Number Placeholder 4"/>
          <p:cNvSpPr>
            <a:spLocks noGrp="1"/>
          </p:cNvSpPr>
          <p:nvPr>
            <p:ph type="sldNum" sz="quarter" idx="12"/>
          </p:nvPr>
        </p:nvSpPr>
        <p:spPr/>
        <p:txBody>
          <a:bodyPr/>
          <a:lstStyle/>
          <a:p>
            <a:fld id="{CD9F1F7E-3E31-4FD7-B417-D1AD84FE3A9D}" type="slidenum">
              <a:rPr lang="en-US" smtClean="0"/>
              <a:pPr/>
              <a:t>37</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2061169"/>
            <a:ext cx="8675055" cy="373003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991600" cy="1447800"/>
          </a:xfrm>
        </p:spPr>
        <p:txBody>
          <a:bodyPr>
            <a:normAutofit fontScale="90000"/>
          </a:bodyPr>
          <a:lstStyle/>
          <a:p>
            <a:r>
              <a:rPr lang="en-US" sz="2800" dirty="0" smtClean="0"/>
              <a:t>Now let us sign on to the private section - only members of our Rotary Club, in good standing, can login.</a:t>
            </a:r>
            <a:br>
              <a:rPr lang="en-US" sz="2800" dirty="0" smtClean="0"/>
            </a:br>
            <a:r>
              <a:rPr lang="en-US" sz="2800" dirty="0" smtClean="0"/>
              <a:t>Point and click on “Member Login” in the upper right hand corner</a:t>
            </a:r>
            <a:endParaRPr lang="en-US" sz="2800" dirty="0"/>
          </a:p>
        </p:txBody>
      </p:sp>
      <p:sp>
        <p:nvSpPr>
          <p:cNvPr id="3" name="Subtitle 2"/>
          <p:cNvSpPr>
            <a:spLocks noGrp="1"/>
          </p:cNvSpPr>
          <p:nvPr>
            <p:ph type="subTitle" idx="1"/>
          </p:nvPr>
        </p:nvSpPr>
        <p:spPr>
          <a:xfrm>
            <a:off x="533400" y="1905000"/>
            <a:ext cx="8153400" cy="4343400"/>
          </a:xfrm>
        </p:spPr>
        <p:txBody>
          <a:bodyPr/>
          <a:lstStyle/>
          <a:p>
            <a:endParaRPr lang="en-US" dirty="0"/>
          </a:p>
        </p:txBody>
      </p:sp>
      <p:pic>
        <p:nvPicPr>
          <p:cNvPr id="7" name="Picture 3"/>
          <p:cNvPicPr>
            <a:picLocks noChangeAspect="1" noChangeArrowheads="1"/>
          </p:cNvPicPr>
          <p:nvPr/>
        </p:nvPicPr>
        <p:blipFill>
          <a:blip r:embed="rId2" cstate="print"/>
          <a:srcRect/>
          <a:stretch>
            <a:fillRect/>
          </a:stretch>
        </p:blipFill>
        <p:spPr bwMode="auto">
          <a:xfrm>
            <a:off x="228600" y="1828800"/>
            <a:ext cx="8689908" cy="444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Login Page appears</a:t>
            </a:r>
            <a:br>
              <a:rPr lang="en-US" sz="2800" dirty="0" smtClean="0"/>
            </a:br>
            <a:r>
              <a:rPr lang="en-US" sz="2800" dirty="0" smtClean="0"/>
              <a:t>(let  us focus on the square box shown on the next slide)</a:t>
            </a:r>
            <a:endParaRPr lang="en-US" sz="2800" dirty="0"/>
          </a:p>
        </p:txBody>
      </p:sp>
      <p:pic>
        <p:nvPicPr>
          <p:cNvPr id="45059" name="Picture 3"/>
          <p:cNvPicPr>
            <a:picLocks noGrp="1" noChangeAspect="1" noChangeArrowheads="1"/>
          </p:cNvPicPr>
          <p:nvPr>
            <p:ph idx="1"/>
          </p:nvPr>
        </p:nvPicPr>
        <p:blipFill>
          <a:blip r:embed="rId2" cstate="print"/>
          <a:srcRect/>
          <a:stretch>
            <a:fillRect/>
          </a:stretch>
        </p:blipFill>
        <p:spPr bwMode="auto">
          <a:xfrm>
            <a:off x="457200" y="2418103"/>
            <a:ext cx="8229600" cy="289015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CD9F1F7E-3E31-4FD7-B417-D1AD84FE3A9D}"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More on Rotary Service</a:t>
            </a:r>
            <a:endParaRPr lang="en-US" dirty="0">
              <a:solidFill>
                <a:srgbClr val="FF0000"/>
              </a:solidFill>
            </a:endParaRPr>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US" dirty="0" smtClean="0"/>
              <a:t>In Rotary, </a:t>
            </a:r>
            <a:r>
              <a:rPr lang="en-US" b="1" dirty="0" smtClean="0"/>
              <a:t>Service is to encourage and foster the application of the ideal of service in each Rotarian’s personal, business, and community life.</a:t>
            </a:r>
          </a:p>
          <a:p>
            <a:r>
              <a:rPr lang="en-US" dirty="0" smtClean="0"/>
              <a:t>Fundamentally, </a:t>
            </a:r>
            <a:r>
              <a:rPr lang="en-US" u="sng" dirty="0" smtClean="0"/>
              <a:t>Rotary is a philosophy of life </a:t>
            </a:r>
            <a:r>
              <a:rPr lang="en-US" dirty="0" smtClean="0"/>
              <a:t>that undertakes to reconcile the ever present conflict between the desire to profit for one’s self and </a:t>
            </a:r>
            <a:r>
              <a:rPr lang="en-US" u="sng" dirty="0" smtClean="0"/>
              <a:t>the duty and consequent impulse to serve others</a:t>
            </a:r>
            <a:r>
              <a:rPr lang="en-US" dirty="0" smtClean="0"/>
              <a:t>.</a:t>
            </a:r>
          </a:p>
          <a:p>
            <a:pPr>
              <a:buNone/>
            </a:pPr>
            <a:endParaRPr lang="en-US" sz="1900" dirty="0" smtClean="0"/>
          </a:p>
          <a:p>
            <a:pPr>
              <a:buNone/>
            </a:pPr>
            <a:r>
              <a:rPr lang="en-US" dirty="0" smtClean="0"/>
              <a:t>    </a:t>
            </a:r>
            <a:r>
              <a:rPr lang="en-US" i="1" dirty="0" smtClean="0"/>
              <a:t>Source: 2016 Manual of Procedure</a:t>
            </a:r>
            <a:endParaRPr lang="en-US" i="1" dirty="0"/>
          </a:p>
        </p:txBody>
      </p:sp>
      <p:sp>
        <p:nvSpPr>
          <p:cNvPr id="4" name="Footer Placeholder 3"/>
          <p:cNvSpPr>
            <a:spLocks noGrp="1"/>
          </p:cNvSpPr>
          <p:nvPr>
            <p:ph type="ftr" sz="quarter" idx="11"/>
          </p:nvPr>
        </p:nvSpPr>
        <p:spPr/>
        <p:txBody>
          <a:bodyPr/>
          <a:lstStyle/>
          <a:p>
            <a:r>
              <a:rPr lang="en-US" smtClean="0"/>
              <a:t>Website Adminstrator Cornell C. Frank</a:t>
            </a:r>
            <a:endParaRPr lang="en-US"/>
          </a:p>
        </p:txBody>
      </p:sp>
      <p:sp>
        <p:nvSpPr>
          <p:cNvPr id="5" name="Slide Number Placeholder 4"/>
          <p:cNvSpPr>
            <a:spLocks noGrp="1"/>
          </p:cNvSpPr>
          <p:nvPr>
            <p:ph type="sldNum" sz="quarter" idx="12"/>
          </p:nvPr>
        </p:nvSpPr>
        <p:spPr/>
        <p:txBody>
          <a:bodyPr/>
          <a:lstStyle/>
          <a:p>
            <a:fld id="{CD9F1F7E-3E31-4FD7-B417-D1AD84FE3A9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895600"/>
          </a:xfrm>
        </p:spPr>
        <p:txBody>
          <a:bodyPr>
            <a:noAutofit/>
          </a:bodyPr>
          <a:lstStyle/>
          <a:p>
            <a:r>
              <a:rPr lang="en-US" sz="2400" dirty="0" smtClean="0"/>
              <a:t>You will want to be in a position to recall your </a:t>
            </a:r>
            <a:br>
              <a:rPr lang="en-US" sz="2400" dirty="0" smtClean="0"/>
            </a:br>
            <a:r>
              <a:rPr lang="en-US" sz="2400" dirty="0" smtClean="0"/>
              <a:t>“</a:t>
            </a:r>
            <a:r>
              <a:rPr lang="en-US" sz="2400" b="1" dirty="0" smtClean="0"/>
              <a:t>Login Name</a:t>
            </a:r>
            <a:r>
              <a:rPr lang="en-US" sz="2400" dirty="0" smtClean="0"/>
              <a:t>” and “</a:t>
            </a:r>
            <a:r>
              <a:rPr lang="en-US" sz="2400" b="1" dirty="0" smtClean="0"/>
              <a:t>Password</a:t>
            </a:r>
            <a:r>
              <a:rPr lang="en-US" sz="2400" dirty="0" smtClean="0"/>
              <a:t>” </a:t>
            </a:r>
            <a:r>
              <a:rPr lang="en-US" sz="2400" u="sng" dirty="0" smtClean="0"/>
              <a:t>without hesitation</a:t>
            </a:r>
            <a:r>
              <a:rPr lang="en-US" sz="2400" dirty="0" smtClean="0"/>
              <a:t>.</a:t>
            </a:r>
            <a:br>
              <a:rPr lang="en-US" sz="2400" dirty="0" smtClean="0"/>
            </a:br>
            <a:r>
              <a:rPr lang="en-US" sz="2400" dirty="0" smtClean="0"/>
              <a:t>Enter them in the appropriate location and check “Keep me logged in” only when you are using a private secure computer.</a:t>
            </a:r>
            <a:br>
              <a:rPr lang="en-US" sz="2400" dirty="0" smtClean="0"/>
            </a:br>
            <a:r>
              <a:rPr lang="en-US" sz="2400" dirty="0" smtClean="0"/>
              <a:t> Finally point and click on “Login.”</a:t>
            </a:r>
            <a:br>
              <a:rPr lang="en-US" sz="2400" dirty="0" smtClean="0"/>
            </a:br>
            <a:r>
              <a:rPr lang="en-US" sz="2400" dirty="0" smtClean="0"/>
              <a:t>(We have a separate Power Point </a:t>
            </a:r>
            <a:r>
              <a:rPr lang="en-US" sz="2400" u="sng" dirty="0" smtClean="0"/>
              <a:t>Retrieving Your Login Tutorial </a:t>
            </a:r>
            <a:r>
              <a:rPr lang="en-US" sz="2400" dirty="0" smtClean="0"/>
              <a:t>in the Download section as well as a video on the home page in the wide section.</a:t>
            </a:r>
            <a:endParaRPr lang="en-US" sz="2400" dirty="0"/>
          </a:p>
        </p:txBody>
      </p:sp>
      <p:pic>
        <p:nvPicPr>
          <p:cNvPr id="46082" name="Picture 2"/>
          <p:cNvPicPr>
            <a:picLocks noGrp="1" noChangeAspect="1" noChangeArrowheads="1"/>
          </p:cNvPicPr>
          <p:nvPr>
            <p:ph idx="1"/>
          </p:nvPr>
        </p:nvPicPr>
        <p:blipFill>
          <a:blip r:embed="rId2" cstate="print"/>
          <a:srcRect/>
          <a:stretch>
            <a:fillRect/>
          </a:stretch>
        </p:blipFill>
        <p:spPr bwMode="auto">
          <a:xfrm>
            <a:off x="2209800" y="3082394"/>
            <a:ext cx="4648200" cy="365574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D9F1F7E-3E31-4FD7-B417-D1AD84FE3A9D}"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523999"/>
          </a:xfrm>
        </p:spPr>
        <p:txBody>
          <a:bodyPr>
            <a:normAutofit/>
          </a:bodyPr>
          <a:lstStyle/>
          <a:p>
            <a:r>
              <a:rPr lang="en-US" sz="2800" dirty="0" smtClean="0"/>
              <a:t>You are logged in to the private section when you see “</a:t>
            </a:r>
            <a:r>
              <a:rPr lang="en-US" sz="2800" u="sng" dirty="0" smtClean="0"/>
              <a:t>Logout</a:t>
            </a:r>
            <a:r>
              <a:rPr lang="en-US" sz="2800" dirty="0" smtClean="0"/>
              <a:t>” in the upper right hand corner </a:t>
            </a:r>
            <a:endParaRPr lang="en-US" sz="2800" dirty="0"/>
          </a:p>
        </p:txBody>
      </p:sp>
      <p:sp>
        <p:nvSpPr>
          <p:cNvPr id="3" name="Subtitle 2"/>
          <p:cNvSpPr>
            <a:spLocks noGrp="1"/>
          </p:cNvSpPr>
          <p:nvPr>
            <p:ph type="subTitle" idx="1"/>
          </p:nvPr>
        </p:nvSpPr>
        <p:spPr>
          <a:xfrm>
            <a:off x="533400" y="2895600"/>
            <a:ext cx="8229600" cy="3429000"/>
          </a:xfrm>
        </p:spPr>
        <p:txBody>
          <a:bodyPr/>
          <a:lstStyle/>
          <a:p>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385763" y="1752600"/>
            <a:ext cx="837247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
            <a:ext cx="8534400" cy="1752600"/>
          </a:xfrm>
        </p:spPr>
        <p:txBody>
          <a:bodyPr>
            <a:normAutofit/>
          </a:bodyPr>
          <a:lstStyle/>
          <a:p>
            <a:r>
              <a:rPr lang="en-US" sz="2400" dirty="0" smtClean="0"/>
              <a:t>There are many other items you can explore on your own on the </a:t>
            </a:r>
            <a:r>
              <a:rPr lang="en-US" sz="2400" b="1" dirty="0" smtClean="0"/>
              <a:t>Menu Ba</a:t>
            </a:r>
            <a:r>
              <a:rPr lang="en-US" sz="2400" dirty="0" smtClean="0"/>
              <a:t>r.  However, as part of this demonstration, it may be worth while to explore the </a:t>
            </a:r>
            <a:r>
              <a:rPr lang="en-US" sz="2400" dirty="0" smtClean="0">
                <a:solidFill>
                  <a:srgbClr val="FF0000"/>
                </a:solidFill>
              </a:rPr>
              <a:t>&gt;Menu Bar &gt;Calendar </a:t>
            </a:r>
            <a:r>
              <a:rPr lang="en-US" sz="2400" dirty="0" smtClean="0"/>
              <a:t>and its three sub-sub-menus </a:t>
            </a:r>
            <a:r>
              <a:rPr lang="en-US" sz="2400" dirty="0" smtClean="0">
                <a:solidFill>
                  <a:srgbClr val="FF0000"/>
                </a:solidFill>
              </a:rPr>
              <a:t>&gt;Speakers</a:t>
            </a:r>
            <a:r>
              <a:rPr lang="en-US" sz="2400" dirty="0" smtClean="0"/>
              <a:t>, and/or </a:t>
            </a:r>
            <a:r>
              <a:rPr lang="en-US" sz="2400" dirty="0" smtClean="0">
                <a:solidFill>
                  <a:srgbClr val="FF0000"/>
                </a:solidFill>
              </a:rPr>
              <a:t>&gt;Event Calendar </a:t>
            </a:r>
            <a:r>
              <a:rPr lang="en-US" sz="2400" dirty="0" smtClean="0"/>
              <a:t>and/or</a:t>
            </a:r>
            <a:r>
              <a:rPr lang="en-US" sz="2400" dirty="0" smtClean="0">
                <a:solidFill>
                  <a:srgbClr val="FF0000"/>
                </a:solidFill>
              </a:rPr>
              <a:t> &gt;Rotary Calendar </a:t>
            </a:r>
            <a:endParaRPr lang="en-US" sz="2400" dirty="0">
              <a:solidFill>
                <a:srgbClr val="FF0000"/>
              </a:solidFill>
            </a:endParaRPr>
          </a:p>
        </p:txBody>
      </p:sp>
      <p:sp>
        <p:nvSpPr>
          <p:cNvPr id="3" name="Subtitle 2"/>
          <p:cNvSpPr>
            <a:spLocks noGrp="1"/>
          </p:cNvSpPr>
          <p:nvPr>
            <p:ph type="subTitle" idx="1"/>
          </p:nvPr>
        </p:nvSpPr>
        <p:spPr>
          <a:xfrm flipV="1">
            <a:off x="381000" y="2133600"/>
            <a:ext cx="8458200" cy="4267200"/>
          </a:xfrm>
        </p:spPr>
        <p:txBody>
          <a:bodyPr>
            <a:normAutofit/>
          </a:bodyPr>
          <a:lstStyle/>
          <a:p>
            <a:r>
              <a:rPr lang="en-US" dirty="0" smtClean="0"/>
              <a:t> </a:t>
            </a:r>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2286000" y="1914525"/>
            <a:ext cx="49149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6019800"/>
          </a:xfrm>
        </p:spPr>
        <p:txBody>
          <a:bodyPr>
            <a:normAutofit fontScale="90000"/>
          </a:bodyPr>
          <a:lstStyle/>
          <a:p>
            <a:r>
              <a:rPr lang="en-US" dirty="0" smtClean="0"/>
              <a:t>If you now repeat the steps:</a:t>
            </a:r>
            <a:br>
              <a:rPr lang="en-US" dirty="0" smtClean="0"/>
            </a:br>
            <a:r>
              <a:rPr lang="en-US" dirty="0" smtClean="0"/>
              <a:t>&gt;Menu Bar &gt; About Us &gt;Club Executives </a:t>
            </a:r>
            <a:br>
              <a:rPr lang="en-US" dirty="0" smtClean="0"/>
            </a:br>
            <a:r>
              <a:rPr lang="en-US" dirty="0" smtClean="0"/>
              <a:t>and point to any individual you as a member of this Rotary Club will be awarded with a business card showing full details of the preferred mailing address  of the selected individual.</a:t>
            </a:r>
            <a:endParaRPr lang="en-US" dirty="0"/>
          </a:p>
        </p:txBody>
      </p:sp>
      <p:sp>
        <p:nvSpPr>
          <p:cNvPr id="3" name="Subtitle 2"/>
          <p:cNvSpPr>
            <a:spLocks noGrp="1"/>
          </p:cNvSpPr>
          <p:nvPr>
            <p:ph type="subTitle" idx="1"/>
          </p:nvPr>
        </p:nvSpPr>
        <p:spPr>
          <a:xfrm>
            <a:off x="1371600" y="6477000"/>
            <a:ext cx="6400800" cy="76200"/>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599"/>
          </a:xfrm>
        </p:spPr>
        <p:txBody>
          <a:bodyPr>
            <a:normAutofit/>
          </a:bodyPr>
          <a:lstStyle/>
          <a:p>
            <a:r>
              <a:rPr lang="en-US" sz="3200" dirty="0" smtClean="0"/>
              <a:t>Rotary International Calendar</a:t>
            </a:r>
            <a:endParaRPr lang="en-US" sz="3200" dirty="0"/>
          </a:p>
        </p:txBody>
      </p:sp>
      <p:sp>
        <p:nvSpPr>
          <p:cNvPr id="3" name="Subtitle 2"/>
          <p:cNvSpPr>
            <a:spLocks noGrp="1"/>
          </p:cNvSpPr>
          <p:nvPr>
            <p:ph type="subTitle" idx="1"/>
          </p:nvPr>
        </p:nvSpPr>
        <p:spPr>
          <a:xfrm>
            <a:off x="2819400" y="3886200"/>
            <a:ext cx="3581400" cy="1752600"/>
          </a:xfrm>
        </p:spPr>
        <p:txBody>
          <a:bodyPr/>
          <a:lstStyle/>
          <a:p>
            <a:endParaRPr lang="en-US" dirty="0"/>
          </a:p>
        </p:txBody>
      </p:sp>
      <p:pic>
        <p:nvPicPr>
          <p:cNvPr id="49154" name="Picture 2"/>
          <p:cNvPicPr>
            <a:picLocks noChangeAspect="1" noChangeArrowheads="1"/>
          </p:cNvPicPr>
          <p:nvPr/>
        </p:nvPicPr>
        <p:blipFill>
          <a:blip r:embed="rId2" cstate="print"/>
          <a:srcRect/>
          <a:stretch>
            <a:fillRect/>
          </a:stretch>
        </p:blipFill>
        <p:spPr bwMode="auto">
          <a:xfrm>
            <a:off x="2133600" y="762000"/>
            <a:ext cx="487455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953000"/>
          </a:xfrm>
        </p:spPr>
        <p:txBody>
          <a:bodyPr>
            <a:normAutofit fontScale="90000"/>
          </a:bodyPr>
          <a:lstStyle/>
          <a:p>
            <a:r>
              <a:rPr lang="en-US" dirty="0" smtClean="0"/>
              <a:t>There is lots more to explore on our homepage and perhaps we can explore the many other items during future Rotary Meetings, set aside time, for “</a:t>
            </a:r>
            <a:r>
              <a:rPr lang="en-US" dirty="0" smtClean="0">
                <a:solidFill>
                  <a:srgbClr val="FF0000"/>
                </a:solidFill>
              </a:rPr>
              <a:t>Rotary Club of Mineola-Garden City Web Site Minute</a:t>
            </a:r>
            <a:r>
              <a:rPr lang="en-US" dirty="0" smtClean="0"/>
              <a:t>” or </a:t>
            </a:r>
            <a:r>
              <a:rPr lang="en-US" u="sng" dirty="0" smtClean="0"/>
              <a:t>regularly scheduled sessions</a:t>
            </a:r>
            <a:r>
              <a:rPr lang="en-US" dirty="0" smtClean="0"/>
              <a:t> like today’s session.</a:t>
            </a:r>
            <a:endParaRPr lang="en-US" dirty="0"/>
          </a:p>
        </p:txBody>
      </p:sp>
      <p:sp>
        <p:nvSpPr>
          <p:cNvPr id="3" name="Subtitle 2"/>
          <p:cNvSpPr>
            <a:spLocks noGrp="1"/>
          </p:cNvSpPr>
          <p:nvPr>
            <p:ph type="subTitle" idx="1"/>
          </p:nvPr>
        </p:nvSpPr>
        <p:spPr>
          <a:xfrm>
            <a:off x="1371600" y="6019800"/>
            <a:ext cx="6400800" cy="228600"/>
          </a:xfrm>
        </p:spPr>
        <p:txBody>
          <a:bodyPr>
            <a:normAutofit fontScale="32500" lnSpcReduction="20000"/>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371599"/>
          </a:xfrm>
        </p:spPr>
        <p:txBody>
          <a:bodyPr>
            <a:normAutofit fontScale="90000"/>
          </a:bodyPr>
          <a:lstStyle/>
          <a:p>
            <a:r>
              <a:rPr lang="en-US" sz="2400" dirty="0" smtClean="0"/>
              <a:t>Just one more point for today, or a future meeting, and that is an overview on how </a:t>
            </a:r>
            <a:r>
              <a:rPr lang="en-US" sz="2400" dirty="0" smtClean="0">
                <a:solidFill>
                  <a:srgbClr val="FF0000"/>
                </a:solidFill>
              </a:rPr>
              <a:t>members can post their own portrait pictures</a:t>
            </a:r>
            <a:r>
              <a:rPr lang="en-US" sz="2400" dirty="0" smtClean="0"/>
              <a:t> and </a:t>
            </a:r>
            <a:r>
              <a:rPr lang="en-US" sz="2400" dirty="0" smtClean="0">
                <a:solidFill>
                  <a:srgbClr val="FF0000"/>
                </a:solidFill>
              </a:rPr>
              <a:t>update their own information</a:t>
            </a:r>
            <a:r>
              <a:rPr lang="en-US" sz="2400" dirty="0" smtClean="0"/>
              <a:t>.  After you are logged into the private section point and click on </a:t>
            </a:r>
            <a:r>
              <a:rPr lang="en-US" sz="2400" dirty="0" smtClean="0">
                <a:solidFill>
                  <a:srgbClr val="FF0000"/>
                </a:solidFill>
              </a:rPr>
              <a:t>Member Area (see below).</a:t>
            </a:r>
            <a:endParaRPr lang="en-US" sz="2400" dirty="0">
              <a:solidFill>
                <a:srgbClr val="FF0000"/>
              </a:solidFill>
            </a:endParaRPr>
          </a:p>
        </p:txBody>
      </p:sp>
      <p:sp>
        <p:nvSpPr>
          <p:cNvPr id="3" name="Subtitle 2"/>
          <p:cNvSpPr>
            <a:spLocks noGrp="1"/>
          </p:cNvSpPr>
          <p:nvPr>
            <p:ph type="subTitle" idx="1"/>
          </p:nvPr>
        </p:nvSpPr>
        <p:spPr>
          <a:xfrm>
            <a:off x="228600" y="1752600"/>
            <a:ext cx="8686800" cy="4800600"/>
          </a:xfrm>
        </p:spPr>
        <p:txBody>
          <a:bodyPr/>
          <a:lstStyle/>
          <a:p>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0" y="1752600"/>
            <a:ext cx="9144001"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normAutofit/>
          </a:bodyPr>
          <a:lstStyle/>
          <a:p>
            <a:r>
              <a:rPr lang="en-US" sz="2400" dirty="0" smtClean="0"/>
              <a:t>You will be taken to the Administration Page of the private side of our web site as shown below.</a:t>
            </a:r>
            <a:endParaRPr lang="en-US" sz="2400" dirty="0"/>
          </a:p>
        </p:txBody>
      </p:sp>
      <p:sp>
        <p:nvSpPr>
          <p:cNvPr id="3" name="Subtitle 2"/>
          <p:cNvSpPr>
            <a:spLocks noGrp="1"/>
          </p:cNvSpPr>
          <p:nvPr>
            <p:ph type="subTitle" idx="1"/>
          </p:nvPr>
        </p:nvSpPr>
        <p:spPr>
          <a:xfrm>
            <a:off x="1295400" y="1371600"/>
            <a:ext cx="6400800" cy="5181600"/>
          </a:xfrm>
        </p:spPr>
        <p:txBody>
          <a:bodyPr/>
          <a:lstStyle/>
          <a:p>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1438275" y="1219200"/>
            <a:ext cx="62674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 this session, let us focus on two items in the “My </a:t>
            </a:r>
            <a:r>
              <a:rPr lang="en-US" sz="3200" dirty="0" err="1" smtClean="0"/>
              <a:t>ClubRunner</a:t>
            </a:r>
            <a:r>
              <a:rPr lang="en-US" sz="3200" dirty="0" smtClean="0"/>
              <a:t>” section.</a:t>
            </a:r>
            <a:endParaRPr lang="en-US" sz="3200" dirty="0"/>
          </a:p>
        </p:txBody>
      </p:sp>
      <p:pic>
        <p:nvPicPr>
          <p:cNvPr id="52227" name="Picture 3"/>
          <p:cNvPicPr>
            <a:picLocks noGrp="1" noChangeAspect="1" noChangeArrowheads="1"/>
          </p:cNvPicPr>
          <p:nvPr>
            <p:ph idx="1"/>
          </p:nvPr>
        </p:nvPicPr>
        <p:blipFill>
          <a:blip r:embed="rId2" cstate="print"/>
          <a:srcRect/>
          <a:stretch>
            <a:fillRect/>
          </a:stretch>
        </p:blipFill>
        <p:spPr bwMode="auto">
          <a:xfrm>
            <a:off x="2438399" y="1600200"/>
            <a:ext cx="4490301" cy="4876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CD9F1F7E-3E31-4FD7-B417-D1AD84FE3A9D}"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600199"/>
          </a:xfrm>
        </p:spPr>
        <p:txBody>
          <a:bodyPr>
            <a:normAutofit/>
          </a:bodyPr>
          <a:lstStyle/>
          <a:p>
            <a:r>
              <a:rPr lang="en-US" sz="3200" dirty="0" smtClean="0"/>
              <a:t>Let us focus how to edit or update our own personal profile.  </a:t>
            </a:r>
            <a:br>
              <a:rPr lang="en-US" sz="3200" dirty="0" smtClean="0"/>
            </a:br>
            <a:r>
              <a:rPr lang="en-US" sz="3200" dirty="0" smtClean="0"/>
              <a:t>Point and click on “Edit My Profile.”</a:t>
            </a:r>
            <a:endParaRPr lang="en-US" sz="3200" dirty="0"/>
          </a:p>
        </p:txBody>
      </p:sp>
      <p:sp>
        <p:nvSpPr>
          <p:cNvPr id="3" name="Subtitle 2"/>
          <p:cNvSpPr>
            <a:spLocks noGrp="1"/>
          </p:cNvSpPr>
          <p:nvPr>
            <p:ph type="subTitle" idx="1"/>
          </p:nvPr>
        </p:nvSpPr>
        <p:spPr>
          <a:xfrm>
            <a:off x="1447800" y="2057400"/>
            <a:ext cx="6324600" cy="1828800"/>
          </a:xfrm>
        </p:spPr>
        <p:txBody>
          <a:bodyPr/>
          <a:lstStyle/>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1447800" y="2057400"/>
            <a:ext cx="6445719" cy="184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of Service</a:t>
            </a:r>
            <a:endParaRPr lang="en-US" dirty="0"/>
          </a:p>
        </p:txBody>
      </p:sp>
      <p:sp>
        <p:nvSpPr>
          <p:cNvPr id="3" name="Content Placeholder 2"/>
          <p:cNvSpPr>
            <a:spLocks noGrp="1"/>
          </p:cNvSpPr>
          <p:nvPr>
            <p:ph idx="1"/>
          </p:nvPr>
        </p:nvSpPr>
        <p:spPr/>
        <p:txBody>
          <a:bodyPr>
            <a:normAutofit lnSpcReduction="10000"/>
          </a:bodyPr>
          <a:lstStyle/>
          <a:p>
            <a:r>
              <a:rPr lang="en-US" dirty="0" smtClean="0"/>
              <a:t>Because they who serve must act, </a:t>
            </a:r>
            <a:r>
              <a:rPr lang="en-US" smtClean="0"/>
              <a:t>Rotary is not </a:t>
            </a:r>
            <a:r>
              <a:rPr lang="en-US" dirty="0" smtClean="0"/>
              <a:t>merely a state of mind, nor Rotary philosophy merely subjective, but must translate itself into objective activity;</a:t>
            </a:r>
          </a:p>
          <a:p>
            <a:endParaRPr lang="en-US" sz="2400" dirty="0" smtClean="0"/>
          </a:p>
          <a:p>
            <a:r>
              <a:rPr lang="en-US" dirty="0" smtClean="0"/>
              <a:t>And individual Rotarians and the Rotary club must put the theory of service into practice.</a:t>
            </a:r>
          </a:p>
          <a:p>
            <a:pPr>
              <a:buNone/>
            </a:pPr>
            <a:r>
              <a:rPr lang="en-US" dirty="0" smtClean="0"/>
              <a:t>  </a:t>
            </a:r>
          </a:p>
          <a:p>
            <a:pPr>
              <a:buNone/>
            </a:pPr>
            <a:r>
              <a:rPr lang="en-US" dirty="0" smtClean="0"/>
              <a:t>    2016 Manual of Procedure.</a:t>
            </a:r>
            <a:endParaRPr lang="en-US" dirty="0"/>
          </a:p>
        </p:txBody>
      </p:sp>
      <p:sp>
        <p:nvSpPr>
          <p:cNvPr id="4" name="Footer Placeholder 3"/>
          <p:cNvSpPr>
            <a:spLocks noGrp="1"/>
          </p:cNvSpPr>
          <p:nvPr>
            <p:ph type="ftr" sz="quarter" idx="11"/>
          </p:nvPr>
        </p:nvSpPr>
        <p:spPr/>
        <p:txBody>
          <a:bodyPr/>
          <a:lstStyle/>
          <a:p>
            <a:r>
              <a:rPr lang="en-US" smtClean="0"/>
              <a:t>Website Adminstrator Cornell C. Frank</a:t>
            </a:r>
            <a:endParaRPr lang="en-US"/>
          </a:p>
        </p:txBody>
      </p:sp>
      <p:sp>
        <p:nvSpPr>
          <p:cNvPr id="5" name="Slide Number Placeholder 4"/>
          <p:cNvSpPr>
            <a:spLocks noGrp="1"/>
          </p:cNvSpPr>
          <p:nvPr>
            <p:ph type="sldNum" sz="quarter" idx="12"/>
          </p:nvPr>
        </p:nvSpPr>
        <p:spPr/>
        <p:txBody>
          <a:bodyPr/>
          <a:lstStyle/>
          <a:p>
            <a:fld id="{CD9F1F7E-3E31-4FD7-B417-D1AD84FE3A9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1752599"/>
          </a:xfrm>
        </p:spPr>
        <p:txBody>
          <a:bodyPr>
            <a:noAutofit/>
          </a:bodyPr>
          <a:lstStyle/>
          <a:p>
            <a:r>
              <a:rPr lang="en-US" sz="2400" dirty="0" smtClean="0"/>
              <a:t>Let us focus on </a:t>
            </a:r>
            <a:r>
              <a:rPr lang="en-US" sz="2400" u="sng" dirty="0" smtClean="0">
                <a:solidFill>
                  <a:srgbClr val="FF0000"/>
                </a:solidFill>
              </a:rPr>
              <a:t>adding your portrait photo </a:t>
            </a:r>
            <a:r>
              <a:rPr lang="en-US" sz="2400" dirty="0" smtClean="0"/>
              <a:t>to your </a:t>
            </a:r>
            <a:r>
              <a:rPr lang="en-US" sz="2400" dirty="0" smtClean="0">
                <a:solidFill>
                  <a:srgbClr val="FF0000"/>
                </a:solidFill>
              </a:rPr>
              <a:t>Member Profile</a:t>
            </a:r>
            <a:r>
              <a:rPr lang="en-US" sz="2400" dirty="0" smtClean="0"/>
              <a:t>.  Your name should be shown where “</a:t>
            </a:r>
            <a:r>
              <a:rPr lang="en-US" sz="2400" i="1" dirty="0" smtClean="0"/>
              <a:t>A  Test</a:t>
            </a:r>
            <a:r>
              <a:rPr lang="en-US" sz="2400" dirty="0" smtClean="0"/>
              <a:t>” appears below.  You need a .</a:t>
            </a:r>
            <a:r>
              <a:rPr lang="en-US" sz="2400" dirty="0" err="1" smtClean="0"/>
              <a:t>pdf</a:t>
            </a:r>
            <a:r>
              <a:rPr lang="en-US" sz="2400" dirty="0" smtClean="0"/>
              <a:t> formatted image either on your computer or a flash drive.    Point and click on </a:t>
            </a:r>
            <a:r>
              <a:rPr lang="en-US" sz="2400" dirty="0" smtClean="0">
                <a:solidFill>
                  <a:srgbClr val="FF0000"/>
                </a:solidFill>
              </a:rPr>
              <a:t>Update</a:t>
            </a:r>
            <a:r>
              <a:rPr lang="en-US" sz="2400" dirty="0" smtClean="0"/>
              <a:t> shown below in red frame.  </a:t>
            </a:r>
            <a:br>
              <a:rPr lang="en-US" sz="2400" dirty="0" smtClean="0"/>
            </a:br>
            <a:r>
              <a:rPr lang="en-US" sz="2400" i="1" dirty="0" smtClean="0"/>
              <a:t>(</a:t>
            </a:r>
            <a:r>
              <a:rPr lang="en-US" sz="2200" i="1" dirty="0" smtClean="0"/>
              <a:t>Alternately, “Upload My Photo”, can be used from “My </a:t>
            </a:r>
            <a:r>
              <a:rPr lang="en-US" sz="2200" i="1" dirty="0" err="1" smtClean="0"/>
              <a:t>ClubRunner</a:t>
            </a:r>
            <a:r>
              <a:rPr lang="en-US" sz="2200" i="1" dirty="0" smtClean="0"/>
              <a:t>” menu).</a:t>
            </a:r>
            <a:endParaRPr lang="en-US" sz="2200" i="1" dirty="0"/>
          </a:p>
        </p:txBody>
      </p:sp>
      <p:sp>
        <p:nvSpPr>
          <p:cNvPr id="3" name="Subtitle 2"/>
          <p:cNvSpPr>
            <a:spLocks noGrp="1"/>
          </p:cNvSpPr>
          <p:nvPr>
            <p:ph type="subTitle" idx="1"/>
          </p:nvPr>
        </p:nvSpPr>
        <p:spPr>
          <a:xfrm>
            <a:off x="1371600" y="2057400"/>
            <a:ext cx="6400800" cy="4343400"/>
          </a:xfrm>
        </p:spPr>
        <p:txBody>
          <a:bodyPr/>
          <a:lstStyle/>
          <a:p>
            <a:endParaRPr lang="en-US" dirty="0"/>
          </a:p>
        </p:txBody>
      </p:sp>
      <p:pic>
        <p:nvPicPr>
          <p:cNvPr id="54275" name="Picture 3"/>
          <p:cNvPicPr>
            <a:picLocks noChangeAspect="1" noChangeArrowheads="1"/>
          </p:cNvPicPr>
          <p:nvPr/>
        </p:nvPicPr>
        <p:blipFill>
          <a:blip r:embed="rId2" cstate="print"/>
          <a:srcRect/>
          <a:stretch>
            <a:fillRect/>
          </a:stretch>
        </p:blipFill>
        <p:spPr bwMode="auto">
          <a:xfrm>
            <a:off x="0" y="2057400"/>
            <a:ext cx="89535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915400" cy="1447799"/>
          </a:xfrm>
        </p:spPr>
        <p:txBody>
          <a:bodyPr>
            <a:noAutofit/>
          </a:bodyPr>
          <a:lstStyle/>
          <a:p>
            <a:r>
              <a:rPr lang="en-US" sz="2400" dirty="0" smtClean="0"/>
              <a:t>In the “Pop-Up Box,” point and click on “</a:t>
            </a:r>
            <a:r>
              <a:rPr lang="en-US" sz="2400" dirty="0" smtClean="0">
                <a:solidFill>
                  <a:srgbClr val="FF0000"/>
                </a:solidFill>
              </a:rPr>
              <a:t>Browse</a:t>
            </a:r>
            <a:r>
              <a:rPr lang="en-US" sz="2400" dirty="0" smtClean="0"/>
              <a:t>” (see small red box) that will give you a chance to find your portrait photo on you computer or flash drive.  Follow the given instructions.  To remove a photo point and click on “Remove Photo.”</a:t>
            </a:r>
            <a:endParaRPr lang="en-US" sz="2400" dirty="0"/>
          </a:p>
        </p:txBody>
      </p:sp>
      <p:sp>
        <p:nvSpPr>
          <p:cNvPr id="3" name="Subtitle 2"/>
          <p:cNvSpPr>
            <a:spLocks noGrp="1"/>
          </p:cNvSpPr>
          <p:nvPr>
            <p:ph type="subTitle" idx="1"/>
          </p:nvPr>
        </p:nvSpPr>
        <p:spPr>
          <a:xfrm>
            <a:off x="1371600" y="1905000"/>
            <a:ext cx="6400800" cy="4343400"/>
          </a:xfrm>
        </p:spPr>
        <p:txBody>
          <a:bodyPr/>
          <a:lstStyle/>
          <a:p>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1924050"/>
            <a:ext cx="8942387"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9144000" cy="1676399"/>
          </a:xfrm>
        </p:spPr>
        <p:txBody>
          <a:bodyPr>
            <a:normAutofit/>
          </a:bodyPr>
          <a:lstStyle/>
          <a:p>
            <a:r>
              <a:rPr lang="en-US" sz="2000" dirty="0" smtClean="0"/>
              <a:t>Please notice the </a:t>
            </a:r>
            <a:r>
              <a:rPr lang="en-US" sz="2000" dirty="0" smtClean="0">
                <a:solidFill>
                  <a:srgbClr val="FF0000"/>
                </a:solidFill>
              </a:rPr>
              <a:t>five TABS </a:t>
            </a:r>
            <a:r>
              <a:rPr lang="en-US" sz="2000" dirty="0" smtClean="0"/>
              <a:t>under </a:t>
            </a:r>
            <a:r>
              <a:rPr lang="en-US" sz="2000" b="1" u="sng" dirty="0" smtClean="0"/>
              <a:t>your Portrait Photo</a:t>
            </a:r>
            <a:r>
              <a:rPr lang="en-US" sz="2000" u="sng" dirty="0" smtClean="0"/>
              <a:t>. </a:t>
            </a:r>
            <a:br>
              <a:rPr lang="en-US" sz="2000" u="sng" dirty="0" smtClean="0"/>
            </a:br>
            <a:r>
              <a:rPr lang="en-US" sz="2000" dirty="0" smtClean="0"/>
              <a:t>The </a:t>
            </a:r>
            <a:r>
              <a:rPr lang="en-US" sz="2000" dirty="0" smtClean="0">
                <a:solidFill>
                  <a:srgbClr val="FF0000"/>
                </a:solidFill>
              </a:rPr>
              <a:t>Personal Tab </a:t>
            </a:r>
            <a:r>
              <a:rPr lang="en-US" sz="2000" dirty="0" smtClean="0"/>
              <a:t>is already highlighted.  Point and click and “Edit.” In the left “Member Detail” box first select  the” Preferred Address” and “Preferred Phone.”  Then complete all fields.  </a:t>
            </a:r>
            <a:r>
              <a:rPr lang="en-US" sz="2000" b="1" dirty="0" smtClean="0"/>
              <a:t>“Year” data is </a:t>
            </a:r>
            <a:r>
              <a:rPr lang="en-US" sz="2000" b="1" dirty="0" smtClean="0">
                <a:solidFill>
                  <a:srgbClr val="FF0000"/>
                </a:solidFill>
              </a:rPr>
              <a:t>positively &amp; absolutely </a:t>
            </a:r>
            <a:r>
              <a:rPr lang="en-US" sz="2000" b="1" u="sng" dirty="0" smtClean="0"/>
              <a:t>not</a:t>
            </a:r>
            <a:r>
              <a:rPr lang="en-US" sz="2000" b="1" dirty="0" smtClean="0"/>
              <a:t> shared with other members but is used for statistical analysis only and </a:t>
            </a:r>
            <a:r>
              <a:rPr lang="en-US" sz="2000" b="1" u="sng" dirty="0" smtClean="0"/>
              <a:t>does not </a:t>
            </a:r>
            <a:r>
              <a:rPr lang="en-US" sz="2000" b="1" dirty="0" smtClean="0"/>
              <a:t>identify anyone.</a:t>
            </a:r>
            <a:endParaRPr lang="en-US" sz="2000" b="1" dirty="0"/>
          </a:p>
        </p:txBody>
      </p:sp>
      <p:sp>
        <p:nvSpPr>
          <p:cNvPr id="3" name="Subtitle 2"/>
          <p:cNvSpPr>
            <a:spLocks noGrp="1"/>
          </p:cNvSpPr>
          <p:nvPr>
            <p:ph type="subTitle" idx="1"/>
          </p:nvPr>
        </p:nvSpPr>
        <p:spPr>
          <a:xfrm>
            <a:off x="1371600" y="1981200"/>
            <a:ext cx="6400800" cy="4419600"/>
          </a:xfrm>
        </p:spPr>
        <p:txBody>
          <a:bodyPr/>
          <a:lstStyle/>
          <a:p>
            <a:endParaRPr lang="en-US" dirty="0"/>
          </a:p>
        </p:txBody>
      </p:sp>
      <p:pic>
        <p:nvPicPr>
          <p:cNvPr id="56323" name="Picture 3"/>
          <p:cNvPicPr>
            <a:picLocks noChangeAspect="1" noChangeArrowheads="1"/>
          </p:cNvPicPr>
          <p:nvPr/>
        </p:nvPicPr>
        <p:blipFill>
          <a:blip r:embed="rId2" cstate="print"/>
          <a:srcRect/>
          <a:stretch>
            <a:fillRect/>
          </a:stretch>
        </p:blipFill>
        <p:spPr bwMode="auto">
          <a:xfrm>
            <a:off x="938213" y="1905000"/>
            <a:ext cx="7267575" cy="4333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1295400" y="640080"/>
            <a:ext cx="6477000" cy="45719"/>
          </a:xfrm>
        </p:spPr>
        <p:txBody>
          <a:bodyPr>
            <a:normAutofit fontScale="90000"/>
          </a:bodyPr>
          <a:lstStyle/>
          <a:p>
            <a:endParaRPr lang="en-US" dirty="0"/>
          </a:p>
        </p:txBody>
      </p:sp>
      <p:sp>
        <p:nvSpPr>
          <p:cNvPr id="3" name="Subtitle 2"/>
          <p:cNvSpPr>
            <a:spLocks noGrp="1"/>
          </p:cNvSpPr>
          <p:nvPr>
            <p:ph type="subTitle" idx="1"/>
          </p:nvPr>
        </p:nvSpPr>
        <p:spPr>
          <a:xfrm>
            <a:off x="1371600" y="1828800"/>
            <a:ext cx="6400800" cy="4648200"/>
          </a:xfrm>
        </p:spPr>
        <p:txBody>
          <a:bodyPr/>
          <a:lstStyle/>
          <a:p>
            <a:endParaRPr lang="en-US" dirty="0"/>
          </a:p>
        </p:txBody>
      </p:sp>
      <p:pic>
        <p:nvPicPr>
          <p:cNvPr id="57347" name="Picture 3"/>
          <p:cNvPicPr>
            <a:picLocks noChangeAspect="1" noChangeArrowheads="1"/>
          </p:cNvPicPr>
          <p:nvPr/>
        </p:nvPicPr>
        <p:blipFill>
          <a:blip r:embed="rId2" cstate="print"/>
          <a:srcRect/>
          <a:stretch>
            <a:fillRect/>
          </a:stretch>
        </p:blipFill>
        <p:spPr bwMode="auto">
          <a:xfrm>
            <a:off x="971550" y="228600"/>
            <a:ext cx="7200900" cy="611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2285999"/>
          </a:xfrm>
        </p:spPr>
        <p:txBody>
          <a:bodyPr>
            <a:normAutofit fontScale="90000"/>
          </a:bodyPr>
          <a:lstStyle/>
          <a:p>
            <a:r>
              <a:rPr lang="en-US" sz="2400" u="sng" dirty="0" smtClean="0"/>
              <a:t>A note about the three “date” fields. </a:t>
            </a:r>
            <a:r>
              <a:rPr lang="en-US" sz="2400" dirty="0" smtClean="0"/>
              <a:t/>
            </a:r>
            <a:br>
              <a:rPr lang="en-US" sz="2400" dirty="0" smtClean="0"/>
            </a:br>
            <a:r>
              <a:rPr lang="en-US" sz="2400" dirty="0" smtClean="0"/>
              <a:t> Point and click on the little </a:t>
            </a:r>
            <a:r>
              <a:rPr lang="en-US" sz="2400" b="1" dirty="0" smtClean="0"/>
              <a:t>calendar icon(s) </a:t>
            </a:r>
            <a:br>
              <a:rPr lang="en-US" sz="2400" b="1" dirty="0" smtClean="0"/>
            </a:br>
            <a:r>
              <a:rPr lang="en-US" sz="2400" dirty="0" smtClean="0"/>
              <a:t>to the right of the date field you wish to record.  A larger calendar appears as shown below.  If the month and year is correct then point and click on the date you wish to record and the date will be entered in the data base in the correct format .  Point on the left or right arrow to change the month, one month at a click.</a:t>
            </a:r>
            <a:endParaRPr lang="en-US" sz="2400" dirty="0"/>
          </a:p>
        </p:txBody>
      </p:sp>
      <p:sp>
        <p:nvSpPr>
          <p:cNvPr id="3" name="Subtitle 2"/>
          <p:cNvSpPr>
            <a:spLocks noGrp="1"/>
          </p:cNvSpPr>
          <p:nvPr>
            <p:ph type="subTitle" idx="1"/>
          </p:nvPr>
        </p:nvSpPr>
        <p:spPr>
          <a:xfrm>
            <a:off x="3581400" y="2895600"/>
            <a:ext cx="2133600" cy="1981200"/>
          </a:xfrm>
        </p:spPr>
        <p:txBody>
          <a:bodyPr/>
          <a:lstStyle/>
          <a:p>
            <a:endParaRPr lang="en-US" dirty="0"/>
          </a:p>
        </p:txBody>
      </p:sp>
      <p:pic>
        <p:nvPicPr>
          <p:cNvPr id="58371" name="Picture 3"/>
          <p:cNvPicPr>
            <a:picLocks noChangeAspect="1" noChangeArrowheads="1"/>
          </p:cNvPicPr>
          <p:nvPr/>
        </p:nvPicPr>
        <p:blipFill>
          <a:blip r:embed="rId2" cstate="print"/>
          <a:srcRect/>
          <a:stretch>
            <a:fillRect/>
          </a:stretch>
        </p:blipFill>
        <p:spPr bwMode="auto">
          <a:xfrm>
            <a:off x="3429000" y="2743200"/>
            <a:ext cx="240030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371599"/>
          </a:xfrm>
        </p:spPr>
        <p:txBody>
          <a:bodyPr>
            <a:normAutofit/>
          </a:bodyPr>
          <a:lstStyle/>
          <a:p>
            <a:r>
              <a:rPr lang="en-US" sz="2400" dirty="0" smtClean="0"/>
              <a:t>If the month needs to changed then point and click on the month of the calendar heading  and the following will appear.  You may now select the desired month. </a:t>
            </a:r>
            <a:endParaRPr lang="en-US" sz="2400" dirty="0"/>
          </a:p>
        </p:txBody>
      </p:sp>
      <p:sp>
        <p:nvSpPr>
          <p:cNvPr id="3" name="Subtitle 2"/>
          <p:cNvSpPr>
            <a:spLocks noGrp="1"/>
          </p:cNvSpPr>
          <p:nvPr>
            <p:ph type="subTitle" idx="1"/>
          </p:nvPr>
        </p:nvSpPr>
        <p:spPr>
          <a:xfrm>
            <a:off x="3276600" y="2590800"/>
            <a:ext cx="2362200" cy="1676400"/>
          </a:xfrm>
        </p:spPr>
        <p:txBody>
          <a:bodyPr/>
          <a:lstStyle/>
          <a:p>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3048000" y="1981200"/>
            <a:ext cx="2765407" cy="3000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523999"/>
          </a:xfrm>
        </p:spPr>
        <p:txBody>
          <a:bodyPr>
            <a:normAutofit fontScale="90000"/>
          </a:bodyPr>
          <a:lstStyle/>
          <a:p>
            <a:r>
              <a:rPr lang="en-US" sz="2800" dirty="0" smtClean="0"/>
              <a:t>The year can be changed up or down by using the left and right arrows.  Pointing and clicking on the year a second time presents the scenario shown below.  Now ten years can be changed with one click.</a:t>
            </a:r>
            <a:endParaRPr lang="en-US" sz="2800" dirty="0"/>
          </a:p>
        </p:txBody>
      </p:sp>
      <p:sp>
        <p:nvSpPr>
          <p:cNvPr id="3" name="Subtitle 2"/>
          <p:cNvSpPr>
            <a:spLocks noGrp="1"/>
          </p:cNvSpPr>
          <p:nvPr>
            <p:ph type="subTitle" idx="1"/>
          </p:nvPr>
        </p:nvSpPr>
        <p:spPr>
          <a:xfrm>
            <a:off x="3200400" y="3886200"/>
            <a:ext cx="2514600" cy="1752600"/>
          </a:xfrm>
        </p:spPr>
        <p:txBody>
          <a:bodyPr/>
          <a:lstStyle/>
          <a:p>
            <a:endParaRPr lang="en-US" dirty="0"/>
          </a:p>
        </p:txBody>
      </p:sp>
      <p:pic>
        <p:nvPicPr>
          <p:cNvPr id="60418" name="Picture 2"/>
          <p:cNvPicPr>
            <a:picLocks noChangeAspect="1" noChangeArrowheads="1"/>
          </p:cNvPicPr>
          <p:nvPr/>
        </p:nvPicPr>
        <p:blipFill>
          <a:blip r:embed="rId2" cstate="print"/>
          <a:srcRect/>
          <a:stretch>
            <a:fillRect/>
          </a:stretch>
        </p:blipFill>
        <p:spPr bwMode="auto">
          <a:xfrm>
            <a:off x="2971800" y="2819400"/>
            <a:ext cx="2852797" cy="3060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676399"/>
          </a:xfrm>
        </p:spPr>
        <p:txBody>
          <a:bodyPr>
            <a:normAutofit/>
          </a:bodyPr>
          <a:lstStyle/>
          <a:p>
            <a:r>
              <a:rPr lang="en-US" sz="2800" dirty="0" smtClean="0"/>
              <a:t>Please scroll down when done editing and depress “</a:t>
            </a:r>
            <a:r>
              <a:rPr lang="en-US" sz="2800" dirty="0" smtClean="0">
                <a:solidFill>
                  <a:srgbClr val="FF0000"/>
                </a:solidFill>
              </a:rPr>
              <a:t>Save</a:t>
            </a:r>
            <a:r>
              <a:rPr lang="en-US" sz="2800" dirty="0" smtClean="0"/>
              <a:t>” otherwise your edits will be lost.</a:t>
            </a:r>
            <a:endParaRPr lang="en-US" sz="2800" dirty="0"/>
          </a:p>
        </p:txBody>
      </p:sp>
      <p:sp>
        <p:nvSpPr>
          <p:cNvPr id="3" name="Subtitle 2"/>
          <p:cNvSpPr>
            <a:spLocks noGrp="1"/>
          </p:cNvSpPr>
          <p:nvPr>
            <p:ph type="subTitle" idx="1"/>
          </p:nvPr>
        </p:nvSpPr>
        <p:spPr>
          <a:xfrm>
            <a:off x="1447800" y="2590800"/>
            <a:ext cx="6400800" cy="3505200"/>
          </a:xfrm>
        </p:spPr>
        <p:txBody>
          <a:bodyPr/>
          <a:lstStyle/>
          <a:p>
            <a:endParaRPr lang="en-US" dirty="0"/>
          </a:p>
        </p:txBody>
      </p:sp>
      <p:pic>
        <p:nvPicPr>
          <p:cNvPr id="61444" name="Picture 4"/>
          <p:cNvPicPr>
            <a:picLocks noChangeAspect="1" noChangeArrowheads="1"/>
          </p:cNvPicPr>
          <p:nvPr/>
        </p:nvPicPr>
        <p:blipFill>
          <a:blip r:embed="rId2" cstate="print"/>
          <a:srcRect/>
          <a:stretch>
            <a:fillRect/>
          </a:stretch>
        </p:blipFill>
        <p:spPr bwMode="auto">
          <a:xfrm>
            <a:off x="776288" y="1905000"/>
            <a:ext cx="75914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2057400"/>
          </a:xfrm>
        </p:spPr>
        <p:txBody>
          <a:bodyPr>
            <a:normAutofit fontScale="90000"/>
          </a:bodyPr>
          <a:lstStyle/>
          <a:p>
            <a:pPr algn="l"/>
            <a:r>
              <a:rPr lang="en-US" sz="2000" b="1" dirty="0" smtClean="0"/>
              <a:t>A note about phone numbers</a:t>
            </a:r>
            <a:r>
              <a:rPr lang="en-US" sz="2000" dirty="0" smtClean="0"/>
              <a:t>.  Please notice a smaller box to the left of the larger box for your phone number(s).  When you point to the right of the smaller phone a “down arrow” appears as shown below.  Click on the arrow and select “</a:t>
            </a:r>
            <a:r>
              <a:rPr lang="en-US" sz="2000" b="1" dirty="0" smtClean="0"/>
              <a:t>United States</a:t>
            </a:r>
            <a:r>
              <a:rPr lang="en-US" sz="2000" dirty="0" smtClean="0"/>
              <a:t>” from the pop-up menu.  An Inter-national Access code of “1” will be inserted.  Then enter your appropriate phone number (for consistency or uniformity) in the following format in the larger box on the right hand side: </a:t>
            </a:r>
            <a:br>
              <a:rPr lang="en-US" sz="2000" dirty="0" smtClean="0"/>
            </a:br>
            <a:r>
              <a:rPr lang="en-US" sz="2000" b="1" dirty="0" smtClean="0"/>
              <a:t>Area Code-Exchange-Four digit number</a:t>
            </a:r>
            <a:r>
              <a:rPr lang="en-US" sz="2000" dirty="0" smtClean="0"/>
              <a:t>    that is     </a:t>
            </a:r>
            <a:r>
              <a:rPr lang="en-US" sz="2000" b="1" dirty="0" smtClean="0"/>
              <a:t>516-123-4567</a:t>
            </a:r>
            <a:r>
              <a:rPr lang="en-US" sz="2000" dirty="0" smtClean="0"/>
              <a:t>      Thank you!</a:t>
            </a:r>
            <a:endParaRPr lang="en-US" sz="2000" dirty="0"/>
          </a:p>
        </p:txBody>
      </p:sp>
      <p:sp>
        <p:nvSpPr>
          <p:cNvPr id="3" name="Subtitle 2"/>
          <p:cNvSpPr>
            <a:spLocks noGrp="1"/>
          </p:cNvSpPr>
          <p:nvPr>
            <p:ph type="subTitle" idx="1"/>
          </p:nvPr>
        </p:nvSpPr>
        <p:spPr>
          <a:xfrm>
            <a:off x="1371600" y="2286000"/>
            <a:ext cx="6400800" cy="38862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2209800"/>
            <a:ext cx="9144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915400" cy="1600199"/>
          </a:xfrm>
        </p:spPr>
        <p:txBody>
          <a:bodyPr>
            <a:normAutofit/>
          </a:bodyPr>
          <a:lstStyle/>
          <a:p>
            <a:r>
              <a:rPr lang="en-US" sz="2200" b="1" dirty="0" smtClean="0"/>
              <a:t>Instructions to load this </a:t>
            </a:r>
            <a:r>
              <a:rPr lang="en-US" sz="2200" b="1" dirty="0" smtClean="0">
                <a:solidFill>
                  <a:srgbClr val="FF0000"/>
                </a:solidFill>
              </a:rPr>
              <a:t>Primer</a:t>
            </a:r>
            <a:r>
              <a:rPr lang="en-US" sz="2200" b="1" dirty="0" smtClean="0"/>
              <a:t> from the RCMGC Web Site</a:t>
            </a:r>
            <a:r>
              <a:rPr lang="en-US" sz="2200" dirty="0" smtClean="0"/>
              <a:t/>
            </a:r>
            <a:br>
              <a:rPr lang="en-US" sz="2200" dirty="0" smtClean="0"/>
            </a:br>
            <a:r>
              <a:rPr lang="en-US" sz="2200" dirty="0" smtClean="0"/>
              <a:t>Select the following: &gt;Menu Bar &gt;</a:t>
            </a:r>
            <a:r>
              <a:rPr lang="en-US" sz="2200" dirty="0" smtClean="0">
                <a:solidFill>
                  <a:srgbClr val="FF0000"/>
                </a:solidFill>
              </a:rPr>
              <a:t>About Us </a:t>
            </a:r>
            <a:r>
              <a:rPr lang="en-US" sz="2200" dirty="0" smtClean="0"/>
              <a:t>&gt;</a:t>
            </a:r>
            <a:r>
              <a:rPr lang="en-US" sz="2200" dirty="0" smtClean="0">
                <a:solidFill>
                  <a:srgbClr val="FF0000"/>
                </a:solidFill>
              </a:rPr>
              <a:t>Downloads</a:t>
            </a:r>
            <a:r>
              <a:rPr lang="en-US" sz="2200" dirty="0" smtClean="0"/>
              <a:t/>
            </a:r>
            <a:br>
              <a:rPr lang="en-US" sz="2200" dirty="0" smtClean="0"/>
            </a:br>
            <a:r>
              <a:rPr lang="en-US" sz="2200" dirty="0" smtClean="0"/>
              <a:t>Point and click on the red highlighted “</a:t>
            </a:r>
            <a:r>
              <a:rPr lang="en-US" sz="2200" dirty="0" smtClean="0">
                <a:solidFill>
                  <a:srgbClr val="FF0000"/>
                </a:solidFill>
              </a:rPr>
              <a:t>Primer for the RCMGC Web Site.”</a:t>
            </a:r>
            <a:br>
              <a:rPr lang="en-US" sz="2200" dirty="0" smtClean="0">
                <a:solidFill>
                  <a:srgbClr val="FF0000"/>
                </a:solidFill>
              </a:rPr>
            </a:br>
            <a:r>
              <a:rPr lang="en-US" sz="2200" dirty="0" smtClean="0"/>
              <a:t>The PPP will load onto your computer.  Use “</a:t>
            </a:r>
            <a:r>
              <a:rPr lang="en-US" sz="2200" dirty="0" err="1" smtClean="0"/>
              <a:t>Ctrl+J</a:t>
            </a:r>
            <a:r>
              <a:rPr lang="en-US" sz="2200" dirty="0" smtClean="0"/>
              <a:t>” to open the download.</a:t>
            </a:r>
            <a:endParaRPr lang="en-US" sz="2200" dirty="0"/>
          </a:p>
        </p:txBody>
      </p:sp>
      <p:sp>
        <p:nvSpPr>
          <p:cNvPr id="3" name="Subtitle 2"/>
          <p:cNvSpPr>
            <a:spLocks noGrp="1"/>
          </p:cNvSpPr>
          <p:nvPr>
            <p:ph type="subTitle" idx="1"/>
          </p:nvPr>
        </p:nvSpPr>
        <p:spPr>
          <a:xfrm>
            <a:off x="1371600" y="2590800"/>
            <a:ext cx="6400800" cy="40386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2057400"/>
            <a:ext cx="82581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Core Values</a:t>
            </a:r>
            <a:endParaRPr lang="en-US" dirty="0"/>
          </a:p>
        </p:txBody>
      </p:sp>
      <p:sp>
        <p:nvSpPr>
          <p:cNvPr id="3" name="Content Placeholder 2"/>
          <p:cNvSpPr>
            <a:spLocks noGrp="1"/>
          </p:cNvSpPr>
          <p:nvPr>
            <p:ph idx="1"/>
          </p:nvPr>
        </p:nvSpPr>
        <p:spPr>
          <a:xfrm>
            <a:off x="457200" y="990600"/>
            <a:ext cx="8229600" cy="5135563"/>
          </a:xfrm>
        </p:spPr>
        <p:txBody>
          <a:bodyPr/>
          <a:lstStyle/>
          <a:p>
            <a:r>
              <a:rPr lang="en-US" sz="2800" dirty="0" smtClean="0"/>
              <a:t>The following five values are fundamental traits of being a Rotarian.</a:t>
            </a:r>
          </a:p>
          <a:p>
            <a:r>
              <a:rPr lang="en-US" sz="2800" dirty="0" smtClean="0"/>
              <a:t>These core values have been affirmed by Rotary boards and are strongly supported by Rotarians throughout the world:</a:t>
            </a:r>
          </a:p>
          <a:p>
            <a:r>
              <a:rPr lang="en-US" sz="2800" b="1" dirty="0" smtClean="0"/>
              <a:t>Fellowship</a:t>
            </a:r>
          </a:p>
          <a:p>
            <a:r>
              <a:rPr lang="en-US" sz="2800" b="1" dirty="0" smtClean="0"/>
              <a:t>Integrity</a:t>
            </a:r>
          </a:p>
          <a:p>
            <a:r>
              <a:rPr lang="en-US" sz="2800" b="1" dirty="0" smtClean="0"/>
              <a:t>Diversity</a:t>
            </a:r>
          </a:p>
          <a:p>
            <a:r>
              <a:rPr lang="en-US" sz="2800" b="1" dirty="0" smtClean="0"/>
              <a:t>Service</a:t>
            </a:r>
          </a:p>
          <a:p>
            <a:r>
              <a:rPr lang="en-US" sz="2800" b="1" dirty="0" smtClean="0"/>
              <a:t>Leadership</a:t>
            </a:r>
          </a:p>
          <a:p>
            <a:endParaRPr lang="en-US" dirty="0"/>
          </a:p>
        </p:txBody>
      </p:sp>
      <p:sp>
        <p:nvSpPr>
          <p:cNvPr id="4" name="Footer Placeholder 3"/>
          <p:cNvSpPr>
            <a:spLocks noGrp="1"/>
          </p:cNvSpPr>
          <p:nvPr>
            <p:ph type="ftr" sz="quarter" idx="11"/>
          </p:nvPr>
        </p:nvSpPr>
        <p:spPr/>
        <p:txBody>
          <a:bodyPr/>
          <a:lstStyle/>
          <a:p>
            <a:r>
              <a:rPr lang="en-US" smtClean="0"/>
              <a:t>Website Adminstrator Cornell C. Frank</a:t>
            </a:r>
            <a:endParaRPr lang="en-US"/>
          </a:p>
        </p:txBody>
      </p:sp>
      <p:sp>
        <p:nvSpPr>
          <p:cNvPr id="5" name="Slide Number Placeholder 4"/>
          <p:cNvSpPr>
            <a:spLocks noGrp="1"/>
          </p:cNvSpPr>
          <p:nvPr>
            <p:ph type="sldNum" sz="quarter" idx="12"/>
          </p:nvPr>
        </p:nvSpPr>
        <p:spPr/>
        <p:txBody>
          <a:bodyPr/>
          <a:lstStyle/>
          <a:p>
            <a:fld id="{CD9F1F7E-3E31-4FD7-B417-D1AD84FE3A9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9144000" cy="1600199"/>
          </a:xfrm>
        </p:spPr>
        <p:txBody>
          <a:bodyPr>
            <a:noAutofit/>
          </a:bodyPr>
          <a:lstStyle/>
          <a:p>
            <a:r>
              <a:rPr lang="en-US" sz="2000" b="1" dirty="0" smtClean="0"/>
              <a:t>Instructions to load “</a:t>
            </a:r>
            <a:r>
              <a:rPr lang="en-US" sz="2000" b="1" u="sng" dirty="0" smtClean="0">
                <a:solidFill>
                  <a:srgbClr val="FF0000"/>
                </a:solidFill>
              </a:rPr>
              <a:t>Retrieving Login &amp; Password</a:t>
            </a:r>
            <a:r>
              <a:rPr lang="en-US" sz="2000" b="1" dirty="0" smtClean="0"/>
              <a:t>” PPP from the RCMGC Web Site</a:t>
            </a:r>
            <a:r>
              <a:rPr lang="en-US" sz="2200" dirty="0" smtClean="0"/>
              <a:t/>
            </a:r>
            <a:br>
              <a:rPr lang="en-US" sz="2200" dirty="0" smtClean="0"/>
            </a:br>
            <a:r>
              <a:rPr lang="en-US" sz="2200" dirty="0" smtClean="0"/>
              <a:t>Select the following: &gt;Menu Bar &gt;</a:t>
            </a:r>
            <a:r>
              <a:rPr lang="en-US" sz="2200" dirty="0" smtClean="0">
                <a:solidFill>
                  <a:srgbClr val="FF0000"/>
                </a:solidFill>
              </a:rPr>
              <a:t>About Us </a:t>
            </a:r>
            <a:r>
              <a:rPr lang="en-US" sz="2200" dirty="0" smtClean="0"/>
              <a:t>&gt;</a:t>
            </a:r>
            <a:r>
              <a:rPr lang="en-US" sz="2200" dirty="0" smtClean="0">
                <a:solidFill>
                  <a:srgbClr val="FF0000"/>
                </a:solidFill>
              </a:rPr>
              <a:t>Downloads</a:t>
            </a:r>
            <a:r>
              <a:rPr lang="en-US" sz="2200" dirty="0" smtClean="0"/>
              <a:t/>
            </a:r>
            <a:br>
              <a:rPr lang="en-US" sz="2200" dirty="0" smtClean="0"/>
            </a:br>
            <a:r>
              <a:rPr lang="en-US" sz="2200" dirty="0" smtClean="0"/>
              <a:t>Point and click on the red highlighted “</a:t>
            </a:r>
            <a:r>
              <a:rPr lang="en-US" sz="2200" b="1" u="sng" dirty="0" smtClean="0">
                <a:solidFill>
                  <a:srgbClr val="FF0000"/>
                </a:solidFill>
              </a:rPr>
              <a:t>Retrieving Login &amp; Password PPP</a:t>
            </a:r>
            <a:r>
              <a:rPr lang="en-US" sz="2200" dirty="0" smtClean="0">
                <a:solidFill>
                  <a:srgbClr val="FF0000"/>
                </a:solidFill>
              </a:rPr>
              <a:t>.</a:t>
            </a:r>
            <a:r>
              <a:rPr lang="en-US" sz="2200" dirty="0" smtClean="0"/>
              <a:t>”</a:t>
            </a:r>
            <a:r>
              <a:rPr lang="en-US" sz="2200" dirty="0" smtClean="0">
                <a:solidFill>
                  <a:srgbClr val="FF0000"/>
                </a:solidFill>
              </a:rPr>
              <a:t/>
            </a:r>
            <a:br>
              <a:rPr lang="en-US" sz="2200" dirty="0" smtClean="0">
                <a:solidFill>
                  <a:srgbClr val="FF0000"/>
                </a:solidFill>
              </a:rPr>
            </a:br>
            <a:r>
              <a:rPr lang="en-US" sz="2200" dirty="0" smtClean="0"/>
              <a:t>The PPP will load onto your computer.  Use “</a:t>
            </a:r>
            <a:r>
              <a:rPr lang="en-US" sz="2200" dirty="0" err="1" smtClean="0"/>
              <a:t>Ctrl+J</a:t>
            </a:r>
            <a:r>
              <a:rPr lang="en-US" sz="2200" dirty="0" smtClean="0"/>
              <a:t>” to open the download.</a:t>
            </a:r>
            <a:endParaRPr lang="en-US" sz="2200" dirty="0"/>
          </a:p>
        </p:txBody>
      </p:sp>
      <p:sp>
        <p:nvSpPr>
          <p:cNvPr id="3" name="Subtitle 2"/>
          <p:cNvSpPr>
            <a:spLocks noGrp="1"/>
          </p:cNvSpPr>
          <p:nvPr>
            <p:ph type="subTitle" idx="1"/>
          </p:nvPr>
        </p:nvSpPr>
        <p:spPr>
          <a:xfrm>
            <a:off x="1371600" y="1828800"/>
            <a:ext cx="6400800" cy="35814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4797" y="1981200"/>
            <a:ext cx="8869337"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2057400"/>
          </a:xfrm>
        </p:spPr>
        <p:txBody>
          <a:bodyPr>
            <a:normAutofit/>
          </a:bodyPr>
          <a:lstStyle/>
          <a:p>
            <a:r>
              <a:rPr lang="en-US" sz="4800" b="1" dirty="0" smtClean="0">
                <a:solidFill>
                  <a:srgbClr val="FF0000"/>
                </a:solidFill>
              </a:rPr>
              <a:t>The End of the RCMGC </a:t>
            </a:r>
            <a:br>
              <a:rPr lang="en-US" sz="4800" b="1" dirty="0" smtClean="0">
                <a:solidFill>
                  <a:srgbClr val="FF0000"/>
                </a:solidFill>
              </a:rPr>
            </a:br>
            <a:r>
              <a:rPr lang="en-US" sz="4800" b="1" dirty="0" smtClean="0">
                <a:solidFill>
                  <a:srgbClr val="FF0000"/>
                </a:solidFill>
              </a:rPr>
              <a:t>Website Primer #1</a:t>
            </a:r>
            <a:endParaRPr lang="en-US" sz="4800" b="1" dirty="0">
              <a:solidFill>
                <a:srgbClr val="FF0000"/>
              </a:solidFill>
            </a:endParaRPr>
          </a:p>
        </p:txBody>
      </p:sp>
      <p:sp>
        <p:nvSpPr>
          <p:cNvPr id="3" name="Footer Placeholder 2"/>
          <p:cNvSpPr>
            <a:spLocks noGrp="1"/>
          </p:cNvSpPr>
          <p:nvPr>
            <p:ph type="ftr" sz="quarter" idx="11"/>
          </p:nvPr>
        </p:nvSpPr>
        <p:spPr/>
        <p:txBody>
          <a:bodyPr/>
          <a:lstStyle/>
          <a:p>
            <a:r>
              <a:rPr lang="en-US" smtClean="0"/>
              <a:t>Website Adminstrator Cornell C. Frank</a:t>
            </a:r>
            <a:endParaRPr lang="en-US"/>
          </a:p>
        </p:txBody>
      </p:sp>
      <p:sp>
        <p:nvSpPr>
          <p:cNvPr id="4" name="Slide Number Placeholder 3"/>
          <p:cNvSpPr>
            <a:spLocks noGrp="1"/>
          </p:cNvSpPr>
          <p:nvPr>
            <p:ph type="sldNum" sz="quarter" idx="12"/>
          </p:nvPr>
        </p:nvSpPr>
        <p:spPr/>
        <p:txBody>
          <a:bodyPr/>
          <a:lstStyle/>
          <a:p>
            <a:fld id="{CD9F1F7E-3E31-4FD7-B417-D1AD84FE3A9D}" type="slidenum">
              <a:rPr lang="en-US" smtClean="0"/>
              <a:pPr/>
              <a:t>61</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Purpose of a Rotary Club</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The </a:t>
            </a:r>
            <a:r>
              <a:rPr lang="en-US" b="1" dirty="0" smtClean="0"/>
              <a:t>purposes</a:t>
            </a:r>
            <a:r>
              <a:rPr lang="en-US" dirty="0" smtClean="0"/>
              <a:t> of this Rotary Club of Mineola-Garden City are to </a:t>
            </a:r>
            <a:r>
              <a:rPr lang="en-US" b="1" dirty="0" smtClean="0"/>
              <a:t>pursue the Object of Rotary</a:t>
            </a:r>
            <a:r>
              <a:rPr lang="en-US" dirty="0" smtClean="0"/>
              <a:t>, </a:t>
            </a:r>
            <a:r>
              <a:rPr lang="en-US" b="1" dirty="0" smtClean="0"/>
              <a:t>carry out successful projects </a:t>
            </a:r>
            <a:r>
              <a:rPr lang="en-US" dirty="0" smtClean="0"/>
              <a:t>based on the </a:t>
            </a:r>
            <a:r>
              <a:rPr lang="en-US" b="1" dirty="0" smtClean="0"/>
              <a:t>Five Avenues of Service</a:t>
            </a:r>
            <a:r>
              <a:rPr lang="en-US" dirty="0" smtClean="0"/>
              <a:t>, </a:t>
            </a:r>
            <a:r>
              <a:rPr lang="en-US" b="1" dirty="0" smtClean="0"/>
              <a:t>contribute to the advancement of Rotary</a:t>
            </a:r>
            <a:r>
              <a:rPr lang="en-US" dirty="0" smtClean="0"/>
              <a:t> by </a:t>
            </a:r>
            <a:r>
              <a:rPr lang="en-US" b="1" dirty="0" smtClean="0"/>
              <a:t>strengthening membership</a:t>
            </a:r>
            <a:r>
              <a:rPr lang="en-US" dirty="0" smtClean="0"/>
              <a:t>, support the Rotary Foundation, and </a:t>
            </a:r>
            <a:r>
              <a:rPr lang="en-US" b="1" dirty="0" smtClean="0"/>
              <a:t>develop leaders </a:t>
            </a:r>
            <a:r>
              <a:rPr lang="en-US" dirty="0" smtClean="0"/>
              <a:t>for this club and beyond.</a:t>
            </a:r>
          </a:p>
          <a:p>
            <a:endParaRPr lang="en-US" dirty="0" smtClean="0"/>
          </a:p>
          <a:p>
            <a:pPr>
              <a:buNone/>
            </a:pPr>
            <a:r>
              <a:rPr lang="en-US" dirty="0" smtClean="0"/>
              <a:t>    2016 Manual of Procedure</a:t>
            </a:r>
            <a:endParaRPr lang="en-US" dirty="0"/>
          </a:p>
        </p:txBody>
      </p:sp>
      <p:sp>
        <p:nvSpPr>
          <p:cNvPr id="4" name="Footer Placeholder 3"/>
          <p:cNvSpPr>
            <a:spLocks noGrp="1"/>
          </p:cNvSpPr>
          <p:nvPr>
            <p:ph type="ftr" sz="quarter" idx="11"/>
          </p:nvPr>
        </p:nvSpPr>
        <p:spPr/>
        <p:txBody>
          <a:bodyPr/>
          <a:lstStyle/>
          <a:p>
            <a:r>
              <a:rPr lang="en-US" smtClean="0"/>
              <a:t>Website Adminstrator Cornell C. Frank</a:t>
            </a:r>
            <a:endParaRPr lang="en-US"/>
          </a:p>
        </p:txBody>
      </p:sp>
      <p:sp>
        <p:nvSpPr>
          <p:cNvPr id="5" name="Slide Number Placeholder 4"/>
          <p:cNvSpPr>
            <a:spLocks noGrp="1"/>
          </p:cNvSpPr>
          <p:nvPr>
            <p:ph type="sldNum" sz="quarter" idx="12"/>
          </p:nvPr>
        </p:nvSpPr>
        <p:spPr/>
        <p:txBody>
          <a:bodyPr/>
          <a:lstStyle/>
          <a:p>
            <a:fld id="{CD9F1F7E-3E31-4FD7-B417-D1AD84FE3A9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57200" y="344488"/>
            <a:ext cx="8153400" cy="611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p:txBody>
          <a:bodyPr/>
          <a:lstStyle/>
          <a:p>
            <a:pPr>
              <a:buNone/>
            </a:pPr>
            <a:r>
              <a:rPr lang="en-US" dirty="0"/>
              <a:t>I</a:t>
            </a:r>
            <a:r>
              <a:rPr lang="en-US" dirty="0" smtClean="0"/>
              <a:t>nvoke your favorite </a:t>
            </a:r>
            <a:r>
              <a:rPr lang="en-US" b="1" dirty="0" smtClean="0"/>
              <a:t>Web </a:t>
            </a:r>
            <a:r>
              <a:rPr lang="en-US" dirty="0" smtClean="0"/>
              <a:t>or</a:t>
            </a:r>
            <a:r>
              <a:rPr lang="en-US" b="1" dirty="0" smtClean="0"/>
              <a:t> Internet Browser:</a:t>
            </a:r>
          </a:p>
          <a:p>
            <a:r>
              <a:rPr lang="en-US" b="1" dirty="0" smtClean="0"/>
              <a:t>Google Chrome </a:t>
            </a:r>
            <a:r>
              <a:rPr lang="en-US" dirty="0" smtClean="0"/>
              <a:t>is best suited for our web site</a:t>
            </a:r>
          </a:p>
          <a:p>
            <a:r>
              <a:rPr lang="en-US" b="1" dirty="0" smtClean="0"/>
              <a:t>Internet Explorer of Edge for Windows10</a:t>
            </a:r>
            <a:endParaRPr lang="en-US" dirty="0" smtClean="0"/>
          </a:p>
          <a:p>
            <a:r>
              <a:rPr lang="en-US" b="1" dirty="0" smtClean="0"/>
              <a:t>Mozilla Firefox </a:t>
            </a:r>
            <a:r>
              <a:rPr lang="en-US" dirty="0" smtClean="0"/>
              <a:t>is still a favorite </a:t>
            </a:r>
          </a:p>
          <a:p>
            <a:r>
              <a:rPr lang="en-US" b="1" dirty="0" smtClean="0"/>
              <a:t>Safari</a:t>
            </a:r>
            <a:r>
              <a:rPr lang="en-US" dirty="0" smtClean="0"/>
              <a:t> and</a:t>
            </a:r>
          </a:p>
          <a:p>
            <a:r>
              <a:rPr lang="en-US" b="1" dirty="0" smtClean="0"/>
              <a:t>Opera</a:t>
            </a:r>
            <a:r>
              <a:rPr lang="en-US" dirty="0" smtClean="0"/>
              <a:t> should also be suitable</a:t>
            </a:r>
            <a:endParaRPr lang="en-US" dirty="0"/>
          </a:p>
        </p:txBody>
      </p:sp>
      <p:sp>
        <p:nvSpPr>
          <p:cNvPr id="4" name="Slide Number Placeholder 3"/>
          <p:cNvSpPr>
            <a:spLocks noGrp="1"/>
          </p:cNvSpPr>
          <p:nvPr>
            <p:ph type="sldNum" sz="quarter" idx="12"/>
          </p:nvPr>
        </p:nvSpPr>
        <p:spPr/>
        <p:txBody>
          <a:bodyPr/>
          <a:lstStyle/>
          <a:p>
            <a:fld id="{CD9F1F7E-3E31-4FD7-B417-D1AD84FE3A9D}"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Website Adminstrator Cornell C. Frank</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9068</TotalTime>
  <Words>1799</Words>
  <Application>Microsoft Office PowerPoint</Application>
  <PresentationFormat>On-screen Show (4:3)</PresentationFormat>
  <Paragraphs>200</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A Primer #1 for the Web Site of the  Rotary Club of Mineola-Garden City</vt:lpstr>
      <vt:lpstr>Slide 2</vt:lpstr>
      <vt:lpstr>Rotary Guiding Principles</vt:lpstr>
      <vt:lpstr>More on Rotary Service</vt:lpstr>
      <vt:lpstr>More of Service</vt:lpstr>
      <vt:lpstr>Core Values</vt:lpstr>
      <vt:lpstr>Purpose of a Rotary Club</vt:lpstr>
      <vt:lpstr>Slide 8</vt:lpstr>
      <vt:lpstr>Step 1</vt:lpstr>
      <vt:lpstr>Step 2 In the address line enter www.rcmgc.org as shown below</vt:lpstr>
      <vt:lpstr>You will be rewarded with the Public Home Page of our Club Web Site</vt:lpstr>
      <vt:lpstr>Home Page Areas</vt:lpstr>
      <vt:lpstr>The Banner is for display only</vt:lpstr>
      <vt:lpstr>The Menu Bar contains seven items; About Us, What is Rotary, Get Involved, News &amp; Updates, Calendar, Event Example and Contact Us.  Menu item marked with a triangle contain Sub-Menu items. Use Home to return to the home page  from any Sub-Menu.</vt:lpstr>
      <vt:lpstr>Slide 15</vt:lpstr>
      <vt:lpstr>Slide 16</vt:lpstr>
      <vt:lpstr>Step 3 – Working with the Menu Bar: Point to a Main Menu Item i.e. “About Us” and a “Sub Menu” (also known  as a “pull-down menu”) will appear. Multiple sub-sub-menu items are indicated by an “upside-down triangle” to the right of the sub-menu.</vt:lpstr>
      <vt:lpstr>Scroll down to point to a sub-menu item… Then see next screen </vt:lpstr>
      <vt:lpstr>The process outlined in the previous two slides is often abbreviated, (or shown), as:  &gt;Menu Bar &gt;About Us &gt;Meeting and Location  and leads to the information shown in the following slide</vt:lpstr>
      <vt:lpstr>Click the left mouse button on selected Sub-Menu item and the selected information will appear as shown below:</vt:lpstr>
      <vt:lpstr>To return to the Home Page point and click on Menu</vt:lpstr>
      <vt:lpstr>Some Sub-Menu items have another level of menus identified by another triangle. In such cases, move the mouse pointer to the right sub-sub-menu and then slide the mouse pointer  down or up to the desired sub-sub menu.</vt:lpstr>
      <vt:lpstr>Menu Bar Items</vt:lpstr>
      <vt:lpstr>Menu Bar Items continued</vt:lpstr>
      <vt:lpstr>Selecting the following:  &gt;Menu Bar &gt;History &gt;RI History will show the following RI History and more</vt:lpstr>
      <vt:lpstr>Selecting the following:  &gt;Menu Bar &gt;History &gt;Club History then selecting Pages 1 to 5  (see red box) will show five pages of Club History</vt:lpstr>
      <vt:lpstr>Selecting the following:  &gt;Menu Bar &gt;History &gt;Current and Past Presidents will show a listing of </vt:lpstr>
      <vt:lpstr>Selecting the following:  &gt;Menu Bar  &gt;Videos &gt;RotaCare Video Journal will show a Power Point Presentation  </vt:lpstr>
      <vt:lpstr>Selecting the following:  &gt;Menu Bar  &gt;Videos &gt;2015 Community Service Award  will show a video of the: </vt:lpstr>
      <vt:lpstr>Selecting the following:  &gt;Menu Bar  &gt;Videos &gt;Current and historical photos  will show: </vt:lpstr>
      <vt:lpstr> Selecting the following:  &gt;Menu Bar &gt;Downloads &gt;Choose from shown listing:   </vt:lpstr>
      <vt:lpstr> &gt;Menu Bar &gt;Private Documents  requires log-in to gain    access to  Club Bylaws,  Club Constitution,  Past Presidents.  Please see next slide  </vt:lpstr>
      <vt:lpstr>&gt;Menu Bar &gt;Member Directory  [requires log-in to gain     access to member information and member photos]</vt:lpstr>
      <vt:lpstr>  &gt;Menu Bar &gt;Club Executives [public side shows name] only Notice only preferred phone number s shown to the public.  Abut UsAb</vt:lpstr>
      <vt:lpstr>Point and click on the Business Card Information icon</vt:lpstr>
      <vt:lpstr>Notice the public has access to not additional information</vt:lpstr>
      <vt:lpstr>As opposed to all details being shown when a member is logged into the private side of our Web Site</vt:lpstr>
      <vt:lpstr>Now let us sign on to the private section - only members of our Rotary Club, in good standing, can login. Point and click on “Member Login” in the upper right hand corner</vt:lpstr>
      <vt:lpstr>The Login Page appears (let  us focus on the square box shown on the next slide)</vt:lpstr>
      <vt:lpstr>You will want to be in a position to recall your  “Login Name” and “Password” without hesitation. Enter them in the appropriate location and check “Keep me logged in” only when you are using a private secure computer.  Finally point and click on “Login.” (We have a separate Power Point Retrieving Your Login Tutorial in the Download section as well as a video on the home page in the wide section.</vt:lpstr>
      <vt:lpstr>You are logged in to the private section when you see “Logout” in the upper right hand corner </vt:lpstr>
      <vt:lpstr>There are many other items you can explore on your own on the Menu Bar.  However, as part of this demonstration, it may be worth while to explore the &gt;Menu Bar &gt;Calendar and its three sub-sub-menus &gt;Speakers, and/or &gt;Event Calendar and/or &gt;Rotary Calendar </vt:lpstr>
      <vt:lpstr>If you now repeat the steps: &gt;Menu Bar &gt; About Us &gt;Club Executives  and point to any individual you as a member of this Rotary Club will be awarded with a business card showing full details of the preferred mailing address  of the selected individual.</vt:lpstr>
      <vt:lpstr>Rotary International Calendar</vt:lpstr>
      <vt:lpstr>There is lots more to explore on our homepage and perhaps we can explore the many other items during future Rotary Meetings, set aside time, for “Rotary Club of Mineola-Garden City Web Site Minute” or regularly scheduled sessions like today’s session.</vt:lpstr>
      <vt:lpstr>Just one more point for today, or a future meeting, and that is an overview on how members can post their own portrait pictures and update their own information.  After you are logged into the private section point and click on Member Area (see below).</vt:lpstr>
      <vt:lpstr>You will be taken to the Administration Page of the private side of our web site as shown below.</vt:lpstr>
      <vt:lpstr>For this session, let us focus on two items in the “My ClubRunner” section.</vt:lpstr>
      <vt:lpstr>Let us focus how to edit or update our own personal profile.   Point and click on “Edit My Profile.”</vt:lpstr>
      <vt:lpstr>Let us focus on adding your portrait photo to your Member Profile.  Your name should be shown where “A  Test” appears below.  You need a .pdf formatted image either on your computer or a flash drive.    Point and click on Update shown below in red frame.   (Alternately, “Upload My Photo”, can be used from “My ClubRunner” menu).</vt:lpstr>
      <vt:lpstr>In the “Pop-Up Box,” point and click on “Browse” (see small red box) that will give you a chance to find your portrait photo on you computer or flash drive.  Follow the given instructions.  To remove a photo point and click on “Remove Photo.”</vt:lpstr>
      <vt:lpstr>Please notice the five TABS under your Portrait Photo.  The Personal Tab is already highlighted.  Point and click and “Edit.” In the left “Member Detail” box first select  the” Preferred Address” and “Preferred Phone.”  Then complete all fields.  “Year” data is positively &amp; absolutely not shared with other members but is used for statistical analysis only and does not identify anyone.</vt:lpstr>
      <vt:lpstr>Slide 53</vt:lpstr>
      <vt:lpstr>A note about the three “date” fields.   Point and click on the little calendar icon(s)  to the right of the date field you wish to record.  A larger calendar appears as shown below.  If the month and year is correct then point and click on the date you wish to record and the date will be entered in the data base in the correct format .  Point on the left or right arrow to change the month, one month at a click.</vt:lpstr>
      <vt:lpstr>If the month needs to changed then point and click on the month of the calendar heading  and the following will appear.  You may now select the desired month. </vt:lpstr>
      <vt:lpstr>The year can be changed up or down by using the left and right arrows.  Pointing and clicking on the year a second time presents the scenario shown below.  Now ten years can be changed with one click.</vt:lpstr>
      <vt:lpstr>Please scroll down when done editing and depress “Save” otherwise your edits will be lost.</vt:lpstr>
      <vt:lpstr>A note about phone numbers.  Please notice a smaller box to the left of the larger box for your phone number(s).  When you point to the right of the smaller phone a “down arrow” appears as shown below.  Click on the arrow and select “United States” from the pop-up menu.  An Inter-national Access code of “1” will be inserted.  Then enter your appropriate phone number (for consistency or uniformity) in the following format in the larger box on the right hand side:  Area Code-Exchange-Four digit number    that is     516-123-4567      Thank you!</vt:lpstr>
      <vt:lpstr>Instructions to load this Primer from the RCMGC Web Site Select the following: &gt;Menu Bar &gt;About Us &gt;Downloads Point and click on the red highlighted “Primer for the RCMGC Web Site.” The PPP will load onto your computer.  Use “Ctrl+J” to open the download.</vt:lpstr>
      <vt:lpstr>Instructions to load “Retrieving Login &amp; Password” PPP from the RCMGC Web Site Select the following: &gt;Menu Bar &gt;About Us &gt;Downloads Point and click on the red highlighted “Retrieving Login &amp; Password PPP.” The PPP will load onto your computer.  Use “Ctrl+J” to open the download.</vt:lpstr>
      <vt:lpstr>The End of the RCMGC  Website Primer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Primer for the Web Site of the  Rotary Club of Mineola-Garden City</dc:title>
  <dc:creator>Dr Cornell C Frank</dc:creator>
  <cp:lastModifiedBy>Dr Cornell C Frank</cp:lastModifiedBy>
  <cp:revision>149</cp:revision>
  <dcterms:created xsi:type="dcterms:W3CDTF">2016-10-12T18:39:23Z</dcterms:created>
  <dcterms:modified xsi:type="dcterms:W3CDTF">2016-11-15T18:18:20Z</dcterms:modified>
</cp:coreProperties>
</file>